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6" r:id="rId2"/>
  </p:sldMasterIdLst>
  <p:notesMasterIdLst>
    <p:notesMasterId r:id="rId261"/>
  </p:notesMasterIdLst>
  <p:sldIdLst>
    <p:sldId id="494" r:id="rId3"/>
    <p:sldId id="587" r:id="rId4"/>
    <p:sldId id="938" r:id="rId5"/>
    <p:sldId id="937" r:id="rId6"/>
    <p:sldId id="562" r:id="rId7"/>
    <p:sldId id="583" r:id="rId8"/>
    <p:sldId id="565" r:id="rId9"/>
    <p:sldId id="504" r:id="rId10"/>
    <p:sldId id="505" r:id="rId11"/>
    <p:sldId id="580" r:id="rId12"/>
    <p:sldId id="581" r:id="rId13"/>
    <p:sldId id="506" r:id="rId14"/>
    <p:sldId id="582" r:id="rId15"/>
    <p:sldId id="564" r:id="rId16"/>
    <p:sldId id="507" r:id="rId17"/>
    <p:sldId id="508" r:id="rId18"/>
    <p:sldId id="520" r:id="rId19"/>
    <p:sldId id="566" r:id="rId20"/>
    <p:sldId id="521" r:id="rId21"/>
    <p:sldId id="259" r:id="rId22"/>
    <p:sldId id="569" r:id="rId23"/>
    <p:sldId id="570" r:id="rId24"/>
    <p:sldId id="588" r:id="rId25"/>
    <p:sldId id="590" r:id="rId26"/>
    <p:sldId id="591" r:id="rId27"/>
    <p:sldId id="592" r:id="rId28"/>
    <p:sldId id="593" r:id="rId29"/>
    <p:sldId id="594" r:id="rId30"/>
    <p:sldId id="595" r:id="rId31"/>
    <p:sldId id="596" r:id="rId32"/>
    <p:sldId id="597" r:id="rId33"/>
    <p:sldId id="598" r:id="rId34"/>
    <p:sldId id="599" r:id="rId35"/>
    <p:sldId id="600" r:id="rId36"/>
    <p:sldId id="601" r:id="rId37"/>
    <p:sldId id="602" r:id="rId38"/>
    <p:sldId id="608" r:id="rId39"/>
    <p:sldId id="609" r:id="rId40"/>
    <p:sldId id="610" r:id="rId41"/>
    <p:sldId id="611" r:id="rId42"/>
    <p:sldId id="612" r:id="rId43"/>
    <p:sldId id="613" r:id="rId44"/>
    <p:sldId id="614" r:id="rId45"/>
    <p:sldId id="626" r:id="rId46"/>
    <p:sldId id="628" r:id="rId47"/>
    <p:sldId id="629" r:id="rId48"/>
    <p:sldId id="630" r:id="rId49"/>
    <p:sldId id="631" r:id="rId50"/>
    <p:sldId id="632" r:id="rId51"/>
    <p:sldId id="633" r:id="rId52"/>
    <p:sldId id="634" r:id="rId53"/>
    <p:sldId id="635" r:id="rId54"/>
    <p:sldId id="636" r:id="rId55"/>
    <p:sldId id="637" r:id="rId56"/>
    <p:sldId id="638" r:id="rId57"/>
    <p:sldId id="639" r:id="rId58"/>
    <p:sldId id="640" r:id="rId59"/>
    <p:sldId id="641" r:id="rId60"/>
    <p:sldId id="642" r:id="rId61"/>
    <p:sldId id="643" r:id="rId62"/>
    <p:sldId id="644" r:id="rId63"/>
    <p:sldId id="645" r:id="rId64"/>
    <p:sldId id="646" r:id="rId65"/>
    <p:sldId id="647" r:id="rId66"/>
    <p:sldId id="648" r:id="rId67"/>
    <p:sldId id="649" r:id="rId68"/>
    <p:sldId id="650" r:id="rId69"/>
    <p:sldId id="651" r:id="rId70"/>
    <p:sldId id="653" r:id="rId71"/>
    <p:sldId id="654" r:id="rId72"/>
    <p:sldId id="660" r:id="rId73"/>
    <p:sldId id="661" r:id="rId74"/>
    <p:sldId id="663" r:id="rId75"/>
    <p:sldId id="665" r:id="rId76"/>
    <p:sldId id="666" r:id="rId77"/>
    <p:sldId id="671" r:id="rId78"/>
    <p:sldId id="672" r:id="rId79"/>
    <p:sldId id="673" r:id="rId80"/>
    <p:sldId id="674" r:id="rId81"/>
    <p:sldId id="675" r:id="rId82"/>
    <p:sldId id="676" r:id="rId83"/>
    <p:sldId id="677" r:id="rId84"/>
    <p:sldId id="678" r:id="rId85"/>
    <p:sldId id="679" r:id="rId86"/>
    <p:sldId id="680" r:id="rId87"/>
    <p:sldId id="681" r:id="rId88"/>
    <p:sldId id="682" r:id="rId89"/>
    <p:sldId id="683" r:id="rId90"/>
    <p:sldId id="693" r:id="rId91"/>
    <p:sldId id="694" r:id="rId92"/>
    <p:sldId id="695" r:id="rId93"/>
    <p:sldId id="696" r:id="rId94"/>
    <p:sldId id="697" r:id="rId95"/>
    <p:sldId id="698" r:id="rId96"/>
    <p:sldId id="699" r:id="rId97"/>
    <p:sldId id="700" r:id="rId98"/>
    <p:sldId id="702" r:id="rId99"/>
    <p:sldId id="703" r:id="rId100"/>
    <p:sldId id="704" r:id="rId101"/>
    <p:sldId id="705" r:id="rId102"/>
    <p:sldId id="706" r:id="rId103"/>
    <p:sldId id="707" r:id="rId104"/>
    <p:sldId id="708" r:id="rId105"/>
    <p:sldId id="718" r:id="rId106"/>
    <p:sldId id="719" r:id="rId107"/>
    <p:sldId id="720" r:id="rId108"/>
    <p:sldId id="721" r:id="rId109"/>
    <p:sldId id="722" r:id="rId110"/>
    <p:sldId id="723" r:id="rId111"/>
    <p:sldId id="724" r:id="rId112"/>
    <p:sldId id="725" r:id="rId113"/>
    <p:sldId id="726" r:id="rId114"/>
    <p:sldId id="727" r:id="rId115"/>
    <p:sldId id="728" r:id="rId116"/>
    <p:sldId id="729" r:id="rId117"/>
    <p:sldId id="730" r:id="rId118"/>
    <p:sldId id="731" r:id="rId119"/>
    <p:sldId id="732" r:id="rId120"/>
    <p:sldId id="733" r:id="rId121"/>
    <p:sldId id="734" r:id="rId122"/>
    <p:sldId id="735" r:id="rId123"/>
    <p:sldId id="736" r:id="rId124"/>
    <p:sldId id="737" r:id="rId125"/>
    <p:sldId id="738" r:id="rId126"/>
    <p:sldId id="740" r:id="rId127"/>
    <p:sldId id="741" r:id="rId128"/>
    <p:sldId id="742" r:id="rId129"/>
    <p:sldId id="743" r:id="rId130"/>
    <p:sldId id="745" r:id="rId131"/>
    <p:sldId id="746" r:id="rId132"/>
    <p:sldId id="747" r:id="rId133"/>
    <p:sldId id="748" r:id="rId134"/>
    <p:sldId id="749" r:id="rId135"/>
    <p:sldId id="751" r:id="rId136"/>
    <p:sldId id="752" r:id="rId137"/>
    <p:sldId id="753" r:id="rId138"/>
    <p:sldId id="754" r:id="rId139"/>
    <p:sldId id="755" r:id="rId140"/>
    <p:sldId id="756" r:id="rId141"/>
    <p:sldId id="757" r:id="rId142"/>
    <p:sldId id="758" r:id="rId143"/>
    <p:sldId id="759" r:id="rId144"/>
    <p:sldId id="658" r:id="rId145"/>
    <p:sldId id="939" r:id="rId146"/>
    <p:sldId id="763" r:id="rId147"/>
    <p:sldId id="764" r:id="rId148"/>
    <p:sldId id="766" r:id="rId149"/>
    <p:sldId id="767" r:id="rId150"/>
    <p:sldId id="768" r:id="rId151"/>
    <p:sldId id="769" r:id="rId152"/>
    <p:sldId id="770" r:id="rId153"/>
    <p:sldId id="771" r:id="rId154"/>
    <p:sldId id="772" r:id="rId155"/>
    <p:sldId id="773" r:id="rId156"/>
    <p:sldId id="774" r:id="rId157"/>
    <p:sldId id="775" r:id="rId158"/>
    <p:sldId id="777" r:id="rId159"/>
    <p:sldId id="778" r:id="rId160"/>
    <p:sldId id="781" r:id="rId161"/>
    <p:sldId id="782" r:id="rId162"/>
    <p:sldId id="783" r:id="rId163"/>
    <p:sldId id="784" r:id="rId164"/>
    <p:sldId id="940" r:id="rId165"/>
    <p:sldId id="786" r:id="rId166"/>
    <p:sldId id="787" r:id="rId167"/>
    <p:sldId id="789" r:id="rId168"/>
    <p:sldId id="791" r:id="rId169"/>
    <p:sldId id="792" r:id="rId170"/>
    <p:sldId id="793" r:id="rId171"/>
    <p:sldId id="794" r:id="rId172"/>
    <p:sldId id="687" r:id="rId173"/>
    <p:sldId id="796" r:id="rId174"/>
    <p:sldId id="797" r:id="rId175"/>
    <p:sldId id="798" r:id="rId176"/>
    <p:sldId id="799" r:id="rId177"/>
    <p:sldId id="800" r:id="rId178"/>
    <p:sldId id="801" r:id="rId179"/>
    <p:sldId id="802" r:id="rId180"/>
    <p:sldId id="803" r:id="rId181"/>
    <p:sldId id="804" r:id="rId182"/>
    <p:sldId id="814" r:id="rId183"/>
    <p:sldId id="817" r:id="rId184"/>
    <p:sldId id="818" r:id="rId185"/>
    <p:sldId id="819" r:id="rId186"/>
    <p:sldId id="823" r:id="rId187"/>
    <p:sldId id="824" r:id="rId188"/>
    <p:sldId id="825" r:id="rId189"/>
    <p:sldId id="826" r:id="rId190"/>
    <p:sldId id="829" r:id="rId191"/>
    <p:sldId id="830" r:id="rId192"/>
    <p:sldId id="831" r:id="rId193"/>
    <p:sldId id="832" r:id="rId194"/>
    <p:sldId id="833" r:id="rId195"/>
    <p:sldId id="838" r:id="rId196"/>
    <p:sldId id="839" r:id="rId197"/>
    <p:sldId id="840" r:id="rId198"/>
    <p:sldId id="841" r:id="rId199"/>
    <p:sldId id="844" r:id="rId200"/>
    <p:sldId id="845" r:id="rId201"/>
    <p:sldId id="846" r:id="rId202"/>
    <p:sldId id="847" r:id="rId203"/>
    <p:sldId id="850" r:id="rId204"/>
    <p:sldId id="851" r:id="rId205"/>
    <p:sldId id="855" r:id="rId206"/>
    <p:sldId id="857" r:id="rId207"/>
    <p:sldId id="861" r:id="rId208"/>
    <p:sldId id="862" r:id="rId209"/>
    <p:sldId id="863" r:id="rId210"/>
    <p:sldId id="870" r:id="rId211"/>
    <p:sldId id="871" r:id="rId212"/>
    <p:sldId id="872" r:id="rId213"/>
    <p:sldId id="873" r:id="rId214"/>
    <p:sldId id="874" r:id="rId215"/>
    <p:sldId id="875" r:id="rId216"/>
    <p:sldId id="876" r:id="rId217"/>
    <p:sldId id="877" r:id="rId218"/>
    <p:sldId id="878" r:id="rId219"/>
    <p:sldId id="881" r:id="rId220"/>
    <p:sldId id="882" r:id="rId221"/>
    <p:sldId id="883" r:id="rId222"/>
    <p:sldId id="884" r:id="rId223"/>
    <p:sldId id="885" r:id="rId224"/>
    <p:sldId id="886" r:id="rId225"/>
    <p:sldId id="887" r:id="rId226"/>
    <p:sldId id="888" r:id="rId227"/>
    <p:sldId id="889" r:id="rId228"/>
    <p:sldId id="890" r:id="rId229"/>
    <p:sldId id="891" r:id="rId230"/>
    <p:sldId id="892" r:id="rId231"/>
    <p:sldId id="893" r:id="rId232"/>
    <p:sldId id="895" r:id="rId233"/>
    <p:sldId id="896" r:id="rId234"/>
    <p:sldId id="897" r:id="rId235"/>
    <p:sldId id="898" r:id="rId236"/>
    <p:sldId id="899" r:id="rId237"/>
    <p:sldId id="900" r:id="rId238"/>
    <p:sldId id="901" r:id="rId239"/>
    <p:sldId id="902" r:id="rId240"/>
    <p:sldId id="904" r:id="rId241"/>
    <p:sldId id="905" r:id="rId242"/>
    <p:sldId id="909" r:id="rId243"/>
    <p:sldId id="911" r:id="rId244"/>
    <p:sldId id="913" r:id="rId245"/>
    <p:sldId id="914" r:id="rId246"/>
    <p:sldId id="916" r:id="rId247"/>
    <p:sldId id="918" r:id="rId248"/>
    <p:sldId id="919" r:id="rId249"/>
    <p:sldId id="920" r:id="rId250"/>
    <p:sldId id="921" r:id="rId251"/>
    <p:sldId id="922" r:id="rId252"/>
    <p:sldId id="923" r:id="rId253"/>
    <p:sldId id="925" r:id="rId254"/>
    <p:sldId id="928" r:id="rId255"/>
    <p:sldId id="930" r:id="rId256"/>
    <p:sldId id="931" r:id="rId257"/>
    <p:sldId id="933" r:id="rId258"/>
    <p:sldId id="935" r:id="rId259"/>
    <p:sldId id="936" r:id="rId2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FECFF"/>
    <a:srgbClr val="35A8E0"/>
    <a:srgbClr val="4472C4"/>
    <a:srgbClr val="ED7D31"/>
    <a:srgbClr val="8A593C"/>
    <a:srgbClr val="D18543"/>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3" d="100"/>
          <a:sy n="63" d="100"/>
        </p:scale>
        <p:origin x="780"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5.xml"/><Relationship Id="rId21" Type="http://schemas.openxmlformats.org/officeDocument/2006/relationships/slide" Target="slides/slide19.xml"/><Relationship Id="rId63" Type="http://schemas.openxmlformats.org/officeDocument/2006/relationships/slide" Target="slides/slide61.xml"/><Relationship Id="rId159" Type="http://schemas.openxmlformats.org/officeDocument/2006/relationships/slide" Target="slides/slide157.xml"/><Relationship Id="rId170" Type="http://schemas.openxmlformats.org/officeDocument/2006/relationships/slide" Target="slides/slide168.xml"/><Relationship Id="rId226" Type="http://schemas.openxmlformats.org/officeDocument/2006/relationships/slide" Target="slides/slide224.xml"/><Relationship Id="rId107" Type="http://schemas.openxmlformats.org/officeDocument/2006/relationships/slide" Target="slides/slide105.xml"/><Relationship Id="rId11" Type="http://schemas.openxmlformats.org/officeDocument/2006/relationships/slide" Target="slides/slide9.xml"/><Relationship Id="rId32" Type="http://schemas.openxmlformats.org/officeDocument/2006/relationships/slide" Target="slides/slide30.xml"/><Relationship Id="rId53" Type="http://schemas.openxmlformats.org/officeDocument/2006/relationships/slide" Target="slides/slide51.xml"/><Relationship Id="rId74" Type="http://schemas.openxmlformats.org/officeDocument/2006/relationships/slide" Target="slides/slide72.xml"/><Relationship Id="rId128" Type="http://schemas.openxmlformats.org/officeDocument/2006/relationships/slide" Target="slides/slide126.xml"/><Relationship Id="rId149" Type="http://schemas.openxmlformats.org/officeDocument/2006/relationships/slide" Target="slides/slide147.xml"/><Relationship Id="rId5" Type="http://schemas.openxmlformats.org/officeDocument/2006/relationships/slide" Target="slides/slide3.xml"/><Relationship Id="rId95" Type="http://schemas.openxmlformats.org/officeDocument/2006/relationships/slide" Target="slides/slide93.xml"/><Relationship Id="rId160" Type="http://schemas.openxmlformats.org/officeDocument/2006/relationships/slide" Target="slides/slide158.xml"/><Relationship Id="rId181" Type="http://schemas.openxmlformats.org/officeDocument/2006/relationships/slide" Target="slides/slide179.xml"/><Relationship Id="rId216" Type="http://schemas.openxmlformats.org/officeDocument/2006/relationships/slide" Target="slides/slide214.xml"/><Relationship Id="rId237" Type="http://schemas.openxmlformats.org/officeDocument/2006/relationships/slide" Target="slides/slide235.xml"/><Relationship Id="rId258" Type="http://schemas.openxmlformats.org/officeDocument/2006/relationships/slide" Target="slides/slide256.xml"/><Relationship Id="rId22" Type="http://schemas.openxmlformats.org/officeDocument/2006/relationships/slide" Target="slides/slide20.xml"/><Relationship Id="rId43" Type="http://schemas.openxmlformats.org/officeDocument/2006/relationships/slide" Target="slides/slide41.xml"/><Relationship Id="rId64" Type="http://schemas.openxmlformats.org/officeDocument/2006/relationships/slide" Target="slides/slide62.xml"/><Relationship Id="rId118" Type="http://schemas.openxmlformats.org/officeDocument/2006/relationships/slide" Target="slides/slide116.xml"/><Relationship Id="rId139" Type="http://schemas.openxmlformats.org/officeDocument/2006/relationships/slide" Target="slides/slide137.xml"/><Relationship Id="rId85" Type="http://schemas.openxmlformats.org/officeDocument/2006/relationships/slide" Target="slides/slide83.xml"/><Relationship Id="rId150" Type="http://schemas.openxmlformats.org/officeDocument/2006/relationships/slide" Target="slides/slide148.xml"/><Relationship Id="rId171" Type="http://schemas.openxmlformats.org/officeDocument/2006/relationships/slide" Target="slides/slide169.xml"/><Relationship Id="rId192" Type="http://schemas.openxmlformats.org/officeDocument/2006/relationships/slide" Target="slides/slide190.xml"/><Relationship Id="rId206" Type="http://schemas.openxmlformats.org/officeDocument/2006/relationships/slide" Target="slides/slide204.xml"/><Relationship Id="rId227" Type="http://schemas.openxmlformats.org/officeDocument/2006/relationships/slide" Target="slides/slide225.xml"/><Relationship Id="rId248" Type="http://schemas.openxmlformats.org/officeDocument/2006/relationships/slide" Target="slides/slide246.xml"/><Relationship Id="rId12" Type="http://schemas.openxmlformats.org/officeDocument/2006/relationships/slide" Target="slides/slide10.xml"/><Relationship Id="rId33" Type="http://schemas.openxmlformats.org/officeDocument/2006/relationships/slide" Target="slides/slide31.xml"/><Relationship Id="rId108" Type="http://schemas.openxmlformats.org/officeDocument/2006/relationships/slide" Target="slides/slide106.xml"/><Relationship Id="rId129" Type="http://schemas.openxmlformats.org/officeDocument/2006/relationships/slide" Target="slides/slide127.xml"/><Relationship Id="rId54" Type="http://schemas.openxmlformats.org/officeDocument/2006/relationships/slide" Target="slides/slide52.xml"/><Relationship Id="rId75" Type="http://schemas.openxmlformats.org/officeDocument/2006/relationships/slide" Target="slides/slide73.xml"/><Relationship Id="rId96" Type="http://schemas.openxmlformats.org/officeDocument/2006/relationships/slide" Target="slides/slide94.xml"/><Relationship Id="rId140" Type="http://schemas.openxmlformats.org/officeDocument/2006/relationships/slide" Target="slides/slide138.xml"/><Relationship Id="rId161" Type="http://schemas.openxmlformats.org/officeDocument/2006/relationships/slide" Target="slides/slide159.xml"/><Relationship Id="rId182" Type="http://schemas.openxmlformats.org/officeDocument/2006/relationships/slide" Target="slides/slide180.xml"/><Relationship Id="rId217" Type="http://schemas.openxmlformats.org/officeDocument/2006/relationships/slide" Target="slides/slide215.xml"/><Relationship Id="rId6" Type="http://schemas.openxmlformats.org/officeDocument/2006/relationships/slide" Target="slides/slide4.xml"/><Relationship Id="rId238" Type="http://schemas.openxmlformats.org/officeDocument/2006/relationships/slide" Target="slides/slide236.xml"/><Relationship Id="rId259" Type="http://schemas.openxmlformats.org/officeDocument/2006/relationships/slide" Target="slides/slide257.xml"/><Relationship Id="rId23" Type="http://schemas.openxmlformats.org/officeDocument/2006/relationships/slide" Target="slides/slide21.xml"/><Relationship Id="rId119" Type="http://schemas.openxmlformats.org/officeDocument/2006/relationships/slide" Target="slides/slide117.xml"/><Relationship Id="rId44" Type="http://schemas.openxmlformats.org/officeDocument/2006/relationships/slide" Target="slides/slide42.xml"/><Relationship Id="rId65" Type="http://schemas.openxmlformats.org/officeDocument/2006/relationships/slide" Target="slides/slide63.xml"/><Relationship Id="rId86" Type="http://schemas.openxmlformats.org/officeDocument/2006/relationships/slide" Target="slides/slide84.xml"/><Relationship Id="rId130" Type="http://schemas.openxmlformats.org/officeDocument/2006/relationships/slide" Target="slides/slide128.xml"/><Relationship Id="rId151" Type="http://schemas.openxmlformats.org/officeDocument/2006/relationships/slide" Target="slides/slide149.xml"/><Relationship Id="rId172" Type="http://schemas.openxmlformats.org/officeDocument/2006/relationships/slide" Target="slides/slide170.xml"/><Relationship Id="rId193" Type="http://schemas.openxmlformats.org/officeDocument/2006/relationships/slide" Target="slides/slide191.xml"/><Relationship Id="rId207" Type="http://schemas.openxmlformats.org/officeDocument/2006/relationships/slide" Target="slides/slide205.xml"/><Relationship Id="rId228" Type="http://schemas.openxmlformats.org/officeDocument/2006/relationships/slide" Target="slides/slide226.xml"/><Relationship Id="rId249" Type="http://schemas.openxmlformats.org/officeDocument/2006/relationships/slide" Target="slides/slide247.xml"/><Relationship Id="rId13" Type="http://schemas.openxmlformats.org/officeDocument/2006/relationships/slide" Target="slides/slide11.xml"/><Relationship Id="rId109" Type="http://schemas.openxmlformats.org/officeDocument/2006/relationships/slide" Target="slides/slide107.xml"/><Relationship Id="rId260" Type="http://schemas.openxmlformats.org/officeDocument/2006/relationships/slide" Target="slides/slide258.xml"/><Relationship Id="rId34" Type="http://schemas.openxmlformats.org/officeDocument/2006/relationships/slide" Target="slides/slide32.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20" Type="http://schemas.openxmlformats.org/officeDocument/2006/relationships/slide" Target="slides/slide118.xml"/><Relationship Id="rId141" Type="http://schemas.openxmlformats.org/officeDocument/2006/relationships/slide" Target="slides/slide139.xml"/><Relationship Id="rId7" Type="http://schemas.openxmlformats.org/officeDocument/2006/relationships/slide" Target="slides/slide5.xml"/><Relationship Id="rId162" Type="http://schemas.openxmlformats.org/officeDocument/2006/relationships/slide" Target="slides/slide160.xml"/><Relationship Id="rId183" Type="http://schemas.openxmlformats.org/officeDocument/2006/relationships/slide" Target="slides/slide181.xml"/><Relationship Id="rId218" Type="http://schemas.openxmlformats.org/officeDocument/2006/relationships/slide" Target="slides/slide216.xml"/><Relationship Id="rId239" Type="http://schemas.openxmlformats.org/officeDocument/2006/relationships/slide" Target="slides/slide237.xml"/><Relationship Id="rId250" Type="http://schemas.openxmlformats.org/officeDocument/2006/relationships/slide" Target="slides/slide248.xml"/><Relationship Id="rId24" Type="http://schemas.openxmlformats.org/officeDocument/2006/relationships/slide" Target="slides/slide22.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slide" Target="slides/slide108.xml"/><Relationship Id="rId131" Type="http://schemas.openxmlformats.org/officeDocument/2006/relationships/slide" Target="slides/slide129.xml"/><Relationship Id="rId152" Type="http://schemas.openxmlformats.org/officeDocument/2006/relationships/slide" Target="slides/slide150.xml"/><Relationship Id="rId173" Type="http://schemas.openxmlformats.org/officeDocument/2006/relationships/slide" Target="slides/slide171.xml"/><Relationship Id="rId194" Type="http://schemas.openxmlformats.org/officeDocument/2006/relationships/slide" Target="slides/slide192.xml"/><Relationship Id="rId208" Type="http://schemas.openxmlformats.org/officeDocument/2006/relationships/slide" Target="slides/slide206.xml"/><Relationship Id="rId229" Type="http://schemas.openxmlformats.org/officeDocument/2006/relationships/slide" Target="slides/slide227.xml"/><Relationship Id="rId240" Type="http://schemas.openxmlformats.org/officeDocument/2006/relationships/slide" Target="slides/slide238.xml"/><Relationship Id="rId261" Type="http://schemas.openxmlformats.org/officeDocument/2006/relationships/notesMaster" Target="notesMasters/notesMaster1.xml"/><Relationship Id="rId14" Type="http://schemas.openxmlformats.org/officeDocument/2006/relationships/slide" Target="slides/slide12.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100" Type="http://schemas.openxmlformats.org/officeDocument/2006/relationships/slide" Target="slides/slide98.xml"/><Relationship Id="rId8" Type="http://schemas.openxmlformats.org/officeDocument/2006/relationships/slide" Target="slides/slide6.xml"/><Relationship Id="rId98" Type="http://schemas.openxmlformats.org/officeDocument/2006/relationships/slide" Target="slides/slide96.xml"/><Relationship Id="rId121" Type="http://schemas.openxmlformats.org/officeDocument/2006/relationships/slide" Target="slides/slide119.xml"/><Relationship Id="rId142" Type="http://schemas.openxmlformats.org/officeDocument/2006/relationships/slide" Target="slides/slide140.xml"/><Relationship Id="rId163" Type="http://schemas.openxmlformats.org/officeDocument/2006/relationships/slide" Target="slides/slide161.xml"/><Relationship Id="rId184" Type="http://schemas.openxmlformats.org/officeDocument/2006/relationships/slide" Target="slides/slide182.xml"/><Relationship Id="rId219" Type="http://schemas.openxmlformats.org/officeDocument/2006/relationships/slide" Target="slides/slide217.xml"/><Relationship Id="rId230" Type="http://schemas.openxmlformats.org/officeDocument/2006/relationships/slide" Target="slides/slide228.xml"/><Relationship Id="rId251" Type="http://schemas.openxmlformats.org/officeDocument/2006/relationships/slide" Target="slides/slide249.xml"/><Relationship Id="rId25" Type="http://schemas.openxmlformats.org/officeDocument/2006/relationships/slide" Target="slides/slide23.xml"/><Relationship Id="rId46" Type="http://schemas.openxmlformats.org/officeDocument/2006/relationships/slide" Target="slides/slide44.xml"/><Relationship Id="rId67" Type="http://schemas.openxmlformats.org/officeDocument/2006/relationships/slide" Target="slides/slide65.xml"/><Relationship Id="rId88" Type="http://schemas.openxmlformats.org/officeDocument/2006/relationships/slide" Target="slides/slide86.xml"/><Relationship Id="rId111" Type="http://schemas.openxmlformats.org/officeDocument/2006/relationships/slide" Target="slides/slide109.xml"/><Relationship Id="rId132" Type="http://schemas.openxmlformats.org/officeDocument/2006/relationships/slide" Target="slides/slide130.xml"/><Relationship Id="rId153" Type="http://schemas.openxmlformats.org/officeDocument/2006/relationships/slide" Target="slides/slide151.xml"/><Relationship Id="rId174" Type="http://schemas.openxmlformats.org/officeDocument/2006/relationships/slide" Target="slides/slide172.xml"/><Relationship Id="rId195" Type="http://schemas.openxmlformats.org/officeDocument/2006/relationships/slide" Target="slides/slide193.xml"/><Relationship Id="rId209" Type="http://schemas.openxmlformats.org/officeDocument/2006/relationships/slide" Target="slides/slide207.xml"/><Relationship Id="rId220" Type="http://schemas.openxmlformats.org/officeDocument/2006/relationships/slide" Target="slides/slide218.xml"/><Relationship Id="rId241" Type="http://schemas.openxmlformats.org/officeDocument/2006/relationships/slide" Target="slides/slide239.xml"/><Relationship Id="rId15" Type="http://schemas.openxmlformats.org/officeDocument/2006/relationships/slide" Target="slides/slide13.xml"/><Relationship Id="rId36" Type="http://schemas.openxmlformats.org/officeDocument/2006/relationships/slide" Target="slides/slide34.xml"/><Relationship Id="rId57" Type="http://schemas.openxmlformats.org/officeDocument/2006/relationships/slide" Target="slides/slide55.xml"/><Relationship Id="rId262" Type="http://schemas.openxmlformats.org/officeDocument/2006/relationships/presProps" Target="presProps.xml"/><Relationship Id="rId78" Type="http://schemas.openxmlformats.org/officeDocument/2006/relationships/slide" Target="slides/slide76.xml"/><Relationship Id="rId99" Type="http://schemas.openxmlformats.org/officeDocument/2006/relationships/slide" Target="slides/slide97.xml"/><Relationship Id="rId101" Type="http://schemas.openxmlformats.org/officeDocument/2006/relationships/slide" Target="slides/slide99.xml"/><Relationship Id="rId122" Type="http://schemas.openxmlformats.org/officeDocument/2006/relationships/slide" Target="slides/slide120.xml"/><Relationship Id="rId143" Type="http://schemas.openxmlformats.org/officeDocument/2006/relationships/slide" Target="slides/slide141.xml"/><Relationship Id="rId164" Type="http://schemas.openxmlformats.org/officeDocument/2006/relationships/slide" Target="slides/slide162.xml"/><Relationship Id="rId185" Type="http://schemas.openxmlformats.org/officeDocument/2006/relationships/slide" Target="slides/slide183.xml"/><Relationship Id="rId9" Type="http://schemas.openxmlformats.org/officeDocument/2006/relationships/slide" Target="slides/slide7.xml"/><Relationship Id="rId210" Type="http://schemas.openxmlformats.org/officeDocument/2006/relationships/slide" Target="slides/slide208.xml"/><Relationship Id="rId26" Type="http://schemas.openxmlformats.org/officeDocument/2006/relationships/slide" Target="slides/slide24.xml"/><Relationship Id="rId231" Type="http://schemas.openxmlformats.org/officeDocument/2006/relationships/slide" Target="slides/slide229.xml"/><Relationship Id="rId252" Type="http://schemas.openxmlformats.org/officeDocument/2006/relationships/slide" Target="slides/slide250.xml"/><Relationship Id="rId47" Type="http://schemas.openxmlformats.org/officeDocument/2006/relationships/slide" Target="slides/slide45.xml"/><Relationship Id="rId68" Type="http://schemas.openxmlformats.org/officeDocument/2006/relationships/slide" Target="slides/slide66.xml"/><Relationship Id="rId89" Type="http://schemas.openxmlformats.org/officeDocument/2006/relationships/slide" Target="slides/slide87.xml"/><Relationship Id="rId112" Type="http://schemas.openxmlformats.org/officeDocument/2006/relationships/slide" Target="slides/slide110.xml"/><Relationship Id="rId133" Type="http://schemas.openxmlformats.org/officeDocument/2006/relationships/slide" Target="slides/slide131.xml"/><Relationship Id="rId154" Type="http://schemas.openxmlformats.org/officeDocument/2006/relationships/slide" Target="slides/slide152.xml"/><Relationship Id="rId175" Type="http://schemas.openxmlformats.org/officeDocument/2006/relationships/slide" Target="slides/slide173.xml"/><Relationship Id="rId196" Type="http://schemas.openxmlformats.org/officeDocument/2006/relationships/slide" Target="slides/slide194.xml"/><Relationship Id="rId200" Type="http://schemas.openxmlformats.org/officeDocument/2006/relationships/slide" Target="slides/slide198.xml"/><Relationship Id="rId16" Type="http://schemas.openxmlformats.org/officeDocument/2006/relationships/slide" Target="slides/slide14.xml"/><Relationship Id="rId221" Type="http://schemas.openxmlformats.org/officeDocument/2006/relationships/slide" Target="slides/slide219.xml"/><Relationship Id="rId242" Type="http://schemas.openxmlformats.org/officeDocument/2006/relationships/slide" Target="slides/slide240.xml"/><Relationship Id="rId263" Type="http://schemas.openxmlformats.org/officeDocument/2006/relationships/viewProps" Target="viewProps.xml"/><Relationship Id="rId37" Type="http://schemas.openxmlformats.org/officeDocument/2006/relationships/slide" Target="slides/slide35.xml"/><Relationship Id="rId58" Type="http://schemas.openxmlformats.org/officeDocument/2006/relationships/slide" Target="slides/slide56.xml"/><Relationship Id="rId79" Type="http://schemas.openxmlformats.org/officeDocument/2006/relationships/slide" Target="slides/slide77.xml"/><Relationship Id="rId102" Type="http://schemas.openxmlformats.org/officeDocument/2006/relationships/slide" Target="slides/slide100.xml"/><Relationship Id="rId123" Type="http://schemas.openxmlformats.org/officeDocument/2006/relationships/slide" Target="slides/slide121.xml"/><Relationship Id="rId144" Type="http://schemas.openxmlformats.org/officeDocument/2006/relationships/slide" Target="slides/slide142.xml"/><Relationship Id="rId90" Type="http://schemas.openxmlformats.org/officeDocument/2006/relationships/slide" Target="slides/slide88.xml"/><Relationship Id="rId165" Type="http://schemas.openxmlformats.org/officeDocument/2006/relationships/slide" Target="slides/slide163.xml"/><Relationship Id="rId186" Type="http://schemas.openxmlformats.org/officeDocument/2006/relationships/slide" Target="slides/slide184.xml"/><Relationship Id="rId211" Type="http://schemas.openxmlformats.org/officeDocument/2006/relationships/slide" Target="slides/slide209.xml"/><Relationship Id="rId232" Type="http://schemas.openxmlformats.org/officeDocument/2006/relationships/slide" Target="slides/slide230.xml"/><Relationship Id="rId253" Type="http://schemas.openxmlformats.org/officeDocument/2006/relationships/slide" Target="slides/slide251.xml"/><Relationship Id="rId27" Type="http://schemas.openxmlformats.org/officeDocument/2006/relationships/slide" Target="slides/slide25.xml"/><Relationship Id="rId48" Type="http://schemas.openxmlformats.org/officeDocument/2006/relationships/slide" Target="slides/slide46.xml"/><Relationship Id="rId69" Type="http://schemas.openxmlformats.org/officeDocument/2006/relationships/slide" Target="slides/slide67.xml"/><Relationship Id="rId113" Type="http://schemas.openxmlformats.org/officeDocument/2006/relationships/slide" Target="slides/slide111.xml"/><Relationship Id="rId134" Type="http://schemas.openxmlformats.org/officeDocument/2006/relationships/slide" Target="slides/slide132.xml"/><Relationship Id="rId80" Type="http://schemas.openxmlformats.org/officeDocument/2006/relationships/slide" Target="slides/slide78.xml"/><Relationship Id="rId155" Type="http://schemas.openxmlformats.org/officeDocument/2006/relationships/slide" Target="slides/slide153.xml"/><Relationship Id="rId176" Type="http://schemas.openxmlformats.org/officeDocument/2006/relationships/slide" Target="slides/slide174.xml"/><Relationship Id="rId197" Type="http://schemas.openxmlformats.org/officeDocument/2006/relationships/slide" Target="slides/slide195.xml"/><Relationship Id="rId201" Type="http://schemas.openxmlformats.org/officeDocument/2006/relationships/slide" Target="slides/slide199.xml"/><Relationship Id="rId222" Type="http://schemas.openxmlformats.org/officeDocument/2006/relationships/slide" Target="slides/slide220.xml"/><Relationship Id="rId243" Type="http://schemas.openxmlformats.org/officeDocument/2006/relationships/slide" Target="slides/slide241.xml"/><Relationship Id="rId264" Type="http://schemas.openxmlformats.org/officeDocument/2006/relationships/theme" Target="theme/theme1.xml"/><Relationship Id="rId17" Type="http://schemas.openxmlformats.org/officeDocument/2006/relationships/slide" Target="slides/slide15.xml"/><Relationship Id="rId38" Type="http://schemas.openxmlformats.org/officeDocument/2006/relationships/slide" Target="slides/slide36.xml"/><Relationship Id="rId59" Type="http://schemas.openxmlformats.org/officeDocument/2006/relationships/slide" Target="slides/slide57.xml"/><Relationship Id="rId103" Type="http://schemas.openxmlformats.org/officeDocument/2006/relationships/slide" Target="slides/slide101.xml"/><Relationship Id="rId124" Type="http://schemas.openxmlformats.org/officeDocument/2006/relationships/slide" Target="slides/slide122.xml"/><Relationship Id="rId70" Type="http://schemas.openxmlformats.org/officeDocument/2006/relationships/slide" Target="slides/slide68.xml"/><Relationship Id="rId91" Type="http://schemas.openxmlformats.org/officeDocument/2006/relationships/slide" Target="slides/slide89.xml"/><Relationship Id="rId145" Type="http://schemas.openxmlformats.org/officeDocument/2006/relationships/slide" Target="slides/slide143.xml"/><Relationship Id="rId166" Type="http://schemas.openxmlformats.org/officeDocument/2006/relationships/slide" Target="slides/slide164.xml"/><Relationship Id="rId187" Type="http://schemas.openxmlformats.org/officeDocument/2006/relationships/slide" Target="slides/slide185.xml"/><Relationship Id="rId1" Type="http://schemas.openxmlformats.org/officeDocument/2006/relationships/slideMaster" Target="slideMasters/slideMaster1.xml"/><Relationship Id="rId212" Type="http://schemas.openxmlformats.org/officeDocument/2006/relationships/slide" Target="slides/slide210.xml"/><Relationship Id="rId233" Type="http://schemas.openxmlformats.org/officeDocument/2006/relationships/slide" Target="slides/slide231.xml"/><Relationship Id="rId254" Type="http://schemas.openxmlformats.org/officeDocument/2006/relationships/slide" Target="slides/slide252.xml"/><Relationship Id="rId28" Type="http://schemas.openxmlformats.org/officeDocument/2006/relationships/slide" Target="slides/slide26.xml"/><Relationship Id="rId49" Type="http://schemas.openxmlformats.org/officeDocument/2006/relationships/slide" Target="slides/slide47.xml"/><Relationship Id="rId114" Type="http://schemas.openxmlformats.org/officeDocument/2006/relationships/slide" Target="slides/slide112.xml"/><Relationship Id="rId60" Type="http://schemas.openxmlformats.org/officeDocument/2006/relationships/slide" Target="slides/slide58.xml"/><Relationship Id="rId81" Type="http://schemas.openxmlformats.org/officeDocument/2006/relationships/slide" Target="slides/slide79.xml"/><Relationship Id="rId135" Type="http://schemas.openxmlformats.org/officeDocument/2006/relationships/slide" Target="slides/slide133.xml"/><Relationship Id="rId156" Type="http://schemas.openxmlformats.org/officeDocument/2006/relationships/slide" Target="slides/slide154.xml"/><Relationship Id="rId177" Type="http://schemas.openxmlformats.org/officeDocument/2006/relationships/slide" Target="slides/slide175.xml"/><Relationship Id="rId198" Type="http://schemas.openxmlformats.org/officeDocument/2006/relationships/slide" Target="slides/slide196.xml"/><Relationship Id="rId202" Type="http://schemas.openxmlformats.org/officeDocument/2006/relationships/slide" Target="slides/slide200.xml"/><Relationship Id="rId223" Type="http://schemas.openxmlformats.org/officeDocument/2006/relationships/slide" Target="slides/slide221.xml"/><Relationship Id="rId244" Type="http://schemas.openxmlformats.org/officeDocument/2006/relationships/slide" Target="slides/slide242.xml"/><Relationship Id="rId18" Type="http://schemas.openxmlformats.org/officeDocument/2006/relationships/slide" Target="slides/slide16.xml"/><Relationship Id="rId39" Type="http://schemas.openxmlformats.org/officeDocument/2006/relationships/slide" Target="slides/slide37.xml"/><Relationship Id="rId265" Type="http://schemas.openxmlformats.org/officeDocument/2006/relationships/tableStyles" Target="tableStyles.xml"/><Relationship Id="rId50" Type="http://schemas.openxmlformats.org/officeDocument/2006/relationships/slide" Target="slides/slide48.xml"/><Relationship Id="rId104" Type="http://schemas.openxmlformats.org/officeDocument/2006/relationships/slide" Target="slides/slide102.xml"/><Relationship Id="rId125" Type="http://schemas.openxmlformats.org/officeDocument/2006/relationships/slide" Target="slides/slide123.xml"/><Relationship Id="rId146" Type="http://schemas.openxmlformats.org/officeDocument/2006/relationships/slide" Target="slides/slide144.xml"/><Relationship Id="rId167" Type="http://schemas.openxmlformats.org/officeDocument/2006/relationships/slide" Target="slides/slide165.xml"/><Relationship Id="rId188" Type="http://schemas.openxmlformats.org/officeDocument/2006/relationships/slide" Target="slides/slide186.xml"/><Relationship Id="rId71" Type="http://schemas.openxmlformats.org/officeDocument/2006/relationships/slide" Target="slides/slide69.xml"/><Relationship Id="rId92" Type="http://schemas.openxmlformats.org/officeDocument/2006/relationships/slide" Target="slides/slide90.xml"/><Relationship Id="rId213" Type="http://schemas.openxmlformats.org/officeDocument/2006/relationships/slide" Target="slides/slide211.xml"/><Relationship Id="rId234" Type="http://schemas.openxmlformats.org/officeDocument/2006/relationships/slide" Target="slides/slide232.xml"/><Relationship Id="rId2" Type="http://schemas.openxmlformats.org/officeDocument/2006/relationships/slideMaster" Target="slideMasters/slideMaster2.xml"/><Relationship Id="rId29" Type="http://schemas.openxmlformats.org/officeDocument/2006/relationships/slide" Target="slides/slide27.xml"/><Relationship Id="rId255" Type="http://schemas.openxmlformats.org/officeDocument/2006/relationships/slide" Target="slides/slide253.xml"/><Relationship Id="rId40" Type="http://schemas.openxmlformats.org/officeDocument/2006/relationships/slide" Target="slides/slide38.xml"/><Relationship Id="rId115" Type="http://schemas.openxmlformats.org/officeDocument/2006/relationships/slide" Target="slides/slide113.xml"/><Relationship Id="rId136" Type="http://schemas.openxmlformats.org/officeDocument/2006/relationships/slide" Target="slides/slide134.xml"/><Relationship Id="rId157" Type="http://schemas.openxmlformats.org/officeDocument/2006/relationships/slide" Target="slides/slide155.xml"/><Relationship Id="rId178" Type="http://schemas.openxmlformats.org/officeDocument/2006/relationships/slide" Target="slides/slide176.xml"/><Relationship Id="rId61" Type="http://schemas.openxmlformats.org/officeDocument/2006/relationships/slide" Target="slides/slide59.xml"/><Relationship Id="rId82" Type="http://schemas.openxmlformats.org/officeDocument/2006/relationships/slide" Target="slides/slide80.xml"/><Relationship Id="rId199" Type="http://schemas.openxmlformats.org/officeDocument/2006/relationships/slide" Target="slides/slide197.xml"/><Relationship Id="rId203" Type="http://schemas.openxmlformats.org/officeDocument/2006/relationships/slide" Target="slides/slide201.xml"/><Relationship Id="rId19" Type="http://schemas.openxmlformats.org/officeDocument/2006/relationships/slide" Target="slides/slide17.xml"/><Relationship Id="rId224" Type="http://schemas.openxmlformats.org/officeDocument/2006/relationships/slide" Target="slides/slide222.xml"/><Relationship Id="rId245" Type="http://schemas.openxmlformats.org/officeDocument/2006/relationships/slide" Target="slides/slide243.xml"/><Relationship Id="rId30" Type="http://schemas.openxmlformats.org/officeDocument/2006/relationships/slide" Target="slides/slide28.xml"/><Relationship Id="rId105" Type="http://schemas.openxmlformats.org/officeDocument/2006/relationships/slide" Target="slides/slide103.xml"/><Relationship Id="rId126" Type="http://schemas.openxmlformats.org/officeDocument/2006/relationships/slide" Target="slides/slide124.xml"/><Relationship Id="rId147" Type="http://schemas.openxmlformats.org/officeDocument/2006/relationships/slide" Target="slides/slide145.xml"/><Relationship Id="rId168" Type="http://schemas.openxmlformats.org/officeDocument/2006/relationships/slide" Target="slides/slide16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slide" Target="slides/slide91.xml"/><Relationship Id="rId189" Type="http://schemas.openxmlformats.org/officeDocument/2006/relationships/slide" Target="slides/slide187.xml"/><Relationship Id="rId3" Type="http://schemas.openxmlformats.org/officeDocument/2006/relationships/slide" Target="slides/slide1.xml"/><Relationship Id="rId214" Type="http://schemas.openxmlformats.org/officeDocument/2006/relationships/slide" Target="slides/slide212.xml"/><Relationship Id="rId235" Type="http://schemas.openxmlformats.org/officeDocument/2006/relationships/slide" Target="slides/slide233.xml"/><Relationship Id="rId256" Type="http://schemas.openxmlformats.org/officeDocument/2006/relationships/slide" Target="slides/slide254.xml"/><Relationship Id="rId116" Type="http://schemas.openxmlformats.org/officeDocument/2006/relationships/slide" Target="slides/slide114.xml"/><Relationship Id="rId137" Type="http://schemas.openxmlformats.org/officeDocument/2006/relationships/slide" Target="slides/slide135.xml"/><Relationship Id="rId158" Type="http://schemas.openxmlformats.org/officeDocument/2006/relationships/slide" Target="slides/slide156.xml"/><Relationship Id="rId20" Type="http://schemas.openxmlformats.org/officeDocument/2006/relationships/slide" Target="slides/slide18.xml"/><Relationship Id="rId41" Type="http://schemas.openxmlformats.org/officeDocument/2006/relationships/slide" Target="slides/slide39.xml"/><Relationship Id="rId62" Type="http://schemas.openxmlformats.org/officeDocument/2006/relationships/slide" Target="slides/slide60.xml"/><Relationship Id="rId83" Type="http://schemas.openxmlformats.org/officeDocument/2006/relationships/slide" Target="slides/slide81.xml"/><Relationship Id="rId179" Type="http://schemas.openxmlformats.org/officeDocument/2006/relationships/slide" Target="slides/slide177.xml"/><Relationship Id="rId190" Type="http://schemas.openxmlformats.org/officeDocument/2006/relationships/slide" Target="slides/slide188.xml"/><Relationship Id="rId204" Type="http://schemas.openxmlformats.org/officeDocument/2006/relationships/slide" Target="slides/slide202.xml"/><Relationship Id="rId225" Type="http://schemas.openxmlformats.org/officeDocument/2006/relationships/slide" Target="slides/slide223.xml"/><Relationship Id="rId246" Type="http://schemas.openxmlformats.org/officeDocument/2006/relationships/slide" Target="slides/slide244.xml"/><Relationship Id="rId106" Type="http://schemas.openxmlformats.org/officeDocument/2006/relationships/slide" Target="slides/slide104.xml"/><Relationship Id="rId127" Type="http://schemas.openxmlformats.org/officeDocument/2006/relationships/slide" Target="slides/slide125.xml"/><Relationship Id="rId10" Type="http://schemas.openxmlformats.org/officeDocument/2006/relationships/slide" Target="slides/slide8.xml"/><Relationship Id="rId31" Type="http://schemas.openxmlformats.org/officeDocument/2006/relationships/slide" Target="slides/slide29.xml"/><Relationship Id="rId52" Type="http://schemas.openxmlformats.org/officeDocument/2006/relationships/slide" Target="slides/slide50.xml"/><Relationship Id="rId73" Type="http://schemas.openxmlformats.org/officeDocument/2006/relationships/slide" Target="slides/slide71.xml"/><Relationship Id="rId94" Type="http://schemas.openxmlformats.org/officeDocument/2006/relationships/slide" Target="slides/slide92.xml"/><Relationship Id="rId148" Type="http://schemas.openxmlformats.org/officeDocument/2006/relationships/slide" Target="slides/slide146.xml"/><Relationship Id="rId169" Type="http://schemas.openxmlformats.org/officeDocument/2006/relationships/slide" Target="slides/slide167.xml"/><Relationship Id="rId4" Type="http://schemas.openxmlformats.org/officeDocument/2006/relationships/slide" Target="slides/slide2.xml"/><Relationship Id="rId180" Type="http://schemas.openxmlformats.org/officeDocument/2006/relationships/slide" Target="slides/slide178.xml"/><Relationship Id="rId215" Type="http://schemas.openxmlformats.org/officeDocument/2006/relationships/slide" Target="slides/slide213.xml"/><Relationship Id="rId236" Type="http://schemas.openxmlformats.org/officeDocument/2006/relationships/slide" Target="slides/slide234.xml"/><Relationship Id="rId257" Type="http://schemas.openxmlformats.org/officeDocument/2006/relationships/slide" Target="slides/slide255.xml"/><Relationship Id="rId42" Type="http://schemas.openxmlformats.org/officeDocument/2006/relationships/slide" Target="slides/slide40.xml"/><Relationship Id="rId84" Type="http://schemas.openxmlformats.org/officeDocument/2006/relationships/slide" Target="slides/slide82.xml"/><Relationship Id="rId138" Type="http://schemas.openxmlformats.org/officeDocument/2006/relationships/slide" Target="slides/slide136.xml"/><Relationship Id="rId191" Type="http://schemas.openxmlformats.org/officeDocument/2006/relationships/slide" Target="slides/slide189.xml"/><Relationship Id="rId205" Type="http://schemas.openxmlformats.org/officeDocument/2006/relationships/slide" Target="slides/slide203.xml"/><Relationship Id="rId247" Type="http://schemas.openxmlformats.org/officeDocument/2006/relationships/slide" Target="slides/slide245.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8CAFEA8-1386-4632-800D-19B7B864158B}" type="doc">
      <dgm:prSet loTypeId="urn:microsoft.com/office/officeart/2005/8/layout/radial6" loCatId="cycle" qsTypeId="urn:microsoft.com/office/officeart/2005/8/quickstyle/simple1" qsCatId="simple" csTypeId="urn:microsoft.com/office/officeart/2005/8/colors/colorful1" csCatId="colorful" phldr="1"/>
      <dgm:spPr/>
      <dgm:t>
        <a:bodyPr/>
        <a:lstStyle/>
        <a:p>
          <a:endParaRPr lang="en-US"/>
        </a:p>
      </dgm:t>
    </dgm:pt>
    <dgm:pt modelId="{C0610BAE-3A98-4C91-9E7A-2D7144E9AC59}">
      <dgm:prSet phldrT="[Text]" custT="1"/>
      <dgm:spPr/>
      <dgm:t>
        <a:bodyPr/>
        <a:lstStyle/>
        <a:p>
          <a:r>
            <a:rPr lang="ar-EG" sz="3000" b="1" cap="none" spc="0" dirty="0">
              <a:ln w="3175">
                <a:solidFill>
                  <a:srgbClr val="FFC000"/>
                </a:solidFill>
                <a:prstDash val="solid"/>
              </a:ln>
              <a:solidFill>
                <a:schemeClr val="bg1"/>
              </a:solidFill>
              <a:effectLst>
                <a:outerShdw dist="38100" dir="2700000" algn="tl" rotWithShape="0">
                  <a:schemeClr val="accent2"/>
                </a:outerShdw>
              </a:effectLst>
              <a:latin typeface="Times New Roman" panose="02020603050405020304" pitchFamily="18" charset="0"/>
              <a:cs typeface="Times New Roman" panose="02020603050405020304" pitchFamily="18" charset="0"/>
            </a:rPr>
            <a:t>عوامل نجاح عملية الإقناع</a:t>
          </a:r>
          <a:endParaRPr lang="en-US" sz="3000" b="1" cap="none" spc="0" dirty="0">
            <a:ln w="3175">
              <a:solidFill>
                <a:srgbClr val="FFC000"/>
              </a:solidFill>
              <a:prstDash val="solid"/>
            </a:ln>
            <a:solidFill>
              <a:schemeClr val="bg1"/>
            </a:solidFill>
            <a:effectLst>
              <a:outerShdw dist="38100" dir="2700000" algn="tl" rotWithShape="0">
                <a:schemeClr val="accent2"/>
              </a:outerShdw>
            </a:effectLst>
          </a:endParaRPr>
        </a:p>
      </dgm:t>
    </dgm:pt>
    <dgm:pt modelId="{54284A49-41B7-45C5-9E60-112AAF5494E4}" type="parTrans" cxnId="{804EFE64-D72A-451B-9700-29DF06F79477}">
      <dgm:prSet/>
      <dgm:spPr/>
      <dgm:t>
        <a:bodyPr/>
        <a:lstStyle/>
        <a:p>
          <a:endParaRPr lang="en-US" sz="2000" b="1">
            <a:solidFill>
              <a:schemeClr val="tx1"/>
            </a:solidFill>
          </a:endParaRPr>
        </a:p>
      </dgm:t>
    </dgm:pt>
    <dgm:pt modelId="{14237C0F-8F76-4289-8A53-B0BE1EA359B2}" type="sibTrans" cxnId="{804EFE64-D72A-451B-9700-29DF06F79477}">
      <dgm:prSet/>
      <dgm:spPr/>
      <dgm:t>
        <a:bodyPr/>
        <a:lstStyle/>
        <a:p>
          <a:endParaRPr lang="en-US" sz="2000" b="1">
            <a:solidFill>
              <a:schemeClr val="tx1"/>
            </a:solidFill>
          </a:endParaRPr>
        </a:p>
      </dgm:t>
    </dgm:pt>
    <dgm:pt modelId="{9F444A40-644F-496B-9184-46DD6BCE053D}">
      <dgm:prSet phldrT="[Text]" custT="1"/>
      <dgm:spPr>
        <a:solidFill>
          <a:srgbClr val="FFC000"/>
        </a:solidFill>
      </dgm:spPr>
      <dgm:t>
        <a:bodyPr/>
        <a:lstStyle/>
        <a:p>
          <a:r>
            <a:rPr lang="ar-SA" sz="2000" b="1" dirty="0">
              <a:solidFill>
                <a:schemeClr val="tx1"/>
              </a:solidFill>
            </a:rPr>
            <a:t>البساطة والوضوح</a:t>
          </a:r>
          <a:endParaRPr lang="en-US" sz="2000" b="1" dirty="0">
            <a:solidFill>
              <a:schemeClr val="tx1"/>
            </a:solidFill>
          </a:endParaRPr>
        </a:p>
      </dgm:t>
    </dgm:pt>
    <dgm:pt modelId="{7479B676-7259-4086-84AD-4B19213ACD83}" type="parTrans" cxnId="{B78DDBA7-1B12-4848-922C-21C25F4E835B}">
      <dgm:prSet/>
      <dgm:spPr/>
      <dgm:t>
        <a:bodyPr/>
        <a:lstStyle/>
        <a:p>
          <a:endParaRPr lang="en-US" sz="2000" b="1">
            <a:solidFill>
              <a:schemeClr val="tx1"/>
            </a:solidFill>
          </a:endParaRPr>
        </a:p>
      </dgm:t>
    </dgm:pt>
    <dgm:pt modelId="{B09861CA-CEB5-4A9F-B464-29F0F7FEA848}" type="sibTrans" cxnId="{B78DDBA7-1B12-4848-922C-21C25F4E835B}">
      <dgm:prSet/>
      <dgm:spPr>
        <a:solidFill>
          <a:srgbClr val="FFC000"/>
        </a:solidFill>
      </dgm:spPr>
      <dgm:t>
        <a:bodyPr/>
        <a:lstStyle/>
        <a:p>
          <a:endParaRPr lang="en-US" sz="2000" b="1">
            <a:solidFill>
              <a:schemeClr val="tx1"/>
            </a:solidFill>
          </a:endParaRPr>
        </a:p>
      </dgm:t>
    </dgm:pt>
    <dgm:pt modelId="{92368002-1608-4EE5-8F9A-713931AE135C}">
      <dgm:prSet phldrT="[Text]" custT="1"/>
      <dgm:spPr>
        <a:solidFill>
          <a:srgbClr val="ED7D31"/>
        </a:solidFill>
      </dgm:spPr>
      <dgm:t>
        <a:bodyPr/>
        <a:lstStyle/>
        <a:p>
          <a:r>
            <a:rPr lang="ar-SA" sz="2000" b="1" dirty="0">
              <a:solidFill>
                <a:schemeClr val="tx1"/>
              </a:solidFill>
            </a:rPr>
            <a:t>الإثارة والتشويق </a:t>
          </a:r>
          <a:endParaRPr lang="en-US" sz="2000" b="1" dirty="0">
            <a:solidFill>
              <a:schemeClr val="tx1"/>
            </a:solidFill>
          </a:endParaRPr>
        </a:p>
      </dgm:t>
    </dgm:pt>
    <dgm:pt modelId="{D78FC267-02B8-44D5-B769-F5405494FC74}" type="parTrans" cxnId="{06B5A2C4-9ABD-45C4-ACDB-746327C9BCAC}">
      <dgm:prSet/>
      <dgm:spPr/>
      <dgm:t>
        <a:bodyPr/>
        <a:lstStyle/>
        <a:p>
          <a:endParaRPr lang="en-US" sz="2000" b="1">
            <a:solidFill>
              <a:schemeClr val="tx1"/>
            </a:solidFill>
          </a:endParaRPr>
        </a:p>
      </dgm:t>
    </dgm:pt>
    <dgm:pt modelId="{097B47D2-B4B8-453C-B394-7C1259D70A45}" type="sibTrans" cxnId="{06B5A2C4-9ABD-45C4-ACDB-746327C9BCAC}">
      <dgm:prSet/>
      <dgm:spPr>
        <a:solidFill>
          <a:srgbClr val="ED7D31"/>
        </a:solidFill>
      </dgm:spPr>
      <dgm:t>
        <a:bodyPr/>
        <a:lstStyle/>
        <a:p>
          <a:endParaRPr lang="en-US" sz="2000" b="1">
            <a:solidFill>
              <a:schemeClr val="tx1"/>
            </a:solidFill>
          </a:endParaRPr>
        </a:p>
      </dgm:t>
    </dgm:pt>
    <dgm:pt modelId="{5832CC7D-EA71-485E-BFBC-3D48160447F1}">
      <dgm:prSet phldrT="[Text]" custT="1"/>
      <dgm:spPr>
        <a:solidFill>
          <a:srgbClr val="66CCFF"/>
        </a:solidFill>
      </dgm:spPr>
      <dgm:t>
        <a:bodyPr/>
        <a:lstStyle/>
        <a:p>
          <a:r>
            <a:rPr lang="ar-SA" sz="2000" b="1" dirty="0">
              <a:solidFill>
                <a:schemeClr val="tx1"/>
              </a:solidFill>
            </a:rPr>
            <a:t>إشباع الرغبات والحاجات </a:t>
          </a:r>
          <a:endParaRPr lang="en-US" sz="2000" b="1" dirty="0">
            <a:solidFill>
              <a:schemeClr val="tx1"/>
            </a:solidFill>
          </a:endParaRPr>
        </a:p>
      </dgm:t>
    </dgm:pt>
    <dgm:pt modelId="{7C44D9A4-ABCE-4DE4-A796-C2F41616F2E8}" type="parTrans" cxnId="{0CA76FE6-35E4-402D-860D-385EF3E02C73}">
      <dgm:prSet/>
      <dgm:spPr/>
      <dgm:t>
        <a:bodyPr/>
        <a:lstStyle/>
        <a:p>
          <a:endParaRPr lang="en-US" sz="2000" b="1">
            <a:solidFill>
              <a:schemeClr val="tx1"/>
            </a:solidFill>
          </a:endParaRPr>
        </a:p>
      </dgm:t>
    </dgm:pt>
    <dgm:pt modelId="{D98A8C20-EA38-4AD8-87C7-170D84C3DFC9}" type="sibTrans" cxnId="{0CA76FE6-35E4-402D-860D-385EF3E02C73}">
      <dgm:prSet/>
      <dgm:spPr>
        <a:solidFill>
          <a:srgbClr val="66CCFF"/>
        </a:solidFill>
      </dgm:spPr>
      <dgm:t>
        <a:bodyPr/>
        <a:lstStyle/>
        <a:p>
          <a:endParaRPr lang="en-US" sz="2000" b="1">
            <a:solidFill>
              <a:schemeClr val="tx1"/>
            </a:solidFill>
          </a:endParaRPr>
        </a:p>
      </dgm:t>
    </dgm:pt>
    <dgm:pt modelId="{DBAE9358-1F4E-4199-93DE-1059E5B07938}">
      <dgm:prSet phldrT="[Text]" custT="1"/>
      <dgm:spPr/>
      <dgm:t>
        <a:bodyPr/>
        <a:lstStyle/>
        <a:p>
          <a:r>
            <a:rPr lang="ar-SA" sz="2000" b="1" dirty="0">
              <a:solidFill>
                <a:schemeClr val="tx1"/>
              </a:solidFill>
            </a:rPr>
            <a:t>مصداقية المضمون والمصدر </a:t>
          </a:r>
          <a:endParaRPr lang="en-US" sz="2000" b="1" dirty="0">
            <a:solidFill>
              <a:schemeClr val="tx1"/>
            </a:solidFill>
          </a:endParaRPr>
        </a:p>
      </dgm:t>
    </dgm:pt>
    <dgm:pt modelId="{4DD5C37A-DE9B-4D79-9620-6F9F9274576B}" type="parTrans" cxnId="{40BDAAF1-46F7-4528-830B-5121A095135B}">
      <dgm:prSet/>
      <dgm:spPr/>
      <dgm:t>
        <a:bodyPr/>
        <a:lstStyle/>
        <a:p>
          <a:endParaRPr lang="en-US" sz="2000" b="1">
            <a:solidFill>
              <a:schemeClr val="tx1"/>
            </a:solidFill>
          </a:endParaRPr>
        </a:p>
      </dgm:t>
    </dgm:pt>
    <dgm:pt modelId="{6A55831A-467B-489F-8521-9D0CEB45B3A5}" type="sibTrans" cxnId="{40BDAAF1-46F7-4528-830B-5121A095135B}">
      <dgm:prSet/>
      <dgm:spPr/>
      <dgm:t>
        <a:bodyPr/>
        <a:lstStyle/>
        <a:p>
          <a:endParaRPr lang="en-US" sz="2000" b="1">
            <a:solidFill>
              <a:schemeClr val="tx1"/>
            </a:solidFill>
          </a:endParaRPr>
        </a:p>
      </dgm:t>
    </dgm:pt>
    <dgm:pt modelId="{2EE57735-53E3-4B6F-A4DC-EA7E7CAB428F}">
      <dgm:prSet phldrT="[Text]" custT="1"/>
      <dgm:spPr/>
      <dgm:t>
        <a:bodyPr/>
        <a:lstStyle/>
        <a:p>
          <a:r>
            <a:rPr lang="ar-SA" sz="2000" b="1" dirty="0">
              <a:solidFill>
                <a:schemeClr val="tx1"/>
              </a:solidFill>
            </a:rPr>
            <a:t>الإثابة والتعزيز </a:t>
          </a:r>
          <a:endParaRPr lang="en-US" sz="2000" b="1" dirty="0">
            <a:solidFill>
              <a:schemeClr val="tx1"/>
            </a:solidFill>
          </a:endParaRPr>
        </a:p>
      </dgm:t>
    </dgm:pt>
    <dgm:pt modelId="{23EFEE42-B147-4B07-B23A-DA26C0CC25AD}" type="parTrans" cxnId="{9EB1E184-AFCC-4A1A-926E-975F7284ACA2}">
      <dgm:prSet/>
      <dgm:spPr/>
      <dgm:t>
        <a:bodyPr/>
        <a:lstStyle/>
        <a:p>
          <a:endParaRPr lang="en-US" sz="2000" b="1">
            <a:solidFill>
              <a:schemeClr val="tx1"/>
            </a:solidFill>
          </a:endParaRPr>
        </a:p>
      </dgm:t>
    </dgm:pt>
    <dgm:pt modelId="{359D22D7-3153-436E-9F1D-6525676A52BC}" type="sibTrans" cxnId="{9EB1E184-AFCC-4A1A-926E-975F7284ACA2}">
      <dgm:prSet/>
      <dgm:spPr/>
      <dgm:t>
        <a:bodyPr/>
        <a:lstStyle/>
        <a:p>
          <a:endParaRPr lang="en-US" sz="2000" b="1">
            <a:solidFill>
              <a:schemeClr val="tx1"/>
            </a:solidFill>
          </a:endParaRPr>
        </a:p>
      </dgm:t>
    </dgm:pt>
    <dgm:pt modelId="{26D6C521-9B80-4B1F-ADF1-6DB23C392257}" type="pres">
      <dgm:prSet presAssocID="{C8CAFEA8-1386-4632-800D-19B7B864158B}" presName="Name0" presStyleCnt="0">
        <dgm:presLayoutVars>
          <dgm:chMax val="1"/>
          <dgm:dir/>
          <dgm:animLvl val="ctr"/>
          <dgm:resizeHandles val="exact"/>
        </dgm:presLayoutVars>
      </dgm:prSet>
      <dgm:spPr/>
    </dgm:pt>
    <dgm:pt modelId="{A9D51249-B643-4B3A-871A-225941E530B0}" type="pres">
      <dgm:prSet presAssocID="{C0610BAE-3A98-4C91-9E7A-2D7144E9AC59}" presName="centerShape" presStyleLbl="node0" presStyleIdx="0" presStyleCnt="1"/>
      <dgm:spPr/>
    </dgm:pt>
    <dgm:pt modelId="{C136A193-8EBE-4B48-94CE-35D9C9817DC3}" type="pres">
      <dgm:prSet presAssocID="{9F444A40-644F-496B-9184-46DD6BCE053D}" presName="node" presStyleLbl="node1" presStyleIdx="0" presStyleCnt="5">
        <dgm:presLayoutVars>
          <dgm:bulletEnabled val="1"/>
        </dgm:presLayoutVars>
      </dgm:prSet>
      <dgm:spPr/>
    </dgm:pt>
    <dgm:pt modelId="{7170D166-40A7-4434-AD51-DEB6142A26FF}" type="pres">
      <dgm:prSet presAssocID="{9F444A40-644F-496B-9184-46DD6BCE053D}" presName="dummy" presStyleCnt="0"/>
      <dgm:spPr/>
    </dgm:pt>
    <dgm:pt modelId="{5B6A7E6D-798C-4DED-BB83-EDC87C035AA8}" type="pres">
      <dgm:prSet presAssocID="{B09861CA-CEB5-4A9F-B464-29F0F7FEA848}" presName="sibTrans" presStyleLbl="sibTrans2D1" presStyleIdx="0" presStyleCnt="5"/>
      <dgm:spPr/>
    </dgm:pt>
    <dgm:pt modelId="{5C07463D-784F-4E9F-84B1-7669652598DA}" type="pres">
      <dgm:prSet presAssocID="{92368002-1608-4EE5-8F9A-713931AE135C}" presName="node" presStyleLbl="node1" presStyleIdx="1" presStyleCnt="5">
        <dgm:presLayoutVars>
          <dgm:bulletEnabled val="1"/>
        </dgm:presLayoutVars>
      </dgm:prSet>
      <dgm:spPr/>
    </dgm:pt>
    <dgm:pt modelId="{AE303571-C04A-4FB0-84FA-778345E302FB}" type="pres">
      <dgm:prSet presAssocID="{92368002-1608-4EE5-8F9A-713931AE135C}" presName="dummy" presStyleCnt="0"/>
      <dgm:spPr/>
    </dgm:pt>
    <dgm:pt modelId="{D2702699-A3F8-4CAA-B65C-FB534D1CCD60}" type="pres">
      <dgm:prSet presAssocID="{097B47D2-B4B8-453C-B394-7C1259D70A45}" presName="sibTrans" presStyleLbl="sibTrans2D1" presStyleIdx="1" presStyleCnt="5"/>
      <dgm:spPr/>
    </dgm:pt>
    <dgm:pt modelId="{415F6937-CCA3-425F-8E89-36DB55B568DE}" type="pres">
      <dgm:prSet presAssocID="{5832CC7D-EA71-485E-BFBC-3D48160447F1}" presName="node" presStyleLbl="node1" presStyleIdx="2" presStyleCnt="5">
        <dgm:presLayoutVars>
          <dgm:bulletEnabled val="1"/>
        </dgm:presLayoutVars>
      </dgm:prSet>
      <dgm:spPr/>
    </dgm:pt>
    <dgm:pt modelId="{B2452F5B-4557-4DAD-B5CB-68FBDEED0DBB}" type="pres">
      <dgm:prSet presAssocID="{5832CC7D-EA71-485E-BFBC-3D48160447F1}" presName="dummy" presStyleCnt="0"/>
      <dgm:spPr/>
    </dgm:pt>
    <dgm:pt modelId="{57D76194-9E11-4710-BA04-20550135E2FD}" type="pres">
      <dgm:prSet presAssocID="{D98A8C20-EA38-4AD8-87C7-170D84C3DFC9}" presName="sibTrans" presStyleLbl="sibTrans2D1" presStyleIdx="2" presStyleCnt="5"/>
      <dgm:spPr/>
    </dgm:pt>
    <dgm:pt modelId="{C6F71845-63EB-4ED3-9861-52C2D6C60117}" type="pres">
      <dgm:prSet presAssocID="{DBAE9358-1F4E-4199-93DE-1059E5B07938}" presName="node" presStyleLbl="node1" presStyleIdx="3" presStyleCnt="5">
        <dgm:presLayoutVars>
          <dgm:bulletEnabled val="1"/>
        </dgm:presLayoutVars>
      </dgm:prSet>
      <dgm:spPr/>
    </dgm:pt>
    <dgm:pt modelId="{77DF19CB-AB01-491E-9248-9C0A2E4C581D}" type="pres">
      <dgm:prSet presAssocID="{DBAE9358-1F4E-4199-93DE-1059E5B07938}" presName="dummy" presStyleCnt="0"/>
      <dgm:spPr/>
    </dgm:pt>
    <dgm:pt modelId="{DA503709-B6DD-42C5-ABC9-16CD9066A82A}" type="pres">
      <dgm:prSet presAssocID="{6A55831A-467B-489F-8521-9D0CEB45B3A5}" presName="sibTrans" presStyleLbl="sibTrans2D1" presStyleIdx="3" presStyleCnt="5"/>
      <dgm:spPr/>
    </dgm:pt>
    <dgm:pt modelId="{19F8DF9C-5A90-48A8-962B-5246B7A65271}" type="pres">
      <dgm:prSet presAssocID="{2EE57735-53E3-4B6F-A4DC-EA7E7CAB428F}" presName="node" presStyleLbl="node1" presStyleIdx="4" presStyleCnt="5">
        <dgm:presLayoutVars>
          <dgm:bulletEnabled val="1"/>
        </dgm:presLayoutVars>
      </dgm:prSet>
      <dgm:spPr/>
    </dgm:pt>
    <dgm:pt modelId="{1FC5B03A-3940-45CD-8E1B-9C3497623C80}" type="pres">
      <dgm:prSet presAssocID="{2EE57735-53E3-4B6F-A4DC-EA7E7CAB428F}" presName="dummy" presStyleCnt="0"/>
      <dgm:spPr/>
    </dgm:pt>
    <dgm:pt modelId="{A7E7AA47-D6C1-4140-9C5C-F98F898C2354}" type="pres">
      <dgm:prSet presAssocID="{359D22D7-3153-436E-9F1D-6525676A52BC}" presName="sibTrans" presStyleLbl="sibTrans2D1" presStyleIdx="4" presStyleCnt="5"/>
      <dgm:spPr/>
    </dgm:pt>
  </dgm:ptLst>
  <dgm:cxnLst>
    <dgm:cxn modelId="{9E7A5D00-BD08-4AEF-844A-575608A76CB3}" type="presOf" srcId="{C0610BAE-3A98-4C91-9E7A-2D7144E9AC59}" destId="{A9D51249-B643-4B3A-871A-225941E530B0}" srcOrd="0" destOrd="0" presId="urn:microsoft.com/office/officeart/2005/8/layout/radial6"/>
    <dgm:cxn modelId="{02700B11-2E69-4DBD-A663-00660DD39E73}" type="presOf" srcId="{B09861CA-CEB5-4A9F-B464-29F0F7FEA848}" destId="{5B6A7E6D-798C-4DED-BB83-EDC87C035AA8}" srcOrd="0" destOrd="0" presId="urn:microsoft.com/office/officeart/2005/8/layout/radial6"/>
    <dgm:cxn modelId="{120D9F25-6DF3-4842-8B25-34484769A5A3}" type="presOf" srcId="{097B47D2-B4B8-453C-B394-7C1259D70A45}" destId="{D2702699-A3F8-4CAA-B65C-FB534D1CCD60}" srcOrd="0" destOrd="0" presId="urn:microsoft.com/office/officeart/2005/8/layout/radial6"/>
    <dgm:cxn modelId="{A09E872A-4699-4D7C-B026-0298D5FB7B79}" type="presOf" srcId="{92368002-1608-4EE5-8F9A-713931AE135C}" destId="{5C07463D-784F-4E9F-84B1-7669652598DA}" srcOrd="0" destOrd="0" presId="urn:microsoft.com/office/officeart/2005/8/layout/radial6"/>
    <dgm:cxn modelId="{52D49E37-2BF0-4566-9486-B8DB4045D6DA}" type="presOf" srcId="{2EE57735-53E3-4B6F-A4DC-EA7E7CAB428F}" destId="{19F8DF9C-5A90-48A8-962B-5246B7A65271}" srcOrd="0" destOrd="0" presId="urn:microsoft.com/office/officeart/2005/8/layout/radial6"/>
    <dgm:cxn modelId="{AC0F365C-3476-4AE8-A4D5-5C5D2F1DEE7A}" type="presOf" srcId="{D98A8C20-EA38-4AD8-87C7-170D84C3DFC9}" destId="{57D76194-9E11-4710-BA04-20550135E2FD}" srcOrd="0" destOrd="0" presId="urn:microsoft.com/office/officeart/2005/8/layout/radial6"/>
    <dgm:cxn modelId="{804EFE64-D72A-451B-9700-29DF06F79477}" srcId="{C8CAFEA8-1386-4632-800D-19B7B864158B}" destId="{C0610BAE-3A98-4C91-9E7A-2D7144E9AC59}" srcOrd="0" destOrd="0" parTransId="{54284A49-41B7-45C5-9E60-112AAF5494E4}" sibTransId="{14237C0F-8F76-4289-8A53-B0BE1EA359B2}"/>
    <dgm:cxn modelId="{02400846-13B6-4919-9F95-783D16BCBCF8}" type="presOf" srcId="{6A55831A-467B-489F-8521-9D0CEB45B3A5}" destId="{DA503709-B6DD-42C5-ABC9-16CD9066A82A}" srcOrd="0" destOrd="0" presId="urn:microsoft.com/office/officeart/2005/8/layout/radial6"/>
    <dgm:cxn modelId="{9EB1E184-AFCC-4A1A-926E-975F7284ACA2}" srcId="{C0610BAE-3A98-4C91-9E7A-2D7144E9AC59}" destId="{2EE57735-53E3-4B6F-A4DC-EA7E7CAB428F}" srcOrd="4" destOrd="0" parTransId="{23EFEE42-B147-4B07-B23A-DA26C0CC25AD}" sibTransId="{359D22D7-3153-436E-9F1D-6525676A52BC}"/>
    <dgm:cxn modelId="{B78DDBA7-1B12-4848-922C-21C25F4E835B}" srcId="{C0610BAE-3A98-4C91-9E7A-2D7144E9AC59}" destId="{9F444A40-644F-496B-9184-46DD6BCE053D}" srcOrd="0" destOrd="0" parTransId="{7479B676-7259-4086-84AD-4B19213ACD83}" sibTransId="{B09861CA-CEB5-4A9F-B464-29F0F7FEA848}"/>
    <dgm:cxn modelId="{2D4D69BA-9D6C-444D-BEED-0D849A16A428}" type="presOf" srcId="{9F444A40-644F-496B-9184-46DD6BCE053D}" destId="{C136A193-8EBE-4B48-94CE-35D9C9817DC3}" srcOrd="0" destOrd="0" presId="urn:microsoft.com/office/officeart/2005/8/layout/radial6"/>
    <dgm:cxn modelId="{069E05BC-3104-4565-941D-EC26B2925E30}" type="presOf" srcId="{359D22D7-3153-436E-9F1D-6525676A52BC}" destId="{A7E7AA47-D6C1-4140-9C5C-F98F898C2354}" srcOrd="0" destOrd="0" presId="urn:microsoft.com/office/officeart/2005/8/layout/radial6"/>
    <dgm:cxn modelId="{437B09BD-E7CF-4B60-B8CB-34A0F15F676A}" type="presOf" srcId="{C8CAFEA8-1386-4632-800D-19B7B864158B}" destId="{26D6C521-9B80-4B1F-ADF1-6DB23C392257}" srcOrd="0" destOrd="0" presId="urn:microsoft.com/office/officeart/2005/8/layout/radial6"/>
    <dgm:cxn modelId="{06B5A2C4-9ABD-45C4-ACDB-746327C9BCAC}" srcId="{C0610BAE-3A98-4C91-9E7A-2D7144E9AC59}" destId="{92368002-1608-4EE5-8F9A-713931AE135C}" srcOrd="1" destOrd="0" parTransId="{D78FC267-02B8-44D5-B769-F5405494FC74}" sibTransId="{097B47D2-B4B8-453C-B394-7C1259D70A45}"/>
    <dgm:cxn modelId="{9486E3C6-9B2D-4200-A0D7-F2BAB8AD3F24}" type="presOf" srcId="{5832CC7D-EA71-485E-BFBC-3D48160447F1}" destId="{415F6937-CCA3-425F-8E89-36DB55B568DE}" srcOrd="0" destOrd="0" presId="urn:microsoft.com/office/officeart/2005/8/layout/radial6"/>
    <dgm:cxn modelId="{0CA76FE6-35E4-402D-860D-385EF3E02C73}" srcId="{C0610BAE-3A98-4C91-9E7A-2D7144E9AC59}" destId="{5832CC7D-EA71-485E-BFBC-3D48160447F1}" srcOrd="2" destOrd="0" parTransId="{7C44D9A4-ABCE-4DE4-A796-C2F41616F2E8}" sibTransId="{D98A8C20-EA38-4AD8-87C7-170D84C3DFC9}"/>
    <dgm:cxn modelId="{40BDAAF1-46F7-4528-830B-5121A095135B}" srcId="{C0610BAE-3A98-4C91-9E7A-2D7144E9AC59}" destId="{DBAE9358-1F4E-4199-93DE-1059E5B07938}" srcOrd="3" destOrd="0" parTransId="{4DD5C37A-DE9B-4D79-9620-6F9F9274576B}" sibTransId="{6A55831A-467B-489F-8521-9D0CEB45B3A5}"/>
    <dgm:cxn modelId="{9C0C28FB-8E6C-463B-8479-9B533258E0A1}" type="presOf" srcId="{DBAE9358-1F4E-4199-93DE-1059E5B07938}" destId="{C6F71845-63EB-4ED3-9861-52C2D6C60117}" srcOrd="0" destOrd="0" presId="urn:microsoft.com/office/officeart/2005/8/layout/radial6"/>
    <dgm:cxn modelId="{4C97566D-3235-428E-A99A-82535BAD7F6F}" type="presParOf" srcId="{26D6C521-9B80-4B1F-ADF1-6DB23C392257}" destId="{A9D51249-B643-4B3A-871A-225941E530B0}" srcOrd="0" destOrd="0" presId="urn:microsoft.com/office/officeart/2005/8/layout/radial6"/>
    <dgm:cxn modelId="{2B2317C8-60C5-4D1B-A9F6-1D11022B35D3}" type="presParOf" srcId="{26D6C521-9B80-4B1F-ADF1-6DB23C392257}" destId="{C136A193-8EBE-4B48-94CE-35D9C9817DC3}" srcOrd="1" destOrd="0" presId="urn:microsoft.com/office/officeart/2005/8/layout/radial6"/>
    <dgm:cxn modelId="{11E3858B-6F79-48AB-AADD-C0DEE03A9C55}" type="presParOf" srcId="{26D6C521-9B80-4B1F-ADF1-6DB23C392257}" destId="{7170D166-40A7-4434-AD51-DEB6142A26FF}" srcOrd="2" destOrd="0" presId="urn:microsoft.com/office/officeart/2005/8/layout/radial6"/>
    <dgm:cxn modelId="{F93538F2-1ED2-476D-A8D9-BE747841D681}" type="presParOf" srcId="{26D6C521-9B80-4B1F-ADF1-6DB23C392257}" destId="{5B6A7E6D-798C-4DED-BB83-EDC87C035AA8}" srcOrd="3" destOrd="0" presId="urn:microsoft.com/office/officeart/2005/8/layout/radial6"/>
    <dgm:cxn modelId="{D60035F5-4F78-44B0-B299-11F1EAA9B5F7}" type="presParOf" srcId="{26D6C521-9B80-4B1F-ADF1-6DB23C392257}" destId="{5C07463D-784F-4E9F-84B1-7669652598DA}" srcOrd="4" destOrd="0" presId="urn:microsoft.com/office/officeart/2005/8/layout/radial6"/>
    <dgm:cxn modelId="{66DAB9F0-4B56-4421-8767-15B839220EE9}" type="presParOf" srcId="{26D6C521-9B80-4B1F-ADF1-6DB23C392257}" destId="{AE303571-C04A-4FB0-84FA-778345E302FB}" srcOrd="5" destOrd="0" presId="urn:microsoft.com/office/officeart/2005/8/layout/radial6"/>
    <dgm:cxn modelId="{9C1E293C-7FC4-4614-89D9-E4A8144AAE6E}" type="presParOf" srcId="{26D6C521-9B80-4B1F-ADF1-6DB23C392257}" destId="{D2702699-A3F8-4CAA-B65C-FB534D1CCD60}" srcOrd="6" destOrd="0" presId="urn:microsoft.com/office/officeart/2005/8/layout/radial6"/>
    <dgm:cxn modelId="{CBA77742-1DF3-461E-97DC-7C0784712E09}" type="presParOf" srcId="{26D6C521-9B80-4B1F-ADF1-6DB23C392257}" destId="{415F6937-CCA3-425F-8E89-36DB55B568DE}" srcOrd="7" destOrd="0" presId="urn:microsoft.com/office/officeart/2005/8/layout/radial6"/>
    <dgm:cxn modelId="{B3A1A390-E5D6-42ED-B464-7B4DA0AC7F54}" type="presParOf" srcId="{26D6C521-9B80-4B1F-ADF1-6DB23C392257}" destId="{B2452F5B-4557-4DAD-B5CB-68FBDEED0DBB}" srcOrd="8" destOrd="0" presId="urn:microsoft.com/office/officeart/2005/8/layout/radial6"/>
    <dgm:cxn modelId="{B00FFB9E-FD11-4988-8D21-849EDE27B23A}" type="presParOf" srcId="{26D6C521-9B80-4B1F-ADF1-6DB23C392257}" destId="{57D76194-9E11-4710-BA04-20550135E2FD}" srcOrd="9" destOrd="0" presId="urn:microsoft.com/office/officeart/2005/8/layout/radial6"/>
    <dgm:cxn modelId="{029EFA3B-B600-4301-988C-25B328CE08C9}" type="presParOf" srcId="{26D6C521-9B80-4B1F-ADF1-6DB23C392257}" destId="{C6F71845-63EB-4ED3-9861-52C2D6C60117}" srcOrd="10" destOrd="0" presId="urn:microsoft.com/office/officeart/2005/8/layout/radial6"/>
    <dgm:cxn modelId="{FFD21D19-4B9D-4DFC-A59F-4F2315D4A3AA}" type="presParOf" srcId="{26D6C521-9B80-4B1F-ADF1-6DB23C392257}" destId="{77DF19CB-AB01-491E-9248-9C0A2E4C581D}" srcOrd="11" destOrd="0" presId="urn:microsoft.com/office/officeart/2005/8/layout/radial6"/>
    <dgm:cxn modelId="{3E2D858D-4A94-42AC-A652-1EBB7D7F2616}" type="presParOf" srcId="{26D6C521-9B80-4B1F-ADF1-6DB23C392257}" destId="{DA503709-B6DD-42C5-ABC9-16CD9066A82A}" srcOrd="12" destOrd="0" presId="urn:microsoft.com/office/officeart/2005/8/layout/radial6"/>
    <dgm:cxn modelId="{A9A6C50D-431F-4AF8-BE31-639E76905BB8}" type="presParOf" srcId="{26D6C521-9B80-4B1F-ADF1-6DB23C392257}" destId="{19F8DF9C-5A90-48A8-962B-5246B7A65271}" srcOrd="13" destOrd="0" presId="urn:microsoft.com/office/officeart/2005/8/layout/radial6"/>
    <dgm:cxn modelId="{FBEFB9B3-B671-4753-8097-40549572B69C}" type="presParOf" srcId="{26D6C521-9B80-4B1F-ADF1-6DB23C392257}" destId="{1FC5B03A-3940-45CD-8E1B-9C3497623C80}" srcOrd="14" destOrd="0" presId="urn:microsoft.com/office/officeart/2005/8/layout/radial6"/>
    <dgm:cxn modelId="{148C1C08-FFA1-4A05-8798-6C1D803A30CB}" type="presParOf" srcId="{26D6C521-9B80-4B1F-ADF1-6DB23C392257}" destId="{A7E7AA47-D6C1-4140-9C5C-F98F898C2354}" srcOrd="15"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88064B1-8349-4AFA-8192-4725A4F6E209}" type="doc">
      <dgm:prSet loTypeId="urn:microsoft.com/office/officeart/2005/8/layout/matrix1" loCatId="matrix" qsTypeId="urn:microsoft.com/office/officeart/2005/8/quickstyle/3d3" qsCatId="3D" csTypeId="urn:microsoft.com/office/officeart/2005/8/colors/colorful1" csCatId="colorful" phldr="1"/>
      <dgm:spPr/>
      <dgm:t>
        <a:bodyPr/>
        <a:lstStyle/>
        <a:p>
          <a:endParaRPr lang="en-US"/>
        </a:p>
      </dgm:t>
    </dgm:pt>
    <dgm:pt modelId="{71AE5FF6-306F-4748-8866-68F51B44AD07}">
      <dgm:prSet phldrT="[Text]" custT="1"/>
      <dgm:spPr/>
      <dgm:t>
        <a:bodyPr/>
        <a:lstStyle/>
        <a:p>
          <a:r>
            <a:rPr lang="ar-EG" sz="2000" b="1" dirty="0">
              <a:solidFill>
                <a:schemeClr val="tx1"/>
              </a:solidFill>
            </a:rPr>
            <a:t>توازن الشخصية</a:t>
          </a:r>
          <a:endParaRPr lang="en-US" sz="2000" b="1" dirty="0">
            <a:solidFill>
              <a:schemeClr val="tx1"/>
            </a:solidFill>
          </a:endParaRPr>
        </a:p>
      </dgm:t>
    </dgm:pt>
    <dgm:pt modelId="{3961C38E-9964-4C3A-A311-127CC4B7E4EB}" type="parTrans" cxnId="{96D62B5C-9BF8-4E04-AD14-2C850C1B78E7}">
      <dgm:prSet/>
      <dgm:spPr/>
      <dgm:t>
        <a:bodyPr/>
        <a:lstStyle/>
        <a:p>
          <a:endParaRPr lang="en-US" sz="2000" b="1">
            <a:solidFill>
              <a:schemeClr val="tx1"/>
            </a:solidFill>
          </a:endParaRPr>
        </a:p>
      </dgm:t>
    </dgm:pt>
    <dgm:pt modelId="{7EE92D3C-5BB4-4558-B9F0-492EE9E36C82}" type="sibTrans" cxnId="{96D62B5C-9BF8-4E04-AD14-2C850C1B78E7}">
      <dgm:prSet/>
      <dgm:spPr/>
      <dgm:t>
        <a:bodyPr/>
        <a:lstStyle/>
        <a:p>
          <a:endParaRPr lang="en-US" sz="2000" b="1">
            <a:solidFill>
              <a:schemeClr val="tx1"/>
            </a:solidFill>
          </a:endParaRPr>
        </a:p>
      </dgm:t>
    </dgm:pt>
    <dgm:pt modelId="{57177B3D-53C0-45A7-AE68-3F160BFD103A}">
      <dgm:prSet phldrT="[Text]" custT="1"/>
      <dgm:spPr/>
      <dgm:t>
        <a:bodyPr/>
        <a:lstStyle/>
        <a:p>
          <a:r>
            <a:rPr lang="ar-EG" sz="2000" b="1" dirty="0">
              <a:solidFill>
                <a:schemeClr val="tx1"/>
              </a:solidFill>
            </a:rPr>
            <a:t>الجانب النفسي/الروحي</a:t>
          </a:r>
          <a:endParaRPr lang="en-US" sz="2000" b="1" dirty="0">
            <a:solidFill>
              <a:schemeClr val="tx1"/>
            </a:solidFill>
          </a:endParaRPr>
        </a:p>
      </dgm:t>
    </dgm:pt>
    <dgm:pt modelId="{2CA1181D-7EBB-40BD-8A30-A9B3A4AB9F0B}" type="parTrans" cxnId="{8D8F9A56-E680-4222-B00E-D0A36B8D57E9}">
      <dgm:prSet/>
      <dgm:spPr/>
      <dgm:t>
        <a:bodyPr/>
        <a:lstStyle/>
        <a:p>
          <a:endParaRPr lang="en-US" sz="2000" b="1">
            <a:solidFill>
              <a:schemeClr val="tx1"/>
            </a:solidFill>
          </a:endParaRPr>
        </a:p>
      </dgm:t>
    </dgm:pt>
    <dgm:pt modelId="{794921CA-B7DD-4942-8F6E-11FFF4299C98}" type="sibTrans" cxnId="{8D8F9A56-E680-4222-B00E-D0A36B8D57E9}">
      <dgm:prSet/>
      <dgm:spPr/>
      <dgm:t>
        <a:bodyPr/>
        <a:lstStyle/>
        <a:p>
          <a:endParaRPr lang="en-US" sz="2000" b="1">
            <a:solidFill>
              <a:schemeClr val="tx1"/>
            </a:solidFill>
          </a:endParaRPr>
        </a:p>
      </dgm:t>
    </dgm:pt>
    <dgm:pt modelId="{9D7A89E7-52FE-429F-88E7-ABD6C27C8CD8}">
      <dgm:prSet phldrT="[Text]" custT="1"/>
      <dgm:spPr/>
      <dgm:t>
        <a:bodyPr/>
        <a:lstStyle/>
        <a:p>
          <a:r>
            <a:rPr lang="ar-EG" sz="2000" b="1" dirty="0">
              <a:solidFill>
                <a:schemeClr val="tx1"/>
              </a:solidFill>
            </a:rPr>
            <a:t>الجانب العقلي</a:t>
          </a:r>
          <a:endParaRPr lang="en-US" sz="2000" b="1" dirty="0">
            <a:solidFill>
              <a:schemeClr val="tx1"/>
            </a:solidFill>
          </a:endParaRPr>
        </a:p>
      </dgm:t>
    </dgm:pt>
    <dgm:pt modelId="{56E951E4-F26A-4AB5-86B5-E003E831FC80}" type="parTrans" cxnId="{BE99973F-C4D0-4389-94B3-54E247706E49}">
      <dgm:prSet/>
      <dgm:spPr/>
      <dgm:t>
        <a:bodyPr/>
        <a:lstStyle/>
        <a:p>
          <a:endParaRPr lang="en-US" sz="2000" b="1">
            <a:solidFill>
              <a:schemeClr val="tx1"/>
            </a:solidFill>
          </a:endParaRPr>
        </a:p>
      </dgm:t>
    </dgm:pt>
    <dgm:pt modelId="{24E99395-0097-4D03-84DB-D395C1715D97}" type="sibTrans" cxnId="{BE99973F-C4D0-4389-94B3-54E247706E49}">
      <dgm:prSet/>
      <dgm:spPr/>
      <dgm:t>
        <a:bodyPr/>
        <a:lstStyle/>
        <a:p>
          <a:endParaRPr lang="en-US" sz="2000" b="1">
            <a:solidFill>
              <a:schemeClr val="tx1"/>
            </a:solidFill>
          </a:endParaRPr>
        </a:p>
      </dgm:t>
    </dgm:pt>
    <dgm:pt modelId="{37E36474-8C5A-4A1D-83F0-70235FDF618D}">
      <dgm:prSet phldrT="[Text]" custT="1"/>
      <dgm:spPr/>
      <dgm:t>
        <a:bodyPr/>
        <a:lstStyle/>
        <a:p>
          <a:r>
            <a:rPr lang="ar-EG" sz="2000" b="1" dirty="0">
              <a:solidFill>
                <a:schemeClr val="tx1"/>
              </a:solidFill>
            </a:rPr>
            <a:t>الجانب الاجتماعي</a:t>
          </a:r>
          <a:endParaRPr lang="en-US" sz="2000" b="1" dirty="0">
            <a:solidFill>
              <a:schemeClr val="tx1"/>
            </a:solidFill>
          </a:endParaRPr>
        </a:p>
      </dgm:t>
    </dgm:pt>
    <dgm:pt modelId="{6734E398-F899-4560-B313-9ED5DA29D1B0}" type="parTrans" cxnId="{7118AAF2-2FC0-4FA3-BFE3-65E28534F02F}">
      <dgm:prSet/>
      <dgm:spPr/>
      <dgm:t>
        <a:bodyPr/>
        <a:lstStyle/>
        <a:p>
          <a:endParaRPr lang="en-US" sz="2000" b="1">
            <a:solidFill>
              <a:schemeClr val="tx1"/>
            </a:solidFill>
          </a:endParaRPr>
        </a:p>
      </dgm:t>
    </dgm:pt>
    <dgm:pt modelId="{1A738DF8-6F94-48B7-9B15-E8F814E6960F}" type="sibTrans" cxnId="{7118AAF2-2FC0-4FA3-BFE3-65E28534F02F}">
      <dgm:prSet/>
      <dgm:spPr/>
      <dgm:t>
        <a:bodyPr/>
        <a:lstStyle/>
        <a:p>
          <a:endParaRPr lang="en-US" sz="2000" b="1">
            <a:solidFill>
              <a:schemeClr val="tx1"/>
            </a:solidFill>
          </a:endParaRPr>
        </a:p>
      </dgm:t>
    </dgm:pt>
    <dgm:pt modelId="{C72E5873-118F-4B3C-A9C3-8497C32DC5CD}">
      <dgm:prSet phldrT="[Text]" custT="1"/>
      <dgm:spPr/>
      <dgm:t>
        <a:bodyPr/>
        <a:lstStyle/>
        <a:p>
          <a:r>
            <a:rPr lang="ar-EG" sz="2000" b="1" dirty="0">
              <a:solidFill>
                <a:schemeClr val="tx1"/>
              </a:solidFill>
            </a:rPr>
            <a:t>الجانب الجسدي</a:t>
          </a:r>
          <a:endParaRPr lang="en-US" sz="2000" b="1" dirty="0">
            <a:solidFill>
              <a:schemeClr val="tx1"/>
            </a:solidFill>
          </a:endParaRPr>
        </a:p>
      </dgm:t>
    </dgm:pt>
    <dgm:pt modelId="{27F6E1A5-4339-48E6-8CA5-BAA7DBC35E0B}" type="parTrans" cxnId="{87DB122E-C421-4EE8-85F2-A675CB7F6E33}">
      <dgm:prSet/>
      <dgm:spPr/>
      <dgm:t>
        <a:bodyPr/>
        <a:lstStyle/>
        <a:p>
          <a:endParaRPr lang="en-US" sz="2000" b="1">
            <a:solidFill>
              <a:schemeClr val="tx1"/>
            </a:solidFill>
          </a:endParaRPr>
        </a:p>
      </dgm:t>
    </dgm:pt>
    <dgm:pt modelId="{4522B48A-A128-4160-8217-6BD3920DD085}" type="sibTrans" cxnId="{87DB122E-C421-4EE8-85F2-A675CB7F6E33}">
      <dgm:prSet/>
      <dgm:spPr/>
      <dgm:t>
        <a:bodyPr/>
        <a:lstStyle/>
        <a:p>
          <a:endParaRPr lang="en-US" sz="2000" b="1">
            <a:solidFill>
              <a:schemeClr val="tx1"/>
            </a:solidFill>
          </a:endParaRPr>
        </a:p>
      </dgm:t>
    </dgm:pt>
    <dgm:pt modelId="{4FDA1F05-3587-4882-B99A-5EEB54E7F6AE}" type="pres">
      <dgm:prSet presAssocID="{C88064B1-8349-4AFA-8192-4725A4F6E209}" presName="diagram" presStyleCnt="0">
        <dgm:presLayoutVars>
          <dgm:chMax val="1"/>
          <dgm:dir/>
          <dgm:animLvl val="ctr"/>
          <dgm:resizeHandles val="exact"/>
        </dgm:presLayoutVars>
      </dgm:prSet>
      <dgm:spPr/>
    </dgm:pt>
    <dgm:pt modelId="{8598A246-04BE-4848-94CC-27473A8400B9}" type="pres">
      <dgm:prSet presAssocID="{C88064B1-8349-4AFA-8192-4725A4F6E209}" presName="matrix" presStyleCnt="0"/>
      <dgm:spPr/>
    </dgm:pt>
    <dgm:pt modelId="{5641C932-EABE-449F-9684-353D5A4D2D02}" type="pres">
      <dgm:prSet presAssocID="{C88064B1-8349-4AFA-8192-4725A4F6E209}" presName="tile1" presStyleLbl="node1" presStyleIdx="0" presStyleCnt="4"/>
      <dgm:spPr/>
    </dgm:pt>
    <dgm:pt modelId="{32DB4356-E31E-447E-A036-EFC6140DC0AB}" type="pres">
      <dgm:prSet presAssocID="{C88064B1-8349-4AFA-8192-4725A4F6E209}" presName="tile1text" presStyleLbl="node1" presStyleIdx="0" presStyleCnt="4">
        <dgm:presLayoutVars>
          <dgm:chMax val="0"/>
          <dgm:chPref val="0"/>
          <dgm:bulletEnabled val="1"/>
        </dgm:presLayoutVars>
      </dgm:prSet>
      <dgm:spPr/>
    </dgm:pt>
    <dgm:pt modelId="{72435562-51E5-45DA-9928-70E177A154B9}" type="pres">
      <dgm:prSet presAssocID="{C88064B1-8349-4AFA-8192-4725A4F6E209}" presName="tile2" presStyleLbl="node1" presStyleIdx="1" presStyleCnt="4"/>
      <dgm:spPr/>
    </dgm:pt>
    <dgm:pt modelId="{6E6B7F05-E8D2-4570-B9FA-345676E70834}" type="pres">
      <dgm:prSet presAssocID="{C88064B1-8349-4AFA-8192-4725A4F6E209}" presName="tile2text" presStyleLbl="node1" presStyleIdx="1" presStyleCnt="4">
        <dgm:presLayoutVars>
          <dgm:chMax val="0"/>
          <dgm:chPref val="0"/>
          <dgm:bulletEnabled val="1"/>
        </dgm:presLayoutVars>
      </dgm:prSet>
      <dgm:spPr/>
    </dgm:pt>
    <dgm:pt modelId="{64724E18-38DD-40EC-8EF2-F356F659378A}" type="pres">
      <dgm:prSet presAssocID="{C88064B1-8349-4AFA-8192-4725A4F6E209}" presName="tile3" presStyleLbl="node1" presStyleIdx="2" presStyleCnt="4"/>
      <dgm:spPr/>
    </dgm:pt>
    <dgm:pt modelId="{CBBD60B5-042D-4D0F-BD79-A7E317E1798F}" type="pres">
      <dgm:prSet presAssocID="{C88064B1-8349-4AFA-8192-4725A4F6E209}" presName="tile3text" presStyleLbl="node1" presStyleIdx="2" presStyleCnt="4">
        <dgm:presLayoutVars>
          <dgm:chMax val="0"/>
          <dgm:chPref val="0"/>
          <dgm:bulletEnabled val="1"/>
        </dgm:presLayoutVars>
      </dgm:prSet>
      <dgm:spPr/>
    </dgm:pt>
    <dgm:pt modelId="{AB2B6339-0EBF-48BD-81A2-96CF5AA207B7}" type="pres">
      <dgm:prSet presAssocID="{C88064B1-8349-4AFA-8192-4725A4F6E209}" presName="tile4" presStyleLbl="node1" presStyleIdx="3" presStyleCnt="4"/>
      <dgm:spPr/>
    </dgm:pt>
    <dgm:pt modelId="{BF3DF461-7909-4C40-A9BF-270AC7AC32A3}" type="pres">
      <dgm:prSet presAssocID="{C88064B1-8349-4AFA-8192-4725A4F6E209}" presName="tile4text" presStyleLbl="node1" presStyleIdx="3" presStyleCnt="4">
        <dgm:presLayoutVars>
          <dgm:chMax val="0"/>
          <dgm:chPref val="0"/>
          <dgm:bulletEnabled val="1"/>
        </dgm:presLayoutVars>
      </dgm:prSet>
      <dgm:spPr/>
    </dgm:pt>
    <dgm:pt modelId="{4E8EEC82-7B89-46B3-8C0C-98583A20B6AE}" type="pres">
      <dgm:prSet presAssocID="{C88064B1-8349-4AFA-8192-4725A4F6E209}" presName="centerTile" presStyleLbl="fgShp" presStyleIdx="0" presStyleCnt="1" custScaleX="137234" custScaleY="93894">
        <dgm:presLayoutVars>
          <dgm:chMax val="0"/>
          <dgm:chPref val="0"/>
        </dgm:presLayoutVars>
      </dgm:prSet>
      <dgm:spPr/>
    </dgm:pt>
  </dgm:ptLst>
  <dgm:cxnLst>
    <dgm:cxn modelId="{449C6929-03FB-48DC-9394-C889AE24B60A}" type="presOf" srcId="{9D7A89E7-52FE-429F-88E7-ABD6C27C8CD8}" destId="{72435562-51E5-45DA-9928-70E177A154B9}" srcOrd="0" destOrd="0" presId="urn:microsoft.com/office/officeart/2005/8/layout/matrix1"/>
    <dgm:cxn modelId="{35A3402A-B39A-4A4F-8038-B9F7340C917D}" type="presOf" srcId="{C88064B1-8349-4AFA-8192-4725A4F6E209}" destId="{4FDA1F05-3587-4882-B99A-5EEB54E7F6AE}" srcOrd="0" destOrd="0" presId="urn:microsoft.com/office/officeart/2005/8/layout/matrix1"/>
    <dgm:cxn modelId="{87DB122E-C421-4EE8-85F2-A675CB7F6E33}" srcId="{71AE5FF6-306F-4748-8866-68F51B44AD07}" destId="{C72E5873-118F-4B3C-A9C3-8497C32DC5CD}" srcOrd="3" destOrd="0" parTransId="{27F6E1A5-4339-48E6-8CA5-BAA7DBC35E0B}" sibTransId="{4522B48A-A128-4160-8217-6BD3920DD085}"/>
    <dgm:cxn modelId="{3BD90E31-0C1D-440A-B947-AC92E73D5913}" type="presOf" srcId="{57177B3D-53C0-45A7-AE68-3F160BFD103A}" destId="{5641C932-EABE-449F-9684-353D5A4D2D02}" srcOrd="0" destOrd="0" presId="urn:microsoft.com/office/officeart/2005/8/layout/matrix1"/>
    <dgm:cxn modelId="{BE99973F-C4D0-4389-94B3-54E247706E49}" srcId="{71AE5FF6-306F-4748-8866-68F51B44AD07}" destId="{9D7A89E7-52FE-429F-88E7-ABD6C27C8CD8}" srcOrd="1" destOrd="0" parTransId="{56E951E4-F26A-4AB5-86B5-E003E831FC80}" sibTransId="{24E99395-0097-4D03-84DB-D395C1715D97}"/>
    <dgm:cxn modelId="{96D62B5C-9BF8-4E04-AD14-2C850C1B78E7}" srcId="{C88064B1-8349-4AFA-8192-4725A4F6E209}" destId="{71AE5FF6-306F-4748-8866-68F51B44AD07}" srcOrd="0" destOrd="0" parTransId="{3961C38E-9964-4C3A-A311-127CC4B7E4EB}" sibTransId="{7EE92D3C-5BB4-4558-B9F0-492EE9E36C82}"/>
    <dgm:cxn modelId="{6CAC946C-DDF5-4D91-AB1B-C5B600AE60C9}" type="presOf" srcId="{C72E5873-118F-4B3C-A9C3-8497C32DC5CD}" destId="{AB2B6339-0EBF-48BD-81A2-96CF5AA207B7}" srcOrd="0" destOrd="0" presId="urn:microsoft.com/office/officeart/2005/8/layout/matrix1"/>
    <dgm:cxn modelId="{18ADBD6E-0EE3-4011-8B54-BE92A83BD6B8}" type="presOf" srcId="{9D7A89E7-52FE-429F-88E7-ABD6C27C8CD8}" destId="{6E6B7F05-E8D2-4570-B9FA-345676E70834}" srcOrd="1" destOrd="0" presId="urn:microsoft.com/office/officeart/2005/8/layout/matrix1"/>
    <dgm:cxn modelId="{8D8F9A56-E680-4222-B00E-D0A36B8D57E9}" srcId="{71AE5FF6-306F-4748-8866-68F51B44AD07}" destId="{57177B3D-53C0-45A7-AE68-3F160BFD103A}" srcOrd="0" destOrd="0" parTransId="{2CA1181D-7EBB-40BD-8A30-A9B3A4AB9F0B}" sibTransId="{794921CA-B7DD-4942-8F6E-11FFF4299C98}"/>
    <dgm:cxn modelId="{ECCA3681-D06C-49A6-ABCF-92FD303EF31F}" type="presOf" srcId="{C72E5873-118F-4B3C-A9C3-8497C32DC5CD}" destId="{BF3DF461-7909-4C40-A9BF-270AC7AC32A3}" srcOrd="1" destOrd="0" presId="urn:microsoft.com/office/officeart/2005/8/layout/matrix1"/>
    <dgm:cxn modelId="{20CA8889-BFD0-41B3-B9AE-DC87747F093B}" type="presOf" srcId="{57177B3D-53C0-45A7-AE68-3F160BFD103A}" destId="{32DB4356-E31E-447E-A036-EFC6140DC0AB}" srcOrd="1" destOrd="0" presId="urn:microsoft.com/office/officeart/2005/8/layout/matrix1"/>
    <dgm:cxn modelId="{1C7E6E9D-F632-46E4-BD48-46746D262201}" type="presOf" srcId="{71AE5FF6-306F-4748-8866-68F51B44AD07}" destId="{4E8EEC82-7B89-46B3-8C0C-98583A20B6AE}" srcOrd="0" destOrd="0" presId="urn:microsoft.com/office/officeart/2005/8/layout/matrix1"/>
    <dgm:cxn modelId="{281426AF-3DCC-4822-9825-4D738D466401}" type="presOf" srcId="{37E36474-8C5A-4A1D-83F0-70235FDF618D}" destId="{64724E18-38DD-40EC-8EF2-F356F659378A}" srcOrd="0" destOrd="0" presId="urn:microsoft.com/office/officeart/2005/8/layout/matrix1"/>
    <dgm:cxn modelId="{5273CDB5-BC8C-4A9D-8300-76544E092564}" type="presOf" srcId="{37E36474-8C5A-4A1D-83F0-70235FDF618D}" destId="{CBBD60B5-042D-4D0F-BD79-A7E317E1798F}" srcOrd="1" destOrd="0" presId="urn:microsoft.com/office/officeart/2005/8/layout/matrix1"/>
    <dgm:cxn modelId="{7118AAF2-2FC0-4FA3-BFE3-65E28534F02F}" srcId="{71AE5FF6-306F-4748-8866-68F51B44AD07}" destId="{37E36474-8C5A-4A1D-83F0-70235FDF618D}" srcOrd="2" destOrd="0" parTransId="{6734E398-F899-4560-B313-9ED5DA29D1B0}" sibTransId="{1A738DF8-6F94-48B7-9B15-E8F814E6960F}"/>
    <dgm:cxn modelId="{CB3F3995-EEF6-45FD-A4BD-DF145A2F71A6}" type="presParOf" srcId="{4FDA1F05-3587-4882-B99A-5EEB54E7F6AE}" destId="{8598A246-04BE-4848-94CC-27473A8400B9}" srcOrd="0" destOrd="0" presId="urn:microsoft.com/office/officeart/2005/8/layout/matrix1"/>
    <dgm:cxn modelId="{2A138188-B148-49EE-A5DE-524B6C067505}" type="presParOf" srcId="{8598A246-04BE-4848-94CC-27473A8400B9}" destId="{5641C932-EABE-449F-9684-353D5A4D2D02}" srcOrd="0" destOrd="0" presId="urn:microsoft.com/office/officeart/2005/8/layout/matrix1"/>
    <dgm:cxn modelId="{4D5F10D2-4C26-47F2-9439-77DF66E1D339}" type="presParOf" srcId="{8598A246-04BE-4848-94CC-27473A8400B9}" destId="{32DB4356-E31E-447E-A036-EFC6140DC0AB}" srcOrd="1" destOrd="0" presId="urn:microsoft.com/office/officeart/2005/8/layout/matrix1"/>
    <dgm:cxn modelId="{56B21BF3-0384-4BEC-8C6B-32108044A374}" type="presParOf" srcId="{8598A246-04BE-4848-94CC-27473A8400B9}" destId="{72435562-51E5-45DA-9928-70E177A154B9}" srcOrd="2" destOrd="0" presId="urn:microsoft.com/office/officeart/2005/8/layout/matrix1"/>
    <dgm:cxn modelId="{6D945262-78D6-42A3-8CD0-F6CF3A4D35E3}" type="presParOf" srcId="{8598A246-04BE-4848-94CC-27473A8400B9}" destId="{6E6B7F05-E8D2-4570-B9FA-345676E70834}" srcOrd="3" destOrd="0" presId="urn:microsoft.com/office/officeart/2005/8/layout/matrix1"/>
    <dgm:cxn modelId="{67DC2FF1-309E-448C-B95E-68A3763F010A}" type="presParOf" srcId="{8598A246-04BE-4848-94CC-27473A8400B9}" destId="{64724E18-38DD-40EC-8EF2-F356F659378A}" srcOrd="4" destOrd="0" presId="urn:microsoft.com/office/officeart/2005/8/layout/matrix1"/>
    <dgm:cxn modelId="{3B9D592A-0A7D-453C-8EB9-DC8D68C51E5F}" type="presParOf" srcId="{8598A246-04BE-4848-94CC-27473A8400B9}" destId="{CBBD60B5-042D-4D0F-BD79-A7E317E1798F}" srcOrd="5" destOrd="0" presId="urn:microsoft.com/office/officeart/2005/8/layout/matrix1"/>
    <dgm:cxn modelId="{7E8D7692-B936-4F5E-9865-BE46021A3B10}" type="presParOf" srcId="{8598A246-04BE-4848-94CC-27473A8400B9}" destId="{AB2B6339-0EBF-48BD-81A2-96CF5AA207B7}" srcOrd="6" destOrd="0" presId="urn:microsoft.com/office/officeart/2005/8/layout/matrix1"/>
    <dgm:cxn modelId="{C005CC61-A305-40AF-B8BC-66BBD217F496}" type="presParOf" srcId="{8598A246-04BE-4848-94CC-27473A8400B9}" destId="{BF3DF461-7909-4C40-A9BF-270AC7AC32A3}" srcOrd="7" destOrd="0" presId="urn:microsoft.com/office/officeart/2005/8/layout/matrix1"/>
    <dgm:cxn modelId="{CDFF8340-8D36-4DA1-838F-7F665030D8B2}" type="presParOf" srcId="{4FDA1F05-3587-4882-B99A-5EEB54E7F6AE}" destId="{4E8EEC82-7B89-46B3-8C0C-98583A20B6AE}"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E7AA47-D6C1-4140-9C5C-F98F898C2354}">
      <dsp:nvSpPr>
        <dsp:cNvPr id="0" name=""/>
        <dsp:cNvSpPr/>
      </dsp:nvSpPr>
      <dsp:spPr>
        <a:xfrm>
          <a:off x="1501659" y="612365"/>
          <a:ext cx="4074374" cy="4074374"/>
        </a:xfrm>
        <a:prstGeom prst="blockArc">
          <a:avLst>
            <a:gd name="adj1" fmla="val 11880000"/>
            <a:gd name="adj2" fmla="val 16200000"/>
            <a:gd name="adj3" fmla="val 4643"/>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A503709-B6DD-42C5-ABC9-16CD9066A82A}">
      <dsp:nvSpPr>
        <dsp:cNvPr id="0" name=""/>
        <dsp:cNvSpPr/>
      </dsp:nvSpPr>
      <dsp:spPr>
        <a:xfrm>
          <a:off x="1501659" y="612365"/>
          <a:ext cx="4074374" cy="4074374"/>
        </a:xfrm>
        <a:prstGeom prst="blockArc">
          <a:avLst>
            <a:gd name="adj1" fmla="val 7560000"/>
            <a:gd name="adj2" fmla="val 11880000"/>
            <a:gd name="adj3" fmla="val 4643"/>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7D76194-9E11-4710-BA04-20550135E2FD}">
      <dsp:nvSpPr>
        <dsp:cNvPr id="0" name=""/>
        <dsp:cNvSpPr/>
      </dsp:nvSpPr>
      <dsp:spPr>
        <a:xfrm>
          <a:off x="1501659" y="612365"/>
          <a:ext cx="4074374" cy="4074374"/>
        </a:xfrm>
        <a:prstGeom prst="blockArc">
          <a:avLst>
            <a:gd name="adj1" fmla="val 3240000"/>
            <a:gd name="adj2" fmla="val 7560000"/>
            <a:gd name="adj3" fmla="val 4643"/>
          </a:avLst>
        </a:prstGeom>
        <a:solidFill>
          <a:srgbClr val="66CCFF"/>
        </a:solidFill>
        <a:ln>
          <a:noFill/>
        </a:ln>
        <a:effectLst/>
      </dsp:spPr>
      <dsp:style>
        <a:lnRef idx="0">
          <a:scrgbClr r="0" g="0" b="0"/>
        </a:lnRef>
        <a:fillRef idx="1">
          <a:scrgbClr r="0" g="0" b="0"/>
        </a:fillRef>
        <a:effectRef idx="0">
          <a:scrgbClr r="0" g="0" b="0"/>
        </a:effectRef>
        <a:fontRef idx="minor">
          <a:schemeClr val="lt1"/>
        </a:fontRef>
      </dsp:style>
    </dsp:sp>
    <dsp:sp modelId="{D2702699-A3F8-4CAA-B65C-FB534D1CCD60}">
      <dsp:nvSpPr>
        <dsp:cNvPr id="0" name=""/>
        <dsp:cNvSpPr/>
      </dsp:nvSpPr>
      <dsp:spPr>
        <a:xfrm>
          <a:off x="1501659" y="612365"/>
          <a:ext cx="4074374" cy="4074374"/>
        </a:xfrm>
        <a:prstGeom prst="blockArc">
          <a:avLst>
            <a:gd name="adj1" fmla="val 20520000"/>
            <a:gd name="adj2" fmla="val 3240000"/>
            <a:gd name="adj3" fmla="val 4643"/>
          </a:avLst>
        </a:prstGeom>
        <a:solidFill>
          <a:srgbClr val="ED7D31"/>
        </a:solidFill>
        <a:ln>
          <a:noFill/>
        </a:ln>
        <a:effectLst/>
      </dsp:spPr>
      <dsp:style>
        <a:lnRef idx="0">
          <a:scrgbClr r="0" g="0" b="0"/>
        </a:lnRef>
        <a:fillRef idx="1">
          <a:scrgbClr r="0" g="0" b="0"/>
        </a:fillRef>
        <a:effectRef idx="0">
          <a:scrgbClr r="0" g="0" b="0"/>
        </a:effectRef>
        <a:fontRef idx="minor">
          <a:schemeClr val="lt1"/>
        </a:fontRef>
      </dsp:style>
    </dsp:sp>
    <dsp:sp modelId="{5B6A7E6D-798C-4DED-BB83-EDC87C035AA8}">
      <dsp:nvSpPr>
        <dsp:cNvPr id="0" name=""/>
        <dsp:cNvSpPr/>
      </dsp:nvSpPr>
      <dsp:spPr>
        <a:xfrm>
          <a:off x="1501659" y="612365"/>
          <a:ext cx="4074374" cy="4074374"/>
        </a:xfrm>
        <a:prstGeom prst="blockArc">
          <a:avLst>
            <a:gd name="adj1" fmla="val 16200000"/>
            <a:gd name="adj2" fmla="val 20520000"/>
            <a:gd name="adj3" fmla="val 4643"/>
          </a:avLst>
        </a:prstGeom>
        <a:solidFill>
          <a:srgbClr val="FFC000"/>
        </a:solidFill>
        <a:ln>
          <a:noFill/>
        </a:ln>
        <a:effectLst/>
      </dsp:spPr>
      <dsp:style>
        <a:lnRef idx="0">
          <a:scrgbClr r="0" g="0" b="0"/>
        </a:lnRef>
        <a:fillRef idx="1">
          <a:scrgbClr r="0" g="0" b="0"/>
        </a:fillRef>
        <a:effectRef idx="0">
          <a:scrgbClr r="0" g="0" b="0"/>
        </a:effectRef>
        <a:fontRef idx="minor">
          <a:schemeClr val="lt1"/>
        </a:fontRef>
      </dsp:style>
    </dsp:sp>
    <dsp:sp modelId="{A9D51249-B643-4B3A-871A-225941E530B0}">
      <dsp:nvSpPr>
        <dsp:cNvPr id="0" name=""/>
        <dsp:cNvSpPr/>
      </dsp:nvSpPr>
      <dsp:spPr>
        <a:xfrm>
          <a:off x="2600568" y="1711274"/>
          <a:ext cx="1876556" cy="187655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r>
            <a:rPr lang="ar-EG" sz="3000" b="1" kern="1200" cap="none" spc="0" dirty="0">
              <a:ln w="3175">
                <a:solidFill>
                  <a:srgbClr val="FFC000"/>
                </a:solidFill>
                <a:prstDash val="solid"/>
              </a:ln>
              <a:solidFill>
                <a:schemeClr val="bg1"/>
              </a:solidFill>
              <a:effectLst>
                <a:outerShdw dist="38100" dir="2700000" algn="tl" rotWithShape="0">
                  <a:schemeClr val="accent2"/>
                </a:outerShdw>
              </a:effectLst>
              <a:latin typeface="Times New Roman" panose="02020603050405020304" pitchFamily="18" charset="0"/>
              <a:cs typeface="Times New Roman" panose="02020603050405020304" pitchFamily="18" charset="0"/>
            </a:rPr>
            <a:t>عوامل نجاح عملية الإقناع</a:t>
          </a:r>
          <a:endParaRPr lang="en-US" sz="3000" b="1" kern="1200" cap="none" spc="0" dirty="0">
            <a:ln w="3175">
              <a:solidFill>
                <a:srgbClr val="FFC000"/>
              </a:solidFill>
              <a:prstDash val="solid"/>
            </a:ln>
            <a:solidFill>
              <a:schemeClr val="bg1"/>
            </a:solidFill>
            <a:effectLst>
              <a:outerShdw dist="38100" dir="2700000" algn="tl" rotWithShape="0">
                <a:schemeClr val="accent2"/>
              </a:outerShdw>
            </a:effectLst>
          </a:endParaRPr>
        </a:p>
      </dsp:txBody>
      <dsp:txXfrm>
        <a:off x="2875383" y="1986089"/>
        <a:ext cx="1326926" cy="1326926"/>
      </dsp:txXfrm>
    </dsp:sp>
    <dsp:sp modelId="{C136A193-8EBE-4B48-94CE-35D9C9817DC3}">
      <dsp:nvSpPr>
        <dsp:cNvPr id="0" name=""/>
        <dsp:cNvSpPr/>
      </dsp:nvSpPr>
      <dsp:spPr>
        <a:xfrm>
          <a:off x="2882052" y="2860"/>
          <a:ext cx="1313589" cy="1313589"/>
        </a:xfrm>
        <a:prstGeom prst="ellipse">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SA" sz="2000" b="1" kern="1200" dirty="0">
              <a:solidFill>
                <a:schemeClr val="tx1"/>
              </a:solidFill>
            </a:rPr>
            <a:t>البساطة والوضوح</a:t>
          </a:r>
          <a:endParaRPr lang="en-US" sz="2000" b="1" kern="1200" dirty="0">
            <a:solidFill>
              <a:schemeClr val="tx1"/>
            </a:solidFill>
          </a:endParaRPr>
        </a:p>
      </dsp:txBody>
      <dsp:txXfrm>
        <a:off x="3074423" y="195231"/>
        <a:ext cx="928847" cy="928847"/>
      </dsp:txXfrm>
    </dsp:sp>
    <dsp:sp modelId="{5C07463D-784F-4E9F-84B1-7669652598DA}">
      <dsp:nvSpPr>
        <dsp:cNvPr id="0" name=""/>
        <dsp:cNvSpPr/>
      </dsp:nvSpPr>
      <dsp:spPr>
        <a:xfrm>
          <a:off x="4774557" y="1377845"/>
          <a:ext cx="1313589" cy="1313589"/>
        </a:xfrm>
        <a:prstGeom prst="ellipse">
          <a:avLst/>
        </a:prstGeom>
        <a:solidFill>
          <a:srgbClr val="ED7D3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SA" sz="2000" b="1" kern="1200" dirty="0">
              <a:solidFill>
                <a:schemeClr val="tx1"/>
              </a:solidFill>
            </a:rPr>
            <a:t>الإثارة والتشويق </a:t>
          </a:r>
          <a:endParaRPr lang="en-US" sz="2000" b="1" kern="1200" dirty="0">
            <a:solidFill>
              <a:schemeClr val="tx1"/>
            </a:solidFill>
          </a:endParaRPr>
        </a:p>
      </dsp:txBody>
      <dsp:txXfrm>
        <a:off x="4966928" y="1570216"/>
        <a:ext cx="928847" cy="928847"/>
      </dsp:txXfrm>
    </dsp:sp>
    <dsp:sp modelId="{415F6937-CCA3-425F-8E89-36DB55B568DE}">
      <dsp:nvSpPr>
        <dsp:cNvPr id="0" name=""/>
        <dsp:cNvSpPr/>
      </dsp:nvSpPr>
      <dsp:spPr>
        <a:xfrm>
          <a:off x="4051684" y="3602619"/>
          <a:ext cx="1313589" cy="1313589"/>
        </a:xfrm>
        <a:prstGeom prst="ellipse">
          <a:avLst/>
        </a:prstGeom>
        <a:solidFill>
          <a:srgbClr val="66CC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SA" sz="2000" b="1" kern="1200" dirty="0">
              <a:solidFill>
                <a:schemeClr val="tx1"/>
              </a:solidFill>
            </a:rPr>
            <a:t>إشباع الرغبات والحاجات </a:t>
          </a:r>
          <a:endParaRPr lang="en-US" sz="2000" b="1" kern="1200" dirty="0">
            <a:solidFill>
              <a:schemeClr val="tx1"/>
            </a:solidFill>
          </a:endParaRPr>
        </a:p>
      </dsp:txBody>
      <dsp:txXfrm>
        <a:off x="4244055" y="3794990"/>
        <a:ext cx="928847" cy="928847"/>
      </dsp:txXfrm>
    </dsp:sp>
    <dsp:sp modelId="{C6F71845-63EB-4ED3-9861-52C2D6C60117}">
      <dsp:nvSpPr>
        <dsp:cNvPr id="0" name=""/>
        <dsp:cNvSpPr/>
      </dsp:nvSpPr>
      <dsp:spPr>
        <a:xfrm>
          <a:off x="1712419" y="3602619"/>
          <a:ext cx="1313589" cy="1313589"/>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SA" sz="2000" b="1" kern="1200" dirty="0">
              <a:solidFill>
                <a:schemeClr val="tx1"/>
              </a:solidFill>
            </a:rPr>
            <a:t>مصداقية المضمون والمصدر </a:t>
          </a:r>
          <a:endParaRPr lang="en-US" sz="2000" b="1" kern="1200" dirty="0">
            <a:solidFill>
              <a:schemeClr val="tx1"/>
            </a:solidFill>
          </a:endParaRPr>
        </a:p>
      </dsp:txBody>
      <dsp:txXfrm>
        <a:off x="1904790" y="3794990"/>
        <a:ext cx="928847" cy="928847"/>
      </dsp:txXfrm>
    </dsp:sp>
    <dsp:sp modelId="{19F8DF9C-5A90-48A8-962B-5246B7A65271}">
      <dsp:nvSpPr>
        <dsp:cNvPr id="0" name=""/>
        <dsp:cNvSpPr/>
      </dsp:nvSpPr>
      <dsp:spPr>
        <a:xfrm>
          <a:off x="989546" y="1377845"/>
          <a:ext cx="1313589" cy="1313589"/>
        </a:xfrm>
        <a:prstGeom prst="ellipse">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SA" sz="2000" b="1" kern="1200" dirty="0">
              <a:solidFill>
                <a:schemeClr val="tx1"/>
              </a:solidFill>
            </a:rPr>
            <a:t>الإثابة والتعزيز </a:t>
          </a:r>
          <a:endParaRPr lang="en-US" sz="2000" b="1" kern="1200" dirty="0">
            <a:solidFill>
              <a:schemeClr val="tx1"/>
            </a:solidFill>
          </a:endParaRPr>
        </a:p>
      </dsp:txBody>
      <dsp:txXfrm>
        <a:off x="1181917" y="1570216"/>
        <a:ext cx="928847" cy="92884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41C932-EABE-449F-9684-353D5A4D2D02}">
      <dsp:nvSpPr>
        <dsp:cNvPr id="0" name=""/>
        <dsp:cNvSpPr/>
      </dsp:nvSpPr>
      <dsp:spPr>
        <a:xfrm rot="16200000">
          <a:off x="208638" y="-208638"/>
          <a:ext cx="1215383" cy="1632660"/>
        </a:xfrm>
        <a:prstGeom prst="round1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EG" sz="2000" b="1" kern="1200" dirty="0">
              <a:solidFill>
                <a:schemeClr val="tx1"/>
              </a:solidFill>
            </a:rPr>
            <a:t>الجانب النفسي/الروحي</a:t>
          </a:r>
          <a:endParaRPr lang="en-US" sz="2000" b="1" kern="1200" dirty="0">
            <a:solidFill>
              <a:schemeClr val="tx1"/>
            </a:solidFill>
          </a:endParaRPr>
        </a:p>
      </dsp:txBody>
      <dsp:txXfrm rot="5400000">
        <a:off x="0" y="0"/>
        <a:ext cx="1632660" cy="911537"/>
      </dsp:txXfrm>
    </dsp:sp>
    <dsp:sp modelId="{72435562-51E5-45DA-9928-70E177A154B9}">
      <dsp:nvSpPr>
        <dsp:cNvPr id="0" name=""/>
        <dsp:cNvSpPr/>
      </dsp:nvSpPr>
      <dsp:spPr>
        <a:xfrm>
          <a:off x="1632660" y="0"/>
          <a:ext cx="1632660" cy="1215383"/>
        </a:xfrm>
        <a:prstGeom prst="round1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EG" sz="2000" b="1" kern="1200" dirty="0">
              <a:solidFill>
                <a:schemeClr val="tx1"/>
              </a:solidFill>
            </a:rPr>
            <a:t>الجانب العقلي</a:t>
          </a:r>
          <a:endParaRPr lang="en-US" sz="2000" b="1" kern="1200" dirty="0">
            <a:solidFill>
              <a:schemeClr val="tx1"/>
            </a:solidFill>
          </a:endParaRPr>
        </a:p>
      </dsp:txBody>
      <dsp:txXfrm>
        <a:off x="1632660" y="0"/>
        <a:ext cx="1632660" cy="911537"/>
      </dsp:txXfrm>
    </dsp:sp>
    <dsp:sp modelId="{64724E18-38DD-40EC-8EF2-F356F659378A}">
      <dsp:nvSpPr>
        <dsp:cNvPr id="0" name=""/>
        <dsp:cNvSpPr/>
      </dsp:nvSpPr>
      <dsp:spPr>
        <a:xfrm rot="10800000">
          <a:off x="0" y="1215383"/>
          <a:ext cx="1632660" cy="1215383"/>
        </a:xfrm>
        <a:prstGeom prst="round1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EG" sz="2000" b="1" kern="1200" dirty="0">
              <a:solidFill>
                <a:schemeClr val="tx1"/>
              </a:solidFill>
            </a:rPr>
            <a:t>الجانب الاجتماعي</a:t>
          </a:r>
          <a:endParaRPr lang="en-US" sz="2000" b="1" kern="1200" dirty="0">
            <a:solidFill>
              <a:schemeClr val="tx1"/>
            </a:solidFill>
          </a:endParaRPr>
        </a:p>
      </dsp:txBody>
      <dsp:txXfrm rot="10800000">
        <a:off x="0" y="1519229"/>
        <a:ext cx="1632660" cy="911537"/>
      </dsp:txXfrm>
    </dsp:sp>
    <dsp:sp modelId="{AB2B6339-0EBF-48BD-81A2-96CF5AA207B7}">
      <dsp:nvSpPr>
        <dsp:cNvPr id="0" name=""/>
        <dsp:cNvSpPr/>
      </dsp:nvSpPr>
      <dsp:spPr>
        <a:xfrm rot="5400000">
          <a:off x="1841298" y="1006745"/>
          <a:ext cx="1215383" cy="1632660"/>
        </a:xfrm>
        <a:prstGeom prst="round1Rect">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EG" sz="2000" b="1" kern="1200" dirty="0">
              <a:solidFill>
                <a:schemeClr val="tx1"/>
              </a:solidFill>
            </a:rPr>
            <a:t>الجانب الجسدي</a:t>
          </a:r>
          <a:endParaRPr lang="en-US" sz="2000" b="1" kern="1200" dirty="0">
            <a:solidFill>
              <a:schemeClr val="tx1"/>
            </a:solidFill>
          </a:endParaRPr>
        </a:p>
      </dsp:txBody>
      <dsp:txXfrm rot="-5400000">
        <a:off x="1632660" y="1519229"/>
        <a:ext cx="1632660" cy="911537"/>
      </dsp:txXfrm>
    </dsp:sp>
    <dsp:sp modelId="{4E8EEC82-7B89-46B3-8C0C-98583A20B6AE}">
      <dsp:nvSpPr>
        <dsp:cNvPr id="0" name=""/>
        <dsp:cNvSpPr/>
      </dsp:nvSpPr>
      <dsp:spPr>
        <a:xfrm>
          <a:off x="960490" y="930090"/>
          <a:ext cx="1344338" cy="570586"/>
        </a:xfrm>
        <a:prstGeom prst="roundRect">
          <a:avLst/>
        </a:prstGeom>
        <a:solidFill>
          <a:schemeClr val="accent2">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1" kern="1200" dirty="0">
              <a:solidFill>
                <a:schemeClr val="tx1"/>
              </a:solidFill>
            </a:rPr>
            <a:t>توازن الشخصية</a:t>
          </a:r>
          <a:endParaRPr lang="en-US" sz="2000" b="1" kern="1200" dirty="0">
            <a:solidFill>
              <a:schemeClr val="tx1"/>
            </a:solidFill>
          </a:endParaRPr>
        </a:p>
      </dsp:txBody>
      <dsp:txXfrm>
        <a:off x="988344" y="957944"/>
        <a:ext cx="1288630" cy="514878"/>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8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18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18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18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19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0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0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0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1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1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1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21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21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21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21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21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21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21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22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22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22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22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22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22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22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22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22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22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23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231.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236.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24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24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2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2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885092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6777045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0851670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4552346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73</a:t>
            </a:fld>
            <a:endParaRPr lang="en-US" dirty="0"/>
          </a:p>
        </p:txBody>
      </p:sp>
    </p:spTree>
    <p:extLst>
      <p:ext uri="{BB962C8B-B14F-4D97-AF65-F5344CB8AC3E}">
        <p14:creationId xmlns:p14="http://schemas.microsoft.com/office/powerpoint/2010/main" val="29954903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96</a:t>
            </a:fld>
            <a:endParaRPr lang="en-US"/>
          </a:p>
        </p:txBody>
      </p:sp>
    </p:spTree>
    <p:extLst>
      <p:ext uri="{BB962C8B-B14F-4D97-AF65-F5344CB8AC3E}">
        <p14:creationId xmlns:p14="http://schemas.microsoft.com/office/powerpoint/2010/main" val="10851670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110</a:t>
            </a:fld>
            <a:endParaRPr lang="en-US"/>
          </a:p>
        </p:txBody>
      </p:sp>
    </p:spTree>
    <p:extLst>
      <p:ext uri="{BB962C8B-B14F-4D97-AF65-F5344CB8AC3E}">
        <p14:creationId xmlns:p14="http://schemas.microsoft.com/office/powerpoint/2010/main" val="16509250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121</a:t>
            </a:fld>
            <a:endParaRPr lang="en-US"/>
          </a:p>
        </p:txBody>
      </p:sp>
    </p:spTree>
    <p:extLst>
      <p:ext uri="{BB962C8B-B14F-4D97-AF65-F5344CB8AC3E}">
        <p14:creationId xmlns:p14="http://schemas.microsoft.com/office/powerpoint/2010/main" val="11749667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124</a:t>
            </a:fld>
            <a:endParaRPr lang="en-US" dirty="0"/>
          </a:p>
        </p:txBody>
      </p:sp>
    </p:spTree>
    <p:extLst>
      <p:ext uri="{BB962C8B-B14F-4D97-AF65-F5344CB8AC3E}">
        <p14:creationId xmlns:p14="http://schemas.microsoft.com/office/powerpoint/2010/main" val="10851670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144</a:t>
            </a:fld>
            <a:endParaRPr lang="en-US"/>
          </a:p>
        </p:txBody>
      </p:sp>
    </p:spTree>
    <p:extLst>
      <p:ext uri="{BB962C8B-B14F-4D97-AF65-F5344CB8AC3E}">
        <p14:creationId xmlns:p14="http://schemas.microsoft.com/office/powerpoint/2010/main" val="3047594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156</a:t>
            </a:fld>
            <a:endParaRPr lang="en-US" dirty="0"/>
          </a:p>
        </p:txBody>
      </p:sp>
    </p:spTree>
    <p:extLst>
      <p:ext uri="{BB962C8B-B14F-4D97-AF65-F5344CB8AC3E}">
        <p14:creationId xmlns:p14="http://schemas.microsoft.com/office/powerpoint/2010/main" val="10851670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157</a:t>
            </a:fld>
            <a:endParaRPr lang="en-US" dirty="0"/>
          </a:p>
        </p:txBody>
      </p:sp>
    </p:spTree>
    <p:extLst>
      <p:ext uri="{BB962C8B-B14F-4D97-AF65-F5344CB8AC3E}">
        <p14:creationId xmlns:p14="http://schemas.microsoft.com/office/powerpoint/2010/main" val="754231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169</a:t>
            </a:fld>
            <a:endParaRPr lang="en-US"/>
          </a:p>
        </p:txBody>
      </p:sp>
    </p:spTree>
    <p:extLst>
      <p:ext uri="{BB962C8B-B14F-4D97-AF65-F5344CB8AC3E}">
        <p14:creationId xmlns:p14="http://schemas.microsoft.com/office/powerpoint/2010/main" val="34995514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172</a:t>
            </a:fld>
            <a:endParaRPr lang="en-US"/>
          </a:p>
        </p:txBody>
      </p:sp>
    </p:spTree>
    <p:extLst>
      <p:ext uri="{BB962C8B-B14F-4D97-AF65-F5344CB8AC3E}">
        <p14:creationId xmlns:p14="http://schemas.microsoft.com/office/powerpoint/2010/main" val="21253257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173</a:t>
            </a:fld>
            <a:endParaRPr lang="en-US"/>
          </a:p>
        </p:txBody>
      </p:sp>
    </p:spTree>
    <p:extLst>
      <p:ext uri="{BB962C8B-B14F-4D97-AF65-F5344CB8AC3E}">
        <p14:creationId xmlns:p14="http://schemas.microsoft.com/office/powerpoint/2010/main" val="37426485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181</a:t>
            </a:fld>
            <a:endParaRPr lang="en-US" dirty="0"/>
          </a:p>
        </p:txBody>
      </p:sp>
    </p:spTree>
    <p:extLst>
      <p:ext uri="{BB962C8B-B14F-4D97-AF65-F5344CB8AC3E}">
        <p14:creationId xmlns:p14="http://schemas.microsoft.com/office/powerpoint/2010/main" val="10851670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182</a:t>
            </a:fld>
            <a:endParaRPr lang="en-US" dirty="0"/>
          </a:p>
        </p:txBody>
      </p:sp>
    </p:spTree>
    <p:extLst>
      <p:ext uri="{BB962C8B-B14F-4D97-AF65-F5344CB8AC3E}">
        <p14:creationId xmlns:p14="http://schemas.microsoft.com/office/powerpoint/2010/main" val="754231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185</a:t>
            </a:fld>
            <a:endParaRPr lang="en-US" dirty="0"/>
          </a:p>
        </p:txBody>
      </p:sp>
    </p:spTree>
    <p:extLst>
      <p:ext uri="{BB962C8B-B14F-4D97-AF65-F5344CB8AC3E}">
        <p14:creationId xmlns:p14="http://schemas.microsoft.com/office/powerpoint/2010/main" val="41857679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186</a:t>
            </a:fld>
            <a:endParaRPr lang="en-US" dirty="0"/>
          </a:p>
        </p:txBody>
      </p:sp>
    </p:spTree>
    <p:extLst>
      <p:ext uri="{BB962C8B-B14F-4D97-AF65-F5344CB8AC3E}">
        <p14:creationId xmlns:p14="http://schemas.microsoft.com/office/powerpoint/2010/main" val="10161186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187</a:t>
            </a:fld>
            <a:endParaRPr lang="en-US" dirty="0"/>
          </a:p>
        </p:txBody>
      </p:sp>
    </p:spTree>
    <p:extLst>
      <p:ext uri="{BB962C8B-B14F-4D97-AF65-F5344CB8AC3E}">
        <p14:creationId xmlns:p14="http://schemas.microsoft.com/office/powerpoint/2010/main" val="18598865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188</a:t>
            </a:fld>
            <a:endParaRPr lang="en-US" dirty="0"/>
          </a:p>
        </p:txBody>
      </p:sp>
    </p:spTree>
    <p:extLst>
      <p:ext uri="{BB962C8B-B14F-4D97-AF65-F5344CB8AC3E}">
        <p14:creationId xmlns:p14="http://schemas.microsoft.com/office/powerpoint/2010/main" val="219058053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189</a:t>
            </a:fld>
            <a:endParaRPr lang="en-US" dirty="0"/>
          </a:p>
        </p:txBody>
      </p:sp>
    </p:spTree>
    <p:extLst>
      <p:ext uri="{BB962C8B-B14F-4D97-AF65-F5344CB8AC3E}">
        <p14:creationId xmlns:p14="http://schemas.microsoft.com/office/powerpoint/2010/main" val="8917266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199</a:t>
            </a:fld>
            <a:endParaRPr lang="en-US" dirty="0"/>
          </a:p>
        </p:txBody>
      </p:sp>
    </p:spTree>
    <p:extLst>
      <p:ext uri="{BB962C8B-B14F-4D97-AF65-F5344CB8AC3E}">
        <p14:creationId xmlns:p14="http://schemas.microsoft.com/office/powerpoint/2010/main" val="411347368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204</a:t>
            </a:fld>
            <a:endParaRPr lang="en-US" dirty="0"/>
          </a:p>
        </p:txBody>
      </p:sp>
    </p:spTree>
    <p:extLst>
      <p:ext uri="{BB962C8B-B14F-4D97-AF65-F5344CB8AC3E}">
        <p14:creationId xmlns:p14="http://schemas.microsoft.com/office/powerpoint/2010/main" val="10851670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205</a:t>
            </a:fld>
            <a:endParaRPr lang="en-US" dirty="0"/>
          </a:p>
        </p:txBody>
      </p:sp>
    </p:spTree>
    <p:extLst>
      <p:ext uri="{BB962C8B-B14F-4D97-AF65-F5344CB8AC3E}">
        <p14:creationId xmlns:p14="http://schemas.microsoft.com/office/powerpoint/2010/main" val="7542310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209</a:t>
            </a:fld>
            <a:endParaRPr lang="en-US" dirty="0"/>
          </a:p>
        </p:txBody>
      </p:sp>
    </p:spTree>
    <p:extLst>
      <p:ext uri="{BB962C8B-B14F-4D97-AF65-F5344CB8AC3E}">
        <p14:creationId xmlns:p14="http://schemas.microsoft.com/office/powerpoint/2010/main" val="13197284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210</a:t>
            </a:fld>
            <a:endParaRPr lang="en-US" dirty="0"/>
          </a:p>
        </p:txBody>
      </p:sp>
    </p:spTree>
    <p:extLst>
      <p:ext uri="{BB962C8B-B14F-4D97-AF65-F5344CB8AC3E}">
        <p14:creationId xmlns:p14="http://schemas.microsoft.com/office/powerpoint/2010/main" val="286950717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211</a:t>
            </a:fld>
            <a:endParaRPr lang="en-US" dirty="0"/>
          </a:p>
        </p:txBody>
      </p:sp>
    </p:spTree>
    <p:extLst>
      <p:ext uri="{BB962C8B-B14F-4D97-AF65-F5344CB8AC3E}">
        <p14:creationId xmlns:p14="http://schemas.microsoft.com/office/powerpoint/2010/main" val="168468053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212</a:t>
            </a:fld>
            <a:endParaRPr lang="en-US" dirty="0"/>
          </a:p>
        </p:txBody>
      </p:sp>
    </p:spTree>
    <p:extLst>
      <p:ext uri="{BB962C8B-B14F-4D97-AF65-F5344CB8AC3E}">
        <p14:creationId xmlns:p14="http://schemas.microsoft.com/office/powerpoint/2010/main" val="193107937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213</a:t>
            </a:fld>
            <a:endParaRPr lang="en-US" dirty="0"/>
          </a:p>
        </p:txBody>
      </p:sp>
    </p:spTree>
    <p:extLst>
      <p:ext uri="{BB962C8B-B14F-4D97-AF65-F5344CB8AC3E}">
        <p14:creationId xmlns:p14="http://schemas.microsoft.com/office/powerpoint/2010/main" val="360617467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214</a:t>
            </a:fld>
            <a:endParaRPr lang="en-US" dirty="0"/>
          </a:p>
        </p:txBody>
      </p:sp>
    </p:spTree>
    <p:extLst>
      <p:ext uri="{BB962C8B-B14F-4D97-AF65-F5344CB8AC3E}">
        <p14:creationId xmlns:p14="http://schemas.microsoft.com/office/powerpoint/2010/main" val="186521534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215</a:t>
            </a:fld>
            <a:endParaRPr lang="en-US" dirty="0"/>
          </a:p>
        </p:txBody>
      </p:sp>
    </p:spTree>
    <p:extLst>
      <p:ext uri="{BB962C8B-B14F-4D97-AF65-F5344CB8AC3E}">
        <p14:creationId xmlns:p14="http://schemas.microsoft.com/office/powerpoint/2010/main" val="254737718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216</a:t>
            </a:fld>
            <a:endParaRPr lang="en-US" dirty="0"/>
          </a:p>
        </p:txBody>
      </p:sp>
    </p:spTree>
    <p:extLst>
      <p:ext uri="{BB962C8B-B14F-4D97-AF65-F5344CB8AC3E}">
        <p14:creationId xmlns:p14="http://schemas.microsoft.com/office/powerpoint/2010/main" val="292115385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217</a:t>
            </a:fld>
            <a:endParaRPr lang="en-US" dirty="0"/>
          </a:p>
        </p:txBody>
      </p:sp>
    </p:spTree>
    <p:extLst>
      <p:ext uri="{BB962C8B-B14F-4D97-AF65-F5344CB8AC3E}">
        <p14:creationId xmlns:p14="http://schemas.microsoft.com/office/powerpoint/2010/main" val="316259916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218</a:t>
            </a:fld>
            <a:endParaRPr lang="en-US" dirty="0"/>
          </a:p>
        </p:txBody>
      </p:sp>
    </p:spTree>
    <p:extLst>
      <p:ext uri="{BB962C8B-B14F-4D97-AF65-F5344CB8AC3E}">
        <p14:creationId xmlns:p14="http://schemas.microsoft.com/office/powerpoint/2010/main" val="110777100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219</a:t>
            </a:fld>
            <a:endParaRPr lang="en-US" dirty="0"/>
          </a:p>
        </p:txBody>
      </p:sp>
    </p:spTree>
    <p:extLst>
      <p:ext uri="{BB962C8B-B14F-4D97-AF65-F5344CB8AC3E}">
        <p14:creationId xmlns:p14="http://schemas.microsoft.com/office/powerpoint/2010/main" val="248460672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220</a:t>
            </a:fld>
            <a:endParaRPr lang="en-US" dirty="0"/>
          </a:p>
        </p:txBody>
      </p:sp>
    </p:spTree>
    <p:extLst>
      <p:ext uri="{BB962C8B-B14F-4D97-AF65-F5344CB8AC3E}">
        <p14:creationId xmlns:p14="http://schemas.microsoft.com/office/powerpoint/2010/main" val="320910004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221</a:t>
            </a:fld>
            <a:endParaRPr lang="en-US" dirty="0"/>
          </a:p>
        </p:txBody>
      </p:sp>
    </p:spTree>
    <p:extLst>
      <p:ext uri="{BB962C8B-B14F-4D97-AF65-F5344CB8AC3E}">
        <p14:creationId xmlns:p14="http://schemas.microsoft.com/office/powerpoint/2010/main" val="134329655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222</a:t>
            </a:fld>
            <a:endParaRPr lang="en-US" dirty="0"/>
          </a:p>
        </p:txBody>
      </p:sp>
    </p:spTree>
    <p:extLst>
      <p:ext uri="{BB962C8B-B14F-4D97-AF65-F5344CB8AC3E}">
        <p14:creationId xmlns:p14="http://schemas.microsoft.com/office/powerpoint/2010/main" val="213230914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223</a:t>
            </a:fld>
            <a:endParaRPr lang="en-US" dirty="0"/>
          </a:p>
        </p:txBody>
      </p:sp>
    </p:spTree>
    <p:extLst>
      <p:ext uri="{BB962C8B-B14F-4D97-AF65-F5344CB8AC3E}">
        <p14:creationId xmlns:p14="http://schemas.microsoft.com/office/powerpoint/2010/main" val="56353476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224</a:t>
            </a:fld>
            <a:endParaRPr lang="en-US" dirty="0"/>
          </a:p>
        </p:txBody>
      </p:sp>
    </p:spTree>
    <p:extLst>
      <p:ext uri="{BB962C8B-B14F-4D97-AF65-F5344CB8AC3E}">
        <p14:creationId xmlns:p14="http://schemas.microsoft.com/office/powerpoint/2010/main" val="341679501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225</a:t>
            </a:fld>
            <a:endParaRPr lang="en-US" dirty="0"/>
          </a:p>
        </p:txBody>
      </p:sp>
    </p:spTree>
    <p:extLst>
      <p:ext uri="{BB962C8B-B14F-4D97-AF65-F5344CB8AC3E}">
        <p14:creationId xmlns:p14="http://schemas.microsoft.com/office/powerpoint/2010/main" val="36451410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226</a:t>
            </a:fld>
            <a:endParaRPr lang="en-US" dirty="0"/>
          </a:p>
        </p:txBody>
      </p:sp>
    </p:spTree>
    <p:extLst>
      <p:ext uri="{BB962C8B-B14F-4D97-AF65-F5344CB8AC3E}">
        <p14:creationId xmlns:p14="http://schemas.microsoft.com/office/powerpoint/2010/main" val="204519207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227</a:t>
            </a:fld>
            <a:endParaRPr lang="en-US" dirty="0"/>
          </a:p>
        </p:txBody>
      </p:sp>
    </p:spTree>
    <p:extLst>
      <p:ext uri="{BB962C8B-B14F-4D97-AF65-F5344CB8AC3E}">
        <p14:creationId xmlns:p14="http://schemas.microsoft.com/office/powerpoint/2010/main" val="318483732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228</a:t>
            </a:fld>
            <a:endParaRPr lang="en-US" dirty="0"/>
          </a:p>
        </p:txBody>
      </p:sp>
    </p:spTree>
    <p:extLst>
      <p:ext uri="{BB962C8B-B14F-4D97-AF65-F5344CB8AC3E}">
        <p14:creationId xmlns:p14="http://schemas.microsoft.com/office/powerpoint/2010/main" val="183297202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229</a:t>
            </a:fld>
            <a:endParaRPr lang="en-US" dirty="0"/>
          </a:p>
        </p:txBody>
      </p:sp>
    </p:spTree>
    <p:extLst>
      <p:ext uri="{BB962C8B-B14F-4D97-AF65-F5344CB8AC3E}">
        <p14:creationId xmlns:p14="http://schemas.microsoft.com/office/powerpoint/2010/main" val="279313508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230</a:t>
            </a:fld>
            <a:endParaRPr lang="en-US" dirty="0"/>
          </a:p>
        </p:txBody>
      </p:sp>
    </p:spTree>
    <p:extLst>
      <p:ext uri="{BB962C8B-B14F-4D97-AF65-F5344CB8AC3E}">
        <p14:creationId xmlns:p14="http://schemas.microsoft.com/office/powerpoint/2010/main" val="108516700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231</a:t>
            </a:fld>
            <a:endParaRPr lang="en-US" dirty="0"/>
          </a:p>
        </p:txBody>
      </p:sp>
    </p:spTree>
    <p:extLst>
      <p:ext uri="{BB962C8B-B14F-4D97-AF65-F5344CB8AC3E}">
        <p14:creationId xmlns:p14="http://schemas.microsoft.com/office/powerpoint/2010/main" val="7542310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236</a:t>
            </a:fld>
            <a:endParaRPr lang="en-US" dirty="0"/>
          </a:p>
        </p:txBody>
      </p:sp>
    </p:spTree>
    <p:extLst>
      <p:ext uri="{BB962C8B-B14F-4D97-AF65-F5344CB8AC3E}">
        <p14:creationId xmlns:p14="http://schemas.microsoft.com/office/powerpoint/2010/main" val="209238401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241</a:t>
            </a:fld>
            <a:endParaRPr lang="en-US" dirty="0"/>
          </a:p>
        </p:txBody>
      </p:sp>
    </p:spTree>
    <p:extLst>
      <p:ext uri="{BB962C8B-B14F-4D97-AF65-F5344CB8AC3E}">
        <p14:creationId xmlns:p14="http://schemas.microsoft.com/office/powerpoint/2010/main" val="336974644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245</a:t>
            </a:fld>
            <a:endParaRPr lang="en-US" dirty="0"/>
          </a:p>
        </p:txBody>
      </p:sp>
    </p:spTree>
    <p:extLst>
      <p:ext uri="{BB962C8B-B14F-4D97-AF65-F5344CB8AC3E}">
        <p14:creationId xmlns:p14="http://schemas.microsoft.com/office/powerpoint/2010/main" val="125016420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252</a:t>
            </a:fld>
            <a:endParaRPr lang="en-US" dirty="0"/>
          </a:p>
        </p:txBody>
      </p:sp>
    </p:spTree>
    <p:extLst>
      <p:ext uri="{BB962C8B-B14F-4D97-AF65-F5344CB8AC3E}">
        <p14:creationId xmlns:p14="http://schemas.microsoft.com/office/powerpoint/2010/main" val="146301031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258</a:t>
            </a:fld>
            <a:endParaRPr lang="en-US" dirty="0"/>
          </a:p>
        </p:txBody>
      </p:sp>
    </p:spTree>
    <p:extLst>
      <p:ext uri="{BB962C8B-B14F-4D97-AF65-F5344CB8AC3E}">
        <p14:creationId xmlns:p14="http://schemas.microsoft.com/office/powerpoint/2010/main" val="1498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4/24/2024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ransition spd="slow">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4/24/2024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transition spd="slow">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4/24/2024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ransition spd="slow">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4/24/2024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transition spd="slow">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4/24/2024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transition spd="slow">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4/24/2024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transition spd="slow">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4/24/2024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transition spd="slow">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4/24/2024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ransition spd="slow">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4/24/2024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transition spd="slow">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4/24/2024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transition spd="slow">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4/24/2024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transition spd="slow">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4/24/2024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ransition spd="slow">
    <p:comb/>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4/24/2024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transition spd="slow">
    <p:comb/>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4/24/2024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ransition spd="slow">
    <p:comb/>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4/24/2024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transition spd="slow">
    <p:comb/>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4/24/2024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transition spd="slow">
    <p:comb/>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4/24/2024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transition spd="slow">
    <p:comb/>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4/24/2024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transition spd="slow">
    <p:comb/>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4/24/2024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ransition spd="slow">
    <p:comb/>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4/24/2024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transition spd="slow">
    <p:comb/>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4/24/2024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transition spd="slow">
    <p:comb/>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4/24/2024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transition spd="slow">
    <p:comb/>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image" Target="../media/image2.png"/><Relationship Id="rId2" Type="http://schemas.openxmlformats.org/officeDocument/2006/relationships/slideLayout" Target="../slideLayouts/slideLayout16.xml"/><Relationship Id="rId16" Type="http://schemas.openxmlformats.org/officeDocument/2006/relationships/theme" Target="../theme/theme2.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4/24/2024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8" r:id="rId14"/>
  </p:sldLayoutIdLst>
  <p:transition spd="slow">
    <p:comb/>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4/24/2024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 id="2147483689" r:id="rId13"/>
    <p:sldLayoutId id="2147483667" r:id="rId14"/>
    <p:sldLayoutId id="2147483690" r:id="rId15"/>
  </p:sldLayoutIdLst>
  <p:transition spd="slow">
    <p:comb/>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4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6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7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7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7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7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6.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7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7.png"/><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8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8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8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8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89.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9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9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7.png"/><Relationship Id="rId1" Type="http://schemas.openxmlformats.org/officeDocument/2006/relationships/slideLayout" Target="../slideLayouts/slideLayout14.xml"/></Relationships>
</file>

<file path=ppt/slides/_rels/slide9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9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0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0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0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0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0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7.png"/><Relationship Id="rId1" Type="http://schemas.openxmlformats.org/officeDocument/2006/relationships/slideLayout" Target="../slideLayouts/slideLayout14.xml"/></Relationships>
</file>

<file path=ppt/slides/_rels/slide10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0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7.png"/><Relationship Id="rId1" Type="http://schemas.openxmlformats.org/officeDocument/2006/relationships/slideLayout" Target="../slideLayouts/slideLayout14.xml"/></Relationships>
</file>

<file path=ppt/slides/_rels/slide10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0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0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1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125.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2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3.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8.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2.png"/><Relationship Id="rId1" Type="http://schemas.openxmlformats.org/officeDocument/2006/relationships/slideLayout" Target="../slideLayouts/slideLayout14.xml"/></Relationships>
</file>

<file path=ppt/slides/_rels/slide1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45.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5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5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5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5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5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5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5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26.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15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2.xml"/><Relationship Id="rId1" Type="http://schemas.openxmlformats.org/officeDocument/2006/relationships/slideLayout" Target="../slideLayouts/slideLayout29.xml"/><Relationship Id="rId4" Type="http://schemas.openxmlformats.org/officeDocument/2006/relationships/image" Target="../media/image35.jpg"/></Relationships>
</file>

<file path=ppt/slides/_rels/slide15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5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6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61.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6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6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6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65.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4.png"/><Relationship Id="rId1" Type="http://schemas.openxmlformats.org/officeDocument/2006/relationships/slideLayout" Target="../slideLayouts/slideLayout29.xml"/></Relationships>
</file>

<file path=ppt/slides/_rels/slide16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6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6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6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70.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4.png"/><Relationship Id="rId1" Type="http://schemas.openxmlformats.org/officeDocument/2006/relationships/slideLayout" Target="../slideLayouts/slideLayout29.xml"/><Relationship Id="rId4" Type="http://schemas.openxmlformats.org/officeDocument/2006/relationships/image" Target="../media/image39.jpg"/></Relationships>
</file>

<file path=ppt/slides/_rels/slide17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7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7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7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0.jpg"/><Relationship Id="rId1" Type="http://schemas.openxmlformats.org/officeDocument/2006/relationships/slideLayout" Target="../slideLayouts/slideLayout29.xml"/></Relationships>
</file>

<file path=ppt/slides/_rels/slide17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7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7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7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7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1.png"/><Relationship Id="rId1" Type="http://schemas.openxmlformats.org/officeDocument/2006/relationships/slideLayout" Target="../slideLayouts/slideLayout29.xml"/></Relationships>
</file>

<file path=ppt/slides/_rels/slide18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8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26.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18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7.xml"/><Relationship Id="rId1" Type="http://schemas.openxmlformats.org/officeDocument/2006/relationships/slideLayout" Target="../slideLayouts/slideLayout29.xml"/><Relationship Id="rId4" Type="http://schemas.openxmlformats.org/officeDocument/2006/relationships/image" Target="../media/image42.gif"/></Relationships>
</file>

<file path=ppt/slides/_rels/slide18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8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8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8.xml"/><Relationship Id="rId1" Type="http://schemas.openxmlformats.org/officeDocument/2006/relationships/slideLayout" Target="../slideLayouts/slideLayout18.xml"/><Relationship Id="rId4" Type="http://schemas.openxmlformats.org/officeDocument/2006/relationships/image" Target="../media/image43.gif"/></Relationships>
</file>

<file path=ppt/slides/_rels/slide18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18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18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1.xml"/><Relationship Id="rId1" Type="http://schemas.openxmlformats.org/officeDocument/2006/relationships/slideLayout" Target="../slideLayouts/slideLayout18.xml"/><Relationship Id="rId4" Type="http://schemas.openxmlformats.org/officeDocument/2006/relationships/image" Target="../media/image44.gif"/></Relationships>
</file>

<file path=ppt/slides/_rels/slide18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2.xml"/><Relationship Id="rId1" Type="http://schemas.openxmlformats.org/officeDocument/2006/relationships/slideLayout" Target="../slideLayouts/slideLayout29.xml"/><Relationship Id="rId4" Type="http://schemas.openxmlformats.org/officeDocument/2006/relationships/image" Target="../media/image45.gif"/></Relationships>
</file>

<file path=ppt/slides/_rels/slide19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9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9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9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9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9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9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9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9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9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3.xml"/><Relationship Id="rId1" Type="http://schemas.openxmlformats.org/officeDocument/2006/relationships/slideLayout" Target="../slideLayouts/slideLayout29.xml"/><Relationship Id="rId4" Type="http://schemas.openxmlformats.org/officeDocument/2006/relationships/image" Target="../media/image47.gif"/></Relationships>
</file>

<file path=ppt/slides/_rels/slide20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0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0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0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0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26.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0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5.xml"/><Relationship Id="rId1" Type="http://schemas.openxmlformats.org/officeDocument/2006/relationships/slideLayout" Target="../slideLayouts/slideLayout29.xml"/><Relationship Id="rId4" Type="http://schemas.openxmlformats.org/officeDocument/2006/relationships/image" Target="../media/image48.jpeg"/></Relationships>
</file>

<file path=ppt/slides/_rels/slide20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0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0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0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6.xml"/><Relationship Id="rId1" Type="http://schemas.openxmlformats.org/officeDocument/2006/relationships/slideLayout" Target="../slideLayouts/slideLayout18.xml"/></Relationships>
</file>

<file path=ppt/slides/_rels/slide21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7.xml"/><Relationship Id="rId1" Type="http://schemas.openxmlformats.org/officeDocument/2006/relationships/slideLayout" Target="../slideLayouts/slideLayout18.xml"/></Relationships>
</file>

<file path=ppt/slides/_rels/slide21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8.xml"/><Relationship Id="rId1" Type="http://schemas.openxmlformats.org/officeDocument/2006/relationships/slideLayout" Target="../slideLayouts/slideLayout18.xml"/></Relationships>
</file>

<file path=ppt/slides/_rels/slide21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9.xml"/><Relationship Id="rId1" Type="http://schemas.openxmlformats.org/officeDocument/2006/relationships/slideLayout" Target="../slideLayouts/slideLayout18.xml"/></Relationships>
</file>

<file path=ppt/slides/_rels/slide21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0.xml"/><Relationship Id="rId1" Type="http://schemas.openxmlformats.org/officeDocument/2006/relationships/slideLayout" Target="../slideLayouts/slideLayout18.xml"/></Relationships>
</file>

<file path=ppt/slides/_rels/slide21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1.xml"/><Relationship Id="rId1" Type="http://schemas.openxmlformats.org/officeDocument/2006/relationships/slideLayout" Target="../slideLayouts/slideLayout18.xml"/></Relationships>
</file>

<file path=ppt/slides/_rels/slide21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2.xml"/><Relationship Id="rId1" Type="http://schemas.openxmlformats.org/officeDocument/2006/relationships/slideLayout" Target="../slideLayouts/slideLayout18.xml"/></Relationships>
</file>

<file path=ppt/slides/_rels/slide21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3.xml"/><Relationship Id="rId1" Type="http://schemas.openxmlformats.org/officeDocument/2006/relationships/slideLayout" Target="../slideLayouts/slideLayout29.xml"/><Relationship Id="rId4" Type="http://schemas.openxmlformats.org/officeDocument/2006/relationships/image" Target="../media/image49.gif"/></Relationships>
</file>

<file path=ppt/slides/_rels/slide21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4.xml"/><Relationship Id="rId1" Type="http://schemas.openxmlformats.org/officeDocument/2006/relationships/slideLayout" Target="../slideLayouts/slideLayout18.xml"/></Relationships>
</file>

<file path=ppt/slides/_rels/slide21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5.xml"/><Relationship Id="rId1" Type="http://schemas.openxmlformats.org/officeDocument/2006/relationships/slideLayout" Target="../slideLayouts/slideLayout18.xml"/></Relationships>
</file>

<file path=ppt/slides/_rels/slide21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6.xml"/><Relationship Id="rId1" Type="http://schemas.openxmlformats.org/officeDocument/2006/relationships/slideLayout" Target="../slideLayouts/slideLayout18.xml"/></Relationships>
</file>

<file path=ppt/slides/_rels/slide22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7.xml"/><Relationship Id="rId1" Type="http://schemas.openxmlformats.org/officeDocument/2006/relationships/slideLayout" Target="../slideLayouts/slideLayout18.xml"/></Relationships>
</file>

<file path=ppt/slides/_rels/slide22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8.xml"/><Relationship Id="rId1" Type="http://schemas.openxmlformats.org/officeDocument/2006/relationships/slideLayout" Target="../slideLayouts/slideLayout18.xml"/></Relationships>
</file>

<file path=ppt/slides/_rels/slide22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9.xml"/><Relationship Id="rId1" Type="http://schemas.openxmlformats.org/officeDocument/2006/relationships/slideLayout" Target="../slideLayouts/slideLayout18.xml"/></Relationships>
</file>

<file path=ppt/slides/_rels/slide22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0.xml"/><Relationship Id="rId1" Type="http://schemas.openxmlformats.org/officeDocument/2006/relationships/slideLayout" Target="../slideLayouts/slideLayout18.xml"/></Relationships>
</file>

<file path=ppt/slides/_rels/slide2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1.xml"/><Relationship Id="rId1" Type="http://schemas.openxmlformats.org/officeDocument/2006/relationships/slideLayout" Target="../slideLayouts/slideLayout18.xml"/></Relationships>
</file>

<file path=ppt/slides/_rels/slide2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2.xml"/><Relationship Id="rId1" Type="http://schemas.openxmlformats.org/officeDocument/2006/relationships/slideLayout" Target="../slideLayouts/slideLayout18.xml"/><Relationship Id="rId5" Type="http://schemas.microsoft.com/office/2007/relationships/hdphoto" Target="../media/hdphoto1.wdp"/><Relationship Id="rId4" Type="http://schemas.openxmlformats.org/officeDocument/2006/relationships/image" Target="../media/image50.png"/></Relationships>
</file>

<file path=ppt/slides/_rels/slide22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3.xml"/><Relationship Id="rId1" Type="http://schemas.openxmlformats.org/officeDocument/2006/relationships/slideLayout" Target="../slideLayouts/slideLayout18.xml"/></Relationships>
</file>

<file path=ppt/slides/_rels/slide22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4.xml"/><Relationship Id="rId1" Type="http://schemas.openxmlformats.org/officeDocument/2006/relationships/slideLayout" Target="../slideLayouts/slideLayout18.xml"/><Relationship Id="rId4" Type="http://schemas.openxmlformats.org/officeDocument/2006/relationships/image" Target="../media/image51.jpeg"/></Relationships>
</file>

<file path=ppt/slides/_rels/slide22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5.xml"/><Relationship Id="rId1" Type="http://schemas.openxmlformats.org/officeDocument/2006/relationships/slideLayout" Target="../slideLayouts/slideLayout18.xml"/></Relationships>
</file>

<file path=ppt/slides/_rels/slide2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6.xml"/><Relationship Id="rId1" Type="http://schemas.openxmlformats.org/officeDocument/2006/relationships/slideLayout" Target="../slideLayouts/slideLayout18.xml"/><Relationship Id="rId4" Type="http://schemas.openxmlformats.org/officeDocument/2006/relationships/image" Target="../media/image52.png"/></Relationships>
</file>

<file path=ppt/slides/_rels/slide23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7.xml"/><Relationship Id="rId1" Type="http://schemas.openxmlformats.org/officeDocument/2006/relationships/slideLayout" Target="../slideLayouts/slideLayout26.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3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8.xml"/><Relationship Id="rId1" Type="http://schemas.openxmlformats.org/officeDocument/2006/relationships/slideLayout" Target="../slideLayouts/slideLayout29.xml"/><Relationship Id="rId4" Type="http://schemas.openxmlformats.org/officeDocument/2006/relationships/image" Target="../media/image53.jpg"/></Relationships>
</file>

<file path=ppt/slides/_rels/slide23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34.png"/><Relationship Id="rId1" Type="http://schemas.openxmlformats.org/officeDocument/2006/relationships/slideLayout" Target="../slideLayouts/slideLayout18.xml"/><Relationship Id="rId4" Type="http://schemas.microsoft.com/office/2007/relationships/hdphoto" Target="../media/hdphoto2.wdp"/></Relationships>
</file>

<file path=ppt/slides/_rels/slide23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34.png"/><Relationship Id="rId1" Type="http://schemas.openxmlformats.org/officeDocument/2006/relationships/slideLayout" Target="../slideLayouts/slideLayout18.xml"/><Relationship Id="rId4" Type="http://schemas.microsoft.com/office/2007/relationships/hdphoto" Target="../media/hdphoto2.wdp"/></Relationships>
</file>

<file path=ppt/slides/_rels/slide234.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34.png"/><Relationship Id="rId1" Type="http://schemas.openxmlformats.org/officeDocument/2006/relationships/slideLayout" Target="../slideLayouts/slideLayout18.xml"/><Relationship Id="rId4" Type="http://schemas.microsoft.com/office/2007/relationships/hdphoto" Target="../media/hdphoto2.wdp"/></Relationships>
</file>

<file path=ppt/slides/_rels/slide23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34.png"/><Relationship Id="rId1" Type="http://schemas.openxmlformats.org/officeDocument/2006/relationships/slideLayout" Target="../slideLayouts/slideLayout18.xml"/><Relationship Id="rId4" Type="http://schemas.microsoft.com/office/2007/relationships/hdphoto" Target="../media/hdphoto2.wdp"/></Relationships>
</file>

<file path=ppt/slides/_rels/slide2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9.xml"/><Relationship Id="rId1" Type="http://schemas.openxmlformats.org/officeDocument/2006/relationships/slideLayout" Target="../slideLayouts/slideLayout29.xml"/><Relationship Id="rId4" Type="http://schemas.openxmlformats.org/officeDocument/2006/relationships/image" Target="../media/image55.png"/></Relationships>
</file>

<file path=ppt/slides/_rels/slide237.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38.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3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34.png"/><Relationship Id="rId1" Type="http://schemas.openxmlformats.org/officeDocument/2006/relationships/slideLayout" Target="../slideLayouts/slideLayout18.xml"/><Relationship Id="rId4" Type="http://schemas.microsoft.com/office/2007/relationships/hdphoto" Target="../media/hdphoto3.wdp"/></Relationships>
</file>

<file path=ppt/slides/_rels/slide24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4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50.xml"/><Relationship Id="rId1" Type="http://schemas.openxmlformats.org/officeDocument/2006/relationships/slideLayout" Target="../slideLayouts/slideLayout29.xml"/><Relationship Id="rId4" Type="http://schemas.openxmlformats.org/officeDocument/2006/relationships/image" Target="../media/image59.png"/></Relationships>
</file>

<file path=ppt/slides/_rels/slide24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4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4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4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51.xml"/><Relationship Id="rId1" Type="http://schemas.openxmlformats.org/officeDocument/2006/relationships/slideLayout" Target="../slideLayouts/slideLayout29.xml"/><Relationship Id="rId4" Type="http://schemas.openxmlformats.org/officeDocument/2006/relationships/image" Target="../media/image60.gif"/></Relationships>
</file>

<file path=ppt/slides/_rels/slide24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4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4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4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5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5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5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52.xml"/><Relationship Id="rId1" Type="http://schemas.openxmlformats.org/officeDocument/2006/relationships/slideLayout" Target="../slideLayouts/slideLayout29.xml"/><Relationship Id="rId4" Type="http://schemas.openxmlformats.org/officeDocument/2006/relationships/image" Target="../media/image61.jpg"/></Relationships>
</file>

<file path=ppt/slides/_rels/slide25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5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5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5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57.xml.rels><?xml version="1.0" encoding="UTF-8" standalone="yes"?>
<Relationships xmlns="http://schemas.openxmlformats.org/package/2006/relationships"><Relationship Id="rId3" Type="http://schemas.openxmlformats.org/officeDocument/2006/relationships/hyperlink" Target="https://books4arabs.com/B7/books4arab.com.BOOK0205.pdf" TargetMode="External"/><Relationship Id="rId2" Type="http://schemas.openxmlformats.org/officeDocument/2006/relationships/hyperlink" Target="https://www.hindawi.org/books/80637930/" TargetMode="External"/><Relationship Id="rId1" Type="http://schemas.openxmlformats.org/officeDocument/2006/relationships/slideLayout" Target="../slideLayouts/slideLayout27.xml"/><Relationship Id="rId5" Type="http://schemas.openxmlformats.org/officeDocument/2006/relationships/image" Target="../media/image34.png"/><Relationship Id="rId4" Type="http://schemas.openxmlformats.org/officeDocument/2006/relationships/hyperlink" Target="https://books-library.net/free-68512381-download" TargetMode="External"/></Relationships>
</file>

<file path=ppt/slides/_rels/slide258.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62.jpg"/><Relationship Id="rId7" Type="http://schemas.openxmlformats.org/officeDocument/2006/relationships/image" Target="../media/image64.svg"/><Relationship Id="rId2" Type="http://schemas.openxmlformats.org/officeDocument/2006/relationships/notesSlide" Target="../notesSlides/notesSlide53.xml"/><Relationship Id="rId1" Type="http://schemas.openxmlformats.org/officeDocument/2006/relationships/slideLayout" Target="../slideLayouts/slideLayout28.xml"/><Relationship Id="rId6" Type="http://schemas.openxmlformats.org/officeDocument/2006/relationships/image" Target="../media/image63.png"/><Relationship Id="rId5" Type="http://schemas.openxmlformats.org/officeDocument/2006/relationships/image" Target="../media/image5.svg"/><Relationship Id="rId10" Type="http://schemas.openxmlformats.org/officeDocument/2006/relationships/image" Target="../media/image7.png"/><Relationship Id="rId4" Type="http://schemas.openxmlformats.org/officeDocument/2006/relationships/image" Target="../media/image4.png"/><Relationship Id="rId9" Type="http://schemas.microsoft.com/office/2007/relationships/hdphoto" Target="../media/hdphoto4.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11</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206727" y="4773733"/>
            <a:ext cx="2140330" cy="523220"/>
          </a:xfrm>
          <a:prstGeom prst="rect">
            <a:avLst/>
          </a:prstGeom>
          <a:noFill/>
        </p:spPr>
        <p:txBody>
          <a:bodyPr wrap="none" rtlCol="0">
            <a:spAutoFit/>
          </a:bodyPr>
          <a:lstStyle/>
          <a:p>
            <a:r>
              <a:rPr lang="ar-EG" sz="2800" b="1" dirty="0">
                <a:latin typeface="Times New Roman" panose="02020603050405020304" pitchFamily="18" charset="0"/>
                <a:cs typeface="Times New Roman" panose="02020603050405020304" pitchFamily="18" charset="0"/>
              </a:rPr>
              <a:t>المراجعة النهائية</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0A9AF39-62CC-27B7-5CDE-761DB179743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A33C230-180F-E757-488E-5AE07355B811}"/>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3636689"/>
      </p:ext>
    </p:extLst>
  </p:cSld>
  <p:clrMapOvr>
    <a:masterClrMapping/>
  </p:clrMapOvr>
  <p:transition spd="slow">
    <p:comb/>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C81CCEC-60B9-A102-43EC-8403ADD482C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4EC16A2-8B6A-9F34-98C8-8199972575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36D828AA-7095-48CA-5333-DBE3DED94AA9}"/>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082F6DE-813C-396F-57BC-6F2C6CD2C4DF}"/>
              </a:ext>
            </a:extLst>
          </p:cNvPr>
          <p:cNvSpPr/>
          <p:nvPr/>
        </p:nvSpPr>
        <p:spPr>
          <a:xfrm>
            <a:off x="2964659" y="4265033"/>
            <a:ext cx="5870967" cy="1200329"/>
          </a:xfrm>
          <a:prstGeom prst="rect">
            <a:avLst/>
          </a:prstGeom>
          <a:noFill/>
        </p:spPr>
        <p:txBody>
          <a:bodyPr wrap="none" lIns="91440" tIns="45720" rIns="91440" bIns="45720">
            <a:spAutoFit/>
          </a:bodyPr>
          <a:lstStyle/>
          <a:p>
            <a:pPr algn="ctr"/>
            <a:r>
              <a:rPr lang="en-US" sz="3600" b="1" cap="none" spc="0" dirty="0">
                <a:ln w="0"/>
                <a:solidFill>
                  <a:srgbClr val="FF0000"/>
                </a:solidFill>
                <a:effectLst>
                  <a:outerShdw blurRad="38100" dist="19050" dir="2700000" algn="tl" rotWithShape="0">
                    <a:schemeClr val="dk1">
                      <a:alpha val="40000"/>
                    </a:schemeClr>
                  </a:outerShdw>
                </a:effectLst>
              </a:rPr>
              <a:t>Exam date:</a:t>
            </a:r>
            <a:r>
              <a:rPr lang="ar-EG" sz="3600" b="1" cap="none" spc="0" dirty="0">
                <a:ln w="0"/>
                <a:solidFill>
                  <a:srgbClr val="FF0000"/>
                </a:solidFill>
                <a:effectLst>
                  <a:outerShdw blurRad="38100" dist="19050" dir="2700000" algn="tl" rotWithShape="0">
                    <a:schemeClr val="dk1">
                      <a:alpha val="40000"/>
                    </a:schemeClr>
                  </a:outerShdw>
                </a:effectLst>
              </a:rPr>
              <a:t> السبت 04/مايو/2024</a:t>
            </a:r>
          </a:p>
          <a:p>
            <a:pPr algn="ctr"/>
            <a:r>
              <a:rPr lang="ar-EG" sz="3600" b="1" dirty="0">
                <a:ln w="0"/>
                <a:solidFill>
                  <a:srgbClr val="FF0000"/>
                </a:solidFill>
                <a:effectLst>
                  <a:outerShdw blurRad="38100" dist="19050" dir="2700000" algn="tl" rotWithShape="0">
                    <a:schemeClr val="dk1">
                      <a:alpha val="40000"/>
                    </a:schemeClr>
                  </a:outerShdw>
                </a:effectLst>
              </a:rPr>
              <a:t>من 6:30 إلى 7:30 مساءً</a:t>
            </a:r>
            <a:endParaRPr lang="en-US" sz="3600" b="1" cap="none" spc="0" dirty="0">
              <a:ln w="0"/>
              <a:solidFill>
                <a:srgbClr val="FF0000"/>
              </a:solidFill>
              <a:effectLst>
                <a:outerShdw blurRad="38100" dist="19050" dir="2700000" algn="tl" rotWithShape="0">
                  <a:schemeClr val="dk1">
                    <a:alpha val="40000"/>
                  </a:schemeClr>
                </a:outerShdw>
              </a:effectLst>
            </a:endParaRPr>
          </a:p>
        </p:txBody>
      </p:sp>
      <p:sp>
        <p:nvSpPr>
          <p:cNvPr id="7" name="TextBox 6">
            <a:extLst>
              <a:ext uri="{FF2B5EF4-FFF2-40B4-BE49-F238E27FC236}">
                <a16:creationId xmlns:a16="http://schemas.microsoft.com/office/drawing/2014/main" id="{B620642A-8AB0-321B-8452-F4E9AF7C0BEC}"/>
              </a:ext>
            </a:extLst>
          </p:cNvPr>
          <p:cNvSpPr txBox="1"/>
          <p:nvPr/>
        </p:nvSpPr>
        <p:spPr>
          <a:xfrm>
            <a:off x="3032199" y="634400"/>
            <a:ext cx="5043368" cy="954107"/>
          </a:xfrm>
          <a:prstGeom prst="rect">
            <a:avLst/>
          </a:prstGeom>
        </p:spPr>
        <p:style>
          <a:lnRef idx="1">
            <a:schemeClr val="accent5"/>
          </a:lnRef>
          <a:fillRef idx="2">
            <a:schemeClr val="accent5"/>
          </a:fillRef>
          <a:effectRef idx="1">
            <a:schemeClr val="accent5"/>
          </a:effectRef>
          <a:fontRef idx="minor">
            <a:schemeClr val="dk1"/>
          </a:fontRef>
        </p:style>
        <p:txBody>
          <a:bodyPr wrap="none" rtlCol="0">
            <a:spAutoFit/>
          </a:bodyPr>
          <a:lstStyle/>
          <a:p>
            <a:r>
              <a:rPr lang="ar-EG" sz="2800" b="1" dirty="0">
                <a:ln w="0"/>
                <a:solidFill>
                  <a:schemeClr val="tx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الامتحان النهائي – أسس ومهارات الإقناع</a:t>
            </a:r>
          </a:p>
          <a:p>
            <a:pPr algn="ctr"/>
            <a:r>
              <a:rPr lang="en-US" sz="2800" b="1" dirty="0">
                <a:latin typeface="Times New Roman" panose="02020603050405020304" pitchFamily="18" charset="0"/>
                <a:cs typeface="Times New Roman" panose="02020603050405020304" pitchFamily="18" charset="0"/>
              </a:rPr>
              <a:t>MKT124</a:t>
            </a:r>
            <a:endParaRPr lang="ar-EG" sz="2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3A28A3B9-EF33-E5E5-5032-600045F660C8}"/>
              </a:ext>
            </a:extLst>
          </p:cNvPr>
          <p:cNvSpPr txBox="1"/>
          <p:nvPr/>
        </p:nvSpPr>
        <p:spPr>
          <a:xfrm>
            <a:off x="3857304" y="2025543"/>
            <a:ext cx="3677610" cy="707886"/>
          </a:xfrm>
          <a:prstGeom prst="rect">
            <a:avLst/>
          </a:prstGeom>
          <a:noFill/>
        </p:spPr>
        <p:txBody>
          <a:bodyPr wrap="none" rtlCol="0">
            <a:spAutoFit/>
          </a:bodyPr>
          <a:lstStyle/>
          <a:p>
            <a:pPr algn="r" rtl="1"/>
            <a:r>
              <a:rPr lang="ar-EG" sz="2000" b="1" dirty="0">
                <a:ln w="9525">
                  <a:noFill/>
                  <a:prstDash val="solid"/>
                </a:ln>
                <a:solidFill>
                  <a:schemeClr val="accent5"/>
                </a:solidFill>
                <a:effectLst>
                  <a:outerShdw blurRad="12700" dist="38100" dir="2700000" algn="tl" rotWithShape="0">
                    <a:schemeClr val="accent5">
                      <a:lumMod val="60000"/>
                      <a:lumOff val="40000"/>
                    </a:schemeClr>
                  </a:outerShdw>
                </a:effectLst>
                <a:cs typeface="Tajawal ExtraBold" panose="00000800000000000000" pitchFamily="2" charset="-78"/>
              </a:rPr>
              <a:t>5 أسئلة صوتية</a:t>
            </a:r>
            <a:endParaRPr lang="en-US" sz="2000" b="1" dirty="0">
              <a:ln w="9525">
                <a:noFill/>
                <a:prstDash val="solid"/>
              </a:ln>
              <a:solidFill>
                <a:schemeClr val="accent5"/>
              </a:solidFill>
              <a:effectLst>
                <a:outerShdw blurRad="12700" dist="38100" dir="2700000" algn="tl" rotWithShape="0">
                  <a:schemeClr val="accent5">
                    <a:lumMod val="60000"/>
                    <a:lumOff val="40000"/>
                  </a:schemeClr>
                </a:outerShdw>
              </a:effectLst>
              <a:cs typeface="Tajawal ExtraBold" panose="00000800000000000000" pitchFamily="2" charset="-78"/>
            </a:endParaRPr>
          </a:p>
          <a:p>
            <a:pPr algn="r" rtl="1"/>
            <a:r>
              <a:rPr lang="ar-EG" sz="2000" b="1" dirty="0">
                <a:ln w="9525">
                  <a:noFill/>
                  <a:prstDash val="solid"/>
                </a:ln>
                <a:solidFill>
                  <a:schemeClr val="accent5"/>
                </a:solidFill>
                <a:effectLst>
                  <a:outerShdw blurRad="12700" dist="38100" dir="2700000" algn="tl" rotWithShape="0">
                    <a:schemeClr val="accent5">
                      <a:lumMod val="60000"/>
                      <a:lumOff val="40000"/>
                    </a:schemeClr>
                  </a:outerShdw>
                </a:effectLst>
                <a:cs typeface="Tajawal ExtraBold" panose="00000800000000000000" pitchFamily="2" charset="-78"/>
              </a:rPr>
              <a:t>15 سؤال (اختيار من متعدد، وصح وخطأ)</a:t>
            </a:r>
            <a:endParaRPr lang="en-US" sz="2000" b="1" dirty="0">
              <a:ln w="9525">
                <a:noFill/>
                <a:prstDash val="solid"/>
              </a:ln>
              <a:solidFill>
                <a:schemeClr val="accent5"/>
              </a:solidFill>
              <a:effectLst>
                <a:outerShdw blurRad="12700" dist="38100" dir="2700000" algn="tl" rotWithShape="0">
                  <a:schemeClr val="accent5">
                    <a:lumMod val="60000"/>
                    <a:lumOff val="40000"/>
                  </a:schemeClr>
                </a:outerShdw>
              </a:effectLst>
              <a:cs typeface="Tajawal ExtraBold" panose="00000800000000000000" pitchFamily="2" charset="-78"/>
            </a:endParaRPr>
          </a:p>
        </p:txBody>
      </p:sp>
      <p:sp>
        <p:nvSpPr>
          <p:cNvPr id="12" name="Left Brace 11">
            <a:extLst>
              <a:ext uri="{FF2B5EF4-FFF2-40B4-BE49-F238E27FC236}">
                <a16:creationId xmlns:a16="http://schemas.microsoft.com/office/drawing/2014/main" id="{329580CC-7EC0-6656-4A25-8E62C4438598}"/>
              </a:ext>
            </a:extLst>
          </p:cNvPr>
          <p:cNvSpPr/>
          <p:nvPr/>
        </p:nvSpPr>
        <p:spPr>
          <a:xfrm rot="10800000">
            <a:off x="7603928" y="2025543"/>
            <a:ext cx="471639" cy="811599"/>
          </a:xfrm>
          <a:prstGeom prst="leftBrace">
            <a:avLst/>
          </a:prstGeom>
        </p:spPr>
        <p:style>
          <a:lnRef idx="3">
            <a:schemeClr val="accent1"/>
          </a:lnRef>
          <a:fillRef idx="0">
            <a:schemeClr val="accent1"/>
          </a:fillRef>
          <a:effectRef idx="2">
            <a:schemeClr val="accent1"/>
          </a:effectRef>
          <a:fontRef idx="minor">
            <a:schemeClr val="tx1"/>
          </a:fontRef>
        </p:style>
        <p:txBody>
          <a:bodyPr rtlCol="0" anchor="ctr"/>
          <a:lstStyle/>
          <a:p>
            <a:pPr algn="ctr"/>
            <a:endParaRPr lang="en-US"/>
          </a:p>
        </p:txBody>
      </p:sp>
      <p:sp>
        <p:nvSpPr>
          <p:cNvPr id="13" name="TextBox 12">
            <a:extLst>
              <a:ext uri="{FF2B5EF4-FFF2-40B4-BE49-F238E27FC236}">
                <a16:creationId xmlns:a16="http://schemas.microsoft.com/office/drawing/2014/main" id="{5ECD6C6B-D8E6-D91B-77D5-A55468B83DBA}"/>
              </a:ext>
            </a:extLst>
          </p:cNvPr>
          <p:cNvSpPr txBox="1"/>
          <p:nvPr/>
        </p:nvSpPr>
        <p:spPr>
          <a:xfrm>
            <a:off x="7147053" y="1192231"/>
            <a:ext cx="3229789" cy="2932341"/>
          </a:xfrm>
          <a:prstGeom prst="rect">
            <a:avLst/>
          </a:prstGeom>
          <a:noFill/>
        </p:spPr>
        <p:txBody>
          <a:bodyPr wrap="square" rtlCol="0">
            <a:spAutoFit/>
            <a:scene3d>
              <a:camera prst="orthographicFront"/>
              <a:lightRig rig="threePt" dir="t"/>
            </a:scene3d>
            <a:sp3d extrusionH="57150">
              <a:bevelT w="38100" h="38100"/>
            </a:sp3d>
          </a:bodyPr>
          <a:lstStyle/>
          <a:p>
            <a:pPr algn="just" rtl="1">
              <a:lnSpc>
                <a:spcPct val="200000"/>
              </a:lnSpc>
            </a:pPr>
            <a:r>
              <a:rPr lang="ar-EG" sz="2400" b="1" u="sng" dirty="0">
                <a:solidFill>
                  <a:srgbClr val="FF8C01"/>
                </a:solidFill>
                <a:latin typeface="Tajawal ExtraBold" panose="00000800000000000000" pitchFamily="2" charset="-78"/>
                <a:cs typeface="Tajawal ExtraBold" panose="00000800000000000000" pitchFamily="2" charset="-78"/>
              </a:rPr>
              <a:t>تصميم الامتحان</a:t>
            </a:r>
            <a:endParaRPr lang="en-US" sz="2400" b="1" u="sng" dirty="0">
              <a:solidFill>
                <a:srgbClr val="FF8C01"/>
              </a:solidFill>
              <a:latin typeface="Tajawal ExtraBold" panose="00000800000000000000" pitchFamily="2" charset="-78"/>
              <a:cs typeface="Tajawal ExtraBold" panose="00000800000000000000" pitchFamily="2" charset="-78"/>
            </a:endParaRPr>
          </a:p>
          <a:p>
            <a:pPr marL="1139825" lvl="1" indent="-165100" algn="just" rtl="1">
              <a:lnSpc>
                <a:spcPct val="200000"/>
              </a:lnSpc>
              <a:buFont typeface="Wingdings" panose="05000000000000000000" pitchFamily="2" charset="2"/>
              <a:buChar char="§"/>
            </a:pPr>
            <a:r>
              <a:rPr lang="ar-EG" sz="2400" b="1" dirty="0">
                <a:solidFill>
                  <a:srgbClr val="0A1F61"/>
                </a:solidFill>
                <a:latin typeface="Tajawal ExtraBold" panose="00000800000000000000" pitchFamily="2" charset="-78"/>
                <a:cs typeface="Tajawal ExtraBold" panose="00000800000000000000" pitchFamily="2" charset="-78"/>
              </a:rPr>
              <a:t>20 سؤال</a:t>
            </a:r>
            <a:endParaRPr lang="en-US" sz="2400" b="1" dirty="0">
              <a:ln w="9525">
                <a:noFill/>
                <a:prstDash val="solid"/>
              </a:ln>
              <a:solidFill>
                <a:srgbClr val="0A1F61"/>
              </a:solidFill>
              <a:latin typeface="Tajawal ExtraBold" panose="00000800000000000000" pitchFamily="2" charset="-78"/>
              <a:cs typeface="Tajawal ExtraBold" panose="00000800000000000000" pitchFamily="2" charset="-78"/>
            </a:endParaRPr>
          </a:p>
          <a:p>
            <a:pPr marL="1139825" lvl="1" indent="-165100" algn="just" rtl="1">
              <a:lnSpc>
                <a:spcPct val="200000"/>
              </a:lnSpc>
              <a:buFont typeface="Wingdings" panose="05000000000000000000" pitchFamily="2" charset="2"/>
              <a:buChar char="§"/>
            </a:pPr>
            <a:r>
              <a:rPr lang="ar-EG" sz="2400" b="1" dirty="0">
                <a:solidFill>
                  <a:srgbClr val="0A1F61"/>
                </a:solidFill>
                <a:latin typeface="Tajawal ExtraBold" panose="00000800000000000000" pitchFamily="2" charset="-78"/>
                <a:cs typeface="Tajawal ExtraBold" panose="00000800000000000000" pitchFamily="2" charset="-78"/>
              </a:rPr>
              <a:t>60 دقيقة</a:t>
            </a:r>
            <a:endParaRPr lang="en-US" sz="2400" b="1" dirty="0">
              <a:solidFill>
                <a:srgbClr val="0A1F61"/>
              </a:solidFill>
              <a:latin typeface="Tajawal ExtraBold" panose="00000800000000000000" pitchFamily="2" charset="-78"/>
              <a:cs typeface="Tajawal ExtraBold" panose="00000800000000000000" pitchFamily="2" charset="-78"/>
            </a:endParaRPr>
          </a:p>
          <a:p>
            <a:pPr marL="1139825" lvl="1" indent="-165100" algn="just" rtl="1">
              <a:lnSpc>
                <a:spcPct val="200000"/>
              </a:lnSpc>
              <a:buFont typeface="Wingdings" panose="05000000000000000000" pitchFamily="2" charset="2"/>
              <a:buChar char="§"/>
            </a:pPr>
            <a:r>
              <a:rPr lang="ar-EG" sz="2400" b="1" dirty="0">
                <a:solidFill>
                  <a:srgbClr val="0A1F61"/>
                </a:solidFill>
                <a:latin typeface="Tajawal ExtraBold" panose="00000800000000000000" pitchFamily="2" charset="-78"/>
                <a:cs typeface="Tajawal ExtraBold" panose="00000800000000000000" pitchFamily="2" charset="-78"/>
              </a:rPr>
              <a:t>3 دقائق لكل سؤال</a:t>
            </a: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393610712"/>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1</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206727" y="4773733"/>
            <a:ext cx="1872629" cy="523220"/>
          </a:xfrm>
          <a:prstGeom prst="rect">
            <a:avLst/>
          </a:prstGeom>
          <a:noFill/>
        </p:spPr>
        <p:txBody>
          <a:bodyPr wrap="none" rtlCol="0">
            <a:spAutoFit/>
          </a:bodyPr>
          <a:lstStyle/>
          <a:p>
            <a:r>
              <a:rPr lang="ar-EG" sz="2800" b="1" dirty="0">
                <a:latin typeface="Times New Roman" panose="02020603050405020304" pitchFamily="18" charset="0"/>
                <a:cs typeface="Times New Roman" panose="02020603050405020304" pitchFamily="18" charset="0"/>
              </a:rPr>
              <a:t>الإقناع والتأثير</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0A9AF39-62CC-27B7-5CDE-761DB179743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A33C230-180F-E757-488E-5AE07355B811}"/>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48237174"/>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385216" y="3013501"/>
            <a:ext cx="5041987" cy="830997"/>
          </a:xfrm>
          <a:prstGeom prst="rect">
            <a:avLst/>
          </a:prstGeom>
          <a:noFill/>
        </p:spPr>
        <p:txBody>
          <a:bodyPr wrap="square" rtlCol="0">
            <a:spAutoFit/>
          </a:bodyPr>
          <a:lstStyle/>
          <a:p>
            <a:pPr algn="ctr" rtl="1"/>
            <a:r>
              <a:rPr lang="ar-EG" sz="4800" b="1" dirty="0">
                <a:solidFill>
                  <a:srgbClr val="00B0F0"/>
                </a:solidFill>
                <a:latin typeface="Times New Roman" panose="02020603050405020304" pitchFamily="18" charset="0"/>
                <a:cs typeface="Times New Roman" panose="02020603050405020304" pitchFamily="18" charset="0"/>
              </a:rPr>
              <a:t>مفهوم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C81CCEC-60B9-A102-43EC-8403ADD482C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4EC16A2-8B6A-9F34-98C8-8199972575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Picture 4" descr="A hand holding a piece of puzzle to a person's head&#10;&#10;Description automatically generated">
            <a:extLst>
              <a:ext uri="{FF2B5EF4-FFF2-40B4-BE49-F238E27FC236}">
                <a16:creationId xmlns:a16="http://schemas.microsoft.com/office/drawing/2014/main" id="{36307567-11D3-89D5-68F6-3F5CE8901B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1726368" y="1064118"/>
            <a:ext cx="5518439" cy="4826905"/>
          </a:xfrm>
          <a:prstGeom prst="rect">
            <a:avLst/>
          </a:prstGeom>
        </p:spPr>
      </p:pic>
    </p:spTree>
    <p:extLst>
      <p:ext uri="{BB962C8B-B14F-4D97-AF65-F5344CB8AC3E}">
        <p14:creationId xmlns:p14="http://schemas.microsoft.com/office/powerpoint/2010/main" val="3955108258"/>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698402"/>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lvl="0" algn="just" rtl="1">
              <a:lnSpc>
                <a:spcPct val="150000"/>
              </a:lnSpc>
            </a:pPr>
            <a:endParaRPr lang="ar-EG" sz="24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20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هو عملية تأثير على القناعات لتغييرها كيفًا أو كمًا </a:t>
            </a:r>
          </a:p>
          <a:p>
            <a:pPr marL="342900" indent="-342900" algn="just" rtl="1">
              <a:lnSpc>
                <a:spcPct val="20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هو عملية تحويل أو تطويع آراء الآخرين نحو رأي مستهدف.</a:t>
            </a:r>
          </a:p>
          <a:p>
            <a:pPr marL="342900" indent="-342900" algn="just" rtl="1">
              <a:lnSpc>
                <a:spcPct val="20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هو استخدام الإنسان للألفاظ والكلمات والإرشادات وكل ما يحمل معنى عامًا لبناء الاتجاهات والتصرفات أو تغييرها .</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8" name="Rectangle 7">
            <a:extLst>
              <a:ext uri="{FF2B5EF4-FFF2-40B4-BE49-F238E27FC236}">
                <a16:creationId xmlns:a16="http://schemas.microsoft.com/office/drawing/2014/main" id="{D65A9ECC-FE0B-F834-58D3-DAD5786B00A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93F6944-4773-5984-54EA-69BAA6F3E62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6A08E6C-59CE-14B7-91BA-A9C7DB9CA9B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0761"/>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417410"/>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50000"/>
              </a:lnSpc>
              <a:buFont typeface="Symbol" panose="05050102010706020507" pitchFamily="18" charset="2"/>
              <a:buChar char=""/>
            </a:pPr>
            <a:r>
              <a:rPr lang="ar-EG" sz="3200" b="1" kern="100" dirty="0">
                <a:effectLst/>
                <a:latin typeface="Calibri" panose="020F0502020204030204" pitchFamily="34" charset="0"/>
                <a:ea typeface="Calibri" panose="020F0502020204030204" pitchFamily="34" charset="0"/>
                <a:cs typeface="Arial" panose="020B0604020202020204" pitchFamily="34" charset="0"/>
              </a:rPr>
              <a:t>إذن في الإقناع الصحيح يتم عرض الحقائق بأدلتها وشواهدها بطريقة عقلية سليمة خالية من التسلط والخداع والإغراء والاستعطاف، وقد يكون فيه شيء من التحفيز بالترغيب أو الترهيب بقدر مناسب.</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8" name="Rectangle 7">
            <a:extLst>
              <a:ext uri="{FF2B5EF4-FFF2-40B4-BE49-F238E27FC236}">
                <a16:creationId xmlns:a16="http://schemas.microsoft.com/office/drawing/2014/main" id="{D65A9ECC-FE0B-F834-58D3-DAD5786B00A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93F6944-4773-5984-54EA-69BAA6F3E62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6A08E6C-59CE-14B7-91BA-A9C7DB9CA9B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683126"/>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89048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lvl="0" algn="just" rtl="1">
              <a:lnSpc>
                <a:spcPct val="150000"/>
              </a:lnSpc>
            </a:pPr>
            <a:endPar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15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هو "الجهد المنظم المدروس الذي يستخدم وسائل مختلفة للتأثير على آراء الآخرين وأفكارهم بحيث يجعلهم يقبلون ويوافقون على وجهة النظر في موضوعٍ معين، وذلك من خلال المعرفة النفسية والاجتماعية لذلك الجمهور المستهدف " </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8" name="Rectangle 7">
            <a:extLst>
              <a:ext uri="{FF2B5EF4-FFF2-40B4-BE49-F238E27FC236}">
                <a16:creationId xmlns:a16="http://schemas.microsoft.com/office/drawing/2014/main" id="{D65A9ECC-FE0B-F834-58D3-DAD5786B00A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93F6944-4773-5984-54EA-69BAA6F3E62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6A08E6C-59CE-14B7-91BA-A9C7DB9CA9B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1019902"/>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444807"/>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lvl="0" indent="-342900" algn="just" rtl="1">
              <a:lnSpc>
                <a:spcPct val="150000"/>
              </a:lnSpc>
              <a:buFont typeface="Symbol" panose="05050102010706020507" pitchFamily="18" charset="2"/>
              <a:buChar char=""/>
            </a:pPr>
            <a:r>
              <a:rPr lang="ar-EG" sz="2800" b="1" kern="100" dirty="0">
                <a:solidFill>
                  <a:srgbClr val="C00000"/>
                </a:solidFill>
                <a:latin typeface="Calibri" panose="020F0502020204030204" pitchFamily="34" charset="0"/>
                <a:cs typeface="Arial" panose="020B0604020202020204" pitchFamily="34" charset="0"/>
              </a:rPr>
              <a:t>تعريف مهارة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الإقناع اصطلاحًا </a:t>
            </a:r>
            <a:r>
              <a:rPr lang="ar-EG" sz="2800" b="1" kern="100" dirty="0">
                <a:solidFill>
                  <a:srgbClr val="C00000"/>
                </a:solidFill>
                <a:latin typeface="Calibri" panose="020F0502020204030204" pitchFamily="34" charset="0"/>
                <a:cs typeface="Arial" panose="020B0604020202020204" pitchFamily="34" charset="0"/>
              </a:rPr>
              <a:t>:</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بعد التفصيل في المحاضرة السابقة لمفهوم مفردتي (مهارات والإقناع) نجد أن </a:t>
            </a:r>
            <a:r>
              <a:rPr lang="ar-EG"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مهارة الإقناع اصطلاحًا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«القدرة على أداء عمليات فكرية وشكلية، الهدف منها إحداث تأثير معين في الفرد أو الجمهور لتشكيل الاتجاهات والتصرفات أو تغييرها».</a:t>
            </a:r>
            <a:endParaRPr lang="en-US" sz="32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8" name="Rectangle 7">
            <a:extLst>
              <a:ext uri="{FF2B5EF4-FFF2-40B4-BE49-F238E27FC236}">
                <a16:creationId xmlns:a16="http://schemas.microsoft.com/office/drawing/2014/main" id="{D65A9ECC-FE0B-F834-58D3-DAD5786B00A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93F6944-4773-5984-54EA-69BAA6F3E62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6A08E6C-59CE-14B7-91BA-A9C7DB9CA9B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614547"/>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971408"/>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gn="just" rtl="1">
              <a:lnSpc>
                <a:spcPct val="150000"/>
              </a:lnSpc>
              <a:buFont typeface="Courier New" panose="02070309020205020404" pitchFamily="49" charset="0"/>
              <a:buChar char="o"/>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1- القدرة على الأداء</a:t>
            </a:r>
            <a:r>
              <a:rPr lang="ar-EG" sz="3200" b="1" kern="100" dirty="0">
                <a:effectLst/>
                <a:latin typeface="Calibri" panose="020F0502020204030204" pitchFamily="34" charset="0"/>
                <a:ea typeface="Calibri" panose="020F0502020204030204" pitchFamily="34" charset="0"/>
                <a:cs typeface="Arial" panose="020B0604020202020204" pitchFamily="34" charset="0"/>
              </a:rPr>
              <a:t>: التمكن من العمل المطلوب،</a:t>
            </a:r>
            <a:r>
              <a:rPr lang="ar-EG" sz="3200" b="1" kern="100" dirty="0">
                <a:latin typeface="Calibri" panose="020F0502020204030204" pitchFamily="34" charset="0"/>
                <a:ea typeface="Calibri" panose="020F0502020204030204" pitchFamily="34" charset="0"/>
                <a:cs typeface="Arial" panose="020B0604020202020204" pitchFamily="34" charset="0"/>
              </a:rPr>
              <a:t> وإتقانه بحرفية وبمستوى عال من الدقة، وبأقل جهد ووقت ممكن وبشكل يحقق الإنتاجية المطلوبة.</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68D86CD2-CDA1-0270-E18E-D490AA7CD0E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16AA0A-3C26-32AE-9356-2B7A2E86C18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DA8E9D8-955C-BE1D-3F67-F9489F11B76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4643014"/>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971408"/>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lvl="1" algn="just" rtl="1">
              <a:lnSpc>
                <a:spcPct val="150000"/>
              </a:lnSpc>
            </a:pPr>
            <a:endPar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marL="800100" lvl="1" indent="-342900" algn="just" rtl="1">
              <a:lnSpc>
                <a:spcPct val="150000"/>
              </a:lnSpc>
              <a:buFont typeface="Courier New" panose="02070309020205020404" pitchFamily="49" charset="0"/>
              <a:buChar char="o"/>
            </a:pP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2</a:t>
            </a: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 وجود العمليات الفكرية</a:t>
            </a:r>
            <a:r>
              <a:rPr lang="ar-EG" sz="3200" b="1" kern="100" dirty="0">
                <a:effectLst/>
                <a:latin typeface="Calibri" panose="020F0502020204030204" pitchFamily="34" charset="0"/>
                <a:ea typeface="Calibri" panose="020F0502020204030204" pitchFamily="34" charset="0"/>
                <a:cs typeface="Arial" panose="020B0604020202020204" pitchFamily="34" charset="0"/>
              </a:rPr>
              <a:t>: ويشمل أغلب العمليات العقلية من تخيل وتذكر وتصور، والفهم والاستدلال والتعليل والتصميم والتخطيط والنقد </a:t>
            </a:r>
            <a:r>
              <a:rPr lang="ar-EG" sz="3200" b="1" kern="100" dirty="0" err="1">
                <a:effectLst/>
                <a:latin typeface="Calibri" panose="020F0502020204030204" pitchFamily="34" charset="0"/>
                <a:ea typeface="Calibri" panose="020F0502020204030204" pitchFamily="34" charset="0"/>
                <a:cs typeface="Arial" panose="020B0604020202020204" pitchFamily="34" charset="0"/>
              </a:rPr>
              <a:t>و..و</a:t>
            </a:r>
            <a:r>
              <a:rPr lang="ar-EG" sz="3200" b="1" kern="100" dirty="0">
                <a:effectLst/>
                <a:latin typeface="Calibri" panose="020F0502020204030204" pitchFamily="34" charset="0"/>
                <a:ea typeface="Calibri" panose="020F0502020204030204" pitchFamily="34" charset="0"/>
                <a:cs typeface="Arial" panose="020B0604020202020204" pitchFamily="34" charset="0"/>
              </a:rPr>
              <a:t>..</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68D86CD2-CDA1-0270-E18E-D490AA7CD0E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16AA0A-3C26-32AE-9356-2B7A2E86C18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DA8E9D8-955C-BE1D-3F67-F9489F11B76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6698859"/>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983142"/>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lvl="1" algn="just" rtl="1">
              <a:lnSpc>
                <a:spcPct val="150000"/>
              </a:lnSpc>
            </a:pPr>
            <a:endPar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marL="800100" lvl="1" indent="-342900" algn="just" rtl="1">
              <a:lnSpc>
                <a:spcPct val="150000"/>
              </a:lnSpc>
              <a:buFont typeface="Courier New" panose="02070309020205020404" pitchFamily="49" charset="0"/>
              <a:buChar char="o"/>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3- العمليات الشكلية</a:t>
            </a:r>
            <a:r>
              <a:rPr lang="ar-EG" sz="3200" b="1" kern="100" dirty="0">
                <a:effectLst/>
                <a:latin typeface="Calibri" panose="020F0502020204030204" pitchFamily="34" charset="0"/>
                <a:ea typeface="Calibri" panose="020F0502020204030204" pitchFamily="34" charset="0"/>
                <a:cs typeface="Arial" panose="020B0604020202020204" pitchFamily="34" charset="0"/>
              </a:rPr>
              <a:t>: يؤدي الفرد فيها تفكيرًا فرضياً واحتماليًا يبتكر ويبدع ويركب، يُعمِل النسب والتناسب والمنطق المترابط، ويمكنه أن يقيم عمليات تفكيره.</a:t>
            </a:r>
            <a:endParaRPr lang="en-US" sz="32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68D86CD2-CDA1-0270-E18E-D490AA7CD0E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16AA0A-3C26-32AE-9356-2B7A2E86C18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DA8E9D8-955C-BE1D-3F67-F9489F11B76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27718526"/>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525406"/>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الإقناع اصطلاحًا :</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gn="just" rtl="1">
              <a:lnSpc>
                <a:spcPct val="150000"/>
              </a:lnSpc>
              <a:buFont typeface="Courier New" panose="02070309020205020404" pitchFamily="49" charset="0"/>
              <a:buChar char="o"/>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4- إحداث التأثير</a:t>
            </a:r>
            <a:r>
              <a:rPr lang="ar-EG" sz="3200" b="1" kern="100" dirty="0">
                <a:effectLst/>
                <a:latin typeface="Calibri" panose="020F0502020204030204" pitchFamily="34" charset="0"/>
                <a:ea typeface="Calibri" panose="020F0502020204030204" pitchFamily="34" charset="0"/>
                <a:cs typeface="Arial" panose="020B0604020202020204" pitchFamily="34" charset="0"/>
              </a:rPr>
              <a:t>: الانفعال في العقل والقلب وتحرُك المشاعر والعواطف، نحو الاستجابة المستهدفة من العمليات السابقة والمشاعر دائماً هي وقود السلوك. </a:t>
            </a:r>
            <a:endParaRPr lang="ar-EG" sz="3200" b="1"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89278404"/>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917500"/>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الإقناع اصطلاحًا :</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marL="800100" lvl="1" indent="-342900" algn="just" rtl="1">
              <a:lnSpc>
                <a:spcPct val="150000"/>
              </a:lnSpc>
              <a:buFont typeface="Courier New" panose="02070309020205020404" pitchFamily="49" charset="0"/>
              <a:buChar char="o"/>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5- تشكيل توجه أو تصرف</a:t>
            </a:r>
            <a:r>
              <a:rPr lang="ar-EG" sz="3200" b="1" kern="100" dirty="0">
                <a:effectLst/>
                <a:latin typeface="Calibri" panose="020F0502020204030204" pitchFamily="34" charset="0"/>
                <a:ea typeface="Calibri" panose="020F0502020204030204" pitchFamily="34" charset="0"/>
                <a:cs typeface="Arial" panose="020B0604020202020204" pitchFamily="34" charset="0"/>
              </a:rPr>
              <a:t>: حدوث الاستجابة المستهدفة من هذه العملية، والتي تتفق مع الهدف المحدد لعملية الإقناع.</a:t>
            </a:r>
            <a:endParaRPr lang="ar-EG" sz="3200" b="1" kern="100" dirty="0">
              <a:latin typeface="Calibri" panose="020F0502020204030204" pitchFamily="34" charset="0"/>
              <a:ea typeface="Calibri" panose="020F0502020204030204" pitchFamily="34" charset="0"/>
              <a:cs typeface="Arial" panose="020B0604020202020204" pitchFamily="34" charset="0"/>
            </a:endParaRPr>
          </a:p>
          <a:p>
            <a:pPr marL="0" lvl="1" algn="just" rtl="1">
              <a:lnSpc>
                <a:spcPct val="150000"/>
              </a:lnSpc>
            </a:pPr>
            <a:endParaRPr lang="ar-EG" sz="2400" b="1" kern="100" dirty="0">
              <a:latin typeface="Calibri" panose="020F0502020204030204" pitchFamily="34" charset="0"/>
              <a:cs typeface="Arial" panose="020B0604020202020204" pitchFamily="34" charset="0"/>
            </a:endParaRPr>
          </a:p>
          <a:p>
            <a:pPr marL="342900" lvl="1" indent="-342900" algn="just" rtl="1">
              <a:lnSpc>
                <a:spcPct val="150000"/>
              </a:lnSpc>
              <a:buFont typeface="Symbol" panose="05050102010706020507" pitchFamily="18" charset="2"/>
              <a:buChar char=""/>
            </a:pPr>
            <a:r>
              <a:rPr lang="ar-EG" sz="2400" b="1" kern="100" dirty="0">
                <a:latin typeface="Calibri" panose="020F0502020204030204" pitchFamily="34" charset="0"/>
                <a:cs typeface="Arial" panose="020B0604020202020204" pitchFamily="34" charset="0"/>
              </a:rPr>
              <a:t>هذه المرتكزات هي أركان لابد منها لنجاح عملية الإقناع وحدوث الاستجابة وتشكيل التوجه المطلوب وتحقيق الغاية المستهدفة.</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11626398"/>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622099" y="3281298"/>
            <a:ext cx="5041987" cy="830997"/>
          </a:xfrm>
          <a:prstGeom prst="rect">
            <a:avLst/>
          </a:prstGeom>
          <a:noFill/>
        </p:spPr>
        <p:txBody>
          <a:bodyPr wrap="square" rtlCol="0">
            <a:spAutoFit/>
          </a:bodyPr>
          <a:lstStyle/>
          <a:p>
            <a:pPr algn="ctr" rtl="1"/>
            <a:r>
              <a:rPr lang="ar-EG" sz="4800" b="1" dirty="0">
                <a:solidFill>
                  <a:srgbClr val="00B0F0"/>
                </a:solidFill>
                <a:latin typeface="Times New Roman" panose="02020603050405020304" pitchFamily="18" charset="0"/>
                <a:cs typeface="Times New Roman" panose="02020603050405020304" pitchFamily="18" charset="0"/>
              </a:rPr>
              <a:t>الإقناع والتأثير</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C81CCEC-60B9-A102-43EC-8403ADD482C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4EC16A2-8B6A-9F34-98C8-8199972575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9" name="Picture 8" descr="A person puppet on strings being held by a hand&#10;&#10;Description automatically generated">
            <a:extLst>
              <a:ext uri="{FF2B5EF4-FFF2-40B4-BE49-F238E27FC236}">
                <a16:creationId xmlns:a16="http://schemas.microsoft.com/office/drawing/2014/main" id="{DB945B54-5D3A-D3F0-3089-D315E1434D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1999" y="1477094"/>
            <a:ext cx="5860100" cy="4146116"/>
          </a:xfrm>
          <a:prstGeom prst="rect">
            <a:avLst/>
          </a:prstGeom>
        </p:spPr>
      </p:pic>
    </p:spTree>
    <p:extLst>
      <p:ext uri="{BB962C8B-B14F-4D97-AF65-F5344CB8AC3E}">
        <p14:creationId xmlns:p14="http://schemas.microsoft.com/office/powerpoint/2010/main" val="2918688643"/>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53681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التأثير</a:t>
            </a:r>
          </a:p>
          <a:p>
            <a:pPr marL="342900" indent="-342900" algn="just" rtl="1">
              <a:lnSpc>
                <a:spcPct val="150000"/>
              </a:lnSpc>
              <a:buFont typeface="Symbol" panose="05050102010706020507" pitchFamily="18" charset="2"/>
              <a:buChar char=""/>
            </a:pP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التأثير أعم من الإقناع </a:t>
            </a:r>
          </a:p>
          <a:p>
            <a:pPr lvl="2" algn="just" rtl="1">
              <a:lnSpc>
                <a:spcPct val="150000"/>
              </a:lnSpc>
            </a:pPr>
            <a:r>
              <a:rPr lang="ar-EG" sz="2800" b="1" kern="100" dirty="0">
                <a:solidFill>
                  <a:srgbClr val="C00000"/>
                </a:solidFill>
                <a:latin typeface="Calibri" panose="020F0502020204030204" pitchFamily="34" charset="0"/>
                <a:ea typeface="Calibri" panose="020F0502020204030204" pitchFamily="34" charset="0"/>
                <a:cs typeface="Arial" panose="020B0604020202020204" pitchFamily="34" charset="0"/>
              </a:rPr>
              <a:t>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إذ هو في اللغة: إبقاء الأثر في الشيء ،</a:t>
            </a:r>
          </a:p>
          <a:p>
            <a:pPr lvl="2" algn="just" rtl="1">
              <a:lnSpc>
                <a:spcPct val="150000"/>
              </a:lnSpc>
            </a:pP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			وأثر في الشيء ترك فيه أثرًا .</a:t>
            </a:r>
          </a:p>
          <a:p>
            <a:pPr marL="342900" indent="-342900" algn="just" rtl="1">
              <a:lnSpc>
                <a:spcPct val="150000"/>
              </a:lnSpc>
              <a:buFont typeface="Symbol" panose="05050102010706020507" pitchFamily="18" charset="2"/>
              <a:buChar char=""/>
            </a:pPr>
            <a:endParaRPr lang="ar-EG" sz="2800" b="1"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5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التأثير : هو عبارة عن إضافة حالة نفسية للمتلقي تكون ناتجة عن إضافة أفكار جديدة لديه، تسهم بشكل أساسي في تغيير سلوكه في اتجاه معين </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6598781"/>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D8DD4BAC-71EC-B1F6-0D0B-16B7992D3E6F}"/>
              </a:ext>
            </a:extLst>
          </p:cNvPr>
          <p:cNvSpPr/>
          <p:nvPr/>
        </p:nvSpPr>
        <p:spPr>
          <a:xfrm>
            <a:off x="3124200" y="1221279"/>
            <a:ext cx="5702300" cy="1255221"/>
          </a:xfrm>
          <a:prstGeom prst="rect">
            <a:avLst/>
          </a:prstGeom>
          <a:no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grpSp>
        <p:nvGrpSpPr>
          <p:cNvPr id="20" name="Group 19">
            <a:extLst>
              <a:ext uri="{FF2B5EF4-FFF2-40B4-BE49-F238E27FC236}">
                <a16:creationId xmlns:a16="http://schemas.microsoft.com/office/drawing/2014/main" id="{1E0D79EA-55C6-0189-C235-5FA3586AF331}"/>
              </a:ext>
            </a:extLst>
          </p:cNvPr>
          <p:cNvGrpSpPr/>
          <p:nvPr/>
        </p:nvGrpSpPr>
        <p:grpSpPr>
          <a:xfrm>
            <a:off x="3365500" y="1318534"/>
            <a:ext cx="5291456" cy="4929832"/>
            <a:chOff x="5397500" y="1470934"/>
            <a:chExt cx="5291456" cy="4929832"/>
          </a:xfrm>
        </p:grpSpPr>
        <p:sp>
          <p:nvSpPr>
            <p:cNvPr id="3" name="Rectangle 2">
              <a:extLst>
                <a:ext uri="{FF2B5EF4-FFF2-40B4-BE49-F238E27FC236}">
                  <a16:creationId xmlns:a16="http://schemas.microsoft.com/office/drawing/2014/main" id="{2908B1C0-D62B-5892-EFF3-DDEC833C1D0C}"/>
                </a:ext>
              </a:extLst>
            </p:cNvPr>
            <p:cNvSpPr/>
            <p:nvPr/>
          </p:nvSpPr>
          <p:spPr>
            <a:xfrm>
              <a:off x="5397500" y="5598033"/>
              <a:ext cx="5291456" cy="802733"/>
            </a:xfrm>
            <a:prstGeom prst="rect">
              <a:avLst/>
            </a:prstGeom>
            <a:solidFill>
              <a:srgbClr val="ED7D3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استجابة وتوجيه السلوك نحو غاية</a:t>
              </a:r>
              <a:endParaRPr lang="en-US" sz="3600" b="1" dirty="0"/>
            </a:p>
          </p:txBody>
        </p:sp>
        <p:sp>
          <p:nvSpPr>
            <p:cNvPr id="4" name="Rectangle 3">
              <a:extLst>
                <a:ext uri="{FF2B5EF4-FFF2-40B4-BE49-F238E27FC236}">
                  <a16:creationId xmlns:a16="http://schemas.microsoft.com/office/drawing/2014/main" id="{5A5F7F8D-C690-0B12-F90E-31476093F1B8}"/>
                </a:ext>
              </a:extLst>
            </p:cNvPr>
            <p:cNvSpPr/>
            <p:nvPr/>
          </p:nvSpPr>
          <p:spPr>
            <a:xfrm>
              <a:off x="9114156" y="1470934"/>
              <a:ext cx="1574800" cy="9372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إقناع</a:t>
              </a:r>
              <a:endParaRPr lang="en-US" sz="3600" b="1" dirty="0"/>
            </a:p>
          </p:txBody>
        </p:sp>
        <p:sp>
          <p:nvSpPr>
            <p:cNvPr id="12" name="Equals 11">
              <a:extLst>
                <a:ext uri="{FF2B5EF4-FFF2-40B4-BE49-F238E27FC236}">
                  <a16:creationId xmlns:a16="http://schemas.microsoft.com/office/drawing/2014/main" id="{EFA05072-50FE-5FFB-4241-13E6FA1AA3EC}"/>
                </a:ext>
              </a:extLst>
            </p:cNvPr>
            <p:cNvSpPr/>
            <p:nvPr/>
          </p:nvSpPr>
          <p:spPr>
            <a:xfrm>
              <a:off x="8077200" y="1778000"/>
              <a:ext cx="723900" cy="495300"/>
            </a:xfrm>
            <a:prstGeom prst="mathEqua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3" name="Rectangle 12">
              <a:extLst>
                <a:ext uri="{FF2B5EF4-FFF2-40B4-BE49-F238E27FC236}">
                  <a16:creationId xmlns:a16="http://schemas.microsoft.com/office/drawing/2014/main" id="{F56EA650-E0C1-A589-6C7B-2E1BCEB245D6}"/>
                </a:ext>
              </a:extLst>
            </p:cNvPr>
            <p:cNvSpPr/>
            <p:nvPr/>
          </p:nvSpPr>
          <p:spPr>
            <a:xfrm>
              <a:off x="5397500" y="1470934"/>
              <a:ext cx="2578142" cy="9372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رضا + قبول</a:t>
              </a:r>
              <a:endParaRPr lang="en-US" sz="3600" b="1" dirty="0"/>
            </a:p>
          </p:txBody>
        </p:sp>
        <p:sp>
          <p:nvSpPr>
            <p:cNvPr id="15" name="Rectangle 14">
              <a:extLst>
                <a:ext uri="{FF2B5EF4-FFF2-40B4-BE49-F238E27FC236}">
                  <a16:creationId xmlns:a16="http://schemas.microsoft.com/office/drawing/2014/main" id="{2D8B8B59-90FF-7FBE-C8BC-0AAE60C88900}"/>
                </a:ext>
              </a:extLst>
            </p:cNvPr>
            <p:cNvSpPr/>
            <p:nvPr/>
          </p:nvSpPr>
          <p:spPr>
            <a:xfrm>
              <a:off x="9114156" y="3711635"/>
              <a:ext cx="1574800" cy="9372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تأثير</a:t>
              </a:r>
              <a:endParaRPr lang="en-US" sz="3600" b="1" dirty="0"/>
            </a:p>
          </p:txBody>
        </p:sp>
        <p:sp>
          <p:nvSpPr>
            <p:cNvPr id="16" name="Equals 15">
              <a:extLst>
                <a:ext uri="{FF2B5EF4-FFF2-40B4-BE49-F238E27FC236}">
                  <a16:creationId xmlns:a16="http://schemas.microsoft.com/office/drawing/2014/main" id="{453F4A58-D5A2-0405-DD51-BD4F14BD543A}"/>
                </a:ext>
              </a:extLst>
            </p:cNvPr>
            <p:cNvSpPr/>
            <p:nvPr/>
          </p:nvSpPr>
          <p:spPr>
            <a:xfrm>
              <a:off x="8077200" y="4018701"/>
              <a:ext cx="723900" cy="495300"/>
            </a:xfrm>
            <a:prstGeom prst="mathEqua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Rectangle 16">
              <a:extLst>
                <a:ext uri="{FF2B5EF4-FFF2-40B4-BE49-F238E27FC236}">
                  <a16:creationId xmlns:a16="http://schemas.microsoft.com/office/drawing/2014/main" id="{70C9A58C-B28F-E102-AA34-6F79AD8CC09C}"/>
                </a:ext>
              </a:extLst>
            </p:cNvPr>
            <p:cNvSpPr/>
            <p:nvPr/>
          </p:nvSpPr>
          <p:spPr>
            <a:xfrm>
              <a:off x="5397500" y="3711635"/>
              <a:ext cx="2578142" cy="9372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تأثُر + انفعال</a:t>
              </a:r>
              <a:endParaRPr lang="en-US" sz="3600" b="1" dirty="0"/>
            </a:p>
          </p:txBody>
        </p:sp>
        <p:sp>
          <p:nvSpPr>
            <p:cNvPr id="18" name="Plus Sign 17">
              <a:extLst>
                <a:ext uri="{FF2B5EF4-FFF2-40B4-BE49-F238E27FC236}">
                  <a16:creationId xmlns:a16="http://schemas.microsoft.com/office/drawing/2014/main" id="{7ABFFA70-8017-AD81-4FDB-15A83BC1432B}"/>
                </a:ext>
              </a:extLst>
            </p:cNvPr>
            <p:cNvSpPr/>
            <p:nvPr/>
          </p:nvSpPr>
          <p:spPr>
            <a:xfrm>
              <a:off x="7823200" y="2590800"/>
              <a:ext cx="1290956" cy="937211"/>
            </a:xfrm>
            <a:prstGeom prst="mathPlus">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Equals 18">
              <a:extLst>
                <a:ext uri="{FF2B5EF4-FFF2-40B4-BE49-F238E27FC236}">
                  <a16:creationId xmlns:a16="http://schemas.microsoft.com/office/drawing/2014/main" id="{A09B538C-0152-A476-1FE3-EDFE322C9083}"/>
                </a:ext>
              </a:extLst>
            </p:cNvPr>
            <p:cNvSpPr/>
            <p:nvPr/>
          </p:nvSpPr>
          <p:spPr>
            <a:xfrm>
              <a:off x="7975642" y="4699000"/>
              <a:ext cx="1138514" cy="949833"/>
            </a:xfrm>
            <a:prstGeom prst="mathEqual">
              <a:avLst/>
            </a:prstGeom>
            <a:solidFill>
              <a:srgbClr val="ED7D3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22" name="Rectangle 21">
            <a:extLst>
              <a:ext uri="{FF2B5EF4-FFF2-40B4-BE49-F238E27FC236}">
                <a16:creationId xmlns:a16="http://schemas.microsoft.com/office/drawing/2014/main" id="{12070F1E-A243-C199-7E0F-B44AB9396AC3}"/>
              </a:ext>
            </a:extLst>
          </p:cNvPr>
          <p:cNvSpPr/>
          <p:nvPr/>
        </p:nvSpPr>
        <p:spPr>
          <a:xfrm>
            <a:off x="3124200" y="3380733"/>
            <a:ext cx="5702300" cy="1255221"/>
          </a:xfrm>
          <a:prstGeom prst="rect">
            <a:avLst/>
          </a:prstGeom>
          <a:no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48191238"/>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490480" y="3060586"/>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علاقة الإقناع بالتأثير والسلوك الإنساني</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681D53CB-AE2C-8A7D-474F-A20CE90B4100}"/>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37C20120-6DF7-243D-79E4-4611EEA530AF}"/>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5" name="Picture 14" descr="A person sitting on a cellphone&#10;&#10;Description automatically generated">
            <a:extLst>
              <a:ext uri="{FF2B5EF4-FFF2-40B4-BE49-F238E27FC236}">
                <a16:creationId xmlns:a16="http://schemas.microsoft.com/office/drawing/2014/main" id="{C061514A-13DF-CB68-C1F4-BD88AE73D5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6760" y="1387141"/>
            <a:ext cx="6023162" cy="4837352"/>
          </a:xfrm>
          <a:prstGeom prst="rect">
            <a:avLst/>
          </a:prstGeom>
        </p:spPr>
      </p:pic>
    </p:spTree>
    <p:extLst>
      <p:ext uri="{BB962C8B-B14F-4D97-AF65-F5344CB8AC3E}">
        <p14:creationId xmlns:p14="http://schemas.microsoft.com/office/powerpoint/2010/main" val="189811863"/>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53681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الصلة بين الإقناع والتأثير</a:t>
            </a:r>
            <a:endParaRPr lang="en-US"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Wingdings" panose="05000000000000000000" pitchFamily="2" charset="2"/>
              <a:buChar char="q"/>
            </a:pPr>
            <a:r>
              <a:rPr lang="ar-EG" sz="2400" b="1" kern="100" dirty="0">
                <a:effectLst/>
                <a:latin typeface="Calibri" panose="020F0502020204030204" pitchFamily="34" charset="0"/>
                <a:ea typeface="Calibri" panose="020F0502020204030204" pitchFamily="34" charset="0"/>
                <a:cs typeface="Arial" panose="020B0604020202020204" pitchFamily="34" charset="0"/>
              </a:rPr>
              <a:t> </a:t>
            </a:r>
            <a:r>
              <a:rPr lang="ar-EG" sz="2800" b="1" kern="100" dirty="0">
                <a:effectLst/>
                <a:latin typeface="Calibri" panose="020F0502020204030204" pitchFamily="34" charset="0"/>
                <a:ea typeface="Calibri" panose="020F0502020204030204" pitchFamily="34" charset="0"/>
                <a:cs typeface="Arial" panose="020B0604020202020204" pitchFamily="34" charset="0"/>
              </a:rPr>
              <a:t>محل الإقناع يكون في الفكر والعاطفة </a:t>
            </a:r>
            <a:r>
              <a:rPr lang="en-US" sz="2800" b="1" kern="100" dirty="0">
                <a:effectLst/>
                <a:latin typeface="Calibri" panose="020F0502020204030204" pitchFamily="34" charset="0"/>
                <a:ea typeface="Calibri" panose="020F0502020204030204" pitchFamily="34" charset="0"/>
                <a:cs typeface="Arial" panose="020B0604020202020204" pitchFamily="34" charset="0"/>
              </a:rPr>
              <a:t>)</a:t>
            </a:r>
            <a:r>
              <a:rPr lang="ar-EG" sz="2800" b="1" kern="100" dirty="0">
                <a:effectLst/>
                <a:latin typeface="Calibri" panose="020F0502020204030204" pitchFamily="34" charset="0"/>
                <a:ea typeface="Calibri" panose="020F0502020204030204" pitchFamily="34" charset="0"/>
                <a:cs typeface="Arial" panose="020B0604020202020204" pitchFamily="34" charset="0"/>
              </a:rPr>
              <a:t>القبول، الرضا، الاطمئنان</a:t>
            </a:r>
            <a:r>
              <a:rPr lang="en-US" sz="2800" b="1" kern="100" dirty="0">
                <a:latin typeface="Calibri" panose="020F0502020204030204" pitchFamily="34" charset="0"/>
                <a:ea typeface="Calibri" panose="020F0502020204030204" pitchFamily="34" charset="0"/>
                <a:cs typeface="Arial" panose="020B0604020202020204" pitchFamily="34" charset="0"/>
              </a:rPr>
              <a:t>(</a:t>
            </a:r>
            <a:r>
              <a:rPr lang="ar-EG" sz="2800" b="1" kern="100" dirty="0">
                <a:effectLst/>
                <a:latin typeface="Calibri" panose="020F0502020204030204" pitchFamily="34" charset="0"/>
                <a:ea typeface="Calibri" panose="020F0502020204030204" pitchFamily="34" charset="0"/>
                <a:cs typeface="Arial" panose="020B0604020202020204" pitchFamily="34" charset="0"/>
              </a:rPr>
              <a:t>، أما محل التأثير ففي الغالب في السلوك يلحظ </a:t>
            </a:r>
            <a:r>
              <a:rPr lang="en-US" sz="2800" b="1" kern="100" dirty="0">
                <a:effectLst/>
                <a:latin typeface="Calibri" panose="020F0502020204030204" pitchFamily="34" charset="0"/>
                <a:ea typeface="Calibri" panose="020F0502020204030204" pitchFamily="34" charset="0"/>
                <a:cs typeface="Arial" panose="020B0604020202020204" pitchFamily="34" charset="0"/>
              </a:rPr>
              <a:t>)</a:t>
            </a:r>
            <a:r>
              <a:rPr lang="ar-EG" sz="2800" b="1" kern="100" dirty="0">
                <a:effectLst/>
                <a:latin typeface="Calibri" panose="020F0502020204030204" pitchFamily="34" charset="0"/>
                <a:ea typeface="Calibri" panose="020F0502020204030204" pitchFamily="34" charset="0"/>
                <a:cs typeface="Arial" panose="020B0604020202020204" pitchFamily="34" charset="0"/>
              </a:rPr>
              <a:t>الإتيان أو الترك</a:t>
            </a:r>
            <a:r>
              <a:rPr lang="en-US" sz="2800" b="1" kern="100" dirty="0">
                <a:effectLst/>
                <a:latin typeface="Calibri" panose="020F0502020204030204" pitchFamily="34" charset="0"/>
                <a:ea typeface="Calibri" panose="020F0502020204030204" pitchFamily="34" charset="0"/>
                <a:cs typeface="Arial" panose="020B0604020202020204" pitchFamily="34" charset="0"/>
              </a:rPr>
              <a:t>(</a:t>
            </a:r>
            <a:r>
              <a:rPr lang="ar-EG" sz="2800" b="1" kern="100" dirty="0">
                <a:effectLst/>
                <a:latin typeface="Calibri" panose="020F0502020204030204" pitchFamily="34" charset="0"/>
                <a:ea typeface="Calibri" panose="020F0502020204030204" pitchFamily="34" charset="0"/>
                <a:cs typeface="Arial" panose="020B0604020202020204" pitchFamily="34" charset="0"/>
              </a:rPr>
              <a:t> </a:t>
            </a:r>
            <a:r>
              <a:rPr lang="en-US" sz="2800" b="1"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قد يؤدي الإقناع والقناعة إلى التأثير، فاقتناع المدخن بضرر التدخين وخطره الصحي والاقتصادي</a:t>
            </a:r>
            <a:r>
              <a:rPr lang="ar-EG" sz="2800" b="1" kern="100" dirty="0">
                <a:latin typeface="Calibri" panose="020F0502020204030204" pitchFamily="34" charset="0"/>
                <a:ea typeface="Calibri" panose="020F0502020204030204" pitchFamily="34" charset="0"/>
                <a:cs typeface="Arial" panose="020B0604020202020204" pitchFamily="34" charset="0"/>
              </a:rPr>
              <a:t> </a:t>
            </a:r>
            <a:r>
              <a:rPr lang="ar-EG" sz="2800" b="1" kern="100" dirty="0">
                <a:effectLst/>
                <a:latin typeface="Calibri" panose="020F0502020204030204" pitchFamily="34" charset="0"/>
                <a:ea typeface="Calibri" panose="020F0502020204030204" pitchFamily="34" charset="0"/>
                <a:cs typeface="Arial" panose="020B0604020202020204" pitchFamily="34" charset="0"/>
              </a:rPr>
              <a:t>قد يكون سبباً . </a:t>
            </a:r>
          </a:p>
          <a:p>
            <a:pPr marL="342900" lvl="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قد يتسبب التأثر / الانفعال في حصول قناعة ما، فرؤية حادث سيارة تتسبب في الشعور بأهمية ضبط السرعة والقناعة بضرورة تخفيفها.</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4630487"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علاقة الإقناع بالتأثير والسلوك الإنساني</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7528460"/>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622099" y="3147371"/>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أنواع الإقناع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2B950950-8287-6415-520A-31B5094D3A5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ABF0939B-E727-8F6C-B8B6-ED2E5FA8665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Placeholder 10" descr="A person climbing a ladder to a brain puzzle&#10;&#10;Description automatically generated">
            <a:extLst>
              <a:ext uri="{FF2B5EF4-FFF2-40B4-BE49-F238E27FC236}">
                <a16:creationId xmlns:a16="http://schemas.microsoft.com/office/drawing/2014/main" id="{4E6C07FD-D820-6F7F-66D6-B20B64EEE708}"/>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15614" t="11239" r="20196" b="11239"/>
          <a:stretch/>
        </p:blipFill>
        <p:spPr>
          <a:xfrm flipH="1">
            <a:off x="1769423" y="1221674"/>
            <a:ext cx="5634677" cy="4414652"/>
          </a:xfrm>
        </p:spPr>
      </p:pic>
    </p:spTree>
    <p:extLst>
      <p:ext uri="{BB962C8B-B14F-4D97-AF65-F5344CB8AC3E}">
        <p14:creationId xmlns:p14="http://schemas.microsoft.com/office/powerpoint/2010/main" val="4188439932"/>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a:extLst>
              <a:ext uri="{FF2B5EF4-FFF2-40B4-BE49-F238E27FC236}">
                <a16:creationId xmlns:a16="http://schemas.microsoft.com/office/drawing/2014/main" id="{B030843E-3821-9BA4-87EC-24587A92D550}"/>
              </a:ext>
            </a:extLst>
          </p:cNvPr>
          <p:cNvSpPr>
            <a:spLocks noGrp="1" noChangeArrowheads="1"/>
          </p:cNvSpPr>
          <p:nvPr>
            <p:ph type="body" idx="1"/>
          </p:nvPr>
        </p:nvSpPr>
        <p:spPr>
          <a:solidFill>
            <a:schemeClr val="bg1"/>
          </a:solidFill>
        </p:spPr>
        <p:txBody>
          <a:bodyPr>
            <a:normAutofit/>
          </a:bodyPr>
          <a:lstStyle/>
          <a:p>
            <a:pPr marL="342900" indent="-342900" algn="just" rtl="1">
              <a:lnSpc>
                <a:spcPct val="150000"/>
              </a:lnSpc>
              <a:buFont typeface="Wingdings" panose="05000000000000000000" pitchFamily="2" charset="2"/>
              <a:buChar char="q"/>
            </a:pPr>
            <a:r>
              <a:rPr lang="ar-EG" sz="2400" b="1" kern="100" dirty="0">
                <a:effectLst/>
                <a:latin typeface="Calibri" panose="020F0502020204030204" pitchFamily="34" charset="0"/>
                <a:ea typeface="Calibri" panose="020F0502020204030204" pitchFamily="34" charset="0"/>
                <a:cs typeface="Arial" panose="020B0604020202020204" pitchFamily="34" charset="0"/>
              </a:rPr>
              <a:t>أنواع الإقناع  : </a:t>
            </a:r>
            <a:r>
              <a:rPr lang="ar-EG" sz="2400" b="1" kern="100" dirty="0" err="1">
                <a:effectLst/>
                <a:latin typeface="Calibri" panose="020F0502020204030204" pitchFamily="34" charset="0"/>
                <a:ea typeface="Calibri" panose="020F0502020204030204" pitchFamily="34" charset="0"/>
                <a:cs typeface="Arial" panose="020B0604020202020204" pitchFamily="34" charset="0"/>
              </a:rPr>
              <a:t>یأخذ</a:t>
            </a:r>
            <a:r>
              <a:rPr lang="ar-EG" sz="2400" b="1" kern="100" dirty="0">
                <a:effectLst/>
                <a:latin typeface="Calibri" panose="020F0502020204030204" pitchFamily="34" charset="0"/>
                <a:ea typeface="Calibri" panose="020F0502020204030204" pitchFamily="34" charset="0"/>
                <a:cs typeface="Arial" panose="020B0604020202020204" pitchFamily="34" charset="0"/>
              </a:rPr>
              <a:t> الإقناع </a:t>
            </a:r>
            <a:r>
              <a:rPr lang="ar-EG" sz="2400" b="1" kern="100" dirty="0" err="1">
                <a:effectLst/>
                <a:latin typeface="Calibri" panose="020F0502020204030204" pitchFamily="34" charset="0"/>
                <a:ea typeface="Calibri" panose="020F0502020204030204" pitchFamily="34" charset="0"/>
                <a:cs typeface="Arial" panose="020B0604020202020204" pitchFamily="34" charset="0"/>
              </a:rPr>
              <a:t>شكلین</a:t>
            </a:r>
            <a:r>
              <a:rPr lang="ar-EG" sz="2400" b="1" kern="100" dirty="0">
                <a:effectLst/>
                <a:latin typeface="Calibri" panose="020F0502020204030204" pitchFamily="34" charset="0"/>
                <a:ea typeface="Calibri" panose="020F0502020204030204" pitchFamily="34" charset="0"/>
                <a:cs typeface="Arial" panose="020B0604020202020204" pitchFamily="34" charset="0"/>
              </a:rPr>
              <a:t> </a:t>
            </a:r>
            <a:r>
              <a:rPr lang="ar-EG" sz="2400" b="1" kern="100" dirty="0" err="1">
                <a:effectLst/>
                <a:latin typeface="Calibri" panose="020F0502020204030204" pitchFamily="34" charset="0"/>
                <a:ea typeface="Calibri" panose="020F0502020204030204" pitchFamily="34" charset="0"/>
                <a:cs typeface="Arial" panose="020B0604020202020204" pitchFamily="34" charset="0"/>
              </a:rPr>
              <a:t>واضحین</a:t>
            </a:r>
            <a:r>
              <a:rPr lang="ar-EG" sz="2400" b="1" kern="100" dirty="0">
                <a:effectLst/>
                <a:latin typeface="Calibri" panose="020F0502020204030204" pitchFamily="34" charset="0"/>
                <a:ea typeface="Calibri" panose="020F0502020204030204" pitchFamily="34" charset="0"/>
                <a:cs typeface="Arial" panose="020B0604020202020204" pitchFamily="34" charset="0"/>
              </a:rPr>
              <a:t> فهو إما </a:t>
            </a:r>
            <a:r>
              <a:rPr lang="ar-EG" sz="2400" b="1" kern="100" dirty="0" err="1">
                <a:effectLst/>
                <a:latin typeface="Calibri" panose="020F0502020204030204" pitchFamily="34" charset="0"/>
                <a:ea typeface="Calibri" panose="020F0502020204030204" pitchFamily="34" charset="0"/>
                <a:cs typeface="Arial" panose="020B0604020202020204" pitchFamily="34" charset="0"/>
              </a:rPr>
              <a:t>یكون</a:t>
            </a:r>
            <a:r>
              <a:rPr lang="ar-EG" sz="2400" b="1" kern="100" dirty="0">
                <a:effectLst/>
                <a:latin typeface="Calibri" panose="020F0502020204030204" pitchFamily="34" charset="0"/>
                <a:ea typeface="Calibri" panose="020F0502020204030204" pitchFamily="34" charset="0"/>
                <a:cs typeface="Arial" panose="020B0604020202020204" pitchFamily="34" charset="0"/>
              </a:rPr>
              <a:t> إقناعاً مباشرًا أو إقناعًا غير مباشر.</a:t>
            </a:r>
          </a:p>
          <a:p>
            <a:pPr marL="800100" lvl="1" indent="-342900" algn="just" rtl="1">
              <a:lnSpc>
                <a:spcPct val="150000"/>
              </a:lnSpc>
              <a:buFont typeface="Wingdings" panose="05000000000000000000" pitchFamily="2" charset="2"/>
              <a:buChar char="q"/>
            </a:pPr>
            <a:r>
              <a:rPr lang="ar-EG" b="1" kern="100" dirty="0">
                <a:effectLst/>
                <a:latin typeface="Calibri" panose="020F0502020204030204" pitchFamily="34" charset="0"/>
                <a:ea typeface="Calibri" panose="020F0502020204030204" pitchFamily="34" charset="0"/>
                <a:cs typeface="Arial" panose="020B0604020202020204" pitchFamily="34" charset="0"/>
              </a:rPr>
              <a:t>الإقناع المباشر </a:t>
            </a:r>
          </a:p>
          <a:p>
            <a:pPr marL="800100" lvl="1" indent="-342900" algn="just" rtl="1">
              <a:lnSpc>
                <a:spcPct val="150000"/>
              </a:lnSpc>
              <a:buFont typeface="Wingdings" panose="05000000000000000000" pitchFamily="2" charset="2"/>
              <a:buChar char="q"/>
            </a:pPr>
            <a:r>
              <a:rPr lang="ar-EG" b="1" kern="100" dirty="0">
                <a:effectLst/>
                <a:latin typeface="Calibri" panose="020F0502020204030204" pitchFamily="34" charset="0"/>
                <a:ea typeface="Calibri" panose="020F0502020204030204" pitchFamily="34" charset="0"/>
                <a:cs typeface="Arial" panose="020B0604020202020204" pitchFamily="34" charset="0"/>
              </a:rPr>
              <a:t>الإقناع غير المباشر</a:t>
            </a:r>
          </a:p>
          <a:p>
            <a:pPr marL="0" indent="0" algn="r" rtl="1" eaLnBrk="1" hangingPunct="1">
              <a:buNone/>
            </a:pPr>
            <a:endParaRPr lang="ar-EG" altLang="en-US" sz="2400" dirty="0"/>
          </a:p>
          <a:p>
            <a:pPr algn="just" rtl="1" eaLnBrk="1" hangingPunct="1">
              <a:lnSpc>
                <a:spcPct val="120000"/>
              </a:lnSpc>
            </a:pPr>
            <a:r>
              <a:rPr lang="ar-EG" altLang="en-US" sz="2400" b="1" kern="100" dirty="0">
                <a:latin typeface="Calibri" panose="020F0502020204030204" pitchFamily="34" charset="0"/>
                <a:cs typeface="Arial" panose="020B0604020202020204" pitchFamily="34" charset="0"/>
              </a:rPr>
              <a:t>1-</a:t>
            </a:r>
            <a:r>
              <a:rPr lang="ar-SA" altLang="en-US" sz="2400" b="1" kern="100" dirty="0">
                <a:latin typeface="Calibri" panose="020F0502020204030204" pitchFamily="34" charset="0"/>
                <a:cs typeface="Arial" panose="020B0604020202020204" pitchFamily="34" charset="0"/>
              </a:rPr>
              <a:t> الإقناع المباشر : الذي يخاطب الفرد أو الجمهور بشكل تلقائي دون مداراة مما يستثير دفعات المتلقي ويبدي تصلبا ومقاومة نفسية ينتج عنها عدم قبول وجهة النظر</a:t>
            </a:r>
          </a:p>
          <a:p>
            <a:pPr algn="just" rtl="1" eaLnBrk="1" hangingPunct="1">
              <a:lnSpc>
                <a:spcPct val="120000"/>
              </a:lnSpc>
            </a:pPr>
            <a:r>
              <a:rPr lang="ar-SA" altLang="en-US" sz="2400" b="1" kern="100" dirty="0">
                <a:latin typeface="Calibri" panose="020F0502020204030204" pitchFamily="34" charset="0"/>
                <a:cs typeface="Arial" panose="020B0604020202020204" pitchFamily="34" charset="0"/>
              </a:rPr>
              <a:t>2- الإقناع غير المباشر : ويكون في العادة متواري</a:t>
            </a:r>
            <a:r>
              <a:rPr lang="ar-EG" altLang="en-US" sz="2400" b="1" kern="100" dirty="0">
                <a:latin typeface="Calibri" panose="020F0502020204030204" pitchFamily="34" charset="0"/>
                <a:cs typeface="Arial" panose="020B0604020202020204" pitchFamily="34" charset="0"/>
              </a:rPr>
              <a:t>ً</a:t>
            </a:r>
            <a:r>
              <a:rPr lang="ar-SA" altLang="en-US" sz="2400" b="1" kern="100" dirty="0">
                <a:latin typeface="Calibri" panose="020F0502020204030204" pitchFamily="34" charset="0"/>
                <a:cs typeface="Arial" panose="020B0604020202020204" pitchFamily="34" charset="0"/>
              </a:rPr>
              <a:t>ا وذكي</a:t>
            </a:r>
            <a:r>
              <a:rPr lang="ar-EG" altLang="en-US" sz="2400" b="1" kern="100" dirty="0">
                <a:latin typeface="Calibri" panose="020F0502020204030204" pitchFamily="34" charset="0"/>
                <a:cs typeface="Arial" panose="020B0604020202020204" pitchFamily="34" charset="0"/>
              </a:rPr>
              <a:t>ً</a:t>
            </a:r>
            <a:r>
              <a:rPr lang="ar-SA" altLang="en-US" sz="2400" b="1" kern="100" dirty="0">
                <a:latin typeface="Calibri" panose="020F0502020204030204" pitchFamily="34" charset="0"/>
                <a:cs typeface="Arial" panose="020B0604020202020204" pitchFamily="34" charset="0"/>
              </a:rPr>
              <a:t>ا يدفع المتلقي الى استنتاج الأمور بنفسه وبالتالي الى اتخاذ القرارات براحة نفسية ورضا تام .</a:t>
            </a:r>
            <a:endParaRPr lang="en-US" altLang="en-US" sz="2400" b="1" kern="100" dirty="0">
              <a:latin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59CAEEDB-546A-9C5D-0D88-B4CACDEC6AD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6BA938C-E0E3-1AEC-3F55-FA5B4E50965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أنواع الإقناع</a:t>
            </a:r>
          </a:p>
        </p:txBody>
      </p:sp>
      <p:pic>
        <p:nvPicPr>
          <p:cNvPr id="4" name="Picture 3">
            <a:extLst>
              <a:ext uri="{FF2B5EF4-FFF2-40B4-BE49-F238E27FC236}">
                <a16:creationId xmlns:a16="http://schemas.microsoft.com/office/drawing/2014/main" id="{8D6DACEF-E281-0BD2-567C-915D9A53339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55A650D-765A-0E9D-CCBA-83AC6764714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B7C57E-0C8C-DA17-B725-22AEAADD5D3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58BA7AA-874F-1C3B-465F-E4867AA9E4C6}"/>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a:extLst>
              <a:ext uri="{FF2B5EF4-FFF2-40B4-BE49-F238E27FC236}">
                <a16:creationId xmlns:a16="http://schemas.microsoft.com/office/drawing/2014/main" id="{B030843E-3821-9BA4-87EC-24587A92D550}"/>
              </a:ext>
            </a:extLst>
          </p:cNvPr>
          <p:cNvSpPr>
            <a:spLocks noGrp="1" noChangeArrowheads="1"/>
          </p:cNvSpPr>
          <p:nvPr>
            <p:ph type="body" idx="1"/>
          </p:nvPr>
        </p:nvSpPr>
        <p:spPr>
          <a:solidFill>
            <a:schemeClr val="bg1"/>
          </a:solidFill>
        </p:spPr>
        <p:txBody>
          <a:bodyPr>
            <a:noAutofit/>
          </a:bodyPr>
          <a:lstStyle/>
          <a:p>
            <a:pPr marL="800100" lvl="1" indent="-342900" algn="just" rtl="1">
              <a:lnSpc>
                <a:spcPct val="150000"/>
              </a:lnSpc>
              <a:buFont typeface="Wingdings" panose="05000000000000000000" pitchFamily="2" charset="2"/>
              <a:buChar char="q"/>
            </a:pPr>
            <a:r>
              <a:rPr lang="ar-EG" sz="2800" b="1" kern="100" dirty="0">
                <a:latin typeface="Calibri" panose="020F0502020204030204" pitchFamily="34" charset="0"/>
                <a:cs typeface="Arial" panose="020B0604020202020204" pitchFamily="34" charset="0"/>
              </a:rPr>
              <a:t>الإقناع المنطقي /الإقناع المباشر </a:t>
            </a:r>
          </a:p>
          <a:p>
            <a:pPr marL="457200" lvl="1" indent="0" algn="just" rtl="1">
              <a:lnSpc>
                <a:spcPct val="150000"/>
              </a:lnSpc>
              <a:buNone/>
            </a:pPr>
            <a:endParaRPr lang="ar-EG" sz="2800" b="1" kern="100" dirty="0">
              <a:latin typeface="Calibri" panose="020F0502020204030204" pitchFamily="34" charset="0"/>
              <a:cs typeface="Arial" panose="020B0604020202020204" pitchFamily="34" charset="0"/>
            </a:endParaRP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يخاطب العقل المفكر .. "الواعي"</a:t>
            </a: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يعتمد على الأدلة والحجج المنطقية</a:t>
            </a: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يواجه مقاومة عالية من العقل عند الإقناع</a:t>
            </a:r>
          </a:p>
        </p:txBody>
      </p:sp>
      <p:sp>
        <p:nvSpPr>
          <p:cNvPr id="2" name="TextBox 1">
            <a:extLst>
              <a:ext uri="{FF2B5EF4-FFF2-40B4-BE49-F238E27FC236}">
                <a16:creationId xmlns:a16="http://schemas.microsoft.com/office/drawing/2014/main" id="{59CAEEDB-546A-9C5D-0D88-B4CACDEC6AD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6BA938C-E0E3-1AEC-3F55-FA5B4E50965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أنواع الإقناع</a:t>
            </a:r>
          </a:p>
        </p:txBody>
      </p:sp>
      <p:pic>
        <p:nvPicPr>
          <p:cNvPr id="4" name="Picture 3">
            <a:extLst>
              <a:ext uri="{FF2B5EF4-FFF2-40B4-BE49-F238E27FC236}">
                <a16:creationId xmlns:a16="http://schemas.microsoft.com/office/drawing/2014/main" id="{8D6DACEF-E281-0BD2-567C-915D9A53339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55A650D-765A-0E9D-CCBA-83AC6764714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B7C57E-0C8C-DA17-B725-22AEAADD5D3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58BA7AA-874F-1C3B-465F-E4867AA9E4C6}"/>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29786274"/>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a:extLst>
              <a:ext uri="{FF2B5EF4-FFF2-40B4-BE49-F238E27FC236}">
                <a16:creationId xmlns:a16="http://schemas.microsoft.com/office/drawing/2014/main" id="{B030843E-3821-9BA4-87EC-24587A92D550}"/>
              </a:ext>
            </a:extLst>
          </p:cNvPr>
          <p:cNvSpPr>
            <a:spLocks noGrp="1" noChangeArrowheads="1"/>
          </p:cNvSpPr>
          <p:nvPr>
            <p:ph type="body" idx="1"/>
          </p:nvPr>
        </p:nvSpPr>
        <p:spPr>
          <a:solidFill>
            <a:schemeClr val="bg1"/>
          </a:solidFill>
        </p:spPr>
        <p:txBody>
          <a:bodyPr>
            <a:noAutofit/>
          </a:bodyPr>
          <a:lstStyle/>
          <a:p>
            <a:pPr marL="800100" lvl="1" indent="-342900" algn="just" rtl="1">
              <a:lnSpc>
                <a:spcPct val="150000"/>
              </a:lnSpc>
              <a:buFont typeface="Wingdings" panose="05000000000000000000" pitchFamily="2" charset="2"/>
              <a:buChar char="q"/>
            </a:pPr>
            <a:r>
              <a:rPr lang="ar-EG" sz="2800" b="1" kern="100" dirty="0">
                <a:latin typeface="Calibri" panose="020F0502020204030204" pitchFamily="34" charset="0"/>
                <a:cs typeface="Arial" panose="020B0604020202020204" pitchFamily="34" charset="0"/>
              </a:rPr>
              <a:t>الإقناع النفسي / الإقناع الغير مباشر:</a:t>
            </a:r>
          </a:p>
          <a:p>
            <a:pPr marL="457200" lvl="1" indent="0" algn="just" rtl="1">
              <a:lnSpc>
                <a:spcPct val="150000"/>
              </a:lnSpc>
              <a:buNone/>
            </a:pPr>
            <a:endParaRPr lang="ar-EG" sz="2800" b="1" kern="100" dirty="0">
              <a:latin typeface="Calibri" panose="020F0502020204030204" pitchFamily="34" charset="0"/>
              <a:cs typeface="Arial" panose="020B0604020202020204" pitchFamily="34" charset="0"/>
            </a:endParaRP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يخاطب العقل الباطن .. "اللاواعي"</a:t>
            </a: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يعتمد على حركات وألفاظ إيحائية لزرع الأفكار داخل العقل</a:t>
            </a: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لا يواجه مقاومة عند إقناع العقل أو تكون المقاومة ضعيفة</a:t>
            </a:r>
          </a:p>
        </p:txBody>
      </p:sp>
      <p:sp>
        <p:nvSpPr>
          <p:cNvPr id="2" name="TextBox 1">
            <a:extLst>
              <a:ext uri="{FF2B5EF4-FFF2-40B4-BE49-F238E27FC236}">
                <a16:creationId xmlns:a16="http://schemas.microsoft.com/office/drawing/2014/main" id="{59CAEEDB-546A-9C5D-0D88-B4CACDEC6AD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6BA938C-E0E3-1AEC-3F55-FA5B4E50965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أنواع الإقناع</a:t>
            </a:r>
          </a:p>
        </p:txBody>
      </p:sp>
      <p:pic>
        <p:nvPicPr>
          <p:cNvPr id="4" name="Picture 3">
            <a:extLst>
              <a:ext uri="{FF2B5EF4-FFF2-40B4-BE49-F238E27FC236}">
                <a16:creationId xmlns:a16="http://schemas.microsoft.com/office/drawing/2014/main" id="{8D6DACEF-E281-0BD2-567C-915D9A53339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55A650D-765A-0E9D-CCBA-83AC6764714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B7C57E-0C8C-DA17-B725-22AEAADD5D3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58BA7AA-874F-1C3B-465F-E4867AA9E4C6}"/>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33046257"/>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solidFill>
                  <a:schemeClr val="tx1"/>
                </a:solidFill>
                <a:latin typeface="Times New Roman" panose="02020603050405020304" pitchFamily="18" charset="0"/>
                <a:cs typeface="Times New Roman" panose="02020603050405020304" pitchFamily="18" charset="0"/>
              </a:rPr>
              <a:t>محاضرة 2</a:t>
            </a:r>
            <a:endParaRPr lang="en-US" sz="2800" b="1">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352092" y="4739245"/>
            <a:ext cx="1699503" cy="523220"/>
          </a:xfrm>
          <a:prstGeom prst="rect">
            <a:avLst/>
          </a:prstGeom>
          <a:noFill/>
        </p:spPr>
        <p:txBody>
          <a:bodyPr wrap="none" rtlCol="0">
            <a:spAutoFit/>
          </a:bodyPr>
          <a:lstStyle/>
          <a:p>
            <a:pPr algn="r" rtl="1"/>
            <a:r>
              <a:rPr lang="ar-EG" sz="2800" b="1" dirty="0">
                <a:latin typeface="Times New Roman" panose="02020603050405020304" pitchFamily="18" charset="0"/>
                <a:cs typeface="Times New Roman" panose="02020603050405020304" pitchFamily="18" charset="0"/>
              </a:rPr>
              <a:t>مبادئ الإقناع</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a:solidFill>
                  <a:schemeClr val="bg1"/>
                </a:solidFill>
              </a:rPr>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a:latin typeface="Times New Roman" panose="02020603050405020304" pitchFamily="18" charset="0"/>
                <a:cs typeface="Times New Roman" panose="02020603050405020304" pitchFamily="18" charset="0"/>
              </a:rPr>
              <a:t>MKT124</a:t>
            </a:r>
            <a:endParaRPr lang="ar-EG" sz="2000" b="1">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a:solidFill>
                  <a:srgbClr val="00B0F0"/>
                </a:solidFill>
                <a:latin typeface="Times New Roman" panose="02020603050405020304" pitchFamily="18" charset="0"/>
                <a:cs typeface="Times New Roman" panose="02020603050405020304" pitchFamily="18" charset="0"/>
              </a:rPr>
              <a:t>د. دعاء راضي</a:t>
            </a:r>
            <a:endParaRPr lang="en-US" sz="2800" b="1">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a:solidFill>
                  <a:srgbClr val="00B0F0"/>
                </a:solidFill>
                <a:latin typeface="Times New Roman" panose="02020603050405020304" pitchFamily="18" charset="0"/>
                <a:cs typeface="Times New Roman" panose="02020603050405020304" pitchFamily="18" charset="0"/>
              </a:rPr>
              <a:t>إعداد:</a:t>
            </a:r>
            <a:endParaRPr lang="en-US" sz="240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5349121"/>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4813" b="481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مبادئ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13909250"/>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200" b="1" dirty="0"/>
              <a:t>لما كان الإقناع يقوم على الاتصال الهادف إلى مخاطبة عقل الجماهير في محاولة لإقناعها بفائدة مضمون الاتصال وبالتالي كسب تأييدها كنتيجة للتقبل والرضا ، فإنه يمكننا إعادة صياغة مبادئ الإقناع التي يستهدي ويسترشد بها العاملون في كافة المجالات الاتصالية لإقناع جمهورهم الذي يتعاملون معه كما يلي :</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1120120"/>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lvl="0" indent="0" algn="justLow" rtl="1">
              <a:lnSpc>
                <a:spcPct val="150000"/>
              </a:lnSpc>
              <a:buSzPts val="1400"/>
              <a:buNone/>
            </a:pPr>
            <a:endParaRPr lang="ar-EG" sz="3200" b="1" dirty="0">
              <a:latin typeface="Times New Roman" panose="02020603050405020304" pitchFamily="18" charset="0"/>
            </a:endParaRPr>
          </a:p>
          <a:p>
            <a:pPr marL="0" lvl="0" indent="0" algn="justLow" rtl="1">
              <a:lnSpc>
                <a:spcPct val="150000"/>
              </a:lnSpc>
              <a:buSzPts val="1400"/>
              <a:buNone/>
            </a:pPr>
            <a:r>
              <a:rPr lang="ar-EG" sz="3200" b="1" dirty="0">
                <a:latin typeface="Times New Roman" panose="02020603050405020304" pitchFamily="18" charset="0"/>
              </a:rPr>
              <a:t>1. </a:t>
            </a:r>
            <a:r>
              <a:rPr lang="ar-SA" sz="3200" b="1" dirty="0">
                <a:latin typeface="Times New Roman" panose="02020603050405020304" pitchFamily="18" charset="0"/>
              </a:rPr>
              <a:t>وجود اقتراحٍ مقبول : </a:t>
            </a:r>
            <a:r>
              <a:rPr lang="ar-SA" sz="3200" dirty="0">
                <a:latin typeface="Times New Roman" panose="02020603050405020304" pitchFamily="18" charset="0"/>
              </a:rPr>
              <a:t>بمعنى أن تتضمن الرسالة التي يحاول الشخص إيصالها إلى جمهوره بعض الجوانب التي تلقي قبولاً لديه مما يُشكل عاملاً مشتركاً وأرضية مشتركة يقفان عليها للانطلاق إلى الهدف نفسه .</a:t>
            </a:r>
            <a:endParaRPr lang="en-US" sz="3200" dirty="0">
              <a:latin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6979532"/>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eaLnBrk="1" hangingPunct="1">
              <a:lnSpc>
                <a:spcPct val="150000"/>
              </a:lnSpc>
              <a:buNone/>
            </a:pPr>
            <a:endParaRPr lang="ar-EG" altLang="en-US" sz="1100" b="1" dirty="0"/>
          </a:p>
          <a:p>
            <a:pPr marL="0" lvl="0" indent="0" algn="justLow" rtl="1">
              <a:lnSpc>
                <a:spcPct val="150000"/>
              </a:lnSpc>
              <a:buSzPts val="1400"/>
              <a:buNone/>
            </a:pPr>
            <a:r>
              <a:rPr lang="ar-EG" sz="3200" b="1" dirty="0">
                <a:latin typeface="Times New Roman" panose="02020603050405020304" pitchFamily="18" charset="0"/>
                <a:ea typeface="Times New Roman" panose="02020603050405020304" pitchFamily="18" charset="0"/>
              </a:rPr>
              <a:t>2. </a:t>
            </a:r>
            <a:r>
              <a:rPr lang="ar-SA" sz="3200" b="1" dirty="0">
                <a:effectLst/>
                <a:latin typeface="Times New Roman" panose="02020603050405020304" pitchFamily="18" charset="0"/>
                <a:ea typeface="Times New Roman" panose="02020603050405020304" pitchFamily="18" charset="0"/>
              </a:rPr>
              <a:t>أن يعكس الاقتراح رغبات الأفراد ومطالبهم :</a:t>
            </a:r>
            <a:r>
              <a:rPr lang="ar-SA" sz="3200" dirty="0">
                <a:effectLst/>
                <a:latin typeface="Times New Roman" panose="02020603050405020304" pitchFamily="18" charset="0"/>
                <a:ea typeface="Times New Roman" panose="02020603050405020304" pitchFamily="18" charset="0"/>
              </a:rPr>
              <a:t> فكلما ارتبطت الرسالة مضمون الاتصال بأمر يمس مصالح الأفراد ويُعبر عن حاجاتهم أو رغباتهم وطموحاتهم كلما لاقت الاهتمام والقبول فالتقبل والتبّني من الجمهور.</a:t>
            </a:r>
            <a:endParaRPr lang="en-US" sz="3200" dirty="0">
              <a:effectLst/>
              <a:latin typeface="Times New Roman" panose="02020603050405020304" pitchFamily="18" charset="0"/>
              <a:ea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73263499"/>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514350" indent="-514350" algn="justLow" rtl="1">
              <a:lnSpc>
                <a:spcPct val="150000"/>
              </a:lnSpc>
              <a:buSzPts val="1400"/>
              <a:buFont typeface="+mj-lt"/>
              <a:buAutoNum type="arabicPeriod" startAt="2"/>
            </a:pPr>
            <a:endParaRPr lang="ar-EG" altLang="en-US" sz="3200" b="1" dirty="0">
              <a:latin typeface="Times New Roman" panose="02020603050405020304" pitchFamily="18" charset="0"/>
            </a:endParaRPr>
          </a:p>
          <a:p>
            <a:pPr marL="0" indent="0" algn="justLow" rtl="1">
              <a:lnSpc>
                <a:spcPct val="150000"/>
              </a:lnSpc>
              <a:buSzPts val="1400"/>
              <a:buNone/>
            </a:pPr>
            <a:r>
              <a:rPr lang="ar-EG" sz="3200" b="1" dirty="0">
                <a:latin typeface="Times New Roman" panose="02020603050405020304" pitchFamily="18" charset="0"/>
              </a:rPr>
              <a:t>3. </a:t>
            </a:r>
            <a:r>
              <a:rPr lang="ar-SA" sz="3200" b="1" dirty="0">
                <a:latin typeface="Times New Roman" panose="02020603050405020304" pitchFamily="18" charset="0"/>
              </a:rPr>
              <a:t>أن يشمل الاقتراح  جوانب تُظهر نتائجه المتوقعة : </a:t>
            </a:r>
            <a:r>
              <a:rPr lang="ar-SA" sz="3200" dirty="0">
                <a:latin typeface="Times New Roman" panose="02020603050405020304" pitchFamily="18" charset="0"/>
              </a:rPr>
              <a:t>فكلما اشتملت الرسالة على معلومات  وحقائق مستمدّة من خبراتٍ سابقة توحي بما ستُفضي إليه مضامين الرسالة وما سيؤول إليه الاقتراح من نتائج مفيدة ونافعة كلما لاقت القبول.</a:t>
            </a:r>
            <a:endParaRPr lang="en-US" sz="3200" dirty="0">
              <a:latin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4053729"/>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514350" indent="-514350" algn="justLow" rtl="1">
              <a:lnSpc>
                <a:spcPct val="150000"/>
              </a:lnSpc>
              <a:buSzPts val="1400"/>
              <a:buFont typeface="+mj-lt"/>
              <a:buAutoNum type="arabicPeriod" startAt="4"/>
            </a:pPr>
            <a:endParaRPr lang="ar-EG" altLang="en-US" sz="3200" b="1" dirty="0">
              <a:latin typeface="Times New Roman" panose="02020603050405020304" pitchFamily="18" charset="0"/>
            </a:endParaRPr>
          </a:p>
          <a:p>
            <a:pPr marL="0" indent="0" algn="justLow" rtl="1">
              <a:lnSpc>
                <a:spcPct val="150000"/>
              </a:lnSpc>
              <a:buSzPts val="1400"/>
              <a:buNone/>
            </a:pPr>
            <a:r>
              <a:rPr lang="ar-EG" sz="3200" b="1" dirty="0">
                <a:latin typeface="Times New Roman" panose="02020603050405020304" pitchFamily="18" charset="0"/>
              </a:rPr>
              <a:t>4. </a:t>
            </a:r>
            <a:r>
              <a:rPr lang="ar-SA" sz="3200" b="1" dirty="0">
                <a:latin typeface="Times New Roman" panose="02020603050405020304" pitchFamily="18" charset="0"/>
              </a:rPr>
              <a:t>أن يصدر الاقتراح عن شخص موثوق به : </a:t>
            </a:r>
            <a:r>
              <a:rPr lang="ar-SA" sz="3200" dirty="0">
                <a:latin typeface="Times New Roman" panose="02020603050405020304" pitchFamily="18" charset="0"/>
              </a:rPr>
              <a:t>فالرسالة إذا صدرت عن وجهة تحوز على ثقة الجمهور واحترامه كلما كنت أكثر تقبلاً منه .</a:t>
            </a:r>
            <a:endParaRPr lang="en-US" sz="3200" dirty="0">
              <a:latin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4976480"/>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Low" rtl="1">
              <a:lnSpc>
                <a:spcPct val="150000"/>
              </a:lnSpc>
              <a:buSzPts val="1400"/>
              <a:buNone/>
            </a:pPr>
            <a:endParaRPr lang="en-US" sz="3200" b="1" dirty="0">
              <a:latin typeface="Times New Roman" panose="02020603050405020304" pitchFamily="18" charset="0"/>
            </a:endParaRPr>
          </a:p>
          <a:p>
            <a:pPr marL="0" indent="0" algn="justLow" rtl="1">
              <a:lnSpc>
                <a:spcPct val="150000"/>
              </a:lnSpc>
              <a:buSzPts val="1400"/>
              <a:buNone/>
            </a:pPr>
            <a:r>
              <a:rPr lang="ar-EG" sz="3200" b="1" dirty="0">
                <a:latin typeface="Times New Roman" panose="02020603050405020304" pitchFamily="18" charset="0"/>
              </a:rPr>
              <a:t>5. </a:t>
            </a:r>
            <a:r>
              <a:rPr lang="ar-SA" sz="3200" b="1" dirty="0">
                <a:latin typeface="Times New Roman" panose="02020603050405020304" pitchFamily="18" charset="0"/>
              </a:rPr>
              <a:t>أن يقدّم الاقتراح بصفة شخصية ومباشرة : </a:t>
            </a:r>
            <a:r>
              <a:rPr lang="ar-SA" sz="3200" dirty="0">
                <a:latin typeface="Times New Roman" panose="02020603050405020304" pitchFamily="18" charset="0"/>
              </a:rPr>
              <a:t>فالشخصية أو الجهة التي تحوز على رضا وقبول الجمهور يمكنها تقديم الاقتراح بشكل شخصي ومباشر مع ما يستلزم ذلك من شرح بالنسبة للاقتراح وأسلوب تطبيقه.</a:t>
            </a:r>
            <a:endParaRPr lang="en-US" sz="3200" dirty="0">
              <a:latin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00524877"/>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6096000" y="1659968"/>
            <a:ext cx="5369771" cy="4222426"/>
          </a:xfrm>
          <a:solidFill>
            <a:schemeClr val="bg1"/>
          </a:solidFill>
        </p:spPr>
        <p:txBody>
          <a:bodyPr>
            <a:normAutofit lnSpcReduction="10000"/>
          </a:bodyPr>
          <a:lstStyle/>
          <a:p>
            <a:pPr marL="0" indent="0" algn="r" rtl="1" eaLnBrk="1" hangingPunct="1">
              <a:lnSpc>
                <a:spcPct val="150000"/>
              </a:lnSpc>
              <a:buNone/>
            </a:pPr>
            <a:endParaRPr lang="ar-SA" altLang="en-US" sz="200" b="1" dirty="0"/>
          </a:p>
          <a:p>
            <a:pPr algn="r" rtl="1" eaLnBrk="1" hangingPunct="1">
              <a:lnSpc>
                <a:spcPct val="150000"/>
              </a:lnSpc>
            </a:pPr>
            <a:r>
              <a:rPr lang="ar-SA" altLang="en-US" b="1" dirty="0"/>
              <a:t>ويمكننا تلخيص هذه المبادئ في أربعة مبادئ أساسية على النحو التالي</a:t>
            </a:r>
            <a:r>
              <a:rPr lang="ar-EG" altLang="en-US" b="1" dirty="0"/>
              <a:t>:</a:t>
            </a:r>
          </a:p>
          <a:p>
            <a:pPr marL="342900" lvl="0" indent="-342900" algn="justLow" rtl="1">
              <a:lnSpc>
                <a:spcPct val="150000"/>
              </a:lnSpc>
              <a:buFont typeface="+mj-lt"/>
              <a:buAutoNum type="arabicPeriod"/>
            </a:pPr>
            <a:r>
              <a:rPr lang="ar-SA" b="1" dirty="0">
                <a:effectLst/>
                <a:latin typeface="Times New Roman" panose="02020603050405020304" pitchFamily="18" charset="0"/>
                <a:ea typeface="Times New Roman" panose="02020603050405020304" pitchFamily="18" charset="0"/>
              </a:rPr>
              <a:t>مبدأ المعرفة :</a:t>
            </a:r>
            <a:r>
              <a:rPr lang="ar-SA" dirty="0">
                <a:effectLst/>
                <a:latin typeface="Times New Roman" panose="02020603050405020304" pitchFamily="18" charset="0"/>
                <a:ea typeface="Times New Roman" panose="02020603050405020304" pitchFamily="18" charset="0"/>
              </a:rPr>
              <a:t> أي التأثير على الجماهير </a:t>
            </a:r>
            <a:r>
              <a:rPr lang="ar-EG" dirty="0">
                <a:effectLst/>
                <a:latin typeface="Times New Roman" panose="02020603050405020304" pitchFamily="18" charset="0"/>
                <a:ea typeface="Times New Roman" panose="02020603050405020304" pitchFamily="18" charset="0"/>
              </a:rPr>
              <a:t>و</a:t>
            </a:r>
            <a:r>
              <a:rPr lang="ar-SA" dirty="0">
                <a:effectLst/>
                <a:latin typeface="Times New Roman" panose="02020603050405020304" pitchFamily="18" charset="0"/>
                <a:ea typeface="Times New Roman" panose="02020603050405020304" pitchFamily="18" charset="0"/>
              </a:rPr>
              <a:t>تطبيق </a:t>
            </a:r>
            <a:r>
              <a:rPr lang="ar-EG" dirty="0">
                <a:effectLst/>
                <a:latin typeface="Times New Roman" panose="02020603050405020304" pitchFamily="18" charset="0"/>
                <a:ea typeface="Times New Roman" panose="02020603050405020304" pitchFamily="18" charset="0"/>
              </a:rPr>
              <a:t>ذلك </a:t>
            </a:r>
            <a:r>
              <a:rPr lang="ar-SA" dirty="0">
                <a:effectLst/>
                <a:latin typeface="Times New Roman" panose="02020603050405020304" pitchFamily="18" charset="0"/>
                <a:ea typeface="Times New Roman" panose="02020603050405020304" pitchFamily="18" charset="0"/>
              </a:rPr>
              <a:t>على مصالحها . </a:t>
            </a:r>
            <a:endParaRPr lang="ar-EG" dirty="0">
              <a:effectLst/>
              <a:latin typeface="Times New Roman" panose="02020603050405020304" pitchFamily="18" charset="0"/>
              <a:ea typeface="Times New Roman" panose="02020603050405020304" pitchFamily="18" charset="0"/>
            </a:endParaRPr>
          </a:p>
          <a:p>
            <a:pPr marL="342900" lvl="0" indent="-342900" algn="justLow" rtl="1">
              <a:lnSpc>
                <a:spcPct val="150000"/>
              </a:lnSpc>
              <a:buFont typeface="+mj-lt"/>
              <a:buAutoNum type="arabicPeriod"/>
            </a:pPr>
            <a:r>
              <a:rPr lang="ar-SA" b="1" dirty="0">
                <a:effectLst/>
                <a:latin typeface="Times New Roman" panose="02020603050405020304" pitchFamily="18" charset="0"/>
                <a:ea typeface="Times New Roman" panose="02020603050405020304" pitchFamily="18" charset="0"/>
              </a:rPr>
              <a:t>مبدأ </a:t>
            </a:r>
            <a:r>
              <a:rPr lang="ar-EG" b="1" dirty="0">
                <a:effectLst/>
                <a:latin typeface="Times New Roman" panose="02020603050405020304" pitchFamily="18" charset="0"/>
                <a:ea typeface="Times New Roman" panose="02020603050405020304" pitchFamily="18" charset="0"/>
              </a:rPr>
              <a:t>الحركة</a:t>
            </a:r>
            <a:r>
              <a:rPr lang="ar-SA" b="1" dirty="0">
                <a:effectLst/>
                <a:latin typeface="Times New Roman" panose="02020603050405020304" pitchFamily="18" charset="0"/>
                <a:ea typeface="Times New Roman" panose="02020603050405020304" pitchFamily="18" charset="0"/>
              </a:rPr>
              <a:t>:</a:t>
            </a:r>
            <a:r>
              <a:rPr lang="ar-SA" dirty="0">
                <a:effectLst/>
                <a:latin typeface="Times New Roman" panose="02020603050405020304" pitchFamily="18" charset="0"/>
                <a:ea typeface="Times New Roman" panose="02020603050405020304" pitchFamily="18" charset="0"/>
              </a:rPr>
              <a:t> حيث إن قبول الاقتراح مرهون بمعرفة الجماهير لكيفية تطبيقه. </a:t>
            </a:r>
            <a:endParaRPr lang="en-US" dirty="0">
              <a:effectLst/>
              <a:latin typeface="Times New Roman" panose="02020603050405020304" pitchFamily="18" charset="0"/>
              <a:ea typeface="Times New Roman" panose="02020603050405020304" pitchFamily="18" charset="0"/>
            </a:endParaRPr>
          </a:p>
        </p:txBody>
      </p:sp>
      <p:grpSp>
        <p:nvGrpSpPr>
          <p:cNvPr id="6149" name="Group 7">
            <a:extLst>
              <a:ext uri="{FF2B5EF4-FFF2-40B4-BE49-F238E27FC236}">
                <a16:creationId xmlns:a16="http://schemas.microsoft.com/office/drawing/2014/main" id="{697FD143-4891-13F4-724C-EAD048FAEF87}"/>
              </a:ext>
            </a:extLst>
          </p:cNvPr>
          <p:cNvGrpSpPr>
            <a:grpSpLocks/>
          </p:cNvGrpSpPr>
          <p:nvPr/>
        </p:nvGrpSpPr>
        <p:grpSpPr bwMode="auto">
          <a:xfrm>
            <a:off x="474051" y="869422"/>
            <a:ext cx="5360101" cy="5457704"/>
            <a:chOff x="1824" y="633"/>
            <a:chExt cx="2834" cy="2849"/>
          </a:xfrm>
        </p:grpSpPr>
        <p:sp>
          <p:nvSpPr>
            <p:cNvPr id="6150" name="Puzzle3">
              <a:extLst>
                <a:ext uri="{FF2B5EF4-FFF2-40B4-BE49-F238E27FC236}">
                  <a16:creationId xmlns:a16="http://schemas.microsoft.com/office/drawing/2014/main" id="{3CDD0E24-F95D-59D0-A755-5FC8B6DBECDE}"/>
                </a:ext>
              </a:extLst>
            </p:cNvPr>
            <p:cNvSpPr>
              <a:spLocks noEditPoints="1" noChangeArrowheads="1"/>
            </p:cNvSpPr>
            <p:nvPr/>
          </p:nvSpPr>
          <p:spPr bwMode="auto">
            <a:xfrm>
              <a:off x="3204" y="633"/>
              <a:ext cx="1114" cy="151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2269 w 21600"/>
                <a:gd name="T25" fmla="*/ 7718 h 21600"/>
                <a:gd name="T26" fmla="*/ 19157 w 21600"/>
                <a:gd name="T27" fmla="*/ 2023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6625" y="20892"/>
                  </a:moveTo>
                  <a:lnTo>
                    <a:pt x="7105" y="21023"/>
                  </a:lnTo>
                  <a:lnTo>
                    <a:pt x="7513" y="21088"/>
                  </a:lnTo>
                  <a:lnTo>
                    <a:pt x="7922" y="21115"/>
                  </a:lnTo>
                  <a:lnTo>
                    <a:pt x="8242" y="21115"/>
                  </a:lnTo>
                  <a:lnTo>
                    <a:pt x="8544" y="21062"/>
                  </a:lnTo>
                  <a:lnTo>
                    <a:pt x="8810" y="20997"/>
                  </a:lnTo>
                  <a:lnTo>
                    <a:pt x="9023" y="20892"/>
                  </a:lnTo>
                  <a:lnTo>
                    <a:pt x="9148" y="20761"/>
                  </a:lnTo>
                  <a:lnTo>
                    <a:pt x="9290" y="20616"/>
                  </a:lnTo>
                  <a:lnTo>
                    <a:pt x="9361" y="20459"/>
                  </a:lnTo>
                  <a:lnTo>
                    <a:pt x="9396" y="20289"/>
                  </a:lnTo>
                  <a:lnTo>
                    <a:pt x="9396" y="20092"/>
                  </a:lnTo>
                  <a:lnTo>
                    <a:pt x="9325" y="19909"/>
                  </a:lnTo>
                  <a:lnTo>
                    <a:pt x="9219" y="19738"/>
                  </a:lnTo>
                  <a:lnTo>
                    <a:pt x="9094" y="19555"/>
                  </a:lnTo>
                  <a:lnTo>
                    <a:pt x="8917" y="19384"/>
                  </a:lnTo>
                  <a:lnTo>
                    <a:pt x="8650" y="19162"/>
                  </a:lnTo>
                  <a:lnTo>
                    <a:pt x="8437" y="18900"/>
                  </a:lnTo>
                  <a:lnTo>
                    <a:pt x="8277" y="18624"/>
                  </a:lnTo>
                  <a:lnTo>
                    <a:pt x="8135" y="18349"/>
                  </a:lnTo>
                  <a:lnTo>
                    <a:pt x="8028" y="18048"/>
                  </a:lnTo>
                  <a:lnTo>
                    <a:pt x="7993" y="17746"/>
                  </a:lnTo>
                  <a:lnTo>
                    <a:pt x="7993" y="17471"/>
                  </a:lnTo>
                  <a:lnTo>
                    <a:pt x="8028" y="17169"/>
                  </a:lnTo>
                  <a:lnTo>
                    <a:pt x="8135" y="16920"/>
                  </a:lnTo>
                  <a:lnTo>
                    <a:pt x="8277" y="16671"/>
                  </a:lnTo>
                  <a:lnTo>
                    <a:pt x="8366" y="16540"/>
                  </a:lnTo>
                  <a:lnTo>
                    <a:pt x="8473" y="16409"/>
                  </a:lnTo>
                  <a:lnTo>
                    <a:pt x="8615" y="16317"/>
                  </a:lnTo>
                  <a:lnTo>
                    <a:pt x="8739" y="16213"/>
                  </a:lnTo>
                  <a:lnTo>
                    <a:pt x="8881" y="16134"/>
                  </a:lnTo>
                  <a:lnTo>
                    <a:pt x="9059" y="16055"/>
                  </a:lnTo>
                  <a:lnTo>
                    <a:pt x="9254" y="15990"/>
                  </a:lnTo>
                  <a:lnTo>
                    <a:pt x="9432" y="15911"/>
                  </a:lnTo>
                  <a:lnTo>
                    <a:pt x="9663" y="15885"/>
                  </a:lnTo>
                  <a:lnTo>
                    <a:pt x="9876" y="15833"/>
                  </a:lnTo>
                  <a:lnTo>
                    <a:pt x="10142" y="15806"/>
                  </a:lnTo>
                  <a:lnTo>
                    <a:pt x="10391" y="15806"/>
                  </a:lnTo>
                  <a:lnTo>
                    <a:pt x="10728" y="15806"/>
                  </a:lnTo>
                  <a:lnTo>
                    <a:pt x="10995" y="15806"/>
                  </a:lnTo>
                  <a:lnTo>
                    <a:pt x="11279" y="15833"/>
                  </a:lnTo>
                  <a:lnTo>
                    <a:pt x="11546" y="15885"/>
                  </a:lnTo>
                  <a:lnTo>
                    <a:pt x="11776" y="15937"/>
                  </a:lnTo>
                  <a:lnTo>
                    <a:pt x="12025" y="15990"/>
                  </a:lnTo>
                  <a:lnTo>
                    <a:pt x="12221" y="16055"/>
                  </a:lnTo>
                  <a:lnTo>
                    <a:pt x="12434" y="16134"/>
                  </a:lnTo>
                  <a:lnTo>
                    <a:pt x="12611" y="16213"/>
                  </a:lnTo>
                  <a:lnTo>
                    <a:pt x="12771" y="16317"/>
                  </a:lnTo>
                  <a:lnTo>
                    <a:pt x="12913" y="16409"/>
                  </a:lnTo>
                  <a:lnTo>
                    <a:pt x="13038" y="16514"/>
                  </a:lnTo>
                  <a:lnTo>
                    <a:pt x="13251" y="16737"/>
                  </a:lnTo>
                  <a:lnTo>
                    <a:pt x="13428" y="16986"/>
                  </a:lnTo>
                  <a:lnTo>
                    <a:pt x="13517" y="17248"/>
                  </a:lnTo>
                  <a:lnTo>
                    <a:pt x="13588" y="17523"/>
                  </a:lnTo>
                  <a:lnTo>
                    <a:pt x="13588" y="17799"/>
                  </a:lnTo>
                  <a:lnTo>
                    <a:pt x="13517" y="18074"/>
                  </a:lnTo>
                  <a:lnTo>
                    <a:pt x="13428" y="18323"/>
                  </a:lnTo>
                  <a:lnTo>
                    <a:pt x="13286" y="18572"/>
                  </a:lnTo>
                  <a:lnTo>
                    <a:pt x="13109" y="18808"/>
                  </a:lnTo>
                  <a:lnTo>
                    <a:pt x="12878" y="19031"/>
                  </a:lnTo>
                  <a:lnTo>
                    <a:pt x="12434" y="19411"/>
                  </a:lnTo>
                  <a:lnTo>
                    <a:pt x="12132" y="19738"/>
                  </a:lnTo>
                  <a:lnTo>
                    <a:pt x="12025" y="19856"/>
                  </a:lnTo>
                  <a:lnTo>
                    <a:pt x="11919" y="20014"/>
                  </a:lnTo>
                  <a:lnTo>
                    <a:pt x="11883" y="20132"/>
                  </a:lnTo>
                  <a:lnTo>
                    <a:pt x="11883" y="20263"/>
                  </a:lnTo>
                  <a:lnTo>
                    <a:pt x="11883" y="20394"/>
                  </a:lnTo>
                  <a:lnTo>
                    <a:pt x="11954" y="20485"/>
                  </a:lnTo>
                  <a:lnTo>
                    <a:pt x="12061" y="20590"/>
                  </a:lnTo>
                  <a:lnTo>
                    <a:pt x="12185" y="20695"/>
                  </a:lnTo>
                  <a:lnTo>
                    <a:pt x="12327" y="20787"/>
                  </a:lnTo>
                  <a:lnTo>
                    <a:pt x="12540" y="20892"/>
                  </a:lnTo>
                  <a:lnTo>
                    <a:pt x="12771" y="20997"/>
                  </a:lnTo>
                  <a:lnTo>
                    <a:pt x="13073" y="21088"/>
                  </a:lnTo>
                  <a:lnTo>
                    <a:pt x="13428" y="21193"/>
                  </a:lnTo>
                  <a:lnTo>
                    <a:pt x="13873" y="21298"/>
                  </a:lnTo>
                  <a:lnTo>
                    <a:pt x="14317" y="21390"/>
                  </a:lnTo>
                  <a:lnTo>
                    <a:pt x="14778" y="21468"/>
                  </a:lnTo>
                  <a:lnTo>
                    <a:pt x="15294" y="21547"/>
                  </a:lnTo>
                  <a:lnTo>
                    <a:pt x="15809" y="21600"/>
                  </a:lnTo>
                  <a:lnTo>
                    <a:pt x="16359" y="21652"/>
                  </a:lnTo>
                  <a:lnTo>
                    <a:pt x="16875" y="21678"/>
                  </a:lnTo>
                  <a:lnTo>
                    <a:pt x="17407" y="21678"/>
                  </a:lnTo>
                  <a:lnTo>
                    <a:pt x="17958" y="21678"/>
                  </a:lnTo>
                  <a:lnTo>
                    <a:pt x="18473" y="21652"/>
                  </a:lnTo>
                  <a:lnTo>
                    <a:pt x="18953" y="21573"/>
                  </a:lnTo>
                  <a:lnTo>
                    <a:pt x="19397" y="21495"/>
                  </a:lnTo>
                  <a:lnTo>
                    <a:pt x="19841" y="21390"/>
                  </a:lnTo>
                  <a:lnTo>
                    <a:pt x="20214" y="21272"/>
                  </a:lnTo>
                  <a:lnTo>
                    <a:pt x="20551" y="21088"/>
                  </a:lnTo>
                  <a:lnTo>
                    <a:pt x="20480" y="20787"/>
                  </a:lnTo>
                  <a:lnTo>
                    <a:pt x="20409" y="20485"/>
                  </a:lnTo>
                  <a:lnTo>
                    <a:pt x="20356" y="20158"/>
                  </a:lnTo>
                  <a:lnTo>
                    <a:pt x="20356" y="19804"/>
                  </a:lnTo>
                  <a:lnTo>
                    <a:pt x="20321" y="19083"/>
                  </a:lnTo>
                  <a:lnTo>
                    <a:pt x="20356" y="18349"/>
                  </a:lnTo>
                  <a:lnTo>
                    <a:pt x="20409" y="17641"/>
                  </a:lnTo>
                  <a:lnTo>
                    <a:pt x="20480" y="17012"/>
                  </a:lnTo>
                  <a:lnTo>
                    <a:pt x="20551" y="16488"/>
                  </a:lnTo>
                  <a:lnTo>
                    <a:pt x="20551" y="16055"/>
                  </a:lnTo>
                  <a:lnTo>
                    <a:pt x="20551" y="15911"/>
                  </a:lnTo>
                  <a:lnTo>
                    <a:pt x="20445" y="15754"/>
                  </a:lnTo>
                  <a:lnTo>
                    <a:pt x="20356" y="15610"/>
                  </a:lnTo>
                  <a:lnTo>
                    <a:pt x="20178" y="15452"/>
                  </a:lnTo>
                  <a:lnTo>
                    <a:pt x="20001" y="15334"/>
                  </a:lnTo>
                  <a:lnTo>
                    <a:pt x="19770" y="15230"/>
                  </a:lnTo>
                  <a:lnTo>
                    <a:pt x="19521" y="15125"/>
                  </a:lnTo>
                  <a:lnTo>
                    <a:pt x="19290" y="15059"/>
                  </a:lnTo>
                  <a:lnTo>
                    <a:pt x="19024" y="15007"/>
                  </a:lnTo>
                  <a:lnTo>
                    <a:pt x="18740" y="14954"/>
                  </a:lnTo>
                  <a:lnTo>
                    <a:pt x="18509" y="14954"/>
                  </a:lnTo>
                  <a:lnTo>
                    <a:pt x="18225" y="14954"/>
                  </a:lnTo>
                  <a:lnTo>
                    <a:pt x="17994" y="15007"/>
                  </a:lnTo>
                  <a:lnTo>
                    <a:pt x="17763" y="15085"/>
                  </a:lnTo>
                  <a:lnTo>
                    <a:pt x="17550" y="15177"/>
                  </a:lnTo>
                  <a:lnTo>
                    <a:pt x="17372" y="15308"/>
                  </a:lnTo>
                  <a:lnTo>
                    <a:pt x="17176" y="15426"/>
                  </a:lnTo>
                  <a:lnTo>
                    <a:pt x="16928" y="15557"/>
                  </a:lnTo>
                  <a:lnTo>
                    <a:pt x="16661" y="15636"/>
                  </a:lnTo>
                  <a:lnTo>
                    <a:pt x="16359" y="15688"/>
                  </a:lnTo>
                  <a:lnTo>
                    <a:pt x="16022" y="15715"/>
                  </a:lnTo>
                  <a:lnTo>
                    <a:pt x="15667" y="15688"/>
                  </a:lnTo>
                  <a:lnTo>
                    <a:pt x="15294" y="15662"/>
                  </a:lnTo>
                  <a:lnTo>
                    <a:pt x="14956" y="15583"/>
                  </a:lnTo>
                  <a:lnTo>
                    <a:pt x="14619" y="15479"/>
                  </a:lnTo>
                  <a:lnTo>
                    <a:pt x="14281" y="15334"/>
                  </a:lnTo>
                  <a:lnTo>
                    <a:pt x="13961" y="15177"/>
                  </a:lnTo>
                  <a:lnTo>
                    <a:pt x="13695" y="14981"/>
                  </a:lnTo>
                  <a:lnTo>
                    <a:pt x="13588" y="14850"/>
                  </a:lnTo>
                  <a:lnTo>
                    <a:pt x="13482" y="14732"/>
                  </a:lnTo>
                  <a:lnTo>
                    <a:pt x="13393" y="14600"/>
                  </a:lnTo>
                  <a:lnTo>
                    <a:pt x="13322" y="14456"/>
                  </a:lnTo>
                  <a:lnTo>
                    <a:pt x="13251" y="14299"/>
                  </a:lnTo>
                  <a:lnTo>
                    <a:pt x="13215" y="14155"/>
                  </a:lnTo>
                  <a:lnTo>
                    <a:pt x="13180" y="13971"/>
                  </a:lnTo>
                  <a:lnTo>
                    <a:pt x="13180" y="13801"/>
                  </a:lnTo>
                  <a:lnTo>
                    <a:pt x="13180" y="13591"/>
                  </a:lnTo>
                  <a:lnTo>
                    <a:pt x="13215" y="13395"/>
                  </a:lnTo>
                  <a:lnTo>
                    <a:pt x="13251" y="13198"/>
                  </a:lnTo>
                  <a:lnTo>
                    <a:pt x="13322" y="13015"/>
                  </a:lnTo>
                  <a:lnTo>
                    <a:pt x="13393" y="12870"/>
                  </a:lnTo>
                  <a:lnTo>
                    <a:pt x="13482" y="12713"/>
                  </a:lnTo>
                  <a:lnTo>
                    <a:pt x="13588" y="12569"/>
                  </a:lnTo>
                  <a:lnTo>
                    <a:pt x="13730" y="12438"/>
                  </a:lnTo>
                  <a:lnTo>
                    <a:pt x="13997" y="12215"/>
                  </a:lnTo>
                  <a:lnTo>
                    <a:pt x="14334" y="12005"/>
                  </a:lnTo>
                  <a:lnTo>
                    <a:pt x="14690" y="11861"/>
                  </a:lnTo>
                  <a:lnTo>
                    <a:pt x="15063" y="11756"/>
                  </a:lnTo>
                  <a:lnTo>
                    <a:pt x="15436" y="11678"/>
                  </a:lnTo>
                  <a:lnTo>
                    <a:pt x="15809" y="11638"/>
                  </a:lnTo>
                  <a:lnTo>
                    <a:pt x="16182" y="11638"/>
                  </a:lnTo>
                  <a:lnTo>
                    <a:pt x="16555" y="11678"/>
                  </a:lnTo>
                  <a:lnTo>
                    <a:pt x="16910" y="11730"/>
                  </a:lnTo>
                  <a:lnTo>
                    <a:pt x="17248" y="11835"/>
                  </a:lnTo>
                  <a:lnTo>
                    <a:pt x="17514" y="11966"/>
                  </a:lnTo>
                  <a:lnTo>
                    <a:pt x="17763" y="12110"/>
                  </a:lnTo>
                  <a:lnTo>
                    <a:pt x="17887" y="12215"/>
                  </a:lnTo>
                  <a:lnTo>
                    <a:pt x="18065" y="12307"/>
                  </a:lnTo>
                  <a:lnTo>
                    <a:pt x="18260" y="12412"/>
                  </a:lnTo>
                  <a:lnTo>
                    <a:pt x="18438" y="12464"/>
                  </a:lnTo>
                  <a:lnTo>
                    <a:pt x="18669" y="12543"/>
                  </a:lnTo>
                  <a:lnTo>
                    <a:pt x="18882" y="12569"/>
                  </a:lnTo>
                  <a:lnTo>
                    <a:pt x="19113" y="12595"/>
                  </a:lnTo>
                  <a:lnTo>
                    <a:pt x="19361" y="12608"/>
                  </a:lnTo>
                  <a:lnTo>
                    <a:pt x="19592" y="12608"/>
                  </a:lnTo>
                  <a:lnTo>
                    <a:pt x="19841" y="12595"/>
                  </a:lnTo>
                  <a:lnTo>
                    <a:pt x="20072" y="12543"/>
                  </a:lnTo>
                  <a:lnTo>
                    <a:pt x="20321" y="12490"/>
                  </a:lnTo>
                  <a:lnTo>
                    <a:pt x="20551" y="12438"/>
                  </a:lnTo>
                  <a:lnTo>
                    <a:pt x="20800" y="12333"/>
                  </a:lnTo>
                  <a:lnTo>
                    <a:pt x="20996" y="12241"/>
                  </a:lnTo>
                  <a:lnTo>
                    <a:pt x="21244" y="12110"/>
                  </a:lnTo>
                  <a:lnTo>
                    <a:pt x="21298" y="12032"/>
                  </a:lnTo>
                  <a:lnTo>
                    <a:pt x="21404" y="11966"/>
                  </a:lnTo>
                  <a:lnTo>
                    <a:pt x="21475" y="11861"/>
                  </a:lnTo>
                  <a:lnTo>
                    <a:pt x="21511" y="11730"/>
                  </a:lnTo>
                  <a:lnTo>
                    <a:pt x="21617" y="11481"/>
                  </a:lnTo>
                  <a:lnTo>
                    <a:pt x="21653" y="11180"/>
                  </a:lnTo>
                  <a:lnTo>
                    <a:pt x="21653" y="10826"/>
                  </a:lnTo>
                  <a:lnTo>
                    <a:pt x="21653" y="10472"/>
                  </a:lnTo>
                  <a:lnTo>
                    <a:pt x="21582" y="10092"/>
                  </a:lnTo>
                  <a:lnTo>
                    <a:pt x="21511" y="9725"/>
                  </a:lnTo>
                  <a:lnTo>
                    <a:pt x="21298" y="8912"/>
                  </a:lnTo>
                  <a:lnTo>
                    <a:pt x="21067" y="8191"/>
                  </a:lnTo>
                  <a:lnTo>
                    <a:pt x="20800" y="7536"/>
                  </a:lnTo>
                  <a:lnTo>
                    <a:pt x="20551" y="7025"/>
                  </a:lnTo>
                  <a:lnTo>
                    <a:pt x="20001" y="7103"/>
                  </a:lnTo>
                  <a:lnTo>
                    <a:pt x="19432" y="7156"/>
                  </a:lnTo>
                  <a:lnTo>
                    <a:pt x="18846" y="7208"/>
                  </a:lnTo>
                  <a:lnTo>
                    <a:pt x="18225" y="7208"/>
                  </a:lnTo>
                  <a:lnTo>
                    <a:pt x="17656" y="7208"/>
                  </a:lnTo>
                  <a:lnTo>
                    <a:pt x="17070" y="7182"/>
                  </a:lnTo>
                  <a:lnTo>
                    <a:pt x="16484" y="7156"/>
                  </a:lnTo>
                  <a:lnTo>
                    <a:pt x="15986" y="7103"/>
                  </a:lnTo>
                  <a:lnTo>
                    <a:pt x="14992" y="6999"/>
                  </a:lnTo>
                  <a:lnTo>
                    <a:pt x="14210" y="6907"/>
                  </a:lnTo>
                  <a:lnTo>
                    <a:pt x="13695" y="6828"/>
                  </a:lnTo>
                  <a:lnTo>
                    <a:pt x="13517" y="6802"/>
                  </a:lnTo>
                  <a:lnTo>
                    <a:pt x="13073" y="6645"/>
                  </a:lnTo>
                  <a:lnTo>
                    <a:pt x="12700" y="6474"/>
                  </a:lnTo>
                  <a:lnTo>
                    <a:pt x="12363" y="6304"/>
                  </a:lnTo>
                  <a:lnTo>
                    <a:pt x="12132" y="6094"/>
                  </a:lnTo>
                  <a:lnTo>
                    <a:pt x="11919" y="5871"/>
                  </a:lnTo>
                  <a:lnTo>
                    <a:pt x="11776" y="5649"/>
                  </a:lnTo>
                  <a:lnTo>
                    <a:pt x="11688" y="5413"/>
                  </a:lnTo>
                  <a:lnTo>
                    <a:pt x="11617" y="5190"/>
                  </a:lnTo>
                  <a:lnTo>
                    <a:pt x="11617" y="4941"/>
                  </a:lnTo>
                  <a:lnTo>
                    <a:pt x="11652" y="4718"/>
                  </a:lnTo>
                  <a:lnTo>
                    <a:pt x="11723" y="4482"/>
                  </a:lnTo>
                  <a:lnTo>
                    <a:pt x="11812" y="4285"/>
                  </a:lnTo>
                  <a:lnTo>
                    <a:pt x="11919" y="4089"/>
                  </a:lnTo>
                  <a:lnTo>
                    <a:pt x="12096" y="3905"/>
                  </a:lnTo>
                  <a:lnTo>
                    <a:pt x="12292" y="3735"/>
                  </a:lnTo>
                  <a:lnTo>
                    <a:pt x="12505" y="3604"/>
                  </a:lnTo>
                  <a:lnTo>
                    <a:pt x="12700" y="3460"/>
                  </a:lnTo>
                  <a:lnTo>
                    <a:pt x="12878" y="3250"/>
                  </a:lnTo>
                  <a:lnTo>
                    <a:pt x="13038" y="3027"/>
                  </a:lnTo>
                  <a:lnTo>
                    <a:pt x="13180" y="2752"/>
                  </a:lnTo>
                  <a:lnTo>
                    <a:pt x="13286" y="2477"/>
                  </a:lnTo>
                  <a:lnTo>
                    <a:pt x="13322" y="2175"/>
                  </a:lnTo>
                  <a:lnTo>
                    <a:pt x="13357" y="1874"/>
                  </a:lnTo>
                  <a:lnTo>
                    <a:pt x="13286" y="1572"/>
                  </a:lnTo>
                  <a:lnTo>
                    <a:pt x="13180" y="1271"/>
                  </a:lnTo>
                  <a:lnTo>
                    <a:pt x="13038" y="983"/>
                  </a:lnTo>
                  <a:lnTo>
                    <a:pt x="12949" y="865"/>
                  </a:lnTo>
                  <a:lnTo>
                    <a:pt x="12807" y="733"/>
                  </a:lnTo>
                  <a:lnTo>
                    <a:pt x="12665" y="616"/>
                  </a:lnTo>
                  <a:lnTo>
                    <a:pt x="12505" y="511"/>
                  </a:lnTo>
                  <a:lnTo>
                    <a:pt x="12327" y="406"/>
                  </a:lnTo>
                  <a:lnTo>
                    <a:pt x="12132" y="314"/>
                  </a:lnTo>
                  <a:lnTo>
                    <a:pt x="11883" y="235"/>
                  </a:lnTo>
                  <a:lnTo>
                    <a:pt x="11652" y="183"/>
                  </a:lnTo>
                  <a:lnTo>
                    <a:pt x="11368" y="104"/>
                  </a:lnTo>
                  <a:lnTo>
                    <a:pt x="11101" y="78"/>
                  </a:lnTo>
                  <a:lnTo>
                    <a:pt x="10800" y="52"/>
                  </a:lnTo>
                  <a:lnTo>
                    <a:pt x="10444" y="52"/>
                  </a:lnTo>
                  <a:lnTo>
                    <a:pt x="10142" y="52"/>
                  </a:lnTo>
                  <a:lnTo>
                    <a:pt x="9840" y="78"/>
                  </a:lnTo>
                  <a:lnTo>
                    <a:pt x="9574" y="104"/>
                  </a:lnTo>
                  <a:lnTo>
                    <a:pt x="9325" y="157"/>
                  </a:lnTo>
                  <a:lnTo>
                    <a:pt x="9094" y="209"/>
                  </a:lnTo>
                  <a:lnTo>
                    <a:pt x="8846" y="262"/>
                  </a:lnTo>
                  <a:lnTo>
                    <a:pt x="8650" y="340"/>
                  </a:lnTo>
                  <a:lnTo>
                    <a:pt x="8437" y="432"/>
                  </a:lnTo>
                  <a:lnTo>
                    <a:pt x="8277" y="511"/>
                  </a:lnTo>
                  <a:lnTo>
                    <a:pt x="8100" y="616"/>
                  </a:lnTo>
                  <a:lnTo>
                    <a:pt x="7957" y="707"/>
                  </a:lnTo>
                  <a:lnTo>
                    <a:pt x="7833" y="838"/>
                  </a:lnTo>
                  <a:lnTo>
                    <a:pt x="7620" y="1061"/>
                  </a:lnTo>
                  <a:lnTo>
                    <a:pt x="7442" y="1336"/>
                  </a:lnTo>
                  <a:lnTo>
                    <a:pt x="7353" y="1599"/>
                  </a:lnTo>
                  <a:lnTo>
                    <a:pt x="7318" y="1900"/>
                  </a:lnTo>
                  <a:lnTo>
                    <a:pt x="7318" y="2175"/>
                  </a:lnTo>
                  <a:lnTo>
                    <a:pt x="7353" y="2450"/>
                  </a:lnTo>
                  <a:lnTo>
                    <a:pt x="7442" y="2726"/>
                  </a:lnTo>
                  <a:lnTo>
                    <a:pt x="7620" y="2975"/>
                  </a:lnTo>
                  <a:lnTo>
                    <a:pt x="7833" y="3198"/>
                  </a:lnTo>
                  <a:lnTo>
                    <a:pt x="8064" y="3433"/>
                  </a:lnTo>
                  <a:lnTo>
                    <a:pt x="8295" y="3630"/>
                  </a:lnTo>
                  <a:lnTo>
                    <a:pt x="8508" y="3853"/>
                  </a:lnTo>
                  <a:lnTo>
                    <a:pt x="8686" y="4089"/>
                  </a:lnTo>
                  <a:lnTo>
                    <a:pt x="8775" y="4312"/>
                  </a:lnTo>
                  <a:lnTo>
                    <a:pt x="8846" y="4561"/>
                  </a:lnTo>
                  <a:lnTo>
                    <a:pt x="8846" y="4810"/>
                  </a:lnTo>
                  <a:lnTo>
                    <a:pt x="8810" y="5059"/>
                  </a:lnTo>
                  <a:lnTo>
                    <a:pt x="8721" y="5295"/>
                  </a:lnTo>
                  <a:lnTo>
                    <a:pt x="8579" y="5544"/>
                  </a:lnTo>
                  <a:lnTo>
                    <a:pt x="8366" y="5766"/>
                  </a:lnTo>
                  <a:lnTo>
                    <a:pt x="8135" y="5976"/>
                  </a:lnTo>
                  <a:lnTo>
                    <a:pt x="7833" y="6199"/>
                  </a:lnTo>
                  <a:lnTo>
                    <a:pt x="7478" y="6369"/>
                  </a:lnTo>
                  <a:lnTo>
                    <a:pt x="7069" y="6527"/>
                  </a:lnTo>
                  <a:lnTo>
                    <a:pt x="6590" y="6671"/>
                  </a:lnTo>
                  <a:lnTo>
                    <a:pt x="6092" y="6802"/>
                  </a:lnTo>
                  <a:lnTo>
                    <a:pt x="5684" y="6802"/>
                  </a:lnTo>
                  <a:lnTo>
                    <a:pt x="5133" y="6802"/>
                  </a:lnTo>
                  <a:lnTo>
                    <a:pt x="4547" y="6802"/>
                  </a:lnTo>
                  <a:lnTo>
                    <a:pt x="3872" y="6802"/>
                  </a:lnTo>
                  <a:lnTo>
                    <a:pt x="3144" y="6802"/>
                  </a:lnTo>
                  <a:lnTo>
                    <a:pt x="2362" y="6802"/>
                  </a:lnTo>
                  <a:lnTo>
                    <a:pt x="1545" y="6802"/>
                  </a:lnTo>
                  <a:lnTo>
                    <a:pt x="692" y="6802"/>
                  </a:lnTo>
                  <a:lnTo>
                    <a:pt x="586" y="7234"/>
                  </a:lnTo>
                  <a:lnTo>
                    <a:pt x="461" y="7837"/>
                  </a:lnTo>
                  <a:lnTo>
                    <a:pt x="355" y="8493"/>
                  </a:lnTo>
                  <a:lnTo>
                    <a:pt x="248" y="9187"/>
                  </a:lnTo>
                  <a:lnTo>
                    <a:pt x="142" y="9869"/>
                  </a:lnTo>
                  <a:lnTo>
                    <a:pt x="106" y="10498"/>
                  </a:lnTo>
                  <a:lnTo>
                    <a:pt x="106" y="10983"/>
                  </a:lnTo>
                  <a:lnTo>
                    <a:pt x="106" y="11311"/>
                  </a:lnTo>
                  <a:lnTo>
                    <a:pt x="213" y="11481"/>
                  </a:lnTo>
                  <a:lnTo>
                    <a:pt x="319" y="11651"/>
                  </a:lnTo>
                  <a:lnTo>
                    <a:pt x="497" y="11783"/>
                  </a:lnTo>
                  <a:lnTo>
                    <a:pt x="692" y="11914"/>
                  </a:lnTo>
                  <a:lnTo>
                    <a:pt x="941" y="12032"/>
                  </a:lnTo>
                  <a:lnTo>
                    <a:pt x="1207" y="12110"/>
                  </a:lnTo>
                  <a:lnTo>
                    <a:pt x="1509" y="12189"/>
                  </a:lnTo>
                  <a:lnTo>
                    <a:pt x="1794" y="12241"/>
                  </a:lnTo>
                  <a:lnTo>
                    <a:pt x="2131" y="12267"/>
                  </a:lnTo>
                  <a:lnTo>
                    <a:pt x="2433" y="12281"/>
                  </a:lnTo>
                  <a:lnTo>
                    <a:pt x="2735" y="12267"/>
                  </a:lnTo>
                  <a:lnTo>
                    <a:pt x="3055" y="12241"/>
                  </a:lnTo>
                  <a:lnTo>
                    <a:pt x="3357" y="12189"/>
                  </a:lnTo>
                  <a:lnTo>
                    <a:pt x="3623" y="12084"/>
                  </a:lnTo>
                  <a:lnTo>
                    <a:pt x="3872" y="11979"/>
                  </a:lnTo>
                  <a:lnTo>
                    <a:pt x="4103" y="11861"/>
                  </a:lnTo>
                  <a:lnTo>
                    <a:pt x="4316" y="11704"/>
                  </a:lnTo>
                  <a:lnTo>
                    <a:pt x="4582" y="11612"/>
                  </a:lnTo>
                  <a:lnTo>
                    <a:pt x="4849" y="11533"/>
                  </a:lnTo>
                  <a:lnTo>
                    <a:pt x="5169" y="11507"/>
                  </a:lnTo>
                  <a:lnTo>
                    <a:pt x="5506" y="11481"/>
                  </a:lnTo>
                  <a:lnTo>
                    <a:pt x="5808" y="11507"/>
                  </a:lnTo>
                  <a:lnTo>
                    <a:pt x="6146" y="11560"/>
                  </a:lnTo>
                  <a:lnTo>
                    <a:pt x="6501" y="11651"/>
                  </a:lnTo>
                  <a:lnTo>
                    <a:pt x="6803" y="11783"/>
                  </a:lnTo>
                  <a:lnTo>
                    <a:pt x="7105" y="11940"/>
                  </a:lnTo>
                  <a:lnTo>
                    <a:pt x="7353" y="12110"/>
                  </a:lnTo>
                  <a:lnTo>
                    <a:pt x="7584" y="12333"/>
                  </a:lnTo>
                  <a:lnTo>
                    <a:pt x="7798" y="12595"/>
                  </a:lnTo>
                  <a:lnTo>
                    <a:pt x="7922" y="12870"/>
                  </a:lnTo>
                  <a:lnTo>
                    <a:pt x="8028" y="13198"/>
                  </a:lnTo>
                  <a:lnTo>
                    <a:pt x="8064" y="13526"/>
                  </a:lnTo>
                  <a:lnTo>
                    <a:pt x="8028" y="13775"/>
                  </a:lnTo>
                  <a:lnTo>
                    <a:pt x="7922" y="13998"/>
                  </a:lnTo>
                  <a:lnTo>
                    <a:pt x="7798" y="14220"/>
                  </a:lnTo>
                  <a:lnTo>
                    <a:pt x="7584" y="14404"/>
                  </a:lnTo>
                  <a:lnTo>
                    <a:pt x="7353" y="14574"/>
                  </a:lnTo>
                  <a:lnTo>
                    <a:pt x="7105" y="14732"/>
                  </a:lnTo>
                  <a:lnTo>
                    <a:pt x="6803" y="14850"/>
                  </a:lnTo>
                  <a:lnTo>
                    <a:pt x="6501" y="14954"/>
                  </a:lnTo>
                  <a:lnTo>
                    <a:pt x="6146" y="15033"/>
                  </a:lnTo>
                  <a:lnTo>
                    <a:pt x="5808" y="15085"/>
                  </a:lnTo>
                  <a:lnTo>
                    <a:pt x="5506" y="15085"/>
                  </a:lnTo>
                  <a:lnTo>
                    <a:pt x="5169" y="15059"/>
                  </a:lnTo>
                  <a:lnTo>
                    <a:pt x="4849" y="15007"/>
                  </a:lnTo>
                  <a:lnTo>
                    <a:pt x="4582" y="14902"/>
                  </a:lnTo>
                  <a:lnTo>
                    <a:pt x="4316" y="14784"/>
                  </a:lnTo>
                  <a:lnTo>
                    <a:pt x="4103" y="14600"/>
                  </a:lnTo>
                  <a:lnTo>
                    <a:pt x="3907" y="14430"/>
                  </a:lnTo>
                  <a:lnTo>
                    <a:pt x="3659" y="14299"/>
                  </a:lnTo>
                  <a:lnTo>
                    <a:pt x="3428" y="14194"/>
                  </a:lnTo>
                  <a:lnTo>
                    <a:pt x="3179" y="14129"/>
                  </a:lnTo>
                  <a:lnTo>
                    <a:pt x="2913" y="14102"/>
                  </a:lnTo>
                  <a:lnTo>
                    <a:pt x="2646" y="14102"/>
                  </a:lnTo>
                  <a:lnTo>
                    <a:pt x="2362" y="14129"/>
                  </a:lnTo>
                  <a:lnTo>
                    <a:pt x="2096" y="14168"/>
                  </a:lnTo>
                  <a:lnTo>
                    <a:pt x="1811" y="14273"/>
                  </a:lnTo>
                  <a:lnTo>
                    <a:pt x="1545" y="14378"/>
                  </a:lnTo>
                  <a:lnTo>
                    <a:pt x="1314" y="14496"/>
                  </a:lnTo>
                  <a:lnTo>
                    <a:pt x="1065" y="14653"/>
                  </a:lnTo>
                  <a:lnTo>
                    <a:pt x="870" y="14797"/>
                  </a:lnTo>
                  <a:lnTo>
                    <a:pt x="657" y="14981"/>
                  </a:lnTo>
                  <a:lnTo>
                    <a:pt x="497" y="15177"/>
                  </a:lnTo>
                  <a:lnTo>
                    <a:pt x="390" y="15413"/>
                  </a:lnTo>
                  <a:lnTo>
                    <a:pt x="284" y="15636"/>
                  </a:lnTo>
                  <a:lnTo>
                    <a:pt x="248" y="15911"/>
                  </a:lnTo>
                  <a:lnTo>
                    <a:pt x="284" y="16239"/>
                  </a:lnTo>
                  <a:lnTo>
                    <a:pt x="319" y="16566"/>
                  </a:lnTo>
                  <a:lnTo>
                    <a:pt x="497" y="17340"/>
                  </a:lnTo>
                  <a:lnTo>
                    <a:pt x="692" y="18152"/>
                  </a:lnTo>
                  <a:lnTo>
                    <a:pt x="799" y="18559"/>
                  </a:lnTo>
                  <a:lnTo>
                    <a:pt x="905" y="18978"/>
                  </a:lnTo>
                  <a:lnTo>
                    <a:pt x="959" y="19384"/>
                  </a:lnTo>
                  <a:lnTo>
                    <a:pt x="994" y="19791"/>
                  </a:lnTo>
                  <a:lnTo>
                    <a:pt x="994" y="20132"/>
                  </a:lnTo>
                  <a:lnTo>
                    <a:pt x="959" y="20485"/>
                  </a:lnTo>
                  <a:lnTo>
                    <a:pt x="941" y="20669"/>
                  </a:lnTo>
                  <a:lnTo>
                    <a:pt x="870" y="20813"/>
                  </a:lnTo>
                  <a:lnTo>
                    <a:pt x="799" y="20970"/>
                  </a:lnTo>
                  <a:lnTo>
                    <a:pt x="692" y="21088"/>
                  </a:lnTo>
                  <a:lnTo>
                    <a:pt x="1474" y="20997"/>
                  </a:lnTo>
                  <a:lnTo>
                    <a:pt x="2291" y="20866"/>
                  </a:lnTo>
                  <a:lnTo>
                    <a:pt x="3108" y="20787"/>
                  </a:lnTo>
                  <a:lnTo>
                    <a:pt x="3907" y="20721"/>
                  </a:lnTo>
                  <a:lnTo>
                    <a:pt x="4653" y="20695"/>
                  </a:lnTo>
                  <a:lnTo>
                    <a:pt x="5364" y="20695"/>
                  </a:lnTo>
                  <a:lnTo>
                    <a:pt x="5701" y="20721"/>
                  </a:lnTo>
                  <a:lnTo>
                    <a:pt x="6057" y="20761"/>
                  </a:lnTo>
                  <a:lnTo>
                    <a:pt x="6323" y="20813"/>
                  </a:lnTo>
                  <a:lnTo>
                    <a:pt x="6625" y="20892"/>
                  </a:lnTo>
                  <a:close/>
                </a:path>
              </a:pathLst>
            </a:custGeom>
            <a:solidFill>
              <a:srgbClr val="FFBE7D"/>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800" b="1"/>
                <a:t>المعرفة</a:t>
              </a:r>
              <a:endParaRPr lang="en-US" altLang="en-US" sz="2800" b="1"/>
            </a:p>
          </p:txBody>
        </p:sp>
        <p:sp>
          <p:nvSpPr>
            <p:cNvPr id="6151" name="Puzzle2">
              <a:extLst>
                <a:ext uri="{FF2B5EF4-FFF2-40B4-BE49-F238E27FC236}">
                  <a16:creationId xmlns:a16="http://schemas.microsoft.com/office/drawing/2014/main" id="{8859D5BE-0CC7-5193-3A60-937107E13995}"/>
                </a:ext>
              </a:extLst>
            </p:cNvPr>
            <p:cNvSpPr>
              <a:spLocks noEditPoints="1" noChangeArrowheads="1"/>
            </p:cNvSpPr>
            <p:nvPr/>
          </p:nvSpPr>
          <p:spPr bwMode="auto">
            <a:xfrm>
              <a:off x="2880" y="1736"/>
              <a:ext cx="1778" cy="137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5394 w 21600"/>
                <a:gd name="T25" fmla="*/ 6735 h 21600"/>
                <a:gd name="T26" fmla="*/ 16182 w 21600"/>
                <a:gd name="T27" fmla="*/ 20441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4247" y="12354"/>
                  </a:moveTo>
                  <a:lnTo>
                    <a:pt x="4134" y="12468"/>
                  </a:lnTo>
                  <a:lnTo>
                    <a:pt x="4010" y="12581"/>
                  </a:lnTo>
                  <a:lnTo>
                    <a:pt x="3897" y="12637"/>
                  </a:lnTo>
                  <a:lnTo>
                    <a:pt x="3773" y="12694"/>
                  </a:lnTo>
                  <a:lnTo>
                    <a:pt x="3637" y="12694"/>
                  </a:lnTo>
                  <a:lnTo>
                    <a:pt x="3524" y="12694"/>
                  </a:lnTo>
                  <a:lnTo>
                    <a:pt x="3400" y="12665"/>
                  </a:lnTo>
                  <a:lnTo>
                    <a:pt x="3287" y="12609"/>
                  </a:lnTo>
                  <a:lnTo>
                    <a:pt x="3027" y="12496"/>
                  </a:lnTo>
                  <a:lnTo>
                    <a:pt x="2790" y="12340"/>
                  </a:lnTo>
                  <a:lnTo>
                    <a:pt x="2530" y="12142"/>
                  </a:lnTo>
                  <a:lnTo>
                    <a:pt x="2293" y="11987"/>
                  </a:lnTo>
                  <a:lnTo>
                    <a:pt x="2033" y="11817"/>
                  </a:lnTo>
                  <a:lnTo>
                    <a:pt x="1773" y="11676"/>
                  </a:lnTo>
                  <a:lnTo>
                    <a:pt x="1638" y="11662"/>
                  </a:lnTo>
                  <a:lnTo>
                    <a:pt x="1513" y="11634"/>
                  </a:lnTo>
                  <a:lnTo>
                    <a:pt x="1378" y="11634"/>
                  </a:lnTo>
                  <a:lnTo>
                    <a:pt x="1253" y="11634"/>
                  </a:lnTo>
                  <a:lnTo>
                    <a:pt x="1118" y="11662"/>
                  </a:lnTo>
                  <a:lnTo>
                    <a:pt x="971" y="11732"/>
                  </a:lnTo>
                  <a:lnTo>
                    <a:pt x="835" y="11817"/>
                  </a:lnTo>
                  <a:lnTo>
                    <a:pt x="711" y="11959"/>
                  </a:lnTo>
                  <a:lnTo>
                    <a:pt x="553" y="12086"/>
                  </a:lnTo>
                  <a:lnTo>
                    <a:pt x="429" y="12284"/>
                  </a:lnTo>
                  <a:lnTo>
                    <a:pt x="271" y="12524"/>
                  </a:lnTo>
                  <a:lnTo>
                    <a:pt x="146" y="12793"/>
                  </a:lnTo>
                  <a:lnTo>
                    <a:pt x="79" y="12962"/>
                  </a:lnTo>
                  <a:lnTo>
                    <a:pt x="33" y="13146"/>
                  </a:lnTo>
                  <a:lnTo>
                    <a:pt x="11" y="13386"/>
                  </a:lnTo>
                  <a:lnTo>
                    <a:pt x="11" y="13641"/>
                  </a:lnTo>
                  <a:lnTo>
                    <a:pt x="33" y="13881"/>
                  </a:lnTo>
                  <a:lnTo>
                    <a:pt x="101" y="14150"/>
                  </a:lnTo>
                  <a:lnTo>
                    <a:pt x="192" y="14404"/>
                  </a:lnTo>
                  <a:lnTo>
                    <a:pt x="293" y="14645"/>
                  </a:lnTo>
                  <a:lnTo>
                    <a:pt x="451" y="14857"/>
                  </a:lnTo>
                  <a:lnTo>
                    <a:pt x="621" y="15054"/>
                  </a:lnTo>
                  <a:lnTo>
                    <a:pt x="734" y="15125"/>
                  </a:lnTo>
                  <a:lnTo>
                    <a:pt x="835" y="15210"/>
                  </a:lnTo>
                  <a:lnTo>
                    <a:pt x="948" y="15267"/>
                  </a:lnTo>
                  <a:lnTo>
                    <a:pt x="1084" y="15323"/>
                  </a:lnTo>
                  <a:lnTo>
                    <a:pt x="1208" y="15351"/>
                  </a:lnTo>
                  <a:lnTo>
                    <a:pt x="1355" y="15380"/>
                  </a:lnTo>
                  <a:lnTo>
                    <a:pt x="1513" y="15380"/>
                  </a:lnTo>
                  <a:lnTo>
                    <a:pt x="1683" y="15380"/>
                  </a:lnTo>
                  <a:lnTo>
                    <a:pt x="1864" y="15351"/>
                  </a:lnTo>
                  <a:lnTo>
                    <a:pt x="2033" y="15323"/>
                  </a:lnTo>
                  <a:lnTo>
                    <a:pt x="2225" y="15238"/>
                  </a:lnTo>
                  <a:lnTo>
                    <a:pt x="2428" y="15153"/>
                  </a:lnTo>
                  <a:lnTo>
                    <a:pt x="2745" y="15026"/>
                  </a:lnTo>
                  <a:lnTo>
                    <a:pt x="3005" y="14913"/>
                  </a:lnTo>
                  <a:lnTo>
                    <a:pt x="3264" y="14828"/>
                  </a:lnTo>
                  <a:lnTo>
                    <a:pt x="3513" y="14800"/>
                  </a:lnTo>
                  <a:lnTo>
                    <a:pt x="3615" y="14828"/>
                  </a:lnTo>
                  <a:lnTo>
                    <a:pt x="3728" y="14857"/>
                  </a:lnTo>
                  <a:lnTo>
                    <a:pt x="3807" y="14913"/>
                  </a:lnTo>
                  <a:lnTo>
                    <a:pt x="3920" y="14998"/>
                  </a:lnTo>
                  <a:lnTo>
                    <a:pt x="4010" y="15097"/>
                  </a:lnTo>
                  <a:lnTo>
                    <a:pt x="4089" y="15238"/>
                  </a:lnTo>
                  <a:lnTo>
                    <a:pt x="4179" y="15408"/>
                  </a:lnTo>
                  <a:lnTo>
                    <a:pt x="4247" y="15620"/>
                  </a:lnTo>
                  <a:lnTo>
                    <a:pt x="4326" y="15860"/>
                  </a:lnTo>
                  <a:lnTo>
                    <a:pt x="4394" y="16129"/>
                  </a:lnTo>
                  <a:lnTo>
                    <a:pt x="4439" y="16440"/>
                  </a:lnTo>
                  <a:lnTo>
                    <a:pt x="4507" y="16737"/>
                  </a:lnTo>
                  <a:lnTo>
                    <a:pt x="4552" y="17090"/>
                  </a:lnTo>
                  <a:lnTo>
                    <a:pt x="4575" y="17443"/>
                  </a:lnTo>
                  <a:lnTo>
                    <a:pt x="4586" y="17825"/>
                  </a:lnTo>
                  <a:lnTo>
                    <a:pt x="4586" y="18193"/>
                  </a:lnTo>
                  <a:lnTo>
                    <a:pt x="4586" y="18574"/>
                  </a:lnTo>
                  <a:lnTo>
                    <a:pt x="4586" y="18984"/>
                  </a:lnTo>
                  <a:lnTo>
                    <a:pt x="4552" y="19366"/>
                  </a:lnTo>
                  <a:lnTo>
                    <a:pt x="4507" y="19748"/>
                  </a:lnTo>
                  <a:lnTo>
                    <a:pt x="4462" y="20129"/>
                  </a:lnTo>
                  <a:lnTo>
                    <a:pt x="4371" y="20483"/>
                  </a:lnTo>
                  <a:lnTo>
                    <a:pt x="4292" y="20836"/>
                  </a:lnTo>
                  <a:lnTo>
                    <a:pt x="4202" y="21161"/>
                  </a:lnTo>
                  <a:lnTo>
                    <a:pt x="4744" y="21161"/>
                  </a:lnTo>
                  <a:lnTo>
                    <a:pt x="5264" y="21161"/>
                  </a:lnTo>
                  <a:lnTo>
                    <a:pt x="5784" y="21161"/>
                  </a:lnTo>
                  <a:lnTo>
                    <a:pt x="6235" y="21161"/>
                  </a:lnTo>
                  <a:lnTo>
                    <a:pt x="6676" y="21161"/>
                  </a:lnTo>
                  <a:lnTo>
                    <a:pt x="7060" y="21161"/>
                  </a:lnTo>
                  <a:lnTo>
                    <a:pt x="7410" y="21161"/>
                  </a:lnTo>
                  <a:lnTo>
                    <a:pt x="7670" y="21161"/>
                  </a:lnTo>
                  <a:lnTo>
                    <a:pt x="8020" y="21020"/>
                  </a:lnTo>
                  <a:lnTo>
                    <a:pt x="8303" y="20893"/>
                  </a:lnTo>
                  <a:lnTo>
                    <a:pt x="8563" y="20695"/>
                  </a:lnTo>
                  <a:lnTo>
                    <a:pt x="8800" y="20511"/>
                  </a:lnTo>
                  <a:lnTo>
                    <a:pt x="8969" y="20285"/>
                  </a:lnTo>
                  <a:lnTo>
                    <a:pt x="9150" y="20045"/>
                  </a:lnTo>
                  <a:lnTo>
                    <a:pt x="9252" y="19804"/>
                  </a:lnTo>
                  <a:lnTo>
                    <a:pt x="9342" y="19550"/>
                  </a:lnTo>
                  <a:lnTo>
                    <a:pt x="9410" y="19281"/>
                  </a:lnTo>
                  <a:lnTo>
                    <a:pt x="9433" y="19013"/>
                  </a:lnTo>
                  <a:lnTo>
                    <a:pt x="9433" y="18744"/>
                  </a:lnTo>
                  <a:lnTo>
                    <a:pt x="9387" y="18504"/>
                  </a:lnTo>
                  <a:lnTo>
                    <a:pt x="9320" y="18221"/>
                  </a:lnTo>
                  <a:lnTo>
                    <a:pt x="9207" y="17981"/>
                  </a:lnTo>
                  <a:lnTo>
                    <a:pt x="9105" y="17740"/>
                  </a:lnTo>
                  <a:lnTo>
                    <a:pt x="8924" y="17514"/>
                  </a:lnTo>
                  <a:lnTo>
                    <a:pt x="8777" y="17274"/>
                  </a:lnTo>
                  <a:lnTo>
                    <a:pt x="8642" y="17034"/>
                  </a:lnTo>
                  <a:lnTo>
                    <a:pt x="8563" y="16765"/>
                  </a:lnTo>
                  <a:lnTo>
                    <a:pt x="8472" y="16468"/>
                  </a:lnTo>
                  <a:lnTo>
                    <a:pt x="8450" y="16157"/>
                  </a:lnTo>
                  <a:lnTo>
                    <a:pt x="8450" y="15860"/>
                  </a:lnTo>
                  <a:lnTo>
                    <a:pt x="8472" y="15563"/>
                  </a:lnTo>
                  <a:lnTo>
                    <a:pt x="8540" y="15267"/>
                  </a:lnTo>
                  <a:lnTo>
                    <a:pt x="8642" y="14998"/>
                  </a:lnTo>
                  <a:lnTo>
                    <a:pt x="8777" y="14729"/>
                  </a:lnTo>
                  <a:lnTo>
                    <a:pt x="8868" y="14616"/>
                  </a:lnTo>
                  <a:lnTo>
                    <a:pt x="8969" y="14475"/>
                  </a:lnTo>
                  <a:lnTo>
                    <a:pt x="9060" y="14376"/>
                  </a:lnTo>
                  <a:lnTo>
                    <a:pt x="9184" y="14291"/>
                  </a:lnTo>
                  <a:lnTo>
                    <a:pt x="9297" y="14206"/>
                  </a:lnTo>
                  <a:lnTo>
                    <a:pt x="9433" y="14121"/>
                  </a:lnTo>
                  <a:lnTo>
                    <a:pt x="9579" y="14051"/>
                  </a:lnTo>
                  <a:lnTo>
                    <a:pt x="9726" y="13994"/>
                  </a:lnTo>
                  <a:lnTo>
                    <a:pt x="9884" y="13938"/>
                  </a:lnTo>
                  <a:lnTo>
                    <a:pt x="10054" y="13909"/>
                  </a:lnTo>
                  <a:lnTo>
                    <a:pt x="10257" y="13881"/>
                  </a:lnTo>
                  <a:lnTo>
                    <a:pt x="10449" y="13881"/>
                  </a:lnTo>
                  <a:lnTo>
                    <a:pt x="10664" y="13881"/>
                  </a:lnTo>
                  <a:lnTo>
                    <a:pt x="10856" y="13909"/>
                  </a:lnTo>
                  <a:lnTo>
                    <a:pt x="11037" y="13966"/>
                  </a:lnTo>
                  <a:lnTo>
                    <a:pt x="11206" y="14023"/>
                  </a:lnTo>
                  <a:lnTo>
                    <a:pt x="11353" y="14093"/>
                  </a:lnTo>
                  <a:lnTo>
                    <a:pt x="11511" y="14178"/>
                  </a:lnTo>
                  <a:lnTo>
                    <a:pt x="11635" y="14263"/>
                  </a:lnTo>
                  <a:lnTo>
                    <a:pt x="11748" y="14376"/>
                  </a:lnTo>
                  <a:lnTo>
                    <a:pt x="11861" y="14475"/>
                  </a:lnTo>
                  <a:lnTo>
                    <a:pt x="11941" y="14616"/>
                  </a:lnTo>
                  <a:lnTo>
                    <a:pt x="12031" y="14758"/>
                  </a:lnTo>
                  <a:lnTo>
                    <a:pt x="12099" y="14885"/>
                  </a:lnTo>
                  <a:lnTo>
                    <a:pt x="12200" y="15210"/>
                  </a:lnTo>
                  <a:lnTo>
                    <a:pt x="12268" y="15507"/>
                  </a:lnTo>
                  <a:lnTo>
                    <a:pt x="12291" y="15832"/>
                  </a:lnTo>
                  <a:lnTo>
                    <a:pt x="12291" y="16157"/>
                  </a:lnTo>
                  <a:lnTo>
                    <a:pt x="12246" y="16482"/>
                  </a:lnTo>
                  <a:lnTo>
                    <a:pt x="12178" y="16807"/>
                  </a:lnTo>
                  <a:lnTo>
                    <a:pt x="12099" y="17090"/>
                  </a:lnTo>
                  <a:lnTo>
                    <a:pt x="12008" y="17330"/>
                  </a:lnTo>
                  <a:lnTo>
                    <a:pt x="11884" y="17542"/>
                  </a:lnTo>
                  <a:lnTo>
                    <a:pt x="11748" y="17712"/>
                  </a:lnTo>
                  <a:lnTo>
                    <a:pt x="11613" y="17839"/>
                  </a:lnTo>
                  <a:lnTo>
                    <a:pt x="11489" y="18037"/>
                  </a:lnTo>
                  <a:lnTo>
                    <a:pt x="11398" y="18221"/>
                  </a:lnTo>
                  <a:lnTo>
                    <a:pt x="11319" y="18447"/>
                  </a:lnTo>
                  <a:lnTo>
                    <a:pt x="11251" y="18659"/>
                  </a:lnTo>
                  <a:lnTo>
                    <a:pt x="11206" y="18900"/>
                  </a:lnTo>
                  <a:lnTo>
                    <a:pt x="11184" y="19154"/>
                  </a:lnTo>
                  <a:lnTo>
                    <a:pt x="11184" y="19423"/>
                  </a:lnTo>
                  <a:lnTo>
                    <a:pt x="11229" y="19663"/>
                  </a:lnTo>
                  <a:lnTo>
                    <a:pt x="11297" y="19903"/>
                  </a:lnTo>
                  <a:lnTo>
                    <a:pt x="11376" y="20158"/>
                  </a:lnTo>
                  <a:lnTo>
                    <a:pt x="11511" y="20398"/>
                  </a:lnTo>
                  <a:lnTo>
                    <a:pt x="11681" y="20610"/>
                  </a:lnTo>
                  <a:lnTo>
                    <a:pt x="11884" y="20808"/>
                  </a:lnTo>
                  <a:lnTo>
                    <a:pt x="12121" y="20992"/>
                  </a:lnTo>
                  <a:lnTo>
                    <a:pt x="12404" y="21161"/>
                  </a:lnTo>
                  <a:lnTo>
                    <a:pt x="12528" y="21190"/>
                  </a:lnTo>
                  <a:lnTo>
                    <a:pt x="12856" y="21274"/>
                  </a:lnTo>
                  <a:lnTo>
                    <a:pt x="13330" y="21373"/>
                  </a:lnTo>
                  <a:lnTo>
                    <a:pt x="13963" y="21486"/>
                  </a:lnTo>
                  <a:lnTo>
                    <a:pt x="14313" y="21543"/>
                  </a:lnTo>
                  <a:lnTo>
                    <a:pt x="14652" y="21571"/>
                  </a:lnTo>
                  <a:lnTo>
                    <a:pt x="15025" y="21600"/>
                  </a:lnTo>
                  <a:lnTo>
                    <a:pt x="15409" y="21600"/>
                  </a:lnTo>
                  <a:lnTo>
                    <a:pt x="15782" y="21600"/>
                  </a:lnTo>
                  <a:lnTo>
                    <a:pt x="16177" y="21571"/>
                  </a:lnTo>
                  <a:lnTo>
                    <a:pt x="16516" y="21486"/>
                  </a:lnTo>
                  <a:lnTo>
                    <a:pt x="16889" y="21402"/>
                  </a:lnTo>
                  <a:lnTo>
                    <a:pt x="16821" y="21190"/>
                  </a:lnTo>
                  <a:lnTo>
                    <a:pt x="16776" y="20935"/>
                  </a:lnTo>
                  <a:lnTo>
                    <a:pt x="16742" y="20667"/>
                  </a:lnTo>
                  <a:lnTo>
                    <a:pt x="16719" y="20370"/>
                  </a:lnTo>
                  <a:lnTo>
                    <a:pt x="16697" y="19719"/>
                  </a:lnTo>
                  <a:lnTo>
                    <a:pt x="16697" y="19013"/>
                  </a:lnTo>
                  <a:lnTo>
                    <a:pt x="16719" y="18306"/>
                  </a:lnTo>
                  <a:lnTo>
                    <a:pt x="16753" y="17599"/>
                  </a:lnTo>
                  <a:lnTo>
                    <a:pt x="16821" y="16949"/>
                  </a:lnTo>
                  <a:lnTo>
                    <a:pt x="16889" y="16383"/>
                  </a:lnTo>
                  <a:lnTo>
                    <a:pt x="16934" y="16129"/>
                  </a:lnTo>
                  <a:lnTo>
                    <a:pt x="17002" y="15945"/>
                  </a:lnTo>
                  <a:lnTo>
                    <a:pt x="17081" y="15790"/>
                  </a:lnTo>
                  <a:lnTo>
                    <a:pt x="17194" y="15648"/>
                  </a:lnTo>
                  <a:lnTo>
                    <a:pt x="17318" y="15563"/>
                  </a:lnTo>
                  <a:lnTo>
                    <a:pt x="17453" y="15507"/>
                  </a:lnTo>
                  <a:lnTo>
                    <a:pt x="17600" y="15450"/>
                  </a:lnTo>
                  <a:lnTo>
                    <a:pt x="17758" y="15450"/>
                  </a:lnTo>
                  <a:lnTo>
                    <a:pt x="17905" y="15479"/>
                  </a:lnTo>
                  <a:lnTo>
                    <a:pt x="18064" y="15535"/>
                  </a:lnTo>
                  <a:lnTo>
                    <a:pt x="18233" y="15620"/>
                  </a:lnTo>
                  <a:lnTo>
                    <a:pt x="18380" y="15733"/>
                  </a:lnTo>
                  <a:lnTo>
                    <a:pt x="18561" y="15832"/>
                  </a:lnTo>
                  <a:lnTo>
                    <a:pt x="18707" y="15973"/>
                  </a:lnTo>
                  <a:lnTo>
                    <a:pt x="18866" y="16129"/>
                  </a:lnTo>
                  <a:lnTo>
                    <a:pt x="18990" y="16327"/>
                  </a:lnTo>
                  <a:lnTo>
                    <a:pt x="19125" y="16482"/>
                  </a:lnTo>
                  <a:lnTo>
                    <a:pt x="19295" y="16624"/>
                  </a:lnTo>
                  <a:lnTo>
                    <a:pt x="19464" y="16737"/>
                  </a:lnTo>
                  <a:lnTo>
                    <a:pt x="19668" y="16807"/>
                  </a:lnTo>
                  <a:lnTo>
                    <a:pt x="19860" y="16836"/>
                  </a:lnTo>
                  <a:lnTo>
                    <a:pt x="20052" y="16864"/>
                  </a:lnTo>
                  <a:lnTo>
                    <a:pt x="20266" y="16836"/>
                  </a:lnTo>
                  <a:lnTo>
                    <a:pt x="20470" y="16793"/>
                  </a:lnTo>
                  <a:lnTo>
                    <a:pt x="20662" y="16708"/>
                  </a:lnTo>
                  <a:lnTo>
                    <a:pt x="20854" y="16567"/>
                  </a:lnTo>
                  <a:lnTo>
                    <a:pt x="21035" y="16412"/>
                  </a:lnTo>
                  <a:lnTo>
                    <a:pt x="21182" y="16214"/>
                  </a:lnTo>
                  <a:lnTo>
                    <a:pt x="21340" y="16002"/>
                  </a:lnTo>
                  <a:lnTo>
                    <a:pt x="21441" y="15733"/>
                  </a:lnTo>
                  <a:lnTo>
                    <a:pt x="21532" y="15436"/>
                  </a:lnTo>
                  <a:lnTo>
                    <a:pt x="21600" y="15083"/>
                  </a:lnTo>
                  <a:lnTo>
                    <a:pt x="21600" y="14885"/>
                  </a:lnTo>
                  <a:lnTo>
                    <a:pt x="21600" y="14729"/>
                  </a:lnTo>
                  <a:lnTo>
                    <a:pt x="21600" y="14531"/>
                  </a:lnTo>
                  <a:lnTo>
                    <a:pt x="21577" y="14376"/>
                  </a:lnTo>
                  <a:lnTo>
                    <a:pt x="21532" y="14206"/>
                  </a:lnTo>
                  <a:lnTo>
                    <a:pt x="21487" y="14051"/>
                  </a:lnTo>
                  <a:lnTo>
                    <a:pt x="21419" y="13909"/>
                  </a:lnTo>
                  <a:lnTo>
                    <a:pt x="21351" y="13768"/>
                  </a:lnTo>
                  <a:lnTo>
                    <a:pt x="21204" y="13500"/>
                  </a:lnTo>
                  <a:lnTo>
                    <a:pt x="21035" y="13287"/>
                  </a:lnTo>
                  <a:lnTo>
                    <a:pt x="20809" y="13090"/>
                  </a:lnTo>
                  <a:lnTo>
                    <a:pt x="20594" y="12962"/>
                  </a:lnTo>
                  <a:lnTo>
                    <a:pt x="20357" y="12821"/>
                  </a:lnTo>
                  <a:lnTo>
                    <a:pt x="20120" y="12764"/>
                  </a:lnTo>
                  <a:lnTo>
                    <a:pt x="19882" y="12708"/>
                  </a:lnTo>
                  <a:lnTo>
                    <a:pt x="19645" y="12736"/>
                  </a:lnTo>
                  <a:lnTo>
                    <a:pt x="19430" y="12793"/>
                  </a:lnTo>
                  <a:lnTo>
                    <a:pt x="19227" y="12906"/>
                  </a:lnTo>
                  <a:lnTo>
                    <a:pt x="19148" y="12962"/>
                  </a:lnTo>
                  <a:lnTo>
                    <a:pt x="19058" y="13047"/>
                  </a:lnTo>
                  <a:lnTo>
                    <a:pt x="18990" y="13146"/>
                  </a:lnTo>
                  <a:lnTo>
                    <a:pt x="18911" y="13259"/>
                  </a:lnTo>
                  <a:lnTo>
                    <a:pt x="18775" y="13471"/>
                  </a:lnTo>
                  <a:lnTo>
                    <a:pt x="18628" y="13641"/>
                  </a:lnTo>
                  <a:lnTo>
                    <a:pt x="18470" y="13740"/>
                  </a:lnTo>
                  <a:lnTo>
                    <a:pt x="18301" y="13825"/>
                  </a:lnTo>
                  <a:lnTo>
                    <a:pt x="18143" y="13853"/>
                  </a:lnTo>
                  <a:lnTo>
                    <a:pt x="17973" y="13881"/>
                  </a:lnTo>
                  <a:lnTo>
                    <a:pt x="17804" y="13853"/>
                  </a:lnTo>
                  <a:lnTo>
                    <a:pt x="17646" y="13796"/>
                  </a:lnTo>
                  <a:lnTo>
                    <a:pt x="17499" y="13726"/>
                  </a:lnTo>
                  <a:lnTo>
                    <a:pt x="17341" y="13641"/>
                  </a:lnTo>
                  <a:lnTo>
                    <a:pt x="17216" y="13528"/>
                  </a:lnTo>
                  <a:lnTo>
                    <a:pt x="17103" y="13386"/>
                  </a:lnTo>
                  <a:lnTo>
                    <a:pt x="17024" y="13259"/>
                  </a:lnTo>
                  <a:lnTo>
                    <a:pt x="16934" y="13118"/>
                  </a:lnTo>
                  <a:lnTo>
                    <a:pt x="16889" y="12991"/>
                  </a:lnTo>
                  <a:lnTo>
                    <a:pt x="16889" y="12849"/>
                  </a:lnTo>
                  <a:lnTo>
                    <a:pt x="16889" y="12383"/>
                  </a:lnTo>
                  <a:lnTo>
                    <a:pt x="16889" y="11662"/>
                  </a:lnTo>
                  <a:lnTo>
                    <a:pt x="16889" y="10701"/>
                  </a:lnTo>
                  <a:lnTo>
                    <a:pt x="16889" y="9640"/>
                  </a:lnTo>
                  <a:lnTo>
                    <a:pt x="16889" y="8566"/>
                  </a:lnTo>
                  <a:lnTo>
                    <a:pt x="16889" y="7478"/>
                  </a:lnTo>
                  <a:lnTo>
                    <a:pt x="16889" y="6502"/>
                  </a:lnTo>
                  <a:lnTo>
                    <a:pt x="16889" y="5739"/>
                  </a:lnTo>
                  <a:lnTo>
                    <a:pt x="16674" y="5894"/>
                  </a:lnTo>
                  <a:lnTo>
                    <a:pt x="16414" y="6036"/>
                  </a:lnTo>
                  <a:lnTo>
                    <a:pt x="16154" y="6177"/>
                  </a:lnTo>
                  <a:lnTo>
                    <a:pt x="15849" y="6248"/>
                  </a:lnTo>
                  <a:lnTo>
                    <a:pt x="15544" y="6304"/>
                  </a:lnTo>
                  <a:lnTo>
                    <a:pt x="15217" y="6332"/>
                  </a:lnTo>
                  <a:lnTo>
                    <a:pt x="14866" y="6361"/>
                  </a:lnTo>
                  <a:lnTo>
                    <a:pt x="14550" y="6361"/>
                  </a:lnTo>
                  <a:lnTo>
                    <a:pt x="14200" y="6332"/>
                  </a:lnTo>
                  <a:lnTo>
                    <a:pt x="13850" y="6276"/>
                  </a:lnTo>
                  <a:lnTo>
                    <a:pt x="13522" y="6219"/>
                  </a:lnTo>
                  <a:lnTo>
                    <a:pt x="13206" y="6149"/>
                  </a:lnTo>
                  <a:lnTo>
                    <a:pt x="12901" y="6064"/>
                  </a:lnTo>
                  <a:lnTo>
                    <a:pt x="12618" y="5951"/>
                  </a:lnTo>
                  <a:lnTo>
                    <a:pt x="12358" y="5838"/>
                  </a:lnTo>
                  <a:lnTo>
                    <a:pt x="12121" y="5739"/>
                  </a:lnTo>
                  <a:lnTo>
                    <a:pt x="11941" y="5626"/>
                  </a:lnTo>
                  <a:lnTo>
                    <a:pt x="11794" y="5513"/>
                  </a:lnTo>
                  <a:lnTo>
                    <a:pt x="11658" y="5414"/>
                  </a:lnTo>
                  <a:lnTo>
                    <a:pt x="11556" y="5301"/>
                  </a:lnTo>
                  <a:lnTo>
                    <a:pt x="11466" y="5187"/>
                  </a:lnTo>
                  <a:lnTo>
                    <a:pt x="11398" y="5089"/>
                  </a:lnTo>
                  <a:lnTo>
                    <a:pt x="11376" y="4947"/>
                  </a:lnTo>
                  <a:lnTo>
                    <a:pt x="11353" y="4834"/>
                  </a:lnTo>
                  <a:lnTo>
                    <a:pt x="11353" y="4707"/>
                  </a:lnTo>
                  <a:lnTo>
                    <a:pt x="11376" y="4565"/>
                  </a:lnTo>
                  <a:lnTo>
                    <a:pt x="11443" y="4410"/>
                  </a:lnTo>
                  <a:lnTo>
                    <a:pt x="11511" y="4240"/>
                  </a:lnTo>
                  <a:lnTo>
                    <a:pt x="11703" y="3887"/>
                  </a:lnTo>
                  <a:lnTo>
                    <a:pt x="11986" y="3505"/>
                  </a:lnTo>
                  <a:lnTo>
                    <a:pt x="12144" y="3265"/>
                  </a:lnTo>
                  <a:lnTo>
                    <a:pt x="12246" y="3025"/>
                  </a:lnTo>
                  <a:lnTo>
                    <a:pt x="12336" y="2756"/>
                  </a:lnTo>
                  <a:lnTo>
                    <a:pt x="12404" y="2445"/>
                  </a:lnTo>
                  <a:lnTo>
                    <a:pt x="12438" y="2176"/>
                  </a:lnTo>
                  <a:lnTo>
                    <a:pt x="12438" y="1880"/>
                  </a:lnTo>
                  <a:lnTo>
                    <a:pt x="12404" y="1583"/>
                  </a:lnTo>
                  <a:lnTo>
                    <a:pt x="12336" y="1314"/>
                  </a:lnTo>
                  <a:lnTo>
                    <a:pt x="12246" y="1046"/>
                  </a:lnTo>
                  <a:lnTo>
                    <a:pt x="12099" y="791"/>
                  </a:lnTo>
                  <a:lnTo>
                    <a:pt x="12008" y="692"/>
                  </a:lnTo>
                  <a:lnTo>
                    <a:pt x="11918" y="579"/>
                  </a:lnTo>
                  <a:lnTo>
                    <a:pt x="11816" y="466"/>
                  </a:lnTo>
                  <a:lnTo>
                    <a:pt x="11703" y="381"/>
                  </a:lnTo>
                  <a:lnTo>
                    <a:pt x="11579" y="310"/>
                  </a:lnTo>
                  <a:lnTo>
                    <a:pt x="11443" y="226"/>
                  </a:lnTo>
                  <a:lnTo>
                    <a:pt x="11297" y="169"/>
                  </a:lnTo>
                  <a:lnTo>
                    <a:pt x="11138" y="113"/>
                  </a:lnTo>
                  <a:lnTo>
                    <a:pt x="10969" y="56"/>
                  </a:lnTo>
                  <a:lnTo>
                    <a:pt x="10800" y="28"/>
                  </a:lnTo>
                  <a:lnTo>
                    <a:pt x="10619" y="28"/>
                  </a:lnTo>
                  <a:lnTo>
                    <a:pt x="10404" y="28"/>
                  </a:lnTo>
                  <a:lnTo>
                    <a:pt x="10257" y="28"/>
                  </a:lnTo>
                  <a:lnTo>
                    <a:pt x="10076" y="56"/>
                  </a:lnTo>
                  <a:lnTo>
                    <a:pt x="9952" y="84"/>
                  </a:lnTo>
                  <a:lnTo>
                    <a:pt x="9794" y="141"/>
                  </a:lnTo>
                  <a:lnTo>
                    <a:pt x="9692" y="226"/>
                  </a:lnTo>
                  <a:lnTo>
                    <a:pt x="9557" y="282"/>
                  </a:lnTo>
                  <a:lnTo>
                    <a:pt x="9455" y="381"/>
                  </a:lnTo>
                  <a:lnTo>
                    <a:pt x="9365" y="466"/>
                  </a:lnTo>
                  <a:lnTo>
                    <a:pt x="9274" y="579"/>
                  </a:lnTo>
                  <a:lnTo>
                    <a:pt x="9184" y="692"/>
                  </a:lnTo>
                  <a:lnTo>
                    <a:pt x="9128" y="791"/>
                  </a:lnTo>
                  <a:lnTo>
                    <a:pt x="9060" y="932"/>
                  </a:lnTo>
                  <a:lnTo>
                    <a:pt x="8969" y="1201"/>
                  </a:lnTo>
                  <a:lnTo>
                    <a:pt x="8913" y="1498"/>
                  </a:lnTo>
                  <a:lnTo>
                    <a:pt x="8890" y="1795"/>
                  </a:lnTo>
                  <a:lnTo>
                    <a:pt x="8890" y="2120"/>
                  </a:lnTo>
                  <a:lnTo>
                    <a:pt x="8913" y="2445"/>
                  </a:lnTo>
                  <a:lnTo>
                    <a:pt x="8969" y="2756"/>
                  </a:lnTo>
                  <a:lnTo>
                    <a:pt x="9060" y="3081"/>
                  </a:lnTo>
                  <a:lnTo>
                    <a:pt x="9173" y="3378"/>
                  </a:lnTo>
                  <a:lnTo>
                    <a:pt x="9297" y="3647"/>
                  </a:lnTo>
                  <a:lnTo>
                    <a:pt x="9466" y="3887"/>
                  </a:lnTo>
                  <a:lnTo>
                    <a:pt x="9579" y="4085"/>
                  </a:lnTo>
                  <a:lnTo>
                    <a:pt x="9670" y="4269"/>
                  </a:lnTo>
                  <a:lnTo>
                    <a:pt x="9726" y="4467"/>
                  </a:lnTo>
                  <a:lnTo>
                    <a:pt x="9771" y="4650"/>
                  </a:lnTo>
                  <a:lnTo>
                    <a:pt x="9771" y="4834"/>
                  </a:lnTo>
                  <a:lnTo>
                    <a:pt x="9749" y="5032"/>
                  </a:lnTo>
                  <a:lnTo>
                    <a:pt x="9715" y="5216"/>
                  </a:lnTo>
                  <a:lnTo>
                    <a:pt x="9625" y="5385"/>
                  </a:lnTo>
                  <a:lnTo>
                    <a:pt x="9534" y="5513"/>
                  </a:lnTo>
                  <a:lnTo>
                    <a:pt x="9410" y="5626"/>
                  </a:lnTo>
                  <a:lnTo>
                    <a:pt x="9229" y="5710"/>
                  </a:lnTo>
                  <a:lnTo>
                    <a:pt x="9060" y="5767"/>
                  </a:lnTo>
                  <a:lnTo>
                    <a:pt x="8845" y="5767"/>
                  </a:lnTo>
                  <a:lnTo>
                    <a:pt x="8585" y="5739"/>
                  </a:lnTo>
                  <a:lnTo>
                    <a:pt x="8325" y="5654"/>
                  </a:lnTo>
                  <a:lnTo>
                    <a:pt x="8020" y="5513"/>
                  </a:lnTo>
                  <a:lnTo>
                    <a:pt x="7840" y="5442"/>
                  </a:lnTo>
                  <a:lnTo>
                    <a:pt x="7648" y="5385"/>
                  </a:lnTo>
                  <a:lnTo>
                    <a:pt x="7433" y="5329"/>
                  </a:lnTo>
                  <a:lnTo>
                    <a:pt x="7241" y="5301"/>
                  </a:lnTo>
                  <a:lnTo>
                    <a:pt x="6755" y="5301"/>
                  </a:lnTo>
                  <a:lnTo>
                    <a:pt x="6281" y="5329"/>
                  </a:lnTo>
                  <a:lnTo>
                    <a:pt x="5784" y="5385"/>
                  </a:lnTo>
                  <a:lnTo>
                    <a:pt x="5264" y="5498"/>
                  </a:lnTo>
                  <a:lnTo>
                    <a:pt x="4744" y="5597"/>
                  </a:lnTo>
                  <a:lnTo>
                    <a:pt x="4247" y="5739"/>
                  </a:lnTo>
                  <a:lnTo>
                    <a:pt x="4202" y="5894"/>
                  </a:lnTo>
                  <a:lnTo>
                    <a:pt x="4202" y="6191"/>
                  </a:lnTo>
                  <a:lnTo>
                    <a:pt x="4202" y="6545"/>
                  </a:lnTo>
                  <a:lnTo>
                    <a:pt x="4225" y="6954"/>
                  </a:lnTo>
                  <a:lnTo>
                    <a:pt x="4315" y="7930"/>
                  </a:lnTo>
                  <a:lnTo>
                    <a:pt x="4394" y="9018"/>
                  </a:lnTo>
                  <a:lnTo>
                    <a:pt x="4439" y="9570"/>
                  </a:lnTo>
                  <a:lnTo>
                    <a:pt x="4462" y="10107"/>
                  </a:lnTo>
                  <a:lnTo>
                    <a:pt x="4484" y="10630"/>
                  </a:lnTo>
                  <a:lnTo>
                    <a:pt x="4507" y="11082"/>
                  </a:lnTo>
                  <a:lnTo>
                    <a:pt x="4484" y="11520"/>
                  </a:lnTo>
                  <a:lnTo>
                    <a:pt x="4439" y="11874"/>
                  </a:lnTo>
                  <a:lnTo>
                    <a:pt x="4394" y="12029"/>
                  </a:lnTo>
                  <a:lnTo>
                    <a:pt x="4349" y="12171"/>
                  </a:lnTo>
                  <a:lnTo>
                    <a:pt x="4315" y="12284"/>
                  </a:lnTo>
                  <a:lnTo>
                    <a:pt x="4247" y="12354"/>
                  </a:lnTo>
                  <a:close/>
                </a:path>
              </a:pathLst>
            </a:custGeom>
            <a:solidFill>
              <a:srgbClr val="FFFFCC"/>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800" b="1"/>
                <a:t>الثقة</a:t>
              </a:r>
              <a:endParaRPr lang="en-US" altLang="en-US" sz="2800" b="1"/>
            </a:p>
          </p:txBody>
        </p:sp>
        <p:sp>
          <p:nvSpPr>
            <p:cNvPr id="6152" name="Puzzle4">
              <a:extLst>
                <a:ext uri="{FF2B5EF4-FFF2-40B4-BE49-F238E27FC236}">
                  <a16:creationId xmlns:a16="http://schemas.microsoft.com/office/drawing/2014/main" id="{CC3DE578-2F45-23F2-4192-2686DF502547}"/>
                </a:ext>
              </a:extLst>
            </p:cNvPr>
            <p:cNvSpPr>
              <a:spLocks noEditPoints="1" noChangeArrowheads="1"/>
            </p:cNvSpPr>
            <p:nvPr/>
          </p:nvSpPr>
          <p:spPr bwMode="auto">
            <a:xfrm>
              <a:off x="2192" y="1719"/>
              <a:ext cx="1072" cy="176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2075 w 21600"/>
                <a:gd name="T25" fmla="*/ 5660 h 21600"/>
                <a:gd name="T26" fmla="*/ 20210 w 21600"/>
                <a:gd name="T27" fmla="*/ 15976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3813" y="10590"/>
                  </a:moveTo>
                  <a:lnTo>
                    <a:pt x="3927" y="10513"/>
                  </a:lnTo>
                  <a:lnTo>
                    <a:pt x="4078" y="10425"/>
                  </a:lnTo>
                  <a:lnTo>
                    <a:pt x="4210" y="10359"/>
                  </a:lnTo>
                  <a:lnTo>
                    <a:pt x="4361" y="10315"/>
                  </a:lnTo>
                  <a:lnTo>
                    <a:pt x="4682" y="10237"/>
                  </a:lnTo>
                  <a:lnTo>
                    <a:pt x="5041" y="10193"/>
                  </a:lnTo>
                  <a:lnTo>
                    <a:pt x="5456" y="10171"/>
                  </a:lnTo>
                  <a:lnTo>
                    <a:pt x="5853" y="10193"/>
                  </a:lnTo>
                  <a:lnTo>
                    <a:pt x="6249" y="10260"/>
                  </a:lnTo>
                  <a:lnTo>
                    <a:pt x="6646" y="10337"/>
                  </a:lnTo>
                  <a:lnTo>
                    <a:pt x="7004" y="10469"/>
                  </a:lnTo>
                  <a:lnTo>
                    <a:pt x="7363" y="10612"/>
                  </a:lnTo>
                  <a:lnTo>
                    <a:pt x="7665" y="10788"/>
                  </a:lnTo>
                  <a:lnTo>
                    <a:pt x="7911" y="10998"/>
                  </a:lnTo>
                  <a:lnTo>
                    <a:pt x="8024" y="11097"/>
                  </a:lnTo>
                  <a:lnTo>
                    <a:pt x="8137" y="11207"/>
                  </a:lnTo>
                  <a:lnTo>
                    <a:pt x="8194" y="11340"/>
                  </a:lnTo>
                  <a:lnTo>
                    <a:pt x="8269" y="11461"/>
                  </a:lnTo>
                  <a:lnTo>
                    <a:pt x="8307" y="11593"/>
                  </a:lnTo>
                  <a:lnTo>
                    <a:pt x="8307" y="11714"/>
                  </a:lnTo>
                  <a:lnTo>
                    <a:pt x="8307" y="11868"/>
                  </a:lnTo>
                  <a:lnTo>
                    <a:pt x="8307" y="12012"/>
                  </a:lnTo>
                  <a:lnTo>
                    <a:pt x="8194" y="12265"/>
                  </a:lnTo>
                  <a:lnTo>
                    <a:pt x="8062" y="12519"/>
                  </a:lnTo>
                  <a:lnTo>
                    <a:pt x="7873" y="12706"/>
                  </a:lnTo>
                  <a:lnTo>
                    <a:pt x="7627" y="12904"/>
                  </a:lnTo>
                  <a:lnTo>
                    <a:pt x="7363" y="13048"/>
                  </a:lnTo>
                  <a:lnTo>
                    <a:pt x="7080" y="13180"/>
                  </a:lnTo>
                  <a:lnTo>
                    <a:pt x="6759" y="13257"/>
                  </a:lnTo>
                  <a:lnTo>
                    <a:pt x="6419" y="13345"/>
                  </a:lnTo>
                  <a:lnTo>
                    <a:pt x="6098" y="13389"/>
                  </a:lnTo>
                  <a:lnTo>
                    <a:pt x="5739" y="13389"/>
                  </a:lnTo>
                  <a:lnTo>
                    <a:pt x="5418" y="13389"/>
                  </a:lnTo>
                  <a:lnTo>
                    <a:pt x="5079" y="13345"/>
                  </a:lnTo>
                  <a:lnTo>
                    <a:pt x="4758" y="13301"/>
                  </a:lnTo>
                  <a:lnTo>
                    <a:pt x="4474" y="13213"/>
                  </a:lnTo>
                  <a:lnTo>
                    <a:pt x="4172" y="13114"/>
                  </a:lnTo>
                  <a:lnTo>
                    <a:pt x="3965" y="12982"/>
                  </a:lnTo>
                  <a:lnTo>
                    <a:pt x="3738" y="12838"/>
                  </a:lnTo>
                  <a:lnTo>
                    <a:pt x="3493" y="12706"/>
                  </a:lnTo>
                  <a:lnTo>
                    <a:pt x="3228" y="12607"/>
                  </a:lnTo>
                  <a:lnTo>
                    <a:pt x="2945" y="12519"/>
                  </a:lnTo>
                  <a:lnTo>
                    <a:pt x="2700" y="12431"/>
                  </a:lnTo>
                  <a:lnTo>
                    <a:pt x="2397" y="12375"/>
                  </a:lnTo>
                  <a:lnTo>
                    <a:pt x="2152" y="12331"/>
                  </a:lnTo>
                  <a:lnTo>
                    <a:pt x="1888" y="12309"/>
                  </a:lnTo>
                  <a:lnTo>
                    <a:pt x="1642" y="12309"/>
                  </a:lnTo>
                  <a:lnTo>
                    <a:pt x="1397" y="12331"/>
                  </a:lnTo>
                  <a:lnTo>
                    <a:pt x="1170" y="12397"/>
                  </a:lnTo>
                  <a:lnTo>
                    <a:pt x="962" y="12453"/>
                  </a:lnTo>
                  <a:lnTo>
                    <a:pt x="774" y="12563"/>
                  </a:lnTo>
                  <a:lnTo>
                    <a:pt x="623" y="12684"/>
                  </a:lnTo>
                  <a:lnTo>
                    <a:pt x="528" y="12838"/>
                  </a:lnTo>
                  <a:lnTo>
                    <a:pt x="453" y="13026"/>
                  </a:lnTo>
                  <a:lnTo>
                    <a:pt x="339" y="13477"/>
                  </a:lnTo>
                  <a:lnTo>
                    <a:pt x="226" y="13984"/>
                  </a:lnTo>
                  <a:lnTo>
                    <a:pt x="151" y="14535"/>
                  </a:lnTo>
                  <a:lnTo>
                    <a:pt x="113" y="15075"/>
                  </a:lnTo>
                  <a:lnTo>
                    <a:pt x="113" y="15626"/>
                  </a:lnTo>
                  <a:lnTo>
                    <a:pt x="151" y="16133"/>
                  </a:lnTo>
                  <a:lnTo>
                    <a:pt x="188" y="16376"/>
                  </a:lnTo>
                  <a:lnTo>
                    <a:pt x="264" y="16585"/>
                  </a:lnTo>
                  <a:lnTo>
                    <a:pt x="339" y="16773"/>
                  </a:lnTo>
                  <a:lnTo>
                    <a:pt x="453" y="16938"/>
                  </a:lnTo>
                  <a:lnTo>
                    <a:pt x="1095" y="16883"/>
                  </a:lnTo>
                  <a:lnTo>
                    <a:pt x="1963" y="16795"/>
                  </a:lnTo>
                  <a:lnTo>
                    <a:pt x="2945" y="16751"/>
                  </a:lnTo>
                  <a:lnTo>
                    <a:pt x="3965" y="16706"/>
                  </a:lnTo>
                  <a:lnTo>
                    <a:pt x="5022" y="16684"/>
                  </a:lnTo>
                  <a:lnTo>
                    <a:pt x="5947" y="16684"/>
                  </a:lnTo>
                  <a:lnTo>
                    <a:pt x="6759" y="16706"/>
                  </a:lnTo>
                  <a:lnTo>
                    <a:pt x="7363" y="16751"/>
                  </a:lnTo>
                  <a:lnTo>
                    <a:pt x="7948" y="16839"/>
                  </a:lnTo>
                  <a:lnTo>
                    <a:pt x="8458" y="16916"/>
                  </a:lnTo>
                  <a:lnTo>
                    <a:pt x="8893" y="17026"/>
                  </a:lnTo>
                  <a:lnTo>
                    <a:pt x="9289" y="17158"/>
                  </a:lnTo>
                  <a:lnTo>
                    <a:pt x="9572" y="17280"/>
                  </a:lnTo>
                  <a:lnTo>
                    <a:pt x="9799" y="17412"/>
                  </a:lnTo>
                  <a:lnTo>
                    <a:pt x="9969" y="17555"/>
                  </a:lnTo>
                  <a:lnTo>
                    <a:pt x="10120" y="17687"/>
                  </a:lnTo>
                  <a:lnTo>
                    <a:pt x="10158" y="17831"/>
                  </a:lnTo>
                  <a:lnTo>
                    <a:pt x="10195" y="17974"/>
                  </a:lnTo>
                  <a:lnTo>
                    <a:pt x="10158" y="18128"/>
                  </a:lnTo>
                  <a:lnTo>
                    <a:pt x="10082" y="18271"/>
                  </a:lnTo>
                  <a:lnTo>
                    <a:pt x="9969" y="18426"/>
                  </a:lnTo>
                  <a:lnTo>
                    <a:pt x="9837" y="18569"/>
                  </a:lnTo>
                  <a:lnTo>
                    <a:pt x="9648" y="18701"/>
                  </a:lnTo>
                  <a:lnTo>
                    <a:pt x="9440" y="18822"/>
                  </a:lnTo>
                  <a:lnTo>
                    <a:pt x="9213" y="18999"/>
                  </a:lnTo>
                  <a:lnTo>
                    <a:pt x="9044" y="19186"/>
                  </a:lnTo>
                  <a:lnTo>
                    <a:pt x="8893" y="19395"/>
                  </a:lnTo>
                  <a:lnTo>
                    <a:pt x="8817" y="19627"/>
                  </a:lnTo>
                  <a:lnTo>
                    <a:pt x="8779" y="19858"/>
                  </a:lnTo>
                  <a:lnTo>
                    <a:pt x="8779" y="20112"/>
                  </a:lnTo>
                  <a:lnTo>
                    <a:pt x="8855" y="20354"/>
                  </a:lnTo>
                  <a:lnTo>
                    <a:pt x="8968" y="20586"/>
                  </a:lnTo>
                  <a:lnTo>
                    <a:pt x="9138" y="20817"/>
                  </a:lnTo>
                  <a:lnTo>
                    <a:pt x="9365" y="21026"/>
                  </a:lnTo>
                  <a:lnTo>
                    <a:pt x="9610" y="21192"/>
                  </a:lnTo>
                  <a:lnTo>
                    <a:pt x="9950" y="21368"/>
                  </a:lnTo>
                  <a:lnTo>
                    <a:pt x="10120" y="21445"/>
                  </a:lnTo>
                  <a:lnTo>
                    <a:pt x="10346" y="21511"/>
                  </a:lnTo>
                  <a:lnTo>
                    <a:pt x="10516" y="21555"/>
                  </a:lnTo>
                  <a:lnTo>
                    <a:pt x="10743" y="21600"/>
                  </a:lnTo>
                  <a:lnTo>
                    <a:pt x="10988" y="21644"/>
                  </a:lnTo>
                  <a:lnTo>
                    <a:pt x="11215" y="21666"/>
                  </a:lnTo>
                  <a:lnTo>
                    <a:pt x="11498" y="21666"/>
                  </a:lnTo>
                  <a:lnTo>
                    <a:pt x="11762" y="21666"/>
                  </a:lnTo>
                  <a:lnTo>
                    <a:pt x="12253" y="21644"/>
                  </a:lnTo>
                  <a:lnTo>
                    <a:pt x="12763" y="21577"/>
                  </a:lnTo>
                  <a:lnTo>
                    <a:pt x="13197" y="21467"/>
                  </a:lnTo>
                  <a:lnTo>
                    <a:pt x="13556" y="21346"/>
                  </a:lnTo>
                  <a:lnTo>
                    <a:pt x="13896" y="21192"/>
                  </a:lnTo>
                  <a:lnTo>
                    <a:pt x="14179" y="21026"/>
                  </a:lnTo>
                  <a:lnTo>
                    <a:pt x="14444" y="20839"/>
                  </a:lnTo>
                  <a:lnTo>
                    <a:pt x="14576" y="20641"/>
                  </a:lnTo>
                  <a:lnTo>
                    <a:pt x="14727" y="20431"/>
                  </a:lnTo>
                  <a:lnTo>
                    <a:pt x="14765" y="20200"/>
                  </a:lnTo>
                  <a:lnTo>
                    <a:pt x="14802" y="19991"/>
                  </a:lnTo>
                  <a:lnTo>
                    <a:pt x="14727" y="19759"/>
                  </a:lnTo>
                  <a:lnTo>
                    <a:pt x="14613" y="19550"/>
                  </a:lnTo>
                  <a:lnTo>
                    <a:pt x="14444" y="19307"/>
                  </a:lnTo>
                  <a:lnTo>
                    <a:pt x="14217" y="19098"/>
                  </a:lnTo>
                  <a:lnTo>
                    <a:pt x="13934" y="18911"/>
                  </a:lnTo>
                  <a:lnTo>
                    <a:pt x="13669" y="18745"/>
                  </a:lnTo>
                  <a:lnTo>
                    <a:pt x="13462" y="18547"/>
                  </a:lnTo>
                  <a:lnTo>
                    <a:pt x="13311" y="18337"/>
                  </a:lnTo>
                  <a:lnTo>
                    <a:pt x="13197" y="18150"/>
                  </a:lnTo>
                  <a:lnTo>
                    <a:pt x="13122" y="17941"/>
                  </a:lnTo>
                  <a:lnTo>
                    <a:pt x="13122" y="17720"/>
                  </a:lnTo>
                  <a:lnTo>
                    <a:pt x="13122" y="17533"/>
                  </a:lnTo>
                  <a:lnTo>
                    <a:pt x="13197" y="17346"/>
                  </a:lnTo>
                  <a:lnTo>
                    <a:pt x="13273" y="17158"/>
                  </a:lnTo>
                  <a:lnTo>
                    <a:pt x="13386" y="16982"/>
                  </a:lnTo>
                  <a:lnTo>
                    <a:pt x="13537" y="16839"/>
                  </a:lnTo>
                  <a:lnTo>
                    <a:pt x="13707" y="16706"/>
                  </a:lnTo>
                  <a:lnTo>
                    <a:pt x="13896" y="16607"/>
                  </a:lnTo>
                  <a:lnTo>
                    <a:pt x="14104" y="16519"/>
                  </a:lnTo>
                  <a:lnTo>
                    <a:pt x="14330" y="16453"/>
                  </a:lnTo>
                  <a:lnTo>
                    <a:pt x="14538" y="16431"/>
                  </a:lnTo>
                  <a:lnTo>
                    <a:pt x="14897" y="16453"/>
                  </a:lnTo>
                  <a:lnTo>
                    <a:pt x="15406" y="16497"/>
                  </a:lnTo>
                  <a:lnTo>
                    <a:pt x="16105" y="16541"/>
                  </a:lnTo>
                  <a:lnTo>
                    <a:pt x="16898" y="16607"/>
                  </a:lnTo>
                  <a:lnTo>
                    <a:pt x="17804" y="16651"/>
                  </a:lnTo>
                  <a:lnTo>
                    <a:pt x="18786" y="16684"/>
                  </a:lnTo>
                  <a:lnTo>
                    <a:pt x="19844" y="16728"/>
                  </a:lnTo>
                  <a:lnTo>
                    <a:pt x="20920" y="16751"/>
                  </a:lnTo>
                  <a:lnTo>
                    <a:pt x="21109" y="16497"/>
                  </a:lnTo>
                  <a:lnTo>
                    <a:pt x="21241" y="16222"/>
                  </a:lnTo>
                  <a:lnTo>
                    <a:pt x="21392" y="15946"/>
                  </a:lnTo>
                  <a:lnTo>
                    <a:pt x="21467" y="15648"/>
                  </a:lnTo>
                  <a:lnTo>
                    <a:pt x="21543" y="15351"/>
                  </a:lnTo>
                  <a:lnTo>
                    <a:pt x="21618" y="15042"/>
                  </a:lnTo>
                  <a:lnTo>
                    <a:pt x="21618" y="14745"/>
                  </a:lnTo>
                  <a:lnTo>
                    <a:pt x="21618" y="14447"/>
                  </a:lnTo>
                  <a:lnTo>
                    <a:pt x="21618" y="14150"/>
                  </a:lnTo>
                  <a:lnTo>
                    <a:pt x="21581" y="13852"/>
                  </a:lnTo>
                  <a:lnTo>
                    <a:pt x="21505" y="13577"/>
                  </a:lnTo>
                  <a:lnTo>
                    <a:pt x="21430" y="13301"/>
                  </a:lnTo>
                  <a:lnTo>
                    <a:pt x="21354" y="13048"/>
                  </a:lnTo>
                  <a:lnTo>
                    <a:pt x="21241" y="12816"/>
                  </a:lnTo>
                  <a:lnTo>
                    <a:pt x="21146" y="12607"/>
                  </a:lnTo>
                  <a:lnTo>
                    <a:pt x="21033" y="12431"/>
                  </a:lnTo>
                  <a:lnTo>
                    <a:pt x="20920" y="12265"/>
                  </a:lnTo>
                  <a:lnTo>
                    <a:pt x="20769" y="12144"/>
                  </a:lnTo>
                  <a:lnTo>
                    <a:pt x="20637" y="12034"/>
                  </a:lnTo>
                  <a:lnTo>
                    <a:pt x="20486" y="11946"/>
                  </a:lnTo>
                  <a:lnTo>
                    <a:pt x="20297" y="11891"/>
                  </a:lnTo>
                  <a:lnTo>
                    <a:pt x="20165" y="11846"/>
                  </a:lnTo>
                  <a:lnTo>
                    <a:pt x="19976" y="11824"/>
                  </a:lnTo>
                  <a:lnTo>
                    <a:pt x="19806" y="11802"/>
                  </a:lnTo>
                  <a:lnTo>
                    <a:pt x="19390" y="11824"/>
                  </a:lnTo>
                  <a:lnTo>
                    <a:pt x="18956" y="11891"/>
                  </a:lnTo>
                  <a:lnTo>
                    <a:pt x="18503" y="11968"/>
                  </a:lnTo>
                  <a:lnTo>
                    <a:pt x="17993" y="12078"/>
                  </a:lnTo>
                  <a:lnTo>
                    <a:pt x="17653" y="12144"/>
                  </a:lnTo>
                  <a:lnTo>
                    <a:pt x="17332" y="12199"/>
                  </a:lnTo>
                  <a:lnTo>
                    <a:pt x="17049" y="12221"/>
                  </a:lnTo>
                  <a:lnTo>
                    <a:pt x="16747" y="12243"/>
                  </a:lnTo>
                  <a:lnTo>
                    <a:pt x="16464" y="12243"/>
                  </a:lnTo>
                  <a:lnTo>
                    <a:pt x="16218" y="12243"/>
                  </a:lnTo>
                  <a:lnTo>
                    <a:pt x="15992" y="12221"/>
                  </a:lnTo>
                  <a:lnTo>
                    <a:pt x="15746" y="12199"/>
                  </a:lnTo>
                  <a:lnTo>
                    <a:pt x="15520" y="12155"/>
                  </a:lnTo>
                  <a:lnTo>
                    <a:pt x="15350" y="12122"/>
                  </a:lnTo>
                  <a:lnTo>
                    <a:pt x="15161" y="12056"/>
                  </a:lnTo>
                  <a:lnTo>
                    <a:pt x="14972" y="11990"/>
                  </a:lnTo>
                  <a:lnTo>
                    <a:pt x="14689" y="11846"/>
                  </a:lnTo>
                  <a:lnTo>
                    <a:pt x="14444" y="11670"/>
                  </a:lnTo>
                  <a:lnTo>
                    <a:pt x="14255" y="11483"/>
                  </a:lnTo>
                  <a:lnTo>
                    <a:pt x="14104" y="11295"/>
                  </a:lnTo>
                  <a:lnTo>
                    <a:pt x="14028" y="11086"/>
                  </a:lnTo>
                  <a:lnTo>
                    <a:pt x="13972" y="10888"/>
                  </a:lnTo>
                  <a:lnTo>
                    <a:pt x="13972" y="10700"/>
                  </a:lnTo>
                  <a:lnTo>
                    <a:pt x="14009" y="10513"/>
                  </a:lnTo>
                  <a:lnTo>
                    <a:pt x="14066" y="10359"/>
                  </a:lnTo>
                  <a:lnTo>
                    <a:pt x="14179" y="10215"/>
                  </a:lnTo>
                  <a:lnTo>
                    <a:pt x="14406" y="10006"/>
                  </a:lnTo>
                  <a:lnTo>
                    <a:pt x="14651" y="9830"/>
                  </a:lnTo>
                  <a:lnTo>
                    <a:pt x="14878" y="9686"/>
                  </a:lnTo>
                  <a:lnTo>
                    <a:pt x="15123" y="9554"/>
                  </a:lnTo>
                  <a:lnTo>
                    <a:pt x="15350" y="9477"/>
                  </a:lnTo>
                  <a:lnTo>
                    <a:pt x="15558" y="9411"/>
                  </a:lnTo>
                  <a:lnTo>
                    <a:pt x="15803" y="9345"/>
                  </a:lnTo>
                  <a:lnTo>
                    <a:pt x="16030" y="9323"/>
                  </a:lnTo>
                  <a:lnTo>
                    <a:pt x="16256" y="9301"/>
                  </a:lnTo>
                  <a:lnTo>
                    <a:pt x="16464" y="9323"/>
                  </a:lnTo>
                  <a:lnTo>
                    <a:pt x="16690" y="9345"/>
                  </a:lnTo>
                  <a:lnTo>
                    <a:pt x="16898" y="9367"/>
                  </a:lnTo>
                  <a:lnTo>
                    <a:pt x="17332" y="9477"/>
                  </a:lnTo>
                  <a:lnTo>
                    <a:pt x="17767" y="9598"/>
                  </a:lnTo>
                  <a:lnTo>
                    <a:pt x="18163" y="9731"/>
                  </a:lnTo>
                  <a:lnTo>
                    <a:pt x="18597" y="9874"/>
                  </a:lnTo>
                  <a:lnTo>
                    <a:pt x="18994" y="10006"/>
                  </a:lnTo>
                  <a:lnTo>
                    <a:pt x="19428" y="10083"/>
                  </a:lnTo>
                  <a:lnTo>
                    <a:pt x="19617" y="10127"/>
                  </a:lnTo>
                  <a:lnTo>
                    <a:pt x="19844" y="10149"/>
                  </a:lnTo>
                  <a:lnTo>
                    <a:pt x="20013" y="10149"/>
                  </a:lnTo>
                  <a:lnTo>
                    <a:pt x="20240" y="10127"/>
                  </a:lnTo>
                  <a:lnTo>
                    <a:pt x="20410" y="10105"/>
                  </a:lnTo>
                  <a:lnTo>
                    <a:pt x="20637" y="10061"/>
                  </a:lnTo>
                  <a:lnTo>
                    <a:pt x="20844" y="9984"/>
                  </a:lnTo>
                  <a:lnTo>
                    <a:pt x="21033" y="9896"/>
                  </a:lnTo>
                  <a:lnTo>
                    <a:pt x="21146" y="9830"/>
                  </a:lnTo>
                  <a:lnTo>
                    <a:pt x="21203" y="9753"/>
                  </a:lnTo>
                  <a:lnTo>
                    <a:pt x="21279" y="9642"/>
                  </a:lnTo>
                  <a:lnTo>
                    <a:pt x="21354" y="9521"/>
                  </a:lnTo>
                  <a:lnTo>
                    <a:pt x="21430" y="9246"/>
                  </a:lnTo>
                  <a:lnTo>
                    <a:pt x="21430" y="8904"/>
                  </a:lnTo>
                  <a:lnTo>
                    <a:pt x="21430" y="8540"/>
                  </a:lnTo>
                  <a:lnTo>
                    <a:pt x="21392" y="8144"/>
                  </a:lnTo>
                  <a:lnTo>
                    <a:pt x="21354" y="7714"/>
                  </a:lnTo>
                  <a:lnTo>
                    <a:pt x="21279" y="7295"/>
                  </a:lnTo>
                  <a:lnTo>
                    <a:pt x="21146" y="6446"/>
                  </a:lnTo>
                  <a:lnTo>
                    <a:pt x="20995" y="5686"/>
                  </a:lnTo>
                  <a:lnTo>
                    <a:pt x="20958" y="5366"/>
                  </a:lnTo>
                  <a:lnTo>
                    <a:pt x="20958" y="5091"/>
                  </a:lnTo>
                  <a:lnTo>
                    <a:pt x="20958" y="4860"/>
                  </a:lnTo>
                  <a:lnTo>
                    <a:pt x="21033" y="4716"/>
                  </a:lnTo>
                  <a:lnTo>
                    <a:pt x="20637" y="4860"/>
                  </a:lnTo>
                  <a:lnTo>
                    <a:pt x="20127" y="4992"/>
                  </a:lnTo>
                  <a:lnTo>
                    <a:pt x="19617" y="5069"/>
                  </a:lnTo>
                  <a:lnTo>
                    <a:pt x="19032" y="5157"/>
                  </a:lnTo>
                  <a:lnTo>
                    <a:pt x="18465" y="5201"/>
                  </a:lnTo>
                  <a:lnTo>
                    <a:pt x="17842" y="5245"/>
                  </a:lnTo>
                  <a:lnTo>
                    <a:pt x="17219" y="5267"/>
                  </a:lnTo>
                  <a:lnTo>
                    <a:pt x="16615" y="5267"/>
                  </a:lnTo>
                  <a:lnTo>
                    <a:pt x="15992" y="5245"/>
                  </a:lnTo>
                  <a:lnTo>
                    <a:pt x="15369" y="5201"/>
                  </a:lnTo>
                  <a:lnTo>
                    <a:pt x="14840" y="5157"/>
                  </a:lnTo>
                  <a:lnTo>
                    <a:pt x="14293" y="5091"/>
                  </a:lnTo>
                  <a:lnTo>
                    <a:pt x="13783" y="5014"/>
                  </a:lnTo>
                  <a:lnTo>
                    <a:pt x="13386" y="4926"/>
                  </a:lnTo>
                  <a:lnTo>
                    <a:pt x="13027" y="4815"/>
                  </a:lnTo>
                  <a:lnTo>
                    <a:pt x="12725" y="4716"/>
                  </a:lnTo>
                  <a:lnTo>
                    <a:pt x="12480" y="4606"/>
                  </a:lnTo>
                  <a:lnTo>
                    <a:pt x="12291" y="4496"/>
                  </a:lnTo>
                  <a:lnTo>
                    <a:pt x="12197" y="4397"/>
                  </a:lnTo>
                  <a:lnTo>
                    <a:pt x="12083" y="4286"/>
                  </a:lnTo>
                  <a:lnTo>
                    <a:pt x="12046" y="4187"/>
                  </a:lnTo>
                  <a:lnTo>
                    <a:pt x="12008" y="4077"/>
                  </a:lnTo>
                  <a:lnTo>
                    <a:pt x="12046" y="3967"/>
                  </a:lnTo>
                  <a:lnTo>
                    <a:pt x="12121" y="3868"/>
                  </a:lnTo>
                  <a:lnTo>
                    <a:pt x="12197" y="3735"/>
                  </a:lnTo>
                  <a:lnTo>
                    <a:pt x="12291" y="3614"/>
                  </a:lnTo>
                  <a:lnTo>
                    <a:pt x="12442" y="3482"/>
                  </a:lnTo>
                  <a:lnTo>
                    <a:pt x="12631" y="3361"/>
                  </a:lnTo>
                  <a:lnTo>
                    <a:pt x="13065" y="3085"/>
                  </a:lnTo>
                  <a:lnTo>
                    <a:pt x="13537" y="2766"/>
                  </a:lnTo>
                  <a:lnTo>
                    <a:pt x="13783" y="2578"/>
                  </a:lnTo>
                  <a:lnTo>
                    <a:pt x="13934" y="2380"/>
                  </a:lnTo>
                  <a:lnTo>
                    <a:pt x="14028" y="2171"/>
                  </a:lnTo>
                  <a:lnTo>
                    <a:pt x="14104" y="1961"/>
                  </a:lnTo>
                  <a:lnTo>
                    <a:pt x="14104" y="1730"/>
                  </a:lnTo>
                  <a:lnTo>
                    <a:pt x="14066" y="1498"/>
                  </a:lnTo>
                  <a:lnTo>
                    <a:pt x="13972" y="1267"/>
                  </a:lnTo>
                  <a:lnTo>
                    <a:pt x="13820" y="1057"/>
                  </a:lnTo>
                  <a:lnTo>
                    <a:pt x="13594" y="837"/>
                  </a:lnTo>
                  <a:lnTo>
                    <a:pt x="13386" y="628"/>
                  </a:lnTo>
                  <a:lnTo>
                    <a:pt x="13103" y="462"/>
                  </a:lnTo>
                  <a:lnTo>
                    <a:pt x="12763" y="308"/>
                  </a:lnTo>
                  <a:lnTo>
                    <a:pt x="12404" y="187"/>
                  </a:lnTo>
                  <a:lnTo>
                    <a:pt x="12008" y="77"/>
                  </a:lnTo>
                  <a:lnTo>
                    <a:pt x="11574" y="33"/>
                  </a:lnTo>
                  <a:lnTo>
                    <a:pt x="11102" y="11"/>
                  </a:lnTo>
                  <a:lnTo>
                    <a:pt x="10667" y="11"/>
                  </a:lnTo>
                  <a:lnTo>
                    <a:pt x="10233" y="77"/>
                  </a:lnTo>
                  <a:lnTo>
                    <a:pt x="9837" y="187"/>
                  </a:lnTo>
                  <a:lnTo>
                    <a:pt x="9440" y="286"/>
                  </a:lnTo>
                  <a:lnTo>
                    <a:pt x="9062" y="462"/>
                  </a:lnTo>
                  <a:lnTo>
                    <a:pt x="8741" y="628"/>
                  </a:lnTo>
                  <a:lnTo>
                    <a:pt x="8458" y="815"/>
                  </a:lnTo>
                  <a:lnTo>
                    <a:pt x="8232" y="1035"/>
                  </a:lnTo>
                  <a:lnTo>
                    <a:pt x="8062" y="1245"/>
                  </a:lnTo>
                  <a:lnTo>
                    <a:pt x="7911" y="1476"/>
                  </a:lnTo>
                  <a:lnTo>
                    <a:pt x="7835" y="1708"/>
                  </a:lnTo>
                  <a:lnTo>
                    <a:pt x="7797" y="1961"/>
                  </a:lnTo>
                  <a:lnTo>
                    <a:pt x="7835" y="2193"/>
                  </a:lnTo>
                  <a:lnTo>
                    <a:pt x="7948" y="2402"/>
                  </a:lnTo>
                  <a:lnTo>
                    <a:pt x="8062" y="2534"/>
                  </a:lnTo>
                  <a:lnTo>
                    <a:pt x="8175" y="2644"/>
                  </a:lnTo>
                  <a:lnTo>
                    <a:pt x="8269" y="2744"/>
                  </a:lnTo>
                  <a:lnTo>
                    <a:pt x="8420" y="2832"/>
                  </a:lnTo>
                  <a:lnTo>
                    <a:pt x="8704" y="3019"/>
                  </a:lnTo>
                  <a:lnTo>
                    <a:pt x="8968" y="3206"/>
                  </a:lnTo>
                  <a:lnTo>
                    <a:pt x="9138" y="3405"/>
                  </a:lnTo>
                  <a:lnTo>
                    <a:pt x="9327" y="3570"/>
                  </a:lnTo>
                  <a:lnTo>
                    <a:pt x="9440" y="3735"/>
                  </a:lnTo>
                  <a:lnTo>
                    <a:pt x="9516" y="3890"/>
                  </a:lnTo>
                  <a:lnTo>
                    <a:pt x="9534" y="4033"/>
                  </a:lnTo>
                  <a:lnTo>
                    <a:pt x="9534" y="4165"/>
                  </a:lnTo>
                  <a:lnTo>
                    <a:pt x="9516" y="4286"/>
                  </a:lnTo>
                  <a:lnTo>
                    <a:pt x="9440" y="4397"/>
                  </a:lnTo>
                  <a:lnTo>
                    <a:pt x="9327" y="4496"/>
                  </a:lnTo>
                  <a:lnTo>
                    <a:pt x="9176" y="4562"/>
                  </a:lnTo>
                  <a:lnTo>
                    <a:pt x="9006" y="4628"/>
                  </a:lnTo>
                  <a:lnTo>
                    <a:pt x="8779" y="4694"/>
                  </a:lnTo>
                  <a:lnTo>
                    <a:pt x="8534" y="4716"/>
                  </a:lnTo>
                  <a:lnTo>
                    <a:pt x="8232" y="4716"/>
                  </a:lnTo>
                  <a:lnTo>
                    <a:pt x="7118" y="4738"/>
                  </a:lnTo>
                  <a:lnTo>
                    <a:pt x="5947" y="4771"/>
                  </a:lnTo>
                  <a:lnTo>
                    <a:pt x="4795" y="4815"/>
                  </a:lnTo>
                  <a:lnTo>
                    <a:pt x="3681" y="4860"/>
                  </a:lnTo>
                  <a:lnTo>
                    <a:pt x="2662" y="4882"/>
                  </a:lnTo>
                  <a:lnTo>
                    <a:pt x="1755" y="4882"/>
                  </a:lnTo>
                  <a:lnTo>
                    <a:pt x="1359" y="4860"/>
                  </a:lnTo>
                  <a:lnTo>
                    <a:pt x="981" y="4837"/>
                  </a:lnTo>
                  <a:lnTo>
                    <a:pt x="698" y="4771"/>
                  </a:lnTo>
                  <a:lnTo>
                    <a:pt x="453" y="4716"/>
                  </a:lnTo>
                  <a:lnTo>
                    <a:pt x="453" y="5322"/>
                  </a:lnTo>
                  <a:lnTo>
                    <a:pt x="453" y="6083"/>
                  </a:lnTo>
                  <a:lnTo>
                    <a:pt x="453" y="6909"/>
                  </a:lnTo>
                  <a:lnTo>
                    <a:pt x="453" y="7780"/>
                  </a:lnTo>
                  <a:lnTo>
                    <a:pt x="453" y="8606"/>
                  </a:lnTo>
                  <a:lnTo>
                    <a:pt x="453" y="9345"/>
                  </a:lnTo>
                  <a:lnTo>
                    <a:pt x="453" y="9918"/>
                  </a:lnTo>
                  <a:lnTo>
                    <a:pt x="453" y="10282"/>
                  </a:lnTo>
                  <a:lnTo>
                    <a:pt x="490" y="10381"/>
                  </a:lnTo>
                  <a:lnTo>
                    <a:pt x="547" y="10491"/>
                  </a:lnTo>
                  <a:lnTo>
                    <a:pt x="660" y="10590"/>
                  </a:lnTo>
                  <a:lnTo>
                    <a:pt x="811" y="10700"/>
                  </a:lnTo>
                  <a:lnTo>
                    <a:pt x="981" y="10811"/>
                  </a:lnTo>
                  <a:lnTo>
                    <a:pt x="1208" y="10888"/>
                  </a:lnTo>
                  <a:lnTo>
                    <a:pt x="1453" y="10954"/>
                  </a:lnTo>
                  <a:lnTo>
                    <a:pt x="1718" y="11020"/>
                  </a:lnTo>
                  <a:lnTo>
                    <a:pt x="1963" y="11064"/>
                  </a:lnTo>
                  <a:lnTo>
                    <a:pt x="2265" y="11086"/>
                  </a:lnTo>
                  <a:lnTo>
                    <a:pt x="2548" y="11064"/>
                  </a:lnTo>
                  <a:lnTo>
                    <a:pt x="2794" y="11042"/>
                  </a:lnTo>
                  <a:lnTo>
                    <a:pt x="3096" y="10976"/>
                  </a:lnTo>
                  <a:lnTo>
                    <a:pt x="3341" y="10888"/>
                  </a:lnTo>
                  <a:lnTo>
                    <a:pt x="3606" y="10766"/>
                  </a:lnTo>
                  <a:lnTo>
                    <a:pt x="3813" y="10590"/>
                  </a:lnTo>
                  <a:close/>
                </a:path>
              </a:pathLst>
            </a:custGeom>
            <a:solidFill>
              <a:srgbClr val="D8EBB3"/>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800" b="1"/>
                <a:t>الوضوح</a:t>
              </a:r>
              <a:endParaRPr lang="en-US" altLang="en-US" sz="2800" b="1"/>
            </a:p>
          </p:txBody>
        </p:sp>
        <p:sp>
          <p:nvSpPr>
            <p:cNvPr id="6153" name="Puzzle1">
              <a:extLst>
                <a:ext uri="{FF2B5EF4-FFF2-40B4-BE49-F238E27FC236}">
                  <a16:creationId xmlns:a16="http://schemas.microsoft.com/office/drawing/2014/main" id="{D2C3F706-4ACA-10DC-BEC1-2CCA202A6314}"/>
                </a:ext>
              </a:extLst>
            </p:cNvPr>
            <p:cNvSpPr>
              <a:spLocks noEditPoints="1" noChangeArrowheads="1"/>
            </p:cNvSpPr>
            <p:nvPr/>
          </p:nvSpPr>
          <p:spPr bwMode="auto">
            <a:xfrm>
              <a:off x="1824" y="1091"/>
              <a:ext cx="1800" cy="105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6084 w 21600"/>
                <a:gd name="T25" fmla="*/ 2569 h 21600"/>
                <a:gd name="T26" fmla="*/ 16128 w 21600"/>
                <a:gd name="T27" fmla="*/ 19545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rgbClr val="CCCCFF"/>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ar-EG" altLang="en-US" sz="2800" b="1" dirty="0"/>
            </a:p>
            <a:p>
              <a:pPr algn="ctr" eaLnBrk="1" hangingPunct="1"/>
              <a:r>
                <a:rPr lang="ar-SA" altLang="en-US" sz="2800" b="1" dirty="0"/>
                <a:t>الحركة</a:t>
              </a:r>
              <a:endParaRPr lang="en-US" altLang="en-US" sz="2800" b="1" dirty="0"/>
            </a:p>
          </p:txBody>
        </p:sp>
      </p:gr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8931736"/>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6096000" y="1659968"/>
            <a:ext cx="5369771" cy="4222426"/>
          </a:xfrm>
          <a:solidFill>
            <a:schemeClr val="bg1"/>
          </a:solidFill>
        </p:spPr>
        <p:txBody>
          <a:bodyPr>
            <a:normAutofit lnSpcReduction="10000"/>
          </a:bodyPr>
          <a:lstStyle/>
          <a:p>
            <a:pPr marL="0" indent="0" algn="r" rtl="1" eaLnBrk="1" hangingPunct="1">
              <a:lnSpc>
                <a:spcPct val="150000"/>
              </a:lnSpc>
              <a:buNone/>
            </a:pPr>
            <a:endParaRPr lang="ar-SA" altLang="en-US" sz="200" b="1" dirty="0"/>
          </a:p>
          <a:p>
            <a:pPr algn="r" rtl="1" eaLnBrk="1" hangingPunct="1">
              <a:lnSpc>
                <a:spcPct val="150000"/>
              </a:lnSpc>
            </a:pPr>
            <a:r>
              <a:rPr lang="ar-SA" altLang="en-US" b="1" dirty="0"/>
              <a:t>ويمكننا تلخيص هذه المبادئ في أربعة مبادئ أساسية على النحو التالي</a:t>
            </a:r>
            <a:r>
              <a:rPr lang="ar-EG" altLang="en-US" b="1" dirty="0"/>
              <a:t>:</a:t>
            </a:r>
          </a:p>
          <a:p>
            <a:pPr marL="457200" lvl="0" indent="-457200" algn="justLow" rtl="1">
              <a:lnSpc>
                <a:spcPct val="150000"/>
              </a:lnSpc>
              <a:buFont typeface="+mj-lt"/>
              <a:buAutoNum type="arabicPeriod" startAt="3"/>
            </a:pPr>
            <a:r>
              <a:rPr lang="ar-SA" b="1" dirty="0">
                <a:effectLst/>
                <a:latin typeface="Times New Roman" panose="02020603050405020304" pitchFamily="18" charset="0"/>
                <a:ea typeface="Times New Roman" panose="02020603050405020304" pitchFamily="18" charset="0"/>
              </a:rPr>
              <a:t>مبدأ الثقة:</a:t>
            </a:r>
            <a:r>
              <a:rPr lang="ar-SA" dirty="0">
                <a:effectLst/>
                <a:latin typeface="Times New Roman" panose="02020603050405020304" pitchFamily="18" charset="0"/>
                <a:ea typeface="Times New Roman" panose="02020603050405020304" pitchFamily="18" charset="0"/>
              </a:rPr>
              <a:t> أي أن يصدر الاقتراح عن شخص أو منظمة ذات سمعة طيبة .</a:t>
            </a:r>
            <a:endParaRPr lang="en-US" dirty="0">
              <a:effectLst/>
              <a:latin typeface="Times New Roman" panose="02020603050405020304" pitchFamily="18" charset="0"/>
              <a:ea typeface="Times New Roman" panose="02020603050405020304" pitchFamily="18" charset="0"/>
            </a:endParaRPr>
          </a:p>
          <a:p>
            <a:pPr marL="342900" lvl="0" indent="-342900" algn="justLow" rtl="1">
              <a:lnSpc>
                <a:spcPct val="150000"/>
              </a:lnSpc>
              <a:buFont typeface="+mj-lt"/>
              <a:buAutoNum type="arabicPeriod" startAt="3"/>
            </a:pPr>
            <a:r>
              <a:rPr lang="ar-SA" b="1" dirty="0">
                <a:effectLst/>
                <a:latin typeface="Times New Roman" panose="02020603050405020304" pitchFamily="18" charset="0"/>
                <a:ea typeface="Times New Roman" panose="02020603050405020304" pitchFamily="18" charset="0"/>
              </a:rPr>
              <a:t> مبدأ الوضوح : </a:t>
            </a:r>
            <a:r>
              <a:rPr lang="ar-SA" dirty="0">
                <a:effectLst/>
                <a:latin typeface="Times New Roman" panose="02020603050405020304" pitchFamily="18" charset="0"/>
                <a:ea typeface="Times New Roman" panose="02020603050405020304" pitchFamily="18" charset="0"/>
              </a:rPr>
              <a:t>أن يُصاغ الاقتراح لا لبس فيها ولا غموض.</a:t>
            </a:r>
            <a:endParaRPr lang="en-US" dirty="0">
              <a:effectLst/>
              <a:latin typeface="Times New Roman" panose="02020603050405020304" pitchFamily="18" charset="0"/>
              <a:ea typeface="Times New Roman" panose="02020603050405020304" pitchFamily="18" charset="0"/>
            </a:endParaRPr>
          </a:p>
        </p:txBody>
      </p:sp>
      <p:grpSp>
        <p:nvGrpSpPr>
          <p:cNvPr id="6149" name="Group 7">
            <a:extLst>
              <a:ext uri="{FF2B5EF4-FFF2-40B4-BE49-F238E27FC236}">
                <a16:creationId xmlns:a16="http://schemas.microsoft.com/office/drawing/2014/main" id="{697FD143-4891-13F4-724C-EAD048FAEF87}"/>
              </a:ext>
            </a:extLst>
          </p:cNvPr>
          <p:cNvGrpSpPr>
            <a:grpSpLocks/>
          </p:cNvGrpSpPr>
          <p:nvPr/>
        </p:nvGrpSpPr>
        <p:grpSpPr bwMode="auto">
          <a:xfrm>
            <a:off x="474051" y="869422"/>
            <a:ext cx="5360101" cy="5457704"/>
            <a:chOff x="1824" y="633"/>
            <a:chExt cx="2834" cy="2849"/>
          </a:xfrm>
        </p:grpSpPr>
        <p:sp>
          <p:nvSpPr>
            <p:cNvPr id="6150" name="Puzzle3">
              <a:extLst>
                <a:ext uri="{FF2B5EF4-FFF2-40B4-BE49-F238E27FC236}">
                  <a16:creationId xmlns:a16="http://schemas.microsoft.com/office/drawing/2014/main" id="{3CDD0E24-F95D-59D0-A755-5FC8B6DBECDE}"/>
                </a:ext>
              </a:extLst>
            </p:cNvPr>
            <p:cNvSpPr>
              <a:spLocks noEditPoints="1" noChangeArrowheads="1"/>
            </p:cNvSpPr>
            <p:nvPr/>
          </p:nvSpPr>
          <p:spPr bwMode="auto">
            <a:xfrm>
              <a:off x="3204" y="633"/>
              <a:ext cx="1114" cy="151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2269 w 21600"/>
                <a:gd name="T25" fmla="*/ 7718 h 21600"/>
                <a:gd name="T26" fmla="*/ 19157 w 21600"/>
                <a:gd name="T27" fmla="*/ 2023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6625" y="20892"/>
                  </a:moveTo>
                  <a:lnTo>
                    <a:pt x="7105" y="21023"/>
                  </a:lnTo>
                  <a:lnTo>
                    <a:pt x="7513" y="21088"/>
                  </a:lnTo>
                  <a:lnTo>
                    <a:pt x="7922" y="21115"/>
                  </a:lnTo>
                  <a:lnTo>
                    <a:pt x="8242" y="21115"/>
                  </a:lnTo>
                  <a:lnTo>
                    <a:pt x="8544" y="21062"/>
                  </a:lnTo>
                  <a:lnTo>
                    <a:pt x="8810" y="20997"/>
                  </a:lnTo>
                  <a:lnTo>
                    <a:pt x="9023" y="20892"/>
                  </a:lnTo>
                  <a:lnTo>
                    <a:pt x="9148" y="20761"/>
                  </a:lnTo>
                  <a:lnTo>
                    <a:pt x="9290" y="20616"/>
                  </a:lnTo>
                  <a:lnTo>
                    <a:pt x="9361" y="20459"/>
                  </a:lnTo>
                  <a:lnTo>
                    <a:pt x="9396" y="20289"/>
                  </a:lnTo>
                  <a:lnTo>
                    <a:pt x="9396" y="20092"/>
                  </a:lnTo>
                  <a:lnTo>
                    <a:pt x="9325" y="19909"/>
                  </a:lnTo>
                  <a:lnTo>
                    <a:pt x="9219" y="19738"/>
                  </a:lnTo>
                  <a:lnTo>
                    <a:pt x="9094" y="19555"/>
                  </a:lnTo>
                  <a:lnTo>
                    <a:pt x="8917" y="19384"/>
                  </a:lnTo>
                  <a:lnTo>
                    <a:pt x="8650" y="19162"/>
                  </a:lnTo>
                  <a:lnTo>
                    <a:pt x="8437" y="18900"/>
                  </a:lnTo>
                  <a:lnTo>
                    <a:pt x="8277" y="18624"/>
                  </a:lnTo>
                  <a:lnTo>
                    <a:pt x="8135" y="18349"/>
                  </a:lnTo>
                  <a:lnTo>
                    <a:pt x="8028" y="18048"/>
                  </a:lnTo>
                  <a:lnTo>
                    <a:pt x="7993" y="17746"/>
                  </a:lnTo>
                  <a:lnTo>
                    <a:pt x="7993" y="17471"/>
                  </a:lnTo>
                  <a:lnTo>
                    <a:pt x="8028" y="17169"/>
                  </a:lnTo>
                  <a:lnTo>
                    <a:pt x="8135" y="16920"/>
                  </a:lnTo>
                  <a:lnTo>
                    <a:pt x="8277" y="16671"/>
                  </a:lnTo>
                  <a:lnTo>
                    <a:pt x="8366" y="16540"/>
                  </a:lnTo>
                  <a:lnTo>
                    <a:pt x="8473" y="16409"/>
                  </a:lnTo>
                  <a:lnTo>
                    <a:pt x="8615" y="16317"/>
                  </a:lnTo>
                  <a:lnTo>
                    <a:pt x="8739" y="16213"/>
                  </a:lnTo>
                  <a:lnTo>
                    <a:pt x="8881" y="16134"/>
                  </a:lnTo>
                  <a:lnTo>
                    <a:pt x="9059" y="16055"/>
                  </a:lnTo>
                  <a:lnTo>
                    <a:pt x="9254" y="15990"/>
                  </a:lnTo>
                  <a:lnTo>
                    <a:pt x="9432" y="15911"/>
                  </a:lnTo>
                  <a:lnTo>
                    <a:pt x="9663" y="15885"/>
                  </a:lnTo>
                  <a:lnTo>
                    <a:pt x="9876" y="15833"/>
                  </a:lnTo>
                  <a:lnTo>
                    <a:pt x="10142" y="15806"/>
                  </a:lnTo>
                  <a:lnTo>
                    <a:pt x="10391" y="15806"/>
                  </a:lnTo>
                  <a:lnTo>
                    <a:pt x="10728" y="15806"/>
                  </a:lnTo>
                  <a:lnTo>
                    <a:pt x="10995" y="15806"/>
                  </a:lnTo>
                  <a:lnTo>
                    <a:pt x="11279" y="15833"/>
                  </a:lnTo>
                  <a:lnTo>
                    <a:pt x="11546" y="15885"/>
                  </a:lnTo>
                  <a:lnTo>
                    <a:pt x="11776" y="15937"/>
                  </a:lnTo>
                  <a:lnTo>
                    <a:pt x="12025" y="15990"/>
                  </a:lnTo>
                  <a:lnTo>
                    <a:pt x="12221" y="16055"/>
                  </a:lnTo>
                  <a:lnTo>
                    <a:pt x="12434" y="16134"/>
                  </a:lnTo>
                  <a:lnTo>
                    <a:pt x="12611" y="16213"/>
                  </a:lnTo>
                  <a:lnTo>
                    <a:pt x="12771" y="16317"/>
                  </a:lnTo>
                  <a:lnTo>
                    <a:pt x="12913" y="16409"/>
                  </a:lnTo>
                  <a:lnTo>
                    <a:pt x="13038" y="16514"/>
                  </a:lnTo>
                  <a:lnTo>
                    <a:pt x="13251" y="16737"/>
                  </a:lnTo>
                  <a:lnTo>
                    <a:pt x="13428" y="16986"/>
                  </a:lnTo>
                  <a:lnTo>
                    <a:pt x="13517" y="17248"/>
                  </a:lnTo>
                  <a:lnTo>
                    <a:pt x="13588" y="17523"/>
                  </a:lnTo>
                  <a:lnTo>
                    <a:pt x="13588" y="17799"/>
                  </a:lnTo>
                  <a:lnTo>
                    <a:pt x="13517" y="18074"/>
                  </a:lnTo>
                  <a:lnTo>
                    <a:pt x="13428" y="18323"/>
                  </a:lnTo>
                  <a:lnTo>
                    <a:pt x="13286" y="18572"/>
                  </a:lnTo>
                  <a:lnTo>
                    <a:pt x="13109" y="18808"/>
                  </a:lnTo>
                  <a:lnTo>
                    <a:pt x="12878" y="19031"/>
                  </a:lnTo>
                  <a:lnTo>
                    <a:pt x="12434" y="19411"/>
                  </a:lnTo>
                  <a:lnTo>
                    <a:pt x="12132" y="19738"/>
                  </a:lnTo>
                  <a:lnTo>
                    <a:pt x="12025" y="19856"/>
                  </a:lnTo>
                  <a:lnTo>
                    <a:pt x="11919" y="20014"/>
                  </a:lnTo>
                  <a:lnTo>
                    <a:pt x="11883" y="20132"/>
                  </a:lnTo>
                  <a:lnTo>
                    <a:pt x="11883" y="20263"/>
                  </a:lnTo>
                  <a:lnTo>
                    <a:pt x="11883" y="20394"/>
                  </a:lnTo>
                  <a:lnTo>
                    <a:pt x="11954" y="20485"/>
                  </a:lnTo>
                  <a:lnTo>
                    <a:pt x="12061" y="20590"/>
                  </a:lnTo>
                  <a:lnTo>
                    <a:pt x="12185" y="20695"/>
                  </a:lnTo>
                  <a:lnTo>
                    <a:pt x="12327" y="20787"/>
                  </a:lnTo>
                  <a:lnTo>
                    <a:pt x="12540" y="20892"/>
                  </a:lnTo>
                  <a:lnTo>
                    <a:pt x="12771" y="20997"/>
                  </a:lnTo>
                  <a:lnTo>
                    <a:pt x="13073" y="21088"/>
                  </a:lnTo>
                  <a:lnTo>
                    <a:pt x="13428" y="21193"/>
                  </a:lnTo>
                  <a:lnTo>
                    <a:pt x="13873" y="21298"/>
                  </a:lnTo>
                  <a:lnTo>
                    <a:pt x="14317" y="21390"/>
                  </a:lnTo>
                  <a:lnTo>
                    <a:pt x="14778" y="21468"/>
                  </a:lnTo>
                  <a:lnTo>
                    <a:pt x="15294" y="21547"/>
                  </a:lnTo>
                  <a:lnTo>
                    <a:pt x="15809" y="21600"/>
                  </a:lnTo>
                  <a:lnTo>
                    <a:pt x="16359" y="21652"/>
                  </a:lnTo>
                  <a:lnTo>
                    <a:pt x="16875" y="21678"/>
                  </a:lnTo>
                  <a:lnTo>
                    <a:pt x="17407" y="21678"/>
                  </a:lnTo>
                  <a:lnTo>
                    <a:pt x="17958" y="21678"/>
                  </a:lnTo>
                  <a:lnTo>
                    <a:pt x="18473" y="21652"/>
                  </a:lnTo>
                  <a:lnTo>
                    <a:pt x="18953" y="21573"/>
                  </a:lnTo>
                  <a:lnTo>
                    <a:pt x="19397" y="21495"/>
                  </a:lnTo>
                  <a:lnTo>
                    <a:pt x="19841" y="21390"/>
                  </a:lnTo>
                  <a:lnTo>
                    <a:pt x="20214" y="21272"/>
                  </a:lnTo>
                  <a:lnTo>
                    <a:pt x="20551" y="21088"/>
                  </a:lnTo>
                  <a:lnTo>
                    <a:pt x="20480" y="20787"/>
                  </a:lnTo>
                  <a:lnTo>
                    <a:pt x="20409" y="20485"/>
                  </a:lnTo>
                  <a:lnTo>
                    <a:pt x="20356" y="20158"/>
                  </a:lnTo>
                  <a:lnTo>
                    <a:pt x="20356" y="19804"/>
                  </a:lnTo>
                  <a:lnTo>
                    <a:pt x="20321" y="19083"/>
                  </a:lnTo>
                  <a:lnTo>
                    <a:pt x="20356" y="18349"/>
                  </a:lnTo>
                  <a:lnTo>
                    <a:pt x="20409" y="17641"/>
                  </a:lnTo>
                  <a:lnTo>
                    <a:pt x="20480" y="17012"/>
                  </a:lnTo>
                  <a:lnTo>
                    <a:pt x="20551" y="16488"/>
                  </a:lnTo>
                  <a:lnTo>
                    <a:pt x="20551" y="16055"/>
                  </a:lnTo>
                  <a:lnTo>
                    <a:pt x="20551" y="15911"/>
                  </a:lnTo>
                  <a:lnTo>
                    <a:pt x="20445" y="15754"/>
                  </a:lnTo>
                  <a:lnTo>
                    <a:pt x="20356" y="15610"/>
                  </a:lnTo>
                  <a:lnTo>
                    <a:pt x="20178" y="15452"/>
                  </a:lnTo>
                  <a:lnTo>
                    <a:pt x="20001" y="15334"/>
                  </a:lnTo>
                  <a:lnTo>
                    <a:pt x="19770" y="15230"/>
                  </a:lnTo>
                  <a:lnTo>
                    <a:pt x="19521" y="15125"/>
                  </a:lnTo>
                  <a:lnTo>
                    <a:pt x="19290" y="15059"/>
                  </a:lnTo>
                  <a:lnTo>
                    <a:pt x="19024" y="15007"/>
                  </a:lnTo>
                  <a:lnTo>
                    <a:pt x="18740" y="14954"/>
                  </a:lnTo>
                  <a:lnTo>
                    <a:pt x="18509" y="14954"/>
                  </a:lnTo>
                  <a:lnTo>
                    <a:pt x="18225" y="14954"/>
                  </a:lnTo>
                  <a:lnTo>
                    <a:pt x="17994" y="15007"/>
                  </a:lnTo>
                  <a:lnTo>
                    <a:pt x="17763" y="15085"/>
                  </a:lnTo>
                  <a:lnTo>
                    <a:pt x="17550" y="15177"/>
                  </a:lnTo>
                  <a:lnTo>
                    <a:pt x="17372" y="15308"/>
                  </a:lnTo>
                  <a:lnTo>
                    <a:pt x="17176" y="15426"/>
                  </a:lnTo>
                  <a:lnTo>
                    <a:pt x="16928" y="15557"/>
                  </a:lnTo>
                  <a:lnTo>
                    <a:pt x="16661" y="15636"/>
                  </a:lnTo>
                  <a:lnTo>
                    <a:pt x="16359" y="15688"/>
                  </a:lnTo>
                  <a:lnTo>
                    <a:pt x="16022" y="15715"/>
                  </a:lnTo>
                  <a:lnTo>
                    <a:pt x="15667" y="15688"/>
                  </a:lnTo>
                  <a:lnTo>
                    <a:pt x="15294" y="15662"/>
                  </a:lnTo>
                  <a:lnTo>
                    <a:pt x="14956" y="15583"/>
                  </a:lnTo>
                  <a:lnTo>
                    <a:pt x="14619" y="15479"/>
                  </a:lnTo>
                  <a:lnTo>
                    <a:pt x="14281" y="15334"/>
                  </a:lnTo>
                  <a:lnTo>
                    <a:pt x="13961" y="15177"/>
                  </a:lnTo>
                  <a:lnTo>
                    <a:pt x="13695" y="14981"/>
                  </a:lnTo>
                  <a:lnTo>
                    <a:pt x="13588" y="14850"/>
                  </a:lnTo>
                  <a:lnTo>
                    <a:pt x="13482" y="14732"/>
                  </a:lnTo>
                  <a:lnTo>
                    <a:pt x="13393" y="14600"/>
                  </a:lnTo>
                  <a:lnTo>
                    <a:pt x="13322" y="14456"/>
                  </a:lnTo>
                  <a:lnTo>
                    <a:pt x="13251" y="14299"/>
                  </a:lnTo>
                  <a:lnTo>
                    <a:pt x="13215" y="14155"/>
                  </a:lnTo>
                  <a:lnTo>
                    <a:pt x="13180" y="13971"/>
                  </a:lnTo>
                  <a:lnTo>
                    <a:pt x="13180" y="13801"/>
                  </a:lnTo>
                  <a:lnTo>
                    <a:pt x="13180" y="13591"/>
                  </a:lnTo>
                  <a:lnTo>
                    <a:pt x="13215" y="13395"/>
                  </a:lnTo>
                  <a:lnTo>
                    <a:pt x="13251" y="13198"/>
                  </a:lnTo>
                  <a:lnTo>
                    <a:pt x="13322" y="13015"/>
                  </a:lnTo>
                  <a:lnTo>
                    <a:pt x="13393" y="12870"/>
                  </a:lnTo>
                  <a:lnTo>
                    <a:pt x="13482" y="12713"/>
                  </a:lnTo>
                  <a:lnTo>
                    <a:pt x="13588" y="12569"/>
                  </a:lnTo>
                  <a:lnTo>
                    <a:pt x="13730" y="12438"/>
                  </a:lnTo>
                  <a:lnTo>
                    <a:pt x="13997" y="12215"/>
                  </a:lnTo>
                  <a:lnTo>
                    <a:pt x="14334" y="12005"/>
                  </a:lnTo>
                  <a:lnTo>
                    <a:pt x="14690" y="11861"/>
                  </a:lnTo>
                  <a:lnTo>
                    <a:pt x="15063" y="11756"/>
                  </a:lnTo>
                  <a:lnTo>
                    <a:pt x="15436" y="11678"/>
                  </a:lnTo>
                  <a:lnTo>
                    <a:pt x="15809" y="11638"/>
                  </a:lnTo>
                  <a:lnTo>
                    <a:pt x="16182" y="11638"/>
                  </a:lnTo>
                  <a:lnTo>
                    <a:pt x="16555" y="11678"/>
                  </a:lnTo>
                  <a:lnTo>
                    <a:pt x="16910" y="11730"/>
                  </a:lnTo>
                  <a:lnTo>
                    <a:pt x="17248" y="11835"/>
                  </a:lnTo>
                  <a:lnTo>
                    <a:pt x="17514" y="11966"/>
                  </a:lnTo>
                  <a:lnTo>
                    <a:pt x="17763" y="12110"/>
                  </a:lnTo>
                  <a:lnTo>
                    <a:pt x="17887" y="12215"/>
                  </a:lnTo>
                  <a:lnTo>
                    <a:pt x="18065" y="12307"/>
                  </a:lnTo>
                  <a:lnTo>
                    <a:pt x="18260" y="12412"/>
                  </a:lnTo>
                  <a:lnTo>
                    <a:pt x="18438" y="12464"/>
                  </a:lnTo>
                  <a:lnTo>
                    <a:pt x="18669" y="12543"/>
                  </a:lnTo>
                  <a:lnTo>
                    <a:pt x="18882" y="12569"/>
                  </a:lnTo>
                  <a:lnTo>
                    <a:pt x="19113" y="12595"/>
                  </a:lnTo>
                  <a:lnTo>
                    <a:pt x="19361" y="12608"/>
                  </a:lnTo>
                  <a:lnTo>
                    <a:pt x="19592" y="12608"/>
                  </a:lnTo>
                  <a:lnTo>
                    <a:pt x="19841" y="12595"/>
                  </a:lnTo>
                  <a:lnTo>
                    <a:pt x="20072" y="12543"/>
                  </a:lnTo>
                  <a:lnTo>
                    <a:pt x="20321" y="12490"/>
                  </a:lnTo>
                  <a:lnTo>
                    <a:pt x="20551" y="12438"/>
                  </a:lnTo>
                  <a:lnTo>
                    <a:pt x="20800" y="12333"/>
                  </a:lnTo>
                  <a:lnTo>
                    <a:pt x="20996" y="12241"/>
                  </a:lnTo>
                  <a:lnTo>
                    <a:pt x="21244" y="12110"/>
                  </a:lnTo>
                  <a:lnTo>
                    <a:pt x="21298" y="12032"/>
                  </a:lnTo>
                  <a:lnTo>
                    <a:pt x="21404" y="11966"/>
                  </a:lnTo>
                  <a:lnTo>
                    <a:pt x="21475" y="11861"/>
                  </a:lnTo>
                  <a:lnTo>
                    <a:pt x="21511" y="11730"/>
                  </a:lnTo>
                  <a:lnTo>
                    <a:pt x="21617" y="11481"/>
                  </a:lnTo>
                  <a:lnTo>
                    <a:pt x="21653" y="11180"/>
                  </a:lnTo>
                  <a:lnTo>
                    <a:pt x="21653" y="10826"/>
                  </a:lnTo>
                  <a:lnTo>
                    <a:pt x="21653" y="10472"/>
                  </a:lnTo>
                  <a:lnTo>
                    <a:pt x="21582" y="10092"/>
                  </a:lnTo>
                  <a:lnTo>
                    <a:pt x="21511" y="9725"/>
                  </a:lnTo>
                  <a:lnTo>
                    <a:pt x="21298" y="8912"/>
                  </a:lnTo>
                  <a:lnTo>
                    <a:pt x="21067" y="8191"/>
                  </a:lnTo>
                  <a:lnTo>
                    <a:pt x="20800" y="7536"/>
                  </a:lnTo>
                  <a:lnTo>
                    <a:pt x="20551" y="7025"/>
                  </a:lnTo>
                  <a:lnTo>
                    <a:pt x="20001" y="7103"/>
                  </a:lnTo>
                  <a:lnTo>
                    <a:pt x="19432" y="7156"/>
                  </a:lnTo>
                  <a:lnTo>
                    <a:pt x="18846" y="7208"/>
                  </a:lnTo>
                  <a:lnTo>
                    <a:pt x="18225" y="7208"/>
                  </a:lnTo>
                  <a:lnTo>
                    <a:pt x="17656" y="7208"/>
                  </a:lnTo>
                  <a:lnTo>
                    <a:pt x="17070" y="7182"/>
                  </a:lnTo>
                  <a:lnTo>
                    <a:pt x="16484" y="7156"/>
                  </a:lnTo>
                  <a:lnTo>
                    <a:pt x="15986" y="7103"/>
                  </a:lnTo>
                  <a:lnTo>
                    <a:pt x="14992" y="6999"/>
                  </a:lnTo>
                  <a:lnTo>
                    <a:pt x="14210" y="6907"/>
                  </a:lnTo>
                  <a:lnTo>
                    <a:pt x="13695" y="6828"/>
                  </a:lnTo>
                  <a:lnTo>
                    <a:pt x="13517" y="6802"/>
                  </a:lnTo>
                  <a:lnTo>
                    <a:pt x="13073" y="6645"/>
                  </a:lnTo>
                  <a:lnTo>
                    <a:pt x="12700" y="6474"/>
                  </a:lnTo>
                  <a:lnTo>
                    <a:pt x="12363" y="6304"/>
                  </a:lnTo>
                  <a:lnTo>
                    <a:pt x="12132" y="6094"/>
                  </a:lnTo>
                  <a:lnTo>
                    <a:pt x="11919" y="5871"/>
                  </a:lnTo>
                  <a:lnTo>
                    <a:pt x="11776" y="5649"/>
                  </a:lnTo>
                  <a:lnTo>
                    <a:pt x="11688" y="5413"/>
                  </a:lnTo>
                  <a:lnTo>
                    <a:pt x="11617" y="5190"/>
                  </a:lnTo>
                  <a:lnTo>
                    <a:pt x="11617" y="4941"/>
                  </a:lnTo>
                  <a:lnTo>
                    <a:pt x="11652" y="4718"/>
                  </a:lnTo>
                  <a:lnTo>
                    <a:pt x="11723" y="4482"/>
                  </a:lnTo>
                  <a:lnTo>
                    <a:pt x="11812" y="4285"/>
                  </a:lnTo>
                  <a:lnTo>
                    <a:pt x="11919" y="4089"/>
                  </a:lnTo>
                  <a:lnTo>
                    <a:pt x="12096" y="3905"/>
                  </a:lnTo>
                  <a:lnTo>
                    <a:pt x="12292" y="3735"/>
                  </a:lnTo>
                  <a:lnTo>
                    <a:pt x="12505" y="3604"/>
                  </a:lnTo>
                  <a:lnTo>
                    <a:pt x="12700" y="3460"/>
                  </a:lnTo>
                  <a:lnTo>
                    <a:pt x="12878" y="3250"/>
                  </a:lnTo>
                  <a:lnTo>
                    <a:pt x="13038" y="3027"/>
                  </a:lnTo>
                  <a:lnTo>
                    <a:pt x="13180" y="2752"/>
                  </a:lnTo>
                  <a:lnTo>
                    <a:pt x="13286" y="2477"/>
                  </a:lnTo>
                  <a:lnTo>
                    <a:pt x="13322" y="2175"/>
                  </a:lnTo>
                  <a:lnTo>
                    <a:pt x="13357" y="1874"/>
                  </a:lnTo>
                  <a:lnTo>
                    <a:pt x="13286" y="1572"/>
                  </a:lnTo>
                  <a:lnTo>
                    <a:pt x="13180" y="1271"/>
                  </a:lnTo>
                  <a:lnTo>
                    <a:pt x="13038" y="983"/>
                  </a:lnTo>
                  <a:lnTo>
                    <a:pt x="12949" y="865"/>
                  </a:lnTo>
                  <a:lnTo>
                    <a:pt x="12807" y="733"/>
                  </a:lnTo>
                  <a:lnTo>
                    <a:pt x="12665" y="616"/>
                  </a:lnTo>
                  <a:lnTo>
                    <a:pt x="12505" y="511"/>
                  </a:lnTo>
                  <a:lnTo>
                    <a:pt x="12327" y="406"/>
                  </a:lnTo>
                  <a:lnTo>
                    <a:pt x="12132" y="314"/>
                  </a:lnTo>
                  <a:lnTo>
                    <a:pt x="11883" y="235"/>
                  </a:lnTo>
                  <a:lnTo>
                    <a:pt x="11652" y="183"/>
                  </a:lnTo>
                  <a:lnTo>
                    <a:pt x="11368" y="104"/>
                  </a:lnTo>
                  <a:lnTo>
                    <a:pt x="11101" y="78"/>
                  </a:lnTo>
                  <a:lnTo>
                    <a:pt x="10800" y="52"/>
                  </a:lnTo>
                  <a:lnTo>
                    <a:pt x="10444" y="52"/>
                  </a:lnTo>
                  <a:lnTo>
                    <a:pt x="10142" y="52"/>
                  </a:lnTo>
                  <a:lnTo>
                    <a:pt x="9840" y="78"/>
                  </a:lnTo>
                  <a:lnTo>
                    <a:pt x="9574" y="104"/>
                  </a:lnTo>
                  <a:lnTo>
                    <a:pt x="9325" y="157"/>
                  </a:lnTo>
                  <a:lnTo>
                    <a:pt x="9094" y="209"/>
                  </a:lnTo>
                  <a:lnTo>
                    <a:pt x="8846" y="262"/>
                  </a:lnTo>
                  <a:lnTo>
                    <a:pt x="8650" y="340"/>
                  </a:lnTo>
                  <a:lnTo>
                    <a:pt x="8437" y="432"/>
                  </a:lnTo>
                  <a:lnTo>
                    <a:pt x="8277" y="511"/>
                  </a:lnTo>
                  <a:lnTo>
                    <a:pt x="8100" y="616"/>
                  </a:lnTo>
                  <a:lnTo>
                    <a:pt x="7957" y="707"/>
                  </a:lnTo>
                  <a:lnTo>
                    <a:pt x="7833" y="838"/>
                  </a:lnTo>
                  <a:lnTo>
                    <a:pt x="7620" y="1061"/>
                  </a:lnTo>
                  <a:lnTo>
                    <a:pt x="7442" y="1336"/>
                  </a:lnTo>
                  <a:lnTo>
                    <a:pt x="7353" y="1599"/>
                  </a:lnTo>
                  <a:lnTo>
                    <a:pt x="7318" y="1900"/>
                  </a:lnTo>
                  <a:lnTo>
                    <a:pt x="7318" y="2175"/>
                  </a:lnTo>
                  <a:lnTo>
                    <a:pt x="7353" y="2450"/>
                  </a:lnTo>
                  <a:lnTo>
                    <a:pt x="7442" y="2726"/>
                  </a:lnTo>
                  <a:lnTo>
                    <a:pt x="7620" y="2975"/>
                  </a:lnTo>
                  <a:lnTo>
                    <a:pt x="7833" y="3198"/>
                  </a:lnTo>
                  <a:lnTo>
                    <a:pt x="8064" y="3433"/>
                  </a:lnTo>
                  <a:lnTo>
                    <a:pt x="8295" y="3630"/>
                  </a:lnTo>
                  <a:lnTo>
                    <a:pt x="8508" y="3853"/>
                  </a:lnTo>
                  <a:lnTo>
                    <a:pt x="8686" y="4089"/>
                  </a:lnTo>
                  <a:lnTo>
                    <a:pt x="8775" y="4312"/>
                  </a:lnTo>
                  <a:lnTo>
                    <a:pt x="8846" y="4561"/>
                  </a:lnTo>
                  <a:lnTo>
                    <a:pt x="8846" y="4810"/>
                  </a:lnTo>
                  <a:lnTo>
                    <a:pt x="8810" y="5059"/>
                  </a:lnTo>
                  <a:lnTo>
                    <a:pt x="8721" y="5295"/>
                  </a:lnTo>
                  <a:lnTo>
                    <a:pt x="8579" y="5544"/>
                  </a:lnTo>
                  <a:lnTo>
                    <a:pt x="8366" y="5766"/>
                  </a:lnTo>
                  <a:lnTo>
                    <a:pt x="8135" y="5976"/>
                  </a:lnTo>
                  <a:lnTo>
                    <a:pt x="7833" y="6199"/>
                  </a:lnTo>
                  <a:lnTo>
                    <a:pt x="7478" y="6369"/>
                  </a:lnTo>
                  <a:lnTo>
                    <a:pt x="7069" y="6527"/>
                  </a:lnTo>
                  <a:lnTo>
                    <a:pt x="6590" y="6671"/>
                  </a:lnTo>
                  <a:lnTo>
                    <a:pt x="6092" y="6802"/>
                  </a:lnTo>
                  <a:lnTo>
                    <a:pt x="5684" y="6802"/>
                  </a:lnTo>
                  <a:lnTo>
                    <a:pt x="5133" y="6802"/>
                  </a:lnTo>
                  <a:lnTo>
                    <a:pt x="4547" y="6802"/>
                  </a:lnTo>
                  <a:lnTo>
                    <a:pt x="3872" y="6802"/>
                  </a:lnTo>
                  <a:lnTo>
                    <a:pt x="3144" y="6802"/>
                  </a:lnTo>
                  <a:lnTo>
                    <a:pt x="2362" y="6802"/>
                  </a:lnTo>
                  <a:lnTo>
                    <a:pt x="1545" y="6802"/>
                  </a:lnTo>
                  <a:lnTo>
                    <a:pt x="692" y="6802"/>
                  </a:lnTo>
                  <a:lnTo>
                    <a:pt x="586" y="7234"/>
                  </a:lnTo>
                  <a:lnTo>
                    <a:pt x="461" y="7837"/>
                  </a:lnTo>
                  <a:lnTo>
                    <a:pt x="355" y="8493"/>
                  </a:lnTo>
                  <a:lnTo>
                    <a:pt x="248" y="9187"/>
                  </a:lnTo>
                  <a:lnTo>
                    <a:pt x="142" y="9869"/>
                  </a:lnTo>
                  <a:lnTo>
                    <a:pt x="106" y="10498"/>
                  </a:lnTo>
                  <a:lnTo>
                    <a:pt x="106" y="10983"/>
                  </a:lnTo>
                  <a:lnTo>
                    <a:pt x="106" y="11311"/>
                  </a:lnTo>
                  <a:lnTo>
                    <a:pt x="213" y="11481"/>
                  </a:lnTo>
                  <a:lnTo>
                    <a:pt x="319" y="11651"/>
                  </a:lnTo>
                  <a:lnTo>
                    <a:pt x="497" y="11783"/>
                  </a:lnTo>
                  <a:lnTo>
                    <a:pt x="692" y="11914"/>
                  </a:lnTo>
                  <a:lnTo>
                    <a:pt x="941" y="12032"/>
                  </a:lnTo>
                  <a:lnTo>
                    <a:pt x="1207" y="12110"/>
                  </a:lnTo>
                  <a:lnTo>
                    <a:pt x="1509" y="12189"/>
                  </a:lnTo>
                  <a:lnTo>
                    <a:pt x="1794" y="12241"/>
                  </a:lnTo>
                  <a:lnTo>
                    <a:pt x="2131" y="12267"/>
                  </a:lnTo>
                  <a:lnTo>
                    <a:pt x="2433" y="12281"/>
                  </a:lnTo>
                  <a:lnTo>
                    <a:pt x="2735" y="12267"/>
                  </a:lnTo>
                  <a:lnTo>
                    <a:pt x="3055" y="12241"/>
                  </a:lnTo>
                  <a:lnTo>
                    <a:pt x="3357" y="12189"/>
                  </a:lnTo>
                  <a:lnTo>
                    <a:pt x="3623" y="12084"/>
                  </a:lnTo>
                  <a:lnTo>
                    <a:pt x="3872" y="11979"/>
                  </a:lnTo>
                  <a:lnTo>
                    <a:pt x="4103" y="11861"/>
                  </a:lnTo>
                  <a:lnTo>
                    <a:pt x="4316" y="11704"/>
                  </a:lnTo>
                  <a:lnTo>
                    <a:pt x="4582" y="11612"/>
                  </a:lnTo>
                  <a:lnTo>
                    <a:pt x="4849" y="11533"/>
                  </a:lnTo>
                  <a:lnTo>
                    <a:pt x="5169" y="11507"/>
                  </a:lnTo>
                  <a:lnTo>
                    <a:pt x="5506" y="11481"/>
                  </a:lnTo>
                  <a:lnTo>
                    <a:pt x="5808" y="11507"/>
                  </a:lnTo>
                  <a:lnTo>
                    <a:pt x="6146" y="11560"/>
                  </a:lnTo>
                  <a:lnTo>
                    <a:pt x="6501" y="11651"/>
                  </a:lnTo>
                  <a:lnTo>
                    <a:pt x="6803" y="11783"/>
                  </a:lnTo>
                  <a:lnTo>
                    <a:pt x="7105" y="11940"/>
                  </a:lnTo>
                  <a:lnTo>
                    <a:pt x="7353" y="12110"/>
                  </a:lnTo>
                  <a:lnTo>
                    <a:pt x="7584" y="12333"/>
                  </a:lnTo>
                  <a:lnTo>
                    <a:pt x="7798" y="12595"/>
                  </a:lnTo>
                  <a:lnTo>
                    <a:pt x="7922" y="12870"/>
                  </a:lnTo>
                  <a:lnTo>
                    <a:pt x="8028" y="13198"/>
                  </a:lnTo>
                  <a:lnTo>
                    <a:pt x="8064" y="13526"/>
                  </a:lnTo>
                  <a:lnTo>
                    <a:pt x="8028" y="13775"/>
                  </a:lnTo>
                  <a:lnTo>
                    <a:pt x="7922" y="13998"/>
                  </a:lnTo>
                  <a:lnTo>
                    <a:pt x="7798" y="14220"/>
                  </a:lnTo>
                  <a:lnTo>
                    <a:pt x="7584" y="14404"/>
                  </a:lnTo>
                  <a:lnTo>
                    <a:pt x="7353" y="14574"/>
                  </a:lnTo>
                  <a:lnTo>
                    <a:pt x="7105" y="14732"/>
                  </a:lnTo>
                  <a:lnTo>
                    <a:pt x="6803" y="14850"/>
                  </a:lnTo>
                  <a:lnTo>
                    <a:pt x="6501" y="14954"/>
                  </a:lnTo>
                  <a:lnTo>
                    <a:pt x="6146" y="15033"/>
                  </a:lnTo>
                  <a:lnTo>
                    <a:pt x="5808" y="15085"/>
                  </a:lnTo>
                  <a:lnTo>
                    <a:pt x="5506" y="15085"/>
                  </a:lnTo>
                  <a:lnTo>
                    <a:pt x="5169" y="15059"/>
                  </a:lnTo>
                  <a:lnTo>
                    <a:pt x="4849" y="15007"/>
                  </a:lnTo>
                  <a:lnTo>
                    <a:pt x="4582" y="14902"/>
                  </a:lnTo>
                  <a:lnTo>
                    <a:pt x="4316" y="14784"/>
                  </a:lnTo>
                  <a:lnTo>
                    <a:pt x="4103" y="14600"/>
                  </a:lnTo>
                  <a:lnTo>
                    <a:pt x="3907" y="14430"/>
                  </a:lnTo>
                  <a:lnTo>
                    <a:pt x="3659" y="14299"/>
                  </a:lnTo>
                  <a:lnTo>
                    <a:pt x="3428" y="14194"/>
                  </a:lnTo>
                  <a:lnTo>
                    <a:pt x="3179" y="14129"/>
                  </a:lnTo>
                  <a:lnTo>
                    <a:pt x="2913" y="14102"/>
                  </a:lnTo>
                  <a:lnTo>
                    <a:pt x="2646" y="14102"/>
                  </a:lnTo>
                  <a:lnTo>
                    <a:pt x="2362" y="14129"/>
                  </a:lnTo>
                  <a:lnTo>
                    <a:pt x="2096" y="14168"/>
                  </a:lnTo>
                  <a:lnTo>
                    <a:pt x="1811" y="14273"/>
                  </a:lnTo>
                  <a:lnTo>
                    <a:pt x="1545" y="14378"/>
                  </a:lnTo>
                  <a:lnTo>
                    <a:pt x="1314" y="14496"/>
                  </a:lnTo>
                  <a:lnTo>
                    <a:pt x="1065" y="14653"/>
                  </a:lnTo>
                  <a:lnTo>
                    <a:pt x="870" y="14797"/>
                  </a:lnTo>
                  <a:lnTo>
                    <a:pt x="657" y="14981"/>
                  </a:lnTo>
                  <a:lnTo>
                    <a:pt x="497" y="15177"/>
                  </a:lnTo>
                  <a:lnTo>
                    <a:pt x="390" y="15413"/>
                  </a:lnTo>
                  <a:lnTo>
                    <a:pt x="284" y="15636"/>
                  </a:lnTo>
                  <a:lnTo>
                    <a:pt x="248" y="15911"/>
                  </a:lnTo>
                  <a:lnTo>
                    <a:pt x="284" y="16239"/>
                  </a:lnTo>
                  <a:lnTo>
                    <a:pt x="319" y="16566"/>
                  </a:lnTo>
                  <a:lnTo>
                    <a:pt x="497" y="17340"/>
                  </a:lnTo>
                  <a:lnTo>
                    <a:pt x="692" y="18152"/>
                  </a:lnTo>
                  <a:lnTo>
                    <a:pt x="799" y="18559"/>
                  </a:lnTo>
                  <a:lnTo>
                    <a:pt x="905" y="18978"/>
                  </a:lnTo>
                  <a:lnTo>
                    <a:pt x="959" y="19384"/>
                  </a:lnTo>
                  <a:lnTo>
                    <a:pt x="994" y="19791"/>
                  </a:lnTo>
                  <a:lnTo>
                    <a:pt x="994" y="20132"/>
                  </a:lnTo>
                  <a:lnTo>
                    <a:pt x="959" y="20485"/>
                  </a:lnTo>
                  <a:lnTo>
                    <a:pt x="941" y="20669"/>
                  </a:lnTo>
                  <a:lnTo>
                    <a:pt x="870" y="20813"/>
                  </a:lnTo>
                  <a:lnTo>
                    <a:pt x="799" y="20970"/>
                  </a:lnTo>
                  <a:lnTo>
                    <a:pt x="692" y="21088"/>
                  </a:lnTo>
                  <a:lnTo>
                    <a:pt x="1474" y="20997"/>
                  </a:lnTo>
                  <a:lnTo>
                    <a:pt x="2291" y="20866"/>
                  </a:lnTo>
                  <a:lnTo>
                    <a:pt x="3108" y="20787"/>
                  </a:lnTo>
                  <a:lnTo>
                    <a:pt x="3907" y="20721"/>
                  </a:lnTo>
                  <a:lnTo>
                    <a:pt x="4653" y="20695"/>
                  </a:lnTo>
                  <a:lnTo>
                    <a:pt x="5364" y="20695"/>
                  </a:lnTo>
                  <a:lnTo>
                    <a:pt x="5701" y="20721"/>
                  </a:lnTo>
                  <a:lnTo>
                    <a:pt x="6057" y="20761"/>
                  </a:lnTo>
                  <a:lnTo>
                    <a:pt x="6323" y="20813"/>
                  </a:lnTo>
                  <a:lnTo>
                    <a:pt x="6625" y="20892"/>
                  </a:lnTo>
                  <a:close/>
                </a:path>
              </a:pathLst>
            </a:custGeom>
            <a:solidFill>
              <a:srgbClr val="FFBE7D"/>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800" b="1"/>
                <a:t>المعرفة</a:t>
              </a:r>
              <a:endParaRPr lang="en-US" altLang="en-US" sz="2800" b="1"/>
            </a:p>
          </p:txBody>
        </p:sp>
        <p:sp>
          <p:nvSpPr>
            <p:cNvPr id="6151" name="Puzzle2">
              <a:extLst>
                <a:ext uri="{FF2B5EF4-FFF2-40B4-BE49-F238E27FC236}">
                  <a16:creationId xmlns:a16="http://schemas.microsoft.com/office/drawing/2014/main" id="{8859D5BE-0CC7-5193-3A60-937107E13995}"/>
                </a:ext>
              </a:extLst>
            </p:cNvPr>
            <p:cNvSpPr>
              <a:spLocks noEditPoints="1" noChangeArrowheads="1"/>
            </p:cNvSpPr>
            <p:nvPr/>
          </p:nvSpPr>
          <p:spPr bwMode="auto">
            <a:xfrm>
              <a:off x="2880" y="1736"/>
              <a:ext cx="1778" cy="137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5394 w 21600"/>
                <a:gd name="T25" fmla="*/ 6735 h 21600"/>
                <a:gd name="T26" fmla="*/ 16182 w 21600"/>
                <a:gd name="T27" fmla="*/ 20441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4247" y="12354"/>
                  </a:moveTo>
                  <a:lnTo>
                    <a:pt x="4134" y="12468"/>
                  </a:lnTo>
                  <a:lnTo>
                    <a:pt x="4010" y="12581"/>
                  </a:lnTo>
                  <a:lnTo>
                    <a:pt x="3897" y="12637"/>
                  </a:lnTo>
                  <a:lnTo>
                    <a:pt x="3773" y="12694"/>
                  </a:lnTo>
                  <a:lnTo>
                    <a:pt x="3637" y="12694"/>
                  </a:lnTo>
                  <a:lnTo>
                    <a:pt x="3524" y="12694"/>
                  </a:lnTo>
                  <a:lnTo>
                    <a:pt x="3400" y="12665"/>
                  </a:lnTo>
                  <a:lnTo>
                    <a:pt x="3287" y="12609"/>
                  </a:lnTo>
                  <a:lnTo>
                    <a:pt x="3027" y="12496"/>
                  </a:lnTo>
                  <a:lnTo>
                    <a:pt x="2790" y="12340"/>
                  </a:lnTo>
                  <a:lnTo>
                    <a:pt x="2530" y="12142"/>
                  </a:lnTo>
                  <a:lnTo>
                    <a:pt x="2293" y="11987"/>
                  </a:lnTo>
                  <a:lnTo>
                    <a:pt x="2033" y="11817"/>
                  </a:lnTo>
                  <a:lnTo>
                    <a:pt x="1773" y="11676"/>
                  </a:lnTo>
                  <a:lnTo>
                    <a:pt x="1638" y="11662"/>
                  </a:lnTo>
                  <a:lnTo>
                    <a:pt x="1513" y="11634"/>
                  </a:lnTo>
                  <a:lnTo>
                    <a:pt x="1378" y="11634"/>
                  </a:lnTo>
                  <a:lnTo>
                    <a:pt x="1253" y="11634"/>
                  </a:lnTo>
                  <a:lnTo>
                    <a:pt x="1118" y="11662"/>
                  </a:lnTo>
                  <a:lnTo>
                    <a:pt x="971" y="11732"/>
                  </a:lnTo>
                  <a:lnTo>
                    <a:pt x="835" y="11817"/>
                  </a:lnTo>
                  <a:lnTo>
                    <a:pt x="711" y="11959"/>
                  </a:lnTo>
                  <a:lnTo>
                    <a:pt x="553" y="12086"/>
                  </a:lnTo>
                  <a:lnTo>
                    <a:pt x="429" y="12284"/>
                  </a:lnTo>
                  <a:lnTo>
                    <a:pt x="271" y="12524"/>
                  </a:lnTo>
                  <a:lnTo>
                    <a:pt x="146" y="12793"/>
                  </a:lnTo>
                  <a:lnTo>
                    <a:pt x="79" y="12962"/>
                  </a:lnTo>
                  <a:lnTo>
                    <a:pt x="33" y="13146"/>
                  </a:lnTo>
                  <a:lnTo>
                    <a:pt x="11" y="13386"/>
                  </a:lnTo>
                  <a:lnTo>
                    <a:pt x="11" y="13641"/>
                  </a:lnTo>
                  <a:lnTo>
                    <a:pt x="33" y="13881"/>
                  </a:lnTo>
                  <a:lnTo>
                    <a:pt x="101" y="14150"/>
                  </a:lnTo>
                  <a:lnTo>
                    <a:pt x="192" y="14404"/>
                  </a:lnTo>
                  <a:lnTo>
                    <a:pt x="293" y="14645"/>
                  </a:lnTo>
                  <a:lnTo>
                    <a:pt x="451" y="14857"/>
                  </a:lnTo>
                  <a:lnTo>
                    <a:pt x="621" y="15054"/>
                  </a:lnTo>
                  <a:lnTo>
                    <a:pt x="734" y="15125"/>
                  </a:lnTo>
                  <a:lnTo>
                    <a:pt x="835" y="15210"/>
                  </a:lnTo>
                  <a:lnTo>
                    <a:pt x="948" y="15267"/>
                  </a:lnTo>
                  <a:lnTo>
                    <a:pt x="1084" y="15323"/>
                  </a:lnTo>
                  <a:lnTo>
                    <a:pt x="1208" y="15351"/>
                  </a:lnTo>
                  <a:lnTo>
                    <a:pt x="1355" y="15380"/>
                  </a:lnTo>
                  <a:lnTo>
                    <a:pt x="1513" y="15380"/>
                  </a:lnTo>
                  <a:lnTo>
                    <a:pt x="1683" y="15380"/>
                  </a:lnTo>
                  <a:lnTo>
                    <a:pt x="1864" y="15351"/>
                  </a:lnTo>
                  <a:lnTo>
                    <a:pt x="2033" y="15323"/>
                  </a:lnTo>
                  <a:lnTo>
                    <a:pt x="2225" y="15238"/>
                  </a:lnTo>
                  <a:lnTo>
                    <a:pt x="2428" y="15153"/>
                  </a:lnTo>
                  <a:lnTo>
                    <a:pt x="2745" y="15026"/>
                  </a:lnTo>
                  <a:lnTo>
                    <a:pt x="3005" y="14913"/>
                  </a:lnTo>
                  <a:lnTo>
                    <a:pt x="3264" y="14828"/>
                  </a:lnTo>
                  <a:lnTo>
                    <a:pt x="3513" y="14800"/>
                  </a:lnTo>
                  <a:lnTo>
                    <a:pt x="3615" y="14828"/>
                  </a:lnTo>
                  <a:lnTo>
                    <a:pt x="3728" y="14857"/>
                  </a:lnTo>
                  <a:lnTo>
                    <a:pt x="3807" y="14913"/>
                  </a:lnTo>
                  <a:lnTo>
                    <a:pt x="3920" y="14998"/>
                  </a:lnTo>
                  <a:lnTo>
                    <a:pt x="4010" y="15097"/>
                  </a:lnTo>
                  <a:lnTo>
                    <a:pt x="4089" y="15238"/>
                  </a:lnTo>
                  <a:lnTo>
                    <a:pt x="4179" y="15408"/>
                  </a:lnTo>
                  <a:lnTo>
                    <a:pt x="4247" y="15620"/>
                  </a:lnTo>
                  <a:lnTo>
                    <a:pt x="4326" y="15860"/>
                  </a:lnTo>
                  <a:lnTo>
                    <a:pt x="4394" y="16129"/>
                  </a:lnTo>
                  <a:lnTo>
                    <a:pt x="4439" y="16440"/>
                  </a:lnTo>
                  <a:lnTo>
                    <a:pt x="4507" y="16737"/>
                  </a:lnTo>
                  <a:lnTo>
                    <a:pt x="4552" y="17090"/>
                  </a:lnTo>
                  <a:lnTo>
                    <a:pt x="4575" y="17443"/>
                  </a:lnTo>
                  <a:lnTo>
                    <a:pt x="4586" y="17825"/>
                  </a:lnTo>
                  <a:lnTo>
                    <a:pt x="4586" y="18193"/>
                  </a:lnTo>
                  <a:lnTo>
                    <a:pt x="4586" y="18574"/>
                  </a:lnTo>
                  <a:lnTo>
                    <a:pt x="4586" y="18984"/>
                  </a:lnTo>
                  <a:lnTo>
                    <a:pt x="4552" y="19366"/>
                  </a:lnTo>
                  <a:lnTo>
                    <a:pt x="4507" y="19748"/>
                  </a:lnTo>
                  <a:lnTo>
                    <a:pt x="4462" y="20129"/>
                  </a:lnTo>
                  <a:lnTo>
                    <a:pt x="4371" y="20483"/>
                  </a:lnTo>
                  <a:lnTo>
                    <a:pt x="4292" y="20836"/>
                  </a:lnTo>
                  <a:lnTo>
                    <a:pt x="4202" y="21161"/>
                  </a:lnTo>
                  <a:lnTo>
                    <a:pt x="4744" y="21161"/>
                  </a:lnTo>
                  <a:lnTo>
                    <a:pt x="5264" y="21161"/>
                  </a:lnTo>
                  <a:lnTo>
                    <a:pt x="5784" y="21161"/>
                  </a:lnTo>
                  <a:lnTo>
                    <a:pt x="6235" y="21161"/>
                  </a:lnTo>
                  <a:lnTo>
                    <a:pt x="6676" y="21161"/>
                  </a:lnTo>
                  <a:lnTo>
                    <a:pt x="7060" y="21161"/>
                  </a:lnTo>
                  <a:lnTo>
                    <a:pt x="7410" y="21161"/>
                  </a:lnTo>
                  <a:lnTo>
                    <a:pt x="7670" y="21161"/>
                  </a:lnTo>
                  <a:lnTo>
                    <a:pt x="8020" y="21020"/>
                  </a:lnTo>
                  <a:lnTo>
                    <a:pt x="8303" y="20893"/>
                  </a:lnTo>
                  <a:lnTo>
                    <a:pt x="8563" y="20695"/>
                  </a:lnTo>
                  <a:lnTo>
                    <a:pt x="8800" y="20511"/>
                  </a:lnTo>
                  <a:lnTo>
                    <a:pt x="8969" y="20285"/>
                  </a:lnTo>
                  <a:lnTo>
                    <a:pt x="9150" y="20045"/>
                  </a:lnTo>
                  <a:lnTo>
                    <a:pt x="9252" y="19804"/>
                  </a:lnTo>
                  <a:lnTo>
                    <a:pt x="9342" y="19550"/>
                  </a:lnTo>
                  <a:lnTo>
                    <a:pt x="9410" y="19281"/>
                  </a:lnTo>
                  <a:lnTo>
                    <a:pt x="9433" y="19013"/>
                  </a:lnTo>
                  <a:lnTo>
                    <a:pt x="9433" y="18744"/>
                  </a:lnTo>
                  <a:lnTo>
                    <a:pt x="9387" y="18504"/>
                  </a:lnTo>
                  <a:lnTo>
                    <a:pt x="9320" y="18221"/>
                  </a:lnTo>
                  <a:lnTo>
                    <a:pt x="9207" y="17981"/>
                  </a:lnTo>
                  <a:lnTo>
                    <a:pt x="9105" y="17740"/>
                  </a:lnTo>
                  <a:lnTo>
                    <a:pt x="8924" y="17514"/>
                  </a:lnTo>
                  <a:lnTo>
                    <a:pt x="8777" y="17274"/>
                  </a:lnTo>
                  <a:lnTo>
                    <a:pt x="8642" y="17034"/>
                  </a:lnTo>
                  <a:lnTo>
                    <a:pt x="8563" y="16765"/>
                  </a:lnTo>
                  <a:lnTo>
                    <a:pt x="8472" y="16468"/>
                  </a:lnTo>
                  <a:lnTo>
                    <a:pt x="8450" y="16157"/>
                  </a:lnTo>
                  <a:lnTo>
                    <a:pt x="8450" y="15860"/>
                  </a:lnTo>
                  <a:lnTo>
                    <a:pt x="8472" y="15563"/>
                  </a:lnTo>
                  <a:lnTo>
                    <a:pt x="8540" y="15267"/>
                  </a:lnTo>
                  <a:lnTo>
                    <a:pt x="8642" y="14998"/>
                  </a:lnTo>
                  <a:lnTo>
                    <a:pt x="8777" y="14729"/>
                  </a:lnTo>
                  <a:lnTo>
                    <a:pt x="8868" y="14616"/>
                  </a:lnTo>
                  <a:lnTo>
                    <a:pt x="8969" y="14475"/>
                  </a:lnTo>
                  <a:lnTo>
                    <a:pt x="9060" y="14376"/>
                  </a:lnTo>
                  <a:lnTo>
                    <a:pt x="9184" y="14291"/>
                  </a:lnTo>
                  <a:lnTo>
                    <a:pt x="9297" y="14206"/>
                  </a:lnTo>
                  <a:lnTo>
                    <a:pt x="9433" y="14121"/>
                  </a:lnTo>
                  <a:lnTo>
                    <a:pt x="9579" y="14051"/>
                  </a:lnTo>
                  <a:lnTo>
                    <a:pt x="9726" y="13994"/>
                  </a:lnTo>
                  <a:lnTo>
                    <a:pt x="9884" y="13938"/>
                  </a:lnTo>
                  <a:lnTo>
                    <a:pt x="10054" y="13909"/>
                  </a:lnTo>
                  <a:lnTo>
                    <a:pt x="10257" y="13881"/>
                  </a:lnTo>
                  <a:lnTo>
                    <a:pt x="10449" y="13881"/>
                  </a:lnTo>
                  <a:lnTo>
                    <a:pt x="10664" y="13881"/>
                  </a:lnTo>
                  <a:lnTo>
                    <a:pt x="10856" y="13909"/>
                  </a:lnTo>
                  <a:lnTo>
                    <a:pt x="11037" y="13966"/>
                  </a:lnTo>
                  <a:lnTo>
                    <a:pt x="11206" y="14023"/>
                  </a:lnTo>
                  <a:lnTo>
                    <a:pt x="11353" y="14093"/>
                  </a:lnTo>
                  <a:lnTo>
                    <a:pt x="11511" y="14178"/>
                  </a:lnTo>
                  <a:lnTo>
                    <a:pt x="11635" y="14263"/>
                  </a:lnTo>
                  <a:lnTo>
                    <a:pt x="11748" y="14376"/>
                  </a:lnTo>
                  <a:lnTo>
                    <a:pt x="11861" y="14475"/>
                  </a:lnTo>
                  <a:lnTo>
                    <a:pt x="11941" y="14616"/>
                  </a:lnTo>
                  <a:lnTo>
                    <a:pt x="12031" y="14758"/>
                  </a:lnTo>
                  <a:lnTo>
                    <a:pt x="12099" y="14885"/>
                  </a:lnTo>
                  <a:lnTo>
                    <a:pt x="12200" y="15210"/>
                  </a:lnTo>
                  <a:lnTo>
                    <a:pt x="12268" y="15507"/>
                  </a:lnTo>
                  <a:lnTo>
                    <a:pt x="12291" y="15832"/>
                  </a:lnTo>
                  <a:lnTo>
                    <a:pt x="12291" y="16157"/>
                  </a:lnTo>
                  <a:lnTo>
                    <a:pt x="12246" y="16482"/>
                  </a:lnTo>
                  <a:lnTo>
                    <a:pt x="12178" y="16807"/>
                  </a:lnTo>
                  <a:lnTo>
                    <a:pt x="12099" y="17090"/>
                  </a:lnTo>
                  <a:lnTo>
                    <a:pt x="12008" y="17330"/>
                  </a:lnTo>
                  <a:lnTo>
                    <a:pt x="11884" y="17542"/>
                  </a:lnTo>
                  <a:lnTo>
                    <a:pt x="11748" y="17712"/>
                  </a:lnTo>
                  <a:lnTo>
                    <a:pt x="11613" y="17839"/>
                  </a:lnTo>
                  <a:lnTo>
                    <a:pt x="11489" y="18037"/>
                  </a:lnTo>
                  <a:lnTo>
                    <a:pt x="11398" y="18221"/>
                  </a:lnTo>
                  <a:lnTo>
                    <a:pt x="11319" y="18447"/>
                  </a:lnTo>
                  <a:lnTo>
                    <a:pt x="11251" y="18659"/>
                  </a:lnTo>
                  <a:lnTo>
                    <a:pt x="11206" y="18900"/>
                  </a:lnTo>
                  <a:lnTo>
                    <a:pt x="11184" y="19154"/>
                  </a:lnTo>
                  <a:lnTo>
                    <a:pt x="11184" y="19423"/>
                  </a:lnTo>
                  <a:lnTo>
                    <a:pt x="11229" y="19663"/>
                  </a:lnTo>
                  <a:lnTo>
                    <a:pt x="11297" y="19903"/>
                  </a:lnTo>
                  <a:lnTo>
                    <a:pt x="11376" y="20158"/>
                  </a:lnTo>
                  <a:lnTo>
                    <a:pt x="11511" y="20398"/>
                  </a:lnTo>
                  <a:lnTo>
                    <a:pt x="11681" y="20610"/>
                  </a:lnTo>
                  <a:lnTo>
                    <a:pt x="11884" y="20808"/>
                  </a:lnTo>
                  <a:lnTo>
                    <a:pt x="12121" y="20992"/>
                  </a:lnTo>
                  <a:lnTo>
                    <a:pt x="12404" y="21161"/>
                  </a:lnTo>
                  <a:lnTo>
                    <a:pt x="12528" y="21190"/>
                  </a:lnTo>
                  <a:lnTo>
                    <a:pt x="12856" y="21274"/>
                  </a:lnTo>
                  <a:lnTo>
                    <a:pt x="13330" y="21373"/>
                  </a:lnTo>
                  <a:lnTo>
                    <a:pt x="13963" y="21486"/>
                  </a:lnTo>
                  <a:lnTo>
                    <a:pt x="14313" y="21543"/>
                  </a:lnTo>
                  <a:lnTo>
                    <a:pt x="14652" y="21571"/>
                  </a:lnTo>
                  <a:lnTo>
                    <a:pt x="15025" y="21600"/>
                  </a:lnTo>
                  <a:lnTo>
                    <a:pt x="15409" y="21600"/>
                  </a:lnTo>
                  <a:lnTo>
                    <a:pt x="15782" y="21600"/>
                  </a:lnTo>
                  <a:lnTo>
                    <a:pt x="16177" y="21571"/>
                  </a:lnTo>
                  <a:lnTo>
                    <a:pt x="16516" y="21486"/>
                  </a:lnTo>
                  <a:lnTo>
                    <a:pt x="16889" y="21402"/>
                  </a:lnTo>
                  <a:lnTo>
                    <a:pt x="16821" y="21190"/>
                  </a:lnTo>
                  <a:lnTo>
                    <a:pt x="16776" y="20935"/>
                  </a:lnTo>
                  <a:lnTo>
                    <a:pt x="16742" y="20667"/>
                  </a:lnTo>
                  <a:lnTo>
                    <a:pt x="16719" y="20370"/>
                  </a:lnTo>
                  <a:lnTo>
                    <a:pt x="16697" y="19719"/>
                  </a:lnTo>
                  <a:lnTo>
                    <a:pt x="16697" y="19013"/>
                  </a:lnTo>
                  <a:lnTo>
                    <a:pt x="16719" y="18306"/>
                  </a:lnTo>
                  <a:lnTo>
                    <a:pt x="16753" y="17599"/>
                  </a:lnTo>
                  <a:lnTo>
                    <a:pt x="16821" y="16949"/>
                  </a:lnTo>
                  <a:lnTo>
                    <a:pt x="16889" y="16383"/>
                  </a:lnTo>
                  <a:lnTo>
                    <a:pt x="16934" y="16129"/>
                  </a:lnTo>
                  <a:lnTo>
                    <a:pt x="17002" y="15945"/>
                  </a:lnTo>
                  <a:lnTo>
                    <a:pt x="17081" y="15790"/>
                  </a:lnTo>
                  <a:lnTo>
                    <a:pt x="17194" y="15648"/>
                  </a:lnTo>
                  <a:lnTo>
                    <a:pt x="17318" y="15563"/>
                  </a:lnTo>
                  <a:lnTo>
                    <a:pt x="17453" y="15507"/>
                  </a:lnTo>
                  <a:lnTo>
                    <a:pt x="17600" y="15450"/>
                  </a:lnTo>
                  <a:lnTo>
                    <a:pt x="17758" y="15450"/>
                  </a:lnTo>
                  <a:lnTo>
                    <a:pt x="17905" y="15479"/>
                  </a:lnTo>
                  <a:lnTo>
                    <a:pt x="18064" y="15535"/>
                  </a:lnTo>
                  <a:lnTo>
                    <a:pt x="18233" y="15620"/>
                  </a:lnTo>
                  <a:lnTo>
                    <a:pt x="18380" y="15733"/>
                  </a:lnTo>
                  <a:lnTo>
                    <a:pt x="18561" y="15832"/>
                  </a:lnTo>
                  <a:lnTo>
                    <a:pt x="18707" y="15973"/>
                  </a:lnTo>
                  <a:lnTo>
                    <a:pt x="18866" y="16129"/>
                  </a:lnTo>
                  <a:lnTo>
                    <a:pt x="18990" y="16327"/>
                  </a:lnTo>
                  <a:lnTo>
                    <a:pt x="19125" y="16482"/>
                  </a:lnTo>
                  <a:lnTo>
                    <a:pt x="19295" y="16624"/>
                  </a:lnTo>
                  <a:lnTo>
                    <a:pt x="19464" y="16737"/>
                  </a:lnTo>
                  <a:lnTo>
                    <a:pt x="19668" y="16807"/>
                  </a:lnTo>
                  <a:lnTo>
                    <a:pt x="19860" y="16836"/>
                  </a:lnTo>
                  <a:lnTo>
                    <a:pt x="20052" y="16864"/>
                  </a:lnTo>
                  <a:lnTo>
                    <a:pt x="20266" y="16836"/>
                  </a:lnTo>
                  <a:lnTo>
                    <a:pt x="20470" y="16793"/>
                  </a:lnTo>
                  <a:lnTo>
                    <a:pt x="20662" y="16708"/>
                  </a:lnTo>
                  <a:lnTo>
                    <a:pt x="20854" y="16567"/>
                  </a:lnTo>
                  <a:lnTo>
                    <a:pt x="21035" y="16412"/>
                  </a:lnTo>
                  <a:lnTo>
                    <a:pt x="21182" y="16214"/>
                  </a:lnTo>
                  <a:lnTo>
                    <a:pt x="21340" y="16002"/>
                  </a:lnTo>
                  <a:lnTo>
                    <a:pt x="21441" y="15733"/>
                  </a:lnTo>
                  <a:lnTo>
                    <a:pt x="21532" y="15436"/>
                  </a:lnTo>
                  <a:lnTo>
                    <a:pt x="21600" y="15083"/>
                  </a:lnTo>
                  <a:lnTo>
                    <a:pt x="21600" y="14885"/>
                  </a:lnTo>
                  <a:lnTo>
                    <a:pt x="21600" y="14729"/>
                  </a:lnTo>
                  <a:lnTo>
                    <a:pt x="21600" y="14531"/>
                  </a:lnTo>
                  <a:lnTo>
                    <a:pt x="21577" y="14376"/>
                  </a:lnTo>
                  <a:lnTo>
                    <a:pt x="21532" y="14206"/>
                  </a:lnTo>
                  <a:lnTo>
                    <a:pt x="21487" y="14051"/>
                  </a:lnTo>
                  <a:lnTo>
                    <a:pt x="21419" y="13909"/>
                  </a:lnTo>
                  <a:lnTo>
                    <a:pt x="21351" y="13768"/>
                  </a:lnTo>
                  <a:lnTo>
                    <a:pt x="21204" y="13500"/>
                  </a:lnTo>
                  <a:lnTo>
                    <a:pt x="21035" y="13287"/>
                  </a:lnTo>
                  <a:lnTo>
                    <a:pt x="20809" y="13090"/>
                  </a:lnTo>
                  <a:lnTo>
                    <a:pt x="20594" y="12962"/>
                  </a:lnTo>
                  <a:lnTo>
                    <a:pt x="20357" y="12821"/>
                  </a:lnTo>
                  <a:lnTo>
                    <a:pt x="20120" y="12764"/>
                  </a:lnTo>
                  <a:lnTo>
                    <a:pt x="19882" y="12708"/>
                  </a:lnTo>
                  <a:lnTo>
                    <a:pt x="19645" y="12736"/>
                  </a:lnTo>
                  <a:lnTo>
                    <a:pt x="19430" y="12793"/>
                  </a:lnTo>
                  <a:lnTo>
                    <a:pt x="19227" y="12906"/>
                  </a:lnTo>
                  <a:lnTo>
                    <a:pt x="19148" y="12962"/>
                  </a:lnTo>
                  <a:lnTo>
                    <a:pt x="19058" y="13047"/>
                  </a:lnTo>
                  <a:lnTo>
                    <a:pt x="18990" y="13146"/>
                  </a:lnTo>
                  <a:lnTo>
                    <a:pt x="18911" y="13259"/>
                  </a:lnTo>
                  <a:lnTo>
                    <a:pt x="18775" y="13471"/>
                  </a:lnTo>
                  <a:lnTo>
                    <a:pt x="18628" y="13641"/>
                  </a:lnTo>
                  <a:lnTo>
                    <a:pt x="18470" y="13740"/>
                  </a:lnTo>
                  <a:lnTo>
                    <a:pt x="18301" y="13825"/>
                  </a:lnTo>
                  <a:lnTo>
                    <a:pt x="18143" y="13853"/>
                  </a:lnTo>
                  <a:lnTo>
                    <a:pt x="17973" y="13881"/>
                  </a:lnTo>
                  <a:lnTo>
                    <a:pt x="17804" y="13853"/>
                  </a:lnTo>
                  <a:lnTo>
                    <a:pt x="17646" y="13796"/>
                  </a:lnTo>
                  <a:lnTo>
                    <a:pt x="17499" y="13726"/>
                  </a:lnTo>
                  <a:lnTo>
                    <a:pt x="17341" y="13641"/>
                  </a:lnTo>
                  <a:lnTo>
                    <a:pt x="17216" y="13528"/>
                  </a:lnTo>
                  <a:lnTo>
                    <a:pt x="17103" y="13386"/>
                  </a:lnTo>
                  <a:lnTo>
                    <a:pt x="17024" y="13259"/>
                  </a:lnTo>
                  <a:lnTo>
                    <a:pt x="16934" y="13118"/>
                  </a:lnTo>
                  <a:lnTo>
                    <a:pt x="16889" y="12991"/>
                  </a:lnTo>
                  <a:lnTo>
                    <a:pt x="16889" y="12849"/>
                  </a:lnTo>
                  <a:lnTo>
                    <a:pt x="16889" y="12383"/>
                  </a:lnTo>
                  <a:lnTo>
                    <a:pt x="16889" y="11662"/>
                  </a:lnTo>
                  <a:lnTo>
                    <a:pt x="16889" y="10701"/>
                  </a:lnTo>
                  <a:lnTo>
                    <a:pt x="16889" y="9640"/>
                  </a:lnTo>
                  <a:lnTo>
                    <a:pt x="16889" y="8566"/>
                  </a:lnTo>
                  <a:lnTo>
                    <a:pt x="16889" y="7478"/>
                  </a:lnTo>
                  <a:lnTo>
                    <a:pt x="16889" y="6502"/>
                  </a:lnTo>
                  <a:lnTo>
                    <a:pt x="16889" y="5739"/>
                  </a:lnTo>
                  <a:lnTo>
                    <a:pt x="16674" y="5894"/>
                  </a:lnTo>
                  <a:lnTo>
                    <a:pt x="16414" y="6036"/>
                  </a:lnTo>
                  <a:lnTo>
                    <a:pt x="16154" y="6177"/>
                  </a:lnTo>
                  <a:lnTo>
                    <a:pt x="15849" y="6248"/>
                  </a:lnTo>
                  <a:lnTo>
                    <a:pt x="15544" y="6304"/>
                  </a:lnTo>
                  <a:lnTo>
                    <a:pt x="15217" y="6332"/>
                  </a:lnTo>
                  <a:lnTo>
                    <a:pt x="14866" y="6361"/>
                  </a:lnTo>
                  <a:lnTo>
                    <a:pt x="14550" y="6361"/>
                  </a:lnTo>
                  <a:lnTo>
                    <a:pt x="14200" y="6332"/>
                  </a:lnTo>
                  <a:lnTo>
                    <a:pt x="13850" y="6276"/>
                  </a:lnTo>
                  <a:lnTo>
                    <a:pt x="13522" y="6219"/>
                  </a:lnTo>
                  <a:lnTo>
                    <a:pt x="13206" y="6149"/>
                  </a:lnTo>
                  <a:lnTo>
                    <a:pt x="12901" y="6064"/>
                  </a:lnTo>
                  <a:lnTo>
                    <a:pt x="12618" y="5951"/>
                  </a:lnTo>
                  <a:lnTo>
                    <a:pt x="12358" y="5838"/>
                  </a:lnTo>
                  <a:lnTo>
                    <a:pt x="12121" y="5739"/>
                  </a:lnTo>
                  <a:lnTo>
                    <a:pt x="11941" y="5626"/>
                  </a:lnTo>
                  <a:lnTo>
                    <a:pt x="11794" y="5513"/>
                  </a:lnTo>
                  <a:lnTo>
                    <a:pt x="11658" y="5414"/>
                  </a:lnTo>
                  <a:lnTo>
                    <a:pt x="11556" y="5301"/>
                  </a:lnTo>
                  <a:lnTo>
                    <a:pt x="11466" y="5187"/>
                  </a:lnTo>
                  <a:lnTo>
                    <a:pt x="11398" y="5089"/>
                  </a:lnTo>
                  <a:lnTo>
                    <a:pt x="11376" y="4947"/>
                  </a:lnTo>
                  <a:lnTo>
                    <a:pt x="11353" y="4834"/>
                  </a:lnTo>
                  <a:lnTo>
                    <a:pt x="11353" y="4707"/>
                  </a:lnTo>
                  <a:lnTo>
                    <a:pt x="11376" y="4565"/>
                  </a:lnTo>
                  <a:lnTo>
                    <a:pt x="11443" y="4410"/>
                  </a:lnTo>
                  <a:lnTo>
                    <a:pt x="11511" y="4240"/>
                  </a:lnTo>
                  <a:lnTo>
                    <a:pt x="11703" y="3887"/>
                  </a:lnTo>
                  <a:lnTo>
                    <a:pt x="11986" y="3505"/>
                  </a:lnTo>
                  <a:lnTo>
                    <a:pt x="12144" y="3265"/>
                  </a:lnTo>
                  <a:lnTo>
                    <a:pt x="12246" y="3025"/>
                  </a:lnTo>
                  <a:lnTo>
                    <a:pt x="12336" y="2756"/>
                  </a:lnTo>
                  <a:lnTo>
                    <a:pt x="12404" y="2445"/>
                  </a:lnTo>
                  <a:lnTo>
                    <a:pt x="12438" y="2176"/>
                  </a:lnTo>
                  <a:lnTo>
                    <a:pt x="12438" y="1880"/>
                  </a:lnTo>
                  <a:lnTo>
                    <a:pt x="12404" y="1583"/>
                  </a:lnTo>
                  <a:lnTo>
                    <a:pt x="12336" y="1314"/>
                  </a:lnTo>
                  <a:lnTo>
                    <a:pt x="12246" y="1046"/>
                  </a:lnTo>
                  <a:lnTo>
                    <a:pt x="12099" y="791"/>
                  </a:lnTo>
                  <a:lnTo>
                    <a:pt x="12008" y="692"/>
                  </a:lnTo>
                  <a:lnTo>
                    <a:pt x="11918" y="579"/>
                  </a:lnTo>
                  <a:lnTo>
                    <a:pt x="11816" y="466"/>
                  </a:lnTo>
                  <a:lnTo>
                    <a:pt x="11703" y="381"/>
                  </a:lnTo>
                  <a:lnTo>
                    <a:pt x="11579" y="310"/>
                  </a:lnTo>
                  <a:lnTo>
                    <a:pt x="11443" y="226"/>
                  </a:lnTo>
                  <a:lnTo>
                    <a:pt x="11297" y="169"/>
                  </a:lnTo>
                  <a:lnTo>
                    <a:pt x="11138" y="113"/>
                  </a:lnTo>
                  <a:lnTo>
                    <a:pt x="10969" y="56"/>
                  </a:lnTo>
                  <a:lnTo>
                    <a:pt x="10800" y="28"/>
                  </a:lnTo>
                  <a:lnTo>
                    <a:pt x="10619" y="28"/>
                  </a:lnTo>
                  <a:lnTo>
                    <a:pt x="10404" y="28"/>
                  </a:lnTo>
                  <a:lnTo>
                    <a:pt x="10257" y="28"/>
                  </a:lnTo>
                  <a:lnTo>
                    <a:pt x="10076" y="56"/>
                  </a:lnTo>
                  <a:lnTo>
                    <a:pt x="9952" y="84"/>
                  </a:lnTo>
                  <a:lnTo>
                    <a:pt x="9794" y="141"/>
                  </a:lnTo>
                  <a:lnTo>
                    <a:pt x="9692" y="226"/>
                  </a:lnTo>
                  <a:lnTo>
                    <a:pt x="9557" y="282"/>
                  </a:lnTo>
                  <a:lnTo>
                    <a:pt x="9455" y="381"/>
                  </a:lnTo>
                  <a:lnTo>
                    <a:pt x="9365" y="466"/>
                  </a:lnTo>
                  <a:lnTo>
                    <a:pt x="9274" y="579"/>
                  </a:lnTo>
                  <a:lnTo>
                    <a:pt x="9184" y="692"/>
                  </a:lnTo>
                  <a:lnTo>
                    <a:pt x="9128" y="791"/>
                  </a:lnTo>
                  <a:lnTo>
                    <a:pt x="9060" y="932"/>
                  </a:lnTo>
                  <a:lnTo>
                    <a:pt x="8969" y="1201"/>
                  </a:lnTo>
                  <a:lnTo>
                    <a:pt x="8913" y="1498"/>
                  </a:lnTo>
                  <a:lnTo>
                    <a:pt x="8890" y="1795"/>
                  </a:lnTo>
                  <a:lnTo>
                    <a:pt x="8890" y="2120"/>
                  </a:lnTo>
                  <a:lnTo>
                    <a:pt x="8913" y="2445"/>
                  </a:lnTo>
                  <a:lnTo>
                    <a:pt x="8969" y="2756"/>
                  </a:lnTo>
                  <a:lnTo>
                    <a:pt x="9060" y="3081"/>
                  </a:lnTo>
                  <a:lnTo>
                    <a:pt x="9173" y="3378"/>
                  </a:lnTo>
                  <a:lnTo>
                    <a:pt x="9297" y="3647"/>
                  </a:lnTo>
                  <a:lnTo>
                    <a:pt x="9466" y="3887"/>
                  </a:lnTo>
                  <a:lnTo>
                    <a:pt x="9579" y="4085"/>
                  </a:lnTo>
                  <a:lnTo>
                    <a:pt x="9670" y="4269"/>
                  </a:lnTo>
                  <a:lnTo>
                    <a:pt x="9726" y="4467"/>
                  </a:lnTo>
                  <a:lnTo>
                    <a:pt x="9771" y="4650"/>
                  </a:lnTo>
                  <a:lnTo>
                    <a:pt x="9771" y="4834"/>
                  </a:lnTo>
                  <a:lnTo>
                    <a:pt x="9749" y="5032"/>
                  </a:lnTo>
                  <a:lnTo>
                    <a:pt x="9715" y="5216"/>
                  </a:lnTo>
                  <a:lnTo>
                    <a:pt x="9625" y="5385"/>
                  </a:lnTo>
                  <a:lnTo>
                    <a:pt x="9534" y="5513"/>
                  </a:lnTo>
                  <a:lnTo>
                    <a:pt x="9410" y="5626"/>
                  </a:lnTo>
                  <a:lnTo>
                    <a:pt x="9229" y="5710"/>
                  </a:lnTo>
                  <a:lnTo>
                    <a:pt x="9060" y="5767"/>
                  </a:lnTo>
                  <a:lnTo>
                    <a:pt x="8845" y="5767"/>
                  </a:lnTo>
                  <a:lnTo>
                    <a:pt x="8585" y="5739"/>
                  </a:lnTo>
                  <a:lnTo>
                    <a:pt x="8325" y="5654"/>
                  </a:lnTo>
                  <a:lnTo>
                    <a:pt x="8020" y="5513"/>
                  </a:lnTo>
                  <a:lnTo>
                    <a:pt x="7840" y="5442"/>
                  </a:lnTo>
                  <a:lnTo>
                    <a:pt x="7648" y="5385"/>
                  </a:lnTo>
                  <a:lnTo>
                    <a:pt x="7433" y="5329"/>
                  </a:lnTo>
                  <a:lnTo>
                    <a:pt x="7241" y="5301"/>
                  </a:lnTo>
                  <a:lnTo>
                    <a:pt x="6755" y="5301"/>
                  </a:lnTo>
                  <a:lnTo>
                    <a:pt x="6281" y="5329"/>
                  </a:lnTo>
                  <a:lnTo>
                    <a:pt x="5784" y="5385"/>
                  </a:lnTo>
                  <a:lnTo>
                    <a:pt x="5264" y="5498"/>
                  </a:lnTo>
                  <a:lnTo>
                    <a:pt x="4744" y="5597"/>
                  </a:lnTo>
                  <a:lnTo>
                    <a:pt x="4247" y="5739"/>
                  </a:lnTo>
                  <a:lnTo>
                    <a:pt x="4202" y="5894"/>
                  </a:lnTo>
                  <a:lnTo>
                    <a:pt x="4202" y="6191"/>
                  </a:lnTo>
                  <a:lnTo>
                    <a:pt x="4202" y="6545"/>
                  </a:lnTo>
                  <a:lnTo>
                    <a:pt x="4225" y="6954"/>
                  </a:lnTo>
                  <a:lnTo>
                    <a:pt x="4315" y="7930"/>
                  </a:lnTo>
                  <a:lnTo>
                    <a:pt x="4394" y="9018"/>
                  </a:lnTo>
                  <a:lnTo>
                    <a:pt x="4439" y="9570"/>
                  </a:lnTo>
                  <a:lnTo>
                    <a:pt x="4462" y="10107"/>
                  </a:lnTo>
                  <a:lnTo>
                    <a:pt x="4484" y="10630"/>
                  </a:lnTo>
                  <a:lnTo>
                    <a:pt x="4507" y="11082"/>
                  </a:lnTo>
                  <a:lnTo>
                    <a:pt x="4484" y="11520"/>
                  </a:lnTo>
                  <a:lnTo>
                    <a:pt x="4439" y="11874"/>
                  </a:lnTo>
                  <a:lnTo>
                    <a:pt x="4394" y="12029"/>
                  </a:lnTo>
                  <a:lnTo>
                    <a:pt x="4349" y="12171"/>
                  </a:lnTo>
                  <a:lnTo>
                    <a:pt x="4315" y="12284"/>
                  </a:lnTo>
                  <a:lnTo>
                    <a:pt x="4247" y="12354"/>
                  </a:lnTo>
                  <a:close/>
                </a:path>
              </a:pathLst>
            </a:custGeom>
            <a:solidFill>
              <a:srgbClr val="FFFFCC"/>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800" b="1"/>
                <a:t>الثقة</a:t>
              </a:r>
              <a:endParaRPr lang="en-US" altLang="en-US" sz="2800" b="1"/>
            </a:p>
          </p:txBody>
        </p:sp>
        <p:sp>
          <p:nvSpPr>
            <p:cNvPr id="6152" name="Puzzle4">
              <a:extLst>
                <a:ext uri="{FF2B5EF4-FFF2-40B4-BE49-F238E27FC236}">
                  <a16:creationId xmlns:a16="http://schemas.microsoft.com/office/drawing/2014/main" id="{CC3DE578-2F45-23F2-4192-2686DF502547}"/>
                </a:ext>
              </a:extLst>
            </p:cNvPr>
            <p:cNvSpPr>
              <a:spLocks noEditPoints="1" noChangeArrowheads="1"/>
            </p:cNvSpPr>
            <p:nvPr/>
          </p:nvSpPr>
          <p:spPr bwMode="auto">
            <a:xfrm>
              <a:off x="2192" y="1719"/>
              <a:ext cx="1072" cy="176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2075 w 21600"/>
                <a:gd name="T25" fmla="*/ 5660 h 21600"/>
                <a:gd name="T26" fmla="*/ 20210 w 21600"/>
                <a:gd name="T27" fmla="*/ 15976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3813" y="10590"/>
                  </a:moveTo>
                  <a:lnTo>
                    <a:pt x="3927" y="10513"/>
                  </a:lnTo>
                  <a:lnTo>
                    <a:pt x="4078" y="10425"/>
                  </a:lnTo>
                  <a:lnTo>
                    <a:pt x="4210" y="10359"/>
                  </a:lnTo>
                  <a:lnTo>
                    <a:pt x="4361" y="10315"/>
                  </a:lnTo>
                  <a:lnTo>
                    <a:pt x="4682" y="10237"/>
                  </a:lnTo>
                  <a:lnTo>
                    <a:pt x="5041" y="10193"/>
                  </a:lnTo>
                  <a:lnTo>
                    <a:pt x="5456" y="10171"/>
                  </a:lnTo>
                  <a:lnTo>
                    <a:pt x="5853" y="10193"/>
                  </a:lnTo>
                  <a:lnTo>
                    <a:pt x="6249" y="10260"/>
                  </a:lnTo>
                  <a:lnTo>
                    <a:pt x="6646" y="10337"/>
                  </a:lnTo>
                  <a:lnTo>
                    <a:pt x="7004" y="10469"/>
                  </a:lnTo>
                  <a:lnTo>
                    <a:pt x="7363" y="10612"/>
                  </a:lnTo>
                  <a:lnTo>
                    <a:pt x="7665" y="10788"/>
                  </a:lnTo>
                  <a:lnTo>
                    <a:pt x="7911" y="10998"/>
                  </a:lnTo>
                  <a:lnTo>
                    <a:pt x="8024" y="11097"/>
                  </a:lnTo>
                  <a:lnTo>
                    <a:pt x="8137" y="11207"/>
                  </a:lnTo>
                  <a:lnTo>
                    <a:pt x="8194" y="11340"/>
                  </a:lnTo>
                  <a:lnTo>
                    <a:pt x="8269" y="11461"/>
                  </a:lnTo>
                  <a:lnTo>
                    <a:pt x="8307" y="11593"/>
                  </a:lnTo>
                  <a:lnTo>
                    <a:pt x="8307" y="11714"/>
                  </a:lnTo>
                  <a:lnTo>
                    <a:pt x="8307" y="11868"/>
                  </a:lnTo>
                  <a:lnTo>
                    <a:pt x="8307" y="12012"/>
                  </a:lnTo>
                  <a:lnTo>
                    <a:pt x="8194" y="12265"/>
                  </a:lnTo>
                  <a:lnTo>
                    <a:pt x="8062" y="12519"/>
                  </a:lnTo>
                  <a:lnTo>
                    <a:pt x="7873" y="12706"/>
                  </a:lnTo>
                  <a:lnTo>
                    <a:pt x="7627" y="12904"/>
                  </a:lnTo>
                  <a:lnTo>
                    <a:pt x="7363" y="13048"/>
                  </a:lnTo>
                  <a:lnTo>
                    <a:pt x="7080" y="13180"/>
                  </a:lnTo>
                  <a:lnTo>
                    <a:pt x="6759" y="13257"/>
                  </a:lnTo>
                  <a:lnTo>
                    <a:pt x="6419" y="13345"/>
                  </a:lnTo>
                  <a:lnTo>
                    <a:pt x="6098" y="13389"/>
                  </a:lnTo>
                  <a:lnTo>
                    <a:pt x="5739" y="13389"/>
                  </a:lnTo>
                  <a:lnTo>
                    <a:pt x="5418" y="13389"/>
                  </a:lnTo>
                  <a:lnTo>
                    <a:pt x="5079" y="13345"/>
                  </a:lnTo>
                  <a:lnTo>
                    <a:pt x="4758" y="13301"/>
                  </a:lnTo>
                  <a:lnTo>
                    <a:pt x="4474" y="13213"/>
                  </a:lnTo>
                  <a:lnTo>
                    <a:pt x="4172" y="13114"/>
                  </a:lnTo>
                  <a:lnTo>
                    <a:pt x="3965" y="12982"/>
                  </a:lnTo>
                  <a:lnTo>
                    <a:pt x="3738" y="12838"/>
                  </a:lnTo>
                  <a:lnTo>
                    <a:pt x="3493" y="12706"/>
                  </a:lnTo>
                  <a:lnTo>
                    <a:pt x="3228" y="12607"/>
                  </a:lnTo>
                  <a:lnTo>
                    <a:pt x="2945" y="12519"/>
                  </a:lnTo>
                  <a:lnTo>
                    <a:pt x="2700" y="12431"/>
                  </a:lnTo>
                  <a:lnTo>
                    <a:pt x="2397" y="12375"/>
                  </a:lnTo>
                  <a:lnTo>
                    <a:pt x="2152" y="12331"/>
                  </a:lnTo>
                  <a:lnTo>
                    <a:pt x="1888" y="12309"/>
                  </a:lnTo>
                  <a:lnTo>
                    <a:pt x="1642" y="12309"/>
                  </a:lnTo>
                  <a:lnTo>
                    <a:pt x="1397" y="12331"/>
                  </a:lnTo>
                  <a:lnTo>
                    <a:pt x="1170" y="12397"/>
                  </a:lnTo>
                  <a:lnTo>
                    <a:pt x="962" y="12453"/>
                  </a:lnTo>
                  <a:lnTo>
                    <a:pt x="774" y="12563"/>
                  </a:lnTo>
                  <a:lnTo>
                    <a:pt x="623" y="12684"/>
                  </a:lnTo>
                  <a:lnTo>
                    <a:pt x="528" y="12838"/>
                  </a:lnTo>
                  <a:lnTo>
                    <a:pt x="453" y="13026"/>
                  </a:lnTo>
                  <a:lnTo>
                    <a:pt x="339" y="13477"/>
                  </a:lnTo>
                  <a:lnTo>
                    <a:pt x="226" y="13984"/>
                  </a:lnTo>
                  <a:lnTo>
                    <a:pt x="151" y="14535"/>
                  </a:lnTo>
                  <a:lnTo>
                    <a:pt x="113" y="15075"/>
                  </a:lnTo>
                  <a:lnTo>
                    <a:pt x="113" y="15626"/>
                  </a:lnTo>
                  <a:lnTo>
                    <a:pt x="151" y="16133"/>
                  </a:lnTo>
                  <a:lnTo>
                    <a:pt x="188" y="16376"/>
                  </a:lnTo>
                  <a:lnTo>
                    <a:pt x="264" y="16585"/>
                  </a:lnTo>
                  <a:lnTo>
                    <a:pt x="339" y="16773"/>
                  </a:lnTo>
                  <a:lnTo>
                    <a:pt x="453" y="16938"/>
                  </a:lnTo>
                  <a:lnTo>
                    <a:pt x="1095" y="16883"/>
                  </a:lnTo>
                  <a:lnTo>
                    <a:pt x="1963" y="16795"/>
                  </a:lnTo>
                  <a:lnTo>
                    <a:pt x="2945" y="16751"/>
                  </a:lnTo>
                  <a:lnTo>
                    <a:pt x="3965" y="16706"/>
                  </a:lnTo>
                  <a:lnTo>
                    <a:pt x="5022" y="16684"/>
                  </a:lnTo>
                  <a:lnTo>
                    <a:pt x="5947" y="16684"/>
                  </a:lnTo>
                  <a:lnTo>
                    <a:pt x="6759" y="16706"/>
                  </a:lnTo>
                  <a:lnTo>
                    <a:pt x="7363" y="16751"/>
                  </a:lnTo>
                  <a:lnTo>
                    <a:pt x="7948" y="16839"/>
                  </a:lnTo>
                  <a:lnTo>
                    <a:pt x="8458" y="16916"/>
                  </a:lnTo>
                  <a:lnTo>
                    <a:pt x="8893" y="17026"/>
                  </a:lnTo>
                  <a:lnTo>
                    <a:pt x="9289" y="17158"/>
                  </a:lnTo>
                  <a:lnTo>
                    <a:pt x="9572" y="17280"/>
                  </a:lnTo>
                  <a:lnTo>
                    <a:pt x="9799" y="17412"/>
                  </a:lnTo>
                  <a:lnTo>
                    <a:pt x="9969" y="17555"/>
                  </a:lnTo>
                  <a:lnTo>
                    <a:pt x="10120" y="17687"/>
                  </a:lnTo>
                  <a:lnTo>
                    <a:pt x="10158" y="17831"/>
                  </a:lnTo>
                  <a:lnTo>
                    <a:pt x="10195" y="17974"/>
                  </a:lnTo>
                  <a:lnTo>
                    <a:pt x="10158" y="18128"/>
                  </a:lnTo>
                  <a:lnTo>
                    <a:pt x="10082" y="18271"/>
                  </a:lnTo>
                  <a:lnTo>
                    <a:pt x="9969" y="18426"/>
                  </a:lnTo>
                  <a:lnTo>
                    <a:pt x="9837" y="18569"/>
                  </a:lnTo>
                  <a:lnTo>
                    <a:pt x="9648" y="18701"/>
                  </a:lnTo>
                  <a:lnTo>
                    <a:pt x="9440" y="18822"/>
                  </a:lnTo>
                  <a:lnTo>
                    <a:pt x="9213" y="18999"/>
                  </a:lnTo>
                  <a:lnTo>
                    <a:pt x="9044" y="19186"/>
                  </a:lnTo>
                  <a:lnTo>
                    <a:pt x="8893" y="19395"/>
                  </a:lnTo>
                  <a:lnTo>
                    <a:pt x="8817" y="19627"/>
                  </a:lnTo>
                  <a:lnTo>
                    <a:pt x="8779" y="19858"/>
                  </a:lnTo>
                  <a:lnTo>
                    <a:pt x="8779" y="20112"/>
                  </a:lnTo>
                  <a:lnTo>
                    <a:pt x="8855" y="20354"/>
                  </a:lnTo>
                  <a:lnTo>
                    <a:pt x="8968" y="20586"/>
                  </a:lnTo>
                  <a:lnTo>
                    <a:pt x="9138" y="20817"/>
                  </a:lnTo>
                  <a:lnTo>
                    <a:pt x="9365" y="21026"/>
                  </a:lnTo>
                  <a:lnTo>
                    <a:pt x="9610" y="21192"/>
                  </a:lnTo>
                  <a:lnTo>
                    <a:pt x="9950" y="21368"/>
                  </a:lnTo>
                  <a:lnTo>
                    <a:pt x="10120" y="21445"/>
                  </a:lnTo>
                  <a:lnTo>
                    <a:pt x="10346" y="21511"/>
                  </a:lnTo>
                  <a:lnTo>
                    <a:pt x="10516" y="21555"/>
                  </a:lnTo>
                  <a:lnTo>
                    <a:pt x="10743" y="21600"/>
                  </a:lnTo>
                  <a:lnTo>
                    <a:pt x="10988" y="21644"/>
                  </a:lnTo>
                  <a:lnTo>
                    <a:pt x="11215" y="21666"/>
                  </a:lnTo>
                  <a:lnTo>
                    <a:pt x="11498" y="21666"/>
                  </a:lnTo>
                  <a:lnTo>
                    <a:pt x="11762" y="21666"/>
                  </a:lnTo>
                  <a:lnTo>
                    <a:pt x="12253" y="21644"/>
                  </a:lnTo>
                  <a:lnTo>
                    <a:pt x="12763" y="21577"/>
                  </a:lnTo>
                  <a:lnTo>
                    <a:pt x="13197" y="21467"/>
                  </a:lnTo>
                  <a:lnTo>
                    <a:pt x="13556" y="21346"/>
                  </a:lnTo>
                  <a:lnTo>
                    <a:pt x="13896" y="21192"/>
                  </a:lnTo>
                  <a:lnTo>
                    <a:pt x="14179" y="21026"/>
                  </a:lnTo>
                  <a:lnTo>
                    <a:pt x="14444" y="20839"/>
                  </a:lnTo>
                  <a:lnTo>
                    <a:pt x="14576" y="20641"/>
                  </a:lnTo>
                  <a:lnTo>
                    <a:pt x="14727" y="20431"/>
                  </a:lnTo>
                  <a:lnTo>
                    <a:pt x="14765" y="20200"/>
                  </a:lnTo>
                  <a:lnTo>
                    <a:pt x="14802" y="19991"/>
                  </a:lnTo>
                  <a:lnTo>
                    <a:pt x="14727" y="19759"/>
                  </a:lnTo>
                  <a:lnTo>
                    <a:pt x="14613" y="19550"/>
                  </a:lnTo>
                  <a:lnTo>
                    <a:pt x="14444" y="19307"/>
                  </a:lnTo>
                  <a:lnTo>
                    <a:pt x="14217" y="19098"/>
                  </a:lnTo>
                  <a:lnTo>
                    <a:pt x="13934" y="18911"/>
                  </a:lnTo>
                  <a:lnTo>
                    <a:pt x="13669" y="18745"/>
                  </a:lnTo>
                  <a:lnTo>
                    <a:pt x="13462" y="18547"/>
                  </a:lnTo>
                  <a:lnTo>
                    <a:pt x="13311" y="18337"/>
                  </a:lnTo>
                  <a:lnTo>
                    <a:pt x="13197" y="18150"/>
                  </a:lnTo>
                  <a:lnTo>
                    <a:pt x="13122" y="17941"/>
                  </a:lnTo>
                  <a:lnTo>
                    <a:pt x="13122" y="17720"/>
                  </a:lnTo>
                  <a:lnTo>
                    <a:pt x="13122" y="17533"/>
                  </a:lnTo>
                  <a:lnTo>
                    <a:pt x="13197" y="17346"/>
                  </a:lnTo>
                  <a:lnTo>
                    <a:pt x="13273" y="17158"/>
                  </a:lnTo>
                  <a:lnTo>
                    <a:pt x="13386" y="16982"/>
                  </a:lnTo>
                  <a:lnTo>
                    <a:pt x="13537" y="16839"/>
                  </a:lnTo>
                  <a:lnTo>
                    <a:pt x="13707" y="16706"/>
                  </a:lnTo>
                  <a:lnTo>
                    <a:pt x="13896" y="16607"/>
                  </a:lnTo>
                  <a:lnTo>
                    <a:pt x="14104" y="16519"/>
                  </a:lnTo>
                  <a:lnTo>
                    <a:pt x="14330" y="16453"/>
                  </a:lnTo>
                  <a:lnTo>
                    <a:pt x="14538" y="16431"/>
                  </a:lnTo>
                  <a:lnTo>
                    <a:pt x="14897" y="16453"/>
                  </a:lnTo>
                  <a:lnTo>
                    <a:pt x="15406" y="16497"/>
                  </a:lnTo>
                  <a:lnTo>
                    <a:pt x="16105" y="16541"/>
                  </a:lnTo>
                  <a:lnTo>
                    <a:pt x="16898" y="16607"/>
                  </a:lnTo>
                  <a:lnTo>
                    <a:pt x="17804" y="16651"/>
                  </a:lnTo>
                  <a:lnTo>
                    <a:pt x="18786" y="16684"/>
                  </a:lnTo>
                  <a:lnTo>
                    <a:pt x="19844" y="16728"/>
                  </a:lnTo>
                  <a:lnTo>
                    <a:pt x="20920" y="16751"/>
                  </a:lnTo>
                  <a:lnTo>
                    <a:pt x="21109" y="16497"/>
                  </a:lnTo>
                  <a:lnTo>
                    <a:pt x="21241" y="16222"/>
                  </a:lnTo>
                  <a:lnTo>
                    <a:pt x="21392" y="15946"/>
                  </a:lnTo>
                  <a:lnTo>
                    <a:pt x="21467" y="15648"/>
                  </a:lnTo>
                  <a:lnTo>
                    <a:pt x="21543" y="15351"/>
                  </a:lnTo>
                  <a:lnTo>
                    <a:pt x="21618" y="15042"/>
                  </a:lnTo>
                  <a:lnTo>
                    <a:pt x="21618" y="14745"/>
                  </a:lnTo>
                  <a:lnTo>
                    <a:pt x="21618" y="14447"/>
                  </a:lnTo>
                  <a:lnTo>
                    <a:pt x="21618" y="14150"/>
                  </a:lnTo>
                  <a:lnTo>
                    <a:pt x="21581" y="13852"/>
                  </a:lnTo>
                  <a:lnTo>
                    <a:pt x="21505" y="13577"/>
                  </a:lnTo>
                  <a:lnTo>
                    <a:pt x="21430" y="13301"/>
                  </a:lnTo>
                  <a:lnTo>
                    <a:pt x="21354" y="13048"/>
                  </a:lnTo>
                  <a:lnTo>
                    <a:pt x="21241" y="12816"/>
                  </a:lnTo>
                  <a:lnTo>
                    <a:pt x="21146" y="12607"/>
                  </a:lnTo>
                  <a:lnTo>
                    <a:pt x="21033" y="12431"/>
                  </a:lnTo>
                  <a:lnTo>
                    <a:pt x="20920" y="12265"/>
                  </a:lnTo>
                  <a:lnTo>
                    <a:pt x="20769" y="12144"/>
                  </a:lnTo>
                  <a:lnTo>
                    <a:pt x="20637" y="12034"/>
                  </a:lnTo>
                  <a:lnTo>
                    <a:pt x="20486" y="11946"/>
                  </a:lnTo>
                  <a:lnTo>
                    <a:pt x="20297" y="11891"/>
                  </a:lnTo>
                  <a:lnTo>
                    <a:pt x="20165" y="11846"/>
                  </a:lnTo>
                  <a:lnTo>
                    <a:pt x="19976" y="11824"/>
                  </a:lnTo>
                  <a:lnTo>
                    <a:pt x="19806" y="11802"/>
                  </a:lnTo>
                  <a:lnTo>
                    <a:pt x="19390" y="11824"/>
                  </a:lnTo>
                  <a:lnTo>
                    <a:pt x="18956" y="11891"/>
                  </a:lnTo>
                  <a:lnTo>
                    <a:pt x="18503" y="11968"/>
                  </a:lnTo>
                  <a:lnTo>
                    <a:pt x="17993" y="12078"/>
                  </a:lnTo>
                  <a:lnTo>
                    <a:pt x="17653" y="12144"/>
                  </a:lnTo>
                  <a:lnTo>
                    <a:pt x="17332" y="12199"/>
                  </a:lnTo>
                  <a:lnTo>
                    <a:pt x="17049" y="12221"/>
                  </a:lnTo>
                  <a:lnTo>
                    <a:pt x="16747" y="12243"/>
                  </a:lnTo>
                  <a:lnTo>
                    <a:pt x="16464" y="12243"/>
                  </a:lnTo>
                  <a:lnTo>
                    <a:pt x="16218" y="12243"/>
                  </a:lnTo>
                  <a:lnTo>
                    <a:pt x="15992" y="12221"/>
                  </a:lnTo>
                  <a:lnTo>
                    <a:pt x="15746" y="12199"/>
                  </a:lnTo>
                  <a:lnTo>
                    <a:pt x="15520" y="12155"/>
                  </a:lnTo>
                  <a:lnTo>
                    <a:pt x="15350" y="12122"/>
                  </a:lnTo>
                  <a:lnTo>
                    <a:pt x="15161" y="12056"/>
                  </a:lnTo>
                  <a:lnTo>
                    <a:pt x="14972" y="11990"/>
                  </a:lnTo>
                  <a:lnTo>
                    <a:pt x="14689" y="11846"/>
                  </a:lnTo>
                  <a:lnTo>
                    <a:pt x="14444" y="11670"/>
                  </a:lnTo>
                  <a:lnTo>
                    <a:pt x="14255" y="11483"/>
                  </a:lnTo>
                  <a:lnTo>
                    <a:pt x="14104" y="11295"/>
                  </a:lnTo>
                  <a:lnTo>
                    <a:pt x="14028" y="11086"/>
                  </a:lnTo>
                  <a:lnTo>
                    <a:pt x="13972" y="10888"/>
                  </a:lnTo>
                  <a:lnTo>
                    <a:pt x="13972" y="10700"/>
                  </a:lnTo>
                  <a:lnTo>
                    <a:pt x="14009" y="10513"/>
                  </a:lnTo>
                  <a:lnTo>
                    <a:pt x="14066" y="10359"/>
                  </a:lnTo>
                  <a:lnTo>
                    <a:pt x="14179" y="10215"/>
                  </a:lnTo>
                  <a:lnTo>
                    <a:pt x="14406" y="10006"/>
                  </a:lnTo>
                  <a:lnTo>
                    <a:pt x="14651" y="9830"/>
                  </a:lnTo>
                  <a:lnTo>
                    <a:pt x="14878" y="9686"/>
                  </a:lnTo>
                  <a:lnTo>
                    <a:pt x="15123" y="9554"/>
                  </a:lnTo>
                  <a:lnTo>
                    <a:pt x="15350" y="9477"/>
                  </a:lnTo>
                  <a:lnTo>
                    <a:pt x="15558" y="9411"/>
                  </a:lnTo>
                  <a:lnTo>
                    <a:pt x="15803" y="9345"/>
                  </a:lnTo>
                  <a:lnTo>
                    <a:pt x="16030" y="9323"/>
                  </a:lnTo>
                  <a:lnTo>
                    <a:pt x="16256" y="9301"/>
                  </a:lnTo>
                  <a:lnTo>
                    <a:pt x="16464" y="9323"/>
                  </a:lnTo>
                  <a:lnTo>
                    <a:pt x="16690" y="9345"/>
                  </a:lnTo>
                  <a:lnTo>
                    <a:pt x="16898" y="9367"/>
                  </a:lnTo>
                  <a:lnTo>
                    <a:pt x="17332" y="9477"/>
                  </a:lnTo>
                  <a:lnTo>
                    <a:pt x="17767" y="9598"/>
                  </a:lnTo>
                  <a:lnTo>
                    <a:pt x="18163" y="9731"/>
                  </a:lnTo>
                  <a:lnTo>
                    <a:pt x="18597" y="9874"/>
                  </a:lnTo>
                  <a:lnTo>
                    <a:pt x="18994" y="10006"/>
                  </a:lnTo>
                  <a:lnTo>
                    <a:pt x="19428" y="10083"/>
                  </a:lnTo>
                  <a:lnTo>
                    <a:pt x="19617" y="10127"/>
                  </a:lnTo>
                  <a:lnTo>
                    <a:pt x="19844" y="10149"/>
                  </a:lnTo>
                  <a:lnTo>
                    <a:pt x="20013" y="10149"/>
                  </a:lnTo>
                  <a:lnTo>
                    <a:pt x="20240" y="10127"/>
                  </a:lnTo>
                  <a:lnTo>
                    <a:pt x="20410" y="10105"/>
                  </a:lnTo>
                  <a:lnTo>
                    <a:pt x="20637" y="10061"/>
                  </a:lnTo>
                  <a:lnTo>
                    <a:pt x="20844" y="9984"/>
                  </a:lnTo>
                  <a:lnTo>
                    <a:pt x="21033" y="9896"/>
                  </a:lnTo>
                  <a:lnTo>
                    <a:pt x="21146" y="9830"/>
                  </a:lnTo>
                  <a:lnTo>
                    <a:pt x="21203" y="9753"/>
                  </a:lnTo>
                  <a:lnTo>
                    <a:pt x="21279" y="9642"/>
                  </a:lnTo>
                  <a:lnTo>
                    <a:pt x="21354" y="9521"/>
                  </a:lnTo>
                  <a:lnTo>
                    <a:pt x="21430" y="9246"/>
                  </a:lnTo>
                  <a:lnTo>
                    <a:pt x="21430" y="8904"/>
                  </a:lnTo>
                  <a:lnTo>
                    <a:pt x="21430" y="8540"/>
                  </a:lnTo>
                  <a:lnTo>
                    <a:pt x="21392" y="8144"/>
                  </a:lnTo>
                  <a:lnTo>
                    <a:pt x="21354" y="7714"/>
                  </a:lnTo>
                  <a:lnTo>
                    <a:pt x="21279" y="7295"/>
                  </a:lnTo>
                  <a:lnTo>
                    <a:pt x="21146" y="6446"/>
                  </a:lnTo>
                  <a:lnTo>
                    <a:pt x="20995" y="5686"/>
                  </a:lnTo>
                  <a:lnTo>
                    <a:pt x="20958" y="5366"/>
                  </a:lnTo>
                  <a:lnTo>
                    <a:pt x="20958" y="5091"/>
                  </a:lnTo>
                  <a:lnTo>
                    <a:pt x="20958" y="4860"/>
                  </a:lnTo>
                  <a:lnTo>
                    <a:pt x="21033" y="4716"/>
                  </a:lnTo>
                  <a:lnTo>
                    <a:pt x="20637" y="4860"/>
                  </a:lnTo>
                  <a:lnTo>
                    <a:pt x="20127" y="4992"/>
                  </a:lnTo>
                  <a:lnTo>
                    <a:pt x="19617" y="5069"/>
                  </a:lnTo>
                  <a:lnTo>
                    <a:pt x="19032" y="5157"/>
                  </a:lnTo>
                  <a:lnTo>
                    <a:pt x="18465" y="5201"/>
                  </a:lnTo>
                  <a:lnTo>
                    <a:pt x="17842" y="5245"/>
                  </a:lnTo>
                  <a:lnTo>
                    <a:pt x="17219" y="5267"/>
                  </a:lnTo>
                  <a:lnTo>
                    <a:pt x="16615" y="5267"/>
                  </a:lnTo>
                  <a:lnTo>
                    <a:pt x="15992" y="5245"/>
                  </a:lnTo>
                  <a:lnTo>
                    <a:pt x="15369" y="5201"/>
                  </a:lnTo>
                  <a:lnTo>
                    <a:pt x="14840" y="5157"/>
                  </a:lnTo>
                  <a:lnTo>
                    <a:pt x="14293" y="5091"/>
                  </a:lnTo>
                  <a:lnTo>
                    <a:pt x="13783" y="5014"/>
                  </a:lnTo>
                  <a:lnTo>
                    <a:pt x="13386" y="4926"/>
                  </a:lnTo>
                  <a:lnTo>
                    <a:pt x="13027" y="4815"/>
                  </a:lnTo>
                  <a:lnTo>
                    <a:pt x="12725" y="4716"/>
                  </a:lnTo>
                  <a:lnTo>
                    <a:pt x="12480" y="4606"/>
                  </a:lnTo>
                  <a:lnTo>
                    <a:pt x="12291" y="4496"/>
                  </a:lnTo>
                  <a:lnTo>
                    <a:pt x="12197" y="4397"/>
                  </a:lnTo>
                  <a:lnTo>
                    <a:pt x="12083" y="4286"/>
                  </a:lnTo>
                  <a:lnTo>
                    <a:pt x="12046" y="4187"/>
                  </a:lnTo>
                  <a:lnTo>
                    <a:pt x="12008" y="4077"/>
                  </a:lnTo>
                  <a:lnTo>
                    <a:pt x="12046" y="3967"/>
                  </a:lnTo>
                  <a:lnTo>
                    <a:pt x="12121" y="3868"/>
                  </a:lnTo>
                  <a:lnTo>
                    <a:pt x="12197" y="3735"/>
                  </a:lnTo>
                  <a:lnTo>
                    <a:pt x="12291" y="3614"/>
                  </a:lnTo>
                  <a:lnTo>
                    <a:pt x="12442" y="3482"/>
                  </a:lnTo>
                  <a:lnTo>
                    <a:pt x="12631" y="3361"/>
                  </a:lnTo>
                  <a:lnTo>
                    <a:pt x="13065" y="3085"/>
                  </a:lnTo>
                  <a:lnTo>
                    <a:pt x="13537" y="2766"/>
                  </a:lnTo>
                  <a:lnTo>
                    <a:pt x="13783" y="2578"/>
                  </a:lnTo>
                  <a:lnTo>
                    <a:pt x="13934" y="2380"/>
                  </a:lnTo>
                  <a:lnTo>
                    <a:pt x="14028" y="2171"/>
                  </a:lnTo>
                  <a:lnTo>
                    <a:pt x="14104" y="1961"/>
                  </a:lnTo>
                  <a:lnTo>
                    <a:pt x="14104" y="1730"/>
                  </a:lnTo>
                  <a:lnTo>
                    <a:pt x="14066" y="1498"/>
                  </a:lnTo>
                  <a:lnTo>
                    <a:pt x="13972" y="1267"/>
                  </a:lnTo>
                  <a:lnTo>
                    <a:pt x="13820" y="1057"/>
                  </a:lnTo>
                  <a:lnTo>
                    <a:pt x="13594" y="837"/>
                  </a:lnTo>
                  <a:lnTo>
                    <a:pt x="13386" y="628"/>
                  </a:lnTo>
                  <a:lnTo>
                    <a:pt x="13103" y="462"/>
                  </a:lnTo>
                  <a:lnTo>
                    <a:pt x="12763" y="308"/>
                  </a:lnTo>
                  <a:lnTo>
                    <a:pt x="12404" y="187"/>
                  </a:lnTo>
                  <a:lnTo>
                    <a:pt x="12008" y="77"/>
                  </a:lnTo>
                  <a:lnTo>
                    <a:pt x="11574" y="33"/>
                  </a:lnTo>
                  <a:lnTo>
                    <a:pt x="11102" y="11"/>
                  </a:lnTo>
                  <a:lnTo>
                    <a:pt x="10667" y="11"/>
                  </a:lnTo>
                  <a:lnTo>
                    <a:pt x="10233" y="77"/>
                  </a:lnTo>
                  <a:lnTo>
                    <a:pt x="9837" y="187"/>
                  </a:lnTo>
                  <a:lnTo>
                    <a:pt x="9440" y="286"/>
                  </a:lnTo>
                  <a:lnTo>
                    <a:pt x="9062" y="462"/>
                  </a:lnTo>
                  <a:lnTo>
                    <a:pt x="8741" y="628"/>
                  </a:lnTo>
                  <a:lnTo>
                    <a:pt x="8458" y="815"/>
                  </a:lnTo>
                  <a:lnTo>
                    <a:pt x="8232" y="1035"/>
                  </a:lnTo>
                  <a:lnTo>
                    <a:pt x="8062" y="1245"/>
                  </a:lnTo>
                  <a:lnTo>
                    <a:pt x="7911" y="1476"/>
                  </a:lnTo>
                  <a:lnTo>
                    <a:pt x="7835" y="1708"/>
                  </a:lnTo>
                  <a:lnTo>
                    <a:pt x="7797" y="1961"/>
                  </a:lnTo>
                  <a:lnTo>
                    <a:pt x="7835" y="2193"/>
                  </a:lnTo>
                  <a:lnTo>
                    <a:pt x="7948" y="2402"/>
                  </a:lnTo>
                  <a:lnTo>
                    <a:pt x="8062" y="2534"/>
                  </a:lnTo>
                  <a:lnTo>
                    <a:pt x="8175" y="2644"/>
                  </a:lnTo>
                  <a:lnTo>
                    <a:pt x="8269" y="2744"/>
                  </a:lnTo>
                  <a:lnTo>
                    <a:pt x="8420" y="2832"/>
                  </a:lnTo>
                  <a:lnTo>
                    <a:pt x="8704" y="3019"/>
                  </a:lnTo>
                  <a:lnTo>
                    <a:pt x="8968" y="3206"/>
                  </a:lnTo>
                  <a:lnTo>
                    <a:pt x="9138" y="3405"/>
                  </a:lnTo>
                  <a:lnTo>
                    <a:pt x="9327" y="3570"/>
                  </a:lnTo>
                  <a:lnTo>
                    <a:pt x="9440" y="3735"/>
                  </a:lnTo>
                  <a:lnTo>
                    <a:pt x="9516" y="3890"/>
                  </a:lnTo>
                  <a:lnTo>
                    <a:pt x="9534" y="4033"/>
                  </a:lnTo>
                  <a:lnTo>
                    <a:pt x="9534" y="4165"/>
                  </a:lnTo>
                  <a:lnTo>
                    <a:pt x="9516" y="4286"/>
                  </a:lnTo>
                  <a:lnTo>
                    <a:pt x="9440" y="4397"/>
                  </a:lnTo>
                  <a:lnTo>
                    <a:pt x="9327" y="4496"/>
                  </a:lnTo>
                  <a:lnTo>
                    <a:pt x="9176" y="4562"/>
                  </a:lnTo>
                  <a:lnTo>
                    <a:pt x="9006" y="4628"/>
                  </a:lnTo>
                  <a:lnTo>
                    <a:pt x="8779" y="4694"/>
                  </a:lnTo>
                  <a:lnTo>
                    <a:pt x="8534" y="4716"/>
                  </a:lnTo>
                  <a:lnTo>
                    <a:pt x="8232" y="4716"/>
                  </a:lnTo>
                  <a:lnTo>
                    <a:pt x="7118" y="4738"/>
                  </a:lnTo>
                  <a:lnTo>
                    <a:pt x="5947" y="4771"/>
                  </a:lnTo>
                  <a:lnTo>
                    <a:pt x="4795" y="4815"/>
                  </a:lnTo>
                  <a:lnTo>
                    <a:pt x="3681" y="4860"/>
                  </a:lnTo>
                  <a:lnTo>
                    <a:pt x="2662" y="4882"/>
                  </a:lnTo>
                  <a:lnTo>
                    <a:pt x="1755" y="4882"/>
                  </a:lnTo>
                  <a:lnTo>
                    <a:pt x="1359" y="4860"/>
                  </a:lnTo>
                  <a:lnTo>
                    <a:pt x="981" y="4837"/>
                  </a:lnTo>
                  <a:lnTo>
                    <a:pt x="698" y="4771"/>
                  </a:lnTo>
                  <a:lnTo>
                    <a:pt x="453" y="4716"/>
                  </a:lnTo>
                  <a:lnTo>
                    <a:pt x="453" y="5322"/>
                  </a:lnTo>
                  <a:lnTo>
                    <a:pt x="453" y="6083"/>
                  </a:lnTo>
                  <a:lnTo>
                    <a:pt x="453" y="6909"/>
                  </a:lnTo>
                  <a:lnTo>
                    <a:pt x="453" y="7780"/>
                  </a:lnTo>
                  <a:lnTo>
                    <a:pt x="453" y="8606"/>
                  </a:lnTo>
                  <a:lnTo>
                    <a:pt x="453" y="9345"/>
                  </a:lnTo>
                  <a:lnTo>
                    <a:pt x="453" y="9918"/>
                  </a:lnTo>
                  <a:lnTo>
                    <a:pt x="453" y="10282"/>
                  </a:lnTo>
                  <a:lnTo>
                    <a:pt x="490" y="10381"/>
                  </a:lnTo>
                  <a:lnTo>
                    <a:pt x="547" y="10491"/>
                  </a:lnTo>
                  <a:lnTo>
                    <a:pt x="660" y="10590"/>
                  </a:lnTo>
                  <a:lnTo>
                    <a:pt x="811" y="10700"/>
                  </a:lnTo>
                  <a:lnTo>
                    <a:pt x="981" y="10811"/>
                  </a:lnTo>
                  <a:lnTo>
                    <a:pt x="1208" y="10888"/>
                  </a:lnTo>
                  <a:lnTo>
                    <a:pt x="1453" y="10954"/>
                  </a:lnTo>
                  <a:lnTo>
                    <a:pt x="1718" y="11020"/>
                  </a:lnTo>
                  <a:lnTo>
                    <a:pt x="1963" y="11064"/>
                  </a:lnTo>
                  <a:lnTo>
                    <a:pt x="2265" y="11086"/>
                  </a:lnTo>
                  <a:lnTo>
                    <a:pt x="2548" y="11064"/>
                  </a:lnTo>
                  <a:lnTo>
                    <a:pt x="2794" y="11042"/>
                  </a:lnTo>
                  <a:lnTo>
                    <a:pt x="3096" y="10976"/>
                  </a:lnTo>
                  <a:lnTo>
                    <a:pt x="3341" y="10888"/>
                  </a:lnTo>
                  <a:lnTo>
                    <a:pt x="3606" y="10766"/>
                  </a:lnTo>
                  <a:lnTo>
                    <a:pt x="3813" y="10590"/>
                  </a:lnTo>
                  <a:close/>
                </a:path>
              </a:pathLst>
            </a:custGeom>
            <a:solidFill>
              <a:srgbClr val="D8EBB3"/>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800" b="1"/>
                <a:t>الوضوح</a:t>
              </a:r>
              <a:endParaRPr lang="en-US" altLang="en-US" sz="2800" b="1"/>
            </a:p>
          </p:txBody>
        </p:sp>
        <p:sp>
          <p:nvSpPr>
            <p:cNvPr id="6153" name="Puzzle1">
              <a:extLst>
                <a:ext uri="{FF2B5EF4-FFF2-40B4-BE49-F238E27FC236}">
                  <a16:creationId xmlns:a16="http://schemas.microsoft.com/office/drawing/2014/main" id="{D2C3F706-4ACA-10DC-BEC1-2CCA202A6314}"/>
                </a:ext>
              </a:extLst>
            </p:cNvPr>
            <p:cNvSpPr>
              <a:spLocks noEditPoints="1" noChangeArrowheads="1"/>
            </p:cNvSpPr>
            <p:nvPr/>
          </p:nvSpPr>
          <p:spPr bwMode="auto">
            <a:xfrm>
              <a:off x="1824" y="1091"/>
              <a:ext cx="1800" cy="105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6084 w 21600"/>
                <a:gd name="T25" fmla="*/ 2569 h 21600"/>
                <a:gd name="T26" fmla="*/ 16128 w 21600"/>
                <a:gd name="T27" fmla="*/ 19545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rgbClr val="CCCCFF"/>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ar-EG" altLang="en-US" sz="2800" b="1" dirty="0"/>
            </a:p>
            <a:p>
              <a:pPr algn="ctr" eaLnBrk="1" hangingPunct="1"/>
              <a:r>
                <a:rPr lang="ar-SA" altLang="en-US" sz="2800" b="1" dirty="0"/>
                <a:t>الحركة</a:t>
              </a:r>
              <a:endParaRPr lang="en-US" altLang="en-US" sz="2800" b="1" dirty="0"/>
            </a:p>
          </p:txBody>
        </p:sp>
      </p:gr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0743067"/>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4610451"/>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قواعد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person holding a phone&#10;&#10;Description automatically generated">
            <a:extLst>
              <a:ext uri="{FF2B5EF4-FFF2-40B4-BE49-F238E27FC236}">
                <a16:creationId xmlns:a16="http://schemas.microsoft.com/office/drawing/2014/main" id="{5A395831-D53A-5490-06D4-A2BE19D62BA3}"/>
              </a:ext>
            </a:extLst>
          </p:cNvPr>
          <p:cNvPicPr>
            <a:picLocks noChangeAspect="1"/>
          </p:cNvPicPr>
          <p:nvPr/>
        </p:nvPicPr>
        <p:blipFill rotWithShape="1">
          <a:blip r:embed="rId3">
            <a:extLst>
              <a:ext uri="{28A0092B-C50C-407E-A947-70E740481C1C}">
                <a14:useLocalDpi xmlns:a14="http://schemas.microsoft.com/office/drawing/2010/main" val="0"/>
              </a:ext>
            </a:extLst>
          </a:blip>
          <a:srcRect b="11136"/>
          <a:stretch/>
        </p:blipFill>
        <p:spPr>
          <a:xfrm>
            <a:off x="2910897" y="1259889"/>
            <a:ext cx="6370204" cy="2976020"/>
          </a:xfrm>
          <a:prstGeom prst="rect">
            <a:avLst/>
          </a:prstGeom>
        </p:spPr>
      </p:pic>
    </p:spTree>
    <p:extLst>
      <p:ext uri="{BB962C8B-B14F-4D97-AF65-F5344CB8AC3E}">
        <p14:creationId xmlns:p14="http://schemas.microsoft.com/office/powerpoint/2010/main" val="3137264724"/>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indent="269240" algn="justLow" rtl="1">
              <a:lnSpc>
                <a:spcPct val="115000"/>
              </a:lnSpc>
              <a:spcAft>
                <a:spcPts val="1000"/>
              </a:spcAft>
            </a:pPr>
            <a:r>
              <a:rPr lang="ar-SA" sz="3200" dirty="0">
                <a:latin typeface="Times New Roman" panose="02020603050405020304" pitchFamily="18" charset="0"/>
              </a:rPr>
              <a:t>هناك بعض القواعد لفن الإقناع إذا اتبعها الشخص باهتمام ودقة سوف يكون من أكثر الناس حباً وقبولا ً من الآخرين .. ومن أهم هذه القواعد ما يلي :</a:t>
            </a:r>
            <a:endParaRPr lang="en-US" sz="3200" dirty="0">
              <a:latin typeface="Times New Roman" panose="02020603050405020304" pitchFamily="18" charset="0"/>
            </a:endParaRPr>
          </a:p>
          <a:p>
            <a:pPr marL="342900" lvl="0" indent="-342900" algn="justLow" rtl="1">
              <a:lnSpc>
                <a:spcPct val="115000"/>
              </a:lnSpc>
              <a:buFont typeface="Wingdings" panose="05000000000000000000" pitchFamily="2" charset="2"/>
              <a:buChar char=""/>
            </a:pPr>
            <a:r>
              <a:rPr lang="ar-SA" sz="3200" dirty="0">
                <a:latin typeface="Times New Roman" panose="02020603050405020304" pitchFamily="18" charset="0"/>
              </a:rPr>
              <a:t>أن يكون القيام بعملية الإقناع خالصاً.</a:t>
            </a:r>
            <a:endParaRPr lang="en-US" sz="3200" dirty="0">
              <a:latin typeface="Times New Roman" panose="02020603050405020304" pitchFamily="18" charset="0"/>
            </a:endParaRPr>
          </a:p>
          <a:p>
            <a:pPr marL="342900" lvl="0" indent="-342900" algn="justLow" rtl="1">
              <a:lnSpc>
                <a:spcPct val="115000"/>
              </a:lnSpc>
              <a:buFont typeface="Wingdings" panose="05000000000000000000" pitchFamily="2" charset="2"/>
              <a:buChar char=""/>
            </a:pPr>
            <a:r>
              <a:rPr lang="ar-SA" sz="3200" dirty="0">
                <a:latin typeface="Times New Roman" panose="02020603050405020304" pitchFamily="18" charset="0"/>
              </a:rPr>
              <a:t>وضوح الحق</a:t>
            </a:r>
            <a:r>
              <a:rPr lang="ar-EG" sz="3200" dirty="0">
                <a:latin typeface="Times New Roman" panose="02020603050405020304" pitchFamily="18" charset="0"/>
              </a:rPr>
              <a:t> والهدف الإيجابي</a:t>
            </a:r>
            <a:r>
              <a:rPr lang="ar-SA" sz="3200" dirty="0">
                <a:latin typeface="Times New Roman" panose="02020603050405020304" pitchFamily="18" charset="0"/>
              </a:rPr>
              <a:t> .</a:t>
            </a:r>
            <a:endParaRPr lang="en-US" sz="3200" dirty="0">
              <a:latin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قواعد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2006067"/>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342900" lvl="0" indent="-342900" algn="justLow" rtl="1">
              <a:lnSpc>
                <a:spcPct val="115000"/>
              </a:lnSpc>
              <a:buFont typeface="Wingdings" panose="05000000000000000000" pitchFamily="2" charset="2"/>
              <a:buChar char=""/>
            </a:pPr>
            <a:r>
              <a:rPr lang="ar-SA" sz="3200" dirty="0">
                <a:latin typeface="Times New Roman" panose="02020603050405020304" pitchFamily="18" charset="0"/>
              </a:rPr>
              <a:t>وجود متطلبات الإقناع الرئيسة وهي :</a:t>
            </a:r>
            <a:endParaRPr lang="en-US" sz="3200" dirty="0">
              <a:latin typeface="Times New Roman" panose="02020603050405020304" pitchFamily="18" charset="0"/>
            </a:endParaRP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الاقتناع بالفكرة </a:t>
            </a:r>
            <a:r>
              <a:rPr lang="ar-EG" sz="3200" dirty="0">
                <a:latin typeface="Times New Roman" panose="02020603050405020304" pitchFamily="18" charset="0"/>
              </a:rPr>
              <a:t>و</a:t>
            </a:r>
            <a:r>
              <a:rPr lang="ar-SA" sz="3200" dirty="0">
                <a:latin typeface="Times New Roman" panose="02020603050405020304" pitchFamily="18" charset="0"/>
              </a:rPr>
              <a:t>وضوحها .</a:t>
            </a:r>
            <a:endParaRPr lang="en-US" sz="3200" dirty="0">
              <a:latin typeface="Times New Roman" panose="02020603050405020304" pitchFamily="18" charset="0"/>
            </a:endParaRP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القدرة على إيضاحها .</a:t>
            </a:r>
            <a:endParaRPr lang="en-US" sz="3200" dirty="0">
              <a:latin typeface="Times New Roman" panose="02020603050405020304" pitchFamily="18" charset="0"/>
            </a:endParaRP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القوة في طرح الفكرة .</a:t>
            </a:r>
            <a:endParaRPr lang="en-US" sz="3200" dirty="0">
              <a:latin typeface="Times New Roman" panose="02020603050405020304" pitchFamily="18" charset="0"/>
            </a:endParaRPr>
          </a:p>
          <a:p>
            <a:pPr marL="342900" lvl="0" indent="-342900" algn="justLow" rtl="1">
              <a:lnSpc>
                <a:spcPct val="115000"/>
              </a:lnSpc>
              <a:spcAft>
                <a:spcPts val="1000"/>
              </a:spcAft>
              <a:buFont typeface="Arial" panose="020B0604020202020204" pitchFamily="34" charset="0"/>
              <a:buChar char="-"/>
            </a:pPr>
            <a:r>
              <a:rPr lang="ar-SA" sz="3200" dirty="0">
                <a:latin typeface="Times New Roman" panose="02020603050405020304" pitchFamily="18" charset="0"/>
              </a:rPr>
              <a:t>توافر الخصال الضرورية في مصدر الإقناع .</a:t>
            </a:r>
            <a:endParaRPr lang="en-US" sz="3200" dirty="0">
              <a:latin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قواعد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9205700"/>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20000"/>
          </a:bodyPr>
          <a:lstStyle/>
          <a:p>
            <a:pPr marL="342900" lvl="0" indent="-342900" algn="justLow" rtl="1">
              <a:lnSpc>
                <a:spcPct val="115000"/>
              </a:lnSpc>
              <a:buFont typeface="Wingdings" panose="05000000000000000000" pitchFamily="2" charset="2"/>
              <a:buChar char=""/>
            </a:pPr>
            <a:r>
              <a:rPr lang="ar-SA" sz="3200" dirty="0">
                <a:latin typeface="Times New Roman" panose="02020603050405020304" pitchFamily="18" charset="0"/>
              </a:rPr>
              <a:t>وجود متطلبات الإقناع الرئيسة وهي :</a:t>
            </a:r>
            <a:endParaRPr lang="en-US" sz="3200" dirty="0">
              <a:latin typeface="Times New Roman" panose="02020603050405020304" pitchFamily="18" charset="0"/>
            </a:endParaRP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معرفة </a:t>
            </a:r>
            <a:r>
              <a:rPr lang="ar-SA" sz="3200" dirty="0">
                <a:solidFill>
                  <a:srgbClr val="FF0000"/>
                </a:solidFill>
                <a:latin typeface="Times New Roman" panose="02020603050405020304" pitchFamily="18" charset="0"/>
              </a:rPr>
              <a:t>شخصية المتلقي وقيمة احتياجاته </a:t>
            </a:r>
            <a:r>
              <a:rPr lang="ar-SA" sz="3200" dirty="0">
                <a:latin typeface="Times New Roman" panose="02020603050405020304" pitchFamily="18" charset="0"/>
              </a:rPr>
              <a:t>مع تحديد ترتيبها</a:t>
            </a:r>
            <a:r>
              <a:rPr lang="ar-EG" sz="3200" dirty="0">
                <a:latin typeface="Times New Roman" panose="02020603050405020304" pitchFamily="18" charset="0"/>
              </a:rPr>
              <a:t>،</a:t>
            </a:r>
            <a:r>
              <a:rPr lang="ar-SA" sz="3200" dirty="0">
                <a:latin typeface="Times New Roman" panose="02020603050405020304" pitchFamily="18" charset="0"/>
              </a:rPr>
              <a:t> وقد ينبغي عليك تقمص شخصيته للتعرف على دوافعه ووجهة نظره</a:t>
            </a:r>
            <a:r>
              <a:rPr lang="ar-EG" sz="3200" dirty="0">
                <a:latin typeface="Times New Roman" panose="02020603050405020304" pitchFamily="18" charset="0"/>
              </a:rPr>
              <a:t>،</a:t>
            </a:r>
            <a:r>
              <a:rPr lang="ar-SA" sz="3200" dirty="0">
                <a:latin typeface="Times New Roman" panose="02020603050405020304" pitchFamily="18" charset="0"/>
              </a:rPr>
              <a:t> كما يجب معرفة حيله وألاعيبه حتى لا تقع في شراكها .</a:t>
            </a: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حصر </a:t>
            </a:r>
            <a:r>
              <a:rPr lang="ar-SA" sz="3200" dirty="0">
                <a:solidFill>
                  <a:srgbClr val="FF0000"/>
                </a:solidFill>
                <a:latin typeface="Times New Roman" panose="02020603050405020304" pitchFamily="18" charset="0"/>
              </a:rPr>
              <a:t>مميزات الفكرة </a:t>
            </a:r>
            <a:r>
              <a:rPr lang="ar-SA" sz="3200" dirty="0">
                <a:latin typeface="Times New Roman" panose="02020603050405020304" pitchFamily="18" charset="0"/>
              </a:rPr>
              <a:t>التي تدعو إليها مع معرفة مآخذها الحقيقية أو المتوهمة </a:t>
            </a:r>
            <a:r>
              <a:rPr lang="ar-SA" sz="3200" dirty="0">
                <a:solidFill>
                  <a:srgbClr val="FF0000"/>
                </a:solidFill>
                <a:latin typeface="Times New Roman" panose="02020603050405020304" pitchFamily="18" charset="0"/>
              </a:rPr>
              <a:t>وتحليل المعارضة  السلبية المحتملة </a:t>
            </a:r>
            <a:r>
              <a:rPr lang="ar-SA" sz="3200" dirty="0">
                <a:latin typeface="Times New Roman" panose="02020603050405020304" pitchFamily="18" charset="0"/>
              </a:rPr>
              <a:t>وإعداد الجواب الشافي عنها .</a:t>
            </a: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العلم أن أسلم طريقة للتغلب على الاعتراض أن تجعله من ضمن حديثك .</a:t>
            </a:r>
          </a:p>
          <a:p>
            <a:pPr marL="342900" lvl="0" indent="-342900" algn="justLow" rtl="1">
              <a:lnSpc>
                <a:spcPct val="115000"/>
              </a:lnSpc>
              <a:buFont typeface="Arial" panose="020B0604020202020204" pitchFamily="34" charset="0"/>
              <a:buChar char="-"/>
            </a:pPr>
            <a:r>
              <a:rPr lang="ar-SA" sz="3200" dirty="0">
                <a:solidFill>
                  <a:srgbClr val="FF0000"/>
                </a:solidFill>
                <a:latin typeface="Times New Roman" panose="02020603050405020304" pitchFamily="18" charset="0"/>
              </a:rPr>
              <a:t>اختيار الأحوال المناسبة للإقناع </a:t>
            </a:r>
            <a:r>
              <a:rPr lang="ar-SA" sz="3200" dirty="0">
                <a:latin typeface="Times New Roman" panose="02020603050405020304" pitchFamily="18" charset="0"/>
              </a:rPr>
              <a:t>: زمنية ومكانية ونفسية وجسدية ؛ مع تعيين الفرصة المناسبة لتحقيق ذلك. </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قواعد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4397081"/>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4813" b="481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عوامل نجاح عملية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75150962"/>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a:extLst>
              <a:ext uri="{FF2B5EF4-FFF2-40B4-BE49-F238E27FC236}">
                <a16:creationId xmlns:a16="http://schemas.microsoft.com/office/drawing/2014/main" id="{E16C69F1-4DE0-87EB-78D3-206B3D2BB73C}"/>
              </a:ext>
            </a:extLst>
          </p:cNvPr>
          <p:cNvSpPr>
            <a:spLocks noGrp="1" noChangeArrowheads="1"/>
          </p:cNvSpPr>
          <p:nvPr>
            <p:ph type="body" idx="1"/>
          </p:nvPr>
        </p:nvSpPr>
        <p:spPr/>
        <p:txBody>
          <a:bodyPr>
            <a:normAutofit/>
          </a:bodyPr>
          <a:lstStyle/>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algn="ctr" eaLnBrk="1" hangingPunct="1">
              <a:lnSpc>
                <a:spcPct val="80000"/>
              </a:lnSpc>
              <a:buFontTx/>
              <a:buNone/>
            </a:pPr>
            <a:endParaRPr lang="ar-SA" altLang="en-US" sz="2400" dirty="0"/>
          </a:p>
          <a:p>
            <a:pPr algn="ctr" eaLnBrk="1" hangingPunct="1">
              <a:lnSpc>
                <a:spcPct val="80000"/>
              </a:lnSpc>
              <a:buFontTx/>
              <a:buNone/>
            </a:pPr>
            <a:endParaRPr lang="ar-SA" altLang="en-US" sz="3600" dirty="0"/>
          </a:p>
        </p:txBody>
      </p:sp>
      <p:sp>
        <p:nvSpPr>
          <p:cNvPr id="8198" name="Line 12">
            <a:extLst>
              <a:ext uri="{FF2B5EF4-FFF2-40B4-BE49-F238E27FC236}">
                <a16:creationId xmlns:a16="http://schemas.microsoft.com/office/drawing/2014/main" id="{346FE0DB-D8E2-3774-A794-1C5DDDDD5126}"/>
              </a:ext>
            </a:extLst>
          </p:cNvPr>
          <p:cNvSpPr>
            <a:spLocks noChangeShapeType="1"/>
          </p:cNvSpPr>
          <p:nvPr/>
        </p:nvSpPr>
        <p:spPr bwMode="auto">
          <a:xfrm flipH="1">
            <a:off x="2135188" y="5445126"/>
            <a:ext cx="576262" cy="7207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9" name="Line 13">
            <a:extLst>
              <a:ext uri="{FF2B5EF4-FFF2-40B4-BE49-F238E27FC236}">
                <a16:creationId xmlns:a16="http://schemas.microsoft.com/office/drawing/2014/main" id="{84A03CD3-050C-11DB-EACB-EE52444B4695}"/>
              </a:ext>
            </a:extLst>
          </p:cNvPr>
          <p:cNvSpPr>
            <a:spLocks noChangeShapeType="1"/>
          </p:cNvSpPr>
          <p:nvPr/>
        </p:nvSpPr>
        <p:spPr bwMode="auto">
          <a:xfrm>
            <a:off x="9336088" y="5516564"/>
            <a:ext cx="576262" cy="649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4">
            <a:extLst>
              <a:ext uri="{FF2B5EF4-FFF2-40B4-BE49-F238E27FC236}">
                <a16:creationId xmlns:a16="http://schemas.microsoft.com/office/drawing/2014/main" id="{92AA7E7C-2DE6-6818-061F-9ABD7D49DE46}"/>
              </a:ext>
            </a:extLst>
          </p:cNvPr>
          <p:cNvSpPr>
            <a:spLocks noChangeShapeType="1"/>
          </p:cNvSpPr>
          <p:nvPr/>
        </p:nvSpPr>
        <p:spPr bwMode="auto">
          <a:xfrm>
            <a:off x="668114" y="6138333"/>
            <a:ext cx="77041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08C489FA-0299-F97C-F693-E6BECF47A1CD}"/>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0AED7481-E233-4CFE-5F09-244C41A92DE1}"/>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عوامل نجاح عملية الإقناع</a:t>
            </a:r>
          </a:p>
        </p:txBody>
      </p:sp>
      <p:pic>
        <p:nvPicPr>
          <p:cNvPr id="4" name="Picture 3">
            <a:extLst>
              <a:ext uri="{FF2B5EF4-FFF2-40B4-BE49-F238E27FC236}">
                <a16:creationId xmlns:a16="http://schemas.microsoft.com/office/drawing/2014/main" id="{A78515EB-A403-60AF-750A-F93989D27F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B425617-9EE9-718F-B607-346D4D8F45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6D171E-4A9E-7E05-A507-1A064BE81C70}"/>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0D15453-161A-DDAB-9A3B-BC4327DF715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0F103639-AD19-657F-48C9-5D056E91FED1}"/>
              </a:ext>
            </a:extLst>
          </p:cNvPr>
          <p:cNvSpPr txBox="1">
            <a:spLocks noChangeArrowheads="1"/>
          </p:cNvSpPr>
          <p:nvPr/>
        </p:nvSpPr>
        <p:spPr>
          <a:xfrm>
            <a:off x="7077694" y="1842920"/>
            <a:ext cx="4067464" cy="3449841"/>
          </a:xfrm>
          <a:prstGeom prst="rect">
            <a:avLst/>
          </a:prstGeom>
          <a:solidFill>
            <a:schemeClr val="bg1"/>
          </a:solidFill>
        </p:spPr>
        <p:txBody>
          <a:bodyPr vert="horz" lIns="274320" tIns="182880" rIns="27432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Font typeface="Arial" panose="020B0604020202020204" pitchFamily="34" charset="0"/>
              <a:buNone/>
            </a:pPr>
            <a:r>
              <a:rPr lang="ar-EG" altLang="en-US" sz="3200" b="1" dirty="0"/>
              <a:t>من أجل سير عملية الإقناع بصورة سلسة وحتى لا تضيع الجهود سدى لابد من مُراعاة بعض العوامل في عملية الإقناع التي نريد إيصالها  إلى الجمهور فيتقبل مضمونها  ويتبنّاه وهذه العوامل هي :</a:t>
            </a:r>
            <a:endParaRPr lang="en-US" sz="5400" dirty="0">
              <a:latin typeface="Times New Roman" panose="02020603050405020304" pitchFamily="18" charset="0"/>
              <a:ea typeface="Times New Roman" panose="02020603050405020304" pitchFamily="18" charset="0"/>
            </a:endParaRPr>
          </a:p>
        </p:txBody>
      </p:sp>
      <p:graphicFrame>
        <p:nvGraphicFramePr>
          <p:cNvPr id="11" name="Diagram 10">
            <a:extLst>
              <a:ext uri="{FF2B5EF4-FFF2-40B4-BE49-F238E27FC236}">
                <a16:creationId xmlns:a16="http://schemas.microsoft.com/office/drawing/2014/main" id="{432107A6-518A-1AEF-2205-7BEBEAC4860E}"/>
              </a:ext>
            </a:extLst>
          </p:cNvPr>
          <p:cNvGraphicFramePr/>
          <p:nvPr/>
        </p:nvGraphicFramePr>
        <p:xfrm>
          <a:off x="0" y="1051598"/>
          <a:ext cx="7077694" cy="4952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80704249"/>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a:extLst>
              <a:ext uri="{FF2B5EF4-FFF2-40B4-BE49-F238E27FC236}">
                <a16:creationId xmlns:a16="http://schemas.microsoft.com/office/drawing/2014/main" id="{E16C69F1-4DE0-87EB-78D3-206B3D2BB73C}"/>
              </a:ext>
            </a:extLst>
          </p:cNvPr>
          <p:cNvSpPr>
            <a:spLocks noGrp="1" noChangeArrowheads="1"/>
          </p:cNvSpPr>
          <p:nvPr>
            <p:ph type="body" idx="1"/>
          </p:nvPr>
        </p:nvSpPr>
        <p:spPr/>
        <p:txBody>
          <a:bodyPr>
            <a:normAutofit/>
          </a:bodyPr>
          <a:lstStyle/>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algn="ctr" eaLnBrk="1" hangingPunct="1">
              <a:lnSpc>
                <a:spcPct val="80000"/>
              </a:lnSpc>
              <a:buFontTx/>
              <a:buNone/>
            </a:pPr>
            <a:endParaRPr lang="ar-SA" altLang="en-US" sz="2400" dirty="0"/>
          </a:p>
          <a:p>
            <a:pPr algn="ctr" eaLnBrk="1" hangingPunct="1">
              <a:lnSpc>
                <a:spcPct val="80000"/>
              </a:lnSpc>
              <a:buFontTx/>
              <a:buNone/>
            </a:pPr>
            <a:endParaRPr lang="ar-SA" altLang="en-US" sz="3600" dirty="0"/>
          </a:p>
        </p:txBody>
      </p:sp>
      <p:sp>
        <p:nvSpPr>
          <p:cNvPr id="8198" name="Line 12">
            <a:extLst>
              <a:ext uri="{FF2B5EF4-FFF2-40B4-BE49-F238E27FC236}">
                <a16:creationId xmlns:a16="http://schemas.microsoft.com/office/drawing/2014/main" id="{346FE0DB-D8E2-3774-A794-1C5DDDDD5126}"/>
              </a:ext>
            </a:extLst>
          </p:cNvPr>
          <p:cNvSpPr>
            <a:spLocks noChangeShapeType="1"/>
          </p:cNvSpPr>
          <p:nvPr/>
        </p:nvSpPr>
        <p:spPr bwMode="auto">
          <a:xfrm flipH="1">
            <a:off x="2135188" y="5445126"/>
            <a:ext cx="576262" cy="7207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9" name="Line 13">
            <a:extLst>
              <a:ext uri="{FF2B5EF4-FFF2-40B4-BE49-F238E27FC236}">
                <a16:creationId xmlns:a16="http://schemas.microsoft.com/office/drawing/2014/main" id="{84A03CD3-050C-11DB-EACB-EE52444B4695}"/>
              </a:ext>
            </a:extLst>
          </p:cNvPr>
          <p:cNvSpPr>
            <a:spLocks noChangeShapeType="1"/>
          </p:cNvSpPr>
          <p:nvPr/>
        </p:nvSpPr>
        <p:spPr bwMode="auto">
          <a:xfrm>
            <a:off x="9336088" y="5516564"/>
            <a:ext cx="576262" cy="649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4">
            <a:extLst>
              <a:ext uri="{FF2B5EF4-FFF2-40B4-BE49-F238E27FC236}">
                <a16:creationId xmlns:a16="http://schemas.microsoft.com/office/drawing/2014/main" id="{92AA7E7C-2DE6-6818-061F-9ABD7D49DE46}"/>
              </a:ext>
            </a:extLst>
          </p:cNvPr>
          <p:cNvSpPr>
            <a:spLocks noChangeShapeType="1"/>
          </p:cNvSpPr>
          <p:nvPr/>
        </p:nvSpPr>
        <p:spPr bwMode="auto">
          <a:xfrm>
            <a:off x="668114" y="6138333"/>
            <a:ext cx="77041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08C489FA-0299-F97C-F693-E6BECF47A1CD}"/>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0AED7481-E233-4CFE-5F09-244C41A92DE1}"/>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عوامل نجاح عملية الإقناع</a:t>
            </a:r>
          </a:p>
        </p:txBody>
      </p:sp>
      <p:pic>
        <p:nvPicPr>
          <p:cNvPr id="4" name="Picture 3">
            <a:extLst>
              <a:ext uri="{FF2B5EF4-FFF2-40B4-BE49-F238E27FC236}">
                <a16:creationId xmlns:a16="http://schemas.microsoft.com/office/drawing/2014/main" id="{A78515EB-A403-60AF-750A-F93989D27F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B425617-9EE9-718F-B607-346D4D8F45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6D171E-4A9E-7E05-A507-1A064BE81C70}"/>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0D15453-161A-DDAB-9A3B-BC4327DF715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0F103639-AD19-657F-48C9-5D056E91FED1}"/>
              </a:ext>
            </a:extLst>
          </p:cNvPr>
          <p:cNvSpPr txBox="1">
            <a:spLocks noChangeArrowheads="1"/>
          </p:cNvSpPr>
          <p:nvPr/>
        </p:nvSpPr>
        <p:spPr>
          <a:xfrm>
            <a:off x="629558" y="1515704"/>
            <a:ext cx="10984510" cy="4885062"/>
          </a:xfrm>
          <a:prstGeom prst="rect">
            <a:avLst/>
          </a:prstGeom>
          <a:solidFill>
            <a:schemeClr val="bg1"/>
          </a:solidFill>
        </p:spPr>
        <p:txBody>
          <a:bodyPr vert="horz" lIns="274320" tIns="182880" rIns="27432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Low" rtl="1">
              <a:lnSpc>
                <a:spcPct val="150000"/>
              </a:lnSpc>
              <a:buSzPts val="1400"/>
              <a:buNone/>
              <a:tabLst>
                <a:tab pos="228600" algn="l"/>
              </a:tabLst>
            </a:pPr>
            <a:endParaRPr lang="ar-EG" sz="2000" b="1" dirty="0">
              <a:effectLst/>
              <a:latin typeface="Times New Roman" panose="02020603050405020304" pitchFamily="18" charset="0"/>
              <a:ea typeface="Times New Roman" panose="02020603050405020304" pitchFamily="18" charset="0"/>
            </a:endParaRPr>
          </a:p>
          <a:p>
            <a:pPr marL="0" lvl="0" indent="0" algn="justLow" rtl="1">
              <a:lnSpc>
                <a:spcPct val="150000"/>
              </a:lnSpc>
              <a:buSzPts val="1400"/>
              <a:buNone/>
              <a:tabLst>
                <a:tab pos="228600" algn="l"/>
              </a:tabLst>
            </a:pPr>
            <a:r>
              <a:rPr lang="ar-EG" sz="3600" b="1" dirty="0">
                <a:effectLst/>
                <a:latin typeface="Times New Roman" panose="02020603050405020304" pitchFamily="18" charset="0"/>
                <a:ea typeface="Times New Roman" panose="02020603050405020304" pitchFamily="18" charset="0"/>
              </a:rPr>
              <a:t>1. </a:t>
            </a:r>
            <a:r>
              <a:rPr lang="ar-SA" sz="3600" b="1" dirty="0">
                <a:effectLst/>
                <a:latin typeface="Times New Roman" panose="02020603050405020304" pitchFamily="18" charset="0"/>
                <a:ea typeface="Times New Roman" panose="02020603050405020304" pitchFamily="18" charset="0"/>
              </a:rPr>
              <a:t>البساطة والوضوح :</a:t>
            </a:r>
            <a:r>
              <a:rPr lang="ar-SA" sz="3600" dirty="0">
                <a:effectLst/>
                <a:latin typeface="Times New Roman" panose="02020603050405020304" pitchFamily="18" charset="0"/>
                <a:ea typeface="Times New Roman" panose="02020603050405020304" pitchFamily="18" charset="0"/>
              </a:rPr>
              <a:t> يجب أن تكون العملية بسيطة وواضحة مضمونها وكذلك في لغتها ويجب أن تكون مترابطة متسلسلة  ومنطقية ولغتها تتناسب مع احتياجات الموقف نفسه وتكون كذلك كاملة مختصرة صحيحة ومفهومة.</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75732756"/>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a:extLst>
              <a:ext uri="{FF2B5EF4-FFF2-40B4-BE49-F238E27FC236}">
                <a16:creationId xmlns:a16="http://schemas.microsoft.com/office/drawing/2014/main" id="{E16C69F1-4DE0-87EB-78D3-206B3D2BB73C}"/>
              </a:ext>
            </a:extLst>
          </p:cNvPr>
          <p:cNvSpPr>
            <a:spLocks noGrp="1" noChangeArrowheads="1"/>
          </p:cNvSpPr>
          <p:nvPr>
            <p:ph type="body" idx="1"/>
          </p:nvPr>
        </p:nvSpPr>
        <p:spPr/>
        <p:txBody>
          <a:bodyPr>
            <a:normAutofit/>
          </a:bodyPr>
          <a:lstStyle/>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algn="ctr" eaLnBrk="1" hangingPunct="1">
              <a:lnSpc>
                <a:spcPct val="80000"/>
              </a:lnSpc>
              <a:buFontTx/>
              <a:buNone/>
            </a:pPr>
            <a:endParaRPr lang="ar-SA" altLang="en-US" sz="2400" dirty="0"/>
          </a:p>
          <a:p>
            <a:pPr algn="ctr" eaLnBrk="1" hangingPunct="1">
              <a:lnSpc>
                <a:spcPct val="80000"/>
              </a:lnSpc>
              <a:buFontTx/>
              <a:buNone/>
            </a:pPr>
            <a:endParaRPr lang="ar-SA" altLang="en-US" sz="3600" dirty="0"/>
          </a:p>
        </p:txBody>
      </p:sp>
      <p:sp>
        <p:nvSpPr>
          <p:cNvPr id="8198" name="Line 12">
            <a:extLst>
              <a:ext uri="{FF2B5EF4-FFF2-40B4-BE49-F238E27FC236}">
                <a16:creationId xmlns:a16="http://schemas.microsoft.com/office/drawing/2014/main" id="{346FE0DB-D8E2-3774-A794-1C5DDDDD5126}"/>
              </a:ext>
            </a:extLst>
          </p:cNvPr>
          <p:cNvSpPr>
            <a:spLocks noChangeShapeType="1"/>
          </p:cNvSpPr>
          <p:nvPr/>
        </p:nvSpPr>
        <p:spPr bwMode="auto">
          <a:xfrm flipH="1">
            <a:off x="2135188" y="5445126"/>
            <a:ext cx="576262" cy="7207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9" name="Line 13">
            <a:extLst>
              <a:ext uri="{FF2B5EF4-FFF2-40B4-BE49-F238E27FC236}">
                <a16:creationId xmlns:a16="http://schemas.microsoft.com/office/drawing/2014/main" id="{84A03CD3-050C-11DB-EACB-EE52444B4695}"/>
              </a:ext>
            </a:extLst>
          </p:cNvPr>
          <p:cNvSpPr>
            <a:spLocks noChangeShapeType="1"/>
          </p:cNvSpPr>
          <p:nvPr/>
        </p:nvSpPr>
        <p:spPr bwMode="auto">
          <a:xfrm>
            <a:off x="9336088" y="5516564"/>
            <a:ext cx="576262" cy="649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4">
            <a:extLst>
              <a:ext uri="{FF2B5EF4-FFF2-40B4-BE49-F238E27FC236}">
                <a16:creationId xmlns:a16="http://schemas.microsoft.com/office/drawing/2014/main" id="{92AA7E7C-2DE6-6818-061F-9ABD7D49DE46}"/>
              </a:ext>
            </a:extLst>
          </p:cNvPr>
          <p:cNvSpPr>
            <a:spLocks noChangeShapeType="1"/>
          </p:cNvSpPr>
          <p:nvPr/>
        </p:nvSpPr>
        <p:spPr bwMode="auto">
          <a:xfrm>
            <a:off x="668114" y="6138333"/>
            <a:ext cx="77041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08C489FA-0299-F97C-F693-E6BECF47A1CD}"/>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0AED7481-E233-4CFE-5F09-244C41A92DE1}"/>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عوامل نجاح عملية الإقناع</a:t>
            </a:r>
          </a:p>
        </p:txBody>
      </p:sp>
      <p:pic>
        <p:nvPicPr>
          <p:cNvPr id="4" name="Picture 3">
            <a:extLst>
              <a:ext uri="{FF2B5EF4-FFF2-40B4-BE49-F238E27FC236}">
                <a16:creationId xmlns:a16="http://schemas.microsoft.com/office/drawing/2014/main" id="{A78515EB-A403-60AF-750A-F93989D27F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B425617-9EE9-718F-B607-346D4D8F45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6D171E-4A9E-7E05-A507-1A064BE81C70}"/>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0D15453-161A-DDAB-9A3B-BC4327DF715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0F103639-AD19-657F-48C9-5D056E91FED1}"/>
              </a:ext>
            </a:extLst>
          </p:cNvPr>
          <p:cNvSpPr txBox="1">
            <a:spLocks noChangeArrowheads="1"/>
          </p:cNvSpPr>
          <p:nvPr/>
        </p:nvSpPr>
        <p:spPr>
          <a:xfrm>
            <a:off x="629558" y="1515704"/>
            <a:ext cx="10984510" cy="4885062"/>
          </a:xfrm>
          <a:prstGeom prst="rect">
            <a:avLst/>
          </a:prstGeom>
          <a:solidFill>
            <a:schemeClr val="bg1"/>
          </a:solidFill>
        </p:spPr>
        <p:txBody>
          <a:bodyPr vert="horz" lIns="274320" tIns="182880" rIns="27432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228600" lvl="0" indent="0" algn="justLow" rtl="1">
              <a:lnSpc>
                <a:spcPct val="150000"/>
              </a:lnSpc>
              <a:spcAft>
                <a:spcPts val="0"/>
              </a:spcAft>
              <a:buSzPts val="1400"/>
              <a:buNone/>
              <a:tabLst>
                <a:tab pos="228600" algn="l"/>
              </a:tabLst>
            </a:pPr>
            <a:endParaRPr lang="ar-EG" sz="2400" b="1" dirty="0">
              <a:effectLst/>
              <a:latin typeface="Times New Roman" panose="02020603050405020304" pitchFamily="18" charset="0"/>
              <a:ea typeface="Times New Roman" panose="02020603050405020304" pitchFamily="18" charset="0"/>
            </a:endParaRPr>
          </a:p>
          <a:p>
            <a:pPr marL="0" marR="228600" lvl="0" indent="0" algn="justLow" rtl="1">
              <a:lnSpc>
                <a:spcPct val="150000"/>
              </a:lnSpc>
              <a:spcAft>
                <a:spcPts val="0"/>
              </a:spcAft>
              <a:buSzPts val="1400"/>
              <a:buNone/>
              <a:tabLst>
                <a:tab pos="228600" algn="l"/>
              </a:tabLst>
            </a:pPr>
            <a:r>
              <a:rPr lang="ar-EG" sz="3600" b="1" dirty="0">
                <a:effectLst/>
                <a:latin typeface="Times New Roman" panose="02020603050405020304" pitchFamily="18" charset="0"/>
                <a:ea typeface="Times New Roman" panose="02020603050405020304" pitchFamily="18" charset="0"/>
              </a:rPr>
              <a:t>2. </a:t>
            </a:r>
            <a:r>
              <a:rPr lang="ar-SA" sz="3600" b="1" dirty="0">
                <a:effectLst/>
                <a:latin typeface="Times New Roman" panose="02020603050405020304" pitchFamily="18" charset="0"/>
                <a:ea typeface="Times New Roman" panose="02020603050405020304" pitchFamily="18" charset="0"/>
              </a:rPr>
              <a:t>الإثارة والتشويق </a:t>
            </a:r>
            <a:r>
              <a:rPr lang="ar-SA" sz="3600" b="1">
                <a:effectLst/>
                <a:latin typeface="Times New Roman" panose="02020603050405020304" pitchFamily="18" charset="0"/>
                <a:ea typeface="Times New Roman" panose="02020603050405020304" pitchFamily="18" charset="0"/>
              </a:rPr>
              <a:t>:</a:t>
            </a:r>
            <a:r>
              <a:rPr lang="ar-SA" sz="3600">
                <a:effectLst/>
                <a:latin typeface="Times New Roman" panose="02020603050405020304" pitchFamily="18" charset="0"/>
                <a:ea typeface="Times New Roman" panose="02020603050405020304" pitchFamily="18" charset="0"/>
              </a:rPr>
              <a:t> لابد </a:t>
            </a:r>
            <a:r>
              <a:rPr lang="ar-SA" sz="3600" dirty="0">
                <a:effectLst/>
                <a:latin typeface="Times New Roman" panose="02020603050405020304" pitchFamily="18" charset="0"/>
                <a:ea typeface="Times New Roman" panose="02020603050405020304" pitchFamily="18" charset="0"/>
              </a:rPr>
              <a:t>أن يكون في عملية الإقناع نوع من التشويق وإثارة الانتباه والاهتمام مما يحفز المتلقي على التعاون ، كما يجب ألا تتضمن أو تُشعر بأي طريقة تجريح أو لبس أو تعالي على المتلقي.</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94726319"/>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a:extLst>
              <a:ext uri="{FF2B5EF4-FFF2-40B4-BE49-F238E27FC236}">
                <a16:creationId xmlns:a16="http://schemas.microsoft.com/office/drawing/2014/main" id="{E16C69F1-4DE0-87EB-78D3-206B3D2BB73C}"/>
              </a:ext>
            </a:extLst>
          </p:cNvPr>
          <p:cNvSpPr>
            <a:spLocks noGrp="1" noChangeArrowheads="1"/>
          </p:cNvSpPr>
          <p:nvPr>
            <p:ph type="body" idx="1"/>
          </p:nvPr>
        </p:nvSpPr>
        <p:spPr/>
        <p:txBody>
          <a:bodyPr>
            <a:normAutofit/>
          </a:bodyPr>
          <a:lstStyle/>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algn="ctr" eaLnBrk="1" hangingPunct="1">
              <a:lnSpc>
                <a:spcPct val="80000"/>
              </a:lnSpc>
              <a:buFontTx/>
              <a:buNone/>
            </a:pPr>
            <a:endParaRPr lang="ar-SA" altLang="en-US" sz="2400" dirty="0"/>
          </a:p>
          <a:p>
            <a:pPr algn="ctr" eaLnBrk="1" hangingPunct="1">
              <a:lnSpc>
                <a:spcPct val="80000"/>
              </a:lnSpc>
              <a:buFontTx/>
              <a:buNone/>
            </a:pPr>
            <a:endParaRPr lang="ar-SA" altLang="en-US" sz="3600" dirty="0"/>
          </a:p>
        </p:txBody>
      </p:sp>
      <p:sp>
        <p:nvSpPr>
          <p:cNvPr id="8198" name="Line 12">
            <a:extLst>
              <a:ext uri="{FF2B5EF4-FFF2-40B4-BE49-F238E27FC236}">
                <a16:creationId xmlns:a16="http://schemas.microsoft.com/office/drawing/2014/main" id="{346FE0DB-D8E2-3774-A794-1C5DDDDD5126}"/>
              </a:ext>
            </a:extLst>
          </p:cNvPr>
          <p:cNvSpPr>
            <a:spLocks noChangeShapeType="1"/>
          </p:cNvSpPr>
          <p:nvPr/>
        </p:nvSpPr>
        <p:spPr bwMode="auto">
          <a:xfrm flipH="1">
            <a:off x="2135188" y="5445126"/>
            <a:ext cx="576262" cy="7207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9" name="Line 13">
            <a:extLst>
              <a:ext uri="{FF2B5EF4-FFF2-40B4-BE49-F238E27FC236}">
                <a16:creationId xmlns:a16="http://schemas.microsoft.com/office/drawing/2014/main" id="{84A03CD3-050C-11DB-EACB-EE52444B4695}"/>
              </a:ext>
            </a:extLst>
          </p:cNvPr>
          <p:cNvSpPr>
            <a:spLocks noChangeShapeType="1"/>
          </p:cNvSpPr>
          <p:nvPr/>
        </p:nvSpPr>
        <p:spPr bwMode="auto">
          <a:xfrm>
            <a:off x="9336088" y="5516564"/>
            <a:ext cx="576262" cy="649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4">
            <a:extLst>
              <a:ext uri="{FF2B5EF4-FFF2-40B4-BE49-F238E27FC236}">
                <a16:creationId xmlns:a16="http://schemas.microsoft.com/office/drawing/2014/main" id="{92AA7E7C-2DE6-6818-061F-9ABD7D49DE46}"/>
              </a:ext>
            </a:extLst>
          </p:cNvPr>
          <p:cNvSpPr>
            <a:spLocks noChangeShapeType="1"/>
          </p:cNvSpPr>
          <p:nvPr/>
        </p:nvSpPr>
        <p:spPr bwMode="auto">
          <a:xfrm>
            <a:off x="668114" y="6138333"/>
            <a:ext cx="77041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08C489FA-0299-F97C-F693-E6BECF47A1CD}"/>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0AED7481-E233-4CFE-5F09-244C41A92DE1}"/>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عوامل نجاح عملية الإقناع</a:t>
            </a:r>
          </a:p>
        </p:txBody>
      </p:sp>
      <p:pic>
        <p:nvPicPr>
          <p:cNvPr id="4" name="Picture 3">
            <a:extLst>
              <a:ext uri="{FF2B5EF4-FFF2-40B4-BE49-F238E27FC236}">
                <a16:creationId xmlns:a16="http://schemas.microsoft.com/office/drawing/2014/main" id="{A78515EB-A403-60AF-750A-F93989D27F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B425617-9EE9-718F-B607-346D4D8F45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6D171E-4A9E-7E05-A507-1A064BE81C70}"/>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0D15453-161A-DDAB-9A3B-BC4327DF715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0F103639-AD19-657F-48C9-5D056E91FED1}"/>
              </a:ext>
            </a:extLst>
          </p:cNvPr>
          <p:cNvSpPr txBox="1">
            <a:spLocks noChangeArrowheads="1"/>
          </p:cNvSpPr>
          <p:nvPr/>
        </p:nvSpPr>
        <p:spPr>
          <a:xfrm>
            <a:off x="629558" y="1515704"/>
            <a:ext cx="10984510" cy="4885062"/>
          </a:xfrm>
          <a:prstGeom prst="rect">
            <a:avLst/>
          </a:prstGeom>
          <a:solidFill>
            <a:schemeClr val="bg1"/>
          </a:solidFill>
        </p:spPr>
        <p:txBody>
          <a:bodyPr vert="horz" lIns="274320" tIns="182880" rIns="27432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228600" lvl="0" indent="0" algn="justLow" rtl="1">
              <a:spcAft>
                <a:spcPts val="0"/>
              </a:spcAft>
              <a:buSzPts val="1400"/>
              <a:buNone/>
              <a:tabLst>
                <a:tab pos="228600" algn="l"/>
              </a:tabLst>
            </a:pPr>
            <a:endParaRPr lang="ar-EG" sz="3200" b="1" dirty="0">
              <a:effectLst/>
              <a:latin typeface="Times New Roman" panose="02020603050405020304" pitchFamily="18" charset="0"/>
              <a:ea typeface="Times New Roman" panose="02020603050405020304" pitchFamily="18" charset="0"/>
            </a:endParaRPr>
          </a:p>
          <a:p>
            <a:pPr marL="0" marR="228600" lvl="0" indent="0" algn="justLow" rtl="1">
              <a:lnSpc>
                <a:spcPct val="150000"/>
              </a:lnSpc>
              <a:spcAft>
                <a:spcPts val="0"/>
              </a:spcAft>
              <a:buSzPts val="1400"/>
              <a:buNone/>
              <a:tabLst>
                <a:tab pos="228600" algn="l"/>
              </a:tabLst>
            </a:pPr>
            <a:r>
              <a:rPr lang="ar-EG" sz="3600" b="1" dirty="0">
                <a:effectLst/>
                <a:latin typeface="Times New Roman" panose="02020603050405020304" pitchFamily="18" charset="0"/>
                <a:ea typeface="Times New Roman" panose="02020603050405020304" pitchFamily="18" charset="0"/>
              </a:rPr>
              <a:t>3. </a:t>
            </a:r>
            <a:r>
              <a:rPr lang="ar-SA" sz="3600" b="1" dirty="0">
                <a:effectLst/>
                <a:latin typeface="Times New Roman" panose="02020603050405020304" pitchFamily="18" charset="0"/>
                <a:ea typeface="Times New Roman" panose="02020603050405020304" pitchFamily="18" charset="0"/>
              </a:rPr>
              <a:t>إشباع الرغبات والحاجات :</a:t>
            </a:r>
            <a:r>
              <a:rPr lang="ar-SA" sz="3600" dirty="0">
                <a:effectLst/>
                <a:latin typeface="Times New Roman" panose="02020603050405020304" pitchFamily="18" charset="0"/>
                <a:ea typeface="Times New Roman" panose="02020603050405020304" pitchFamily="18" charset="0"/>
              </a:rPr>
              <a:t> لدى المتلقي حاجات كثيرة مما يجب معه معرفة  تلك الرغبات والحاجات التي تنسجم مع مضمون الرسالة للعمل على إشباعها ما أمكن وغالباً ما تعمد الرسائل إلى إثارة حاجة حب الاستطلاع وأحياناً الحاجة إلى الأمان وهكذا ..</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14480824"/>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a:extLst>
              <a:ext uri="{FF2B5EF4-FFF2-40B4-BE49-F238E27FC236}">
                <a16:creationId xmlns:a16="http://schemas.microsoft.com/office/drawing/2014/main" id="{E16C69F1-4DE0-87EB-78D3-206B3D2BB73C}"/>
              </a:ext>
            </a:extLst>
          </p:cNvPr>
          <p:cNvSpPr>
            <a:spLocks noGrp="1" noChangeArrowheads="1"/>
          </p:cNvSpPr>
          <p:nvPr>
            <p:ph type="body" idx="1"/>
          </p:nvPr>
        </p:nvSpPr>
        <p:spPr/>
        <p:txBody>
          <a:bodyPr>
            <a:normAutofit/>
          </a:bodyPr>
          <a:lstStyle/>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algn="ctr" eaLnBrk="1" hangingPunct="1">
              <a:lnSpc>
                <a:spcPct val="80000"/>
              </a:lnSpc>
              <a:buFontTx/>
              <a:buNone/>
            </a:pPr>
            <a:endParaRPr lang="ar-SA" altLang="en-US" sz="2400" dirty="0"/>
          </a:p>
          <a:p>
            <a:pPr algn="ctr" eaLnBrk="1" hangingPunct="1">
              <a:lnSpc>
                <a:spcPct val="80000"/>
              </a:lnSpc>
              <a:buFontTx/>
              <a:buNone/>
            </a:pPr>
            <a:endParaRPr lang="ar-SA" altLang="en-US" sz="3600" dirty="0"/>
          </a:p>
        </p:txBody>
      </p:sp>
      <p:sp>
        <p:nvSpPr>
          <p:cNvPr id="8198" name="Line 12">
            <a:extLst>
              <a:ext uri="{FF2B5EF4-FFF2-40B4-BE49-F238E27FC236}">
                <a16:creationId xmlns:a16="http://schemas.microsoft.com/office/drawing/2014/main" id="{346FE0DB-D8E2-3774-A794-1C5DDDDD5126}"/>
              </a:ext>
            </a:extLst>
          </p:cNvPr>
          <p:cNvSpPr>
            <a:spLocks noChangeShapeType="1"/>
          </p:cNvSpPr>
          <p:nvPr/>
        </p:nvSpPr>
        <p:spPr bwMode="auto">
          <a:xfrm flipH="1">
            <a:off x="2135188" y="5445126"/>
            <a:ext cx="576262" cy="7207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9" name="Line 13">
            <a:extLst>
              <a:ext uri="{FF2B5EF4-FFF2-40B4-BE49-F238E27FC236}">
                <a16:creationId xmlns:a16="http://schemas.microsoft.com/office/drawing/2014/main" id="{84A03CD3-050C-11DB-EACB-EE52444B4695}"/>
              </a:ext>
            </a:extLst>
          </p:cNvPr>
          <p:cNvSpPr>
            <a:spLocks noChangeShapeType="1"/>
          </p:cNvSpPr>
          <p:nvPr/>
        </p:nvSpPr>
        <p:spPr bwMode="auto">
          <a:xfrm>
            <a:off x="9336088" y="5516564"/>
            <a:ext cx="576262" cy="649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4">
            <a:extLst>
              <a:ext uri="{FF2B5EF4-FFF2-40B4-BE49-F238E27FC236}">
                <a16:creationId xmlns:a16="http://schemas.microsoft.com/office/drawing/2014/main" id="{92AA7E7C-2DE6-6818-061F-9ABD7D49DE46}"/>
              </a:ext>
            </a:extLst>
          </p:cNvPr>
          <p:cNvSpPr>
            <a:spLocks noChangeShapeType="1"/>
          </p:cNvSpPr>
          <p:nvPr/>
        </p:nvSpPr>
        <p:spPr bwMode="auto">
          <a:xfrm>
            <a:off x="668114" y="6138333"/>
            <a:ext cx="77041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08C489FA-0299-F97C-F693-E6BECF47A1CD}"/>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0AED7481-E233-4CFE-5F09-244C41A92DE1}"/>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عوامل نجاح عملية الإقناع</a:t>
            </a:r>
          </a:p>
        </p:txBody>
      </p:sp>
      <p:pic>
        <p:nvPicPr>
          <p:cNvPr id="4" name="Picture 3">
            <a:extLst>
              <a:ext uri="{FF2B5EF4-FFF2-40B4-BE49-F238E27FC236}">
                <a16:creationId xmlns:a16="http://schemas.microsoft.com/office/drawing/2014/main" id="{A78515EB-A403-60AF-750A-F93989D27F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B425617-9EE9-718F-B607-346D4D8F45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6D171E-4A9E-7E05-A507-1A064BE81C70}"/>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0D15453-161A-DDAB-9A3B-BC4327DF715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0F103639-AD19-657F-48C9-5D056E91FED1}"/>
              </a:ext>
            </a:extLst>
          </p:cNvPr>
          <p:cNvSpPr txBox="1">
            <a:spLocks noChangeArrowheads="1"/>
          </p:cNvSpPr>
          <p:nvPr/>
        </p:nvSpPr>
        <p:spPr>
          <a:xfrm>
            <a:off x="629558" y="1515704"/>
            <a:ext cx="10984510" cy="4885062"/>
          </a:xfrm>
          <a:prstGeom prst="rect">
            <a:avLst/>
          </a:prstGeom>
          <a:solidFill>
            <a:schemeClr val="bg1"/>
          </a:solidFill>
        </p:spPr>
        <p:txBody>
          <a:bodyPr vert="horz" lIns="274320" tIns="182880" rIns="27432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Low" rtl="1">
              <a:lnSpc>
                <a:spcPct val="150000"/>
              </a:lnSpc>
              <a:buSzPts val="1400"/>
              <a:buNone/>
              <a:tabLst>
                <a:tab pos="228600" algn="l"/>
              </a:tabLst>
            </a:pPr>
            <a:endParaRPr lang="ar-EG" sz="1800" b="1" dirty="0">
              <a:effectLst/>
              <a:latin typeface="Times New Roman" panose="02020603050405020304" pitchFamily="18" charset="0"/>
              <a:ea typeface="Times New Roman" panose="02020603050405020304" pitchFamily="18" charset="0"/>
            </a:endParaRPr>
          </a:p>
          <a:p>
            <a:pPr marL="0" lvl="0" indent="0" algn="justLow" rtl="1">
              <a:lnSpc>
                <a:spcPct val="150000"/>
              </a:lnSpc>
              <a:buSzPts val="1400"/>
              <a:buNone/>
              <a:tabLst>
                <a:tab pos="228600" algn="l"/>
              </a:tabLst>
            </a:pPr>
            <a:r>
              <a:rPr lang="ar-EG" sz="3600" b="1" dirty="0">
                <a:effectLst/>
                <a:latin typeface="Times New Roman" panose="02020603050405020304" pitchFamily="18" charset="0"/>
                <a:ea typeface="Times New Roman" panose="02020603050405020304" pitchFamily="18" charset="0"/>
              </a:rPr>
              <a:t>4. </a:t>
            </a:r>
            <a:r>
              <a:rPr lang="ar-SA" sz="3600" b="1" dirty="0">
                <a:effectLst/>
                <a:latin typeface="Times New Roman" panose="02020603050405020304" pitchFamily="18" charset="0"/>
                <a:ea typeface="Times New Roman" panose="02020603050405020304" pitchFamily="18" charset="0"/>
              </a:rPr>
              <a:t>المصداقية في المضمون وفي المصدر نفسه :</a:t>
            </a:r>
            <a:r>
              <a:rPr lang="ar-SA" sz="3600" dirty="0">
                <a:effectLst/>
                <a:latin typeface="Times New Roman" panose="02020603050405020304" pitchFamily="18" charset="0"/>
                <a:ea typeface="Times New Roman" panose="02020603050405020304" pitchFamily="18" charset="0"/>
              </a:rPr>
              <a:t> وهذا يتطلب منا توخي الصدق في المعلومات والدقة والوضوح . كما أن المصدر إذا كان يحظى بالقبول لدى المتلقي فإنه يكون باعثاً على الثقة ومن ثم الارتياح والاقتناع بما يقول</a:t>
            </a:r>
            <a:r>
              <a:rPr lang="ar-EG" sz="3600" dirty="0">
                <a:effectLst/>
                <a:latin typeface="Times New Roman" panose="02020603050405020304" pitchFamily="18" charset="0"/>
                <a:ea typeface="Times New Roman" panose="02020603050405020304" pitchFamily="18" charset="0"/>
              </a:rPr>
              <a:t>ه</a:t>
            </a:r>
            <a:r>
              <a:rPr lang="ar-SA" sz="3600" dirty="0">
                <a:effectLst/>
                <a:latin typeface="Times New Roman" panose="02020603050405020304" pitchFamily="18" charset="0"/>
                <a:ea typeface="Times New Roman" panose="02020603050405020304" pitchFamily="18" charset="0"/>
              </a:rPr>
              <a:t> </a:t>
            </a:r>
            <a:r>
              <a:rPr lang="ar-EG" sz="3600" dirty="0">
                <a:effectLst/>
                <a:latin typeface="Times New Roman" panose="02020603050405020304" pitchFamily="18" charset="0"/>
                <a:ea typeface="Times New Roman" panose="02020603050405020304" pitchFamily="18" charset="0"/>
              </a:rPr>
              <a:t>أو </a:t>
            </a:r>
            <a:r>
              <a:rPr lang="ar-SA" sz="3600" dirty="0">
                <a:effectLst/>
                <a:latin typeface="Times New Roman" panose="02020603050405020304" pitchFamily="18" charset="0"/>
                <a:ea typeface="Times New Roman" panose="02020603050405020304" pitchFamily="18" charset="0"/>
              </a:rPr>
              <a:t>يرسل</a:t>
            </a:r>
            <a:r>
              <a:rPr lang="ar-EG" sz="3600" dirty="0">
                <a:effectLst/>
                <a:latin typeface="Times New Roman" panose="02020603050405020304" pitchFamily="18" charset="0"/>
                <a:ea typeface="Times New Roman" panose="02020603050405020304" pitchFamily="18" charset="0"/>
              </a:rPr>
              <a:t>ه</a:t>
            </a:r>
            <a:r>
              <a:rPr lang="ar-SA" sz="3600" dirty="0">
                <a:effectLst/>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96120104"/>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a:extLst>
              <a:ext uri="{FF2B5EF4-FFF2-40B4-BE49-F238E27FC236}">
                <a16:creationId xmlns:a16="http://schemas.microsoft.com/office/drawing/2014/main" id="{E16C69F1-4DE0-87EB-78D3-206B3D2BB73C}"/>
              </a:ext>
            </a:extLst>
          </p:cNvPr>
          <p:cNvSpPr>
            <a:spLocks noGrp="1" noChangeArrowheads="1"/>
          </p:cNvSpPr>
          <p:nvPr>
            <p:ph type="body" idx="1"/>
          </p:nvPr>
        </p:nvSpPr>
        <p:spPr/>
        <p:txBody>
          <a:bodyPr>
            <a:normAutofit/>
          </a:bodyPr>
          <a:lstStyle/>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algn="ctr" eaLnBrk="1" hangingPunct="1">
              <a:lnSpc>
                <a:spcPct val="80000"/>
              </a:lnSpc>
              <a:buFontTx/>
              <a:buNone/>
            </a:pPr>
            <a:endParaRPr lang="ar-SA" altLang="en-US" sz="2400" dirty="0"/>
          </a:p>
          <a:p>
            <a:pPr algn="ctr" eaLnBrk="1" hangingPunct="1">
              <a:lnSpc>
                <a:spcPct val="80000"/>
              </a:lnSpc>
              <a:buFontTx/>
              <a:buNone/>
            </a:pPr>
            <a:endParaRPr lang="ar-SA" altLang="en-US" sz="3600" dirty="0"/>
          </a:p>
        </p:txBody>
      </p:sp>
      <p:sp>
        <p:nvSpPr>
          <p:cNvPr id="8198" name="Line 12">
            <a:extLst>
              <a:ext uri="{FF2B5EF4-FFF2-40B4-BE49-F238E27FC236}">
                <a16:creationId xmlns:a16="http://schemas.microsoft.com/office/drawing/2014/main" id="{346FE0DB-D8E2-3774-A794-1C5DDDDD5126}"/>
              </a:ext>
            </a:extLst>
          </p:cNvPr>
          <p:cNvSpPr>
            <a:spLocks noChangeShapeType="1"/>
          </p:cNvSpPr>
          <p:nvPr/>
        </p:nvSpPr>
        <p:spPr bwMode="auto">
          <a:xfrm flipH="1">
            <a:off x="2135188" y="5445126"/>
            <a:ext cx="576262" cy="7207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9" name="Line 13">
            <a:extLst>
              <a:ext uri="{FF2B5EF4-FFF2-40B4-BE49-F238E27FC236}">
                <a16:creationId xmlns:a16="http://schemas.microsoft.com/office/drawing/2014/main" id="{84A03CD3-050C-11DB-EACB-EE52444B4695}"/>
              </a:ext>
            </a:extLst>
          </p:cNvPr>
          <p:cNvSpPr>
            <a:spLocks noChangeShapeType="1"/>
          </p:cNvSpPr>
          <p:nvPr/>
        </p:nvSpPr>
        <p:spPr bwMode="auto">
          <a:xfrm>
            <a:off x="9336088" y="5516564"/>
            <a:ext cx="576262" cy="649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4">
            <a:extLst>
              <a:ext uri="{FF2B5EF4-FFF2-40B4-BE49-F238E27FC236}">
                <a16:creationId xmlns:a16="http://schemas.microsoft.com/office/drawing/2014/main" id="{92AA7E7C-2DE6-6818-061F-9ABD7D49DE46}"/>
              </a:ext>
            </a:extLst>
          </p:cNvPr>
          <p:cNvSpPr>
            <a:spLocks noChangeShapeType="1"/>
          </p:cNvSpPr>
          <p:nvPr/>
        </p:nvSpPr>
        <p:spPr bwMode="auto">
          <a:xfrm>
            <a:off x="668114" y="6138333"/>
            <a:ext cx="77041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08C489FA-0299-F97C-F693-E6BECF47A1CD}"/>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0AED7481-E233-4CFE-5F09-244C41A92DE1}"/>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عوامل نجاح عملية الإقناع</a:t>
            </a:r>
          </a:p>
        </p:txBody>
      </p:sp>
      <p:pic>
        <p:nvPicPr>
          <p:cNvPr id="4" name="Picture 3">
            <a:extLst>
              <a:ext uri="{FF2B5EF4-FFF2-40B4-BE49-F238E27FC236}">
                <a16:creationId xmlns:a16="http://schemas.microsoft.com/office/drawing/2014/main" id="{A78515EB-A403-60AF-750A-F93989D27F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B425617-9EE9-718F-B607-346D4D8F45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6D171E-4A9E-7E05-A507-1A064BE81C70}"/>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0D15453-161A-DDAB-9A3B-BC4327DF715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0F103639-AD19-657F-48C9-5D056E91FED1}"/>
              </a:ext>
            </a:extLst>
          </p:cNvPr>
          <p:cNvSpPr txBox="1">
            <a:spLocks noChangeArrowheads="1"/>
          </p:cNvSpPr>
          <p:nvPr/>
        </p:nvSpPr>
        <p:spPr>
          <a:xfrm>
            <a:off x="629558" y="1515704"/>
            <a:ext cx="10984510" cy="4885062"/>
          </a:xfrm>
          <a:prstGeom prst="rect">
            <a:avLst/>
          </a:prstGeom>
          <a:solidFill>
            <a:schemeClr val="bg1"/>
          </a:solidFill>
        </p:spPr>
        <p:txBody>
          <a:bodyPr vert="horz" lIns="274320" tIns="182880" rIns="27432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Low" rtl="1">
              <a:lnSpc>
                <a:spcPct val="150000"/>
              </a:lnSpc>
              <a:buSzPts val="1400"/>
              <a:buNone/>
              <a:tabLst>
                <a:tab pos="228600" algn="l"/>
              </a:tabLst>
            </a:pPr>
            <a:endParaRPr lang="ar-EG" sz="1800" b="1" dirty="0">
              <a:effectLst/>
              <a:latin typeface="Times New Roman" panose="02020603050405020304" pitchFamily="18" charset="0"/>
              <a:ea typeface="Times New Roman" panose="02020603050405020304" pitchFamily="18" charset="0"/>
            </a:endParaRPr>
          </a:p>
          <a:p>
            <a:pPr marL="0" lvl="0" indent="0" algn="justLow" rtl="1">
              <a:lnSpc>
                <a:spcPct val="150000"/>
              </a:lnSpc>
              <a:buSzPts val="1400"/>
              <a:buNone/>
              <a:tabLst>
                <a:tab pos="228600" algn="l"/>
              </a:tabLst>
            </a:pPr>
            <a:r>
              <a:rPr lang="ar-EG" sz="3600" b="1" dirty="0">
                <a:effectLst/>
                <a:latin typeface="Times New Roman" panose="02020603050405020304" pitchFamily="18" charset="0"/>
                <a:ea typeface="Times New Roman" panose="02020603050405020304" pitchFamily="18" charset="0"/>
              </a:rPr>
              <a:t>5. </a:t>
            </a:r>
            <a:r>
              <a:rPr lang="ar-SA" sz="3600" b="1" dirty="0">
                <a:effectLst/>
                <a:latin typeface="Times New Roman" panose="02020603050405020304" pitchFamily="18" charset="0"/>
                <a:ea typeface="Times New Roman" panose="02020603050405020304" pitchFamily="18" charset="0"/>
              </a:rPr>
              <a:t>الإثابة والتعزيز : </a:t>
            </a:r>
            <a:r>
              <a:rPr lang="ar-SA" sz="3600" dirty="0">
                <a:effectLst/>
                <a:latin typeface="Times New Roman" panose="02020603050405020304" pitchFamily="18" charset="0"/>
                <a:ea typeface="Times New Roman" panose="02020603050405020304" pitchFamily="18" charset="0"/>
              </a:rPr>
              <a:t>ففي كافة أشكال الاتصال وعند البحث عن عنصر الإقناع لابد من ممارسة هذا المبدأ لنجاح الاتصال بشكل عام . ويكون ذلك </a:t>
            </a:r>
            <a:r>
              <a:rPr lang="ar-SA" sz="3600" dirty="0">
                <a:solidFill>
                  <a:srgbClr val="FF0000"/>
                </a:solidFill>
                <a:effectLst/>
                <a:latin typeface="Times New Roman" panose="02020603050405020304" pitchFamily="18" charset="0"/>
                <a:ea typeface="Times New Roman" panose="02020603050405020304" pitchFamily="18" charset="0"/>
              </a:rPr>
              <a:t>أحياناً بمساعدة المتلقي على الرد على الرسالة وإشعاره بالاهتمام بها وغيرها من الأساليب المناسبة </a:t>
            </a:r>
            <a:r>
              <a:rPr lang="ar-SA" sz="3600" dirty="0">
                <a:effectLst/>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46367413"/>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3</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676134" y="4747732"/>
            <a:ext cx="2933816" cy="523220"/>
          </a:xfrm>
          <a:prstGeom prst="rect">
            <a:avLst/>
          </a:prstGeom>
          <a:noFill/>
        </p:spPr>
        <p:txBody>
          <a:bodyPr wrap="none" rtlCol="0">
            <a:spAutoFit/>
          </a:bodyPr>
          <a:lstStyle/>
          <a:p>
            <a:pPr algn="r" rtl="1"/>
            <a:r>
              <a:rPr lang="ar-EG" sz="2800" b="1">
                <a:latin typeface="Times New Roman" panose="02020603050405020304" pitchFamily="18" charset="0"/>
                <a:cs typeface="Times New Roman" panose="02020603050405020304" pitchFamily="18" charset="0"/>
              </a:rPr>
              <a:t>عناصر العملية الإقناعية</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a:solidFill>
                  <a:schemeClr val="bg1"/>
                </a:solidFill>
              </a:rPr>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a:latin typeface="Times New Roman" panose="02020603050405020304" pitchFamily="18" charset="0"/>
                <a:cs typeface="Times New Roman" panose="02020603050405020304" pitchFamily="18" charset="0"/>
              </a:rPr>
              <a:t>MKT124</a:t>
            </a:r>
            <a:endParaRPr lang="ar-EG" sz="2000" b="1">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a:solidFill>
                  <a:srgbClr val="00B0F0"/>
                </a:solidFill>
                <a:latin typeface="Times New Roman" panose="02020603050405020304" pitchFamily="18" charset="0"/>
                <a:cs typeface="Times New Roman" panose="02020603050405020304" pitchFamily="18" charset="0"/>
              </a:rPr>
              <a:t>د. دعاء راضي</a:t>
            </a:r>
            <a:endParaRPr lang="en-US" sz="2800" b="1">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a:solidFill>
                  <a:srgbClr val="00B0F0"/>
                </a:solidFill>
                <a:latin typeface="Times New Roman" panose="02020603050405020304" pitchFamily="18" charset="0"/>
                <a:cs typeface="Times New Roman" panose="02020603050405020304" pitchFamily="18" charset="0"/>
              </a:rPr>
              <a:t>إعداد:</a:t>
            </a:r>
            <a:endParaRPr lang="en-US" sz="240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62334945"/>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211982"/>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عناصر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person holding a magnet and a blow dryer&#10;&#10;Description automatically generated">
            <a:extLst>
              <a:ext uri="{FF2B5EF4-FFF2-40B4-BE49-F238E27FC236}">
                <a16:creationId xmlns:a16="http://schemas.microsoft.com/office/drawing/2014/main" id="{F8A0A74A-0545-85E3-2D36-981E36463C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03047" y="1010446"/>
            <a:ext cx="7585904" cy="3792952"/>
          </a:xfrm>
          <a:prstGeom prst="rect">
            <a:avLst/>
          </a:prstGeom>
        </p:spPr>
      </p:pic>
    </p:spTree>
    <p:extLst>
      <p:ext uri="{BB962C8B-B14F-4D97-AF65-F5344CB8AC3E}">
        <p14:creationId xmlns:p14="http://schemas.microsoft.com/office/powerpoint/2010/main" val="1786036223"/>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9" name="Oval 4" descr="حصير منسوج">
            <a:extLst>
              <a:ext uri="{FF2B5EF4-FFF2-40B4-BE49-F238E27FC236}">
                <a16:creationId xmlns:a16="http://schemas.microsoft.com/office/drawing/2014/main" id="{80D8FDE4-0557-6C6E-9CB7-F951B2A8F2A5}"/>
              </a:ext>
            </a:extLst>
          </p:cNvPr>
          <p:cNvSpPr>
            <a:spLocks noChangeArrowheads="1"/>
          </p:cNvSpPr>
          <p:nvPr/>
        </p:nvSpPr>
        <p:spPr bwMode="auto">
          <a:xfrm>
            <a:off x="3411607" y="4267977"/>
            <a:ext cx="1368425" cy="1295400"/>
          </a:xfrm>
          <a:prstGeom prst="ellipse">
            <a:avLst/>
          </a:prstGeom>
          <a:solidFill>
            <a:srgbClr val="AFEC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400" dirty="0">
                <a:cs typeface="Monotype Koufi" pitchFamily="2" charset="-78"/>
              </a:rPr>
              <a:t>المستقبل</a:t>
            </a:r>
            <a:endParaRPr lang="en-US" altLang="en-US" sz="2400" dirty="0">
              <a:cs typeface="Monotype Koufi" pitchFamily="2" charset="-78"/>
            </a:endParaRPr>
          </a:p>
        </p:txBody>
      </p:sp>
      <p:sp>
        <p:nvSpPr>
          <p:cNvPr id="11270" name="Oval 5" descr="حصير منسوج">
            <a:extLst>
              <a:ext uri="{FF2B5EF4-FFF2-40B4-BE49-F238E27FC236}">
                <a16:creationId xmlns:a16="http://schemas.microsoft.com/office/drawing/2014/main" id="{33180DDA-9409-6DEA-BC38-90ADDA021AAB}"/>
              </a:ext>
            </a:extLst>
          </p:cNvPr>
          <p:cNvSpPr>
            <a:spLocks noChangeArrowheads="1"/>
          </p:cNvSpPr>
          <p:nvPr/>
        </p:nvSpPr>
        <p:spPr bwMode="auto">
          <a:xfrm>
            <a:off x="3411607" y="2480992"/>
            <a:ext cx="1296988" cy="1295400"/>
          </a:xfrm>
          <a:prstGeom prst="ellipse">
            <a:avLst/>
          </a:prstGeom>
          <a:solidFill>
            <a:srgbClr val="AFEC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000" dirty="0">
                <a:cs typeface="Monotype Koufi" pitchFamily="2" charset="-78"/>
              </a:rPr>
              <a:t>التغذية </a:t>
            </a:r>
          </a:p>
          <a:p>
            <a:pPr algn="ctr" eaLnBrk="1" hangingPunct="1"/>
            <a:r>
              <a:rPr lang="ar-SA" altLang="en-US" sz="2000" dirty="0">
                <a:cs typeface="Monotype Koufi" pitchFamily="2" charset="-78"/>
              </a:rPr>
              <a:t>العكسية</a:t>
            </a:r>
            <a:endParaRPr lang="en-US" altLang="en-US" sz="2000" dirty="0">
              <a:cs typeface="Monotype Koufi" pitchFamily="2" charset="-78"/>
            </a:endParaRPr>
          </a:p>
        </p:txBody>
      </p:sp>
      <p:sp>
        <p:nvSpPr>
          <p:cNvPr id="11271" name="Oval 6" descr="حصير منسوج">
            <a:extLst>
              <a:ext uri="{FF2B5EF4-FFF2-40B4-BE49-F238E27FC236}">
                <a16:creationId xmlns:a16="http://schemas.microsoft.com/office/drawing/2014/main" id="{4D4A7A7C-DE85-E73C-ED3F-5130FCB21975}"/>
              </a:ext>
            </a:extLst>
          </p:cNvPr>
          <p:cNvSpPr>
            <a:spLocks noChangeArrowheads="1"/>
          </p:cNvSpPr>
          <p:nvPr/>
        </p:nvSpPr>
        <p:spPr bwMode="auto">
          <a:xfrm>
            <a:off x="7628660" y="2480992"/>
            <a:ext cx="1347788" cy="1295400"/>
          </a:xfrm>
          <a:prstGeom prst="ellipse">
            <a:avLst/>
          </a:prstGeom>
          <a:solidFill>
            <a:srgbClr val="AFEC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400" dirty="0">
                <a:cs typeface="Monotype Koufi" pitchFamily="2" charset="-78"/>
              </a:rPr>
              <a:t>الهدف</a:t>
            </a:r>
            <a:endParaRPr lang="en-US" altLang="en-US" sz="2400" dirty="0">
              <a:cs typeface="Monotype Koufi" pitchFamily="2" charset="-78"/>
            </a:endParaRPr>
          </a:p>
        </p:txBody>
      </p:sp>
      <p:sp>
        <p:nvSpPr>
          <p:cNvPr id="11272" name="Oval 7" descr="حصير منسوج">
            <a:extLst>
              <a:ext uri="{FF2B5EF4-FFF2-40B4-BE49-F238E27FC236}">
                <a16:creationId xmlns:a16="http://schemas.microsoft.com/office/drawing/2014/main" id="{4E84169C-D8BB-84E7-C71A-EF596A74E74E}"/>
              </a:ext>
            </a:extLst>
          </p:cNvPr>
          <p:cNvSpPr>
            <a:spLocks noChangeArrowheads="1"/>
          </p:cNvSpPr>
          <p:nvPr/>
        </p:nvSpPr>
        <p:spPr bwMode="auto">
          <a:xfrm>
            <a:off x="5557043" y="1387269"/>
            <a:ext cx="1223963" cy="1223962"/>
          </a:xfrm>
          <a:prstGeom prst="ellipse">
            <a:avLst/>
          </a:prstGeom>
          <a:solidFill>
            <a:srgbClr val="AFEC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400" dirty="0">
                <a:cs typeface="Monotype Koufi" pitchFamily="2" charset="-78"/>
              </a:rPr>
              <a:t>المصدر</a:t>
            </a:r>
            <a:endParaRPr lang="en-US" altLang="en-US" sz="2400" dirty="0">
              <a:cs typeface="Monotype Koufi" pitchFamily="2" charset="-78"/>
            </a:endParaRPr>
          </a:p>
        </p:txBody>
      </p:sp>
      <p:sp>
        <p:nvSpPr>
          <p:cNvPr id="11273" name="Oval 8" descr="حصير منسوج">
            <a:extLst>
              <a:ext uri="{FF2B5EF4-FFF2-40B4-BE49-F238E27FC236}">
                <a16:creationId xmlns:a16="http://schemas.microsoft.com/office/drawing/2014/main" id="{E1B2A839-7356-2EAC-8C85-101F7FA8EBF2}"/>
              </a:ext>
            </a:extLst>
          </p:cNvPr>
          <p:cNvSpPr>
            <a:spLocks noChangeArrowheads="1"/>
          </p:cNvSpPr>
          <p:nvPr/>
        </p:nvSpPr>
        <p:spPr bwMode="auto">
          <a:xfrm>
            <a:off x="5443572" y="4859608"/>
            <a:ext cx="1296987" cy="1223963"/>
          </a:xfrm>
          <a:prstGeom prst="ellipse">
            <a:avLst/>
          </a:prstGeom>
          <a:solidFill>
            <a:srgbClr val="AFEC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400" dirty="0">
                <a:cs typeface="Monotype Koufi" pitchFamily="2" charset="-78"/>
              </a:rPr>
              <a:t>الوسيلة</a:t>
            </a:r>
            <a:endParaRPr lang="en-US" altLang="en-US" sz="2400" dirty="0">
              <a:cs typeface="Monotype Koufi" pitchFamily="2" charset="-78"/>
            </a:endParaRPr>
          </a:p>
        </p:txBody>
      </p:sp>
      <p:sp>
        <p:nvSpPr>
          <p:cNvPr id="11274" name="Oval 9" descr="حصير منسوج">
            <a:extLst>
              <a:ext uri="{FF2B5EF4-FFF2-40B4-BE49-F238E27FC236}">
                <a16:creationId xmlns:a16="http://schemas.microsoft.com/office/drawing/2014/main" id="{93FDE34B-0194-C2F8-BF3E-1ED418D2577E}"/>
              </a:ext>
            </a:extLst>
          </p:cNvPr>
          <p:cNvSpPr>
            <a:spLocks noChangeArrowheads="1"/>
          </p:cNvSpPr>
          <p:nvPr/>
        </p:nvSpPr>
        <p:spPr bwMode="auto">
          <a:xfrm>
            <a:off x="7404100" y="4267977"/>
            <a:ext cx="1274763" cy="1295400"/>
          </a:xfrm>
          <a:prstGeom prst="ellipse">
            <a:avLst/>
          </a:prstGeom>
          <a:solidFill>
            <a:srgbClr val="AFEC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400" dirty="0">
                <a:cs typeface="Monotype Koufi" pitchFamily="2" charset="-78"/>
              </a:rPr>
              <a:t>الرسالة</a:t>
            </a:r>
            <a:endParaRPr lang="en-US" altLang="en-US" sz="2400" dirty="0">
              <a:cs typeface="Monotype Koufi" pitchFamily="2" charset="-78"/>
            </a:endParaRPr>
          </a:p>
        </p:txBody>
      </p:sp>
      <p:sp>
        <p:nvSpPr>
          <p:cNvPr id="11275" name="Rectangle 10" descr="لوحة قماشية">
            <a:extLst>
              <a:ext uri="{FF2B5EF4-FFF2-40B4-BE49-F238E27FC236}">
                <a16:creationId xmlns:a16="http://schemas.microsoft.com/office/drawing/2014/main" id="{94F0F9D2-C373-1FD9-B60E-BBF9E7B291CE}"/>
              </a:ext>
            </a:extLst>
          </p:cNvPr>
          <p:cNvSpPr>
            <a:spLocks noChangeArrowheads="1"/>
          </p:cNvSpPr>
          <p:nvPr/>
        </p:nvSpPr>
        <p:spPr bwMode="auto">
          <a:xfrm>
            <a:off x="5016500" y="3213100"/>
            <a:ext cx="2305050" cy="914400"/>
          </a:xfrm>
          <a:prstGeom prst="ellipse">
            <a:avLst/>
          </a:prstGeom>
          <a:solidFill>
            <a:schemeClr val="accent4">
              <a:lumMod val="40000"/>
              <a:lumOff val="60000"/>
            </a:schemeClr>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3200">
                <a:cs typeface="Monotype Koufi" pitchFamily="2" charset="-78"/>
              </a:rPr>
              <a:t>عناصر الإقناع</a:t>
            </a:r>
            <a:endParaRPr lang="en-US" altLang="en-US" sz="3200">
              <a:cs typeface="Monotype Koufi" pitchFamily="2" charset="-78"/>
            </a:endParaRPr>
          </a:p>
        </p:txBody>
      </p:sp>
      <p:sp>
        <p:nvSpPr>
          <p:cNvPr id="2" name="TextBox 1">
            <a:extLst>
              <a:ext uri="{FF2B5EF4-FFF2-40B4-BE49-F238E27FC236}">
                <a16:creationId xmlns:a16="http://schemas.microsoft.com/office/drawing/2014/main" id="{7CBEDC51-26E0-5CC0-360E-AC8A951248AB}"/>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7C2172DC-0186-E1A9-3E71-42257CC1B37A}"/>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025B69B-268F-E2EE-18C5-C51724F6293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5F5384B7-7DEA-0EEB-53A4-28B89B8C1FA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5B32B8-6E47-D16C-5DDD-576875BA0459}"/>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054A88D-892A-E192-0C74-7821F74F74C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21747225"/>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4774336"/>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المصدر</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person waving in front of a camera&#10;&#10;Description automatically generated">
            <a:extLst>
              <a:ext uri="{FF2B5EF4-FFF2-40B4-BE49-F238E27FC236}">
                <a16:creationId xmlns:a16="http://schemas.microsoft.com/office/drawing/2014/main" id="{688C4665-02D9-111D-F9D2-66E0196B34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75006" y="1023540"/>
            <a:ext cx="5041988" cy="3361325"/>
          </a:xfrm>
          <a:prstGeom prst="rect">
            <a:avLst/>
          </a:prstGeom>
        </p:spPr>
      </p:pic>
    </p:spTree>
    <p:extLst>
      <p:ext uri="{BB962C8B-B14F-4D97-AF65-F5344CB8AC3E}">
        <p14:creationId xmlns:p14="http://schemas.microsoft.com/office/powerpoint/2010/main" val="97194176"/>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fontScale="92500" lnSpcReduction="10000"/>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 ويعتبر الطرف الأساسي لعملية الاتصال إذ يبدأ بنقل الرسالة للطرف الآخر ( المستقبل ) </a:t>
            </a:r>
            <a:r>
              <a:rPr lang="ar-EG" altLang="en-US" sz="3200" b="1" dirty="0">
                <a:latin typeface="Times New Roman" panose="02020603050405020304" pitchFamily="18" charset="0"/>
              </a:rPr>
              <a:t>، </a:t>
            </a:r>
            <a:r>
              <a:rPr lang="ar-SA" altLang="en-US" sz="3200" b="1" dirty="0">
                <a:latin typeface="Times New Roman" panose="02020603050405020304" pitchFamily="18" charset="0"/>
              </a:rPr>
              <a:t>ومن أهم قواعد نجاح المصدر ما يلي :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أ- الثقة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ب- المصداقية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ج- القدرة على استخدام أساليب الإقناع المختلفة باختلاف المجالات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د- المستوى المعرفي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هـ- </a:t>
            </a:r>
            <a:r>
              <a:rPr lang="ar-EG" altLang="en-US" sz="3200" b="1" dirty="0">
                <a:latin typeface="Times New Roman" panose="02020603050405020304" pitchFamily="18" charset="0"/>
              </a:rPr>
              <a:t>إ</a:t>
            </a:r>
            <a:r>
              <a:rPr lang="ar-SA" altLang="en-US" sz="3200" b="1" dirty="0">
                <a:latin typeface="Times New Roman" panose="02020603050405020304" pitchFamily="18" charset="0"/>
              </a:rPr>
              <a:t>دراك العوامل النفسية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و- أن يكون المصدر عاملا</a:t>
            </a:r>
            <a:r>
              <a:rPr lang="ar-EG" altLang="en-US" sz="3200" b="1" dirty="0">
                <a:latin typeface="Times New Roman" panose="02020603050405020304" pitchFamily="18" charset="0"/>
              </a:rPr>
              <a:t>ً</a:t>
            </a:r>
            <a:r>
              <a:rPr lang="ar-SA" altLang="en-US" sz="3200" b="1" dirty="0">
                <a:latin typeface="Times New Roman" panose="02020603050405020304" pitchFamily="18" charset="0"/>
              </a:rPr>
              <a:t> بما يدعوا </a:t>
            </a:r>
            <a:r>
              <a:rPr lang="ar-EG" altLang="en-US" sz="3200" b="1" dirty="0">
                <a:latin typeface="Times New Roman" panose="02020603050405020304" pitchFamily="18" charset="0"/>
              </a:rPr>
              <a:t>إ</a:t>
            </a:r>
            <a:r>
              <a:rPr lang="ar-SA" altLang="en-US" sz="3200" b="1" dirty="0">
                <a:latin typeface="Times New Roman" panose="02020603050405020304" pitchFamily="18" charset="0"/>
              </a:rPr>
              <a:t>ليه من معتقدات وآراء وأفكار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2829287"/>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fontScale="85000" lnSpcReduction="20000"/>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a:t>
            </a:r>
            <a:r>
              <a:rPr lang="ar-SA" altLang="en-US" sz="3200" b="1" dirty="0">
                <a:solidFill>
                  <a:srgbClr val="C00000"/>
                </a:solidFill>
                <a:latin typeface="Times New Roman" panose="02020603050405020304" pitchFamily="18" charset="0"/>
              </a:rPr>
              <a:t>أ- الثقة </a:t>
            </a:r>
            <a:r>
              <a:rPr lang="ar-EG" altLang="en-US" sz="3200" b="1" dirty="0">
                <a:solidFill>
                  <a:srgbClr val="C00000"/>
                </a:solidFill>
                <a:latin typeface="Times New Roman" panose="02020603050405020304" pitchFamily="18" charset="0"/>
              </a:rPr>
              <a:t>-</a:t>
            </a:r>
            <a:r>
              <a:rPr lang="ar-SA" sz="1800" dirty="0">
                <a:solidFill>
                  <a:srgbClr val="C00000"/>
                </a:solidFill>
                <a:effectLst/>
                <a:latin typeface="Calibri" panose="020F0502020204030204" pitchFamily="34" charset="0"/>
                <a:ea typeface="Calibri" panose="020F0502020204030204" pitchFamily="34" charset="0"/>
                <a:cs typeface="Simplified Arabic" panose="02020603050405020304" pitchFamily="18" charset="-78"/>
              </a:rPr>
              <a:t> </a:t>
            </a:r>
            <a:r>
              <a:rPr lang="ar-SA" sz="3200" b="1" dirty="0">
                <a:solidFill>
                  <a:srgbClr val="C00000"/>
                </a:solidFill>
                <a:latin typeface="Times New Roman" panose="02020603050405020304" pitchFamily="18" charset="0"/>
              </a:rPr>
              <a:t>إن كسب ثقة الناس يحتاج إلى أمور :</a:t>
            </a:r>
            <a:endParaRPr lang="en-US" sz="3200" b="1" dirty="0">
              <a:solidFill>
                <a:srgbClr val="C00000"/>
              </a:solidFill>
              <a:latin typeface="Times New Roman" panose="02020603050405020304" pitchFamily="18" charset="0"/>
            </a:endParaRPr>
          </a:p>
          <a:p>
            <a:pPr marR="228600" algn="justLow" rtl="1">
              <a:lnSpc>
                <a:spcPct val="115000"/>
              </a:lnSpc>
              <a:buSzPts val="1400"/>
              <a:buFont typeface="Wingdings" panose="05000000000000000000" pitchFamily="2" charset="2"/>
              <a:buChar char="q"/>
              <a:tabLst>
                <a:tab pos="228600" algn="l"/>
              </a:tabLst>
            </a:pPr>
            <a:r>
              <a:rPr lang="ar-SA" sz="3200" b="1" dirty="0">
                <a:latin typeface="Times New Roman" panose="02020603050405020304" pitchFamily="18" charset="0"/>
              </a:rPr>
              <a:t>أن يظهر المصدر الاهتمام بمصـالح المستقبلين ( الطرف الآخر) ولا يقتصر اهتمامه على مصالحه ، وعليه أن يهتم فعلاً بمصالحهم ليس بالقول فقط، لأنه إذا ظهر فيما بعد ما يخالف ذلك لشخصه فإن عمليات الإقناع عندئذٍ تصبح عقيمة وغير مجدية .</a:t>
            </a:r>
            <a:endParaRPr lang="en-US" sz="3200" b="1" dirty="0">
              <a:latin typeface="Times New Roman" panose="02020603050405020304" pitchFamily="18" charset="0"/>
            </a:endParaRPr>
          </a:p>
          <a:p>
            <a:pPr marR="228600" algn="justLow" rtl="1">
              <a:lnSpc>
                <a:spcPct val="115000"/>
              </a:lnSpc>
              <a:buSzPts val="1400"/>
              <a:buFont typeface="Wingdings" panose="05000000000000000000" pitchFamily="2" charset="2"/>
              <a:buChar char="q"/>
              <a:tabLst>
                <a:tab pos="228600" algn="l"/>
              </a:tabLst>
            </a:pPr>
            <a:r>
              <a:rPr lang="ar-SA" sz="3200" b="1" dirty="0">
                <a:latin typeface="Times New Roman" panose="02020603050405020304" pitchFamily="18" charset="0"/>
              </a:rPr>
              <a:t>اختيار الوقت المناسب لكسب ثقة الناس، فتقديم الرسالة في وقت غير مناسب لا يفي بالغرض المطلوب.</a:t>
            </a:r>
            <a:endParaRPr lang="en-US" sz="3200" b="1" dirty="0">
              <a:latin typeface="Times New Roman" panose="02020603050405020304" pitchFamily="18" charset="0"/>
            </a:endParaRPr>
          </a:p>
          <a:p>
            <a:pPr marR="228600" algn="justLow" rtl="1">
              <a:lnSpc>
                <a:spcPct val="115000"/>
              </a:lnSpc>
              <a:buSzPts val="1400"/>
              <a:buFont typeface="Wingdings" panose="05000000000000000000" pitchFamily="2" charset="2"/>
              <a:buChar char="q"/>
              <a:tabLst>
                <a:tab pos="228600" algn="l"/>
              </a:tabLst>
            </a:pPr>
            <a:r>
              <a:rPr lang="ar-SA" sz="3200" b="1" dirty="0">
                <a:latin typeface="Times New Roman" panose="02020603050405020304" pitchFamily="18" charset="0"/>
              </a:rPr>
              <a:t>الإقلال في الوعود له دور في كسب ثقة الناس ، لأن كثرة الوعود تؤدي إلى عجز الطرف الأول عن تحقيقها ، لأنه إذا اقتصد فيها أمكنه تنفيذها وفي الوقت نفسه تمكن من كسب ثقة الطرف الثاني .</a:t>
            </a:r>
            <a:endParaRPr 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94989042"/>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a:t>
            </a:r>
            <a:r>
              <a:rPr lang="ar-EG" altLang="en-US" sz="3200" b="1" dirty="0">
                <a:latin typeface="Times New Roman" panose="02020603050405020304" pitchFamily="18" charset="0"/>
              </a:rPr>
              <a:t> </a:t>
            </a:r>
            <a:r>
              <a:rPr lang="ar-SA" altLang="en-US" sz="3200" b="1" dirty="0">
                <a:solidFill>
                  <a:srgbClr val="C00000"/>
                </a:solidFill>
                <a:latin typeface="Times New Roman" panose="02020603050405020304" pitchFamily="18" charset="0"/>
              </a:rPr>
              <a:t>ب- المصداقية  </a:t>
            </a:r>
            <a:endParaRPr lang="ar-EG" altLang="en-US" sz="3200" b="1" dirty="0">
              <a:solidFill>
                <a:srgbClr val="C00000"/>
              </a:solidFill>
              <a:latin typeface="Times New Roman" panose="02020603050405020304" pitchFamily="18" charset="0"/>
            </a:endParaRPr>
          </a:p>
          <a:p>
            <a:pPr marL="0" marR="228600" indent="0" algn="justLow" rtl="1">
              <a:lnSpc>
                <a:spcPct val="115000"/>
              </a:lnSpc>
              <a:buSzPts val="1400"/>
              <a:buNone/>
              <a:tabLst>
                <a:tab pos="228600" algn="l"/>
              </a:tabLst>
            </a:pPr>
            <a:r>
              <a:rPr lang="ar-SA" sz="3200" b="1" dirty="0">
                <a:latin typeface="Times New Roman" panose="02020603050405020304" pitchFamily="18" charset="0"/>
              </a:rPr>
              <a:t>تضفي المصداقية على المصدر مزيداً من الاحترام والتقدير ، والعكس بالعكس يؤدي إلى الاحتقار وعدم التقبل منه أو الاستماع إلى ما يمليه من أفكار وتوجيهات وآراء أما في مجال العلاقات الشخصية فمن غير الممكن أن يستمر الطرف الأول في كذبه لأن حبل الكذب قصير، وإذا ما انكشف ذات مرة فلن يوثق به ولن يقتنع بكلامه أحد على الإطلاق .</a:t>
            </a:r>
            <a:endParaRPr 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9468154"/>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a:t>
            </a:r>
            <a:r>
              <a:rPr lang="ar-EG" altLang="en-US" sz="3200" b="1" dirty="0">
                <a:latin typeface="Times New Roman" panose="02020603050405020304" pitchFamily="18" charset="0"/>
              </a:rPr>
              <a:t> </a:t>
            </a:r>
            <a:r>
              <a:rPr lang="ar-SA" altLang="en-US" sz="3200" b="1" dirty="0">
                <a:solidFill>
                  <a:srgbClr val="C00000"/>
                </a:solidFill>
                <a:latin typeface="Times New Roman" panose="02020603050405020304" pitchFamily="18" charset="0"/>
              </a:rPr>
              <a:t>ج- القدرة على استخدام أساليب الإقناع المختلفة باختلاف المجالات المستخدمة فيها : </a:t>
            </a:r>
            <a:endParaRPr lang="ar-EG" altLang="en-US" sz="3200" b="1" dirty="0">
              <a:solidFill>
                <a:srgbClr val="C00000"/>
              </a:solidFill>
              <a:latin typeface="Times New Roman" panose="02020603050405020304" pitchFamily="18" charset="0"/>
            </a:endParaRPr>
          </a:p>
          <a:p>
            <a:pPr marL="0" marR="228600" indent="0" algn="justLow" rtl="1">
              <a:lnSpc>
                <a:spcPct val="100000"/>
              </a:lnSpc>
              <a:buSzPts val="1400"/>
              <a:buNone/>
              <a:tabLst>
                <a:tab pos="228600" algn="l"/>
              </a:tabLst>
            </a:pPr>
            <a:r>
              <a:rPr lang="ar-SA" sz="3200" b="1" dirty="0">
                <a:latin typeface="Times New Roman" panose="02020603050405020304" pitchFamily="18" charset="0"/>
              </a:rPr>
              <a:t>فالمذيع والخطيب والمروّج لسلعته والمعلم والسياسي والمحقق يجب عليهم امتلاك مهارات الاتصال كالقدرة على الكلام والكتابة . والقدرة على الاستماع والتفكير المنطقي واستخدام الإشارات والتلميحات بالوجه واليدين والع</a:t>
            </a:r>
            <a:r>
              <a:rPr lang="ar-EG" sz="3200" b="1" dirty="0">
                <a:latin typeface="Times New Roman" panose="02020603050405020304" pitchFamily="18" charset="0"/>
              </a:rPr>
              <a:t>ي</a:t>
            </a:r>
            <a:r>
              <a:rPr lang="ar-SA" sz="3200" b="1" dirty="0">
                <a:latin typeface="Times New Roman" panose="02020603050405020304" pitchFamily="18" charset="0"/>
              </a:rPr>
              <a:t>نين، والمهارة في تتبع مكان الاستجابة عند المتلقين .</a:t>
            </a:r>
            <a:endParaRPr 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25433327"/>
      </p:ext>
    </p:extLst>
  </p:cSld>
  <p:clrMapOvr>
    <a:masterClrMapping/>
  </p:clrMapOvr>
  <p:transition spd="slow">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a:t>
            </a:r>
            <a:r>
              <a:rPr lang="ar-EG" altLang="en-US" sz="3200" b="1" dirty="0">
                <a:latin typeface="Times New Roman" panose="02020603050405020304" pitchFamily="18" charset="0"/>
              </a:rPr>
              <a:t> </a:t>
            </a:r>
            <a:r>
              <a:rPr lang="ar-SA" altLang="en-US" sz="3200" b="1" dirty="0">
                <a:solidFill>
                  <a:srgbClr val="C00000"/>
                </a:solidFill>
                <a:latin typeface="Times New Roman" panose="02020603050405020304" pitchFamily="18" charset="0"/>
              </a:rPr>
              <a:t>د- المستوى المعرفي  </a:t>
            </a:r>
            <a:endParaRPr lang="ar-EG" altLang="en-US" sz="3200" b="1" dirty="0">
              <a:solidFill>
                <a:srgbClr val="C00000"/>
              </a:solidFill>
              <a:latin typeface="Times New Roman" panose="02020603050405020304" pitchFamily="18" charset="0"/>
            </a:endParaRPr>
          </a:p>
          <a:p>
            <a:pPr marL="0" marR="228600" indent="0" algn="justLow" rtl="1">
              <a:lnSpc>
                <a:spcPct val="115000"/>
              </a:lnSpc>
              <a:buSzPts val="1400"/>
              <a:buNone/>
              <a:tabLst>
                <a:tab pos="228600" algn="l"/>
              </a:tabLst>
            </a:pPr>
            <a:r>
              <a:rPr lang="ar-SA" sz="3200" b="1" dirty="0">
                <a:latin typeface="Times New Roman" panose="02020603050405020304" pitchFamily="18" charset="0"/>
              </a:rPr>
              <a:t>مستوى المعرفة</a:t>
            </a:r>
            <a:r>
              <a:rPr lang="ar-EG" sz="3200" b="1" dirty="0">
                <a:latin typeface="Times New Roman" panose="02020603050405020304" pitchFamily="18" charset="0"/>
              </a:rPr>
              <a:t> أو</a:t>
            </a:r>
            <a:r>
              <a:rPr lang="ar-SA" sz="3200" b="1" dirty="0">
                <a:latin typeface="Times New Roman" panose="02020603050405020304" pitchFamily="18" charset="0"/>
              </a:rPr>
              <a:t> الدراية بما يدعو إليه وبما</a:t>
            </a:r>
            <a:r>
              <a:rPr lang="ar-EG" sz="3200" b="1" dirty="0">
                <a:latin typeface="Times New Roman" panose="02020603050405020304" pitchFamily="18" charset="0"/>
              </a:rPr>
              <a:t> يسعى</a:t>
            </a:r>
            <a:r>
              <a:rPr lang="ar-SA" sz="3200" b="1" dirty="0">
                <a:latin typeface="Times New Roman" panose="02020603050405020304" pitchFamily="18" charset="0"/>
              </a:rPr>
              <a:t> </a:t>
            </a:r>
            <a:r>
              <a:rPr lang="ar-EG" sz="3200" b="1" dirty="0">
                <a:latin typeface="Times New Roman" panose="02020603050405020304" pitchFamily="18" charset="0"/>
              </a:rPr>
              <a:t>ل</a:t>
            </a:r>
            <a:r>
              <a:rPr lang="ar-SA" sz="3200" b="1" dirty="0">
                <a:latin typeface="Times New Roman" panose="02020603050405020304" pitchFamily="18" charset="0"/>
              </a:rPr>
              <a:t>لإقناع والتأثير به : فإذا كان المصدر غير ملمٍّ بموضوعه وليست لديه المعلومات الكافية ، فإن هذا يفقد عملية الإقناع فعاليتها، وكذلك من غير المتصور بأن شخصاً يحاول إقناع آخر وهو يفتقر إلى بعض المعلومات سواء الأساسية أو الثانوية لأداء غرضه .</a:t>
            </a:r>
            <a:endParaRPr 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8383211"/>
      </p:ext>
    </p:extLst>
  </p:cSld>
  <p:clrMapOvr>
    <a:masterClrMapping/>
  </p:clrMapOvr>
  <p:transition spd="slow">
    <p:comb/>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a:t>
            </a:r>
            <a:r>
              <a:rPr lang="ar-EG" altLang="en-US" sz="3200" b="1" dirty="0">
                <a:latin typeface="Times New Roman" panose="02020603050405020304" pitchFamily="18" charset="0"/>
              </a:rPr>
              <a:t> </a:t>
            </a:r>
            <a:r>
              <a:rPr lang="ar-SA" altLang="en-US" sz="3200" b="1" dirty="0">
                <a:solidFill>
                  <a:srgbClr val="C00000"/>
                </a:solidFill>
                <a:latin typeface="Times New Roman" panose="02020603050405020304" pitchFamily="18" charset="0"/>
              </a:rPr>
              <a:t>هـ- </a:t>
            </a:r>
            <a:r>
              <a:rPr lang="ar-EG" altLang="en-US" sz="3200" b="1" dirty="0">
                <a:solidFill>
                  <a:srgbClr val="C00000"/>
                </a:solidFill>
                <a:latin typeface="Times New Roman" panose="02020603050405020304" pitchFamily="18" charset="0"/>
              </a:rPr>
              <a:t>إ</a:t>
            </a:r>
            <a:r>
              <a:rPr lang="ar-SA" altLang="en-US" sz="3200" b="1" dirty="0">
                <a:solidFill>
                  <a:srgbClr val="C00000"/>
                </a:solidFill>
                <a:latin typeface="Times New Roman" panose="02020603050405020304" pitchFamily="18" charset="0"/>
              </a:rPr>
              <a:t>دراك العوامل النفسية  </a:t>
            </a:r>
            <a:endParaRPr lang="ar-EG" altLang="en-US" sz="3200" b="1" dirty="0">
              <a:solidFill>
                <a:srgbClr val="C00000"/>
              </a:solidFill>
              <a:latin typeface="Times New Roman" panose="02020603050405020304" pitchFamily="18" charset="0"/>
            </a:endParaRPr>
          </a:p>
          <a:p>
            <a:pPr marL="0" marR="228600" indent="0" algn="justLow" rtl="1">
              <a:lnSpc>
                <a:spcPct val="115000"/>
              </a:lnSpc>
              <a:buSzPts val="1400"/>
              <a:buNone/>
              <a:tabLst>
                <a:tab pos="228600" algn="l"/>
              </a:tabLst>
            </a:pPr>
            <a:r>
              <a:rPr lang="ar-SA" sz="3200" b="1" dirty="0">
                <a:latin typeface="Times New Roman" panose="02020603050405020304" pitchFamily="18" charset="0"/>
              </a:rPr>
              <a:t>أن يملك المصدر إدراكاً للعوامل النفسية ومعرفةً بها كالاتجاه النفسي (الودّي) من قِبل المستقبل نحو المصدر ، أيضاً المناسبة والتوافق النفسي بين الموضوع والمستقبل وعدم التصادم أو التنافر بينهما .</a:t>
            </a:r>
            <a:endParaRPr 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0334525"/>
      </p:ext>
    </p:extLst>
  </p:cSld>
  <p:clrMapOvr>
    <a:masterClrMapping/>
  </p:clrMapOvr>
  <p:transition spd="slow">
    <p:comb/>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a:t>
            </a:r>
            <a:r>
              <a:rPr lang="ar-EG" altLang="en-US" sz="3200" b="1" dirty="0">
                <a:latin typeface="Times New Roman" panose="02020603050405020304" pitchFamily="18" charset="0"/>
              </a:rPr>
              <a:t> </a:t>
            </a:r>
            <a:r>
              <a:rPr lang="ar-EG" altLang="en-US" sz="3200" b="1" dirty="0">
                <a:solidFill>
                  <a:srgbClr val="C00000"/>
                </a:solidFill>
                <a:latin typeface="Times New Roman" panose="02020603050405020304" pitchFamily="18" charset="0"/>
              </a:rPr>
              <a:t>و- أن يكون المصدر عاملاً بما يدعو إليه من معتقدات وأفكار وآراء </a:t>
            </a:r>
            <a:r>
              <a:rPr lang="ar-SA" sz="3200" b="1" dirty="0">
                <a:latin typeface="Times New Roman" panose="02020603050405020304" pitchFamily="18" charset="0"/>
              </a:rPr>
              <a:t>ومقتنعاً ولو </a:t>
            </a:r>
            <a:r>
              <a:rPr lang="ar-EG" sz="3200" b="1" dirty="0">
                <a:latin typeface="Times New Roman" panose="02020603050405020304" pitchFamily="18" charset="0"/>
              </a:rPr>
              <a:t>ب</a:t>
            </a:r>
            <a:r>
              <a:rPr lang="ar-SA" sz="3200" b="1" dirty="0">
                <a:latin typeface="Times New Roman" panose="02020603050405020304" pitchFamily="18" charset="0"/>
              </a:rPr>
              <a:t>بعض الشيء </a:t>
            </a:r>
            <a:r>
              <a:rPr lang="ar-EG" sz="3200" b="1" dirty="0">
                <a:latin typeface="Times New Roman" panose="02020603050405020304" pitchFamily="18" charset="0"/>
              </a:rPr>
              <a:t>الذي </a:t>
            </a:r>
            <a:r>
              <a:rPr lang="ar-SA" sz="3200" b="1" dirty="0">
                <a:latin typeface="Times New Roman" panose="02020603050405020304" pitchFamily="18" charset="0"/>
              </a:rPr>
              <a:t>يدعو إليه، وذلك لأن فاقد الشيء لا يعطيه . فالسياسي الذي يدعو إلى السياحة داخل البلد وإنماء الاقتصاد المحلي ويشرح ويوضح الآثار الطيبة لمثل هذا العمل على الانتعاش الاقتصادي للبلد وهو في الوقت نفسه لا يقضي إجازته إلاَّ في أوروبا في ربوع الريف الإنجليزي وبين شلالات سويسرا وعلى نهر السين فمن غير الممكن أن يقنع الناس ( المستقبل) بكلامه مهما أكده.</a:t>
            </a:r>
            <a:endParaRPr 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21664333"/>
      </p:ext>
    </p:extLst>
  </p:cSld>
  <p:clrMapOvr>
    <a:masterClrMapping/>
  </p:clrMapOvr>
  <p:transition spd="slow">
    <p:comb/>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593970"/>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الهدف</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grpSp>
        <p:nvGrpSpPr>
          <p:cNvPr id="15" name="Group 14">
            <a:extLst>
              <a:ext uri="{FF2B5EF4-FFF2-40B4-BE49-F238E27FC236}">
                <a16:creationId xmlns:a16="http://schemas.microsoft.com/office/drawing/2014/main" id="{8C1DFA38-3CFD-33D9-84CC-C541B41FB57D}"/>
              </a:ext>
            </a:extLst>
          </p:cNvPr>
          <p:cNvGrpSpPr/>
          <p:nvPr/>
        </p:nvGrpSpPr>
        <p:grpSpPr>
          <a:xfrm>
            <a:off x="3714749" y="700773"/>
            <a:ext cx="4762500" cy="4762500"/>
            <a:chOff x="3714749" y="700773"/>
            <a:chExt cx="4762500" cy="4762500"/>
          </a:xfrm>
        </p:grpSpPr>
        <p:pic>
          <p:nvPicPr>
            <p:cNvPr id="13" name="Picture 12" descr="A cartoon of a person&#10;&#10;Description automatically generated">
              <a:extLst>
                <a:ext uri="{FF2B5EF4-FFF2-40B4-BE49-F238E27FC236}">
                  <a16:creationId xmlns:a16="http://schemas.microsoft.com/office/drawing/2014/main" id="{B30BF030-D168-30F3-5F47-21C554C6FA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4749" y="700773"/>
              <a:ext cx="4762500" cy="4762500"/>
            </a:xfrm>
            <a:prstGeom prst="rect">
              <a:avLst/>
            </a:prstGeom>
          </p:spPr>
        </p:pic>
        <p:sp>
          <p:nvSpPr>
            <p:cNvPr id="14" name="Oval 13">
              <a:extLst>
                <a:ext uri="{FF2B5EF4-FFF2-40B4-BE49-F238E27FC236}">
                  <a16:creationId xmlns:a16="http://schemas.microsoft.com/office/drawing/2014/main" id="{A7531714-7682-CA7B-4271-F8D02B65A951}"/>
                </a:ext>
              </a:extLst>
            </p:cNvPr>
            <p:cNvSpPr/>
            <p:nvPr/>
          </p:nvSpPr>
          <p:spPr>
            <a:xfrm>
              <a:off x="3883231" y="4180114"/>
              <a:ext cx="1021278" cy="1128157"/>
            </a:xfrm>
            <a:prstGeom prst="ellipse">
              <a:avLst/>
            </a:prstGeom>
            <a:solidFill>
              <a:schemeClr val="accent1">
                <a:lumMod val="20000"/>
                <a:lumOff val="80000"/>
              </a:schemeClr>
            </a:solidFill>
            <a:ln>
              <a:solidFill>
                <a:schemeClr val="accent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659143219"/>
      </p:ext>
    </p:extLst>
  </p:cSld>
  <p:clrMapOvr>
    <a:masterClrMapping/>
  </p:clrMapOvr>
  <p:transition spd="slow">
    <p:comb/>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2- الهدف : هو الذي لأجله قامت عملية الإقناع ، ومن الضروري أن يكون هناك هدفٌ يستحق القيام بالإقناع لأجله ، فالهدف هو الثمرة التي تُرجى من ورائه ، فلا بد أن تكون ثمرة مشجعة تستحق الاستمرار</a:t>
            </a:r>
            <a:r>
              <a:rPr lang="ar-EG" altLang="en-US" sz="3200" b="1" dirty="0">
                <a:latin typeface="Times New Roman" panose="02020603050405020304" pitchFamily="18" charset="0"/>
              </a:rPr>
              <a:t>،</a:t>
            </a:r>
            <a:r>
              <a:rPr lang="ar-SA" altLang="en-US" sz="3200" b="1" dirty="0">
                <a:latin typeface="Times New Roman" panose="02020603050405020304" pitchFamily="18" charset="0"/>
              </a:rPr>
              <a:t> وحدوث الاقتناع يعني أن هناك هدفاً </a:t>
            </a:r>
            <a:r>
              <a:rPr lang="ar-EG" altLang="en-US" sz="3200" b="1" dirty="0">
                <a:latin typeface="Times New Roman" panose="02020603050405020304" pitchFamily="18" charset="0"/>
              </a:rPr>
              <a:t>.</a:t>
            </a:r>
            <a:r>
              <a:rPr lang="ar-SA" altLang="en-US" sz="3200" b="1" dirty="0">
                <a:latin typeface="Times New Roman" panose="02020603050405020304" pitchFamily="18" charset="0"/>
              </a:rPr>
              <a:t> </a:t>
            </a:r>
            <a:endParaRPr lang="ar-EG" alt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7720641"/>
      </p:ext>
    </p:extLst>
  </p:cSld>
  <p:clrMapOvr>
    <a:masterClrMapping/>
  </p:clrMapOvr>
  <p:transition spd="slow">
    <p:comb/>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lnSpcReduction="10000"/>
          </a:bodyPr>
          <a:lstStyle/>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2- الهدف : وبغض النظر عن نوعيته شريفاً نزيهاً أو عكس ذلك ، فهو يخضع لنية المصدر ونوع موضوع الرسالة التي قام ببثها فالهدف قد يكون في تغيير المعتقدات أو توجيه الآراء أو تحويل الأفكار من أجل الثورة والخروج على السلطة. وقد يكون آنياً عند حدوث عملية الإقناع كما يحدث بين البائع والمشتري أو المربي والطفل ، وهذا إنما يرجع إلى موضوع الرسالة الموجهة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15657574"/>
      </p:ext>
    </p:extLst>
  </p:cSld>
  <p:clrMapOvr>
    <a:masterClrMapping/>
  </p:clrMapOvr>
  <p:transition spd="slow">
    <p:comb/>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369308"/>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الرسالة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hand holding a megaphone&#10;&#10;Description automatically generated">
            <a:extLst>
              <a:ext uri="{FF2B5EF4-FFF2-40B4-BE49-F238E27FC236}">
                <a16:creationId xmlns:a16="http://schemas.microsoft.com/office/drawing/2014/main" id="{3F14B536-9AF9-8D49-0AF6-E455FAFCF0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75268" y="767725"/>
            <a:ext cx="4441461" cy="4588502"/>
          </a:xfrm>
          <a:prstGeom prst="rect">
            <a:avLst/>
          </a:prstGeom>
        </p:spPr>
      </p:pic>
    </p:spTree>
    <p:extLst>
      <p:ext uri="{BB962C8B-B14F-4D97-AF65-F5344CB8AC3E}">
        <p14:creationId xmlns:p14="http://schemas.microsoft.com/office/powerpoint/2010/main" val="3652086323"/>
      </p:ext>
    </p:extLst>
  </p:cSld>
  <p:clrMapOvr>
    <a:masterClrMapping/>
  </p:clrMapOvr>
  <p:transition spd="slow">
    <p:comb/>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xfrm>
            <a:off x="838200" y="1515703"/>
            <a:ext cx="10515600" cy="4661259"/>
          </a:xfrm>
          <a:solidFill>
            <a:schemeClr val="bg1"/>
          </a:solidFill>
        </p:spPr>
        <p:txBody>
          <a:bodyPr lIns="274320" tIns="182880" rIns="182880">
            <a:normAutofit fontScale="77500" lnSpcReduction="20000"/>
          </a:bodyPr>
          <a:lstStyle/>
          <a:p>
            <a:pPr marL="0" marR="228600" indent="0" algn="justLow" rtl="1">
              <a:lnSpc>
                <a:spcPct val="100000"/>
              </a:lnSpc>
              <a:buSzPts val="1400"/>
              <a:buNone/>
              <a:tabLst>
                <a:tab pos="228600" algn="l"/>
              </a:tabLst>
            </a:pPr>
            <a:r>
              <a:rPr lang="ar-SA" altLang="en-US" sz="4100" b="1" dirty="0">
                <a:latin typeface="Times New Roman" panose="02020603050405020304" pitchFamily="18" charset="0"/>
              </a:rPr>
              <a:t>3- الرسالة : وهو الموضوع أو فحوى القضية</a:t>
            </a:r>
            <a:r>
              <a:rPr lang="ar-EG" altLang="en-US" sz="4100" b="1" dirty="0">
                <a:latin typeface="Times New Roman" panose="02020603050405020304" pitchFamily="18" charset="0"/>
              </a:rPr>
              <a:t>، </a:t>
            </a:r>
            <a:r>
              <a:rPr lang="ar-SA" altLang="en-US" sz="4100" b="1" dirty="0">
                <a:latin typeface="Times New Roman" panose="02020603050405020304" pitchFamily="18" charset="0"/>
              </a:rPr>
              <a:t>أو لب الحديث الذي يراد الإقناع به والعنصر الأساسي في عملية الإقناع ويجب مراعاة النقاط التالية لإنجاحها : </a:t>
            </a:r>
            <a:endParaRPr lang="ar-EG" altLang="en-US" sz="41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أ- وضوح الرسالة والبعد عن الغموض والألغاز </a:t>
            </a:r>
            <a:r>
              <a:rPr lang="ar-EG" altLang="en-US" sz="3200" b="1" dirty="0">
                <a:latin typeface="Times New Roman" panose="02020603050405020304" pitchFamily="18" charset="0"/>
              </a:rPr>
              <a:t>               </a:t>
            </a:r>
            <a:r>
              <a:rPr lang="ar-SA" altLang="en-US" sz="3200" b="1" dirty="0">
                <a:latin typeface="Times New Roman" panose="02020603050405020304" pitchFamily="18" charset="0"/>
              </a:rPr>
              <a:t>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ب- الشرح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ج- احتوائها على الجانب الإيجابي والمؤيد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د- احتوائها على الحجج والأدلة والبراهين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هـ- الابتعاد عن المواجهة بالمجادلة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و- أن يكون الموضوع مرتب</a:t>
            </a:r>
            <a:r>
              <a:rPr lang="ar-EG" altLang="en-US" sz="3200" b="1" dirty="0">
                <a:latin typeface="Times New Roman" panose="02020603050405020304" pitchFamily="18" charset="0"/>
              </a:rPr>
              <a:t>ً</a:t>
            </a:r>
            <a:r>
              <a:rPr lang="ar-SA" altLang="en-US" sz="3200" b="1" dirty="0">
                <a:latin typeface="Times New Roman" panose="02020603050405020304" pitchFamily="18" charset="0"/>
              </a:rPr>
              <a:t>ا ترتيب</a:t>
            </a:r>
            <a:r>
              <a:rPr lang="ar-EG" altLang="en-US" sz="3200" b="1" dirty="0">
                <a:latin typeface="Times New Roman" panose="02020603050405020304" pitchFamily="18" charset="0"/>
              </a:rPr>
              <a:t>ً</a:t>
            </a:r>
            <a:r>
              <a:rPr lang="ar-SA" altLang="en-US" sz="3200" b="1" dirty="0">
                <a:latin typeface="Times New Roman" panose="02020603050405020304" pitchFamily="18" charset="0"/>
              </a:rPr>
              <a:t>ا منطقي</a:t>
            </a:r>
            <a:r>
              <a:rPr lang="ar-EG" altLang="en-US" sz="3200" b="1" dirty="0">
                <a:latin typeface="Times New Roman" panose="02020603050405020304" pitchFamily="18" charset="0"/>
              </a:rPr>
              <a:t>ً</a:t>
            </a:r>
            <a:r>
              <a:rPr lang="ar-SA" altLang="en-US" sz="3200" b="1" dirty="0">
                <a:latin typeface="Times New Roman" panose="02020603050405020304" pitchFamily="18" charset="0"/>
              </a:rPr>
              <a:t>ا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ز- استخدام العبارات المناسبة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9956674"/>
      </p:ext>
    </p:extLst>
  </p:cSld>
  <p:clrMapOvr>
    <a:masterClrMapping/>
  </p:clrMapOvr>
  <p:transition spd="slow">
    <p:comb/>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أ- وضوح الرسالة والبعد عن الغموض والألغاز </a:t>
            </a:r>
            <a:r>
              <a:rPr lang="ar-EG" altLang="en-US" sz="3200" b="1" dirty="0">
                <a:solidFill>
                  <a:srgbClr val="C00000"/>
                </a:solidFill>
                <a:latin typeface="Times New Roman" panose="02020603050405020304" pitchFamily="18" charset="0"/>
              </a:rPr>
              <a:t>               </a:t>
            </a:r>
            <a:r>
              <a:rPr lang="ar-SA" altLang="en-US" sz="3200" b="1" dirty="0">
                <a:solidFill>
                  <a:srgbClr val="C00000"/>
                </a:solidFill>
                <a:latin typeface="Times New Roman" panose="02020603050405020304" pitchFamily="18" charset="0"/>
              </a:rPr>
              <a:t>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لأن ذلك مما يعيق المستقبل عن فهمها والتأثر بها . إن كون العبارات تحتمل أكثر من معنى يشوش على المتلقي وصول الرسالة أو قد تصله بصورة متأرجحة بين عدة معان وشكوك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7311778"/>
      </p:ext>
    </p:extLst>
  </p:cSld>
  <p:clrMapOvr>
    <a:masterClrMapping/>
  </p:clrMapOvr>
  <p:transition spd="slow">
    <p:comb/>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ب- الشرح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أن تكون البيانات المدونة في الرسالة في متناول المستقبل وحاجاته ، وأن </a:t>
            </a:r>
            <a:r>
              <a:rPr lang="ar-SA" altLang="en-US" sz="3200" b="1" dirty="0" err="1">
                <a:latin typeface="Times New Roman" panose="02020603050405020304" pitchFamily="18" charset="0"/>
              </a:rPr>
              <a:t>تتلا</a:t>
            </a:r>
            <a:r>
              <a:rPr lang="ar-EG" altLang="en-US" sz="3200" b="1" dirty="0">
                <a:latin typeface="Times New Roman" panose="02020603050405020304" pitchFamily="18" charset="0"/>
              </a:rPr>
              <a:t>ئ</a:t>
            </a:r>
            <a:r>
              <a:rPr lang="ar-SA" altLang="en-US" sz="3200" b="1" dirty="0">
                <a:latin typeface="Times New Roman" panose="02020603050405020304" pitchFamily="18" charset="0"/>
              </a:rPr>
              <a:t>م مع أهدافه وتصوراته في الوقت المناسب ، لأن ذلك أدعى لاستقبال لهذه الرسالة.</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68871362"/>
      </p:ext>
    </p:extLst>
  </p:cSld>
  <p:clrMapOvr>
    <a:masterClrMapping/>
  </p:clrMapOvr>
  <p:transition spd="slow">
    <p:comb/>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ج- احتوائها على الجانب الإيجابي والمؤيد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والذي يوافق اتجاه الجمهور وبخاصة في حالة الرغبة في التأثير السريع على الجمهور المتلقي للرسالة الإعلامية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1555383"/>
      </p:ext>
    </p:extLst>
  </p:cSld>
  <p:clrMapOvr>
    <a:masterClrMapping/>
  </p:clrMapOvr>
  <p:transition spd="slow">
    <p:comb/>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د- احتوائها على الأدلة والبراهين والحجج القوية</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حيث إنها تضيف إلى الموضوع ثقلاً ورجوحاً، أيضاً من المفيد في وصول الرسالة إلى المستقبل أن تحتوي على بعض الأمثلة لتقريب الحقائق إلى ذهن المستقبل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89607298"/>
      </p:ext>
    </p:extLst>
  </p:cSld>
  <p:clrMapOvr>
    <a:masterClrMapping/>
  </p:clrMapOvr>
  <p:transition spd="slow">
    <p:comb/>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هـ- الابتعاد عن المواجهة بالمجادلة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إن اعتراض أفكار وآراء المستقبل مباشرة بالحجة منفِّرٌ ، وغالباً ما تكون المجادلات </a:t>
            </a:r>
            <a:r>
              <a:rPr lang="ar-SA" altLang="en-US" sz="3200" b="1" dirty="0" err="1">
                <a:latin typeface="Times New Roman" panose="02020603050405020304" pitchFamily="18" charset="0"/>
              </a:rPr>
              <a:t>الخصامية</a:t>
            </a:r>
            <a:r>
              <a:rPr lang="ar-SA" altLang="en-US" sz="3200" b="1" dirty="0">
                <a:latin typeface="Times New Roman" panose="02020603050405020304" pitchFamily="18" charset="0"/>
              </a:rPr>
              <a:t> مشاحنات أو محاجّات يحتدّ فيها المزاج والعناد ويتشكل معها موقف صلب ومقاومة لا تجدي معها عمليات الإقناع أياً كانت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8727073"/>
      </p:ext>
    </p:extLst>
  </p:cSld>
  <p:clrMapOvr>
    <a:masterClrMapping/>
  </p:clrMapOvr>
  <p:transition spd="slow">
    <p:comb/>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و- أن يكون الموضوع مرتب</a:t>
            </a:r>
            <a:r>
              <a:rPr lang="ar-EG" altLang="en-US" sz="3200" b="1" dirty="0">
                <a:solidFill>
                  <a:srgbClr val="C00000"/>
                </a:solidFill>
                <a:latin typeface="Times New Roman" panose="02020603050405020304" pitchFamily="18" charset="0"/>
              </a:rPr>
              <a:t>ً</a:t>
            </a:r>
            <a:r>
              <a:rPr lang="ar-SA" altLang="en-US" sz="3200" b="1" dirty="0">
                <a:solidFill>
                  <a:srgbClr val="C00000"/>
                </a:solidFill>
                <a:latin typeface="Times New Roman" panose="02020603050405020304" pitchFamily="18" charset="0"/>
              </a:rPr>
              <a:t>ا ترتيب</a:t>
            </a:r>
            <a:r>
              <a:rPr lang="ar-EG" altLang="en-US" sz="3200" b="1" dirty="0">
                <a:solidFill>
                  <a:srgbClr val="C00000"/>
                </a:solidFill>
                <a:latin typeface="Times New Roman" panose="02020603050405020304" pitchFamily="18" charset="0"/>
              </a:rPr>
              <a:t>ً</a:t>
            </a:r>
            <a:r>
              <a:rPr lang="ar-SA" altLang="en-US" sz="3200" b="1" dirty="0">
                <a:solidFill>
                  <a:srgbClr val="C00000"/>
                </a:solidFill>
                <a:latin typeface="Times New Roman" panose="02020603050405020304" pitchFamily="18" charset="0"/>
              </a:rPr>
              <a:t>ا منطقي</a:t>
            </a:r>
            <a:r>
              <a:rPr lang="ar-EG" altLang="en-US" sz="3200" b="1" dirty="0">
                <a:solidFill>
                  <a:srgbClr val="C00000"/>
                </a:solidFill>
                <a:latin typeface="Times New Roman" panose="02020603050405020304" pitchFamily="18" charset="0"/>
              </a:rPr>
              <a:t>ً</a:t>
            </a:r>
            <a:r>
              <a:rPr lang="ar-SA" altLang="en-US" sz="3200" b="1" dirty="0">
                <a:solidFill>
                  <a:srgbClr val="C00000"/>
                </a:solidFill>
                <a:latin typeface="Times New Roman" panose="02020603050405020304" pitchFamily="18" charset="0"/>
              </a:rPr>
              <a:t>ا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بحيث يصل المستقبل من الجمهور إلى استنتاجاته والتي هي في حقيقتها الغاية التي ترمي إليها عملية الإقناع، هذا الأمر مناسب جداً في حالة الجمهور قليلي الحظ من التعليم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1819435"/>
      </p:ext>
    </p:extLst>
  </p:cSld>
  <p:clrMapOvr>
    <a:masterClrMapping/>
  </p:clrMapOvr>
  <p:transition spd="slow">
    <p:comb/>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ز- استخدام العبارات المناسبة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أحياناً تحتاج الرسالة عند عرض الموضوع وبيان حقائقه إلى استخدام عبارات الترغيب والعاطفة أو التحذير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8908166"/>
      </p:ext>
    </p:extLst>
  </p:cSld>
  <p:clrMapOvr>
    <a:masterClrMapping/>
  </p:clrMapOvr>
  <p:transition spd="slow">
    <p:comb/>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667939"/>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الوسيلة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collage of images of women using social media&#10;&#10;Description automatically generated">
            <a:extLst>
              <a:ext uri="{FF2B5EF4-FFF2-40B4-BE49-F238E27FC236}">
                <a16:creationId xmlns:a16="http://schemas.microsoft.com/office/drawing/2014/main" id="{59B6F27F-787A-689B-77F3-E236B1DAFE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33725" y="1212844"/>
            <a:ext cx="7124548" cy="4381597"/>
          </a:xfrm>
          <a:prstGeom prst="rect">
            <a:avLst/>
          </a:prstGeom>
        </p:spPr>
      </p:pic>
    </p:spTree>
    <p:extLst>
      <p:ext uri="{BB962C8B-B14F-4D97-AF65-F5344CB8AC3E}">
        <p14:creationId xmlns:p14="http://schemas.microsoft.com/office/powerpoint/2010/main" val="299646085"/>
      </p:ext>
    </p:extLst>
  </p:cSld>
  <p:clrMapOvr>
    <a:masterClrMapping/>
  </p:clrMapOvr>
  <p:transition spd="slow">
    <p:comb/>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xfrm>
            <a:off x="838200" y="1515703"/>
            <a:ext cx="10515600" cy="4661259"/>
          </a:xfrm>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4100" b="1" dirty="0">
                <a:latin typeface="Times New Roman" panose="02020603050405020304" pitchFamily="18" charset="0"/>
              </a:rPr>
              <a:t>4</a:t>
            </a:r>
            <a:r>
              <a:rPr lang="ar-SA" altLang="en-US" sz="4100" b="1" dirty="0">
                <a:latin typeface="Times New Roman" panose="02020603050405020304" pitchFamily="18" charset="0"/>
              </a:rPr>
              <a:t>- </a:t>
            </a:r>
            <a:r>
              <a:rPr lang="ar-EG" altLang="en-US" sz="4400" b="1" dirty="0">
                <a:latin typeface="Times New Roman" panose="02020603050405020304" pitchFamily="18" charset="0"/>
              </a:rPr>
              <a:t>الوسيلة </a:t>
            </a:r>
            <a:r>
              <a:rPr lang="ar-SA" altLang="en-US" sz="4100" b="1" dirty="0">
                <a:latin typeface="Times New Roman" panose="02020603050405020304" pitchFamily="18" charset="0"/>
              </a:rPr>
              <a:t>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وهي إحدى عناصر الإقناع التي تزيده فعالية، كما أن نجاح الإقناع وحصول التغيير في سلوك المتلقي وأفكاره ومعتقداته يعتمد على مضمون الرسالة وصياغتها وعلى توفر المهارات الإدراكية والنقدية والإبداعية في الرسالة والمرسل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40446675"/>
      </p:ext>
    </p:extLst>
  </p:cSld>
  <p:clrMapOvr>
    <a:masterClrMapping/>
  </p:clrMapOvr>
  <p:transition spd="slow">
    <p:comb/>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692880"/>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المستقبل</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Picture 6" descr="A person's head with spirals coming out of her head&#10;&#10;Description automatically generated">
            <a:extLst>
              <a:ext uri="{FF2B5EF4-FFF2-40B4-BE49-F238E27FC236}">
                <a16:creationId xmlns:a16="http://schemas.microsoft.com/office/drawing/2014/main" id="{DB35604B-7AF9-E2AA-B3BD-9271C23160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2430" y="1425751"/>
            <a:ext cx="9607138" cy="4002974"/>
          </a:xfrm>
          <a:prstGeom prst="rect">
            <a:avLst/>
          </a:prstGeom>
        </p:spPr>
      </p:pic>
    </p:spTree>
    <p:extLst>
      <p:ext uri="{BB962C8B-B14F-4D97-AF65-F5344CB8AC3E}">
        <p14:creationId xmlns:p14="http://schemas.microsoft.com/office/powerpoint/2010/main" val="3033447866"/>
      </p:ext>
    </p:extLst>
  </p:cSld>
  <p:clrMapOvr>
    <a:masterClrMapping/>
  </p:clrMapOvr>
  <p:transition spd="slow">
    <p:comb/>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xfrm>
            <a:off x="838200" y="1515703"/>
            <a:ext cx="10515600" cy="4661259"/>
          </a:xfrm>
          <a:solidFill>
            <a:schemeClr val="bg1"/>
          </a:solidFill>
        </p:spPr>
        <p:txBody>
          <a:bodyPr lIns="274320" tIns="182880" rIns="182880">
            <a:normAutofit fontScale="85000" lnSpcReduction="20000"/>
          </a:bodyPr>
          <a:lstStyle/>
          <a:p>
            <a:pPr marL="0" marR="228600" indent="0" algn="justLow" rtl="1">
              <a:lnSpc>
                <a:spcPct val="100000"/>
              </a:lnSpc>
              <a:buSzPts val="1400"/>
              <a:buNone/>
              <a:tabLst>
                <a:tab pos="228600" algn="l"/>
              </a:tabLst>
            </a:pPr>
            <a:r>
              <a:rPr lang="ar-EG" altLang="en-US" sz="4100" b="1" dirty="0">
                <a:latin typeface="Times New Roman" panose="02020603050405020304" pitchFamily="18" charset="0"/>
              </a:rPr>
              <a:t>5</a:t>
            </a:r>
            <a:r>
              <a:rPr lang="ar-SA" altLang="en-US" sz="4100" b="1" dirty="0">
                <a:latin typeface="Times New Roman" panose="02020603050405020304" pitchFamily="18" charset="0"/>
              </a:rPr>
              <a:t>- </a:t>
            </a:r>
            <a:r>
              <a:rPr lang="ar-EG" altLang="en-US" sz="4400" b="1" dirty="0">
                <a:latin typeface="Times New Roman" panose="02020603050405020304" pitchFamily="18" charset="0"/>
              </a:rPr>
              <a:t>المستقبل </a:t>
            </a:r>
            <a:r>
              <a:rPr lang="ar-SA" altLang="en-US" sz="4100" b="1" dirty="0">
                <a:latin typeface="Times New Roman" panose="02020603050405020304" pitchFamily="18" charset="0"/>
              </a:rPr>
              <a:t>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ويعتبر الطرف الآخر والمستقبل للرسالة والمتأثر بعمليات الإقناع فيها، وقد يكون الضحية حينما تكون الرسالة غير نزيهة ويكون المستفيد الأول عندما تكون شريفة ونزيهة . وأهم عناصر المستقبل ما يلي: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أ- الفروق المادية بين المستقبلين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ب- الثقافة والتعليم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ج- الوضع النفسي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د- الانفتاح الذهني وسعة الخيال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هـ- البيئة والمجتمع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6287314"/>
      </p:ext>
    </p:extLst>
  </p:cSld>
  <p:clrMapOvr>
    <a:masterClrMapping/>
  </p:clrMapOvr>
  <p:transition spd="slow">
    <p:comb/>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16983" y="5537946"/>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التغذية العكسية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0" name="Picture 9" descr="A person holding a megaphone&#10;&#10;Description automatically generated">
            <a:extLst>
              <a:ext uri="{FF2B5EF4-FFF2-40B4-BE49-F238E27FC236}">
                <a16:creationId xmlns:a16="http://schemas.microsoft.com/office/drawing/2014/main" id="{04DF0813-A190-7483-BB95-2D2CE0C57163}"/>
              </a:ext>
            </a:extLst>
          </p:cNvPr>
          <p:cNvPicPr>
            <a:picLocks noChangeAspect="1"/>
          </p:cNvPicPr>
          <p:nvPr/>
        </p:nvPicPr>
        <p:blipFill rotWithShape="1">
          <a:blip r:embed="rId3">
            <a:extLst>
              <a:ext uri="{28A0092B-C50C-407E-A947-70E740481C1C}">
                <a14:useLocalDpi xmlns:a14="http://schemas.microsoft.com/office/drawing/2010/main" val="0"/>
              </a:ext>
            </a:extLst>
          </a:blip>
          <a:srcRect t="20666"/>
          <a:stretch/>
        </p:blipFill>
        <p:spPr>
          <a:xfrm>
            <a:off x="2477203" y="1064118"/>
            <a:ext cx="7121546" cy="4239132"/>
          </a:xfrm>
          <a:prstGeom prst="rect">
            <a:avLst/>
          </a:prstGeom>
        </p:spPr>
      </p:pic>
    </p:spTree>
    <p:extLst>
      <p:ext uri="{BB962C8B-B14F-4D97-AF65-F5344CB8AC3E}">
        <p14:creationId xmlns:p14="http://schemas.microsoft.com/office/powerpoint/2010/main" val="1326054752"/>
      </p:ext>
    </p:extLst>
  </p:cSld>
  <p:clrMapOvr>
    <a:masterClrMapping/>
  </p:clrMapOvr>
  <p:transition spd="slow">
    <p:comb/>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xfrm>
            <a:off x="838200" y="1515703"/>
            <a:ext cx="10515600" cy="4661259"/>
          </a:xfrm>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4000" b="1" dirty="0">
                <a:latin typeface="Times New Roman" panose="02020603050405020304" pitchFamily="18" charset="0"/>
              </a:rPr>
              <a:t>6</a:t>
            </a:r>
            <a:r>
              <a:rPr lang="ar-SA" altLang="en-US" sz="4000" b="1" dirty="0">
                <a:latin typeface="Times New Roman" panose="02020603050405020304" pitchFamily="18" charset="0"/>
              </a:rPr>
              <a:t>- </a:t>
            </a:r>
            <a:r>
              <a:rPr lang="ar-EG" altLang="en-US" sz="4000" b="1" dirty="0">
                <a:latin typeface="Times New Roman" panose="02020603050405020304" pitchFamily="18" charset="0"/>
              </a:rPr>
              <a:t>التغذية العكسية  </a:t>
            </a:r>
            <a:r>
              <a:rPr lang="ar-SA" altLang="en-US" sz="4000" b="1" dirty="0">
                <a:latin typeface="Times New Roman" panose="02020603050405020304" pitchFamily="18" charset="0"/>
              </a:rPr>
              <a:t> </a:t>
            </a:r>
          </a:p>
          <a:p>
            <a:pPr marL="0" marR="228600" indent="0" algn="justLow" rtl="1">
              <a:lnSpc>
                <a:spcPct val="100000"/>
              </a:lnSpc>
              <a:buSzPts val="1400"/>
              <a:buNone/>
              <a:tabLst>
                <a:tab pos="228600" algn="l"/>
              </a:tabLst>
            </a:pPr>
            <a:r>
              <a:rPr lang="ar-EG" altLang="en-US" sz="3600" b="1" dirty="0">
                <a:latin typeface="Times New Roman" panose="02020603050405020304" pitchFamily="18" charset="0"/>
              </a:rPr>
              <a:t>وتعبر عن المعلومات الراجعة أو المرتدة التي تصل للمصدر بعد عملية الإقناع بمراحلها المختلفة. </a:t>
            </a:r>
          </a:p>
          <a:p>
            <a:pPr marL="0" marR="228600" indent="0" algn="justLow" rtl="1">
              <a:lnSpc>
                <a:spcPct val="100000"/>
              </a:lnSpc>
              <a:buSzPts val="1400"/>
              <a:buNone/>
              <a:tabLst>
                <a:tab pos="228600" algn="l"/>
              </a:tabLst>
            </a:pPr>
            <a:r>
              <a:rPr lang="ar-EG" altLang="en-US" sz="3600" b="1" dirty="0">
                <a:latin typeface="Times New Roman" panose="02020603050405020304" pitchFamily="18" charset="0"/>
              </a:rPr>
              <a:t>تعتبر التغذية العكسية آخر عناصر الإقناع، وهي تعبر عن المعلومات المرتدة التي تصل على المصدر بعد مرور عملية الإقناع بمراحلها المختلفة، وهو ما يتوافق مع عملية الاتصال التفاعلية.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3197244"/>
      </p:ext>
    </p:extLst>
  </p:cSld>
  <p:clrMapOvr>
    <a:masterClrMapping/>
  </p:clrMapOvr>
  <p:transition spd="slow">
    <p:comb/>
  </p:transition>
</p:sld>
</file>

<file path=ppt/slides/slide7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4</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058176" y="4763065"/>
            <a:ext cx="4169732" cy="523220"/>
          </a:xfrm>
          <a:prstGeom prst="rect">
            <a:avLst/>
          </a:prstGeom>
          <a:noFill/>
        </p:spPr>
        <p:txBody>
          <a:bodyPr wrap="none" rtlCol="0">
            <a:spAutoFit/>
          </a:bodyPr>
          <a:lstStyle/>
          <a:p>
            <a:pPr algn="r" rtl="1"/>
            <a:r>
              <a:rPr lang="ar-EG" sz="2800" b="1" dirty="0">
                <a:latin typeface="Times New Roman" panose="02020603050405020304" pitchFamily="18" charset="0"/>
                <a:cs typeface="Times New Roman" panose="02020603050405020304" pitchFamily="18" charset="0"/>
              </a:rPr>
              <a:t>الوسيلة الإعلامية والصورة الذهنية</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27096609"/>
      </p:ext>
    </p:extLst>
  </p:cSld>
  <p:clrMapOvr>
    <a:masterClrMapping/>
  </p:clrMapOvr>
  <p:transition spd="slow">
    <p:comb/>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7404100" y="1870870"/>
            <a:ext cx="5041987" cy="769441"/>
          </a:xfrm>
          <a:prstGeom prst="rect">
            <a:avLst/>
          </a:prstGeom>
          <a:noFill/>
        </p:spPr>
        <p:txBody>
          <a:bodyPr wrap="square" rtlCol="0">
            <a:spAutoFit/>
          </a:bodyPr>
          <a:lstStyle/>
          <a:p>
            <a:pPr algn="ctr" rtl="1"/>
            <a:r>
              <a:rPr lang="ar-EG" sz="4400" b="1" dirty="0">
                <a:solidFill>
                  <a:srgbClr val="00B0F0"/>
                </a:solidFill>
                <a:latin typeface="Times New Roman" panose="02020603050405020304" pitchFamily="18" charset="0"/>
                <a:cs typeface="Times New Roman" panose="02020603050405020304" pitchFamily="18" charset="0"/>
              </a:rPr>
              <a:t>الوسيلة الإعلامية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BA55E209-A327-D06C-E750-3A50CA66BB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0612" y="1259889"/>
            <a:ext cx="8382000" cy="52387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201056720"/>
      </p:ext>
    </p:extLst>
  </p:cSld>
  <p:clrMapOvr>
    <a:masterClrMapping/>
  </p:clrMapOvr>
  <p:transition spd="slow">
    <p:comb/>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الوسيلة الإعلامية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1009154" y="1414650"/>
            <a:ext cx="10173692" cy="452491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هي التي يتم من خلالها نقل الرسالة الإعلامية من المرسل إلى الجمهور المتلقي </a:t>
            </a:r>
          </a:p>
          <a:p>
            <a:pPr marL="0" indent="0" algn="just" rtl="1">
              <a:lnSpc>
                <a:spcPct val="150000"/>
              </a:lnSpc>
              <a:buNone/>
            </a:pPr>
            <a:endParaRPr lang="ar-SA" sz="1200" b="1" kern="100" dirty="0">
              <a:latin typeface="Calibri" panose="020F0502020204030204" pitchFamily="34" charset="0"/>
              <a:cs typeface="Arial" panose="020B0604020202020204" pitchFamily="34" charset="0"/>
            </a:endParaRPr>
          </a:p>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يتوقف نجاح أو فشل الرسالة الإعلامية على مدى قدرة المرسل على الاختيار الصحيح للوسيلة في نقل الرسالة للجمهور </a:t>
            </a:r>
          </a:p>
          <a:p>
            <a:pPr marL="0" indent="0" algn="just" rtl="1">
              <a:lnSpc>
                <a:spcPct val="150000"/>
              </a:lnSpc>
              <a:buNone/>
            </a:pPr>
            <a:endParaRPr lang="ar-SA" sz="1400" b="1" kern="100" dirty="0">
              <a:latin typeface="Calibri" panose="020F0502020204030204" pitchFamily="34" charset="0"/>
              <a:cs typeface="Arial" panose="020B0604020202020204" pitchFamily="34" charset="0"/>
            </a:endParaRPr>
          </a:p>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يعد المدخل النفسي للوسيلة الإعلامية من مداخل علم النفس الإعلامي الهامة لما تحتله من أهمية كبيرة في نجاح العملية الاتصالية </a:t>
            </a:r>
          </a:p>
        </p:txBody>
      </p:sp>
    </p:spTree>
    <p:extLst>
      <p:ext uri="{BB962C8B-B14F-4D97-AF65-F5344CB8AC3E}">
        <p14:creationId xmlns:p14="http://schemas.microsoft.com/office/powerpoint/2010/main" val="737701009"/>
      </p:ext>
    </p:extLst>
  </p:cSld>
  <p:clrMapOvr>
    <a:masterClrMapping/>
  </p:clrMapOvr>
  <p:transition spd="slow">
    <p:comb/>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2671948" y="649797"/>
            <a:ext cx="6010713"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الوظائف النفسية لوسائل الإعلام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Cartoon of a person sitting in a chair watching television&#10;&#10;Description automatically generated">
            <a:extLst>
              <a:ext uri="{FF2B5EF4-FFF2-40B4-BE49-F238E27FC236}">
                <a16:creationId xmlns:a16="http://schemas.microsoft.com/office/drawing/2014/main" id="{3B27ABBF-17D0-8F90-53FD-0972E24380FF}"/>
              </a:ext>
            </a:extLst>
          </p:cNvPr>
          <p:cNvPicPr>
            <a:picLocks noChangeAspect="1"/>
          </p:cNvPicPr>
          <p:nvPr/>
        </p:nvPicPr>
        <p:blipFill rotWithShape="1">
          <a:blip r:embed="rId3">
            <a:extLst>
              <a:ext uri="{28A0092B-C50C-407E-A947-70E740481C1C}">
                <a14:useLocalDpi xmlns:a14="http://schemas.microsoft.com/office/drawing/2010/main" val="0"/>
              </a:ext>
            </a:extLst>
          </a:blip>
          <a:srcRect b="14831"/>
          <a:stretch/>
        </p:blipFill>
        <p:spPr>
          <a:xfrm>
            <a:off x="2671948" y="1337990"/>
            <a:ext cx="5828264" cy="4963866"/>
          </a:xfrm>
          <a:prstGeom prst="rect">
            <a:avLst/>
          </a:prstGeom>
        </p:spPr>
      </p:pic>
    </p:spTree>
    <p:extLst>
      <p:ext uri="{BB962C8B-B14F-4D97-AF65-F5344CB8AC3E}">
        <p14:creationId xmlns:p14="http://schemas.microsoft.com/office/powerpoint/2010/main" val="2981624411"/>
      </p:ext>
    </p:extLst>
  </p:cSld>
  <p:clrMapOvr>
    <a:masterClrMapping/>
  </p:clrMapOvr>
  <p:transition spd="slow">
    <p:comb/>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الوظائف النفسية لوسائل الإعلام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3173626" y="1124744"/>
            <a:ext cx="829793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rtl="1">
              <a:lnSpc>
                <a:spcPct val="150000"/>
              </a:lnSpc>
              <a:buFont typeface="Wingdings" panose="05000000000000000000" pitchFamily="2" charset="2"/>
              <a:buChar char="q"/>
            </a:pPr>
            <a:r>
              <a:rPr lang="ar-EG" b="1" kern="100" dirty="0">
                <a:solidFill>
                  <a:srgbClr val="0070C0"/>
                </a:solidFill>
                <a:latin typeface="Calibri" panose="020F0502020204030204" pitchFamily="34" charset="0"/>
                <a:cs typeface="Times New Roman" panose="02020603050405020304" pitchFamily="18" charset="0"/>
              </a:rPr>
              <a:t>1. </a:t>
            </a:r>
            <a:r>
              <a:rPr lang="ar-SA" b="1" kern="100" dirty="0">
                <a:solidFill>
                  <a:srgbClr val="0070C0"/>
                </a:solidFill>
                <a:latin typeface="Calibri" panose="020F0502020204030204" pitchFamily="34" charset="0"/>
                <a:cs typeface="Times New Roman" panose="02020603050405020304" pitchFamily="18" charset="0"/>
              </a:rPr>
              <a:t>تحقيق الإدراك والوعي :</a:t>
            </a:r>
          </a:p>
          <a:p>
            <a:pPr marL="342900" indent="-342900" algn="just" rtl="1">
              <a:lnSpc>
                <a:spcPct val="150000"/>
              </a:lnSpc>
              <a:buFont typeface="Wingdings" panose="05000000000000000000" pitchFamily="2" charset="2"/>
              <a:buChar char="q"/>
            </a:pPr>
            <a:r>
              <a:rPr lang="ar-SA" sz="2400" b="1" kern="100" dirty="0">
                <a:latin typeface="Calibri" panose="020F0502020204030204" pitchFamily="34" charset="0"/>
                <a:cs typeface="Arial" panose="020B0604020202020204" pitchFamily="34" charset="0"/>
              </a:rPr>
              <a:t>ويعني </a:t>
            </a:r>
            <a:r>
              <a:rPr lang="ar-SA" sz="2400" b="1" kern="100" dirty="0">
                <a:solidFill>
                  <a:srgbClr val="FF0000"/>
                </a:solidFill>
                <a:latin typeface="Calibri" panose="020F0502020204030204" pitchFamily="34" charset="0"/>
                <a:cs typeface="Arial" panose="020B0604020202020204" pitchFamily="34" charset="0"/>
              </a:rPr>
              <a:t>الوعي</a:t>
            </a:r>
            <a:r>
              <a:rPr lang="ar-SA" sz="2400" b="1" kern="100" dirty="0">
                <a:latin typeface="Calibri" panose="020F0502020204030204" pitchFamily="34" charset="0"/>
                <a:cs typeface="Arial" panose="020B0604020202020204" pitchFamily="34" charset="0"/>
              </a:rPr>
              <a:t> و</a:t>
            </a:r>
            <a:r>
              <a:rPr lang="ar-SA" sz="2400" b="1" kern="100" dirty="0">
                <a:solidFill>
                  <a:srgbClr val="FF0000"/>
                </a:solidFill>
                <a:latin typeface="Calibri" panose="020F0502020204030204" pitchFamily="34" charset="0"/>
                <a:cs typeface="Arial" panose="020B0604020202020204" pitchFamily="34" charset="0"/>
              </a:rPr>
              <a:t>الإدراك</a:t>
            </a:r>
            <a:r>
              <a:rPr lang="ar-SA" sz="2400" b="1" kern="100" dirty="0">
                <a:latin typeface="Calibri" panose="020F0502020204030204" pitchFamily="34" charset="0"/>
                <a:cs typeface="Arial" panose="020B0604020202020204" pitchFamily="34" charset="0"/>
              </a:rPr>
              <a:t> لدى الجمهور بمشاكل المجتمع وقضاياه ولابد أن تكون المعلومات موضوعية ودقيقة وأن تراعي احتياجات المواطنين وتكون ملائمة لمستوياتهم الثقافية والفكرية والعلمية .</a:t>
            </a:r>
          </a:p>
          <a:p>
            <a:pPr marL="0" indent="0" algn="just" rtl="1">
              <a:lnSpc>
                <a:spcPct val="150000"/>
              </a:lnSpc>
              <a:buNone/>
            </a:pPr>
            <a:r>
              <a:rPr lang="ar-SA" b="1" kern="100" dirty="0">
                <a:solidFill>
                  <a:srgbClr val="C00000"/>
                </a:solidFill>
                <a:latin typeface="Calibri" panose="020F0502020204030204" pitchFamily="34" charset="0"/>
                <a:cs typeface="Times New Roman" panose="02020603050405020304" pitchFamily="18" charset="0"/>
              </a:rPr>
              <a:t> دور وسائل الإعلام :</a:t>
            </a:r>
          </a:p>
          <a:p>
            <a:pPr marL="342900" indent="-342900" algn="just" rtl="1">
              <a:lnSpc>
                <a:spcPct val="150000"/>
              </a:lnSpc>
              <a:buFont typeface="Wingdings" panose="05000000000000000000" pitchFamily="2" charset="2"/>
              <a:buChar char="q"/>
            </a:pPr>
            <a:r>
              <a:rPr lang="ar-SA" sz="2400" b="1" kern="100" dirty="0">
                <a:latin typeface="Calibri" panose="020F0502020204030204" pitchFamily="34" charset="0"/>
                <a:cs typeface="Arial" panose="020B0604020202020204" pitchFamily="34" charset="0"/>
              </a:rPr>
              <a:t>خلق رأي عام قادر على التصدي لمشاكل المجتمع وحلها </a:t>
            </a:r>
          </a:p>
          <a:p>
            <a:pPr marL="342900" indent="-342900" algn="just" rtl="1">
              <a:lnSpc>
                <a:spcPct val="150000"/>
              </a:lnSpc>
              <a:buFont typeface="Wingdings" panose="05000000000000000000" pitchFamily="2" charset="2"/>
              <a:buChar char="q"/>
            </a:pPr>
            <a:r>
              <a:rPr lang="ar-SA" sz="2400" b="1" kern="100" dirty="0">
                <a:latin typeface="Calibri" panose="020F0502020204030204" pitchFamily="34" charset="0"/>
                <a:cs typeface="Arial" panose="020B0604020202020204" pitchFamily="34" charset="0"/>
              </a:rPr>
              <a:t>إيقاظ الوعي الاجتماعي لدى الجمهور</a:t>
            </a:r>
          </a:p>
          <a:p>
            <a:pPr marL="342900" indent="-342900" algn="just" rtl="1">
              <a:lnSpc>
                <a:spcPct val="150000"/>
              </a:lnSpc>
              <a:buFont typeface="Wingdings" panose="05000000000000000000" pitchFamily="2" charset="2"/>
              <a:buChar char="q"/>
            </a:pPr>
            <a:r>
              <a:rPr lang="ar-SA" sz="2400" b="1" kern="100" dirty="0">
                <a:latin typeface="Calibri" panose="020F0502020204030204" pitchFamily="34" charset="0"/>
                <a:cs typeface="Arial" panose="020B0604020202020204" pitchFamily="34" charset="0"/>
              </a:rPr>
              <a:t>أن تعمل على تحقيق الوظائف الأربعة </a:t>
            </a:r>
            <a:r>
              <a:rPr lang="ar-EG" sz="2400" b="1" kern="100" dirty="0">
                <a:latin typeface="Calibri" panose="020F0502020204030204" pitchFamily="34" charset="0"/>
                <a:cs typeface="Arial" panose="020B0604020202020204" pitchFamily="34" charset="0"/>
              </a:rPr>
              <a:t>"</a:t>
            </a:r>
            <a:r>
              <a:rPr lang="ar-SA" sz="2400" b="1" kern="100" dirty="0">
                <a:latin typeface="Calibri" panose="020F0502020204030204" pitchFamily="34" charset="0"/>
                <a:cs typeface="Arial" panose="020B0604020202020204" pitchFamily="34" charset="0"/>
              </a:rPr>
              <a:t> المعرفة ،الإقناع،</a:t>
            </a:r>
            <a:r>
              <a:rPr lang="ar-EG" sz="2400" b="1" kern="100" dirty="0">
                <a:latin typeface="Calibri" panose="020F0502020204030204" pitchFamily="34" charset="0"/>
                <a:cs typeface="Arial" panose="020B0604020202020204" pitchFamily="34" charset="0"/>
              </a:rPr>
              <a:t> </a:t>
            </a:r>
            <a:r>
              <a:rPr lang="ar-SA" sz="2400" b="1" kern="100" dirty="0">
                <a:latin typeface="Calibri" panose="020F0502020204030204" pitchFamily="34" charset="0"/>
                <a:cs typeface="Arial" panose="020B0604020202020204" pitchFamily="34" charset="0"/>
              </a:rPr>
              <a:t>القرار،</a:t>
            </a:r>
            <a:r>
              <a:rPr lang="ar-EG" sz="2400" b="1" kern="100" dirty="0">
                <a:latin typeface="Calibri" panose="020F0502020204030204" pitchFamily="34" charset="0"/>
                <a:cs typeface="Arial" panose="020B0604020202020204" pitchFamily="34" charset="0"/>
              </a:rPr>
              <a:t> </a:t>
            </a:r>
            <a:r>
              <a:rPr lang="ar-SA" sz="2400" b="1" kern="100" dirty="0">
                <a:latin typeface="Calibri" panose="020F0502020204030204" pitchFamily="34" charset="0"/>
                <a:cs typeface="Arial" panose="020B0604020202020204" pitchFamily="34" charset="0"/>
              </a:rPr>
              <a:t>تأكيد القرار </a:t>
            </a:r>
            <a:r>
              <a:rPr lang="ar-EG" sz="2400" b="1" kern="100" dirty="0">
                <a:latin typeface="Calibri" panose="020F0502020204030204" pitchFamily="34" charset="0"/>
                <a:cs typeface="Arial" panose="020B0604020202020204" pitchFamily="34" charset="0"/>
              </a:rPr>
              <a:t>"</a:t>
            </a:r>
            <a:endParaRPr lang="ar-SA" sz="2400" b="1" kern="100" dirty="0">
              <a:latin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45AD09D2-EA1E-E8C6-3D8E-11E89451F5A7}"/>
              </a:ext>
            </a:extLst>
          </p:cNvPr>
          <p:cNvSpPr txBox="1"/>
          <p:nvPr/>
        </p:nvSpPr>
        <p:spPr>
          <a:xfrm>
            <a:off x="59771" y="1872578"/>
            <a:ext cx="3265320" cy="1316831"/>
          </a:xfrm>
          <a:prstGeom prst="verticalScroll">
            <a:avLst/>
          </a:prstGeom>
          <a:solidFill>
            <a:schemeClr val="accent2">
              <a:lumMod val="20000"/>
              <a:lumOff val="80000"/>
            </a:schemeClr>
          </a:solidFill>
          <a:ln>
            <a:solidFill>
              <a:schemeClr val="tx1"/>
            </a:solidFill>
          </a:ln>
        </p:spPr>
        <p:txBody>
          <a:bodyPr wrap="square">
            <a:spAutoFit/>
          </a:bodyPr>
          <a:lstStyle/>
          <a:p>
            <a:pPr algn="just" rtl="1"/>
            <a:r>
              <a:rPr lang="ar-EG" sz="1600" b="1" dirty="0">
                <a:solidFill>
                  <a:srgbClr val="FF0000"/>
                </a:solidFill>
              </a:rPr>
              <a:t>الإدراك</a:t>
            </a:r>
            <a:r>
              <a:rPr lang="ar-EG" sz="1600" b="1" dirty="0"/>
              <a:t> هو العملية العقلية التي يتم من خلالها تفسير وتأويل المثيرات وصياغتها على نحو يمكن فهمها، ومن ثم الخروج بتصور أو حكم أو قرار.</a:t>
            </a:r>
            <a:endParaRPr lang="en-US" sz="1600" b="1" dirty="0"/>
          </a:p>
        </p:txBody>
      </p:sp>
      <p:sp>
        <p:nvSpPr>
          <p:cNvPr id="13" name="TextBox 12">
            <a:extLst>
              <a:ext uri="{FF2B5EF4-FFF2-40B4-BE49-F238E27FC236}">
                <a16:creationId xmlns:a16="http://schemas.microsoft.com/office/drawing/2014/main" id="{6AC4DFE8-27DA-3112-CE1B-338ADABCE304}"/>
              </a:ext>
            </a:extLst>
          </p:cNvPr>
          <p:cNvSpPr txBox="1"/>
          <p:nvPr/>
        </p:nvSpPr>
        <p:spPr>
          <a:xfrm>
            <a:off x="931774" y="1338163"/>
            <a:ext cx="6855916" cy="451485"/>
          </a:xfrm>
          <a:prstGeom prst="verticalScroll">
            <a:avLst/>
          </a:prstGeom>
          <a:solidFill>
            <a:schemeClr val="accent2">
              <a:lumMod val="20000"/>
              <a:lumOff val="80000"/>
            </a:schemeClr>
          </a:solidFill>
          <a:ln>
            <a:solidFill>
              <a:schemeClr val="tx1"/>
            </a:solidFill>
          </a:ln>
        </p:spPr>
        <p:txBody>
          <a:bodyPr wrap="square">
            <a:spAutoFit/>
          </a:bodyPr>
          <a:lstStyle/>
          <a:p>
            <a:pPr algn="r" rtl="1"/>
            <a:r>
              <a:rPr lang="ar-EG" b="1" dirty="0">
                <a:solidFill>
                  <a:srgbClr val="FF0000"/>
                </a:solidFill>
              </a:rPr>
              <a:t>الوعي</a:t>
            </a:r>
            <a:r>
              <a:rPr lang="ar-EG" b="1" dirty="0"/>
              <a:t> </a:t>
            </a:r>
            <a:r>
              <a:rPr lang="ar-EG" dirty="0"/>
              <a:t>«</a:t>
            </a:r>
            <a:r>
              <a:rPr lang="ar-EG" b="1" dirty="0"/>
              <a:t>حالة فهم وإدراك شيء ما</a:t>
            </a:r>
            <a:r>
              <a:rPr lang="ar-EG" dirty="0"/>
              <a:t>» </a:t>
            </a:r>
            <a:r>
              <a:rPr lang="ar-EG" b="1" dirty="0"/>
              <a:t>وكذلك «حالة دراية المرء بمحيطه والاستجابة له»</a:t>
            </a:r>
            <a:endParaRPr lang="en-US" b="1" dirty="0"/>
          </a:p>
        </p:txBody>
      </p:sp>
      <p:graphicFrame>
        <p:nvGraphicFramePr>
          <p:cNvPr id="14" name="Diagram 13">
            <a:extLst>
              <a:ext uri="{FF2B5EF4-FFF2-40B4-BE49-F238E27FC236}">
                <a16:creationId xmlns:a16="http://schemas.microsoft.com/office/drawing/2014/main" id="{38E93933-7931-4FB1-923B-5B8726F30D2F}"/>
              </a:ext>
            </a:extLst>
          </p:cNvPr>
          <p:cNvGraphicFramePr/>
          <p:nvPr/>
        </p:nvGraphicFramePr>
        <p:xfrm>
          <a:off x="178744" y="3302110"/>
          <a:ext cx="3265320" cy="24307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6" name="TextBox 15">
            <a:extLst>
              <a:ext uri="{FF2B5EF4-FFF2-40B4-BE49-F238E27FC236}">
                <a16:creationId xmlns:a16="http://schemas.microsoft.com/office/drawing/2014/main" id="{63832C48-23D2-0152-F8EF-25D43F1C0BCB}"/>
              </a:ext>
            </a:extLst>
          </p:cNvPr>
          <p:cNvSpPr txBox="1"/>
          <p:nvPr/>
        </p:nvSpPr>
        <p:spPr>
          <a:xfrm>
            <a:off x="761999" y="5732877"/>
            <a:ext cx="2252439" cy="369332"/>
          </a:xfrm>
          <a:prstGeom prst="rect">
            <a:avLst/>
          </a:prstGeom>
          <a:solidFill>
            <a:schemeClr val="accent5">
              <a:lumMod val="40000"/>
              <a:lumOff val="60000"/>
            </a:schemeClr>
          </a:solidFill>
        </p:spPr>
        <p:txBody>
          <a:bodyPr wrap="square">
            <a:spAutoFit/>
          </a:bodyPr>
          <a:lstStyle/>
          <a:p>
            <a:pPr lvl="0"/>
            <a:r>
              <a:rPr lang="ar-EG" dirty="0">
                <a:solidFill>
                  <a:srgbClr val="C00000"/>
                </a:solidFill>
              </a:rPr>
              <a:t>جوانب الشخصية الأربعة </a:t>
            </a:r>
            <a:endParaRPr lang="en-US" dirty="0">
              <a:solidFill>
                <a:srgbClr val="C00000"/>
              </a:solidFill>
            </a:endParaRPr>
          </a:p>
        </p:txBody>
      </p:sp>
    </p:spTree>
    <p:extLst>
      <p:ext uri="{BB962C8B-B14F-4D97-AF65-F5344CB8AC3E}">
        <p14:creationId xmlns:p14="http://schemas.microsoft.com/office/powerpoint/2010/main" val="1765507631"/>
      </p:ext>
    </p:extLst>
  </p:cSld>
  <p:clrMapOvr>
    <a:masterClrMapping/>
  </p:clrMapOvr>
  <p:transition spd="slow">
    <p:comb/>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الوظائف النفسية لوسائل الإعلام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1464228" y="1124744"/>
            <a:ext cx="10007334"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2.</a:t>
            </a:r>
            <a:r>
              <a:rPr lang="ar-SA" b="1" kern="100" dirty="0">
                <a:solidFill>
                  <a:srgbClr val="0070C0"/>
                </a:solidFill>
                <a:latin typeface="Calibri" panose="020F0502020204030204" pitchFamily="34" charset="0"/>
                <a:cs typeface="Times New Roman" panose="02020603050405020304" pitchFamily="18" charset="0"/>
              </a:rPr>
              <a:t>اكتساب المعرفة </a:t>
            </a:r>
            <a:endParaRPr lang="ar-EG" b="1" kern="100" dirty="0">
              <a:solidFill>
                <a:srgbClr val="0070C0"/>
              </a:solidFill>
              <a:latin typeface="Calibri" panose="020F0502020204030204" pitchFamily="34" charset="0"/>
              <a:cs typeface="Times New Roman" panose="02020603050405020304" pitchFamily="18" charset="0"/>
            </a:endParaRPr>
          </a:p>
          <a:p>
            <a:pPr marL="0" indent="0" algn="just" rtl="1">
              <a:lnSpc>
                <a:spcPct val="150000"/>
              </a:lnSpc>
              <a:buNone/>
            </a:pPr>
            <a:r>
              <a:rPr lang="ar-SA" sz="2400" b="1" kern="100" dirty="0">
                <a:latin typeface="Calibri" panose="020F0502020204030204" pitchFamily="34" charset="0"/>
                <a:cs typeface="Arial" panose="020B0604020202020204" pitchFamily="34" charset="0"/>
              </a:rPr>
              <a:t>وتعني معاونة الأفراد والجماعات على اكتساب خبرات متنوعة والتزود بفهم أساسي عن أسباب المشكلات وأساليب حلها والنتائج المترتبة عليها</a:t>
            </a:r>
          </a:p>
          <a:p>
            <a:pPr marL="0" indent="0" algn="just" rtl="1">
              <a:lnSpc>
                <a:spcPct val="150000"/>
              </a:lnSpc>
              <a:buNone/>
            </a:pPr>
            <a:r>
              <a:rPr lang="ar-SA" b="1" kern="100" dirty="0">
                <a:solidFill>
                  <a:srgbClr val="0070C0"/>
                </a:solidFill>
                <a:latin typeface="Calibri" panose="020F0502020204030204" pitchFamily="34" charset="0"/>
                <a:cs typeface="Times New Roman" panose="02020603050405020304" pitchFamily="18" charset="0"/>
              </a:rPr>
              <a:t>3.التحفيز على التغيير والتطوير :</a:t>
            </a:r>
          </a:p>
          <a:p>
            <a:pPr marL="342900" indent="-342900" algn="just" rtl="1">
              <a:lnSpc>
                <a:spcPct val="150000"/>
              </a:lnSpc>
              <a:buFont typeface="Wingdings" panose="05000000000000000000" pitchFamily="2" charset="2"/>
              <a:buChar char="q"/>
            </a:pPr>
            <a:r>
              <a:rPr lang="ar-SA" sz="2400" b="1" kern="100" dirty="0">
                <a:latin typeface="Calibri" panose="020F0502020204030204" pitchFamily="34" charset="0"/>
                <a:cs typeface="Arial" panose="020B0604020202020204" pitchFamily="34" charset="0"/>
              </a:rPr>
              <a:t>وتعني خلق الطموحات لدى المواطنين وخل</a:t>
            </a:r>
            <a:r>
              <a:rPr lang="ar-EG" sz="2400" b="1" kern="100" dirty="0">
                <a:latin typeface="Calibri" panose="020F0502020204030204" pitchFamily="34" charset="0"/>
                <a:cs typeface="Arial" panose="020B0604020202020204" pitchFamily="34" charset="0"/>
              </a:rPr>
              <a:t>ق</a:t>
            </a:r>
            <a:r>
              <a:rPr lang="ar-SA" sz="2400" b="1" kern="100" dirty="0">
                <a:latin typeface="Calibri" panose="020F0502020204030204" pitchFamily="34" charset="0"/>
                <a:cs typeface="Arial" panose="020B0604020202020204" pitchFamily="34" charset="0"/>
              </a:rPr>
              <a:t> الحافز لديهم بالتغيير الى الأفضل ودفعهم للتغلب على الصعاب والقيام ببعض التضحيات في سبيل الارتقاء والتطوير </a:t>
            </a:r>
          </a:p>
          <a:p>
            <a:pPr marL="0" indent="0" algn="just" rtl="1">
              <a:lnSpc>
                <a:spcPct val="150000"/>
              </a:lnSpc>
              <a:buNone/>
            </a:pPr>
            <a:r>
              <a:rPr lang="ar-SA" b="1" kern="100" dirty="0">
                <a:solidFill>
                  <a:srgbClr val="0070C0"/>
                </a:solidFill>
                <a:latin typeface="Calibri" panose="020F0502020204030204" pitchFamily="34" charset="0"/>
                <a:cs typeface="Times New Roman" panose="02020603050405020304" pitchFamily="18" charset="0"/>
              </a:rPr>
              <a:t>4. المشاركة :</a:t>
            </a:r>
          </a:p>
          <a:p>
            <a:pPr marL="342900" indent="-342900" algn="just" rtl="1">
              <a:lnSpc>
                <a:spcPct val="150000"/>
              </a:lnSpc>
              <a:buFont typeface="Wingdings" panose="05000000000000000000" pitchFamily="2" charset="2"/>
              <a:buChar char="q"/>
            </a:pPr>
            <a:r>
              <a:rPr lang="ar-SA" sz="2400" b="1" kern="100" dirty="0">
                <a:latin typeface="Calibri" panose="020F0502020204030204" pitchFamily="34" charset="0"/>
                <a:cs typeface="Arial" panose="020B0604020202020204" pitchFamily="34" charset="0"/>
              </a:rPr>
              <a:t>تعد المشاركة الأساسية للجمهور في خطط التنمية هي الهدف الأول والأساسي للعملية الاتصالية </a:t>
            </a:r>
          </a:p>
          <a:p>
            <a:pPr marL="342900" indent="-342900" algn="just" rtl="1">
              <a:lnSpc>
                <a:spcPct val="150000"/>
              </a:lnSpc>
              <a:buFont typeface="Wingdings" panose="05000000000000000000" pitchFamily="2" charset="2"/>
              <a:buChar char="q"/>
            </a:pPr>
            <a:endParaRPr lang="ar-SA" sz="2400" b="1" kern="100" dirty="0">
              <a:latin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73229414"/>
      </p:ext>
    </p:extLst>
  </p:cSld>
  <p:clrMapOvr>
    <a:masterClrMapping/>
  </p:clrMapOvr>
  <p:transition spd="slow">
    <p:comb/>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الوظائف النفسية لوسائل الإعلام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3550722" y="1124744"/>
            <a:ext cx="7920840"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SA" sz="3200" b="1" kern="100" dirty="0">
                <a:solidFill>
                  <a:srgbClr val="0070C0"/>
                </a:solidFill>
                <a:latin typeface="Calibri" panose="020F0502020204030204" pitchFamily="34" charset="0"/>
                <a:cs typeface="Times New Roman" panose="02020603050405020304" pitchFamily="18" charset="0"/>
              </a:rPr>
              <a:t>5.التأثير في الاتجاه :</a:t>
            </a:r>
            <a:endParaRPr lang="ar-EG" sz="3200" b="1" kern="100" dirty="0">
              <a:solidFill>
                <a:srgbClr val="0070C0"/>
              </a:solidFill>
              <a:latin typeface="Calibri" panose="020F0502020204030204" pitchFamily="34" charset="0"/>
              <a:cs typeface="Times New Roman" panose="02020603050405020304" pitchFamily="18" charset="0"/>
            </a:endParaRPr>
          </a:p>
          <a:p>
            <a:pPr marL="0" indent="0" algn="just" rtl="1">
              <a:lnSpc>
                <a:spcPct val="150000"/>
              </a:lnSpc>
              <a:buNone/>
            </a:pPr>
            <a:r>
              <a:rPr lang="ar-SA" b="1" kern="100" dirty="0">
                <a:latin typeface="Calibri" panose="020F0502020204030204" pitchFamily="34" charset="0"/>
                <a:cs typeface="Arial" panose="020B0604020202020204" pitchFamily="34" charset="0"/>
              </a:rPr>
              <a:t>تهدف وسائل الإعلام في التأثير في اتجاهات المواطنين</a:t>
            </a:r>
            <a:r>
              <a:rPr lang="ar-EG" b="1" kern="100" dirty="0">
                <a:latin typeface="Calibri" panose="020F0502020204030204" pitchFamily="34" charset="0"/>
                <a:cs typeface="Arial" panose="020B0604020202020204" pitchFamily="34" charset="0"/>
              </a:rPr>
              <a:t> </a:t>
            </a:r>
            <a:r>
              <a:rPr lang="ar-SA" b="1" kern="100" dirty="0">
                <a:latin typeface="Calibri" panose="020F0502020204030204" pitchFamily="34" charset="0"/>
                <a:cs typeface="Arial" panose="020B0604020202020204" pitchFamily="34" charset="0"/>
              </a:rPr>
              <a:t>تجاه قضاياهم ومشكلات المجتمع من خلال :</a:t>
            </a:r>
          </a:p>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تدعيم الاتجاهات الإيجابية ومحاولة تعديل الاتجاهات السلبية </a:t>
            </a:r>
          </a:p>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خلق اتجاهات جديدة تجاه قضايا المجتمع ومشاكله</a:t>
            </a:r>
          </a:p>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معاونة أفراد المجتمع وجماعاته على اكتساب القيم </a:t>
            </a:r>
          </a:p>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خلق حوافز المشاركة الإيجابية في تحسين وحماية البيئة </a:t>
            </a:r>
          </a:p>
        </p:txBody>
      </p:sp>
    </p:spTree>
    <p:extLst>
      <p:ext uri="{BB962C8B-B14F-4D97-AF65-F5344CB8AC3E}">
        <p14:creationId xmlns:p14="http://schemas.microsoft.com/office/powerpoint/2010/main" val="3064293439"/>
      </p:ext>
    </p:extLst>
  </p:cSld>
  <p:clrMapOvr>
    <a:masterClrMapping/>
  </p:clrMapOvr>
  <p:transition spd="slow">
    <p:comb/>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الوظائف النفسية لوسائل الإعلام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2850078" y="2169945"/>
            <a:ext cx="7623957" cy="318599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SA" sz="3200" b="1" kern="100" dirty="0">
                <a:solidFill>
                  <a:srgbClr val="0070C0"/>
                </a:solidFill>
                <a:latin typeface="Calibri" panose="020F0502020204030204" pitchFamily="34" charset="0"/>
                <a:cs typeface="Times New Roman" panose="02020603050405020304" pitchFamily="18" charset="0"/>
              </a:rPr>
              <a:t>6.تعديل السلوك :</a:t>
            </a:r>
          </a:p>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يجب أن تعمل الرسالة على إقناع الأفراد أولا</a:t>
            </a:r>
            <a:r>
              <a:rPr lang="ar-EG" b="1" kern="100" dirty="0">
                <a:latin typeface="Calibri" panose="020F0502020204030204" pitchFamily="34" charset="0"/>
                <a:cs typeface="Arial" panose="020B0604020202020204" pitchFamily="34" charset="0"/>
              </a:rPr>
              <a:t>ً</a:t>
            </a:r>
            <a:r>
              <a:rPr lang="ar-SA" b="1" kern="100" dirty="0">
                <a:latin typeface="Calibri" panose="020F0502020204030204" pitchFamily="34" charset="0"/>
                <a:cs typeface="Arial" panose="020B0604020202020204" pitchFamily="34" charset="0"/>
              </a:rPr>
              <a:t> بضرورة التغيير وربط ذلك بحياة الأفراد والقدرة على التكيف مع المجتمع.</a:t>
            </a:r>
          </a:p>
        </p:txBody>
      </p:sp>
    </p:spTree>
    <p:extLst>
      <p:ext uri="{BB962C8B-B14F-4D97-AF65-F5344CB8AC3E}">
        <p14:creationId xmlns:p14="http://schemas.microsoft.com/office/powerpoint/2010/main" val="767204826"/>
      </p:ext>
    </p:extLst>
  </p:cSld>
  <p:clrMapOvr>
    <a:masterClrMapping/>
  </p:clrMapOvr>
  <p:transition spd="slow">
    <p:comb/>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818371" y="3589075"/>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تأثيرات وسائل الإعلام</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0" name="Picture 9" descr="A puzzle pieces in the head of a person&#10;&#10;Description automatically generated">
            <a:extLst>
              <a:ext uri="{FF2B5EF4-FFF2-40B4-BE49-F238E27FC236}">
                <a16:creationId xmlns:a16="http://schemas.microsoft.com/office/drawing/2014/main" id="{393E8EAB-AF4E-B38F-8F21-205DE8211D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761999" y="2133009"/>
            <a:ext cx="6186055" cy="3247679"/>
          </a:xfrm>
          <a:prstGeom prst="rect">
            <a:avLst/>
          </a:prstGeom>
        </p:spPr>
      </p:pic>
    </p:spTree>
    <p:extLst>
      <p:ext uri="{BB962C8B-B14F-4D97-AF65-F5344CB8AC3E}">
        <p14:creationId xmlns:p14="http://schemas.microsoft.com/office/powerpoint/2010/main" val="102731805"/>
      </p:ext>
    </p:extLst>
  </p:cSld>
  <p:clrMapOvr>
    <a:masterClrMapping/>
  </p:clrMapOvr>
  <p:transition spd="slow">
    <p:comb/>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61BF2D-3C10-4915-BDF9-480415B7049B}"/>
              </a:ext>
            </a:extLst>
          </p:cNvPr>
          <p:cNvSpPr>
            <a:spLocks noGrp="1"/>
          </p:cNvSpPr>
          <p:nvPr>
            <p:ph idx="1"/>
          </p:nvPr>
        </p:nvSpPr>
        <p:spPr>
          <a:xfrm>
            <a:off x="1981200" y="1412776"/>
            <a:ext cx="8229600" cy="4896544"/>
          </a:xfrm>
          <a:solidFill>
            <a:schemeClr val="bg1"/>
          </a:solidFill>
          <a:ln>
            <a:solidFill>
              <a:schemeClr val="accent6">
                <a:lumMod val="60000"/>
                <a:lumOff val="40000"/>
              </a:schemeClr>
            </a:solidFill>
          </a:ln>
        </p:spPr>
        <p:txBody>
          <a:bodyPr lIns="274320" tIns="274320" rIns="274320">
            <a:normAutofit lnSpcReduction="10000"/>
          </a:bodyPr>
          <a:lstStyle/>
          <a:p>
            <a:pPr marL="0" indent="0" algn="just" rtl="1">
              <a:buClr>
                <a:schemeClr val="accent2"/>
              </a:buClr>
              <a:buNone/>
            </a:pPr>
            <a:r>
              <a:rPr lang="ar-SA" sz="3500" b="1" dirty="0"/>
              <a:t>أنواع التأثر:</a:t>
            </a:r>
          </a:p>
          <a:p>
            <a:pPr marL="514350" indent="-514350" algn="just" rtl="1">
              <a:buFont typeface="+mj-lt"/>
              <a:buAutoNum type="arabicPeriod"/>
            </a:pPr>
            <a:r>
              <a:rPr lang="ar-SA" sz="3000" b="1" dirty="0"/>
              <a:t>تغيير الاتجاه أو الموقف:</a:t>
            </a:r>
            <a:r>
              <a:rPr lang="ar-SA" sz="3000" dirty="0"/>
              <a:t> يقصد بالموقف رؤية الإنسان لقضية أو شخص ما وشعوره نحوها ووسائل الإعلام لديها القدرة من خلال ما تقدمه من معلومات على تغيير نظرة الناس تجاه القضايا والأحداث</a:t>
            </a:r>
            <a:endParaRPr lang="en-US" sz="3000" dirty="0"/>
          </a:p>
          <a:p>
            <a:pPr marL="514350" indent="-514350" algn="just" rtl="1">
              <a:buFont typeface="+mj-lt"/>
              <a:buAutoNum type="arabicPeriod"/>
            </a:pPr>
            <a:r>
              <a:rPr lang="ar-SA" sz="3000" b="1" dirty="0"/>
              <a:t>التغيير المعرفي:</a:t>
            </a:r>
            <a:r>
              <a:rPr lang="ar-SA" sz="3000" dirty="0"/>
              <a:t> المعرفة</a:t>
            </a:r>
            <a:r>
              <a:rPr lang="ar-EG" sz="3000" dirty="0"/>
              <a:t> </a:t>
            </a:r>
            <a:r>
              <a:rPr lang="ar-SA" sz="3000" dirty="0"/>
              <a:t>هي مجموع المعلومات لدى الأفراد وهي بذلك أشمل من الموقف   </a:t>
            </a:r>
            <a:endParaRPr lang="en-US" sz="3000" dirty="0"/>
          </a:p>
          <a:p>
            <a:pPr marL="514350" indent="-514350" algn="just" rtl="1">
              <a:buFont typeface="+mj-lt"/>
              <a:buAutoNum type="arabicPeriod"/>
            </a:pPr>
            <a:r>
              <a:rPr lang="ar-SA" sz="3000" b="1" dirty="0"/>
              <a:t>التنشئة الاجتماعية:</a:t>
            </a:r>
            <a:r>
              <a:rPr lang="ar-SA" sz="3000" dirty="0"/>
              <a:t> هناك عدة مؤسسات تتولى عملية التنشئة الاجتماعية للأفراد ومنها (البيت – المدرسة – المراكز الدينية – ووسائل الاتصال- ووسائل الإعلام التي يتعرض لها الجميع من الكبار والأطفال )</a:t>
            </a:r>
            <a:endParaRPr lang="en-US" sz="3000" dirty="0"/>
          </a:p>
          <a:p>
            <a:pPr marL="0" indent="0" algn="just" rtl="1">
              <a:buClr>
                <a:schemeClr val="accent2"/>
              </a:buClr>
              <a:buNone/>
            </a:pPr>
            <a:endParaRPr lang="ar-SA" dirty="0"/>
          </a:p>
        </p:txBody>
      </p:sp>
      <p:sp>
        <p:nvSpPr>
          <p:cNvPr id="4" name="TextBox 3">
            <a:extLst>
              <a:ext uri="{FF2B5EF4-FFF2-40B4-BE49-F238E27FC236}">
                <a16:creationId xmlns:a16="http://schemas.microsoft.com/office/drawing/2014/main" id="{CEEC64AF-004C-4619-A683-E1636159635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01664F2D-8F50-F561-7A0D-5EFB783408E8}"/>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تأثيرات وسائل الإعلام</a:t>
            </a:r>
          </a:p>
        </p:txBody>
      </p:sp>
      <p:pic>
        <p:nvPicPr>
          <p:cNvPr id="6" name="Picture 5">
            <a:extLst>
              <a:ext uri="{FF2B5EF4-FFF2-40B4-BE49-F238E27FC236}">
                <a16:creationId xmlns:a16="http://schemas.microsoft.com/office/drawing/2014/main" id="{80D2ED27-6DBE-31D6-A0A3-18BDAFBBE3B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B708AA26-6839-D981-28AE-5C16456F6A7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8" name="TextBox 7">
            <a:extLst>
              <a:ext uri="{FF2B5EF4-FFF2-40B4-BE49-F238E27FC236}">
                <a16:creationId xmlns:a16="http://schemas.microsoft.com/office/drawing/2014/main" id="{94A3626B-72D0-FE66-0CB8-44BBFCB516A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49A193B-B16E-E90C-3DC4-402032FDFF0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1930386"/>
      </p:ext>
    </p:extLst>
  </p:cSld>
  <p:clrMapOvr>
    <a:masterClrMapping/>
  </p:clrMapOvr>
  <p:transition spd="slow">
    <p:comb/>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61BF2D-3C10-4915-BDF9-480415B7049B}"/>
              </a:ext>
            </a:extLst>
          </p:cNvPr>
          <p:cNvSpPr>
            <a:spLocks noGrp="1"/>
          </p:cNvSpPr>
          <p:nvPr>
            <p:ph idx="1"/>
          </p:nvPr>
        </p:nvSpPr>
        <p:spPr>
          <a:xfrm>
            <a:off x="1981200" y="1412776"/>
            <a:ext cx="8229600" cy="4896544"/>
          </a:xfrm>
          <a:solidFill>
            <a:schemeClr val="bg1"/>
          </a:solidFill>
          <a:ln>
            <a:solidFill>
              <a:schemeClr val="accent6">
                <a:lumMod val="60000"/>
                <a:lumOff val="40000"/>
              </a:schemeClr>
            </a:solidFill>
          </a:ln>
        </p:spPr>
        <p:txBody>
          <a:bodyPr lIns="274320" tIns="365760" rIns="274320">
            <a:normAutofit/>
          </a:bodyPr>
          <a:lstStyle/>
          <a:p>
            <a:pPr marL="0" indent="0" algn="just" rtl="1">
              <a:buClr>
                <a:schemeClr val="accent2"/>
              </a:buClr>
              <a:buNone/>
            </a:pPr>
            <a:r>
              <a:rPr lang="ar-SA" sz="3500" b="1" dirty="0"/>
              <a:t>أنواع التأثر:</a:t>
            </a:r>
          </a:p>
          <a:p>
            <a:pPr algn="just" rtl="1"/>
            <a:r>
              <a:rPr lang="ar-SA" b="1" dirty="0"/>
              <a:t>4</a:t>
            </a:r>
            <a:r>
              <a:rPr lang="ar-EG" b="1" dirty="0"/>
              <a:t>. </a:t>
            </a:r>
            <a:r>
              <a:rPr lang="ar-SA" b="1" dirty="0"/>
              <a:t>الإثارة الجماعية:</a:t>
            </a:r>
            <a:r>
              <a:rPr lang="ar-SA" dirty="0"/>
              <a:t> وسائل الإعلام تصل لقطاع كبير من الأفراد ويحدث أحياناً أن تصنع قلقاً جماعياً خاصة خلال فترات الأزمات والحروب مثل التهديد بالحرب والإرهاب.</a:t>
            </a:r>
            <a:endParaRPr lang="en-US" dirty="0"/>
          </a:p>
          <a:p>
            <a:pPr algn="just" rtl="1"/>
            <a:r>
              <a:rPr lang="ar-SA" b="1" dirty="0"/>
              <a:t>5</a:t>
            </a:r>
            <a:r>
              <a:rPr lang="ar-EG" b="1" dirty="0"/>
              <a:t>. </a:t>
            </a:r>
            <a:r>
              <a:rPr lang="ar-SA" b="1" dirty="0"/>
              <a:t>صياغة الواقع: </a:t>
            </a:r>
            <a:r>
              <a:rPr lang="ar-SA" dirty="0"/>
              <a:t>التعرض المستمر لوسائل الإعلام يصبح الواقع هو ذلك الجزء الذي تقدمة لنا وسائل الإعلام مما يشكل</a:t>
            </a:r>
            <a:r>
              <a:rPr lang="ar-EG" dirty="0"/>
              <a:t> الصورة</a:t>
            </a:r>
            <a:r>
              <a:rPr lang="ar-SA" dirty="0"/>
              <a:t> الذهنية ل</a:t>
            </a:r>
            <a:r>
              <a:rPr lang="ar-EG" dirty="0" err="1"/>
              <a:t>دى</a:t>
            </a:r>
            <a:r>
              <a:rPr lang="ar-EG" dirty="0"/>
              <a:t> ا</a:t>
            </a:r>
            <a:r>
              <a:rPr lang="ar-SA" dirty="0"/>
              <a:t>لمتلقي عن الواقع</a:t>
            </a:r>
            <a:r>
              <a:rPr lang="ar-EG" dirty="0"/>
              <a:t>.</a:t>
            </a:r>
            <a:r>
              <a:rPr lang="ar-SA" dirty="0"/>
              <a:t> ومن هنا تتضح خطورة الأداة الإعلامية في أيدي صناع القرار في الدول وتزداد الخطورة في الدول النامية أو ما يسمى دول العالم الثالث.</a:t>
            </a:r>
            <a:endParaRPr lang="en-US" dirty="0"/>
          </a:p>
        </p:txBody>
      </p:sp>
      <p:sp>
        <p:nvSpPr>
          <p:cNvPr id="6" name="TextBox 5">
            <a:extLst>
              <a:ext uri="{FF2B5EF4-FFF2-40B4-BE49-F238E27FC236}">
                <a16:creationId xmlns:a16="http://schemas.microsoft.com/office/drawing/2014/main" id="{68156EC4-9DF9-66F3-4C4A-C44DCB3BF32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9DA91F77-41D9-9B67-4E28-A89E028F8DCA}"/>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تأثيرات وسائل الإعلام</a:t>
            </a:r>
          </a:p>
        </p:txBody>
      </p:sp>
      <p:pic>
        <p:nvPicPr>
          <p:cNvPr id="8" name="Picture 7">
            <a:extLst>
              <a:ext uri="{FF2B5EF4-FFF2-40B4-BE49-F238E27FC236}">
                <a16:creationId xmlns:a16="http://schemas.microsoft.com/office/drawing/2014/main" id="{90BE0EA6-C1AC-9E23-D3C8-48CDE60194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9" name="Rectangle 8">
            <a:extLst>
              <a:ext uri="{FF2B5EF4-FFF2-40B4-BE49-F238E27FC236}">
                <a16:creationId xmlns:a16="http://schemas.microsoft.com/office/drawing/2014/main" id="{2BBB97B5-11BA-E735-0DC7-65A02595B785}"/>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208D2C8F-C7A8-2751-BBF8-88E43467C59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57C2A7A4-1E0D-287B-ADB6-5F0B56446C3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80060648"/>
      </p:ext>
    </p:extLst>
  </p:cSld>
  <p:clrMapOvr>
    <a:masterClrMapping/>
  </p:clrMapOvr>
  <p:transition spd="slow">
    <p:comb/>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61BF2D-3C10-4915-BDF9-480415B7049B}"/>
              </a:ext>
            </a:extLst>
          </p:cNvPr>
          <p:cNvSpPr>
            <a:spLocks noGrp="1"/>
          </p:cNvSpPr>
          <p:nvPr>
            <p:ph idx="1"/>
          </p:nvPr>
        </p:nvSpPr>
        <p:spPr>
          <a:xfrm>
            <a:off x="1464228" y="1412776"/>
            <a:ext cx="9081060" cy="4896544"/>
          </a:xfrm>
          <a:solidFill>
            <a:schemeClr val="bg1"/>
          </a:solidFill>
          <a:ln>
            <a:solidFill>
              <a:schemeClr val="accent6">
                <a:lumMod val="60000"/>
                <a:lumOff val="40000"/>
              </a:schemeClr>
            </a:solidFill>
          </a:ln>
        </p:spPr>
        <p:txBody>
          <a:bodyPr lIns="365760" tIns="365760" rIns="365760" bIns="457200">
            <a:noAutofit/>
          </a:bodyPr>
          <a:lstStyle/>
          <a:p>
            <a:pPr marL="0" indent="0" algn="just" rtl="1">
              <a:buClr>
                <a:schemeClr val="accent2"/>
              </a:buClr>
              <a:buNone/>
            </a:pPr>
            <a:r>
              <a:rPr lang="ar-SA" sz="3200" b="1" dirty="0"/>
              <a:t>مستويات التأثير: مستوى تأثير وسائل الإعلام:</a:t>
            </a:r>
            <a:endParaRPr lang="ar-EG" sz="3200" b="1" dirty="0"/>
          </a:p>
          <a:p>
            <a:pPr marL="0" indent="0" algn="just" rtl="1">
              <a:buClr>
                <a:schemeClr val="accent2"/>
              </a:buClr>
              <a:buNone/>
            </a:pPr>
            <a:endParaRPr lang="ar-SA" sz="3200" b="1" dirty="0"/>
          </a:p>
          <a:p>
            <a:pPr algn="just" rtl="1"/>
            <a:r>
              <a:rPr lang="ar-SA" sz="3200" dirty="0"/>
              <a:t>تؤثر وسائل الإعلام على المتلقي من خلال التأثير على مستويين:</a:t>
            </a:r>
            <a:endParaRPr lang="en-US" sz="3200" dirty="0"/>
          </a:p>
          <a:p>
            <a:pPr marL="1258888" indent="-514350" algn="just" rtl="1">
              <a:buAutoNum type="arabic1Minus"/>
            </a:pPr>
            <a:r>
              <a:rPr lang="ar-SA" sz="3200" dirty="0"/>
              <a:t>مستوى التأثير النفسي    </a:t>
            </a:r>
            <a:endParaRPr lang="ar-EG" sz="3200" dirty="0"/>
          </a:p>
          <a:p>
            <a:pPr marL="1258888" indent="-514350" algn="just" rtl="1">
              <a:buAutoNum type="arabic1Minus"/>
            </a:pPr>
            <a:r>
              <a:rPr lang="ar-SA" sz="3200" dirty="0"/>
              <a:t>مستوى </a:t>
            </a:r>
            <a:r>
              <a:rPr lang="ar-SA" sz="3200" dirty="0" err="1"/>
              <a:t>التأث</a:t>
            </a:r>
            <a:r>
              <a:rPr lang="ar-EG" sz="3200" dirty="0"/>
              <a:t>ي</a:t>
            </a:r>
            <a:r>
              <a:rPr lang="ar-SA" sz="3200" dirty="0"/>
              <a:t>ر السلوكي</a:t>
            </a:r>
          </a:p>
        </p:txBody>
      </p:sp>
      <p:sp>
        <p:nvSpPr>
          <p:cNvPr id="6" name="TextBox 5">
            <a:extLst>
              <a:ext uri="{FF2B5EF4-FFF2-40B4-BE49-F238E27FC236}">
                <a16:creationId xmlns:a16="http://schemas.microsoft.com/office/drawing/2014/main" id="{00C1814D-FA7B-E58C-068D-DFDFCF3EB6F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34B0BE29-436E-7376-FA57-02946C594A1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تأثيرات وسائل الإعلام</a:t>
            </a:r>
          </a:p>
        </p:txBody>
      </p:sp>
      <p:pic>
        <p:nvPicPr>
          <p:cNvPr id="8" name="Picture 7">
            <a:extLst>
              <a:ext uri="{FF2B5EF4-FFF2-40B4-BE49-F238E27FC236}">
                <a16:creationId xmlns:a16="http://schemas.microsoft.com/office/drawing/2014/main" id="{E81AD957-AEBE-B674-BF84-A07B1FBB8BE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9" name="Rectangle 8">
            <a:extLst>
              <a:ext uri="{FF2B5EF4-FFF2-40B4-BE49-F238E27FC236}">
                <a16:creationId xmlns:a16="http://schemas.microsoft.com/office/drawing/2014/main" id="{2167318C-E019-3593-49CA-27D83FA7A0C1}"/>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A42BF3EE-64B0-B8B7-F585-01B65CD5E29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C026BBA7-2BC9-1A39-346E-5495345EE47E}"/>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87087553"/>
      </p:ext>
    </p:extLst>
  </p:cSld>
  <p:clrMapOvr>
    <a:masterClrMapping/>
  </p:clrMapOvr>
  <p:transition spd="slow">
    <p:comb/>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61BF2D-3C10-4915-BDF9-480415B7049B}"/>
              </a:ext>
            </a:extLst>
          </p:cNvPr>
          <p:cNvSpPr>
            <a:spLocks noGrp="1"/>
          </p:cNvSpPr>
          <p:nvPr>
            <p:ph idx="1"/>
          </p:nvPr>
        </p:nvSpPr>
        <p:spPr>
          <a:xfrm>
            <a:off x="1464228" y="1412776"/>
            <a:ext cx="9081060" cy="4896544"/>
          </a:xfrm>
          <a:solidFill>
            <a:schemeClr val="bg1"/>
          </a:solidFill>
          <a:ln>
            <a:solidFill>
              <a:schemeClr val="accent6">
                <a:lumMod val="60000"/>
                <a:lumOff val="40000"/>
              </a:schemeClr>
            </a:solidFill>
          </a:ln>
        </p:spPr>
        <p:txBody>
          <a:bodyPr lIns="365760" tIns="365760" rIns="365760" bIns="457200">
            <a:noAutofit/>
          </a:bodyPr>
          <a:lstStyle/>
          <a:p>
            <a:pPr marL="0" indent="0" algn="just" rtl="1">
              <a:buClr>
                <a:schemeClr val="accent2"/>
              </a:buClr>
              <a:buNone/>
            </a:pPr>
            <a:r>
              <a:rPr lang="ar-SA" b="1" dirty="0"/>
              <a:t>مستويات التأثير: مستوى تأثير وسائل الإعلام:</a:t>
            </a:r>
          </a:p>
          <a:p>
            <a:pPr algn="just" rtl="1"/>
            <a:r>
              <a:rPr lang="ar-SA" b="1" dirty="0"/>
              <a:t>أ- مستوى التأثير النفسي</a:t>
            </a:r>
            <a:r>
              <a:rPr lang="ar-SA" dirty="0"/>
              <a:t>: يتم من خلال تأثير وسائل الإعلام على البناء النفسي للفرد مما يحدث </a:t>
            </a:r>
            <a:r>
              <a:rPr lang="ar-SA" dirty="0" err="1"/>
              <a:t>تغ</a:t>
            </a:r>
            <a:r>
              <a:rPr lang="ar-EG" dirty="0"/>
              <a:t>ي</a:t>
            </a:r>
            <a:r>
              <a:rPr lang="ar-SA" dirty="0" err="1"/>
              <a:t>يراً</a:t>
            </a:r>
            <a:r>
              <a:rPr lang="ar-SA" dirty="0"/>
              <a:t> في الاتجاهات وذلك من خلال أحد العمليات الآتية</a:t>
            </a:r>
            <a:r>
              <a:rPr lang="ar-SA" b="1" dirty="0"/>
              <a:t>:</a:t>
            </a:r>
            <a:endParaRPr lang="en-US" dirty="0"/>
          </a:p>
          <a:p>
            <a:pPr algn="just" rtl="1"/>
            <a:r>
              <a:rPr lang="ar-SA" dirty="0"/>
              <a:t>1)    تدعيم الاتجاه .</a:t>
            </a:r>
            <a:endParaRPr lang="en-US" dirty="0"/>
          </a:p>
          <a:p>
            <a:pPr algn="just" rtl="1"/>
            <a:r>
              <a:rPr lang="ar-SA" dirty="0"/>
              <a:t>2)    تغيير الاتجاه .</a:t>
            </a:r>
            <a:endParaRPr lang="en-US" dirty="0"/>
          </a:p>
          <a:p>
            <a:pPr algn="just" rtl="1"/>
            <a:r>
              <a:rPr lang="ar-SA" dirty="0"/>
              <a:t>3)    التأثير غير المقصود .</a:t>
            </a:r>
            <a:endParaRPr lang="en-US" dirty="0"/>
          </a:p>
          <a:p>
            <a:pPr algn="just" rtl="1"/>
            <a:r>
              <a:rPr lang="ar-SA" dirty="0"/>
              <a:t>4)    المحافظة على الاتجاه .</a:t>
            </a:r>
            <a:endParaRPr lang="en-US" dirty="0"/>
          </a:p>
          <a:p>
            <a:pPr algn="just" rtl="1"/>
            <a:r>
              <a:rPr lang="ar-SA" dirty="0"/>
              <a:t>5)    أقصى تأثير ممكن .</a:t>
            </a:r>
            <a:endParaRPr lang="en-US" dirty="0"/>
          </a:p>
        </p:txBody>
      </p:sp>
      <p:sp>
        <p:nvSpPr>
          <p:cNvPr id="6" name="TextBox 5">
            <a:extLst>
              <a:ext uri="{FF2B5EF4-FFF2-40B4-BE49-F238E27FC236}">
                <a16:creationId xmlns:a16="http://schemas.microsoft.com/office/drawing/2014/main" id="{00C1814D-FA7B-E58C-068D-DFDFCF3EB6F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34B0BE29-436E-7376-FA57-02946C594A1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تأثيرات وسائل الإعلام</a:t>
            </a:r>
          </a:p>
        </p:txBody>
      </p:sp>
      <p:pic>
        <p:nvPicPr>
          <p:cNvPr id="8" name="Picture 7">
            <a:extLst>
              <a:ext uri="{FF2B5EF4-FFF2-40B4-BE49-F238E27FC236}">
                <a16:creationId xmlns:a16="http://schemas.microsoft.com/office/drawing/2014/main" id="{E81AD957-AEBE-B674-BF84-A07B1FBB8BE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9" name="Rectangle 8">
            <a:extLst>
              <a:ext uri="{FF2B5EF4-FFF2-40B4-BE49-F238E27FC236}">
                <a16:creationId xmlns:a16="http://schemas.microsoft.com/office/drawing/2014/main" id="{2167318C-E019-3593-49CA-27D83FA7A0C1}"/>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A42BF3EE-64B0-B8B7-F585-01B65CD5E29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C026BBA7-2BC9-1A39-346E-5495345EE47E}"/>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5101899"/>
      </p:ext>
    </p:extLst>
  </p:cSld>
  <p:clrMapOvr>
    <a:masterClrMapping/>
  </p:clrMapOvr>
  <p:transition spd="slow">
    <p:comb/>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61BF2D-3C10-4915-BDF9-480415B7049B}"/>
              </a:ext>
            </a:extLst>
          </p:cNvPr>
          <p:cNvSpPr>
            <a:spLocks noGrp="1"/>
          </p:cNvSpPr>
          <p:nvPr>
            <p:ph idx="1"/>
          </p:nvPr>
        </p:nvSpPr>
        <p:spPr>
          <a:xfrm>
            <a:off x="1981200" y="1412776"/>
            <a:ext cx="8229600" cy="4896544"/>
          </a:xfrm>
          <a:solidFill>
            <a:schemeClr val="bg1"/>
          </a:solidFill>
          <a:ln>
            <a:solidFill>
              <a:schemeClr val="accent6">
                <a:lumMod val="60000"/>
                <a:lumOff val="40000"/>
              </a:schemeClr>
            </a:solidFill>
          </a:ln>
        </p:spPr>
        <p:txBody>
          <a:bodyPr>
            <a:normAutofit/>
          </a:bodyPr>
          <a:lstStyle/>
          <a:p>
            <a:pPr marL="0" indent="0" algn="just" rtl="1">
              <a:buClr>
                <a:schemeClr val="accent2"/>
              </a:buClr>
              <a:buNone/>
            </a:pPr>
            <a:r>
              <a:rPr lang="ar-SA" sz="3500" b="1" dirty="0"/>
              <a:t>مستويات التأثير: مستوى تأثير وسائل الإعلام:</a:t>
            </a:r>
          </a:p>
          <a:p>
            <a:pPr algn="just" rtl="1"/>
            <a:r>
              <a:rPr lang="ar-SA" sz="3200" b="1" dirty="0"/>
              <a:t>ب. مستوى التأثير السلوكي</a:t>
            </a:r>
            <a:r>
              <a:rPr lang="ar-SA" sz="3200" dirty="0"/>
              <a:t>: هو التعبير الظاهر الذي يمكن للآخرين ملاحظته وللاتصال دوراً هاماً في تغيير السلوك ومن مؤشرات تغيير السلوك المؤشرات المرتبطة بالعادات مثل قراءة صحف معينة أو متابعة قنوات تلفزيونية معينة </a:t>
            </a:r>
            <a:endParaRPr lang="ar-EG" sz="3200" dirty="0"/>
          </a:p>
          <a:p>
            <a:pPr algn="just" rtl="1"/>
            <a:r>
              <a:rPr lang="ar-SA" sz="3200" dirty="0"/>
              <a:t>المعوقات التي تواجه عملية تغيير السلوك أهمها:</a:t>
            </a:r>
            <a:endParaRPr lang="ar-EG" sz="3200" dirty="0"/>
          </a:p>
          <a:p>
            <a:pPr marL="0" indent="0" algn="just" rtl="1">
              <a:buNone/>
            </a:pPr>
            <a:endParaRPr lang="ar-SA" sz="2400" dirty="0"/>
          </a:p>
          <a:p>
            <a:pPr algn="just" rtl="1"/>
            <a:r>
              <a:rPr lang="ar-SA" sz="3200" b="1" dirty="0"/>
              <a:t>معوقات نفسية     معوقات اجتماعية</a:t>
            </a:r>
            <a:r>
              <a:rPr lang="ar-SA" sz="3200" dirty="0"/>
              <a:t>     </a:t>
            </a:r>
            <a:r>
              <a:rPr lang="ar-SA" sz="3200" b="1" dirty="0"/>
              <a:t>الاختيار الانتقائي</a:t>
            </a:r>
            <a:endParaRPr lang="en-US" dirty="0"/>
          </a:p>
        </p:txBody>
      </p:sp>
      <p:sp>
        <p:nvSpPr>
          <p:cNvPr id="6" name="TextBox 5">
            <a:extLst>
              <a:ext uri="{FF2B5EF4-FFF2-40B4-BE49-F238E27FC236}">
                <a16:creationId xmlns:a16="http://schemas.microsoft.com/office/drawing/2014/main" id="{44BB42CB-AFAF-8BC8-83A5-08C55DBBFB1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4110AA1E-5B7C-4CDC-79D6-9A67144672D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تأثيرات وسائل الإعلام</a:t>
            </a:r>
          </a:p>
        </p:txBody>
      </p:sp>
      <p:pic>
        <p:nvPicPr>
          <p:cNvPr id="8" name="Picture 7">
            <a:extLst>
              <a:ext uri="{FF2B5EF4-FFF2-40B4-BE49-F238E27FC236}">
                <a16:creationId xmlns:a16="http://schemas.microsoft.com/office/drawing/2014/main" id="{529703CB-70BC-D7E7-7CAB-85692A76946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9" name="Rectangle 8">
            <a:extLst>
              <a:ext uri="{FF2B5EF4-FFF2-40B4-BE49-F238E27FC236}">
                <a16:creationId xmlns:a16="http://schemas.microsoft.com/office/drawing/2014/main" id="{66E406D1-FFBF-AE1D-5EC5-B9FD3A8D6D5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ABE484F5-1414-BAF4-9A77-8A6DD6200C4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CAF73A5-DCFF-D2AC-34A0-2B8E7EAE166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512784"/>
      </p:ext>
    </p:extLst>
  </p:cSld>
  <p:clrMapOvr>
    <a:masterClrMapping/>
  </p:clrMapOvr>
  <p:transition spd="slow">
    <p:comb/>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2549042" y="1064118"/>
            <a:ext cx="610896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وسائل الإعلام وبناء الصورة الذهنية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skull with different colored icons&#10;&#10;Description automatically generated">
            <a:extLst>
              <a:ext uri="{FF2B5EF4-FFF2-40B4-BE49-F238E27FC236}">
                <a16:creationId xmlns:a16="http://schemas.microsoft.com/office/drawing/2014/main" id="{F96C0CE7-6C78-6F8D-9F7C-13EAB0CE47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12912" y="2234259"/>
            <a:ext cx="2181225" cy="3190875"/>
          </a:xfrm>
          <a:prstGeom prst="rect">
            <a:avLst/>
          </a:prstGeom>
        </p:spPr>
      </p:pic>
    </p:spTree>
    <p:extLst>
      <p:ext uri="{BB962C8B-B14F-4D97-AF65-F5344CB8AC3E}">
        <p14:creationId xmlns:p14="http://schemas.microsoft.com/office/powerpoint/2010/main" val="2382413723"/>
      </p:ext>
    </p:extLst>
  </p:cSld>
  <p:clrMapOvr>
    <a:masterClrMapping/>
  </p:clrMapOvr>
  <p:transition spd="slow">
    <p:comb/>
  </p:transition>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وسائل الإعلام وبناء الصورة الذهنية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3040084" y="1124744"/>
            <a:ext cx="843147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تعد وسائل الإعلام أقوى الوسائل المختلفة في تشكيل الصورة الذهنية عن الأفراد والجماعات والشعوب الخارجية</a:t>
            </a:r>
          </a:p>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تحدث عملية تحرك للصورة الذهنية المتكونة لدى الأفراد من المضامين الإعلامية المختلفة وهذا التحرك يكون في اتجاهين هما:</a:t>
            </a:r>
            <a:endParaRPr lang="en-US" b="1" kern="100" dirty="0">
              <a:latin typeface="Calibri" panose="020F0502020204030204" pitchFamily="34" charset="0"/>
              <a:cs typeface="Arial" panose="020B0604020202020204" pitchFamily="34" charset="0"/>
            </a:endParaRPr>
          </a:p>
          <a:p>
            <a:pPr marL="0" indent="0" algn="just" rtl="1">
              <a:lnSpc>
                <a:spcPct val="150000"/>
              </a:lnSpc>
              <a:buNone/>
            </a:pPr>
            <a:endParaRPr lang="ar-SA" sz="100" b="1" kern="100" dirty="0">
              <a:latin typeface="Calibri" panose="020F0502020204030204" pitchFamily="34" charset="0"/>
              <a:cs typeface="Arial" panose="020B0604020202020204" pitchFamily="34" charset="0"/>
            </a:endParaRPr>
          </a:p>
          <a:p>
            <a:pPr lvl="1" algn="just" rtl="1">
              <a:lnSpc>
                <a:spcPct val="150000"/>
              </a:lnSpc>
              <a:buFont typeface="Wingdings" panose="05000000000000000000" pitchFamily="2" charset="2"/>
              <a:buChar char="§"/>
            </a:pPr>
            <a:r>
              <a:rPr lang="ar-SA" sz="2800" b="1" kern="100" dirty="0">
                <a:latin typeface="Calibri" panose="020F0502020204030204" pitchFamily="34" charset="0"/>
                <a:cs typeface="Arial" panose="020B0604020202020204" pitchFamily="34" charset="0"/>
              </a:rPr>
              <a:t>الاتجاه الأول: تدعيم الصور الذهنية القائمة بالفعل من قبل. </a:t>
            </a:r>
          </a:p>
          <a:p>
            <a:pPr lvl="1" algn="just" rtl="1">
              <a:lnSpc>
                <a:spcPct val="150000"/>
              </a:lnSpc>
              <a:buFont typeface="Wingdings" panose="05000000000000000000" pitchFamily="2" charset="2"/>
              <a:buChar char="§"/>
            </a:pPr>
            <a:r>
              <a:rPr lang="ar-SA" sz="2800" b="1" kern="100" dirty="0">
                <a:latin typeface="Calibri" panose="020F0502020204030204" pitchFamily="34" charset="0"/>
                <a:cs typeface="Arial" panose="020B0604020202020204" pitchFamily="34" charset="0"/>
              </a:rPr>
              <a:t>الاتجاه الثاني : تغيير الصورة الذهنية القائمة من قبل سواء كان هذا التغيير جزئي</a:t>
            </a:r>
            <a:r>
              <a:rPr lang="ar-EG" sz="2800" b="1" kern="100" dirty="0">
                <a:latin typeface="Calibri" panose="020F0502020204030204" pitchFamily="34" charset="0"/>
                <a:cs typeface="Arial" panose="020B0604020202020204" pitchFamily="34" charset="0"/>
              </a:rPr>
              <a:t>ً</a:t>
            </a:r>
            <a:r>
              <a:rPr lang="ar-SA" sz="2800" b="1" kern="100" dirty="0">
                <a:latin typeface="Calibri" panose="020F0502020204030204" pitchFamily="34" charset="0"/>
                <a:cs typeface="Arial" panose="020B0604020202020204" pitchFamily="34" charset="0"/>
              </a:rPr>
              <a:t>ا أم كلي</a:t>
            </a:r>
            <a:r>
              <a:rPr lang="ar-EG" sz="2800" b="1" kern="100" dirty="0">
                <a:latin typeface="Calibri" panose="020F0502020204030204" pitchFamily="34" charset="0"/>
                <a:cs typeface="Arial" panose="020B0604020202020204" pitchFamily="34" charset="0"/>
              </a:rPr>
              <a:t>ً</a:t>
            </a:r>
            <a:r>
              <a:rPr lang="ar-SA" sz="2800" b="1" kern="100" dirty="0">
                <a:latin typeface="Calibri" panose="020F0502020204030204" pitchFamily="34" charset="0"/>
                <a:cs typeface="Arial" panose="020B0604020202020204" pitchFamily="34" charset="0"/>
              </a:rPr>
              <a:t>ا.</a:t>
            </a:r>
          </a:p>
        </p:txBody>
      </p:sp>
      <p:sp>
        <p:nvSpPr>
          <p:cNvPr id="3" name="Rectangle: Beveled 2">
            <a:extLst>
              <a:ext uri="{FF2B5EF4-FFF2-40B4-BE49-F238E27FC236}">
                <a16:creationId xmlns:a16="http://schemas.microsoft.com/office/drawing/2014/main" id="{77994E59-1DDA-B515-FF1D-30004F7E0798}"/>
              </a:ext>
            </a:extLst>
          </p:cNvPr>
          <p:cNvSpPr/>
          <p:nvPr/>
        </p:nvSpPr>
        <p:spPr>
          <a:xfrm>
            <a:off x="59771" y="2556126"/>
            <a:ext cx="2968831" cy="2458193"/>
          </a:xfrm>
          <a:prstGeom prst="bevel">
            <a:avLst/>
          </a:prstGeom>
          <a:effectLst>
            <a:outerShdw blurRad="50800" dist="38100" dir="2700000" algn="tl" rotWithShape="0">
              <a:prstClr val="black">
                <a:alpha val="40000"/>
              </a:prstClr>
            </a:outerShdw>
          </a:effectLst>
        </p:spPr>
        <p:style>
          <a:lnRef idx="1">
            <a:schemeClr val="accent5"/>
          </a:lnRef>
          <a:fillRef idx="2">
            <a:schemeClr val="accent5"/>
          </a:fillRef>
          <a:effectRef idx="1">
            <a:schemeClr val="accent5"/>
          </a:effectRef>
          <a:fontRef idx="minor">
            <a:schemeClr val="dk1"/>
          </a:fontRef>
        </p:style>
        <p:txBody>
          <a:bodyPr rtlCol="0" anchor="ctr"/>
          <a:lstStyle/>
          <a:p>
            <a:pPr algn="ctr"/>
            <a:r>
              <a:rPr lang="ar-EG" b="1" dirty="0">
                <a:solidFill>
                  <a:schemeClr val="tx1"/>
                </a:solidFill>
              </a:rPr>
              <a:t>الصورة الذهنية </a:t>
            </a:r>
          </a:p>
          <a:p>
            <a:pPr algn="ctr"/>
            <a:r>
              <a:rPr lang="ar-EG" b="1" dirty="0">
                <a:solidFill>
                  <a:schemeClr val="tx1"/>
                </a:solidFill>
              </a:rPr>
              <a:t>هي مجموعة الانطباعات التي تتكون في الأذهان عن قيم معينة سياسية أو شخصية، يساعد على تكوينها ما تبثه وسائل الاتصال الجماهيرية</a:t>
            </a:r>
            <a:endParaRPr lang="en-US" b="1" dirty="0">
              <a:solidFill>
                <a:schemeClr val="tx1"/>
              </a:solidFill>
            </a:endParaRPr>
          </a:p>
        </p:txBody>
      </p:sp>
    </p:spTree>
    <p:extLst>
      <p:ext uri="{BB962C8B-B14F-4D97-AF65-F5344CB8AC3E}">
        <p14:creationId xmlns:p14="http://schemas.microsoft.com/office/powerpoint/2010/main" val="3443611865"/>
      </p:ext>
    </p:extLst>
  </p:cSld>
  <p:clrMapOvr>
    <a:masterClrMapping/>
  </p:clrMapOvr>
  <p:transition spd="slow">
    <p:comb/>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622099" y="2468117"/>
            <a:ext cx="5041987" cy="1200329"/>
          </a:xfrm>
          <a:prstGeom prst="rect">
            <a:avLst/>
          </a:prstGeom>
          <a:noFill/>
        </p:spPr>
        <p:txBody>
          <a:bodyPr wrap="square" rtlCol="0">
            <a:spAutoFit/>
          </a:bodyPr>
          <a:lstStyle/>
          <a:p>
            <a:pPr algn="ctr" rtl="1"/>
            <a:r>
              <a:rPr lang="ar-EG" sz="3600" b="1">
                <a:solidFill>
                  <a:srgbClr val="00B0F0"/>
                </a:solidFill>
                <a:latin typeface="Times New Roman" panose="02020603050405020304" pitchFamily="18" charset="0"/>
                <a:cs typeface="Times New Roman" panose="02020603050405020304" pitchFamily="18" charset="0"/>
              </a:rPr>
              <a:t>وسائل الإعلام </a:t>
            </a:r>
            <a:endParaRPr lang="en-US" sz="3600" b="1">
              <a:solidFill>
                <a:srgbClr val="00B0F0"/>
              </a:solidFill>
              <a:latin typeface="Times New Roman" panose="02020603050405020304" pitchFamily="18" charset="0"/>
              <a:cs typeface="Times New Roman" panose="02020603050405020304" pitchFamily="18" charset="0"/>
            </a:endParaRPr>
          </a:p>
          <a:p>
            <a:pPr algn="ctr" rtl="1"/>
            <a:r>
              <a:rPr lang="ar-EG" sz="3600" b="1">
                <a:solidFill>
                  <a:srgbClr val="00B0F0"/>
                </a:solidFill>
                <a:latin typeface="Times New Roman" panose="02020603050405020304" pitchFamily="18" charset="0"/>
                <a:cs typeface="Times New Roman" panose="02020603050405020304" pitchFamily="18" charset="0"/>
              </a:rPr>
              <a:t>والصورة النمطية والذهنية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cartoon of a person taking a selfie&#10;&#10;Description automatically generated">
            <a:extLst>
              <a:ext uri="{FF2B5EF4-FFF2-40B4-BE49-F238E27FC236}">
                <a16:creationId xmlns:a16="http://schemas.microsoft.com/office/drawing/2014/main" id="{3A214155-CEDF-D7E3-E6A5-FCAC78BBB0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4756" y="1387141"/>
            <a:ext cx="6191468" cy="4643601"/>
          </a:xfrm>
          <a:prstGeom prst="rect">
            <a:avLst/>
          </a:prstGeom>
        </p:spPr>
      </p:pic>
    </p:spTree>
    <p:extLst>
      <p:ext uri="{BB962C8B-B14F-4D97-AF65-F5344CB8AC3E}">
        <p14:creationId xmlns:p14="http://schemas.microsoft.com/office/powerpoint/2010/main" val="141216681"/>
      </p:ext>
    </p:extLst>
  </p:cSld>
  <p:clrMapOvr>
    <a:masterClrMapping/>
  </p:clrMapOvr>
  <p:transition spd="slow">
    <p:comb/>
  </p:transition>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189437"/>
            <a:ext cx="5031445" cy="523220"/>
          </a:xfrm>
          <a:prstGeom prst="rect">
            <a:avLst/>
          </a:prstGeom>
          <a:noFill/>
        </p:spPr>
        <p:txBody>
          <a:bodyPr wrap="square" rtlCol="0">
            <a:spAutoFit/>
          </a:bodyPr>
          <a:lstStyle/>
          <a:p>
            <a:pPr rtl="1"/>
            <a:r>
              <a:rPr lang="ar-EG" sz="2800" b="1">
                <a:solidFill>
                  <a:schemeClr val="bg1"/>
                </a:solidFill>
                <a:latin typeface="Times New Roman" panose="02020603050405020304" pitchFamily="18" charset="0"/>
                <a:cs typeface="Times New Roman" panose="02020603050405020304" pitchFamily="18" charset="0"/>
              </a:rPr>
              <a:t>وسائل الإعلام والصورة النمطية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3705100" y="1124744"/>
            <a:ext cx="7766461"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lnSpc>
                <a:spcPts val="4700"/>
              </a:lnSpc>
              <a:buFont typeface="Wingdings" panose="05000000000000000000" pitchFamily="2" charset="2"/>
              <a:buChar char="q"/>
            </a:pPr>
            <a:r>
              <a:rPr lang="ar-EG" b="1" kern="100" dirty="0">
                <a:latin typeface="Calibri" panose="020F0502020204030204" pitchFamily="34" charset="0"/>
                <a:cs typeface="Times New Roman" panose="02020603050405020304" pitchFamily="18" charset="0"/>
              </a:rPr>
              <a:t> </a:t>
            </a:r>
            <a:r>
              <a:rPr lang="ar-SA" b="1" kern="100" dirty="0">
                <a:latin typeface="Calibri" panose="020F0502020204030204" pitchFamily="34" charset="0"/>
                <a:cs typeface="Times New Roman" panose="02020603050405020304" pitchFamily="18" charset="0"/>
              </a:rPr>
              <a:t>تختلف الصورة النمطية عن الصورة الذهنية في أن الصورة النمطية تأخذ نمط</a:t>
            </a:r>
            <a:r>
              <a:rPr lang="ar-EG" b="1" kern="100" dirty="0">
                <a:latin typeface="Calibri" panose="020F0502020204030204" pitchFamily="34" charset="0"/>
                <a:cs typeface="Times New Roman" panose="02020603050405020304" pitchFamily="18" charset="0"/>
              </a:rPr>
              <a:t>ً</a:t>
            </a:r>
            <a:r>
              <a:rPr lang="ar-SA" b="1" kern="100" dirty="0">
                <a:latin typeface="Calibri" panose="020F0502020204030204" pitchFamily="34" charset="0"/>
                <a:cs typeface="Times New Roman" panose="02020603050405020304" pitchFamily="18" charset="0"/>
              </a:rPr>
              <a:t>ا عام</a:t>
            </a:r>
            <a:r>
              <a:rPr lang="ar-EG" b="1" kern="100" dirty="0">
                <a:latin typeface="Calibri" panose="020F0502020204030204" pitchFamily="34" charset="0"/>
                <a:cs typeface="Times New Roman" panose="02020603050405020304" pitchFamily="18" charset="0"/>
              </a:rPr>
              <a:t>ً</a:t>
            </a:r>
            <a:r>
              <a:rPr lang="ar-SA" b="1" kern="100" dirty="0">
                <a:latin typeface="Calibri" panose="020F0502020204030204" pitchFamily="34" charset="0"/>
                <a:cs typeface="Times New Roman" panose="02020603050405020304" pitchFamily="18" charset="0"/>
              </a:rPr>
              <a:t>ا جامد</a:t>
            </a:r>
            <a:r>
              <a:rPr lang="ar-EG" b="1" kern="100" dirty="0">
                <a:latin typeface="Calibri" panose="020F0502020204030204" pitchFamily="34" charset="0"/>
                <a:cs typeface="Times New Roman" panose="02020603050405020304" pitchFamily="18" charset="0"/>
              </a:rPr>
              <a:t>ً</a:t>
            </a:r>
            <a:r>
              <a:rPr lang="ar-SA" b="1" kern="100" dirty="0">
                <a:latin typeface="Calibri" panose="020F0502020204030204" pitchFamily="34" charset="0"/>
                <a:cs typeface="Times New Roman" panose="02020603050405020304" pitchFamily="18" charset="0"/>
              </a:rPr>
              <a:t>ا وتصبح سمة مشتركة لدى الأفراد.</a:t>
            </a:r>
          </a:p>
          <a:p>
            <a:pPr algn="just" rtl="1">
              <a:lnSpc>
                <a:spcPts val="4700"/>
              </a:lnSpc>
              <a:buFont typeface="Wingdings" panose="05000000000000000000" pitchFamily="2" charset="2"/>
              <a:buChar char="q"/>
            </a:pPr>
            <a:r>
              <a:rPr lang="ar-EG" b="1" kern="100" dirty="0">
                <a:latin typeface="Calibri" panose="020F0502020204030204" pitchFamily="34" charset="0"/>
                <a:cs typeface="Times New Roman" panose="02020603050405020304" pitchFamily="18" charset="0"/>
              </a:rPr>
              <a:t> </a:t>
            </a:r>
            <a:r>
              <a:rPr lang="ar-SA" b="1" kern="100" dirty="0">
                <a:latin typeface="Calibri" panose="020F0502020204030204" pitchFamily="34" charset="0"/>
                <a:cs typeface="Times New Roman" panose="02020603050405020304" pitchFamily="18" charset="0"/>
              </a:rPr>
              <a:t>يحكم الأفراد على الأشياء من خلال الصور النمطية التي تشبه الرسوم داخل نفوس الأفراد والتي يصعب تغييرها.</a:t>
            </a:r>
          </a:p>
          <a:p>
            <a:pPr algn="just" rtl="1">
              <a:lnSpc>
                <a:spcPts val="4700"/>
              </a:lnSpc>
              <a:buFont typeface="Wingdings" panose="05000000000000000000" pitchFamily="2" charset="2"/>
              <a:buChar char="q"/>
            </a:pPr>
            <a:r>
              <a:rPr lang="ar-EG" b="1" kern="100" dirty="0">
                <a:latin typeface="Calibri" panose="020F0502020204030204" pitchFamily="34" charset="0"/>
                <a:cs typeface="Times New Roman" panose="02020603050405020304" pitchFamily="18" charset="0"/>
              </a:rPr>
              <a:t> </a:t>
            </a:r>
            <a:r>
              <a:rPr lang="ar-SA" b="1" kern="100" dirty="0">
                <a:latin typeface="Calibri" panose="020F0502020204030204" pitchFamily="34" charset="0"/>
                <a:cs typeface="Times New Roman" panose="02020603050405020304" pitchFamily="18" charset="0"/>
              </a:rPr>
              <a:t>كالصورة النمطية المتكونة عن </a:t>
            </a:r>
            <a:r>
              <a:rPr lang="ar-EG" b="1" kern="100" dirty="0">
                <a:latin typeface="Calibri" panose="020F0502020204030204" pitchFamily="34" charset="0"/>
                <a:cs typeface="Times New Roman" panose="02020603050405020304" pitchFamily="18" charset="0"/>
              </a:rPr>
              <a:t>دول ما </a:t>
            </a:r>
            <a:r>
              <a:rPr lang="ar-SA" b="1" kern="100" dirty="0">
                <a:latin typeface="Calibri" panose="020F0502020204030204" pitchFamily="34" charset="0"/>
                <a:cs typeface="Times New Roman" panose="02020603050405020304" pitchFamily="18" charset="0"/>
              </a:rPr>
              <a:t>من خلال الأفلام والمسلسلات بأنها أقوى دولة ويصعب التغلب عليها.</a:t>
            </a:r>
          </a:p>
          <a:p>
            <a:pPr algn="just" rtl="1">
              <a:lnSpc>
                <a:spcPts val="4700"/>
              </a:lnSpc>
              <a:buFont typeface="Wingdings" panose="05000000000000000000" pitchFamily="2" charset="2"/>
              <a:buChar char="q"/>
            </a:pPr>
            <a:r>
              <a:rPr lang="ar-EG" b="1" kern="100" dirty="0">
                <a:latin typeface="Calibri" panose="020F0502020204030204" pitchFamily="34" charset="0"/>
                <a:cs typeface="Times New Roman" panose="02020603050405020304" pitchFamily="18" charset="0"/>
              </a:rPr>
              <a:t> </a:t>
            </a:r>
            <a:r>
              <a:rPr lang="ar-SA" b="1" kern="100" dirty="0">
                <a:latin typeface="Calibri" panose="020F0502020204030204" pitchFamily="34" charset="0"/>
                <a:cs typeface="Times New Roman" panose="02020603050405020304" pitchFamily="18" charset="0"/>
              </a:rPr>
              <a:t>بذلك تحول الصورة النمطية الى شكل من أشكال التعميم التي يطلقها الأفراد على الدول، الشعوب أو الجهات </a:t>
            </a:r>
          </a:p>
        </p:txBody>
      </p:sp>
      <p:sp>
        <p:nvSpPr>
          <p:cNvPr id="4" name="TextBox 3">
            <a:extLst>
              <a:ext uri="{FF2B5EF4-FFF2-40B4-BE49-F238E27FC236}">
                <a16:creationId xmlns:a16="http://schemas.microsoft.com/office/drawing/2014/main" id="{2A73980D-CB57-2874-E459-3D4E60E747B2}"/>
              </a:ext>
            </a:extLst>
          </p:cNvPr>
          <p:cNvSpPr txBox="1"/>
          <p:nvPr/>
        </p:nvSpPr>
        <p:spPr>
          <a:xfrm>
            <a:off x="187962" y="2835415"/>
            <a:ext cx="3166024" cy="2860358"/>
          </a:xfrm>
          <a:prstGeom prst="round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just" rtl="1"/>
            <a:r>
              <a:rPr lang="ar-EG" b="1" dirty="0"/>
              <a:t>- الصورة الذهنية تبنى على الحقائق الموضوعية والمعلومات الصادقة في حين أن الصورة النمطية تبنى على حقائق مبالغ فيها ومعلومات مشوهة. </a:t>
            </a:r>
            <a:endParaRPr lang="en-US" b="1" dirty="0"/>
          </a:p>
          <a:p>
            <a:pPr algn="just" rtl="1"/>
            <a:r>
              <a:rPr lang="ar-EG" b="1" dirty="0"/>
              <a:t>- الصورة الذهنية ليست بالضرورة مشحونة عاطفيًا، عكس الصورة النمطية التي تكون محملة بالمشاعر الذاتية والعواطف الشخصية</a:t>
            </a:r>
            <a:endParaRPr lang="en-US" b="1" dirty="0"/>
          </a:p>
        </p:txBody>
      </p:sp>
      <p:sp>
        <p:nvSpPr>
          <p:cNvPr id="11" name="TextBox 10">
            <a:extLst>
              <a:ext uri="{FF2B5EF4-FFF2-40B4-BE49-F238E27FC236}">
                <a16:creationId xmlns:a16="http://schemas.microsoft.com/office/drawing/2014/main" id="{F15AD9C3-C3F6-5472-C402-49939D396D31}"/>
              </a:ext>
            </a:extLst>
          </p:cNvPr>
          <p:cNvSpPr txBox="1"/>
          <p:nvPr/>
        </p:nvSpPr>
        <p:spPr>
          <a:xfrm>
            <a:off x="187962" y="1570851"/>
            <a:ext cx="3166024" cy="1021556"/>
          </a:xfrm>
          <a:prstGeom prst="round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just" rtl="1"/>
            <a:r>
              <a:rPr lang="ar-EG" b="1" dirty="0"/>
              <a:t>الصورة النمطية، أو القالب النمطي ،أو الفكرة المُقولبة ،أو القَولبة، أو التنميط السلبي</a:t>
            </a:r>
            <a:endParaRPr lang="en-US" b="1" dirty="0"/>
          </a:p>
        </p:txBody>
      </p:sp>
    </p:spTree>
    <p:extLst>
      <p:ext uri="{BB962C8B-B14F-4D97-AF65-F5344CB8AC3E}">
        <p14:creationId xmlns:p14="http://schemas.microsoft.com/office/powerpoint/2010/main" val="2071082193"/>
      </p:ext>
    </p:extLst>
  </p:cSld>
  <p:clrMapOvr>
    <a:masterClrMapping/>
  </p:clrMapOvr>
  <p:transition spd="slow">
    <p:comb/>
  </p:transition>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189437"/>
            <a:ext cx="5031445" cy="523220"/>
          </a:xfrm>
          <a:prstGeom prst="rect">
            <a:avLst/>
          </a:prstGeom>
          <a:noFill/>
        </p:spPr>
        <p:txBody>
          <a:bodyPr wrap="square" rtlCol="0">
            <a:spAutoFit/>
          </a:bodyPr>
          <a:lstStyle/>
          <a:p>
            <a:pPr rtl="1"/>
            <a:r>
              <a:rPr lang="ar-EG" sz="2800" b="1">
                <a:solidFill>
                  <a:schemeClr val="bg1"/>
                </a:solidFill>
                <a:latin typeface="Times New Roman" panose="02020603050405020304" pitchFamily="18" charset="0"/>
                <a:cs typeface="Times New Roman" panose="02020603050405020304" pitchFamily="18" charset="0"/>
              </a:rPr>
              <a:t>أهمية الصورة النمطية والذهنية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1728228" y="1124744"/>
            <a:ext cx="9743334"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just" rtl="1">
              <a:lnSpc>
                <a:spcPct val="150000"/>
              </a:lnSpc>
              <a:buFont typeface="+mj-lt"/>
              <a:buAutoNum type="arabicPeriod"/>
            </a:pPr>
            <a:r>
              <a:rPr lang="ar-SA" sz="3200" b="1" kern="100" dirty="0">
                <a:latin typeface="Calibri" panose="020F0502020204030204" pitchFamily="34" charset="0"/>
                <a:cs typeface="Times New Roman" panose="02020603050405020304" pitchFamily="18" charset="0"/>
              </a:rPr>
              <a:t>تشكل آراء الفرد عن الآخرين:  تمثل الصورة الذهنية والنمطية إطار</a:t>
            </a:r>
            <a:r>
              <a:rPr lang="ar-EG" sz="3200" b="1" kern="100" dirty="0">
                <a:latin typeface="Calibri" panose="020F0502020204030204" pitchFamily="34" charset="0"/>
                <a:cs typeface="Times New Roman" panose="02020603050405020304" pitchFamily="18" charset="0"/>
              </a:rPr>
              <a:t>ً</a:t>
            </a:r>
            <a:r>
              <a:rPr lang="ar-SA" sz="3200" b="1" kern="100" dirty="0">
                <a:latin typeface="Calibri" panose="020F0502020204030204" pitchFamily="34" charset="0"/>
                <a:cs typeface="Times New Roman" panose="02020603050405020304" pitchFamily="18" charset="0"/>
              </a:rPr>
              <a:t>ا للذاكرة فهي عملية بناء تصورات وتفسير للصور والرموز والمشاعر والأفكار</a:t>
            </a:r>
          </a:p>
          <a:p>
            <a:pPr marL="514350" indent="-514350" algn="just" rtl="1">
              <a:lnSpc>
                <a:spcPct val="150000"/>
              </a:lnSpc>
              <a:buFont typeface="+mj-lt"/>
              <a:buAutoNum type="arabicPeriod"/>
            </a:pPr>
            <a:r>
              <a:rPr lang="ar-SA" sz="3200" b="1" kern="100" dirty="0">
                <a:latin typeface="Calibri" panose="020F0502020204030204" pitchFamily="34" charset="0"/>
                <a:cs typeface="Times New Roman" panose="02020603050405020304" pitchFamily="18" charset="0"/>
              </a:rPr>
              <a:t>تؤثر على سلوك الفرد وتصرفاته: عقل الفرد عبارة عن مخزن للذكريات والخبرات النفسية ويعد هذا المخزون صورة ذهنية تؤثر على السلوك والتصرفات بطريقة لا يستطيع الفرد أن يفهمها </a:t>
            </a:r>
          </a:p>
        </p:txBody>
      </p:sp>
    </p:spTree>
    <p:extLst>
      <p:ext uri="{BB962C8B-B14F-4D97-AF65-F5344CB8AC3E}">
        <p14:creationId xmlns:p14="http://schemas.microsoft.com/office/powerpoint/2010/main" val="919853304"/>
      </p:ext>
    </p:extLst>
  </p:cSld>
  <p:clrMapOvr>
    <a:masterClrMapping/>
  </p:clrMapOvr>
  <p:transition spd="slow">
    <p:comb/>
  </p:transition>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189437"/>
            <a:ext cx="5031445" cy="523220"/>
          </a:xfrm>
          <a:prstGeom prst="rect">
            <a:avLst/>
          </a:prstGeom>
          <a:noFill/>
        </p:spPr>
        <p:txBody>
          <a:bodyPr wrap="square" rtlCol="0">
            <a:spAutoFit/>
          </a:bodyPr>
          <a:lstStyle/>
          <a:p>
            <a:pPr rtl="1"/>
            <a:r>
              <a:rPr lang="ar-EG" sz="2800" b="1">
                <a:solidFill>
                  <a:schemeClr val="bg1"/>
                </a:solidFill>
                <a:latin typeface="Times New Roman" panose="02020603050405020304" pitchFamily="18" charset="0"/>
                <a:cs typeface="Times New Roman" panose="02020603050405020304" pitchFamily="18" charset="0"/>
              </a:rPr>
              <a:t>أهمية الصورة النمطية والذهنية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1728228" y="1124744"/>
            <a:ext cx="9743334"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just" rtl="1">
              <a:lnSpc>
                <a:spcPct val="150000"/>
              </a:lnSpc>
              <a:buFont typeface="+mj-lt"/>
              <a:buAutoNum type="arabicPeriod" startAt="3"/>
            </a:pPr>
            <a:r>
              <a:rPr lang="ar-SA" sz="3200" b="1" kern="100">
                <a:latin typeface="Calibri" panose="020F0502020204030204" pitchFamily="34" charset="0"/>
                <a:cs typeface="Times New Roman" panose="02020603050405020304" pitchFamily="18" charset="0"/>
              </a:rPr>
              <a:t>دعم اتخاذ القرار: الصورة الذهنية توفر البيئة السيكولوجية التي يتم من خلالها صنع القرار وتساعد الشخص على التعرف على ردود الفعل لديه تجاه المواقف المختلفة .</a:t>
            </a:r>
          </a:p>
          <a:p>
            <a:pPr marL="514350" indent="-514350" algn="just" rtl="1">
              <a:lnSpc>
                <a:spcPct val="150000"/>
              </a:lnSpc>
              <a:buFont typeface="+mj-lt"/>
              <a:buAutoNum type="arabicPeriod" startAt="3"/>
            </a:pPr>
            <a:r>
              <a:rPr lang="ar-SA" sz="3200" b="1" kern="100">
                <a:latin typeface="Calibri" panose="020F0502020204030204" pitchFamily="34" charset="0"/>
                <a:cs typeface="Times New Roman" panose="02020603050405020304" pitchFamily="18" charset="0"/>
              </a:rPr>
              <a:t>التأثير في العلاقات الدولية: تقوم الصورة بدور هام في حياة الدول والعلاقات الدولية، وتؤثر صورة الدولة الذهنية والنمطية على علاقتها الخارجية وآراء وتصرفات الدول الأخرى حتى تحقق أهدافها ومصالحها.</a:t>
            </a:r>
          </a:p>
          <a:p>
            <a:pPr marL="514350" indent="-514350" algn="just" rtl="1">
              <a:lnSpc>
                <a:spcPct val="150000"/>
              </a:lnSpc>
              <a:buFont typeface="+mj-lt"/>
              <a:buAutoNum type="arabicPeriod" startAt="3"/>
            </a:pPr>
            <a:endParaRPr lang="ar-SA" sz="3200" b="1" kern="10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74195859"/>
      </p:ext>
    </p:extLst>
  </p:cSld>
  <p:clrMapOvr>
    <a:masterClrMapping/>
  </p:clrMapOvr>
  <p:transition spd="slow">
    <p:comb/>
  </p:transition>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أسباب اختلاف الصورة الذهنية لدى الأفراد</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1</a:t>
            </a:r>
            <a:r>
              <a:rPr lang="en-US" b="1" kern="100" dirty="0">
                <a:solidFill>
                  <a:srgbClr val="0070C0"/>
                </a:solidFill>
                <a:latin typeface="Calibri" panose="020F0502020204030204" pitchFamily="34" charset="0"/>
                <a:cs typeface="Times New Roman" panose="02020603050405020304" pitchFamily="18" charset="0"/>
              </a:rPr>
              <a:t>-</a:t>
            </a:r>
            <a:r>
              <a:rPr lang="ar-EG" b="1" kern="100" dirty="0">
                <a:solidFill>
                  <a:srgbClr val="0070C0"/>
                </a:solidFill>
                <a:latin typeface="Calibri" panose="020F0502020204030204" pitchFamily="34" charset="0"/>
                <a:cs typeface="Times New Roman" panose="02020603050405020304" pitchFamily="18" charset="0"/>
              </a:rPr>
              <a:t> </a:t>
            </a:r>
            <a:r>
              <a:rPr lang="ar-SA" b="1" kern="100" dirty="0">
                <a:solidFill>
                  <a:srgbClr val="0070C0"/>
                </a:solidFill>
                <a:latin typeface="Calibri" panose="020F0502020204030204" pitchFamily="34" charset="0"/>
                <a:cs typeface="Times New Roman" panose="02020603050405020304" pitchFamily="18" charset="0"/>
              </a:rPr>
              <a:t>البعد الثقافي والمعرفي: </a:t>
            </a:r>
          </a:p>
          <a:p>
            <a:pPr algn="r" rtl="1">
              <a:buFont typeface="Arial" panose="020B0604020202020204" pitchFamily="34" charset="0"/>
              <a:buNone/>
            </a:pPr>
            <a:r>
              <a:rPr lang="ar-SA" sz="3200" b="1" dirty="0"/>
              <a:t>ويقصد به ما لدى الفرد من معارف سابقة ومعلومات عن موضوع معين تجعله يدرك موضوع</a:t>
            </a:r>
            <a:r>
              <a:rPr lang="ar-EG" sz="3200" b="1" dirty="0"/>
              <a:t>ً</a:t>
            </a:r>
            <a:r>
              <a:rPr lang="ar-SA" sz="3200" b="1" dirty="0"/>
              <a:t>ا معين</a:t>
            </a:r>
            <a:r>
              <a:rPr lang="ar-EG" sz="3200" b="1" dirty="0"/>
              <a:t>ً</a:t>
            </a:r>
            <a:r>
              <a:rPr lang="ar-SA" sz="3200" b="1" dirty="0"/>
              <a:t>ا ويفهمه.</a:t>
            </a:r>
          </a:p>
          <a:p>
            <a:pPr algn="r" rtl="1">
              <a:buFont typeface="Wingdings" pitchFamily="2" charset="2"/>
              <a:buChar char="ü"/>
            </a:pPr>
            <a:r>
              <a:rPr lang="ar-SA" sz="3200" b="1" dirty="0"/>
              <a:t>التعرف على ثقافة الآخرين (لغتهم ،أسلوب حياتهم ،القيم والمعتقدات،</a:t>
            </a:r>
            <a:r>
              <a:rPr lang="ar-EG" sz="3200" b="1" dirty="0"/>
              <a:t> </a:t>
            </a:r>
            <a:r>
              <a:rPr lang="ar-SA" sz="3200" b="1" dirty="0"/>
              <a:t>العادات والتقاليد) تساعد على التنبؤ بردود أفعالهم .</a:t>
            </a:r>
          </a:p>
          <a:p>
            <a:pPr algn="r" rtl="1">
              <a:buFont typeface="Arial" panose="020B0604020202020204" pitchFamily="34" charset="0"/>
              <a:buNone/>
            </a:pPr>
            <a:endParaRPr lang="ar-SA" sz="700" b="1" dirty="0"/>
          </a:p>
          <a:p>
            <a:pPr marL="0" algn="just" rtl="1">
              <a:lnSpc>
                <a:spcPct val="150000"/>
              </a:lnSpc>
              <a:buFont typeface="Arial" panose="020B0604020202020204" pitchFamily="34" charset="0"/>
              <a:buNone/>
            </a:pPr>
            <a:r>
              <a:rPr lang="ar-SA" b="1" kern="100" dirty="0">
                <a:solidFill>
                  <a:srgbClr val="0070C0"/>
                </a:solidFill>
                <a:latin typeface="Calibri" panose="020F0502020204030204" pitchFamily="34" charset="0"/>
                <a:cs typeface="Times New Roman" panose="02020603050405020304" pitchFamily="18" charset="0"/>
              </a:rPr>
              <a:t>العوامل المؤثرة على دقة الصورة المتكونة:</a:t>
            </a:r>
          </a:p>
          <a:p>
            <a:pPr algn="r" rtl="1">
              <a:buFont typeface="Arial" panose="020B0604020202020204" pitchFamily="34" charset="0"/>
              <a:buNone/>
            </a:pPr>
            <a:r>
              <a:rPr lang="ar-SA" sz="3200" b="1" dirty="0"/>
              <a:t>1.كلما زادت معرفتنا بثقافة الفرد كلما أسهم في دقة الصورة المتكونة عنه</a:t>
            </a:r>
          </a:p>
          <a:p>
            <a:pPr algn="r" rtl="1">
              <a:buFont typeface="Arial" panose="020B0604020202020204" pitchFamily="34" charset="0"/>
              <a:buNone/>
            </a:pPr>
            <a:r>
              <a:rPr lang="ar-SA" sz="3200" b="1" dirty="0"/>
              <a:t>2.إن عدم معرفتنا بثقافة الفرد يؤدي </a:t>
            </a:r>
            <a:r>
              <a:rPr lang="ar-EG" sz="3200" b="1" dirty="0"/>
              <a:t>إ</a:t>
            </a:r>
            <a:r>
              <a:rPr lang="ar-SA" sz="3200" b="1" dirty="0" err="1"/>
              <a:t>لى</a:t>
            </a:r>
            <a:r>
              <a:rPr lang="ar-SA" sz="3200" b="1" dirty="0"/>
              <a:t> عدم دقة الصورة .</a:t>
            </a:r>
          </a:p>
        </p:txBody>
      </p:sp>
    </p:spTree>
    <p:extLst>
      <p:ext uri="{BB962C8B-B14F-4D97-AF65-F5344CB8AC3E}">
        <p14:creationId xmlns:p14="http://schemas.microsoft.com/office/powerpoint/2010/main" val="771524134"/>
      </p:ext>
    </p:extLst>
  </p:cSld>
  <p:clrMapOvr>
    <a:masterClrMapping/>
  </p:clrMapOvr>
  <p:transition spd="slow">
    <p:comb/>
  </p:transition>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أسباب اختلاف الصورة الذهنية لدى الأفراد</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88975"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2</a:t>
            </a:r>
            <a:r>
              <a:rPr lang="en-US" sz="3200" b="1" kern="100" dirty="0">
                <a:solidFill>
                  <a:srgbClr val="0070C0"/>
                </a:solidFill>
                <a:latin typeface="Calibri" panose="020F0502020204030204" pitchFamily="34" charset="0"/>
                <a:cs typeface="Times New Roman" panose="02020603050405020304" pitchFamily="18" charset="0"/>
              </a:rPr>
              <a:t>-</a:t>
            </a:r>
            <a:r>
              <a:rPr lang="ar-EG" sz="3200" b="1" kern="100" dirty="0">
                <a:solidFill>
                  <a:srgbClr val="0070C0"/>
                </a:solidFill>
                <a:latin typeface="Calibri" panose="020F0502020204030204" pitchFamily="34" charset="0"/>
                <a:cs typeface="Times New Roman" panose="02020603050405020304" pitchFamily="18" charset="0"/>
              </a:rPr>
              <a:t> </a:t>
            </a:r>
            <a:r>
              <a:rPr lang="ar-SA" sz="3200" b="1" kern="100" dirty="0">
                <a:solidFill>
                  <a:srgbClr val="0070C0"/>
                </a:solidFill>
                <a:latin typeface="Calibri" panose="020F0502020204030204" pitchFamily="34" charset="0"/>
                <a:cs typeface="Times New Roman" panose="02020603050405020304" pitchFamily="18" charset="0"/>
              </a:rPr>
              <a:t>البعد النفسي أو الوجداني:</a:t>
            </a:r>
          </a:p>
          <a:p>
            <a:pPr marL="688975" indent="0" algn="just" rtl="1">
              <a:lnSpc>
                <a:spcPct val="150000"/>
              </a:lnSpc>
              <a:buNone/>
            </a:pPr>
            <a:r>
              <a:rPr lang="ar-SA" sz="3200" b="1" kern="100" dirty="0">
                <a:latin typeface="Calibri" panose="020F0502020204030204" pitchFamily="34" charset="0"/>
                <a:cs typeface="Times New Roman" panose="02020603050405020304" pitchFamily="18" charset="0"/>
              </a:rPr>
              <a:t>وهو يرتبط بالمشاعر مثل مدى رضا الفرد عن موضوع معين أو كراهيته له </a:t>
            </a:r>
          </a:p>
          <a:p>
            <a:pPr marL="688975" indent="0" algn="just" rtl="1">
              <a:lnSpc>
                <a:spcPct val="150000"/>
              </a:lnSpc>
              <a:buNone/>
            </a:pPr>
            <a:r>
              <a:rPr lang="ar-SA" sz="3200" b="1" kern="100" dirty="0">
                <a:latin typeface="Calibri" panose="020F0502020204030204" pitchFamily="34" charset="0"/>
                <a:cs typeface="Times New Roman" panose="02020603050405020304" pitchFamily="18" charset="0"/>
              </a:rPr>
              <a:t>البعد النفسي يتحدد في ضوء السمات المدركة سواء بالرفض أو القبول </a:t>
            </a:r>
          </a:p>
          <a:p>
            <a:pPr marL="688975" indent="0" algn="just" rtl="1">
              <a:lnSpc>
                <a:spcPct val="150000"/>
              </a:lnSpc>
              <a:buNone/>
            </a:pPr>
            <a:r>
              <a:rPr lang="ar-SA" sz="3200" b="1" kern="100" dirty="0">
                <a:latin typeface="Calibri" panose="020F0502020204030204" pitchFamily="34" charset="0"/>
                <a:cs typeface="Times New Roman" panose="02020603050405020304" pitchFamily="18" charset="0"/>
              </a:rPr>
              <a:t>يتدرج البعد النفسي في الشدة بين الإيجابية والسلبية </a:t>
            </a:r>
          </a:p>
        </p:txBody>
      </p:sp>
    </p:spTree>
    <p:extLst>
      <p:ext uri="{BB962C8B-B14F-4D97-AF65-F5344CB8AC3E}">
        <p14:creationId xmlns:p14="http://schemas.microsoft.com/office/powerpoint/2010/main" val="3375479684"/>
      </p:ext>
    </p:extLst>
  </p:cSld>
  <p:clrMapOvr>
    <a:masterClrMapping/>
  </p:clrMapOvr>
  <p:transition spd="slow">
    <p:comb/>
  </p:transition>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أسباب اختلاف الصورة الذهنية لدى الأفراد</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2000099" y="934738"/>
            <a:ext cx="8633360"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3</a:t>
            </a:r>
            <a:r>
              <a:rPr lang="en-US" sz="3200" b="1" kern="100" dirty="0">
                <a:solidFill>
                  <a:srgbClr val="0070C0"/>
                </a:solidFill>
                <a:latin typeface="Calibri" panose="020F0502020204030204" pitchFamily="34" charset="0"/>
                <a:cs typeface="Times New Roman" panose="02020603050405020304" pitchFamily="18" charset="0"/>
              </a:rPr>
              <a:t>-</a:t>
            </a:r>
            <a:r>
              <a:rPr lang="ar-EG" sz="3200" b="1" kern="100" dirty="0">
                <a:solidFill>
                  <a:srgbClr val="0070C0"/>
                </a:solidFill>
                <a:latin typeface="Calibri" panose="020F0502020204030204" pitchFamily="34" charset="0"/>
                <a:cs typeface="Times New Roman" panose="02020603050405020304" pitchFamily="18" charset="0"/>
              </a:rPr>
              <a:t> </a:t>
            </a:r>
            <a:r>
              <a:rPr lang="ar-SA" sz="3200" b="1" kern="100" dirty="0">
                <a:solidFill>
                  <a:srgbClr val="0070C0"/>
                </a:solidFill>
                <a:latin typeface="Calibri" panose="020F0502020204030204" pitchFamily="34" charset="0"/>
                <a:cs typeface="Times New Roman" panose="02020603050405020304" pitchFamily="18" charset="0"/>
              </a:rPr>
              <a:t>البعد الاجتماعي: </a:t>
            </a:r>
            <a:endParaRPr lang="ar-EG" sz="3200" b="1" kern="100" dirty="0">
              <a:solidFill>
                <a:srgbClr val="0070C0"/>
              </a:solidFill>
              <a:latin typeface="Calibri" panose="020F0502020204030204" pitchFamily="34" charset="0"/>
              <a:cs typeface="Times New Roman" panose="02020603050405020304" pitchFamily="18" charset="0"/>
            </a:endParaRPr>
          </a:p>
          <a:p>
            <a:pPr marL="0" indent="0" algn="just" rtl="1">
              <a:lnSpc>
                <a:spcPct val="150000"/>
              </a:lnSpc>
              <a:buNone/>
            </a:pPr>
            <a:r>
              <a:rPr lang="ar-SA" sz="3200" b="1" kern="100" dirty="0">
                <a:latin typeface="Calibri" panose="020F0502020204030204" pitchFamily="34" charset="0"/>
                <a:cs typeface="Times New Roman" panose="02020603050405020304" pitchFamily="18" charset="0"/>
              </a:rPr>
              <a:t>ينتمي الفرد عادة </a:t>
            </a:r>
            <a:r>
              <a:rPr lang="ar-EG" sz="3200" b="1" kern="100" dirty="0">
                <a:latin typeface="Calibri" panose="020F0502020204030204" pitchFamily="34" charset="0"/>
                <a:cs typeface="Times New Roman" panose="02020603050405020304" pitchFamily="18" charset="0"/>
              </a:rPr>
              <a:t>إ</a:t>
            </a:r>
            <a:r>
              <a:rPr lang="ar-SA" sz="3200" b="1" kern="100" dirty="0" err="1">
                <a:latin typeface="Calibri" panose="020F0502020204030204" pitchFamily="34" charset="0"/>
                <a:cs typeface="Times New Roman" panose="02020603050405020304" pitchFamily="18" charset="0"/>
              </a:rPr>
              <a:t>لى</a:t>
            </a:r>
            <a:r>
              <a:rPr lang="ar-SA" sz="3200" b="1" kern="100" dirty="0">
                <a:latin typeface="Calibri" panose="020F0502020204030204" pitchFamily="34" charset="0"/>
                <a:cs typeface="Times New Roman" panose="02020603050405020304" pitchFamily="18" charset="0"/>
              </a:rPr>
              <a:t> أكثر من جماعة من جماعات المجتمع مثل (الأسرة، الأقارب، الزملاء، الأصدقاء)..</a:t>
            </a:r>
          </a:p>
          <a:p>
            <a:pPr marL="0" indent="0" algn="just" rtl="1">
              <a:lnSpc>
                <a:spcPct val="150000"/>
              </a:lnSpc>
              <a:buNone/>
            </a:pPr>
            <a:r>
              <a:rPr lang="ar-SA" sz="3200" b="1" kern="100" dirty="0">
                <a:latin typeface="Calibri" panose="020F0502020204030204" pitchFamily="34" charset="0"/>
                <a:cs typeface="Times New Roman" panose="02020603050405020304" pitchFamily="18" charset="0"/>
              </a:rPr>
              <a:t>كلما حدث تغير اجتماعي كلما أدى </a:t>
            </a:r>
            <a:r>
              <a:rPr lang="ar-EG" sz="3200" b="1" kern="100" dirty="0">
                <a:latin typeface="Calibri" panose="020F0502020204030204" pitchFamily="34" charset="0"/>
                <a:cs typeface="Times New Roman" panose="02020603050405020304" pitchFamily="18" charset="0"/>
              </a:rPr>
              <a:t>إ</a:t>
            </a:r>
            <a:r>
              <a:rPr lang="ar-SA" sz="3200" b="1" kern="100" dirty="0" err="1">
                <a:latin typeface="Calibri" panose="020F0502020204030204" pitchFamily="34" charset="0"/>
                <a:cs typeface="Times New Roman" panose="02020603050405020304" pitchFamily="18" charset="0"/>
              </a:rPr>
              <a:t>لى</a:t>
            </a:r>
            <a:r>
              <a:rPr lang="ar-SA" sz="3200" b="1" kern="100" dirty="0">
                <a:latin typeface="Calibri" panose="020F0502020204030204" pitchFamily="34" charset="0"/>
                <a:cs typeface="Times New Roman" panose="02020603050405020304" pitchFamily="18" charset="0"/>
              </a:rPr>
              <a:t> تعديل أو تغيير الصورة الذهنية السائدة في هذا المجتمع </a:t>
            </a:r>
          </a:p>
          <a:p>
            <a:pPr marL="0" indent="0" algn="just" rtl="1">
              <a:lnSpc>
                <a:spcPct val="150000"/>
              </a:lnSpc>
              <a:buNone/>
            </a:pPr>
            <a:r>
              <a:rPr lang="ar-SA" sz="3200" b="1" kern="100" dirty="0">
                <a:latin typeface="Calibri" panose="020F0502020204030204" pitchFamily="34" charset="0"/>
                <a:cs typeface="Times New Roman" panose="02020603050405020304" pitchFamily="18" charset="0"/>
              </a:rPr>
              <a:t>البعد الاجتماعي يؤثر على استجابات الأفراد لموضوعات اجتماعية معينة مثل الهجرة </a:t>
            </a:r>
            <a:r>
              <a:rPr lang="ar-EG" sz="3200" b="1" kern="100" dirty="0">
                <a:latin typeface="Calibri" panose="020F0502020204030204" pitchFamily="34" charset="0"/>
                <a:cs typeface="Times New Roman" panose="02020603050405020304" pitchFamily="18" charset="0"/>
              </a:rPr>
              <a:t>إ</a:t>
            </a:r>
            <a:r>
              <a:rPr lang="ar-SA" sz="3200" b="1" kern="100" dirty="0" err="1">
                <a:latin typeface="Calibri" panose="020F0502020204030204" pitchFamily="34" charset="0"/>
                <a:cs typeface="Times New Roman" panose="02020603050405020304" pitchFamily="18" charset="0"/>
              </a:rPr>
              <a:t>لى</a:t>
            </a:r>
            <a:r>
              <a:rPr lang="ar-SA" sz="3200" b="1" kern="100" dirty="0">
                <a:latin typeface="Calibri" panose="020F0502020204030204" pitchFamily="34" charset="0"/>
                <a:cs typeface="Times New Roman" panose="02020603050405020304" pitchFamily="18" charset="0"/>
              </a:rPr>
              <a:t> دولة أجنبية ..</a:t>
            </a:r>
          </a:p>
        </p:txBody>
      </p:sp>
    </p:spTree>
    <p:extLst>
      <p:ext uri="{BB962C8B-B14F-4D97-AF65-F5344CB8AC3E}">
        <p14:creationId xmlns:p14="http://schemas.microsoft.com/office/powerpoint/2010/main" val="1900282048"/>
      </p:ext>
    </p:extLst>
  </p:cSld>
  <p:clrMapOvr>
    <a:masterClrMapping/>
  </p:clrMapOvr>
  <p:transition spd="slow">
    <p:comb/>
  </p:transition>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5</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546290" y="4820330"/>
            <a:ext cx="2654894" cy="523220"/>
          </a:xfrm>
          <a:prstGeom prst="rect">
            <a:avLst/>
          </a:prstGeom>
          <a:noFill/>
        </p:spPr>
        <p:txBody>
          <a:bodyPr wrap="none" rtlCol="0">
            <a:spAutoFit/>
          </a:bodyPr>
          <a:lstStyle/>
          <a:p>
            <a:pPr algn="r" rtl="1"/>
            <a:r>
              <a:rPr lang="ar-EG" sz="2800" b="1" dirty="0">
                <a:latin typeface="Times New Roman" panose="02020603050405020304" pitchFamily="18" charset="0"/>
                <a:cs typeface="Times New Roman" panose="02020603050405020304" pitchFamily="18" charset="0"/>
              </a:rPr>
              <a:t>بناء الرسالة الإقناعية</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a:solidFill>
                  <a:schemeClr val="bg1"/>
                </a:solidFill>
              </a:rPr>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a:latin typeface="Times New Roman" panose="02020603050405020304" pitchFamily="18" charset="0"/>
                <a:cs typeface="Times New Roman" panose="02020603050405020304" pitchFamily="18" charset="0"/>
              </a:rPr>
              <a:t>MKT124</a:t>
            </a:r>
            <a:endParaRPr lang="ar-EG" sz="2000" b="1">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a:solidFill>
                  <a:srgbClr val="00B0F0"/>
                </a:solidFill>
                <a:latin typeface="Times New Roman" panose="02020603050405020304" pitchFamily="18" charset="0"/>
                <a:cs typeface="Times New Roman" panose="02020603050405020304" pitchFamily="18" charset="0"/>
              </a:rPr>
              <a:t>د. دعاء راضي</a:t>
            </a:r>
            <a:endParaRPr lang="en-US" sz="2800" b="1">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a:solidFill>
                  <a:srgbClr val="00B0F0"/>
                </a:solidFill>
                <a:latin typeface="Times New Roman" panose="02020603050405020304" pitchFamily="18" charset="0"/>
                <a:cs typeface="Times New Roman" panose="02020603050405020304" pitchFamily="18" charset="0"/>
              </a:rPr>
              <a:t>إعداد:</a:t>
            </a:r>
            <a:endParaRPr lang="en-US" sz="240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4229830"/>
      </p:ext>
    </p:extLst>
  </p:cSld>
  <p:clrMapOvr>
    <a:masterClrMapping/>
  </p:clrMapOvr>
  <p:transition spd="slow">
    <p:comb/>
  </p:transition>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‬بناء الرسالة الإقناعية</a:t>
            </a:r>
          </a:p>
          <a:p>
            <a:pPr algn="ctr" rtl="1"/>
            <a:r>
              <a:rPr lang="ar-EG" sz="4000" b="1" dirty="0">
                <a:solidFill>
                  <a:srgbClr val="00B0F0"/>
                </a:solidFill>
                <a:latin typeface="Times New Roman" panose="02020603050405020304" pitchFamily="18" charset="0"/>
                <a:cs typeface="Times New Roman" panose="02020603050405020304" pitchFamily="18" charset="0"/>
              </a:rPr>
              <a:t>تحليل الجمهور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47362431"/>
      </p:ext>
    </p:extLst>
  </p:cSld>
  <p:clrMapOvr>
    <a:masterClrMapping/>
  </p:clrMapOvr>
  <p:transition spd="slow">
    <p:comb/>
  </p:transition>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77500" lnSpcReduction="20000"/>
          </a:bodyPr>
          <a:lstStyle/>
          <a:p>
            <a:pPr marL="0" indent="0" algn="just" rtl="1" eaLnBrk="1" hangingPunct="1">
              <a:lnSpc>
                <a:spcPct val="150000"/>
              </a:lnSpc>
              <a:buNone/>
            </a:pPr>
            <a:r>
              <a:rPr lang="ar-EG" altLang="en-US" sz="3200" b="1" dirty="0"/>
              <a:t> ‫‪ • ‬قبل أن تبدأ بعملية الإقناع عليك أن تحدد ما هي النتيجة المطلوبة‪:‬‬‬‬‬</a:t>
            </a:r>
          </a:p>
          <a:p>
            <a:pPr marL="0" indent="0" algn="ctr" rtl="1" eaLnBrk="1" hangingPunct="1">
              <a:lnSpc>
                <a:spcPct val="150000"/>
              </a:lnSpc>
              <a:buNone/>
            </a:pPr>
            <a:r>
              <a:rPr lang="ar-EG" altLang="en-US" sz="3200" b="1" dirty="0"/>
              <a:t>‫الفكرة‪،</a:t>
            </a:r>
          </a:p>
          <a:p>
            <a:pPr marL="0" indent="0" algn="ctr" rtl="1" eaLnBrk="1" hangingPunct="1">
              <a:lnSpc>
                <a:spcPct val="150000"/>
              </a:lnSpc>
              <a:buNone/>
            </a:pPr>
            <a:r>
              <a:rPr lang="ar-EG" altLang="en-US" sz="3200" b="1" dirty="0"/>
              <a:t>‬القناعة‪،</a:t>
            </a:r>
          </a:p>
          <a:p>
            <a:pPr marL="0" indent="0" algn="ctr" rtl="1" eaLnBrk="1" hangingPunct="1">
              <a:lnSpc>
                <a:spcPct val="150000"/>
              </a:lnSpc>
              <a:buNone/>
            </a:pPr>
            <a:r>
              <a:rPr lang="ar-EG" altLang="en-US" sz="3200" b="1" dirty="0"/>
              <a:t>‬القرار‪،</a:t>
            </a:r>
          </a:p>
          <a:p>
            <a:pPr marL="0" indent="0" algn="ctr" rtl="1" eaLnBrk="1" hangingPunct="1">
              <a:lnSpc>
                <a:spcPct val="150000"/>
              </a:lnSpc>
              <a:buNone/>
            </a:pPr>
            <a:r>
              <a:rPr lang="ar-EG" altLang="en-US" sz="3200" b="1" dirty="0"/>
              <a:t>‬التصرف‪،</a:t>
            </a:r>
          </a:p>
          <a:p>
            <a:pPr marL="0" indent="0" algn="ctr" rtl="1" eaLnBrk="1" hangingPunct="1">
              <a:lnSpc>
                <a:spcPct val="150000"/>
              </a:lnSpc>
              <a:buNone/>
            </a:pPr>
            <a:r>
              <a:rPr lang="ar-EG" altLang="en-US" sz="3200" b="1" dirty="0"/>
              <a:t>‬السلوك‪،</a:t>
            </a:r>
          </a:p>
          <a:p>
            <a:pPr marL="0" indent="0" algn="ctr" rtl="1" eaLnBrk="1" hangingPunct="1">
              <a:lnSpc>
                <a:spcPct val="150000"/>
              </a:lnSpc>
              <a:buNone/>
            </a:pPr>
            <a:r>
              <a:rPr lang="ar-EG" altLang="en-US" sz="3200" b="1" dirty="0"/>
              <a:t>‬التسويق للفكرة‪.‬‬‬‬‬‬‬‬‬</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6991763"/>
      </p:ext>
    </p:extLst>
  </p:cSld>
  <p:clrMapOvr>
    <a:masterClrMapping/>
  </p:clrMapOvr>
  <p:transition spd="slow">
    <p:comb/>
  </p:transition>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77500" lnSpcReduction="20000"/>
          </a:bodyPr>
          <a:lstStyle/>
          <a:p>
            <a:pPr marL="0" indent="0" algn="just" rtl="1" eaLnBrk="1" hangingPunct="1">
              <a:lnSpc>
                <a:spcPct val="150000"/>
              </a:lnSpc>
              <a:buNone/>
            </a:pPr>
            <a:r>
              <a:rPr lang="ar-EG" altLang="en-US" sz="3200" b="1" dirty="0"/>
              <a:t>‫‪ •‬تحليل الجمهور وهنا اسأل نفسك الأسئلة التالية‪:‬‬‬‬‬</a:t>
            </a:r>
          </a:p>
          <a:p>
            <a:pPr marL="0" indent="0" algn="just" rtl="1" eaLnBrk="1" hangingPunct="1">
              <a:lnSpc>
                <a:spcPct val="150000"/>
              </a:lnSpc>
              <a:buNone/>
            </a:pPr>
            <a:r>
              <a:rPr lang="ar-EG" altLang="en-US" sz="3200" b="1" dirty="0"/>
              <a:t>‫‪ </a:t>
            </a:r>
            <a:r>
              <a:rPr lang="en-US" altLang="en-US" sz="3200" b="1" dirty="0"/>
              <a:t>o‬</a:t>
            </a:r>
            <a:r>
              <a:rPr lang="ar-EG" altLang="en-US" sz="3200" b="1" dirty="0"/>
              <a:t> ما هو موقفه من المتحدث أو المرسل ومن فكرته؟</a:t>
            </a:r>
          </a:p>
          <a:p>
            <a:pPr marL="0" indent="0" algn="ctr" rtl="1" eaLnBrk="1" hangingPunct="1">
              <a:lnSpc>
                <a:spcPct val="150000"/>
              </a:lnSpc>
              <a:buNone/>
            </a:pPr>
            <a:r>
              <a:rPr lang="ar-EG" altLang="en-US" sz="3200" b="1" dirty="0"/>
              <a:t>مؤيد‪، </a:t>
            </a:r>
          </a:p>
          <a:p>
            <a:pPr marL="0" indent="0" algn="ctr" rtl="1" eaLnBrk="1" hangingPunct="1">
              <a:lnSpc>
                <a:spcPct val="150000"/>
              </a:lnSpc>
              <a:buNone/>
            </a:pPr>
            <a:r>
              <a:rPr lang="ar-EG" altLang="en-US" sz="3200" b="1" dirty="0"/>
              <a:t>‬معارض‪، </a:t>
            </a:r>
          </a:p>
          <a:p>
            <a:pPr marL="0" indent="0" algn="ctr" rtl="1" eaLnBrk="1" hangingPunct="1">
              <a:lnSpc>
                <a:spcPct val="150000"/>
              </a:lnSpc>
              <a:buNone/>
            </a:pPr>
            <a:r>
              <a:rPr lang="ar-EG" altLang="en-US" sz="3200" b="1" dirty="0"/>
              <a:t>‬محايد‪، ‬</a:t>
            </a:r>
          </a:p>
          <a:p>
            <a:pPr marL="0" indent="0" algn="ctr" rtl="1" eaLnBrk="1" hangingPunct="1">
              <a:lnSpc>
                <a:spcPct val="150000"/>
              </a:lnSpc>
              <a:buNone/>
            </a:pPr>
            <a:r>
              <a:rPr lang="ar-EG" altLang="en-US" sz="3200" b="1" dirty="0"/>
              <a:t>جاهل‪، ‬</a:t>
            </a:r>
          </a:p>
          <a:p>
            <a:pPr marL="0" indent="0" algn="ctr" rtl="1" eaLnBrk="1" hangingPunct="1">
              <a:lnSpc>
                <a:spcPct val="150000"/>
              </a:lnSpc>
              <a:buNone/>
            </a:pPr>
            <a:r>
              <a:rPr lang="ar-EG" altLang="en-US" sz="3200" b="1" dirty="0"/>
              <a:t>غير مبالي‪.‬‬‬‬‬‬‬‬‬</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4832568"/>
      </p:ext>
    </p:extLst>
  </p:cSld>
  <p:clrMapOvr>
    <a:masterClrMapping/>
  </p:clrMapOvr>
  <p:transition spd="slow">
    <p:comb/>
  </p:transition>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10000"/>
          </a:bodyPr>
          <a:lstStyle/>
          <a:p>
            <a:pPr marL="0" indent="0" algn="just" rtl="1">
              <a:lnSpc>
                <a:spcPct val="150000"/>
              </a:lnSpc>
              <a:buNone/>
            </a:pPr>
            <a:r>
              <a:rPr lang="ar-EG" altLang="en-US" sz="3200" b="1" dirty="0"/>
              <a:t>‫‪ </a:t>
            </a:r>
            <a:r>
              <a:rPr lang="en-US" altLang="en-US" sz="3200" b="1" dirty="0"/>
              <a:t>‫‪ </a:t>
            </a:r>
            <a:r>
              <a:rPr lang="ar-EG" altLang="en-US" sz="3200" b="1" dirty="0"/>
              <a:t>‫‪ •‬تحليل الجمهور وهنا اسأل نفسك الأسئلة التالية‪:‬‬‬‬‬</a:t>
            </a:r>
          </a:p>
          <a:p>
            <a:pPr marL="0" indent="0" algn="just" rtl="1" eaLnBrk="1" hangingPunct="1">
              <a:lnSpc>
                <a:spcPct val="150000"/>
              </a:lnSpc>
              <a:buNone/>
            </a:pPr>
            <a:r>
              <a:rPr lang="en-US" altLang="en-US" sz="3200" b="1" dirty="0"/>
              <a:t>o‬</a:t>
            </a:r>
            <a:r>
              <a:rPr lang="ar-EG" altLang="en-US" sz="3200" b="1" dirty="0"/>
              <a:t>ما درجة تقبله للتغيير؟ </a:t>
            </a:r>
          </a:p>
          <a:p>
            <a:pPr marL="0" indent="0" algn="ctr" rtl="1" eaLnBrk="1" hangingPunct="1">
              <a:lnSpc>
                <a:spcPct val="150000"/>
              </a:lnSpc>
              <a:buNone/>
            </a:pPr>
            <a:r>
              <a:rPr lang="ar-EG" altLang="en-US" sz="3200" b="1" dirty="0"/>
              <a:t>متحمس‪،‬</a:t>
            </a:r>
          </a:p>
          <a:p>
            <a:pPr marL="0" indent="0" algn="ctr" rtl="1" eaLnBrk="1" hangingPunct="1">
              <a:lnSpc>
                <a:spcPct val="150000"/>
              </a:lnSpc>
              <a:buNone/>
            </a:pPr>
            <a:r>
              <a:rPr lang="ar-EG" altLang="en-US" sz="3200" b="1" dirty="0"/>
              <a:t>صاحب رؤية‪،‬</a:t>
            </a:r>
          </a:p>
          <a:p>
            <a:pPr marL="0" indent="0" algn="ctr" rtl="1" eaLnBrk="1" hangingPunct="1">
              <a:lnSpc>
                <a:spcPct val="150000"/>
              </a:lnSpc>
              <a:buNone/>
            </a:pPr>
            <a:r>
              <a:rPr lang="ar-EG" altLang="en-US" sz="3200" b="1" dirty="0"/>
              <a:t>عملي‪، ‬</a:t>
            </a:r>
          </a:p>
          <a:p>
            <a:pPr marL="0" indent="0" algn="ctr" rtl="1" eaLnBrk="1" hangingPunct="1">
              <a:lnSpc>
                <a:spcPct val="150000"/>
              </a:lnSpc>
              <a:buNone/>
            </a:pPr>
            <a:r>
              <a:rPr lang="ar-EG" altLang="en-US" sz="3200" b="1" dirty="0"/>
              <a:t>محافظ‪.‬‬‬‬‬‬‬‬</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4910950"/>
      </p:ext>
    </p:extLst>
  </p:cSld>
  <p:clrMapOvr>
    <a:masterClrMapping/>
  </p:clrMapOvr>
  <p:transition spd="slow">
    <p:comb/>
  </p:transition>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200" b="1" dirty="0"/>
              <a:t>‫‪ •‬تحليل الجمهور وهنا اسأل نفسك الأسئلة التالية‪:‬‬‬‬‬</a:t>
            </a:r>
          </a:p>
          <a:p>
            <a:pPr marL="0" indent="0" algn="just" rtl="1" eaLnBrk="1" hangingPunct="1">
              <a:lnSpc>
                <a:spcPct val="150000"/>
              </a:lnSpc>
              <a:buNone/>
            </a:pPr>
            <a:r>
              <a:rPr lang="en-US" altLang="en-US" sz="3200" b="1" dirty="0"/>
              <a:t>o‬</a:t>
            </a:r>
            <a:r>
              <a:rPr lang="ar-EG" altLang="en-US" sz="3200" b="1" dirty="0"/>
              <a:t>هل له علاقة بالقرار أو بتنفيذه؟ </a:t>
            </a:r>
          </a:p>
          <a:p>
            <a:pPr marL="0" indent="0" algn="ctr" rtl="1" eaLnBrk="1" hangingPunct="1">
              <a:lnSpc>
                <a:spcPct val="150000"/>
              </a:lnSpc>
              <a:buNone/>
            </a:pPr>
            <a:r>
              <a:rPr lang="ar-EG" altLang="en-US" sz="3200" b="1" dirty="0"/>
              <a:t>صاحب القرار‪، </a:t>
            </a:r>
          </a:p>
          <a:p>
            <a:pPr marL="0" indent="0" algn="ctr" rtl="1" eaLnBrk="1" hangingPunct="1">
              <a:lnSpc>
                <a:spcPct val="150000"/>
              </a:lnSpc>
              <a:buNone/>
            </a:pPr>
            <a:r>
              <a:rPr lang="ar-EG" altLang="en-US" sz="3200" b="1" dirty="0"/>
              <a:t>‬يشكل عقبة‪، </a:t>
            </a:r>
          </a:p>
          <a:p>
            <a:pPr marL="0" indent="0" algn="ctr" rtl="1" eaLnBrk="1" hangingPunct="1">
              <a:lnSpc>
                <a:spcPct val="150000"/>
              </a:lnSpc>
              <a:buNone/>
            </a:pPr>
            <a:r>
              <a:rPr lang="ar-EG" altLang="en-US" sz="3200" b="1" dirty="0"/>
              <a:t>‬متأثر بالنتائج‪.‬‬‬‬‬‬‬</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8132154"/>
      </p:ext>
    </p:extLst>
  </p:cSld>
  <p:clrMapOvr>
    <a:masterClrMapping/>
  </p:clrMapOvr>
  <p:transition spd="slow">
    <p:comb/>
  </p:transition>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10000"/>
          </a:bodyPr>
          <a:lstStyle/>
          <a:p>
            <a:pPr marL="0" indent="0" algn="just" rtl="1" eaLnBrk="1" hangingPunct="1">
              <a:lnSpc>
                <a:spcPct val="150000"/>
              </a:lnSpc>
              <a:buNone/>
            </a:pPr>
            <a:r>
              <a:rPr lang="ar-EG" altLang="en-US" sz="3200" b="1" dirty="0"/>
              <a:t>‫‪ •‬تحليل الجمهور وهنا اسأل نفسك الأسئلة التالية‪:‬‬‬‬‬</a:t>
            </a:r>
          </a:p>
          <a:p>
            <a:pPr marL="0" indent="0" algn="just" rtl="1" eaLnBrk="1" hangingPunct="1">
              <a:lnSpc>
                <a:spcPct val="150000"/>
              </a:lnSpc>
              <a:buNone/>
            </a:pPr>
            <a:r>
              <a:rPr lang="en-US" altLang="en-US" sz="3200" b="1" dirty="0"/>
              <a:t>o‬</a:t>
            </a:r>
            <a:r>
              <a:rPr lang="ar-EG" altLang="en-US" sz="3200" b="1" dirty="0"/>
              <a:t>ما هي طريقته في التلقي؟ </a:t>
            </a:r>
          </a:p>
          <a:p>
            <a:pPr marL="0" indent="0" algn="ctr" rtl="1">
              <a:lnSpc>
                <a:spcPct val="150000"/>
              </a:lnSpc>
              <a:buNone/>
            </a:pPr>
            <a:r>
              <a:rPr lang="ar-EG" altLang="en-US" sz="3200" b="1" dirty="0">
                <a:solidFill>
                  <a:srgbClr val="00B0F0"/>
                </a:solidFill>
              </a:rPr>
              <a:t>بصري</a:t>
            </a:r>
            <a:r>
              <a:rPr lang="ar-EG" altLang="en-US" sz="3200" b="1" dirty="0"/>
              <a:t>‪: لديه </a:t>
            </a:r>
            <a:r>
              <a:rPr lang="ar-EG" altLang="en-US" sz="3200" b="1" dirty="0">
                <a:solidFill>
                  <a:srgbClr val="FF0000"/>
                </a:solidFill>
              </a:rPr>
              <a:t>سرعة في اتخاذ القرار</a:t>
            </a:r>
            <a:r>
              <a:rPr lang="ar-EG" altLang="en-US" sz="3200" b="1" dirty="0"/>
              <a:t> والرؤية الاستراتيجية</a:t>
            </a:r>
          </a:p>
          <a:p>
            <a:pPr marL="0" indent="0" algn="ctr" rtl="1" eaLnBrk="1" hangingPunct="1">
              <a:lnSpc>
                <a:spcPct val="150000"/>
              </a:lnSpc>
              <a:buNone/>
            </a:pPr>
            <a:r>
              <a:rPr lang="ar-EG" altLang="en-US" sz="3200" b="1" dirty="0">
                <a:solidFill>
                  <a:srgbClr val="00B0F0"/>
                </a:solidFill>
              </a:rPr>
              <a:t>سمعي</a:t>
            </a:r>
            <a:r>
              <a:rPr lang="ar-EG" altLang="en-US" sz="3200" b="1" dirty="0"/>
              <a:t>‪: </a:t>
            </a:r>
            <a:r>
              <a:rPr lang="ar-EG" altLang="en-US" sz="3200" b="1" dirty="0">
                <a:solidFill>
                  <a:srgbClr val="FF0000"/>
                </a:solidFill>
              </a:rPr>
              <a:t>أكثر اتزاناً في اتخاذ القرار </a:t>
            </a:r>
            <a:r>
              <a:rPr lang="ar-EG" altLang="en-US" sz="3200" b="1" dirty="0"/>
              <a:t>لأنه يمرر الكلام إلى عقله عبر أذنيه</a:t>
            </a:r>
          </a:p>
          <a:p>
            <a:pPr marL="0" indent="0" algn="ctr" rtl="1" eaLnBrk="1" hangingPunct="1">
              <a:lnSpc>
                <a:spcPct val="120000"/>
              </a:lnSpc>
              <a:buNone/>
            </a:pPr>
            <a:r>
              <a:rPr lang="ar-EG" altLang="en-US" sz="3200" b="1" dirty="0"/>
              <a:t>‬‬</a:t>
            </a:r>
            <a:r>
              <a:rPr lang="ar-EG" altLang="en-US" sz="3200" b="1" dirty="0">
                <a:solidFill>
                  <a:srgbClr val="00B0F0"/>
                </a:solidFill>
              </a:rPr>
              <a:t>حسي</a:t>
            </a:r>
            <a:r>
              <a:rPr lang="ar-EG" altLang="en-US" sz="3200" b="1" dirty="0"/>
              <a:t>: </a:t>
            </a:r>
            <a:r>
              <a:rPr lang="ar-SA" sz="32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متهور في اتخاذ القرار </a:t>
            </a:r>
            <a:r>
              <a:rPr lang="ar-SA" sz="3200" b="1" dirty="0">
                <a:effectLst/>
                <a:latin typeface="Calibri" panose="020F0502020204030204" pitchFamily="34" charset="0"/>
                <a:ea typeface="Calibri" panose="020F0502020204030204" pitchFamily="34" charset="0"/>
                <a:cs typeface="Arial" panose="020B0604020202020204" pitchFamily="34" charset="0"/>
              </a:rPr>
              <a:t>عند تفاعله معه </a:t>
            </a:r>
            <a:endParaRPr lang="ar-EG" sz="3200" b="1" dirty="0">
              <a:latin typeface="Calibri" panose="020F0502020204030204" pitchFamily="34" charset="0"/>
              <a:ea typeface="Calibri" panose="020F0502020204030204" pitchFamily="34" charset="0"/>
              <a:cs typeface="Arial" panose="020B0604020202020204" pitchFamily="34" charset="0"/>
            </a:endParaRPr>
          </a:p>
          <a:p>
            <a:pPr marL="0" indent="0" algn="ctr" rtl="1" eaLnBrk="1" hangingPunct="1">
              <a:lnSpc>
                <a:spcPct val="120000"/>
              </a:lnSpc>
              <a:buNone/>
            </a:pPr>
            <a:r>
              <a:rPr lang="ar-SA" sz="32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وبطيء جداً في اتخاذه </a:t>
            </a:r>
            <a:r>
              <a:rPr lang="ar-SA" sz="3200" b="1" dirty="0">
                <a:effectLst/>
                <a:latin typeface="Calibri" panose="020F0502020204030204" pitchFamily="34" charset="0"/>
                <a:ea typeface="Calibri" panose="020F0502020204030204" pitchFamily="34" charset="0"/>
                <a:cs typeface="Arial" panose="020B0604020202020204" pitchFamily="34" charset="0"/>
              </a:rPr>
              <a:t>إن لم يكن متفاعلاً معه</a:t>
            </a:r>
            <a:r>
              <a:rPr lang="ar-EG" altLang="en-US" sz="4800" b="1" dirty="0"/>
              <a:t>‬‬</a:t>
            </a:r>
            <a:endParaRPr lang="ar-EG" altLang="en-US" sz="3200" b="1"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51261324"/>
      </p:ext>
    </p:extLst>
  </p:cSld>
  <p:clrMapOvr>
    <a:masterClrMapping/>
  </p:clrMapOvr>
  <p:transition spd="slow">
    <p:comb/>
  </p:transition>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77500" lnSpcReduction="20000"/>
          </a:bodyPr>
          <a:lstStyle/>
          <a:p>
            <a:pPr marL="0" indent="0" algn="just" rtl="1" eaLnBrk="1" hangingPunct="1">
              <a:lnSpc>
                <a:spcPct val="150000"/>
              </a:lnSpc>
              <a:buNone/>
            </a:pPr>
            <a:r>
              <a:rPr lang="ar-EG" altLang="en-US" sz="3200" b="1" dirty="0"/>
              <a:t>‫‪ •‬تحليل الجمهور وهنا اسأل نفسك الأسئلة التالية‪:‬‬‬‬‬</a:t>
            </a:r>
          </a:p>
          <a:p>
            <a:pPr marL="0" indent="0" algn="just" rtl="1" eaLnBrk="1" hangingPunct="1">
              <a:lnSpc>
                <a:spcPct val="150000"/>
              </a:lnSpc>
              <a:buNone/>
            </a:pPr>
            <a:r>
              <a:rPr lang="en-US" altLang="en-US" sz="3200" b="1" dirty="0"/>
              <a:t>o‬</a:t>
            </a:r>
            <a:r>
              <a:rPr lang="ar-EG" altLang="en-US" sz="3200" b="1" dirty="0"/>
              <a:t>ما هي طريقته في اتخاذ القرار؟ </a:t>
            </a:r>
          </a:p>
          <a:p>
            <a:pPr marL="0" indent="0" algn="ctr" rtl="1" eaLnBrk="1" hangingPunct="1">
              <a:lnSpc>
                <a:spcPct val="150000"/>
              </a:lnSpc>
              <a:buNone/>
            </a:pPr>
            <a:r>
              <a:rPr lang="ar-EG" altLang="en-US" sz="3200" b="1" dirty="0"/>
              <a:t>صاحب كاريزما‪، </a:t>
            </a:r>
          </a:p>
          <a:p>
            <a:pPr marL="0" indent="0" algn="ctr" rtl="1" eaLnBrk="1" hangingPunct="1">
              <a:lnSpc>
                <a:spcPct val="150000"/>
              </a:lnSpc>
              <a:buNone/>
            </a:pPr>
            <a:r>
              <a:rPr lang="ar-EG" altLang="en-US" sz="3200" b="1" dirty="0"/>
              <a:t>‬مفكر‪،</a:t>
            </a:r>
          </a:p>
          <a:p>
            <a:pPr marL="0" indent="0" algn="ctr" rtl="1" eaLnBrk="1" hangingPunct="1">
              <a:lnSpc>
                <a:spcPct val="150000"/>
              </a:lnSpc>
              <a:buNone/>
            </a:pPr>
            <a:r>
              <a:rPr lang="ar-EG" altLang="en-US" sz="3200" b="1" dirty="0"/>
              <a:t>‬شكاك‪،</a:t>
            </a:r>
          </a:p>
          <a:p>
            <a:pPr marL="0" indent="0" algn="ctr" rtl="1" eaLnBrk="1" hangingPunct="1">
              <a:lnSpc>
                <a:spcPct val="150000"/>
              </a:lnSpc>
              <a:buNone/>
            </a:pPr>
            <a:r>
              <a:rPr lang="ar-EG" altLang="en-US" sz="3200" b="1" dirty="0"/>
              <a:t>‬تابع‪،</a:t>
            </a:r>
          </a:p>
          <a:p>
            <a:pPr marL="0" indent="0" algn="ctr" rtl="1" eaLnBrk="1" hangingPunct="1">
              <a:lnSpc>
                <a:spcPct val="150000"/>
              </a:lnSpc>
              <a:buNone/>
            </a:pPr>
            <a:r>
              <a:rPr lang="ar-EG" altLang="en-US" sz="3200" b="1" dirty="0"/>
              <a:t>‬مسيطر</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8778996"/>
      </p:ext>
    </p:extLst>
  </p:cSld>
  <p:clrMapOvr>
    <a:masterClrMapping/>
  </p:clrMapOvr>
  <p:transition spd="slow">
    <p:comb/>
  </p:transition>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646331"/>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نمط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5854078"/>
      </p:ext>
    </p:extLst>
  </p:cSld>
  <p:clrMapOvr>
    <a:masterClrMapping/>
  </p:clrMapOvr>
  <p:transition spd="slow">
    <p:comb/>
  </p:transition>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10000"/>
          </a:bodyPr>
          <a:lstStyle/>
          <a:p>
            <a:pPr marL="0" indent="0" algn="r" rtl="1">
              <a:lnSpc>
                <a:spcPct val="150000"/>
              </a:lnSpc>
              <a:buNone/>
            </a:pPr>
            <a:r>
              <a:rPr lang="ar-EG" altLang="en-US" sz="3200" b="1" dirty="0"/>
              <a:t>•نمط الإقناع‪ :‬عليك تحديد نمطك في الإقناع‪، ‬ومن ثم معرفة كيفية الاستفادة منه للتأثير على ‫الجمهور‪:‬‬‬‬</a:t>
            </a:r>
          </a:p>
          <a:p>
            <a:pPr marL="0" indent="0" algn="ctr" rtl="1">
              <a:lnSpc>
                <a:spcPct val="150000"/>
              </a:lnSpc>
              <a:buNone/>
            </a:pPr>
            <a:r>
              <a:rPr lang="ar-EG" altLang="en-US" sz="3200" b="1" dirty="0"/>
              <a:t>‫‪ </a:t>
            </a:r>
            <a:r>
              <a:rPr lang="en-US" altLang="en-US" sz="3200" b="1" dirty="0"/>
              <a:t>o‬</a:t>
            </a:r>
            <a:r>
              <a:rPr lang="ar-EG" altLang="en-US" sz="3200" b="1" dirty="0"/>
              <a:t>المدافع‪.‬‬‬‬‬</a:t>
            </a:r>
          </a:p>
          <a:p>
            <a:pPr marL="0" indent="0" algn="ctr" rtl="1">
              <a:lnSpc>
                <a:spcPct val="150000"/>
              </a:lnSpc>
              <a:buNone/>
            </a:pPr>
            <a:r>
              <a:rPr lang="en-US" altLang="en-US" sz="3200" b="1" dirty="0"/>
              <a:t>o </a:t>
            </a:r>
            <a:r>
              <a:rPr lang="ar-EG" altLang="en-US" sz="3200" b="1" dirty="0"/>
              <a:t>المروِّج .</a:t>
            </a:r>
          </a:p>
          <a:p>
            <a:pPr marL="0" indent="0" algn="ctr" rtl="1">
              <a:lnSpc>
                <a:spcPct val="150000"/>
              </a:lnSpc>
              <a:buNone/>
            </a:pPr>
            <a:r>
              <a:rPr lang="en-US" altLang="en-US" sz="3200" b="1" dirty="0"/>
              <a:t> ‫‪ o‬</a:t>
            </a:r>
            <a:r>
              <a:rPr lang="ar-EG" altLang="en-US" sz="3200" b="1" dirty="0"/>
              <a:t>الآمر‪.‬‬‬‬‬</a:t>
            </a:r>
          </a:p>
          <a:p>
            <a:pPr marL="0" indent="0" algn="ctr" rtl="1">
              <a:lnSpc>
                <a:spcPct val="150000"/>
              </a:lnSpc>
              <a:buNone/>
            </a:pPr>
            <a:r>
              <a:rPr lang="en-US" altLang="en-US" sz="3200" b="1" dirty="0"/>
              <a:t>o‬</a:t>
            </a:r>
            <a:r>
              <a:rPr lang="ar-EG" altLang="en-US" sz="3200" b="1" dirty="0"/>
              <a:t>المؤيد‪.‬‬‬‬‬</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2372040"/>
      </p:ext>
    </p:extLst>
  </p:cSld>
  <p:clrMapOvr>
    <a:masterClrMapping/>
  </p:clrMapOvr>
  <p:transition spd="slow">
    <p:comb/>
  </p:transition>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646331"/>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متطلبات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0950388"/>
      </p:ext>
    </p:extLst>
  </p:cSld>
  <p:clrMapOvr>
    <a:masterClrMapping/>
  </p:clrMapOvr>
  <p:transition spd="slow">
    <p:comb/>
  </p:transition>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20000"/>
          </a:bodyPr>
          <a:lstStyle/>
          <a:p>
            <a:pPr marL="0" indent="0" algn="r" rtl="1">
              <a:lnSpc>
                <a:spcPct val="150000"/>
              </a:lnSpc>
              <a:buNone/>
            </a:pPr>
            <a:r>
              <a:rPr lang="ar-EG" altLang="en-US" sz="3200" b="1" dirty="0"/>
              <a:t>• ‫متطلبات الإقناع:‬‬‬‬‬‬</a:t>
            </a:r>
          </a:p>
          <a:p>
            <a:pPr marL="0" indent="0" algn="just" rtl="1">
              <a:lnSpc>
                <a:spcPct val="150000"/>
              </a:lnSpc>
              <a:buNone/>
            </a:pPr>
            <a:r>
              <a:rPr lang="ar-EG" altLang="en-US" sz="3200" b="1" dirty="0"/>
              <a:t>1. ‬حدد هدفك واحصل على الحقائق الداعمة‪، ‬وقرر ماذا تريد تحقيقه ولماذا‪.‬‬‬‬‬‬</a:t>
            </a:r>
          </a:p>
          <a:p>
            <a:pPr marL="0" indent="0" algn="just" rtl="1">
              <a:lnSpc>
                <a:spcPct val="150000"/>
              </a:lnSpc>
              <a:buNone/>
            </a:pPr>
            <a:r>
              <a:rPr lang="ar-EG" altLang="en-US" sz="3200" b="1" dirty="0"/>
              <a:t>‫‪ 2‬. اجمع كافة الحقائق التي تحتاجها لدعم قضيتك‪، ‬واعمل على تقليل الأدلة العاطفية حتى يمكنك‬‬‬‬ ‫والآخرين الحكم على الاقتراح في ضوء الحقائق وحدها‪.‬‬‬‬</a:t>
            </a:r>
          </a:p>
          <a:p>
            <a:pPr marL="0" indent="0" algn="just" rtl="1">
              <a:lnSpc>
                <a:spcPct val="150000"/>
              </a:lnSpc>
              <a:buNone/>
            </a:pPr>
            <a:r>
              <a:rPr lang="ar-EG" altLang="en-US" sz="3200" b="1" dirty="0"/>
              <a:t>3. ‬قم بتوظيف جميع الوسائل الممكنة للترويج للأفكار الجديدة قبل مباشرة الإقناع بها‪.‬‬‬‬‬</a:t>
            </a:r>
          </a:p>
          <a:p>
            <a:pPr marL="0" indent="0" algn="just" rtl="1">
              <a:lnSpc>
                <a:spcPct val="150000"/>
              </a:lnSpc>
              <a:buNone/>
            </a:pPr>
            <a:r>
              <a:rPr lang="ar-EG" altLang="en-US" sz="3200" b="1" dirty="0"/>
              <a:t>‫‪ 4‬. اكتشف ماذا يريدون ولا تقلل أبداً من مقاومة الأفراد الطبيعية للتغيير‪، ‬ولكن ضع في اعتبارك أن مثل‬ ‫هذه المقاومة نسبية‪، ‬ولا تمتد إلى المدى الكلي للتغيير‪.‬‬‬‬‬‬‬‬</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6933117"/>
      </p:ext>
    </p:extLst>
  </p:cSld>
  <p:clrMapOvr>
    <a:masterClrMapping/>
  </p:clrMapOvr>
  <p:transition spd="slow">
    <p:comb/>
  </p:transition>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r" rtl="1">
              <a:lnSpc>
                <a:spcPct val="150000"/>
              </a:lnSpc>
              <a:buNone/>
            </a:pPr>
            <a:r>
              <a:rPr lang="ar-EG" altLang="en-US" sz="2400" b="1" dirty="0"/>
              <a:t>• </a:t>
            </a:r>
            <a:r>
              <a:rPr lang="ar-EG" altLang="en-US" b="1" dirty="0"/>
              <a:t>متطلبات الإقناع:‬‬‬‬‬‬</a:t>
            </a:r>
          </a:p>
          <a:p>
            <a:pPr marL="0" indent="0" algn="just" rtl="1">
              <a:lnSpc>
                <a:spcPct val="100000"/>
              </a:lnSpc>
              <a:buNone/>
            </a:pPr>
            <a:r>
              <a:rPr lang="ar-EG" altLang="en-US" sz="2600" b="1" dirty="0"/>
              <a:t>‫‪ 5‬. إذا أمكنك أن تضع نفسك مكان المتلقي‪،‬ فستكون قادراً على التنبؤ بالاعتراضات والإعداد لمواجهتها‬‬‬‬ ‫مواجهة متمكنة‪، ‬وتقدم أفكارك بطريقة أكثر جاذبية‪.‬‬‬‬‬</a:t>
            </a:r>
          </a:p>
          <a:p>
            <a:pPr marL="0" indent="0" algn="just" rtl="1">
              <a:lnSpc>
                <a:spcPct val="100000"/>
              </a:lnSpc>
              <a:buNone/>
            </a:pPr>
            <a:r>
              <a:rPr lang="ar-EG" altLang="en-US" sz="2600" b="1" dirty="0"/>
              <a:t>6. ‬اختر اللحظة الحاسمة للبت في الاقتراح والبدء فيه‪.‬‬‬‬‬</a:t>
            </a:r>
          </a:p>
          <a:p>
            <a:pPr marL="0" indent="0" algn="just" rtl="1">
              <a:lnSpc>
                <a:spcPct val="100000"/>
              </a:lnSpc>
              <a:buNone/>
            </a:pPr>
            <a:r>
              <a:rPr lang="ar-EG" altLang="en-US" sz="2600" b="1" dirty="0"/>
              <a:t>‫‪ 7‬. ينبغي أن ينطلق الإقناع من المشتركات‪.‬‬‬‬‬</a:t>
            </a:r>
          </a:p>
          <a:p>
            <a:pPr marL="0" indent="0" algn="just" rtl="1">
              <a:lnSpc>
                <a:spcPct val="100000"/>
              </a:lnSpc>
              <a:buNone/>
            </a:pPr>
            <a:r>
              <a:rPr lang="ar-EG" altLang="en-US" sz="2600" b="1" dirty="0"/>
              <a:t>‫‪8‬. اكتشف كيف ينظر الأفراد إلى الأشياء‪، ‬وماذا يريدون واستمع إلى ما يريدون قوله‪.‬‬‬‬‬‬</a:t>
            </a:r>
          </a:p>
          <a:p>
            <a:pPr marL="0" indent="0" algn="just" rtl="1">
              <a:lnSpc>
                <a:spcPct val="100000"/>
              </a:lnSpc>
              <a:buNone/>
            </a:pPr>
            <a:r>
              <a:rPr lang="ar-EG" altLang="en-US" sz="2600" b="1" dirty="0"/>
              <a:t>‫‪9‬. اكتشف ما يسعون إليه‪، ‬ثم قدم قضيتك بطريقة تبرز فوائدها لهم‪، ‬أو على الأقل تقلل الاعتراضات أو‬‬‬‬‬ ‫المخاوف‪.‬‬‬‬</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09303879"/>
      </p:ext>
    </p:extLst>
  </p:cSld>
  <p:clrMapOvr>
    <a:masterClrMapping/>
  </p:clrMapOvr>
  <p:transition spd="slow">
    <p:comb/>
  </p:transition>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r" rtl="1">
              <a:lnSpc>
                <a:spcPct val="100000"/>
              </a:lnSpc>
              <a:buNone/>
            </a:pPr>
            <a:r>
              <a:rPr lang="ar-EG" altLang="en-US" b="1" dirty="0"/>
              <a:t>• متطلبات الإقناع:‬‬‬‬‬‬</a:t>
            </a:r>
          </a:p>
          <a:p>
            <a:pPr marL="0" indent="0" algn="r" rtl="1">
              <a:lnSpc>
                <a:spcPct val="100000"/>
              </a:lnSpc>
              <a:buNone/>
            </a:pPr>
            <a:r>
              <a:rPr lang="ar-EG" altLang="en-US" sz="2400" b="1" dirty="0"/>
              <a:t>‫‪ 10. الاهتمام بآراء المتلقي والابتعاد عن تسفيهها مع التعبير عن الإعجاب بالأفكار التي يقدمها ‫الطرف الآخر‪.‬‬‬‬</a:t>
            </a:r>
          </a:p>
          <a:p>
            <a:pPr marL="0" indent="0" algn="r" rtl="1">
              <a:lnSpc>
                <a:spcPct val="100000"/>
              </a:lnSpc>
              <a:buNone/>
            </a:pPr>
            <a:r>
              <a:rPr lang="ar-EG" altLang="en-US" sz="2400" b="1" dirty="0"/>
              <a:t>‫11. أنصت أكثر‬‬‬‬‬ ووجه الأسئلة‪، ‬وإذا ما وجهوا إليك سؤالاً أجب عليه بسؤال آخر‪.‬‬‬‬‬ </a:t>
            </a:r>
            <a:endParaRPr lang="en-US" altLang="en-US" sz="2400" b="1" dirty="0"/>
          </a:p>
          <a:p>
            <a:pPr marL="0" indent="0" algn="r" rtl="1">
              <a:lnSpc>
                <a:spcPct val="100000"/>
              </a:lnSpc>
              <a:buNone/>
            </a:pPr>
            <a:r>
              <a:rPr lang="ar-EG" altLang="en-US" sz="2400" b="1" dirty="0"/>
              <a:t>‫12. التركيز على توضيح الأفكار الأساسية بدقة ووضوح وموضوعية‪، ‬والابتعاد عن الجدل ‬‬‬‫والتحدي واتهام نيات الآخر‪.‬‬‬‬</a:t>
            </a:r>
          </a:p>
          <a:p>
            <a:pPr marL="0" indent="0" algn="r" rtl="1">
              <a:lnSpc>
                <a:spcPct val="100000"/>
              </a:lnSpc>
              <a:buNone/>
            </a:pPr>
            <a:r>
              <a:rPr lang="ar-EG" altLang="en-US" sz="2400" b="1" dirty="0"/>
              <a:t>13. ‫استعمال أفكار مرجعية المتلقي وآرائه وممارساته في الإقناع‪.</a:t>
            </a:r>
          </a:p>
          <a:p>
            <a:pPr marL="0" indent="0" algn="r" rtl="1">
              <a:lnSpc>
                <a:spcPct val="100000"/>
              </a:lnSpc>
              <a:buNone/>
            </a:pPr>
            <a:r>
              <a:rPr lang="ar-EG" altLang="en-US" sz="2400" b="1" dirty="0"/>
              <a:t>‫14. تأكد أنك لا تضغط بشدة‪، ‬ولكن عندما تصل إلى هدفك توقف ولا تغامر بخسارته‪، ‬</a:t>
            </a:r>
          </a:p>
          <a:p>
            <a:pPr marL="0" indent="0" algn="r" rtl="1">
              <a:lnSpc>
                <a:spcPct val="100000"/>
              </a:lnSpc>
              <a:buNone/>
            </a:pPr>
            <a:r>
              <a:rPr lang="ar-EG" altLang="en-US" sz="2400" b="1" dirty="0"/>
              <a:t>واتخذ ‬‬‬‬‬‬‬‫إجراءات سريعة لإنهاء العملية الإقناعية بشكل إيجابي وبناء‪.‬‬‬‬</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9951736"/>
      </p:ext>
    </p:extLst>
  </p:cSld>
  <p:clrMapOvr>
    <a:masterClrMapping/>
  </p:clrMapOvr>
  <p:transition spd="slow">
    <p:comb/>
  </p:transition>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004457" y="4169900"/>
            <a:ext cx="6040203" cy="646331"/>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استراتيجيات الرسالة الإقناعية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19884788"/>
      </p:ext>
    </p:extLst>
  </p:cSld>
  <p:clrMapOvr>
    <a:masterClrMapping/>
  </p:clrMapOvr>
  <p:transition spd="slow">
    <p:comb/>
  </p:transition>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algn="just" rtl="1"/>
            <a:r>
              <a:rPr lang="ar-SA" sz="3200" b="1" dirty="0"/>
              <a:t>استراتيجيات الرسالة الإقناعية </a:t>
            </a:r>
            <a:endParaRPr lang="ar-EG" sz="3200" b="1" dirty="0"/>
          </a:p>
          <a:p>
            <a:pPr marL="0" indent="0" algn="just" rtl="1">
              <a:buNone/>
            </a:pPr>
            <a:r>
              <a:rPr lang="ar-SA" sz="3200" b="1" dirty="0"/>
              <a:t>1- الرسالة الإقناعية تستميل العقل أم العاطفة؟ </a:t>
            </a:r>
          </a:p>
          <a:p>
            <a:pPr marL="0" indent="0" algn="just" rtl="1">
              <a:buNone/>
            </a:pPr>
            <a:r>
              <a:rPr lang="ar-EG" sz="3200" b="1" dirty="0"/>
              <a:t>أ. </a:t>
            </a:r>
            <a:r>
              <a:rPr lang="ar-SA" sz="3200" b="1" dirty="0"/>
              <a:t>الرأي المؤيد لاستمالة العقل : </a:t>
            </a:r>
          </a:p>
          <a:p>
            <a:pPr marL="0" indent="0" algn="just" rtl="1">
              <a:buNone/>
            </a:pPr>
            <a:r>
              <a:rPr lang="ar-SA" sz="3200" dirty="0"/>
              <a:t>- إذا تمت المواجهة بمجادلات عاطفية ضد مجادلات منطقية، ف</a:t>
            </a:r>
            <a:r>
              <a:rPr lang="ar-EG" sz="3200" dirty="0"/>
              <a:t>إ</a:t>
            </a:r>
            <a:r>
              <a:rPr lang="ar-SA" sz="3200" dirty="0"/>
              <a:t>ن جمهور المستقبلين يستجيبون أكثر للمجادلات المنطقية التي يتم صياغتها بطريقة جيدة</a:t>
            </a:r>
            <a:r>
              <a:rPr lang="ar-EG" sz="3200" dirty="0"/>
              <a:t>.</a:t>
            </a:r>
            <a:endParaRPr lang="ar-SA" sz="3200" dirty="0"/>
          </a:p>
          <a:p>
            <a:pPr marL="0" indent="0" algn="just" rtl="1">
              <a:buNone/>
            </a:pPr>
            <a:r>
              <a:rPr lang="ar-SA" sz="3200" dirty="0"/>
              <a:t>- الجمهور عبارة عن أشخاص منطقيين يستجيبون للرسائل التي تستميل العاطفة في حالة واحدة وهي غياب البدائل المنطقية</a:t>
            </a:r>
            <a:r>
              <a:rPr lang="ar-EG" sz="3200" dirty="0"/>
              <a:t>.</a:t>
            </a:r>
            <a:endParaRPr lang="ar-SA" sz="3200" dirty="0"/>
          </a:p>
          <a:p>
            <a:pPr marL="0" indent="0" algn="just" rtl="1">
              <a:buNone/>
            </a:pPr>
            <a:endParaRPr lang="ar-SA" sz="3200"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78435170"/>
      </p:ext>
    </p:extLst>
  </p:cSld>
  <p:clrMapOvr>
    <a:masterClrMapping/>
  </p:clrMapOvr>
  <p:transition spd="slow">
    <p:comb/>
  </p:transition>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algn="just" rtl="1"/>
            <a:r>
              <a:rPr lang="ar-SA" sz="3200" b="1" dirty="0"/>
              <a:t>استراتيجيات الرسالة الإقناعية </a:t>
            </a:r>
            <a:endParaRPr lang="ar-EG" sz="3200" b="1" dirty="0"/>
          </a:p>
          <a:p>
            <a:pPr marL="0" indent="0" algn="just" rtl="1">
              <a:buNone/>
            </a:pPr>
            <a:r>
              <a:rPr lang="ar-EG" sz="3200" b="1" dirty="0"/>
              <a:t>ب.</a:t>
            </a:r>
            <a:r>
              <a:rPr lang="ar-SA" sz="3200" b="1" dirty="0"/>
              <a:t> الرأي المؤيد لاستمالة العاطفة : </a:t>
            </a:r>
          </a:p>
          <a:p>
            <a:pPr marL="0" indent="0" algn="just" rtl="1">
              <a:buNone/>
            </a:pPr>
            <a:r>
              <a:rPr lang="ar-SA" sz="3200" dirty="0"/>
              <a:t>- الإنسان بطبيعته عاطفي يهتم بالرسائل التي يتم صياغتها بمهارة، والتي تستميل الحماس والحب والاهتمام بالذات والمشاعر الأخرى التي قد لا تكون منطقية بطبيعتها</a:t>
            </a:r>
            <a:r>
              <a:rPr lang="ar-EG" sz="3200" dirty="0"/>
              <a:t>.</a:t>
            </a:r>
            <a:endParaRPr lang="ar-SA" sz="3200" dirty="0"/>
          </a:p>
          <a:p>
            <a:pPr marL="0" indent="0" algn="just" rtl="1">
              <a:buNone/>
            </a:pPr>
            <a:r>
              <a:rPr lang="ar-SA" sz="3200" dirty="0"/>
              <a:t>- استخدام الحجج والبراهين والبناء المنطقي والتنظيم المحكم لن تكون لها فعالية إلا إذا كانت مستخدمة بهدف استمالة العاطفة</a:t>
            </a:r>
            <a:r>
              <a:rPr lang="ar-EG" sz="3200" dirty="0"/>
              <a:t>.</a:t>
            </a:r>
            <a:r>
              <a:rPr lang="ar-SA" sz="3200" dirty="0"/>
              <a:t> </a:t>
            </a:r>
          </a:p>
          <a:p>
            <a:pPr marL="0" indent="0" algn="just" rtl="1">
              <a:buNone/>
            </a:pPr>
            <a:endParaRPr lang="ar-SA" sz="3600" dirty="0"/>
          </a:p>
          <a:p>
            <a:pPr marL="0" indent="0" algn="just" rtl="1">
              <a:buNone/>
            </a:pPr>
            <a:endParaRPr lang="ar-SA" sz="3600"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96936328"/>
      </p:ext>
    </p:extLst>
  </p:cSld>
  <p:clrMapOvr>
    <a:masterClrMapping/>
  </p:clrMapOvr>
  <p:transition spd="slow">
    <p:comb/>
  </p:transition>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algn="just" rtl="1"/>
            <a:r>
              <a:rPr lang="ar-SA" sz="3200" b="1" dirty="0"/>
              <a:t>استراتيجيات الرسالة الإقناعية </a:t>
            </a:r>
            <a:endParaRPr lang="ar-EG" sz="3200" b="1" dirty="0"/>
          </a:p>
          <a:p>
            <a:pPr marL="0" indent="0" algn="just" rtl="1">
              <a:lnSpc>
                <a:spcPct val="150000"/>
              </a:lnSpc>
              <a:buNone/>
            </a:pPr>
            <a:endParaRPr lang="ar-EG" sz="1100" dirty="0"/>
          </a:p>
          <a:p>
            <a:pPr marL="0" indent="0" algn="just" rtl="1">
              <a:lnSpc>
                <a:spcPct val="150000"/>
              </a:lnSpc>
              <a:buNone/>
            </a:pPr>
            <a:r>
              <a:rPr lang="ar-SA" sz="3200" dirty="0"/>
              <a:t>ليس هناك قاعدة ثابتة نستطيع أن نعمم على أساسها أي </a:t>
            </a:r>
            <a:r>
              <a:rPr lang="ar-SA" sz="3200" dirty="0" err="1"/>
              <a:t>الاستمالات</a:t>
            </a:r>
            <a:r>
              <a:rPr lang="ar-SA" sz="3200" dirty="0"/>
              <a:t> أفضل في أغلب الظروف، </a:t>
            </a:r>
            <a:r>
              <a:rPr lang="ar-SA" sz="3200" dirty="0" err="1"/>
              <a:t>فالاستمالات</a:t>
            </a:r>
            <a:r>
              <a:rPr lang="ar-SA" sz="3200" dirty="0"/>
              <a:t> المنطقية قد تكون أفضل في بعض الأحوال من </a:t>
            </a:r>
            <a:r>
              <a:rPr lang="ar-SA" sz="3200" dirty="0" err="1"/>
              <a:t>الاستمالات</a:t>
            </a:r>
            <a:r>
              <a:rPr lang="ar-SA" sz="3200" dirty="0"/>
              <a:t> العاطفية، في حين أن </a:t>
            </a:r>
            <a:r>
              <a:rPr lang="ar-SA" sz="3200" dirty="0" err="1"/>
              <a:t>الاستمالات</a:t>
            </a:r>
            <a:r>
              <a:rPr lang="ar-SA" sz="3200" dirty="0"/>
              <a:t> العاطفية قد تصلح في ظروف أخرى </a:t>
            </a:r>
          </a:p>
          <a:p>
            <a:pPr marL="0" indent="0" algn="just" rtl="1">
              <a:buNone/>
            </a:pPr>
            <a:endParaRPr lang="ar-SA" sz="3600"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99614"/>
      </p:ext>
    </p:extLst>
  </p:cSld>
  <p:clrMapOvr>
    <a:masterClrMapping/>
  </p:clrMapOvr>
  <p:transition spd="slow">
    <p:comb/>
  </p:transition>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77500" lnSpcReduction="20000"/>
          </a:bodyPr>
          <a:lstStyle/>
          <a:p>
            <a:pPr marL="0" indent="0" algn="r" rtl="1">
              <a:buNone/>
            </a:pPr>
            <a:endParaRPr lang="ar-EG" sz="400" b="1" dirty="0"/>
          </a:p>
          <a:p>
            <a:pPr marL="0" indent="0" algn="r" rtl="1">
              <a:buNone/>
            </a:pPr>
            <a:r>
              <a:rPr lang="ar-SA" sz="3600" b="1" dirty="0"/>
              <a:t>2- استخدام الأدلة : </a:t>
            </a:r>
          </a:p>
          <a:p>
            <a:pPr algn="just" rtl="1">
              <a:lnSpc>
                <a:spcPct val="120000"/>
              </a:lnSpc>
            </a:pPr>
            <a:r>
              <a:rPr lang="ar-SA" sz="3600" dirty="0"/>
              <a:t>- تعتبر الرسائل منطقية كلما استخدمت أدلة وشواهد تؤيدها ويعتمد استعمال الدليل على طبيعة الموضوع، وبصفة عامة لا توجد</a:t>
            </a:r>
            <a:r>
              <a:rPr lang="ar-EG" sz="3600" dirty="0"/>
              <a:t> </a:t>
            </a:r>
            <a:r>
              <a:rPr lang="ar-SA" sz="3600" dirty="0"/>
              <a:t>دراسات تحدد أية موضوعات يلائمها نوع محدد من الأدلة وذلك لاختلاف طبيعة الجمهور (متغيرات النوع والسن والتعليم وغيرها) </a:t>
            </a:r>
          </a:p>
          <a:p>
            <a:pPr algn="just" rtl="1">
              <a:lnSpc>
                <a:spcPct val="120000"/>
              </a:lnSpc>
            </a:pPr>
            <a:r>
              <a:rPr lang="ar-SA" sz="3600" dirty="0"/>
              <a:t>- بصفة عامة على القائم بالاتصال تدعيم رسائله الإقناعية بأدلة وعبارات تتضمن معلومات واقعية وآراء تنسب </a:t>
            </a:r>
            <a:r>
              <a:rPr lang="ar-EG" sz="3600" dirty="0"/>
              <a:t>إ</a:t>
            </a:r>
            <a:r>
              <a:rPr lang="ar-SA" sz="3600" dirty="0" err="1"/>
              <a:t>لى</a:t>
            </a:r>
            <a:r>
              <a:rPr lang="ar-SA" sz="3600" dirty="0"/>
              <a:t> مصادر أخرى غير القائم بالاتصال </a:t>
            </a:r>
          </a:p>
          <a:p>
            <a:pPr algn="just" rtl="1">
              <a:lnSpc>
                <a:spcPct val="120000"/>
              </a:lnSpc>
            </a:pPr>
            <a:r>
              <a:rPr lang="ar-SA" sz="3600" b="1" dirty="0"/>
              <a:t>بشكل عام يتوقف فعالية الأدلة على أسلوب تقديم وعرض الرسالة فالأسلوب القوى يدعم من فعالية الأدلة والعرض الضعيف يقلل من تأثيرها</a:t>
            </a:r>
            <a:r>
              <a:rPr lang="ar-EG" sz="3600" b="1" dirty="0"/>
              <a:t>.</a:t>
            </a:r>
            <a:endParaRPr lang="ar-SA" sz="3600" b="1"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723273"/>
      </p:ext>
    </p:extLst>
  </p:cSld>
  <p:clrMapOvr>
    <a:masterClrMapping/>
  </p:clrMapOvr>
  <p:transition spd="slow">
    <p:comb/>
  </p:transition>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20000"/>
          </a:bodyPr>
          <a:lstStyle/>
          <a:p>
            <a:pPr marL="0" indent="0" algn="r" rtl="1">
              <a:buNone/>
            </a:pPr>
            <a:endParaRPr lang="ar-EG" sz="400" b="1" dirty="0"/>
          </a:p>
          <a:p>
            <a:pPr marL="0" indent="0" algn="r" rtl="1">
              <a:buNone/>
            </a:pPr>
            <a:r>
              <a:rPr lang="ar-SA" sz="3600" b="1" dirty="0"/>
              <a:t>3- استخدام أوتار الخوف : </a:t>
            </a:r>
          </a:p>
          <a:p>
            <a:pPr marL="0" indent="0" algn="r" rtl="1">
              <a:buNone/>
            </a:pPr>
            <a:r>
              <a:rPr lang="ar-SA" sz="3600" b="1" dirty="0"/>
              <a:t>هل من الأفضل إعطاء معلومات للجمهور أم استثارة خوفه ؟ </a:t>
            </a:r>
          </a:p>
          <a:p>
            <a:pPr marL="0" indent="0" algn="r" rtl="1">
              <a:lnSpc>
                <a:spcPct val="120000"/>
              </a:lnSpc>
              <a:buNone/>
            </a:pPr>
            <a:r>
              <a:rPr lang="ar-SA" sz="3600" dirty="0"/>
              <a:t>تتباين تأثيرات أوتار الخوف</a:t>
            </a:r>
            <a:r>
              <a:rPr lang="ar-EG" sz="3600" dirty="0"/>
              <a:t>، هناك</a:t>
            </a:r>
            <a:r>
              <a:rPr lang="ar-SA" sz="3600" dirty="0"/>
              <a:t> دراسات أثبتت أن أوتار الخوف العالية أكثر تأثير</a:t>
            </a:r>
            <a:r>
              <a:rPr lang="ar-EG" sz="3600" dirty="0"/>
              <a:t>ً</a:t>
            </a:r>
            <a:r>
              <a:rPr lang="ar-SA" sz="3600" dirty="0"/>
              <a:t>ا وفعالية والعكس </a:t>
            </a:r>
            <a:r>
              <a:rPr lang="ar-EG" sz="3600" dirty="0"/>
              <a:t>أ</a:t>
            </a:r>
            <a:r>
              <a:rPr lang="ar-SA" sz="3600" dirty="0"/>
              <a:t>ثبتته دراسات أخرى </a:t>
            </a:r>
          </a:p>
          <a:p>
            <a:pPr marL="0" indent="0" algn="r" rtl="1">
              <a:buNone/>
            </a:pPr>
            <a:r>
              <a:rPr lang="ar-SA" sz="3600" b="1" dirty="0"/>
              <a:t>الاتجاه الحديث يشير </a:t>
            </a:r>
            <a:r>
              <a:rPr lang="ar-EG" sz="3600" b="1" dirty="0"/>
              <a:t>إ</a:t>
            </a:r>
            <a:r>
              <a:rPr lang="ar-SA" sz="3600" b="1" dirty="0" err="1"/>
              <a:t>لى</a:t>
            </a:r>
            <a:r>
              <a:rPr lang="ar-SA" sz="3600" b="1" dirty="0"/>
              <a:t> أن مستويات أوتار الخوف ترتبط </a:t>
            </a:r>
            <a:r>
              <a:rPr lang="ar-EG" sz="3600" b="1" dirty="0"/>
              <a:t>ف</a:t>
            </a:r>
            <a:r>
              <a:rPr lang="ar-SA" sz="3600" b="1" dirty="0"/>
              <a:t>عاليتها بعدة متغيرات : </a:t>
            </a:r>
          </a:p>
          <a:p>
            <a:pPr marL="0" indent="0" algn="r" rtl="1">
              <a:buNone/>
            </a:pPr>
            <a:r>
              <a:rPr lang="ar-SA" sz="3600" dirty="0"/>
              <a:t>أ- أهمية الموضوع بالنسبة للمستقبل </a:t>
            </a:r>
          </a:p>
          <a:p>
            <a:pPr marL="0" indent="0" algn="r" rtl="1">
              <a:buNone/>
            </a:pPr>
            <a:r>
              <a:rPr lang="ar-SA" sz="3600" dirty="0"/>
              <a:t>ب- نوع الشخصية </a:t>
            </a:r>
          </a:p>
          <a:p>
            <a:pPr marL="0" indent="0" algn="r" rtl="1">
              <a:buNone/>
            </a:pPr>
            <a:r>
              <a:rPr lang="ar-SA" sz="3600" dirty="0"/>
              <a:t>ج- مصداقية المصدر </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8037184"/>
      </p:ext>
    </p:extLst>
  </p:cSld>
  <p:clrMapOvr>
    <a:masterClrMapping/>
  </p:clrMapOvr>
  <p:transition spd="slow">
    <p:comb/>
  </p:transition>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10000"/>
          </a:bodyPr>
          <a:lstStyle/>
          <a:p>
            <a:pPr marL="0" indent="0" algn="just" rtl="1" eaLnBrk="1" hangingPunct="1">
              <a:lnSpc>
                <a:spcPct val="150000"/>
              </a:lnSpc>
              <a:buNone/>
            </a:pPr>
            <a:r>
              <a:rPr lang="ar-EG" altLang="en-US" sz="3200" b="1" dirty="0"/>
              <a:t>استثارة الرسالة لمشاعر الخوف عند المتلقي </a:t>
            </a:r>
            <a:endParaRPr lang="en-US" altLang="en-US" sz="3200" b="1" dirty="0"/>
          </a:p>
          <a:p>
            <a:pPr marL="0" indent="0" algn="just" rtl="1" eaLnBrk="1" hangingPunct="1">
              <a:lnSpc>
                <a:spcPct val="150000"/>
              </a:lnSpc>
              <a:buNone/>
            </a:pPr>
            <a:r>
              <a:rPr lang="ar-EG" altLang="en-US" sz="3200" b="1" dirty="0"/>
              <a:t>- إذا اعتمدت‬‬ ‫الرسالة على إثارة الخوف فقط‪، ‬فالدرجة المتوسطة من‬‬‬ ‫الخوف تؤثر في اتجاهات المتلقين أكثر من الدرجة‬‬ المنخفضة ومن الدرجة العالية من الخوف‪،</a:t>
            </a:r>
            <a:r>
              <a:rPr lang="en-US" altLang="en-US" sz="3200" b="1" dirty="0"/>
              <a:t> </a:t>
            </a:r>
            <a:r>
              <a:rPr lang="ar-EG" altLang="en-US" sz="3200" b="1" dirty="0"/>
              <a:t>‬والسبب في‬‬‬ ‫ذلك هو أن الاستثارة العالية تقلل من تركيز المتلقي على‬‬ محتوى الرسالة‪،</a:t>
            </a:r>
            <a:r>
              <a:rPr lang="en-US" altLang="en-US" sz="3200" b="1" dirty="0"/>
              <a:t> </a:t>
            </a:r>
            <a:r>
              <a:rPr lang="ar-EG" altLang="en-US" sz="3200" b="1" dirty="0"/>
              <a:t>‬وبالتالي تقلل من تعلم الفرد وفهمه لمحتواها‪. </a:t>
            </a:r>
          </a:p>
          <a:p>
            <a:pPr marL="0" indent="0" algn="just" rtl="1" eaLnBrk="1" hangingPunct="1">
              <a:lnSpc>
                <a:spcPct val="150000"/>
              </a:lnSpc>
              <a:buNone/>
            </a:pPr>
            <a:r>
              <a:rPr lang="ar-EG" altLang="en-US" sz="3200" b="1" dirty="0"/>
              <a:t>- ‬بينما لا يثير الخوف المنخفض اهتماماً‬‬‬‬ كافياً بالرسالة‪،</a:t>
            </a:r>
            <a:r>
              <a:rPr lang="en-US" altLang="en-US" sz="3200" b="1" dirty="0"/>
              <a:t> </a:t>
            </a:r>
            <a:r>
              <a:rPr lang="ar-EG" altLang="en-US" sz="3200" b="1" dirty="0"/>
              <a:t>‬أما إذا جمعت الرسالة بين إثارة الخوف وتقديم المعلومات‪، ‬فإن العلاقة بين الخوف وتأثير‬‬‬‬ ‫الرسالة تصبح طردية‪.‬‬‬‬</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8263290"/>
      </p:ext>
    </p:extLst>
  </p:cSld>
  <p:clrMapOvr>
    <a:masterClrMapping/>
  </p:clrMapOvr>
  <p:transition spd="slow">
    <p:comb/>
  </p:transition>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20000"/>
          </a:bodyPr>
          <a:lstStyle/>
          <a:p>
            <a:pPr marL="0" indent="0" algn="r" rtl="1">
              <a:buNone/>
            </a:pPr>
            <a:endParaRPr lang="ar-EG" sz="400" b="1" dirty="0"/>
          </a:p>
          <a:p>
            <a:pPr marL="0" indent="0" algn="r" rtl="1">
              <a:buNone/>
            </a:pPr>
            <a:r>
              <a:rPr lang="ar-SA" sz="3600" b="1" dirty="0"/>
              <a:t>4- تنظيم أو ترتيب الرسالة : </a:t>
            </a:r>
          </a:p>
          <a:p>
            <a:pPr marL="0" indent="0" algn="r" rtl="1">
              <a:lnSpc>
                <a:spcPct val="120000"/>
              </a:lnSpc>
              <a:buNone/>
            </a:pPr>
            <a:r>
              <a:rPr lang="ar-SA" sz="3300" dirty="0"/>
              <a:t>تشير دراسات عديدة </a:t>
            </a:r>
            <a:r>
              <a:rPr lang="ar-EG" sz="3300" dirty="0"/>
              <a:t>إ</a:t>
            </a:r>
            <a:r>
              <a:rPr lang="ar-SA" sz="3300" dirty="0" err="1"/>
              <a:t>لى</a:t>
            </a:r>
            <a:r>
              <a:rPr lang="ar-SA" sz="3300" dirty="0"/>
              <a:t> أهمية تنظيم الرسالة كعنصر يزيد من الاقتناع بها وقليل من الدراسات أثبتت عدم أهمية هذا العنصر </a:t>
            </a:r>
          </a:p>
          <a:p>
            <a:pPr marL="0" indent="0" algn="r" rtl="1">
              <a:lnSpc>
                <a:spcPct val="120000"/>
              </a:lnSpc>
              <a:buNone/>
            </a:pPr>
            <a:r>
              <a:rPr lang="ar-SA" sz="3300" dirty="0"/>
              <a:t>التساؤل المثار: </a:t>
            </a:r>
            <a:r>
              <a:rPr lang="ar-SA" sz="3300" b="1" dirty="0"/>
              <a:t>ما موقع إيراد الحجج والأدلة وتأثير ذلك على فعالية الرسالة ؟( في البداية ، في الوسط ، في النهاية ) </a:t>
            </a:r>
          </a:p>
          <a:p>
            <a:pPr marL="0" indent="0" algn="r" rtl="1">
              <a:lnSpc>
                <a:spcPct val="120000"/>
              </a:lnSpc>
              <a:buNone/>
            </a:pPr>
            <a:r>
              <a:rPr lang="ar-SA" sz="3300" dirty="0"/>
              <a:t> أ- الرسالة التي تؤيد وجهة نظر معينة يتساوى فيها موقع إدراج الحجج والأدلة  </a:t>
            </a:r>
          </a:p>
          <a:p>
            <a:pPr marL="0" indent="0" algn="r" rtl="1">
              <a:lnSpc>
                <a:spcPct val="120000"/>
              </a:lnSpc>
              <a:buNone/>
            </a:pPr>
            <a:r>
              <a:rPr lang="ar-SA" sz="3300" dirty="0"/>
              <a:t>ب- الرسالة التي يعرض فيها القائم بالاتصال وجهتي النظر المؤيدة والمعارضة تدرج الحجج والأدلة في نهاية الرسالة وفي اتجاه الموقف الذي يتبناه القائم بالاتصال لتدعيم وجهة النظر </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0851516"/>
      </p:ext>
    </p:extLst>
  </p:cSld>
  <p:clrMapOvr>
    <a:masterClrMapping/>
  </p:clrMapOvr>
  <p:transition spd="slow">
    <p:comb/>
  </p:transition>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a:buNone/>
            </a:pPr>
            <a:endParaRPr lang="ar-EG" sz="400" b="1" dirty="0"/>
          </a:p>
          <a:p>
            <a:pPr marL="0" indent="0" algn="r" rtl="1">
              <a:buNone/>
            </a:pPr>
            <a:r>
              <a:rPr lang="ar-SA" sz="3200" b="1" dirty="0"/>
              <a:t>5- تكرار الرسالة :</a:t>
            </a:r>
          </a:p>
          <a:p>
            <a:pPr marL="0" indent="0" algn="r" rtl="1">
              <a:buNone/>
            </a:pPr>
            <a:r>
              <a:rPr lang="ar-SA" sz="3200" dirty="0"/>
              <a:t>-  تكرار الرسالة بمعدل معتدل يعمل على تقليل المناقشات المضادة </a:t>
            </a:r>
          </a:p>
          <a:p>
            <a:pPr marL="0" indent="0" algn="r" rtl="1">
              <a:buNone/>
            </a:pPr>
            <a:r>
              <a:rPr lang="ar-SA" sz="3200" dirty="0"/>
              <a:t>- التكرار الزائد يؤدى </a:t>
            </a:r>
            <a:r>
              <a:rPr lang="ar-EG" sz="3200" dirty="0"/>
              <a:t>إ</a:t>
            </a:r>
            <a:r>
              <a:rPr lang="ar-SA" sz="3200" dirty="0" err="1"/>
              <a:t>لى</a:t>
            </a:r>
            <a:r>
              <a:rPr lang="ar-SA" sz="3200" dirty="0"/>
              <a:t> الضجر والملل وتزداد المجادلات المضادة</a:t>
            </a:r>
          </a:p>
          <a:p>
            <a:pPr marL="0" indent="0" algn="r" rtl="1">
              <a:buNone/>
            </a:pPr>
            <a:r>
              <a:rPr lang="ar-SA" sz="3200" b="1" dirty="0"/>
              <a:t> </a:t>
            </a:r>
          </a:p>
          <a:p>
            <a:pPr marL="0" indent="0" algn="r" rtl="1">
              <a:buNone/>
            </a:pPr>
            <a:r>
              <a:rPr lang="ar-EG" sz="3200" b="1" dirty="0"/>
              <a:t>"</a:t>
            </a:r>
            <a:r>
              <a:rPr lang="ar-SA" sz="3200" b="1" dirty="0"/>
              <a:t>مجرد التكرار ليس مفيد</a:t>
            </a:r>
            <a:r>
              <a:rPr lang="ar-EG" sz="3200" b="1" dirty="0"/>
              <a:t>ً</a:t>
            </a:r>
            <a:r>
              <a:rPr lang="ar-SA" sz="3200" b="1" dirty="0"/>
              <a:t>ا ولكن التكرار مع التنويع هو الفعال، أي التكرار الموظف أو التكرار غير النمطي وغير المقولب</a:t>
            </a:r>
            <a:r>
              <a:rPr lang="ar-EG" sz="3200" b="1" dirty="0"/>
              <a:t>"</a:t>
            </a:r>
            <a:r>
              <a:rPr lang="ar-SA" sz="3200" b="1" dirty="0"/>
              <a:t> </a:t>
            </a:r>
            <a:endParaRPr lang="ar-SA" sz="3200"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9746678"/>
      </p:ext>
    </p:extLst>
  </p:cSld>
  <p:clrMapOvr>
    <a:masterClrMapping/>
  </p:clrMapOvr>
  <p:transition spd="slow">
    <p:comb/>
  </p:transition>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a:buNone/>
            </a:pPr>
            <a:r>
              <a:rPr lang="ar-SA" sz="3200" b="1" dirty="0"/>
              <a:t>6- الهدف في الرسالة الإقناعية : </a:t>
            </a:r>
          </a:p>
          <a:p>
            <a:pPr marL="0" indent="0" algn="r" rtl="1">
              <a:lnSpc>
                <a:spcPct val="120000"/>
              </a:lnSpc>
              <a:buNone/>
            </a:pPr>
            <a:r>
              <a:rPr lang="ar-SA" dirty="0"/>
              <a:t>- الإقناع أكثر فعالية كلما حاولت الرسالة أن تذكر نتائجها أو هدفها بوضوح </a:t>
            </a:r>
          </a:p>
          <a:p>
            <a:pPr marL="0" indent="0" algn="r" rtl="1">
              <a:lnSpc>
                <a:spcPct val="120000"/>
              </a:lnSpc>
              <a:buNone/>
            </a:pPr>
            <a:r>
              <a:rPr lang="ar-SA" dirty="0"/>
              <a:t>- المعلومات الواضحة والحقائق التي تذكر بوضوح يتم نقلها بنجاح </a:t>
            </a:r>
          </a:p>
          <a:p>
            <a:pPr marL="0" indent="0" algn="r" rtl="1">
              <a:lnSpc>
                <a:spcPct val="120000"/>
              </a:lnSpc>
              <a:buNone/>
            </a:pPr>
            <a:r>
              <a:rPr lang="ar-SA" dirty="0"/>
              <a:t>- لكن يؤخذ في الاعتبار أن الهدف الواضح في الرسالة قد ينشط</a:t>
            </a:r>
            <a:r>
              <a:rPr lang="ar-EG" dirty="0"/>
              <a:t> </a:t>
            </a:r>
            <a:r>
              <a:rPr lang="ar-SA" dirty="0"/>
              <a:t>الاتجاهات المقاومة والعمليات الانتقائية في حين أن الهدف الضمني قادر على التغلب على ذلك </a:t>
            </a:r>
          </a:p>
          <a:p>
            <a:pPr marL="0" indent="0" algn="r" rtl="1">
              <a:lnSpc>
                <a:spcPct val="120000"/>
              </a:lnSpc>
              <a:buNone/>
            </a:pPr>
            <a:r>
              <a:rPr lang="ar-EG" b="1" dirty="0"/>
              <a:t>"</a:t>
            </a:r>
            <a:r>
              <a:rPr lang="ar-SA" b="1" dirty="0"/>
              <a:t>يتوقف الأمر على نوعية الجمهور ومستواه التعليمي والثقافي وطبيعة الموضوع ومدى تشابك عناصره وحجم ومستوى المعلومات عن</a:t>
            </a:r>
            <a:r>
              <a:rPr lang="ar-EG" b="1" dirty="0"/>
              <a:t> </a:t>
            </a:r>
            <a:r>
              <a:rPr lang="ar-SA" b="1" dirty="0"/>
              <a:t>الموضوع لدى الجمهور</a:t>
            </a:r>
            <a:r>
              <a:rPr lang="ar-EG" b="1" dirty="0"/>
              <a:t>"</a:t>
            </a:r>
            <a:endParaRPr lang="ar-SA" b="1"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83240032"/>
      </p:ext>
    </p:extLst>
  </p:cSld>
  <p:clrMapOvr>
    <a:masterClrMapping/>
  </p:clrMapOvr>
  <p:transition spd="slow">
    <p:comb/>
  </p:transition>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a:buNone/>
            </a:pPr>
            <a:endParaRPr lang="ar-EG" sz="400" b="1" dirty="0"/>
          </a:p>
          <a:p>
            <a:pPr marL="0" indent="0" algn="r" rtl="1">
              <a:buNone/>
            </a:pPr>
            <a:r>
              <a:rPr lang="ar-SA" sz="3200" b="1" dirty="0"/>
              <a:t>7- تقديم الحجج التي تؤيد جانب</a:t>
            </a:r>
            <a:r>
              <a:rPr lang="ar-EG" sz="3200" b="1" dirty="0"/>
              <a:t>ً</a:t>
            </a:r>
            <a:r>
              <a:rPr lang="ar-SA" sz="3200" b="1" dirty="0"/>
              <a:t>ا واحد</a:t>
            </a:r>
            <a:r>
              <a:rPr lang="ar-EG" sz="3200" b="1" dirty="0"/>
              <a:t>ً</a:t>
            </a:r>
            <a:r>
              <a:rPr lang="ar-SA" sz="3200" b="1" dirty="0"/>
              <a:t>ا وتقديم الحجج المعارضة  </a:t>
            </a:r>
          </a:p>
          <a:p>
            <a:pPr marL="0" indent="0" algn="r" rtl="1">
              <a:buNone/>
            </a:pPr>
            <a:r>
              <a:rPr lang="ar-SA" sz="3200" b="1" dirty="0"/>
              <a:t>الرأي المؤيد لعرض جانب واحد من الموضوع : </a:t>
            </a:r>
          </a:p>
          <a:p>
            <a:pPr marL="0" indent="0" algn="r" rtl="1">
              <a:buNone/>
            </a:pPr>
            <a:r>
              <a:rPr lang="ar-SA" sz="3200" dirty="0"/>
              <a:t>- تقديم الحجج المعارضة والمؤيدة لموضوع</a:t>
            </a:r>
            <a:r>
              <a:rPr lang="ar-EG" sz="3200" dirty="0"/>
              <a:t> </a:t>
            </a:r>
            <a:r>
              <a:rPr lang="ar-SA" sz="3200" dirty="0"/>
              <a:t>واحد تضعف بعضها البعض والنتيجة أن يبقى الفرد في نفس موقفه الأصلي </a:t>
            </a:r>
          </a:p>
          <a:p>
            <a:pPr marL="0" indent="0" algn="r" rtl="1">
              <a:buNone/>
            </a:pPr>
            <a:r>
              <a:rPr lang="ar-SA" sz="3200" b="1" dirty="0"/>
              <a:t>الرأي المؤيد لعرض الجانبين : </a:t>
            </a:r>
          </a:p>
          <a:p>
            <a:pPr marL="0" indent="0" algn="r" rtl="1">
              <a:buNone/>
            </a:pPr>
            <a:r>
              <a:rPr lang="ar-SA" sz="3200" dirty="0"/>
              <a:t>- تقديم الجانبين المؤيد والمعارض يكون </a:t>
            </a:r>
            <a:r>
              <a:rPr lang="ar-EG" sz="3200" dirty="0"/>
              <a:t>أ</a:t>
            </a:r>
            <a:r>
              <a:rPr lang="ar-SA" sz="3200" dirty="0"/>
              <a:t>كثر فعالية ويؤدى </a:t>
            </a:r>
            <a:r>
              <a:rPr lang="ar-EG" sz="3200" dirty="0"/>
              <a:t>إ</a:t>
            </a:r>
            <a:r>
              <a:rPr lang="ar-SA" sz="3200" dirty="0" err="1"/>
              <a:t>لى</a:t>
            </a:r>
            <a:r>
              <a:rPr lang="ar-SA" sz="3200" dirty="0"/>
              <a:t> تغيير اتجاهات الجمهور الأكثر تعليم</a:t>
            </a:r>
            <a:r>
              <a:rPr lang="ar-EG" sz="3200" dirty="0"/>
              <a:t>ً</a:t>
            </a:r>
            <a:r>
              <a:rPr lang="ar-SA" sz="3200" dirty="0"/>
              <a:t>ا وتحصينه ضد الدعاية المضادة </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7616768"/>
      </p:ext>
    </p:extLst>
  </p:cSld>
  <p:clrMapOvr>
    <a:masterClrMapping/>
  </p:clrMapOvr>
  <p:transition spd="slow">
    <p:comb/>
  </p:transition>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004457" y="4169900"/>
            <a:ext cx="6040203" cy="1200329"/>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الأساليب المستخدمة </a:t>
            </a:r>
          </a:p>
          <a:p>
            <a:pPr algn="ctr" rtl="1"/>
            <a:r>
              <a:rPr lang="ar-EG" sz="3600" b="1" dirty="0">
                <a:solidFill>
                  <a:srgbClr val="00B0F0"/>
                </a:solidFill>
                <a:latin typeface="Times New Roman" panose="02020603050405020304" pitchFamily="18" charset="0"/>
                <a:cs typeface="Times New Roman" panose="02020603050405020304" pitchFamily="18" charset="0"/>
              </a:rPr>
              <a:t>في عرض  الرسالة الإقناعية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8121745"/>
      </p:ext>
    </p:extLst>
  </p:cSld>
  <p:clrMapOvr>
    <a:masterClrMapping/>
  </p:clrMapOvr>
  <p:transition spd="slow">
    <p:comb/>
  </p:transition>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lnSpcReduction="10000"/>
          </a:bodyPr>
          <a:lstStyle/>
          <a:p>
            <a:pPr marL="0" indent="0" algn="just" rtl="1">
              <a:buNone/>
            </a:pPr>
            <a:r>
              <a:rPr lang="ar-SA" sz="3200" dirty="0"/>
              <a:t>1- </a:t>
            </a:r>
            <a:r>
              <a:rPr lang="ar-SA" sz="3200" b="1" dirty="0"/>
              <a:t>أسلوب التدرج في الطلبات من الأصغر </a:t>
            </a:r>
            <a:r>
              <a:rPr lang="ar-EG" sz="3200" b="1" dirty="0"/>
              <a:t>إ</a:t>
            </a:r>
            <a:r>
              <a:rPr lang="ar-SA" sz="3200" b="1" dirty="0" err="1"/>
              <a:t>لى</a:t>
            </a:r>
            <a:r>
              <a:rPr lang="ar-SA" sz="3200" b="1" dirty="0"/>
              <a:t> الأكبر :</a:t>
            </a:r>
          </a:p>
          <a:p>
            <a:pPr marL="0" indent="0" algn="just" rtl="1">
              <a:buNone/>
            </a:pPr>
            <a:r>
              <a:rPr lang="ar-SA" sz="3200" dirty="0"/>
              <a:t>يعتمد هذا الأسلوب على أن الفرد الذي تم إقناعه للاستجابة على طلب صغير من المحتمل أن يستجيب للطلبات التالية</a:t>
            </a:r>
            <a:r>
              <a:rPr lang="ar-EG" sz="3200" dirty="0"/>
              <a:t>.</a:t>
            </a:r>
            <a:r>
              <a:rPr lang="ar-SA" sz="3200" dirty="0"/>
              <a:t> </a:t>
            </a:r>
          </a:p>
          <a:p>
            <a:pPr marL="0" indent="0" algn="just" rtl="1">
              <a:buNone/>
            </a:pPr>
            <a:r>
              <a:rPr lang="ar-SA" sz="3200" dirty="0"/>
              <a:t>2- </a:t>
            </a:r>
            <a:r>
              <a:rPr lang="ar-SA" sz="3200" b="1" dirty="0"/>
              <a:t>أسلوب التدرج في الطلبات من الأكبر </a:t>
            </a:r>
            <a:r>
              <a:rPr lang="ar-EG" sz="3200" b="1" dirty="0"/>
              <a:t>إ</a:t>
            </a:r>
            <a:r>
              <a:rPr lang="ar-SA" sz="3200" b="1" dirty="0" err="1"/>
              <a:t>لى</a:t>
            </a:r>
            <a:r>
              <a:rPr lang="ar-SA" sz="3200" b="1" dirty="0"/>
              <a:t> الأصغر : </a:t>
            </a:r>
          </a:p>
          <a:p>
            <a:pPr marL="0" indent="0" algn="just" rtl="1">
              <a:buNone/>
            </a:pPr>
            <a:r>
              <a:rPr lang="ar-SA" sz="3200" dirty="0"/>
              <a:t>يبد</a:t>
            </a:r>
            <a:r>
              <a:rPr lang="ar-EG" sz="3200" dirty="0"/>
              <a:t>أ</a:t>
            </a:r>
            <a:r>
              <a:rPr lang="ar-SA" sz="3200" dirty="0"/>
              <a:t> هذا التكتيك برسالة إقناعية تتطلب عملا</a:t>
            </a:r>
            <a:r>
              <a:rPr lang="ar-EG" sz="3200" dirty="0"/>
              <a:t>ً</a:t>
            </a:r>
            <a:r>
              <a:rPr lang="ar-SA" sz="3200" dirty="0"/>
              <a:t> يتم رفضه بالتأكيد من قبل الجمهور ثم تأتى بعد ذلك رسالة لاحقة تتطلب نتائج معتدلة وهو السلوك المطلوب من البداية ويعتمد هذا الأسلوب على درجة الفائدة التي يحصل عليها المتلقي من القائم بالاتصال ( أسلوب تبادلية الفائدة ) وهو أسلوب يستخدم في الاتصال الشخصي أي تقديم تنازلات من الجانبين حتى لا ينتهي موقف الاتصال</a:t>
            </a:r>
            <a:r>
              <a:rPr lang="ar-EG" sz="3200" dirty="0"/>
              <a:t>.</a:t>
            </a:r>
            <a:endParaRPr lang="ar-SA" sz="3200"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954107"/>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الأساليب المستخدمة </a:t>
            </a:r>
          </a:p>
          <a:p>
            <a:pPr rtl="1"/>
            <a:r>
              <a:rPr lang="ar-EG" sz="2800" b="1" dirty="0">
                <a:solidFill>
                  <a:schemeClr val="bg1"/>
                </a:solidFill>
                <a:latin typeface="Times New Roman" panose="02020603050405020304" pitchFamily="18" charset="0"/>
                <a:cs typeface="Times New Roman" panose="02020603050405020304" pitchFamily="18" charset="0"/>
              </a:rPr>
              <a:t>في عرض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34022461"/>
      </p:ext>
    </p:extLst>
  </p:cSld>
  <p:clrMapOvr>
    <a:masterClrMapping/>
  </p:clrMapOvr>
  <p:transition spd="slow">
    <p:comb/>
  </p:transition>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algn="r" rtl="1"/>
            <a:r>
              <a:rPr lang="ar-SA" sz="3200" dirty="0"/>
              <a:t>يتوقف استخدام أسلوب التنازلات في </a:t>
            </a:r>
            <a:r>
              <a:rPr lang="ar-SA" sz="3200" dirty="0" err="1"/>
              <a:t>ميكانيزم</a:t>
            </a:r>
            <a:r>
              <a:rPr lang="ar-SA" sz="3200" dirty="0"/>
              <a:t> التدرج في الطلبات من الأكبر </a:t>
            </a:r>
            <a:r>
              <a:rPr lang="ar-EG" sz="3200" dirty="0"/>
              <a:t>إ</a:t>
            </a:r>
            <a:r>
              <a:rPr lang="ar-SA" sz="3200" dirty="0" err="1"/>
              <a:t>لى</a:t>
            </a:r>
            <a:r>
              <a:rPr lang="ar-SA" sz="3200" dirty="0"/>
              <a:t> الأصغر </a:t>
            </a:r>
            <a:r>
              <a:rPr lang="ar-SA" sz="3200" b="1" dirty="0"/>
              <a:t>على الحالات التالية : </a:t>
            </a:r>
            <a:endParaRPr lang="ar-EG" sz="3200" b="1" dirty="0"/>
          </a:p>
          <a:p>
            <a:pPr marL="0" indent="0" algn="r" rtl="1">
              <a:buNone/>
            </a:pPr>
            <a:endParaRPr lang="ar-SA" sz="3200" b="1" dirty="0"/>
          </a:p>
          <a:p>
            <a:pPr marL="457200" lvl="1" indent="0" algn="r" rtl="1">
              <a:buNone/>
            </a:pPr>
            <a:r>
              <a:rPr lang="ar-SA" sz="3200" dirty="0"/>
              <a:t>- أن يكون الطلب الأصلي كبير</a:t>
            </a:r>
            <a:r>
              <a:rPr lang="ar-EG" sz="3200" dirty="0"/>
              <a:t>ً</a:t>
            </a:r>
            <a:r>
              <a:rPr lang="ar-SA" sz="3200" dirty="0"/>
              <a:t>ا بدرجة كافية </a:t>
            </a:r>
          </a:p>
          <a:p>
            <a:pPr marL="457200" lvl="1" indent="0" algn="r" rtl="1">
              <a:buNone/>
            </a:pPr>
            <a:r>
              <a:rPr lang="ar-SA" sz="3200" dirty="0"/>
              <a:t>- أن يكون الجمهور رافض</a:t>
            </a:r>
            <a:r>
              <a:rPr lang="ar-EG" sz="3200" dirty="0"/>
              <a:t>ً</a:t>
            </a:r>
            <a:r>
              <a:rPr lang="ar-SA" sz="3200" dirty="0"/>
              <a:t>ا الطلب الأصلي الكبير </a:t>
            </a:r>
          </a:p>
          <a:p>
            <a:pPr marL="457200" lvl="1" indent="0" algn="r" rtl="1">
              <a:buNone/>
            </a:pPr>
            <a:r>
              <a:rPr lang="ar-SA" sz="3200" dirty="0"/>
              <a:t>- ألا يثير الطلب الأصلي الكبير استياء أو غضب أو عداء الجمهور</a:t>
            </a:r>
          </a:p>
          <a:p>
            <a:pPr marL="457200" lvl="1" indent="0" algn="r" rtl="1">
              <a:buNone/>
            </a:pPr>
            <a:r>
              <a:rPr lang="ar-SA" sz="3200" dirty="0"/>
              <a:t>- أن يكون الطلب الثاني </a:t>
            </a:r>
            <a:r>
              <a:rPr lang="ar-EG" sz="3200" dirty="0"/>
              <a:t>أ</a:t>
            </a:r>
            <a:r>
              <a:rPr lang="ar-SA" sz="3200" dirty="0"/>
              <a:t>صغر من الطلب الأول </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954107"/>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الأساليب المستخدمة </a:t>
            </a:r>
          </a:p>
          <a:p>
            <a:pPr rtl="1"/>
            <a:r>
              <a:rPr lang="ar-EG" sz="2800" b="1" dirty="0">
                <a:solidFill>
                  <a:schemeClr val="bg1"/>
                </a:solidFill>
                <a:latin typeface="Times New Roman" panose="02020603050405020304" pitchFamily="18" charset="0"/>
                <a:cs typeface="Times New Roman" panose="02020603050405020304" pitchFamily="18" charset="0"/>
              </a:rPr>
              <a:t>في عرض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2138139"/>
      </p:ext>
    </p:extLst>
  </p:cSld>
  <p:clrMapOvr>
    <a:masterClrMapping/>
  </p:clrMapOvr>
  <p:transition spd="slow">
    <p:comb/>
  </p:transition>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6</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317335" y="4820330"/>
            <a:ext cx="1883849" cy="523220"/>
          </a:xfrm>
          <a:prstGeom prst="rect">
            <a:avLst/>
          </a:prstGeom>
          <a:noFill/>
        </p:spPr>
        <p:txBody>
          <a:bodyPr wrap="none" rtlCol="0">
            <a:spAutoFit/>
          </a:bodyPr>
          <a:lstStyle/>
          <a:p>
            <a:pPr algn="r" rtl="1"/>
            <a:r>
              <a:rPr lang="ar-EG" sz="2800" b="1" dirty="0">
                <a:latin typeface="Times New Roman" panose="02020603050405020304" pitchFamily="18" charset="0"/>
                <a:cs typeface="Times New Roman" panose="02020603050405020304" pitchFamily="18" charset="0"/>
              </a:rPr>
              <a:t>تحليل الجمهور</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8144570"/>
      </p:ext>
    </p:extLst>
  </p:cSld>
  <p:clrMapOvr>
    <a:masterClrMapping/>
  </p:clrMapOvr>
  <p:transition spd="slow">
    <p:comb/>
  </p:transition>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448107" y="5270662"/>
            <a:ext cx="5041987" cy="646331"/>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مفهوم الجمهور المستهدف</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pic>
        <p:nvPicPr>
          <p:cNvPr id="9" name="Picture 8" descr="A magnifying glass with people around it&#10;&#10;Description automatically generated">
            <a:extLst>
              <a:ext uri="{FF2B5EF4-FFF2-40B4-BE49-F238E27FC236}">
                <a16:creationId xmlns:a16="http://schemas.microsoft.com/office/drawing/2014/main" id="{E55D4969-E2D5-4FD5-FE6C-C94BE21FDB8F}"/>
              </a:ext>
            </a:extLst>
          </p:cNvPr>
          <p:cNvPicPr>
            <a:picLocks noChangeAspect="1"/>
          </p:cNvPicPr>
          <p:nvPr/>
        </p:nvPicPr>
        <p:blipFill rotWithShape="1">
          <a:blip r:embed="rId3">
            <a:extLst>
              <a:ext uri="{28A0092B-C50C-407E-A947-70E740481C1C}">
                <a14:useLocalDpi xmlns:a14="http://schemas.microsoft.com/office/drawing/2010/main" val="0"/>
              </a:ext>
            </a:extLst>
          </a:blip>
          <a:srcRect r="48165"/>
          <a:stretch/>
        </p:blipFill>
        <p:spPr>
          <a:xfrm>
            <a:off x="3856741" y="676889"/>
            <a:ext cx="4224717" cy="4584510"/>
          </a:xfrm>
          <a:prstGeom prst="rect">
            <a:avLst/>
          </a:prstGeom>
        </p:spPr>
      </p:pic>
    </p:spTree>
    <p:extLst>
      <p:ext uri="{BB962C8B-B14F-4D97-AF65-F5344CB8AC3E}">
        <p14:creationId xmlns:p14="http://schemas.microsoft.com/office/powerpoint/2010/main" val="1956629392"/>
      </p:ext>
    </p:extLst>
  </p:cSld>
  <p:clrMapOvr>
    <a:masterClrMapping/>
  </p:clrMapOvr>
  <p:transition spd="slow">
    <p:comb/>
  </p:transition>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مفهوم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الجمهور المستهدف </a:t>
            </a:r>
            <a:r>
              <a:rPr lang="ar-EG" b="1" kern="100" dirty="0">
                <a:latin typeface="Calibri" panose="020F0502020204030204" pitchFamily="34" charset="0"/>
                <a:cs typeface="Times New Roman" panose="02020603050405020304" pitchFamily="18" charset="0"/>
              </a:rPr>
              <a:t>هو مجموعة من الأشخاص الذين لديهم اهتمامات وديموغرافيات وسلوك مشترك. </a:t>
            </a:r>
          </a:p>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الجمهور المستهدف </a:t>
            </a:r>
            <a:r>
              <a:rPr lang="ar-EG" b="1" kern="100" dirty="0">
                <a:latin typeface="Calibri" panose="020F0502020204030204" pitchFamily="34" charset="0"/>
                <a:cs typeface="Times New Roman" panose="02020603050405020304" pitchFamily="18" charset="0"/>
              </a:rPr>
              <a:t>هو القطع الديموغرافي لمجموعة معينة ويتم تحديده من خلال عناصر مثل الفئة العمرية والجنس والموقع الجغرافي والمستوى التعليمي والقوة الشرائية والطبقة الاجتماعية وعادات الاستهلاك.</a:t>
            </a:r>
          </a:p>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الجمهور المستهدف </a:t>
            </a:r>
            <a:r>
              <a:rPr lang="ar-EG" b="1" kern="100" dirty="0">
                <a:latin typeface="Calibri" panose="020F0502020204030204" pitchFamily="34" charset="0"/>
                <a:cs typeface="Times New Roman" panose="02020603050405020304" pitchFamily="18" charset="0"/>
              </a:rPr>
              <a:t>هو فئة المستهلكين التي توجّه شركة ما جهودها التسويقية إليهم، وذلك بهدف رفع معرفتهم بوجود خدمات أو منتجات هذه الشركة.</a:t>
            </a:r>
          </a:p>
        </p:txBody>
      </p:sp>
    </p:spTree>
    <p:extLst>
      <p:ext uri="{BB962C8B-B14F-4D97-AF65-F5344CB8AC3E}">
        <p14:creationId xmlns:p14="http://schemas.microsoft.com/office/powerpoint/2010/main" val="174474743"/>
      </p:ext>
    </p:extLst>
  </p:cSld>
  <p:clrMapOvr>
    <a:masterClrMapping/>
  </p:clrMapOvr>
  <p:transition spd="slow">
    <p:comb/>
  </p:transition>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مفهوم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يمكن تحديد الجمهور المستهدف وفقًا للنقاط الآتية:</a:t>
            </a:r>
          </a:p>
          <a:p>
            <a:pPr algn="ctr" rtl="1">
              <a:lnSpc>
                <a:spcPct val="100000"/>
              </a:lnSpc>
            </a:pPr>
            <a:r>
              <a:rPr lang="ar-EG" b="1" kern="100" dirty="0">
                <a:latin typeface="Calibri" panose="020F0502020204030204" pitchFamily="34" charset="0"/>
                <a:cs typeface="Times New Roman" panose="02020603050405020304" pitchFamily="18" charset="0"/>
              </a:rPr>
              <a:t>الفئة العمرية.</a:t>
            </a:r>
          </a:p>
          <a:p>
            <a:pPr algn="ctr" rtl="1">
              <a:lnSpc>
                <a:spcPct val="100000"/>
              </a:lnSpc>
            </a:pPr>
            <a:r>
              <a:rPr lang="ar-EG" b="1" kern="100" dirty="0">
                <a:latin typeface="Calibri" panose="020F0502020204030204" pitchFamily="34" charset="0"/>
                <a:cs typeface="Times New Roman" panose="02020603050405020304" pitchFamily="18" charset="0"/>
              </a:rPr>
              <a:t>النوع.</a:t>
            </a:r>
          </a:p>
          <a:p>
            <a:pPr algn="ctr" rtl="1">
              <a:lnSpc>
                <a:spcPct val="100000"/>
              </a:lnSpc>
            </a:pPr>
            <a:r>
              <a:rPr lang="ar-EG" b="1" kern="100" dirty="0">
                <a:latin typeface="Calibri" panose="020F0502020204030204" pitchFamily="34" charset="0"/>
                <a:cs typeface="Times New Roman" panose="02020603050405020304" pitchFamily="18" charset="0"/>
              </a:rPr>
              <a:t>الخلفية التعليمية.</a:t>
            </a:r>
          </a:p>
          <a:p>
            <a:pPr algn="ctr" rtl="1">
              <a:lnSpc>
                <a:spcPct val="100000"/>
              </a:lnSpc>
            </a:pPr>
            <a:r>
              <a:rPr lang="ar-EG" b="1" kern="100" dirty="0">
                <a:latin typeface="Calibri" panose="020F0502020204030204" pitchFamily="34" charset="0"/>
                <a:cs typeface="Times New Roman" panose="02020603050405020304" pitchFamily="18" charset="0"/>
              </a:rPr>
              <a:t>الوضع الاجتماعي.</a:t>
            </a:r>
          </a:p>
          <a:p>
            <a:pPr algn="ctr" rtl="1">
              <a:lnSpc>
                <a:spcPct val="100000"/>
              </a:lnSpc>
            </a:pPr>
            <a:r>
              <a:rPr lang="ar-EG" b="1" kern="100" dirty="0">
                <a:latin typeface="Calibri" panose="020F0502020204030204" pitchFamily="34" charset="0"/>
                <a:cs typeface="Times New Roman" panose="02020603050405020304" pitchFamily="18" charset="0"/>
              </a:rPr>
              <a:t>الموقع.</a:t>
            </a:r>
          </a:p>
          <a:p>
            <a:pPr algn="ctr" rtl="1">
              <a:lnSpc>
                <a:spcPct val="100000"/>
              </a:lnSpc>
            </a:pPr>
            <a:r>
              <a:rPr lang="ar-EG" b="1" kern="100" dirty="0">
                <a:latin typeface="Calibri" panose="020F0502020204030204" pitchFamily="34" charset="0"/>
                <a:cs typeface="Times New Roman" panose="02020603050405020304" pitchFamily="18" charset="0"/>
              </a:rPr>
              <a:t>العادات الاستهلاكية.</a:t>
            </a:r>
          </a:p>
          <a:p>
            <a:pPr algn="ctr" rtl="1">
              <a:lnSpc>
                <a:spcPct val="100000"/>
              </a:lnSpc>
            </a:pPr>
            <a:r>
              <a:rPr lang="ar-EG" b="1" kern="100" dirty="0">
                <a:latin typeface="Calibri" panose="020F0502020204030204" pitchFamily="34" charset="0"/>
                <a:cs typeface="Times New Roman" panose="02020603050405020304" pitchFamily="18" charset="0"/>
              </a:rPr>
              <a:t>الاهتمامات والتحديات الشخصية.</a:t>
            </a:r>
          </a:p>
        </p:txBody>
      </p:sp>
    </p:spTree>
    <p:extLst>
      <p:ext uri="{BB962C8B-B14F-4D97-AF65-F5344CB8AC3E}">
        <p14:creationId xmlns:p14="http://schemas.microsoft.com/office/powerpoint/2010/main" val="53187299"/>
      </p:ext>
    </p:extLst>
  </p:cSld>
  <p:clrMapOvr>
    <a:masterClrMapping/>
  </p:clrMapOvr>
  <p:transition spd="slow">
    <p:comb/>
  </p:transition>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مفهوم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الفرق بين الجمهور المستهدف والسوق المستهدف</a:t>
            </a:r>
            <a:endParaRPr lang="ar-EG" sz="3200" b="1" kern="100" dirty="0">
              <a:latin typeface="Calibri" panose="020F0502020204030204" pitchFamily="34" charset="0"/>
              <a:cs typeface="Times New Roman" panose="02020603050405020304" pitchFamily="18" charset="0"/>
            </a:endParaRP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يشير مصطلح </a:t>
            </a:r>
            <a:r>
              <a:rPr lang="ar-EG" sz="3200" b="1" kern="100" dirty="0">
                <a:solidFill>
                  <a:srgbClr val="0070C0"/>
                </a:solidFill>
                <a:latin typeface="Calibri" panose="020F0502020204030204" pitchFamily="34" charset="0"/>
                <a:cs typeface="Times New Roman" panose="02020603050405020304" pitchFamily="18" charset="0"/>
              </a:rPr>
              <a:t>السوق المستهدف </a:t>
            </a:r>
            <a:r>
              <a:rPr lang="ar-EG" sz="3200" b="1" kern="100" dirty="0">
                <a:latin typeface="Calibri" panose="020F0502020204030204" pitchFamily="34" charset="0"/>
                <a:cs typeface="Times New Roman" panose="02020603050405020304" pitchFamily="18" charset="0"/>
              </a:rPr>
              <a:t>إلى مجموعة من الأشخاص يشتركون في خصائص وسلوكيات تستهدفها الشركات في استراتيجيتها التسويقية.</a:t>
            </a: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أما </a:t>
            </a:r>
            <a:r>
              <a:rPr lang="ar-EG" sz="3200" b="1" kern="100" dirty="0">
                <a:solidFill>
                  <a:srgbClr val="0070C0"/>
                </a:solidFill>
                <a:latin typeface="Calibri" panose="020F0502020204030204" pitchFamily="34" charset="0"/>
                <a:cs typeface="Times New Roman" panose="02020603050405020304" pitchFamily="18" charset="0"/>
              </a:rPr>
              <a:t>الجمهور المستهدف </a:t>
            </a:r>
            <a:r>
              <a:rPr lang="ar-EG" sz="3200" b="1" kern="100" dirty="0">
                <a:latin typeface="Calibri" panose="020F0502020204030204" pitchFamily="34" charset="0"/>
                <a:cs typeface="Times New Roman" panose="02020603050405020304" pitchFamily="18" charset="0"/>
              </a:rPr>
              <a:t>فهو فئة فرعية من هذا السوق المستهدف الأكبر، ويتضمّن مجموعة معينة من المستهلكين من أصل مجموعة أكبر وأوسع، وهي السوق المستهدف.</a:t>
            </a:r>
          </a:p>
        </p:txBody>
      </p:sp>
    </p:spTree>
    <p:extLst>
      <p:ext uri="{BB962C8B-B14F-4D97-AF65-F5344CB8AC3E}">
        <p14:creationId xmlns:p14="http://schemas.microsoft.com/office/powerpoint/2010/main" val="50472084"/>
      </p:ext>
    </p:extLst>
  </p:cSld>
  <p:clrMapOvr>
    <a:masterClrMapping/>
  </p:clrMapOvr>
  <p:transition spd="slow">
    <p:comb/>
  </p:transition>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448107" y="5270662"/>
            <a:ext cx="5041987" cy="646331"/>
          </a:xfrm>
          <a:prstGeom prst="rect">
            <a:avLst/>
          </a:prstGeom>
          <a:noFill/>
        </p:spPr>
        <p:txBody>
          <a:bodyPr wrap="square" rtlCol="0">
            <a:spAutoFit/>
          </a:bodyPr>
          <a:lstStyle/>
          <a:p>
            <a:pPr algn="ctr" rtl="1"/>
            <a:r>
              <a:rPr lang="ar-EG" sz="3600" b="1">
                <a:solidFill>
                  <a:srgbClr val="00B0F0"/>
                </a:solidFill>
                <a:latin typeface="Times New Roman" panose="02020603050405020304" pitchFamily="18" charset="0"/>
                <a:cs typeface="Times New Roman" panose="02020603050405020304" pitchFamily="18" charset="0"/>
              </a:rPr>
              <a:t>أنواع الجمهور المستهدف</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pic>
        <p:nvPicPr>
          <p:cNvPr id="5" name="Picture 4" descr="A hand holding a magnet with people coming out of it&#10;&#10;Description automatically generated">
            <a:extLst>
              <a:ext uri="{FF2B5EF4-FFF2-40B4-BE49-F238E27FC236}">
                <a16:creationId xmlns:a16="http://schemas.microsoft.com/office/drawing/2014/main" id="{A325FCF1-B2F4-9D73-368B-D535988EAC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14910" y="1064118"/>
            <a:ext cx="5162179" cy="3834762"/>
          </a:xfrm>
          <a:prstGeom prst="rect">
            <a:avLst/>
          </a:prstGeom>
        </p:spPr>
      </p:pic>
    </p:spTree>
    <p:extLst>
      <p:ext uri="{BB962C8B-B14F-4D97-AF65-F5344CB8AC3E}">
        <p14:creationId xmlns:p14="http://schemas.microsoft.com/office/powerpoint/2010/main" val="988122050"/>
      </p:ext>
    </p:extLst>
  </p:cSld>
  <p:clrMapOvr>
    <a:masterClrMapping/>
  </p:clrMapOvr>
  <p:transition spd="slow">
    <p:comb/>
  </p:transition>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أنواع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1. تقسيم ديموغرافي: </a:t>
            </a:r>
            <a:r>
              <a:rPr lang="ar-EG" b="1" kern="100" dirty="0">
                <a:latin typeface="Calibri" panose="020F0502020204030204" pitchFamily="34" charset="0"/>
                <a:cs typeface="Times New Roman" panose="02020603050405020304" pitchFamily="18" charset="0"/>
              </a:rPr>
              <a:t>أي تقسيم جمهورك وفقًا لمعلوماتهم الديموغرافية حيث إن التركيبة السكانية هي العوامل الاجتماعية والاقتصادية التي تصف الأفراد مثل السن والنوع، ومستوى الدخل، والوضع الاجتماعي، وغيرها.</a:t>
            </a:r>
          </a:p>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2. تقسيم نفسي: </a:t>
            </a:r>
            <a:r>
              <a:rPr lang="ar-EG" b="1" kern="100" dirty="0">
                <a:latin typeface="Calibri" panose="020F0502020204030204" pitchFamily="34" charset="0"/>
                <a:cs typeface="Times New Roman" panose="02020603050405020304" pitchFamily="18" charset="0"/>
              </a:rPr>
              <a:t>يتعيّن تقسيم الجمهور وفق العوامل النفسية كالآراء، والاهتمامات، ونمط الحياة، والوضع الاجتماعي وغيرها.</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مثلًا إذا كان جمهورك يهتمون بالرياضة، فيمكنك أن توجّه إعلاناتك في المساحات والمنصات الرياضية، أو تنشئ حملة إعلانية ذات طابع رياضي، أو تشاركهم محتوىً يتعلّق بالرياضة كالتهنئة والتشجيع، وهكذا.</a:t>
            </a:r>
          </a:p>
        </p:txBody>
      </p:sp>
    </p:spTree>
    <p:extLst>
      <p:ext uri="{BB962C8B-B14F-4D97-AF65-F5344CB8AC3E}">
        <p14:creationId xmlns:p14="http://schemas.microsoft.com/office/powerpoint/2010/main" val="2825930883"/>
      </p:ext>
    </p:extLst>
  </p:cSld>
  <p:clrMapOvr>
    <a:masterClrMapping/>
  </p:clrMapOvr>
  <p:transition spd="slow">
    <p:comb/>
  </p:transition>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أنواع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3. تقسيم جغرافي: </a:t>
            </a:r>
            <a:r>
              <a:rPr lang="ar-EG" b="1" kern="100" dirty="0">
                <a:latin typeface="Calibri" panose="020F0502020204030204" pitchFamily="34" charset="0"/>
                <a:cs typeface="Times New Roman" panose="02020603050405020304" pitchFamily="18" charset="0"/>
              </a:rPr>
              <a:t>هذا النوع من التقسيم يعني بتقسيم الأفراد حسب منطقة معيشتهم. </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قد يكون بعض العملاء محليين، وآخرين من منطقة أو بلاد أخرى، ويساعدك هذا التقسيم على توجيه خدماتك وترويجك بشكل فعّال.</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فإذا كان عملائك يقطنون في بلاد حارة مثلًا، فترويج بضائع أو محتوى يتعلق بالبرد قد لا يكون فكرةً طيبة.</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وهنا كذلك نقطة مهمة، قد تعاني بعض البلاد من كوارث أو أحداث طبيعية قاسية، فربما تودّ أن تظهر لعملائك قدر من التعاطف والتواصل في هذه الأوقات بدلًا من التسويق المباشر لمنتجاتك.</a:t>
            </a:r>
          </a:p>
        </p:txBody>
      </p:sp>
    </p:spTree>
    <p:extLst>
      <p:ext uri="{BB962C8B-B14F-4D97-AF65-F5344CB8AC3E}">
        <p14:creationId xmlns:p14="http://schemas.microsoft.com/office/powerpoint/2010/main" val="865035010"/>
      </p:ext>
    </p:extLst>
  </p:cSld>
  <p:clrMapOvr>
    <a:masterClrMapping/>
  </p:clrMapOvr>
  <p:transition spd="slow">
    <p:comb/>
  </p:transition>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أنواع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4. تقسيم سلوكي: </a:t>
            </a:r>
            <a:r>
              <a:rPr lang="ar-EG" b="1" kern="100" dirty="0">
                <a:latin typeface="Calibri" panose="020F0502020204030204" pitchFamily="34" charset="0"/>
                <a:cs typeface="Times New Roman" panose="02020603050405020304" pitchFamily="18" charset="0"/>
              </a:rPr>
              <a:t>هنا تقوم بتقسيم عملائك وفقًا لتفاعلهم مع علامتك التجارية.</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على سبيل المثال، إذا كنت صاحب متجر إلكتروني، فيمكنك تقسيم عملائك حسب الذين قاموا بآخر عملية شراء في آخر 30 يومًا، وتستهدفهم بحملة بريد إلكتروني لإعادتهم إلى الموقع مرةً أخرى. أو عمل استهداف لأولئك الذين تركوا منتجات داخل عربة التسوق دون أن يتمّوا عملية الشراء، وهكذا.</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بشكلٍ عام، فإن تقسيم السوق المستهدف الخاص بك يمكّنك من التسويق الفعّال، وذلك من خلال توفير خدمة العملاء المناسبة، وإرسال المحتوى المناسب لفئة الجمهور المهتمين به.</a:t>
            </a:r>
          </a:p>
        </p:txBody>
      </p:sp>
    </p:spTree>
    <p:extLst>
      <p:ext uri="{BB962C8B-B14F-4D97-AF65-F5344CB8AC3E}">
        <p14:creationId xmlns:p14="http://schemas.microsoft.com/office/powerpoint/2010/main" val="3927655773"/>
      </p:ext>
    </p:extLst>
  </p:cSld>
  <p:clrMapOvr>
    <a:masterClrMapping/>
  </p:clrMapOvr>
  <p:transition spd="slow">
    <p:comb/>
  </p:transition>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448107" y="5270662"/>
            <a:ext cx="5041987" cy="646331"/>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تحديد الجمهور المستهدف</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pic>
        <p:nvPicPr>
          <p:cNvPr id="7" name="Picture 6" descr="A group of colorful plastic figures&#10;&#10;Description automatically generated">
            <a:extLst>
              <a:ext uri="{FF2B5EF4-FFF2-40B4-BE49-F238E27FC236}">
                <a16:creationId xmlns:a16="http://schemas.microsoft.com/office/drawing/2014/main" id="{9804E8D6-8988-88C2-0020-E8B2C955CD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06206" y="787727"/>
            <a:ext cx="5925787" cy="4444340"/>
          </a:xfrm>
          <a:prstGeom prst="rect">
            <a:avLst/>
          </a:prstGeom>
        </p:spPr>
      </p:pic>
    </p:spTree>
    <p:extLst>
      <p:ext uri="{BB962C8B-B14F-4D97-AF65-F5344CB8AC3E}">
        <p14:creationId xmlns:p14="http://schemas.microsoft.com/office/powerpoint/2010/main" val="1462349900"/>
      </p:ext>
    </p:extLst>
  </p:cSld>
  <p:clrMapOvr>
    <a:masterClrMapping/>
  </p:clrMapOvr>
  <p:transition spd="slow">
    <p:comb/>
  </p:transition>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تحديد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أ/ الفئة العمرية</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ما هو النطّاق العمري لمستهدفيك؟ هل هم من الأطفال أو الشباب أم الناضجين أو في سن الكهولة؟</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هذه النقطة بالغة الأهميّة؛ لأن العملاء يتجاوبون بطرق مختلفة وفقًا لفئتهم العمرية وحسب نضجهم، ولهذا عليك أن تصنع محتوىً ومنتج وخدمة توافق كلًا حسب عمره.</a:t>
            </a:r>
          </a:p>
        </p:txBody>
      </p:sp>
    </p:spTree>
    <p:extLst>
      <p:ext uri="{BB962C8B-B14F-4D97-AF65-F5344CB8AC3E}">
        <p14:creationId xmlns:p14="http://schemas.microsoft.com/office/powerpoint/2010/main" val="2041797034"/>
      </p:ext>
    </p:extLst>
  </p:cSld>
  <p:clrMapOvr>
    <a:masterClrMapping/>
  </p:clrMapOvr>
  <p:transition spd="slow">
    <p:comb/>
  </p:transition>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تحديد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2400" b="1" kern="100" dirty="0">
                <a:solidFill>
                  <a:srgbClr val="0070C0"/>
                </a:solidFill>
                <a:latin typeface="Calibri" panose="020F0502020204030204" pitchFamily="34" charset="0"/>
                <a:cs typeface="Times New Roman" panose="02020603050405020304" pitchFamily="18" charset="0"/>
              </a:rPr>
              <a:t>ب/ النوع</a:t>
            </a:r>
          </a:p>
          <a:p>
            <a:pPr marL="0" indent="0" algn="just" rtl="1">
              <a:lnSpc>
                <a:spcPct val="150000"/>
              </a:lnSpc>
              <a:buNone/>
            </a:pPr>
            <a:r>
              <a:rPr lang="ar-EG" sz="2400" b="1" kern="100" dirty="0">
                <a:latin typeface="Calibri" panose="020F0502020204030204" pitchFamily="34" charset="0"/>
                <a:cs typeface="Times New Roman" panose="02020603050405020304" pitchFamily="18" charset="0"/>
              </a:rPr>
              <a:t>قد يلعب النوع دورًا مهمًا في تشكيل تفاعل واستجابة العملاء مع المنتجات والمحتوى التسويقي. وبشكلٍ عام، فإن الجنسين يختلفان في احتياجاتهما وأهدافهما؛ لذلك مراعاة هذه النقطة نقطة ضرورية لكي تحقق العائد من الاستثمار الذي ترغبه.</a:t>
            </a:r>
          </a:p>
          <a:p>
            <a:pPr marL="0" indent="0" algn="just" rtl="1">
              <a:lnSpc>
                <a:spcPct val="150000"/>
              </a:lnSpc>
              <a:buNone/>
            </a:pPr>
            <a:r>
              <a:rPr lang="ar-EG" sz="2400" b="1" kern="100" dirty="0">
                <a:solidFill>
                  <a:srgbClr val="0070C0"/>
                </a:solidFill>
                <a:latin typeface="Calibri" panose="020F0502020204030204" pitchFamily="34" charset="0"/>
                <a:cs typeface="Times New Roman" panose="02020603050405020304" pitchFamily="18" charset="0"/>
              </a:rPr>
              <a:t>ج/ مستوى الدخل</a:t>
            </a:r>
          </a:p>
          <a:p>
            <a:pPr marL="0" indent="0" algn="just" rtl="1">
              <a:lnSpc>
                <a:spcPct val="150000"/>
              </a:lnSpc>
              <a:buNone/>
            </a:pPr>
            <a:r>
              <a:rPr lang="ar-EG" sz="2400" b="1" kern="100" dirty="0">
                <a:latin typeface="Calibri" panose="020F0502020204030204" pitchFamily="34" charset="0"/>
                <a:cs typeface="Times New Roman" panose="02020603050405020304" pitchFamily="18" charset="0"/>
              </a:rPr>
              <a:t>تحديد متوسط دخل الفئة المستهدفة سيؤثر بشكل مباشر على الاستراتيجية التسويقية. فسلوك العائلات ذات الدخل المتوسط أو الميسور يهدف دائمًا للحصول على أفضل نتيجة بالتوازي مع توفير الأموال. وبالتالي، تلفت انتباههم الإعلانات التي تعدهم بهذا. وذلك، على عكس العائلات الأعلى دخلًا، فقد يميلون أكثر للإعلانات التي تشدّد على الرفاهية والتفرّد.</a:t>
            </a:r>
          </a:p>
        </p:txBody>
      </p:sp>
    </p:spTree>
    <p:extLst>
      <p:ext uri="{BB962C8B-B14F-4D97-AF65-F5344CB8AC3E}">
        <p14:creationId xmlns:p14="http://schemas.microsoft.com/office/powerpoint/2010/main" val="2992606391"/>
      </p:ext>
    </p:extLst>
  </p:cSld>
  <p:clrMapOvr>
    <a:masterClrMapping/>
  </p:clrMapOvr>
  <p:transition spd="slow">
    <p:comb/>
  </p:transition>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تحديد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د/ الموقع</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يجب أن نعرف قدر الاختلاف بين عادات سكان الريف والحضر مثلًا، حيث تؤثّر المجتمعات على رغباتنا وتفضيلاتنا الشرائية وفقًا لمستوى ونوعية المعيشة.</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لتعرف بالضبط من هم عملاؤك، يمكنك أن تقوم بجولة سريعة على منشوراتك أو منشورات منافسيك وتتفقّد حسابات المتابعين والمعلّقين والمتفاعلين بشكل عام. ومع تحليل ودراسة سريعة ستتمكن من وضع تصوّرات لأنماطهم وطبائعهم المختلفة.</a:t>
            </a:r>
          </a:p>
        </p:txBody>
      </p:sp>
    </p:spTree>
    <p:extLst>
      <p:ext uri="{BB962C8B-B14F-4D97-AF65-F5344CB8AC3E}">
        <p14:creationId xmlns:p14="http://schemas.microsoft.com/office/powerpoint/2010/main" val="3123442616"/>
      </p:ext>
    </p:extLst>
  </p:cSld>
  <p:clrMapOvr>
    <a:masterClrMapping/>
  </p:clrMapOvr>
  <p:transition spd="slow">
    <p:comb/>
  </p:transition>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تحديد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a:solidFill>
                  <a:srgbClr val="0070C0"/>
                </a:solidFill>
                <a:latin typeface="Calibri" panose="020F0502020204030204" pitchFamily="34" charset="0"/>
                <a:cs typeface="Times New Roman" panose="02020603050405020304" pitchFamily="18" charset="0"/>
              </a:rPr>
              <a:t>د/ الموقع</a:t>
            </a:r>
          </a:p>
          <a:p>
            <a:pPr marL="0" indent="0" algn="just" rtl="1">
              <a:lnSpc>
                <a:spcPct val="150000"/>
              </a:lnSpc>
              <a:buNone/>
            </a:pPr>
            <a:r>
              <a:rPr lang="ar-EG" b="1" kern="100">
                <a:latin typeface="Calibri" panose="020F0502020204030204" pitchFamily="34" charset="0"/>
                <a:cs typeface="Times New Roman" panose="02020603050405020304" pitchFamily="18" charset="0"/>
              </a:rPr>
              <a:t>ولكن في بعض الأحوال، قد لا يتواجد عملاؤك المستهدفون على منصات التواصل الاجتماعي بالأساس.  وحتى أولئك العملاء الذين اشتروا منك مرةً واحدة فقط ولم يعاودوها، هم أيضًا من فئتك المستهدفة. يهمّك أن تعرف بالضبط أين يتواجدون، وكيف تعثر عليهم.</a:t>
            </a:r>
          </a:p>
        </p:txBody>
      </p:sp>
    </p:spTree>
    <p:extLst>
      <p:ext uri="{BB962C8B-B14F-4D97-AF65-F5344CB8AC3E}">
        <p14:creationId xmlns:p14="http://schemas.microsoft.com/office/powerpoint/2010/main" val="1207387834"/>
      </p:ext>
    </p:extLst>
  </p:cSld>
  <p:clrMapOvr>
    <a:masterClrMapping/>
  </p:clrMapOvr>
  <p:transition spd="slow">
    <p:comb/>
  </p:transition>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448107" y="5270662"/>
            <a:ext cx="5041987" cy="523220"/>
          </a:xfrm>
          <a:prstGeom prst="rect">
            <a:avLst/>
          </a:prstGeom>
          <a:noFill/>
        </p:spPr>
        <p:txBody>
          <a:bodyPr wrap="square" rtlCol="0">
            <a:spAutoFit/>
          </a:bodyPr>
          <a:lstStyle/>
          <a:p>
            <a:pPr algn="ctr" rtl="1"/>
            <a:r>
              <a:rPr lang="ar-EG" sz="2800" b="1">
                <a:solidFill>
                  <a:srgbClr val="00B0F0"/>
                </a:solidFill>
                <a:latin typeface="Times New Roman" panose="02020603050405020304" pitchFamily="18" charset="0"/>
                <a:cs typeface="Times New Roman" panose="02020603050405020304" pitchFamily="18" charset="0"/>
              </a:rPr>
              <a:t>خصائص الجمهور المستهدف</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pic>
        <p:nvPicPr>
          <p:cNvPr id="9" name="Picture 8" descr="A white cell phone with a pen&#10;&#10;Description automatically generated">
            <a:extLst>
              <a:ext uri="{FF2B5EF4-FFF2-40B4-BE49-F238E27FC236}">
                <a16:creationId xmlns:a16="http://schemas.microsoft.com/office/drawing/2014/main" id="{DCB781C8-C919-6D43-B670-3C74A18CF1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1999" y="669367"/>
            <a:ext cx="10820400" cy="4238625"/>
          </a:xfrm>
          <a:prstGeom prst="rect">
            <a:avLst/>
          </a:prstGeom>
        </p:spPr>
      </p:pic>
    </p:spTree>
    <p:extLst>
      <p:ext uri="{BB962C8B-B14F-4D97-AF65-F5344CB8AC3E}">
        <p14:creationId xmlns:p14="http://schemas.microsoft.com/office/powerpoint/2010/main" val="2133991089"/>
      </p:ext>
    </p:extLst>
  </p:cSld>
  <p:clrMapOvr>
    <a:masterClrMapping/>
  </p:clrMapOvr>
  <p:transition spd="slow">
    <p:comb/>
  </p:transition>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خصائص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latin typeface="Calibri" panose="020F0502020204030204" pitchFamily="34" charset="0"/>
                <a:cs typeface="Times New Roman" panose="02020603050405020304" pitchFamily="18" charset="0"/>
              </a:rPr>
              <a:t>يجب على الباحثين أخذ عينات من الجمهور المستهدف المناسب لعمل استنتاجات حول السكان بالكامل. من المستحيل إجراء مسح لجميع السكان بسبب مخاوف لوجستية وقيود الميزانية والقيود الزمنية. يعد تقسيم السكان بالكامل إلى أجزاء أصغر واستخلاص الاستنتاجات منها الطريقة الأكثر علمية للبحث عن عدد كبير من السكان.</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يوجد </a:t>
            </a:r>
            <a:r>
              <a:rPr lang="ar-EG" b="1" kern="100" dirty="0">
                <a:solidFill>
                  <a:srgbClr val="0070C0"/>
                </a:solidFill>
                <a:latin typeface="Calibri" panose="020F0502020204030204" pitchFamily="34" charset="0"/>
                <a:cs typeface="Times New Roman" panose="02020603050405020304" pitchFamily="18" charset="0"/>
              </a:rPr>
              <a:t>ثلاث سمات </a:t>
            </a:r>
            <a:r>
              <a:rPr lang="ar-EG" b="1" kern="100" dirty="0">
                <a:latin typeface="Calibri" panose="020F0502020204030204" pitchFamily="34" charset="0"/>
                <a:cs typeface="Times New Roman" panose="02020603050405020304" pitchFamily="18" charset="0"/>
              </a:rPr>
              <a:t>يجب على الباحثين وضعها في الاعتبار لإنشاء عينة من جمهورهم المستهدف هي: </a:t>
            </a:r>
            <a:r>
              <a:rPr lang="ar-EG" b="1" kern="100" dirty="0">
                <a:solidFill>
                  <a:srgbClr val="0070C0"/>
                </a:solidFill>
                <a:latin typeface="Calibri" panose="020F0502020204030204" pitchFamily="34" charset="0"/>
                <a:cs typeface="Times New Roman" panose="02020603050405020304" pitchFamily="18" charset="0"/>
              </a:rPr>
              <a:t>التنوع – الشفافية – </a:t>
            </a:r>
            <a:r>
              <a:rPr lang="ar-EG" b="1" dirty="0">
                <a:solidFill>
                  <a:srgbClr val="0070C0"/>
                </a:solidFill>
              </a:rPr>
              <a:t>التناسق </a:t>
            </a:r>
            <a:r>
              <a:rPr lang="ar-EG" b="1" dirty="0"/>
              <a:t>.</a:t>
            </a:r>
            <a:endParaRPr lang="ar-EG" b="1" kern="100" dirty="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31828671"/>
      </p:ext>
    </p:extLst>
  </p:cSld>
  <p:clrMapOvr>
    <a:masterClrMapping/>
  </p:clrMapOvr>
  <p:transition spd="slow">
    <p:comb/>
  </p:transition>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خصائص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1. التنوع: تأكد دائمًا من أن العينة متنوعة. </a:t>
            </a:r>
          </a:p>
          <a:p>
            <a:pPr marL="0" indent="0" algn="just" rtl="1">
              <a:lnSpc>
                <a:spcPct val="150000"/>
              </a:lnSpc>
              <a:buNone/>
            </a:pPr>
            <a:endParaRPr lang="ar-EG" sz="1050" b="1" kern="100" dirty="0">
              <a:solidFill>
                <a:srgbClr val="0070C0"/>
              </a:solidFill>
              <a:latin typeface="Calibri" panose="020F0502020204030204" pitchFamily="34" charset="0"/>
              <a:cs typeface="Times New Roman" panose="02020603050405020304" pitchFamily="18" charset="0"/>
            </a:endParaRP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قد يكون ضمان تنوع العينة أمرًا صعبًا في بعض الحالات لأنه من الصعب الوصول إلى بعض شرائح السكان أو إقناعهم بالمشاركة في المسح. لكي تمثل العينة السكان حقًا ، يجب أن تكون متنوعة. العينة التي لا تكون متنوعة وتمثيلية لجميع السكان لها عواقب بحثية خطيرة.</a:t>
            </a:r>
          </a:p>
        </p:txBody>
      </p:sp>
    </p:spTree>
    <p:extLst>
      <p:ext uri="{BB962C8B-B14F-4D97-AF65-F5344CB8AC3E}">
        <p14:creationId xmlns:p14="http://schemas.microsoft.com/office/powerpoint/2010/main" val="1998696633"/>
      </p:ext>
    </p:extLst>
  </p:cSld>
  <p:clrMapOvr>
    <a:masterClrMapping/>
  </p:clrMapOvr>
  <p:transition spd="slow">
    <p:comb/>
  </p:transition>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خصائص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2. الشفافية: يعتمد هيكل وحجم السكان على عوامل مختلفة. </a:t>
            </a:r>
          </a:p>
          <a:p>
            <a:pPr marL="0" indent="0" algn="just" rtl="1">
              <a:lnSpc>
                <a:spcPct val="150000"/>
              </a:lnSpc>
              <a:buNone/>
            </a:pPr>
            <a:endParaRPr lang="ar-EG" sz="1100" b="1" kern="100" dirty="0">
              <a:latin typeface="Calibri" panose="020F0502020204030204" pitchFamily="34" charset="0"/>
              <a:cs typeface="Times New Roman" panose="02020603050405020304" pitchFamily="18" charset="0"/>
            </a:endParaRP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يجب على الباحثين مناقشة هذه القيود للحفاظ على مستوى من الشفافية حول إجراءات اختيار العينة. يجب أن يتسم الباحثون بالشفافية حتى يمكن عرض نتائج الاستطلاع من منظور صحيح.</a:t>
            </a:r>
          </a:p>
        </p:txBody>
      </p:sp>
    </p:spTree>
    <p:extLst>
      <p:ext uri="{BB962C8B-B14F-4D97-AF65-F5344CB8AC3E}">
        <p14:creationId xmlns:p14="http://schemas.microsoft.com/office/powerpoint/2010/main" val="3195936962"/>
      </p:ext>
    </p:extLst>
  </p:cSld>
  <p:clrMapOvr>
    <a:masterClrMapping/>
  </p:clrMapOvr>
  <p:transition spd="slow">
    <p:comb/>
  </p:transition>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خصائص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3. التناسق: يجب على الباحثين فهم السكان بدقة ويجب عليهم اختبار تناسق العينة قبل بدء المسح بالكامل. </a:t>
            </a:r>
          </a:p>
          <a:p>
            <a:pPr marL="0" indent="0" algn="just" rtl="1">
              <a:lnSpc>
                <a:spcPct val="150000"/>
              </a:lnSpc>
              <a:buNone/>
            </a:pPr>
            <a:endParaRPr lang="ar-EG" sz="1200" b="1" kern="100" dirty="0">
              <a:latin typeface="Calibri" panose="020F0502020204030204" pitchFamily="34" charset="0"/>
              <a:cs typeface="Times New Roman" panose="02020603050405020304" pitchFamily="18" charset="0"/>
            </a:endParaRP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يعد هذا أمرًا بالغ الأهمية للدراسات البحثية التي تراقب التغييرات عبر المكان والزمان، لا سيما عندما نحتاج إلى الثقة في أن أي اختلاف نلاحظه في بيانات بحثنا يعكس اتجاهًا مشابهًا عبر عينات متسقة وقابلة للمقارنة.</a:t>
            </a:r>
          </a:p>
        </p:txBody>
      </p:sp>
    </p:spTree>
    <p:extLst>
      <p:ext uri="{BB962C8B-B14F-4D97-AF65-F5344CB8AC3E}">
        <p14:creationId xmlns:p14="http://schemas.microsoft.com/office/powerpoint/2010/main" val="4224108877"/>
      </p:ext>
    </p:extLst>
  </p:cSld>
  <p:clrMapOvr>
    <a:masterClrMapping/>
  </p:clrMapOvr>
  <p:transition spd="slow">
    <p:comb/>
  </p:transition>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6077" b="16077"/>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تحديد حجم العينة من الجمهور المستهدف</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3978827"/>
      </p:ext>
    </p:extLst>
  </p:cSld>
  <p:clrMapOvr>
    <a:masterClrMapping/>
  </p:clrMapOvr>
  <p:transition spd="slow">
    <p:comb/>
  </p:transition>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تحديد حجم العينة من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1. </a:t>
            </a:r>
            <a:r>
              <a:rPr lang="ar-EG" b="1" kern="100" dirty="0">
                <a:solidFill>
                  <a:srgbClr val="FF0000"/>
                </a:solidFill>
                <a:latin typeface="Calibri" panose="020F0502020204030204" pitchFamily="34" charset="0"/>
                <a:cs typeface="Times New Roman" panose="02020603050405020304" pitchFamily="18" charset="0"/>
              </a:rPr>
              <a:t>حدد هدف </a:t>
            </a:r>
            <a:r>
              <a:rPr lang="ar-EG" b="1" kern="100" dirty="0">
                <a:solidFill>
                  <a:srgbClr val="0070C0"/>
                </a:solidFill>
                <a:latin typeface="Calibri" panose="020F0502020204030204" pitchFamily="34" charset="0"/>
                <a:cs typeface="Times New Roman" panose="02020603050405020304" pitchFamily="18" charset="0"/>
              </a:rPr>
              <a:t>البحث الخاص بك: </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حدد أولاً أهدافك البحثية. اعرف بالضبط ما تريد أن يحققه بحثك. هل سيتم استخدام البحث لعمل توقعات حول جميع السكان المقيمين في موقعك المستهدف؟ كن واضحا بشأن هذه المجالات.</a:t>
            </a:r>
          </a:p>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2. مستوى الدقة: </a:t>
            </a:r>
            <a:r>
              <a:rPr lang="ar-EG" b="1" kern="100" dirty="0">
                <a:latin typeface="Calibri" panose="020F0502020204030204" pitchFamily="34" charset="0"/>
                <a:cs typeface="Times New Roman" panose="02020603050405020304" pitchFamily="18" charset="0"/>
              </a:rPr>
              <a:t>ضع في اعتبارك توقعات حول مستوى الدقة الذي تريد تحقيقه من خلال بحثك. يمكنك ضبط حجم عينتك بناءً على حجم سكانك.</a:t>
            </a:r>
            <a:endParaRPr lang="ar-EG" sz="3200" b="1" kern="100" dirty="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56912640"/>
      </p:ext>
    </p:extLst>
  </p:cSld>
  <p:clrMapOvr>
    <a:masterClrMapping/>
  </p:clrMapOvr>
  <p:transition spd="slow">
    <p:comb/>
  </p:transition>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089230" y="4848012"/>
            <a:ext cx="5041987" cy="707886"/>
          </a:xfrm>
          <a:prstGeom prst="rect">
            <a:avLst/>
          </a:prstGeom>
          <a:noFill/>
        </p:spPr>
        <p:txBody>
          <a:bodyPr wrap="square" rtlCol="0">
            <a:spAutoFit/>
          </a:bodyPr>
          <a:lstStyle/>
          <a:p>
            <a:pPr algn="ctr" rtl="1"/>
            <a:r>
              <a:rPr lang="ar-EG" sz="4000" b="1">
                <a:solidFill>
                  <a:srgbClr val="00B0F0"/>
                </a:solidFill>
                <a:latin typeface="Times New Roman" panose="02020603050405020304" pitchFamily="18" charset="0"/>
                <a:cs typeface="Times New Roman" panose="02020603050405020304" pitchFamily="18" charset="0"/>
              </a:rPr>
              <a:t>تحليل الجمهور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pic>
        <p:nvPicPr>
          <p:cNvPr id="11" name="Picture 10" descr="A red person standing on top of a white table with blue people around it&#10;&#10;Description automatically generated">
            <a:extLst>
              <a:ext uri="{FF2B5EF4-FFF2-40B4-BE49-F238E27FC236}">
                <a16:creationId xmlns:a16="http://schemas.microsoft.com/office/drawing/2014/main" id="{A7D4A0E9-6599-B77F-B584-249A80F02B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3599" y="805780"/>
            <a:ext cx="6953250" cy="3905250"/>
          </a:xfrm>
          <a:prstGeom prst="rect">
            <a:avLst/>
          </a:prstGeom>
        </p:spPr>
      </p:pic>
    </p:spTree>
    <p:extLst>
      <p:ext uri="{BB962C8B-B14F-4D97-AF65-F5344CB8AC3E}">
        <p14:creationId xmlns:p14="http://schemas.microsoft.com/office/powerpoint/2010/main" val="1837848260"/>
      </p:ext>
    </p:extLst>
  </p:cSld>
  <p:clrMapOvr>
    <a:masterClrMapping/>
  </p:clrMapOvr>
  <p:transition spd="slow">
    <p:comb/>
  </p:transition>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61999" y="1124744"/>
            <a:ext cx="10709563"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ما هو تحليل الجمهور؟</a:t>
            </a: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تحليل الجمهور هو طريقة للحصول على معلومات عن الأشخاص الذين يشكلون الجمهور المستهدف لفهم رغباتهم واحتياجاتهم وقيمهم ومواقفهم بشكل أفضل.</a:t>
            </a: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سيكون من الأفضل أن تحدد أولاً الجمهور المستهدف من خلال تحديد التركيبة السكانية، مثل الجنس والعمر والمكان الذي يعيشون فيه. بعد تحديد الجماهير المحتملة، يمكن تضييق القائمة إلى مجموعة مستهدفة واحدة للتحليل.</a:t>
            </a:r>
          </a:p>
        </p:txBody>
      </p:sp>
    </p:spTree>
    <p:extLst>
      <p:ext uri="{BB962C8B-B14F-4D97-AF65-F5344CB8AC3E}">
        <p14:creationId xmlns:p14="http://schemas.microsoft.com/office/powerpoint/2010/main" val="3364196888"/>
      </p:ext>
    </p:extLst>
  </p:cSld>
  <p:clrMapOvr>
    <a:masterClrMapping/>
  </p:clrMapOvr>
  <p:transition spd="slow">
    <p:comb/>
  </p:transition>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أنواع تحليل الجمهور</a:t>
            </a: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هناك ثلاثة أنواع من تحليل الجمهور:</a:t>
            </a:r>
          </a:p>
          <a:p>
            <a:pPr algn="ctr" rtl="1">
              <a:lnSpc>
                <a:spcPct val="150000"/>
              </a:lnSpc>
            </a:pPr>
            <a:r>
              <a:rPr lang="ar-EG" sz="3200" b="1" kern="100" dirty="0">
                <a:latin typeface="Calibri" panose="020F0502020204030204" pitchFamily="34" charset="0"/>
                <a:cs typeface="Times New Roman" panose="02020603050405020304" pitchFamily="18" charset="0"/>
              </a:rPr>
              <a:t>    التحليل الديموغرافي</a:t>
            </a:r>
          </a:p>
          <a:p>
            <a:pPr algn="ctr" rtl="1">
              <a:lnSpc>
                <a:spcPct val="150000"/>
              </a:lnSpc>
            </a:pPr>
            <a:r>
              <a:rPr lang="ar-EG" sz="3200" b="1" kern="100" dirty="0">
                <a:latin typeface="Calibri" panose="020F0502020204030204" pitchFamily="34" charset="0"/>
                <a:cs typeface="Times New Roman" panose="02020603050405020304" pitchFamily="18" charset="0"/>
              </a:rPr>
              <a:t>    التحليل السيكوجرافي</a:t>
            </a:r>
          </a:p>
          <a:p>
            <a:pPr algn="ctr" rtl="1">
              <a:lnSpc>
                <a:spcPct val="150000"/>
              </a:lnSpc>
            </a:pPr>
            <a:r>
              <a:rPr lang="ar-EG" sz="3200" b="1" kern="100" dirty="0">
                <a:latin typeface="Calibri" panose="020F0502020204030204" pitchFamily="34" charset="0"/>
                <a:cs typeface="Times New Roman" panose="02020603050405020304" pitchFamily="18" charset="0"/>
              </a:rPr>
              <a:t>    تحليل الموقف.</a:t>
            </a:r>
          </a:p>
        </p:txBody>
      </p:sp>
    </p:spTree>
    <p:extLst>
      <p:ext uri="{BB962C8B-B14F-4D97-AF65-F5344CB8AC3E}">
        <p14:creationId xmlns:p14="http://schemas.microsoft.com/office/powerpoint/2010/main" val="2941627328"/>
      </p:ext>
    </p:extLst>
  </p:cSld>
  <p:clrMapOvr>
    <a:masterClrMapping/>
  </p:clrMapOvr>
  <p:transition spd="slow">
    <p:comb/>
  </p:transition>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التحليل الديموغرافي</a:t>
            </a:r>
            <a:endParaRPr lang="en-US" sz="3200" b="1" kern="100" dirty="0">
              <a:solidFill>
                <a:srgbClr val="0070C0"/>
              </a:solidFill>
              <a:latin typeface="Calibri" panose="020F0502020204030204" pitchFamily="34" charset="0"/>
              <a:cs typeface="Times New Roman" panose="02020603050405020304" pitchFamily="18" charset="0"/>
            </a:endParaRPr>
          </a:p>
          <a:p>
            <a:pPr algn="just" rtl="1">
              <a:lnSpc>
                <a:spcPts val="35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تشمل البيانات الديموغرافية النوع والعمر والعرق والحالة الاجتماعية والاقتصادية....إلخ. </a:t>
            </a:r>
          </a:p>
          <a:p>
            <a:pPr algn="just" rtl="1">
              <a:lnSpc>
                <a:spcPts val="35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ولكن </a:t>
            </a:r>
            <a:r>
              <a:rPr lang="ar-EG" b="1" kern="100" dirty="0">
                <a:solidFill>
                  <a:srgbClr val="FF0000"/>
                </a:solidFill>
                <a:latin typeface="Calibri" panose="020F0502020204030204" pitchFamily="34" charset="0"/>
                <a:cs typeface="Times New Roman" panose="02020603050405020304" pitchFamily="18" charset="0"/>
              </a:rPr>
              <a:t>كيف يمكنك معرفة من سيكون ضمن الجمهور إذا لم تتحدث معهم من قبل؟ </a:t>
            </a:r>
          </a:p>
          <a:p>
            <a:pPr algn="just" rtl="1">
              <a:lnSpc>
                <a:spcPts val="35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في معظم الأوقات ، يمكنك أن تطلب من الشخص أو المجموعة (الجهة) التي طلبت منك التحدث. ربما يمكنهم إخبارك كثيرًا عن أنواع الأشخاص الذين يُتوقع أن يأتوا لسماعك.</a:t>
            </a:r>
          </a:p>
          <a:p>
            <a:pPr algn="just" rtl="1">
              <a:lnSpc>
                <a:spcPts val="35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بغض النظر عن الطريقة التي تستخدمها لجمع المعلومات الديموغرافية. على سبيل المثال، إذا كنت تريد معرفة ما إذا كان هناك أشخاص من الجمهور قد تعرضوا للطلاق (الحالة الاجتماعية)، فعليك أن تعلم أنه لن يرغب الجميع في الإجابة على أسئلتك. لا يمكنك أن تطلب منهم أن يفعلوا ذلك. ولا يمكنك فقط تخمين سبب عدم رغبتهم في الحديث عنها. عليك أن تمنحهم بعض المساحة.</a:t>
            </a:r>
          </a:p>
          <a:p>
            <a:pPr marL="0" indent="0" algn="just" rtl="1">
              <a:lnSpc>
                <a:spcPct val="150000"/>
              </a:lnSpc>
              <a:buNone/>
            </a:pPr>
            <a:endParaRPr lang="ar-EG" b="1" kern="100" dirty="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08492439"/>
      </p:ext>
    </p:extLst>
  </p:cSld>
  <p:clrMapOvr>
    <a:masterClrMapping/>
  </p:clrMapOvr>
  <p:transition spd="slow">
    <p:comb/>
  </p:transition>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600" b="1" kern="100" dirty="0">
                <a:solidFill>
                  <a:srgbClr val="0070C0"/>
                </a:solidFill>
                <a:latin typeface="Calibri" panose="020F0502020204030204" pitchFamily="34" charset="0"/>
                <a:cs typeface="Times New Roman" panose="02020603050405020304" pitchFamily="18" charset="0"/>
              </a:rPr>
              <a:t>التحليل الديموغرافي</a:t>
            </a:r>
            <a:endParaRPr lang="en-US" sz="3600" b="1" kern="100" dirty="0">
              <a:solidFill>
                <a:srgbClr val="0070C0"/>
              </a:solidFill>
              <a:latin typeface="Calibri" panose="020F0502020204030204" pitchFamily="34" charset="0"/>
              <a:cs typeface="Times New Roman" panose="02020603050405020304" pitchFamily="18" charset="0"/>
            </a:endParaRPr>
          </a:p>
          <a:p>
            <a:pPr algn="just" rtl="1">
              <a:lnSpc>
                <a:spcPts val="4000"/>
              </a:lnSpc>
              <a:buFont typeface="Wingdings" panose="05000000000000000000" pitchFamily="2" charset="2"/>
              <a:buChar char="§"/>
            </a:pPr>
            <a:r>
              <a:rPr lang="ar-EG" sz="3200" b="1" kern="100" dirty="0">
                <a:latin typeface="Calibri" panose="020F0502020204030204" pitchFamily="34" charset="0"/>
                <a:cs typeface="Times New Roman" panose="02020603050405020304" pitchFamily="18" charset="0"/>
              </a:rPr>
              <a:t>العمر ليس مجرد رقم، لأنه يمكن أن يخبرنا الكثير عن الشخص. على سبيل المثال، ليس لدى المراهقين والأشخاص في العشرينات من العمر ذاكرة الحروب على سبيل المثال مع مراعاة المنطقة الجغرافية.</a:t>
            </a:r>
          </a:p>
          <a:p>
            <a:pPr algn="just" rtl="1">
              <a:lnSpc>
                <a:spcPts val="4000"/>
              </a:lnSpc>
              <a:buFont typeface="Wingdings" panose="05000000000000000000" pitchFamily="2" charset="2"/>
              <a:buChar char="§"/>
            </a:pPr>
            <a:r>
              <a:rPr lang="ar-EG" sz="3200" b="1" kern="100" dirty="0">
                <a:latin typeface="Calibri" panose="020F0502020204030204" pitchFamily="34" charset="0"/>
                <a:cs typeface="Times New Roman" panose="02020603050405020304" pitchFamily="18" charset="0"/>
              </a:rPr>
              <a:t>حتى في نفس الثقافة، لدى النساء والرجال تجارب مختلفة بناءً على جنسهم. على سبيل المثال، غالبًا ما تُستبعد النساء من الوظائف التي يُعتقد أنها أكثر ملاءمة للرجال.</a:t>
            </a:r>
          </a:p>
        </p:txBody>
      </p:sp>
    </p:spTree>
    <p:extLst>
      <p:ext uri="{BB962C8B-B14F-4D97-AF65-F5344CB8AC3E}">
        <p14:creationId xmlns:p14="http://schemas.microsoft.com/office/powerpoint/2010/main" val="1482055242"/>
      </p:ext>
    </p:extLst>
  </p:cSld>
  <p:clrMapOvr>
    <a:masterClrMapping/>
  </p:clrMapOvr>
  <p:transition spd="slow">
    <p:comb/>
  </p:transition>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ts val="3500"/>
              </a:lnSpc>
              <a:buNone/>
            </a:pPr>
            <a:r>
              <a:rPr lang="ar-EG" sz="3200" b="1" kern="100" dirty="0">
                <a:solidFill>
                  <a:srgbClr val="0070C0"/>
                </a:solidFill>
                <a:latin typeface="Calibri" panose="020F0502020204030204" pitchFamily="34" charset="0"/>
                <a:cs typeface="Times New Roman" panose="02020603050405020304" pitchFamily="18" charset="0"/>
              </a:rPr>
              <a:t>التحليل الديموغرافي</a:t>
            </a:r>
          </a:p>
          <a:p>
            <a:pPr algn="just" rtl="1">
              <a:lnSpc>
                <a:spcPts val="35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 في التحليل الديموغرافي، يعتبر مستوى التعليم ونوعه من العوامل الأساسية أيضًا. يحصل ميكانيكي الطائرات على تعليم وتدريب مختلف تمامًا عن المحاسب أو الموسيقي أو مهندس البرمجيات. تشكل الجمعيات النسائية والفرق الرياضية ومنظمات الحرم الجامعي والأحزاب السياسية والعمل التطوعي والمجتمعات الثقافية كيف نرى العالم.</a:t>
            </a:r>
          </a:p>
          <a:p>
            <a:pPr algn="just" rtl="1">
              <a:lnSpc>
                <a:spcPts val="35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    أخيرًا، تؤثر وظائفهم على أفكار الناس واهتماماتهم لأن معظم التعيينات يساء فهمها بعدة طرق. على سبيل المثال، يعتقد الكثيرون أن المدرسين يعملون ثماني ساعات يوميًا ويحصلون على إجازة الصيف.</a:t>
            </a:r>
          </a:p>
          <a:p>
            <a:pPr algn="just" rtl="1">
              <a:lnSpc>
                <a:spcPts val="35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هناك العديد من الأدوات تجعل من السهل إجراء هذا التحليل. على سبيل المثال، إذا قمت بتشغيل إعلانات على </a:t>
            </a:r>
            <a:r>
              <a:rPr lang="en-US" b="1" kern="100" dirty="0">
                <a:latin typeface="Calibri" panose="020F0502020204030204" pitchFamily="34" charset="0"/>
                <a:cs typeface="Times New Roman" panose="02020603050405020304" pitchFamily="18" charset="0"/>
              </a:rPr>
              <a:t>Facebook </a:t>
            </a:r>
            <a:r>
              <a:rPr lang="ar-EG" b="1" kern="100" dirty="0">
                <a:latin typeface="Calibri" panose="020F0502020204030204" pitchFamily="34" charset="0"/>
                <a:cs typeface="Times New Roman" panose="02020603050405020304" pitchFamily="18" charset="0"/>
              </a:rPr>
              <a:t> أو</a:t>
            </a:r>
            <a:r>
              <a:rPr lang="en-US" b="1" kern="100" dirty="0">
                <a:latin typeface="Calibri" panose="020F0502020204030204" pitchFamily="34" charset="0"/>
                <a:cs typeface="Times New Roman" panose="02020603050405020304" pitchFamily="18" charset="0"/>
              </a:rPr>
              <a:t>Google ، </a:t>
            </a:r>
            <a:r>
              <a:rPr lang="ar-EG" b="1" kern="100" dirty="0">
                <a:latin typeface="Calibri" panose="020F0502020204030204" pitchFamily="34" charset="0"/>
                <a:cs typeface="Times New Roman" panose="02020603050405020304" pitchFamily="18" charset="0"/>
              </a:rPr>
              <a:t>فإن هذه الأنظمة الأساسية لديها بالفعل طريقة لدراسة جمهورك يمكنك استخدامها.</a:t>
            </a:r>
            <a:endParaRPr lang="en-US" b="1" kern="100" dirty="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62998184"/>
      </p:ext>
    </p:extLst>
  </p:cSld>
  <p:clrMapOvr>
    <a:masterClrMapping/>
  </p:clrMapOvr>
  <p:transition spd="slow">
    <p:comb/>
  </p:transition>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C00000"/>
                </a:solidFill>
                <a:latin typeface="Calibri" panose="020F0502020204030204" pitchFamily="34" charset="0"/>
                <a:cs typeface="Times New Roman" panose="02020603050405020304" pitchFamily="18" charset="0"/>
              </a:rPr>
              <a:t>التحليل السيكوجرافي</a:t>
            </a:r>
          </a:p>
          <a:p>
            <a:pPr algn="just" rtl="1">
              <a:lnSpc>
                <a:spcPts val="40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ينظر التحليل النفسي إلى أشياء مثل القيم، والمعتقدات، والآراء، والمواقف. على الرغم من أن شخصين قالا إنهما </a:t>
            </a:r>
            <a:r>
              <a:rPr lang="ar-EG" b="1" kern="100">
                <a:latin typeface="Calibri" panose="020F0502020204030204" pitchFamily="34" charset="0"/>
                <a:cs typeface="Times New Roman" panose="02020603050405020304" pitchFamily="18" charset="0"/>
              </a:rPr>
              <a:t>لا </a:t>
            </a:r>
            <a:r>
              <a:rPr lang="ar-EG" b="1"/>
              <a:t>يشتريا</a:t>
            </a:r>
            <a:r>
              <a:rPr lang="ar-EG" b="1" kern="100">
                <a:latin typeface="Calibri" panose="020F0502020204030204" pitchFamily="34" charset="0"/>
                <a:cs typeface="Times New Roman" panose="02020603050405020304" pitchFamily="18" charset="0"/>
              </a:rPr>
              <a:t> </a:t>
            </a:r>
            <a:r>
              <a:rPr lang="ar-EG" b="1" kern="100" dirty="0">
                <a:latin typeface="Calibri" panose="020F0502020204030204" pitchFamily="34" charset="0"/>
                <a:cs typeface="Times New Roman" panose="02020603050405020304" pitchFamily="18" charset="0"/>
              </a:rPr>
              <a:t>الوجبات السريعة، فقد تكون لديهما أفكار مختلفة جدًا حول ماهية الأطعمة "الوجبات السريعة".</a:t>
            </a:r>
          </a:p>
          <a:p>
            <a:pPr algn="just" rtl="1">
              <a:lnSpc>
                <a:spcPts val="40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من المحتمل أن يعرف الجمهور بالفعل شيئين رئيسيين: ما تتحدث عنه وعلامتك التجارية. يمكن أن يُظهر </a:t>
            </a:r>
            <a:r>
              <a:rPr lang="ar-EG" b="1" kern="100" dirty="0">
                <a:solidFill>
                  <a:srgbClr val="7030A0"/>
                </a:solidFill>
                <a:latin typeface="Calibri" panose="020F0502020204030204" pitchFamily="34" charset="0"/>
                <a:cs typeface="Times New Roman" panose="02020603050405020304" pitchFamily="18" charset="0"/>
              </a:rPr>
              <a:t>التقسيم السيكولوجي </a:t>
            </a:r>
            <a:r>
              <a:rPr lang="ar-EG" b="1" kern="100" dirty="0">
                <a:latin typeface="Calibri" panose="020F0502020204030204" pitchFamily="34" charset="0"/>
                <a:cs typeface="Times New Roman" panose="02020603050405020304" pitchFamily="18" charset="0"/>
              </a:rPr>
              <a:t>كيف أن جمهورك مقيد بالأفكار التي لديهم بالفعل. إذا كنت تعرف هذه الأفكار مسبقًا، يمكنك كتابة رسالتك بالطريقة التي تناسبها.</a:t>
            </a:r>
          </a:p>
          <a:p>
            <a:pPr algn="just" rtl="1">
              <a:lnSpc>
                <a:spcPts val="4000"/>
              </a:lnSpc>
              <a:buFont typeface="Wingdings" panose="05000000000000000000" pitchFamily="2" charset="2"/>
              <a:buChar char="§"/>
            </a:pPr>
            <a:endParaRPr lang="ar-EG" b="1" kern="100" dirty="0">
              <a:latin typeface="Calibri" panose="020F0502020204030204" pitchFamily="34"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014CEF75-0F42-2784-AFCB-09929F56337E}"/>
              </a:ext>
            </a:extLst>
          </p:cNvPr>
          <p:cNvSpPr/>
          <p:nvPr/>
        </p:nvSpPr>
        <p:spPr>
          <a:xfrm>
            <a:off x="795337" y="5306130"/>
            <a:ext cx="10668000" cy="1080621"/>
          </a:xfrm>
          <a:prstGeom prst="roundRect">
            <a:avLst/>
          </a:prstGeom>
          <a:solidFill>
            <a:schemeClr val="accent5">
              <a:lumMod val="20000"/>
              <a:lumOff val="80000"/>
            </a:schemeClr>
          </a:solidFill>
        </p:spPr>
        <p:style>
          <a:lnRef idx="1">
            <a:schemeClr val="accent1"/>
          </a:lnRef>
          <a:fillRef idx="2">
            <a:schemeClr val="accent1"/>
          </a:fillRef>
          <a:effectRef idx="1">
            <a:schemeClr val="accent1"/>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ar-EG" b="1" dirty="0"/>
              <a:t>يُعرَّف </a:t>
            </a:r>
            <a:r>
              <a:rPr lang="ar-EG" b="1" dirty="0">
                <a:solidFill>
                  <a:srgbClr val="7030A0"/>
                </a:solidFill>
              </a:rPr>
              <a:t>التقسيم </a:t>
            </a:r>
            <a:r>
              <a:rPr lang="ar-EG" b="1" dirty="0" err="1">
                <a:solidFill>
                  <a:srgbClr val="7030A0"/>
                </a:solidFill>
              </a:rPr>
              <a:t>السيكوجرافي</a:t>
            </a:r>
            <a:r>
              <a:rPr lang="ar-EG" b="1" dirty="0">
                <a:solidFill>
                  <a:srgbClr val="7030A0"/>
                </a:solidFill>
              </a:rPr>
              <a:t> </a:t>
            </a:r>
            <a:r>
              <a:rPr lang="ar-EG" b="1" dirty="0"/>
              <a:t>بأنه أسلوب تجزئة السوق حيث يتم تشكيل المجموعات وفقًا للسمات النفسية التي تؤثر على عادات الاستهلاك المستمدة من نمط حياة الناس وتفضيلاتهم. يتم إجراؤه بشكل أساسي على أساس “كيف” يفكر الناس و “ماذا” يطمحون في حياتهم.</a:t>
            </a:r>
            <a:endParaRPr lang="en-US" b="1" dirty="0"/>
          </a:p>
        </p:txBody>
      </p:sp>
    </p:spTree>
    <p:extLst>
      <p:ext uri="{BB962C8B-B14F-4D97-AF65-F5344CB8AC3E}">
        <p14:creationId xmlns:p14="http://schemas.microsoft.com/office/powerpoint/2010/main" val="1705998897"/>
      </p:ext>
    </p:extLst>
  </p:cSld>
  <p:clrMapOvr>
    <a:masterClrMapping/>
  </p:clrMapOvr>
  <p:transition spd="slow">
    <p:comb/>
  </p:transition>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61999" y="1124744"/>
            <a:ext cx="10709563"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600" b="1" kern="100" dirty="0">
                <a:solidFill>
                  <a:srgbClr val="C00000"/>
                </a:solidFill>
                <a:latin typeface="Calibri" panose="020F0502020204030204" pitchFamily="34" charset="0"/>
                <a:cs typeface="Times New Roman" panose="02020603050405020304" pitchFamily="18" charset="0"/>
              </a:rPr>
              <a:t>التحليل السيكوجرافي</a:t>
            </a:r>
          </a:p>
          <a:p>
            <a:pPr marL="0" indent="0" algn="just" rtl="1">
              <a:lnSpc>
                <a:spcPts val="4000"/>
              </a:lnSpc>
              <a:buNone/>
            </a:pPr>
            <a:endParaRPr lang="ar-EG" sz="3200" b="1" kern="100" dirty="0">
              <a:latin typeface="Calibri" panose="020F0502020204030204" pitchFamily="34" charset="0"/>
              <a:cs typeface="Times New Roman" panose="02020603050405020304" pitchFamily="18" charset="0"/>
            </a:endParaRPr>
          </a:p>
          <a:p>
            <a:pPr algn="just" rtl="1">
              <a:lnSpc>
                <a:spcPts val="4000"/>
              </a:lnSpc>
              <a:buFont typeface="Wingdings" panose="05000000000000000000" pitchFamily="2" charset="2"/>
              <a:buChar char="§"/>
            </a:pPr>
            <a:r>
              <a:rPr lang="ar-EG" sz="3200" b="1" kern="100" dirty="0">
                <a:latin typeface="Calibri" panose="020F0502020204030204" pitchFamily="34" charset="0"/>
                <a:cs typeface="Times New Roman" panose="02020603050405020304" pitchFamily="18" charset="0"/>
              </a:rPr>
              <a:t>قد تكون هناك مفاهيم خاطئة أو صور نمطية حول موضوعك ويعرفها الناس بالفعل. عندما تقوم بتحليل الجمهور المستهدف، قم بتضمين أسئلة توضح مدى معرفة جمهورك بالفعل بقضيتك. حاول معرفة ما إذا كان لديهم أي قوالب نمطية أو أفكار مفرطة في التبسيط أو معتقدات متحيزة حول هذا الموضوع. قد يؤدي هذا إلى تغيير الرسالة التي تريد إرسالها وكيف تريد إرسالها.</a:t>
            </a:r>
          </a:p>
        </p:txBody>
      </p:sp>
    </p:spTree>
    <p:extLst>
      <p:ext uri="{BB962C8B-B14F-4D97-AF65-F5344CB8AC3E}">
        <p14:creationId xmlns:p14="http://schemas.microsoft.com/office/powerpoint/2010/main" val="1687050955"/>
      </p:ext>
    </p:extLst>
  </p:cSld>
  <p:clrMapOvr>
    <a:masterClrMapping/>
  </p:clrMapOvr>
  <p:transition spd="slow">
    <p:comb/>
  </p:transition>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C00000"/>
                </a:solidFill>
                <a:latin typeface="Calibri" panose="020F0502020204030204" pitchFamily="34" charset="0"/>
                <a:cs typeface="Times New Roman" panose="02020603050405020304" pitchFamily="18" charset="0"/>
              </a:rPr>
              <a:t>التحليل السيكوجرافي</a:t>
            </a:r>
            <a:endParaRPr lang="ar-EG" b="1" kern="100" dirty="0">
              <a:latin typeface="Calibri" panose="020F0502020204030204" pitchFamily="34" charset="0"/>
              <a:cs typeface="Times New Roman" panose="02020603050405020304" pitchFamily="18" charset="0"/>
            </a:endParaRPr>
          </a:p>
          <a:p>
            <a:pPr algn="just" rtl="1">
              <a:lnSpc>
                <a:spcPts val="40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 من ناحية أخرى، فإن الأفكار الموجودة مسبقًا حول علامتك التجارية تدور حول كيفية رؤية العملاء لك في البداية. ولكن سيكون من الأفضل أن تركز على تلبية احتياجات واهتمامات الجمهور المستهدف، وليس على تغيير رأيهم عنك أو إدارة صورتك.</a:t>
            </a:r>
          </a:p>
          <a:p>
            <a:pPr algn="just" rtl="1">
              <a:lnSpc>
                <a:spcPts val="40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تُعد </a:t>
            </a:r>
            <a:r>
              <a:rPr lang="en-US" b="1" kern="100" dirty="0">
                <a:latin typeface="Calibri" panose="020F0502020204030204" pitchFamily="34" charset="0"/>
                <a:cs typeface="Times New Roman" panose="02020603050405020304" pitchFamily="18" charset="0"/>
              </a:rPr>
              <a:t>Google Trends </a:t>
            </a:r>
            <a:r>
              <a:rPr lang="ar-EG" b="1" kern="100" dirty="0">
                <a:latin typeface="Calibri" panose="020F0502020204030204" pitchFamily="34" charset="0"/>
                <a:cs typeface="Times New Roman" panose="02020603050405020304" pitchFamily="18" charset="0"/>
              </a:rPr>
              <a:t> طريقة واحدة لإجراء تحليل نفسي. </a:t>
            </a:r>
          </a:p>
          <a:p>
            <a:pPr algn="just" rtl="1">
              <a:lnSpc>
                <a:spcPts val="40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يمكن استخدام </a:t>
            </a:r>
            <a:r>
              <a:rPr lang="en-US" b="1" kern="100" dirty="0">
                <a:latin typeface="Calibri" panose="020F0502020204030204" pitchFamily="34" charset="0"/>
                <a:cs typeface="Times New Roman" panose="02020603050405020304" pitchFamily="18" charset="0"/>
              </a:rPr>
              <a:t>Google Trends </a:t>
            </a:r>
            <a:r>
              <a:rPr lang="ar-EG" b="1" kern="100" dirty="0">
                <a:latin typeface="Calibri" panose="020F0502020204030204" pitchFamily="34" charset="0"/>
                <a:cs typeface="Times New Roman" panose="02020603050405020304" pitchFamily="18" charset="0"/>
              </a:rPr>
              <a:t> للعثور على أحدث الاتجاهات، ولكن يمكن أيضًا استخدامها لتتبع أداء التسويق.</a:t>
            </a:r>
          </a:p>
        </p:txBody>
      </p:sp>
    </p:spTree>
    <p:extLst>
      <p:ext uri="{BB962C8B-B14F-4D97-AF65-F5344CB8AC3E}">
        <p14:creationId xmlns:p14="http://schemas.microsoft.com/office/powerpoint/2010/main" val="2727220945"/>
      </p:ext>
    </p:extLst>
  </p:cSld>
  <p:clrMapOvr>
    <a:masterClrMapping/>
  </p:clrMapOvr>
  <p:transition spd="slow">
    <p:comb/>
  </p:transition>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878773" y="1124744"/>
            <a:ext cx="10592789"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B050"/>
                </a:solidFill>
                <a:latin typeface="Calibri" panose="020F0502020204030204" pitchFamily="34" charset="0"/>
                <a:cs typeface="Times New Roman" panose="02020603050405020304" pitchFamily="18" charset="0"/>
              </a:rPr>
              <a:t>تحليل الموقف</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في عالم أشكال الكلام الأكثر تقليدية، تشمل الجوانب الظرفية للجمهور حجم الجمهور، والموقف تجاه المتحدث، والمعرفة المسبقة بالموضوع، والمناسبة.</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في عالم الإعلام والتسويق الرقمي، يشير هذا إلى حجم الجمهور المستهدف، وموقفهم تجاه منتجك / شركتك، ومعرفتهم السابقة، ومواقع الويب أو قنوات التواصل الاجتماعي. يشاهدون إعلاناتك أو يتفاعلون مع منتجاتك وخدماتك من خلال هذا.</a:t>
            </a:r>
          </a:p>
        </p:txBody>
      </p:sp>
    </p:spTree>
    <p:extLst>
      <p:ext uri="{BB962C8B-B14F-4D97-AF65-F5344CB8AC3E}">
        <p14:creationId xmlns:p14="http://schemas.microsoft.com/office/powerpoint/2010/main" val="4223423942"/>
      </p:ext>
    </p:extLst>
  </p:cSld>
  <p:clrMapOvr>
    <a:masterClrMapping/>
  </p:clrMapOvr>
  <p:transition spd="slow">
    <p:comb/>
  </p:transition>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855023" y="1124744"/>
            <a:ext cx="10616540" cy="494668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B050"/>
                </a:solidFill>
                <a:latin typeface="Calibri" panose="020F0502020204030204" pitchFamily="34" charset="0"/>
                <a:cs typeface="Times New Roman" panose="02020603050405020304" pitchFamily="18" charset="0"/>
              </a:rPr>
              <a:t>تحليل الموقف</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يكون جمع هذه المعلومات أكثر صعوبة عندما يكون جمهورك مشتتًا جغرافيًا، لأنك لا تخاطب الجمهور مباشرة في هذا الوقت. ولكن، على غرار زعيم عالمي يلقي خطابًا، من الضروري معرفة كيفية إشراك العملاء المحتملين عبر الإنترنت، خاصة في عالم من الخيارات غير المحدودة ومعلومات الجمهور.</a:t>
            </a:r>
          </a:p>
        </p:txBody>
      </p:sp>
    </p:spTree>
    <p:extLst>
      <p:ext uri="{BB962C8B-B14F-4D97-AF65-F5344CB8AC3E}">
        <p14:creationId xmlns:p14="http://schemas.microsoft.com/office/powerpoint/2010/main" val="355523862"/>
      </p:ext>
    </p:extLst>
  </p:cSld>
  <p:clrMapOvr>
    <a:masterClrMapping/>
  </p:clrMapOvr>
  <p:transition spd="slow">
    <p:comb/>
  </p:transition>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7</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815595" y="4820330"/>
            <a:ext cx="2385589" cy="523220"/>
          </a:xfrm>
          <a:prstGeom prst="rect">
            <a:avLst/>
          </a:prstGeom>
          <a:noFill/>
        </p:spPr>
        <p:txBody>
          <a:bodyPr wrap="none" rtlCol="0">
            <a:spAutoFit/>
          </a:bodyPr>
          <a:lstStyle/>
          <a:p>
            <a:pPr algn="r" rtl="1"/>
            <a:r>
              <a:rPr lang="ar-EG" sz="2800" b="1" dirty="0">
                <a:latin typeface="Times New Roman" panose="02020603050405020304" pitchFamily="18" charset="0"/>
                <a:cs typeface="Times New Roman" panose="02020603050405020304" pitchFamily="18" charset="0"/>
              </a:rPr>
              <a:t>مهارات الإقناع (1)</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10142414"/>
      </p:ext>
    </p:extLst>
  </p:cSld>
  <p:clrMapOvr>
    <a:masterClrMapping/>
  </p:clrMapOvr>
  <p:transition spd="slow">
    <p:comb/>
  </p:transition>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281852" y="4791949"/>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مهارة التحدث</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person talking to another person&#10;&#10;Description automatically generated">
            <a:extLst>
              <a:ext uri="{FF2B5EF4-FFF2-40B4-BE49-F238E27FC236}">
                <a16:creationId xmlns:a16="http://schemas.microsoft.com/office/drawing/2014/main" id="{96913692-3FC5-3273-1B46-6701C56FB89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72245" y="1191131"/>
            <a:ext cx="5715000" cy="3429000"/>
          </a:xfrm>
          <a:prstGeom prst="rect">
            <a:avLst/>
          </a:prstGeom>
        </p:spPr>
      </p:pic>
    </p:spTree>
    <p:extLst>
      <p:ext uri="{BB962C8B-B14F-4D97-AF65-F5344CB8AC3E}">
        <p14:creationId xmlns:p14="http://schemas.microsoft.com/office/powerpoint/2010/main" val="2546026531"/>
      </p:ext>
    </p:extLst>
  </p:cSld>
  <p:clrMapOvr>
    <a:masterClrMapping/>
  </p:clrMapOvr>
  <p:transition spd="slow">
    <p:comb/>
  </p:transition>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1-  مهارة التحدث </a:t>
            </a:r>
          </a:p>
          <a:p>
            <a:pPr marL="0" indent="0" algn="just" rtl="1" eaLnBrk="1" hangingPunct="1">
              <a:lnSpc>
                <a:spcPct val="150000"/>
              </a:lnSpc>
              <a:buNone/>
            </a:pPr>
            <a:endParaRPr lang="en-US" altLang="en-US" sz="900" b="1" dirty="0">
              <a:solidFill>
                <a:srgbClr val="0070C0"/>
              </a:solidFill>
            </a:endParaRPr>
          </a:p>
          <a:p>
            <a:pPr marL="0" indent="0" algn="just" rtl="1" eaLnBrk="1" hangingPunct="1">
              <a:lnSpc>
                <a:spcPct val="150000"/>
              </a:lnSpc>
              <a:buNone/>
            </a:pPr>
            <a:r>
              <a:rPr lang="ar-EG" altLang="en-US" b="1" dirty="0"/>
              <a:t>يعد التحدث فن ومهارة وموهبة فهو </a:t>
            </a:r>
            <a:r>
              <a:rPr lang="ar-EG" altLang="en-US" b="1" dirty="0">
                <a:solidFill>
                  <a:srgbClr val="FF0000"/>
                </a:solidFill>
              </a:rPr>
              <a:t>فن</a:t>
            </a:r>
            <a:r>
              <a:rPr lang="ar-EG" altLang="en-US" b="1" dirty="0"/>
              <a:t> لأنه شخصي أي يعتمد على شخصية الإنسان ومقدار حماسته وإبداعه وهو </a:t>
            </a:r>
            <a:r>
              <a:rPr lang="ar-EG" altLang="en-US" b="1" dirty="0">
                <a:solidFill>
                  <a:srgbClr val="FF0000"/>
                </a:solidFill>
              </a:rPr>
              <a:t>مهارة</a:t>
            </a:r>
            <a:r>
              <a:rPr lang="ar-EG" altLang="en-US" b="1" dirty="0"/>
              <a:t> لأنه يحتاج إلى التنمية والتدريب والتحسين وهو </a:t>
            </a:r>
            <a:r>
              <a:rPr lang="ar-EG" altLang="en-US" b="1" dirty="0">
                <a:solidFill>
                  <a:srgbClr val="FF0000"/>
                </a:solidFill>
              </a:rPr>
              <a:t>موهبة</a:t>
            </a:r>
            <a:r>
              <a:rPr lang="ar-EG" altLang="en-US" b="1" dirty="0"/>
              <a:t> لأن العوامل السابقة غير كافية لأن تجعل فرداً  متحدثاً ناجحاً يؤثر في الآخرين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3603269"/>
      </p:ext>
    </p:extLst>
  </p:cSld>
  <p:clrMapOvr>
    <a:masterClrMapping/>
  </p:clrMapOvr>
  <p:transition spd="slow">
    <p:comb/>
  </p:transition>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lnSpcReduction="10000"/>
          </a:bodyPr>
          <a:lstStyle/>
          <a:p>
            <a:pPr marL="0" indent="0" algn="just" rtl="1" eaLnBrk="1" hangingPunct="1">
              <a:lnSpc>
                <a:spcPct val="150000"/>
              </a:lnSpc>
              <a:buNone/>
            </a:pPr>
            <a:r>
              <a:rPr lang="ar-EG" altLang="en-US" b="1" dirty="0">
                <a:solidFill>
                  <a:srgbClr val="0070C0"/>
                </a:solidFill>
              </a:rPr>
              <a:t>متطلبات الحديث الفعال </a:t>
            </a:r>
          </a:p>
          <a:p>
            <a:pPr marL="0" indent="0" algn="just" rtl="1" eaLnBrk="1" hangingPunct="1">
              <a:lnSpc>
                <a:spcPct val="150000"/>
              </a:lnSpc>
              <a:buNone/>
            </a:pPr>
            <a:endParaRPr lang="en-US" altLang="en-US" sz="900" b="1" dirty="0">
              <a:solidFill>
                <a:srgbClr val="0070C0"/>
              </a:solidFill>
            </a:endParaRPr>
          </a:p>
          <a:p>
            <a:pPr marL="0" indent="0" algn="just" rtl="1" eaLnBrk="1" hangingPunct="1">
              <a:lnSpc>
                <a:spcPct val="150000"/>
              </a:lnSpc>
              <a:buNone/>
            </a:pPr>
            <a:r>
              <a:rPr lang="ar-EG" altLang="en-US" b="1" dirty="0"/>
              <a:t>يعتمد الحديث الفعال على الإعداد المسبق له ولذا فهو يحتاج إلى ما يأتي:</a:t>
            </a:r>
          </a:p>
          <a:p>
            <a:pPr marL="0" indent="0" algn="just" rtl="1" eaLnBrk="1" hangingPunct="1">
              <a:lnSpc>
                <a:spcPct val="150000"/>
              </a:lnSpc>
              <a:buNone/>
            </a:pPr>
            <a:r>
              <a:rPr lang="ar-EG" altLang="en-US" b="1" dirty="0"/>
              <a:t>التعرف على المستمع : من حيث خصائصه وصفاته: الجنس، العمر، المستوى العلمي، الاتجاهات والميول (تحليل الجمهور)</a:t>
            </a:r>
          </a:p>
          <a:p>
            <a:pPr marL="0" indent="0" algn="just" rtl="1" eaLnBrk="1" hangingPunct="1">
              <a:lnSpc>
                <a:spcPct val="150000"/>
              </a:lnSpc>
              <a:buNone/>
            </a:pPr>
            <a:r>
              <a:rPr lang="ar-EG" altLang="en-US" b="1" dirty="0"/>
              <a:t>اختيار الموضوع: الإلمام الكافي به، تحديده بدقة، استحواذه على اهتمام المستمع</a:t>
            </a:r>
          </a:p>
          <a:p>
            <a:pPr marL="0" indent="0" algn="just" rtl="1" eaLnBrk="1" hangingPunct="1">
              <a:lnSpc>
                <a:spcPct val="150000"/>
              </a:lnSpc>
              <a:buNone/>
            </a:pPr>
            <a:r>
              <a:rPr lang="ar-EG" altLang="en-US" b="1" dirty="0"/>
              <a:t>الغرض من الحديث: الإخبار، تقديم أفكار، وحقائق، ومعلومات، بطريقة مباشرة</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9176020"/>
      </p:ext>
    </p:extLst>
  </p:cSld>
  <p:clrMapOvr>
    <a:masterClrMapping/>
  </p:clrMapOvr>
  <p:transition spd="slow">
    <p:comb/>
  </p:transition>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b="1" dirty="0">
                <a:solidFill>
                  <a:srgbClr val="0070C0"/>
                </a:solidFill>
              </a:rPr>
              <a:t>متطلبات الحديث الفعال </a:t>
            </a:r>
          </a:p>
          <a:p>
            <a:pPr marL="0" indent="0" algn="just" rtl="1" eaLnBrk="1" hangingPunct="1">
              <a:lnSpc>
                <a:spcPct val="150000"/>
              </a:lnSpc>
              <a:buNone/>
            </a:pPr>
            <a:endParaRPr lang="en-US" altLang="en-US" sz="900" b="1" dirty="0">
              <a:solidFill>
                <a:srgbClr val="0070C0"/>
              </a:solidFill>
            </a:endParaRPr>
          </a:p>
          <a:p>
            <a:pPr marL="0" indent="0" algn="just" rtl="1" eaLnBrk="1" hangingPunct="1">
              <a:lnSpc>
                <a:spcPct val="150000"/>
              </a:lnSpc>
              <a:buNone/>
            </a:pPr>
            <a:r>
              <a:rPr lang="ar-EG" altLang="en-US" b="1" dirty="0"/>
              <a:t>يعتمد الحديث الفعال على الإعداد المسبق له ولذا فهو يحتاج إلى ما يأتي:</a:t>
            </a:r>
          </a:p>
          <a:p>
            <a:pPr marL="0" indent="0" algn="just" rtl="1" eaLnBrk="1" hangingPunct="1">
              <a:lnSpc>
                <a:spcPct val="150000"/>
              </a:lnSpc>
              <a:buNone/>
            </a:pPr>
            <a:r>
              <a:rPr lang="ar-EG" altLang="en-US" b="1" dirty="0"/>
              <a:t>الإقناع: محاولة إقناع المستقبل بتبني فكرة ما، وذلك باستخدام نبرة الصوت الملائمة ومخاطبة عواطفه </a:t>
            </a:r>
          </a:p>
          <a:p>
            <a:pPr marL="0" indent="0" algn="just" rtl="1" eaLnBrk="1" hangingPunct="1">
              <a:lnSpc>
                <a:spcPct val="150000"/>
              </a:lnSpc>
              <a:buNone/>
            </a:pPr>
            <a:r>
              <a:rPr lang="ar-EG" altLang="en-US" b="1" dirty="0"/>
              <a:t>الإمتاع: تقديم ما يُشعر المُستقبِل بالبهجة والسرور</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9667456"/>
      </p:ext>
    </p:extLst>
  </p:cSld>
  <p:clrMapOvr>
    <a:masterClrMapping/>
  </p:clrMapOvr>
  <p:transition spd="slow">
    <p:comb/>
  </p:transition>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b="1" dirty="0">
                <a:solidFill>
                  <a:srgbClr val="0070C0"/>
                </a:solidFill>
              </a:rPr>
              <a:t>استخدام الأسئلة في التحدث :</a:t>
            </a:r>
            <a:endParaRPr lang="en-US" altLang="en-US" sz="900" b="1" dirty="0">
              <a:solidFill>
                <a:srgbClr val="0070C0"/>
              </a:solidFill>
            </a:endParaRPr>
          </a:p>
          <a:p>
            <a:pPr marL="0" indent="0" algn="just" rtl="1" eaLnBrk="1" hangingPunct="1">
              <a:lnSpc>
                <a:spcPct val="150000"/>
              </a:lnSpc>
              <a:buNone/>
            </a:pPr>
            <a:r>
              <a:rPr lang="ar-EG" altLang="en-US" b="1" dirty="0"/>
              <a:t>ترتبط مهارة التحدث بأنواع الأسئلة المستخدمة بين المرسل والمستقبل، يوضح الشكل الآتي أنواع الأسئلة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5" name="Rounded Rectangle 4">
            <a:extLst>
              <a:ext uri="{FF2B5EF4-FFF2-40B4-BE49-F238E27FC236}">
                <a16:creationId xmlns:a16="http://schemas.microsoft.com/office/drawing/2014/main" id="{9393EAAE-CEC7-A012-AA60-7AAA94038AE7}"/>
              </a:ext>
            </a:extLst>
          </p:cNvPr>
          <p:cNvSpPr/>
          <p:nvPr/>
        </p:nvSpPr>
        <p:spPr>
          <a:xfrm>
            <a:off x="2524500" y="3276600"/>
            <a:ext cx="4038600" cy="685800"/>
          </a:xfrm>
          <a:prstGeom prst="roundRect">
            <a:avLst/>
          </a:prstGeom>
          <a:effectLst>
            <a:glow rad="228600">
              <a:schemeClr val="accent3">
                <a:satMod val="175000"/>
                <a:alpha val="40000"/>
              </a:schemeClr>
            </a:glow>
            <a:outerShdw blurRad="40000" dist="20000" dir="5400000" rotWithShape="0">
              <a:srgbClr val="000000">
                <a:alpha val="38000"/>
              </a:srgbClr>
            </a:outerShdw>
          </a:effectLst>
          <a:scene3d>
            <a:camera prst="orthographicFront"/>
            <a:lightRig rig="threePt" dir="t"/>
          </a:scene3d>
          <a:sp3d>
            <a:bevelT/>
          </a:sp3d>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ar-JO" sz="3200" b="1" dirty="0"/>
              <a:t>أنواع الأسئلة </a:t>
            </a:r>
            <a:endParaRPr lang="en-GB" sz="3200" b="1" dirty="0"/>
          </a:p>
        </p:txBody>
      </p:sp>
      <p:sp>
        <p:nvSpPr>
          <p:cNvPr id="16" name="Rectangle 15">
            <a:extLst>
              <a:ext uri="{FF2B5EF4-FFF2-40B4-BE49-F238E27FC236}">
                <a16:creationId xmlns:a16="http://schemas.microsoft.com/office/drawing/2014/main" id="{4158425B-9811-788A-B10D-D9D75D0C1C01}"/>
              </a:ext>
            </a:extLst>
          </p:cNvPr>
          <p:cNvSpPr/>
          <p:nvPr/>
        </p:nvSpPr>
        <p:spPr>
          <a:xfrm>
            <a:off x="6423562" y="4191000"/>
            <a:ext cx="1295400" cy="914400"/>
          </a:xfrm>
          <a:prstGeom prst="rect">
            <a:avLst/>
          </a:prstGeom>
          <a:effectLst>
            <a:glow rad="228600">
              <a:schemeClr val="accent1">
                <a:satMod val="175000"/>
                <a:alpha val="40000"/>
              </a:schemeClr>
            </a:glow>
          </a:effectLst>
          <a:scene3d>
            <a:camera prst="obliqueTopRight"/>
            <a:lightRig rig="threePt" dir="t"/>
          </a:scene3d>
          <a:sp3d>
            <a:bevelT/>
          </a:sp3d>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r>
              <a:rPr lang="ar-JO" sz="2400" b="1" dirty="0"/>
              <a:t>المفتوح </a:t>
            </a:r>
            <a:endParaRPr lang="en-GB" sz="2400" b="1" dirty="0"/>
          </a:p>
        </p:txBody>
      </p:sp>
      <p:sp>
        <p:nvSpPr>
          <p:cNvPr id="17" name="Rectangle 16">
            <a:extLst>
              <a:ext uri="{FF2B5EF4-FFF2-40B4-BE49-F238E27FC236}">
                <a16:creationId xmlns:a16="http://schemas.microsoft.com/office/drawing/2014/main" id="{B086C54F-93C1-CE77-F784-5952E36B8C80}"/>
              </a:ext>
            </a:extLst>
          </p:cNvPr>
          <p:cNvSpPr/>
          <p:nvPr/>
        </p:nvSpPr>
        <p:spPr>
          <a:xfrm>
            <a:off x="5128162" y="5029200"/>
            <a:ext cx="1295400" cy="914400"/>
          </a:xfrm>
          <a:prstGeom prst="rect">
            <a:avLst/>
          </a:prstGeom>
          <a:ln/>
          <a:effectLst>
            <a:glow rad="228600">
              <a:schemeClr val="accent1">
                <a:satMod val="175000"/>
                <a:alpha val="40000"/>
              </a:schemeClr>
            </a:glow>
          </a:effectLst>
          <a:scene3d>
            <a:camera prst="obliqueTopRight"/>
            <a:lightRig rig="threePt" dir="t"/>
          </a:scene3d>
          <a:sp3d>
            <a:bevelT/>
          </a:sp3d>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r>
              <a:rPr lang="ar-JO" sz="2400" b="1" dirty="0"/>
              <a:t>المغلق</a:t>
            </a:r>
            <a:endParaRPr lang="en-GB" sz="2400" b="1" dirty="0"/>
          </a:p>
        </p:txBody>
      </p:sp>
      <p:sp>
        <p:nvSpPr>
          <p:cNvPr id="18" name="Rectangle 17">
            <a:extLst>
              <a:ext uri="{FF2B5EF4-FFF2-40B4-BE49-F238E27FC236}">
                <a16:creationId xmlns:a16="http://schemas.microsoft.com/office/drawing/2014/main" id="{B9BB7EEE-6D09-D3FA-8BE7-8BADB0F47505}"/>
              </a:ext>
            </a:extLst>
          </p:cNvPr>
          <p:cNvSpPr/>
          <p:nvPr/>
        </p:nvSpPr>
        <p:spPr>
          <a:xfrm>
            <a:off x="3832762" y="4114800"/>
            <a:ext cx="1295400" cy="914400"/>
          </a:xfrm>
          <a:prstGeom prst="rect">
            <a:avLst/>
          </a:prstGeom>
          <a:effectLst>
            <a:glow rad="228600">
              <a:schemeClr val="accent1">
                <a:satMod val="175000"/>
                <a:alpha val="40000"/>
              </a:schemeClr>
            </a:glow>
          </a:effectLst>
          <a:scene3d>
            <a:camera prst="obliqueTopRight"/>
            <a:lightRig rig="threePt" dir="t"/>
          </a:scene3d>
          <a:sp3d>
            <a:bevelT/>
          </a:sp3d>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r>
              <a:rPr lang="ar-JO" sz="2400" b="1" dirty="0"/>
              <a:t>المتعلق بحقائق</a:t>
            </a:r>
            <a:endParaRPr lang="en-GB" sz="2400" b="1" dirty="0"/>
          </a:p>
        </p:txBody>
      </p:sp>
      <p:sp>
        <p:nvSpPr>
          <p:cNvPr id="19" name="Rectangle 18">
            <a:extLst>
              <a:ext uri="{FF2B5EF4-FFF2-40B4-BE49-F238E27FC236}">
                <a16:creationId xmlns:a16="http://schemas.microsoft.com/office/drawing/2014/main" id="{3AE800D6-A96C-F6B6-D8FE-E08A224FFE00}"/>
              </a:ext>
            </a:extLst>
          </p:cNvPr>
          <p:cNvSpPr/>
          <p:nvPr/>
        </p:nvSpPr>
        <p:spPr>
          <a:xfrm>
            <a:off x="2537362" y="5029200"/>
            <a:ext cx="1295400" cy="914400"/>
          </a:xfrm>
          <a:prstGeom prst="rect">
            <a:avLst/>
          </a:prstGeom>
          <a:effectLst>
            <a:glow rad="228600">
              <a:schemeClr val="accent1">
                <a:satMod val="175000"/>
                <a:alpha val="40000"/>
              </a:schemeClr>
            </a:glow>
          </a:effectLst>
          <a:scene3d>
            <a:camera prst="obliqueTopLeft"/>
            <a:lightRig rig="threePt" dir="t"/>
          </a:scene3d>
          <a:sp3d>
            <a:bevelT w="165100" prst="coolSlant"/>
          </a:sp3d>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r>
              <a:rPr lang="ar-JO" sz="2400" b="1" dirty="0"/>
              <a:t>المتابعة</a:t>
            </a:r>
            <a:endParaRPr lang="en-GB" sz="2400" b="1" dirty="0"/>
          </a:p>
        </p:txBody>
      </p:sp>
      <p:sp>
        <p:nvSpPr>
          <p:cNvPr id="20" name="Rectangle 19">
            <a:extLst>
              <a:ext uri="{FF2B5EF4-FFF2-40B4-BE49-F238E27FC236}">
                <a16:creationId xmlns:a16="http://schemas.microsoft.com/office/drawing/2014/main" id="{F7545901-3408-8B75-0AD3-2B3A4B85D140}"/>
              </a:ext>
            </a:extLst>
          </p:cNvPr>
          <p:cNvSpPr/>
          <p:nvPr/>
        </p:nvSpPr>
        <p:spPr>
          <a:xfrm>
            <a:off x="1241962" y="4191000"/>
            <a:ext cx="1295400" cy="914400"/>
          </a:xfrm>
          <a:prstGeom prst="rect">
            <a:avLst/>
          </a:prstGeom>
          <a:ln>
            <a:noFill/>
          </a:ln>
          <a:effectLst>
            <a:glow rad="228600">
              <a:schemeClr val="accent1">
                <a:satMod val="175000"/>
                <a:alpha val="40000"/>
              </a:schemeClr>
            </a:glow>
          </a:effectLst>
          <a:scene3d>
            <a:camera prst="obliqueTopRight"/>
            <a:lightRig rig="threePt" dir="t"/>
          </a:scene3d>
          <a:sp3d>
            <a:bevelT/>
          </a:sp3d>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r>
              <a:rPr lang="ar-JO" sz="2400" b="1" dirty="0"/>
              <a:t>التغذية الراجعة </a:t>
            </a:r>
            <a:endParaRPr lang="en-GB" sz="2400" b="1" dirty="0"/>
          </a:p>
        </p:txBody>
      </p:sp>
      <p:pic>
        <p:nvPicPr>
          <p:cNvPr id="8" name="Picture 7" descr="A group of colorful signs&#10;&#10;Description automatically generated with medium confidence">
            <a:extLst>
              <a:ext uri="{FF2B5EF4-FFF2-40B4-BE49-F238E27FC236}">
                <a16:creationId xmlns:a16="http://schemas.microsoft.com/office/drawing/2014/main" id="{52E23F64-0799-1418-688D-25AB19717439}"/>
              </a:ext>
            </a:extLst>
          </p:cNvPr>
          <p:cNvPicPr>
            <a:picLocks noChangeAspect="1"/>
          </p:cNvPicPr>
          <p:nvPr/>
        </p:nvPicPr>
        <p:blipFill rotWithShape="1">
          <a:blip r:embed="rId3">
            <a:extLst>
              <a:ext uri="{28A0092B-C50C-407E-A947-70E740481C1C}">
                <a14:useLocalDpi xmlns:a14="http://schemas.microsoft.com/office/drawing/2010/main" val="0"/>
              </a:ext>
            </a:extLst>
          </a:blip>
          <a:srcRect l="42062"/>
          <a:stretch/>
        </p:blipFill>
        <p:spPr>
          <a:xfrm>
            <a:off x="8030696" y="3771900"/>
            <a:ext cx="2747048" cy="2667000"/>
          </a:xfrm>
          <a:prstGeom prst="rect">
            <a:avLst/>
          </a:prstGeom>
        </p:spPr>
      </p:pic>
    </p:spTree>
    <p:extLst>
      <p:ext uri="{BB962C8B-B14F-4D97-AF65-F5344CB8AC3E}">
        <p14:creationId xmlns:p14="http://schemas.microsoft.com/office/powerpoint/2010/main" val="3932479392"/>
      </p:ext>
    </p:extLst>
  </p:cSld>
  <p:clrMapOvr>
    <a:masterClrMapping/>
  </p:clrMapOvr>
  <p:transition spd="slow">
    <p:comb/>
  </p:transition>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4" name="Content Placeholder 3">
            <a:extLst>
              <a:ext uri="{FF2B5EF4-FFF2-40B4-BE49-F238E27FC236}">
                <a16:creationId xmlns:a16="http://schemas.microsoft.com/office/drawing/2014/main" id="{CC76FDAF-00FD-F938-7636-1624BE0355F4}"/>
              </a:ext>
            </a:extLst>
          </p:cNvPr>
          <p:cNvGraphicFramePr>
            <a:graphicFrameLocks/>
          </p:cNvGraphicFramePr>
          <p:nvPr/>
        </p:nvGraphicFramePr>
        <p:xfrm>
          <a:off x="1056904" y="1632457"/>
          <a:ext cx="9852891" cy="4490067"/>
        </p:xfrm>
        <a:graphic>
          <a:graphicData uri="http://schemas.openxmlformats.org/drawingml/2006/table">
            <a:tbl>
              <a:tblPr firstRow="1" bandRow="1">
                <a:tableStyleId>{BDBED569-4797-4DF1-A0F4-6AAB3CD982D8}</a:tableStyleId>
              </a:tblPr>
              <a:tblGrid>
                <a:gridCol w="3284297">
                  <a:extLst>
                    <a:ext uri="{9D8B030D-6E8A-4147-A177-3AD203B41FA5}">
                      <a16:colId xmlns:a16="http://schemas.microsoft.com/office/drawing/2014/main" val="20000"/>
                    </a:ext>
                  </a:extLst>
                </a:gridCol>
                <a:gridCol w="3822047">
                  <a:extLst>
                    <a:ext uri="{9D8B030D-6E8A-4147-A177-3AD203B41FA5}">
                      <a16:colId xmlns:a16="http://schemas.microsoft.com/office/drawing/2014/main" val="20001"/>
                    </a:ext>
                  </a:extLst>
                </a:gridCol>
                <a:gridCol w="2746547">
                  <a:extLst>
                    <a:ext uri="{9D8B030D-6E8A-4147-A177-3AD203B41FA5}">
                      <a16:colId xmlns:a16="http://schemas.microsoft.com/office/drawing/2014/main" val="20002"/>
                    </a:ext>
                  </a:extLst>
                </a:gridCol>
              </a:tblGrid>
              <a:tr h="582677">
                <a:tc>
                  <a:txBody>
                    <a:bodyPr/>
                    <a:lstStyle/>
                    <a:p>
                      <a:pPr algn="ctr" rtl="1"/>
                      <a:r>
                        <a:rPr lang="ar-JO" sz="2800" dirty="0"/>
                        <a:t>مثال تطبيقى</a:t>
                      </a:r>
                      <a:endParaRPr lang="en-GB" sz="2800" dirty="0"/>
                    </a:p>
                  </a:txBody>
                  <a:tcPr marT="45713" marB="45713"/>
                </a:tc>
                <a:tc>
                  <a:txBody>
                    <a:bodyPr/>
                    <a:lstStyle/>
                    <a:p>
                      <a:pPr algn="ctr" rtl="1"/>
                      <a:r>
                        <a:rPr lang="ar-JO" sz="2800" dirty="0"/>
                        <a:t>المفهوم</a:t>
                      </a:r>
                      <a:endParaRPr lang="en-GB" sz="2800" dirty="0"/>
                    </a:p>
                  </a:txBody>
                  <a:tcPr marT="45713" marB="45713"/>
                </a:tc>
                <a:tc>
                  <a:txBody>
                    <a:bodyPr/>
                    <a:lstStyle/>
                    <a:p>
                      <a:pPr algn="ctr" rtl="1"/>
                      <a:r>
                        <a:rPr lang="ar-JO" sz="2800" dirty="0"/>
                        <a:t>السؤال</a:t>
                      </a:r>
                      <a:endParaRPr lang="en-GB" sz="2800" dirty="0"/>
                    </a:p>
                  </a:txBody>
                  <a:tcPr marT="45713" marB="45713"/>
                </a:tc>
                <a:extLst>
                  <a:ext uri="{0D108BD9-81ED-4DB2-BD59-A6C34878D82A}">
                    <a16:rowId xmlns:a16="http://schemas.microsoft.com/office/drawing/2014/main" val="10000"/>
                  </a:ext>
                </a:extLst>
              </a:tr>
              <a:tr h="719781">
                <a:tc>
                  <a:txBody>
                    <a:bodyPr/>
                    <a:lstStyle/>
                    <a:p>
                      <a:pPr algn="ctr" rtl="1"/>
                      <a:r>
                        <a:rPr lang="ar-JO" sz="1800" dirty="0"/>
                        <a:t>ما رأيك</a:t>
                      </a:r>
                      <a:r>
                        <a:rPr lang="ar-EG" sz="1800" dirty="0"/>
                        <a:t> في الذكاء الاصطناعي وتطبيقاته</a:t>
                      </a:r>
                      <a:r>
                        <a:rPr lang="ar-JO" sz="1800" baseline="0" dirty="0"/>
                        <a:t>؟</a:t>
                      </a:r>
                      <a:endParaRPr lang="en-GB" sz="1800" dirty="0"/>
                    </a:p>
                  </a:txBody>
                  <a:tcPr marT="45713" marB="45713"/>
                </a:tc>
                <a:tc>
                  <a:txBody>
                    <a:bodyPr/>
                    <a:lstStyle/>
                    <a:p>
                      <a:pPr algn="ctr" rtl="1"/>
                      <a:r>
                        <a:rPr lang="ar-JO" sz="1800" dirty="0"/>
                        <a:t>سؤال لا يحدد نمط للإجابة،</a:t>
                      </a:r>
                      <a:r>
                        <a:rPr lang="ar-JO" sz="1800" baseline="0" dirty="0"/>
                        <a:t> ولكن</a:t>
                      </a:r>
                      <a:r>
                        <a:rPr lang="ar-EG" sz="1800" baseline="0" dirty="0"/>
                        <a:t>ه</a:t>
                      </a:r>
                      <a:r>
                        <a:rPr lang="ar-JO" sz="1800" baseline="0" dirty="0"/>
                        <a:t> يفتح المجال للمناقشة</a:t>
                      </a:r>
                      <a:endParaRPr lang="en-GB" sz="1800" dirty="0"/>
                    </a:p>
                  </a:txBody>
                  <a:tcPr marT="45713" marB="45713"/>
                </a:tc>
                <a:tc>
                  <a:txBody>
                    <a:bodyPr/>
                    <a:lstStyle/>
                    <a:p>
                      <a:pPr algn="ctr" rtl="1"/>
                      <a:r>
                        <a:rPr lang="ar-JO" sz="3600" b="0" cap="none" spc="0" dirty="0">
                          <a:ln w="0"/>
                          <a:solidFill>
                            <a:schemeClr val="tx1"/>
                          </a:solidFill>
                          <a:effectLst>
                            <a:outerShdw blurRad="38100" dist="19050" dir="2700000" algn="tl" rotWithShape="0">
                              <a:schemeClr val="dk1">
                                <a:alpha val="40000"/>
                              </a:schemeClr>
                            </a:outerShdw>
                          </a:effectLst>
                        </a:rPr>
                        <a:t>المفتوح</a:t>
                      </a:r>
                      <a:endParaRPr lang="en-GB" sz="3600" b="0" cap="none" spc="0" dirty="0">
                        <a:ln w="0"/>
                        <a:solidFill>
                          <a:schemeClr val="tx1"/>
                        </a:solidFill>
                        <a:effectLst>
                          <a:outerShdw blurRad="38100" dist="19050" dir="2700000" algn="tl" rotWithShape="0">
                            <a:schemeClr val="dk1">
                              <a:alpha val="40000"/>
                            </a:schemeClr>
                          </a:outerShdw>
                        </a:effectLst>
                      </a:endParaRPr>
                    </a:p>
                  </a:txBody>
                  <a:tcPr marT="45713" marB="45713"/>
                </a:tc>
                <a:extLst>
                  <a:ext uri="{0D108BD9-81ED-4DB2-BD59-A6C34878D82A}">
                    <a16:rowId xmlns:a16="http://schemas.microsoft.com/office/drawing/2014/main" val="10001"/>
                  </a:ext>
                </a:extLst>
              </a:tr>
              <a:tr h="719781">
                <a:tc>
                  <a:txBody>
                    <a:bodyPr/>
                    <a:lstStyle/>
                    <a:p>
                      <a:pPr algn="ctr" rtl="1"/>
                      <a:r>
                        <a:rPr lang="ar-JO" sz="1800" dirty="0"/>
                        <a:t>هل سبق أن </a:t>
                      </a:r>
                      <a:r>
                        <a:rPr lang="ar-EG" sz="1800" dirty="0"/>
                        <a:t>قدمت حلقة تليفزيونية</a:t>
                      </a:r>
                      <a:r>
                        <a:rPr lang="ar-JO" sz="1800" baseline="0" dirty="0"/>
                        <a:t>؟</a:t>
                      </a:r>
                      <a:endParaRPr lang="en-GB" sz="1800" dirty="0"/>
                    </a:p>
                  </a:txBody>
                  <a:tcPr marT="45713" marB="45713"/>
                </a:tc>
                <a:tc>
                  <a:txBody>
                    <a:bodyPr/>
                    <a:lstStyle/>
                    <a:p>
                      <a:pPr algn="ctr" rtl="1"/>
                      <a:r>
                        <a:rPr lang="ar-JO" sz="1800" dirty="0"/>
                        <a:t>سؤال محدد تحتمل</a:t>
                      </a:r>
                      <a:r>
                        <a:rPr lang="ar-JO" sz="1800" baseline="0" dirty="0"/>
                        <a:t> الإجابة عن</a:t>
                      </a:r>
                      <a:r>
                        <a:rPr lang="ar-EG" sz="1800" baseline="0" dirty="0"/>
                        <a:t>ه</a:t>
                      </a:r>
                      <a:r>
                        <a:rPr lang="ar-JO" sz="1800" baseline="0" dirty="0"/>
                        <a:t> </a:t>
                      </a:r>
                      <a:endParaRPr lang="ar-EG" sz="1800" baseline="0" dirty="0"/>
                    </a:p>
                    <a:p>
                      <a:pPr algn="ctr" rtl="1"/>
                      <a:r>
                        <a:rPr lang="ar-JO" sz="1800" baseline="0" dirty="0"/>
                        <a:t>بنعم أو</a:t>
                      </a:r>
                      <a:r>
                        <a:rPr lang="ar-EG" sz="1800" baseline="0" dirty="0"/>
                        <a:t> </a:t>
                      </a:r>
                      <a:r>
                        <a:rPr lang="ar-JO" sz="1800" baseline="0" dirty="0"/>
                        <a:t>لا</a:t>
                      </a:r>
                      <a:endParaRPr lang="en-GB" sz="1800" dirty="0"/>
                    </a:p>
                  </a:txBody>
                  <a:tcPr marT="45713" marB="45713"/>
                </a:tc>
                <a:tc>
                  <a:txBody>
                    <a:bodyPr/>
                    <a:lstStyle/>
                    <a:p>
                      <a:pPr algn="ctr" rtl="1"/>
                      <a:r>
                        <a:rPr lang="ar-JO" sz="3600" b="0" cap="none" spc="0" dirty="0">
                          <a:ln w="0"/>
                          <a:solidFill>
                            <a:schemeClr val="tx1"/>
                          </a:solidFill>
                          <a:effectLst>
                            <a:outerShdw blurRad="38100" dist="19050" dir="2700000" algn="tl" rotWithShape="0">
                              <a:schemeClr val="dk1">
                                <a:alpha val="40000"/>
                              </a:schemeClr>
                            </a:outerShdw>
                          </a:effectLst>
                        </a:rPr>
                        <a:t>المغلق </a:t>
                      </a:r>
                      <a:endParaRPr lang="en-GB" sz="3600" b="0" cap="none" spc="0" dirty="0">
                        <a:ln w="0"/>
                        <a:solidFill>
                          <a:schemeClr val="tx1"/>
                        </a:solidFill>
                        <a:effectLst>
                          <a:outerShdw blurRad="38100" dist="19050" dir="2700000" algn="tl" rotWithShape="0">
                            <a:schemeClr val="dk1">
                              <a:alpha val="40000"/>
                            </a:schemeClr>
                          </a:outerShdw>
                        </a:effectLst>
                      </a:endParaRPr>
                    </a:p>
                  </a:txBody>
                  <a:tcPr marT="45713" marB="45713"/>
                </a:tc>
                <a:extLst>
                  <a:ext uri="{0D108BD9-81ED-4DB2-BD59-A6C34878D82A}">
                    <a16:rowId xmlns:a16="http://schemas.microsoft.com/office/drawing/2014/main" val="10002"/>
                  </a:ext>
                </a:extLst>
              </a:tr>
              <a:tr h="1028266">
                <a:tc>
                  <a:txBody>
                    <a:bodyPr/>
                    <a:lstStyle/>
                    <a:p>
                      <a:pPr algn="ctr" rtl="1"/>
                      <a:r>
                        <a:rPr lang="ar-EG" sz="1800" baseline="0" dirty="0"/>
                        <a:t>ما نسبة المتفوقين في تخصص التسويق الرقمي بالجامعة؟</a:t>
                      </a:r>
                      <a:endParaRPr lang="en-GB" sz="1800" dirty="0"/>
                    </a:p>
                  </a:txBody>
                  <a:tcPr marT="45713" marB="45713"/>
                </a:tc>
                <a:tc>
                  <a:txBody>
                    <a:bodyPr/>
                    <a:lstStyle/>
                    <a:p>
                      <a:pPr algn="ctr" rtl="1"/>
                      <a:r>
                        <a:rPr lang="ar-JO" sz="1800" dirty="0"/>
                        <a:t>سؤال يهدف للحصول</a:t>
                      </a:r>
                      <a:r>
                        <a:rPr lang="ar-JO" sz="1800" baseline="0" dirty="0"/>
                        <a:t> على معلومات محددة تجا</a:t>
                      </a:r>
                      <a:r>
                        <a:rPr lang="ar-EG" sz="1800" baseline="0" dirty="0"/>
                        <a:t>ه</a:t>
                      </a:r>
                      <a:r>
                        <a:rPr lang="ar-JO" sz="1800" baseline="0" dirty="0"/>
                        <a:t> موضوع معين</a:t>
                      </a:r>
                      <a:endParaRPr lang="en-GB" sz="1800" dirty="0"/>
                    </a:p>
                  </a:txBody>
                  <a:tcPr marT="45713" marB="45713"/>
                </a:tc>
                <a:tc>
                  <a:txBody>
                    <a:bodyPr/>
                    <a:lstStyle/>
                    <a:p>
                      <a:pPr algn="ctr" rtl="1"/>
                      <a:r>
                        <a:rPr lang="ar-JO" sz="3600" b="0" cap="none" spc="0" dirty="0">
                          <a:ln w="0"/>
                          <a:solidFill>
                            <a:schemeClr val="tx1"/>
                          </a:solidFill>
                          <a:effectLst>
                            <a:outerShdw blurRad="38100" dist="19050" dir="2700000" algn="tl" rotWithShape="0">
                              <a:schemeClr val="dk1">
                                <a:alpha val="40000"/>
                              </a:schemeClr>
                            </a:outerShdw>
                          </a:effectLst>
                        </a:rPr>
                        <a:t>المتعلق بحقائق</a:t>
                      </a:r>
                      <a:endParaRPr lang="en-GB" sz="3600" b="0" cap="none" spc="0" dirty="0">
                        <a:ln w="0"/>
                        <a:solidFill>
                          <a:schemeClr val="tx1"/>
                        </a:solidFill>
                        <a:effectLst>
                          <a:outerShdw blurRad="38100" dist="19050" dir="2700000" algn="tl" rotWithShape="0">
                            <a:schemeClr val="dk1">
                              <a:alpha val="40000"/>
                            </a:schemeClr>
                          </a:outerShdw>
                        </a:effectLst>
                      </a:endParaRPr>
                    </a:p>
                  </a:txBody>
                  <a:tcPr marT="45713" marB="45713"/>
                </a:tc>
                <a:extLst>
                  <a:ext uri="{0D108BD9-81ED-4DB2-BD59-A6C34878D82A}">
                    <a16:rowId xmlns:a16="http://schemas.microsoft.com/office/drawing/2014/main" val="10003"/>
                  </a:ext>
                </a:extLst>
              </a:tr>
              <a:tr h="719781">
                <a:tc>
                  <a:txBody>
                    <a:bodyPr/>
                    <a:lstStyle/>
                    <a:p>
                      <a:pPr algn="ctr" rtl="1"/>
                      <a:r>
                        <a:rPr lang="ar-JO" sz="1800" dirty="0"/>
                        <a:t>هل ترى تلك النسبة</a:t>
                      </a:r>
                      <a:r>
                        <a:rPr lang="ar-JO" sz="1800" baseline="0" dirty="0"/>
                        <a:t> جيدة؟ وما دليلك على ذلك ؟</a:t>
                      </a:r>
                      <a:endParaRPr lang="en-GB" sz="1800" dirty="0"/>
                    </a:p>
                  </a:txBody>
                  <a:tcPr marT="45713" marB="45713"/>
                </a:tc>
                <a:tc>
                  <a:txBody>
                    <a:bodyPr/>
                    <a:lstStyle/>
                    <a:p>
                      <a:pPr algn="ctr" rtl="1"/>
                      <a:r>
                        <a:rPr lang="ar-JO" sz="1800" dirty="0"/>
                        <a:t>سؤال</a:t>
                      </a:r>
                      <a:r>
                        <a:rPr lang="ar-JO" sz="1800" baseline="0" dirty="0"/>
                        <a:t> يتم تتبع</a:t>
                      </a:r>
                      <a:r>
                        <a:rPr lang="ar-EG" sz="1800" baseline="0" dirty="0"/>
                        <a:t>ه</a:t>
                      </a:r>
                      <a:r>
                        <a:rPr lang="ar-JO" sz="1800" baseline="0" dirty="0"/>
                        <a:t> بسؤال أو أسئلة أخرى للحصول على معلومات أكثر</a:t>
                      </a:r>
                      <a:endParaRPr lang="en-GB" sz="1800" dirty="0"/>
                    </a:p>
                  </a:txBody>
                  <a:tcPr marT="45713" marB="45713"/>
                </a:tc>
                <a:tc>
                  <a:txBody>
                    <a:bodyPr/>
                    <a:lstStyle/>
                    <a:p>
                      <a:pPr algn="ctr" rtl="1"/>
                      <a:r>
                        <a:rPr lang="ar-JO" sz="3600" b="0" cap="none" spc="0" dirty="0">
                          <a:ln w="0"/>
                          <a:solidFill>
                            <a:schemeClr val="tx1"/>
                          </a:solidFill>
                          <a:effectLst>
                            <a:outerShdw blurRad="38100" dist="19050" dir="2700000" algn="tl" rotWithShape="0">
                              <a:schemeClr val="dk1">
                                <a:alpha val="40000"/>
                              </a:schemeClr>
                            </a:outerShdw>
                          </a:effectLst>
                        </a:rPr>
                        <a:t>المتابعة</a:t>
                      </a:r>
                      <a:endParaRPr lang="en-GB" sz="3600" b="0" cap="none" spc="0" dirty="0">
                        <a:ln w="0"/>
                        <a:solidFill>
                          <a:schemeClr val="tx1"/>
                        </a:solidFill>
                        <a:effectLst>
                          <a:outerShdw blurRad="38100" dist="19050" dir="2700000" algn="tl" rotWithShape="0">
                            <a:schemeClr val="dk1">
                              <a:alpha val="40000"/>
                            </a:schemeClr>
                          </a:outerShdw>
                        </a:effectLst>
                      </a:endParaRPr>
                    </a:p>
                  </a:txBody>
                  <a:tcPr marT="45713" marB="45713"/>
                </a:tc>
                <a:extLst>
                  <a:ext uri="{0D108BD9-81ED-4DB2-BD59-A6C34878D82A}">
                    <a16:rowId xmlns:a16="http://schemas.microsoft.com/office/drawing/2014/main" val="10004"/>
                  </a:ext>
                </a:extLst>
              </a:tr>
              <a:tr h="719781">
                <a:tc>
                  <a:txBody>
                    <a:bodyPr/>
                    <a:lstStyle/>
                    <a:p>
                      <a:pPr algn="ctr" rtl="1"/>
                      <a:r>
                        <a:rPr lang="ar-JO" sz="1800" dirty="0"/>
                        <a:t>هل تعتقد أن</a:t>
                      </a:r>
                      <a:r>
                        <a:rPr lang="ar-JO" sz="1800" baseline="0" dirty="0"/>
                        <a:t> نظام التعلم الإلكتروني مفيد للطلاب؟ </a:t>
                      </a:r>
                      <a:endParaRPr lang="en-GB" sz="1800" dirty="0"/>
                    </a:p>
                  </a:txBody>
                  <a:tcPr marT="45713" marB="45713"/>
                </a:tc>
                <a:tc>
                  <a:txBody>
                    <a:bodyPr/>
                    <a:lstStyle/>
                    <a:p>
                      <a:pPr algn="ctr" rtl="1"/>
                      <a:r>
                        <a:rPr lang="ar-JO" sz="1800" dirty="0"/>
                        <a:t>سؤال يهدف إلى</a:t>
                      </a:r>
                      <a:r>
                        <a:rPr lang="ar-JO" sz="1800" baseline="0" dirty="0"/>
                        <a:t> الحصول على </a:t>
                      </a:r>
                      <a:r>
                        <a:rPr lang="ar-EG" sz="1800" baseline="0" dirty="0"/>
                        <a:t>معلومات أو رأى من الجمهور أو المستقبل لرسالة معينة</a:t>
                      </a:r>
                      <a:endParaRPr lang="en-GB" sz="1800" dirty="0"/>
                    </a:p>
                  </a:txBody>
                  <a:tcPr marT="45713" marB="45713"/>
                </a:tc>
                <a:tc>
                  <a:txBody>
                    <a:bodyPr/>
                    <a:lstStyle/>
                    <a:p>
                      <a:pPr algn="ctr" rtl="1"/>
                      <a:r>
                        <a:rPr lang="ar-JO" sz="3600" b="0" cap="none" spc="0" dirty="0">
                          <a:ln w="0"/>
                          <a:solidFill>
                            <a:schemeClr val="tx1"/>
                          </a:solidFill>
                          <a:effectLst>
                            <a:outerShdw blurRad="38100" dist="19050" dir="2700000" algn="tl" rotWithShape="0">
                              <a:schemeClr val="dk1">
                                <a:alpha val="40000"/>
                              </a:schemeClr>
                            </a:outerShdw>
                          </a:effectLst>
                        </a:rPr>
                        <a:t>التغذية الراجعة</a:t>
                      </a:r>
                      <a:endParaRPr lang="en-GB" sz="3600" b="0" cap="none" spc="0" dirty="0">
                        <a:ln w="0"/>
                        <a:solidFill>
                          <a:schemeClr val="tx1"/>
                        </a:solidFill>
                        <a:effectLst>
                          <a:outerShdw blurRad="38100" dist="19050" dir="2700000" algn="tl" rotWithShape="0">
                            <a:schemeClr val="dk1">
                              <a:alpha val="40000"/>
                            </a:schemeClr>
                          </a:outerShdw>
                        </a:effectLst>
                      </a:endParaRPr>
                    </a:p>
                  </a:txBody>
                  <a:tcPr marT="45713" marB="45713"/>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540962866"/>
      </p:ext>
    </p:extLst>
  </p:cSld>
  <p:clrMapOvr>
    <a:masterClrMapping/>
  </p:clrMapOvr>
  <p:transition spd="slow">
    <p:comb/>
  </p:transition>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b="1" dirty="0">
                <a:solidFill>
                  <a:srgbClr val="0070C0"/>
                </a:solidFill>
              </a:rPr>
              <a:t>مؤشر تفاعل الجمهور مع المتحدث</a:t>
            </a:r>
            <a:endParaRPr lang="en-US" altLang="en-US" sz="900" b="1" dirty="0">
              <a:solidFill>
                <a:srgbClr val="0070C0"/>
              </a:solidFill>
            </a:endParaRPr>
          </a:p>
          <a:p>
            <a:pPr marL="0" indent="0" algn="just" rtl="1" eaLnBrk="1" hangingPunct="1">
              <a:lnSpc>
                <a:spcPct val="150000"/>
              </a:lnSpc>
              <a:buNone/>
            </a:pPr>
            <a:r>
              <a:rPr lang="ar-EG" altLang="en-US" b="1" dirty="0"/>
              <a:t>تعد </a:t>
            </a:r>
            <a:r>
              <a:rPr lang="ar-EG" altLang="en-US" b="1" dirty="0">
                <a:solidFill>
                  <a:srgbClr val="FF0000"/>
                </a:solidFill>
              </a:rPr>
              <a:t>مهارة التحدث من المهارات الضرورية في الاتصال اليومي </a:t>
            </a:r>
            <a:r>
              <a:rPr lang="ar-EG" altLang="en-US" b="1" dirty="0"/>
              <a:t>وتتأكد أهميتها من خلال المؤشرات التي يرسلها الجمهور للمتحدث فتؤثر على عملية الاتصال إيجاباً أو سلباً وهذه ا</a:t>
            </a:r>
            <a:r>
              <a:rPr lang="ar-EG" altLang="en-US" b="1" dirty="0">
                <a:solidFill>
                  <a:srgbClr val="FF0000"/>
                </a:solidFill>
              </a:rPr>
              <a:t>لمؤشرات</a:t>
            </a:r>
            <a:r>
              <a:rPr lang="ar-EG" altLang="en-US" b="1" dirty="0"/>
              <a:t> هي: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8875681"/>
      </p:ext>
    </p:extLst>
  </p:cSld>
  <p:clrMapOvr>
    <a:masterClrMapping/>
  </p:clrMapOvr>
  <p:transition spd="slow">
    <p:comb/>
  </p:transition>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6" name="Table 5">
            <a:extLst>
              <a:ext uri="{FF2B5EF4-FFF2-40B4-BE49-F238E27FC236}">
                <a16:creationId xmlns:a16="http://schemas.microsoft.com/office/drawing/2014/main" id="{381FC947-90A8-6279-439F-77BE5F84A8CB}"/>
              </a:ext>
            </a:extLst>
          </p:cNvPr>
          <p:cNvGraphicFramePr>
            <a:graphicFrameLocks noGrp="1"/>
          </p:cNvGraphicFramePr>
          <p:nvPr/>
        </p:nvGraphicFramePr>
        <p:xfrm>
          <a:off x="1056904" y="1593847"/>
          <a:ext cx="9852890" cy="4562305"/>
        </p:xfrm>
        <a:graphic>
          <a:graphicData uri="http://schemas.openxmlformats.org/drawingml/2006/table">
            <a:tbl>
              <a:tblPr firstRow="1" bandRow="1">
                <a:tableStyleId>{5C22544A-7EE6-4342-B048-85BDC9FD1C3A}</a:tableStyleId>
              </a:tblPr>
              <a:tblGrid>
                <a:gridCol w="4926445">
                  <a:extLst>
                    <a:ext uri="{9D8B030D-6E8A-4147-A177-3AD203B41FA5}">
                      <a16:colId xmlns:a16="http://schemas.microsoft.com/office/drawing/2014/main" val="20000"/>
                    </a:ext>
                  </a:extLst>
                </a:gridCol>
                <a:gridCol w="4926445">
                  <a:extLst>
                    <a:ext uri="{9D8B030D-6E8A-4147-A177-3AD203B41FA5}">
                      <a16:colId xmlns:a16="http://schemas.microsoft.com/office/drawing/2014/main" val="20001"/>
                    </a:ext>
                  </a:extLst>
                </a:gridCol>
              </a:tblGrid>
              <a:tr h="611648">
                <a:tc>
                  <a:txBody>
                    <a:bodyPr/>
                    <a:lstStyle/>
                    <a:p>
                      <a:pPr algn="ctr" rtl="1"/>
                      <a:r>
                        <a:rPr lang="ar-JO" sz="3200" dirty="0">
                          <a:solidFill>
                            <a:schemeClr val="tx1"/>
                          </a:solidFill>
                        </a:rPr>
                        <a:t>مؤشرات سلبية</a:t>
                      </a:r>
                      <a:endParaRPr lang="en-GB" sz="3200" dirty="0">
                        <a:solidFill>
                          <a:schemeClr val="tx1"/>
                        </a:solidFill>
                      </a:endParaRPr>
                    </a:p>
                  </a:txBody>
                  <a:tcPr marT="45716" marB="45716">
                    <a:solidFill>
                      <a:schemeClr val="accent1">
                        <a:lumMod val="40000"/>
                        <a:lumOff val="60000"/>
                      </a:schemeClr>
                    </a:solidFill>
                  </a:tcPr>
                </a:tc>
                <a:tc>
                  <a:txBody>
                    <a:bodyPr/>
                    <a:lstStyle/>
                    <a:p>
                      <a:pPr algn="ctr" rtl="1"/>
                      <a:r>
                        <a:rPr lang="ar-JO" sz="3200" dirty="0">
                          <a:solidFill>
                            <a:schemeClr val="tx1"/>
                          </a:solidFill>
                        </a:rPr>
                        <a:t>مؤشرات إيجابية </a:t>
                      </a:r>
                      <a:endParaRPr lang="en-GB" sz="3200" dirty="0">
                        <a:solidFill>
                          <a:schemeClr val="tx1"/>
                        </a:solidFill>
                      </a:endParaRPr>
                    </a:p>
                  </a:txBody>
                  <a:tcPr marT="45716" marB="45716">
                    <a:solidFill>
                      <a:schemeClr val="accent1">
                        <a:lumMod val="40000"/>
                        <a:lumOff val="60000"/>
                      </a:schemeClr>
                    </a:solidFill>
                  </a:tcPr>
                </a:tc>
                <a:extLst>
                  <a:ext uri="{0D108BD9-81ED-4DB2-BD59-A6C34878D82A}">
                    <a16:rowId xmlns:a16="http://schemas.microsoft.com/office/drawing/2014/main" val="10000"/>
                  </a:ext>
                </a:extLst>
              </a:tr>
              <a:tr h="611601">
                <a:tc>
                  <a:txBody>
                    <a:bodyPr/>
                    <a:lstStyle/>
                    <a:p>
                      <a:pPr algn="ctr" rtl="1"/>
                      <a:r>
                        <a:rPr lang="ar-JO" sz="2000" b="1" dirty="0"/>
                        <a:t>التململ والإكثار من الحركة فى المكان</a:t>
                      </a:r>
                      <a:endParaRPr lang="en-GB" sz="2000" b="1" dirty="0"/>
                    </a:p>
                  </a:txBody>
                  <a:tcPr marT="45716" marB="45716"/>
                </a:tc>
                <a:tc>
                  <a:txBody>
                    <a:bodyPr/>
                    <a:lstStyle/>
                    <a:p>
                      <a:pPr algn="ctr" rtl="1"/>
                      <a:r>
                        <a:rPr lang="ar-JO" sz="2000" b="1" dirty="0">
                          <a:solidFill>
                            <a:schemeClr val="tx1"/>
                          </a:solidFill>
                        </a:rPr>
                        <a:t>هز الرأس بالموافقة (تأييد)</a:t>
                      </a:r>
                      <a:endParaRPr lang="en-GB" sz="2000" b="1" dirty="0">
                        <a:solidFill>
                          <a:schemeClr val="tx1"/>
                        </a:solidFill>
                      </a:endParaRPr>
                    </a:p>
                  </a:txBody>
                  <a:tcPr marT="45716" marB="45716"/>
                </a:tc>
                <a:extLst>
                  <a:ext uri="{0D108BD9-81ED-4DB2-BD59-A6C34878D82A}">
                    <a16:rowId xmlns:a16="http://schemas.microsoft.com/office/drawing/2014/main" val="10001"/>
                  </a:ext>
                </a:extLst>
              </a:tr>
              <a:tr h="611601">
                <a:tc>
                  <a:txBody>
                    <a:bodyPr/>
                    <a:lstStyle/>
                    <a:p>
                      <a:pPr algn="ctr" rtl="1"/>
                      <a:r>
                        <a:rPr lang="ar-JO" sz="2000" b="1" dirty="0"/>
                        <a:t>النظر إلى</a:t>
                      </a:r>
                      <a:r>
                        <a:rPr lang="ar-JO" sz="2000" b="1" baseline="0" dirty="0"/>
                        <a:t> الساعة</a:t>
                      </a:r>
                      <a:endParaRPr lang="en-GB" sz="2000" b="1" dirty="0"/>
                    </a:p>
                  </a:txBody>
                  <a:tcPr marT="45716" marB="45716"/>
                </a:tc>
                <a:tc>
                  <a:txBody>
                    <a:bodyPr/>
                    <a:lstStyle/>
                    <a:p>
                      <a:pPr algn="ctr" rtl="1"/>
                      <a:r>
                        <a:rPr lang="ar-JO" sz="2000" b="1" dirty="0"/>
                        <a:t>ميل الجسد</a:t>
                      </a:r>
                      <a:r>
                        <a:rPr lang="ar-JO" sz="2000" b="1" baseline="0" dirty="0"/>
                        <a:t> للأمام (انتباه)</a:t>
                      </a:r>
                      <a:endParaRPr lang="ar-JO" sz="2000" b="1" dirty="0"/>
                    </a:p>
                  </a:txBody>
                  <a:tcPr marT="45716" marB="45716"/>
                </a:tc>
                <a:extLst>
                  <a:ext uri="{0D108BD9-81ED-4DB2-BD59-A6C34878D82A}">
                    <a16:rowId xmlns:a16="http://schemas.microsoft.com/office/drawing/2014/main" val="10002"/>
                  </a:ext>
                </a:extLst>
              </a:tr>
              <a:tr h="611601">
                <a:tc>
                  <a:txBody>
                    <a:bodyPr/>
                    <a:lstStyle/>
                    <a:p>
                      <a:pPr algn="ctr" rtl="1"/>
                      <a:r>
                        <a:rPr lang="ar-JO" sz="2000" b="1" dirty="0"/>
                        <a:t> النظر فى أنحاء</a:t>
                      </a:r>
                      <a:r>
                        <a:rPr lang="ar-JO" sz="2000" b="1" baseline="0" dirty="0"/>
                        <a:t> الغرفة أو إلى الخلف</a:t>
                      </a:r>
                      <a:endParaRPr lang="en-GB" sz="2000" b="1" dirty="0"/>
                    </a:p>
                  </a:txBody>
                  <a:tcPr marT="45716" marB="45716"/>
                </a:tc>
                <a:tc>
                  <a:txBody>
                    <a:bodyPr/>
                    <a:lstStyle/>
                    <a:p>
                      <a:pPr algn="ctr" rtl="1"/>
                      <a:r>
                        <a:rPr lang="ar-JO" sz="2000" b="1" dirty="0"/>
                        <a:t>الإصبع</a:t>
                      </a:r>
                      <a:r>
                        <a:rPr lang="ar-JO" sz="2000" b="1" baseline="0" dirty="0"/>
                        <a:t> على الخد أو جانب الرأس ( تفكير وتأمل )</a:t>
                      </a:r>
                      <a:endParaRPr lang="en-GB" sz="2000" b="1" dirty="0"/>
                    </a:p>
                  </a:txBody>
                  <a:tcPr marT="45716" marB="45716"/>
                </a:tc>
                <a:extLst>
                  <a:ext uri="{0D108BD9-81ED-4DB2-BD59-A6C34878D82A}">
                    <a16:rowId xmlns:a16="http://schemas.microsoft.com/office/drawing/2014/main" val="10003"/>
                  </a:ext>
                </a:extLst>
              </a:tr>
              <a:tr h="611601">
                <a:tc>
                  <a:txBody>
                    <a:bodyPr/>
                    <a:lstStyle/>
                    <a:p>
                      <a:pPr algn="ctr" rtl="1"/>
                      <a:r>
                        <a:rPr lang="ar-JO" sz="2000" b="1" dirty="0"/>
                        <a:t>وضع</a:t>
                      </a:r>
                      <a:r>
                        <a:rPr lang="ar-JO" sz="2000" b="1" baseline="0" dirty="0"/>
                        <a:t> اليدين خلف الرقبة أثناء الجلوس</a:t>
                      </a:r>
                      <a:endParaRPr lang="en-GB" sz="2000" b="1" dirty="0"/>
                    </a:p>
                  </a:txBody>
                  <a:tcPr marT="45716" marB="45716"/>
                </a:tc>
                <a:tc>
                  <a:txBody>
                    <a:bodyPr/>
                    <a:lstStyle/>
                    <a:p>
                      <a:pPr algn="ctr" rtl="1"/>
                      <a:r>
                        <a:rPr lang="ar-JO" sz="2000" b="1" dirty="0"/>
                        <a:t>النظر المستمر إلى المتحدث</a:t>
                      </a:r>
                      <a:r>
                        <a:rPr lang="ar-JO" sz="2000" b="1" baseline="0" dirty="0"/>
                        <a:t> (تركيز)</a:t>
                      </a:r>
                      <a:endParaRPr lang="en-GB" sz="2000" b="1" dirty="0"/>
                    </a:p>
                  </a:txBody>
                  <a:tcPr marT="45716" marB="45716"/>
                </a:tc>
                <a:extLst>
                  <a:ext uri="{0D108BD9-81ED-4DB2-BD59-A6C34878D82A}">
                    <a16:rowId xmlns:a16="http://schemas.microsoft.com/office/drawing/2014/main" val="10004"/>
                  </a:ext>
                </a:extLst>
              </a:tr>
              <a:tr h="406989">
                <a:tc>
                  <a:txBody>
                    <a:bodyPr/>
                    <a:lstStyle/>
                    <a:p>
                      <a:pPr algn="ctr" rtl="1"/>
                      <a:r>
                        <a:rPr lang="ar-JO" sz="2000" b="1" dirty="0"/>
                        <a:t>التثاؤب</a:t>
                      </a:r>
                      <a:r>
                        <a:rPr lang="ar-JO" sz="2000" b="1" baseline="0" dirty="0"/>
                        <a:t> </a:t>
                      </a:r>
                    </a:p>
                  </a:txBody>
                  <a:tcPr marT="45716" marB="45716"/>
                </a:tc>
                <a:tc>
                  <a:txBody>
                    <a:bodyPr/>
                    <a:lstStyle/>
                    <a:p>
                      <a:pPr algn="ctr" rtl="1"/>
                      <a:r>
                        <a:rPr lang="ar-JO" sz="2000" b="1" dirty="0"/>
                        <a:t>ترديد الكلمات (تفاعل) </a:t>
                      </a:r>
                    </a:p>
                  </a:txBody>
                  <a:tcPr marT="45716" marB="45716"/>
                </a:tc>
                <a:extLst>
                  <a:ext uri="{0D108BD9-81ED-4DB2-BD59-A6C34878D82A}">
                    <a16:rowId xmlns:a16="http://schemas.microsoft.com/office/drawing/2014/main" val="10005"/>
                  </a:ext>
                </a:extLst>
              </a:tr>
              <a:tr h="171439">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JO" sz="2000" b="1" baseline="0" dirty="0"/>
                        <a:t>كثرة التهامس الجانبي</a:t>
                      </a:r>
                      <a:endParaRPr lang="en-GB" sz="2000" b="1" dirty="0"/>
                    </a:p>
                  </a:txBody>
                  <a:tcPr marT="45716" marB="45716"/>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JO" sz="2000" b="1" dirty="0"/>
                        <a:t>الكتابة وتسجيل</a:t>
                      </a:r>
                      <a:r>
                        <a:rPr lang="ar-JO" sz="2000" b="1" baseline="0" dirty="0"/>
                        <a:t> النقاط (اهتمام)</a:t>
                      </a:r>
                      <a:endParaRPr lang="en-GB" sz="2000" b="1" dirty="0"/>
                    </a:p>
                  </a:txBody>
                  <a:tcPr marT="45716" marB="45716"/>
                </a:tc>
                <a:extLst>
                  <a:ext uri="{0D108BD9-81ED-4DB2-BD59-A6C34878D82A}">
                    <a16:rowId xmlns:a16="http://schemas.microsoft.com/office/drawing/2014/main" val="10006"/>
                  </a:ext>
                </a:extLst>
              </a:tr>
              <a:tr h="611601">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JO" sz="2000" b="1" dirty="0"/>
                        <a:t>العبوس في</a:t>
                      </a:r>
                      <a:r>
                        <a:rPr lang="ar-JO" sz="2000" b="1" baseline="0" dirty="0"/>
                        <a:t> الوجه ( عدم الارتياح لما يقوله المتحدث)</a:t>
                      </a:r>
                      <a:endParaRPr lang="en-GB" sz="2000" b="1" dirty="0"/>
                    </a:p>
                    <a:p>
                      <a:pPr algn="ctr" rtl="1"/>
                      <a:endParaRPr lang="en-GB" sz="2000" b="1" dirty="0"/>
                    </a:p>
                  </a:txBody>
                  <a:tcPr marT="45716" marB="45716"/>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JO" sz="2000" b="1" dirty="0"/>
                        <a:t>التفاعل مع الحديث</a:t>
                      </a:r>
                      <a:r>
                        <a:rPr lang="ar-JO" sz="2000" b="1" baseline="0" dirty="0"/>
                        <a:t> من خلال تعبيرات </a:t>
                      </a:r>
                      <a:r>
                        <a:rPr lang="ar-EG" sz="2000" b="1" baseline="0" dirty="0"/>
                        <a:t>الوجه </a:t>
                      </a:r>
                      <a:r>
                        <a:rPr lang="ar-JO" sz="2000" b="1" baseline="0" dirty="0"/>
                        <a:t>(تفاعل)</a:t>
                      </a:r>
                      <a:endParaRPr lang="en-GB" sz="2000" b="1" dirty="0"/>
                    </a:p>
                    <a:p>
                      <a:pPr algn="ctr" rtl="1"/>
                      <a:endParaRPr lang="en-GB" sz="2000" b="1" dirty="0"/>
                    </a:p>
                  </a:txBody>
                  <a:tcPr marT="45716" marB="45716"/>
                </a:tc>
                <a:extLst>
                  <a:ext uri="{0D108BD9-81ED-4DB2-BD59-A6C34878D82A}">
                    <a16:rowId xmlns:a16="http://schemas.microsoft.com/office/drawing/2014/main" val="2852061610"/>
                  </a:ext>
                </a:extLst>
              </a:tr>
            </a:tbl>
          </a:graphicData>
        </a:graphic>
      </p:graphicFrame>
      <p:sp>
        <p:nvSpPr>
          <p:cNvPr id="7" name="TextBox 6">
            <a:extLst>
              <a:ext uri="{FF2B5EF4-FFF2-40B4-BE49-F238E27FC236}">
                <a16:creationId xmlns:a16="http://schemas.microsoft.com/office/drawing/2014/main" id="{95CE63A9-943E-D249-FC2B-562B36C530A8}"/>
              </a:ext>
            </a:extLst>
          </p:cNvPr>
          <p:cNvSpPr txBox="1"/>
          <p:nvPr/>
        </p:nvSpPr>
        <p:spPr>
          <a:xfrm>
            <a:off x="1305434" y="863059"/>
            <a:ext cx="6662056" cy="586699"/>
          </a:xfrm>
          <a:prstGeom prst="rect">
            <a:avLst/>
          </a:prstGeom>
          <a:noFill/>
        </p:spPr>
        <p:txBody>
          <a:bodyPr wrap="square">
            <a:spAutoFit/>
          </a:bodyPr>
          <a:lstStyle/>
          <a:p>
            <a:pPr marL="0" indent="0" algn="just" rtl="1" eaLnBrk="1" hangingPunct="1">
              <a:lnSpc>
                <a:spcPct val="150000"/>
              </a:lnSpc>
              <a:buNone/>
            </a:pPr>
            <a:r>
              <a:rPr lang="ar-EG" altLang="en-US" sz="2400" b="1" dirty="0">
                <a:solidFill>
                  <a:srgbClr val="0070C0"/>
                </a:solidFill>
              </a:rPr>
              <a:t>مؤشر تفاعل الجمهور مع المتحدث</a:t>
            </a:r>
            <a:endParaRPr lang="en-US" altLang="en-US" sz="1000" b="1" dirty="0">
              <a:solidFill>
                <a:srgbClr val="0070C0"/>
              </a:solidFill>
            </a:endParaRPr>
          </a:p>
        </p:txBody>
      </p:sp>
    </p:spTree>
    <p:extLst>
      <p:ext uri="{BB962C8B-B14F-4D97-AF65-F5344CB8AC3E}">
        <p14:creationId xmlns:p14="http://schemas.microsoft.com/office/powerpoint/2010/main" val="3882677591"/>
      </p:ext>
    </p:extLst>
  </p:cSld>
  <p:clrMapOvr>
    <a:masterClrMapping/>
  </p:clrMapOvr>
  <p:transition spd="slow">
    <p:comb/>
  </p:transition>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31B91AE-5255-2DFA-07B4-0ECC5BCD9C56}"/>
              </a:ext>
            </a:extLst>
          </p:cNvPr>
          <p:cNvSpPr txBox="1"/>
          <p:nvPr/>
        </p:nvSpPr>
        <p:spPr>
          <a:xfrm>
            <a:off x="3281852" y="4791949"/>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مهارة الاستماع </a:t>
            </a:r>
          </a:p>
        </p:txBody>
      </p:sp>
      <p:pic>
        <p:nvPicPr>
          <p:cNvPr id="4" name="Picture 3" descr="A cartoon of a child with a sound wave behind his ear&#10;&#10;Description automatically generated">
            <a:extLst>
              <a:ext uri="{FF2B5EF4-FFF2-40B4-BE49-F238E27FC236}">
                <a16:creationId xmlns:a16="http://schemas.microsoft.com/office/drawing/2014/main" id="{A2E55BD4-5BCA-CACE-1D1F-3B783E128A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51795" y="689849"/>
            <a:ext cx="4102100" cy="4102100"/>
          </a:xfrm>
          <a:prstGeom prst="rect">
            <a:avLst/>
          </a:prstGeom>
        </p:spPr>
      </p:pic>
    </p:spTree>
    <p:extLst>
      <p:ext uri="{BB962C8B-B14F-4D97-AF65-F5344CB8AC3E}">
        <p14:creationId xmlns:p14="http://schemas.microsoft.com/office/powerpoint/2010/main" val="2410529000"/>
      </p:ext>
    </p:extLst>
  </p:cSld>
  <p:clrMapOvr>
    <a:masterClrMapping/>
  </p:clrMapOvr>
  <p:transition spd="slow">
    <p:comb/>
  </p:transition>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الاستماع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9" name="Oval 18">
            <a:extLst>
              <a:ext uri="{FF2B5EF4-FFF2-40B4-BE49-F238E27FC236}">
                <a16:creationId xmlns:a16="http://schemas.microsoft.com/office/drawing/2014/main" id="{DB1CAAFB-9CEC-71B5-30DC-FDA7D58703DF}"/>
              </a:ext>
            </a:extLst>
          </p:cNvPr>
          <p:cNvSpPr/>
          <p:nvPr/>
        </p:nvSpPr>
        <p:spPr>
          <a:xfrm>
            <a:off x="6706588" y="5476490"/>
            <a:ext cx="3202381" cy="685800"/>
          </a:xfrm>
          <a:prstGeom prst="ellipse">
            <a:avLst/>
          </a:prstGeom>
          <a:solidFill>
            <a:srgbClr val="FFEBF5"/>
          </a:solidFill>
          <a:ln/>
        </p:spPr>
        <p:style>
          <a:lnRef idx="1">
            <a:schemeClr val="accent5"/>
          </a:lnRef>
          <a:fillRef idx="2">
            <a:schemeClr val="accent5"/>
          </a:fillRef>
          <a:effectRef idx="1">
            <a:schemeClr val="accent5"/>
          </a:effectRef>
          <a:fontRef idx="minor">
            <a:schemeClr val="dk1"/>
          </a:fontRef>
        </p:style>
        <p:txBody>
          <a:bodyPr anchor="ctr"/>
          <a:lstStyle/>
          <a:p>
            <a:pPr algn="ctr" fontAlgn="auto">
              <a:spcBef>
                <a:spcPts val="0"/>
              </a:spcBef>
              <a:spcAft>
                <a:spcPts val="0"/>
              </a:spcAft>
              <a:defRPr/>
            </a:pPr>
            <a:r>
              <a:rPr lang="ar-JO" sz="2400" b="1" dirty="0"/>
              <a:t>معايير تقييم عادلة</a:t>
            </a:r>
            <a:endParaRPr lang="en-GB" sz="2400" b="1" dirty="0"/>
          </a:p>
        </p:txBody>
      </p:sp>
      <p:sp>
        <p:nvSpPr>
          <p:cNvPr id="21" name="Flowchart: Alternate Process 20">
            <a:extLst>
              <a:ext uri="{FF2B5EF4-FFF2-40B4-BE49-F238E27FC236}">
                <a16:creationId xmlns:a16="http://schemas.microsoft.com/office/drawing/2014/main" id="{84F899AB-E5C8-5198-5588-CDCB09507C40}"/>
              </a:ext>
            </a:extLst>
          </p:cNvPr>
          <p:cNvSpPr/>
          <p:nvPr/>
        </p:nvSpPr>
        <p:spPr>
          <a:xfrm>
            <a:off x="2042556" y="5552690"/>
            <a:ext cx="4587832" cy="533400"/>
          </a:xfrm>
          <a:prstGeom prst="flowChartAlternateProcess">
            <a:avLst/>
          </a:prstGeom>
          <a:solidFill>
            <a:srgbClr val="FFEBF5"/>
          </a:solidFill>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ar-JO" sz="2400" b="1" dirty="0"/>
              <a:t>يجعل معايير تقييم الآخرين أكثر عدلاً</a:t>
            </a:r>
            <a:endParaRPr lang="en-GB" sz="2400" b="1" dirty="0"/>
          </a:p>
        </p:txBody>
      </p:sp>
      <p:sp>
        <p:nvSpPr>
          <p:cNvPr id="22" name="Oval 21">
            <a:extLst>
              <a:ext uri="{FF2B5EF4-FFF2-40B4-BE49-F238E27FC236}">
                <a16:creationId xmlns:a16="http://schemas.microsoft.com/office/drawing/2014/main" id="{6E885249-E762-1C83-EC7F-BE6D4E25B7E9}"/>
              </a:ext>
            </a:extLst>
          </p:cNvPr>
          <p:cNvSpPr/>
          <p:nvPr/>
        </p:nvSpPr>
        <p:spPr>
          <a:xfrm>
            <a:off x="6706588" y="4680473"/>
            <a:ext cx="3202381" cy="685800"/>
          </a:xfrm>
          <a:prstGeom prst="ellipse">
            <a:avLst/>
          </a:prstGeom>
          <a:solidFill>
            <a:schemeClr val="accent6">
              <a:lumMod val="20000"/>
              <a:lumOff val="80000"/>
            </a:schemeClr>
          </a:solidFill>
          <a:ln/>
        </p:spPr>
        <p:style>
          <a:lnRef idx="1">
            <a:schemeClr val="accent5"/>
          </a:lnRef>
          <a:fillRef idx="2">
            <a:schemeClr val="accent5"/>
          </a:fillRef>
          <a:effectRef idx="1">
            <a:schemeClr val="accent5"/>
          </a:effectRef>
          <a:fontRef idx="minor">
            <a:schemeClr val="dk1"/>
          </a:fontRef>
        </p:style>
        <p:txBody>
          <a:bodyPr anchor="ctr"/>
          <a:lstStyle/>
          <a:p>
            <a:pPr algn="ctr" fontAlgn="auto">
              <a:spcBef>
                <a:spcPts val="0"/>
              </a:spcBef>
              <a:spcAft>
                <a:spcPts val="0"/>
              </a:spcAft>
              <a:defRPr/>
            </a:pPr>
            <a:r>
              <a:rPr lang="ar-JO" sz="2400" b="1" dirty="0"/>
              <a:t>تقليل </a:t>
            </a:r>
            <a:r>
              <a:rPr lang="ar-EG" sz="2400" b="1" dirty="0"/>
              <a:t>الأخطاء</a:t>
            </a:r>
            <a:endParaRPr lang="ar-JO" sz="2400" b="1" dirty="0"/>
          </a:p>
        </p:txBody>
      </p:sp>
      <p:sp>
        <p:nvSpPr>
          <p:cNvPr id="23" name="Flowchart: Alternate Process 22">
            <a:extLst>
              <a:ext uri="{FF2B5EF4-FFF2-40B4-BE49-F238E27FC236}">
                <a16:creationId xmlns:a16="http://schemas.microsoft.com/office/drawing/2014/main" id="{C899B4C5-C2B5-3F59-5F0E-B68C9BC86F9D}"/>
              </a:ext>
            </a:extLst>
          </p:cNvPr>
          <p:cNvSpPr/>
          <p:nvPr/>
        </p:nvSpPr>
        <p:spPr>
          <a:xfrm>
            <a:off x="2042556" y="4756673"/>
            <a:ext cx="4587832" cy="533400"/>
          </a:xfrm>
          <a:prstGeom prst="flowChartAlternateProcess">
            <a:avLst/>
          </a:prstGeom>
          <a:solidFill>
            <a:schemeClr val="accent6">
              <a:lumMod val="20000"/>
              <a:lumOff val="80000"/>
            </a:schemeClr>
          </a:solidFill>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ar-JO" sz="2400" b="1" dirty="0"/>
              <a:t>يقلل من الخطأ ويزيد من النمو الفكري للفرد</a:t>
            </a:r>
          </a:p>
        </p:txBody>
      </p:sp>
      <p:sp>
        <p:nvSpPr>
          <p:cNvPr id="24" name="Oval 23">
            <a:extLst>
              <a:ext uri="{FF2B5EF4-FFF2-40B4-BE49-F238E27FC236}">
                <a16:creationId xmlns:a16="http://schemas.microsoft.com/office/drawing/2014/main" id="{12EF2E2F-2140-8EBB-5276-73CFD623FCE3}"/>
              </a:ext>
            </a:extLst>
          </p:cNvPr>
          <p:cNvSpPr/>
          <p:nvPr/>
        </p:nvSpPr>
        <p:spPr>
          <a:xfrm>
            <a:off x="6706588" y="3918658"/>
            <a:ext cx="3202381" cy="685800"/>
          </a:xfrm>
          <a:prstGeom prst="ellipse">
            <a:avLst/>
          </a:prstGeom>
          <a:solidFill>
            <a:srgbClr val="E6CDFF"/>
          </a:solidFill>
          <a:ln/>
        </p:spPr>
        <p:style>
          <a:lnRef idx="1">
            <a:schemeClr val="accent5"/>
          </a:lnRef>
          <a:fillRef idx="2">
            <a:schemeClr val="accent5"/>
          </a:fillRef>
          <a:effectRef idx="1">
            <a:schemeClr val="accent5"/>
          </a:effectRef>
          <a:fontRef idx="minor">
            <a:schemeClr val="dk1"/>
          </a:fontRef>
        </p:style>
        <p:txBody>
          <a:bodyPr anchor="ctr"/>
          <a:lstStyle/>
          <a:p>
            <a:pPr algn="ctr" fontAlgn="auto">
              <a:spcBef>
                <a:spcPts val="0"/>
              </a:spcBef>
              <a:spcAft>
                <a:spcPts val="0"/>
              </a:spcAft>
              <a:defRPr/>
            </a:pPr>
            <a:r>
              <a:rPr lang="ar-JO" sz="2400" b="1" dirty="0"/>
              <a:t>إثراء الحصيلة اللغوية</a:t>
            </a:r>
          </a:p>
        </p:txBody>
      </p:sp>
      <p:sp>
        <p:nvSpPr>
          <p:cNvPr id="25" name="Flowchart: Alternate Process 24">
            <a:extLst>
              <a:ext uri="{FF2B5EF4-FFF2-40B4-BE49-F238E27FC236}">
                <a16:creationId xmlns:a16="http://schemas.microsoft.com/office/drawing/2014/main" id="{713A7FD3-6542-94AD-9BA7-7B72625240C0}"/>
              </a:ext>
            </a:extLst>
          </p:cNvPr>
          <p:cNvSpPr/>
          <p:nvPr/>
        </p:nvSpPr>
        <p:spPr>
          <a:xfrm>
            <a:off x="2042556" y="3994858"/>
            <a:ext cx="4587832" cy="533400"/>
          </a:xfrm>
          <a:prstGeom prst="flowChartAlternateProcess">
            <a:avLst/>
          </a:prstGeom>
          <a:solidFill>
            <a:srgbClr val="E6CDFF"/>
          </a:solidFill>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ar-JO" sz="2400" b="1" dirty="0"/>
              <a:t>يساعد على إثراء الحصيلة اللغوية للمستمع</a:t>
            </a:r>
          </a:p>
        </p:txBody>
      </p:sp>
      <p:sp>
        <p:nvSpPr>
          <p:cNvPr id="26" name="Oval 25">
            <a:extLst>
              <a:ext uri="{FF2B5EF4-FFF2-40B4-BE49-F238E27FC236}">
                <a16:creationId xmlns:a16="http://schemas.microsoft.com/office/drawing/2014/main" id="{7B03EE7F-8504-B2F7-4BFD-01492BA699E4}"/>
              </a:ext>
            </a:extLst>
          </p:cNvPr>
          <p:cNvSpPr/>
          <p:nvPr/>
        </p:nvSpPr>
        <p:spPr>
          <a:xfrm>
            <a:off x="6706588" y="3147331"/>
            <a:ext cx="3202381" cy="685800"/>
          </a:xfrm>
          <a:prstGeom prst="ellipse">
            <a:avLst/>
          </a:prstGeom>
          <a:ln/>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r>
              <a:rPr lang="ar-JO" sz="2400" b="1" dirty="0"/>
              <a:t>مواجهة المشكلات </a:t>
            </a:r>
          </a:p>
        </p:txBody>
      </p:sp>
      <p:sp>
        <p:nvSpPr>
          <p:cNvPr id="27" name="Flowchart: Alternate Process 26">
            <a:extLst>
              <a:ext uri="{FF2B5EF4-FFF2-40B4-BE49-F238E27FC236}">
                <a16:creationId xmlns:a16="http://schemas.microsoft.com/office/drawing/2014/main" id="{6CB3EDE8-98E0-03AA-7D36-1DB6684A3D5A}"/>
              </a:ext>
            </a:extLst>
          </p:cNvPr>
          <p:cNvSpPr/>
          <p:nvPr/>
        </p:nvSpPr>
        <p:spPr>
          <a:xfrm>
            <a:off x="1056904" y="3223531"/>
            <a:ext cx="5573484" cy="533400"/>
          </a:xfrm>
          <a:prstGeom prst="flowChartAlternateProcess">
            <a:avLst/>
          </a:prstGeom>
          <a:ln/>
        </p:spPr>
        <p:style>
          <a:lnRef idx="1">
            <a:schemeClr val="accent2"/>
          </a:lnRef>
          <a:fillRef idx="2">
            <a:schemeClr val="accent2"/>
          </a:fillRef>
          <a:effectRef idx="1">
            <a:schemeClr val="accent2"/>
          </a:effectRef>
          <a:fontRef idx="minor">
            <a:schemeClr val="dk1"/>
          </a:fontRef>
        </p:style>
        <p:txBody>
          <a:bodyPr anchor="ctr"/>
          <a:lstStyle/>
          <a:p>
            <a:pPr algn="ctr">
              <a:defRPr/>
            </a:pPr>
            <a:r>
              <a:rPr lang="ar-JO" sz="2400" b="1" dirty="0"/>
              <a:t>يجعل الفرد قادراً على المواجهة المشكلات والأزمات </a:t>
            </a:r>
          </a:p>
        </p:txBody>
      </p:sp>
      <p:sp>
        <p:nvSpPr>
          <p:cNvPr id="28" name="Oval 27">
            <a:extLst>
              <a:ext uri="{FF2B5EF4-FFF2-40B4-BE49-F238E27FC236}">
                <a16:creationId xmlns:a16="http://schemas.microsoft.com/office/drawing/2014/main" id="{F99AAA44-F8D6-6425-45EE-7739A030723C}"/>
              </a:ext>
            </a:extLst>
          </p:cNvPr>
          <p:cNvSpPr/>
          <p:nvPr/>
        </p:nvSpPr>
        <p:spPr>
          <a:xfrm>
            <a:off x="6706588" y="2375805"/>
            <a:ext cx="3202381" cy="685800"/>
          </a:xfrm>
          <a:prstGeom prst="ellipse">
            <a:avLst/>
          </a:prstGeom>
          <a:ln/>
        </p:spPr>
        <p:style>
          <a:lnRef idx="1">
            <a:schemeClr val="accent5"/>
          </a:lnRef>
          <a:fillRef idx="2">
            <a:schemeClr val="accent5"/>
          </a:fillRef>
          <a:effectRef idx="1">
            <a:schemeClr val="accent5"/>
          </a:effectRef>
          <a:fontRef idx="minor">
            <a:schemeClr val="dk1"/>
          </a:fontRef>
        </p:style>
        <p:txBody>
          <a:bodyPr anchor="ctr"/>
          <a:lstStyle/>
          <a:p>
            <a:pPr algn="ctr" fontAlgn="auto">
              <a:spcBef>
                <a:spcPts val="0"/>
              </a:spcBef>
              <a:spcAft>
                <a:spcPts val="0"/>
              </a:spcAft>
              <a:defRPr/>
            </a:pPr>
            <a:r>
              <a:rPr lang="ar-JO" sz="2400" b="1" dirty="0"/>
              <a:t>صحة ودقة  القرار</a:t>
            </a:r>
          </a:p>
        </p:txBody>
      </p:sp>
      <p:sp>
        <p:nvSpPr>
          <p:cNvPr id="29" name="Flowchart: Alternate Process 28">
            <a:extLst>
              <a:ext uri="{FF2B5EF4-FFF2-40B4-BE49-F238E27FC236}">
                <a16:creationId xmlns:a16="http://schemas.microsoft.com/office/drawing/2014/main" id="{6D791AFA-74DD-C5A4-011C-947991B105FB}"/>
              </a:ext>
            </a:extLst>
          </p:cNvPr>
          <p:cNvSpPr/>
          <p:nvPr/>
        </p:nvSpPr>
        <p:spPr>
          <a:xfrm>
            <a:off x="2042556" y="2452005"/>
            <a:ext cx="4587832" cy="533400"/>
          </a:xfrm>
          <a:prstGeom prst="flowChartAlternateProcess">
            <a:avLst/>
          </a:prstGeom>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ar-JO" sz="2400" b="1" dirty="0"/>
              <a:t>يؤثر في صحة ودقة القرار</a:t>
            </a:r>
          </a:p>
        </p:txBody>
      </p:sp>
      <p:sp>
        <p:nvSpPr>
          <p:cNvPr id="30" name="Oval 29">
            <a:extLst>
              <a:ext uri="{FF2B5EF4-FFF2-40B4-BE49-F238E27FC236}">
                <a16:creationId xmlns:a16="http://schemas.microsoft.com/office/drawing/2014/main" id="{3325F424-A220-DA46-45E4-F968D2142735}"/>
              </a:ext>
            </a:extLst>
          </p:cNvPr>
          <p:cNvSpPr/>
          <p:nvPr/>
        </p:nvSpPr>
        <p:spPr>
          <a:xfrm>
            <a:off x="6706588" y="1605954"/>
            <a:ext cx="3202381" cy="685800"/>
          </a:xfrm>
          <a:prstGeom prst="ellipse">
            <a:avLst/>
          </a:prstGeom>
          <a:ln/>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r>
              <a:rPr lang="ar-JO" sz="2400" b="1" dirty="0"/>
              <a:t>القدرة على الإبداع </a:t>
            </a:r>
          </a:p>
        </p:txBody>
      </p:sp>
      <p:sp>
        <p:nvSpPr>
          <p:cNvPr id="31" name="Flowchart: Alternate Process 30">
            <a:extLst>
              <a:ext uri="{FF2B5EF4-FFF2-40B4-BE49-F238E27FC236}">
                <a16:creationId xmlns:a16="http://schemas.microsoft.com/office/drawing/2014/main" id="{B96CEE5B-D264-52C3-A1E9-32769617FB46}"/>
              </a:ext>
            </a:extLst>
          </p:cNvPr>
          <p:cNvSpPr/>
          <p:nvPr/>
        </p:nvSpPr>
        <p:spPr>
          <a:xfrm>
            <a:off x="2042556" y="1682154"/>
            <a:ext cx="4587832" cy="533400"/>
          </a:xfrm>
          <a:prstGeom prst="flowChartAlternateProcess">
            <a:avLst/>
          </a:prstGeom>
          <a:ln/>
        </p:spPr>
        <p:style>
          <a:lnRef idx="1">
            <a:schemeClr val="accent4"/>
          </a:lnRef>
          <a:fillRef idx="2">
            <a:schemeClr val="accent4"/>
          </a:fillRef>
          <a:effectRef idx="1">
            <a:schemeClr val="accent4"/>
          </a:effectRef>
          <a:fontRef idx="minor">
            <a:schemeClr val="dk1"/>
          </a:fontRef>
        </p:style>
        <p:txBody>
          <a:bodyPr anchor="ctr"/>
          <a:lstStyle/>
          <a:p>
            <a:pPr algn="ctr">
              <a:defRPr/>
            </a:pPr>
            <a:r>
              <a:rPr lang="ar-JO" sz="2400" b="1" dirty="0"/>
              <a:t>يولد القدرة على الإبداع </a:t>
            </a:r>
          </a:p>
        </p:txBody>
      </p:sp>
      <p:sp>
        <p:nvSpPr>
          <p:cNvPr id="6" name="TextBox 5">
            <a:extLst>
              <a:ext uri="{FF2B5EF4-FFF2-40B4-BE49-F238E27FC236}">
                <a16:creationId xmlns:a16="http://schemas.microsoft.com/office/drawing/2014/main" id="{A867A1F9-2FED-94A6-93A1-25CAFD83851C}"/>
              </a:ext>
            </a:extLst>
          </p:cNvPr>
          <p:cNvSpPr txBox="1"/>
          <p:nvPr/>
        </p:nvSpPr>
        <p:spPr>
          <a:xfrm>
            <a:off x="3119811" y="828640"/>
            <a:ext cx="6657582" cy="739754"/>
          </a:xfrm>
          <a:prstGeom prst="rect">
            <a:avLst/>
          </a:prstGeom>
          <a:noFill/>
        </p:spPr>
        <p:txBody>
          <a:bodyPr wrap="square">
            <a:spAutoFit/>
          </a:bodyPr>
          <a:lstStyle/>
          <a:p>
            <a:pPr marL="0" indent="0" algn="just" rtl="1" eaLnBrk="1" hangingPunct="1">
              <a:lnSpc>
                <a:spcPct val="150000"/>
              </a:lnSpc>
              <a:buNone/>
            </a:pPr>
            <a:r>
              <a:rPr lang="ar-EG" altLang="en-US" sz="3200" b="1" dirty="0">
                <a:solidFill>
                  <a:srgbClr val="0070C0"/>
                </a:solidFill>
              </a:rPr>
              <a:t>أهمية الاستماع الفعال</a:t>
            </a:r>
          </a:p>
        </p:txBody>
      </p:sp>
    </p:spTree>
    <p:extLst>
      <p:ext uri="{BB962C8B-B14F-4D97-AF65-F5344CB8AC3E}">
        <p14:creationId xmlns:p14="http://schemas.microsoft.com/office/powerpoint/2010/main" val="2729737014"/>
      </p:ext>
    </p:extLst>
  </p:cSld>
  <p:clrMapOvr>
    <a:masterClrMapping/>
  </p:clrMapOvr>
  <p:transition spd="slow">
    <p:comb/>
  </p:transition>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الاستماع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9B12D46B-6CC7-1A04-9B3D-75B51B9A05FC}"/>
              </a:ext>
            </a:extLst>
          </p:cNvPr>
          <p:cNvGraphicFramePr>
            <a:graphicFrameLocks noGrp="1"/>
          </p:cNvGraphicFramePr>
          <p:nvPr/>
        </p:nvGraphicFramePr>
        <p:xfrm>
          <a:off x="1056904" y="1458784"/>
          <a:ext cx="9841015" cy="4752998"/>
        </p:xfrm>
        <a:graphic>
          <a:graphicData uri="http://schemas.openxmlformats.org/drawingml/2006/table">
            <a:tbl>
              <a:tblPr firstRow="1" bandRow="1">
                <a:tableStyleId>{5C22544A-7EE6-4342-B048-85BDC9FD1C3A}</a:tableStyleId>
              </a:tblPr>
              <a:tblGrid>
                <a:gridCol w="3959353">
                  <a:extLst>
                    <a:ext uri="{9D8B030D-6E8A-4147-A177-3AD203B41FA5}">
                      <a16:colId xmlns:a16="http://schemas.microsoft.com/office/drawing/2014/main" val="20000"/>
                    </a:ext>
                  </a:extLst>
                </a:gridCol>
                <a:gridCol w="3937738">
                  <a:extLst>
                    <a:ext uri="{9D8B030D-6E8A-4147-A177-3AD203B41FA5}">
                      <a16:colId xmlns:a16="http://schemas.microsoft.com/office/drawing/2014/main" val="20001"/>
                    </a:ext>
                  </a:extLst>
                </a:gridCol>
                <a:gridCol w="1943924">
                  <a:extLst>
                    <a:ext uri="{9D8B030D-6E8A-4147-A177-3AD203B41FA5}">
                      <a16:colId xmlns:a16="http://schemas.microsoft.com/office/drawing/2014/main" val="20002"/>
                    </a:ext>
                  </a:extLst>
                </a:gridCol>
              </a:tblGrid>
              <a:tr h="443101">
                <a:tc>
                  <a:txBody>
                    <a:bodyPr/>
                    <a:lstStyle/>
                    <a:p>
                      <a:pPr algn="ctr" rtl="1"/>
                      <a:r>
                        <a:rPr lang="ar-JO" sz="2800" dirty="0"/>
                        <a:t>تطبيقات</a:t>
                      </a:r>
                      <a:endParaRPr lang="en-GB" sz="2800" dirty="0"/>
                    </a:p>
                  </a:txBody>
                  <a:tcPr marT="44310" marB="44310"/>
                </a:tc>
                <a:tc>
                  <a:txBody>
                    <a:bodyPr/>
                    <a:lstStyle/>
                    <a:p>
                      <a:pPr algn="ctr" rtl="1"/>
                      <a:r>
                        <a:rPr lang="ar-JO" sz="2800" dirty="0"/>
                        <a:t>مفهومها </a:t>
                      </a:r>
                      <a:endParaRPr lang="en-GB" sz="2800" dirty="0"/>
                    </a:p>
                  </a:txBody>
                  <a:tcPr marT="44310" marB="44310"/>
                </a:tc>
                <a:tc>
                  <a:txBody>
                    <a:bodyPr/>
                    <a:lstStyle/>
                    <a:p>
                      <a:pPr algn="ctr" rtl="1"/>
                      <a:r>
                        <a:rPr lang="ar-JO" sz="2800" dirty="0"/>
                        <a:t>المرحلة</a:t>
                      </a:r>
                      <a:endParaRPr lang="en-GB" sz="2800" dirty="0"/>
                    </a:p>
                  </a:txBody>
                  <a:tcPr marT="44310" marB="44310"/>
                </a:tc>
                <a:extLst>
                  <a:ext uri="{0D108BD9-81ED-4DB2-BD59-A6C34878D82A}">
                    <a16:rowId xmlns:a16="http://schemas.microsoft.com/office/drawing/2014/main" val="10000"/>
                  </a:ext>
                </a:extLst>
              </a:tr>
              <a:tr h="1411331">
                <a:tc>
                  <a:txBody>
                    <a:bodyPr/>
                    <a:lstStyle/>
                    <a:p>
                      <a:pPr algn="just" rtl="1"/>
                      <a:r>
                        <a:rPr lang="ar-JO" sz="1800" b="1" dirty="0"/>
                        <a:t>حضر سعيد محاضرة</a:t>
                      </a:r>
                      <a:r>
                        <a:rPr lang="ar-JO" sz="1800" b="1" baseline="0" dirty="0"/>
                        <a:t> مهارات الاتصال فكان يستمع بانتباه لكل </a:t>
                      </a:r>
                      <a:r>
                        <a:rPr lang="ar-EG" sz="1800" b="1" baseline="0" dirty="0"/>
                        <a:t>المعلومات </a:t>
                      </a:r>
                      <a:r>
                        <a:rPr lang="ar-JO" sz="1800" b="1" baseline="0" dirty="0"/>
                        <a:t>خلال تواصله البصري مع المدرب وسؤاله </a:t>
                      </a:r>
                      <a:endParaRPr lang="en-GB" sz="1800" b="1" dirty="0"/>
                    </a:p>
                  </a:txBody>
                  <a:tcPr marT="44310" marB="44310"/>
                </a:tc>
                <a:tc>
                  <a:txBody>
                    <a:bodyPr/>
                    <a:lstStyle/>
                    <a:p>
                      <a:pPr algn="just" rtl="1"/>
                      <a:r>
                        <a:rPr lang="ar-JO" sz="1800" b="1" dirty="0"/>
                        <a:t>هي مرحلة</a:t>
                      </a:r>
                      <a:r>
                        <a:rPr lang="ar-EG" sz="1800" b="1" dirty="0"/>
                        <a:t> </a:t>
                      </a:r>
                      <a:r>
                        <a:rPr lang="ar-JO" sz="1800" b="1" dirty="0"/>
                        <a:t>استقبال</a:t>
                      </a:r>
                      <a:r>
                        <a:rPr lang="ar-JO" sz="1800" b="1" baseline="0" dirty="0"/>
                        <a:t> الصوت عن طريق الأذن ويمكن للمستقبل استخدام النظرات وتعبيرات </a:t>
                      </a:r>
                      <a:r>
                        <a:rPr lang="ar-JO" sz="1800" b="1" baseline="0" dirty="0" err="1"/>
                        <a:t>الوج</a:t>
                      </a:r>
                      <a:r>
                        <a:rPr lang="ar-EG" sz="1800" b="1" baseline="0" dirty="0"/>
                        <a:t>ه</a:t>
                      </a:r>
                      <a:r>
                        <a:rPr lang="ar-JO" sz="1800" b="1" baseline="0" dirty="0"/>
                        <a:t> ولغة الجسد </a:t>
                      </a:r>
                      <a:r>
                        <a:rPr lang="ar-EG" sz="1800" b="1" baseline="0" dirty="0"/>
                        <a:t>التي </a:t>
                      </a:r>
                      <a:r>
                        <a:rPr lang="ar-JO" sz="1800" b="1" baseline="0" dirty="0"/>
                        <a:t>تعبر عن </a:t>
                      </a:r>
                      <a:r>
                        <a:rPr lang="ar-EG" sz="1800" b="1" baseline="0" dirty="0"/>
                        <a:t>متابعته</a:t>
                      </a:r>
                      <a:r>
                        <a:rPr lang="ar-JO" sz="1800" b="1" baseline="0" dirty="0"/>
                        <a:t> لحديث المرسل وكذلك استخدام ا</a:t>
                      </a:r>
                      <a:r>
                        <a:rPr lang="ar-EG" sz="1800" b="1" baseline="0" dirty="0"/>
                        <a:t>لأسئلة </a:t>
                      </a:r>
                      <a:r>
                        <a:rPr lang="ar-JO" sz="1800" b="1" baseline="0" dirty="0"/>
                        <a:t>بما يؤكد الاستماع للمرسل</a:t>
                      </a:r>
                      <a:endParaRPr lang="en-GB" sz="1800" b="1" dirty="0"/>
                    </a:p>
                  </a:txBody>
                  <a:tcPr marT="44310" marB="44310"/>
                </a:tc>
                <a:tc>
                  <a:txBody>
                    <a:bodyPr/>
                    <a:lstStyle/>
                    <a:p>
                      <a:pPr algn="ctr" rtl="1"/>
                      <a:r>
                        <a:rPr lang="ar-EG" sz="3200" b="1" dirty="0"/>
                        <a:t>الانتباه</a:t>
                      </a:r>
                      <a:endParaRPr lang="en-GB" sz="3200" b="1" dirty="0"/>
                    </a:p>
                  </a:txBody>
                  <a:tcPr marT="44310" marB="44310"/>
                </a:tc>
                <a:extLst>
                  <a:ext uri="{0D108BD9-81ED-4DB2-BD59-A6C34878D82A}">
                    <a16:rowId xmlns:a16="http://schemas.microsoft.com/office/drawing/2014/main" val="10001"/>
                  </a:ext>
                </a:extLst>
              </a:tr>
              <a:tr h="1211283">
                <a:tc>
                  <a:txBody>
                    <a:bodyPr/>
                    <a:lstStyle/>
                    <a:p>
                      <a:pPr algn="just" rtl="1"/>
                      <a:r>
                        <a:rPr lang="ar-JO" sz="1800" b="1" dirty="0"/>
                        <a:t>قام سعيد باستقبال المعلومات التى سمعها</a:t>
                      </a:r>
                      <a:r>
                        <a:rPr lang="ar-JO" sz="1800" b="1" baseline="0" dirty="0"/>
                        <a:t> من المدرب وفسرها وربطها بما يعرف</a:t>
                      </a:r>
                      <a:r>
                        <a:rPr lang="ar-EG" sz="1800" b="1" baseline="0" dirty="0"/>
                        <a:t>ه</a:t>
                      </a:r>
                      <a:r>
                        <a:rPr lang="ar-JO" sz="1800" b="1" baseline="0" dirty="0"/>
                        <a:t> مسبقاً عن موضوع المحاضرة</a:t>
                      </a:r>
                      <a:endParaRPr lang="en-GB" sz="1800" b="1" dirty="0"/>
                    </a:p>
                  </a:txBody>
                  <a:tcPr marT="44310" marB="44310"/>
                </a:tc>
                <a:tc>
                  <a:txBody>
                    <a:bodyPr/>
                    <a:lstStyle/>
                    <a:p>
                      <a:pPr algn="just" rtl="1"/>
                      <a:r>
                        <a:rPr lang="ar-JO" sz="1800" b="1" dirty="0"/>
                        <a:t>فى هذه</a:t>
                      </a:r>
                      <a:r>
                        <a:rPr lang="ar-JO" sz="1800" b="1" baseline="0" dirty="0"/>
                        <a:t> المرحلة يحاول المستمع أن يضع معنى للمعلومات التى تم استقبالها وذلك باختيار بعضها وربط</a:t>
                      </a:r>
                      <a:r>
                        <a:rPr lang="ar-EG" sz="1800" b="1" baseline="0" dirty="0"/>
                        <a:t>ه</a:t>
                      </a:r>
                      <a:r>
                        <a:rPr lang="ar-JO" sz="1800" b="1" baseline="0" dirty="0"/>
                        <a:t> بالخبرات السابقة </a:t>
                      </a:r>
                      <a:r>
                        <a:rPr lang="ar-EG" sz="1800" b="1" baseline="0" dirty="0"/>
                        <a:t>التي</a:t>
                      </a:r>
                      <a:r>
                        <a:rPr lang="ar-JO" sz="1800" b="1" baseline="0" dirty="0"/>
                        <a:t> </a:t>
                      </a:r>
                      <a:r>
                        <a:rPr lang="ar-EG" sz="1800" b="1" baseline="0" dirty="0"/>
                        <a:t>لديه</a:t>
                      </a:r>
                      <a:r>
                        <a:rPr lang="ar-JO" sz="1800" b="1" baseline="0" dirty="0"/>
                        <a:t> وفى العادة فإننا نستخدم كل حواسنا من أجل تفسير ما</a:t>
                      </a:r>
                      <a:r>
                        <a:rPr lang="ar-EG" sz="1800" b="1" baseline="0" dirty="0"/>
                        <a:t> </a:t>
                      </a:r>
                      <a:r>
                        <a:rPr lang="ar-JO" sz="1800" b="1" baseline="0" dirty="0"/>
                        <a:t>سمعنا</a:t>
                      </a:r>
                      <a:r>
                        <a:rPr lang="ar-EG" sz="1800" b="1" baseline="0" dirty="0"/>
                        <a:t>ه</a:t>
                      </a:r>
                      <a:endParaRPr lang="ar-JO" sz="1800" b="1" baseline="0" dirty="0"/>
                    </a:p>
                  </a:txBody>
                  <a:tcPr marT="44310" marB="44310"/>
                </a:tc>
                <a:tc>
                  <a:txBody>
                    <a:bodyPr/>
                    <a:lstStyle/>
                    <a:p>
                      <a:pPr algn="ctr" rtl="1"/>
                      <a:r>
                        <a:rPr lang="ar-JO" sz="3200" b="1" dirty="0"/>
                        <a:t>التفسير</a:t>
                      </a:r>
                      <a:endParaRPr lang="en-GB" sz="3200" b="1" dirty="0"/>
                    </a:p>
                  </a:txBody>
                  <a:tcPr marT="44310" marB="44310"/>
                </a:tc>
                <a:extLst>
                  <a:ext uri="{0D108BD9-81ED-4DB2-BD59-A6C34878D82A}">
                    <a16:rowId xmlns:a16="http://schemas.microsoft.com/office/drawing/2014/main" val="10002"/>
                  </a:ext>
                </a:extLst>
              </a:tr>
              <a:tr h="1615044">
                <a:tc>
                  <a:txBody>
                    <a:bodyPr/>
                    <a:lstStyle/>
                    <a:p>
                      <a:pPr algn="just" rtl="1"/>
                      <a:r>
                        <a:rPr lang="ar-EG" sz="2000" b="1" baseline="0" dirty="0"/>
                        <a:t>استرجاع</a:t>
                      </a:r>
                      <a:r>
                        <a:rPr lang="ar-JO" sz="2000" b="1" baseline="0" dirty="0"/>
                        <a:t> سعيد المعلومات التي لدي</a:t>
                      </a:r>
                      <a:r>
                        <a:rPr lang="ar-EG" sz="2000" b="1" baseline="0" dirty="0"/>
                        <a:t>ه</a:t>
                      </a:r>
                      <a:r>
                        <a:rPr lang="ar-JO" sz="2000" b="1" baseline="0" dirty="0"/>
                        <a:t> عن موضوع المحاضرة وفى ضوء ما</a:t>
                      </a:r>
                      <a:r>
                        <a:rPr lang="ar-EG" sz="2000" b="1" baseline="0" dirty="0"/>
                        <a:t> </a:t>
                      </a:r>
                      <a:r>
                        <a:rPr lang="ar-JO" sz="2000" b="1" baseline="0" dirty="0"/>
                        <a:t>يعرف</a:t>
                      </a:r>
                      <a:r>
                        <a:rPr lang="ar-EG" sz="2000" b="1" baseline="0" dirty="0"/>
                        <a:t>ه</a:t>
                      </a:r>
                      <a:r>
                        <a:rPr lang="ar-JO" sz="2000" b="1" baseline="0" dirty="0"/>
                        <a:t> استطاع إدراك العلاقات فيما بينها ومعالجتها بما أكد فهم</a:t>
                      </a:r>
                      <a:r>
                        <a:rPr lang="ar-EG" sz="2000" b="1" baseline="0" dirty="0"/>
                        <a:t>ه</a:t>
                      </a:r>
                      <a:r>
                        <a:rPr lang="ar-JO" sz="2000" b="1" baseline="0" dirty="0"/>
                        <a:t> لها </a:t>
                      </a:r>
                      <a:endParaRPr lang="en-GB" sz="2000" b="1" dirty="0"/>
                    </a:p>
                  </a:txBody>
                  <a:tcPr marT="44310" marB="44310"/>
                </a:tc>
                <a:tc>
                  <a:txBody>
                    <a:bodyPr/>
                    <a:lstStyle/>
                    <a:p>
                      <a:pPr algn="just" rtl="1"/>
                      <a:r>
                        <a:rPr lang="ar-JO" sz="2000" b="1" dirty="0"/>
                        <a:t>وهي مرحلة الفهم</a:t>
                      </a:r>
                      <a:r>
                        <a:rPr lang="ar-JO" sz="2000" b="1" baseline="0" dirty="0"/>
                        <a:t> وتعد إحدى الفروقات الأساسية بين السماع والاستماع وتتضمن هذه المرحلة معالجة المعلومات </a:t>
                      </a:r>
                      <a:endParaRPr lang="en-GB" sz="2000" b="1" dirty="0"/>
                    </a:p>
                  </a:txBody>
                  <a:tcPr marT="44310" marB="44310"/>
                </a:tc>
                <a:tc>
                  <a:txBody>
                    <a:bodyPr/>
                    <a:lstStyle/>
                    <a:p>
                      <a:pPr algn="ctr" rtl="1"/>
                      <a:r>
                        <a:rPr lang="ar-EG" sz="3200" b="1" dirty="0"/>
                        <a:t>الاستيعاب</a:t>
                      </a:r>
                      <a:endParaRPr lang="en-GB" sz="3200" b="1" dirty="0"/>
                    </a:p>
                  </a:txBody>
                  <a:tcPr marT="44310" marB="44310"/>
                </a:tc>
                <a:extLst>
                  <a:ext uri="{0D108BD9-81ED-4DB2-BD59-A6C34878D82A}">
                    <a16:rowId xmlns:a16="http://schemas.microsoft.com/office/drawing/2014/main" val="10003"/>
                  </a:ext>
                </a:extLst>
              </a:tr>
            </a:tbl>
          </a:graphicData>
        </a:graphic>
      </p:graphicFrame>
      <p:sp>
        <p:nvSpPr>
          <p:cNvPr id="7" name="TextBox 6">
            <a:extLst>
              <a:ext uri="{FF2B5EF4-FFF2-40B4-BE49-F238E27FC236}">
                <a16:creationId xmlns:a16="http://schemas.microsoft.com/office/drawing/2014/main" id="{BE0C2BE5-2C71-34FB-096F-DEC7384B174E}"/>
              </a:ext>
            </a:extLst>
          </p:cNvPr>
          <p:cNvSpPr txBox="1"/>
          <p:nvPr/>
        </p:nvSpPr>
        <p:spPr>
          <a:xfrm>
            <a:off x="584307" y="797476"/>
            <a:ext cx="6662056" cy="658835"/>
          </a:xfrm>
          <a:prstGeom prst="rect">
            <a:avLst/>
          </a:prstGeom>
          <a:noFill/>
        </p:spPr>
        <p:txBody>
          <a:bodyPr wrap="square">
            <a:spAutoFit/>
          </a:bodyPr>
          <a:lstStyle/>
          <a:p>
            <a:pPr marL="0" indent="0" algn="just" rtl="1" eaLnBrk="1" hangingPunct="1">
              <a:lnSpc>
                <a:spcPct val="150000"/>
              </a:lnSpc>
              <a:buNone/>
            </a:pPr>
            <a:r>
              <a:rPr lang="ar-EG" altLang="en-US" sz="2800" b="1" dirty="0">
                <a:solidFill>
                  <a:srgbClr val="0070C0"/>
                </a:solidFill>
              </a:rPr>
              <a:t>مراحل الاستماع الفعال</a:t>
            </a:r>
          </a:p>
        </p:txBody>
      </p:sp>
    </p:spTree>
    <p:extLst>
      <p:ext uri="{BB962C8B-B14F-4D97-AF65-F5344CB8AC3E}">
        <p14:creationId xmlns:p14="http://schemas.microsoft.com/office/powerpoint/2010/main" val="40027164"/>
      </p:ext>
    </p:extLst>
  </p:cSld>
  <p:clrMapOvr>
    <a:masterClrMapping/>
  </p:clrMapOvr>
  <p:transition spd="slow">
    <p:comb/>
  </p:transition>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الاستماع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9B12D46B-6CC7-1A04-9B3D-75B51B9A05FC}"/>
              </a:ext>
            </a:extLst>
          </p:cNvPr>
          <p:cNvGraphicFramePr>
            <a:graphicFrameLocks noGrp="1"/>
          </p:cNvGraphicFramePr>
          <p:nvPr/>
        </p:nvGraphicFramePr>
        <p:xfrm>
          <a:off x="1056904" y="1458784"/>
          <a:ext cx="9841015" cy="3984420"/>
        </p:xfrm>
        <a:graphic>
          <a:graphicData uri="http://schemas.openxmlformats.org/drawingml/2006/table">
            <a:tbl>
              <a:tblPr firstRow="1" bandRow="1">
                <a:tableStyleId>{5C22544A-7EE6-4342-B048-85BDC9FD1C3A}</a:tableStyleId>
              </a:tblPr>
              <a:tblGrid>
                <a:gridCol w="3959353">
                  <a:extLst>
                    <a:ext uri="{9D8B030D-6E8A-4147-A177-3AD203B41FA5}">
                      <a16:colId xmlns:a16="http://schemas.microsoft.com/office/drawing/2014/main" val="20000"/>
                    </a:ext>
                  </a:extLst>
                </a:gridCol>
                <a:gridCol w="3830860">
                  <a:extLst>
                    <a:ext uri="{9D8B030D-6E8A-4147-A177-3AD203B41FA5}">
                      <a16:colId xmlns:a16="http://schemas.microsoft.com/office/drawing/2014/main" val="20001"/>
                    </a:ext>
                  </a:extLst>
                </a:gridCol>
                <a:gridCol w="2050802">
                  <a:extLst>
                    <a:ext uri="{9D8B030D-6E8A-4147-A177-3AD203B41FA5}">
                      <a16:colId xmlns:a16="http://schemas.microsoft.com/office/drawing/2014/main" val="20002"/>
                    </a:ext>
                  </a:extLst>
                </a:gridCol>
              </a:tblGrid>
              <a:tr h="443101">
                <a:tc>
                  <a:txBody>
                    <a:bodyPr/>
                    <a:lstStyle/>
                    <a:p>
                      <a:pPr algn="ctr" rtl="1"/>
                      <a:r>
                        <a:rPr lang="ar-JO" sz="2800" dirty="0"/>
                        <a:t>تطبيقات</a:t>
                      </a:r>
                      <a:endParaRPr lang="en-GB" sz="2800" dirty="0"/>
                    </a:p>
                  </a:txBody>
                  <a:tcPr marT="44310" marB="44310"/>
                </a:tc>
                <a:tc>
                  <a:txBody>
                    <a:bodyPr/>
                    <a:lstStyle/>
                    <a:p>
                      <a:pPr algn="ctr" rtl="1"/>
                      <a:r>
                        <a:rPr lang="ar-JO" sz="2800" dirty="0"/>
                        <a:t>مفهومها </a:t>
                      </a:r>
                      <a:endParaRPr lang="en-GB" sz="2800" dirty="0"/>
                    </a:p>
                  </a:txBody>
                  <a:tcPr marT="44310" marB="44310"/>
                </a:tc>
                <a:tc>
                  <a:txBody>
                    <a:bodyPr/>
                    <a:lstStyle/>
                    <a:p>
                      <a:pPr algn="ctr" rtl="1"/>
                      <a:r>
                        <a:rPr lang="ar-JO" sz="2800" dirty="0"/>
                        <a:t>المرحلة</a:t>
                      </a:r>
                      <a:endParaRPr lang="en-GB" sz="2800" dirty="0"/>
                    </a:p>
                  </a:txBody>
                  <a:tcPr marT="44310" marB="44310"/>
                </a:tc>
                <a:extLst>
                  <a:ext uri="{0D108BD9-81ED-4DB2-BD59-A6C34878D82A}">
                    <a16:rowId xmlns:a16="http://schemas.microsoft.com/office/drawing/2014/main" val="10000"/>
                  </a:ext>
                </a:extLst>
              </a:tr>
              <a:tr h="1329304">
                <a:tc>
                  <a:txBody>
                    <a:bodyPr/>
                    <a:lstStyle/>
                    <a:p>
                      <a:pPr algn="just" rtl="1"/>
                      <a:r>
                        <a:rPr lang="ar-JO" sz="1800" b="1" dirty="0"/>
                        <a:t>قام</a:t>
                      </a:r>
                      <a:r>
                        <a:rPr lang="ar-JO" sz="1800" b="1" baseline="0" dirty="0"/>
                        <a:t> سعيد باستخدام الورقة والقلم لتسجيل النقاط الهامة </a:t>
                      </a:r>
                      <a:r>
                        <a:rPr lang="ar-EG" sz="1800" b="1" baseline="0" dirty="0"/>
                        <a:t>في</a:t>
                      </a:r>
                      <a:r>
                        <a:rPr lang="ar-JO" sz="1800" b="1" baseline="0" dirty="0"/>
                        <a:t> المحاضرة بما يسهل حفظ</a:t>
                      </a:r>
                      <a:r>
                        <a:rPr lang="ar-EG" sz="1800" b="1" baseline="0" dirty="0"/>
                        <a:t>ه</a:t>
                      </a:r>
                      <a:r>
                        <a:rPr lang="ar-JO" sz="1800" b="1" baseline="0" dirty="0"/>
                        <a:t> لها وليتمكن من تذكرها فيما بعد </a:t>
                      </a:r>
                      <a:endParaRPr lang="en-GB" sz="1800" b="1" dirty="0"/>
                    </a:p>
                  </a:txBody>
                  <a:tcPr marT="44310" marB="44310"/>
                </a:tc>
                <a:tc>
                  <a:txBody>
                    <a:bodyPr/>
                    <a:lstStyle/>
                    <a:p>
                      <a:pPr algn="just" rtl="1"/>
                      <a:r>
                        <a:rPr lang="ar-JO" sz="1800" b="1" dirty="0"/>
                        <a:t>وفى هذ</a:t>
                      </a:r>
                      <a:r>
                        <a:rPr lang="ar-EG" sz="1800" b="1" dirty="0"/>
                        <a:t>ه</a:t>
                      </a:r>
                      <a:r>
                        <a:rPr lang="ar-JO" sz="1800" b="1" dirty="0"/>
                        <a:t> المرحلة قد</a:t>
                      </a:r>
                      <a:r>
                        <a:rPr lang="ar-JO" sz="1800" b="1" baseline="0" dirty="0"/>
                        <a:t> يكون الحديث طويلاً وب</a:t>
                      </a:r>
                      <a:r>
                        <a:rPr lang="ar-EG" sz="1800" b="1" baseline="0" dirty="0"/>
                        <a:t>ه</a:t>
                      </a:r>
                      <a:r>
                        <a:rPr lang="ar-JO" sz="1800" b="1" baseline="0" dirty="0"/>
                        <a:t> كثير من البيانات</a:t>
                      </a:r>
                      <a:r>
                        <a:rPr lang="ar-EG" sz="1800" b="1" baseline="0" dirty="0"/>
                        <a:t>،</a:t>
                      </a:r>
                      <a:r>
                        <a:rPr lang="ar-JO" sz="1800" b="1" baseline="0" dirty="0"/>
                        <a:t> مما يجعل المستقبل يواجه صعوبة تكرار تفصيلات تلك الرسالة وفى تلك الحالة فإن للمستقبل إمكانية التدرب على قوة التذكر باستخدام ورقة وقلم لتسجيل النقاط </a:t>
                      </a:r>
                      <a:r>
                        <a:rPr lang="ar-EG" sz="1800" b="1" baseline="0" dirty="0"/>
                        <a:t>التي</a:t>
                      </a:r>
                      <a:r>
                        <a:rPr lang="ar-JO" sz="1800" b="1" baseline="0" dirty="0"/>
                        <a:t> يمكن الرجوع إليها</a:t>
                      </a:r>
                      <a:r>
                        <a:rPr lang="ar-EG" sz="1800" b="1" baseline="0" dirty="0"/>
                        <a:t> </a:t>
                      </a:r>
                      <a:r>
                        <a:rPr lang="ar-JO" sz="1800" b="1" baseline="0" dirty="0"/>
                        <a:t>عند الحاجة </a:t>
                      </a:r>
                      <a:endParaRPr lang="en-GB" sz="1800" b="1" dirty="0"/>
                    </a:p>
                  </a:txBody>
                  <a:tcPr marT="44310" marB="44310"/>
                </a:tc>
                <a:tc>
                  <a:txBody>
                    <a:bodyPr/>
                    <a:lstStyle/>
                    <a:p>
                      <a:pPr algn="ctr" rtl="1"/>
                      <a:r>
                        <a:rPr lang="ar-JO" sz="3200" b="1" dirty="0"/>
                        <a:t>التذكر </a:t>
                      </a:r>
                      <a:endParaRPr lang="en-GB" sz="3200" b="1" dirty="0"/>
                    </a:p>
                  </a:txBody>
                  <a:tcPr marT="44310" marB="44310"/>
                </a:tc>
                <a:extLst>
                  <a:ext uri="{0D108BD9-81ED-4DB2-BD59-A6C34878D82A}">
                    <a16:rowId xmlns:a16="http://schemas.microsoft.com/office/drawing/2014/main" val="10004"/>
                  </a:ext>
                </a:extLst>
              </a:tr>
              <a:tr h="1536085">
                <a:tc>
                  <a:txBody>
                    <a:bodyPr/>
                    <a:lstStyle/>
                    <a:p>
                      <a:pPr algn="just" rtl="1"/>
                      <a:r>
                        <a:rPr lang="ar-JO" sz="1800" b="1" dirty="0"/>
                        <a:t>سعى سعيد إلى تقدير</a:t>
                      </a:r>
                      <a:r>
                        <a:rPr lang="ar-JO" sz="1800" b="1" baseline="0" dirty="0"/>
                        <a:t> أهمية المعلومات التى كتبها وقيمها من الأهم فالمهم بالنسبة ل</a:t>
                      </a:r>
                      <a:r>
                        <a:rPr lang="ar-EG" sz="1800" b="1" baseline="0" dirty="0"/>
                        <a:t>ه</a:t>
                      </a:r>
                      <a:r>
                        <a:rPr lang="ar-JO" sz="1800" b="1" baseline="0" dirty="0"/>
                        <a:t> بغض النظر عن رأية فى المدرب أو موعد المحاضرة</a:t>
                      </a:r>
                      <a:endParaRPr lang="en-GB" sz="1800" b="1" dirty="0"/>
                    </a:p>
                  </a:txBody>
                  <a:tcPr marT="44310" marB="44310"/>
                </a:tc>
                <a:tc>
                  <a:txBody>
                    <a:bodyPr/>
                    <a:lstStyle/>
                    <a:p>
                      <a:pPr algn="just" rtl="1"/>
                      <a:r>
                        <a:rPr lang="ar-JO" sz="1800" b="1" dirty="0"/>
                        <a:t>وفى هذ</a:t>
                      </a:r>
                      <a:r>
                        <a:rPr lang="ar-EG" sz="1800" b="1" dirty="0"/>
                        <a:t>ه</a:t>
                      </a:r>
                      <a:r>
                        <a:rPr lang="ar-JO" sz="1800" b="1" baseline="0" dirty="0"/>
                        <a:t> المرحلة يحتاج المستمع إلى تحليل الأحداث والتميز بين الحقائق وال</a:t>
                      </a:r>
                      <a:r>
                        <a:rPr lang="ar-EG" sz="1800" b="1" baseline="0" dirty="0"/>
                        <a:t>آ</a:t>
                      </a:r>
                      <a:r>
                        <a:rPr lang="ar-JO" sz="1800" b="1" baseline="0" dirty="0"/>
                        <a:t>راء الشخصية ويتم فى هذه المرحلة الحكم على مدى تعارضها أو توافقها مع ما</a:t>
                      </a:r>
                      <a:r>
                        <a:rPr lang="ar-EG" sz="1800" b="1" baseline="0" dirty="0"/>
                        <a:t> </a:t>
                      </a:r>
                      <a:r>
                        <a:rPr lang="ar-JO" sz="1800" b="1" baseline="0" dirty="0"/>
                        <a:t>نعتقده ونؤمن ب</a:t>
                      </a:r>
                      <a:r>
                        <a:rPr lang="ar-EG" sz="1800" b="1" baseline="0" dirty="0"/>
                        <a:t>ه</a:t>
                      </a:r>
                      <a:r>
                        <a:rPr lang="ar-JO" sz="1800" b="1" baseline="0" dirty="0"/>
                        <a:t> دون تأثير الانطباع السابق عن المرسل أو حتى الظروف المحطية بالمستقبل أثناء الحديث </a:t>
                      </a:r>
                      <a:endParaRPr lang="en-GB" sz="1800" b="1" dirty="0"/>
                    </a:p>
                  </a:txBody>
                  <a:tcPr marT="44310" marB="44310"/>
                </a:tc>
                <a:tc>
                  <a:txBody>
                    <a:bodyPr/>
                    <a:lstStyle/>
                    <a:p>
                      <a:pPr algn="ctr" rtl="1"/>
                      <a:r>
                        <a:rPr lang="ar-JO" sz="3200" b="1" dirty="0"/>
                        <a:t>التقييم</a:t>
                      </a:r>
                      <a:endParaRPr lang="en-GB" sz="3200" b="1" dirty="0"/>
                    </a:p>
                  </a:txBody>
                  <a:tcPr marT="44310" marB="44310"/>
                </a:tc>
                <a:extLst>
                  <a:ext uri="{0D108BD9-81ED-4DB2-BD59-A6C34878D82A}">
                    <a16:rowId xmlns:a16="http://schemas.microsoft.com/office/drawing/2014/main" val="10005"/>
                  </a:ext>
                </a:extLst>
              </a:tr>
            </a:tbl>
          </a:graphicData>
        </a:graphic>
      </p:graphicFrame>
      <p:sp>
        <p:nvSpPr>
          <p:cNvPr id="6" name="TextBox 5">
            <a:extLst>
              <a:ext uri="{FF2B5EF4-FFF2-40B4-BE49-F238E27FC236}">
                <a16:creationId xmlns:a16="http://schemas.microsoft.com/office/drawing/2014/main" id="{DBFF1A95-FC76-7370-FF19-2481552C7FF9}"/>
              </a:ext>
            </a:extLst>
          </p:cNvPr>
          <p:cNvSpPr txBox="1"/>
          <p:nvPr/>
        </p:nvSpPr>
        <p:spPr>
          <a:xfrm>
            <a:off x="584307" y="797476"/>
            <a:ext cx="6662056" cy="658835"/>
          </a:xfrm>
          <a:prstGeom prst="rect">
            <a:avLst/>
          </a:prstGeom>
          <a:noFill/>
        </p:spPr>
        <p:txBody>
          <a:bodyPr wrap="square">
            <a:spAutoFit/>
          </a:bodyPr>
          <a:lstStyle/>
          <a:p>
            <a:pPr marL="0" indent="0" algn="just" rtl="1" eaLnBrk="1" hangingPunct="1">
              <a:lnSpc>
                <a:spcPct val="150000"/>
              </a:lnSpc>
              <a:buNone/>
            </a:pPr>
            <a:r>
              <a:rPr lang="ar-EG" altLang="en-US" sz="2800" b="1" dirty="0">
                <a:solidFill>
                  <a:srgbClr val="0070C0"/>
                </a:solidFill>
              </a:rPr>
              <a:t>مراحل الاستماع الفعال</a:t>
            </a:r>
          </a:p>
        </p:txBody>
      </p:sp>
    </p:spTree>
    <p:extLst>
      <p:ext uri="{BB962C8B-B14F-4D97-AF65-F5344CB8AC3E}">
        <p14:creationId xmlns:p14="http://schemas.microsoft.com/office/powerpoint/2010/main" val="2963695421"/>
      </p:ext>
    </p:extLst>
  </p:cSld>
  <p:clrMapOvr>
    <a:masterClrMapping/>
  </p:clrMapOvr>
  <p:transition spd="slow">
    <p:comb/>
  </p:transition>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الاستماع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6" name="Content Placeholder 4">
            <a:extLst>
              <a:ext uri="{FF2B5EF4-FFF2-40B4-BE49-F238E27FC236}">
                <a16:creationId xmlns:a16="http://schemas.microsoft.com/office/drawing/2014/main" id="{5DCB6BF9-D431-D278-B5B8-78616D110E3C}"/>
              </a:ext>
            </a:extLst>
          </p:cNvPr>
          <p:cNvGraphicFramePr>
            <a:graphicFrameLocks/>
          </p:cNvGraphicFramePr>
          <p:nvPr/>
        </p:nvGraphicFramePr>
        <p:xfrm>
          <a:off x="1056904" y="1338998"/>
          <a:ext cx="9852891" cy="4907579"/>
        </p:xfrm>
        <a:graphic>
          <a:graphicData uri="http://schemas.openxmlformats.org/drawingml/2006/table">
            <a:tbl>
              <a:tblPr firstRow="1" bandRow="1">
                <a:tableStyleId>{5C22544A-7EE6-4342-B048-85BDC9FD1C3A}</a:tableStyleId>
              </a:tblPr>
              <a:tblGrid>
                <a:gridCol w="2351314">
                  <a:extLst>
                    <a:ext uri="{9D8B030D-6E8A-4147-A177-3AD203B41FA5}">
                      <a16:colId xmlns:a16="http://schemas.microsoft.com/office/drawing/2014/main" val="20000"/>
                    </a:ext>
                  </a:extLst>
                </a:gridCol>
                <a:gridCol w="4217280">
                  <a:extLst>
                    <a:ext uri="{9D8B030D-6E8A-4147-A177-3AD203B41FA5}">
                      <a16:colId xmlns:a16="http://schemas.microsoft.com/office/drawing/2014/main" val="20001"/>
                    </a:ext>
                  </a:extLst>
                </a:gridCol>
                <a:gridCol w="3284297">
                  <a:extLst>
                    <a:ext uri="{9D8B030D-6E8A-4147-A177-3AD203B41FA5}">
                      <a16:colId xmlns:a16="http://schemas.microsoft.com/office/drawing/2014/main" val="20002"/>
                    </a:ext>
                  </a:extLst>
                </a:gridCol>
              </a:tblGrid>
              <a:tr h="381025">
                <a:tc>
                  <a:txBody>
                    <a:bodyPr/>
                    <a:lstStyle/>
                    <a:p>
                      <a:pPr algn="ctr" rtl="1"/>
                      <a:r>
                        <a:rPr lang="ar-JO" sz="2800" dirty="0"/>
                        <a:t>تطبيقات</a:t>
                      </a:r>
                      <a:endParaRPr lang="en-GB" sz="2800" dirty="0"/>
                    </a:p>
                  </a:txBody>
                  <a:tcPr marT="45723" marB="45723">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rtl="1"/>
                      <a:r>
                        <a:rPr lang="ar-JO" sz="2800" dirty="0"/>
                        <a:t>مفهومها</a:t>
                      </a:r>
                      <a:endParaRPr lang="en-GB" sz="2800" dirty="0"/>
                    </a:p>
                  </a:txBody>
                  <a:tcPr marT="45723" marB="4572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rtl="1"/>
                      <a:r>
                        <a:rPr lang="ar-JO" sz="2800" dirty="0"/>
                        <a:t>المرحلة</a:t>
                      </a:r>
                      <a:endParaRPr lang="en-GB" sz="2800" dirty="0"/>
                    </a:p>
                  </a:txBody>
                  <a:tcPr marT="45723" marB="45723">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1188799">
                <a:tc rowSpan="3">
                  <a:txBody>
                    <a:bodyPr/>
                    <a:lstStyle/>
                    <a:p>
                      <a:pPr algn="just" rtl="1"/>
                      <a:r>
                        <a:rPr lang="ar-JO" sz="1800" b="1" dirty="0"/>
                        <a:t>كان سعيد يردد الكلمات مع المدرب ويرفع يده</a:t>
                      </a:r>
                      <a:r>
                        <a:rPr lang="ar-JO" sz="1800" b="1" baseline="0" dirty="0"/>
                        <a:t> ليجيب عن بعض التساؤلات ويضيف بعض التعليقات وكان يهز رأس</a:t>
                      </a:r>
                      <a:r>
                        <a:rPr lang="ar-EG" sz="1800" b="1" baseline="0" dirty="0"/>
                        <a:t>ه</a:t>
                      </a:r>
                      <a:r>
                        <a:rPr lang="ar-JO" sz="1800" b="1" baseline="0" dirty="0"/>
                        <a:t> بالموافقة ويسجل النقاط الهامة</a:t>
                      </a:r>
                      <a:endParaRPr lang="en-GB" sz="1800" b="1" dirty="0"/>
                    </a:p>
                  </a:txBody>
                  <a:tcPr marT="45723" marB="45723">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just" rtl="1"/>
                      <a:r>
                        <a:rPr lang="ar-JO" sz="1800" b="1" dirty="0"/>
                        <a:t>في هذ</a:t>
                      </a:r>
                      <a:r>
                        <a:rPr lang="ar-EG" sz="1800" b="1" dirty="0"/>
                        <a:t>ه</a:t>
                      </a:r>
                      <a:r>
                        <a:rPr lang="ar-JO" sz="1800" b="1" dirty="0"/>
                        <a:t> المرحلة  يعمد المستمع إلى</a:t>
                      </a:r>
                      <a:r>
                        <a:rPr lang="ar-JO" sz="1800" b="1" baseline="0" dirty="0"/>
                        <a:t> سلوك لفظ</a:t>
                      </a:r>
                      <a:r>
                        <a:rPr lang="ar-EG" sz="1800" b="1" baseline="0" dirty="0"/>
                        <a:t>ي</a:t>
                      </a:r>
                      <a:r>
                        <a:rPr lang="ar-JO" sz="1800" b="1" baseline="0" dirty="0"/>
                        <a:t> أو غير لفظ</a:t>
                      </a:r>
                      <a:r>
                        <a:rPr lang="ar-EG" sz="1800" b="1" baseline="0" dirty="0"/>
                        <a:t>ي</a:t>
                      </a:r>
                      <a:r>
                        <a:rPr lang="ar-JO" sz="1800" b="1" baseline="0" dirty="0"/>
                        <a:t> لإعلام المتحدث أن</a:t>
                      </a:r>
                      <a:r>
                        <a:rPr lang="ar-EG" sz="1800" b="1" baseline="0" dirty="0"/>
                        <a:t>ه</a:t>
                      </a:r>
                      <a:r>
                        <a:rPr lang="ar-JO" sz="1800" b="1" baseline="0" dirty="0"/>
                        <a:t> فهم أو أن</a:t>
                      </a:r>
                      <a:r>
                        <a:rPr lang="ar-EG" sz="1800" b="1" baseline="0" dirty="0"/>
                        <a:t>ه</a:t>
                      </a:r>
                      <a:r>
                        <a:rPr lang="ar-JO" sz="1800" b="1" baseline="0" dirty="0"/>
                        <a:t> لم يفهم رسالة المتحدث </a:t>
                      </a:r>
                      <a:endParaRPr lang="en-GB" sz="1800" b="1" dirty="0"/>
                    </a:p>
                  </a:txBody>
                  <a:tcPr marT="45723" marB="4572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r>
                        <a:rPr lang="ar-JO" sz="3200" b="1" dirty="0"/>
                        <a:t>الاستجابة</a:t>
                      </a:r>
                      <a:endParaRPr lang="en-GB" sz="3200" b="1" dirty="0"/>
                    </a:p>
                  </a:txBody>
                  <a:tcPr marT="45723" marB="45723">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1737476">
                <a:tc vMerge="1">
                  <a:txBody>
                    <a:bodyPr/>
                    <a:lstStyle/>
                    <a:p>
                      <a:endParaRPr lang="en-GB"/>
                    </a:p>
                  </a:txBody>
                  <a:tcPr/>
                </a:tc>
                <a:tc>
                  <a:txBody>
                    <a:bodyPr/>
                    <a:lstStyle/>
                    <a:p>
                      <a:pPr algn="just" rtl="1"/>
                      <a:r>
                        <a:rPr lang="ar-JO" sz="1800" b="1" dirty="0"/>
                        <a:t>يتم من خلال طرح سؤال أو تعليق</a:t>
                      </a:r>
                      <a:r>
                        <a:rPr lang="ar-JO" sz="1800" b="1" baseline="0" dirty="0"/>
                        <a:t> على المتحدث لاستيضاح المعلومة </a:t>
                      </a:r>
                      <a:r>
                        <a:rPr lang="ar-EG" sz="1800" b="1" baseline="0" dirty="0"/>
                        <a:t>التي</a:t>
                      </a:r>
                      <a:r>
                        <a:rPr lang="ar-JO" sz="1800" b="1" baseline="0" dirty="0"/>
                        <a:t> تحتاج إلى وضوح أكثر مع الانتباه </a:t>
                      </a:r>
                      <a:r>
                        <a:rPr lang="ar-EG" sz="1800" b="1" baseline="0" dirty="0"/>
                        <a:t>إلى</a:t>
                      </a:r>
                      <a:r>
                        <a:rPr lang="ar-JO" sz="1800" b="1" baseline="0" dirty="0"/>
                        <a:t> أن مثل هذا السلوك اللفظى يجب </a:t>
                      </a:r>
                      <a:r>
                        <a:rPr lang="ar-EG" sz="1800" b="1" baseline="0" dirty="0"/>
                        <a:t>ألا </a:t>
                      </a:r>
                      <a:r>
                        <a:rPr lang="ar-JO" sz="1800" b="1" baseline="0" dirty="0"/>
                        <a:t>يتم بطريقة تقطع استرسال المتحدث</a:t>
                      </a:r>
                      <a:endParaRPr lang="en-GB" sz="1800" b="1" dirty="0"/>
                    </a:p>
                  </a:txBody>
                  <a:tcPr marT="45723" marB="4572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r>
                        <a:rPr lang="ar-JO" sz="3200" b="1" dirty="0"/>
                        <a:t>السلوك اللفظ</a:t>
                      </a:r>
                      <a:r>
                        <a:rPr lang="ar-EG" sz="3200" b="1" dirty="0"/>
                        <a:t>ي</a:t>
                      </a:r>
                      <a:r>
                        <a:rPr lang="ar-JO" sz="3200" b="1" baseline="0" dirty="0"/>
                        <a:t> </a:t>
                      </a:r>
                      <a:endParaRPr lang="en-GB" sz="3200" b="1" dirty="0"/>
                    </a:p>
                  </a:txBody>
                  <a:tcPr marT="45723" marB="45723">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1463138">
                <a:tc vMerge="1">
                  <a:txBody>
                    <a:bodyPr/>
                    <a:lstStyle/>
                    <a:p>
                      <a:endParaRPr lang="en-GB"/>
                    </a:p>
                  </a:txBody>
                  <a:tcPr/>
                </a:tc>
                <a:tc>
                  <a:txBody>
                    <a:bodyPr/>
                    <a:lstStyle/>
                    <a:p>
                      <a:pPr algn="just" rtl="1"/>
                      <a:r>
                        <a:rPr lang="ar-JO" sz="1800" b="1" dirty="0"/>
                        <a:t> يتم من خلال</a:t>
                      </a:r>
                      <a:r>
                        <a:rPr lang="ar-JO" sz="1800" b="1" baseline="0" dirty="0"/>
                        <a:t> تحريك الرأس للإشارة بالموافقة أو الرغبة </a:t>
                      </a:r>
                      <a:r>
                        <a:rPr lang="ar-EG" sz="1800" b="1" baseline="0" dirty="0"/>
                        <a:t>في</a:t>
                      </a:r>
                      <a:r>
                        <a:rPr lang="ar-JO" sz="1800" b="1" baseline="0" dirty="0"/>
                        <a:t> الاسترسال فى الحديث أو أية إشارة أخرى يرسلها المستمع للمتحدث ليوصل بها </a:t>
                      </a:r>
                      <a:r>
                        <a:rPr lang="ar-EG" sz="1800" b="1" baseline="0" dirty="0"/>
                        <a:t>استجابة</a:t>
                      </a:r>
                      <a:r>
                        <a:rPr lang="ar-JO" sz="1800" b="1" baseline="0" dirty="0"/>
                        <a:t> معينة </a:t>
                      </a:r>
                      <a:endParaRPr lang="en-GB" sz="1800" b="1" dirty="0"/>
                    </a:p>
                  </a:txBody>
                  <a:tcPr marT="45723" marB="4572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rtl="1"/>
                      <a:r>
                        <a:rPr lang="ar-JO" sz="3200" b="1" dirty="0"/>
                        <a:t>السلوك غير</a:t>
                      </a:r>
                      <a:r>
                        <a:rPr lang="ar-JO" sz="3200" b="1" baseline="0" dirty="0"/>
                        <a:t> اللفظ</a:t>
                      </a:r>
                      <a:r>
                        <a:rPr lang="ar-EG" sz="3200" b="1" baseline="0" dirty="0"/>
                        <a:t>ي</a:t>
                      </a:r>
                      <a:endParaRPr lang="en-GB" sz="3200" b="1" dirty="0"/>
                    </a:p>
                  </a:txBody>
                  <a:tcPr marT="45723" marB="45723">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03"/>
                  </a:ext>
                </a:extLst>
              </a:tr>
            </a:tbl>
          </a:graphicData>
        </a:graphic>
      </p:graphicFrame>
      <p:sp>
        <p:nvSpPr>
          <p:cNvPr id="4" name="TextBox 3">
            <a:extLst>
              <a:ext uri="{FF2B5EF4-FFF2-40B4-BE49-F238E27FC236}">
                <a16:creationId xmlns:a16="http://schemas.microsoft.com/office/drawing/2014/main" id="{79F5A0EE-F825-7153-4F4E-3271B63DCDDE}"/>
              </a:ext>
            </a:extLst>
          </p:cNvPr>
          <p:cNvSpPr txBox="1"/>
          <p:nvPr/>
        </p:nvSpPr>
        <p:spPr>
          <a:xfrm>
            <a:off x="584307" y="714351"/>
            <a:ext cx="6662056" cy="658835"/>
          </a:xfrm>
          <a:prstGeom prst="rect">
            <a:avLst/>
          </a:prstGeom>
          <a:noFill/>
        </p:spPr>
        <p:txBody>
          <a:bodyPr wrap="square">
            <a:spAutoFit/>
          </a:bodyPr>
          <a:lstStyle/>
          <a:p>
            <a:pPr marL="0" indent="0" algn="just" rtl="1" eaLnBrk="1" hangingPunct="1">
              <a:lnSpc>
                <a:spcPct val="150000"/>
              </a:lnSpc>
              <a:buNone/>
            </a:pPr>
            <a:r>
              <a:rPr lang="ar-EG" altLang="en-US" sz="2800" b="1" dirty="0">
                <a:solidFill>
                  <a:srgbClr val="0070C0"/>
                </a:solidFill>
              </a:rPr>
              <a:t>مراحل الاستماع الفعال</a:t>
            </a:r>
          </a:p>
        </p:txBody>
      </p:sp>
    </p:spTree>
    <p:extLst>
      <p:ext uri="{BB962C8B-B14F-4D97-AF65-F5344CB8AC3E}">
        <p14:creationId xmlns:p14="http://schemas.microsoft.com/office/powerpoint/2010/main" val="1443524286"/>
      </p:ext>
    </p:extLst>
  </p:cSld>
  <p:clrMapOvr>
    <a:masterClrMapping/>
  </p:clrMapOvr>
  <p:transition spd="slow">
    <p:comb/>
  </p:transition>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984F818-A3A2-6C17-31CE-137E93BAE46C}"/>
              </a:ext>
            </a:extLst>
          </p:cNvPr>
          <p:cNvSpPr txBox="1"/>
          <p:nvPr/>
        </p:nvSpPr>
        <p:spPr>
          <a:xfrm>
            <a:off x="3281852" y="4791949"/>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مهارة الإلقاء</a:t>
            </a:r>
          </a:p>
        </p:txBody>
      </p:sp>
      <p:pic>
        <p:nvPicPr>
          <p:cNvPr id="4" name="Picture 3" descr="A close-up of a microphone&#10;&#10;Description automatically generated">
            <a:extLst>
              <a:ext uri="{FF2B5EF4-FFF2-40B4-BE49-F238E27FC236}">
                <a16:creationId xmlns:a16="http://schemas.microsoft.com/office/drawing/2014/main" id="{4ACD9A82-6C75-2513-4E13-6C6DB79BD3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00625" y="1441863"/>
            <a:ext cx="7191375" cy="3048000"/>
          </a:xfrm>
          <a:prstGeom prst="rect">
            <a:avLst/>
          </a:prstGeom>
        </p:spPr>
      </p:pic>
      <p:pic>
        <p:nvPicPr>
          <p:cNvPr id="8" name="Picture 7" descr="A silhouette of a person at a podium&#10;&#10;Description automatically generated">
            <a:extLst>
              <a:ext uri="{FF2B5EF4-FFF2-40B4-BE49-F238E27FC236}">
                <a16:creationId xmlns:a16="http://schemas.microsoft.com/office/drawing/2014/main" id="{5CDF536B-374E-FD41-8D2D-4543587A79C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561" y="1441863"/>
            <a:ext cx="5320146" cy="3048000"/>
          </a:xfrm>
          <a:prstGeom prst="rect">
            <a:avLst/>
          </a:prstGeom>
        </p:spPr>
      </p:pic>
    </p:spTree>
    <p:extLst>
      <p:ext uri="{BB962C8B-B14F-4D97-AF65-F5344CB8AC3E}">
        <p14:creationId xmlns:p14="http://schemas.microsoft.com/office/powerpoint/2010/main" val="3974191111"/>
      </p:ext>
    </p:extLst>
  </p:cSld>
  <p:clrMapOvr>
    <a:masterClrMapping/>
  </p:clrMapOvr>
  <p:transition spd="slow">
    <p:comb/>
  </p:transition>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3-  مهارة الإلقاء</a:t>
            </a:r>
          </a:p>
          <a:p>
            <a:pPr marL="0" indent="0" algn="just" rtl="1" eaLnBrk="1" hangingPunct="1">
              <a:lnSpc>
                <a:spcPct val="150000"/>
              </a:lnSpc>
              <a:buNone/>
            </a:pPr>
            <a:r>
              <a:rPr lang="ar-EG" altLang="en-US" b="1" dirty="0"/>
              <a:t>تعد </a:t>
            </a:r>
            <a:r>
              <a:rPr lang="ar-EG" altLang="en-US" b="1" dirty="0">
                <a:solidFill>
                  <a:srgbClr val="FF0000"/>
                </a:solidFill>
              </a:rPr>
              <a:t>مهارة الإلقاء </a:t>
            </a:r>
            <a:r>
              <a:rPr lang="ar-EG" altLang="en-US" b="1" dirty="0"/>
              <a:t>من المهارات الهامة التي تتطلب من المتحدث أن يستعد جيداً قبل الإلقاء وتهدف إلى التأثير على الجمهور واستمالته وإقناعه بالموضوع المراد وللقيام بعملية الإلقاء بشكل جيد ينبغي أن يطبق الفرد المراحل الآتية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الإلقاء</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3783931"/>
      </p:ext>
    </p:extLst>
  </p:cSld>
  <p:clrMapOvr>
    <a:masterClrMapping/>
  </p:clrMapOvr>
  <p:transition spd="slow">
    <p:comb/>
  </p:transition>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الإلقاء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F53CBC2E-2641-E1FA-08C0-132E4B323F72}"/>
              </a:ext>
            </a:extLst>
          </p:cNvPr>
          <p:cNvGraphicFramePr>
            <a:graphicFrameLocks noGrp="1"/>
          </p:cNvGraphicFramePr>
          <p:nvPr/>
        </p:nvGraphicFramePr>
        <p:xfrm>
          <a:off x="1056904" y="1400957"/>
          <a:ext cx="9919560" cy="4770289"/>
        </p:xfrm>
        <a:graphic>
          <a:graphicData uri="http://schemas.openxmlformats.org/drawingml/2006/table">
            <a:tbl>
              <a:tblPr firstRow="1" bandRow="1">
                <a:tableStyleId>{21E4AEA4-8DFA-4A89-87EB-49C32662AFE0}</a:tableStyleId>
              </a:tblPr>
              <a:tblGrid>
                <a:gridCol w="3306520">
                  <a:extLst>
                    <a:ext uri="{9D8B030D-6E8A-4147-A177-3AD203B41FA5}">
                      <a16:colId xmlns:a16="http://schemas.microsoft.com/office/drawing/2014/main" val="20000"/>
                    </a:ext>
                  </a:extLst>
                </a:gridCol>
                <a:gridCol w="3854301">
                  <a:extLst>
                    <a:ext uri="{9D8B030D-6E8A-4147-A177-3AD203B41FA5}">
                      <a16:colId xmlns:a16="http://schemas.microsoft.com/office/drawing/2014/main" val="20001"/>
                    </a:ext>
                  </a:extLst>
                </a:gridCol>
                <a:gridCol w="2758739">
                  <a:extLst>
                    <a:ext uri="{9D8B030D-6E8A-4147-A177-3AD203B41FA5}">
                      <a16:colId xmlns:a16="http://schemas.microsoft.com/office/drawing/2014/main" val="20002"/>
                    </a:ext>
                  </a:extLst>
                </a:gridCol>
              </a:tblGrid>
              <a:tr h="533434">
                <a:tc>
                  <a:txBody>
                    <a:bodyPr/>
                    <a:lstStyle/>
                    <a:p>
                      <a:pPr algn="ctr" rtl="1"/>
                      <a:r>
                        <a:rPr lang="ar-JO" sz="2800" dirty="0"/>
                        <a:t>تطبيقات</a:t>
                      </a:r>
                      <a:endParaRPr lang="en-GB" sz="2800" dirty="0"/>
                    </a:p>
                  </a:txBody>
                  <a:tcPr marT="45723" marB="45723"/>
                </a:tc>
                <a:tc>
                  <a:txBody>
                    <a:bodyPr/>
                    <a:lstStyle/>
                    <a:p>
                      <a:pPr algn="ctr" rtl="1"/>
                      <a:r>
                        <a:rPr lang="ar-JO" sz="2800" dirty="0"/>
                        <a:t>وصفها </a:t>
                      </a:r>
                      <a:endParaRPr lang="en-GB" sz="2800" dirty="0"/>
                    </a:p>
                  </a:txBody>
                  <a:tcPr marT="45723" marB="45723"/>
                </a:tc>
                <a:tc>
                  <a:txBody>
                    <a:bodyPr/>
                    <a:lstStyle/>
                    <a:p>
                      <a:pPr algn="ctr" rtl="1"/>
                      <a:r>
                        <a:rPr lang="ar-JO" sz="2800" dirty="0"/>
                        <a:t>المرحلة</a:t>
                      </a:r>
                      <a:r>
                        <a:rPr lang="ar-JO" sz="2800" baseline="0" dirty="0"/>
                        <a:t> </a:t>
                      </a:r>
                      <a:endParaRPr lang="en-GB" sz="2800" dirty="0"/>
                    </a:p>
                  </a:txBody>
                  <a:tcPr marT="45723" marB="45723"/>
                </a:tc>
                <a:extLst>
                  <a:ext uri="{0D108BD9-81ED-4DB2-BD59-A6C34878D82A}">
                    <a16:rowId xmlns:a16="http://schemas.microsoft.com/office/drawing/2014/main" val="10000"/>
                  </a:ext>
                </a:extLst>
              </a:tr>
              <a:tr h="2011809">
                <a:tc>
                  <a:txBody>
                    <a:bodyPr/>
                    <a:lstStyle/>
                    <a:p>
                      <a:pPr algn="just" rtl="1"/>
                      <a:r>
                        <a:rPr lang="ar-JO" sz="2000" b="1" dirty="0"/>
                        <a:t>يستعد سلطان لإلقاء كلمة عن الأفكار</a:t>
                      </a:r>
                      <a:r>
                        <a:rPr lang="ar-JO" sz="2000" b="1" baseline="0" dirty="0"/>
                        <a:t> الإبداعية لدى الشباب ضمن فعاليات </a:t>
                      </a:r>
                    </a:p>
                    <a:p>
                      <a:pPr algn="just" rtl="1"/>
                      <a:r>
                        <a:rPr lang="ar-JO" sz="2000" b="1" baseline="0" dirty="0"/>
                        <a:t> (تيديكس) فقام بجمع المعلومات عن الموضوع وكتب</a:t>
                      </a:r>
                      <a:r>
                        <a:rPr lang="ar-EG" sz="2000" b="1" baseline="0" dirty="0"/>
                        <a:t>ه</a:t>
                      </a:r>
                      <a:r>
                        <a:rPr lang="ar-JO" sz="2000" b="1" baseline="0" dirty="0"/>
                        <a:t> وراجع</a:t>
                      </a:r>
                      <a:r>
                        <a:rPr lang="ar-EG" sz="2000" b="1" baseline="0" dirty="0"/>
                        <a:t>ه</a:t>
                      </a:r>
                      <a:r>
                        <a:rPr lang="ar-JO" sz="2000" b="1" baseline="0" dirty="0"/>
                        <a:t> لغوياً وإملائياً</a:t>
                      </a:r>
                      <a:endParaRPr lang="en-GB" sz="2000" b="1" dirty="0"/>
                    </a:p>
                  </a:txBody>
                  <a:tcPr marT="45723" marB="45723"/>
                </a:tc>
                <a:tc>
                  <a:txBody>
                    <a:bodyPr/>
                    <a:lstStyle/>
                    <a:p>
                      <a:pPr algn="just" rtl="1">
                        <a:buFont typeface="Arial" pitchFamily="34" charset="0"/>
                        <a:buChar char="•"/>
                      </a:pPr>
                      <a:r>
                        <a:rPr lang="ar-JO" sz="2000" b="1" dirty="0"/>
                        <a:t>جمع </a:t>
                      </a:r>
                      <a:r>
                        <a:rPr lang="ar-EG" sz="2000" b="1" dirty="0" err="1"/>
                        <a:t>ال</a:t>
                      </a:r>
                      <a:r>
                        <a:rPr lang="ar-JO" sz="2000" b="1" dirty="0"/>
                        <a:t>معلومات والبيانات حول الموضوع من مصادرها المتنوعة</a:t>
                      </a:r>
                    </a:p>
                    <a:p>
                      <a:pPr algn="just" rtl="1">
                        <a:buFont typeface="Arial" pitchFamily="34" charset="0"/>
                        <a:buChar char="•"/>
                      </a:pPr>
                      <a:r>
                        <a:rPr lang="ar-JO" sz="2000" b="1" dirty="0"/>
                        <a:t> كتابة الموضوع </a:t>
                      </a:r>
                      <a:r>
                        <a:rPr lang="ar-EG" sz="2000" b="1" dirty="0"/>
                        <a:t>وصياغته</a:t>
                      </a:r>
                      <a:r>
                        <a:rPr lang="ar-JO" sz="2000" b="1" dirty="0"/>
                        <a:t> بشكل متناسق خال من الأخطاء</a:t>
                      </a:r>
                      <a:r>
                        <a:rPr lang="ar-JO" sz="2000" b="1" baseline="0" dirty="0"/>
                        <a:t> الإملائية واللغوية</a:t>
                      </a:r>
                    </a:p>
                    <a:p>
                      <a:pPr algn="just" rtl="1">
                        <a:buFont typeface="Arial" pitchFamily="34" charset="0"/>
                        <a:buChar char="•"/>
                      </a:pPr>
                      <a:r>
                        <a:rPr lang="ar-JO" sz="2000" b="1" baseline="0" dirty="0"/>
                        <a:t>الحرص على ضبط وتشكيل الكلمات بشكل محكم قبل الإلقاء </a:t>
                      </a:r>
                      <a:r>
                        <a:rPr lang="ar-JO" sz="2000" b="1" dirty="0"/>
                        <a:t> </a:t>
                      </a:r>
                      <a:endParaRPr lang="en-GB" sz="2000" b="1" dirty="0"/>
                    </a:p>
                  </a:txBody>
                  <a:tcPr marT="45723" marB="45723"/>
                </a:tc>
                <a:tc>
                  <a:txBody>
                    <a:bodyPr/>
                    <a:lstStyle/>
                    <a:p>
                      <a:pPr algn="ctr" rtl="1"/>
                      <a:r>
                        <a:rPr lang="ar-JO" sz="3200" b="1" dirty="0"/>
                        <a:t>جمع المعلومات</a:t>
                      </a:r>
                      <a:r>
                        <a:rPr lang="ar-JO" sz="3200" b="1" baseline="0" dirty="0"/>
                        <a:t> </a:t>
                      </a:r>
                      <a:endParaRPr lang="en-GB" sz="3200" b="1" dirty="0"/>
                    </a:p>
                  </a:txBody>
                  <a:tcPr marT="45723" marB="45723"/>
                </a:tc>
                <a:extLst>
                  <a:ext uri="{0D108BD9-81ED-4DB2-BD59-A6C34878D82A}">
                    <a16:rowId xmlns:a16="http://schemas.microsoft.com/office/drawing/2014/main" val="10001"/>
                  </a:ext>
                </a:extLst>
              </a:tr>
              <a:tr h="2172165">
                <a:tc>
                  <a:txBody>
                    <a:bodyPr/>
                    <a:lstStyle/>
                    <a:p>
                      <a:pPr algn="just" rtl="1"/>
                      <a:r>
                        <a:rPr lang="ar-JO" sz="2000" b="1" dirty="0"/>
                        <a:t>قام سلطان بقراءة الكلمة</a:t>
                      </a:r>
                      <a:r>
                        <a:rPr lang="ar-JO" sz="2000" b="1" baseline="0" dirty="0"/>
                        <a:t> عدة مرات وطلب من بعض</a:t>
                      </a:r>
                      <a:r>
                        <a:rPr lang="ar-EG" sz="2000" b="1" baseline="0" dirty="0"/>
                        <a:t> زملائه</a:t>
                      </a:r>
                      <a:r>
                        <a:rPr lang="ar-JO" sz="2000" b="1" baseline="0" dirty="0"/>
                        <a:t> أن يلقى أمامهم الكلمة وأن يتابعوه ويعطوه ملاحظاتهم وحدث نفس</a:t>
                      </a:r>
                      <a:r>
                        <a:rPr lang="ar-EG" sz="2000" b="1" baseline="0" dirty="0"/>
                        <a:t>ه</a:t>
                      </a:r>
                      <a:r>
                        <a:rPr lang="ar-JO" sz="2000" b="1" baseline="0" dirty="0"/>
                        <a:t> وشجعها بأن</a:t>
                      </a:r>
                      <a:r>
                        <a:rPr lang="ar-EG" sz="2000" b="1" baseline="0" dirty="0"/>
                        <a:t>ه</a:t>
                      </a:r>
                      <a:r>
                        <a:rPr lang="ar-JO" sz="2000" b="1" baseline="0" dirty="0"/>
                        <a:t> قادر على الإلقاء بشكل متميز </a:t>
                      </a:r>
                    </a:p>
                  </a:txBody>
                  <a:tcPr marT="45723" marB="45723"/>
                </a:tc>
                <a:tc>
                  <a:txBody>
                    <a:bodyPr/>
                    <a:lstStyle/>
                    <a:p>
                      <a:pPr marL="119063" indent="-119063" algn="just" rtl="1">
                        <a:buFont typeface="Arial" panose="020B0604020202020204" pitchFamily="34" charset="0"/>
                        <a:buChar char="•"/>
                      </a:pPr>
                      <a:r>
                        <a:rPr lang="ar-JO" sz="2000" b="1" dirty="0"/>
                        <a:t>قراءة الموضوع أكثر من مرة </a:t>
                      </a:r>
                    </a:p>
                    <a:p>
                      <a:pPr marL="119063" indent="-119063" algn="just" rtl="1">
                        <a:buFont typeface="Arial" panose="020B0604020202020204" pitchFamily="34" charset="0"/>
                        <a:buChar char="•"/>
                      </a:pPr>
                      <a:r>
                        <a:rPr lang="ar-JO" sz="2000" b="1" dirty="0"/>
                        <a:t>التدرب</a:t>
                      </a:r>
                      <a:r>
                        <a:rPr lang="ar-JO" sz="2000" b="1" baseline="0" dirty="0"/>
                        <a:t> على الإلقاء أمام الأهل أو الزملاء </a:t>
                      </a:r>
                    </a:p>
                    <a:p>
                      <a:pPr marL="119063" indent="-119063" algn="just" rtl="1">
                        <a:buFont typeface="Arial" panose="020B0604020202020204" pitchFamily="34" charset="0"/>
                        <a:buChar char="•"/>
                      </a:pPr>
                      <a:r>
                        <a:rPr lang="ar-JO" sz="2000" b="1" baseline="0" dirty="0"/>
                        <a:t>الحديث </a:t>
                      </a:r>
                      <a:r>
                        <a:rPr lang="ar-EG" sz="2000" b="1" baseline="0" dirty="0"/>
                        <a:t>الإيجابي</a:t>
                      </a:r>
                      <a:r>
                        <a:rPr lang="ar-JO" sz="2000" b="1" baseline="0" dirty="0"/>
                        <a:t> مع النفس بالقدرة على الإلقاء بشكل متميز </a:t>
                      </a:r>
                    </a:p>
                    <a:p>
                      <a:pPr marL="119063" indent="-119063" algn="just" rtl="1">
                        <a:buFont typeface="Arial" panose="020B0604020202020204" pitchFamily="34" charset="0"/>
                        <a:buChar char="•"/>
                      </a:pPr>
                      <a:r>
                        <a:rPr lang="ar-JO" sz="2000" b="1" baseline="0" dirty="0"/>
                        <a:t>التدرب على الاسترخاء </a:t>
                      </a:r>
                    </a:p>
                    <a:p>
                      <a:pPr marL="119063" indent="-119063" algn="just" rtl="1">
                        <a:buFont typeface="Arial" panose="020B0604020202020204" pitchFamily="34" charset="0"/>
                        <a:buChar char="•"/>
                      </a:pPr>
                      <a:r>
                        <a:rPr lang="ar-JO" sz="2000" b="1" baseline="0" dirty="0"/>
                        <a:t>مراقبة المتميزين </a:t>
                      </a:r>
                      <a:r>
                        <a:rPr lang="ar-EG" sz="2000" b="1" baseline="0" dirty="0"/>
                        <a:t>في </a:t>
                      </a:r>
                      <a:r>
                        <a:rPr lang="ar-JO" sz="2000" b="1" baseline="0" dirty="0"/>
                        <a:t>الإلقاء للاستفادة من أساليبهم </a:t>
                      </a:r>
                      <a:endParaRPr lang="en-GB" sz="2000" b="1" dirty="0"/>
                    </a:p>
                  </a:txBody>
                  <a:tcPr marT="45723" marB="45723"/>
                </a:tc>
                <a:tc>
                  <a:txBody>
                    <a:bodyPr/>
                    <a:lstStyle/>
                    <a:p>
                      <a:pPr algn="ctr" rtl="1"/>
                      <a:r>
                        <a:rPr lang="ar-JO" sz="3200" b="1" dirty="0" err="1"/>
                        <a:t>التدر</a:t>
                      </a:r>
                      <a:r>
                        <a:rPr lang="ar-EG" sz="3200" b="1" dirty="0"/>
                        <a:t>ي</a:t>
                      </a:r>
                      <a:r>
                        <a:rPr lang="ar-JO" sz="3200" b="1" dirty="0"/>
                        <a:t>ب المسبق على الإلقاء</a:t>
                      </a:r>
                      <a:r>
                        <a:rPr lang="ar-JO" sz="3200" b="1" baseline="0" dirty="0"/>
                        <a:t> </a:t>
                      </a:r>
                      <a:endParaRPr lang="en-GB" sz="3200" b="1" dirty="0"/>
                    </a:p>
                  </a:txBody>
                  <a:tcPr marT="45723" marB="45723"/>
                </a:tc>
                <a:extLst>
                  <a:ext uri="{0D108BD9-81ED-4DB2-BD59-A6C34878D82A}">
                    <a16:rowId xmlns:a16="http://schemas.microsoft.com/office/drawing/2014/main" val="10002"/>
                  </a:ext>
                </a:extLst>
              </a:tr>
            </a:tbl>
          </a:graphicData>
        </a:graphic>
      </p:graphicFrame>
      <p:sp>
        <p:nvSpPr>
          <p:cNvPr id="6" name="TextBox 5">
            <a:extLst>
              <a:ext uri="{FF2B5EF4-FFF2-40B4-BE49-F238E27FC236}">
                <a16:creationId xmlns:a16="http://schemas.microsoft.com/office/drawing/2014/main" id="{26DDDEF2-678B-1C7A-D4A8-AECD7ED403F7}"/>
              </a:ext>
            </a:extLst>
          </p:cNvPr>
          <p:cNvSpPr txBox="1"/>
          <p:nvPr/>
        </p:nvSpPr>
        <p:spPr>
          <a:xfrm>
            <a:off x="584307" y="714351"/>
            <a:ext cx="6662056" cy="669094"/>
          </a:xfrm>
          <a:prstGeom prst="rect">
            <a:avLst/>
          </a:prstGeom>
          <a:noFill/>
        </p:spPr>
        <p:txBody>
          <a:bodyPr wrap="square">
            <a:spAutoFit/>
          </a:bodyPr>
          <a:lstStyle/>
          <a:p>
            <a:pPr marL="0" indent="0" algn="just" rtl="1" eaLnBrk="1" hangingPunct="1">
              <a:lnSpc>
                <a:spcPct val="150000"/>
              </a:lnSpc>
              <a:buNone/>
            </a:pPr>
            <a:r>
              <a:rPr lang="ar-EG" altLang="en-US" sz="2800" b="1" dirty="0">
                <a:solidFill>
                  <a:srgbClr val="0070C0"/>
                </a:solidFill>
              </a:rPr>
              <a:t>مراحل الإلقاء</a:t>
            </a:r>
          </a:p>
        </p:txBody>
      </p:sp>
    </p:spTree>
    <p:extLst>
      <p:ext uri="{BB962C8B-B14F-4D97-AF65-F5344CB8AC3E}">
        <p14:creationId xmlns:p14="http://schemas.microsoft.com/office/powerpoint/2010/main" val="2734410898"/>
      </p:ext>
    </p:extLst>
  </p:cSld>
  <p:clrMapOvr>
    <a:masterClrMapping/>
  </p:clrMapOvr>
  <p:transition spd="slow">
    <p:comb/>
  </p:transition>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الإلقاء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F53CBC2E-2641-E1FA-08C0-132E4B323F72}"/>
              </a:ext>
            </a:extLst>
          </p:cNvPr>
          <p:cNvGraphicFramePr>
            <a:graphicFrameLocks noGrp="1"/>
          </p:cNvGraphicFramePr>
          <p:nvPr/>
        </p:nvGraphicFramePr>
        <p:xfrm>
          <a:off x="1056904" y="1400957"/>
          <a:ext cx="10284031" cy="4983506"/>
        </p:xfrm>
        <a:graphic>
          <a:graphicData uri="http://schemas.openxmlformats.org/drawingml/2006/table">
            <a:tbl>
              <a:tblPr firstRow="1" bandRow="1">
                <a:tableStyleId>{21E4AEA4-8DFA-4A89-87EB-49C32662AFE0}</a:tableStyleId>
              </a:tblPr>
              <a:tblGrid>
                <a:gridCol w="3306520">
                  <a:extLst>
                    <a:ext uri="{9D8B030D-6E8A-4147-A177-3AD203B41FA5}">
                      <a16:colId xmlns:a16="http://schemas.microsoft.com/office/drawing/2014/main" val="20000"/>
                    </a:ext>
                  </a:extLst>
                </a:gridCol>
                <a:gridCol w="5267464">
                  <a:extLst>
                    <a:ext uri="{9D8B030D-6E8A-4147-A177-3AD203B41FA5}">
                      <a16:colId xmlns:a16="http://schemas.microsoft.com/office/drawing/2014/main" val="20001"/>
                    </a:ext>
                  </a:extLst>
                </a:gridCol>
                <a:gridCol w="1710047">
                  <a:extLst>
                    <a:ext uri="{9D8B030D-6E8A-4147-A177-3AD203B41FA5}">
                      <a16:colId xmlns:a16="http://schemas.microsoft.com/office/drawing/2014/main" val="20002"/>
                    </a:ext>
                  </a:extLst>
                </a:gridCol>
              </a:tblGrid>
              <a:tr h="533434">
                <a:tc>
                  <a:txBody>
                    <a:bodyPr/>
                    <a:lstStyle/>
                    <a:p>
                      <a:pPr algn="ctr" rtl="1"/>
                      <a:r>
                        <a:rPr lang="ar-JO" sz="2800" dirty="0"/>
                        <a:t>تطبيقات</a:t>
                      </a:r>
                      <a:endParaRPr lang="en-GB" sz="2800" dirty="0"/>
                    </a:p>
                  </a:txBody>
                  <a:tcPr marT="45723" marB="45723"/>
                </a:tc>
                <a:tc>
                  <a:txBody>
                    <a:bodyPr/>
                    <a:lstStyle/>
                    <a:p>
                      <a:pPr algn="ctr" rtl="1"/>
                      <a:r>
                        <a:rPr lang="ar-JO" sz="2800" dirty="0"/>
                        <a:t>وصفها </a:t>
                      </a:r>
                      <a:endParaRPr lang="en-GB" sz="2800" dirty="0"/>
                    </a:p>
                  </a:txBody>
                  <a:tcPr marT="45723" marB="45723"/>
                </a:tc>
                <a:tc>
                  <a:txBody>
                    <a:bodyPr/>
                    <a:lstStyle/>
                    <a:p>
                      <a:pPr algn="ctr" rtl="1"/>
                      <a:r>
                        <a:rPr lang="ar-JO" sz="2800" dirty="0"/>
                        <a:t>المرحلة</a:t>
                      </a:r>
                      <a:r>
                        <a:rPr lang="ar-JO" sz="2800" baseline="0" dirty="0"/>
                        <a:t> </a:t>
                      </a:r>
                      <a:endParaRPr lang="en-GB" sz="2800" dirty="0"/>
                    </a:p>
                  </a:txBody>
                  <a:tcPr marT="45723" marB="45723"/>
                </a:tc>
                <a:extLst>
                  <a:ext uri="{0D108BD9-81ED-4DB2-BD59-A6C34878D82A}">
                    <a16:rowId xmlns:a16="http://schemas.microsoft.com/office/drawing/2014/main" val="10000"/>
                  </a:ext>
                </a:extLst>
              </a:tr>
              <a:tr h="2011809">
                <a:tc>
                  <a:txBody>
                    <a:bodyPr/>
                    <a:lstStyle/>
                    <a:p>
                      <a:pPr marL="0" marR="0" indent="0" algn="just" defTabSz="914400" rtl="1" eaLnBrk="1" fontAlgn="auto" latinLnBrk="0" hangingPunct="1">
                        <a:lnSpc>
                          <a:spcPct val="100000"/>
                        </a:lnSpc>
                        <a:spcBef>
                          <a:spcPts val="0"/>
                        </a:spcBef>
                        <a:spcAft>
                          <a:spcPts val="0"/>
                        </a:spcAft>
                        <a:buClrTx/>
                        <a:buSzTx/>
                        <a:buFontTx/>
                        <a:buNone/>
                        <a:tabLst/>
                        <a:defRPr/>
                      </a:pPr>
                      <a:r>
                        <a:rPr lang="ar-JO" sz="2000" b="1" dirty="0"/>
                        <a:t>توج</a:t>
                      </a:r>
                      <a:r>
                        <a:rPr lang="ar-EG" sz="2000" b="1" dirty="0"/>
                        <a:t>ه</a:t>
                      </a:r>
                      <a:r>
                        <a:rPr lang="ar-JO" sz="2000" b="1" baseline="0" dirty="0"/>
                        <a:t> سلطان إلى قاعة الاحتفال مبكراً،</a:t>
                      </a:r>
                      <a:r>
                        <a:rPr lang="ar-EG" sz="2000" b="1" baseline="0" dirty="0"/>
                        <a:t> </a:t>
                      </a:r>
                      <a:r>
                        <a:rPr lang="ar-JO" sz="2000" b="1" baseline="0" dirty="0"/>
                        <a:t>لي</a:t>
                      </a:r>
                      <a:r>
                        <a:rPr lang="ar-EG" sz="2000" b="1" baseline="0" dirty="0"/>
                        <a:t>أل</a:t>
                      </a:r>
                      <a:r>
                        <a:rPr lang="ar-JO" sz="2000" b="1" baseline="0" dirty="0"/>
                        <a:t>ف المكان وكان </a:t>
                      </a:r>
                      <a:r>
                        <a:rPr lang="ar-EG" sz="2000" b="1" baseline="0" dirty="0"/>
                        <a:t>بصحبته</a:t>
                      </a:r>
                      <a:r>
                        <a:rPr lang="ar-JO" sz="2000" b="1" baseline="0" dirty="0"/>
                        <a:t> مجموعة من</a:t>
                      </a:r>
                      <a:r>
                        <a:rPr lang="ar-EG" sz="2000" b="1" baseline="0" dirty="0"/>
                        <a:t> أصدقائه</a:t>
                      </a:r>
                      <a:r>
                        <a:rPr lang="ar-JO" sz="2000" b="1" baseline="0" dirty="0"/>
                        <a:t> يتحدثون فى موضوعات متنوعة وكان سلطان يبتسم وتبدو علي</a:t>
                      </a:r>
                      <a:r>
                        <a:rPr lang="ar-EG" sz="2000" b="1" baseline="0" dirty="0"/>
                        <a:t>ه</a:t>
                      </a:r>
                      <a:r>
                        <a:rPr lang="ar-JO" sz="2000" b="1" baseline="0" dirty="0"/>
                        <a:t> علامات الثقة فهو متوكل على الله وحين جاء دور</a:t>
                      </a:r>
                      <a:r>
                        <a:rPr lang="ar-EG" sz="2000" b="1" baseline="0" dirty="0"/>
                        <a:t>ه</a:t>
                      </a:r>
                      <a:r>
                        <a:rPr lang="ar-JO" sz="2000" b="1" baseline="0" dirty="0"/>
                        <a:t> فى الإلقاء دخل إلى المسرح بخطى ثابتة</a:t>
                      </a:r>
                      <a:endParaRPr lang="en-GB" sz="2000" b="1" dirty="0"/>
                    </a:p>
                  </a:txBody>
                  <a:tcPr marT="45718" marB="45718"/>
                </a:tc>
                <a:tc>
                  <a:txBody>
                    <a:bodyPr/>
                    <a:lstStyle/>
                    <a:p>
                      <a:pPr algn="just" rtl="1">
                        <a:buFont typeface="Arial" pitchFamily="34" charset="0"/>
                        <a:buChar char="•"/>
                      </a:pPr>
                      <a:r>
                        <a:rPr lang="ar-JO" sz="2000" b="1" dirty="0"/>
                        <a:t>الحرص على الحضور</a:t>
                      </a:r>
                      <a:r>
                        <a:rPr lang="ar-JO" sz="2000" b="1" baseline="0" dirty="0"/>
                        <a:t> إلى المكان المخصص قبل الجمهور لكي تتشكل لدي</a:t>
                      </a:r>
                      <a:r>
                        <a:rPr lang="ar-EG" sz="2000" b="1" baseline="0" dirty="0"/>
                        <a:t>ه</a:t>
                      </a:r>
                      <a:r>
                        <a:rPr lang="ar-JO" sz="2000" b="1" baseline="0" dirty="0"/>
                        <a:t> الألفة </a:t>
                      </a:r>
                    </a:p>
                    <a:p>
                      <a:pPr algn="just" rtl="1">
                        <a:buFont typeface="Arial" pitchFamily="34" charset="0"/>
                        <a:buChar char="•"/>
                      </a:pPr>
                      <a:r>
                        <a:rPr lang="ar-JO" sz="2000" b="1" baseline="0" dirty="0"/>
                        <a:t>التحدث مع الأشخاص المح</a:t>
                      </a:r>
                      <a:r>
                        <a:rPr lang="ar-EG" sz="2000" b="1" baseline="0" dirty="0"/>
                        <a:t>ي</a:t>
                      </a:r>
                      <a:r>
                        <a:rPr lang="ar-JO" sz="2000" b="1" baseline="0" dirty="0"/>
                        <a:t>طين في </a:t>
                      </a:r>
                      <a:r>
                        <a:rPr lang="ar-JO" sz="2000" b="1" kern="1200" baseline="0" dirty="0">
                          <a:solidFill>
                            <a:schemeClr val="dk1"/>
                          </a:solidFill>
                          <a:latin typeface="+mn-lt"/>
                          <a:ea typeface="+mn-ea"/>
                          <a:cs typeface="+mn-cs"/>
                        </a:rPr>
                        <a:t>أي</a:t>
                      </a:r>
                      <a:r>
                        <a:rPr lang="ar-JO" sz="2000" b="1" baseline="0" dirty="0"/>
                        <a:t> موضوع</a:t>
                      </a:r>
                    </a:p>
                    <a:p>
                      <a:pPr algn="just" rtl="1">
                        <a:buFont typeface="Arial" pitchFamily="34" charset="0"/>
                        <a:buChar char="•"/>
                      </a:pPr>
                      <a:r>
                        <a:rPr lang="ar-JO" sz="2000" b="1" baseline="0" dirty="0"/>
                        <a:t>الابتسامة والثقة </a:t>
                      </a:r>
                      <a:r>
                        <a:rPr lang="ar-EG" sz="2000" b="1" baseline="0" dirty="0"/>
                        <a:t>في</a:t>
                      </a:r>
                      <a:r>
                        <a:rPr lang="ar-JO" sz="2000" b="1" baseline="0" dirty="0"/>
                        <a:t> الإعداد المسبق</a:t>
                      </a:r>
                    </a:p>
                    <a:p>
                      <a:pPr algn="just" rtl="1">
                        <a:buFont typeface="Arial" pitchFamily="34" charset="0"/>
                        <a:buChar char="•"/>
                      </a:pPr>
                      <a:r>
                        <a:rPr lang="ar-JO" sz="2000" b="1" baseline="0" dirty="0"/>
                        <a:t>الدخول بخطوات هادئة والنظر </a:t>
                      </a:r>
                      <a:r>
                        <a:rPr lang="ar-EG" sz="2000" b="1" baseline="0" dirty="0"/>
                        <a:t>ل</a:t>
                      </a:r>
                      <a:r>
                        <a:rPr lang="ar-JO" sz="2000" b="1" baseline="0" dirty="0"/>
                        <a:t>عموم للجمهور</a:t>
                      </a:r>
                      <a:endParaRPr lang="en-GB" sz="2000" b="1" dirty="0"/>
                    </a:p>
                  </a:txBody>
                  <a:tcPr marT="45718" marB="45718"/>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ar-JO" sz="3200" b="1" dirty="0"/>
                        <a:t>لحظات ما قبل</a:t>
                      </a:r>
                      <a:r>
                        <a:rPr lang="ar-JO" sz="3200" b="1" baseline="0" dirty="0"/>
                        <a:t> الإلقاء </a:t>
                      </a:r>
                      <a:endParaRPr lang="en-GB" sz="3200" b="1" dirty="0"/>
                    </a:p>
                  </a:txBody>
                  <a:tcPr marT="45718" marB="45718"/>
                </a:tc>
                <a:extLst>
                  <a:ext uri="{0D108BD9-81ED-4DB2-BD59-A6C34878D82A}">
                    <a16:rowId xmlns:a16="http://schemas.microsoft.com/office/drawing/2014/main" val="10001"/>
                  </a:ext>
                </a:extLst>
              </a:tr>
              <a:tr h="2172165">
                <a:tc>
                  <a:txBody>
                    <a:bodyPr/>
                    <a:lstStyle/>
                    <a:p>
                      <a:pPr marL="0" marR="0" indent="0" algn="just" defTabSz="914400" rtl="1" eaLnBrk="1" fontAlgn="auto" latinLnBrk="0" hangingPunct="1">
                        <a:lnSpc>
                          <a:spcPct val="100000"/>
                        </a:lnSpc>
                        <a:spcBef>
                          <a:spcPts val="0"/>
                        </a:spcBef>
                        <a:spcAft>
                          <a:spcPts val="0"/>
                        </a:spcAft>
                        <a:buClrTx/>
                        <a:buSzTx/>
                        <a:buFontTx/>
                        <a:buNone/>
                        <a:tabLst/>
                        <a:defRPr/>
                      </a:pPr>
                      <a:r>
                        <a:rPr lang="ar-JO" sz="2000" b="1" dirty="0"/>
                        <a:t>كان سلطان مبتسماً</a:t>
                      </a:r>
                      <a:r>
                        <a:rPr lang="ar-JO" sz="2000" b="1" baseline="0" dirty="0"/>
                        <a:t> عند إلقائه</a:t>
                      </a:r>
                      <a:r>
                        <a:rPr lang="ar-EG" sz="2000" b="1" baseline="0" dirty="0"/>
                        <a:t>،</a:t>
                      </a:r>
                      <a:r>
                        <a:rPr lang="ar-JO" sz="2000" b="1" baseline="0" dirty="0"/>
                        <a:t> مما زاد</a:t>
                      </a:r>
                      <a:r>
                        <a:rPr lang="ar-EG" sz="2000" b="1" baseline="0"/>
                        <a:t>ه</a:t>
                      </a:r>
                      <a:r>
                        <a:rPr lang="ar-JO" sz="2000" b="1" baseline="0"/>
                        <a:t> </a:t>
                      </a:r>
                      <a:r>
                        <a:rPr lang="ar-JO" sz="2000" b="1" baseline="0" dirty="0"/>
                        <a:t>ثقة بنفس</a:t>
                      </a:r>
                      <a:r>
                        <a:rPr lang="ar-EG" sz="2000" b="1" baseline="0" dirty="0"/>
                        <a:t>ه</a:t>
                      </a:r>
                      <a:r>
                        <a:rPr lang="ar-JO" sz="2000" b="1" baseline="0" dirty="0"/>
                        <a:t> فأخد ينوع من نبرات صوت</a:t>
                      </a:r>
                      <a:r>
                        <a:rPr lang="ar-EG" sz="2000" b="1" baseline="0" dirty="0"/>
                        <a:t>ه</a:t>
                      </a:r>
                      <a:r>
                        <a:rPr lang="ar-JO" sz="2000" b="1" baseline="0" dirty="0"/>
                        <a:t> ويستخدم لغة الجسد بحسب الموقف مما جعل أسلوب</a:t>
                      </a:r>
                      <a:r>
                        <a:rPr lang="ar-EG" sz="2000" b="1" baseline="0" dirty="0"/>
                        <a:t>ه</a:t>
                      </a:r>
                      <a:r>
                        <a:rPr lang="ar-JO" sz="2000" b="1" baseline="0" dirty="0"/>
                        <a:t> أكثر فاعلية وعمد إلى تفعيل مهارات الاتصال الشخصى ولذا فقد أدى عرض</a:t>
                      </a:r>
                      <a:r>
                        <a:rPr lang="ar-EG" sz="2000" b="1" baseline="0" dirty="0"/>
                        <a:t>ه</a:t>
                      </a:r>
                      <a:r>
                        <a:rPr lang="ar-JO" sz="2000" b="1" baseline="0" dirty="0"/>
                        <a:t> بصورة رائعة ونال استحسان الجمهور</a:t>
                      </a:r>
                      <a:endParaRPr lang="en-GB" sz="2000" b="1" dirty="0"/>
                    </a:p>
                  </a:txBody>
                  <a:tcPr marT="45718" marB="45718"/>
                </a:tc>
                <a:tc>
                  <a:txBody>
                    <a:bodyPr/>
                    <a:lstStyle/>
                    <a:p>
                      <a:pPr algn="just" rtl="1">
                        <a:buFont typeface="Arial" pitchFamily="34" charset="0"/>
                        <a:buChar char="•"/>
                      </a:pPr>
                      <a:r>
                        <a:rPr lang="ar-JO" sz="2000" b="1" dirty="0"/>
                        <a:t>الابتسامة</a:t>
                      </a:r>
                      <a:r>
                        <a:rPr lang="ar-JO" sz="2000" b="1" baseline="0" dirty="0"/>
                        <a:t> قب</a:t>
                      </a:r>
                      <a:r>
                        <a:rPr lang="ar-EG" sz="2000" b="1" baseline="0" dirty="0"/>
                        <a:t>ل</a:t>
                      </a:r>
                      <a:r>
                        <a:rPr lang="ar-JO" sz="2000" b="1" baseline="0" dirty="0"/>
                        <a:t> الحديث بما يعمل على الراحة لك وللجمهور </a:t>
                      </a:r>
                    </a:p>
                    <a:p>
                      <a:pPr algn="just" rtl="1">
                        <a:buFont typeface="Arial" pitchFamily="34" charset="0"/>
                        <a:buChar char="•"/>
                      </a:pPr>
                      <a:r>
                        <a:rPr lang="ar-EG" sz="2000" b="1" baseline="0" dirty="0"/>
                        <a:t>التنويع</a:t>
                      </a:r>
                      <a:r>
                        <a:rPr lang="ar-JO" sz="2000" b="1" baseline="0" dirty="0"/>
                        <a:t> فى تعبيرات الصوت حسب الموقف </a:t>
                      </a:r>
                    </a:p>
                    <a:p>
                      <a:pPr algn="just" rtl="1">
                        <a:buFont typeface="Arial" pitchFamily="34" charset="0"/>
                        <a:buChar char="•"/>
                      </a:pPr>
                      <a:r>
                        <a:rPr lang="ar-JO" sz="2000" b="1" baseline="0" dirty="0"/>
                        <a:t> استخدام لغة الجسد بشكل متوازن </a:t>
                      </a:r>
                    </a:p>
                    <a:p>
                      <a:pPr algn="just" rtl="1">
                        <a:buFont typeface="Arial" pitchFamily="34" charset="0"/>
                        <a:buChar char="•"/>
                      </a:pPr>
                      <a:r>
                        <a:rPr lang="ar-JO" sz="2000" b="1" baseline="0" dirty="0"/>
                        <a:t>الاهتمام بالمظهر</a:t>
                      </a:r>
                      <a:r>
                        <a:rPr lang="ar-EG" sz="2000" b="1" baseline="0" dirty="0"/>
                        <a:t> </a:t>
                      </a:r>
                      <a:r>
                        <a:rPr lang="ar-JO" sz="2000" b="1" baseline="0" dirty="0"/>
                        <a:t>العام (الملابس –الألوان –الرائحة)</a:t>
                      </a:r>
                    </a:p>
                    <a:p>
                      <a:pPr algn="just" rtl="1">
                        <a:buFont typeface="Arial" pitchFamily="34" charset="0"/>
                        <a:buChar char="•"/>
                      </a:pPr>
                      <a:r>
                        <a:rPr lang="ar-JO" sz="2000" b="1" baseline="0" dirty="0"/>
                        <a:t> تطبيق مهارات الاتصال الشخص</a:t>
                      </a:r>
                      <a:r>
                        <a:rPr lang="ar-EG" sz="2000" b="1" baseline="0" dirty="0"/>
                        <a:t>ي</a:t>
                      </a:r>
                      <a:r>
                        <a:rPr lang="ar-JO" sz="2000" b="1" baseline="0" dirty="0"/>
                        <a:t> بفعالية أثناء الإلقاء </a:t>
                      </a:r>
                    </a:p>
                    <a:p>
                      <a:pPr algn="just" rtl="1"/>
                      <a:r>
                        <a:rPr lang="ar-JO" sz="2000" b="1" dirty="0"/>
                        <a:t> </a:t>
                      </a:r>
                      <a:endParaRPr lang="en-GB" sz="2000" b="1" dirty="0"/>
                    </a:p>
                  </a:txBody>
                  <a:tcPr marT="45718" marB="45718"/>
                </a:tc>
                <a:tc>
                  <a:txBody>
                    <a:bodyPr/>
                    <a:lstStyle/>
                    <a:p>
                      <a:pPr algn="ctr" rtl="1"/>
                      <a:r>
                        <a:rPr lang="ar-JO" sz="3200" b="1" dirty="0"/>
                        <a:t>الإلقاء </a:t>
                      </a:r>
                      <a:endParaRPr lang="en-GB" sz="3200" b="1" dirty="0"/>
                    </a:p>
                  </a:txBody>
                  <a:tcPr marT="45718" marB="45718"/>
                </a:tc>
                <a:extLst>
                  <a:ext uri="{0D108BD9-81ED-4DB2-BD59-A6C34878D82A}">
                    <a16:rowId xmlns:a16="http://schemas.microsoft.com/office/drawing/2014/main" val="10002"/>
                  </a:ext>
                </a:extLst>
              </a:tr>
            </a:tbl>
          </a:graphicData>
        </a:graphic>
      </p:graphicFrame>
      <p:sp>
        <p:nvSpPr>
          <p:cNvPr id="6" name="TextBox 5">
            <a:extLst>
              <a:ext uri="{FF2B5EF4-FFF2-40B4-BE49-F238E27FC236}">
                <a16:creationId xmlns:a16="http://schemas.microsoft.com/office/drawing/2014/main" id="{06D6DCD7-BF0B-D724-B94E-048394D40469}"/>
              </a:ext>
            </a:extLst>
          </p:cNvPr>
          <p:cNvSpPr txBox="1"/>
          <p:nvPr/>
        </p:nvSpPr>
        <p:spPr>
          <a:xfrm>
            <a:off x="584307" y="714351"/>
            <a:ext cx="6662056" cy="669094"/>
          </a:xfrm>
          <a:prstGeom prst="rect">
            <a:avLst/>
          </a:prstGeom>
          <a:noFill/>
        </p:spPr>
        <p:txBody>
          <a:bodyPr wrap="square">
            <a:spAutoFit/>
          </a:bodyPr>
          <a:lstStyle/>
          <a:p>
            <a:pPr marL="0" indent="0" algn="just" rtl="1" eaLnBrk="1" hangingPunct="1">
              <a:lnSpc>
                <a:spcPct val="150000"/>
              </a:lnSpc>
              <a:buNone/>
            </a:pPr>
            <a:r>
              <a:rPr lang="ar-EG" altLang="en-US" sz="2800" b="1" dirty="0">
                <a:solidFill>
                  <a:srgbClr val="0070C0"/>
                </a:solidFill>
              </a:rPr>
              <a:t>مراحل الإلقاء</a:t>
            </a:r>
          </a:p>
        </p:txBody>
      </p:sp>
    </p:spTree>
    <p:extLst>
      <p:ext uri="{BB962C8B-B14F-4D97-AF65-F5344CB8AC3E}">
        <p14:creationId xmlns:p14="http://schemas.microsoft.com/office/powerpoint/2010/main" val="257572193"/>
      </p:ext>
    </p:extLst>
  </p:cSld>
  <p:clrMapOvr>
    <a:masterClrMapping/>
  </p:clrMapOvr>
  <p:transition spd="slow">
    <p:comb/>
  </p:transition>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erson and person pulling a rope&#10;&#10;Description automatically generated">
            <a:extLst>
              <a:ext uri="{FF2B5EF4-FFF2-40B4-BE49-F238E27FC236}">
                <a16:creationId xmlns:a16="http://schemas.microsoft.com/office/drawing/2014/main" id="{71C8E5B0-6AFF-9511-A06C-1710C1FBE8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21100" y="953824"/>
            <a:ext cx="6096000" cy="3429000"/>
          </a:xfrm>
          <a:prstGeom prst="rect">
            <a:avLst/>
          </a:prstGeom>
        </p:spPr>
      </p:pic>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984F818-A3A2-6C17-31CE-137E93BAE46C}"/>
              </a:ext>
            </a:extLst>
          </p:cNvPr>
          <p:cNvSpPr txBox="1"/>
          <p:nvPr/>
        </p:nvSpPr>
        <p:spPr>
          <a:xfrm>
            <a:off x="3281852" y="4791949"/>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مهارة الإقناع</a:t>
            </a:r>
          </a:p>
        </p:txBody>
      </p:sp>
    </p:spTree>
    <p:extLst>
      <p:ext uri="{BB962C8B-B14F-4D97-AF65-F5344CB8AC3E}">
        <p14:creationId xmlns:p14="http://schemas.microsoft.com/office/powerpoint/2010/main" val="1300811044"/>
      </p:ext>
    </p:extLst>
  </p:cSld>
  <p:clrMapOvr>
    <a:masterClrMapping/>
  </p:clrMapOvr>
  <p:transition spd="slow">
    <p:comb/>
  </p:transition>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4-  مهارة الإقناع</a:t>
            </a:r>
            <a:endParaRPr lang="ar-EG" altLang="en-US" sz="100" b="1" dirty="0">
              <a:solidFill>
                <a:srgbClr val="0070C0"/>
              </a:solidFill>
            </a:endParaRPr>
          </a:p>
          <a:p>
            <a:pPr marL="0" indent="0" algn="just" rtl="1">
              <a:lnSpc>
                <a:spcPct val="150000"/>
              </a:lnSpc>
              <a:buNone/>
            </a:pPr>
            <a:r>
              <a:rPr lang="ar-EG" altLang="en-US" b="1" dirty="0"/>
              <a:t>مفهوم الإقناع : هناك العديد من المفاهيم التي تناولت الإقناع، إذ تناوله العديد من العلماء ومن هذه المفاهيم ما يأتي: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الإقناع</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Rounded Rectangle 3">
            <a:extLst>
              <a:ext uri="{FF2B5EF4-FFF2-40B4-BE49-F238E27FC236}">
                <a16:creationId xmlns:a16="http://schemas.microsoft.com/office/drawing/2014/main" id="{71CBDDE3-0037-B513-D5AC-02613B1940E7}"/>
              </a:ext>
            </a:extLst>
          </p:cNvPr>
          <p:cNvSpPr/>
          <p:nvPr/>
        </p:nvSpPr>
        <p:spPr>
          <a:xfrm>
            <a:off x="1056903" y="4210253"/>
            <a:ext cx="9852891" cy="1335524"/>
          </a:xfrm>
          <a:prstGeom prst="roundRect">
            <a:avLst/>
          </a:prstGeom>
          <a:solidFill>
            <a:srgbClr val="E1F8FF"/>
          </a:solidFill>
          <a:ln/>
        </p:spPr>
        <p:style>
          <a:lnRef idx="1">
            <a:schemeClr val="accent1"/>
          </a:lnRef>
          <a:fillRef idx="2">
            <a:schemeClr val="accent1"/>
          </a:fillRef>
          <a:effectRef idx="1">
            <a:schemeClr val="accent1"/>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من حيث النتيجة : </a:t>
            </a:r>
            <a:r>
              <a:rPr lang="ar-JO" sz="2400" b="1" dirty="0">
                <a:solidFill>
                  <a:schemeClr val="tx1"/>
                </a:solidFill>
              </a:rPr>
              <a:t>عملية إحداث </a:t>
            </a:r>
            <a:r>
              <a:rPr lang="ar-EG" sz="2400" b="1" dirty="0">
                <a:solidFill>
                  <a:schemeClr val="tx1"/>
                </a:solidFill>
              </a:rPr>
              <a:t>تغيير</a:t>
            </a:r>
            <a:r>
              <a:rPr lang="ar-JO" sz="2400" b="1" dirty="0">
                <a:solidFill>
                  <a:schemeClr val="tx1"/>
                </a:solidFill>
              </a:rPr>
              <a:t>، أو تعزيز</a:t>
            </a:r>
            <a:r>
              <a:rPr lang="ar-EG" sz="2400" b="1" dirty="0">
                <a:solidFill>
                  <a:schemeClr val="tx1"/>
                </a:solidFill>
              </a:rPr>
              <a:t> </a:t>
            </a:r>
            <a:r>
              <a:rPr lang="ar-JO" sz="2400" b="1" dirty="0">
                <a:solidFill>
                  <a:schemeClr val="tx1"/>
                </a:solidFill>
              </a:rPr>
              <a:t>لموقف أو لمعتقد أو لسلوك ما</a:t>
            </a:r>
            <a:r>
              <a:rPr lang="ar-EG" sz="2400" b="1" dirty="0">
                <a:solidFill>
                  <a:schemeClr val="tx1"/>
                </a:solidFill>
              </a:rPr>
              <a:t>،</a:t>
            </a:r>
            <a:r>
              <a:rPr lang="ar-JO" sz="2400" b="1" dirty="0">
                <a:solidFill>
                  <a:schemeClr val="tx1"/>
                </a:solidFill>
              </a:rPr>
              <a:t> فهو عبارة عن نتيجة تصل إليها من خلال تبن</a:t>
            </a:r>
            <a:r>
              <a:rPr lang="ar-EG" sz="2400" b="1" dirty="0">
                <a:solidFill>
                  <a:schemeClr val="tx1"/>
                </a:solidFill>
              </a:rPr>
              <a:t>ي</a:t>
            </a:r>
            <a:r>
              <a:rPr lang="ar-JO" sz="2400" b="1" dirty="0">
                <a:solidFill>
                  <a:schemeClr val="tx1"/>
                </a:solidFill>
              </a:rPr>
              <a:t> أسلوب اتصال</a:t>
            </a:r>
            <a:r>
              <a:rPr lang="ar-EG" sz="2400" b="1" dirty="0">
                <a:solidFill>
                  <a:schemeClr val="tx1"/>
                </a:solidFill>
              </a:rPr>
              <a:t>ي</a:t>
            </a:r>
            <a:r>
              <a:rPr lang="ar-JO" sz="2400" b="1" dirty="0">
                <a:solidFill>
                  <a:schemeClr val="tx1"/>
                </a:solidFill>
              </a:rPr>
              <a:t> تستخدم في</a:t>
            </a:r>
            <a:r>
              <a:rPr lang="ar-EG" sz="2400" b="1" dirty="0">
                <a:solidFill>
                  <a:schemeClr val="tx1"/>
                </a:solidFill>
              </a:rPr>
              <a:t>ه</a:t>
            </a:r>
            <a:r>
              <a:rPr lang="ar-JO" sz="2400" b="1" dirty="0">
                <a:solidFill>
                  <a:schemeClr val="tx1"/>
                </a:solidFill>
              </a:rPr>
              <a:t> أدوات التأئير </a:t>
            </a:r>
            <a:endParaRPr lang="en-GB" sz="2400" b="1" dirty="0">
              <a:solidFill>
                <a:schemeClr val="tx1"/>
              </a:solidFill>
            </a:endParaRPr>
          </a:p>
        </p:txBody>
      </p:sp>
    </p:spTree>
    <p:extLst>
      <p:ext uri="{BB962C8B-B14F-4D97-AF65-F5344CB8AC3E}">
        <p14:creationId xmlns:p14="http://schemas.microsoft.com/office/powerpoint/2010/main" val="1450786081"/>
      </p:ext>
    </p:extLst>
  </p:cSld>
  <p:clrMapOvr>
    <a:masterClrMapping/>
  </p:clrMapOvr>
  <p:transition spd="slow">
    <p:comb/>
  </p:transition>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4-  مهارة الإقناع</a:t>
            </a:r>
            <a:endParaRPr lang="ar-EG" altLang="en-US" sz="100" b="1" dirty="0">
              <a:solidFill>
                <a:srgbClr val="0070C0"/>
              </a:solidFill>
            </a:endParaRP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الإقناع</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Rounded Rectangle 3">
            <a:extLst>
              <a:ext uri="{FF2B5EF4-FFF2-40B4-BE49-F238E27FC236}">
                <a16:creationId xmlns:a16="http://schemas.microsoft.com/office/drawing/2014/main" id="{71CBDDE3-0037-B513-D5AC-02613B1940E7}"/>
              </a:ext>
            </a:extLst>
          </p:cNvPr>
          <p:cNvSpPr/>
          <p:nvPr/>
        </p:nvSpPr>
        <p:spPr>
          <a:xfrm>
            <a:off x="1056903" y="4210253"/>
            <a:ext cx="9852891" cy="1335524"/>
          </a:xfrm>
          <a:prstGeom prst="roundRect">
            <a:avLst/>
          </a:prstGeom>
          <a:solidFill>
            <a:srgbClr val="E1F8FF"/>
          </a:solidFill>
          <a:ln/>
        </p:spPr>
        <p:style>
          <a:lnRef idx="1">
            <a:schemeClr val="accent1"/>
          </a:lnRef>
          <a:fillRef idx="2">
            <a:schemeClr val="accent1"/>
          </a:fillRef>
          <a:effectRef idx="1">
            <a:schemeClr val="accent1"/>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من حيث الفكر: </a:t>
            </a:r>
            <a:r>
              <a:rPr lang="ar-JO" sz="2400" b="1" dirty="0">
                <a:solidFill>
                  <a:schemeClr val="tx1"/>
                </a:solidFill>
              </a:rPr>
              <a:t>عمليات فكرية وشكلية يحاول فيها أحد الطرفين التأثير على  الآخر وإخضاعه لفكرة ما</a:t>
            </a:r>
          </a:p>
        </p:txBody>
      </p:sp>
      <p:sp>
        <p:nvSpPr>
          <p:cNvPr id="6" name="Rounded Rectangle 3">
            <a:extLst>
              <a:ext uri="{FF2B5EF4-FFF2-40B4-BE49-F238E27FC236}">
                <a16:creationId xmlns:a16="http://schemas.microsoft.com/office/drawing/2014/main" id="{E6053B9A-6DC4-930B-33F1-8599BCDE2EC1}"/>
              </a:ext>
            </a:extLst>
          </p:cNvPr>
          <p:cNvSpPr/>
          <p:nvPr/>
        </p:nvSpPr>
        <p:spPr>
          <a:xfrm>
            <a:off x="1056903" y="2647747"/>
            <a:ext cx="9852891" cy="1335524"/>
          </a:xfrm>
          <a:prstGeom prst="roundRect">
            <a:avLst/>
          </a:prstGeom>
          <a:solidFill>
            <a:srgbClr val="E1F8FF"/>
          </a:solidFill>
          <a:ln/>
        </p:spPr>
        <p:style>
          <a:lnRef idx="1">
            <a:schemeClr val="accent1"/>
          </a:lnRef>
          <a:fillRef idx="2">
            <a:schemeClr val="accent1"/>
          </a:fillRef>
          <a:effectRef idx="1">
            <a:schemeClr val="accent1"/>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من حيث التأثير: </a:t>
            </a:r>
            <a:r>
              <a:rPr lang="ar-JO" sz="2400" b="1" dirty="0">
                <a:solidFill>
                  <a:schemeClr val="tx1"/>
                </a:solidFill>
              </a:rPr>
              <a:t>الجهد المنظم المدروس الذي يستخدم وسائل مختلفة للتأثير على آراء الآخرين وأفكارهم بحيث يجعلهم يقبلون ويوافقون على وجهة النظر في موضوع معين وذلك من خلال المعرفة النفسية والاجتماعية لذلك الجمهور المستهدف</a:t>
            </a:r>
            <a:endParaRPr lang="en-GB" sz="2400" b="1" dirty="0">
              <a:solidFill>
                <a:schemeClr val="tx1"/>
              </a:solidFill>
            </a:endParaRPr>
          </a:p>
        </p:txBody>
      </p:sp>
    </p:spTree>
    <p:extLst>
      <p:ext uri="{BB962C8B-B14F-4D97-AF65-F5344CB8AC3E}">
        <p14:creationId xmlns:p14="http://schemas.microsoft.com/office/powerpoint/2010/main" val="1161879471"/>
      </p:ext>
    </p:extLst>
  </p:cSld>
  <p:clrMapOvr>
    <a:masterClrMapping/>
  </p:clrMapOvr>
  <p:transition spd="slow">
    <p:comb/>
  </p:transition>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أساليب الإقناع</a:t>
            </a:r>
          </a:p>
          <a:p>
            <a:pPr marL="0" indent="0" algn="just" rtl="1">
              <a:lnSpc>
                <a:spcPct val="150000"/>
              </a:lnSpc>
              <a:buNone/>
            </a:pPr>
            <a:r>
              <a:rPr lang="ar-EG" altLang="en-US" b="1" dirty="0"/>
              <a:t>هناك العديد من الأساليب المستخدمة في الإقناع ومن أبرزها ما يأتي: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الإقناع</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Rounded Rectangle 3">
            <a:extLst>
              <a:ext uri="{FF2B5EF4-FFF2-40B4-BE49-F238E27FC236}">
                <a16:creationId xmlns:a16="http://schemas.microsoft.com/office/drawing/2014/main" id="{71CBDDE3-0037-B513-D5AC-02613B1940E7}"/>
              </a:ext>
            </a:extLst>
          </p:cNvPr>
          <p:cNvSpPr/>
          <p:nvPr/>
        </p:nvSpPr>
        <p:spPr>
          <a:xfrm>
            <a:off x="1056904" y="3297015"/>
            <a:ext cx="9852891" cy="1439883"/>
          </a:xfrm>
          <a:prstGeom prst="roundRect">
            <a:avLst/>
          </a:prstGeom>
          <a:solidFill>
            <a:srgbClr val="E1F8FF"/>
          </a:solidFill>
          <a:ln/>
        </p:spPr>
        <p:style>
          <a:lnRef idx="1">
            <a:schemeClr val="accent2"/>
          </a:lnRef>
          <a:fillRef idx="2">
            <a:schemeClr val="accent2"/>
          </a:fillRef>
          <a:effectRef idx="1">
            <a:schemeClr val="accent2"/>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التجارب الميدانية : </a:t>
            </a:r>
            <a:r>
              <a:rPr lang="ar-JO" sz="2400" b="1" dirty="0">
                <a:solidFill>
                  <a:schemeClr val="tx1"/>
                </a:solidFill>
              </a:rPr>
              <a:t>تكون عملية الإقناع واضحة في حالة قيام المتصل بإعطاء </a:t>
            </a:r>
            <a:r>
              <a:rPr lang="ar-EG" sz="2400" b="1" dirty="0">
                <a:solidFill>
                  <a:schemeClr val="tx1"/>
                </a:solidFill>
              </a:rPr>
              <a:t>الأدلة </a:t>
            </a:r>
            <a:r>
              <a:rPr lang="ar-JO" sz="2400" b="1" dirty="0">
                <a:solidFill>
                  <a:schemeClr val="tx1"/>
                </a:solidFill>
              </a:rPr>
              <a:t>الميدانية المعززة بالأرقام والتجارب الحقيقية المعتمدة على الواقع مثال:</a:t>
            </a:r>
            <a:r>
              <a:rPr lang="ar-EG" sz="2400" b="1" dirty="0">
                <a:solidFill>
                  <a:schemeClr val="tx1"/>
                </a:solidFill>
              </a:rPr>
              <a:t> </a:t>
            </a:r>
            <a:r>
              <a:rPr lang="ar-JO" sz="2400" b="1" dirty="0">
                <a:solidFill>
                  <a:schemeClr val="tx1"/>
                </a:solidFill>
              </a:rPr>
              <a:t>مرشد تربوي في مدرسة ميدانية يتحدث عن سلوك </a:t>
            </a:r>
            <a:r>
              <a:rPr lang="ar-EG" sz="2400" b="1" dirty="0">
                <a:solidFill>
                  <a:schemeClr val="tx1"/>
                </a:solidFill>
              </a:rPr>
              <a:t>الطلاب المتفوقين رياضيًا</a:t>
            </a:r>
            <a:r>
              <a:rPr lang="ar-JO" sz="2400" b="1" dirty="0">
                <a:solidFill>
                  <a:schemeClr val="tx1"/>
                </a:solidFill>
              </a:rPr>
              <a:t> </a:t>
            </a:r>
            <a:r>
              <a:rPr lang="ar-EG" sz="2400" b="1" dirty="0">
                <a:solidFill>
                  <a:schemeClr val="tx1"/>
                </a:solidFill>
              </a:rPr>
              <a:t>ب</a:t>
            </a:r>
            <a:r>
              <a:rPr lang="ar-JO" sz="2400" b="1" dirty="0">
                <a:solidFill>
                  <a:schemeClr val="tx1"/>
                </a:solidFill>
              </a:rPr>
              <a:t>المدرسة </a:t>
            </a:r>
            <a:r>
              <a:rPr lang="ar-EG" sz="2400" b="1" dirty="0">
                <a:solidFill>
                  <a:schemeClr val="tx1"/>
                </a:solidFill>
              </a:rPr>
              <a:t>وعدد البطولات التي أحرزوها</a:t>
            </a:r>
            <a:endParaRPr lang="ar-JO" sz="2400" b="1" dirty="0">
              <a:solidFill>
                <a:schemeClr val="tx1"/>
              </a:solidFill>
            </a:endParaRPr>
          </a:p>
        </p:txBody>
      </p:sp>
      <p:sp>
        <p:nvSpPr>
          <p:cNvPr id="6" name="Rounded Rectangle 3">
            <a:extLst>
              <a:ext uri="{FF2B5EF4-FFF2-40B4-BE49-F238E27FC236}">
                <a16:creationId xmlns:a16="http://schemas.microsoft.com/office/drawing/2014/main" id="{C8003B6F-297F-87E5-70E0-C31370A39CF4}"/>
              </a:ext>
            </a:extLst>
          </p:cNvPr>
          <p:cNvSpPr/>
          <p:nvPr/>
        </p:nvSpPr>
        <p:spPr>
          <a:xfrm>
            <a:off x="1056903" y="4985321"/>
            <a:ext cx="9852891" cy="950026"/>
          </a:xfrm>
          <a:prstGeom prst="roundRect">
            <a:avLst/>
          </a:prstGeom>
          <a:solidFill>
            <a:srgbClr val="E1F8FF"/>
          </a:solidFill>
          <a:ln/>
        </p:spPr>
        <p:style>
          <a:lnRef idx="1">
            <a:schemeClr val="accent2"/>
          </a:lnRef>
          <a:fillRef idx="2">
            <a:schemeClr val="accent2"/>
          </a:fillRef>
          <a:effectRef idx="1">
            <a:schemeClr val="accent2"/>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القصة القصيرة : </a:t>
            </a:r>
            <a:r>
              <a:rPr lang="ar-JO" sz="2400" b="1" dirty="0">
                <a:solidFill>
                  <a:schemeClr val="tx1"/>
                </a:solidFill>
              </a:rPr>
              <a:t>يحدث الإقناع فيها بالإيحاء، أو التفكير والتأمل ،</a:t>
            </a:r>
            <a:r>
              <a:rPr lang="ar-EG" sz="2400" b="1" dirty="0">
                <a:solidFill>
                  <a:schemeClr val="tx1"/>
                </a:solidFill>
              </a:rPr>
              <a:t> </a:t>
            </a:r>
            <a:r>
              <a:rPr lang="ar-JO" sz="2400" b="1" dirty="0">
                <a:solidFill>
                  <a:schemeClr val="tx1"/>
                </a:solidFill>
              </a:rPr>
              <a:t>أو إقامة الحجة ،</a:t>
            </a:r>
            <a:r>
              <a:rPr lang="ar-EG" sz="2400" b="1" dirty="0">
                <a:solidFill>
                  <a:schemeClr val="tx1"/>
                </a:solidFill>
              </a:rPr>
              <a:t> </a:t>
            </a:r>
            <a:r>
              <a:rPr lang="ar-JO" sz="2400" b="1" dirty="0">
                <a:solidFill>
                  <a:schemeClr val="tx1"/>
                </a:solidFill>
              </a:rPr>
              <a:t>أو كلها معاً</a:t>
            </a:r>
          </a:p>
        </p:txBody>
      </p:sp>
    </p:spTree>
    <p:extLst>
      <p:ext uri="{BB962C8B-B14F-4D97-AF65-F5344CB8AC3E}">
        <p14:creationId xmlns:p14="http://schemas.microsoft.com/office/powerpoint/2010/main" val="4019070594"/>
      </p:ext>
    </p:extLst>
  </p:cSld>
  <p:clrMapOvr>
    <a:masterClrMapping/>
  </p:clrMapOvr>
  <p:transition spd="slow">
    <p:comb/>
  </p:transition>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أساليب الإقناع</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الإقناع</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Rounded Rectangle 3">
            <a:extLst>
              <a:ext uri="{FF2B5EF4-FFF2-40B4-BE49-F238E27FC236}">
                <a16:creationId xmlns:a16="http://schemas.microsoft.com/office/drawing/2014/main" id="{71CBDDE3-0037-B513-D5AC-02613B1940E7}"/>
              </a:ext>
            </a:extLst>
          </p:cNvPr>
          <p:cNvSpPr/>
          <p:nvPr/>
        </p:nvSpPr>
        <p:spPr>
          <a:xfrm>
            <a:off x="1056903" y="2485500"/>
            <a:ext cx="9852891" cy="1012371"/>
          </a:xfrm>
          <a:prstGeom prst="roundRect">
            <a:avLst/>
          </a:prstGeom>
          <a:solidFill>
            <a:srgbClr val="E1F8FF"/>
          </a:solidFill>
          <a:ln/>
        </p:spPr>
        <p:style>
          <a:lnRef idx="1">
            <a:schemeClr val="accent2"/>
          </a:lnRef>
          <a:fillRef idx="2">
            <a:schemeClr val="accent2"/>
          </a:fillRef>
          <a:effectRef idx="1">
            <a:schemeClr val="accent2"/>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الأمثال العربية: </a:t>
            </a:r>
            <a:r>
              <a:rPr lang="ar-JO" sz="2400" b="1" dirty="0">
                <a:solidFill>
                  <a:schemeClr val="tx1"/>
                </a:solidFill>
              </a:rPr>
              <a:t>عندما تستند على الإرث والحضارة والثقافة العربية الأصلية عندئذ تستخدم الأمثال لتقريب الصورة إلى الأذهان فيكون المثال حافزاً لإثارة انفعالاتهم </a:t>
            </a:r>
          </a:p>
        </p:txBody>
      </p:sp>
      <p:sp>
        <p:nvSpPr>
          <p:cNvPr id="6" name="Rounded Rectangle 3">
            <a:extLst>
              <a:ext uri="{FF2B5EF4-FFF2-40B4-BE49-F238E27FC236}">
                <a16:creationId xmlns:a16="http://schemas.microsoft.com/office/drawing/2014/main" id="{DC600A13-B354-2F01-72DC-CAC0665BBDE8}"/>
              </a:ext>
            </a:extLst>
          </p:cNvPr>
          <p:cNvSpPr/>
          <p:nvPr/>
        </p:nvSpPr>
        <p:spPr>
          <a:xfrm>
            <a:off x="1056903" y="3743992"/>
            <a:ext cx="9852891" cy="1012371"/>
          </a:xfrm>
          <a:prstGeom prst="roundRect">
            <a:avLst/>
          </a:prstGeom>
          <a:solidFill>
            <a:srgbClr val="E1F8FF"/>
          </a:solidFill>
          <a:ln/>
        </p:spPr>
        <p:style>
          <a:lnRef idx="1">
            <a:schemeClr val="accent2"/>
          </a:lnRef>
          <a:fillRef idx="2">
            <a:schemeClr val="accent2"/>
          </a:fillRef>
          <a:effectRef idx="1">
            <a:schemeClr val="accent2"/>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البراهين والحجج: </a:t>
            </a:r>
            <a:r>
              <a:rPr lang="ar-JO" sz="2400" b="1" dirty="0">
                <a:solidFill>
                  <a:schemeClr val="tx1"/>
                </a:solidFill>
              </a:rPr>
              <a:t>غالباً ما يستعمل في عملية الإقناع الحجج والبراهين الدامغة التي تزيد اليقين والثقة لدى الشخص المستقبل </a:t>
            </a:r>
          </a:p>
        </p:txBody>
      </p:sp>
      <p:sp>
        <p:nvSpPr>
          <p:cNvPr id="7" name="Rounded Rectangle 3">
            <a:extLst>
              <a:ext uri="{FF2B5EF4-FFF2-40B4-BE49-F238E27FC236}">
                <a16:creationId xmlns:a16="http://schemas.microsoft.com/office/drawing/2014/main" id="{509312FA-03C5-6DEE-20F2-0A70C727AE04}"/>
              </a:ext>
            </a:extLst>
          </p:cNvPr>
          <p:cNvSpPr/>
          <p:nvPr/>
        </p:nvSpPr>
        <p:spPr>
          <a:xfrm>
            <a:off x="1056903" y="5002484"/>
            <a:ext cx="9852891" cy="1012371"/>
          </a:xfrm>
          <a:prstGeom prst="roundRect">
            <a:avLst/>
          </a:prstGeom>
          <a:solidFill>
            <a:srgbClr val="E1F8FF"/>
          </a:solidFill>
          <a:ln/>
        </p:spPr>
        <p:style>
          <a:lnRef idx="1">
            <a:schemeClr val="accent2"/>
          </a:lnRef>
          <a:fillRef idx="2">
            <a:schemeClr val="accent2"/>
          </a:fillRef>
          <a:effectRef idx="1">
            <a:schemeClr val="accent2"/>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التعابير الطبيعية</a:t>
            </a:r>
            <a:r>
              <a:rPr lang="ar-EG" sz="2400" b="1" dirty="0">
                <a:solidFill>
                  <a:schemeClr val="accent2">
                    <a:lumMod val="75000"/>
                  </a:schemeClr>
                </a:solidFill>
              </a:rPr>
              <a:t>:</a:t>
            </a:r>
            <a:r>
              <a:rPr lang="ar-JO" sz="2400" b="1" dirty="0">
                <a:solidFill>
                  <a:schemeClr val="accent2">
                    <a:lumMod val="75000"/>
                  </a:schemeClr>
                </a:solidFill>
              </a:rPr>
              <a:t> </a:t>
            </a:r>
            <a:r>
              <a:rPr lang="ar-EG" sz="2400" b="1" dirty="0">
                <a:solidFill>
                  <a:schemeClr val="tx1"/>
                </a:solidFill>
              </a:rPr>
              <a:t>المتمثلة في </a:t>
            </a:r>
            <a:r>
              <a:rPr lang="ar-JO" sz="2400" b="1" dirty="0">
                <a:solidFill>
                  <a:schemeClr val="tx1"/>
                </a:solidFill>
              </a:rPr>
              <a:t>المودة والاحترام والتقدير والاعتزاز والسرور</a:t>
            </a:r>
          </a:p>
        </p:txBody>
      </p:sp>
    </p:spTree>
    <p:extLst>
      <p:ext uri="{BB962C8B-B14F-4D97-AF65-F5344CB8AC3E}">
        <p14:creationId xmlns:p14="http://schemas.microsoft.com/office/powerpoint/2010/main" val="3577085804"/>
      </p:ext>
    </p:extLst>
  </p:cSld>
  <p:clrMapOvr>
    <a:masterClrMapping/>
  </p:clrMapOvr>
  <p:transition spd="slow">
    <p:comb/>
  </p:transition>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239916" y="2839595"/>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العوامل المؤثرة على</a:t>
            </a:r>
          </a:p>
          <a:p>
            <a:pPr algn="ctr" rtl="1"/>
            <a:r>
              <a:rPr lang="ar-EG" sz="4000" b="1" dirty="0">
                <a:solidFill>
                  <a:srgbClr val="00B0F0"/>
                </a:solidFill>
                <a:latin typeface="Times New Roman" panose="02020603050405020304" pitchFamily="18" charset="0"/>
                <a:cs typeface="Times New Roman" panose="02020603050405020304" pitchFamily="18" charset="0"/>
              </a:rPr>
              <a:t> عملية الإقناع</a:t>
            </a:r>
          </a:p>
        </p:txBody>
      </p:sp>
      <p:pic>
        <p:nvPicPr>
          <p:cNvPr id="12" name="Picture Placeholder 11" descr="A person's hands holding gears&#10;&#10;Description automatically generated">
            <a:extLst>
              <a:ext uri="{FF2B5EF4-FFF2-40B4-BE49-F238E27FC236}">
                <a16:creationId xmlns:a16="http://schemas.microsoft.com/office/drawing/2014/main" id="{564778C4-3E5A-2A63-9261-EDB6C6462548}"/>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l="6364" t="5310" r="51256" b="5310"/>
          <a:stretch/>
        </p:blipFill>
        <p:spPr>
          <a:xfrm>
            <a:off x="1818223" y="805780"/>
            <a:ext cx="4421693" cy="5247158"/>
          </a:xfrm>
        </p:spPr>
      </p:pic>
      <p:pic>
        <p:nvPicPr>
          <p:cNvPr id="5" name="Picture 4">
            <a:extLst>
              <a:ext uri="{FF2B5EF4-FFF2-40B4-BE49-F238E27FC236}">
                <a16:creationId xmlns:a16="http://schemas.microsoft.com/office/drawing/2014/main" id="{4415A745-1B48-D0C8-4F04-166730B463C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7" name="TextBox 6">
            <a:extLst>
              <a:ext uri="{FF2B5EF4-FFF2-40B4-BE49-F238E27FC236}">
                <a16:creationId xmlns:a16="http://schemas.microsoft.com/office/drawing/2014/main" id="{30DE8321-F531-B18E-27D0-537E2AE7C047}"/>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9" name="Rectangle 8">
            <a:extLst>
              <a:ext uri="{FF2B5EF4-FFF2-40B4-BE49-F238E27FC236}">
                <a16:creationId xmlns:a16="http://schemas.microsoft.com/office/drawing/2014/main" id="{603B5B23-4411-6BE7-EBA9-674C70688A5D}"/>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90182FD-33BF-4A82-A583-E261E325EAEC}"/>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396B959E-1794-D046-BF1D-A52E907A4FE4}"/>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2D178578-C7A1-209E-8D83-61782360852F}"/>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2425618"/>
      </p:ext>
    </p:extLst>
  </p:cSld>
  <p:clrMapOvr>
    <a:masterClrMapping/>
  </p:clrMapOvr>
  <p:transition spd="slow">
    <p:comb/>
  </p:transition>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ctr" rtl="1" eaLnBrk="1" hangingPunct="1">
              <a:lnSpc>
                <a:spcPct val="150000"/>
              </a:lnSpc>
              <a:buNone/>
            </a:pPr>
            <a:endParaRPr lang="ar-EG" altLang="en-US" sz="1600" b="1" dirty="0"/>
          </a:p>
          <a:p>
            <a:pPr marL="0" indent="0" algn="ctr" rtl="1" eaLnBrk="1" hangingPunct="1">
              <a:lnSpc>
                <a:spcPct val="150000"/>
              </a:lnSpc>
              <a:buNone/>
            </a:pPr>
            <a:r>
              <a:rPr lang="ar-EG" altLang="en-US" sz="4000" b="1" dirty="0"/>
              <a:t>* التعرض الاختياري للإقناع. </a:t>
            </a:r>
          </a:p>
          <a:p>
            <a:pPr marL="0" indent="0" algn="ctr" rtl="1" eaLnBrk="1" hangingPunct="1">
              <a:lnSpc>
                <a:spcPct val="150000"/>
              </a:lnSpc>
              <a:buNone/>
            </a:pPr>
            <a:r>
              <a:rPr lang="ar-EG" altLang="en-US" sz="4000" b="1" dirty="0"/>
              <a:t>* تأثير الجماعة التي ينتمي إليها الفرد. </a:t>
            </a:r>
          </a:p>
          <a:p>
            <a:pPr marL="0" indent="0" algn="ctr" rtl="1" eaLnBrk="1" hangingPunct="1">
              <a:lnSpc>
                <a:spcPct val="150000"/>
              </a:lnSpc>
              <a:buNone/>
            </a:pPr>
            <a:r>
              <a:rPr lang="ar-EG" altLang="en-US" sz="4000" b="1" dirty="0"/>
              <a:t>* تأثير قيادات الرأي.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العوامل المؤثرة على عملية الإقناع</a:t>
            </a:r>
          </a:p>
        </p:txBody>
      </p:sp>
      <p:pic>
        <p:nvPicPr>
          <p:cNvPr id="2" name="Picture 1">
            <a:extLst>
              <a:ext uri="{FF2B5EF4-FFF2-40B4-BE49-F238E27FC236}">
                <a16:creationId xmlns:a16="http://schemas.microsoft.com/office/drawing/2014/main" id="{3F5287DE-6F9F-F9DB-6C02-2D4A8BB6D7B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BE74304F-24C4-CFCE-3E9F-E74E78809D44}"/>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98DC49A-E9A1-201F-2095-6F77FBB21A71}"/>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1BCA4CD-1D1F-5F5C-B32C-812757165921}"/>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2433F52-8C39-4D30-9304-6A446E0E3D8C}"/>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37CE9D3-1D95-E339-6F3B-B80192EFA44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458371"/>
      </p:ext>
    </p:extLst>
  </p:cSld>
  <p:clrMapOvr>
    <a:masterClrMapping/>
  </p:clrMapOvr>
  <p:transition spd="slow">
    <p:comb/>
  </p:transition>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8</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815595" y="4820330"/>
            <a:ext cx="2385589" cy="523220"/>
          </a:xfrm>
          <a:prstGeom prst="rect">
            <a:avLst/>
          </a:prstGeom>
          <a:noFill/>
        </p:spPr>
        <p:txBody>
          <a:bodyPr wrap="none" rtlCol="0">
            <a:spAutoFit/>
          </a:bodyPr>
          <a:lstStyle/>
          <a:p>
            <a:pPr algn="r" rtl="1"/>
            <a:r>
              <a:rPr lang="ar-EG" sz="2800" b="1" dirty="0">
                <a:latin typeface="Times New Roman" panose="02020603050405020304" pitchFamily="18" charset="0"/>
                <a:cs typeface="Times New Roman" panose="02020603050405020304" pitchFamily="18" charset="0"/>
              </a:rPr>
              <a:t>مهارات الإقناع (2)</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9339095"/>
      </p:ext>
    </p:extLst>
  </p:cSld>
  <p:clrMapOvr>
    <a:masterClrMapping/>
  </p:clrMapOvr>
  <p:transition spd="slow">
    <p:comb/>
  </p:transition>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281852" y="4791949"/>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مهارة الحوار</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person and person sitting at a table&#10;&#10;Description automatically generated">
            <a:extLst>
              <a:ext uri="{FF2B5EF4-FFF2-40B4-BE49-F238E27FC236}">
                <a16:creationId xmlns:a16="http://schemas.microsoft.com/office/drawing/2014/main" id="{0E5D2D16-9CBD-7A4B-E7FC-60524626A50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00608" y="727786"/>
            <a:ext cx="5404473" cy="4064163"/>
          </a:xfrm>
          <a:prstGeom prst="rect">
            <a:avLst/>
          </a:prstGeom>
        </p:spPr>
      </p:pic>
    </p:spTree>
    <p:extLst>
      <p:ext uri="{BB962C8B-B14F-4D97-AF65-F5344CB8AC3E}">
        <p14:creationId xmlns:p14="http://schemas.microsoft.com/office/powerpoint/2010/main" val="1795891645"/>
      </p:ext>
    </p:extLst>
  </p:cSld>
  <p:clrMapOvr>
    <a:masterClrMapping/>
  </p:clrMapOvr>
  <p:transition spd="slow">
    <p:comb/>
  </p:transition>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20000"/>
          </a:bodyPr>
          <a:lstStyle/>
          <a:p>
            <a:pPr marL="0" indent="0" algn="just" rtl="1" eaLnBrk="1" hangingPunct="1">
              <a:lnSpc>
                <a:spcPct val="150000"/>
              </a:lnSpc>
              <a:buNone/>
            </a:pPr>
            <a:r>
              <a:rPr lang="ar-EG" altLang="en-US" sz="3600" b="1" dirty="0">
                <a:solidFill>
                  <a:srgbClr val="0070C0"/>
                </a:solidFill>
              </a:rPr>
              <a:t>5-  مهارة  الحوار </a:t>
            </a:r>
            <a:endParaRPr lang="en-US" altLang="en-US" sz="900" b="1" dirty="0">
              <a:solidFill>
                <a:srgbClr val="0070C0"/>
              </a:solidFill>
            </a:endParaRPr>
          </a:p>
          <a:p>
            <a:pPr marL="0" indent="0" algn="just" rtl="1" eaLnBrk="1" hangingPunct="1">
              <a:lnSpc>
                <a:spcPct val="150000"/>
              </a:lnSpc>
              <a:buNone/>
            </a:pPr>
            <a:r>
              <a:rPr lang="ar-EG" altLang="en-US" sz="2800" b="1" dirty="0"/>
              <a:t>مفهوم  الحوار</a:t>
            </a:r>
            <a:endParaRPr lang="ar-EG" altLang="en-US" b="1" dirty="0"/>
          </a:p>
          <a:p>
            <a:pPr marL="0" indent="0" algn="just" rtl="1" eaLnBrk="1" hangingPunct="1">
              <a:lnSpc>
                <a:spcPct val="150000"/>
              </a:lnSpc>
              <a:buNone/>
            </a:pPr>
            <a:r>
              <a:rPr lang="ar-EG" altLang="en-US" b="1" dirty="0"/>
              <a:t>الحوار هو عملية التواصل بين طرفين أو أكثر ويتم من خلالها تبادل الآراء والأفكار ووجهات النظر حول موضوع معين دون وجود عوائق، مما يساعد في فهم كل منهم للآخر أو تقبل رأيه أو الوصول إلى قناعات مشتركة، أو في فهم المشكلات وحلها. </a:t>
            </a:r>
          </a:p>
          <a:p>
            <a:pPr marL="0" indent="0" algn="just" rtl="1" eaLnBrk="1" hangingPunct="1">
              <a:lnSpc>
                <a:spcPct val="150000"/>
              </a:lnSpc>
              <a:buNone/>
            </a:pPr>
            <a:r>
              <a:rPr lang="ar-EG" altLang="en-US" b="1" dirty="0"/>
              <a:t>ويعتبر النقاش شكلاً أكثر عمقاً من الحوار، حيث يرتبط النقاش غالباً باتخاذ قرار أو موقف.</a:t>
            </a:r>
          </a:p>
          <a:p>
            <a:pPr marL="0" indent="0" algn="just" rtl="1" eaLnBrk="1" hangingPunct="1">
              <a:lnSpc>
                <a:spcPct val="150000"/>
              </a:lnSpc>
              <a:buNone/>
            </a:pPr>
            <a:r>
              <a:rPr lang="ar-EG" altLang="en-US" b="1" dirty="0"/>
              <a:t>ويقوم فن الحوار على إتقان مهارة الحوار وإدارة النقاش ليكون حواراً بناءً ومفيداً.</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8180553"/>
      </p:ext>
    </p:extLst>
  </p:cSld>
  <p:clrMapOvr>
    <a:masterClrMapping/>
  </p:clrMapOvr>
  <p:transition spd="slow">
    <p:comb/>
  </p:transition>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أهداف الحوار :</a:t>
            </a:r>
            <a:endParaRPr lang="en-US" altLang="en-US" sz="3200" b="1" dirty="0">
              <a:solidFill>
                <a:srgbClr val="0070C0"/>
              </a:solidFill>
            </a:endParaRPr>
          </a:p>
          <a:p>
            <a:pPr lvl="1" algn="just" rtl="1">
              <a:lnSpc>
                <a:spcPct val="100000"/>
              </a:lnSpc>
            </a:pPr>
            <a:r>
              <a:rPr lang="ar-EG" altLang="en-US" sz="3200" b="1" dirty="0"/>
              <a:t>تعديل بعض المفاهيم الخاطئة وتحسين بعض المعتقدات.</a:t>
            </a:r>
          </a:p>
          <a:p>
            <a:pPr lvl="1" algn="just" rtl="1">
              <a:lnSpc>
                <a:spcPct val="100000"/>
              </a:lnSpc>
            </a:pPr>
            <a:r>
              <a:rPr lang="ar-EG" altLang="en-US" sz="3200" b="1" dirty="0"/>
              <a:t> تهذيب وتعديل السلوك.</a:t>
            </a:r>
          </a:p>
          <a:p>
            <a:pPr lvl="1" algn="just" rtl="1">
              <a:lnSpc>
                <a:spcPct val="100000"/>
              </a:lnSpc>
            </a:pPr>
            <a:r>
              <a:rPr lang="ar-EG" altLang="en-US" sz="3200" b="1" dirty="0"/>
              <a:t> إقناع الآخرين وتغيير التوجهات الشخصية.</a:t>
            </a:r>
          </a:p>
          <a:p>
            <a:pPr lvl="1" algn="just" rtl="1">
              <a:lnSpc>
                <a:spcPct val="100000"/>
              </a:lnSpc>
            </a:pPr>
            <a:r>
              <a:rPr lang="ar-EG" altLang="en-US" sz="3200" b="1" dirty="0"/>
              <a:t> ترويض للنفوس على تقبل النقد.</a:t>
            </a:r>
          </a:p>
          <a:p>
            <a:pPr lvl="1" algn="just" rtl="1">
              <a:lnSpc>
                <a:spcPct val="100000"/>
              </a:lnSpc>
            </a:pPr>
            <a:r>
              <a:rPr lang="ar-EG" altLang="en-US" sz="3200" b="1" dirty="0"/>
              <a:t> محاولة فهم الآخرين والتعرف على آرائهم .</a:t>
            </a:r>
          </a:p>
          <a:p>
            <a:pPr lvl="1" algn="just" rtl="1">
              <a:lnSpc>
                <a:spcPct val="100000"/>
              </a:lnSpc>
            </a:pPr>
            <a:r>
              <a:rPr lang="ar-EG" altLang="en-US" sz="3200" b="1" dirty="0"/>
              <a:t> الوصول إلى صيغة من التفاهم والتعايش بين الأفراد.</a:t>
            </a:r>
          </a:p>
          <a:p>
            <a:pPr lvl="1" algn="just" rtl="1">
              <a:lnSpc>
                <a:spcPct val="100000"/>
              </a:lnSpc>
            </a:pPr>
            <a:r>
              <a:rPr lang="ar-EG" altLang="en-US" sz="3200" b="1" dirty="0"/>
              <a:t>تبادل وتكامل الخبرات</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5441699"/>
      </p:ext>
    </p:extLst>
  </p:cSld>
  <p:clrMapOvr>
    <a:masterClrMapping/>
  </p:clrMapOvr>
  <p:transition spd="slow">
    <p:comb/>
  </p:transition>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مراحل الحوار:</a:t>
            </a:r>
          </a:p>
          <a:p>
            <a:pPr lvl="1" algn="just" rtl="1">
              <a:lnSpc>
                <a:spcPct val="150000"/>
              </a:lnSpc>
            </a:pPr>
            <a:r>
              <a:rPr lang="ar-EG" altLang="en-US" sz="3600" b="1" dirty="0"/>
              <a:t>أولاً: مرحلة الإعداد.       </a:t>
            </a:r>
          </a:p>
          <a:p>
            <a:pPr lvl="1" algn="just" rtl="1">
              <a:lnSpc>
                <a:spcPct val="150000"/>
              </a:lnSpc>
            </a:pPr>
            <a:r>
              <a:rPr lang="ar-EG" altLang="en-US" sz="3600" b="1" dirty="0"/>
              <a:t>ثانياً: مرحلة التنفيذ.        </a:t>
            </a:r>
          </a:p>
          <a:p>
            <a:pPr lvl="1" algn="just" rtl="1">
              <a:lnSpc>
                <a:spcPct val="150000"/>
              </a:lnSpc>
            </a:pPr>
            <a:r>
              <a:rPr lang="ar-EG" altLang="en-US" sz="3600" b="1" dirty="0"/>
              <a:t>ثالثاً: مرحلة التقويم.</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person and person sitting at a table&#10;&#10;Description automatically generated">
            <a:extLst>
              <a:ext uri="{FF2B5EF4-FFF2-40B4-BE49-F238E27FC236}">
                <a16:creationId xmlns:a16="http://schemas.microsoft.com/office/drawing/2014/main" id="{B9E2AC00-41C4-595A-5AC7-C9388E83E520}"/>
              </a:ext>
            </a:extLst>
          </p:cNvPr>
          <p:cNvPicPr>
            <a:picLocks noChangeAspect="1"/>
          </p:cNvPicPr>
          <p:nvPr/>
        </p:nvPicPr>
        <p:blipFill rotWithShape="1">
          <a:blip r:embed="rId4">
            <a:extLst>
              <a:ext uri="{28A0092B-C50C-407E-A947-70E740481C1C}">
                <a14:useLocalDpi xmlns:a14="http://schemas.microsoft.com/office/drawing/2010/main" val="0"/>
              </a:ext>
            </a:extLst>
          </a:blip>
          <a:srcRect t="9813"/>
          <a:stretch/>
        </p:blipFill>
        <p:spPr>
          <a:xfrm>
            <a:off x="673430" y="1770247"/>
            <a:ext cx="5715000" cy="3865642"/>
          </a:xfrm>
          <a:prstGeom prst="rect">
            <a:avLst/>
          </a:prstGeom>
        </p:spPr>
      </p:pic>
    </p:spTree>
    <p:extLst>
      <p:ext uri="{BB962C8B-B14F-4D97-AF65-F5344CB8AC3E}">
        <p14:creationId xmlns:p14="http://schemas.microsoft.com/office/powerpoint/2010/main" val="411695485"/>
      </p:ext>
    </p:extLst>
  </p:cSld>
  <p:clrMapOvr>
    <a:masterClrMapping/>
  </p:clrMapOvr>
  <p:transition spd="slow">
    <p:comb/>
  </p:transition>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يتميّز الحوار الناجح بمجموعة من الخصائص، منها:</a:t>
            </a:r>
          </a:p>
          <a:p>
            <a:pPr lvl="1" algn="just" rtl="1">
              <a:lnSpc>
                <a:spcPct val="100000"/>
              </a:lnSpc>
            </a:pPr>
            <a:r>
              <a:rPr lang="ar-EG" altLang="en-US" sz="2800" b="1" dirty="0"/>
              <a:t>وجود هدف مفهوم وواضح لموضوع الحوار. </a:t>
            </a:r>
          </a:p>
          <a:p>
            <a:pPr lvl="1" algn="just" rtl="1">
              <a:lnSpc>
                <a:spcPct val="100000"/>
              </a:lnSpc>
            </a:pPr>
            <a:r>
              <a:rPr lang="ar-EG" altLang="en-US" sz="2800" b="1" dirty="0"/>
              <a:t>عقد الحوار في مكان وزمان مُناسبين. </a:t>
            </a:r>
          </a:p>
          <a:p>
            <a:pPr lvl="1" algn="just" rtl="1">
              <a:lnSpc>
                <a:spcPct val="100000"/>
              </a:lnSpc>
            </a:pPr>
            <a:r>
              <a:rPr lang="ar-EG" altLang="en-US" sz="2800" b="1" dirty="0"/>
              <a:t>وجود استماع إيجابيّ بين أطراف الحوار، ممّا يُساهم في استمراريّته. </a:t>
            </a:r>
          </a:p>
          <a:p>
            <a:pPr lvl="1" algn="just" rtl="1">
              <a:lnSpc>
                <a:spcPct val="100000"/>
              </a:lnSpc>
            </a:pPr>
            <a:r>
              <a:rPr lang="ar-EG" altLang="en-US" sz="2800" b="1" dirty="0"/>
              <a:t>عدم تركيز الحوار على جزء مُعيّن منه على حساب الأجزاء الأخرى. </a:t>
            </a:r>
          </a:p>
          <a:p>
            <a:pPr lvl="1" algn="just" rtl="1">
              <a:lnSpc>
                <a:spcPct val="100000"/>
              </a:lnSpc>
            </a:pPr>
            <a:r>
              <a:rPr lang="ar-EG" altLang="en-US" sz="2800" b="1" dirty="0"/>
              <a:t>استخدام الحوار بأسلوب مختصر وواضح وبسيط دون وجود إطالة في الكلام، مع الاعتماد على مجموعة من الأمثلة والأدلة والشواهد. </a:t>
            </a:r>
          </a:p>
          <a:p>
            <a:pPr lvl="1" algn="just" rtl="1">
              <a:lnSpc>
                <a:spcPct val="100000"/>
              </a:lnSpc>
            </a:pPr>
            <a:r>
              <a:rPr lang="ar-EG" altLang="en-US" sz="2800" b="1" dirty="0"/>
              <a:t>يجب أنّ تكون نهاية الحوار إيجابيّة وهادئة.</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5782543"/>
      </p:ext>
    </p:extLst>
  </p:cSld>
  <p:clrMapOvr>
    <a:masterClrMapping/>
  </p:clrMapOvr>
  <p:transition spd="slow">
    <p:comb/>
  </p:transition>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6"/>
            <a:ext cx="9852891" cy="4886771"/>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يتميّز الحوار الناجح بمجموعة من الخصائص، منها:</a:t>
            </a:r>
          </a:p>
          <a:p>
            <a:pPr lvl="1" algn="just" rtl="1">
              <a:lnSpc>
                <a:spcPct val="100000"/>
              </a:lnSpc>
            </a:pPr>
            <a:r>
              <a:rPr lang="ar-EG" altLang="en-US" sz="2800" b="1" dirty="0"/>
              <a:t>التأني في الحوار، ممّا يؤدي إلى وجود ثقة في الغالب بين أطرافه. </a:t>
            </a:r>
          </a:p>
          <a:p>
            <a:pPr lvl="1" algn="just" rtl="1">
              <a:lnSpc>
                <a:spcPct val="100000"/>
              </a:lnSpc>
            </a:pPr>
            <a:r>
              <a:rPr lang="ar-EG" altLang="en-US" sz="2800" b="1" dirty="0"/>
              <a:t>التركيز على أهمّ الكلمات أثناء الحوار. </a:t>
            </a:r>
          </a:p>
          <a:p>
            <a:pPr lvl="1" algn="just" rtl="1">
              <a:lnSpc>
                <a:spcPct val="100000"/>
              </a:lnSpc>
            </a:pPr>
            <a:r>
              <a:rPr lang="ar-EG" altLang="en-US" sz="2800" b="1" dirty="0"/>
              <a:t>الحرص على استخدام طُرق مُتنوّعة في تكرار الأفكار. </a:t>
            </a:r>
          </a:p>
          <a:p>
            <a:pPr lvl="1" algn="just" rtl="1">
              <a:lnSpc>
                <a:spcPct val="100000"/>
              </a:lnSpc>
            </a:pPr>
            <a:r>
              <a:rPr lang="ar-EG" altLang="en-US" sz="2800" b="1" dirty="0"/>
              <a:t>التنويع في نبرة الصّوت أثناء التكلّم، ممّا يُؤدّي إلى تقليل الشّعور في الملل. </a:t>
            </a:r>
          </a:p>
          <a:p>
            <a:pPr lvl="1" algn="just" rtl="1">
              <a:lnSpc>
                <a:spcPct val="100000"/>
              </a:lnSpc>
            </a:pPr>
            <a:r>
              <a:rPr lang="ar-EG" altLang="en-US" sz="2800" b="1" dirty="0"/>
              <a:t>تغيير طبيعة سرعة الحوار على نحو مُتدرّج، والتوقّف قبل وبعد الحديث عن الأفكار ذات الأهميّة. </a:t>
            </a:r>
          </a:p>
          <a:p>
            <a:pPr lvl="1" algn="just" rtl="1">
              <a:lnSpc>
                <a:spcPct val="100000"/>
              </a:lnSpc>
            </a:pPr>
            <a:r>
              <a:rPr lang="ar-EG" altLang="en-US" sz="2800" b="1" dirty="0"/>
              <a:t>تجنّب رفع الصوت (الصراخ)؛ إذ إنّ خفض الصّوت أثناء الحوار مع الأفراد الآخرين يُعتَبر مُؤثِّراً؛ لأنّ المُستمِعين ينجذبون إلى المحاور الذي يتحدّث بصوت مُنخفض، ويكون كلامه أكثر قبولاً عندهم.</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97015614"/>
      </p:ext>
    </p:extLst>
  </p:cSld>
  <p:clrMapOvr>
    <a:masterClrMapping/>
  </p:clrMapOvr>
  <p:transition spd="slow">
    <p:comb/>
  </p:transition>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يتميّز الحوار الناجح بمجموعة من الخصائص، منها:</a:t>
            </a:r>
          </a:p>
          <a:p>
            <a:pPr lvl="1" algn="just" rtl="1">
              <a:lnSpc>
                <a:spcPct val="100000"/>
              </a:lnSpc>
            </a:pPr>
            <a:r>
              <a:rPr lang="ar-EG" altLang="en-US" sz="2800" b="1" dirty="0"/>
              <a:t>تعابير الوجه: هي مجموعة من الإيماءات التي تعتمد على حركات عضلات الوجه، ومن المُهمّ استخدامها وتوظيفها في الحوار. </a:t>
            </a:r>
          </a:p>
          <a:p>
            <a:pPr lvl="1" algn="just" rtl="1">
              <a:lnSpc>
                <a:spcPct val="100000"/>
              </a:lnSpc>
            </a:pPr>
            <a:r>
              <a:rPr lang="ar-EG" altLang="en-US" sz="2800" b="1" dirty="0"/>
              <a:t>التواصل البصريّ: هو الاتّصال المُعتَمد على التّواصل بالعيون وتوزيع النظر بين الأفراد بالتّساوي. </a:t>
            </a:r>
          </a:p>
          <a:p>
            <a:pPr lvl="1" algn="just" rtl="1">
              <a:lnSpc>
                <a:spcPct val="100000"/>
              </a:lnSpc>
            </a:pPr>
            <a:r>
              <a:rPr lang="ar-EG" altLang="en-US" sz="2800" b="1" dirty="0"/>
              <a:t>حركة اليدين: هي من المهارات التي تُشكّل انطباعاً إيجابيّاً حول شخصيّة المحاور.</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pink and white background&#10;&#10;Description automatically generated">
            <a:extLst>
              <a:ext uri="{FF2B5EF4-FFF2-40B4-BE49-F238E27FC236}">
                <a16:creationId xmlns:a16="http://schemas.microsoft.com/office/drawing/2014/main" id="{76614057-5DA2-563F-18CD-395361E99C8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56906" y="4564796"/>
            <a:ext cx="4009439" cy="2255310"/>
          </a:xfrm>
          <a:prstGeom prst="rect">
            <a:avLst/>
          </a:prstGeom>
        </p:spPr>
      </p:pic>
    </p:spTree>
    <p:extLst>
      <p:ext uri="{BB962C8B-B14F-4D97-AF65-F5344CB8AC3E}">
        <p14:creationId xmlns:p14="http://schemas.microsoft.com/office/powerpoint/2010/main" val="3963932863"/>
      </p:ext>
    </p:extLst>
  </p:cSld>
  <p:clrMapOvr>
    <a:masterClrMapping/>
  </p:clrMapOvr>
  <p:transition spd="slow">
    <p:comb/>
  </p:transition>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412481" y="5253715"/>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مهارة التفاوض </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cartoon of a person and person at a table&#10;&#10;Description automatically generated">
            <a:extLst>
              <a:ext uri="{FF2B5EF4-FFF2-40B4-BE49-F238E27FC236}">
                <a16:creationId xmlns:a16="http://schemas.microsoft.com/office/drawing/2014/main" id="{E13D20EC-E341-3ECF-D8CA-74DF9EBC5BE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1436" y="1191131"/>
            <a:ext cx="9744075" cy="3810000"/>
          </a:xfrm>
          <a:prstGeom prst="rect">
            <a:avLst/>
          </a:prstGeom>
        </p:spPr>
      </p:pic>
    </p:spTree>
    <p:extLst>
      <p:ext uri="{BB962C8B-B14F-4D97-AF65-F5344CB8AC3E}">
        <p14:creationId xmlns:p14="http://schemas.microsoft.com/office/powerpoint/2010/main" val="238332796"/>
      </p:ext>
    </p:extLst>
  </p:cSld>
  <p:clrMapOvr>
    <a:masterClrMapping/>
  </p:clrMapOvr>
  <p:transition spd="slow">
    <p:comb/>
  </p:transition>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10000"/>
          </a:bodyPr>
          <a:lstStyle/>
          <a:p>
            <a:pPr marL="0" indent="0" algn="just" rtl="1" eaLnBrk="1" hangingPunct="1">
              <a:lnSpc>
                <a:spcPct val="150000"/>
              </a:lnSpc>
              <a:buNone/>
            </a:pPr>
            <a:r>
              <a:rPr lang="en-US" altLang="en-US" sz="3600" b="1" dirty="0">
                <a:solidFill>
                  <a:srgbClr val="0070C0"/>
                </a:solidFill>
              </a:rPr>
              <a:t>6</a:t>
            </a:r>
            <a:r>
              <a:rPr lang="ar-EG" altLang="en-US" sz="3600" b="1" dirty="0">
                <a:solidFill>
                  <a:srgbClr val="0070C0"/>
                </a:solidFill>
              </a:rPr>
              <a:t>-  مهارة  التفاوض</a:t>
            </a:r>
            <a:endParaRPr lang="en-US" altLang="en-US" sz="3600" b="1" dirty="0">
              <a:solidFill>
                <a:srgbClr val="0070C0"/>
              </a:solidFill>
            </a:endParaRPr>
          </a:p>
          <a:p>
            <a:pPr marL="0" indent="0" algn="just" rtl="1" eaLnBrk="1" hangingPunct="1">
              <a:lnSpc>
                <a:spcPct val="150000"/>
              </a:lnSpc>
              <a:buNone/>
            </a:pPr>
            <a:r>
              <a:rPr lang="ar-EG" altLang="en-US" b="1" dirty="0"/>
              <a:t>مفهوم التفاوض:</a:t>
            </a:r>
          </a:p>
          <a:p>
            <a:pPr marL="0" indent="0" algn="just" rtl="1" eaLnBrk="1" hangingPunct="1">
              <a:lnSpc>
                <a:spcPct val="150000"/>
              </a:lnSpc>
              <a:buNone/>
            </a:pPr>
            <a:r>
              <a:rPr lang="ar-EG" altLang="en-US" b="1" dirty="0"/>
              <a:t>هو عملية نقاش متبادلة بين طرفين للوصول إلى تسوية بين المصالح المتعارضة بطريقة ترضي طرفي المعادلة، وتكمن أهمية التفاوض في ضرورته للوصول إلى حل للخلافات والنزاعات بين الأطراف.</a:t>
            </a:r>
          </a:p>
          <a:p>
            <a:pPr marL="0" indent="0" algn="just" rtl="1" eaLnBrk="1" hangingPunct="1">
              <a:lnSpc>
                <a:spcPct val="150000"/>
              </a:lnSpc>
              <a:buNone/>
            </a:pPr>
            <a:r>
              <a:rPr lang="ar-EG" altLang="en-US" b="1" dirty="0"/>
              <a:t>وهو عملية المباحثات التي تتم بين طرفين(أو أكثر) ينظر كل منهما للآخر على أنه متحكم في مصادر حاجات الآخر، ويهدفان منها إلى بلوغ حد الاتفاق على تغيير الأوضاع.</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21235857"/>
      </p:ext>
    </p:extLst>
  </p:cSld>
  <p:clrMapOvr>
    <a:masterClrMapping/>
  </p:clrMapOvr>
  <p:transition spd="slow">
    <p:comb/>
  </p:transition>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en-US" altLang="en-US" sz="3600" b="1" dirty="0">
                <a:solidFill>
                  <a:srgbClr val="0070C0"/>
                </a:solidFill>
              </a:rPr>
              <a:t>6</a:t>
            </a:r>
            <a:r>
              <a:rPr lang="ar-EG" altLang="en-US" sz="3600" b="1" dirty="0">
                <a:solidFill>
                  <a:srgbClr val="0070C0"/>
                </a:solidFill>
              </a:rPr>
              <a:t>-  مهارة التفاوض</a:t>
            </a:r>
            <a:endParaRPr lang="en-US" altLang="en-US" sz="3600" b="1" dirty="0">
              <a:solidFill>
                <a:srgbClr val="0070C0"/>
              </a:solidFill>
            </a:endParaRPr>
          </a:p>
          <a:p>
            <a:pPr marL="0" indent="0" algn="just" rtl="1" eaLnBrk="1" hangingPunct="1">
              <a:lnSpc>
                <a:spcPct val="150000"/>
              </a:lnSpc>
              <a:buNone/>
            </a:pPr>
            <a:r>
              <a:rPr lang="ar-EG" altLang="en-US" b="1" dirty="0"/>
              <a:t>من التعريفات السابقة نستنتج عناصر التفاوض:</a:t>
            </a:r>
          </a:p>
          <a:p>
            <a:pPr lvl="2" algn="just" rtl="1">
              <a:lnSpc>
                <a:spcPct val="150000"/>
              </a:lnSpc>
            </a:pPr>
            <a:r>
              <a:rPr lang="ar-EG" altLang="en-US" sz="3200" b="1" dirty="0"/>
              <a:t>  التفاوض بين طرفين أو أكثر .</a:t>
            </a:r>
          </a:p>
          <a:p>
            <a:pPr lvl="2" algn="just" rtl="1">
              <a:lnSpc>
                <a:spcPct val="150000"/>
              </a:lnSpc>
            </a:pPr>
            <a:r>
              <a:rPr lang="ar-EG" altLang="en-US" sz="3200" b="1" dirty="0"/>
              <a:t>  موضوع للتفاوض .</a:t>
            </a:r>
          </a:p>
          <a:p>
            <a:pPr lvl="2" algn="just" rtl="1">
              <a:lnSpc>
                <a:spcPct val="150000"/>
              </a:lnSpc>
            </a:pPr>
            <a:r>
              <a:rPr lang="ar-EG" altLang="en-US" sz="3200" b="1" dirty="0"/>
              <a:t>  التوصل إلى اتفاق مقبول نسبياً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98057122"/>
      </p:ext>
    </p:extLst>
  </p:cSld>
  <p:clrMapOvr>
    <a:masterClrMapping/>
  </p:clrMapOvr>
  <p:transition spd="slow">
    <p:comb/>
  </p:transition>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10000"/>
          </a:bodyPr>
          <a:lstStyle/>
          <a:p>
            <a:pPr marL="0" indent="0" algn="just" rtl="1" eaLnBrk="1" hangingPunct="1">
              <a:lnSpc>
                <a:spcPct val="150000"/>
              </a:lnSpc>
              <a:buNone/>
            </a:pPr>
            <a:r>
              <a:rPr lang="ar-EG" altLang="en-US" sz="3600" b="1" dirty="0">
                <a:solidFill>
                  <a:srgbClr val="0070C0"/>
                </a:solidFill>
              </a:rPr>
              <a:t>شروط التفاوض:</a:t>
            </a:r>
            <a:endParaRPr lang="en-US" altLang="en-US" sz="3600" b="1" dirty="0">
              <a:solidFill>
                <a:srgbClr val="0070C0"/>
              </a:solidFill>
            </a:endParaRPr>
          </a:p>
          <a:p>
            <a:pPr marL="0" indent="0" algn="just" rtl="1" eaLnBrk="1" hangingPunct="1">
              <a:lnSpc>
                <a:spcPct val="150000"/>
              </a:lnSpc>
              <a:buNone/>
            </a:pPr>
            <a:r>
              <a:rPr lang="ar-EG" altLang="en-US" sz="3200" b="1" dirty="0">
                <a:solidFill>
                  <a:srgbClr val="C00000"/>
                </a:solidFill>
              </a:rPr>
              <a:t>القوة التفاوضية: </a:t>
            </a:r>
            <a:r>
              <a:rPr lang="ar-EG" altLang="en-US" sz="3200" b="1" dirty="0"/>
              <a:t>يقصد بها مدى السلطة التفاوضية للتفاوض.</a:t>
            </a:r>
          </a:p>
          <a:p>
            <a:pPr marL="0" indent="0" algn="just" rtl="1" eaLnBrk="1" hangingPunct="1">
              <a:lnSpc>
                <a:spcPct val="150000"/>
              </a:lnSpc>
              <a:buNone/>
            </a:pPr>
            <a:r>
              <a:rPr lang="ar-EG" altLang="en-US" sz="3200" b="1" dirty="0">
                <a:solidFill>
                  <a:srgbClr val="C00000"/>
                </a:solidFill>
              </a:rPr>
              <a:t>المعلومات التفاوضية: </a:t>
            </a:r>
            <a:r>
              <a:rPr lang="ar-EG" altLang="en-US" sz="3200" b="1" dirty="0"/>
              <a:t>وهي المعلومات الكافية عن الخصم.</a:t>
            </a:r>
          </a:p>
          <a:p>
            <a:pPr marL="0" indent="0" algn="just" rtl="1" eaLnBrk="1" hangingPunct="1">
              <a:lnSpc>
                <a:spcPct val="150000"/>
              </a:lnSpc>
              <a:buNone/>
            </a:pPr>
            <a:r>
              <a:rPr lang="ar-EG" altLang="en-US" sz="3200" b="1" dirty="0">
                <a:solidFill>
                  <a:srgbClr val="C00000"/>
                </a:solidFill>
              </a:rPr>
              <a:t>القدرة التفاوضية: </a:t>
            </a:r>
            <a:r>
              <a:rPr lang="ar-EG" altLang="en-US" sz="3200" b="1" dirty="0"/>
              <a:t>مدى البراعة والمهارة والكفاءة في التفاوض.</a:t>
            </a:r>
          </a:p>
          <a:p>
            <a:pPr marL="0" indent="0" algn="just" rtl="1" eaLnBrk="1" hangingPunct="1">
              <a:lnSpc>
                <a:spcPct val="150000"/>
              </a:lnSpc>
              <a:buNone/>
            </a:pPr>
            <a:r>
              <a:rPr lang="ar-EG" altLang="en-US" sz="3200" b="1" dirty="0">
                <a:solidFill>
                  <a:srgbClr val="C00000"/>
                </a:solidFill>
              </a:rPr>
              <a:t>الرغبة المشتركة: </a:t>
            </a:r>
            <a:r>
              <a:rPr lang="ar-EG" altLang="en-US" sz="3200" b="1" dirty="0"/>
              <a:t>توافر رغبة حقيقية لدى الأطراف المتفاوضة لحل مشاكلهم .</a:t>
            </a:r>
          </a:p>
          <a:p>
            <a:pPr marL="0" indent="0" algn="just" rtl="1" eaLnBrk="1" hangingPunct="1">
              <a:lnSpc>
                <a:spcPct val="150000"/>
              </a:lnSpc>
              <a:buNone/>
            </a:pPr>
            <a:r>
              <a:rPr lang="ar-EG" altLang="en-US" sz="3200" b="1" dirty="0">
                <a:solidFill>
                  <a:srgbClr val="C00000"/>
                </a:solidFill>
              </a:rPr>
              <a:t>المناخ المحيط: </a:t>
            </a:r>
            <a:r>
              <a:rPr lang="ar-EG" altLang="en-US" sz="3200" b="1" dirty="0"/>
              <a:t>حيث يجب أن تكون القضية التفاوضية ساخنة أي جديرة بالتفاوض.</a:t>
            </a:r>
          </a:p>
          <a:p>
            <a:pPr marL="0" indent="0" algn="just" rtl="1" eaLnBrk="1" hangingPunct="1">
              <a:lnSpc>
                <a:spcPct val="150000"/>
              </a:lnSpc>
              <a:buNone/>
            </a:pPr>
            <a:endParaRPr lang="ar-EG" altLang="en-US" sz="32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77740131"/>
      </p:ext>
    </p:extLst>
  </p:cSld>
  <p:clrMapOvr>
    <a:masterClrMapping/>
  </p:clrMapOvr>
  <p:transition spd="slow">
    <p:comb/>
  </p:transition>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77500" lnSpcReduction="20000"/>
          </a:bodyPr>
          <a:lstStyle/>
          <a:p>
            <a:pPr marL="0" indent="0" algn="just" rtl="1" eaLnBrk="1" hangingPunct="1">
              <a:lnSpc>
                <a:spcPct val="150000"/>
              </a:lnSpc>
              <a:buNone/>
            </a:pPr>
            <a:r>
              <a:rPr lang="ar-EG" altLang="en-US" sz="3600" b="1" dirty="0">
                <a:solidFill>
                  <a:srgbClr val="0070C0"/>
                </a:solidFill>
              </a:rPr>
              <a:t>خطوات عملية التفاوض:</a:t>
            </a:r>
            <a:endParaRPr lang="en-US" altLang="en-US" sz="3600" b="1" dirty="0">
              <a:solidFill>
                <a:srgbClr val="0070C0"/>
              </a:solidFill>
            </a:endParaRPr>
          </a:p>
          <a:p>
            <a:pPr algn="just" rtl="1">
              <a:lnSpc>
                <a:spcPct val="150000"/>
              </a:lnSpc>
            </a:pPr>
            <a:r>
              <a:rPr lang="ar-EG" altLang="en-US" sz="3200" b="1" dirty="0"/>
              <a:t>تحديد وتشخيص القضية التفاوضية.</a:t>
            </a:r>
          </a:p>
          <a:p>
            <a:pPr algn="just" rtl="1">
              <a:lnSpc>
                <a:spcPct val="150000"/>
              </a:lnSpc>
            </a:pPr>
            <a:r>
              <a:rPr lang="ar-EG" altLang="en-US" sz="3200" b="1" dirty="0"/>
              <a:t>تهيئة المناخ للتفاوض.</a:t>
            </a:r>
          </a:p>
          <a:p>
            <a:pPr algn="just" rtl="1">
              <a:lnSpc>
                <a:spcPct val="150000"/>
              </a:lnSpc>
            </a:pPr>
            <a:r>
              <a:rPr lang="ar-EG" altLang="en-US" sz="3200" b="1" dirty="0"/>
              <a:t>قبول الخصم للتفاوض.</a:t>
            </a:r>
          </a:p>
          <a:p>
            <a:pPr algn="just" rtl="1">
              <a:lnSpc>
                <a:spcPct val="150000"/>
              </a:lnSpc>
            </a:pPr>
            <a:r>
              <a:rPr lang="ar-EG" altLang="en-US" sz="3200" b="1" dirty="0"/>
              <a:t>التمهيد لعملية التفاوض الفعلية والإعداد لها تنفيذيًا.</a:t>
            </a:r>
          </a:p>
          <a:p>
            <a:pPr algn="just" rtl="1">
              <a:lnSpc>
                <a:spcPct val="150000"/>
              </a:lnSpc>
            </a:pPr>
            <a:r>
              <a:rPr lang="ar-EG" altLang="en-US" sz="3200" b="1" dirty="0"/>
              <a:t>بدء جلسات التفاوض الفعلية.</a:t>
            </a:r>
          </a:p>
          <a:p>
            <a:pPr algn="just" rtl="1">
              <a:lnSpc>
                <a:spcPct val="150000"/>
              </a:lnSpc>
            </a:pPr>
            <a:r>
              <a:rPr lang="ar-EG" altLang="en-US" sz="3200" b="1" dirty="0"/>
              <a:t>الوصول إلى الاتفاق النهائي وتوقيعه.</a:t>
            </a:r>
          </a:p>
          <a:p>
            <a:pPr marL="0" indent="0" algn="just" rtl="1" eaLnBrk="1" hangingPunct="1">
              <a:lnSpc>
                <a:spcPct val="150000"/>
              </a:lnSpc>
              <a:buNone/>
            </a:pPr>
            <a:endParaRPr lang="ar-EG" altLang="en-US" sz="32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2" descr="https://encrypted-tbn3.gstatic.com/images?q=tbn:ANd9GcSXGmgcHUxDF-jjYUAJdUe-2E4P0W96_Ik7r0AdgWBcB_86ZAWV">
            <a:extLst>
              <a:ext uri="{FF2B5EF4-FFF2-40B4-BE49-F238E27FC236}">
                <a16:creationId xmlns:a16="http://schemas.microsoft.com/office/drawing/2014/main" id="{7802DBB5-DFC2-64D1-AA1C-17F346C1AA0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56904" y="2907277"/>
            <a:ext cx="4286195" cy="31678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8297537"/>
      </p:ext>
    </p:extLst>
  </p:cSld>
  <p:clrMapOvr>
    <a:masterClrMapping/>
  </p:clrMapOvr>
  <p:transition spd="slow">
    <p:comb/>
  </p:transition>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مراحل عملية التفاوض:</a:t>
            </a:r>
          </a:p>
          <a:p>
            <a:pPr marL="0" indent="0" algn="just" rtl="1" eaLnBrk="1" hangingPunct="1">
              <a:lnSpc>
                <a:spcPct val="150000"/>
              </a:lnSpc>
              <a:buNone/>
            </a:pPr>
            <a:endParaRPr lang="ar-EG" altLang="en-US" sz="800" b="1" dirty="0">
              <a:solidFill>
                <a:srgbClr val="0070C0"/>
              </a:solidFill>
            </a:endParaRPr>
          </a:p>
          <a:p>
            <a:pPr marL="0" indent="0" algn="just" rtl="1" eaLnBrk="1" hangingPunct="1">
              <a:lnSpc>
                <a:spcPct val="150000"/>
              </a:lnSpc>
              <a:buNone/>
            </a:pPr>
            <a:r>
              <a:rPr lang="ar-EG" altLang="en-US" sz="3600" b="1" dirty="0"/>
              <a:t>1. مرحلة الإعداد: يقوم كل طرف بالاستعداد لعملية التفاوض بفترة كافية عن طريق جمع المعلومات الضرورية عن الطرف الآخر.</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757766"/>
      </p:ext>
    </p:extLst>
  </p:cSld>
  <p:clrMapOvr>
    <a:masterClrMapping/>
  </p:clrMapOvr>
  <p:transition spd="slow">
    <p:comb/>
  </p:transition>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مراحل عملية التفاوض:</a:t>
            </a:r>
          </a:p>
          <a:p>
            <a:pPr marL="0" indent="0" algn="just" rtl="1" eaLnBrk="1" hangingPunct="1">
              <a:lnSpc>
                <a:spcPct val="150000"/>
              </a:lnSpc>
              <a:buNone/>
            </a:pPr>
            <a:endParaRPr lang="ar-EG" altLang="en-US" sz="400" b="1" dirty="0">
              <a:solidFill>
                <a:srgbClr val="0070C0"/>
              </a:solidFill>
            </a:endParaRPr>
          </a:p>
          <a:p>
            <a:pPr marL="0" indent="0" algn="just" rtl="1" eaLnBrk="1" hangingPunct="1">
              <a:lnSpc>
                <a:spcPct val="150000"/>
              </a:lnSpc>
              <a:buNone/>
            </a:pPr>
            <a:r>
              <a:rPr lang="ar-EG" altLang="en-US" sz="3600" b="1" dirty="0"/>
              <a:t>2. مرحلة تقييم البدائل : يجب على كل طرف أن يحدد نقطة القبول من وجهة نظره، ويحاول كل طرف تحديد ما يسمى بمجال الاتفاق وهي المساحة التي يمكن أن تكون مقبولة لطرفي التفاوض للوصول إلى اتفاق .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2590643"/>
      </p:ext>
    </p:extLst>
  </p:cSld>
  <p:clrMapOvr>
    <a:masterClrMapping/>
  </p:clrMapOvr>
  <p:transition spd="slow">
    <p:comb/>
  </p:transition>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مراحل عملية التفاوض:</a:t>
            </a:r>
          </a:p>
          <a:p>
            <a:pPr marL="0" indent="0" algn="just" rtl="1" eaLnBrk="1" hangingPunct="1">
              <a:lnSpc>
                <a:spcPct val="150000"/>
              </a:lnSpc>
              <a:buNone/>
            </a:pPr>
            <a:endParaRPr lang="ar-EG" altLang="en-US" sz="400" b="1" dirty="0">
              <a:solidFill>
                <a:srgbClr val="0070C0"/>
              </a:solidFill>
            </a:endParaRPr>
          </a:p>
          <a:p>
            <a:pPr marL="0" indent="0" algn="just" rtl="1" eaLnBrk="1" hangingPunct="1">
              <a:lnSpc>
                <a:spcPct val="150000"/>
              </a:lnSpc>
              <a:buNone/>
            </a:pPr>
            <a:r>
              <a:rPr lang="ar-EG" altLang="en-US" sz="3600" b="1" dirty="0"/>
              <a:t>3. مرحلة تحديد الاهتمامات: يكون هناك تقييم حقيقي لاهتمامات ومصالح الطرف المقابل وأخذها في الاعتبار.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4380052"/>
      </p:ext>
    </p:extLst>
  </p:cSld>
  <p:clrMapOvr>
    <a:masterClrMapping/>
  </p:clrMapOvr>
  <p:transition spd="slow">
    <p:comb/>
  </p:transition>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مراحل عملية التفاوض:</a:t>
            </a:r>
          </a:p>
          <a:p>
            <a:pPr marL="0" indent="0" algn="just" rtl="1" eaLnBrk="1" hangingPunct="1">
              <a:lnSpc>
                <a:spcPct val="150000"/>
              </a:lnSpc>
              <a:buNone/>
            </a:pPr>
            <a:endParaRPr lang="ar-EG" altLang="en-US" sz="400" b="1" dirty="0">
              <a:solidFill>
                <a:srgbClr val="0070C0"/>
              </a:solidFill>
            </a:endParaRPr>
          </a:p>
          <a:p>
            <a:pPr marL="0" indent="0" algn="just" rtl="1" eaLnBrk="1" hangingPunct="1">
              <a:lnSpc>
                <a:spcPct val="150000"/>
              </a:lnSpc>
              <a:buNone/>
            </a:pPr>
            <a:r>
              <a:rPr lang="ar-EG" altLang="en-US" sz="3600" b="1" dirty="0"/>
              <a:t>4. مرحلة المقايضة والمصالح المشتركة: يلجأ المتفاوضون إلى المقايضة لإشباع اهتمامات كل طرف (التوازن في المصالح المشتركة).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9752428"/>
      </p:ext>
    </p:extLst>
  </p:cSld>
  <p:clrMapOvr>
    <a:masterClrMapping/>
  </p:clrMapOvr>
  <p:transition spd="slow">
    <p:comb/>
  </p:transition>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20000"/>
          </a:bodyPr>
          <a:lstStyle/>
          <a:p>
            <a:pPr marL="0" indent="0" algn="just" rtl="1" eaLnBrk="1" hangingPunct="1">
              <a:lnSpc>
                <a:spcPct val="150000"/>
              </a:lnSpc>
              <a:buNone/>
            </a:pPr>
            <a:r>
              <a:rPr lang="ar-EG" altLang="en-US" sz="3300" b="1" dirty="0">
                <a:solidFill>
                  <a:srgbClr val="0070C0"/>
                </a:solidFill>
              </a:rPr>
              <a:t>نصائح لنجاح عملية التفاوض:</a:t>
            </a:r>
          </a:p>
          <a:p>
            <a:pPr algn="just" rtl="1">
              <a:lnSpc>
                <a:spcPct val="150000"/>
              </a:lnSpc>
            </a:pPr>
            <a:r>
              <a:rPr lang="ar-EG" altLang="en-US" sz="3100" b="1" dirty="0"/>
              <a:t>التفاوض المقصود هو اربح – اربح </a:t>
            </a:r>
          </a:p>
          <a:p>
            <a:pPr algn="just" rtl="1">
              <a:lnSpc>
                <a:spcPct val="150000"/>
              </a:lnSpc>
            </a:pPr>
            <a:r>
              <a:rPr lang="ar-EG" altLang="en-US" sz="3100" b="1" dirty="0"/>
              <a:t> لا تبالغ في رد الفعل ولا تكن عاطفيًا </a:t>
            </a:r>
          </a:p>
          <a:p>
            <a:pPr algn="just" rtl="1">
              <a:lnSpc>
                <a:spcPct val="150000"/>
              </a:lnSpc>
            </a:pPr>
            <a:r>
              <a:rPr lang="ar-EG" altLang="en-US" sz="3100" b="1" dirty="0"/>
              <a:t>لا تفقد الصبر ولا تكن منفرًا أو استفزازيًا </a:t>
            </a:r>
          </a:p>
          <a:p>
            <a:pPr algn="just" rtl="1">
              <a:lnSpc>
                <a:spcPct val="150000"/>
              </a:lnSpc>
            </a:pPr>
            <a:r>
              <a:rPr lang="ar-EG" altLang="en-US" sz="3100" b="1" dirty="0"/>
              <a:t>لا تضغط أكثر من اللازم</a:t>
            </a:r>
          </a:p>
          <a:p>
            <a:pPr algn="just" rtl="1">
              <a:lnSpc>
                <a:spcPct val="150000"/>
              </a:lnSpc>
            </a:pPr>
            <a:r>
              <a:rPr lang="ar-EG" altLang="en-US" sz="3100" b="1" dirty="0"/>
              <a:t>لا توافق أبدا على شيء لا تريده </a:t>
            </a:r>
            <a:r>
              <a:rPr lang="ar-EG" altLang="en-US" sz="3100" b="1"/>
              <a:t>وكن دبلوماسيًا </a:t>
            </a:r>
            <a:r>
              <a:rPr lang="ar-EG" altLang="en-US" sz="3100" b="1" dirty="0"/>
              <a:t>في التعبير عن الرفض أو عدم الموافقة </a:t>
            </a:r>
          </a:p>
          <a:p>
            <a:pPr algn="just" rtl="1">
              <a:lnSpc>
                <a:spcPct val="150000"/>
              </a:lnSpc>
            </a:pPr>
            <a:r>
              <a:rPr lang="ar-EG" altLang="en-US" sz="3100" b="1" dirty="0"/>
              <a:t>تدرج في منح الامتيازات بطريقة تصاعدية وبالتبادل</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2651857"/>
      </p:ext>
    </p:extLst>
  </p:cSld>
  <p:clrMapOvr>
    <a:masterClrMapping/>
  </p:clrMapOvr>
  <p:transition spd="slow">
    <p:comb/>
  </p:transition>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412481" y="5253715"/>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بناء الشخصية المقنعة</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Picture 6" descr="A person standing at a podium&#10;&#10;Description automatically generated">
            <a:extLst>
              <a:ext uri="{FF2B5EF4-FFF2-40B4-BE49-F238E27FC236}">
                <a16:creationId xmlns:a16="http://schemas.microsoft.com/office/drawing/2014/main" id="{5784AF42-3FFD-84E2-7767-DC34AD562D6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62250" y="1208379"/>
            <a:ext cx="6667500" cy="3810000"/>
          </a:xfrm>
          <a:prstGeom prst="rect">
            <a:avLst/>
          </a:prstGeom>
        </p:spPr>
      </p:pic>
    </p:spTree>
    <p:extLst>
      <p:ext uri="{BB962C8B-B14F-4D97-AF65-F5344CB8AC3E}">
        <p14:creationId xmlns:p14="http://schemas.microsoft.com/office/powerpoint/2010/main" val="4190936705"/>
      </p:ext>
    </p:extLst>
  </p:cSld>
  <p:clrMapOvr>
    <a:masterClrMapping/>
  </p:clrMapOvr>
  <p:transition spd="slow">
    <p:comb/>
  </p:transition>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20000"/>
          </a:bodyPr>
          <a:lstStyle/>
          <a:p>
            <a:pPr marL="0" indent="0" algn="just" rtl="1" eaLnBrk="1" hangingPunct="1">
              <a:lnSpc>
                <a:spcPct val="150000"/>
              </a:lnSpc>
              <a:buNone/>
            </a:pPr>
            <a:r>
              <a:rPr lang="ar-EG" altLang="en-US" sz="3300" b="1" dirty="0">
                <a:solidFill>
                  <a:srgbClr val="0070C0"/>
                </a:solidFill>
              </a:rPr>
              <a:t>كيفية بناء الثقة في النفس:</a:t>
            </a:r>
          </a:p>
          <a:p>
            <a:pPr algn="just" rtl="1">
              <a:lnSpc>
                <a:spcPct val="150000"/>
              </a:lnSpc>
            </a:pPr>
            <a:r>
              <a:rPr lang="ar-EG" altLang="en-US" sz="3100" b="1" dirty="0"/>
              <a:t>حتى تكون شخصًا مقنعًا ومؤثرًا في الآخرين فإنه يجب بناء ثقتك في نفسك في البداية وحتى تكون كلماتك لها الوقع الذي تريده على من تخاطبهم. </a:t>
            </a:r>
          </a:p>
          <a:p>
            <a:pPr algn="just" rtl="1">
              <a:lnSpc>
                <a:spcPct val="150000"/>
              </a:lnSpc>
            </a:pPr>
            <a:r>
              <a:rPr lang="ar-EG" altLang="en-US" sz="3100" b="1" dirty="0"/>
              <a:t>إذ تعتبر الثقة بالنفس من أبرز عناصر المعنويات والإرادة ومن عوامل الانتصار وتأخذ الثقة بالنفس موقعها المتميز في بناء وصقل الشخصية باعتبارها عنصرًا رئيسيًا في رفع الروح المعنوية والإرادة وهي عامل هام في مجال تحقيق التفوق الذي يركز بدوره على المعنويات والإرادة والروح الفعالة لدى الأفراد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بناء الشخصية المقنعة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23602131"/>
      </p:ext>
    </p:extLst>
  </p:cSld>
  <p:clrMapOvr>
    <a:masterClrMapping/>
  </p:clrMapOvr>
  <p:transition spd="slow">
    <p:comb/>
  </p:transition>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20000"/>
          </a:bodyPr>
          <a:lstStyle/>
          <a:p>
            <a:pPr marL="0" indent="0" algn="just" rtl="1" eaLnBrk="1" hangingPunct="1">
              <a:lnSpc>
                <a:spcPct val="150000"/>
              </a:lnSpc>
              <a:buNone/>
            </a:pPr>
            <a:r>
              <a:rPr lang="ar-EG" altLang="en-US" sz="3300" b="1" dirty="0">
                <a:solidFill>
                  <a:srgbClr val="0070C0"/>
                </a:solidFill>
              </a:rPr>
              <a:t>كيفية بناء الثقة في النفس:</a:t>
            </a:r>
          </a:p>
          <a:p>
            <a:pPr algn="just" rtl="1">
              <a:lnSpc>
                <a:spcPct val="150000"/>
              </a:lnSpc>
            </a:pPr>
            <a:r>
              <a:rPr lang="ar-EG" altLang="en-US" sz="3100" b="1" dirty="0"/>
              <a:t>وللروح المعنوية قواعد وعوامل ونتائج ومظاهر على الفرد تجعله يعبر عن نفسه من خلالها. </a:t>
            </a:r>
          </a:p>
          <a:p>
            <a:pPr algn="just" rtl="1">
              <a:lnSpc>
                <a:spcPct val="150000"/>
              </a:lnSpc>
            </a:pPr>
            <a:r>
              <a:rPr lang="ar-EG" altLang="en-US" sz="3100" b="1" dirty="0"/>
              <a:t>ونجد أن قواعد المعنويات هي العقيدة والقيادة والإرادة والتدريب، وتعتبر الثقة بالنفس أساس لابد من الاعتماد عليه في بناء الشخصية لما يمثله من داعم وركيزة أساسية يتم من خلالها بناء البيت الداخلي وتقويته، وحينئذ نتمكن من استخدام هذه القوة المعنوية الداخلية في اتخاذ القرارات البناءة الصحيحة واستعمالها في التأثير على الآخرين وإقناعهم بما نرغب به ونريد منهم تحقيقه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بناء الشخصية المقنعة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6084626"/>
      </p:ext>
    </p:extLst>
  </p:cSld>
  <p:clrMapOvr>
    <a:masterClrMapping/>
  </p:clrMapOvr>
  <p:transition spd="slow">
    <p:comb/>
  </p:transition>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00468"/>
            <a:ext cx="9852891" cy="5119528"/>
          </a:xfrm>
          <a:solidFill>
            <a:schemeClr val="bg1"/>
          </a:solidFill>
        </p:spPr>
        <p:txBody>
          <a:bodyPr>
            <a:normAutofit fontScale="77500" lnSpcReduction="20000"/>
          </a:bodyPr>
          <a:lstStyle/>
          <a:p>
            <a:pPr marL="0" indent="0" algn="just" rtl="1" eaLnBrk="1" hangingPunct="1">
              <a:lnSpc>
                <a:spcPct val="150000"/>
              </a:lnSpc>
              <a:buNone/>
            </a:pPr>
            <a:r>
              <a:rPr lang="ar-EG" altLang="en-US" sz="4600" b="1" dirty="0">
                <a:solidFill>
                  <a:srgbClr val="0070C0"/>
                </a:solidFill>
              </a:rPr>
              <a:t>الثقة وبناء القدرات:</a:t>
            </a:r>
          </a:p>
          <a:p>
            <a:pPr marL="0" indent="0" algn="just" rtl="1">
              <a:lnSpc>
                <a:spcPct val="150000"/>
              </a:lnSpc>
              <a:buNone/>
            </a:pPr>
            <a:r>
              <a:rPr lang="ar-EG" altLang="en-US" sz="3100" b="1" dirty="0"/>
              <a:t>هناك العديد من القدرات الشخصية التي يحتاج الفرد إلى بنائها وتقويتها حتى يرتقي بمستوى شخصيته وبالتالي يستطيع إيصال أفكاره وآرائه بصورة أكبر قربًا من قلوب الآخرين، ومن هذه القدرات: القدرة النفسية، والقدرة العقلية والفكرية، والقدرة الروحية .</a:t>
            </a:r>
          </a:p>
          <a:p>
            <a:pPr algn="just" rtl="1">
              <a:lnSpc>
                <a:spcPct val="150000"/>
              </a:lnSpc>
            </a:pPr>
            <a:r>
              <a:rPr lang="ar-EG" altLang="en-US" sz="3100" b="1" dirty="0"/>
              <a:t>القدرة النفسية: وتتشكل من خلال اكتساب المهارات النفسية المختلفة بما فيها تقوية عناصر الشخصية وصفاتها الإيجابية وكذلك اكتساب العادات النفسية </a:t>
            </a:r>
            <a:r>
              <a:rPr lang="ar-EG" altLang="en-US" sz="3100" b="1"/>
              <a:t>السليمة مثل تقبل </a:t>
            </a:r>
            <a:r>
              <a:rPr lang="ar-EG" altLang="en-US" sz="3100" b="1" dirty="0"/>
              <a:t>الآخرين ومحبتهم والمبادرة الإيجابية تجاه الآخرين، والفهم السليم الواقعي لنفسه والآخرين وللظروف والأحداث بحيث لا يكون هناك تهويل وتعظيم للأمور وإنما إدراكها بحجمها الطبيعي والتعود على امتصاص الصدمات مما يؤمن الثبات النفسي والاتزان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بناء الشخصية المقنعة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4342295"/>
      </p:ext>
    </p:extLst>
  </p:cSld>
  <p:clrMapOvr>
    <a:masterClrMapping/>
  </p:clrMapOvr>
  <p:transition spd="slow">
    <p:comb/>
  </p:transition>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20000"/>
          </a:bodyPr>
          <a:lstStyle/>
          <a:p>
            <a:pPr marL="0" indent="0" algn="just" rtl="1" eaLnBrk="1" hangingPunct="1">
              <a:lnSpc>
                <a:spcPct val="150000"/>
              </a:lnSpc>
              <a:buNone/>
            </a:pPr>
            <a:r>
              <a:rPr lang="ar-EG" altLang="en-US" sz="3500" b="1" dirty="0">
                <a:solidFill>
                  <a:srgbClr val="0070C0"/>
                </a:solidFill>
              </a:rPr>
              <a:t>الثقة وبناء القدرات:</a:t>
            </a:r>
          </a:p>
          <a:p>
            <a:pPr algn="just" rtl="1">
              <a:lnSpc>
                <a:spcPct val="150000"/>
              </a:lnSpc>
            </a:pPr>
            <a:r>
              <a:rPr lang="ar-EG" altLang="en-US" sz="3100" b="1" dirty="0"/>
              <a:t>القدرة العقلية والفكرية: وتعكسها درجة المعرفة ومستوى التثقيف والتعليم والتدريب مع تراكم الخبرات واكتساب المهارات العقلية والفكرية وما يمكن تسميته بالذكاء المتعلم .</a:t>
            </a:r>
          </a:p>
          <a:p>
            <a:pPr algn="just" rtl="1">
              <a:lnSpc>
                <a:spcPct val="150000"/>
              </a:lnSpc>
            </a:pPr>
            <a:r>
              <a:rPr lang="ar-EG" altLang="en-US" sz="3100" b="1" dirty="0"/>
              <a:t>القدرة الروحية: وتنبع من درجة الاعتقاد في المبادئ والقيم المختلفة والثقة بالهدف الذي يرغب الوصول إليه من خلال التعلم، والتربية البيتية، والمدرسية، والاجتماعية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بناء الشخصية المقنعة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2828208"/>
      </p:ext>
    </p:extLst>
  </p:cSld>
  <p:clrMapOvr>
    <a:masterClrMapping/>
  </p:clrMapOvr>
  <p:transition spd="slow">
    <p:comb/>
  </p:transition>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9</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811587" y="4820330"/>
            <a:ext cx="2662909" cy="523220"/>
          </a:xfrm>
          <a:prstGeom prst="rect">
            <a:avLst/>
          </a:prstGeom>
          <a:noFill/>
        </p:spPr>
        <p:txBody>
          <a:bodyPr wrap="none" rtlCol="0">
            <a:spAutoFit/>
          </a:bodyPr>
          <a:lstStyle/>
          <a:p>
            <a:pPr algn="r" rtl="1"/>
            <a:r>
              <a:rPr lang="ar-EG" sz="2800" b="1" dirty="0">
                <a:latin typeface="Times New Roman" panose="02020603050405020304" pitchFamily="18" charset="0"/>
                <a:cs typeface="Times New Roman" panose="02020603050405020304" pitchFamily="18" charset="0"/>
              </a:rPr>
              <a:t>الإعلان وطرق الإقناع</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1786159"/>
      </p:ext>
    </p:extLst>
  </p:cSld>
  <p:clrMapOvr>
    <a:masterClrMapping/>
  </p:clrMapOvr>
  <p:transition spd="slow">
    <p:comb/>
  </p:transition>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704915" y="5284052"/>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الإعلان</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group of people standing around a blue background&#10;&#10;Description automatically generated">
            <a:extLst>
              <a:ext uri="{FF2B5EF4-FFF2-40B4-BE49-F238E27FC236}">
                <a16:creationId xmlns:a16="http://schemas.microsoft.com/office/drawing/2014/main" id="{ACEBE932-2A43-3304-A737-7C6CA9BAF3D6}"/>
              </a:ext>
            </a:extLst>
          </p:cNvPr>
          <p:cNvPicPr>
            <a:picLocks noChangeAspect="1"/>
          </p:cNvPicPr>
          <p:nvPr/>
        </p:nvPicPr>
        <p:blipFill rotWithShape="1">
          <a:blip r:embed="rId4">
            <a:extLst>
              <a:ext uri="{28A0092B-C50C-407E-A947-70E740481C1C}">
                <a14:useLocalDpi xmlns:a14="http://schemas.microsoft.com/office/drawing/2010/main" val="0"/>
              </a:ext>
            </a:extLst>
          </a:blip>
          <a:srcRect t="13949" b="15243"/>
          <a:stretch/>
        </p:blipFill>
        <p:spPr>
          <a:xfrm>
            <a:off x="1297870" y="1283407"/>
            <a:ext cx="9856079" cy="3925617"/>
          </a:xfrm>
          <a:prstGeom prst="rect">
            <a:avLst/>
          </a:prstGeom>
        </p:spPr>
      </p:pic>
    </p:spTree>
    <p:extLst>
      <p:ext uri="{BB962C8B-B14F-4D97-AF65-F5344CB8AC3E}">
        <p14:creationId xmlns:p14="http://schemas.microsoft.com/office/powerpoint/2010/main" val="40539055"/>
      </p:ext>
    </p:extLst>
  </p:cSld>
  <p:clrMapOvr>
    <a:masterClrMapping/>
  </p:clrMapOvr>
  <p:transition spd="slow">
    <p:comb/>
  </p:transition>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20000"/>
          </a:bodyPr>
          <a:lstStyle/>
          <a:p>
            <a:pPr marL="0" indent="0" algn="just" rtl="1" eaLnBrk="1" hangingPunct="1">
              <a:lnSpc>
                <a:spcPct val="150000"/>
              </a:lnSpc>
              <a:buNone/>
            </a:pPr>
            <a:r>
              <a:rPr lang="ar-EG" altLang="en-US" sz="3600" b="1" dirty="0">
                <a:solidFill>
                  <a:srgbClr val="0070C0"/>
                </a:solidFill>
              </a:rPr>
              <a:t>الإعلان</a:t>
            </a:r>
            <a:r>
              <a:rPr lang="en-US" altLang="en-US" sz="3600" b="1" dirty="0">
                <a:solidFill>
                  <a:srgbClr val="0070C0"/>
                </a:solidFill>
              </a:rPr>
              <a:t>Advertising </a:t>
            </a:r>
            <a:endParaRPr lang="en-US" altLang="en-US" sz="900" b="1" dirty="0">
              <a:solidFill>
                <a:srgbClr val="0070C0"/>
              </a:solidFill>
            </a:endParaRPr>
          </a:p>
          <a:p>
            <a:pPr algn="just" rtl="1">
              <a:lnSpc>
                <a:spcPct val="150000"/>
              </a:lnSpc>
            </a:pPr>
            <a:r>
              <a:rPr lang="ar-EG" altLang="en-US" sz="2800" b="1" dirty="0"/>
              <a:t>تعرفه الدكتورة هناء عبد الحليم بأنه نشاط اتصالي غير شخصي مدفوع الأجر تقوم به جهة معلومة موجهة إلى جمهور كبير بهدف جذب انتباهه وإثارته وإقناعه وحثه على اقتناء السلع، أو الخدمات، أو القبول الطيب للمنشآت، أو الأشخاص، أو الأفكار المعلن عنها .</a:t>
            </a:r>
          </a:p>
          <a:p>
            <a:pPr algn="just" rtl="1">
              <a:lnSpc>
                <a:spcPct val="150000"/>
              </a:lnSpc>
            </a:pPr>
            <a:r>
              <a:rPr lang="ar-EG" altLang="en-US" sz="2800" b="1" dirty="0"/>
              <a:t>ويعرفه الدكتور أشرف جلال " بأنه نشاط اتصالي مدفوع الأجر يقوم به معلن معروف من أجل الإعلام والترويج لسلعة، أو خدمة، أو فكرة، أو منظمة، أو شخص؛ وذلك لتوصيل معلومات أو انطباعات محددة تساعد المستهلك أو المتلقي على اتخاذ قرارات الشراء وذلك باستخدام كافة المداخل والأوتار العقلانية والعاطفية". </a:t>
            </a:r>
          </a:p>
          <a:p>
            <a:pPr algn="just" rtl="1">
              <a:lnSpc>
                <a:spcPct val="150000"/>
              </a:lnSpc>
            </a:pPr>
            <a:endParaRPr lang="ar-EG" altLang="en-US" sz="28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4485926"/>
      </p:ext>
    </p:extLst>
  </p:cSld>
  <p:clrMapOvr>
    <a:masterClrMapping/>
  </p:clrMapOvr>
  <p:transition spd="slow">
    <p:comb/>
  </p:transition>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50000"/>
              </a:lnSpc>
              <a:buNone/>
            </a:pPr>
            <a:r>
              <a:rPr lang="ar-EG" altLang="en-US" sz="3200" b="1" dirty="0">
                <a:solidFill>
                  <a:srgbClr val="0070C0"/>
                </a:solidFill>
              </a:rPr>
              <a:t>خصائص الإعلان </a:t>
            </a:r>
            <a:r>
              <a:rPr lang="en-US" altLang="en-US" sz="3200" b="1" dirty="0">
                <a:solidFill>
                  <a:srgbClr val="0070C0"/>
                </a:solidFill>
              </a:rPr>
              <a:t> </a:t>
            </a:r>
          </a:p>
          <a:p>
            <a:pPr marL="0" indent="0" algn="just" rtl="1">
              <a:lnSpc>
                <a:spcPct val="150000"/>
              </a:lnSpc>
              <a:buNone/>
            </a:pPr>
            <a:r>
              <a:rPr lang="ar-EG" altLang="en-US" sz="2600" b="1" dirty="0"/>
              <a:t>1- </a:t>
            </a:r>
            <a:r>
              <a:rPr lang="ar-EG" altLang="en-US" sz="2600" b="1" dirty="0">
                <a:solidFill>
                  <a:srgbClr val="C00000"/>
                </a:solidFill>
              </a:rPr>
              <a:t>أداة توضيحية للعامة :</a:t>
            </a:r>
            <a:r>
              <a:rPr lang="ar-EG" altLang="en-US" sz="2600" b="1" dirty="0"/>
              <a:t> يعتبر الإعلان من أكثر أدوات الاتصال جماهيرية "أوسع انتشاراً" فطبيعة الإعلان تمنح نوعاً من الشرعية للمنتج ، وبذلك يفهم دوافع المشترين عند العامة .</a:t>
            </a:r>
          </a:p>
          <a:p>
            <a:pPr marL="0" indent="0" algn="just" rtl="1">
              <a:lnSpc>
                <a:spcPct val="150000"/>
              </a:lnSpc>
              <a:buNone/>
            </a:pPr>
            <a:r>
              <a:rPr lang="ar-EG" altLang="en-US" sz="2600" b="1" dirty="0"/>
              <a:t>2- </a:t>
            </a:r>
            <a:r>
              <a:rPr lang="ar-EG" altLang="en-US" sz="2600" b="1" dirty="0">
                <a:solidFill>
                  <a:srgbClr val="C00000"/>
                </a:solidFill>
              </a:rPr>
              <a:t>التتابعية</a:t>
            </a:r>
            <a:r>
              <a:rPr lang="ar-EG" altLang="en-US" sz="2600" b="1" dirty="0"/>
              <a:t> : هذه التتابعية تسمح للبائع أن يكرر رسالته عدة مرات ، كما تسمح للمشتري استقبال ومقارنة الرسائل الأخرى من المنافسين ، فالإعلان ذو التكرارية الكبيرة من قبل البائع يعطي انطباعاً جيداً عن حجم البائع وقوته ونجاحه.</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12241751"/>
      </p:ext>
    </p:extLst>
  </p:cSld>
  <p:clrMapOvr>
    <a:masterClrMapping/>
  </p:clrMapOvr>
  <p:transition spd="slow">
    <p:comb/>
  </p:transition>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50000"/>
              </a:lnSpc>
              <a:buNone/>
            </a:pPr>
            <a:r>
              <a:rPr lang="ar-EG" altLang="en-US" sz="3200" b="1" dirty="0">
                <a:solidFill>
                  <a:srgbClr val="0070C0"/>
                </a:solidFill>
              </a:rPr>
              <a:t>خصائص الإعلان </a:t>
            </a:r>
            <a:r>
              <a:rPr lang="en-US" altLang="en-US" sz="3200" b="1" dirty="0">
                <a:solidFill>
                  <a:srgbClr val="0070C0"/>
                </a:solidFill>
              </a:rPr>
              <a:t> </a:t>
            </a:r>
          </a:p>
          <a:p>
            <a:pPr marL="0" indent="0" algn="just" rtl="1">
              <a:lnSpc>
                <a:spcPct val="150000"/>
              </a:lnSpc>
              <a:buNone/>
            </a:pPr>
            <a:r>
              <a:rPr lang="ar-EG" altLang="en-US" sz="2600" b="1" dirty="0"/>
              <a:t>3- </a:t>
            </a:r>
            <a:r>
              <a:rPr lang="ar-EG" altLang="en-US" sz="2600" b="1" dirty="0">
                <a:solidFill>
                  <a:srgbClr val="C00000"/>
                </a:solidFill>
              </a:rPr>
              <a:t>أداة تعبيرية </a:t>
            </a:r>
            <a:r>
              <a:rPr lang="ar-EG" altLang="en-US" sz="2600" b="1" dirty="0"/>
              <a:t>: يوفر الإعلان الفرصة لتمثيل المنظمة ومنتجاتها من خلال استخدام فن الطباعة والصوت واللون .</a:t>
            </a:r>
          </a:p>
          <a:p>
            <a:pPr marL="0" indent="0" algn="just" rtl="1">
              <a:lnSpc>
                <a:spcPct val="150000"/>
              </a:lnSpc>
              <a:buNone/>
            </a:pPr>
            <a:r>
              <a:rPr lang="ar-EG" altLang="en-US" sz="2600" b="1" dirty="0"/>
              <a:t>4-  </a:t>
            </a:r>
            <a:r>
              <a:rPr lang="ar-EG" altLang="en-US" sz="2600" b="1" dirty="0">
                <a:solidFill>
                  <a:srgbClr val="C00000"/>
                </a:solidFill>
              </a:rPr>
              <a:t>أداة غير شخصية </a:t>
            </a:r>
            <a:r>
              <a:rPr lang="ar-EG" altLang="en-US" sz="2600" b="1" dirty="0"/>
              <a:t>: فالإعلان موجة لقطاع من الجمهور مع عدم التزام الجمهور بإعطاء انتباهه أو استجابته له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0226384"/>
      </p:ext>
    </p:extLst>
  </p:cSld>
  <p:clrMapOvr>
    <a:masterClrMapping/>
  </p:clrMapOvr>
  <p:transition spd="slow">
    <p:comb/>
  </p:transition>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أهداف الإعلان</a:t>
            </a:r>
          </a:p>
          <a:p>
            <a:pPr algn="just" rtl="1">
              <a:lnSpc>
                <a:spcPct val="100000"/>
              </a:lnSpc>
            </a:pPr>
            <a:r>
              <a:rPr lang="ar-EG" altLang="en-US" sz="2600" b="1" dirty="0"/>
              <a:t>يحاول الإعلان كسب ولاء الوسطاء التجاريين والموزعين والوكلاء لتحقيق الإيمان بمدى نجاح فن الإعلان في دفع جمهور المستهلكين للإقبال على السلع المعلن عنها، وبالتالي </a:t>
            </a:r>
            <a:r>
              <a:rPr lang="ar-EG" altLang="en-US" sz="2600" b="1" dirty="0">
                <a:solidFill>
                  <a:srgbClr val="C00000"/>
                </a:solidFill>
              </a:rPr>
              <a:t>اقتناعهم بزيادة التعامل معهم </a:t>
            </a:r>
            <a:r>
              <a:rPr lang="ar-EG" altLang="en-US" sz="2600" b="1" dirty="0"/>
              <a:t>بهدف زيادة مبيعاتهم وارتفاع أرباحهم.</a:t>
            </a:r>
          </a:p>
          <a:p>
            <a:pPr algn="just" rtl="1">
              <a:lnSpc>
                <a:spcPct val="100000"/>
              </a:lnSpc>
            </a:pPr>
            <a:r>
              <a:rPr lang="ar-EG" altLang="en-US" sz="2600" b="1" dirty="0"/>
              <a:t>إحداث تغييرات إيجابية في سلوك المستهلكين تجاه السلعة أو الخدمة أو الشركة المعلن عنها وتكوين فكرة معينة عن السلعة يمكن من خلالها دعم ومساندة أعمال وجهود رجال البيع </a:t>
            </a:r>
            <a:r>
              <a:rPr lang="ar-EG" altLang="en-US" sz="2600" b="1" dirty="0">
                <a:solidFill>
                  <a:srgbClr val="C00000"/>
                </a:solidFill>
              </a:rPr>
              <a:t>لإقناع المستهلكين بمزايا وفوائد المنتج </a:t>
            </a:r>
            <a:r>
              <a:rPr lang="ar-EG" altLang="en-US" sz="2600" b="1" dirty="0"/>
              <a:t>وتفوقه على السلع المنافسة.</a:t>
            </a:r>
          </a:p>
          <a:p>
            <a:pPr algn="just" rtl="1">
              <a:lnSpc>
                <a:spcPct val="100000"/>
              </a:lnSpc>
            </a:pPr>
            <a:r>
              <a:rPr lang="ar-EG" altLang="en-US" sz="2600" b="1" dirty="0">
                <a:solidFill>
                  <a:srgbClr val="C00000"/>
                </a:solidFill>
              </a:rPr>
              <a:t>جذب الانتباه وإثارة الاهتمام</a:t>
            </a:r>
            <a:r>
              <a:rPr lang="ar-EG" altLang="en-US" sz="2600" b="1" dirty="0"/>
              <a:t> واستخدام الأساليب المختلفة لبعث الرغبة لدى المعلن إليهم في محاولة ترمي إلى إقناعهم بالسلع المسوقة، </a:t>
            </a:r>
            <a:r>
              <a:rPr lang="ar-EG" altLang="en-US" sz="2600" b="1" dirty="0">
                <a:solidFill>
                  <a:srgbClr val="C00000"/>
                </a:solidFill>
              </a:rPr>
              <a:t>مع استخدام الطرق العلمية لضمان استجابة المستهلكين </a:t>
            </a:r>
            <a:r>
              <a:rPr lang="ar-EG" altLang="en-US" sz="2600" b="1" dirty="0"/>
              <a:t>من خلال الإيحاء الضمني أو الرقيق أو الأمر المباشر في صورة مقبولة كأنك تقول ”احجز نسختك فوراً حيث إن الكمية المعروضة محدودة للغاية“.</a:t>
            </a:r>
          </a:p>
          <a:p>
            <a:pPr marL="0" indent="0" algn="just" rtl="1">
              <a:lnSpc>
                <a:spcPct val="100000"/>
              </a:lnSpc>
              <a:buNone/>
            </a:pPr>
            <a:endParaRPr lang="ar-EG" altLang="en-US" sz="26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31090238"/>
      </p:ext>
    </p:extLst>
  </p:cSld>
  <p:clrMapOvr>
    <a:masterClrMapping/>
  </p:clrMapOvr>
  <p:transition spd="slow">
    <p:comb/>
  </p:transition>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الأسس التي تقوم عليها الرسالة الإعلانية</a:t>
            </a:r>
          </a:p>
          <a:p>
            <a:pPr algn="just" rtl="1">
              <a:lnSpc>
                <a:spcPct val="100000"/>
              </a:lnSpc>
            </a:pPr>
            <a:r>
              <a:rPr lang="ar-EG" altLang="en-US" sz="2600" b="1" dirty="0"/>
              <a:t>تُعرّف الرسالة الإعلانية على أنها: مجموعة من الأفكار والمعاني المراد توصيلها إلى جمهور معين.</a:t>
            </a:r>
          </a:p>
          <a:p>
            <a:pPr algn="just" rtl="1">
              <a:lnSpc>
                <a:spcPct val="100000"/>
              </a:lnSpc>
            </a:pPr>
            <a:r>
              <a:rPr lang="ar-EG" altLang="en-US" sz="2600" b="1" dirty="0"/>
              <a:t>ويتركز الهدف الأخير لأي رسالة إعلانية في إقناع الأفراد بشراء السلع أو الاستفادة من الخدمة أو الترويج لفكرة أو رأي أو موضوع معين.</a:t>
            </a:r>
          </a:p>
          <a:p>
            <a:pPr algn="just" rtl="1">
              <a:lnSpc>
                <a:spcPct val="100000"/>
              </a:lnSpc>
            </a:pPr>
            <a:r>
              <a:rPr lang="ar-EG" altLang="en-US" sz="2600" b="1" dirty="0"/>
              <a:t>أو قد يكون الهدف إقناع الجمهور بعدم شراء سلعة معينة أو الابتعاد عن عادات معينة كالإعلانات الخاصة بترشيد الاستهلاك، أو الاستخدام الجيد لبعض السلع بهدف تقليل المبيعات.</a:t>
            </a:r>
          </a:p>
          <a:p>
            <a:pPr algn="just" rtl="1">
              <a:lnSpc>
                <a:spcPct val="100000"/>
              </a:lnSpc>
            </a:pPr>
            <a:r>
              <a:rPr lang="ar-EG" altLang="en-US" sz="2600" b="1" dirty="0"/>
              <a:t>وأيًا كانت أهداف الرسالة الإعلانية ومهما تنوعت واختلفت هذه الأهداف، فإن الرسالة الإعلانية تمر بثلاث مراحل رئيسة وهي: الإدراك، التأثير، الاستجابة.</a:t>
            </a:r>
          </a:p>
          <a:p>
            <a:pPr marL="0" indent="0" algn="just" rtl="1">
              <a:lnSpc>
                <a:spcPct val="100000"/>
              </a:lnSpc>
              <a:buNone/>
            </a:pPr>
            <a:endParaRPr lang="ar-EG" altLang="en-US" sz="26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1769407"/>
      </p:ext>
    </p:extLst>
  </p:cSld>
  <p:clrMapOvr>
    <a:masterClrMapping/>
  </p:clrMapOvr>
  <p:transition spd="slow">
    <p:comb/>
  </p:transition>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الأسس التي تقوم عليها الرسالة الإعلانية</a:t>
            </a:r>
          </a:p>
          <a:p>
            <a:pPr marL="0" indent="0" algn="just" rtl="1">
              <a:lnSpc>
                <a:spcPts val="3900"/>
              </a:lnSpc>
              <a:buNone/>
            </a:pPr>
            <a:r>
              <a:rPr lang="ar-EG" altLang="en-US" b="1" dirty="0">
                <a:solidFill>
                  <a:srgbClr val="FF0000"/>
                </a:solidFill>
              </a:rPr>
              <a:t>أولًا- الإدراك: </a:t>
            </a:r>
          </a:p>
          <a:p>
            <a:pPr algn="just" rtl="1">
              <a:lnSpc>
                <a:spcPts val="3900"/>
              </a:lnSpc>
            </a:pPr>
            <a:r>
              <a:rPr lang="ar-EG" altLang="en-US" b="1" dirty="0"/>
              <a:t>يجب أن تكون الرسالة الإعلانية واضحة ومحددة بحيث يمكن للمستقبلين إدراكها فور تقديمها.</a:t>
            </a:r>
          </a:p>
          <a:p>
            <a:pPr algn="just" rtl="1">
              <a:lnSpc>
                <a:spcPts val="3900"/>
              </a:lnSpc>
            </a:pPr>
            <a:r>
              <a:rPr lang="ar-EG" altLang="en-US" b="1" dirty="0"/>
              <a:t>ويتطلب هذا أن تتضمن الرسالة الإعلانية المعلومات والمعاني والأفكار التي يهم الجمهور معرفتها، وأن تكتب من وجهة نظر الجمهور.</a:t>
            </a:r>
          </a:p>
          <a:p>
            <a:pPr algn="just" rtl="1">
              <a:lnSpc>
                <a:spcPts val="3900"/>
              </a:lnSpc>
            </a:pPr>
            <a:r>
              <a:rPr lang="ar-EG" altLang="en-US" b="1" dirty="0"/>
              <a:t>وهنا نشير إلى الإمكانيات الفنية والتقنية لكل من الراديو والتلفزيون تساعد على سرعة إدراك الجمهور للرسالة الإعلانية.</a:t>
            </a:r>
          </a:p>
          <a:p>
            <a:pPr marL="0" indent="0" algn="just" rtl="1">
              <a:lnSpc>
                <a:spcPct val="100000"/>
              </a:lnSpc>
              <a:buNone/>
            </a:pPr>
            <a:endParaRPr lang="ar-EG" altLang="en-US" sz="26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8099833"/>
      </p:ext>
    </p:extLst>
  </p:cSld>
  <p:clrMapOvr>
    <a:masterClrMapping/>
  </p:clrMapOvr>
  <p:transition spd="slow">
    <p:comb/>
  </p:transition>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الأسس التي تقوم عليها الرسالة الإعلانية</a:t>
            </a:r>
          </a:p>
          <a:p>
            <a:pPr marL="0" indent="0" algn="just" rtl="1">
              <a:lnSpc>
                <a:spcPts val="4000"/>
              </a:lnSpc>
              <a:buNone/>
            </a:pPr>
            <a:r>
              <a:rPr lang="ar-EG" altLang="en-US" b="1" dirty="0">
                <a:solidFill>
                  <a:srgbClr val="FF0000"/>
                </a:solidFill>
              </a:rPr>
              <a:t>ثانيًا- التأثير: </a:t>
            </a:r>
          </a:p>
          <a:p>
            <a:pPr algn="just" rtl="1">
              <a:lnSpc>
                <a:spcPts val="4000"/>
              </a:lnSpc>
            </a:pPr>
            <a:r>
              <a:rPr lang="ar-EG" altLang="en-US" b="1" dirty="0"/>
              <a:t>يجب أن تُحدِث الرسالة الإعلانية التأثير المطلوب على جماهير المستهلكين، وهذا التأثير إما أن يكون مباشرة وفوريًا، ويشعر به الفرد بمجرد استقباله للرسالة.</a:t>
            </a:r>
          </a:p>
          <a:p>
            <a:pPr algn="just" rtl="1">
              <a:lnSpc>
                <a:spcPts val="4000"/>
              </a:lnSpc>
            </a:pPr>
            <a:r>
              <a:rPr lang="ar-EG" altLang="en-US" b="1" dirty="0"/>
              <a:t>ولكن يعاب عليه أنه تأثير وقتي يزول بزوال المؤثر، وقد يكون التأثير مستمرًا ولاحقًا؛ بحيث يصل إليه المستقبل عن طريق التفكير في كل كلمة وردت في الرسالة الإعلانية، وهو مستمد من الأدلة والبراهين التي تقدمها الرسالة.</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01625202"/>
      </p:ext>
    </p:extLst>
  </p:cSld>
  <p:clrMapOvr>
    <a:masterClrMapping/>
  </p:clrMapOvr>
  <p:transition spd="slow">
    <p:comb/>
  </p:transition>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الأسس التي تقوم عليها الرسالة الإعلانية</a:t>
            </a:r>
          </a:p>
          <a:p>
            <a:pPr marL="0" indent="0" algn="just" rtl="1">
              <a:lnSpc>
                <a:spcPts val="4000"/>
              </a:lnSpc>
              <a:buNone/>
            </a:pPr>
            <a:r>
              <a:rPr lang="ar-EG" altLang="en-US" b="1" dirty="0">
                <a:solidFill>
                  <a:srgbClr val="FF0000"/>
                </a:solidFill>
              </a:rPr>
              <a:t>ثانيًا- التأثير: </a:t>
            </a:r>
          </a:p>
          <a:p>
            <a:pPr algn="just" rtl="1">
              <a:lnSpc>
                <a:spcPts val="4000"/>
              </a:lnSpc>
            </a:pPr>
            <a:r>
              <a:rPr lang="ar-EG" altLang="en-US" b="1" dirty="0"/>
              <a:t>أي أن الرسالة هنا تستهدف التأثير في اتجاهات المستهلكين المرتقبين تجاه سلعة أو خدمة معينة، وزيادة رغبتهم في الحصول عليها، وهذا لا يتحقق إلا إذا كان مضمون الرسالة الإعلانية متفقًا مع اتجاهات هؤلاء المستهلكين ومعتقداتهم.</a:t>
            </a:r>
            <a:endParaRPr lang="en-US" altLang="en-US" b="1" dirty="0"/>
          </a:p>
          <a:p>
            <a:pPr algn="just" rtl="1">
              <a:lnSpc>
                <a:spcPts val="4000"/>
              </a:lnSpc>
            </a:pPr>
            <a:r>
              <a:rPr lang="ar-EG" altLang="en-US" b="1" dirty="0"/>
              <a:t> ولا شك أن هناك صعوبة في تحقيق ذلك لأن مجال الخبرة المشتركة بين المعلن والجمهور مفقودة، وهذا يظهر دور مصمم الإعلان في ترجمة المعلومات الخاصة بالسلعة أو الخدمة من لغة المعلن إلى لغة المستهلك، حتى تحدث الرسالة الإعلانية التأثير المطلوب.</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58951531"/>
      </p:ext>
    </p:extLst>
  </p:cSld>
  <p:clrMapOvr>
    <a:masterClrMapping/>
  </p:clrMapOvr>
  <p:transition spd="slow">
    <p:comb/>
  </p:transition>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الأسس التي تقوم عليها الرسالة الإعلانية</a:t>
            </a:r>
          </a:p>
          <a:p>
            <a:pPr marL="0" indent="0" algn="just" rtl="1">
              <a:lnSpc>
                <a:spcPts val="4000"/>
              </a:lnSpc>
              <a:buNone/>
            </a:pPr>
            <a:r>
              <a:rPr lang="ar-EG" altLang="en-US" b="1" dirty="0">
                <a:solidFill>
                  <a:srgbClr val="FF0000"/>
                </a:solidFill>
              </a:rPr>
              <a:t>ثالثًا- الاستجابة: </a:t>
            </a:r>
          </a:p>
          <a:p>
            <a:pPr algn="just" rtl="1">
              <a:lnSpc>
                <a:spcPts val="4000"/>
              </a:lnSpc>
            </a:pPr>
            <a:r>
              <a:rPr lang="ar-EG" altLang="en-US" b="1" dirty="0"/>
              <a:t>وهي تعني إلى أي حد أثَّر الإعلان في سلوك المستقبلين، وقد تكون هذه الاستجابة فورية، تتمثل في إقبال المستهلكين على شراء السلعة أو الاستفادة من الخدمة أو زيارة المتجر.</a:t>
            </a:r>
          </a:p>
          <a:p>
            <a:pPr algn="just" rtl="1">
              <a:lnSpc>
                <a:spcPts val="4000"/>
              </a:lnSpc>
            </a:pPr>
            <a:r>
              <a:rPr lang="ar-EG" altLang="en-US" b="1" dirty="0"/>
              <a:t>وتكون هذه الاستجابة نتيجة التأثير المباشر الذي أحدثته الرسالة الإعلانية على الجمهور، وقد تكون استجابة موجَّهة، أي أنها تخلق الرغبة لدى الجمهور في الحصول على السلعة أو الخدمة وذلك عن طريق اقتناعه بها من خلال ما تقدمه له من معلومات وأفكار وأدلة.</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9272064"/>
      </p:ext>
    </p:extLst>
  </p:cSld>
  <p:clrMapOvr>
    <a:masterClrMapping/>
  </p:clrMapOvr>
  <p:transition spd="slow">
    <p:comb/>
  </p:transition>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الأسس التي تقوم عليها الرسالة الإعلانية</a:t>
            </a:r>
          </a:p>
          <a:p>
            <a:pPr marL="0" indent="0" algn="just" rtl="1">
              <a:lnSpc>
                <a:spcPts val="4000"/>
              </a:lnSpc>
              <a:buNone/>
            </a:pPr>
            <a:r>
              <a:rPr lang="ar-EG" altLang="en-US" b="1" dirty="0">
                <a:solidFill>
                  <a:srgbClr val="FF0000"/>
                </a:solidFill>
              </a:rPr>
              <a:t>ثالثًا- الاستجابة: </a:t>
            </a:r>
          </a:p>
          <a:p>
            <a:pPr algn="just" rtl="1">
              <a:lnSpc>
                <a:spcPts val="4000"/>
              </a:lnSpc>
            </a:pPr>
            <a:r>
              <a:rPr lang="ar-EG" altLang="en-US" b="1" dirty="0"/>
              <a:t>وتظهر الاستجابة في زيادة المبيعات، وهذا يعني رد الفعل المنتظر من الجمهور نتيجة تقديم الرسالة الإعلانية، ولا شك أنه يصعب معرفة رد الفعل هذا مباشرة، إذ لا يمكن معرفته إلا عن طريق الأبحاث.</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1980024"/>
      </p:ext>
    </p:extLst>
  </p:cSld>
  <p:clrMapOvr>
    <a:masterClrMapping/>
  </p:clrMapOvr>
  <p:transition spd="slow">
    <p:comb/>
  </p:transition>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704915" y="5284052"/>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استراتيجيات الإقناع </a:t>
            </a:r>
          </a:p>
          <a:p>
            <a:pPr algn="ctr" rtl="1"/>
            <a:r>
              <a:rPr lang="ar-EG" sz="4000" b="1" dirty="0">
                <a:solidFill>
                  <a:srgbClr val="00B0F0"/>
                </a:solidFill>
                <a:latin typeface="Times New Roman" panose="02020603050405020304" pitchFamily="18" charset="0"/>
                <a:cs typeface="Times New Roman" panose="02020603050405020304" pitchFamily="18" charset="0"/>
              </a:rPr>
              <a:t>في الحملات التسويقية </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billboard with a coffee cup on it&#10;&#10;Description automatically generated">
            <a:extLst>
              <a:ext uri="{FF2B5EF4-FFF2-40B4-BE49-F238E27FC236}">
                <a16:creationId xmlns:a16="http://schemas.microsoft.com/office/drawing/2014/main" id="{0E581621-A179-A4D0-B478-4AFC7282B805}"/>
              </a:ext>
            </a:extLst>
          </p:cNvPr>
          <p:cNvPicPr>
            <a:picLocks noChangeAspect="1"/>
          </p:cNvPicPr>
          <p:nvPr/>
        </p:nvPicPr>
        <p:blipFill rotWithShape="1">
          <a:blip r:embed="rId4">
            <a:extLst>
              <a:ext uri="{28A0092B-C50C-407E-A947-70E740481C1C}">
                <a14:useLocalDpi xmlns:a14="http://schemas.microsoft.com/office/drawing/2010/main" val="0"/>
              </a:ext>
            </a:extLst>
          </a:blip>
          <a:srcRect l="23279" r="20032"/>
          <a:stretch/>
        </p:blipFill>
        <p:spPr>
          <a:xfrm>
            <a:off x="2004172" y="1259889"/>
            <a:ext cx="8183655" cy="3754546"/>
          </a:xfrm>
          <a:prstGeom prst="rect">
            <a:avLst/>
          </a:prstGeom>
        </p:spPr>
      </p:pic>
    </p:spTree>
    <p:extLst>
      <p:ext uri="{BB962C8B-B14F-4D97-AF65-F5344CB8AC3E}">
        <p14:creationId xmlns:p14="http://schemas.microsoft.com/office/powerpoint/2010/main" val="2544343147"/>
      </p:ext>
    </p:extLst>
  </p:cSld>
  <p:clrMapOvr>
    <a:masterClrMapping/>
  </p:clrMapOvr>
  <p:transition spd="slow">
    <p:comb/>
  </p:transition>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استراتيجيات الإقناع في الحملات التسويقية </a:t>
            </a:r>
          </a:p>
          <a:p>
            <a:pPr algn="just" rtl="1">
              <a:lnSpc>
                <a:spcPts val="4000"/>
              </a:lnSpc>
            </a:pPr>
            <a:r>
              <a:rPr lang="ar-EG" altLang="en-US" b="1" dirty="0"/>
              <a:t>تستخدم الشركات والمؤسسات ومنظمات الأعمال الإعلان كجزء من خطتها التسويقية لبناء الوعي وزيادة مبيعات منتجاتها وخدماتها، وفي سبيل بلوغ ذلك الهدف يتم استخدام استراتيجيات متنوعة لجذب انتباه الجمهور ومحاولة إقناع العملاء المحتملين بتجربة المنتج أو الخدمة ويعتبر العنصر </a:t>
            </a:r>
            <a:r>
              <a:rPr lang="ar-EG" altLang="en-US" b="1" dirty="0" err="1"/>
              <a:t>المفتاحي</a:t>
            </a:r>
            <a:r>
              <a:rPr lang="ar-EG" altLang="en-US" b="1" dirty="0"/>
              <a:t> في تلك العملية هو القدرة على الإقناع.</a:t>
            </a:r>
          </a:p>
          <a:p>
            <a:pPr algn="just" rtl="1">
              <a:lnSpc>
                <a:spcPts val="4000"/>
              </a:lnSpc>
            </a:pPr>
            <a:r>
              <a:rPr lang="ar-EG" altLang="en-US" b="1" dirty="0"/>
              <a:t>وترتكز استراتيجيات الإقناع على أساس أن </a:t>
            </a:r>
            <a:r>
              <a:rPr lang="ar-EG" altLang="en-US" b="1" dirty="0">
                <a:solidFill>
                  <a:srgbClr val="C00000"/>
                </a:solidFill>
              </a:rPr>
              <a:t>التعديل الواقعي للسلوك </a:t>
            </a:r>
            <a:r>
              <a:rPr lang="ar-EG" altLang="en-US" b="1" dirty="0"/>
              <a:t>هو الهدف الذي يستهدف الاتصال الإقناعي باعتباره </a:t>
            </a:r>
            <a:r>
              <a:rPr lang="ar-EG" altLang="en-US" b="1" dirty="0">
                <a:solidFill>
                  <a:srgbClr val="C00000"/>
                </a:solidFill>
              </a:rPr>
              <a:t>المعيار لتقرير ما إذا كانت العملية الاتصالية قد نجحت أم لا</a:t>
            </a:r>
            <a:r>
              <a:rPr lang="ar-EG" altLang="en-US" b="1" dirty="0"/>
              <a:t>.</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9304319"/>
      </p:ext>
    </p:extLst>
  </p:cSld>
  <p:clrMapOvr>
    <a:masterClrMapping/>
  </p:clrMapOvr>
  <p:transition spd="slow">
    <p:comb/>
  </p:transition>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ثلاث استراتيجيات أساسية للإقناع في الحملات التسويقية </a:t>
            </a:r>
          </a:p>
          <a:p>
            <a:pPr algn="just" rtl="1">
              <a:lnSpc>
                <a:spcPts val="4000"/>
              </a:lnSpc>
            </a:pPr>
            <a:r>
              <a:rPr lang="ar-EG" altLang="en-US" b="1" dirty="0"/>
              <a:t>إن الإقناع -كاتصال مخطط- يقوم على استراتيجيات أساسية في تخطيط الحملات الإقناعية الناجحة بهدف تشجيع نوع معين من السلوك، وتشمل هذه الاستراتيجيات: الاستراتيجية الديناميكية النفسية والاستراتيجية الثقافية الاجتماعية واستراتيجية إنشاء المعاني.</a:t>
            </a:r>
          </a:p>
          <a:p>
            <a:pPr algn="just" rtl="1">
              <a:lnSpc>
                <a:spcPts val="4000"/>
              </a:lnSpc>
            </a:pPr>
            <a:r>
              <a:rPr lang="ar-EG" altLang="en-US" b="1" dirty="0"/>
              <a:t>أولاً: الاستراتيجية </a:t>
            </a:r>
            <a:r>
              <a:rPr lang="ar-EG" altLang="en-US" b="1" dirty="0">
                <a:solidFill>
                  <a:srgbClr val="C00000"/>
                </a:solidFill>
              </a:rPr>
              <a:t>الديناميكية النفسية </a:t>
            </a:r>
            <a:r>
              <a:rPr lang="ar-EG" altLang="en-US" b="1" dirty="0"/>
              <a:t>والتي</a:t>
            </a:r>
            <a:r>
              <a:rPr lang="ar-EG" altLang="en-US" b="1" dirty="0">
                <a:solidFill>
                  <a:srgbClr val="C00000"/>
                </a:solidFill>
              </a:rPr>
              <a:t> </a:t>
            </a:r>
            <a:r>
              <a:rPr lang="ar-EG" altLang="en-US" b="1" dirty="0"/>
              <a:t>تقوم على أن أداة الإقناع تكمن في تعديل البناء السيكولوجي الداخلي للفرد، بحيث تؤدي العلاقة الديناميكية السيكولوجية بين العمليات الداخلية الكامنة والسلوك العلني الظاهر إلى أفعال يريدها القائم بالاتصال الإقناعي.</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94F1E64-EA2E-754E-7B14-D9752A5E2F75}"/>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
        <p:nvSpPr>
          <p:cNvPr id="5" name="Scroll: Horizontal 4">
            <a:extLst>
              <a:ext uri="{FF2B5EF4-FFF2-40B4-BE49-F238E27FC236}">
                <a16:creationId xmlns:a16="http://schemas.microsoft.com/office/drawing/2014/main" id="{07885371-694B-5528-FED4-2EC2B8E54CC4}"/>
              </a:ext>
            </a:extLst>
          </p:cNvPr>
          <p:cNvSpPr/>
          <p:nvPr/>
        </p:nvSpPr>
        <p:spPr>
          <a:xfrm>
            <a:off x="1056904" y="5512003"/>
            <a:ext cx="6590806" cy="1002185"/>
          </a:xfrm>
          <a:prstGeom prst="horizontalScroll">
            <a:avLst/>
          </a:prstGeom>
          <a:solidFill>
            <a:srgbClr val="B0CAE9"/>
          </a:solidFill>
        </p:spPr>
        <p:style>
          <a:lnRef idx="1">
            <a:schemeClr val="accent5"/>
          </a:lnRef>
          <a:fillRef idx="2">
            <a:schemeClr val="accent5"/>
          </a:fillRef>
          <a:effectRef idx="1">
            <a:schemeClr val="accent5"/>
          </a:effectRef>
          <a:fontRef idx="minor">
            <a:schemeClr val="dk1"/>
          </a:fontRef>
        </p:style>
        <p:txBody>
          <a:bodyPr rtlCol="0" anchor="ctr"/>
          <a:lstStyle/>
          <a:p>
            <a:pPr algn="ctr"/>
            <a:r>
              <a:rPr lang="ar-EG" b="1" dirty="0">
                <a:solidFill>
                  <a:srgbClr val="C00000"/>
                </a:solidFill>
              </a:rPr>
              <a:t>الديناميكية النفسية أو ما يُعرف باسم علم النفس الديناميكي</a:t>
            </a:r>
            <a:r>
              <a:rPr lang="ar-EG" dirty="0">
                <a:solidFill>
                  <a:schemeClr val="tx1"/>
                </a:solidFill>
              </a:rPr>
              <a:t>، هو منهج في علم النفس يركز على دراسة القوى النفسية الكامنة وراء السلوك الإنساني والمشاعر والعواطف وإمكانية ارتباطها بالتجارب المبكرة.</a:t>
            </a:r>
            <a:endParaRPr lang="en-US" dirty="0">
              <a:solidFill>
                <a:schemeClr val="tx1"/>
              </a:solidFill>
            </a:endParaRPr>
          </a:p>
        </p:txBody>
      </p:sp>
    </p:spTree>
    <p:extLst>
      <p:ext uri="{BB962C8B-B14F-4D97-AF65-F5344CB8AC3E}">
        <p14:creationId xmlns:p14="http://schemas.microsoft.com/office/powerpoint/2010/main" val="3962059686"/>
      </p:ext>
    </p:extLst>
  </p:cSld>
  <p:clrMapOvr>
    <a:masterClrMapping/>
  </p:clrMapOvr>
  <p:transition spd="slow">
    <p:comb/>
  </p:transition>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ثلاث استراتيجيات أساسية للإقناع في الحملات التسويقية </a:t>
            </a:r>
          </a:p>
          <a:p>
            <a:pPr algn="just" rtl="1">
              <a:lnSpc>
                <a:spcPts val="4000"/>
              </a:lnSpc>
            </a:pPr>
            <a:r>
              <a:rPr lang="ar-EG" altLang="en-US" sz="2400" b="1" dirty="0"/>
              <a:t>وتشمل خصائص الفرد مجموعة من الخصائص البيولوجية الموروثة، ومجموعة أخرى من العوامل البيولوجية جزئيًّا والمكتسبة جزئيًّا كالحالات والظروف الانفعالية، ومجموعة من العوامل المكتسبة التي تم تعلمها لتنظيم التركيب الإدراكي للفرد، ومن بين هذه الأنواع الثلاثة لا بد أن ترتكز استراتيجيات الإقناع إما على عوامل عاطفية أو على عوامل إدراكية، إذ من الواضح استحالة تعديل عامل بيولوجي موروث لكن من الممكن استخدام رسائل الاتصال لإثارة حالة انفعالية كالغضب والخوف، والتي يمكن أن تكون مهمة عندئذ في تشكيل الاستجابة، وتمثل العواطف أساسًا واضحًا لاستراتيجيات الإقناع، لكن لن يتسنى استخدامها إلا في عدد محدود من المواقف، لذا يجري التركيز في حملات الإقناع الهادفة إلى التأثير على العوامل الإدراكية.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91A7C54-4969-B2FE-1EBE-B835EBFBB1A0}"/>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1756728429"/>
      </p:ext>
    </p:extLst>
  </p:cSld>
  <p:clrMapOvr>
    <a:masterClrMapping/>
  </p:clrMapOvr>
  <p:transition spd="slow">
    <p:comb/>
  </p:transition>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ثلاث استراتيجيات أساسية للإقناع في الحملات التسويقية </a:t>
            </a:r>
          </a:p>
          <a:p>
            <a:pPr algn="just" rtl="1">
              <a:lnSpc>
                <a:spcPts val="4000"/>
              </a:lnSpc>
            </a:pPr>
            <a:r>
              <a:rPr lang="ar-EG" altLang="en-US" b="1" dirty="0"/>
              <a:t>ثانياً: الاستراتيجية الثقافية الاجتماعية فتقوم على فكرة مفادها أن الثقافة تؤدي وظيفة حيوية في تشكيل السلوك، وتتحكم في الأنماط السلوكية المنبثقة عن الشخصية. </a:t>
            </a:r>
          </a:p>
          <a:p>
            <a:pPr algn="just" rtl="1">
              <a:lnSpc>
                <a:spcPts val="4000"/>
              </a:lnSpc>
            </a:pPr>
            <a:r>
              <a:rPr lang="ar-EG" altLang="en-US" b="1" dirty="0"/>
              <a:t>وإذا أردنا تبرير بعض السلوكيات الغربية فلا تجد تبريرًا إلا ضمن الثقافة التي نشأ فيها الفرد، فالثقافة تحمل في طياتها الأشكال السلوكية والقوالب الفكرية التي يطبع عليها الفرد.</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F615BFC-A6CC-F47E-988B-F2E2A7EECB5D}"/>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3813323248"/>
      </p:ext>
    </p:extLst>
  </p:cSld>
  <p:clrMapOvr>
    <a:masterClrMapping/>
  </p:clrMapOvr>
  <p:transition spd="slow">
    <p:comb/>
  </p:transition>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ثلاث استراتيجيات أساسية للإقناع في الحملات التسويقية </a:t>
            </a:r>
          </a:p>
          <a:p>
            <a:pPr algn="just" rtl="1">
              <a:lnSpc>
                <a:spcPts val="4000"/>
              </a:lnSpc>
            </a:pPr>
            <a:r>
              <a:rPr lang="ar-EG" altLang="en-US" b="1" dirty="0"/>
              <a:t>كما تدمج ضمن هذه العملية مسألة التوقعات الاجتماعية المتضمنة في النظم الاجتماعية التي يتفاعل من خلالها الأفراد مع بعضهم البعض، فالأسرة أو مجموعة الأصدقاء أو المدرسة تمارس مجموعة من الضوابط الفردية. </a:t>
            </a:r>
          </a:p>
          <a:p>
            <a:pPr algn="just" rtl="1">
              <a:lnSpc>
                <a:spcPts val="4000"/>
              </a:lnSpc>
            </a:pPr>
            <a:r>
              <a:rPr lang="ar-EG" altLang="en-US" b="1" dirty="0"/>
              <a:t>وقد يجبر الفرد في بعض الأحيان على القيام ببعض السلوكيات ضمن جماعة اجتماعية معينة دون أن يكون مقتنعًا بذلك، فهذه العوامل الخارجية هي التي تشكل سلوك الفرد وتحدده مسبقًا بناء على التوقعات الاجتماعية ومطالب الآخرين، وليس بناءً على رغبات الفرد وأولوياته.</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018F917-0E5C-9703-B2C4-2539E17DF0B8}"/>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2430720660"/>
      </p:ext>
    </p:extLst>
  </p:cSld>
  <p:clrMapOvr>
    <a:masterClrMapping/>
  </p:clrMapOvr>
  <p:transition spd="slow">
    <p:comb/>
  </p:transition>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ثلاث استراتيجيات أساسية للإقناع في الحملات التسويقية </a:t>
            </a:r>
          </a:p>
          <a:p>
            <a:pPr algn="just" rtl="1">
              <a:lnSpc>
                <a:spcPts val="4000"/>
              </a:lnSpc>
            </a:pPr>
            <a:r>
              <a:rPr lang="ar-EG" altLang="en-US" b="1" dirty="0"/>
              <a:t>وتستخدم هذه الاستراتيجية بكثرة في الحملات الإعلامية من خلال اختيار شخصية معروفة جماهيريًّا أو أحد كبار المسؤولين لإثارة الحماس والتعاون من جانب المنظمات المختلفة والأفراد.</a:t>
            </a:r>
          </a:p>
          <a:p>
            <a:pPr algn="just" rtl="1">
              <a:lnSpc>
                <a:spcPts val="4000"/>
              </a:lnSpc>
            </a:pPr>
            <a:r>
              <a:rPr lang="ar-EG" altLang="en-US" b="1" dirty="0"/>
              <a:t>أما استراتيجية إنشاء المعاني فتمثل نهجًا ثالثًا للإقناع يكفل التأثير في المعاني أو بناء الصور الذهنية، وتستخدم وسائل الإعلام في إنشاء ودعم الصور الذهنية من خلال مصادر غير محدودة للمعلومات المتنافسة والتي تصوغ أو تعدل المعاني لدى الأفراد.</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C889F5A-BB94-3D06-78F0-BE6F755C5A58}"/>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1347547475"/>
      </p:ext>
    </p:extLst>
  </p:cSld>
  <p:clrMapOvr>
    <a:masterClrMapping/>
  </p:clrMapOvr>
  <p:transition spd="slow">
    <p:comb/>
  </p:transition>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ثلاث استراتيجيات أساسية للإقناع في الحملات التسويقية </a:t>
            </a:r>
          </a:p>
          <a:p>
            <a:pPr algn="just" rtl="1">
              <a:lnSpc>
                <a:spcPts val="4000"/>
              </a:lnSpc>
            </a:pPr>
            <a:r>
              <a:rPr lang="ar-EG" altLang="en-US" b="1" dirty="0"/>
              <a:t>إن هذه الاستراتيجية يمكن أن تكون على شكل إنشاء جديد للمعاني أو استبدال المعاني بأخرى أو تثبيت المعاني الجديدة. </a:t>
            </a:r>
          </a:p>
          <a:p>
            <a:pPr algn="just" rtl="1">
              <a:lnSpc>
                <a:spcPts val="4000"/>
              </a:lnSpc>
            </a:pPr>
            <a:r>
              <a:rPr lang="ar-EG" altLang="en-US" b="1" dirty="0"/>
              <a:t>وبالتالي فإن توفير الكم الكافي من المعلومات للجمهور بما يؤدي إلى بناء المعاني في منظومته المعرفية يؤدي إلى انبثاق السلوك المتوافق والهدف الإقناعي.</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8CD4ED4-B884-A108-6D0A-D7A550A1FF77}"/>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4093447475"/>
      </p:ext>
    </p:extLst>
  </p:cSld>
  <p:clrMapOvr>
    <a:masterClrMapping/>
  </p:clrMapOvr>
  <p:transition spd="slow">
    <p:comb/>
  </p:transition>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عناصر تطوير حملة التسويق الإقناعية  </a:t>
            </a:r>
          </a:p>
          <a:p>
            <a:pPr marL="0" indent="0" algn="just" rtl="1">
              <a:lnSpc>
                <a:spcPts val="4000"/>
              </a:lnSpc>
              <a:buNone/>
            </a:pPr>
            <a:r>
              <a:rPr lang="ar-EG" altLang="en-US" sz="2400" b="1" dirty="0"/>
              <a:t>توجد أربعة عناصر أساسية للتسويق الإقناعي وهي: "التواصل المنظم- </a:t>
            </a:r>
            <a:r>
              <a:rPr lang="en-US" altLang="en-US" sz="2400" b="1" dirty="0"/>
              <a:t>Structured communication</a:t>
            </a:r>
            <a:r>
              <a:rPr lang="ar-EG" altLang="en-US" sz="2400" b="1" dirty="0"/>
              <a:t>"</a:t>
            </a:r>
            <a:r>
              <a:rPr lang="en-US" altLang="en-US" sz="2400" b="1" dirty="0"/>
              <a:t>، </a:t>
            </a:r>
            <a:r>
              <a:rPr lang="ar-EG" altLang="en-US" sz="2400" b="1" dirty="0"/>
              <a:t>و"سرد القصص-</a:t>
            </a:r>
            <a:r>
              <a:rPr lang="en-US" altLang="en-US" sz="2400" b="1" dirty="0"/>
              <a:t>Storytelling</a:t>
            </a:r>
            <a:r>
              <a:rPr lang="ar-EG" altLang="en-US" sz="2400" b="1" dirty="0"/>
              <a:t>"</a:t>
            </a:r>
            <a:r>
              <a:rPr lang="en-US" altLang="en-US" sz="2400" b="1" dirty="0"/>
              <a:t>، </a:t>
            </a:r>
            <a:r>
              <a:rPr lang="ar-EG" altLang="en-US" sz="2400" b="1" dirty="0"/>
              <a:t>و"كتابة الإعلانات- </a:t>
            </a:r>
            <a:r>
              <a:rPr lang="en-US" altLang="en-US" sz="2400" b="1" dirty="0"/>
              <a:t>Copywriting</a:t>
            </a:r>
            <a:r>
              <a:rPr lang="ar-EG" altLang="en-US" sz="2400" b="1" dirty="0"/>
              <a:t>"</a:t>
            </a:r>
            <a:r>
              <a:rPr lang="en-US" altLang="en-US" sz="2400" b="1" dirty="0"/>
              <a:t>، </a:t>
            </a:r>
            <a:r>
              <a:rPr lang="ar-EG" altLang="en-US" sz="2400" b="1" dirty="0"/>
              <a:t>و”التسويق العصبي- </a:t>
            </a:r>
            <a:r>
              <a:rPr lang="en-US" altLang="en-US" sz="2400" b="1" dirty="0"/>
              <a:t>Neuromarketing</a:t>
            </a:r>
            <a:r>
              <a:rPr lang="ar-EG" altLang="en-US" sz="2400" b="1" dirty="0"/>
              <a:t>".</a:t>
            </a:r>
            <a:endParaRPr lang="en-US" altLang="en-US" sz="2400" b="1" dirty="0"/>
          </a:p>
          <a:p>
            <a:pPr algn="just" rtl="1">
              <a:lnSpc>
                <a:spcPts val="4000"/>
              </a:lnSpc>
            </a:pPr>
            <a:r>
              <a:rPr lang="ar-EG" altLang="en-US" sz="2400" b="1" dirty="0"/>
              <a:t>"التواصل المنظم-</a:t>
            </a:r>
            <a:r>
              <a:rPr lang="en-US" altLang="en-US" sz="2400" b="1" dirty="0"/>
              <a:t>Structured communication </a:t>
            </a:r>
            <a:r>
              <a:rPr lang="ar-EG" altLang="en-US" sz="2400" b="1" dirty="0"/>
              <a:t>": يتعلق بالتحكم في ترتيب الحوار، أو كيفية تقديم المعلومات للمستهلك. والهدف من ذلك هو تحريك العميل على طول "منحنى الاندفاع" الخاص به، وتشجيع دافع العميل في البداية.</a:t>
            </a:r>
          </a:p>
          <a:p>
            <a:pPr algn="just" rtl="1">
              <a:lnSpc>
                <a:spcPts val="4000"/>
              </a:lnSpc>
            </a:pPr>
            <a:r>
              <a:rPr lang="ar-EG" altLang="en-US" sz="2400" b="1" dirty="0"/>
              <a:t>فخلال تصميم موقع الإنترنت، فإن الصفحة الأولى التي يراها العميل لا تسعى على الفور إلى البيع، ولكنها بدلاً من ذلك تقدم الرسالة الأولية وتشجع على المزيد من الاستكشاف للموقع.</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8C6FCBE-227E-5334-1FB5-DD90026494D3}"/>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4216111761"/>
      </p:ext>
    </p:extLst>
  </p:cSld>
  <p:clrMapOvr>
    <a:masterClrMapping/>
  </p:clrMapOvr>
  <p:transition spd="slow">
    <p:comb/>
  </p:transition>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7287726" y="1208379"/>
            <a:ext cx="4456970" cy="5106666"/>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عناصر تطوير حملة التسويق الإقناعية  </a:t>
            </a:r>
          </a:p>
          <a:p>
            <a:pPr algn="just" rtl="1">
              <a:lnSpc>
                <a:spcPct val="100000"/>
              </a:lnSpc>
            </a:pPr>
            <a:r>
              <a:rPr lang="ar-EG" altLang="en-US" sz="2400" b="1" dirty="0">
                <a:solidFill>
                  <a:srgbClr val="C00000"/>
                </a:solidFill>
              </a:rPr>
              <a:t>منحنى التغيير </a:t>
            </a:r>
            <a:r>
              <a:rPr lang="ar-EG" altLang="en-US" sz="2400" b="1" dirty="0"/>
              <a:t>لـ طبيبة النفس السويدية إليزابيث </a:t>
            </a:r>
            <a:r>
              <a:rPr lang="ar-EG" altLang="en-US" sz="2400" b="1" dirty="0" err="1"/>
              <a:t>كوبلر</a:t>
            </a:r>
            <a:r>
              <a:rPr lang="ar-EG" altLang="en-US" sz="2400" b="1" dirty="0"/>
              <a:t> روس وهو نموذج شائع يساعد على فهم سيكولوجية الناس تجاه التغيير كما يساعد على توقع كيف ستكون رد فعل الناس تجاه التغيير وكيف سيستجيبون له. </a:t>
            </a:r>
          </a:p>
          <a:p>
            <a:pPr algn="just" rtl="1">
              <a:lnSpc>
                <a:spcPct val="100000"/>
              </a:lnSpc>
            </a:pPr>
            <a:r>
              <a:rPr lang="ar-EG" altLang="en-US" sz="2400" b="1" dirty="0"/>
              <a:t>ويصف المنحنى خمس مراحل يمر بها معظم الأفراد أثناء تأقلمهم مع التغيير هي الإنكار والغضب والاكتئاب والمساومة والقبول.</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8C6FCBE-227E-5334-1FB5-DD90026494D3}"/>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pic>
        <p:nvPicPr>
          <p:cNvPr id="6" name="Picture 5" descr="A diagram of a depression and anger&#10;&#10;Description automatically generated">
            <a:extLst>
              <a:ext uri="{FF2B5EF4-FFF2-40B4-BE49-F238E27FC236}">
                <a16:creationId xmlns:a16="http://schemas.microsoft.com/office/drawing/2014/main" id="{F6DDD7F7-1C45-2DD4-84D6-0EFE4B01E65E}"/>
              </a:ext>
            </a:extLst>
          </p:cNvPr>
          <p:cNvPicPr>
            <a:picLocks noChangeAspect="1"/>
          </p:cNvPicPr>
          <p:nvPr/>
        </p:nvPicPr>
        <p:blipFill rotWithShape="1">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t="18427" r="12981" b="14387"/>
          <a:stretch/>
        </p:blipFill>
        <p:spPr>
          <a:xfrm>
            <a:off x="-1" y="1216099"/>
            <a:ext cx="7287727" cy="5106666"/>
          </a:xfrm>
          <a:prstGeom prst="rect">
            <a:avLst/>
          </a:prstGeom>
        </p:spPr>
      </p:pic>
      <p:sp>
        <p:nvSpPr>
          <p:cNvPr id="7" name="TextBox 6">
            <a:extLst>
              <a:ext uri="{FF2B5EF4-FFF2-40B4-BE49-F238E27FC236}">
                <a16:creationId xmlns:a16="http://schemas.microsoft.com/office/drawing/2014/main" id="{15D1C041-4800-AA7A-B5B1-D6EFD80DAC56}"/>
              </a:ext>
            </a:extLst>
          </p:cNvPr>
          <p:cNvSpPr txBox="1"/>
          <p:nvPr/>
        </p:nvSpPr>
        <p:spPr>
          <a:xfrm>
            <a:off x="1373551" y="2142898"/>
            <a:ext cx="754083" cy="369332"/>
          </a:xfrm>
          <a:prstGeom prst="rect">
            <a:avLst/>
          </a:prstGeom>
          <a:noFill/>
        </p:spPr>
        <p:txBody>
          <a:bodyPr wrap="square">
            <a:spAutoFit/>
          </a:bodyPr>
          <a:lstStyle/>
          <a:p>
            <a:r>
              <a:rPr lang="ar-EG" b="1" dirty="0"/>
              <a:t>الإنكار</a:t>
            </a:r>
            <a:endParaRPr lang="en-US" dirty="0"/>
          </a:p>
        </p:txBody>
      </p:sp>
      <p:sp>
        <p:nvSpPr>
          <p:cNvPr id="9" name="TextBox 8">
            <a:extLst>
              <a:ext uri="{FF2B5EF4-FFF2-40B4-BE49-F238E27FC236}">
                <a16:creationId xmlns:a16="http://schemas.microsoft.com/office/drawing/2014/main" id="{A691FB58-64E6-5598-1902-194FCBCB2EC1}"/>
              </a:ext>
            </a:extLst>
          </p:cNvPr>
          <p:cNvSpPr txBox="1"/>
          <p:nvPr/>
        </p:nvSpPr>
        <p:spPr>
          <a:xfrm>
            <a:off x="2416227" y="2867292"/>
            <a:ext cx="813459" cy="369332"/>
          </a:xfrm>
          <a:prstGeom prst="rect">
            <a:avLst/>
          </a:prstGeom>
          <a:noFill/>
        </p:spPr>
        <p:txBody>
          <a:bodyPr wrap="square">
            <a:spAutoFit/>
          </a:bodyPr>
          <a:lstStyle/>
          <a:p>
            <a:r>
              <a:rPr lang="ar-EG" b="1" dirty="0"/>
              <a:t>الغضب</a:t>
            </a:r>
            <a:endParaRPr lang="en-US" dirty="0"/>
          </a:p>
        </p:txBody>
      </p:sp>
      <p:sp>
        <p:nvSpPr>
          <p:cNvPr id="15" name="TextBox 14">
            <a:extLst>
              <a:ext uri="{FF2B5EF4-FFF2-40B4-BE49-F238E27FC236}">
                <a16:creationId xmlns:a16="http://schemas.microsoft.com/office/drawing/2014/main" id="{13CA6423-858A-0346-0981-4109676F72D9}"/>
              </a:ext>
            </a:extLst>
          </p:cNvPr>
          <p:cNvSpPr txBox="1"/>
          <p:nvPr/>
        </p:nvSpPr>
        <p:spPr>
          <a:xfrm>
            <a:off x="3349164" y="2915908"/>
            <a:ext cx="1026813" cy="369332"/>
          </a:xfrm>
          <a:prstGeom prst="rect">
            <a:avLst/>
          </a:prstGeom>
          <a:noFill/>
        </p:spPr>
        <p:txBody>
          <a:bodyPr wrap="square">
            <a:spAutoFit/>
          </a:bodyPr>
          <a:lstStyle/>
          <a:p>
            <a:r>
              <a:rPr lang="ar-EG" b="1"/>
              <a:t>المساومة</a:t>
            </a:r>
            <a:endParaRPr lang="en-US" dirty="0"/>
          </a:p>
        </p:txBody>
      </p:sp>
      <p:sp>
        <p:nvSpPr>
          <p:cNvPr id="17" name="TextBox 16">
            <a:extLst>
              <a:ext uri="{FF2B5EF4-FFF2-40B4-BE49-F238E27FC236}">
                <a16:creationId xmlns:a16="http://schemas.microsoft.com/office/drawing/2014/main" id="{64337F70-9C66-9DE3-4F77-93C1ECB497D4}"/>
              </a:ext>
            </a:extLst>
          </p:cNvPr>
          <p:cNvSpPr txBox="1"/>
          <p:nvPr/>
        </p:nvSpPr>
        <p:spPr>
          <a:xfrm>
            <a:off x="2725388" y="4201388"/>
            <a:ext cx="813459" cy="369332"/>
          </a:xfrm>
          <a:prstGeom prst="rect">
            <a:avLst/>
          </a:prstGeom>
          <a:noFill/>
        </p:spPr>
        <p:txBody>
          <a:bodyPr wrap="square">
            <a:spAutoFit/>
          </a:bodyPr>
          <a:lstStyle/>
          <a:p>
            <a:r>
              <a:rPr lang="ar-EG" b="1" dirty="0"/>
              <a:t>الاكتئاب</a:t>
            </a:r>
            <a:endParaRPr lang="en-US" dirty="0"/>
          </a:p>
        </p:txBody>
      </p:sp>
      <p:sp>
        <p:nvSpPr>
          <p:cNvPr id="19" name="TextBox 18">
            <a:extLst>
              <a:ext uri="{FF2B5EF4-FFF2-40B4-BE49-F238E27FC236}">
                <a16:creationId xmlns:a16="http://schemas.microsoft.com/office/drawing/2014/main" id="{8098D716-C09C-AC62-1798-D745E5B9A180}"/>
              </a:ext>
            </a:extLst>
          </p:cNvPr>
          <p:cNvSpPr txBox="1"/>
          <p:nvPr/>
        </p:nvSpPr>
        <p:spPr>
          <a:xfrm>
            <a:off x="5575466" y="1300147"/>
            <a:ext cx="813459" cy="369332"/>
          </a:xfrm>
          <a:prstGeom prst="rect">
            <a:avLst/>
          </a:prstGeom>
          <a:noFill/>
        </p:spPr>
        <p:txBody>
          <a:bodyPr wrap="square">
            <a:spAutoFit/>
          </a:bodyPr>
          <a:lstStyle/>
          <a:p>
            <a:r>
              <a:rPr lang="ar-EG" b="1" dirty="0"/>
              <a:t>القبول</a:t>
            </a:r>
            <a:endParaRPr lang="en-US" dirty="0"/>
          </a:p>
        </p:txBody>
      </p:sp>
    </p:spTree>
    <p:extLst>
      <p:ext uri="{BB962C8B-B14F-4D97-AF65-F5344CB8AC3E}">
        <p14:creationId xmlns:p14="http://schemas.microsoft.com/office/powerpoint/2010/main" val="3199021754"/>
      </p:ext>
    </p:extLst>
  </p:cSld>
  <p:clrMapOvr>
    <a:masterClrMapping/>
  </p:clrMapOvr>
  <p:transition spd="slow">
    <p:comb/>
  </p:transition>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6"/>
            <a:ext cx="10101247" cy="5218762"/>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عناصر تطوير حملة التسويق الإقناعية  </a:t>
            </a:r>
          </a:p>
          <a:p>
            <a:pPr algn="just" rtl="1">
              <a:lnSpc>
                <a:spcPts val="4000"/>
              </a:lnSpc>
            </a:pPr>
            <a:r>
              <a:rPr lang="ar-EG" altLang="en-US" sz="2400" b="1" dirty="0"/>
              <a:t>"سرد القصص-</a:t>
            </a:r>
            <a:r>
              <a:rPr lang="en-US" altLang="en-US" sz="2400" b="1" dirty="0"/>
              <a:t>Storytelling </a:t>
            </a:r>
            <a:r>
              <a:rPr lang="ar-EG" altLang="en-US" sz="2400" b="1" dirty="0"/>
              <a:t>": يعني استخدام إطار سردي لاستدعاء ردود العملاء العاطفية واللاواعية، ويثير استخدام كلمات وصور معينة ردود فعل عاطفية معتادة، مثل المودة والألفة والتعاطف.</a:t>
            </a:r>
          </a:p>
          <a:p>
            <a:pPr algn="just" rtl="1">
              <a:lnSpc>
                <a:spcPts val="4000"/>
              </a:lnSpc>
            </a:pPr>
            <a:r>
              <a:rPr lang="ar-EG" altLang="en-US" sz="2400" b="1" dirty="0"/>
              <a:t>"كتابة الإعلانات- </a:t>
            </a:r>
            <a:r>
              <a:rPr lang="en-US" altLang="en-US" sz="2400" b="1" dirty="0"/>
              <a:t>Copywriting </a:t>
            </a:r>
            <a:r>
              <a:rPr lang="ar-EG" altLang="en-US" sz="2400" b="1" dirty="0"/>
              <a:t>": وخلال هذه العملية يتم استخدام الكلمات والعبارات الصحيحة للعناوين والتعليقات التوضيحية وأوصاف المنتج والنصوص الأخرى. ويقوم التسويق الإقناعي على اختبار أنواع مختلفة من كتابة الإعلانات، من أجل تحديد الصيغة التي من المرجح أن تنتج المشاعر أو الإجابة التي يبحث الأفراد عنها. ويجب أن يتذكر كاتب الإعلانات والمسوق أن الخوف من الخسارة يحفز معظم الناس أكثر من الوعد بالمكاسب. وبالتالي فإن عبارة "لا تفوت" لها تأثير أكبر من "امتلك" المنتج محل الدعاية.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7097CD0-7D1D-DE29-B9A5-3585B2B60D07}"/>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1314586436"/>
      </p:ext>
    </p:extLst>
  </p:cSld>
  <p:clrMapOvr>
    <a:masterClrMapping/>
  </p:clrMapOvr>
  <p:transition spd="slow">
    <p:comb/>
  </p:transition>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10450286" cy="251730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عناصر تطوير حملة التسويق الإقناعية  </a:t>
            </a:r>
          </a:p>
          <a:p>
            <a:pPr algn="just" rtl="1">
              <a:lnSpc>
                <a:spcPct val="100000"/>
              </a:lnSpc>
            </a:pPr>
            <a:r>
              <a:rPr lang="ar-EG" altLang="en-US" sz="2400" b="1" dirty="0"/>
              <a:t>"التسويق العصبي- </a:t>
            </a:r>
            <a:r>
              <a:rPr lang="en-US" altLang="en-US" sz="2400" b="1" dirty="0"/>
              <a:t>Neuromarketing </a:t>
            </a:r>
            <a:r>
              <a:rPr lang="ar-EG" altLang="en-US" sz="2400" b="1" dirty="0"/>
              <a:t>": ربما يكون أهم عنصر في التسويق الإقناعي، وأبرز نمط لتطبيق علم النفس في الرسالة التسويقية، حيث يسعى إلى الاستفادة من آخر ما توصل إليه الطب في دراسته للمخ البشري وأنظمته العصبية، لوضع نمط جديد من الإعلان التسويقي للسلع المختلفة، يتوقع له أن يكون أجدى وأبلغ أثرًا من فن الإعلان المتعارف عليه حاليًا والقائم على مخاطبة العقل الباطن اعتمادًا على علم النفس.</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144FE0D-D9AA-32DD-E2EF-26048E96BF4B}"/>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pic>
        <p:nvPicPr>
          <p:cNvPr id="8" name="Picture 7" descr="A blue dot and dot design on a dark background&#10;&#10;Description automatically generated with medium confidence">
            <a:extLst>
              <a:ext uri="{FF2B5EF4-FFF2-40B4-BE49-F238E27FC236}">
                <a16:creationId xmlns:a16="http://schemas.microsoft.com/office/drawing/2014/main" id="{47AF141A-A254-5F0A-06C1-BFC210A5EA6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684" y="3717828"/>
            <a:ext cx="2362960" cy="2357252"/>
          </a:xfrm>
          <a:prstGeom prst="rect">
            <a:avLst/>
          </a:prstGeom>
        </p:spPr>
      </p:pic>
      <p:sp>
        <p:nvSpPr>
          <p:cNvPr id="9" name="Rectangle 3">
            <a:extLst>
              <a:ext uri="{FF2B5EF4-FFF2-40B4-BE49-F238E27FC236}">
                <a16:creationId xmlns:a16="http://schemas.microsoft.com/office/drawing/2014/main" id="{183921C0-CFDD-D622-EEDA-CB60FCAA57E1}"/>
              </a:ext>
            </a:extLst>
          </p:cNvPr>
          <p:cNvSpPr txBox="1">
            <a:spLocks noChangeArrowheads="1"/>
          </p:cNvSpPr>
          <p:nvPr/>
        </p:nvSpPr>
        <p:spPr>
          <a:xfrm>
            <a:off x="2391644" y="3766258"/>
            <a:ext cx="9115546" cy="2819179"/>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lnSpc>
                <a:spcPct val="100000"/>
              </a:lnSpc>
            </a:pPr>
            <a:r>
              <a:rPr lang="ar-EG" altLang="en-US" sz="2400" b="1" dirty="0"/>
              <a:t>يدرس التسويق العصبي ردود فعل العميل واستجابة دماغه والإشارات العصبية الموجودة فيها عندما يشاهد منتج أو خدمة خلال مشاهدة أو قراءة إعلان أو حتى عند التسوق، وهو نظام تسويق جديد نسبيًا يُكمل البحث التقليدي بمعلومات لا يمكن الحصول عليها من خلال تقنيات قديمة أخرى.</a:t>
            </a:r>
          </a:p>
          <a:p>
            <a:pPr algn="just" rtl="1">
              <a:lnSpc>
                <a:spcPct val="100000"/>
              </a:lnSpc>
            </a:pPr>
            <a:r>
              <a:rPr lang="ar-EG" altLang="en-US" sz="2400" b="1" dirty="0"/>
              <a:t>فيعرض المسوقون الإعلانات أو تصميم المنتج للعملاء وتتبع ردود أفعالهم ونشاط عقولهم وبعد حصولهم على الردود وقياس التغيرات يمكن للشركات استخدامها في تحسين علاماتها التجارية واختيار أفضل الطرق للوصول للعملاء.</a:t>
            </a:r>
          </a:p>
        </p:txBody>
      </p:sp>
    </p:spTree>
    <p:extLst>
      <p:ext uri="{BB962C8B-B14F-4D97-AF65-F5344CB8AC3E}">
        <p14:creationId xmlns:p14="http://schemas.microsoft.com/office/powerpoint/2010/main" val="1601457669"/>
      </p:ext>
    </p:extLst>
  </p:cSld>
  <p:clrMapOvr>
    <a:masterClrMapping/>
  </p:clrMapOvr>
  <p:transition spd="slow">
    <p:comb/>
  </p:transition>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عناصر تطوير حملة التسويق الإقناعية  </a:t>
            </a:r>
          </a:p>
          <a:p>
            <a:pPr algn="just" rtl="1">
              <a:lnSpc>
                <a:spcPts val="4000"/>
              </a:lnSpc>
            </a:pPr>
            <a:r>
              <a:rPr lang="ar-EG" altLang="en-US" sz="2400" b="1" dirty="0"/>
              <a:t>وتكشف البحوث النفسية عن معلومات حول العوامل المتنوعة التي تسهم في القرار وأن ما يقرب من 90 % من القرارات تحدث في اللاوعي، فعلى سبيل المثال، توضح الأبحاث أن الإشارات البصرية والشمية مهمة لتهيئة المجال لبلوغ حالة مزاجية معينة، لذلك تعرض محلات البقالة الزهور في المقدمة من أجل توليد انطباع لدى العملاء عن أن المنتجات ستكون طازجة ونضرة. وفيما يتعلق بتصميم موقع الإنترنت، فهذا يعني استخدام نظام ألوان ومؤثرات بصرية لتحسين استجابة زوار الموقع. كما يعتبر عرض شهادات العملاء على الموقع الإلكتروني استراتيجية فعالة لمخاطبة وجدان وعاطفة الجمهور المحتمل.</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CEFBF37-19B1-0A61-6D83-403BAF21EE9A}"/>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3587473898"/>
      </p:ext>
    </p:extLst>
  </p:cSld>
  <p:clrMapOvr>
    <a:masterClrMapping/>
  </p:clrMapOvr>
  <p:transition spd="slow">
    <p:comb/>
  </p:transition>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5881755" y="1128176"/>
            <a:ext cx="5146793" cy="5336481"/>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عناصر تطوير حملة التسويق الإقناعية  </a:t>
            </a:r>
          </a:p>
          <a:p>
            <a:pPr algn="just" rtl="1">
              <a:lnSpc>
                <a:spcPts val="4000"/>
              </a:lnSpc>
            </a:pPr>
            <a:r>
              <a:rPr lang="ar-EG" altLang="en-US" sz="2400" b="1" dirty="0"/>
              <a:t>وتأسيسًا على ما سبق، يمكن القول إن علم نفس المستهلك أصبح يلعب دورًا أساسيًّا في أي حملة تسويقية إقناعية للمؤسسة سواء عبر منصات الإعلام التقليدي أو الإعلام الجديد وفي مقدمته شبكات التواصل الاجتماعي، حيث يجعل المؤسسة أو العلامة التجارية قادرة على جذب انتباه الجمهور المستهدف والتأثير على قراراته وتحفيزه للقيام بسلوك معين.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6" name="Picture 5" descr="A screen shot of a phone&#10;&#10;Description automatically generated">
            <a:extLst>
              <a:ext uri="{FF2B5EF4-FFF2-40B4-BE49-F238E27FC236}">
                <a16:creationId xmlns:a16="http://schemas.microsoft.com/office/drawing/2014/main" id="{0DE5AC0C-E8A1-CCDD-834D-38D56911A354}"/>
              </a:ext>
            </a:extLst>
          </p:cNvPr>
          <p:cNvPicPr>
            <a:picLocks noChangeAspect="1"/>
          </p:cNvPicPr>
          <p:nvPr/>
        </p:nvPicPr>
        <p:blipFill rotWithShape="1">
          <a:blip r:embed="rId4">
            <a:extLst>
              <a:ext uri="{28A0092B-C50C-407E-A947-70E740481C1C}">
                <a14:useLocalDpi xmlns:a14="http://schemas.microsoft.com/office/drawing/2010/main" val="0"/>
              </a:ext>
            </a:extLst>
          </a:blip>
          <a:srcRect t="24415"/>
          <a:stretch/>
        </p:blipFill>
        <p:spPr>
          <a:xfrm>
            <a:off x="1056904" y="1221279"/>
            <a:ext cx="4706098" cy="5183579"/>
          </a:xfrm>
          <a:prstGeom prst="rect">
            <a:avLst/>
          </a:prstGeom>
        </p:spPr>
      </p:pic>
      <p:sp>
        <p:nvSpPr>
          <p:cNvPr id="7" name="TextBox 6">
            <a:extLst>
              <a:ext uri="{FF2B5EF4-FFF2-40B4-BE49-F238E27FC236}">
                <a16:creationId xmlns:a16="http://schemas.microsoft.com/office/drawing/2014/main" id="{D42BCF4C-707C-1130-BC04-2AB5164E89A6}"/>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3375964393"/>
      </p:ext>
    </p:extLst>
  </p:cSld>
  <p:clrMapOvr>
    <a:masterClrMapping/>
  </p:clrMapOvr>
  <p:transition spd="slow">
    <p:comb/>
  </p:transition>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10</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07898" y="4847489"/>
            <a:ext cx="3451586" cy="954107"/>
          </a:xfrm>
          <a:prstGeom prst="rect">
            <a:avLst/>
          </a:prstGeom>
          <a:noFill/>
        </p:spPr>
        <p:txBody>
          <a:bodyPr wrap="none" rtlCol="0">
            <a:spAutoFit/>
          </a:bodyPr>
          <a:lstStyle/>
          <a:p>
            <a:pPr algn="ctr" rtl="1"/>
            <a:r>
              <a:rPr lang="ar-EG" sz="2800" b="1" dirty="0">
                <a:latin typeface="Times New Roman" panose="02020603050405020304" pitchFamily="18" charset="0"/>
                <a:cs typeface="Times New Roman" panose="02020603050405020304" pitchFamily="18" charset="0"/>
              </a:rPr>
              <a:t>نظريات ونماذج التأثير</a:t>
            </a:r>
          </a:p>
          <a:p>
            <a:pPr algn="ctr" rtl="1"/>
            <a:r>
              <a:rPr lang="ar-EG" sz="2800" b="1" dirty="0">
                <a:latin typeface="Times New Roman" panose="02020603050405020304" pitchFamily="18" charset="0"/>
                <a:cs typeface="Times New Roman" panose="02020603050405020304" pitchFamily="18" charset="0"/>
              </a:rPr>
              <a:t>وتكنولوجيا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5034554"/>
      </p:ext>
    </p:extLst>
  </p:cSld>
  <p:clrMapOvr>
    <a:masterClrMapping/>
  </p:clrMapOvr>
  <p:transition spd="slow">
    <p:comb/>
  </p:transition>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461226"/>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نظريات ونماذج التأثير</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4" name="Picture 13" descr="A person looking at another person's head&#10;&#10;Description automatically generated">
            <a:extLst>
              <a:ext uri="{FF2B5EF4-FFF2-40B4-BE49-F238E27FC236}">
                <a16:creationId xmlns:a16="http://schemas.microsoft.com/office/drawing/2014/main" id="{B6342C50-437F-5C8D-FAF9-6EE735CA45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32166" y="688888"/>
            <a:ext cx="6127668" cy="4595751"/>
          </a:xfrm>
          <a:prstGeom prst="rect">
            <a:avLst/>
          </a:prstGeom>
        </p:spPr>
      </p:pic>
    </p:spTree>
    <p:extLst>
      <p:ext uri="{BB962C8B-B14F-4D97-AF65-F5344CB8AC3E}">
        <p14:creationId xmlns:p14="http://schemas.microsoft.com/office/powerpoint/2010/main" val="2081049764"/>
      </p:ext>
    </p:extLst>
  </p:cSld>
  <p:clrMapOvr>
    <a:masterClrMapping/>
  </p:clrMapOvr>
  <p:transition spd="slow">
    <p:comb/>
  </p:transition>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128719"/>
          </a:xfrm>
          <a:solidFill>
            <a:schemeClr val="bg1"/>
          </a:solidFill>
        </p:spPr>
        <p:txBody>
          <a:bodyPr>
            <a:normAutofit fontScale="85000" lnSpcReduction="10000"/>
          </a:bodyPr>
          <a:lstStyle/>
          <a:p>
            <a:pPr marL="0" indent="0" algn="just" rtl="1" eaLnBrk="1" hangingPunct="1">
              <a:lnSpc>
                <a:spcPct val="150000"/>
              </a:lnSpc>
              <a:buNone/>
            </a:pPr>
            <a:r>
              <a:rPr lang="ar-EG" altLang="en-US" sz="3900" b="1" dirty="0">
                <a:solidFill>
                  <a:srgbClr val="0070C0"/>
                </a:solidFill>
              </a:rPr>
              <a:t>نماذج التأثير الأربعة</a:t>
            </a:r>
          </a:p>
          <a:p>
            <a:pPr marL="0" indent="0" algn="just" rtl="1" eaLnBrk="1" hangingPunct="1">
              <a:lnSpc>
                <a:spcPct val="150000"/>
              </a:lnSpc>
              <a:buNone/>
            </a:pPr>
            <a:r>
              <a:rPr lang="ar-EG" altLang="en-US" sz="3200" b="1" dirty="0">
                <a:solidFill>
                  <a:srgbClr val="C00000"/>
                </a:solidFill>
              </a:rPr>
              <a:t>1- نموذج الإقناع</a:t>
            </a:r>
          </a:p>
          <a:p>
            <a:pPr marL="0" indent="0" algn="just" rtl="1" eaLnBrk="1" hangingPunct="1">
              <a:lnSpc>
                <a:spcPct val="150000"/>
              </a:lnSpc>
              <a:buNone/>
            </a:pPr>
            <a:r>
              <a:rPr lang="ar-EG" altLang="en-US" sz="3200" b="1" dirty="0"/>
              <a:t>يحاول فيه أحد الطرفين إقناع الطرف </a:t>
            </a:r>
          </a:p>
          <a:p>
            <a:pPr marL="0" indent="0" algn="just" rtl="1" eaLnBrk="1" hangingPunct="1">
              <a:lnSpc>
                <a:spcPct val="150000"/>
              </a:lnSpc>
              <a:buNone/>
            </a:pPr>
            <a:r>
              <a:rPr lang="ar-EG" altLang="en-US" sz="3200" b="1" dirty="0"/>
              <a:t>الآخر بتبني أو الموافقة على موقفه.</a:t>
            </a:r>
          </a:p>
          <a:p>
            <a:pPr marL="0" indent="0" algn="just" rtl="1" eaLnBrk="1" hangingPunct="1">
              <a:lnSpc>
                <a:spcPct val="150000"/>
              </a:lnSpc>
              <a:buNone/>
            </a:pPr>
            <a:r>
              <a:rPr lang="ar-EG" altLang="en-US" sz="3200" b="1" dirty="0"/>
              <a:t>فهو يوضح الطريق الذي يمكنك من خلاله </a:t>
            </a:r>
          </a:p>
          <a:p>
            <a:pPr marL="0" indent="0" algn="just" rtl="1" eaLnBrk="1" hangingPunct="1">
              <a:lnSpc>
                <a:spcPct val="150000"/>
              </a:lnSpc>
              <a:buNone/>
            </a:pPr>
            <a:r>
              <a:rPr lang="ar-EG" altLang="en-US" sz="3200" b="1" dirty="0"/>
              <a:t>استدراج الطرف الآخر إلى موافقتك </a:t>
            </a:r>
          </a:p>
          <a:p>
            <a:pPr marL="0" indent="0" algn="just" rtl="1" eaLnBrk="1" hangingPunct="1">
              <a:lnSpc>
                <a:spcPct val="150000"/>
              </a:lnSpc>
              <a:buNone/>
            </a:pPr>
            <a:r>
              <a:rPr lang="ar-EG" altLang="en-US" sz="3200" b="1" dirty="0"/>
              <a:t>ومساعدتك فيما تريد فعله.</a:t>
            </a:r>
          </a:p>
          <a:p>
            <a:pPr marL="0" indent="0" algn="just" rtl="1" eaLnBrk="1" hangingPunct="1">
              <a:lnSpc>
                <a:spcPct val="150000"/>
              </a:lnSpc>
              <a:buNone/>
            </a:pP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Picture 6" descr="A diagram of a diagram&#10;&#10;Description automatically generated with medium confidence">
            <a:extLst>
              <a:ext uri="{FF2B5EF4-FFF2-40B4-BE49-F238E27FC236}">
                <a16:creationId xmlns:a16="http://schemas.microsoft.com/office/drawing/2014/main" id="{76025B02-1630-DD24-BE79-25F4A914008A}"/>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Effect>
                      <a14:brightnessContrast bright="20000" contrast="-40000"/>
                    </a14:imgEffect>
                  </a14:imgLayer>
                </a14:imgProps>
              </a:ext>
            </a:extLst>
          </a:blip>
          <a:srcRect l="50609" t="14973" b="46629"/>
          <a:stretch/>
        </p:blipFill>
        <p:spPr bwMode="auto">
          <a:xfrm>
            <a:off x="1056904" y="1259888"/>
            <a:ext cx="4955292" cy="520782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428187239"/>
      </p:ext>
    </p:extLst>
  </p:cSld>
  <p:clrMapOvr>
    <a:masterClrMapping/>
  </p:clrMapOvr>
  <p:transition spd="slow">
    <p:comb/>
  </p:transition>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128720"/>
          </a:xfrm>
          <a:solidFill>
            <a:schemeClr val="bg1"/>
          </a:solidFill>
        </p:spPr>
        <p:txBody>
          <a:bodyPr>
            <a:normAutofit fontScale="85000" lnSpcReduction="20000"/>
          </a:bodyPr>
          <a:lstStyle/>
          <a:p>
            <a:pPr marL="0" indent="0" algn="just" rtl="1" eaLnBrk="1" hangingPunct="1">
              <a:lnSpc>
                <a:spcPct val="150000"/>
              </a:lnSpc>
              <a:buNone/>
            </a:pPr>
            <a:r>
              <a:rPr lang="ar-EG" altLang="en-US" sz="3900" b="1" dirty="0">
                <a:solidFill>
                  <a:srgbClr val="0070C0"/>
                </a:solidFill>
              </a:rPr>
              <a:t>نماذج التأثير الأربعة</a:t>
            </a:r>
          </a:p>
          <a:p>
            <a:pPr marL="0" indent="0" algn="just" rtl="1" eaLnBrk="1" hangingPunct="1">
              <a:lnSpc>
                <a:spcPct val="150000"/>
              </a:lnSpc>
              <a:buNone/>
            </a:pPr>
            <a:r>
              <a:rPr lang="ar-EG" altLang="en-US" sz="3200" b="1" dirty="0">
                <a:solidFill>
                  <a:srgbClr val="C00000"/>
                </a:solidFill>
              </a:rPr>
              <a:t>2- نموذج التفاوض</a:t>
            </a:r>
          </a:p>
          <a:p>
            <a:pPr marL="0" indent="0" algn="just" rtl="1" eaLnBrk="1" hangingPunct="1">
              <a:lnSpc>
                <a:spcPct val="150000"/>
              </a:lnSpc>
              <a:buNone/>
            </a:pPr>
            <a:r>
              <a:rPr lang="ar-EG" altLang="en-US" b="1" dirty="0"/>
              <a:t>يحدث التوافق بتغيير رأي الطرف الآخر.</a:t>
            </a:r>
          </a:p>
          <a:p>
            <a:pPr marL="0" indent="0" algn="just" rtl="1" eaLnBrk="1" hangingPunct="1">
              <a:lnSpc>
                <a:spcPct val="150000"/>
              </a:lnSpc>
              <a:buNone/>
            </a:pPr>
            <a:r>
              <a:rPr lang="ar-EG" altLang="en-US" b="1" dirty="0"/>
              <a:t>إذا لم تستطع إقناع الطرف الآخر بقبول </a:t>
            </a:r>
          </a:p>
          <a:p>
            <a:pPr marL="0" indent="0" algn="just" rtl="1" eaLnBrk="1" hangingPunct="1">
              <a:lnSpc>
                <a:spcPct val="150000"/>
              </a:lnSpc>
              <a:buNone/>
            </a:pPr>
            <a:r>
              <a:rPr lang="ar-EG" altLang="en-US" b="1" dirty="0"/>
              <a:t>موقفك قبولاً كلياً يمكنك عندئذ أن تبدأ التفاوض</a:t>
            </a:r>
          </a:p>
          <a:p>
            <a:pPr marL="0" indent="0" algn="just" rtl="1" eaLnBrk="1" hangingPunct="1">
              <a:lnSpc>
                <a:spcPct val="150000"/>
              </a:lnSpc>
              <a:buNone/>
            </a:pPr>
            <a:r>
              <a:rPr lang="ar-EG" altLang="en-US" b="1" dirty="0"/>
              <a:t> والمعتاد في التفاوض أن يتنازل هذا الطرف </a:t>
            </a:r>
          </a:p>
          <a:p>
            <a:pPr marL="0" indent="0" algn="just" rtl="1" eaLnBrk="1" hangingPunct="1">
              <a:lnSpc>
                <a:spcPct val="150000"/>
              </a:lnSpc>
              <a:buNone/>
            </a:pPr>
            <a:r>
              <a:rPr lang="ar-EG" altLang="en-US" b="1" dirty="0"/>
              <a:t>قليلا، وذاك قليلا، وهو ما يتسبب في إيجاد حل </a:t>
            </a:r>
          </a:p>
          <a:p>
            <a:pPr marL="0" indent="0" algn="just" rtl="1" eaLnBrk="1" hangingPunct="1">
              <a:lnSpc>
                <a:spcPct val="150000"/>
              </a:lnSpc>
              <a:buNone/>
            </a:pPr>
            <a:r>
              <a:rPr lang="ar-EG" altLang="en-US" b="1" dirty="0"/>
              <a:t>وسط في نهاية المفاوضة </a:t>
            </a:r>
          </a:p>
          <a:p>
            <a:pPr marL="0" indent="0" algn="just" rtl="1" eaLnBrk="1" hangingPunct="1">
              <a:lnSpc>
                <a:spcPct val="150000"/>
              </a:lnSpc>
              <a:buNone/>
            </a:pP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6" name="Picture 5" descr="A diagram of a diagram&#10;&#10;Description automatically generated with medium confidence">
            <a:extLst>
              <a:ext uri="{FF2B5EF4-FFF2-40B4-BE49-F238E27FC236}">
                <a16:creationId xmlns:a16="http://schemas.microsoft.com/office/drawing/2014/main" id="{E1C72CD1-C0B9-AD98-458E-E7E8B0F2DBAD}"/>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Effect>
                      <a14:brightnessContrast bright="20000" contrast="-40000"/>
                    </a14:imgEffect>
                  </a14:imgLayer>
                </a14:imgProps>
              </a:ext>
            </a:extLst>
          </a:blip>
          <a:srcRect l="475" t="14973" r="50284" b="46226"/>
          <a:stretch/>
        </p:blipFill>
        <p:spPr bwMode="auto">
          <a:xfrm>
            <a:off x="961903" y="1259888"/>
            <a:ext cx="4843601" cy="516010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771883901"/>
      </p:ext>
    </p:extLst>
  </p:cSld>
  <p:clrMapOvr>
    <a:masterClrMapping/>
  </p:clrMapOvr>
  <p:transition spd="slow">
    <p:comb/>
  </p:transition>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4536374" y="1306140"/>
            <a:ext cx="7344451" cy="5188198"/>
          </a:xfrm>
          <a:solidFill>
            <a:schemeClr val="bg1"/>
          </a:solidFill>
        </p:spPr>
        <p:txBody>
          <a:bodyPr>
            <a:normAutofit fontScale="85000" lnSpcReduction="10000"/>
          </a:bodyPr>
          <a:lstStyle/>
          <a:p>
            <a:pPr marL="0" indent="0" algn="just" rtl="1" eaLnBrk="1" hangingPunct="1">
              <a:lnSpc>
                <a:spcPct val="150000"/>
              </a:lnSpc>
              <a:buNone/>
            </a:pPr>
            <a:r>
              <a:rPr lang="ar-EG" altLang="en-US" sz="3900" b="1" dirty="0">
                <a:solidFill>
                  <a:srgbClr val="0070C0"/>
                </a:solidFill>
              </a:rPr>
              <a:t>نماذج التأثير الأربعة</a:t>
            </a:r>
          </a:p>
          <a:p>
            <a:pPr marL="0" indent="0" algn="just" rtl="1" eaLnBrk="1" hangingPunct="1">
              <a:lnSpc>
                <a:spcPct val="150000"/>
              </a:lnSpc>
              <a:buNone/>
            </a:pPr>
            <a:r>
              <a:rPr lang="ar-EG" altLang="en-US" sz="3200" b="1" dirty="0">
                <a:solidFill>
                  <a:srgbClr val="C00000"/>
                </a:solidFill>
              </a:rPr>
              <a:t>3- نموذج التعصب</a:t>
            </a:r>
          </a:p>
          <a:p>
            <a:pPr marL="0" indent="0" algn="just" rtl="1" eaLnBrk="1" hangingPunct="1">
              <a:lnSpc>
                <a:spcPct val="150000"/>
              </a:lnSpc>
              <a:buNone/>
            </a:pPr>
            <a:r>
              <a:rPr lang="ar-EG" altLang="en-US" b="1" dirty="0"/>
              <a:t>يحدث هذا التعصب عقب اتخاذ كل من الطرفين مواقف ثابتة، ورفضه التحرك دون اعتبار لما يطلبه الطرف الآخر. ويعد هذا الأثر، أثر التعصب، شائعاً، فيمكنك أن تشاهد شخصين لهما انتماء حزبي مختلف وهما يتجادلان بشأن مواقف حزبيهما الثابتة وترى أن كل طرف يكرر مضامينه في محاولة لإقناع الطرف الآخر بالتزحزح عن موقفه، بيد أن كلا منهما لا يبدي مرونة، بل يتشبث كل منهما بموقفه.</a:t>
            </a: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diagram of a diagram&#10;&#10;Description automatically generated with medium confidence">
            <a:extLst>
              <a:ext uri="{FF2B5EF4-FFF2-40B4-BE49-F238E27FC236}">
                <a16:creationId xmlns:a16="http://schemas.microsoft.com/office/drawing/2014/main" id="{61E21A99-5718-3C6F-7323-5ECC7A986F5A}"/>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Effect>
                      <a14:brightnessContrast bright="20000" contrast="-40000"/>
                    </a14:imgEffect>
                  </a14:imgLayer>
                </a14:imgProps>
              </a:ext>
            </a:extLst>
          </a:blip>
          <a:srcRect l="51141" t="54975" r="1314" b="4863"/>
          <a:stretch/>
        </p:blipFill>
        <p:spPr bwMode="auto">
          <a:xfrm>
            <a:off x="0" y="1312377"/>
            <a:ext cx="4536374" cy="518196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638904512"/>
      </p:ext>
    </p:extLst>
  </p:cSld>
  <p:clrMapOvr>
    <a:masterClrMapping/>
  </p:clrMapOvr>
  <p:transition spd="slow">
    <p:comb/>
  </p:transition>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4619501" y="1306140"/>
            <a:ext cx="7261324" cy="5188198"/>
          </a:xfrm>
          <a:solidFill>
            <a:schemeClr val="bg1"/>
          </a:solidFill>
        </p:spPr>
        <p:txBody>
          <a:bodyPr>
            <a:normAutofit/>
          </a:bodyPr>
          <a:lstStyle/>
          <a:p>
            <a:pPr marL="0" indent="0" algn="just" rtl="1" eaLnBrk="1" hangingPunct="1">
              <a:lnSpc>
                <a:spcPct val="150000"/>
              </a:lnSpc>
              <a:buNone/>
            </a:pPr>
            <a:r>
              <a:rPr lang="ar-EG" altLang="en-US" sz="3900" b="1" dirty="0">
                <a:solidFill>
                  <a:srgbClr val="0070C0"/>
                </a:solidFill>
              </a:rPr>
              <a:t>نماذج التأثير الأربعة</a:t>
            </a:r>
          </a:p>
          <a:p>
            <a:pPr marL="0" indent="0" algn="just" rtl="1" eaLnBrk="1" hangingPunct="1">
              <a:lnSpc>
                <a:spcPct val="150000"/>
              </a:lnSpc>
              <a:buNone/>
            </a:pPr>
            <a:r>
              <a:rPr lang="ar-EG" altLang="en-US" sz="3200" b="1" dirty="0">
                <a:solidFill>
                  <a:srgbClr val="C00000"/>
                </a:solidFill>
              </a:rPr>
              <a:t>4- نموذج الاستقطاب</a:t>
            </a:r>
          </a:p>
          <a:p>
            <a:pPr marL="0" indent="0" algn="just" rtl="1" eaLnBrk="1" hangingPunct="1">
              <a:lnSpc>
                <a:spcPct val="150000"/>
              </a:lnSpc>
              <a:buNone/>
            </a:pPr>
            <a:r>
              <a:rPr lang="ar-EG" altLang="en-US" b="1" dirty="0"/>
              <a:t>يحدث هذا حينما تتسع الهوة كلما استمر الحديث ودائماً ما يحدث الاستقطاب حينما يقوم كل طرف بمهاجمة موقف الطرف الآخر دون نزاهة، رافضاً الاستماع إلى حجة الآخر وبينما يحاول كل طرف إثبات صحة موقفه يحدث الاستقطاب.</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6" name="Picture 5" descr="A diagram of a diagram&#10;&#10;Description automatically generated with medium confidence">
            <a:extLst>
              <a:ext uri="{FF2B5EF4-FFF2-40B4-BE49-F238E27FC236}">
                <a16:creationId xmlns:a16="http://schemas.microsoft.com/office/drawing/2014/main" id="{0E40582E-2F9E-5E09-8F85-78DFDBB54D89}"/>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Effect>
                      <a14:brightnessContrast bright="20000" contrast="-40000"/>
                    </a14:imgEffect>
                  </a14:imgLayer>
                </a14:imgProps>
              </a:ext>
            </a:extLst>
          </a:blip>
          <a:srcRect l="3454" t="54975" r="49787" b="4863"/>
          <a:stretch/>
        </p:blipFill>
        <p:spPr bwMode="auto">
          <a:xfrm>
            <a:off x="178131" y="1338998"/>
            <a:ext cx="4441370" cy="515815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86170133"/>
      </p:ext>
    </p:extLst>
  </p:cSld>
  <p:clrMapOvr>
    <a:masterClrMapping/>
  </p:clrMapOvr>
  <p:transition spd="slow">
    <p:comb/>
  </p:transition>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154666"/>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1. نظريات أشكال التأثير </a:t>
            </a:r>
          </a:p>
          <a:p>
            <a:pPr algn="ctr" rtl="1"/>
            <a:r>
              <a:rPr lang="ar-EG" sz="4000" b="1" dirty="0">
                <a:solidFill>
                  <a:srgbClr val="00B0F0"/>
                </a:solidFill>
                <a:latin typeface="Times New Roman" panose="02020603050405020304" pitchFamily="18" charset="0"/>
                <a:cs typeface="Times New Roman" panose="02020603050405020304" pitchFamily="18" charset="0"/>
              </a:rPr>
              <a:t>في الوسائل الإعلامية</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descr="A group of people working on laptops and brainstorming&#10;&#10;Description automatically generated">
            <a:extLst>
              <a:ext uri="{FF2B5EF4-FFF2-40B4-BE49-F238E27FC236}">
                <a16:creationId xmlns:a16="http://schemas.microsoft.com/office/drawing/2014/main" id="{6C1EC013-8ABF-CC1F-11BD-23CBA5E818A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68661" y="984685"/>
            <a:ext cx="8654676" cy="4169981"/>
          </a:xfrm>
          <a:prstGeom prst="rect">
            <a:avLst/>
          </a:prstGeom>
        </p:spPr>
      </p:pic>
    </p:spTree>
    <p:extLst>
      <p:ext uri="{BB962C8B-B14F-4D97-AF65-F5344CB8AC3E}">
        <p14:creationId xmlns:p14="http://schemas.microsoft.com/office/powerpoint/2010/main" val="262411248"/>
      </p:ext>
    </p:extLst>
  </p:cSld>
  <p:clrMapOvr>
    <a:masterClrMapping/>
  </p:clrMapOvr>
  <p:transition spd="slow">
    <p:comb/>
  </p:transition>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50000"/>
              </a:lnSpc>
              <a:buNone/>
            </a:pPr>
            <a:r>
              <a:rPr lang="ar-EG" altLang="en-US" sz="3900" b="1" dirty="0">
                <a:solidFill>
                  <a:srgbClr val="0070C0"/>
                </a:solidFill>
              </a:rPr>
              <a:t>ما هي أنواع تأثيرات وسائل الإعلام؟</a:t>
            </a:r>
            <a:endParaRPr lang="en-US" altLang="en-US" sz="3900" b="1" dirty="0">
              <a:solidFill>
                <a:srgbClr val="0070C0"/>
              </a:solidFill>
            </a:endParaRPr>
          </a:p>
          <a:p>
            <a:pPr marL="0" indent="0" algn="just" rtl="1" eaLnBrk="1" hangingPunct="1">
              <a:lnSpc>
                <a:spcPct val="150000"/>
              </a:lnSpc>
              <a:buNone/>
            </a:pPr>
            <a:r>
              <a:rPr lang="ar-EG" altLang="en-US" sz="3200" b="1" dirty="0"/>
              <a:t>1- تأثيرات ذهنية.</a:t>
            </a:r>
          </a:p>
          <a:p>
            <a:pPr marL="0" indent="0" algn="just" rtl="1" eaLnBrk="1" hangingPunct="1">
              <a:lnSpc>
                <a:spcPct val="150000"/>
              </a:lnSpc>
              <a:buNone/>
            </a:pPr>
            <a:r>
              <a:rPr lang="ar-EG" altLang="en-US" sz="3200" b="1" dirty="0"/>
              <a:t>2- تأثيرات عاطفية.</a:t>
            </a:r>
          </a:p>
          <a:p>
            <a:pPr marL="0" indent="0" algn="just" rtl="1" eaLnBrk="1" hangingPunct="1">
              <a:lnSpc>
                <a:spcPct val="150000"/>
              </a:lnSpc>
              <a:buNone/>
            </a:pPr>
            <a:r>
              <a:rPr lang="ar-EG" altLang="en-US" sz="3200" b="1" dirty="0"/>
              <a:t>3- تأثيرات سلوكية.</a:t>
            </a:r>
          </a:p>
          <a:p>
            <a:pPr marL="0" indent="0" algn="just" rtl="1" eaLnBrk="1" hangingPunct="1">
              <a:lnSpc>
                <a:spcPct val="150000"/>
              </a:lnSpc>
              <a:buNone/>
            </a:pP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عنصر نائب للمحتوى 5" descr="نموذج الإعتماد 2.png">
            <a:extLst>
              <a:ext uri="{FF2B5EF4-FFF2-40B4-BE49-F238E27FC236}">
                <a16:creationId xmlns:a16="http://schemas.microsoft.com/office/drawing/2014/main" id="{6E3C661B-4B42-8470-8DAD-B52500B488A0}"/>
              </a:ext>
            </a:extLst>
          </p:cNvPr>
          <p:cNvPicPr>
            <a:picLocks noChangeAspect="1"/>
          </p:cNvPicPr>
          <p:nvPr/>
        </p:nvPicPr>
        <p:blipFill>
          <a:blip r:embed="rId3" cstate="print"/>
          <a:srcRect r="81981" b="88006"/>
          <a:stretch>
            <a:fillRect/>
          </a:stretch>
        </p:blipFill>
        <p:spPr>
          <a:xfrm>
            <a:off x="1630612" y="2225167"/>
            <a:ext cx="5472608" cy="3570272"/>
          </a:xfrm>
          <a:prstGeom prst="rect">
            <a:avLst/>
          </a:prstGeom>
        </p:spPr>
      </p:pic>
      <p:sp>
        <p:nvSpPr>
          <p:cNvPr id="6" name="مربع نص 3">
            <a:extLst>
              <a:ext uri="{FF2B5EF4-FFF2-40B4-BE49-F238E27FC236}">
                <a16:creationId xmlns:a16="http://schemas.microsoft.com/office/drawing/2014/main" id="{A6102323-1DAA-8380-15FA-13AB94FC551E}"/>
              </a:ext>
            </a:extLst>
          </p:cNvPr>
          <p:cNvSpPr txBox="1"/>
          <p:nvPr/>
        </p:nvSpPr>
        <p:spPr>
          <a:xfrm>
            <a:off x="2566716" y="5465527"/>
            <a:ext cx="3039615" cy="523220"/>
          </a:xfrm>
          <a:prstGeom prst="rect">
            <a:avLst/>
          </a:prstGeom>
        </p:spPr>
        <p:style>
          <a:lnRef idx="2">
            <a:schemeClr val="dk1"/>
          </a:lnRef>
          <a:fillRef idx="1">
            <a:schemeClr val="lt1"/>
          </a:fillRef>
          <a:effectRef idx="0">
            <a:schemeClr val="dk1"/>
          </a:effectRef>
          <a:fontRef idx="minor">
            <a:schemeClr val="dk1"/>
          </a:fontRef>
        </p:style>
        <p:txBody>
          <a:bodyPr wrap="none" rtlCol="1">
            <a:spAutoFit/>
          </a:bodyPr>
          <a:lstStyle/>
          <a:p>
            <a:r>
              <a:rPr lang="ar-SA" sz="2800" dirty="0"/>
              <a:t>ذهنية – عاطفية - سلوكية</a:t>
            </a:r>
          </a:p>
        </p:txBody>
      </p:sp>
    </p:spTree>
    <p:extLst>
      <p:ext uri="{BB962C8B-B14F-4D97-AF65-F5344CB8AC3E}">
        <p14:creationId xmlns:p14="http://schemas.microsoft.com/office/powerpoint/2010/main" val="788116414"/>
      </p:ext>
    </p:extLst>
  </p:cSld>
  <p:clrMapOvr>
    <a:masterClrMapping/>
  </p:clrMapOvr>
  <p:transition spd="slow">
    <p:comb/>
  </p:transition>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50000"/>
              </a:lnSpc>
              <a:buNone/>
            </a:pPr>
            <a:r>
              <a:rPr lang="ar-EG" altLang="en-US" sz="3900" b="1" dirty="0">
                <a:solidFill>
                  <a:srgbClr val="0070C0"/>
                </a:solidFill>
              </a:rPr>
              <a:t>نظرية التأثير المباشر‬‬‬ (الرصاصة)</a:t>
            </a:r>
            <a:endParaRPr lang="en-US" altLang="en-US" sz="3900" b="1" dirty="0">
              <a:solidFill>
                <a:srgbClr val="0070C0"/>
              </a:solidFill>
            </a:endParaRPr>
          </a:p>
          <a:p>
            <a:pPr marL="0" indent="0" algn="just" rtl="1" eaLnBrk="1" hangingPunct="1">
              <a:lnSpc>
                <a:spcPct val="150000"/>
              </a:lnSpc>
              <a:buNone/>
            </a:pPr>
            <a:r>
              <a:rPr lang="ar-EG" altLang="en-US" b="1" dirty="0"/>
              <a:t>ترى هذه النظرية أن علاقة الأفراد بمضمون الرسالة الإعلامية علاقة تأثير مباشر وتلقائي وسريع سواء كانت‬‬‬ هذه الرسالة صادرة من صحيفة أو إذاعة أو </a:t>
            </a:r>
            <a:r>
              <a:rPr lang="ar-EG" altLang="en-US" sz="2800" b="1" dirty="0"/>
              <a:t>تلفزيون</a:t>
            </a:r>
            <a:r>
              <a:rPr lang="ar-EG" altLang="en-US" b="1" dirty="0"/>
              <a:t>‪، ‬فالإنسان سيتأثر بمضمونها مباشرة‪، ‬وبناء على فلسفة‬‬‬‬‬‬‬ ‫هذه النظرية فإن الإنسان سيحاكي مشاهد العنف والقتل أو أي جريمة أخرى‪.‬‬‬‬‬‬</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close up of a bullet&#10;&#10;Description automatically generated">
            <a:extLst>
              <a:ext uri="{FF2B5EF4-FFF2-40B4-BE49-F238E27FC236}">
                <a16:creationId xmlns:a16="http://schemas.microsoft.com/office/drawing/2014/main" id="{04427D4B-5B14-D855-EB90-6023D7BA24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003211"/>
            <a:ext cx="908685" cy="3429000"/>
          </a:xfrm>
          <a:prstGeom prst="rect">
            <a:avLst/>
          </a:prstGeom>
        </p:spPr>
      </p:pic>
    </p:spTree>
    <p:extLst>
      <p:ext uri="{BB962C8B-B14F-4D97-AF65-F5344CB8AC3E}">
        <p14:creationId xmlns:p14="http://schemas.microsoft.com/office/powerpoint/2010/main" val="1893800650"/>
      </p:ext>
    </p:extLst>
  </p:cSld>
  <p:clrMapOvr>
    <a:masterClrMapping/>
  </p:clrMapOvr>
  <p:transition spd="slow">
    <p:comb/>
  </p:transition>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fontScale="92500"/>
          </a:bodyPr>
          <a:lstStyle/>
          <a:p>
            <a:pPr marL="0" indent="0" algn="just" rtl="1" eaLnBrk="1" hangingPunct="1">
              <a:lnSpc>
                <a:spcPct val="150000"/>
              </a:lnSpc>
              <a:buNone/>
            </a:pPr>
            <a:r>
              <a:rPr lang="ar-EG" altLang="en-US" sz="3900" b="1" dirty="0">
                <a:solidFill>
                  <a:srgbClr val="0070C0"/>
                </a:solidFill>
              </a:rPr>
              <a:t>نظرية التطعيم أو التلقيح</a:t>
            </a:r>
          </a:p>
          <a:p>
            <a:pPr marL="0" indent="0" algn="just" rtl="1" eaLnBrk="1" hangingPunct="1">
              <a:lnSpc>
                <a:spcPct val="150000"/>
              </a:lnSpc>
              <a:buNone/>
            </a:pPr>
            <a:r>
              <a:rPr lang="ar-EG" altLang="en-US" sz="2400" b="1" dirty="0"/>
              <a:t>تعني هذه النظرية أن الجرعات الإعلامية المتواصلة وبأساليبها المختلفة بما تحمل من قيم ومفاهيم جديدة‬‬‬ ‫تشبه بفكرتها هذه تلك الأدوية والأمصال التي نحقن بها للحصول على مناعة ضد مرض ما‪.‬‬‬‬‬‬ </a:t>
            </a:r>
          </a:p>
          <a:p>
            <a:pPr marL="0" indent="0" algn="just" rtl="1" eaLnBrk="1" hangingPunct="1">
              <a:lnSpc>
                <a:spcPct val="150000"/>
              </a:lnSpc>
              <a:buNone/>
            </a:pPr>
            <a:r>
              <a:rPr lang="ar-EG" altLang="en-US" sz="2400" b="1" dirty="0"/>
              <a:t>يولد استمرار تدفق المعلومات من خلال الصحف أو الإذاعة أو التلفزيون‪، ‬ولتكن أخبار أو صور أو مشاهد‬‬‬‬‬ العنف والجريمة والفساد الأخلاقي مثالاً، ‬نوع من اللامبالاة تجاه هذه الأمور وعدم الاكتراث لحصولها في‬‬‬‬‬ ‫المجتمع‪، ‬وهذا أكدته الإحصاءات التي جرت في كثير من المجتمعات العالمية والعربية‪.</a:t>
            </a:r>
          </a:p>
          <a:p>
            <a:pPr marL="0" indent="0" algn="just" rtl="1" eaLnBrk="1" hangingPunct="1">
              <a:lnSpc>
                <a:spcPct val="150000"/>
              </a:lnSpc>
              <a:buNone/>
            </a:pPr>
            <a:r>
              <a:rPr lang="ar-EG" altLang="en-US" sz="2400" b="1" dirty="0"/>
              <a:t>(التطعيم الإعلامي) فإنه يصنع في نفوسنا اللامبالاة وتبلد الأحاسيس ضد كثير من المنكرات والمشاهد المنحرفة التي تعرضها وسائل الإعلام‬‬‬‬‬‬‬‬.</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8" name="Picture 7" descr="A blue syringe with a needle&#10;&#10;Description automatically generated">
            <a:extLst>
              <a:ext uri="{FF2B5EF4-FFF2-40B4-BE49-F238E27FC236}">
                <a16:creationId xmlns:a16="http://schemas.microsoft.com/office/drawing/2014/main" id="{90248936-F2F7-C0DC-0C0D-17F54A7B770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5163312" y="751091"/>
            <a:ext cx="1865376" cy="1865376"/>
          </a:xfrm>
          <a:prstGeom prst="rect">
            <a:avLst/>
          </a:prstGeom>
        </p:spPr>
      </p:pic>
    </p:spTree>
    <p:extLst>
      <p:ext uri="{BB962C8B-B14F-4D97-AF65-F5344CB8AC3E}">
        <p14:creationId xmlns:p14="http://schemas.microsoft.com/office/powerpoint/2010/main" val="2106408537"/>
      </p:ext>
    </p:extLst>
  </p:cSld>
  <p:clrMapOvr>
    <a:masterClrMapping/>
  </p:clrMapOvr>
  <p:transition spd="slow">
    <p:comb/>
  </p:transition>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fontScale="92500" lnSpcReduction="10000"/>
          </a:bodyPr>
          <a:lstStyle/>
          <a:p>
            <a:pPr marL="0" indent="0" algn="just" rtl="1" eaLnBrk="1" hangingPunct="1">
              <a:lnSpc>
                <a:spcPct val="150000"/>
              </a:lnSpc>
              <a:buNone/>
            </a:pPr>
            <a:r>
              <a:rPr lang="ar-EG" altLang="en-US" sz="3900" b="1" dirty="0">
                <a:solidFill>
                  <a:srgbClr val="0070C0"/>
                </a:solidFill>
              </a:rPr>
              <a:t>نظرية التأثير على المدى الطويل (النظرية التراكمية)‬‬‬ </a:t>
            </a:r>
            <a:endParaRPr lang="en-US" altLang="en-US" sz="3900" b="1" dirty="0">
              <a:solidFill>
                <a:srgbClr val="0070C0"/>
              </a:solidFill>
            </a:endParaRPr>
          </a:p>
          <a:p>
            <a:pPr marL="0" indent="0" algn="just" rtl="1" eaLnBrk="1" hangingPunct="1">
              <a:lnSpc>
                <a:spcPct val="150000"/>
              </a:lnSpc>
              <a:buNone/>
            </a:pPr>
            <a:r>
              <a:rPr lang="ar-EG" altLang="en-US" sz="2400" b="1" dirty="0"/>
              <a:t>تقول هذه </a:t>
            </a:r>
            <a:r>
              <a:rPr lang="ar-EG" altLang="en-US" sz="2400" b="1"/>
              <a:t>النظرية إن </a:t>
            </a:r>
            <a:r>
              <a:rPr lang="ar-EG" altLang="en-US" sz="2400" b="1" dirty="0"/>
              <a:t>تأثير ما تعرضه الوسائل الإعلامية يحتاج إلى فترة طويلة حتى تظهر آثاره على الأفراد‬‬‬ ‫من خلال تراكمات إعلامية عديدة تؤيدها معتقدات ومواقف وسلوكيات مختلفة‪.‬‬‬‬‬‬</a:t>
            </a:r>
          </a:p>
          <a:p>
            <a:pPr marL="0" indent="0" algn="just" rtl="1" eaLnBrk="1" hangingPunct="1">
              <a:lnSpc>
                <a:spcPct val="150000"/>
              </a:lnSpc>
              <a:buNone/>
            </a:pPr>
            <a:r>
              <a:rPr lang="ar-EG" altLang="en-US" sz="2400" b="1" dirty="0"/>
              <a:t>إن استمرار تعرض الإنسان من خلال وسائل الإعلام إلى أفكار جديدة وقيم مغايرة وأساليب حياتية غير التي‬‬‬ ‫</a:t>
            </a:r>
            <a:r>
              <a:rPr lang="ar-EG" altLang="en-US" sz="2400" b="1" dirty="0" err="1"/>
              <a:t>اعتادها</a:t>
            </a:r>
            <a:r>
              <a:rPr lang="ar-EG" altLang="en-US" sz="2400" b="1" dirty="0"/>
              <a:t>‪، ‬يؤدي به إلى‪:‬‬‬‬‬‬‬‬</a:t>
            </a:r>
          </a:p>
          <a:p>
            <a:pPr algn="just" rtl="1">
              <a:lnSpc>
                <a:spcPct val="150000"/>
              </a:lnSpc>
              <a:tabLst>
                <a:tab pos="8288338" algn="l"/>
              </a:tabLst>
            </a:pPr>
            <a:r>
              <a:rPr lang="ar-EG" altLang="en-US" sz="2400" b="1" dirty="0"/>
              <a:t> ‫‪تبني بعض تلك الأفكار أو القيم‪.‬‬‬‬‬‬‬‬</a:t>
            </a:r>
          </a:p>
          <a:p>
            <a:pPr algn="just" rtl="1">
              <a:lnSpc>
                <a:spcPct val="150000"/>
              </a:lnSpc>
              <a:tabLst>
                <a:tab pos="8288338" algn="l"/>
              </a:tabLst>
            </a:pPr>
            <a:r>
              <a:rPr lang="ar-EG" altLang="en-US" sz="2400" b="1" dirty="0"/>
              <a:t>يغير في أسلوب حياته متأثراً بما يعرض عليه من مختلف وسائل الإعلام‪، ‬وبدرجة تختلف من فرد‬‬‬‬‬‬‬ إلى آخر حسب‪ عدة عوامل هي:</a:t>
            </a:r>
          </a:p>
          <a:p>
            <a:pPr marL="0" indent="0" algn="just" rtl="1" eaLnBrk="1" hangingPunct="1">
              <a:lnSpc>
                <a:spcPct val="150000"/>
              </a:lnSpc>
              <a:buNone/>
            </a:pP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8305435"/>
      </p:ext>
    </p:extLst>
  </p:cSld>
  <p:clrMapOvr>
    <a:masterClrMapping/>
  </p:clrMapOvr>
  <p:transition spd="slow">
    <p:comb/>
  </p:transition>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2981240" y="4592400"/>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2. نظريات تأثير العنف </a:t>
            </a:r>
          </a:p>
          <a:p>
            <a:pPr algn="ctr" rtl="1"/>
            <a:r>
              <a:rPr lang="ar-EG" sz="4000" b="1" dirty="0">
                <a:solidFill>
                  <a:srgbClr val="00B0F0"/>
                </a:solidFill>
                <a:latin typeface="Times New Roman" panose="02020603050405020304" pitchFamily="18" charset="0"/>
                <a:cs typeface="Times New Roman" panose="02020603050405020304" pitchFamily="18" charset="0"/>
              </a:rPr>
              <a:t>في وسائل الإعلام</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blue and red person with swords in front of a map of the united states&#10;&#10;Description automatically generated">
            <a:extLst>
              <a:ext uri="{FF2B5EF4-FFF2-40B4-BE49-F238E27FC236}">
                <a16:creationId xmlns:a16="http://schemas.microsoft.com/office/drawing/2014/main" id="{76DB21EE-5264-DC2F-CFA8-7BB0B27C1B1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81240" y="738140"/>
            <a:ext cx="5041987" cy="3781490"/>
          </a:xfrm>
          <a:prstGeom prst="rect">
            <a:avLst/>
          </a:prstGeom>
        </p:spPr>
      </p:pic>
    </p:spTree>
    <p:extLst>
      <p:ext uri="{BB962C8B-B14F-4D97-AF65-F5344CB8AC3E}">
        <p14:creationId xmlns:p14="http://schemas.microsoft.com/office/powerpoint/2010/main" val="3972333842"/>
      </p:ext>
    </p:extLst>
  </p:cSld>
  <p:clrMapOvr>
    <a:masterClrMapping/>
  </p:clrMapOvr>
  <p:transition spd="slow">
    <p:comb/>
  </p:transition>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20000"/>
              </a:lnSpc>
              <a:buNone/>
            </a:pPr>
            <a:r>
              <a:rPr lang="ar-EG" altLang="en-US" sz="3500" b="1" dirty="0">
                <a:solidFill>
                  <a:srgbClr val="0070C0"/>
                </a:solidFill>
              </a:rPr>
              <a:t>نظريات تأثير العنف في وسائل الإعلام</a:t>
            </a:r>
          </a:p>
          <a:p>
            <a:pPr marL="0" indent="0" algn="just" rtl="1">
              <a:lnSpc>
                <a:spcPct val="120000"/>
              </a:lnSpc>
              <a:buNone/>
            </a:pPr>
            <a:r>
              <a:rPr lang="ar-EG" altLang="en-US" sz="2600" b="1" dirty="0">
                <a:solidFill>
                  <a:srgbClr val="C00000"/>
                </a:solidFill>
              </a:rPr>
              <a:t>نظرية المزاج العدواني (الحافر)‪:</a:t>
            </a:r>
          </a:p>
          <a:p>
            <a:pPr algn="just" rtl="1">
              <a:lnSpc>
                <a:spcPct val="120000"/>
              </a:lnSpc>
            </a:pPr>
            <a:r>
              <a:rPr lang="ar-EG" altLang="en-US" sz="2400" b="1" dirty="0"/>
              <a:t>الافتراض الأساسي لنظرية المزاج العدواني هو أن التعرض لحافز أو مثير عدواني من شأنه أن يزيد من‬‬‬‬ ‫الإثارة السيكولوجية والعاطفية للفرد‪، ‬هذه الإثارة بدورها سوف تزيد من احتمالات قيام الفرد بسلوك عدواني‪.‬‬‬‬‬‬‬‬‬‬‬</a:t>
            </a:r>
          </a:p>
          <a:p>
            <a:pPr algn="just" rtl="1">
              <a:lnSpc>
                <a:spcPct val="120000"/>
              </a:lnSpc>
            </a:pPr>
            <a:r>
              <a:rPr lang="ar-EG" altLang="en-US" sz="2400" b="1" dirty="0"/>
              <a:t>‫طبقاً لمقولات هذه النظرية فإن ما تنطوي عليه مسلسلات العنف من مصادمات أو مناوشات ذات طابع‬‬‬‬ عنيف أو أسلحة أو تهديدات لا تؤدي إلى إثارة المشاهدين نفسياً وعاطفياً فحسب‪، ‬بل إنها أيضاً تهيئ لديهم‬‬‬‬‬‬‬ ‫شعوراً بإمكانية الاستجابة العدوانية لما شاهده‪.‬‬‬‬‬‬‬‬</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8355774"/>
      </p:ext>
    </p:extLst>
  </p:cSld>
  <p:clrMapOvr>
    <a:masterClrMapping/>
  </p:clrMapOvr>
  <p:transition spd="slow">
    <p:comb/>
  </p:transition>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fontScale="92500" lnSpcReduction="20000"/>
          </a:bodyPr>
          <a:lstStyle/>
          <a:p>
            <a:pPr marL="0" indent="0" algn="just" rtl="1" eaLnBrk="1" hangingPunct="1">
              <a:lnSpc>
                <a:spcPct val="120000"/>
              </a:lnSpc>
              <a:buNone/>
            </a:pPr>
            <a:r>
              <a:rPr lang="ar-EG" altLang="en-US" sz="3900" b="1" dirty="0">
                <a:solidFill>
                  <a:srgbClr val="0070C0"/>
                </a:solidFill>
              </a:rPr>
              <a:t>نظريات تأثير العنف في وسائل الإعلام</a:t>
            </a:r>
          </a:p>
          <a:p>
            <a:pPr marL="0" indent="0" algn="just" rtl="1">
              <a:lnSpc>
                <a:spcPct val="120000"/>
              </a:lnSpc>
              <a:buNone/>
            </a:pPr>
            <a:r>
              <a:rPr lang="ar-EG" altLang="en-US" sz="3000" b="1" dirty="0">
                <a:solidFill>
                  <a:srgbClr val="C00000"/>
                </a:solidFill>
              </a:rPr>
              <a:t>نظرية التعلم بالملاحظة‪‪:</a:t>
            </a:r>
          </a:p>
          <a:p>
            <a:pPr algn="just" rtl="1">
              <a:lnSpc>
                <a:spcPct val="120000"/>
              </a:lnSpc>
            </a:pPr>
            <a:r>
              <a:rPr lang="ar-EG" altLang="en-US" sz="2600" b="1" dirty="0"/>
              <a:t>الافتراض الأساسي لهذه النظرية أن الناس يمكنهم تعلم العنف أو السلوك العنيف من خلال ملاحظة العنف‬‬‬‬ ‫فيما تصوره وسائل الإعلام‪، ‬في ضوء الشخصيات الشريرة التي تحفل بها وسائل الإعلام‪.‬‬‬‬‬‬‬‬‬‬‬</a:t>
            </a:r>
          </a:p>
          <a:p>
            <a:pPr algn="just" rtl="1">
              <a:lnSpc>
                <a:spcPct val="120000"/>
              </a:lnSpc>
            </a:pPr>
            <a:r>
              <a:rPr lang="ar-EG" altLang="en-US" sz="2600" b="1" dirty="0"/>
              <a:t>ولا يؤكد علماء هذه النظرية أن مشاهدي برامج العنف سوف يقومون بأداء أعمال العنف التي تعلموها بشكل‬‬‬‬ ‫آلي أو أوتوماتيكي‪.‬‬‬‬‬‬‬‬</a:t>
            </a:r>
          </a:p>
          <a:p>
            <a:pPr algn="just" rtl="1">
              <a:lnSpc>
                <a:spcPct val="120000"/>
              </a:lnSpc>
            </a:pPr>
            <a:r>
              <a:rPr lang="ar-EG" altLang="en-US" sz="2600" b="1" dirty="0"/>
              <a:t>الأعمال العدوانية التي يتعلمها الفرد من وسائل الإعلام تشبه السلوك الذي يكتسبه الفرد في قاعات الدرس لا ‫تخرج إلى واقع الممارسة الفعلية ما لم ينشأ موقف يستدعي أداء هذا السلوك المكتسب‪.‬‬‬‬‬‬</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691377"/>
      </p:ext>
    </p:extLst>
  </p:cSld>
  <p:clrMapOvr>
    <a:masterClrMapping/>
  </p:clrMapOvr>
  <p:transition spd="slow">
    <p:comb/>
  </p:transition>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lnSpcReduction="10000"/>
          </a:bodyPr>
          <a:lstStyle/>
          <a:p>
            <a:pPr marL="0" indent="0" algn="just" rtl="1" eaLnBrk="1" hangingPunct="1">
              <a:lnSpc>
                <a:spcPct val="120000"/>
              </a:lnSpc>
              <a:buNone/>
            </a:pPr>
            <a:r>
              <a:rPr lang="ar-EG" altLang="en-US" sz="3900" b="1" dirty="0">
                <a:solidFill>
                  <a:srgbClr val="0070C0"/>
                </a:solidFill>
              </a:rPr>
              <a:t>نظريات تأثير العنف في وسائل الإعلام</a:t>
            </a:r>
          </a:p>
          <a:p>
            <a:pPr marL="0" indent="0" algn="just" rtl="1">
              <a:lnSpc>
                <a:spcPct val="120000"/>
              </a:lnSpc>
              <a:buNone/>
            </a:pPr>
            <a:r>
              <a:rPr lang="ar-EG" altLang="en-US" sz="3000" b="1" dirty="0">
                <a:solidFill>
                  <a:srgbClr val="C00000"/>
                </a:solidFill>
              </a:rPr>
              <a:t>نظرية تدعيم السلوك‪‪:</a:t>
            </a:r>
          </a:p>
          <a:p>
            <a:pPr algn="just" rtl="1">
              <a:lnSpc>
                <a:spcPct val="120000"/>
              </a:lnSpc>
            </a:pPr>
            <a:r>
              <a:rPr lang="ar-EG" altLang="en-US" sz="2600" b="1" dirty="0"/>
              <a:t>يقوم الافتراض الأساسي لهذه النظرية على أساس أن الصورة التي يظهر عليها العنف في التلفزيون تدعم‬‬‬‬‬‬‬‬‬ ‫</a:t>
            </a:r>
            <a:r>
              <a:rPr lang="ar-EG" altLang="en-US" sz="2600" b="1" dirty="0" err="1"/>
              <a:t>ﺤﺎﻟﺔ</a:t>
            </a:r>
            <a:r>
              <a:rPr lang="ar-EG" altLang="en-US" sz="2600" b="1" dirty="0"/>
              <a:t> </a:t>
            </a:r>
            <a:r>
              <a:rPr lang="ar-EG" altLang="en-US" sz="2600" b="1" dirty="0" err="1"/>
              <a:t>اﻟﺴﻠوك</a:t>
            </a:r>
            <a:r>
              <a:rPr lang="ar-EG" altLang="en-US" sz="2600" b="1" dirty="0"/>
              <a:t> </a:t>
            </a:r>
            <a:r>
              <a:rPr lang="ar-EG" altLang="en-US" sz="2600" b="1" dirty="0" err="1"/>
              <a:t>اﻟﻌدواﻨﻲ</a:t>
            </a:r>
            <a:r>
              <a:rPr lang="ar-EG" altLang="en-US" sz="2600" b="1" dirty="0"/>
              <a:t> </a:t>
            </a:r>
            <a:r>
              <a:rPr lang="ar-EG" altLang="en-US" sz="2600" b="1" dirty="0" err="1"/>
              <a:t>اﻟﻘﺎﺌم</a:t>
            </a:r>
            <a:r>
              <a:rPr lang="ar-EG" altLang="en-US" sz="2600" b="1" dirty="0"/>
              <a:t> </a:t>
            </a:r>
            <a:r>
              <a:rPr lang="ar-EG" altLang="en-US" sz="2600" b="1" dirty="0" err="1"/>
              <a:t>ﻟدى</a:t>
            </a:r>
            <a:r>
              <a:rPr lang="ar-EG" altLang="en-US" sz="2600" b="1" dirty="0"/>
              <a:t> </a:t>
            </a:r>
            <a:r>
              <a:rPr lang="ar-EG" altLang="en-US" sz="2600" b="1" dirty="0" err="1"/>
              <a:t>اﻟﻤﺸﺎﻫدﯿن</a:t>
            </a:r>
            <a:r>
              <a:rPr lang="ar-EG" altLang="en-US" sz="2600" b="1" dirty="0"/>
              <a:t> </a:t>
            </a:r>
            <a:r>
              <a:rPr lang="ar-EG" altLang="en-US" sz="2600" b="1" dirty="0" err="1"/>
              <a:t>أﺜﻨﺎء</a:t>
            </a:r>
            <a:r>
              <a:rPr lang="ar-EG" altLang="en-US" sz="2600" b="1" dirty="0"/>
              <a:t> </a:t>
            </a:r>
            <a:r>
              <a:rPr lang="ar-EG" altLang="en-US" sz="2600" b="1" dirty="0" err="1"/>
              <a:t>ﺘﻌرﻀﻬم</a:t>
            </a:r>
            <a:r>
              <a:rPr lang="ar-EG" altLang="en-US" sz="2600" b="1" dirty="0"/>
              <a:t> </a:t>
            </a:r>
            <a:r>
              <a:rPr lang="ar-EG" altLang="en-US" sz="2600" b="1" dirty="0" err="1"/>
              <a:t>ﻟﺒراﻤﺞ</a:t>
            </a:r>
            <a:r>
              <a:rPr lang="ar-EG" altLang="en-US" sz="2600" b="1" dirty="0"/>
              <a:t> ذات </a:t>
            </a:r>
            <a:r>
              <a:rPr lang="ar-EG" altLang="en-US" sz="2600" b="1" dirty="0" err="1"/>
              <a:t>طﺎﺒﻊ</a:t>
            </a:r>
            <a:r>
              <a:rPr lang="ar-EG" altLang="en-US" sz="2600" b="1" dirty="0"/>
              <a:t>‬‬‬‬ ‫</a:t>
            </a:r>
            <a:r>
              <a:rPr lang="ar-EG" altLang="en-US" sz="2600" b="1" dirty="0" err="1"/>
              <a:t>ﻋﻨﯿف</a:t>
            </a:r>
            <a:r>
              <a:rPr lang="ar-EG" altLang="en-US" sz="2600" b="1" dirty="0"/>
              <a:t>‪.</a:t>
            </a:r>
          </a:p>
          <a:p>
            <a:pPr marL="0" indent="0" algn="just" rtl="1">
              <a:lnSpc>
                <a:spcPct val="120000"/>
              </a:lnSpc>
              <a:buNone/>
            </a:pPr>
            <a:r>
              <a:rPr lang="ar-EG" altLang="en-US" sz="2600" b="1" dirty="0"/>
              <a:t>‫وينظر علماء نظرية التدعيم إلى عوامل مثل‪:‬‬‬‬‬‬‬‬</a:t>
            </a:r>
          </a:p>
          <a:p>
            <a:pPr lvl="1" algn="just" rtl="1">
              <a:lnSpc>
                <a:spcPct val="120000"/>
              </a:lnSpc>
            </a:pPr>
            <a:r>
              <a:rPr lang="ar-EG" altLang="en-US" sz="2200" b="1" dirty="0"/>
              <a:t>‬</a:t>
            </a:r>
            <a:r>
              <a:rPr lang="ar-EG" altLang="en-US" b="1" dirty="0"/>
              <a:t>المبادئ والقيم الثقافية‪.‬‬‬‬‬‬‬‬‬‬‬</a:t>
            </a:r>
          </a:p>
          <a:p>
            <a:pPr lvl="1" algn="just" rtl="1">
              <a:lnSpc>
                <a:spcPct val="120000"/>
              </a:lnSpc>
            </a:pPr>
            <a:r>
              <a:rPr lang="ar-EG" altLang="en-US" b="1" dirty="0"/>
              <a:t>‬الأدوار الاجتماعية والسمات الشخصية‪.‬‬‬‬‬‬‬‬‬‬‬</a:t>
            </a:r>
          </a:p>
          <a:p>
            <a:pPr lvl="1" algn="just" rtl="1">
              <a:lnSpc>
                <a:spcPct val="120000"/>
              </a:lnSpc>
            </a:pPr>
            <a:r>
              <a:rPr lang="ar-EG" altLang="en-US" b="1" dirty="0"/>
              <a:t>‬تأثير الأسرة والأقران باعتبارها محددات أولية للسلوك الاجتماعي‪.‬‬‬‬‬‬‬‬‬‬‬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0118337"/>
      </p:ext>
    </p:extLst>
  </p:cSld>
  <p:clrMapOvr>
    <a:masterClrMapping/>
  </p:clrMapOvr>
  <p:transition spd="slow">
    <p:comb/>
  </p:transition>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154666"/>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3. العمليات الانتقائية</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hand holding chopsticks and sushi&#10;&#10;Description automatically generated">
            <a:extLst>
              <a:ext uri="{FF2B5EF4-FFF2-40B4-BE49-F238E27FC236}">
                <a16:creationId xmlns:a16="http://schemas.microsoft.com/office/drawing/2014/main" id="{840E1888-8DD4-EB87-84B4-A9BDB5C9706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34927" y="1007908"/>
            <a:ext cx="6495803" cy="3897482"/>
          </a:xfrm>
          <a:prstGeom prst="rect">
            <a:avLst/>
          </a:prstGeom>
        </p:spPr>
      </p:pic>
    </p:spTree>
    <p:extLst>
      <p:ext uri="{BB962C8B-B14F-4D97-AF65-F5344CB8AC3E}">
        <p14:creationId xmlns:p14="http://schemas.microsoft.com/office/powerpoint/2010/main" val="4081215397"/>
      </p:ext>
    </p:extLst>
  </p:cSld>
  <p:clrMapOvr>
    <a:masterClrMapping/>
  </p:clrMapOvr>
  <p:transition spd="slow">
    <p:comb/>
  </p:transition>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85000" lnSpcReduction="10000"/>
          </a:bodyPr>
          <a:lstStyle/>
          <a:p>
            <a:pPr marL="0" indent="0" algn="just" rtl="1">
              <a:lnSpc>
                <a:spcPct val="140000"/>
              </a:lnSpc>
              <a:buNone/>
            </a:pPr>
            <a:r>
              <a:rPr lang="ar-EG" altLang="en-US" sz="3900" b="1" dirty="0">
                <a:solidFill>
                  <a:srgbClr val="C00000"/>
                </a:solidFill>
              </a:rPr>
              <a:t>العمليات الانتقائية ‪‪:</a:t>
            </a:r>
          </a:p>
          <a:p>
            <a:pPr marL="0" indent="0" algn="just" rtl="1">
              <a:lnSpc>
                <a:spcPct val="120000"/>
              </a:lnSpc>
              <a:buNone/>
            </a:pPr>
            <a:r>
              <a:rPr lang="ar-EG" altLang="en-US" b="1" dirty="0"/>
              <a:t>العمليات الانتقائية هي أربع مراحل يجب أن يمر بها الفرد حتى يتحقق أثر الإعلام عليه. فيجب أن يتعرض وينتبه للرسالة الإعلامية، أولاً، ثم يجب أن يفسرها التفسير المناسب، أي يقتنع بصحتها ومناسبتها له، ثم يجب أن يتذكرها حتى ولو بعد مرور وقت طويل، بحيث إذا جاء وقت السلوك المطلوب فإنه يفعله، فيشتري السلعة مثلاً، أو يتبرع، أو يصوت ... وغير ذلك.</a:t>
            </a:r>
          </a:p>
          <a:p>
            <a:pPr marL="0" indent="0" algn="just" rtl="1">
              <a:lnSpc>
                <a:spcPct val="120000"/>
              </a:lnSpc>
              <a:buNone/>
            </a:pPr>
            <a:r>
              <a:rPr lang="ar-EG" altLang="en-US" b="1" dirty="0"/>
              <a:t>وبسبب وجود العمليات الانتقائية، والتي هي مجموعة خصائص نفسية وعوامل اجتماعية تحدد مدى تعرض الفرد لوسائل الإعلام، وصل فريق من العلماء إلى مقولة أن تأثيرات وسائل الإعلام على الأفراد ضعيفة ومحدودة.</a:t>
            </a:r>
          </a:p>
          <a:p>
            <a:pPr marL="0" indent="0" algn="just" rtl="1">
              <a:lnSpc>
                <a:spcPct val="120000"/>
              </a:lnSpc>
              <a:buNone/>
            </a:pPr>
            <a:r>
              <a:rPr lang="ar-EG" altLang="en-US" b="1" dirty="0"/>
              <a:t>وقال هؤلاء العلماء إن وسائل الإعلام لا تستطيع إجبار الفرد على التعرض، ولا التفسير، ولا التذكر، ولا السلوك، فكل هذه العمليات ترجع للفرد نفسه، من وجهة نظرهم.</a:t>
            </a:r>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7358787"/>
      </p:ext>
    </p:extLst>
  </p:cSld>
  <p:clrMapOvr>
    <a:masterClrMapping/>
  </p:clrMapOvr>
  <p:transition spd="slow">
    <p:comb/>
  </p:transition>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a:bodyPr>
          <a:lstStyle/>
          <a:p>
            <a:pPr marL="0" indent="0" algn="just" rtl="1">
              <a:lnSpc>
                <a:spcPct val="120000"/>
              </a:lnSpc>
              <a:buNone/>
            </a:pPr>
            <a:r>
              <a:rPr lang="ar-EG" altLang="en-US" sz="3600" b="1" dirty="0">
                <a:solidFill>
                  <a:srgbClr val="C00000"/>
                </a:solidFill>
              </a:rPr>
              <a:t>العمليات الانتقائية ‪‪:</a:t>
            </a:r>
          </a:p>
          <a:p>
            <a:pPr marL="0" indent="0" algn="just" rtl="1">
              <a:lnSpc>
                <a:spcPct val="120000"/>
              </a:lnSpc>
              <a:buNone/>
            </a:pPr>
            <a:r>
              <a:rPr lang="ar-EG" altLang="en-US" sz="3200" b="1" dirty="0">
                <a:solidFill>
                  <a:srgbClr val="00B0F0"/>
                </a:solidFill>
              </a:rPr>
              <a:t>الجمهور النشط:</a:t>
            </a:r>
          </a:p>
          <a:p>
            <a:pPr marL="0" indent="0" algn="just" rtl="1">
              <a:lnSpc>
                <a:spcPct val="120000"/>
              </a:lnSpc>
              <a:buNone/>
            </a:pPr>
            <a:r>
              <a:rPr lang="ar-EG" altLang="en-US" sz="3200" b="1" dirty="0"/>
              <a:t>وبناء على ذلك كله، ظهر مفهوم (الجمهور النشط)، الذي يقول إن جمهور وسائل الإعلام هو الذي يختار الوسائل والمضامين التي تعجبه ويرغب بمتابعتها. فلا يمكن أن نعتبره جمهوراً (سلبياً)، وهو ليس (ضحية) لوسائل الإعلام، كما كانت تقول (نظرية الأثر القوي).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522256"/>
      </p:ext>
    </p:extLst>
  </p:cSld>
  <p:clrMapOvr>
    <a:masterClrMapping/>
  </p:clrMapOvr>
  <p:transition spd="slow">
    <p:comb/>
  </p:transition>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92500" lnSpcReduction="20000"/>
          </a:bodyPr>
          <a:lstStyle/>
          <a:p>
            <a:pPr marL="0" indent="0" algn="just" rtl="1">
              <a:lnSpc>
                <a:spcPct val="130000"/>
              </a:lnSpc>
              <a:buNone/>
            </a:pPr>
            <a:r>
              <a:rPr lang="ar-EG" altLang="en-US" sz="3900" b="1" dirty="0">
                <a:solidFill>
                  <a:srgbClr val="C00000"/>
                </a:solidFill>
              </a:rPr>
              <a:t>العمليات الانتقائية ‪‪:</a:t>
            </a:r>
          </a:p>
          <a:p>
            <a:pPr marL="0" indent="0" algn="just" rtl="1">
              <a:lnSpc>
                <a:spcPct val="120000"/>
              </a:lnSpc>
              <a:buNone/>
            </a:pPr>
            <a:r>
              <a:rPr lang="ar-EG" altLang="en-US" sz="3200" b="1" dirty="0">
                <a:solidFill>
                  <a:srgbClr val="00B0F0"/>
                </a:solidFill>
              </a:rPr>
              <a:t>1- التعرض الانتقائي:</a:t>
            </a:r>
          </a:p>
          <a:p>
            <a:pPr algn="just" rtl="1">
              <a:lnSpc>
                <a:spcPct val="120000"/>
              </a:lnSpc>
            </a:pPr>
            <a:r>
              <a:rPr lang="ar-EG" altLang="en-US" b="1" dirty="0"/>
              <a:t>المقصود بالتعرض الانتقائي (ويسمى أيضاً الانتباه الانتقائي): هو أن الفرد يختار مشاهدة أو قراءة وسيلة معينة بناء على اهتماماته وآرائه الشخصية. فقد يقرأ جريدة ويترك أخرى، وقد يستمع لمحطة إذاعية ويترك أخرى، وقد يشاهد محطة تلفزيونية ويترك أخرى ... وهكذا. </a:t>
            </a:r>
          </a:p>
          <a:p>
            <a:pPr algn="just" rtl="1">
              <a:lnSpc>
                <a:spcPct val="120000"/>
              </a:lnSpc>
            </a:pPr>
            <a:r>
              <a:rPr lang="ar-EG" altLang="en-US" b="1" dirty="0"/>
              <a:t>إن الوقت المحدود، والطاقة الذهنية المحدودة لكل فرد، تجبره على اختيار جزء قليل فقط من المعلومات المعروضة عليه. </a:t>
            </a:r>
          </a:p>
          <a:p>
            <a:pPr algn="just" rtl="1">
              <a:lnSpc>
                <a:spcPct val="120000"/>
              </a:lnSpc>
            </a:pPr>
            <a:r>
              <a:rPr lang="ar-EG" altLang="en-US" b="1" dirty="0"/>
              <a:t>فيختار الفرد الوسائل والمضامين الإعلامية التي تخاطب اهتماماته ورغباته في الحصول على الأخبار، أو الإرشادات، أو التسلية، أو غير ذلك.</a:t>
            </a:r>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87178996"/>
      </p:ext>
    </p:extLst>
  </p:cSld>
  <p:clrMapOvr>
    <a:masterClrMapping/>
  </p:clrMapOvr>
  <p:transition spd="slow">
    <p:comb/>
  </p:transition>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92500" lnSpcReduction="20000"/>
          </a:bodyPr>
          <a:lstStyle/>
          <a:p>
            <a:pPr marL="0" indent="0" algn="just" rtl="1">
              <a:lnSpc>
                <a:spcPct val="130000"/>
              </a:lnSpc>
              <a:buNone/>
            </a:pPr>
            <a:r>
              <a:rPr lang="ar-EG" altLang="en-US" sz="3900" b="1" dirty="0">
                <a:solidFill>
                  <a:srgbClr val="C00000"/>
                </a:solidFill>
              </a:rPr>
              <a:t>العمليات الانتقائية ‪‪:</a:t>
            </a:r>
          </a:p>
          <a:p>
            <a:pPr marL="0" indent="0" algn="just" rtl="1">
              <a:lnSpc>
                <a:spcPct val="120000"/>
              </a:lnSpc>
              <a:buNone/>
            </a:pPr>
            <a:r>
              <a:rPr lang="ar-EG" altLang="en-US" sz="3200" b="1" dirty="0">
                <a:solidFill>
                  <a:srgbClr val="00B0F0"/>
                </a:solidFill>
              </a:rPr>
              <a:t>2- التفسير الانتقائي:</a:t>
            </a:r>
          </a:p>
          <a:p>
            <a:pPr algn="just" rtl="1">
              <a:lnSpc>
                <a:spcPct val="120000"/>
              </a:lnSpc>
            </a:pPr>
            <a:r>
              <a:rPr lang="ar-EG" altLang="en-US" b="1" dirty="0"/>
              <a:t>المقصود بالتفسير الانتقائي (ويسمى أيضاً الإدراك الانتقائي): هو أن الفرد يفسر جميع المعلومات التي يتعرض لها من خلال وجهة نظره ومعتقداته الخاصة.</a:t>
            </a:r>
          </a:p>
          <a:p>
            <a:pPr algn="just" rtl="1">
              <a:lnSpc>
                <a:spcPct val="120000"/>
              </a:lnSpc>
            </a:pPr>
            <a:r>
              <a:rPr lang="ar-EG" altLang="en-US" b="1" dirty="0"/>
              <a:t>الفرد يقبل بكل سهولة جميع الأدلة التي تؤيد رأيه، أما الأدلة التي تناقض رأيه، فإنه يحللها ويقيمها بتمعن ويشكك بها، فيسأل: هل هي صحيحة ؟ هل هي موثوقة ؟ من هو مصدرها ؟ ... وغير ذلك.</a:t>
            </a:r>
          </a:p>
          <a:p>
            <a:pPr algn="just" rtl="1">
              <a:lnSpc>
                <a:spcPct val="120000"/>
              </a:lnSpc>
            </a:pPr>
            <a:r>
              <a:rPr lang="ar-EG" altLang="en-US" b="1" dirty="0"/>
              <a:t>مثال: مشاهد يتابع برنامج حواري يستضيف خبراء متعارضين في الرأي. فهو يستمع للرأي الذي يتوافق مع وجهة نظره ويقبله بسهولة ولا يشكك به، والرأي الآخر يشكك في معلوماته ويشكك في نواياه ... وغير ذلك.</a:t>
            </a:r>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8654312"/>
      </p:ext>
    </p:extLst>
  </p:cSld>
  <p:clrMapOvr>
    <a:masterClrMapping/>
  </p:clrMapOvr>
  <p:transition spd="slow">
    <p:comb/>
  </p:transition>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92500" lnSpcReduction="20000"/>
          </a:bodyPr>
          <a:lstStyle/>
          <a:p>
            <a:pPr marL="0" indent="0" algn="just" rtl="1">
              <a:lnSpc>
                <a:spcPct val="130000"/>
              </a:lnSpc>
              <a:buNone/>
            </a:pPr>
            <a:r>
              <a:rPr lang="ar-EG" altLang="en-US" sz="3900" b="1" dirty="0">
                <a:solidFill>
                  <a:srgbClr val="C00000"/>
                </a:solidFill>
              </a:rPr>
              <a:t>العمليات الانتقائية ‪‪:</a:t>
            </a:r>
          </a:p>
          <a:p>
            <a:pPr marL="0" indent="0" algn="just" rtl="1">
              <a:lnSpc>
                <a:spcPct val="120000"/>
              </a:lnSpc>
              <a:buNone/>
            </a:pPr>
            <a:r>
              <a:rPr lang="ar-EG" altLang="en-US" sz="3200" b="1" dirty="0">
                <a:solidFill>
                  <a:srgbClr val="00B0F0"/>
                </a:solidFill>
              </a:rPr>
              <a:t>3- التذكر الانتقائي:</a:t>
            </a:r>
          </a:p>
          <a:p>
            <a:pPr algn="just" rtl="1">
              <a:lnSpc>
                <a:spcPct val="120000"/>
              </a:lnSpc>
            </a:pPr>
            <a:r>
              <a:rPr lang="ar-EG" altLang="en-US" b="1" dirty="0"/>
              <a:t>المقصود بالتذكر الانتقائي هو: أن الفرد يتذكر المعلومات والمواضيع التي تهمه شخصياً أكثر من القضايا التي لا تهمه. </a:t>
            </a:r>
          </a:p>
          <a:p>
            <a:pPr algn="just" rtl="1">
              <a:lnSpc>
                <a:spcPct val="120000"/>
              </a:lnSpc>
            </a:pPr>
            <a:r>
              <a:rPr lang="ar-EG" altLang="en-US" b="1" dirty="0"/>
              <a:t>يسعى الفرد أصلاً لمعلومات تهمه وتتوافق مع رأيه الشخصي، وكلما كانت هذه القضايا هامة وحساسة لحياته الشخصية، فهو يتذكرها بشكل أكبر من القضايا أو المواضيع الأخرى.</a:t>
            </a:r>
          </a:p>
          <a:p>
            <a:pPr algn="just" rtl="1">
              <a:lnSpc>
                <a:spcPct val="120000"/>
              </a:lnSpc>
            </a:pPr>
            <a:r>
              <a:rPr lang="ar-EG" altLang="en-US" b="1" dirty="0"/>
              <a:t>إن الطاقة الذهنية للفرد محدودة، والقدرة على التذكر محدودة، فيلجأ الفرد إلى اختيار القضايا والمواضيع التي يرى أنها جديرة بالتذكر، وبقية المواضيع يتركها تتلاشى من الذاكرة.</a:t>
            </a:r>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28052525"/>
      </p:ext>
    </p:extLst>
  </p:cSld>
  <p:clrMapOvr>
    <a:masterClrMapping/>
  </p:clrMapOvr>
  <p:transition spd="slow">
    <p:comb/>
  </p:transition>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92500" lnSpcReduction="20000"/>
          </a:bodyPr>
          <a:lstStyle/>
          <a:p>
            <a:pPr marL="0" indent="0" algn="just" rtl="1">
              <a:lnSpc>
                <a:spcPct val="140000"/>
              </a:lnSpc>
              <a:buNone/>
            </a:pPr>
            <a:r>
              <a:rPr lang="ar-EG" altLang="en-US" sz="3900" b="1" dirty="0">
                <a:solidFill>
                  <a:srgbClr val="C00000"/>
                </a:solidFill>
              </a:rPr>
              <a:t>العمليات الانتقائية ‪‪:</a:t>
            </a:r>
          </a:p>
          <a:p>
            <a:pPr marL="0" indent="0" algn="just" rtl="1">
              <a:lnSpc>
                <a:spcPct val="120000"/>
              </a:lnSpc>
              <a:buNone/>
            </a:pPr>
            <a:r>
              <a:rPr lang="ar-EG" altLang="en-US" sz="3200" b="1" dirty="0">
                <a:solidFill>
                  <a:srgbClr val="00B0F0"/>
                </a:solidFill>
              </a:rPr>
              <a:t>4- السلوك الانتقائي:</a:t>
            </a:r>
          </a:p>
          <a:p>
            <a:pPr algn="just" rtl="1">
              <a:lnSpc>
                <a:spcPct val="120000"/>
              </a:lnSpc>
            </a:pPr>
            <a:r>
              <a:rPr lang="ar-EG" altLang="en-US" b="1" dirty="0"/>
              <a:t>العملية الرابعة والأخيرة هي  السلوك الانتقائي. والمقصود بالسلوك الانتقائي هو: الإجراء الفعلي الذي يتخذه الفرد بناء على ما يتعرض له في وسائل الإعلام، وهل فعل الشيء الذي طلبه القائم بالاتصال؟</a:t>
            </a:r>
          </a:p>
          <a:p>
            <a:pPr algn="just" rtl="1">
              <a:lnSpc>
                <a:spcPct val="120000"/>
              </a:lnSpc>
            </a:pPr>
            <a:r>
              <a:rPr lang="ar-EG" altLang="en-US" b="1" dirty="0"/>
              <a:t>فالمقصود هو السلوك الفعلي، مثل:</a:t>
            </a:r>
          </a:p>
          <a:p>
            <a:pPr algn="just" rtl="1">
              <a:lnSpc>
                <a:spcPct val="120000"/>
              </a:lnSpc>
            </a:pPr>
            <a:r>
              <a:rPr lang="ar-EG" altLang="en-US" b="1" dirty="0"/>
              <a:t> شراء سلعة معينة بعد مشاهدة إعلان عنها. أو التبرع بالمال، أو التبرع بالدم، بعد مشاهدة أو سماع حملة توعوية خيرية.</a:t>
            </a:r>
          </a:p>
          <a:p>
            <a:pPr algn="just" rtl="1">
              <a:lnSpc>
                <a:spcPct val="120000"/>
              </a:lnSpc>
            </a:pPr>
            <a:r>
              <a:rPr lang="ar-EG" altLang="en-US" b="1" dirty="0"/>
              <a:t>أو الاقتصاد في استهلاك الماء بعد قراءة إعلان توعوي في الجريدة، أو التصويت في الانتخابات ... وغيرها من الأمثلة الكثيرة.</a:t>
            </a:r>
          </a:p>
          <a:p>
            <a:pPr algn="just" rtl="1">
              <a:lnSpc>
                <a:spcPct val="120000"/>
              </a:lnSpc>
            </a:pPr>
            <a:endParaRPr lang="ar-EG" altLang="en-US" b="1" dirty="0"/>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7265406"/>
      </p:ext>
    </p:extLst>
  </p:cSld>
  <p:clrMapOvr>
    <a:masterClrMapping/>
  </p:clrMapOvr>
  <p:transition spd="slow">
    <p:comb/>
  </p:transition>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284052"/>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 تكنولوجيا الاتصال </a:t>
            </a:r>
            <a:r>
              <a:rPr lang="ar-EG" sz="4000" b="1" dirty="0" err="1">
                <a:solidFill>
                  <a:srgbClr val="00B0F0"/>
                </a:solidFill>
                <a:latin typeface="Times New Roman" panose="02020603050405020304" pitchFamily="18" charset="0"/>
                <a:cs typeface="Times New Roman" panose="02020603050405020304" pitchFamily="18" charset="0"/>
              </a:rPr>
              <a:t>الإقناعي</a:t>
            </a:r>
            <a:endParaRPr lang="ar-EG" sz="4000" b="1" dirty="0">
              <a:solidFill>
                <a:srgbClr val="00B0F0"/>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globe with people around it&#10;&#10;Description automatically generated">
            <a:extLst>
              <a:ext uri="{FF2B5EF4-FFF2-40B4-BE49-F238E27FC236}">
                <a16:creationId xmlns:a16="http://schemas.microsoft.com/office/drawing/2014/main" id="{E1C34BE7-0E76-1099-2B92-2FE233F072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10739" y="1054286"/>
            <a:ext cx="6370522" cy="4104718"/>
          </a:xfrm>
          <a:prstGeom prst="rect">
            <a:avLst/>
          </a:prstGeom>
        </p:spPr>
      </p:pic>
    </p:spTree>
    <p:extLst>
      <p:ext uri="{BB962C8B-B14F-4D97-AF65-F5344CB8AC3E}">
        <p14:creationId xmlns:p14="http://schemas.microsoft.com/office/powerpoint/2010/main" val="1239494910"/>
      </p:ext>
    </p:extLst>
  </p:cSld>
  <p:clrMapOvr>
    <a:masterClrMapping/>
  </p:clrMapOvr>
  <p:transition spd="slow">
    <p:comb/>
  </p:transition>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10307782" cy="5128720"/>
          </a:xfrm>
          <a:solidFill>
            <a:schemeClr val="bg1"/>
          </a:solidFill>
        </p:spPr>
        <p:txBody>
          <a:bodyPr>
            <a:noAutofit/>
          </a:bodyPr>
          <a:lstStyle/>
          <a:p>
            <a:pPr marL="0" indent="0" algn="just" rtl="1" eaLnBrk="1" hangingPunct="1">
              <a:lnSpc>
                <a:spcPct val="100000"/>
              </a:lnSpc>
              <a:buNone/>
            </a:pPr>
            <a:r>
              <a:rPr lang="ar-EG" altLang="en-US" sz="4000" b="1" dirty="0">
                <a:solidFill>
                  <a:srgbClr val="0070C0"/>
                </a:solidFill>
              </a:rPr>
              <a:t>تكنولوجيا الاتصال </a:t>
            </a:r>
            <a:endParaRPr lang="en-US" altLang="en-US" sz="4000" b="1" dirty="0">
              <a:solidFill>
                <a:srgbClr val="0070C0"/>
              </a:solidFill>
            </a:endParaRPr>
          </a:p>
          <a:p>
            <a:pPr marL="0" indent="0" algn="just" rtl="1" eaLnBrk="1" hangingPunct="1">
              <a:lnSpc>
                <a:spcPct val="100000"/>
              </a:lnSpc>
              <a:buNone/>
            </a:pPr>
            <a:r>
              <a:rPr lang="ar-EG" altLang="en-US" sz="2700" b="1" dirty="0"/>
              <a:t>تعرف تكنولوجيا الاتصال بأنها الجهود الإنسانية وطرق التفكير المستخدمة لنقل المعلومات‬‬‬</a:t>
            </a:r>
            <a:r>
              <a:rPr lang="en-US" altLang="en-US" sz="2700" b="1" dirty="0"/>
              <a:t> </a:t>
            </a:r>
            <a:r>
              <a:rPr lang="ar-EG" altLang="en-US" sz="2700" b="1" dirty="0"/>
              <a:t>والمهارات والخبرات من خلال اكتشاف وسائل تكنولوجية يتم بمقتضاها تفاعل بين مرسل‬‬‬</a:t>
            </a:r>
            <a:r>
              <a:rPr lang="en-US" altLang="en-US" sz="2700" b="1" dirty="0"/>
              <a:t> </a:t>
            </a:r>
            <a:r>
              <a:rPr lang="ar-EG" altLang="en-US" sz="2700" b="1" dirty="0"/>
              <a:t>ومستقبل ورسالة في مضامين اجتماعية معينة‪، ‬وفي هذا التفاعل يتم نقل أفكار ومعلومات‬‬‬‬‬ ومنبهات بين الأفراد‪. </a:t>
            </a:r>
          </a:p>
          <a:p>
            <a:pPr marL="0" indent="0" algn="just" rtl="1" eaLnBrk="1" hangingPunct="1">
              <a:lnSpc>
                <a:spcPct val="100000"/>
              </a:lnSpc>
              <a:buNone/>
            </a:pPr>
            <a:r>
              <a:rPr lang="ar-EG" altLang="en-US" sz="2700" b="1" dirty="0"/>
              <a:t>‬ويمكن الاتفاق على أن الاتصال هو عملية مشاركة في الأفكار‬‬‬‬‬ والمعلومات‪، ‬عن طريق عمليات إرسال وبث للمعنى‪، ‬وتوجيه وتسيير له‪، ‬ثم استقباله بكفاءة معينة‪، ‬لخلق استجابة مستهدفة في وسط اجتماعي مقصود‪.‬‬‬‬‬‬‬‬‬‬‬‬‬‬‬‬‬ </a:t>
            </a:r>
          </a:p>
          <a:p>
            <a:pPr marL="0" indent="0" algn="just" rtl="1" eaLnBrk="1" hangingPunct="1">
              <a:lnSpc>
                <a:spcPct val="100000"/>
              </a:lnSpc>
              <a:buNone/>
            </a:pPr>
            <a:r>
              <a:rPr lang="ar-EG" altLang="en-US" sz="2700" b="1" dirty="0"/>
              <a:t>هنا تأتي أهمية امتلاك المرسل للفكر المنهجي </a:t>
            </a:r>
            <a:r>
              <a:rPr lang="ar-EG" altLang="en-US" sz="2700" b="1" dirty="0" err="1"/>
              <a:t>الإقناعي</a:t>
            </a:r>
            <a:r>
              <a:rPr lang="ar-EG" altLang="en-US" sz="2700" b="1" dirty="0"/>
              <a:t> والتمكن من الأساليب والمهارات‬‬‬ ‫والوسائل الإقناعية التي تسهم في عملية الاستثمار الأمثل لتكنولوجيا المعلومات والاتصالات‪.‬‬‬‬‬</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2591542"/>
      </p:ext>
    </p:extLst>
  </p:cSld>
  <p:clrMapOvr>
    <a:masterClrMapping/>
  </p:clrMapOvr>
  <p:transition spd="slow">
    <p:comb/>
  </p:transition>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80998"/>
          </a:xfrm>
          <a:solidFill>
            <a:schemeClr val="bg1"/>
          </a:solidFill>
        </p:spPr>
        <p:txBody>
          <a:bodyPr>
            <a:noAutofit/>
          </a:bodyPr>
          <a:lstStyle/>
          <a:p>
            <a:pPr marL="0" indent="0" algn="just" rtl="1">
              <a:lnSpc>
                <a:spcPct val="130000"/>
              </a:lnSpc>
              <a:buNone/>
            </a:pPr>
            <a:r>
              <a:rPr lang="ar-EG" altLang="en-US" sz="3200" b="1" dirty="0">
                <a:solidFill>
                  <a:srgbClr val="0070C0"/>
                </a:solidFill>
              </a:rPr>
              <a:t>أهمية الوسائل الإلكترونية في مجال الإقناع والتأثير</a:t>
            </a:r>
            <a:endParaRPr lang="en-US" altLang="en-US" sz="3200" b="1" dirty="0">
              <a:solidFill>
                <a:srgbClr val="0070C0"/>
              </a:solidFill>
            </a:endParaRPr>
          </a:p>
          <a:p>
            <a:pPr marL="0" indent="0" algn="just" rtl="1" eaLnBrk="1" hangingPunct="1">
              <a:lnSpc>
                <a:spcPct val="100000"/>
              </a:lnSpc>
              <a:buNone/>
            </a:pPr>
            <a:r>
              <a:rPr lang="ar-EG" altLang="en-US" b="1" dirty="0">
                <a:solidFill>
                  <a:srgbClr val="C00000"/>
                </a:solidFill>
              </a:rPr>
              <a:t>‬الدور الإخباري والتعليمي والتثقيفي </a:t>
            </a:r>
            <a:r>
              <a:rPr lang="ar-EG" altLang="en-US" b="1" dirty="0" err="1">
                <a:solidFill>
                  <a:srgbClr val="C00000"/>
                </a:solidFill>
              </a:rPr>
              <a:t>والإقناعي</a:t>
            </a:r>
            <a:r>
              <a:rPr lang="ar-EG" altLang="en-US" b="1" dirty="0">
                <a:solidFill>
                  <a:srgbClr val="C00000"/>
                </a:solidFill>
              </a:rPr>
              <a:t> للتكنولوجيا (وسائل الإعلام‬‬‬‬‬ والاتصال)</a:t>
            </a:r>
          </a:p>
          <a:p>
            <a:pPr marL="0" indent="0" algn="just" rtl="1" eaLnBrk="1" hangingPunct="1">
              <a:lnSpc>
                <a:spcPts val="3000"/>
              </a:lnSpc>
              <a:buNone/>
            </a:pPr>
            <a:r>
              <a:rPr lang="ar-EG" altLang="en-US" b="1" dirty="0"/>
              <a:t>يمكن القول إن لوسائل الاتصال الإعلامي بكل أنواعها الحظ الأوفر في صنع الخرائط الذهنية للمجتمعات‬‬‬ بكل أطيافه وفئاته ومستوياته المنطقية‪، ‬وذلك للقدرة التفاعلية التي تملكها هذه الوسائل‪، ‬وما تتّسم به من‬‬‬‬‬‬‬ ‫خواص وسمات تزيد من فاعليتها‪، ‬هذا ما يساعد على‪:‬‬‬‬‬‬‬‬‬‬‬</a:t>
            </a:r>
          </a:p>
          <a:p>
            <a:pPr marL="0" indent="0" algn="just" rtl="1" eaLnBrk="1" hangingPunct="1">
              <a:lnSpc>
                <a:spcPts val="3000"/>
              </a:lnSpc>
              <a:buNone/>
            </a:pPr>
            <a:r>
              <a:rPr lang="ar-EG" altLang="en-US" b="1" dirty="0"/>
              <a:t>‫‪ •‬ جذب انتباه الجمهور‪.‬‬‬‬‬‬‬</a:t>
            </a:r>
          </a:p>
          <a:p>
            <a:pPr marL="0" indent="0" algn="just" rtl="1" eaLnBrk="1" hangingPunct="1">
              <a:lnSpc>
                <a:spcPts val="3000"/>
              </a:lnSpc>
              <a:buNone/>
            </a:pPr>
            <a:r>
              <a:rPr lang="ar-EG" altLang="en-US" b="1" dirty="0"/>
              <a:t>• ‬التأثير على الجمهور وتشكيل توجهاته الفكرية من خلال استراتيجيات مدروسة بعناية واحتراف‪.‬‬‬‬‬‬‬‬</a:t>
            </a:r>
          </a:p>
          <a:p>
            <a:pPr marL="0" indent="0" algn="just" rtl="1" eaLnBrk="1" hangingPunct="1">
              <a:lnSpc>
                <a:spcPts val="3000"/>
              </a:lnSpc>
              <a:buNone/>
            </a:pPr>
            <a:r>
              <a:rPr lang="ar-EG" altLang="en-US" b="1" dirty="0"/>
              <a:t>‫‪• ‬تستغل الحاجات الإنسانية الغير مشبعة لتثيرها بطريقة توجيهية تستهدف سلوك معين مدروس‬‬‬‬‬ ‫ومقصود‪.‬‬‬‬‬‬</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4686157"/>
      </p:ext>
    </p:extLst>
  </p:cSld>
  <p:clrMapOvr>
    <a:masterClrMapping/>
  </p:clrMapOvr>
  <p:transition spd="slow">
    <p:comb/>
  </p:transition>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أهمية الوسائل الإلكترونية في مجال الإقناع والتأثير</a:t>
            </a:r>
            <a:endParaRPr lang="en-US" altLang="en-US" sz="900" b="1" dirty="0">
              <a:solidFill>
                <a:srgbClr val="0070C0"/>
              </a:solidFill>
            </a:endParaRPr>
          </a:p>
          <a:p>
            <a:pPr marL="0" indent="0" algn="just" rtl="1" eaLnBrk="1" hangingPunct="1">
              <a:lnSpc>
                <a:spcPct val="150000"/>
              </a:lnSpc>
              <a:buNone/>
            </a:pPr>
            <a:r>
              <a:rPr lang="ar-EG" altLang="en-US" sz="2800" b="1" dirty="0">
                <a:solidFill>
                  <a:srgbClr val="C00000"/>
                </a:solidFill>
              </a:rPr>
              <a:t>‬الدور الإخباري والتعليمي والتثقيفي </a:t>
            </a:r>
            <a:r>
              <a:rPr lang="ar-EG" altLang="en-US" sz="2800" b="1" dirty="0" err="1">
                <a:solidFill>
                  <a:srgbClr val="C00000"/>
                </a:solidFill>
              </a:rPr>
              <a:t>والإقناعي</a:t>
            </a:r>
            <a:r>
              <a:rPr lang="ar-EG" altLang="en-US" sz="2800" b="1" dirty="0">
                <a:solidFill>
                  <a:srgbClr val="C00000"/>
                </a:solidFill>
              </a:rPr>
              <a:t> للتكنولوجيا (وسائل الإعلام‬‬‬‬‬ والاتصال)</a:t>
            </a:r>
          </a:p>
          <a:p>
            <a:pPr marL="0" indent="0" algn="just" rtl="1" eaLnBrk="1" hangingPunct="1">
              <a:lnSpc>
                <a:spcPct val="150000"/>
              </a:lnSpc>
              <a:buNone/>
            </a:pPr>
            <a:r>
              <a:rPr lang="ar-EG" altLang="en-US" sz="2800" b="1" dirty="0"/>
              <a:t>هذا ما أكدته نظرية الغرس الثقافي للعالم "جورج </a:t>
            </a:r>
            <a:r>
              <a:rPr lang="ar-EG" altLang="en-US" sz="2800" b="1" dirty="0" err="1"/>
              <a:t>جربنر</a:t>
            </a:r>
            <a:r>
              <a:rPr lang="ar-EG" altLang="en-US" sz="2800" b="1" dirty="0"/>
              <a:t>" ‪ "</a:t>
            </a:r>
            <a:r>
              <a:rPr lang="en-US" altLang="en-US" sz="2800" b="1" dirty="0"/>
              <a:t>G Gerbner‬</a:t>
            </a:r>
            <a:r>
              <a:rPr lang="ar-EG" altLang="en-US" sz="2800" b="1"/>
              <a:t>" </a:t>
            </a:r>
            <a:r>
              <a:rPr lang="ar-EG" altLang="en-US" sz="2800" b="1" dirty="0"/>
              <a:t>التي بين فيها مدى قدرة وسائل الإعلام على خلق‬‬‬‬‬ الغرس الفكري وصنع واقع تعليمي وثقافي وقيمي معين لمشاهديها وقرائها‪، ‬بحيث يحل "واقع وسائل الإعلام"‬‬‬‬‬ ‫محل "الواقع الطبيعي للمشاهدين والقراء"‪.‬‬‬‬‬‬</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3297028"/>
      </p:ext>
    </p:extLst>
  </p:cSld>
  <p:clrMapOvr>
    <a:masterClrMapping/>
  </p:clrMapOvr>
  <p:transition spd="slow">
    <p:comb/>
  </p:transition>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أهمية الوسائل الإلكترونية في مجال الإقناع والتأثير</a:t>
            </a:r>
            <a:endParaRPr lang="en-US" altLang="en-US" sz="3200" b="1" dirty="0">
              <a:solidFill>
                <a:srgbClr val="0070C0"/>
              </a:solidFill>
            </a:endParaRPr>
          </a:p>
          <a:p>
            <a:pPr marL="0" indent="0" algn="just" rtl="1" eaLnBrk="1" hangingPunct="1">
              <a:lnSpc>
                <a:spcPct val="100000"/>
              </a:lnSpc>
              <a:buNone/>
            </a:pPr>
            <a:r>
              <a:rPr lang="ar-EG" altLang="en-US" sz="2600" b="1" dirty="0">
                <a:solidFill>
                  <a:srgbClr val="C00000"/>
                </a:solidFill>
              </a:rPr>
              <a:t>‬</a:t>
            </a:r>
            <a:r>
              <a:rPr lang="ar-EG" altLang="en-US" b="1" dirty="0">
                <a:solidFill>
                  <a:srgbClr val="C00000"/>
                </a:solidFill>
              </a:rPr>
              <a:t>الدور الإخباري والتعليمي والتثقيفي </a:t>
            </a:r>
            <a:r>
              <a:rPr lang="ar-EG" altLang="en-US" b="1" dirty="0" err="1">
                <a:solidFill>
                  <a:srgbClr val="C00000"/>
                </a:solidFill>
              </a:rPr>
              <a:t>والإقناعي</a:t>
            </a:r>
            <a:r>
              <a:rPr lang="ar-EG" altLang="en-US" b="1" dirty="0">
                <a:solidFill>
                  <a:srgbClr val="C00000"/>
                </a:solidFill>
              </a:rPr>
              <a:t> للتكنولوجيا (وسائل الإعلام‬‬‬‬‬ والاتصال)</a:t>
            </a:r>
          </a:p>
          <a:p>
            <a:pPr marL="0" indent="0" algn="just" rtl="1" eaLnBrk="1" hangingPunct="1">
              <a:lnSpc>
                <a:spcPct val="100000"/>
              </a:lnSpc>
              <a:buNone/>
            </a:pPr>
            <a:r>
              <a:rPr lang="ar-EG" altLang="en-US" b="1" dirty="0"/>
              <a:t>تبقى الوسائل التكنولوجية خاصة الإنترنت منها وبالخصوص مواقع التواصل الاجتماعي (الفيسبوك والتويتر‬‬‬ ‫وغيرها) حقلاً بدون حدود تؤثر على‪:‬‬‬‬‬‬</a:t>
            </a:r>
          </a:p>
          <a:p>
            <a:pPr algn="just" rtl="1" eaLnBrk="1" hangingPunct="1">
              <a:lnSpc>
                <a:spcPct val="100000"/>
              </a:lnSpc>
              <a:buFont typeface="Wingdings" panose="05000000000000000000" pitchFamily="2" charset="2"/>
              <a:buChar char="§"/>
            </a:pPr>
            <a:r>
              <a:rPr lang="ar-EG" altLang="en-US" b="1" dirty="0"/>
              <a:t>اتجاهات ومواقف الأفراد.</a:t>
            </a:r>
          </a:p>
          <a:p>
            <a:pPr algn="just" rtl="1" eaLnBrk="1" hangingPunct="1">
              <a:lnSpc>
                <a:spcPct val="100000"/>
              </a:lnSpc>
              <a:buFont typeface="Wingdings" panose="05000000000000000000" pitchFamily="2" charset="2"/>
              <a:buChar char="§"/>
            </a:pPr>
            <a:r>
              <a:rPr lang="ar-EG" altLang="en-US" b="1" dirty="0"/>
              <a:t>استحوذت على الجزء الأعظم من مصادر المعلومات التي نستقي منها فهمنا، ومن ثم حكمنا على الأشياء.</a:t>
            </a:r>
          </a:p>
          <a:p>
            <a:pPr algn="just" rtl="1" eaLnBrk="1" hangingPunct="1">
              <a:lnSpc>
                <a:spcPct val="100000"/>
              </a:lnSpc>
              <a:buFont typeface="Wingdings" panose="05000000000000000000" pitchFamily="2" charset="2"/>
              <a:buChar char="§"/>
            </a:pPr>
            <a:r>
              <a:rPr lang="ar-EG" altLang="en-US" b="1" dirty="0"/>
              <a:t>أًصبحت تؤثر في مواقفنا لأننا أصبحنا نتعرض لها وحدها بطريقة تشبه الإدمان.</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2007667"/>
      </p:ext>
    </p:extLst>
  </p:cSld>
  <p:clrMapOvr>
    <a:masterClrMapping/>
  </p:clrMapOvr>
  <p:transition spd="slow">
    <p:comb/>
  </p:transition>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1" name="TextBox 10">
            <a:extLst>
              <a:ext uri="{FF2B5EF4-FFF2-40B4-BE49-F238E27FC236}">
                <a16:creationId xmlns:a16="http://schemas.microsoft.com/office/drawing/2014/main" id="{F302B31E-7905-011C-84CF-EEAEA8E33539}"/>
              </a:ext>
            </a:extLst>
          </p:cNvPr>
          <p:cNvSpPr txBox="1"/>
          <p:nvPr/>
        </p:nvSpPr>
        <p:spPr>
          <a:xfrm>
            <a:off x="762000" y="1334770"/>
            <a:ext cx="10734675" cy="4851841"/>
          </a:xfrm>
          <a:prstGeom prst="rect">
            <a:avLst/>
          </a:prstGeom>
          <a:noFill/>
        </p:spPr>
        <p:txBody>
          <a:bodyPr wrap="square" rtlCol="0">
            <a:spAutoFit/>
          </a:bodyPr>
          <a:lstStyle/>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الشعار، محمد راتب. (2060). "مهارات الإقناع بالوسائل الإلكترونية." الجامعة الافتراضية السورية، سوريا.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https://pedia.svuonline.org/course/view.php?id=531&amp;lang=ar</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لاكاني، ديف؛ عاطف، زينب؛ عادل، سارة. (٢٠١٦). "الإقناع: فن الفوز بما تريد.". مؤسسة هنداوي، المملكة المتحدة.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https://www.hindawi.org/books/80637930</a:t>
            </a:r>
            <a:r>
              <a:rPr lang="ar-EG"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عبد الفتاح، أماني. (2068). "مهارات الاتصال والتفاعل والعلاقات الإنسانية." مكتبة الأنجلو المصرية، مصر.</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ب. سيالديني، روبرت؛ الأيوبي، سامر. (2060). "كتاب التأثير: علم نفس الإقناع." العبيكان – كلمة ، المملكة العربية السعودية.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3"/>
              </a:rPr>
              <a:t>https://books4arabs.com/B7/books4arab.com.BOOK0606.pdf</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بورج، جيمس. (2009). "الإقناع: فن إقناع الآخرين." مكتبة جرير، المملكة العربية السعودية.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https://maktbah.net/%D9%83%D8%AA%D8%A7%D8%A8-%D8%A7%D9%84%D8%A5%D9%82%D9%86%D8%A7%D8%B9-%D9%81%D9%86-%D8%A5%D9%82%D9%86%D8%A7%D8%B9-%D8%A7%D9%84%D8%A3%D8%AE%D8%B1%D9%8A%D9%86-%D8%AC%D9%8A%D9%85%D8%B3-%D8%A8%D9%88%D8%B1</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الشوا، سوزان. (2009). "فن الإقناع: فنون ومهارات جديدة تقنيات فعالة." الأجيال للنشر والتوزيع، مصر.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4"/>
              </a:rPr>
              <a:t>https://books-library.net/free-68512381-download</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525258" y="1536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المراجع المقترحة للمقرر</a:t>
            </a:r>
          </a:p>
        </p:txBody>
      </p:sp>
      <p:pic>
        <p:nvPicPr>
          <p:cNvPr id="4" name="Picture 3">
            <a:extLst>
              <a:ext uri="{FF2B5EF4-FFF2-40B4-BE49-F238E27FC236}">
                <a16:creationId xmlns:a16="http://schemas.microsoft.com/office/drawing/2014/main" id="{5925A42E-10AB-7A22-03C6-0AD771A8AB3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5" name="TextBox 4">
            <a:extLst>
              <a:ext uri="{FF2B5EF4-FFF2-40B4-BE49-F238E27FC236}">
                <a16:creationId xmlns:a16="http://schemas.microsoft.com/office/drawing/2014/main" id="{E040C512-7378-2803-33CF-3C41C4A37648}"/>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2" name="Rectangle 11">
            <a:extLst>
              <a:ext uri="{FF2B5EF4-FFF2-40B4-BE49-F238E27FC236}">
                <a16:creationId xmlns:a16="http://schemas.microsoft.com/office/drawing/2014/main" id="{E03CDC3C-35EC-5167-5E25-34E461D06306}"/>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FC8A1B50-8122-52F8-1F0C-B26C313746BB}"/>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4" name="TextBox 13">
            <a:extLst>
              <a:ext uri="{FF2B5EF4-FFF2-40B4-BE49-F238E27FC236}">
                <a16:creationId xmlns:a16="http://schemas.microsoft.com/office/drawing/2014/main" id="{7DF8F10F-4935-CB76-4A97-FCE1DDEB457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5046E18D-52DD-60A9-D49D-CB1D76C6F55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0422897"/>
      </p:ext>
    </p:extLst>
  </p:cSld>
  <p:clrMapOvr>
    <a:masterClrMapping/>
  </p:clrMapOvr>
  <p:transition spd="slow">
    <p:comb/>
  </p:transition>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0" y="0"/>
            <a:ext cx="12192000" cy="6867123"/>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1175" y="169001"/>
            <a:ext cx="2758843" cy="753090"/>
          </a:xfrm>
          <a:prstGeom prst="rect">
            <a:avLst/>
          </a:prstGeom>
        </p:spPr>
      </p:pic>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pic>
        <p:nvPicPr>
          <p:cNvPr id="3" name="Picture 2" descr="A logo of a person&#10;&#10;Description automatically generated with medium confidence">
            <a:extLst>
              <a:ext uri="{FF2B5EF4-FFF2-40B4-BE49-F238E27FC236}">
                <a16:creationId xmlns:a16="http://schemas.microsoft.com/office/drawing/2014/main" id="{72DB3A8F-836A-2314-699B-7B017050B846}"/>
              </a:ext>
            </a:extLst>
          </p:cNvPr>
          <p:cNvPicPr>
            <a:picLocks noChangeAspect="1"/>
          </p:cNvPicPr>
          <p:nvPr/>
        </p:nvPicPr>
        <p:blipFill rotWithShape="1">
          <a:blip r:embed="rId8">
            <a:clrChange>
              <a:clrFrom>
                <a:srgbClr val="FFFFFF"/>
              </a:clrFrom>
              <a:clrTo>
                <a:srgbClr val="FFFFFF">
                  <a:alpha val="0"/>
                </a:srgbClr>
              </a:clrTo>
            </a:clrChange>
            <a:duotone>
              <a:prstClr val="black"/>
              <a:srgbClr val="35A8E0">
                <a:tint val="45000"/>
                <a:satMod val="400000"/>
              </a:srgbClr>
            </a:duotone>
            <a:extLst>
              <a:ext uri="{BEBA8EAE-BF5A-486C-A8C5-ECC9F3942E4B}">
                <a14:imgProps xmlns:a14="http://schemas.microsoft.com/office/drawing/2010/main">
                  <a14:imgLayer r:embed="rId9">
                    <a14:imgEffect>
                      <a14:saturation sat="400000"/>
                    </a14:imgEffect>
                  </a14:imgLayer>
                </a14:imgProps>
              </a:ext>
              <a:ext uri="{28A0092B-C50C-407E-A947-70E740481C1C}">
                <a14:useLocalDpi xmlns:a14="http://schemas.microsoft.com/office/drawing/2010/main" val="0"/>
              </a:ext>
            </a:extLst>
          </a:blip>
          <a:srcRect l="26231" r="25165"/>
          <a:stretch/>
        </p:blipFill>
        <p:spPr>
          <a:xfrm>
            <a:off x="3126309" y="5731783"/>
            <a:ext cx="709421" cy="995637"/>
          </a:xfrm>
          <a:prstGeom prst="rect">
            <a:avLst/>
          </a:prstGeom>
        </p:spPr>
      </p:pic>
      <p:sp>
        <p:nvSpPr>
          <p:cNvPr id="7" name="TextBox 6">
            <a:extLst>
              <a:ext uri="{FF2B5EF4-FFF2-40B4-BE49-F238E27FC236}">
                <a16:creationId xmlns:a16="http://schemas.microsoft.com/office/drawing/2014/main" id="{9FECB788-192F-112A-65B1-292BEF86C3A0}"/>
              </a:ext>
            </a:extLst>
          </p:cNvPr>
          <p:cNvSpPr txBox="1"/>
          <p:nvPr/>
        </p:nvSpPr>
        <p:spPr>
          <a:xfrm>
            <a:off x="5222209" y="6467013"/>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4" name="Picture 13">
            <a:extLst>
              <a:ext uri="{FF2B5EF4-FFF2-40B4-BE49-F238E27FC236}">
                <a16:creationId xmlns:a16="http://schemas.microsoft.com/office/drawing/2014/main" id="{3BFA0044-7471-418F-A4DF-B75922F417E9}"/>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Tree>
    <p:extLst>
      <p:ext uri="{BB962C8B-B14F-4D97-AF65-F5344CB8AC3E}">
        <p14:creationId xmlns:p14="http://schemas.microsoft.com/office/powerpoint/2010/main" val="1340240687"/>
      </p:ext>
    </p:extLst>
  </p:cSld>
  <p:clrMapOvr>
    <a:masterClrMapping/>
  </p:clrMapOvr>
  <p:transition spd="slow">
    <p:comb/>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4102</TotalTime>
  <Words>16379</Words>
  <Application>Microsoft Office PowerPoint</Application>
  <PresentationFormat>Widescreen</PresentationFormat>
  <Paragraphs>2111</Paragraphs>
  <Slides>258</Slides>
  <Notes>53</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258</vt:i4>
      </vt:variant>
    </vt:vector>
  </HeadingPairs>
  <TitlesOfParts>
    <vt:vector size="271" baseType="lpstr">
      <vt:lpstr>Arial</vt:lpstr>
      <vt:lpstr>Calibri</vt:lpstr>
      <vt:lpstr>Calibri Light</vt:lpstr>
      <vt:lpstr>Courier New</vt:lpstr>
      <vt:lpstr>Monotype Koufi</vt:lpstr>
      <vt:lpstr>Roboto Light</vt:lpstr>
      <vt:lpstr>Symbol</vt:lpstr>
      <vt:lpstr>Tajawal ExtraBold</vt:lpstr>
      <vt:lpstr>Tajawal Medium</vt:lpstr>
      <vt:lpstr>Times New Roman</vt:lpstr>
      <vt:lpstr>Wingdings</vt:lpstr>
      <vt:lpstr>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Doaarady</cp:lastModifiedBy>
  <cp:revision>106</cp:revision>
  <dcterms:created xsi:type="dcterms:W3CDTF">2023-04-29T09:08:23Z</dcterms:created>
  <dcterms:modified xsi:type="dcterms:W3CDTF">2024-04-24T17:42:19Z</dcterms:modified>
</cp:coreProperties>
</file>