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346" r:id="rId5"/>
    <p:sldId id="298" r:id="rId6"/>
    <p:sldId id="344"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21" r:id="rId34"/>
    <p:sldId id="347" r:id="rId35"/>
    <p:sldId id="33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384"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10/15/2025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10/15/2025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10/15/2025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10/15/2025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10/15/2025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813968" y="4531029"/>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27334" y="2152183"/>
            <a:ext cx="5790437" cy="1077218"/>
          </a:xfrm>
          <a:prstGeom prst="rect">
            <a:avLst/>
          </a:prstGeom>
          <a:noFill/>
        </p:spPr>
        <p:txBody>
          <a:bodyPr wrap="square" rtlCol="0">
            <a:spAutoFit/>
          </a:bodyPr>
          <a:lstStyle/>
          <a:p>
            <a:pPr lvl="0"/>
            <a:r>
              <a:rPr lang="en-US" sz="3200" b="1" dirty="0">
                <a:solidFill>
                  <a:prstClr val="black"/>
                </a:solidFill>
              </a:rPr>
              <a:t>Developing Supply Chain Risk Mitigation Strategies</a:t>
            </a:r>
            <a:endParaRPr lang="en-US" sz="3200" b="1" dirty="0">
              <a:solidFill>
                <a:srgbClr val="0070C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319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023017" y="2387084"/>
            <a:ext cx="3222357"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Risks</a:t>
            </a:r>
          </a:p>
        </p:txBody>
      </p:sp>
      <p:sp>
        <p:nvSpPr>
          <p:cNvPr id="9" name="Rectangle 8"/>
          <p:cNvSpPr/>
          <p:nvPr/>
        </p:nvSpPr>
        <p:spPr>
          <a:xfrm>
            <a:off x="1023017" y="3257723"/>
            <a:ext cx="748313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11" name="Rectangle 10"/>
          <p:cNvSpPr/>
          <p:nvPr/>
        </p:nvSpPr>
        <p:spPr>
          <a:xfrm>
            <a:off x="961076" y="4171397"/>
            <a:ext cx="5998758"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12" name="Rectangle 11"/>
          <p:cNvSpPr/>
          <p:nvPr/>
        </p:nvSpPr>
        <p:spPr>
          <a:xfrm>
            <a:off x="1091611" y="4983839"/>
            <a:ext cx="69775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480775" cy="5005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2" name="Rectangle 1"/>
          <p:cNvSpPr/>
          <p:nvPr/>
        </p:nvSpPr>
        <p:spPr>
          <a:xfrm>
            <a:off x="549049" y="1685494"/>
            <a:ext cx="10929937"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Supply chain management is responsible for managing and controlling all material flow within a supply chain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includes the movement of materials from suppliers to different sections in the firm, and from those sections to distribution centers or end users.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flow of materials would be affected by any unexpected event (a potential risk) that may disrupt the smooth movement.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vulnerability can also be considered a risk factor, which is defined as exposure to serious disturbance arising from supply chain risks and affecting the supply chain’s ability to effectively serve the end customer market</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53455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87302"/>
            <a:ext cx="10534650"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Therefore, managing risks or disruptions becomes an essential task in an effective supply chain management.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aim of supply chain risk management (SCRM) is to identify the potential sources of risk and implement appropriate actions in order to avoid supply chain </a:t>
            </a:r>
            <a:r>
              <a:rPr lang="en-US" sz="3200" dirty="0" smtClean="0">
                <a:latin typeface="Times New Roman" panose="02020603050405020304" pitchFamily="18" charset="0"/>
                <a:cs typeface="Times New Roman" panose="02020603050405020304" pitchFamily="18" charset="0"/>
              </a:rPr>
              <a:t>vulnerability.</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firm’s business and its financial performance could be affected by supply chain </a:t>
            </a:r>
            <a:r>
              <a:rPr lang="en-US" sz="3200" dirty="0" smtClean="0">
                <a:latin typeface="Times New Roman" panose="02020603050405020304" pitchFamily="18" charset="0"/>
                <a:cs typeface="Times New Roman" panose="02020603050405020304" pitchFamily="18" charset="0"/>
              </a:rPr>
              <a:t>disruptions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33523"/>
            <a:ext cx="10491788"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Smooth </a:t>
            </a:r>
            <a:r>
              <a:rPr lang="en-US" sz="3200" dirty="0">
                <a:latin typeface="Times New Roman" panose="02020603050405020304" pitchFamily="18" charset="0"/>
                <a:cs typeface="Times New Roman" panose="02020603050405020304" pitchFamily="18" charset="0"/>
              </a:rPr>
              <a:t>movement of materials or operations in the supply chain might be affected as well</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Supply chain disruptions may cause delay in production or </a:t>
            </a:r>
            <a:r>
              <a:rPr lang="en-US" sz="3200" dirty="0" smtClean="0">
                <a:latin typeface="Times New Roman" panose="02020603050405020304" pitchFamily="18" charset="0"/>
                <a:cs typeface="Times New Roman" panose="02020603050405020304" pitchFamily="18" charset="0"/>
              </a:rPr>
              <a:t>deliveries.</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late delivery of raw materials might stop production, raise costs by forcing a move to alternative transport, materials, or operations, raise the work-in-process (WIP) inventory, and make partners reconsider their trading </a:t>
            </a:r>
            <a:r>
              <a:rPr lang="en-US" sz="3200" dirty="0" smtClean="0">
                <a:latin typeface="Times New Roman" panose="02020603050405020304" pitchFamily="18" charset="0"/>
                <a:cs typeface="Times New Roman" panose="02020603050405020304" pitchFamily="18" charset="0"/>
              </a:rPr>
              <a:t>relationships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49" y="1374673"/>
            <a:ext cx="11480775" cy="5279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1187" y="1638847"/>
            <a:ext cx="10858500" cy="4708981"/>
          </a:xfrm>
          <a:prstGeom prst="rect">
            <a:avLst/>
          </a:prstGeom>
        </p:spPr>
        <p:txBody>
          <a:bodyPr wrap="square">
            <a:spAutoFit/>
          </a:bodyPr>
          <a:lstStyle/>
          <a:p>
            <a:pPr marL="457200" indent="-457200" algn="just">
              <a:buFont typeface="Wingdings" panose="05000000000000000000" pitchFamily="2" charset="2"/>
              <a:buChar char="§"/>
            </a:pPr>
            <a:r>
              <a:rPr lang="en-US" sz="3000" dirty="0">
                <a:latin typeface="Times New Roman" panose="02020603050405020304" pitchFamily="18" charset="0"/>
                <a:cs typeface="Times New Roman" panose="02020603050405020304" pitchFamily="18" charset="0"/>
              </a:rPr>
              <a:t>Supply Chain Risks Supply chain risks can be generally categorized into </a:t>
            </a:r>
            <a:r>
              <a:rPr lang="en-US" sz="3000" b="1" dirty="0">
                <a:latin typeface="Times New Roman" panose="02020603050405020304" pitchFamily="18" charset="0"/>
                <a:cs typeface="Times New Roman" panose="02020603050405020304" pitchFamily="18" charset="0"/>
              </a:rPr>
              <a:t>internal risks </a:t>
            </a:r>
            <a:r>
              <a:rPr lang="en-US" sz="3000" dirty="0">
                <a:latin typeface="Times New Roman" panose="02020603050405020304" pitchFamily="18" charset="0"/>
                <a:cs typeface="Times New Roman" panose="02020603050405020304" pitchFamily="18" charset="0"/>
              </a:rPr>
              <a:t>and </a:t>
            </a:r>
            <a:r>
              <a:rPr lang="en-US" sz="3000" b="1" dirty="0">
                <a:latin typeface="Times New Roman" panose="02020603050405020304" pitchFamily="18" charset="0"/>
                <a:cs typeface="Times New Roman" panose="02020603050405020304" pitchFamily="18" charset="0"/>
              </a:rPr>
              <a:t>external risks</a:t>
            </a:r>
            <a:r>
              <a:rPr lang="en-US" sz="30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Internal Risks Internal risks are originated from sources inside the supply chain and they usually occur in normal operations.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They </a:t>
            </a:r>
            <a:r>
              <a:rPr lang="en-US" sz="3000" dirty="0">
                <a:latin typeface="Times New Roman" panose="02020603050405020304" pitchFamily="18" charset="0"/>
                <a:cs typeface="Times New Roman" panose="02020603050405020304" pitchFamily="18" charset="0"/>
              </a:rPr>
              <a:t>include machine breakdowns, late deliveries, forecast error, supplier failure, supplier quality problems, malfunction of </a:t>
            </a:r>
            <a:r>
              <a:rPr lang="en-US" sz="3000" dirty="0" smtClean="0">
                <a:latin typeface="Times New Roman" panose="02020603050405020304" pitchFamily="18" charset="0"/>
                <a:cs typeface="Times New Roman" panose="02020603050405020304" pitchFamily="18" charset="0"/>
              </a:rPr>
              <a:t>information </a:t>
            </a:r>
            <a:r>
              <a:rPr lang="en-US" sz="3000" dirty="0">
                <a:latin typeface="Times New Roman" panose="02020603050405020304" pitchFamily="18" charset="0"/>
                <a:cs typeface="Times New Roman" panose="02020603050405020304" pitchFamily="18" charset="0"/>
              </a:rPr>
              <a:t>technology and communication systems, change in customer demand, </a:t>
            </a:r>
            <a:r>
              <a:rPr lang="en-US" sz="3000" dirty="0" smtClean="0">
                <a:latin typeface="Times New Roman" panose="02020603050405020304" pitchFamily="18" charset="0"/>
                <a:cs typeface="Times New Roman" panose="02020603050405020304" pitchFamily="18" charset="0"/>
              </a:rPr>
              <a:t>transportation </a:t>
            </a:r>
            <a:r>
              <a:rPr lang="en-US" sz="3000" dirty="0">
                <a:latin typeface="Times New Roman" panose="02020603050405020304" pitchFamily="18" charset="0"/>
                <a:cs typeface="Times New Roman" panose="02020603050405020304" pitchFamily="18" charset="0"/>
              </a:rPr>
              <a:t>failure, human error, etc</a:t>
            </a:r>
            <a:r>
              <a:rPr lang="en-US" sz="30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An effective planning and scheduling is crucial to control most of those risks</a:t>
            </a:r>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029949" cy="5012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4374" y="1544626"/>
            <a:ext cx="10401300" cy="5016758"/>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Internal risks can be divided </a:t>
            </a:r>
            <a:r>
              <a:rPr lang="en-US" sz="3200" b="1" dirty="0" smtClean="0">
                <a:latin typeface="Times New Roman" panose="02020603050405020304" pitchFamily="18" charset="0"/>
                <a:cs typeface="Times New Roman" panose="02020603050405020304" pitchFamily="18" charset="0"/>
              </a:rPr>
              <a:t>into:</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controllable and internal partially controllable risks.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Internal </a:t>
            </a:r>
            <a:r>
              <a:rPr lang="en-US" sz="3200" dirty="0">
                <a:latin typeface="Times New Roman" panose="02020603050405020304" pitchFamily="18" charset="0"/>
                <a:cs typeface="Times New Roman" panose="02020603050405020304" pitchFamily="18" charset="0"/>
              </a:rPr>
              <a:t>controllable risks originate from sources that are most likely to be controllable by the company.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quality and cost of the products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partially controllable risks originate from sources that are partially controllable by the company; for example, a fire accident in the </a:t>
            </a:r>
            <a:r>
              <a:rPr lang="en-US" sz="3200" dirty="0" smtClean="0">
                <a:latin typeface="Times New Roman" panose="02020603050405020304" pitchFamily="18" charset="0"/>
                <a:cs typeface="Times New Roman" panose="02020603050405020304" pitchFamily="18" charset="0"/>
              </a:rPr>
              <a:t>company</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799" y="1345305"/>
            <a:ext cx="11298192" cy="521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492054"/>
            <a:ext cx="10344151" cy="5016758"/>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Internal risks are mostly controlled by Japanese companies via an effective and efficient planning and scheduling system.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instance, they are controlled in Toyota partly by Toyota production system.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external risks are mostly difficult to control or impossible to prevent. Therefore, they should be taken into account as an important factor in supply chain management. </a:t>
            </a:r>
          </a:p>
        </p:txBody>
      </p:sp>
      <p:sp>
        <p:nvSpPr>
          <p:cNvPr id="3" name="Rectangle 2"/>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668458"/>
            <a:ext cx="11029949" cy="490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390654"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External risks come from outside the supply chain and managers have little or no control on them</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They include natural disasters (earthquake, hurricane, tsunami, etc.), war, oil crises, terrorist attacks, the outbreak of disease, financial irregularities, crime, rising custom duty, etc</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External risks in supply chains can be divided into external controllable risks, external partially controllable risks, and external uncontrollable </a:t>
            </a:r>
            <a:r>
              <a:rPr lang="en-US" sz="3200" dirty="0" smtClean="0">
                <a:latin typeface="Times New Roman" panose="02020603050405020304" pitchFamily="18" charset="0"/>
                <a:cs typeface="Times New Roman" panose="02020603050405020304" pitchFamily="18" charset="0"/>
              </a:rPr>
              <a:t>risks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441684"/>
            <a:ext cx="11029949" cy="4844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91611" y="1780224"/>
            <a:ext cx="10021221"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controllable risks originate from sources that are mostly controllable by the supplier </a:t>
            </a:r>
            <a:r>
              <a:rPr lang="en-US" sz="3200" dirty="0" smtClean="0">
                <a:latin typeface="Times New Roman" panose="02020603050405020304" pitchFamily="18" charset="0"/>
                <a:cs typeface="Times New Roman" panose="02020603050405020304" pitchFamily="18" charset="0"/>
              </a:rPr>
              <a:t>company.</a:t>
            </a: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An example of external uncontrollable risk is the Great East Japan Earthquake that occurred in 2011</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had a serious impact on Japanese supply chains that caused various production and delivery problems</a:t>
            </a: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76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1" y="1905183"/>
            <a:ext cx="10487025"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selection of the next-tier suppliers.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partially controllable risks originate from sources that are partially controllable by the supplier company.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customer demand can be partially impacted by company’s promotion plan.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uncontrollable risks originate from sources that are uncontrollable by the supplier company. For example, natural disasters such as earthquake and </a:t>
            </a:r>
            <a:r>
              <a:rPr lang="en-US" sz="3200" dirty="0" smtClean="0">
                <a:latin typeface="Times New Roman" panose="02020603050405020304" pitchFamily="18" charset="0"/>
                <a:cs typeface="Times New Roman" panose="02020603050405020304" pitchFamily="18" charset="0"/>
              </a:rPr>
              <a:t>tsunami</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74781"/>
            <a:ext cx="11389179" cy="5493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134318"/>
            <a:ext cx="1330539" cy="98418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18205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7817" y="290592"/>
            <a:ext cx="1065400"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5711" y="730571"/>
            <a:ext cx="748313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3" name="Rectangle 2"/>
          <p:cNvSpPr/>
          <p:nvPr/>
        </p:nvSpPr>
        <p:spPr>
          <a:xfrm>
            <a:off x="400050" y="1605441"/>
            <a:ext cx="10629900"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The Great East Japan Earthquake hit the north-eastern parts of Japan (the </a:t>
            </a:r>
            <a:r>
              <a:rPr lang="en-US" sz="2800" dirty="0" err="1">
                <a:latin typeface="Times New Roman" panose="02020603050405020304" pitchFamily="18" charset="0"/>
                <a:cs typeface="Times New Roman" panose="02020603050405020304" pitchFamily="18" charset="0"/>
              </a:rPr>
              <a:t>Tōhoku</a:t>
            </a:r>
            <a:r>
              <a:rPr lang="en-US" sz="2800" dirty="0">
                <a:latin typeface="Times New Roman" panose="02020603050405020304" pitchFamily="18" charset="0"/>
                <a:cs typeface="Times New Roman" panose="02020603050405020304" pitchFamily="18" charset="0"/>
              </a:rPr>
              <a:t> region) in March 2011, and its scale was the fourth largest in the world since 1900 and the largest in recorded history in Japan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triggered a destructive Tsunami that reached more than ten kilometers inland.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Besides </a:t>
            </a:r>
            <a:r>
              <a:rPr lang="en-US" sz="2800" dirty="0">
                <a:latin typeface="Times New Roman" panose="02020603050405020304" pitchFamily="18" charset="0"/>
                <a:cs typeface="Times New Roman" panose="02020603050405020304" pitchFamily="18" charset="0"/>
              </a:rPr>
              <a:t>it serious social effects, it had a significant impact on industries as well. It caused significant disruptions in both domestic and global supply chains by halting production at several companies and their part suppliers which resulted in significant delay in delivery of parts</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480775" cy="4927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5364" y="1670098"/>
            <a:ext cx="11274879"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Japan has been a major producer of parts and products worldwide, and the disruption in its supply chains caused disruptions in supply chain globally.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followings are just few examples of such disruptions </a:t>
            </a:r>
            <a:r>
              <a:rPr lang="en-US" sz="2800" dirty="0" smtClean="0">
                <a:latin typeface="Times New Roman" panose="02020603050405020304" pitchFamily="18" charset="0"/>
                <a:cs typeface="Times New Roman" panose="02020603050405020304" pitchFamily="18" charset="0"/>
              </a:rPr>
              <a:t>Japan </a:t>
            </a:r>
            <a:r>
              <a:rPr lang="en-US" sz="2800" dirty="0">
                <a:latin typeface="Times New Roman" panose="02020603050405020304" pitchFamily="18" charset="0"/>
                <a:cs typeface="Times New Roman" panose="02020603050405020304" pitchFamily="18" charset="0"/>
              </a:rPr>
              <a:t>provides 60% of the world’s silicon which is an important raw material for semiconductor chips.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is also the world’s largest supplier of dynamic random-access memory and flash memory which are critical raw materials for liquid-crystal displays (LCD</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Right after the disaster, the prices for these components in the world market soared by 20%, showing the world’s strong dependence on the Japanese supply chain</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4"/>
            <a:ext cx="11029949" cy="494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07230" y="1814750"/>
            <a:ext cx="10415588"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Apple faced shortages of the lithium-polymer batteries used in its iPods. The reason was that a crucial polymer used in those batteries was provided by Kureha, a Japanese chemical company, and the company had to shut its factory down due to serious damages caused by the </a:t>
            </a:r>
            <a:r>
              <a:rPr lang="en-US" sz="2800" dirty="0" smtClean="0">
                <a:latin typeface="Times New Roman" panose="02020603050405020304" pitchFamily="18" charset="0"/>
                <a:cs typeface="Times New Roman" panose="02020603050405020304" pitchFamily="18" charset="0"/>
              </a:rPr>
              <a:t>disaster.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production cites of </a:t>
            </a:r>
            <a:r>
              <a:rPr lang="en-US" sz="2800" dirty="0" err="1">
                <a:latin typeface="Times New Roman" panose="02020603050405020304" pitchFamily="18" charset="0"/>
                <a:cs typeface="Times New Roman" panose="02020603050405020304" pitchFamily="18" charset="0"/>
              </a:rPr>
              <a:t>Xirallic</a:t>
            </a:r>
            <a:r>
              <a:rPr lang="en-US" sz="2800" dirty="0">
                <a:latin typeface="Times New Roman" panose="02020603050405020304" pitchFamily="18" charset="0"/>
                <a:cs typeface="Times New Roman" panose="02020603050405020304" pitchFamily="18" charset="0"/>
              </a:rPr>
              <a:t> pigments (paints used to give greater color intensity to automobiles’ appearance) were badly damaged. The shortage of these parts caused some </a:t>
            </a:r>
            <a:r>
              <a:rPr lang="en-US" sz="2800" dirty="0" err="1">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shutdowns in the plants of world’s automakers including GM, Ford, and Chrysler</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9588" y="2008648"/>
            <a:ext cx="1057275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Two major Japanese suppliers, Mitsubishi Gas Chemical and Hitachi Chemical, provided more than 85% of the world’s BT resin, which is a critical raw material for circuit boards.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operation of some plants was suspended due to damaged infrastructure after the </a:t>
            </a:r>
            <a:r>
              <a:rPr lang="en-US" sz="3200" dirty="0" smtClean="0">
                <a:latin typeface="Times New Roman" panose="02020603050405020304" pitchFamily="18" charset="0"/>
                <a:cs typeface="Times New Roman" panose="02020603050405020304" pitchFamily="18" charset="0"/>
              </a:rPr>
              <a:t>earthquake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After the disaster, many other Japanese large companies such as Panasonic, Sony and Fujitsu had to close their damaged plants. </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76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28649" y="1738524"/>
            <a:ext cx="1057275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Panasonic, the Japan’s biggest maker of batteries, closed two plants; and Fujitsu, a personal computers and home appliances maker closed 10 plant.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err="1" smtClean="0">
                <a:latin typeface="Times New Roman" panose="02020603050405020304" pitchFamily="18" charset="0"/>
                <a:cs typeface="Times New Roman" panose="02020603050405020304" pitchFamily="18" charset="0"/>
              </a:rPr>
              <a:t>Renesas</a:t>
            </a:r>
            <a:r>
              <a:rPr lang="en-US"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Electronics, a major global producer of chips to be used in automotive microcontrollers, was badly damaged. Its plant operations stopped for nearly three months, and after restarting production, it operated at only about 10% of capacity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96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0062" y="1668459"/>
            <a:ext cx="10829924"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Toyota, more than its domestic competitors, faced with supply chain disruptions.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two weeks after the disaster, the entire Toyota plants in Japan stopped completely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problems were lack of parts, or not even knowing which parts would be missing when the plants resumed production.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is reported that it took a week for Toyota to list the 500 parts sourced from 200 locations which would be difficult to secure, and then recover to the normal production level. </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3" y="2272516"/>
            <a:ext cx="10501312"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Although </a:t>
            </a:r>
            <a:r>
              <a:rPr lang="en-US" sz="3200" dirty="0">
                <a:latin typeface="Times New Roman" panose="02020603050405020304" pitchFamily="18" charset="0"/>
                <a:cs typeface="Times New Roman" panose="02020603050405020304" pitchFamily="18" charset="0"/>
              </a:rPr>
              <a:t>it grasped the availability of parts up to the second tier suppliers, Toyota did not keep track of the suppliers of the third tier or further down in general.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is a period when one-of-a-kind-product companies like Fujikura Rubber Ltd., which had 1333 employees and produced rubber parts that were used in some of Toyota’s cars, became well-known to the </a:t>
            </a:r>
            <a:r>
              <a:rPr lang="en-US" sz="3200" dirty="0" smtClean="0">
                <a:latin typeface="Times New Roman" panose="02020603050405020304" pitchFamily="18" charset="0"/>
                <a:cs typeface="Times New Roman" panose="02020603050405020304" pitchFamily="18" charset="0"/>
              </a:rPr>
              <a:t>public.</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291214"/>
            <a:ext cx="11583941" cy="5387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0050" y="1441685"/>
            <a:ext cx="10639425"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disruptions in the supply chains pushed the companies to develop (or to revise) strategies to mitigate risk in their supply chains</a:t>
            </a:r>
          </a:p>
        </p:txBody>
      </p:sp>
      <p:sp>
        <p:nvSpPr>
          <p:cNvPr id="3" name="Rectangle 2"/>
          <p:cNvSpPr/>
          <p:nvPr/>
        </p:nvSpPr>
        <p:spPr>
          <a:xfrm>
            <a:off x="3208704" y="719279"/>
            <a:ext cx="5998758"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8" name="Rectangle 7"/>
          <p:cNvSpPr/>
          <p:nvPr/>
        </p:nvSpPr>
        <p:spPr>
          <a:xfrm>
            <a:off x="400050" y="2989060"/>
            <a:ext cx="11285514" cy="3539430"/>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Prior to 2011, risks were not seriously taken into account in the supply chain of many Japanese companies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Many companies developed plans to consider the risk mitigation strategies in the supply chains after the Great East Japan Earthquake and floods in Thailand had a significant impact on their production and delivery of their products</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fact, the concept of risk in the supply chain was extended to include all parties in the supply chain, and external factors as well</a:t>
            </a:r>
          </a:p>
        </p:txBody>
      </p:sp>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64368" y="1830593"/>
            <a:ext cx="10501312"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For instance, Toyota revised the supply chain coordination mechanism of its production system, which considers the </a:t>
            </a:r>
            <a:r>
              <a:rPr lang="en-US" sz="2800" dirty="0" smtClean="0">
                <a:latin typeface="Times New Roman" panose="02020603050405020304" pitchFamily="18" charset="0"/>
                <a:cs typeface="Times New Roman" panose="02020603050405020304" pitchFamily="18" charset="0"/>
              </a:rPr>
              <a:t>followings: </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Monitoring the information on all the suppliers of key parts/materials across the entire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Managing the inventory of key parts/materials across the entire supply chain.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Ensuring the continuing supply of key parts/materials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Increasing the standardization of key parts/materials and their production methods.</a:t>
            </a:r>
          </a:p>
        </p:txBody>
      </p:sp>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859340"/>
            <a:ext cx="10572750" cy="4401205"/>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Companies should request their suppliers to develop disaster plans in order to get prepared for taking a set of actions to minimize the effect of disruption and the recovery period</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strategy could be even considered in service sectors as well. The author experienced developing “backup syllabus” requested by his university located in Tokyo short after the Great East Japan Earthquake in 2011.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backup syllabus contained a detailed plan on how to resume the course when the classes have to be canceled when a similar disaster occurs</a:t>
            </a:r>
          </a:p>
        </p:txBody>
      </p:sp>
      <p:sp>
        <p:nvSpPr>
          <p:cNvPr id="3" name="Rectangle 2"/>
          <p:cNvSpPr/>
          <p:nvPr/>
        </p:nvSpPr>
        <p:spPr>
          <a:xfrm>
            <a:off x="2699747" y="613026"/>
            <a:ext cx="6979103"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Examples -Companies</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strategies to avoid Disruption</a:t>
            </a:r>
            <a:endParaRPr lang="en-US" sz="2800" dirty="0"/>
          </a:p>
        </p:txBody>
      </p:sp>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583941" cy="4968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97839"/>
            <a:ext cx="10920414" cy="4401205"/>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only one supplier for critical parts and materials is too risky. Thus, companies should not fully rely on single source suppliers even though they are the best in terms of cost, quality, and trust</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Dual or multi sourcing for critical parts and suppliers would be a good strategy even in small scales.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Regarding </a:t>
            </a:r>
            <a:r>
              <a:rPr lang="en-US" sz="2800" dirty="0">
                <a:latin typeface="Times New Roman" panose="02020603050405020304" pitchFamily="18" charset="0"/>
                <a:cs typeface="Times New Roman" panose="02020603050405020304" pitchFamily="18" charset="0"/>
              </a:rPr>
              <a:t>the dual-sourcing, one plan could be buying the majority of the parts and materials from the primary supplier, and the rest from a secondary one that is possibly located in another region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can keep the secondary supplier operational and ready to be switched at any time</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14750"/>
            <a:ext cx="10091738" cy="3539430"/>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Companies should group the suppliers geographically and identify the suppliers who are located in risky areas.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As </a:t>
            </a:r>
            <a:r>
              <a:rPr lang="en-US" sz="2800" dirty="0">
                <a:latin typeface="Times New Roman" panose="02020603050405020304" pitchFamily="18" charset="0"/>
                <a:cs typeface="Times New Roman" panose="02020603050405020304" pitchFamily="18" charset="0"/>
              </a:rPr>
              <a:t>a result, buying the critical parts and materials from those suppliers should be limited and different alternatives should be planned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area that is currently considered highly risky in Japan is </a:t>
            </a:r>
            <a:r>
              <a:rPr lang="en-US" sz="2800" dirty="0" err="1">
                <a:latin typeface="Times New Roman" panose="02020603050405020304" pitchFamily="18" charset="0"/>
                <a:cs typeface="Times New Roman" panose="02020603050405020304" pitchFamily="18" charset="0"/>
              </a:rPr>
              <a:t>Tōkai</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area.</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probability of a magnitude eight or greater earthquake along the </a:t>
            </a:r>
            <a:r>
              <a:rPr lang="en-US" sz="2800" dirty="0" err="1">
                <a:latin typeface="Times New Roman" panose="02020603050405020304" pitchFamily="18" charset="0"/>
                <a:cs typeface="Times New Roman" panose="02020603050405020304" pitchFamily="18" charset="0"/>
              </a:rPr>
              <a:t>Nankai</a:t>
            </a:r>
            <a:r>
              <a:rPr lang="en-US" sz="2800" dirty="0">
                <a:latin typeface="Times New Roman" panose="02020603050405020304" pitchFamily="18" charset="0"/>
                <a:cs typeface="Times New Roman" panose="02020603050405020304" pitchFamily="18" charset="0"/>
              </a:rPr>
              <a:t> Trough within the next forty years is about 80%</a:t>
            </a:r>
          </a:p>
        </p:txBody>
      </p:sp>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2124459"/>
            <a:ext cx="10291763"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Fujitsu </a:t>
            </a:r>
            <a:r>
              <a:rPr lang="en-US" sz="3200" dirty="0">
                <a:latin typeface="Times New Roman" panose="02020603050405020304" pitchFamily="18" charset="0"/>
                <a:cs typeface="Times New Roman" panose="02020603050405020304" pitchFamily="18" charset="0"/>
              </a:rPr>
              <a:t>Research Institute introduced a Supply Chain Continuity Assessment system in 2007.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identifies potential supply chain problems arising from contingencies and can evaluate various </a:t>
            </a:r>
            <a:r>
              <a:rPr lang="en-US" sz="3200" dirty="0" smtClean="0">
                <a:latin typeface="Times New Roman" panose="02020603050405020304" pitchFamily="18" charset="0"/>
                <a:cs typeface="Times New Roman" panose="02020603050405020304" pitchFamily="18" charset="0"/>
              </a:rPr>
              <a:t>countermeasure </a:t>
            </a:r>
            <a:r>
              <a:rPr lang="en-US" sz="3200" dirty="0">
                <a:latin typeface="Times New Roman" panose="02020603050405020304" pitchFamily="18" charset="0"/>
                <a:cs typeface="Times New Roman" panose="02020603050405020304" pitchFamily="18" charset="0"/>
              </a:rPr>
              <a:t>analyze a firm’s business continuity capabilities in cases of natural disasters and other unexpected situations</a:t>
            </a:r>
          </a:p>
        </p:txBody>
      </p:sp>
      <p:sp>
        <p:nvSpPr>
          <p:cNvPr id="3" name="Rectangle 2"/>
          <p:cNvSpPr/>
          <p:nvPr/>
        </p:nvSpPr>
        <p:spPr>
          <a:xfrm>
            <a:off x="2920057" y="807134"/>
            <a:ext cx="706731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 </a:t>
            </a:r>
          </a:p>
        </p:txBody>
      </p:sp>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2943" y="2058152"/>
            <a:ext cx="1044416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system has the following features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b="1" dirty="0" smtClean="0">
                <a:latin typeface="Times New Roman" panose="02020603050405020304" pitchFamily="18" charset="0"/>
                <a:cs typeface="Times New Roman" panose="02020603050405020304" pitchFamily="18" charset="0"/>
              </a:rPr>
              <a:t>Evaluating </a:t>
            </a:r>
            <a:r>
              <a:rPr lang="en-US" sz="3200" b="1" dirty="0">
                <a:latin typeface="Times New Roman" panose="02020603050405020304" pitchFamily="18" charset="0"/>
                <a:cs typeface="Times New Roman" panose="02020603050405020304" pitchFamily="18" charset="0"/>
              </a:rPr>
              <a:t>and analyzing business continuity capabilities of suppliers </a:t>
            </a:r>
            <a:endParaRPr lang="en-US" sz="32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enables companies to perform quantitative analyses regarding the resumption of suppliers’ operations, the amount of time required for recovery, damage projections, and the status of implemented countermeasures before a disaster occurs.</a:t>
            </a:r>
          </a:p>
        </p:txBody>
      </p:sp>
      <p:sp>
        <p:nvSpPr>
          <p:cNvPr id="8" name="Rectangle 7"/>
          <p:cNvSpPr/>
          <p:nvPr/>
        </p:nvSpPr>
        <p:spPr>
          <a:xfrm>
            <a:off x="2242657" y="992181"/>
            <a:ext cx="8404224"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Continuity Assessment </a:t>
            </a:r>
            <a:r>
              <a:rPr lang="en-US" sz="2800" b="1" dirty="0" smtClean="0">
                <a:latin typeface="Times New Roman" panose="02020603050405020304" pitchFamily="18" charset="0"/>
                <a:cs typeface="Times New Roman" panose="02020603050405020304" pitchFamily="18" charset="0"/>
              </a:rPr>
              <a:t>system features </a:t>
            </a:r>
            <a:endParaRPr lang="en-US" sz="2800" b="1" dirty="0"/>
          </a:p>
        </p:txBody>
      </p:sp>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64380" y="2147411"/>
            <a:ext cx="10301288" cy="3539430"/>
          </a:xfrm>
          <a:prstGeom prst="rect">
            <a:avLst/>
          </a:prstGeom>
        </p:spPr>
        <p:txBody>
          <a:bodyPr wrap="square">
            <a:spAutoFit/>
          </a:bodyPr>
          <a:lstStyle/>
          <a:p>
            <a:pPr marL="457200" indent="-457200" algn="just">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Using hazard maps to evaluate geographic risks for </a:t>
            </a:r>
            <a:r>
              <a:rPr lang="en-US" sz="3200" b="1" dirty="0" smtClean="0">
                <a:latin typeface="Times New Roman" panose="02020603050405020304" pitchFamily="18" charset="0"/>
                <a:cs typeface="Times New Roman" panose="02020603050405020304" pitchFamily="18" charset="0"/>
              </a:rPr>
              <a:t>suppliers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uses the latest hazard maps with the addresses of suppliers’ production facilities and offices, which makes it possible to visually simulate the expected damage that will occur during a natural disaster</a:t>
            </a:r>
          </a:p>
        </p:txBody>
      </p:sp>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4331" y="1633762"/>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8661" y="1956915"/>
            <a:ext cx="10301287" cy="3970318"/>
          </a:xfrm>
          <a:prstGeom prst="rect">
            <a:avLst/>
          </a:prstGeom>
        </p:spPr>
        <p:txBody>
          <a:bodyPr wrap="square">
            <a:spAutoFit/>
          </a:body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Analyzing the impacts on the firm’s own products </a:t>
            </a:r>
            <a:endParaRPr lang="en-US" sz="2800" b="1"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an evaluation of suppliers’ business continuity capabilities and the results of geographic risk evaluations using hazard maps, the system enables a firm to quantitatively analyze the impact of a disaster on its own products.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firms can estimate which products will be affected by production stoppages and calculate when production will resume</a:t>
            </a:r>
          </a:p>
        </p:txBody>
      </p:sp>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008648"/>
            <a:ext cx="9863138"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After the Great East Japan Earthquake, Fujitsu added some new feature for its Supply Chain Continuity Assessment system to reduce supply chain disruptions after occurrence of an unexpected </a:t>
            </a:r>
            <a:r>
              <a:rPr lang="en-US" sz="3200" dirty="0" smtClean="0">
                <a:latin typeface="Times New Roman" panose="02020603050405020304" pitchFamily="18" charset="0"/>
                <a:cs typeface="Times New Roman" panose="02020603050405020304" pitchFamily="18" charset="0"/>
              </a:rPr>
              <a:t>event.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developed the SCRKeeper system that can provide damage forecasting and assessment for the regions where suppliers are located</a:t>
            </a:r>
          </a:p>
        </p:txBody>
      </p:sp>
      <p:sp>
        <p:nvSpPr>
          <p:cNvPr id="3" name="Rectangle 2"/>
          <p:cNvSpPr/>
          <p:nvPr/>
        </p:nvSpPr>
        <p:spPr>
          <a:xfrm>
            <a:off x="4477267" y="915141"/>
            <a:ext cx="391639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 SCRKeeper system </a:t>
            </a:r>
            <a:endParaRPr lang="en-US" sz="2800" dirty="0"/>
          </a:p>
        </p:txBody>
      </p:sp>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22032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SCRKeeper system has the following additional feature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visualizes supply chain risk per each production part or production site of a supplier to manage the supplier’s damage situation in disaster time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provides immediate damage status updates on suppliers. </a:t>
            </a:r>
          </a:p>
        </p:txBody>
      </p:sp>
      <p:sp>
        <p:nvSpPr>
          <p:cNvPr id="3" name="Rectangle 2"/>
          <p:cNvSpPr/>
          <p:nvPr/>
        </p:nvSpPr>
        <p:spPr>
          <a:xfrm>
            <a:off x="3735546" y="847764"/>
            <a:ext cx="5235600"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The SCRKeeper </a:t>
            </a:r>
            <a:r>
              <a:rPr lang="en-US" sz="2800" b="1" dirty="0" smtClean="0">
                <a:latin typeface="Times New Roman" panose="02020603050405020304" pitchFamily="18" charset="0"/>
                <a:cs typeface="Times New Roman" panose="02020603050405020304" pitchFamily="18" charset="0"/>
              </a:rPr>
              <a:t>system features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85495"/>
            <a:ext cx="11029949" cy="4813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40580" y="2008648"/>
            <a:ext cx="10148888"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When a disaster actually occurs, the system is immediately updated with reports from suppliers about the status of damage and the situation of their operations.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makes it possible for firms to check on the status of their suppliers in real time and overview their damage status, so that they can quickly respond to their suppliers or select alternative suppliers</a:t>
            </a:r>
          </a:p>
        </p:txBody>
      </p:sp>
    </p:spTree>
    <p:extLst>
      <p:ext uri="{BB962C8B-B14F-4D97-AF65-F5344CB8AC3E}">
        <p14:creationId xmlns:p14="http://schemas.microsoft.com/office/powerpoint/2010/main" val="35946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1</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774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F4407B-26A8-48B7-82B2-4508F242CE34}">
  <ds:schemaRefs>
    <ds:schemaRef ds:uri="http://schemas.openxmlformats.org/package/2006/metadata/core-properties"/>
    <ds:schemaRef ds:uri="http://purl.org/dc/terms/"/>
    <ds:schemaRef ds:uri="http://purl.org/dc/elements/1.1/"/>
    <ds:schemaRef ds:uri="http://www.w3.org/XML/1998/namespace"/>
    <ds:schemaRef ds:uri="http://purl.org/dc/dcmitype/"/>
    <ds:schemaRef ds:uri="http://schemas.microsoft.com/office/2006/documentManagement/types"/>
    <ds:schemaRef ds:uri="d13aca44-ef33-4cf4-9980-7f0b00e6eeb9"/>
    <ds:schemaRef ds:uri="http://schemas.microsoft.com/office/infopath/2007/PartnerControls"/>
    <ds:schemaRef ds:uri="49100919-8a76-4266-be0c-7dc583902cb4"/>
    <ds:schemaRef ds:uri="http://schemas.microsoft.com/office/2006/metadata/properties"/>
  </ds:schemaRefs>
</ds:datastoreItem>
</file>

<file path=customXml/itemProps2.xml><?xml version="1.0" encoding="utf-8"?>
<ds:datastoreItem xmlns:ds="http://schemas.openxmlformats.org/officeDocument/2006/customXml" ds:itemID="{36133C0E-7CBB-49F2-8010-D5EBBA3020DC}"/>
</file>

<file path=customXml/itemProps3.xml><?xml version="1.0" encoding="utf-8"?>
<ds:datastoreItem xmlns:ds="http://schemas.openxmlformats.org/officeDocument/2006/customXml" ds:itemID="{2AA6A9A5-CB96-43A6-A9A8-7654D35B01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1126</TotalTime>
  <Words>2259</Words>
  <Application>Microsoft Office PowerPoint</Application>
  <PresentationFormat>Widescreen</PresentationFormat>
  <Paragraphs>192</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25</cp:revision>
  <dcterms:created xsi:type="dcterms:W3CDTF">2024-02-14T15:38:52Z</dcterms:created>
  <dcterms:modified xsi:type="dcterms:W3CDTF">2025-10-15T15:47:50Z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