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738" r:id="rId5"/>
    <p:sldId id="481" r:id="rId6"/>
    <p:sldId id="482" r:id="rId7"/>
    <p:sldId id="975" r:id="rId8"/>
    <p:sldId id="819" r:id="rId9"/>
    <p:sldId id="937" r:id="rId10"/>
    <p:sldId id="834" r:id="rId11"/>
    <p:sldId id="936" r:id="rId12"/>
    <p:sldId id="938" r:id="rId13"/>
    <p:sldId id="939" r:id="rId14"/>
    <p:sldId id="940" r:id="rId15"/>
    <p:sldId id="942" r:id="rId16"/>
    <p:sldId id="941" r:id="rId17"/>
    <p:sldId id="943" r:id="rId18"/>
    <p:sldId id="976" r:id="rId19"/>
    <p:sldId id="944" r:id="rId20"/>
    <p:sldId id="945" r:id="rId21"/>
    <p:sldId id="946" r:id="rId22"/>
    <p:sldId id="947" r:id="rId23"/>
    <p:sldId id="948" r:id="rId24"/>
    <p:sldId id="949" r:id="rId25"/>
    <p:sldId id="950" r:id="rId26"/>
    <p:sldId id="951" r:id="rId27"/>
    <p:sldId id="952" r:id="rId28"/>
    <p:sldId id="953" r:id="rId29"/>
    <p:sldId id="977" r:id="rId30"/>
    <p:sldId id="954" r:id="rId31"/>
    <p:sldId id="955" r:id="rId32"/>
    <p:sldId id="956" r:id="rId33"/>
    <p:sldId id="957" r:id="rId34"/>
    <p:sldId id="958" r:id="rId35"/>
    <p:sldId id="978" r:id="rId36"/>
    <p:sldId id="959" r:id="rId37"/>
    <p:sldId id="960" r:id="rId38"/>
    <p:sldId id="961" r:id="rId39"/>
    <p:sldId id="962" r:id="rId40"/>
    <p:sldId id="963" r:id="rId41"/>
    <p:sldId id="964" r:id="rId42"/>
    <p:sldId id="965" r:id="rId43"/>
    <p:sldId id="966" r:id="rId44"/>
    <p:sldId id="967" r:id="rId45"/>
    <p:sldId id="979" r:id="rId46"/>
    <p:sldId id="980" r:id="rId47"/>
    <p:sldId id="969" r:id="rId48"/>
    <p:sldId id="970" r:id="rId49"/>
    <p:sldId id="971" r:id="rId50"/>
    <p:sldId id="981" r:id="rId51"/>
    <p:sldId id="972" r:id="rId52"/>
    <p:sldId id="973" r:id="rId53"/>
    <p:sldId id="974"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975"/>
            <p14:sldId id="819"/>
            <p14:sldId id="937"/>
            <p14:sldId id="834"/>
            <p14:sldId id="936"/>
            <p14:sldId id="938"/>
            <p14:sldId id="939"/>
            <p14:sldId id="940"/>
            <p14:sldId id="942"/>
            <p14:sldId id="941"/>
            <p14:sldId id="943"/>
            <p14:sldId id="976"/>
            <p14:sldId id="944"/>
            <p14:sldId id="945"/>
            <p14:sldId id="946"/>
            <p14:sldId id="947"/>
            <p14:sldId id="948"/>
            <p14:sldId id="949"/>
            <p14:sldId id="950"/>
            <p14:sldId id="951"/>
            <p14:sldId id="952"/>
            <p14:sldId id="953"/>
            <p14:sldId id="977"/>
            <p14:sldId id="954"/>
            <p14:sldId id="955"/>
            <p14:sldId id="956"/>
            <p14:sldId id="957"/>
            <p14:sldId id="958"/>
            <p14:sldId id="978"/>
            <p14:sldId id="959"/>
            <p14:sldId id="960"/>
            <p14:sldId id="961"/>
            <p14:sldId id="962"/>
            <p14:sldId id="963"/>
            <p14:sldId id="964"/>
            <p14:sldId id="965"/>
            <p14:sldId id="966"/>
            <p14:sldId id="967"/>
            <p14:sldId id="979"/>
            <p14:sldId id="980"/>
            <p14:sldId id="969"/>
            <p14:sldId id="970"/>
            <p14:sldId id="971"/>
            <p14:sldId id="981"/>
            <p14:sldId id="972"/>
            <p14:sldId id="973"/>
            <p14:sldId id="9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203E5F"/>
    <a:srgbClr val="669BBC"/>
    <a:srgbClr val="FFFFFF"/>
    <a:srgbClr val="FAC748"/>
    <a:srgbClr val="FF7180"/>
    <a:srgbClr val="FFD200"/>
    <a:srgbClr val="8E5A6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9720" autoAdjust="0"/>
    <p:restoredTop sz="94529"/>
  </p:normalViewPr>
  <p:slideViewPr>
    <p:cSldViewPr snapToGrid="0">
      <p:cViewPr varScale="1">
        <p:scale>
          <a:sx n="58" d="100"/>
          <a:sy n="58" d="100"/>
        </p:scale>
        <p:origin x="232" y="19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5D3790-3A4A-5D7B-3CF0-C99685BA93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944425-F488-15C8-17CE-53820BFE95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11781A-3C02-94F1-A833-26D79B5BCD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7B7E96-F20A-4E01-2AE7-EDC961FB9D5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268318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2FC47-8D99-48BE-46A3-A1DBAEB92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A234EB-8306-43EE-C11F-813A1929D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5EF815-5817-097A-EA92-E593814BEA6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F68E030-A09E-090B-7A77-A38892B2B0BC}"/>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49596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11A17-D272-6CD6-BDE6-CAD34FD9E3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69C7A6-B776-397E-FF18-8088CF0E83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E441D8-6CB3-7CA0-3DB6-3C1775FE362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28C99E2-54D5-4951-0841-13E59C642FF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18246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B0BAC-4C77-28A9-19AA-BBDA4D78EA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3C065F-572A-7318-03E9-9CF9AF001D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AF7AA0-8BA9-6A30-0F59-D1D77F6271A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3051CD1-E4A7-CE4E-6C34-CBAD26643EC3}"/>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36463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79AF6-C6F6-DE28-C3D7-5A66D7D93F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9836B1-76A3-3A41-0E38-3CA9E913B3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6E86C4-ECC7-3623-42F2-F7C1756E2F26}"/>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948DE645-74BE-B3BC-D33E-9B9C0B141C94}"/>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7397560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D3932-305E-CFA5-C43D-88DF73AE9F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C41187-0D99-1EB8-C48B-A5F9687AE1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F59C86-E0C1-2BFE-0FFB-F19D0F9D1F44}"/>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F5EEFE58-F592-7FE1-52B0-5D277A0B6D47}"/>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279418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9CAF3-4B36-45E8-FD31-4C2B48627C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477DC8-98A5-1050-3942-DEB6AF41C8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81547F-DD4C-F383-1E4E-77D2DAE314F1}"/>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A1516C68-2B03-5E4B-F4D3-58AF5F8AB252}"/>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284410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F2A6A9-86C5-E4FC-B720-FB25D3FDFA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DCEF0E-A90C-C737-5288-4074CF70D0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B1B406-9C24-2564-D8D8-C348FE8F523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9387578-92B4-C2ED-0409-A287AF4A7A86}"/>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92869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42E9B-415D-D9AF-8607-BBCF8651BA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49B0D4-EE01-DDF6-0401-DFA309A4E2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92DB70-B7D7-ABEA-5DED-A90FE90A894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5C3CAEA-88F0-7504-AF41-6537F0A650B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784520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9A8C6-84AC-04DE-AB4E-D1ECF109C6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7F16F0-B040-AD56-EF9C-C3FB39E235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CCE361-AE3A-CD31-4723-9A5F3BA25C0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8676D43-7045-2232-2028-B7DD50AA2F30}"/>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56868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AA4D6-7A0E-45CF-019B-459D7B27F6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7A0FCD-2B92-1B3F-C47D-077A1C1AD7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7275DF-E359-B764-694C-EAE45A90D6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AC7FC94-F0BA-2FAF-C1E2-2D2F5D46361B}"/>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173075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3FEDAE-570C-4FFB-7B20-2F632ACFC8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511CD2-C358-3B15-C4B6-9BC467150A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DB9694-928D-9A08-28AC-AB81AC1954C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9FC413E-2BFF-CC04-4A68-8D5BD2B9E481}"/>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33222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88A69-A128-0C63-06B4-5917B0B759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E2A23B-41B5-7326-61FE-5E7D0CC058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65E4DB-7AD6-F4B0-916D-AAF8FAE21B7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9FD1677-0A8C-4BB9-CE6A-5395ADD9E0E8}"/>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915864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543E3-0188-7F46-0334-65243FA75D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148A12-899F-048D-F42F-0ED7BCE068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5F83BC-637F-78C1-AE54-C7C5793861DC}"/>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6E6967A6-3DDE-56F1-1BA2-805B3882DB26}"/>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4838100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C7608-5B3C-1F46-8DEE-A74C57D01A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7AAA5D-95D6-2782-DA36-7C96B421DD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DD0DB2-239F-9854-0682-2B0332DD28D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E0EF5A1-13E7-5552-DA5F-767C0C77487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5380919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8DD97-78B5-35A9-A7CF-9408895B7B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D6B02D-911B-FD08-9E85-BB288A2CC3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FBA381-DA80-E602-128B-33CFEC27231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6D23025-A38C-4574-29B0-FF2F2170838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854744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0C44A2-46D6-5F1D-07BB-69A2449DEE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C96DE4-1342-53A6-1420-BDE78AD60E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0CEDC1-E90C-4F6A-12F7-F71662A72CA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2D8FA18-A023-F1DF-503B-6F6621A39FF0}"/>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112194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2C310-E0ED-6923-0518-59DC3CDDDA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EF14E5-F1CE-F4F4-4DF6-41C16922E5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1B65E8-4369-FA23-9C67-941055472199}"/>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D8EE694B-3F98-10A4-99DF-7B9EEAE0B64E}"/>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925840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ABF0DE-AE69-D001-08B1-31EB0E1281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E8780F-6DCC-FD54-0598-5AAB0A7A0C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4F64C1-3DD2-E477-3F41-6677F944EE6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5CAE827-7696-E54D-89B9-34CBE1A05A1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624668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D9AE7-571D-0D09-264F-29AC42F293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D2A4EC-E63E-AF27-0821-16EF28F120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75DDF6-974E-360B-C085-698BE2437FE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938B393-E2B9-88E6-301D-762F9C079B4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622712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29371-31D4-707B-4FE6-8F8A600FDE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9E296D-72E5-0AE8-A803-1E8BB99CD8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3F603-196A-3990-7498-1141DF9EF0A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6DD83FE0-A2B6-82A9-FFDB-E2A22B9839A5}"/>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2176225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23B43-D17C-8B9E-01BD-1B02D21983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38473C-F98A-CF07-D996-1D75AF9D8C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3B2565-8B4D-1E3A-5935-A0E64ED441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0FD292-66F9-335D-4BCE-243C7F43446F}"/>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735473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089AB-E44F-A7D9-D22E-547215B7F7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83F5FC-AB90-3E00-E858-434C90FBF9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CD0FC0-8877-CCA0-5692-5BCC2B57E15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4AEB951-4CC5-2784-52A5-D97EFB747708}"/>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940153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DDE07-F325-2773-CAC6-840086BAE6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AF0FC6-B32B-A6DF-B826-D379D244A4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9780C5-5659-2E8F-EE76-2F5E57BE35E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3F75AA5-F482-034E-26B4-D010C7ED1C4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1582016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FEB5D-A787-05EB-FED2-285B21E5A0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7AF74A-C8B4-14DB-610D-01FDEC90E0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31449A-4FD4-D6F0-B3D3-C5E1EE3913F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04059DE-DEEE-97EA-64A7-64DF5DE6EA3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493314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552F3-4826-DE89-0A63-258C408156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1D5B15-311C-0CCA-3779-E36008DEBF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CCECAC-D165-8F50-DC45-1B9BCC9CF9A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D219D2E-11C3-8E18-46A9-E681A7062A1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519210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DE109D-5498-252D-ED04-9B76D55476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110FBE-03C2-5E6B-3B0F-6828FD511E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96C9D7-8433-75B7-527B-BB0A97D071F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C5E01A6-EF5D-E8BF-3749-F61023ED3443}"/>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447461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22545-3D01-9F3F-FEDA-9BAC96DDB4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F23C4F-ACE2-9CC8-98DF-9E1CC2308A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427FE9-BBFB-A6AC-50FA-7B4557D45C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56B202-04EA-8D6A-9329-302654FF57B7}"/>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7649606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CC47B-18E0-C84B-9D8F-87C64D051E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DE724F-0233-C490-B4E3-E68917BF12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DEDC3F-4340-13E3-E462-3A4AE19DBBC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A9A1BD5-20FE-4E23-5763-F8AC6F5D68E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1401293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C336E-BD4C-B6F5-C615-0406C6DCB2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C82D3A-9B51-B03C-39C9-C1A342F57F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800257-DBE8-9BD3-447E-D029868202D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F37E9FA-D93C-2560-17C1-F4BB1D38E8C1}"/>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7931683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B7C95-CEED-B0E8-2593-F9A5C88F93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A50E88-59F6-596F-DD65-6D4713522D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A7CC2C-2319-F5CC-3DF4-35AF13547104}"/>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6D36795D-C46F-DA40-EB98-9532A120099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997620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5E116-0772-A4CD-D6AD-B719B30836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9CD644-D94B-A755-2F27-D0846CC0B7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8E03E0-F611-0614-6473-9FEDF3E0727D}"/>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32FD42B-7C34-E8CC-3017-5D7D513BC16E}"/>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944709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44E6A-28B9-1B26-7671-6E2AD67542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7AA592-4AC1-A6F7-8051-CF3FA38C87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7F6B8A-9F41-6C52-C6F0-13B64057E9B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68FB3D0-5966-EE50-8069-21B228E3F60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8564460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BFBBC-CA94-E5F7-868E-1A74529D7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96783D-6EA6-18AE-3538-C262E4898C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41EC0B-4C9D-E9CE-97F9-6962E7B6406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4AF1F98-8368-8A38-4766-FDF0234AFC50}"/>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76265282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7D700-C8D3-1976-E3CF-36FD00F7CC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F4AFC7-E201-458A-05CA-C53C664A25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6AC0A6-DA18-E3EF-BE37-59EECDF98BD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8ECC926-FC79-99FE-412B-533F8BBB7A63}"/>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8650053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58F24-21CB-D2AD-C163-BC4518184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5C8481-C5BA-E6CC-ABB6-4272696DB6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D262C9-21C2-C515-014E-2453C33B83F6}"/>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725D670B-E596-FBAD-DA10-03D574ED96BD}"/>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3436509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7E0822-9709-D3C9-7478-F14515910C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2DB560-869B-0B59-1D61-EDA96E1A0E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471CB3-BA4A-F489-A319-66AC9D8AF33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0EE6DBE-1D88-0FB3-D82A-6AF2944D04D0}"/>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43224483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5B55A-1E4D-3D97-3056-E72F20B274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676F00-3F92-DA6F-FA0A-CD5318AAE1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D4FB53-0966-32D6-3ABC-E7FAC29DB8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848A15-3B90-4818-BFEE-B8A8ED4898AD}"/>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84897747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E7C840-D25D-6337-2B5D-953DAA5D28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9A331E-A790-9C6A-78A1-3D2DB120B3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40E25B-2A0D-DE66-D6E5-7DD428442FC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1DE13BC-6B8D-3158-DB75-7EC78AD15089}"/>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4421576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83171-22BA-2627-6CA6-7259EAA95D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4AEBE5-1899-4864-58EF-86BDBA0E52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672385-31C5-5F0D-DE9A-0AAE2EE1E2B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59021754-4BC6-8184-A7D3-808A0E226FDE}"/>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6081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3D97B-8839-6006-0AA8-CCB48ACEA9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87A45D-DAA8-AE18-4B19-D719D40EAE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A01E55-3695-5487-844F-02BF4B4F70D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012A241-700A-EC40-0F27-EB0266BB1670}"/>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60795608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D9FB5-26EF-48B6-F857-6F69C9E21F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197144-4105-5F4D-EEFA-AF7F1A5346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A220CF-149D-D9B9-2536-3870BED953F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27CC716-F9E7-056F-7311-A6621A9C26DA}"/>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8470977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A3591-534F-ED59-44E1-2335C915BC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0742C-73E2-37DD-09CB-56EDC41E27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F549D7-2172-67E4-2EC3-8A83FF05CE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090152-D837-D603-4721-506B7DA03CD2}"/>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925568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21106C-E39E-41CB-504F-1BEE10CBBF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F8A90E-360A-7D98-3B29-01D0413D36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A94354-62E5-8561-4BA1-478B592DCAD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FFA57CC-8C1D-0308-8F54-33D0385A03B9}"/>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428430332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481AD-5024-1C01-51B3-F76D3B16E6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E0BF25-8AF5-84B6-F725-0A6BC78740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080B56-2A71-9B1A-2567-8D157E18FB3F}"/>
              </a:ext>
            </a:extLst>
          </p:cNvPr>
          <p:cNvSpPr>
            <a:spLocks noGrp="1"/>
          </p:cNvSpPr>
          <p:nvPr>
            <p:ph type="body" idx="1"/>
          </p:nvPr>
        </p:nvSpPr>
        <p:spPr/>
        <p:txBody>
          <a:bodyPr/>
          <a:lstStyle/>
          <a:p>
            <a:pPr marL="0" algn="l" defTabSz="914400" rtl="0" eaLnBrk="1" latinLnBrk="0" hangingPunct="1"/>
            <a:endParaRPr lang="en-EG" dirty="0"/>
          </a:p>
        </p:txBody>
      </p:sp>
      <p:sp>
        <p:nvSpPr>
          <p:cNvPr id="4" name="Slide Number Placeholder 3">
            <a:extLst>
              <a:ext uri="{FF2B5EF4-FFF2-40B4-BE49-F238E27FC236}">
                <a16:creationId xmlns:a16="http://schemas.microsoft.com/office/drawing/2014/main" id="{F723B0ED-6719-E486-6E29-331C7FDED205}"/>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56003916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6984C-1663-9786-F21E-9766FFAD4B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FA344F-D240-2B81-89AA-1379CEC552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16A514-2B00-11D5-4B22-5255A908031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0E78A2F-BA32-9616-B068-F433910A6914}"/>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63880552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845497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09941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6" r:id="rId13"/>
    <p:sldLayoutId id="2147483667" r:id="rId14"/>
    <p:sldLayoutId id="2147483668" r:id="rId15"/>
    <p:sldLayoutId id="2147483670" r:id="rId16"/>
    <p:sldLayoutId id="214748367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18.jp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1.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5" Type="http://schemas.openxmlformats.org/officeDocument/2006/relationships/image" Target="../media/image18.jpg"/><Relationship Id="rId4" Type="http://schemas.openxmlformats.org/officeDocument/2006/relationships/image" Target="../media/image1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1.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 Id="rId5" Type="http://schemas.openxmlformats.org/officeDocument/2006/relationships/image" Target="../media/image18.jpg"/><Relationship Id="rId4" Type="http://schemas.openxmlformats.org/officeDocument/2006/relationships/image" Target="../media/image1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6.xml"/><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5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0.xml"/><Relationship Id="rId1" Type="http://schemas.openxmlformats.org/officeDocument/2006/relationships/slideLayout" Target="../slideLayouts/slideLayout17.xml"/><Relationship Id="rId6" Type="http://schemas.openxmlformats.org/officeDocument/2006/relationships/image" Target="../media/image43.png"/><Relationship Id="rId5" Type="http://schemas.openxmlformats.org/officeDocument/2006/relationships/image" Target="../media/image42.svg"/><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Introduction to Finance</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10</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MGM237</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232523" cy="584775"/>
          </a:xfrm>
          <a:prstGeom prst="rect">
            <a:avLst/>
          </a:prstGeom>
          <a:noFill/>
        </p:spPr>
        <p:txBody>
          <a:bodyPr wrap="none" rtlCol="0">
            <a:spAutoFit/>
          </a:bodyPr>
          <a:lstStyle/>
          <a:p>
            <a:r>
              <a:rPr lang="en-US" sz="3200" b="1" dirty="0">
                <a:solidFill>
                  <a:srgbClr val="00B0F0"/>
                </a:solidFill>
                <a:latin typeface="Alexandria" charset="0"/>
                <a:cs typeface="Alexandria" charset="0"/>
              </a:rPr>
              <a:t>Introduction To Finance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07898" y="4917827"/>
            <a:ext cx="4477333" cy="400110"/>
          </a:xfrm>
          <a:prstGeom prst="rect">
            <a:avLst/>
          </a:prstGeom>
          <a:noFill/>
        </p:spPr>
        <p:txBody>
          <a:bodyPr wrap="square" rtlCol="0">
            <a:spAutoFit/>
          </a:bodyPr>
          <a:lstStyle/>
          <a:p>
            <a:r>
              <a:rPr lang="en-US" sz="2000" dirty="0">
                <a:latin typeface="Alexandria" charset="0"/>
                <a:cs typeface="Alexandria" charset="0"/>
              </a:rPr>
              <a:t>MGM237      </a:t>
            </a:r>
            <a:r>
              <a:rPr lang="en-US" sz="2000" b="1" dirty="0">
                <a:solidFill>
                  <a:srgbClr val="000000"/>
                </a:solidFill>
                <a:latin typeface="MiSans" pitchFamily="34" charset="0"/>
                <a:ea typeface="MiSans" pitchFamily="34" charset="-122"/>
                <a:cs typeface="MiSans" pitchFamily="34" charset="-120"/>
              </a:rPr>
              <a:t>AI &amp; Finance</a:t>
            </a:r>
            <a:endParaRPr lang="en-US" sz="800" dirty="0"/>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434781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AI &amp; Finance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4664352" y="1694562"/>
            <a:ext cx="651691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AI &amp; Finance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4680" y="163306"/>
            <a:ext cx="2305141" cy="1076343"/>
          </a:xfrm>
          <a:prstGeom prst="rect">
            <a:avLst/>
          </a:prstGeom>
        </p:spPr>
      </p:pic>
      <p:sp>
        <p:nvSpPr>
          <p:cNvPr id="3" name="Shape 0">
            <a:extLst>
              <a:ext uri="{FF2B5EF4-FFF2-40B4-BE49-F238E27FC236}">
                <a16:creationId xmlns:a16="http://schemas.microsoft.com/office/drawing/2014/main" id="{C20D5026-DA88-3FC2-04AF-F5B74E497BCB}"/>
              </a:ext>
            </a:extLst>
          </p:cNvPr>
          <p:cNvSpPr/>
          <p:nvPr/>
        </p:nvSpPr>
        <p:spPr>
          <a:xfrm>
            <a:off x="4664352" y="2255901"/>
            <a:ext cx="5186045" cy="507365"/>
          </a:xfrm>
          <a:prstGeom prst="roundRect">
            <a:avLst>
              <a:gd name="adj" fmla="val 50000"/>
            </a:avLst>
          </a:prstGeom>
          <a:solidFill>
            <a:srgbClr val="000000"/>
          </a:solidFill>
          <a:ln w="6350">
            <a:solidFill>
              <a:srgbClr val="000000"/>
            </a:solidFill>
            <a:prstDash val="solid"/>
          </a:ln>
        </p:spPr>
        <p:txBody>
          <a:bodyPr/>
          <a:lstStyle/>
          <a:p>
            <a:pPr marL="0" algn="r" defTabSz="914400" rtl="1" eaLnBrk="1" latinLnBrk="0" hangingPunct="1"/>
            <a:endParaRPr lang="en-EG" b="1"/>
          </a:p>
        </p:txBody>
      </p:sp>
      <p:sp>
        <p:nvSpPr>
          <p:cNvPr id="4" name="Text 1">
            <a:extLst>
              <a:ext uri="{FF2B5EF4-FFF2-40B4-BE49-F238E27FC236}">
                <a16:creationId xmlns:a16="http://schemas.microsoft.com/office/drawing/2014/main" id="{B90B8E39-65C0-FBEF-364D-5A01695153B3}"/>
              </a:ext>
            </a:extLst>
          </p:cNvPr>
          <p:cNvSpPr/>
          <p:nvPr/>
        </p:nvSpPr>
        <p:spPr>
          <a:xfrm>
            <a:off x="4664352" y="2255901"/>
            <a:ext cx="5186045" cy="507365"/>
          </a:xfrm>
          <a:prstGeom prst="rect">
            <a:avLst/>
          </a:prstGeom>
          <a:noFill/>
          <a:ln/>
        </p:spPr>
        <p:txBody>
          <a:bodyPr wrap="square" lIns="45720" tIns="91440" rIns="91440" bIns="45720" rtlCol="0" anchor="ctr"/>
          <a:lstStyle/>
          <a:p>
            <a:pPr>
              <a:lnSpc>
                <a:spcPct val="100000"/>
              </a:lnSpc>
            </a:pPr>
            <a:endParaRPr lang="en-US" sz="1600" b="1" dirty="0"/>
          </a:p>
        </p:txBody>
      </p:sp>
      <p:sp>
        <p:nvSpPr>
          <p:cNvPr id="7" name="Shape 2">
            <a:extLst>
              <a:ext uri="{FF2B5EF4-FFF2-40B4-BE49-F238E27FC236}">
                <a16:creationId xmlns:a16="http://schemas.microsoft.com/office/drawing/2014/main" id="{E185E402-A88F-DAF1-1686-C706A461FA9F}"/>
              </a:ext>
            </a:extLst>
          </p:cNvPr>
          <p:cNvSpPr/>
          <p:nvPr/>
        </p:nvSpPr>
        <p:spPr>
          <a:xfrm>
            <a:off x="5707022" y="2363851"/>
            <a:ext cx="0" cy="303530"/>
          </a:xfrm>
          <a:prstGeom prst="line">
            <a:avLst/>
          </a:prstGeom>
          <a:noFill/>
          <a:ln w="76200">
            <a:solidFill>
              <a:srgbClr val="FFFFFF"/>
            </a:solidFill>
            <a:prstDash val="solid"/>
            <a:headEnd type="none"/>
            <a:tailEnd type="none"/>
          </a:ln>
        </p:spPr>
        <p:txBody>
          <a:bodyPr/>
          <a:lstStyle/>
          <a:p>
            <a:pPr marL="0" algn="r" defTabSz="914400" rtl="1" eaLnBrk="1" latinLnBrk="0" hangingPunct="1"/>
            <a:endParaRPr lang="en-EG" b="1"/>
          </a:p>
        </p:txBody>
      </p:sp>
      <p:sp>
        <p:nvSpPr>
          <p:cNvPr id="9" name="Text 30">
            <a:extLst>
              <a:ext uri="{FF2B5EF4-FFF2-40B4-BE49-F238E27FC236}">
                <a16:creationId xmlns:a16="http://schemas.microsoft.com/office/drawing/2014/main" id="{0FA994EC-1834-4044-8464-10FE623CF1EB}"/>
              </a:ext>
            </a:extLst>
          </p:cNvPr>
          <p:cNvSpPr/>
          <p:nvPr/>
        </p:nvSpPr>
        <p:spPr>
          <a:xfrm>
            <a:off x="4791987" y="2215261"/>
            <a:ext cx="8470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01</a:t>
            </a:r>
            <a:endParaRPr lang="en-US" sz="1600" b="1" dirty="0"/>
          </a:p>
        </p:txBody>
      </p:sp>
      <p:sp>
        <p:nvSpPr>
          <p:cNvPr id="10" name="Text 31">
            <a:extLst>
              <a:ext uri="{FF2B5EF4-FFF2-40B4-BE49-F238E27FC236}">
                <a16:creationId xmlns:a16="http://schemas.microsoft.com/office/drawing/2014/main" id="{F4DF8B80-F13B-F1C5-6652-C244B9990AE4}"/>
              </a:ext>
            </a:extLst>
          </p:cNvPr>
          <p:cNvSpPr/>
          <p:nvPr/>
        </p:nvSpPr>
        <p:spPr>
          <a:xfrm>
            <a:off x="5870217" y="2306701"/>
            <a:ext cx="378460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FFFFFF"/>
                </a:solidFill>
                <a:latin typeface="MiSans" pitchFamily="34" charset="0"/>
                <a:ea typeface="MiSans" pitchFamily="34" charset="-122"/>
                <a:cs typeface="MiSans" pitchFamily="34" charset="-120"/>
              </a:rPr>
              <a:t>AI Foundations</a:t>
            </a:r>
            <a:endParaRPr lang="en-US" sz="1600" b="1" dirty="0"/>
          </a:p>
        </p:txBody>
      </p:sp>
      <p:sp>
        <p:nvSpPr>
          <p:cNvPr id="11" name="Shape 3">
            <a:extLst>
              <a:ext uri="{FF2B5EF4-FFF2-40B4-BE49-F238E27FC236}">
                <a16:creationId xmlns:a16="http://schemas.microsoft.com/office/drawing/2014/main" id="{8471D2C9-F3C8-C7E2-E68D-8D2E4DCE53D1}"/>
              </a:ext>
            </a:extLst>
          </p:cNvPr>
          <p:cNvSpPr/>
          <p:nvPr/>
        </p:nvSpPr>
        <p:spPr>
          <a:xfrm>
            <a:off x="4664352" y="2978690"/>
            <a:ext cx="5186045" cy="507365"/>
          </a:xfrm>
          <a:prstGeom prst="roundRect">
            <a:avLst>
              <a:gd name="adj" fmla="val 50000"/>
            </a:avLst>
          </a:prstGeom>
          <a:solidFill>
            <a:srgbClr val="00B0F0"/>
          </a:solidFill>
          <a:ln w="6350">
            <a:solidFill>
              <a:srgbClr val="000000"/>
            </a:solidFill>
            <a:prstDash val="solid"/>
          </a:ln>
        </p:spPr>
        <p:txBody>
          <a:bodyPr/>
          <a:lstStyle/>
          <a:p>
            <a:endParaRPr lang="en-EG" b="1"/>
          </a:p>
        </p:txBody>
      </p:sp>
      <p:sp>
        <p:nvSpPr>
          <p:cNvPr id="12" name="Text 4">
            <a:extLst>
              <a:ext uri="{FF2B5EF4-FFF2-40B4-BE49-F238E27FC236}">
                <a16:creationId xmlns:a16="http://schemas.microsoft.com/office/drawing/2014/main" id="{0F0E679C-19A5-59FC-43C1-82904FA2C5D4}"/>
              </a:ext>
            </a:extLst>
          </p:cNvPr>
          <p:cNvSpPr/>
          <p:nvPr/>
        </p:nvSpPr>
        <p:spPr>
          <a:xfrm>
            <a:off x="4664352" y="2978690"/>
            <a:ext cx="5186045" cy="50736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5">
            <a:extLst>
              <a:ext uri="{FF2B5EF4-FFF2-40B4-BE49-F238E27FC236}">
                <a16:creationId xmlns:a16="http://schemas.microsoft.com/office/drawing/2014/main" id="{432377EC-D2C7-3689-AD61-23D380CC9B68}"/>
              </a:ext>
            </a:extLst>
          </p:cNvPr>
          <p:cNvSpPr/>
          <p:nvPr/>
        </p:nvSpPr>
        <p:spPr>
          <a:xfrm>
            <a:off x="5707022" y="3086640"/>
            <a:ext cx="0" cy="303530"/>
          </a:xfrm>
          <a:prstGeom prst="line">
            <a:avLst/>
          </a:prstGeom>
          <a:noFill/>
          <a:ln w="76200">
            <a:solidFill>
              <a:srgbClr val="000000"/>
            </a:solidFill>
            <a:prstDash val="solid"/>
            <a:headEnd type="none"/>
            <a:tailEnd type="none"/>
          </a:ln>
        </p:spPr>
        <p:txBody>
          <a:bodyPr/>
          <a:lstStyle/>
          <a:p>
            <a:endParaRPr lang="en-EG" b="1"/>
          </a:p>
        </p:txBody>
      </p:sp>
      <p:sp>
        <p:nvSpPr>
          <p:cNvPr id="14" name="Text 32">
            <a:extLst>
              <a:ext uri="{FF2B5EF4-FFF2-40B4-BE49-F238E27FC236}">
                <a16:creationId xmlns:a16="http://schemas.microsoft.com/office/drawing/2014/main" id="{6303BBD9-F759-9B2D-93E8-A167CCF0CDC6}"/>
              </a:ext>
            </a:extLst>
          </p:cNvPr>
          <p:cNvSpPr/>
          <p:nvPr/>
        </p:nvSpPr>
        <p:spPr>
          <a:xfrm>
            <a:off x="4791987" y="2938050"/>
            <a:ext cx="8470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000000"/>
                </a:solidFill>
                <a:latin typeface="MiSans" pitchFamily="34" charset="0"/>
                <a:ea typeface="MiSans" pitchFamily="34" charset="-122"/>
                <a:cs typeface="MiSans" pitchFamily="34" charset="-120"/>
              </a:rPr>
              <a:t>02</a:t>
            </a:r>
            <a:endParaRPr lang="en-US" sz="1600" b="1" dirty="0"/>
          </a:p>
        </p:txBody>
      </p:sp>
      <p:sp>
        <p:nvSpPr>
          <p:cNvPr id="15" name="Text 33">
            <a:extLst>
              <a:ext uri="{FF2B5EF4-FFF2-40B4-BE49-F238E27FC236}">
                <a16:creationId xmlns:a16="http://schemas.microsoft.com/office/drawing/2014/main" id="{6E9706A6-EAC1-F818-2590-12A55E0CADC4}"/>
              </a:ext>
            </a:extLst>
          </p:cNvPr>
          <p:cNvSpPr/>
          <p:nvPr/>
        </p:nvSpPr>
        <p:spPr>
          <a:xfrm>
            <a:off x="5870217" y="3029490"/>
            <a:ext cx="378460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Finance Applications</a:t>
            </a:r>
            <a:endParaRPr lang="en-US" sz="1600" b="1" dirty="0"/>
          </a:p>
        </p:txBody>
      </p:sp>
      <p:sp>
        <p:nvSpPr>
          <p:cNvPr id="16" name="Shape 14">
            <a:extLst>
              <a:ext uri="{FF2B5EF4-FFF2-40B4-BE49-F238E27FC236}">
                <a16:creationId xmlns:a16="http://schemas.microsoft.com/office/drawing/2014/main" id="{FC87E682-FA40-7288-41CA-8305F9D09D56}"/>
              </a:ext>
            </a:extLst>
          </p:cNvPr>
          <p:cNvSpPr/>
          <p:nvPr/>
        </p:nvSpPr>
        <p:spPr>
          <a:xfrm>
            <a:off x="4664352" y="3698284"/>
            <a:ext cx="5186045" cy="507365"/>
          </a:xfrm>
          <a:prstGeom prst="roundRect">
            <a:avLst>
              <a:gd name="adj" fmla="val 50000"/>
            </a:avLst>
          </a:prstGeom>
          <a:solidFill>
            <a:srgbClr val="000000"/>
          </a:solidFill>
          <a:ln w="6350">
            <a:solidFill>
              <a:srgbClr val="000000"/>
            </a:solidFill>
            <a:prstDash val="solid"/>
          </a:ln>
        </p:spPr>
        <p:txBody>
          <a:bodyPr/>
          <a:lstStyle/>
          <a:p>
            <a:endParaRPr lang="en-EG" b="1"/>
          </a:p>
        </p:txBody>
      </p:sp>
      <p:sp>
        <p:nvSpPr>
          <p:cNvPr id="17" name="Text 15">
            <a:extLst>
              <a:ext uri="{FF2B5EF4-FFF2-40B4-BE49-F238E27FC236}">
                <a16:creationId xmlns:a16="http://schemas.microsoft.com/office/drawing/2014/main" id="{05479680-60C5-6282-03F7-3C641C268C6F}"/>
              </a:ext>
            </a:extLst>
          </p:cNvPr>
          <p:cNvSpPr/>
          <p:nvPr/>
        </p:nvSpPr>
        <p:spPr>
          <a:xfrm>
            <a:off x="4664352" y="3698284"/>
            <a:ext cx="5186045" cy="507365"/>
          </a:xfrm>
          <a:prstGeom prst="rect">
            <a:avLst/>
          </a:prstGeom>
          <a:noFill/>
          <a:ln/>
        </p:spPr>
        <p:txBody>
          <a:bodyPr wrap="square" lIns="45720" tIns="91440" rIns="91440" bIns="45720" rtlCol="0" anchor="ctr"/>
          <a:lstStyle/>
          <a:p>
            <a:pPr>
              <a:lnSpc>
                <a:spcPct val="100000"/>
              </a:lnSpc>
            </a:pPr>
            <a:endParaRPr lang="en-US" sz="1600" b="1" dirty="0"/>
          </a:p>
        </p:txBody>
      </p:sp>
      <p:sp>
        <p:nvSpPr>
          <p:cNvPr id="18" name="Shape 16">
            <a:extLst>
              <a:ext uri="{FF2B5EF4-FFF2-40B4-BE49-F238E27FC236}">
                <a16:creationId xmlns:a16="http://schemas.microsoft.com/office/drawing/2014/main" id="{CC2296CC-B067-0B4D-F00B-7865E4592225}"/>
              </a:ext>
            </a:extLst>
          </p:cNvPr>
          <p:cNvSpPr/>
          <p:nvPr/>
        </p:nvSpPr>
        <p:spPr>
          <a:xfrm>
            <a:off x="5707022" y="3806234"/>
            <a:ext cx="0" cy="303530"/>
          </a:xfrm>
          <a:prstGeom prst="line">
            <a:avLst/>
          </a:prstGeom>
          <a:noFill/>
          <a:ln w="76200">
            <a:solidFill>
              <a:srgbClr val="FFFFFF"/>
            </a:solidFill>
            <a:prstDash val="solid"/>
            <a:headEnd type="none"/>
            <a:tailEnd type="none"/>
          </a:ln>
        </p:spPr>
        <p:txBody>
          <a:bodyPr/>
          <a:lstStyle/>
          <a:p>
            <a:pPr marL="0" algn="r" defTabSz="914400" rtl="1" eaLnBrk="1" latinLnBrk="0" hangingPunct="1"/>
            <a:endParaRPr lang="en-EG" b="1"/>
          </a:p>
        </p:txBody>
      </p:sp>
      <p:sp>
        <p:nvSpPr>
          <p:cNvPr id="19" name="Text 34">
            <a:extLst>
              <a:ext uri="{FF2B5EF4-FFF2-40B4-BE49-F238E27FC236}">
                <a16:creationId xmlns:a16="http://schemas.microsoft.com/office/drawing/2014/main" id="{9B279CF0-176D-72CC-D7D1-95E78FC46E52}"/>
              </a:ext>
            </a:extLst>
          </p:cNvPr>
          <p:cNvSpPr/>
          <p:nvPr/>
        </p:nvSpPr>
        <p:spPr>
          <a:xfrm>
            <a:off x="4791987" y="3657644"/>
            <a:ext cx="8470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03</a:t>
            </a:r>
            <a:endParaRPr lang="en-US" sz="1600" b="1" dirty="0"/>
          </a:p>
        </p:txBody>
      </p:sp>
      <p:sp>
        <p:nvSpPr>
          <p:cNvPr id="20" name="Text 35">
            <a:extLst>
              <a:ext uri="{FF2B5EF4-FFF2-40B4-BE49-F238E27FC236}">
                <a16:creationId xmlns:a16="http://schemas.microsoft.com/office/drawing/2014/main" id="{656608B1-7D33-3CFB-043E-F9C06E0BEAA2}"/>
              </a:ext>
            </a:extLst>
          </p:cNvPr>
          <p:cNvSpPr/>
          <p:nvPr/>
        </p:nvSpPr>
        <p:spPr>
          <a:xfrm>
            <a:off x="5870217" y="3749084"/>
            <a:ext cx="378460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FFFFFF"/>
                </a:solidFill>
                <a:latin typeface="MiSans" pitchFamily="34" charset="0"/>
                <a:ea typeface="MiSans" pitchFamily="34" charset="-122"/>
                <a:cs typeface="MiSans" pitchFamily="34" charset="-120"/>
              </a:rPr>
              <a:t>Tools &amp; Platforms</a:t>
            </a:r>
            <a:endParaRPr lang="en-US" sz="1600" b="1" dirty="0"/>
          </a:p>
        </p:txBody>
      </p:sp>
      <p:sp>
        <p:nvSpPr>
          <p:cNvPr id="21" name="Shape 6">
            <a:extLst>
              <a:ext uri="{FF2B5EF4-FFF2-40B4-BE49-F238E27FC236}">
                <a16:creationId xmlns:a16="http://schemas.microsoft.com/office/drawing/2014/main" id="{B92CE6AD-D017-1476-3AFE-81C1BD3DAA06}"/>
              </a:ext>
            </a:extLst>
          </p:cNvPr>
          <p:cNvSpPr/>
          <p:nvPr/>
        </p:nvSpPr>
        <p:spPr>
          <a:xfrm>
            <a:off x="4677709" y="4456613"/>
            <a:ext cx="5186045" cy="507365"/>
          </a:xfrm>
          <a:prstGeom prst="roundRect">
            <a:avLst>
              <a:gd name="adj" fmla="val 50000"/>
            </a:avLst>
          </a:prstGeom>
          <a:solidFill>
            <a:srgbClr val="00B0F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algn="r" defTabSz="914400" rtl="1" eaLnBrk="1" latinLnBrk="0" hangingPunct="1"/>
            <a:endParaRPr lang="en-EG" b="1"/>
          </a:p>
        </p:txBody>
      </p:sp>
      <p:sp>
        <p:nvSpPr>
          <p:cNvPr id="22" name="Text 7">
            <a:extLst>
              <a:ext uri="{FF2B5EF4-FFF2-40B4-BE49-F238E27FC236}">
                <a16:creationId xmlns:a16="http://schemas.microsoft.com/office/drawing/2014/main" id="{870065C7-C6EE-8105-7E43-D70EB1DFAE0A}"/>
              </a:ext>
            </a:extLst>
          </p:cNvPr>
          <p:cNvSpPr/>
          <p:nvPr/>
        </p:nvSpPr>
        <p:spPr>
          <a:xfrm>
            <a:off x="4677709" y="4456613"/>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23" name="Shape 8">
            <a:extLst>
              <a:ext uri="{FF2B5EF4-FFF2-40B4-BE49-F238E27FC236}">
                <a16:creationId xmlns:a16="http://schemas.microsoft.com/office/drawing/2014/main" id="{E4F65DA6-AE4D-39C3-AF6F-70249A798888}"/>
              </a:ext>
            </a:extLst>
          </p:cNvPr>
          <p:cNvSpPr/>
          <p:nvPr/>
        </p:nvSpPr>
        <p:spPr>
          <a:xfrm>
            <a:off x="5720379" y="4564563"/>
            <a:ext cx="0" cy="303530"/>
          </a:xfrm>
          <a:prstGeom prst="line">
            <a:avLst/>
          </a:prstGeom>
          <a:noFill/>
          <a:ln w="76200">
            <a:solidFill>
              <a:srgbClr val="000000"/>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algn="r" defTabSz="914400" rtl="1" eaLnBrk="1" latinLnBrk="0" hangingPunct="1"/>
            <a:endParaRPr lang="en-EG" b="1"/>
          </a:p>
        </p:txBody>
      </p:sp>
      <p:sp>
        <p:nvSpPr>
          <p:cNvPr id="24" name="Text 36">
            <a:extLst>
              <a:ext uri="{FF2B5EF4-FFF2-40B4-BE49-F238E27FC236}">
                <a16:creationId xmlns:a16="http://schemas.microsoft.com/office/drawing/2014/main" id="{42D3F5D0-052D-4606-F1B7-9429B7391192}"/>
              </a:ext>
            </a:extLst>
          </p:cNvPr>
          <p:cNvSpPr/>
          <p:nvPr/>
        </p:nvSpPr>
        <p:spPr>
          <a:xfrm>
            <a:off x="4805344" y="4415973"/>
            <a:ext cx="847090" cy="646331"/>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b="1" dirty="0">
                <a:solidFill>
                  <a:srgbClr val="000000"/>
                </a:solidFill>
                <a:latin typeface="MiSans" pitchFamily="34" charset="0"/>
                <a:ea typeface="MiSans" pitchFamily="34" charset="-122"/>
                <a:cs typeface="MiSans" pitchFamily="34" charset="-120"/>
              </a:rPr>
              <a:t>04</a:t>
            </a:r>
            <a:endParaRPr lang="en-US" sz="1600" b="1" dirty="0"/>
          </a:p>
        </p:txBody>
      </p:sp>
      <p:sp>
        <p:nvSpPr>
          <p:cNvPr id="26" name="Text 37">
            <a:extLst>
              <a:ext uri="{FF2B5EF4-FFF2-40B4-BE49-F238E27FC236}">
                <a16:creationId xmlns:a16="http://schemas.microsoft.com/office/drawing/2014/main" id="{94663A1E-9F73-F584-DB3C-32842D15370F}"/>
              </a:ext>
            </a:extLst>
          </p:cNvPr>
          <p:cNvSpPr/>
          <p:nvPr/>
        </p:nvSpPr>
        <p:spPr>
          <a:xfrm>
            <a:off x="5883574" y="4507413"/>
            <a:ext cx="378460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Case Studies</a:t>
            </a:r>
            <a:endParaRPr lang="en-US" sz="1600" b="1" dirty="0"/>
          </a:p>
        </p:txBody>
      </p:sp>
      <p:sp>
        <p:nvSpPr>
          <p:cNvPr id="27" name="Shape 17">
            <a:extLst>
              <a:ext uri="{FF2B5EF4-FFF2-40B4-BE49-F238E27FC236}">
                <a16:creationId xmlns:a16="http://schemas.microsoft.com/office/drawing/2014/main" id="{30A6821E-6D90-D62B-FA45-45C52115275B}"/>
              </a:ext>
            </a:extLst>
          </p:cNvPr>
          <p:cNvSpPr/>
          <p:nvPr/>
        </p:nvSpPr>
        <p:spPr>
          <a:xfrm>
            <a:off x="4664352" y="5221768"/>
            <a:ext cx="5186045" cy="507365"/>
          </a:xfrm>
          <a:prstGeom prst="roundRect">
            <a:avLst>
              <a:gd name="adj" fmla="val 50000"/>
            </a:avLst>
          </a:prstGeom>
          <a:solidFill>
            <a:srgbClr val="00000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29" name="Text 18">
            <a:extLst>
              <a:ext uri="{FF2B5EF4-FFF2-40B4-BE49-F238E27FC236}">
                <a16:creationId xmlns:a16="http://schemas.microsoft.com/office/drawing/2014/main" id="{B47D7188-623D-22C6-A33D-0389CC2E7291}"/>
              </a:ext>
            </a:extLst>
          </p:cNvPr>
          <p:cNvSpPr/>
          <p:nvPr/>
        </p:nvSpPr>
        <p:spPr>
          <a:xfrm>
            <a:off x="4664352" y="5221768"/>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30" name="Shape 19">
            <a:extLst>
              <a:ext uri="{FF2B5EF4-FFF2-40B4-BE49-F238E27FC236}">
                <a16:creationId xmlns:a16="http://schemas.microsoft.com/office/drawing/2014/main" id="{455A2410-F929-F17D-20A0-3B06719E505D}"/>
              </a:ext>
            </a:extLst>
          </p:cNvPr>
          <p:cNvSpPr/>
          <p:nvPr/>
        </p:nvSpPr>
        <p:spPr>
          <a:xfrm>
            <a:off x="5707022" y="5329718"/>
            <a:ext cx="0" cy="303530"/>
          </a:xfrm>
          <a:prstGeom prst="line">
            <a:avLst/>
          </a:prstGeom>
          <a:noFill/>
          <a:ln w="76200">
            <a:solidFill>
              <a:srgbClr val="FFFFFF"/>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35" name="Text 38">
            <a:extLst>
              <a:ext uri="{FF2B5EF4-FFF2-40B4-BE49-F238E27FC236}">
                <a16:creationId xmlns:a16="http://schemas.microsoft.com/office/drawing/2014/main" id="{F5DC9B20-B3E9-0BF8-23A5-C83880024DDE}"/>
              </a:ext>
            </a:extLst>
          </p:cNvPr>
          <p:cNvSpPr/>
          <p:nvPr/>
        </p:nvSpPr>
        <p:spPr>
          <a:xfrm>
            <a:off x="4791987" y="5181128"/>
            <a:ext cx="847090" cy="646331"/>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05</a:t>
            </a:r>
            <a:endParaRPr lang="en-US" sz="1600" b="1" dirty="0"/>
          </a:p>
        </p:txBody>
      </p:sp>
      <p:sp>
        <p:nvSpPr>
          <p:cNvPr id="36" name="Text 39">
            <a:extLst>
              <a:ext uri="{FF2B5EF4-FFF2-40B4-BE49-F238E27FC236}">
                <a16:creationId xmlns:a16="http://schemas.microsoft.com/office/drawing/2014/main" id="{AA80CDF8-EBD2-56AD-D1B5-807C3F69A668}"/>
              </a:ext>
            </a:extLst>
          </p:cNvPr>
          <p:cNvSpPr/>
          <p:nvPr/>
        </p:nvSpPr>
        <p:spPr>
          <a:xfrm>
            <a:off x="5870217" y="5272568"/>
            <a:ext cx="378460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FFFFFF"/>
                </a:solidFill>
                <a:latin typeface="MiSans" pitchFamily="34" charset="0"/>
                <a:ea typeface="MiSans" pitchFamily="34" charset="-122"/>
                <a:cs typeface="MiSans" pitchFamily="34" charset="-120"/>
              </a:rPr>
              <a:t>Risks &amp; Ethics</a:t>
            </a:r>
            <a:endParaRPr lang="en-US" sz="1600" b="1" dirty="0"/>
          </a:p>
        </p:txBody>
      </p:sp>
      <p:sp>
        <p:nvSpPr>
          <p:cNvPr id="37" name="Shape 9">
            <a:extLst>
              <a:ext uri="{FF2B5EF4-FFF2-40B4-BE49-F238E27FC236}">
                <a16:creationId xmlns:a16="http://schemas.microsoft.com/office/drawing/2014/main" id="{0B659F1F-9A65-B340-FFEB-955FFB7C988C}"/>
              </a:ext>
            </a:extLst>
          </p:cNvPr>
          <p:cNvSpPr/>
          <p:nvPr/>
        </p:nvSpPr>
        <p:spPr>
          <a:xfrm>
            <a:off x="4677709" y="5881831"/>
            <a:ext cx="5186045" cy="507365"/>
          </a:xfrm>
          <a:prstGeom prst="roundRect">
            <a:avLst>
              <a:gd name="adj" fmla="val 50000"/>
            </a:avLst>
          </a:prstGeom>
          <a:solidFill>
            <a:srgbClr val="00B0F0"/>
          </a:solidFill>
          <a:ln w="63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38" name="Text 10">
            <a:extLst>
              <a:ext uri="{FF2B5EF4-FFF2-40B4-BE49-F238E27FC236}">
                <a16:creationId xmlns:a16="http://schemas.microsoft.com/office/drawing/2014/main" id="{4060354C-C91B-5908-1CB2-41DFE3FB93F9}"/>
              </a:ext>
            </a:extLst>
          </p:cNvPr>
          <p:cNvSpPr/>
          <p:nvPr/>
        </p:nvSpPr>
        <p:spPr>
          <a:xfrm>
            <a:off x="4677709" y="5881831"/>
            <a:ext cx="5186045" cy="507365"/>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39" name="Shape 11">
            <a:extLst>
              <a:ext uri="{FF2B5EF4-FFF2-40B4-BE49-F238E27FC236}">
                <a16:creationId xmlns:a16="http://schemas.microsoft.com/office/drawing/2014/main" id="{BBC62181-915A-BE26-5406-5A7AC700A85A}"/>
              </a:ext>
            </a:extLst>
          </p:cNvPr>
          <p:cNvSpPr/>
          <p:nvPr/>
        </p:nvSpPr>
        <p:spPr>
          <a:xfrm>
            <a:off x="5720379" y="5989781"/>
            <a:ext cx="0" cy="303530"/>
          </a:xfrm>
          <a:prstGeom prst="line">
            <a:avLst/>
          </a:prstGeom>
          <a:noFill/>
          <a:ln w="76200">
            <a:solidFill>
              <a:srgbClr val="000000"/>
            </a:solidFill>
            <a:prstDash val="solid"/>
            <a:headEnd type="none"/>
            <a:tailEnd type="none"/>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40" name="Text 40">
            <a:extLst>
              <a:ext uri="{FF2B5EF4-FFF2-40B4-BE49-F238E27FC236}">
                <a16:creationId xmlns:a16="http://schemas.microsoft.com/office/drawing/2014/main" id="{C11026A8-0BB6-A4BA-8ACD-D9ADFDCA1746}"/>
              </a:ext>
            </a:extLst>
          </p:cNvPr>
          <p:cNvSpPr/>
          <p:nvPr/>
        </p:nvSpPr>
        <p:spPr>
          <a:xfrm>
            <a:off x="4805344" y="5841191"/>
            <a:ext cx="847090" cy="646331"/>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gn="ctr">
              <a:lnSpc>
                <a:spcPct val="100000"/>
              </a:lnSpc>
            </a:pPr>
            <a:r>
              <a:rPr lang="en-US" sz="3600" b="1" dirty="0">
                <a:solidFill>
                  <a:srgbClr val="000000"/>
                </a:solidFill>
                <a:latin typeface="MiSans" pitchFamily="34" charset="0"/>
                <a:ea typeface="MiSans" pitchFamily="34" charset="-122"/>
                <a:cs typeface="MiSans" pitchFamily="34" charset="-120"/>
              </a:rPr>
              <a:t>06</a:t>
            </a:r>
            <a:endParaRPr lang="en-US" sz="1600" b="1" dirty="0"/>
          </a:p>
        </p:txBody>
      </p:sp>
      <p:sp>
        <p:nvSpPr>
          <p:cNvPr id="41" name="Text 41">
            <a:extLst>
              <a:ext uri="{FF2B5EF4-FFF2-40B4-BE49-F238E27FC236}">
                <a16:creationId xmlns:a16="http://schemas.microsoft.com/office/drawing/2014/main" id="{D5B157B4-7295-FE8B-4B07-7B64704F9F8E}"/>
              </a:ext>
            </a:extLst>
          </p:cNvPr>
          <p:cNvSpPr/>
          <p:nvPr/>
        </p:nvSpPr>
        <p:spPr>
          <a:xfrm>
            <a:off x="5883574" y="5932631"/>
            <a:ext cx="378460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Future &amp; Wrap-up</a:t>
            </a:r>
            <a:endParaRPr lang="en-US" sz="1600" b="1" dirty="0"/>
          </a:p>
        </p:txBody>
      </p:sp>
      <p:pic>
        <p:nvPicPr>
          <p:cNvPr id="42" name="Image 2" descr="https://kimi-img.moonshot.cn/pub/slides/slides_tmpl/image/25-08-27-19:57:41-d2nf5d98bjvh7rlivsk0.png">
            <a:extLst>
              <a:ext uri="{FF2B5EF4-FFF2-40B4-BE49-F238E27FC236}">
                <a16:creationId xmlns:a16="http://schemas.microsoft.com/office/drawing/2014/main" id="{F4B6E2E0-F497-AEE4-A39A-9E6125887453}"/>
              </a:ext>
            </a:extLst>
          </p:cNvPr>
          <p:cNvPicPr>
            <a:picLocks noChangeAspect="1"/>
          </p:cNvPicPr>
          <p:nvPr/>
        </p:nvPicPr>
        <p:blipFill>
          <a:blip r:embed="rId5"/>
          <a:stretch>
            <a:fillRect/>
          </a:stretch>
        </p:blipFill>
        <p:spPr>
          <a:xfrm rot="5400000">
            <a:off x="1785380" y="3760721"/>
            <a:ext cx="865505" cy="3060065"/>
          </a:xfrm>
          <a:prstGeom prst="rect">
            <a:avLst/>
          </a:prstGeom>
        </p:spPr>
      </p:pic>
      <p:pic>
        <p:nvPicPr>
          <p:cNvPr id="44" name="Image 0" descr="https://kimi-img.moonshot.cn/pub/slides/slides_tmpl/image/25-08-27-19:57:41-d2nf5d98bjvh7rlivsl0.png">
            <a:extLst>
              <a:ext uri="{FF2B5EF4-FFF2-40B4-BE49-F238E27FC236}">
                <a16:creationId xmlns:a16="http://schemas.microsoft.com/office/drawing/2014/main" id="{4469400E-F0FC-2BFB-B293-5A75DAFB89D9}"/>
              </a:ext>
            </a:extLst>
          </p:cNvPr>
          <p:cNvPicPr>
            <a:picLocks noChangeAspect="1"/>
          </p:cNvPicPr>
          <p:nvPr/>
        </p:nvPicPr>
        <p:blipFill>
          <a:blip r:embed="rId6"/>
          <a:stretch>
            <a:fillRect/>
          </a:stretch>
        </p:blipFill>
        <p:spPr>
          <a:xfrm>
            <a:off x="9978032" y="3597243"/>
            <a:ext cx="2205964" cy="2817320"/>
          </a:xfrm>
          <a:prstGeom prst="rect">
            <a:avLst/>
          </a:prstGeom>
        </p:spPr>
      </p:pic>
      <p:pic>
        <p:nvPicPr>
          <p:cNvPr id="45" name="Image 1" descr="https://kimi-img.moonshot.cn/pub/slides/slides_tmpl/image/25-08-27-19:57:41-d2nf5d98bjvh7rlivskg.png">
            <a:extLst>
              <a:ext uri="{FF2B5EF4-FFF2-40B4-BE49-F238E27FC236}">
                <a16:creationId xmlns:a16="http://schemas.microsoft.com/office/drawing/2014/main" id="{6E1981D9-2629-CFBE-F615-41B59BA560D2}"/>
              </a:ext>
            </a:extLst>
          </p:cNvPr>
          <p:cNvPicPr>
            <a:picLocks noChangeAspect="1"/>
          </p:cNvPicPr>
          <p:nvPr/>
        </p:nvPicPr>
        <p:blipFill>
          <a:blip r:embed="rId7"/>
          <a:stretch>
            <a:fillRect/>
          </a:stretch>
        </p:blipFill>
        <p:spPr>
          <a:xfrm>
            <a:off x="10045046" y="1841293"/>
            <a:ext cx="2034775" cy="259554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97A5F-3103-6F18-3AAA-E8F5F32EFE9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3C057F55-8AF3-D399-E9CE-F1B439C7A65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43C997E-2EC4-5CC1-BA39-59B80C8EFE2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CD35628-F027-E18D-AA6D-AA1218A2951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7BA3C0F7-FC3D-AF27-65A2-CA258F75F7A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F217C7F-7C9C-4520-DE95-3F93F6376BC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837C76DD-CB32-7412-0D5D-257E957792A8}"/>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93FD57B8-1E1F-D664-0265-B2E2A2CC4692}"/>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22F82D03-A033-2E53-C97B-507F9615FAF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AD91D03A-F8AD-87A8-C355-C8DCEE9875A1}"/>
              </a:ext>
            </a:extLst>
          </p:cNvPr>
          <p:cNvSpPr/>
          <p:nvPr/>
        </p:nvSpPr>
        <p:spPr>
          <a:xfrm>
            <a:off x="4142929" y="660327"/>
            <a:ext cx="5640070" cy="1006475"/>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01</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E9834285-223F-BC9E-730C-1803E633EFC4}"/>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C6BD5619-22F6-63F2-6B91-D7C2FA67F6E4}"/>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969F093B-6B61-9409-5389-0883A3729EB5}"/>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C1837820-5726-A455-85AB-CCD1B4940353}"/>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6AC59B04-6186-AE71-F50E-6ADAAAF16836}"/>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7B63A3A0-A754-F1CF-ECFF-6702F169724F}"/>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AI Foundations</a:t>
            </a:r>
            <a:endParaRPr lang="en-US" sz="1600" dirty="0"/>
          </a:p>
        </p:txBody>
      </p:sp>
    </p:spTree>
    <p:extLst>
      <p:ext uri="{BB962C8B-B14F-4D97-AF65-F5344CB8AC3E}">
        <p14:creationId xmlns:p14="http://schemas.microsoft.com/office/powerpoint/2010/main" val="30245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C020B-94D9-9452-79F3-552568A7AD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929388-DAA2-F6C5-2F61-986D72CC20AA}"/>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8F4017A-4601-3BA7-CF18-8ED3D1F0AE28}"/>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Artificial Intelligence in Finance</a:t>
            </a:r>
          </a:p>
        </p:txBody>
      </p:sp>
      <p:sp>
        <p:nvSpPr>
          <p:cNvPr id="5" name="Rectangle 4">
            <a:extLst>
              <a:ext uri="{FF2B5EF4-FFF2-40B4-BE49-F238E27FC236}">
                <a16:creationId xmlns:a16="http://schemas.microsoft.com/office/drawing/2014/main" id="{44E6FEEE-AAD7-DF3F-406C-1365AFB7EEBB}"/>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8F128C-356E-7654-C25E-D74873778D7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3B9BC0-B0A4-43F8-8313-AA5178449F0D}"/>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8DF81B4-DCBE-4510-C2FD-6B56D1622D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C9672B7F-7255-0D6E-9EFE-D2171CDA6104}"/>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3E254E71-48CA-2DB6-58F3-2D39D90346E9}"/>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CFE91866-820D-31BD-382E-1A7CF02D7279}"/>
              </a:ext>
            </a:extLst>
          </p:cNvPr>
          <p:cNvSpPr/>
          <p:nvPr/>
        </p:nvSpPr>
        <p:spPr>
          <a:xfrm>
            <a:off x="6434556" y="1880274"/>
            <a:ext cx="5444490" cy="2033270"/>
          </a:xfrm>
          <a:prstGeom prst="roundRect">
            <a:avLst>
              <a:gd name="adj" fmla="val 16667"/>
            </a:avLst>
          </a:prstGeom>
          <a:solidFill>
            <a:srgbClr val="00B0F0"/>
          </a:solidFill>
          <a:ln w="28575">
            <a:solidFill>
              <a:srgbClr val="FFFFFF">
                <a:alpha val="0"/>
              </a:srgbClr>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8" name="Text 11">
            <a:extLst>
              <a:ext uri="{FF2B5EF4-FFF2-40B4-BE49-F238E27FC236}">
                <a16:creationId xmlns:a16="http://schemas.microsoft.com/office/drawing/2014/main" id="{45D0AEE8-2B1B-B5FD-61CD-92FB09CE5527}"/>
              </a:ext>
            </a:extLst>
          </p:cNvPr>
          <p:cNvSpPr/>
          <p:nvPr/>
        </p:nvSpPr>
        <p:spPr>
          <a:xfrm>
            <a:off x="6434556" y="1880274"/>
            <a:ext cx="5444490"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algn="r" defTabSz="914400" rtl="1" eaLnBrk="1" latinLnBrk="0" hangingPunct="1">
              <a:lnSpc>
                <a:spcPct val="100000"/>
              </a:lnSpc>
            </a:pPr>
            <a:endParaRPr lang="en-US" sz="1600" b="1" dirty="0"/>
          </a:p>
        </p:txBody>
      </p:sp>
      <p:sp>
        <p:nvSpPr>
          <p:cNvPr id="11" name="Shape 12">
            <a:extLst>
              <a:ext uri="{FF2B5EF4-FFF2-40B4-BE49-F238E27FC236}">
                <a16:creationId xmlns:a16="http://schemas.microsoft.com/office/drawing/2014/main" id="{553838A2-2658-CB37-8FAF-1B5A77DDED1F}"/>
              </a:ext>
            </a:extLst>
          </p:cNvPr>
          <p:cNvSpPr/>
          <p:nvPr/>
        </p:nvSpPr>
        <p:spPr>
          <a:xfrm>
            <a:off x="6320256" y="1715809"/>
            <a:ext cx="5338445" cy="2033270"/>
          </a:xfrm>
          <a:prstGeom prst="roundRect">
            <a:avLst>
              <a:gd name="adj" fmla="val 14996"/>
            </a:avLst>
          </a:prstGeom>
          <a:solidFill>
            <a:srgbClr val="FFFFFF"/>
          </a:solidFill>
          <a:ln w="190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12" name="Text 13">
            <a:extLst>
              <a:ext uri="{FF2B5EF4-FFF2-40B4-BE49-F238E27FC236}">
                <a16:creationId xmlns:a16="http://schemas.microsoft.com/office/drawing/2014/main" id="{2678D70A-7039-53BC-6CC4-260E0960B9BF}"/>
              </a:ext>
            </a:extLst>
          </p:cNvPr>
          <p:cNvSpPr/>
          <p:nvPr/>
        </p:nvSpPr>
        <p:spPr>
          <a:xfrm>
            <a:off x="6320256" y="1715809"/>
            <a:ext cx="5338445"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13" name="Shape 14">
            <a:extLst>
              <a:ext uri="{FF2B5EF4-FFF2-40B4-BE49-F238E27FC236}">
                <a16:creationId xmlns:a16="http://schemas.microsoft.com/office/drawing/2014/main" id="{E64A5399-269A-62A3-D37A-445FDC3A7FC0}"/>
              </a:ext>
            </a:extLst>
          </p:cNvPr>
          <p:cNvSpPr/>
          <p:nvPr/>
        </p:nvSpPr>
        <p:spPr>
          <a:xfrm>
            <a:off x="496036" y="1842809"/>
            <a:ext cx="5444490" cy="2033270"/>
          </a:xfrm>
          <a:prstGeom prst="roundRect">
            <a:avLst>
              <a:gd name="adj" fmla="val 16667"/>
            </a:avLst>
          </a:prstGeom>
          <a:solidFill>
            <a:srgbClr val="00B0F0"/>
          </a:solidFill>
          <a:ln w="28575">
            <a:solidFill>
              <a:srgbClr val="FFFFFF">
                <a:alpha val="0"/>
              </a:srgbClr>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14" name="Text 15">
            <a:extLst>
              <a:ext uri="{FF2B5EF4-FFF2-40B4-BE49-F238E27FC236}">
                <a16:creationId xmlns:a16="http://schemas.microsoft.com/office/drawing/2014/main" id="{DA604037-B749-62E5-3F54-F5CF96A68237}"/>
              </a:ext>
            </a:extLst>
          </p:cNvPr>
          <p:cNvSpPr/>
          <p:nvPr/>
        </p:nvSpPr>
        <p:spPr>
          <a:xfrm>
            <a:off x="496036" y="1842809"/>
            <a:ext cx="5444490"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15" name="Shape 16">
            <a:extLst>
              <a:ext uri="{FF2B5EF4-FFF2-40B4-BE49-F238E27FC236}">
                <a16:creationId xmlns:a16="http://schemas.microsoft.com/office/drawing/2014/main" id="{732CF3A8-907D-C807-8AE7-A23ECB5A0E2C}"/>
              </a:ext>
            </a:extLst>
          </p:cNvPr>
          <p:cNvSpPr/>
          <p:nvPr/>
        </p:nvSpPr>
        <p:spPr>
          <a:xfrm>
            <a:off x="381736" y="1678344"/>
            <a:ext cx="5338445" cy="2033270"/>
          </a:xfrm>
          <a:prstGeom prst="roundRect">
            <a:avLst>
              <a:gd name="adj" fmla="val 14996"/>
            </a:avLst>
          </a:prstGeom>
          <a:solidFill>
            <a:srgbClr val="FFFFFF"/>
          </a:solidFill>
          <a:ln w="190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16" name="Text 17">
            <a:extLst>
              <a:ext uri="{FF2B5EF4-FFF2-40B4-BE49-F238E27FC236}">
                <a16:creationId xmlns:a16="http://schemas.microsoft.com/office/drawing/2014/main" id="{242FB13C-C190-FDA3-AEA1-54CDF1F59D5B}"/>
              </a:ext>
            </a:extLst>
          </p:cNvPr>
          <p:cNvSpPr/>
          <p:nvPr/>
        </p:nvSpPr>
        <p:spPr>
          <a:xfrm>
            <a:off x="381736" y="1678344"/>
            <a:ext cx="5338445"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17" name="Shape 18">
            <a:extLst>
              <a:ext uri="{FF2B5EF4-FFF2-40B4-BE49-F238E27FC236}">
                <a16:creationId xmlns:a16="http://schemas.microsoft.com/office/drawing/2014/main" id="{76E61865-A9F8-F899-C5E7-9E3E9311F1DB}"/>
              </a:ext>
            </a:extLst>
          </p:cNvPr>
          <p:cNvSpPr/>
          <p:nvPr/>
        </p:nvSpPr>
        <p:spPr>
          <a:xfrm>
            <a:off x="6484721" y="4540289"/>
            <a:ext cx="5444490" cy="2033270"/>
          </a:xfrm>
          <a:prstGeom prst="roundRect">
            <a:avLst>
              <a:gd name="adj" fmla="val 16667"/>
            </a:avLst>
          </a:prstGeom>
          <a:solidFill>
            <a:srgbClr val="00B0F0"/>
          </a:solidFill>
          <a:ln w="28575">
            <a:solidFill>
              <a:srgbClr val="FFFFFF">
                <a:alpha val="0"/>
              </a:srgbClr>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18" name="Text 19">
            <a:extLst>
              <a:ext uri="{FF2B5EF4-FFF2-40B4-BE49-F238E27FC236}">
                <a16:creationId xmlns:a16="http://schemas.microsoft.com/office/drawing/2014/main" id="{2F53A6EF-55CA-E685-C98B-1E5508D01C2D}"/>
              </a:ext>
            </a:extLst>
          </p:cNvPr>
          <p:cNvSpPr/>
          <p:nvPr/>
        </p:nvSpPr>
        <p:spPr>
          <a:xfrm>
            <a:off x="6484721" y="4540289"/>
            <a:ext cx="5444490"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19" name="Shape 20">
            <a:extLst>
              <a:ext uri="{FF2B5EF4-FFF2-40B4-BE49-F238E27FC236}">
                <a16:creationId xmlns:a16="http://schemas.microsoft.com/office/drawing/2014/main" id="{A6C5150D-303A-ECAE-4BF4-71F9C9289266}"/>
              </a:ext>
            </a:extLst>
          </p:cNvPr>
          <p:cNvSpPr/>
          <p:nvPr/>
        </p:nvSpPr>
        <p:spPr>
          <a:xfrm>
            <a:off x="6370421" y="4375824"/>
            <a:ext cx="5338445" cy="2033270"/>
          </a:xfrm>
          <a:prstGeom prst="roundRect">
            <a:avLst>
              <a:gd name="adj" fmla="val 14996"/>
            </a:avLst>
          </a:prstGeom>
          <a:solidFill>
            <a:srgbClr val="FFFFFF"/>
          </a:solidFill>
          <a:ln w="190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20" name="Text 21">
            <a:extLst>
              <a:ext uri="{FF2B5EF4-FFF2-40B4-BE49-F238E27FC236}">
                <a16:creationId xmlns:a16="http://schemas.microsoft.com/office/drawing/2014/main" id="{C034B1FF-1FE7-EE7D-C4BA-30340CF00E54}"/>
              </a:ext>
            </a:extLst>
          </p:cNvPr>
          <p:cNvSpPr/>
          <p:nvPr/>
        </p:nvSpPr>
        <p:spPr>
          <a:xfrm>
            <a:off x="6370421" y="4375824"/>
            <a:ext cx="5338445"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marL="0" algn="r" defTabSz="914400" rtl="1" eaLnBrk="1" latinLnBrk="0" hangingPunct="1">
              <a:lnSpc>
                <a:spcPct val="100000"/>
              </a:lnSpc>
            </a:pPr>
            <a:endParaRPr lang="en-US" sz="1600" b="1" dirty="0"/>
          </a:p>
        </p:txBody>
      </p:sp>
      <p:sp>
        <p:nvSpPr>
          <p:cNvPr id="21" name="Shape 22">
            <a:extLst>
              <a:ext uri="{FF2B5EF4-FFF2-40B4-BE49-F238E27FC236}">
                <a16:creationId xmlns:a16="http://schemas.microsoft.com/office/drawing/2014/main" id="{39EE380B-7FFD-EB8B-8C66-EE1AF5C23E82}"/>
              </a:ext>
            </a:extLst>
          </p:cNvPr>
          <p:cNvSpPr/>
          <p:nvPr/>
        </p:nvSpPr>
        <p:spPr>
          <a:xfrm>
            <a:off x="546201" y="4502824"/>
            <a:ext cx="5444490" cy="2033270"/>
          </a:xfrm>
          <a:prstGeom prst="roundRect">
            <a:avLst>
              <a:gd name="adj" fmla="val 16667"/>
            </a:avLst>
          </a:prstGeom>
          <a:solidFill>
            <a:srgbClr val="00B0F0"/>
          </a:solidFill>
          <a:ln w="28575">
            <a:solidFill>
              <a:srgbClr val="FFFFFF">
                <a:alpha val="0"/>
              </a:srgbClr>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22" name="Text 23">
            <a:extLst>
              <a:ext uri="{FF2B5EF4-FFF2-40B4-BE49-F238E27FC236}">
                <a16:creationId xmlns:a16="http://schemas.microsoft.com/office/drawing/2014/main" id="{826DAC73-52C1-BDF9-80BF-8E83FA9A491E}"/>
              </a:ext>
            </a:extLst>
          </p:cNvPr>
          <p:cNvSpPr/>
          <p:nvPr/>
        </p:nvSpPr>
        <p:spPr>
          <a:xfrm>
            <a:off x="546201" y="4502824"/>
            <a:ext cx="5444490"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23" name="Shape 24">
            <a:extLst>
              <a:ext uri="{FF2B5EF4-FFF2-40B4-BE49-F238E27FC236}">
                <a16:creationId xmlns:a16="http://schemas.microsoft.com/office/drawing/2014/main" id="{20DB24C8-25A3-BFC7-6080-D4040D783251}"/>
              </a:ext>
            </a:extLst>
          </p:cNvPr>
          <p:cNvSpPr/>
          <p:nvPr/>
        </p:nvSpPr>
        <p:spPr>
          <a:xfrm>
            <a:off x="431901" y="4338359"/>
            <a:ext cx="5338445" cy="2033270"/>
          </a:xfrm>
          <a:prstGeom prst="roundRect">
            <a:avLst>
              <a:gd name="adj" fmla="val 14996"/>
            </a:avLst>
          </a:prstGeom>
          <a:solidFill>
            <a:srgbClr val="FFFFFF"/>
          </a:solidFill>
          <a:ln w="19050">
            <a:solidFill>
              <a:srgbClr val="000000"/>
            </a:solidFill>
            <a:prstDash val="solid"/>
          </a:ln>
        </p:spPr>
        <p:style>
          <a:lnRef idx="0">
            <a:scrgbClr r="0" g="0" b="0"/>
          </a:lnRef>
          <a:fillRef idx="0">
            <a:scrgbClr r="0" g="0" b="0"/>
          </a:fillRef>
          <a:effectRef idx="0">
            <a:scrgbClr r="0" g="0" b="0"/>
          </a:effectRef>
          <a:fontRef idx="major"/>
        </p:style>
        <p:txBody>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endParaRPr lang="en-EG" b="1"/>
          </a:p>
        </p:txBody>
      </p:sp>
      <p:sp>
        <p:nvSpPr>
          <p:cNvPr id="24" name="Text 25">
            <a:extLst>
              <a:ext uri="{FF2B5EF4-FFF2-40B4-BE49-F238E27FC236}">
                <a16:creationId xmlns:a16="http://schemas.microsoft.com/office/drawing/2014/main" id="{80E77C20-D3A7-ED59-CCF7-2B178026DFDA}"/>
              </a:ext>
            </a:extLst>
          </p:cNvPr>
          <p:cNvSpPr/>
          <p:nvPr/>
        </p:nvSpPr>
        <p:spPr>
          <a:xfrm>
            <a:off x="431901" y="4338359"/>
            <a:ext cx="5338445" cy="2033270"/>
          </a:xfrm>
          <a:prstGeom prst="rect">
            <a:avLst/>
          </a:prstGeom>
          <a:noFill/>
          <a:ln/>
        </p:spPr>
        <p:style>
          <a:lnRef idx="0">
            <a:scrgbClr r="0" g="0" b="0"/>
          </a:lnRef>
          <a:fillRef idx="0">
            <a:scrgbClr r="0" g="0" b="0"/>
          </a:fillRef>
          <a:effectRef idx="0">
            <a:scrgbClr r="0" g="0" b="0"/>
          </a:effectRef>
          <a:fontRef idx="major"/>
        </p:style>
        <p:txBody>
          <a:bodyPr wrap="square" lIns="45720" tIns="91440" rIns="91440" bIns="45720" rtlCol="0" anchor="ct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endParaRPr lang="en-US" sz="1600" b="1" dirty="0"/>
          </a:p>
        </p:txBody>
      </p:sp>
      <p:sp>
        <p:nvSpPr>
          <p:cNvPr id="26" name="Text 26">
            <a:extLst>
              <a:ext uri="{FF2B5EF4-FFF2-40B4-BE49-F238E27FC236}">
                <a16:creationId xmlns:a16="http://schemas.microsoft.com/office/drawing/2014/main" id="{9C552E98-475A-ACC5-EE02-61294654A73F}"/>
              </a:ext>
            </a:extLst>
          </p:cNvPr>
          <p:cNvSpPr/>
          <p:nvPr/>
        </p:nvSpPr>
        <p:spPr>
          <a:xfrm>
            <a:off x="431699" y="1844936"/>
            <a:ext cx="366268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AI Definition</a:t>
            </a:r>
            <a:endParaRPr lang="en-US" sz="1600" b="1" dirty="0"/>
          </a:p>
        </p:txBody>
      </p:sp>
      <p:sp>
        <p:nvSpPr>
          <p:cNvPr id="27" name="Text 27">
            <a:extLst>
              <a:ext uri="{FF2B5EF4-FFF2-40B4-BE49-F238E27FC236}">
                <a16:creationId xmlns:a16="http://schemas.microsoft.com/office/drawing/2014/main" id="{7442AED8-9A20-609F-C8C7-904FBAE53709}"/>
              </a:ext>
            </a:extLst>
          </p:cNvPr>
          <p:cNvSpPr/>
          <p:nvPr/>
        </p:nvSpPr>
        <p:spPr>
          <a:xfrm>
            <a:off x="431901" y="2338109"/>
            <a:ext cx="5161280" cy="137350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Artificial Intelligence (AI) refers to the ability of computers to perform tasks that typically require human intelligence, such as learning, reasoning, and pattern recognition. In finance, AI processes vast amounts of data to enhance decision-making.</a:t>
            </a:r>
            <a:endParaRPr lang="en-US" sz="1600" b="1" dirty="0"/>
          </a:p>
        </p:txBody>
      </p:sp>
      <p:sp>
        <p:nvSpPr>
          <p:cNvPr id="28" name="Text 28">
            <a:extLst>
              <a:ext uri="{FF2B5EF4-FFF2-40B4-BE49-F238E27FC236}">
                <a16:creationId xmlns:a16="http://schemas.microsoft.com/office/drawing/2014/main" id="{5B36329F-D5A5-26D7-29C5-C58813C36156}"/>
              </a:ext>
            </a:extLst>
          </p:cNvPr>
          <p:cNvSpPr/>
          <p:nvPr/>
        </p:nvSpPr>
        <p:spPr>
          <a:xfrm>
            <a:off x="481864" y="4504951"/>
            <a:ext cx="366268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Role in Finance</a:t>
            </a:r>
            <a:endParaRPr lang="en-US" sz="1600" b="1" dirty="0"/>
          </a:p>
        </p:txBody>
      </p:sp>
      <p:sp>
        <p:nvSpPr>
          <p:cNvPr id="29" name="Text 29">
            <a:extLst>
              <a:ext uri="{FF2B5EF4-FFF2-40B4-BE49-F238E27FC236}">
                <a16:creationId xmlns:a16="http://schemas.microsoft.com/office/drawing/2014/main" id="{41A84A3F-89C2-46C2-FA6C-FAD8F5F94FB3}"/>
              </a:ext>
            </a:extLst>
          </p:cNvPr>
          <p:cNvSpPr/>
          <p:nvPr/>
        </p:nvSpPr>
        <p:spPr>
          <a:xfrm>
            <a:off x="482066" y="4998124"/>
            <a:ext cx="5161280" cy="137350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AI is transforming finance by enabling faster, more accurate decisions. It analyzes complex financial data, identifies trends, and provides insights that humans may miss, leading to improved risk management and investment strategies.</a:t>
            </a:r>
            <a:endParaRPr lang="en-US" sz="1600" b="1" dirty="0"/>
          </a:p>
        </p:txBody>
      </p:sp>
      <p:sp>
        <p:nvSpPr>
          <p:cNvPr id="30" name="Text 30">
            <a:extLst>
              <a:ext uri="{FF2B5EF4-FFF2-40B4-BE49-F238E27FC236}">
                <a16:creationId xmlns:a16="http://schemas.microsoft.com/office/drawing/2014/main" id="{08CE7AAD-8BDB-6F10-EFC8-7E7104731DF3}"/>
              </a:ext>
            </a:extLst>
          </p:cNvPr>
          <p:cNvSpPr/>
          <p:nvPr/>
        </p:nvSpPr>
        <p:spPr>
          <a:xfrm>
            <a:off x="6370219" y="1882401"/>
            <a:ext cx="366268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Real-World Impact</a:t>
            </a:r>
            <a:endParaRPr lang="en-US" sz="1600" b="1" dirty="0"/>
          </a:p>
        </p:txBody>
      </p:sp>
      <p:sp>
        <p:nvSpPr>
          <p:cNvPr id="31" name="Text 31">
            <a:extLst>
              <a:ext uri="{FF2B5EF4-FFF2-40B4-BE49-F238E27FC236}">
                <a16:creationId xmlns:a16="http://schemas.microsoft.com/office/drawing/2014/main" id="{4127EE4A-E172-0DCA-61CC-E51A8AA9B038}"/>
              </a:ext>
            </a:extLst>
          </p:cNvPr>
          <p:cNvSpPr/>
          <p:nvPr/>
        </p:nvSpPr>
        <p:spPr>
          <a:xfrm>
            <a:off x="6370421" y="2375574"/>
            <a:ext cx="5161280" cy="137350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Banks, stock markets, and investment firms increasingly rely on AI to stay competitive. AI-driven tools help in trading, portfolio management, credit scoring, fraud detection, and customer service, making finance more efficient and accessible.</a:t>
            </a:r>
            <a:endParaRPr lang="en-US" sz="1600" b="1" dirty="0"/>
          </a:p>
        </p:txBody>
      </p:sp>
      <p:sp>
        <p:nvSpPr>
          <p:cNvPr id="32" name="Text 32">
            <a:extLst>
              <a:ext uri="{FF2B5EF4-FFF2-40B4-BE49-F238E27FC236}">
                <a16:creationId xmlns:a16="http://schemas.microsoft.com/office/drawing/2014/main" id="{31DA3DB7-24E8-230E-186E-E54BD0DAF682}"/>
              </a:ext>
            </a:extLst>
          </p:cNvPr>
          <p:cNvSpPr/>
          <p:nvPr/>
        </p:nvSpPr>
        <p:spPr>
          <a:xfrm>
            <a:off x="6420384" y="4542416"/>
            <a:ext cx="3662680" cy="400110"/>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00000"/>
              </a:lnSpc>
            </a:pPr>
            <a:r>
              <a:rPr lang="en-US" sz="2000" b="1" dirty="0">
                <a:solidFill>
                  <a:srgbClr val="000000"/>
                </a:solidFill>
                <a:latin typeface="MiSans" pitchFamily="34" charset="0"/>
                <a:ea typeface="MiSans" pitchFamily="34" charset="-122"/>
                <a:cs typeface="MiSans" pitchFamily="34" charset="-120"/>
              </a:rPr>
              <a:t>Learning Goals</a:t>
            </a:r>
            <a:endParaRPr lang="en-US" sz="1600" b="1" dirty="0"/>
          </a:p>
        </p:txBody>
      </p:sp>
      <p:sp>
        <p:nvSpPr>
          <p:cNvPr id="33" name="Text 33">
            <a:extLst>
              <a:ext uri="{FF2B5EF4-FFF2-40B4-BE49-F238E27FC236}">
                <a16:creationId xmlns:a16="http://schemas.microsoft.com/office/drawing/2014/main" id="{C0B878C7-D3A4-0400-3719-D9998B13DE2B}"/>
              </a:ext>
            </a:extLst>
          </p:cNvPr>
          <p:cNvSpPr/>
          <p:nvPr/>
        </p:nvSpPr>
        <p:spPr>
          <a:xfrm>
            <a:off x="6420586" y="5035589"/>
            <a:ext cx="5161280" cy="1373505"/>
          </a:xfrm>
          <a:prstGeom prst="rect">
            <a:avLst/>
          </a:prstGeom>
          <a:noFill/>
          <a:ln/>
        </p:spPr>
        <p:style>
          <a:lnRef idx="0">
            <a:scrgbClr r="0" g="0" b="0"/>
          </a:lnRef>
          <a:fillRef idx="0">
            <a:scrgbClr r="0" g="0" b="0"/>
          </a:fillRef>
          <a:effectRef idx="0">
            <a:scrgbClr r="0" g="0" b="0"/>
          </a:effectRef>
          <a:fontRef idx="major"/>
        </p:style>
        <p:txBody>
          <a:bodyPr wrap="square" lIns="91440" tIns="45720" rIns="91440" bIns="45720" rtlCol="0" anchor="t"/>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130000"/>
              </a:lnSpc>
            </a:pPr>
            <a:r>
              <a:rPr lang="en-US" sz="1400" b="1" dirty="0">
                <a:solidFill>
                  <a:srgbClr val="000000"/>
                </a:solidFill>
                <a:latin typeface="MiSans" pitchFamily="34" charset="0"/>
                <a:ea typeface="MiSans" pitchFamily="34" charset="-122"/>
                <a:cs typeface="MiSans" pitchFamily="34" charset="-120"/>
              </a:rPr>
              <a:t>This lecture aims to provide a foundational understanding of AI and its applications in finance. Students will learn key concepts, practical examples, and the ethical considerations surrounding AI in the financial industry.</a:t>
            </a:r>
            <a:endParaRPr lang="en-US" sz="1600" b="1" dirty="0"/>
          </a:p>
        </p:txBody>
      </p:sp>
    </p:spTree>
    <p:extLst>
      <p:ext uri="{BB962C8B-B14F-4D97-AF65-F5344CB8AC3E}">
        <p14:creationId xmlns:p14="http://schemas.microsoft.com/office/powerpoint/2010/main" val="846359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FE0990-974F-40AA-3F2F-CAE3B238E1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7898DC-B8DE-C486-E1F2-1AB594499280}"/>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831E740-A6A2-A85C-204E-540368D80A49}"/>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Learning Objectives</a:t>
            </a:r>
          </a:p>
        </p:txBody>
      </p:sp>
      <p:sp>
        <p:nvSpPr>
          <p:cNvPr id="5" name="Rectangle 4">
            <a:extLst>
              <a:ext uri="{FF2B5EF4-FFF2-40B4-BE49-F238E27FC236}">
                <a16:creationId xmlns:a16="http://schemas.microsoft.com/office/drawing/2014/main" id="{EBCAD4CC-4AC9-8C8B-3829-BBB7EE012665}"/>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05BE9F-B87A-C76E-BF1C-6C121C7129EC}"/>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0D38A05-381D-F075-DBEB-11547E53A436}"/>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DC5BAA1-FF81-ED5E-652A-65C6FB2999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FA8958B8-8999-4BBD-EECA-B17075BE5F69}"/>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7C93C2A2-BC9E-007F-C845-515427D25711}"/>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 name="Shape 10">
            <a:extLst>
              <a:ext uri="{FF2B5EF4-FFF2-40B4-BE49-F238E27FC236}">
                <a16:creationId xmlns:a16="http://schemas.microsoft.com/office/drawing/2014/main" id="{4C8F45E0-7E7F-B65B-54CC-E0E0E4B09B52}"/>
              </a:ext>
            </a:extLst>
          </p:cNvPr>
          <p:cNvSpPr/>
          <p:nvPr/>
        </p:nvSpPr>
        <p:spPr>
          <a:xfrm>
            <a:off x="748030" y="2896235"/>
            <a:ext cx="1623060" cy="76200"/>
          </a:xfrm>
          <a:prstGeom prst="roundRect">
            <a:avLst>
              <a:gd name="adj" fmla="val 50000"/>
            </a:avLst>
          </a:prstGeom>
          <a:solidFill>
            <a:srgbClr val="00B0F0"/>
          </a:solidFill>
          <a:ln/>
        </p:spPr>
        <p:txBody>
          <a:bodyPr/>
          <a:lstStyle/>
          <a:p>
            <a:endParaRPr lang="en-EG" b="1"/>
          </a:p>
        </p:txBody>
      </p:sp>
      <p:sp>
        <p:nvSpPr>
          <p:cNvPr id="8" name="Text 11">
            <a:extLst>
              <a:ext uri="{FF2B5EF4-FFF2-40B4-BE49-F238E27FC236}">
                <a16:creationId xmlns:a16="http://schemas.microsoft.com/office/drawing/2014/main" id="{765D045D-24DC-6B7E-861E-E36EC7596D6A}"/>
              </a:ext>
            </a:extLst>
          </p:cNvPr>
          <p:cNvSpPr/>
          <p:nvPr/>
        </p:nvSpPr>
        <p:spPr>
          <a:xfrm>
            <a:off x="748030" y="2896235"/>
            <a:ext cx="1623060" cy="76200"/>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4">
            <a:extLst>
              <a:ext uri="{FF2B5EF4-FFF2-40B4-BE49-F238E27FC236}">
                <a16:creationId xmlns:a16="http://schemas.microsoft.com/office/drawing/2014/main" id="{20B9094D-F8ED-F5C7-EC1F-CA4C47CA58F3}"/>
              </a:ext>
            </a:extLst>
          </p:cNvPr>
          <p:cNvSpPr/>
          <p:nvPr/>
        </p:nvSpPr>
        <p:spPr>
          <a:xfrm>
            <a:off x="748030" y="5654675"/>
            <a:ext cx="1623060" cy="76200"/>
          </a:xfrm>
          <a:prstGeom prst="roundRect">
            <a:avLst>
              <a:gd name="adj" fmla="val 50000"/>
            </a:avLst>
          </a:prstGeom>
          <a:solidFill>
            <a:srgbClr val="00B0F0"/>
          </a:solidFill>
          <a:ln/>
        </p:spPr>
        <p:txBody>
          <a:bodyPr/>
          <a:lstStyle/>
          <a:p>
            <a:endParaRPr lang="en-EG" b="1"/>
          </a:p>
        </p:txBody>
      </p:sp>
      <p:sp>
        <p:nvSpPr>
          <p:cNvPr id="12" name="Text 15">
            <a:extLst>
              <a:ext uri="{FF2B5EF4-FFF2-40B4-BE49-F238E27FC236}">
                <a16:creationId xmlns:a16="http://schemas.microsoft.com/office/drawing/2014/main" id="{439DF202-8D93-4ADF-13D6-9802BF7506DC}"/>
              </a:ext>
            </a:extLst>
          </p:cNvPr>
          <p:cNvSpPr/>
          <p:nvPr/>
        </p:nvSpPr>
        <p:spPr>
          <a:xfrm>
            <a:off x="748030" y="5654675"/>
            <a:ext cx="1623060" cy="76200"/>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6">
            <a:extLst>
              <a:ext uri="{FF2B5EF4-FFF2-40B4-BE49-F238E27FC236}">
                <a16:creationId xmlns:a16="http://schemas.microsoft.com/office/drawing/2014/main" id="{BF3DD521-925E-5D0D-FE6B-906298399C6F}"/>
              </a:ext>
            </a:extLst>
          </p:cNvPr>
          <p:cNvSpPr/>
          <p:nvPr/>
        </p:nvSpPr>
        <p:spPr>
          <a:xfrm>
            <a:off x="748030" y="6045835"/>
            <a:ext cx="1073785" cy="76200"/>
          </a:xfrm>
          <a:prstGeom prst="roundRect">
            <a:avLst>
              <a:gd name="adj" fmla="val 50000"/>
            </a:avLst>
          </a:prstGeom>
          <a:solidFill>
            <a:srgbClr val="00B0F0"/>
          </a:solidFill>
          <a:ln/>
        </p:spPr>
        <p:txBody>
          <a:bodyPr/>
          <a:lstStyle/>
          <a:p>
            <a:endParaRPr lang="en-EG" b="1"/>
          </a:p>
        </p:txBody>
      </p:sp>
      <p:sp>
        <p:nvSpPr>
          <p:cNvPr id="14" name="Text 17">
            <a:extLst>
              <a:ext uri="{FF2B5EF4-FFF2-40B4-BE49-F238E27FC236}">
                <a16:creationId xmlns:a16="http://schemas.microsoft.com/office/drawing/2014/main" id="{11BC2149-3325-A733-E0AC-CF247FD5C323}"/>
              </a:ext>
            </a:extLst>
          </p:cNvPr>
          <p:cNvSpPr/>
          <p:nvPr/>
        </p:nvSpPr>
        <p:spPr>
          <a:xfrm>
            <a:off x="748030" y="6045835"/>
            <a:ext cx="1073785" cy="76200"/>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Text 18">
            <a:extLst>
              <a:ext uri="{FF2B5EF4-FFF2-40B4-BE49-F238E27FC236}">
                <a16:creationId xmlns:a16="http://schemas.microsoft.com/office/drawing/2014/main" id="{D7C072F3-6ABD-812B-B396-47CA6FD92234}"/>
              </a:ext>
            </a:extLst>
          </p:cNvPr>
          <p:cNvSpPr/>
          <p:nvPr/>
        </p:nvSpPr>
        <p:spPr>
          <a:xfrm>
            <a:off x="562610" y="2286000"/>
            <a:ext cx="4537075" cy="680085"/>
          </a:xfrm>
          <a:prstGeom prst="rect">
            <a:avLst/>
          </a:prstGeom>
          <a:noFill/>
          <a:ln/>
        </p:spPr>
        <p:txBody>
          <a:bodyPr wrap="square" lIns="91440" tIns="45720" rIns="91440" bIns="45720" rtlCol="0" anchor="ctr"/>
          <a:lstStyle/>
          <a:p>
            <a:pPr algn="ctr">
              <a:lnSpc>
                <a:spcPct val="100000"/>
              </a:lnSpc>
            </a:pPr>
            <a:r>
              <a:rPr lang="en-US" sz="2400" b="1" dirty="0">
                <a:solidFill>
                  <a:srgbClr val="000000"/>
                </a:solidFill>
                <a:latin typeface="MiSans" pitchFamily="34" charset="0"/>
                <a:ea typeface="MiSans" pitchFamily="34" charset="-122"/>
                <a:cs typeface="MiSans" pitchFamily="34" charset="-120"/>
              </a:rPr>
              <a:t>Objectives Summary</a:t>
            </a:r>
            <a:endParaRPr lang="en-US" sz="1600" b="1" dirty="0"/>
          </a:p>
        </p:txBody>
      </p:sp>
      <p:sp>
        <p:nvSpPr>
          <p:cNvPr id="16" name="Text 19">
            <a:extLst>
              <a:ext uri="{FF2B5EF4-FFF2-40B4-BE49-F238E27FC236}">
                <a16:creationId xmlns:a16="http://schemas.microsoft.com/office/drawing/2014/main" id="{B23A1FE5-A3E4-9929-A1B6-A8E7C782562C}"/>
              </a:ext>
            </a:extLst>
          </p:cNvPr>
          <p:cNvSpPr/>
          <p:nvPr/>
        </p:nvSpPr>
        <p:spPr>
          <a:xfrm>
            <a:off x="651510" y="3302635"/>
            <a:ext cx="5292090" cy="2040890"/>
          </a:xfrm>
          <a:prstGeom prst="rect">
            <a:avLst/>
          </a:prstGeom>
          <a:noFill/>
          <a:ln/>
        </p:spPr>
        <p:txBody>
          <a:bodyPr wrap="square" lIns="91440" tIns="45720" rIns="91440" bIns="45720" rtlCol="0" anchor="t"/>
          <a:lstStyle/>
          <a:p>
            <a:pPr>
              <a:lnSpc>
                <a:spcPct val="130000"/>
              </a:lnSpc>
            </a:pPr>
            <a:r>
              <a:rPr lang="en-US" sz="1800" b="1" dirty="0">
                <a:solidFill>
                  <a:srgbClr val="000000"/>
                </a:solidFill>
                <a:latin typeface="MiSans" pitchFamily="34" charset="0"/>
                <a:ea typeface="MiSans" pitchFamily="34" charset="-122"/>
                <a:cs typeface="MiSans" pitchFamily="34" charset="-120"/>
              </a:rPr>
              <a:t>By the end of this lecture, students will understand the basics of AI and Machine Learning, recognize their applications in finance, identify common AI tools, analyze case studies, and discuss the risks, ethics, and regulations associated with AI in finance.</a:t>
            </a:r>
            <a:endParaRPr lang="en-US" sz="1600" b="1" dirty="0"/>
          </a:p>
        </p:txBody>
      </p:sp>
      <p:pic>
        <p:nvPicPr>
          <p:cNvPr id="18" name="Picture 17" descr="A person in a suit with his arms crossed&#10;&#10;AI-generated content may be incorrect.">
            <a:extLst>
              <a:ext uri="{FF2B5EF4-FFF2-40B4-BE49-F238E27FC236}">
                <a16:creationId xmlns:a16="http://schemas.microsoft.com/office/drawing/2014/main" id="{CCEAB040-DE81-DCB3-B15B-8350A8FD95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92317" y="1514649"/>
            <a:ext cx="4537075" cy="4782549"/>
          </a:xfrm>
          <a:prstGeom prst="rect">
            <a:avLst/>
          </a:prstGeom>
        </p:spPr>
      </p:pic>
    </p:spTree>
    <p:extLst>
      <p:ext uri="{BB962C8B-B14F-4D97-AF65-F5344CB8AC3E}">
        <p14:creationId xmlns:p14="http://schemas.microsoft.com/office/powerpoint/2010/main" val="3876068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98FD5-C5B2-2BFF-3BF8-B80F5BEB72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8EA3A3-DF79-6299-0AD4-E639D8AF6FA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5B145F86-7360-B851-084B-02F11F7DA3B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What Is Artificial Intelligence?</a:t>
            </a:r>
          </a:p>
        </p:txBody>
      </p:sp>
      <p:sp>
        <p:nvSpPr>
          <p:cNvPr id="5" name="Rectangle 4">
            <a:extLst>
              <a:ext uri="{FF2B5EF4-FFF2-40B4-BE49-F238E27FC236}">
                <a16:creationId xmlns:a16="http://schemas.microsoft.com/office/drawing/2014/main" id="{B8FF3458-317F-D77C-46ED-3841F3E7BA3C}"/>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CDA0B2-5EBD-B2F9-C27C-C144688157C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44B361B-475C-CF4E-E6FE-AA9F17C33FB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26F2249-9A9A-8997-EB93-DB1E40FB4B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D6B56544-E05B-3BEE-6AA9-9D29D85EB318}"/>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B4702817-E50C-7C82-A093-CB799322CAC3}"/>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50" name="Shape 10">
            <a:extLst>
              <a:ext uri="{FF2B5EF4-FFF2-40B4-BE49-F238E27FC236}">
                <a16:creationId xmlns:a16="http://schemas.microsoft.com/office/drawing/2014/main" id="{C1B9E6AB-3D66-038F-8F23-6467BF5A9979}"/>
              </a:ext>
            </a:extLst>
          </p:cNvPr>
          <p:cNvSpPr/>
          <p:nvPr/>
        </p:nvSpPr>
        <p:spPr>
          <a:xfrm>
            <a:off x="7971255" y="3725454"/>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51" name="Text 11">
            <a:extLst>
              <a:ext uri="{FF2B5EF4-FFF2-40B4-BE49-F238E27FC236}">
                <a16:creationId xmlns:a16="http://schemas.microsoft.com/office/drawing/2014/main" id="{12377A66-1883-CE60-2C48-75EB4E81F3B5}"/>
              </a:ext>
            </a:extLst>
          </p:cNvPr>
          <p:cNvSpPr/>
          <p:nvPr/>
        </p:nvSpPr>
        <p:spPr>
          <a:xfrm>
            <a:off x="7971255" y="3725454"/>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52" name="Shape 12">
            <a:extLst>
              <a:ext uri="{FF2B5EF4-FFF2-40B4-BE49-F238E27FC236}">
                <a16:creationId xmlns:a16="http://schemas.microsoft.com/office/drawing/2014/main" id="{A0E8D874-8B00-B744-8328-2CC497DF0B01}"/>
              </a:ext>
            </a:extLst>
          </p:cNvPr>
          <p:cNvSpPr/>
          <p:nvPr/>
        </p:nvSpPr>
        <p:spPr>
          <a:xfrm>
            <a:off x="7856955" y="3560989"/>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53" name="Text 13">
            <a:extLst>
              <a:ext uri="{FF2B5EF4-FFF2-40B4-BE49-F238E27FC236}">
                <a16:creationId xmlns:a16="http://schemas.microsoft.com/office/drawing/2014/main" id="{9F177B60-82EC-B1FE-4967-0DF8770253F2}"/>
              </a:ext>
            </a:extLst>
          </p:cNvPr>
          <p:cNvSpPr/>
          <p:nvPr/>
        </p:nvSpPr>
        <p:spPr>
          <a:xfrm>
            <a:off x="7856955" y="3560989"/>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54" name="Shape 14">
            <a:extLst>
              <a:ext uri="{FF2B5EF4-FFF2-40B4-BE49-F238E27FC236}">
                <a16:creationId xmlns:a16="http://schemas.microsoft.com/office/drawing/2014/main" id="{2BE902F7-29D5-C9FD-348C-EDA99EF8147D}"/>
              </a:ext>
            </a:extLst>
          </p:cNvPr>
          <p:cNvSpPr/>
          <p:nvPr/>
        </p:nvSpPr>
        <p:spPr>
          <a:xfrm>
            <a:off x="3539590" y="3698784"/>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55" name="Text 15">
            <a:extLst>
              <a:ext uri="{FF2B5EF4-FFF2-40B4-BE49-F238E27FC236}">
                <a16:creationId xmlns:a16="http://schemas.microsoft.com/office/drawing/2014/main" id="{7F234B48-FFEF-441B-78D3-46F456E8901E}"/>
              </a:ext>
            </a:extLst>
          </p:cNvPr>
          <p:cNvSpPr/>
          <p:nvPr/>
        </p:nvSpPr>
        <p:spPr>
          <a:xfrm>
            <a:off x="3539590" y="3698784"/>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56" name="Shape 16">
            <a:extLst>
              <a:ext uri="{FF2B5EF4-FFF2-40B4-BE49-F238E27FC236}">
                <a16:creationId xmlns:a16="http://schemas.microsoft.com/office/drawing/2014/main" id="{3883C0FC-81D0-351B-18E8-F529DF24E59C}"/>
              </a:ext>
            </a:extLst>
          </p:cNvPr>
          <p:cNvSpPr/>
          <p:nvPr/>
        </p:nvSpPr>
        <p:spPr>
          <a:xfrm>
            <a:off x="3425290" y="3534319"/>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57" name="Text 17">
            <a:extLst>
              <a:ext uri="{FF2B5EF4-FFF2-40B4-BE49-F238E27FC236}">
                <a16:creationId xmlns:a16="http://schemas.microsoft.com/office/drawing/2014/main" id="{5F985F3B-6128-DC42-3F49-AFE00DEC728F}"/>
              </a:ext>
            </a:extLst>
          </p:cNvPr>
          <p:cNvSpPr/>
          <p:nvPr/>
        </p:nvSpPr>
        <p:spPr>
          <a:xfrm>
            <a:off x="3425290" y="3534319"/>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58" name="Shape 20">
            <a:extLst>
              <a:ext uri="{FF2B5EF4-FFF2-40B4-BE49-F238E27FC236}">
                <a16:creationId xmlns:a16="http://schemas.microsoft.com/office/drawing/2014/main" id="{1576510E-B31A-1582-B909-61CE10FB62AA}"/>
              </a:ext>
            </a:extLst>
          </p:cNvPr>
          <p:cNvSpPr/>
          <p:nvPr/>
        </p:nvSpPr>
        <p:spPr>
          <a:xfrm>
            <a:off x="3375760" y="1675039"/>
            <a:ext cx="85725" cy="343535"/>
          </a:xfrm>
          <a:prstGeom prst="rect">
            <a:avLst/>
          </a:prstGeom>
          <a:solidFill>
            <a:srgbClr val="00B0F0"/>
          </a:solidFill>
          <a:ln/>
        </p:spPr>
        <p:txBody>
          <a:bodyPr/>
          <a:lstStyle/>
          <a:p>
            <a:endParaRPr lang="en-EG" b="1"/>
          </a:p>
        </p:txBody>
      </p:sp>
      <p:sp>
        <p:nvSpPr>
          <p:cNvPr id="59" name="Text 21">
            <a:extLst>
              <a:ext uri="{FF2B5EF4-FFF2-40B4-BE49-F238E27FC236}">
                <a16:creationId xmlns:a16="http://schemas.microsoft.com/office/drawing/2014/main" id="{2B48218B-CBE4-2837-F7FC-0A650BA0E66E}"/>
              </a:ext>
            </a:extLst>
          </p:cNvPr>
          <p:cNvSpPr/>
          <p:nvPr/>
        </p:nvSpPr>
        <p:spPr>
          <a:xfrm>
            <a:off x="3375760" y="1675039"/>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60" name="Text 22">
            <a:extLst>
              <a:ext uri="{FF2B5EF4-FFF2-40B4-BE49-F238E27FC236}">
                <a16:creationId xmlns:a16="http://schemas.microsoft.com/office/drawing/2014/main" id="{941A93F0-416C-2B79-B903-B0CBD28CE7A5}"/>
              </a:ext>
            </a:extLst>
          </p:cNvPr>
          <p:cNvSpPr/>
          <p:nvPr/>
        </p:nvSpPr>
        <p:spPr>
          <a:xfrm>
            <a:off x="3461168" y="162625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AI Capabilities</a:t>
            </a:r>
            <a:endParaRPr lang="en-US" sz="1600" b="1" dirty="0"/>
          </a:p>
        </p:txBody>
      </p:sp>
      <p:sp>
        <p:nvSpPr>
          <p:cNvPr id="61" name="Text 23">
            <a:extLst>
              <a:ext uri="{FF2B5EF4-FFF2-40B4-BE49-F238E27FC236}">
                <a16:creationId xmlns:a16="http://schemas.microsoft.com/office/drawing/2014/main" id="{4ED4B97C-1B29-4F08-455A-41C40BA5284D}"/>
              </a:ext>
            </a:extLst>
          </p:cNvPr>
          <p:cNvSpPr/>
          <p:nvPr/>
        </p:nvSpPr>
        <p:spPr>
          <a:xfrm>
            <a:off x="3375760" y="2238919"/>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enables computers to perform tasks like thinking, learning, problem-solving, pattern recognition, and prediction. It processes large datasets at high speed to provide actionable insights, making it invaluable in data-intensive fields like finance.</a:t>
            </a:r>
            <a:endParaRPr lang="en-US" sz="1600" b="1" dirty="0"/>
          </a:p>
        </p:txBody>
      </p:sp>
      <p:sp>
        <p:nvSpPr>
          <p:cNvPr id="62" name="Text 24">
            <a:extLst>
              <a:ext uri="{FF2B5EF4-FFF2-40B4-BE49-F238E27FC236}">
                <a16:creationId xmlns:a16="http://schemas.microsoft.com/office/drawing/2014/main" id="{1EF6DAF2-AD31-F2B2-BFDD-86142B264AC3}"/>
              </a:ext>
            </a:extLst>
          </p:cNvPr>
          <p:cNvSpPr/>
          <p:nvPr/>
        </p:nvSpPr>
        <p:spPr>
          <a:xfrm>
            <a:off x="3475253" y="3700911"/>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AI in Financial Decisions</a:t>
            </a:r>
            <a:endParaRPr lang="en-US" sz="1600" b="1" dirty="0"/>
          </a:p>
        </p:txBody>
      </p:sp>
      <p:sp>
        <p:nvSpPr>
          <p:cNvPr id="63" name="Text 25">
            <a:extLst>
              <a:ext uri="{FF2B5EF4-FFF2-40B4-BE49-F238E27FC236}">
                <a16:creationId xmlns:a16="http://schemas.microsoft.com/office/drawing/2014/main" id="{FEA5BA2B-F708-A279-6D81-8B54EF0862C9}"/>
              </a:ext>
            </a:extLst>
          </p:cNvPr>
          <p:cNvSpPr/>
          <p:nvPr/>
        </p:nvSpPr>
        <p:spPr>
          <a:xfrm>
            <a:off x="3475253" y="4194084"/>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In finance, AI helps banks, investors, and companies make better decisions by analyzing vast amounts of financial data. It identifies trends, assesses risks, and provides predictions that can inform investment strategies and credit assessments.</a:t>
            </a:r>
            <a:endParaRPr lang="en-US" sz="1600" b="1" dirty="0"/>
          </a:p>
        </p:txBody>
      </p:sp>
      <p:sp>
        <p:nvSpPr>
          <p:cNvPr id="64" name="Text 26">
            <a:extLst>
              <a:ext uri="{FF2B5EF4-FFF2-40B4-BE49-F238E27FC236}">
                <a16:creationId xmlns:a16="http://schemas.microsoft.com/office/drawing/2014/main" id="{7C71E7A3-006C-151E-B30E-D5E3D2350D25}"/>
              </a:ext>
            </a:extLst>
          </p:cNvPr>
          <p:cNvSpPr/>
          <p:nvPr/>
        </p:nvSpPr>
        <p:spPr>
          <a:xfrm>
            <a:off x="7906918" y="3727581"/>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AI vs. Human Intelligence</a:t>
            </a:r>
            <a:endParaRPr lang="en-US" sz="1600" b="1" dirty="0"/>
          </a:p>
        </p:txBody>
      </p:sp>
      <p:sp>
        <p:nvSpPr>
          <p:cNvPr id="65" name="Text 27">
            <a:extLst>
              <a:ext uri="{FF2B5EF4-FFF2-40B4-BE49-F238E27FC236}">
                <a16:creationId xmlns:a16="http://schemas.microsoft.com/office/drawing/2014/main" id="{0D2C875C-636B-E35A-1913-39BF3B9E3FAC}"/>
              </a:ext>
            </a:extLst>
          </p:cNvPr>
          <p:cNvSpPr/>
          <p:nvPr/>
        </p:nvSpPr>
        <p:spPr>
          <a:xfrm>
            <a:off x="7906918" y="4220754"/>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While AI does not think like humans, it excels at processing and analyzing large volumes of data quickly and accurately. This complements human expertise, allowing for more informed and efficient decision-making in complex financial environments.</a:t>
            </a:r>
            <a:endParaRPr lang="en-US" sz="1600" b="1" dirty="0"/>
          </a:p>
        </p:txBody>
      </p:sp>
      <p:pic>
        <p:nvPicPr>
          <p:cNvPr id="67" name="Picture 66" descr="A person's head with a brain and symbols&#10;&#10;AI-generated content may be incorrect.">
            <a:extLst>
              <a:ext uri="{FF2B5EF4-FFF2-40B4-BE49-F238E27FC236}">
                <a16:creationId xmlns:a16="http://schemas.microsoft.com/office/drawing/2014/main" id="{AD952C6B-3162-7AD0-2BC2-1347050CCD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2789" y="1741559"/>
            <a:ext cx="2461624" cy="4410865"/>
          </a:xfrm>
          <a:prstGeom prst="rect">
            <a:avLst/>
          </a:prstGeom>
        </p:spPr>
      </p:pic>
    </p:spTree>
    <p:extLst>
      <p:ext uri="{BB962C8B-B14F-4D97-AF65-F5344CB8AC3E}">
        <p14:creationId xmlns:p14="http://schemas.microsoft.com/office/powerpoint/2010/main" val="197894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67C5D-E997-BAC5-957B-91CC59E93F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4EE53F-8879-F878-B4C3-65DC5651AB8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b="1" dirty="0"/>
          </a:p>
        </p:txBody>
      </p:sp>
      <p:sp>
        <p:nvSpPr>
          <p:cNvPr id="3" name="TextBox 2">
            <a:extLst>
              <a:ext uri="{FF2B5EF4-FFF2-40B4-BE49-F238E27FC236}">
                <a16:creationId xmlns:a16="http://schemas.microsoft.com/office/drawing/2014/main" id="{382292F2-D3F0-AFD8-78E0-69F76DBCB17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Machine Learning Explained</a:t>
            </a:r>
          </a:p>
        </p:txBody>
      </p:sp>
      <p:sp>
        <p:nvSpPr>
          <p:cNvPr id="5" name="Rectangle 4">
            <a:extLst>
              <a:ext uri="{FF2B5EF4-FFF2-40B4-BE49-F238E27FC236}">
                <a16:creationId xmlns:a16="http://schemas.microsoft.com/office/drawing/2014/main" id="{33974C1A-BD66-3CA3-064D-B933FC96136C}"/>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03030B-9A9B-7CEE-8F14-7EC013F84A3B}"/>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4B3AA3-6B40-EA3C-3B25-25A1BD91509B}"/>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67415F5-1753-C9AC-3892-77E2DDE60E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5A475142-D309-C536-C0B6-6603597AB966}"/>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6F18E4D4-48B2-B0F1-E4FA-37CF33B20A0C}"/>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87222160-BA13-7E96-89D8-F18058F104D6}"/>
              </a:ext>
            </a:extLst>
          </p:cNvPr>
          <p:cNvSpPr/>
          <p:nvPr/>
        </p:nvSpPr>
        <p:spPr>
          <a:xfrm>
            <a:off x="443230" y="1404320"/>
            <a:ext cx="7197725" cy="2181525"/>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a:p>
        </p:txBody>
      </p:sp>
      <p:sp>
        <p:nvSpPr>
          <p:cNvPr id="8" name="Text 11">
            <a:extLst>
              <a:ext uri="{FF2B5EF4-FFF2-40B4-BE49-F238E27FC236}">
                <a16:creationId xmlns:a16="http://schemas.microsoft.com/office/drawing/2014/main" id="{380B76F3-EC8F-3E10-ACC9-C7D305F12CB3}"/>
              </a:ext>
            </a:extLst>
          </p:cNvPr>
          <p:cNvSpPr/>
          <p:nvPr/>
        </p:nvSpPr>
        <p:spPr>
          <a:xfrm>
            <a:off x="443230" y="994410"/>
            <a:ext cx="11457305" cy="2591435"/>
          </a:xfrm>
          <a:prstGeom prst="rect">
            <a:avLst/>
          </a:prstGeom>
          <a:noFill/>
          <a:ln/>
        </p:spPr>
        <p:txBody>
          <a:bodyPr wrap="square" lIns="45720" tIns="91440" rIns="91440" bIns="45720" rtlCol="0" anchor="ctr"/>
          <a:lstStyle/>
          <a:p>
            <a:pPr marL="0" algn="r" defTabSz="914400" rtl="1" eaLnBrk="1" latinLnBrk="0" hangingPunct="1">
              <a:lnSpc>
                <a:spcPct val="100000"/>
              </a:lnSpc>
            </a:pPr>
            <a:endParaRPr lang="en-US" sz="1600" dirty="0"/>
          </a:p>
        </p:txBody>
      </p:sp>
      <p:sp>
        <p:nvSpPr>
          <p:cNvPr id="13" name="Shape 12">
            <a:extLst>
              <a:ext uri="{FF2B5EF4-FFF2-40B4-BE49-F238E27FC236}">
                <a16:creationId xmlns:a16="http://schemas.microsoft.com/office/drawing/2014/main" id="{1305098C-40B9-925B-39A7-072A66EF406F}"/>
              </a:ext>
            </a:extLst>
          </p:cNvPr>
          <p:cNvSpPr/>
          <p:nvPr/>
        </p:nvSpPr>
        <p:spPr>
          <a:xfrm>
            <a:off x="395689" y="3870584"/>
            <a:ext cx="7197725" cy="2591435"/>
          </a:xfrm>
          <a:prstGeom prst="roundRect">
            <a:avLst>
              <a:gd name="adj" fmla="val 6120"/>
            </a:avLst>
          </a:prstGeom>
          <a:solidFill>
            <a:srgbClr val="000000">
              <a:alpha val="0"/>
            </a:srgbClr>
          </a:solidFill>
          <a:ln w="28575">
            <a:solidFill>
              <a:srgbClr val="00B0F0"/>
            </a:solidFill>
            <a:prstDash val="solid"/>
          </a:ln>
        </p:spPr>
        <p:txBody>
          <a:bodyPr/>
          <a:lstStyle/>
          <a:p>
            <a:pPr marL="0" algn="r" defTabSz="914400" rtl="1" eaLnBrk="1" latinLnBrk="0" hangingPunct="1"/>
            <a:endParaRPr lang="en-EG" b="1"/>
          </a:p>
        </p:txBody>
      </p:sp>
      <p:sp>
        <p:nvSpPr>
          <p:cNvPr id="14" name="Text 13">
            <a:extLst>
              <a:ext uri="{FF2B5EF4-FFF2-40B4-BE49-F238E27FC236}">
                <a16:creationId xmlns:a16="http://schemas.microsoft.com/office/drawing/2014/main" id="{180B6761-1A25-A56C-7BB0-2A803278D0FF}"/>
              </a:ext>
            </a:extLst>
          </p:cNvPr>
          <p:cNvSpPr/>
          <p:nvPr/>
        </p:nvSpPr>
        <p:spPr>
          <a:xfrm>
            <a:off x="443230" y="3862705"/>
            <a:ext cx="1145730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Text 14">
            <a:extLst>
              <a:ext uri="{FF2B5EF4-FFF2-40B4-BE49-F238E27FC236}">
                <a16:creationId xmlns:a16="http://schemas.microsoft.com/office/drawing/2014/main" id="{DA3FB673-EA83-6A97-0CA4-5A207E5764AD}"/>
              </a:ext>
            </a:extLst>
          </p:cNvPr>
          <p:cNvSpPr/>
          <p:nvPr/>
        </p:nvSpPr>
        <p:spPr>
          <a:xfrm>
            <a:off x="518524" y="1694655"/>
            <a:ext cx="5685155" cy="469265"/>
          </a:xfrm>
          <a:prstGeom prst="rect">
            <a:avLst/>
          </a:prstGeom>
          <a:noFill/>
          <a:ln/>
        </p:spPr>
        <p:txBody>
          <a:bodyPr wrap="square" lIns="91440" tIns="45720" rIns="91440" bIns="45720" rtlCol="0" anchor="t"/>
          <a:lstStyle/>
          <a:p>
            <a:pPr>
              <a:lnSpc>
                <a:spcPct val="100000"/>
              </a:lnSpc>
            </a:pPr>
            <a:r>
              <a:rPr lang="en-US" sz="2400" b="1" dirty="0">
                <a:solidFill>
                  <a:srgbClr val="00B0F0"/>
                </a:solidFill>
                <a:latin typeface="MiSans" pitchFamily="34" charset="0"/>
                <a:ea typeface="MiSans" pitchFamily="34" charset="-122"/>
                <a:cs typeface="MiSans" pitchFamily="34" charset="-120"/>
              </a:rPr>
              <a:t>ML Definition</a:t>
            </a:r>
            <a:endParaRPr lang="en-US" sz="1600" b="1" dirty="0"/>
          </a:p>
        </p:txBody>
      </p:sp>
      <p:sp>
        <p:nvSpPr>
          <p:cNvPr id="16" name="Text 15">
            <a:extLst>
              <a:ext uri="{FF2B5EF4-FFF2-40B4-BE49-F238E27FC236}">
                <a16:creationId xmlns:a16="http://schemas.microsoft.com/office/drawing/2014/main" id="{6FCDB260-714B-2665-7A37-5E5EF8298E97}"/>
              </a:ext>
            </a:extLst>
          </p:cNvPr>
          <p:cNvSpPr/>
          <p:nvPr/>
        </p:nvSpPr>
        <p:spPr>
          <a:xfrm>
            <a:off x="601980" y="2160410"/>
            <a:ext cx="6620510" cy="148082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Machine Learning (ML) is a subset of AI where computers learn from data rather than being programmed with fixed rules. ML algorithms analyze historical data to identify patterns and make predictions or decisions based on that learning.</a:t>
            </a:r>
            <a:endParaRPr lang="en-US" sz="1600" b="1" dirty="0"/>
          </a:p>
        </p:txBody>
      </p:sp>
      <p:sp>
        <p:nvSpPr>
          <p:cNvPr id="17" name="Text 16">
            <a:extLst>
              <a:ext uri="{FF2B5EF4-FFF2-40B4-BE49-F238E27FC236}">
                <a16:creationId xmlns:a16="http://schemas.microsoft.com/office/drawing/2014/main" id="{E5E21E13-70AB-19AF-0CCF-E65BDCBF04AB}"/>
              </a:ext>
            </a:extLst>
          </p:cNvPr>
          <p:cNvSpPr/>
          <p:nvPr/>
        </p:nvSpPr>
        <p:spPr>
          <a:xfrm>
            <a:off x="579120" y="4215765"/>
            <a:ext cx="5841365"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ML in Finance</a:t>
            </a:r>
            <a:endParaRPr lang="en-US" sz="1600" b="1" dirty="0"/>
          </a:p>
        </p:txBody>
      </p:sp>
      <p:sp>
        <p:nvSpPr>
          <p:cNvPr id="18" name="Text 17">
            <a:extLst>
              <a:ext uri="{FF2B5EF4-FFF2-40B4-BE49-F238E27FC236}">
                <a16:creationId xmlns:a16="http://schemas.microsoft.com/office/drawing/2014/main" id="{E8A98B45-6E82-4185-D46D-98FF88A9BD48}"/>
              </a:ext>
            </a:extLst>
          </p:cNvPr>
          <p:cNvSpPr/>
          <p:nvPr/>
        </p:nvSpPr>
        <p:spPr>
          <a:xfrm>
            <a:off x="578485" y="4725670"/>
            <a:ext cx="7062470" cy="145161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In finance, ML models can analyze past loan data to predict whether a new customer will repay a loan. This enables banks to make more accurate lending decisions, reducing risk and improving overall financial stability.</a:t>
            </a:r>
            <a:endParaRPr lang="en-US" sz="1600" b="1" dirty="0"/>
          </a:p>
        </p:txBody>
      </p:sp>
      <p:pic>
        <p:nvPicPr>
          <p:cNvPr id="20" name="Picture 19" descr="A person standing next to a machine learning diagram&#10;&#10;AI-generated content may be incorrect.">
            <a:extLst>
              <a:ext uri="{FF2B5EF4-FFF2-40B4-BE49-F238E27FC236}">
                <a16:creationId xmlns:a16="http://schemas.microsoft.com/office/drawing/2014/main" id="{8583E80E-43E9-1FFB-5B6D-35556B2E6F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1949" y="1345306"/>
            <a:ext cx="4085063" cy="4831974"/>
          </a:xfrm>
          <a:prstGeom prst="rect">
            <a:avLst/>
          </a:prstGeom>
        </p:spPr>
      </p:pic>
    </p:spTree>
    <p:extLst>
      <p:ext uri="{BB962C8B-B14F-4D97-AF65-F5344CB8AC3E}">
        <p14:creationId xmlns:p14="http://schemas.microsoft.com/office/powerpoint/2010/main" val="3978507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664EA-86D1-5366-B37A-1932258CE5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0F6492-CF9F-8D5C-A3CD-65A11EADFB3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E882D318-F1C8-933D-F423-9654188F1E2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Four AI Building Blocks</a:t>
            </a:r>
          </a:p>
        </p:txBody>
      </p:sp>
      <p:sp>
        <p:nvSpPr>
          <p:cNvPr id="5" name="Rectangle 4">
            <a:extLst>
              <a:ext uri="{FF2B5EF4-FFF2-40B4-BE49-F238E27FC236}">
                <a16:creationId xmlns:a16="http://schemas.microsoft.com/office/drawing/2014/main" id="{00AEC0E0-09CD-D23F-96BA-2166720C79B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FEA932-3415-92D1-DAB8-C1469A508EB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17305E-1670-DB51-CEC6-5A8E6E4EBD8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0F0370A-06F2-1400-7503-8ECD358292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8F093831-67A9-A58E-0E21-3EF1D07E1D2D}"/>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6C10CB5D-8763-FCA9-BDE1-398664206CC7}"/>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3" name="Shape 10">
            <a:extLst>
              <a:ext uri="{FF2B5EF4-FFF2-40B4-BE49-F238E27FC236}">
                <a16:creationId xmlns:a16="http://schemas.microsoft.com/office/drawing/2014/main" id="{E9522CAB-2EF8-10C1-1921-B2BDDC490796}"/>
              </a:ext>
            </a:extLst>
          </p:cNvPr>
          <p:cNvSpPr/>
          <p:nvPr/>
        </p:nvSpPr>
        <p:spPr>
          <a:xfrm flipH="1">
            <a:off x="334915" y="4114397"/>
            <a:ext cx="4483100" cy="291465"/>
          </a:xfrm>
          <a:custGeom>
            <a:avLst/>
            <a:gdLst/>
            <a:ahLst/>
            <a:cxnLst/>
            <a:rect l="l" t="t" r="r" b="b"/>
            <a:pathLst>
              <a:path w="4483100" h="291465">
                <a:moveTo>
                  <a:pt x="8370" y="69808"/>
                </a:moveTo>
                <a:lnTo>
                  <a:pt x="4257452" y="69808"/>
                </a:lnTo>
                <a:cubicBezTo>
                  <a:pt x="4262073" y="69808"/>
                  <a:pt x="4265823" y="64508"/>
                  <a:pt x="4265823" y="57976"/>
                </a:cubicBezTo>
                <a:lnTo>
                  <a:pt x="4265823" y="11847"/>
                </a:lnTo>
                <a:cubicBezTo>
                  <a:pt x="4265823" y="3200"/>
                  <a:pt x="4272158" y="-2522"/>
                  <a:pt x="4277709" y="1111"/>
                </a:cubicBezTo>
                <a:lnTo>
                  <a:pt x="4483100" y="135551"/>
                </a:lnTo>
                <a:cubicBezTo>
                  <a:pt x="4489563" y="139780"/>
                  <a:pt x="4489563" y="152794"/>
                  <a:pt x="4483100" y="157025"/>
                </a:cubicBezTo>
                <a:lnTo>
                  <a:pt x="4277709" y="291465"/>
                </a:lnTo>
                <a:cubicBezTo>
                  <a:pt x="4272158" y="295097"/>
                  <a:pt x="4265823" y="289375"/>
                  <a:pt x="4265823" y="280728"/>
                </a:cubicBezTo>
                <a:lnTo>
                  <a:pt x="4265823" y="234598"/>
                </a:lnTo>
                <a:cubicBezTo>
                  <a:pt x="4265823" y="228066"/>
                  <a:pt x="4262073" y="222766"/>
                  <a:pt x="4257452" y="222766"/>
                </a:cubicBezTo>
                <a:lnTo>
                  <a:pt x="8370" y="222766"/>
                </a:lnTo>
                <a:cubicBezTo>
                  <a:pt x="3749" y="222766"/>
                  <a:pt x="0" y="217467"/>
                  <a:pt x="0" y="210934"/>
                </a:cubicBezTo>
                <a:lnTo>
                  <a:pt x="0" y="81640"/>
                </a:lnTo>
                <a:cubicBezTo>
                  <a:pt x="0" y="75109"/>
                  <a:pt x="3749" y="69808"/>
                  <a:pt x="8370" y="69808"/>
                </a:cubicBezTo>
              </a:path>
            </a:pathLst>
          </a:custGeom>
          <a:solidFill>
            <a:srgbClr val="00B0F0"/>
          </a:solidFill>
          <a:ln w="12700">
            <a:solidFill>
              <a:srgbClr val="00B0F0"/>
            </a:solidFill>
            <a:prstDash val="solid"/>
          </a:ln>
        </p:spPr>
        <p:txBody>
          <a:bodyPr/>
          <a:lstStyle/>
          <a:p>
            <a:endParaRPr lang="en-EG"/>
          </a:p>
        </p:txBody>
      </p:sp>
      <p:sp>
        <p:nvSpPr>
          <p:cNvPr id="34" name="Text 11">
            <a:extLst>
              <a:ext uri="{FF2B5EF4-FFF2-40B4-BE49-F238E27FC236}">
                <a16:creationId xmlns:a16="http://schemas.microsoft.com/office/drawing/2014/main" id="{FCBCDDC8-37F2-2225-D92E-1E82B32D9AC2}"/>
              </a:ext>
            </a:extLst>
          </p:cNvPr>
          <p:cNvSpPr/>
          <p:nvPr/>
        </p:nvSpPr>
        <p:spPr>
          <a:xfrm>
            <a:off x="334915" y="4114397"/>
            <a:ext cx="4483100" cy="291465"/>
          </a:xfrm>
          <a:prstGeom prst="rect">
            <a:avLst/>
          </a:prstGeom>
          <a:noFill/>
          <a:ln/>
        </p:spPr>
        <p:txBody>
          <a:bodyPr wrap="square" lIns="45720" tIns="91440" rIns="91440" bIns="45720" rtlCol="0" anchor="ctr"/>
          <a:lstStyle/>
          <a:p>
            <a:pPr>
              <a:lnSpc>
                <a:spcPct val="100000"/>
              </a:lnSpc>
            </a:pPr>
            <a:endParaRPr lang="en-US" sz="1600" dirty="0"/>
          </a:p>
        </p:txBody>
      </p:sp>
      <p:sp>
        <p:nvSpPr>
          <p:cNvPr id="35" name="Shape 12">
            <a:extLst>
              <a:ext uri="{FF2B5EF4-FFF2-40B4-BE49-F238E27FC236}">
                <a16:creationId xmlns:a16="http://schemas.microsoft.com/office/drawing/2014/main" id="{E0A3264F-A0DD-8822-6AA8-5B20A13DA182}"/>
              </a:ext>
            </a:extLst>
          </p:cNvPr>
          <p:cNvSpPr/>
          <p:nvPr/>
        </p:nvSpPr>
        <p:spPr>
          <a:xfrm>
            <a:off x="446675" y="1714097"/>
            <a:ext cx="85725" cy="343535"/>
          </a:xfrm>
          <a:prstGeom prst="rect">
            <a:avLst/>
          </a:prstGeom>
          <a:solidFill>
            <a:srgbClr val="00B0F0"/>
          </a:solidFill>
          <a:ln/>
        </p:spPr>
        <p:txBody>
          <a:bodyPr/>
          <a:lstStyle/>
          <a:p>
            <a:endParaRPr lang="en-EG"/>
          </a:p>
        </p:txBody>
      </p:sp>
      <p:sp>
        <p:nvSpPr>
          <p:cNvPr id="36" name="Text 13">
            <a:extLst>
              <a:ext uri="{FF2B5EF4-FFF2-40B4-BE49-F238E27FC236}">
                <a16:creationId xmlns:a16="http://schemas.microsoft.com/office/drawing/2014/main" id="{B93BBFC3-12DE-FD20-B52A-678119BFAA30}"/>
              </a:ext>
            </a:extLst>
          </p:cNvPr>
          <p:cNvSpPr/>
          <p:nvPr/>
        </p:nvSpPr>
        <p:spPr>
          <a:xfrm>
            <a:off x="446675" y="1714097"/>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37" name="Shape 14">
            <a:extLst>
              <a:ext uri="{FF2B5EF4-FFF2-40B4-BE49-F238E27FC236}">
                <a16:creationId xmlns:a16="http://schemas.microsoft.com/office/drawing/2014/main" id="{B6A484BB-EF0E-7998-ECC4-A55918B67DA4}"/>
              </a:ext>
            </a:extLst>
          </p:cNvPr>
          <p:cNvSpPr/>
          <p:nvPr/>
        </p:nvSpPr>
        <p:spPr>
          <a:xfrm>
            <a:off x="4818015" y="2834872"/>
            <a:ext cx="2683510" cy="2684107"/>
          </a:xfrm>
          <a:prstGeom prst="ellipse">
            <a:avLst/>
          </a:prstGeom>
          <a:solidFill>
            <a:srgbClr val="000000">
              <a:alpha val="0"/>
            </a:srgbClr>
          </a:solidFill>
          <a:ln w="57150">
            <a:solidFill>
              <a:srgbClr val="00B0F0"/>
            </a:solidFill>
            <a:prstDash val="solid"/>
          </a:ln>
        </p:spPr>
        <p:txBody>
          <a:bodyPr/>
          <a:lstStyle/>
          <a:p>
            <a:endParaRPr lang="en-EG" b="1"/>
          </a:p>
        </p:txBody>
      </p:sp>
      <p:sp>
        <p:nvSpPr>
          <p:cNvPr id="38" name="Text 15">
            <a:extLst>
              <a:ext uri="{FF2B5EF4-FFF2-40B4-BE49-F238E27FC236}">
                <a16:creationId xmlns:a16="http://schemas.microsoft.com/office/drawing/2014/main" id="{81314C16-215E-6604-90B4-DBB21EE1EB3A}"/>
              </a:ext>
            </a:extLst>
          </p:cNvPr>
          <p:cNvSpPr/>
          <p:nvPr/>
        </p:nvSpPr>
        <p:spPr>
          <a:xfrm>
            <a:off x="4818015" y="2834872"/>
            <a:ext cx="2683510" cy="2684107"/>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Shape 16">
            <a:extLst>
              <a:ext uri="{FF2B5EF4-FFF2-40B4-BE49-F238E27FC236}">
                <a16:creationId xmlns:a16="http://schemas.microsoft.com/office/drawing/2014/main" id="{8215BA1B-2332-81F4-B6F7-83CFBDA36125}"/>
              </a:ext>
            </a:extLst>
          </p:cNvPr>
          <p:cNvSpPr/>
          <p:nvPr/>
        </p:nvSpPr>
        <p:spPr>
          <a:xfrm>
            <a:off x="446675" y="4790037"/>
            <a:ext cx="85725" cy="343535"/>
          </a:xfrm>
          <a:prstGeom prst="rect">
            <a:avLst/>
          </a:prstGeom>
          <a:solidFill>
            <a:srgbClr val="00B0F0"/>
          </a:solidFill>
          <a:ln/>
        </p:spPr>
        <p:txBody>
          <a:bodyPr/>
          <a:lstStyle/>
          <a:p>
            <a:endParaRPr lang="en-EG"/>
          </a:p>
        </p:txBody>
      </p:sp>
      <p:sp>
        <p:nvSpPr>
          <p:cNvPr id="41" name="Text 17">
            <a:extLst>
              <a:ext uri="{FF2B5EF4-FFF2-40B4-BE49-F238E27FC236}">
                <a16:creationId xmlns:a16="http://schemas.microsoft.com/office/drawing/2014/main" id="{76451623-39A2-7F0D-9982-5A645096F016}"/>
              </a:ext>
            </a:extLst>
          </p:cNvPr>
          <p:cNvSpPr/>
          <p:nvPr/>
        </p:nvSpPr>
        <p:spPr>
          <a:xfrm>
            <a:off x="446675" y="4790037"/>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42" name="Shape 18">
            <a:extLst>
              <a:ext uri="{FF2B5EF4-FFF2-40B4-BE49-F238E27FC236}">
                <a16:creationId xmlns:a16="http://schemas.microsoft.com/office/drawing/2014/main" id="{A4365E4F-46CD-C4A0-23BB-CB18BECB538D}"/>
              </a:ext>
            </a:extLst>
          </p:cNvPr>
          <p:cNvSpPr/>
          <p:nvPr/>
        </p:nvSpPr>
        <p:spPr>
          <a:xfrm>
            <a:off x="7507240" y="1773152"/>
            <a:ext cx="85725" cy="343535"/>
          </a:xfrm>
          <a:prstGeom prst="rect">
            <a:avLst/>
          </a:prstGeom>
          <a:solidFill>
            <a:srgbClr val="00B0F0"/>
          </a:solidFill>
          <a:ln/>
        </p:spPr>
        <p:txBody>
          <a:bodyPr/>
          <a:lstStyle/>
          <a:p>
            <a:endParaRPr lang="en-EG" b="1"/>
          </a:p>
        </p:txBody>
      </p:sp>
      <p:sp>
        <p:nvSpPr>
          <p:cNvPr id="43" name="Text 19">
            <a:extLst>
              <a:ext uri="{FF2B5EF4-FFF2-40B4-BE49-F238E27FC236}">
                <a16:creationId xmlns:a16="http://schemas.microsoft.com/office/drawing/2014/main" id="{405207F8-8A33-6B0A-EE4D-B8AD19C05D23}"/>
              </a:ext>
            </a:extLst>
          </p:cNvPr>
          <p:cNvSpPr/>
          <p:nvPr/>
        </p:nvSpPr>
        <p:spPr>
          <a:xfrm>
            <a:off x="7507240" y="1773152"/>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4" name="Shape 20">
            <a:extLst>
              <a:ext uri="{FF2B5EF4-FFF2-40B4-BE49-F238E27FC236}">
                <a16:creationId xmlns:a16="http://schemas.microsoft.com/office/drawing/2014/main" id="{374366A8-1F49-22F1-7718-631EBE36A61C}"/>
              </a:ext>
            </a:extLst>
          </p:cNvPr>
          <p:cNvSpPr/>
          <p:nvPr/>
        </p:nvSpPr>
        <p:spPr>
          <a:xfrm>
            <a:off x="7507240" y="4849092"/>
            <a:ext cx="85725" cy="343535"/>
          </a:xfrm>
          <a:prstGeom prst="rect">
            <a:avLst/>
          </a:prstGeom>
          <a:solidFill>
            <a:srgbClr val="00B0F0"/>
          </a:solidFill>
          <a:ln/>
        </p:spPr>
        <p:txBody>
          <a:bodyPr/>
          <a:lstStyle/>
          <a:p>
            <a:endParaRPr lang="en-EG" b="1"/>
          </a:p>
        </p:txBody>
      </p:sp>
      <p:sp>
        <p:nvSpPr>
          <p:cNvPr id="45" name="Text 21">
            <a:extLst>
              <a:ext uri="{FF2B5EF4-FFF2-40B4-BE49-F238E27FC236}">
                <a16:creationId xmlns:a16="http://schemas.microsoft.com/office/drawing/2014/main" id="{B0460417-7369-4583-2D35-B62BF77F22FE}"/>
              </a:ext>
            </a:extLst>
          </p:cNvPr>
          <p:cNvSpPr/>
          <p:nvPr/>
        </p:nvSpPr>
        <p:spPr>
          <a:xfrm>
            <a:off x="7507240" y="4849092"/>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6" name="Shape 22">
            <a:extLst>
              <a:ext uri="{FF2B5EF4-FFF2-40B4-BE49-F238E27FC236}">
                <a16:creationId xmlns:a16="http://schemas.microsoft.com/office/drawing/2014/main" id="{2A1BB6A4-1429-3D99-481A-1E596EFAE88F}"/>
              </a:ext>
            </a:extLst>
          </p:cNvPr>
          <p:cNvSpPr/>
          <p:nvPr/>
        </p:nvSpPr>
        <p:spPr>
          <a:xfrm>
            <a:off x="7500890" y="4221712"/>
            <a:ext cx="4483100" cy="291465"/>
          </a:xfrm>
          <a:custGeom>
            <a:avLst/>
            <a:gdLst/>
            <a:ahLst/>
            <a:cxnLst/>
            <a:rect l="l" t="t" r="r" b="b"/>
            <a:pathLst>
              <a:path w="4483100" h="291465">
                <a:moveTo>
                  <a:pt x="8370" y="69808"/>
                </a:moveTo>
                <a:lnTo>
                  <a:pt x="4257452" y="69808"/>
                </a:lnTo>
                <a:cubicBezTo>
                  <a:pt x="4262073" y="69808"/>
                  <a:pt x="4265823" y="64508"/>
                  <a:pt x="4265823" y="57976"/>
                </a:cubicBezTo>
                <a:lnTo>
                  <a:pt x="4265823" y="11847"/>
                </a:lnTo>
                <a:cubicBezTo>
                  <a:pt x="4265823" y="3200"/>
                  <a:pt x="4272158" y="-2522"/>
                  <a:pt x="4277709" y="1111"/>
                </a:cubicBezTo>
                <a:lnTo>
                  <a:pt x="4483100" y="135551"/>
                </a:lnTo>
                <a:cubicBezTo>
                  <a:pt x="4489563" y="139780"/>
                  <a:pt x="4489563" y="152794"/>
                  <a:pt x="4483100" y="157025"/>
                </a:cubicBezTo>
                <a:lnTo>
                  <a:pt x="4277709" y="291465"/>
                </a:lnTo>
                <a:cubicBezTo>
                  <a:pt x="4272158" y="295097"/>
                  <a:pt x="4265823" y="289375"/>
                  <a:pt x="4265823" y="280728"/>
                </a:cubicBezTo>
                <a:lnTo>
                  <a:pt x="4265823" y="234598"/>
                </a:lnTo>
                <a:cubicBezTo>
                  <a:pt x="4265823" y="228066"/>
                  <a:pt x="4262073" y="222766"/>
                  <a:pt x="4257452" y="222766"/>
                </a:cubicBezTo>
                <a:lnTo>
                  <a:pt x="8370" y="222766"/>
                </a:lnTo>
                <a:cubicBezTo>
                  <a:pt x="3749" y="222766"/>
                  <a:pt x="0" y="217467"/>
                  <a:pt x="0" y="210934"/>
                </a:cubicBezTo>
                <a:lnTo>
                  <a:pt x="0" y="81640"/>
                </a:lnTo>
                <a:cubicBezTo>
                  <a:pt x="0" y="75109"/>
                  <a:pt x="3749" y="69808"/>
                  <a:pt x="8370" y="69808"/>
                </a:cubicBezTo>
              </a:path>
            </a:pathLst>
          </a:custGeom>
          <a:solidFill>
            <a:srgbClr val="00B0F0"/>
          </a:solidFill>
          <a:ln w="12700">
            <a:solidFill>
              <a:srgbClr val="00B0F0"/>
            </a:solidFill>
            <a:prstDash val="solid"/>
          </a:ln>
        </p:spPr>
        <p:txBody>
          <a:bodyPr/>
          <a:lstStyle/>
          <a:p>
            <a:endParaRPr lang="en-EG" b="1"/>
          </a:p>
        </p:txBody>
      </p:sp>
      <p:sp>
        <p:nvSpPr>
          <p:cNvPr id="47" name="Text 23">
            <a:extLst>
              <a:ext uri="{FF2B5EF4-FFF2-40B4-BE49-F238E27FC236}">
                <a16:creationId xmlns:a16="http://schemas.microsoft.com/office/drawing/2014/main" id="{5EC43408-320E-1963-99E6-D0CD182CEFF6}"/>
              </a:ext>
            </a:extLst>
          </p:cNvPr>
          <p:cNvSpPr/>
          <p:nvPr/>
        </p:nvSpPr>
        <p:spPr>
          <a:xfrm>
            <a:off x="7500890" y="4221712"/>
            <a:ext cx="4483100" cy="291465"/>
          </a:xfrm>
          <a:prstGeom prst="rect">
            <a:avLst/>
          </a:prstGeom>
          <a:noFill/>
          <a:ln/>
        </p:spPr>
        <p:txBody>
          <a:bodyPr wrap="square" lIns="45720" tIns="91440" rIns="91440" bIns="45720" rtlCol="0" anchor="ctr"/>
          <a:lstStyle/>
          <a:p>
            <a:pPr>
              <a:lnSpc>
                <a:spcPct val="100000"/>
              </a:lnSpc>
            </a:pPr>
            <a:endParaRPr lang="en-US" sz="1600" b="1" dirty="0"/>
          </a:p>
        </p:txBody>
      </p:sp>
      <p:sp>
        <p:nvSpPr>
          <p:cNvPr id="48" name="Text 24">
            <a:extLst>
              <a:ext uri="{FF2B5EF4-FFF2-40B4-BE49-F238E27FC236}">
                <a16:creationId xmlns:a16="http://schemas.microsoft.com/office/drawing/2014/main" id="{2062C350-B28C-BE92-5452-2FB9B4F16B8A}"/>
              </a:ext>
            </a:extLst>
          </p:cNvPr>
          <p:cNvSpPr/>
          <p:nvPr/>
        </p:nvSpPr>
        <p:spPr>
          <a:xfrm>
            <a:off x="544148" y="166531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Data</a:t>
            </a:r>
            <a:endParaRPr lang="en-US" sz="1600" b="1" dirty="0"/>
          </a:p>
        </p:txBody>
      </p:sp>
      <p:sp>
        <p:nvSpPr>
          <p:cNvPr id="49" name="Text 25">
            <a:extLst>
              <a:ext uri="{FF2B5EF4-FFF2-40B4-BE49-F238E27FC236}">
                <a16:creationId xmlns:a16="http://schemas.microsoft.com/office/drawing/2014/main" id="{29D96272-9EE6-4AFA-8A73-D961204E2E73}"/>
              </a:ext>
            </a:extLst>
          </p:cNvPr>
          <p:cNvSpPr/>
          <p:nvPr/>
        </p:nvSpPr>
        <p:spPr>
          <a:xfrm>
            <a:off x="511445" y="2131292"/>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Data is the foundation of AI, including numbers, texts, prices, customer information, and financial transactions. High-quality, relevant data is essential for training effective AI models.</a:t>
            </a:r>
            <a:endParaRPr lang="en-US" sz="1600" b="1" dirty="0"/>
          </a:p>
        </p:txBody>
      </p:sp>
      <p:sp>
        <p:nvSpPr>
          <p:cNvPr id="50" name="Text 26">
            <a:extLst>
              <a:ext uri="{FF2B5EF4-FFF2-40B4-BE49-F238E27FC236}">
                <a16:creationId xmlns:a16="http://schemas.microsoft.com/office/drawing/2014/main" id="{BAD37D25-CDEA-4720-52B2-21778B7DD767}"/>
              </a:ext>
            </a:extLst>
          </p:cNvPr>
          <p:cNvSpPr/>
          <p:nvPr/>
        </p:nvSpPr>
        <p:spPr>
          <a:xfrm>
            <a:off x="544148" y="474125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Algorithm</a:t>
            </a:r>
            <a:endParaRPr lang="en-US" sz="1600" b="1" dirty="0"/>
          </a:p>
        </p:txBody>
      </p:sp>
      <p:sp>
        <p:nvSpPr>
          <p:cNvPr id="51" name="Text 27">
            <a:extLst>
              <a:ext uri="{FF2B5EF4-FFF2-40B4-BE49-F238E27FC236}">
                <a16:creationId xmlns:a16="http://schemas.microsoft.com/office/drawing/2014/main" id="{BC8ECE04-B824-B0E8-A139-43F83DA128DF}"/>
              </a:ext>
            </a:extLst>
          </p:cNvPr>
          <p:cNvSpPr/>
          <p:nvPr/>
        </p:nvSpPr>
        <p:spPr>
          <a:xfrm>
            <a:off x="511445" y="5207232"/>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An algorithm is a set of mathematical rules that tells the computer how to solve a problem. It processes the data and enables the AI model to learn and make predictions.</a:t>
            </a:r>
            <a:endParaRPr lang="en-US" sz="1600" b="1" dirty="0"/>
          </a:p>
        </p:txBody>
      </p:sp>
      <p:sp>
        <p:nvSpPr>
          <p:cNvPr id="52" name="Text 28">
            <a:extLst>
              <a:ext uri="{FF2B5EF4-FFF2-40B4-BE49-F238E27FC236}">
                <a16:creationId xmlns:a16="http://schemas.microsoft.com/office/drawing/2014/main" id="{67A6DDC3-B9D6-3EEB-F7AB-7E39DC1AE597}"/>
              </a:ext>
            </a:extLst>
          </p:cNvPr>
          <p:cNvSpPr/>
          <p:nvPr/>
        </p:nvSpPr>
        <p:spPr>
          <a:xfrm>
            <a:off x="7604713" y="1724366"/>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Model</a:t>
            </a:r>
            <a:endParaRPr lang="en-US" sz="1600" b="1" dirty="0"/>
          </a:p>
        </p:txBody>
      </p:sp>
      <p:sp>
        <p:nvSpPr>
          <p:cNvPr id="53" name="Text 29">
            <a:extLst>
              <a:ext uri="{FF2B5EF4-FFF2-40B4-BE49-F238E27FC236}">
                <a16:creationId xmlns:a16="http://schemas.microsoft.com/office/drawing/2014/main" id="{900C780F-28E9-6604-6FF3-D37296860869}"/>
              </a:ext>
            </a:extLst>
          </p:cNvPr>
          <p:cNvSpPr/>
          <p:nvPr/>
        </p:nvSpPr>
        <p:spPr>
          <a:xfrm>
            <a:off x="7572010" y="2190347"/>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model is the trained program that results from the learning process. It uses the patterns identified in the data to make decisions or predictions in real-world scenarios.</a:t>
            </a:r>
            <a:endParaRPr lang="en-US" sz="1600" b="1" dirty="0"/>
          </a:p>
        </p:txBody>
      </p:sp>
      <p:sp>
        <p:nvSpPr>
          <p:cNvPr id="54" name="Text 30">
            <a:extLst>
              <a:ext uri="{FF2B5EF4-FFF2-40B4-BE49-F238E27FC236}">
                <a16:creationId xmlns:a16="http://schemas.microsoft.com/office/drawing/2014/main" id="{E41080A7-EE49-65ED-B10B-845A82183C64}"/>
              </a:ext>
            </a:extLst>
          </p:cNvPr>
          <p:cNvSpPr/>
          <p:nvPr/>
        </p:nvSpPr>
        <p:spPr>
          <a:xfrm>
            <a:off x="7604713" y="4800306"/>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Training</a:t>
            </a:r>
            <a:endParaRPr lang="en-US" sz="1600" b="1" dirty="0"/>
          </a:p>
        </p:txBody>
      </p:sp>
      <p:sp>
        <p:nvSpPr>
          <p:cNvPr id="55" name="Text 31">
            <a:extLst>
              <a:ext uri="{FF2B5EF4-FFF2-40B4-BE49-F238E27FC236}">
                <a16:creationId xmlns:a16="http://schemas.microsoft.com/office/drawing/2014/main" id="{9AC44CF2-764D-FBD9-94D6-694415F55689}"/>
              </a:ext>
            </a:extLst>
          </p:cNvPr>
          <p:cNvSpPr/>
          <p:nvPr/>
        </p:nvSpPr>
        <p:spPr>
          <a:xfrm>
            <a:off x="7200203" y="5266287"/>
            <a:ext cx="4783787"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Training involves using historical data to teach the model. This process helps the model recognize patterns and improve its accuracy over time, ensuring it performs well in various financial contexts.</a:t>
            </a:r>
            <a:endParaRPr lang="en-US" sz="1600" b="1" dirty="0"/>
          </a:p>
        </p:txBody>
      </p:sp>
      <p:pic>
        <p:nvPicPr>
          <p:cNvPr id="57" name="Picture 56" descr="A person working on a computer&#10;&#10;AI-generated content may be incorrect.">
            <a:extLst>
              <a:ext uri="{FF2B5EF4-FFF2-40B4-BE49-F238E27FC236}">
                <a16:creationId xmlns:a16="http://schemas.microsoft.com/office/drawing/2014/main" id="{2B2D1127-5C3B-DDCF-BCE0-DB8B96EF3F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45880" y="3243805"/>
            <a:ext cx="1912552" cy="1830944"/>
          </a:xfrm>
          <a:prstGeom prst="rect">
            <a:avLst/>
          </a:prstGeom>
        </p:spPr>
      </p:pic>
    </p:spTree>
    <p:extLst>
      <p:ext uri="{BB962C8B-B14F-4D97-AF65-F5344CB8AC3E}">
        <p14:creationId xmlns:p14="http://schemas.microsoft.com/office/powerpoint/2010/main" val="2799306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C6A3C-CBA1-AFD9-86B1-87A1F4D2FF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0D60FC-EC1B-063A-B4DC-76F6D74A7019}"/>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b="1" dirty="0"/>
          </a:p>
        </p:txBody>
      </p:sp>
      <p:sp>
        <p:nvSpPr>
          <p:cNvPr id="3" name="TextBox 2">
            <a:extLst>
              <a:ext uri="{FF2B5EF4-FFF2-40B4-BE49-F238E27FC236}">
                <a16:creationId xmlns:a16="http://schemas.microsoft.com/office/drawing/2014/main" id="{B147BB8E-1796-39A7-C94B-491A5F21DC60}"/>
              </a:ext>
            </a:extLst>
          </p:cNvPr>
          <p:cNvSpPr txBox="1"/>
          <p:nvPr/>
        </p:nvSpPr>
        <p:spPr>
          <a:xfrm>
            <a:off x="2516041" y="504515"/>
            <a:ext cx="7545250" cy="523220"/>
          </a:xfrm>
          <a:prstGeom prst="rect">
            <a:avLst/>
          </a:prstGeom>
          <a:noFill/>
        </p:spPr>
        <p:txBody>
          <a:bodyPr wrap="square" rtlCol="0">
            <a:spAutoFit/>
          </a:bodyPr>
          <a:lstStyle/>
          <a:p>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Why Finance Needs AI</a:t>
            </a:r>
          </a:p>
        </p:txBody>
      </p:sp>
      <p:sp>
        <p:nvSpPr>
          <p:cNvPr id="5" name="Rectangle 4">
            <a:extLst>
              <a:ext uri="{FF2B5EF4-FFF2-40B4-BE49-F238E27FC236}">
                <a16:creationId xmlns:a16="http://schemas.microsoft.com/office/drawing/2014/main" id="{345F74E4-9644-DE56-E559-FC903B024392}"/>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BCCB04-B256-F97E-26C9-ED5DF68E43DC}"/>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4C02E5-CF82-727A-87E6-7E27A3EB2668}"/>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879CC85-AAFD-6254-AA5D-1C879424E6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C4EF074C-CC43-9DDB-4C45-85E35778E59C}"/>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C425F019-F0BD-5BD9-A0BE-8435D33706D1}"/>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B6CC7674-1B90-DD43-747A-4EEDE79E73C1}"/>
              </a:ext>
            </a:extLst>
          </p:cNvPr>
          <p:cNvSpPr/>
          <p:nvPr/>
        </p:nvSpPr>
        <p:spPr>
          <a:xfrm>
            <a:off x="735430" y="1856497"/>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b="1"/>
          </a:p>
        </p:txBody>
      </p:sp>
      <p:sp>
        <p:nvSpPr>
          <p:cNvPr id="8" name="Text 11">
            <a:extLst>
              <a:ext uri="{FF2B5EF4-FFF2-40B4-BE49-F238E27FC236}">
                <a16:creationId xmlns:a16="http://schemas.microsoft.com/office/drawing/2014/main" id="{CCA02C4A-AAD4-B174-DA7F-CE8CCB4B94A9}"/>
              </a:ext>
            </a:extLst>
          </p:cNvPr>
          <p:cNvSpPr/>
          <p:nvPr/>
        </p:nvSpPr>
        <p:spPr>
          <a:xfrm>
            <a:off x="735430" y="1856497"/>
            <a:ext cx="7781290" cy="140525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F84FF169-B995-3E12-67F9-FF2F6EEC24BB}"/>
              </a:ext>
            </a:extLst>
          </p:cNvPr>
          <p:cNvSpPr/>
          <p:nvPr/>
        </p:nvSpPr>
        <p:spPr>
          <a:xfrm>
            <a:off x="4146015" y="3821187"/>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b="1"/>
          </a:p>
        </p:txBody>
      </p:sp>
      <p:sp>
        <p:nvSpPr>
          <p:cNvPr id="12" name="Text 13">
            <a:extLst>
              <a:ext uri="{FF2B5EF4-FFF2-40B4-BE49-F238E27FC236}">
                <a16:creationId xmlns:a16="http://schemas.microsoft.com/office/drawing/2014/main" id="{67ED7F92-9F9C-72F8-8607-1545859EDBBA}"/>
              </a:ext>
            </a:extLst>
          </p:cNvPr>
          <p:cNvSpPr/>
          <p:nvPr/>
        </p:nvSpPr>
        <p:spPr>
          <a:xfrm>
            <a:off x="4146015" y="3821187"/>
            <a:ext cx="7781290" cy="140525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E23FACBE-77A1-4520-A069-B698A6A5C7B9}"/>
              </a:ext>
            </a:extLst>
          </p:cNvPr>
          <p:cNvSpPr/>
          <p:nvPr/>
        </p:nvSpPr>
        <p:spPr>
          <a:xfrm>
            <a:off x="862429" y="5412998"/>
            <a:ext cx="8314055" cy="1176040"/>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pPr marL="0" algn="r" defTabSz="914400" rtl="1" eaLnBrk="1" latinLnBrk="0" hangingPunct="1"/>
            <a:endParaRPr lang="en-EG" b="1"/>
          </a:p>
        </p:txBody>
      </p:sp>
      <p:sp>
        <p:nvSpPr>
          <p:cNvPr id="14" name="Text 15">
            <a:extLst>
              <a:ext uri="{FF2B5EF4-FFF2-40B4-BE49-F238E27FC236}">
                <a16:creationId xmlns:a16="http://schemas.microsoft.com/office/drawing/2014/main" id="{7883FD86-CE7F-F938-A6B2-A335F9E02A1A}"/>
              </a:ext>
            </a:extLst>
          </p:cNvPr>
          <p:cNvSpPr/>
          <p:nvPr/>
        </p:nvSpPr>
        <p:spPr>
          <a:xfrm>
            <a:off x="862430" y="5636017"/>
            <a:ext cx="7781290" cy="1405255"/>
          </a:xfrm>
          <a:prstGeom prst="rect">
            <a:avLst/>
          </a:prstGeom>
          <a:noFill/>
          <a:ln/>
        </p:spPr>
        <p:txBody>
          <a:bodyPr wrap="square" lIns="45720" tIns="91440" rIns="91440" bIns="45720" rtlCol="0" anchor="ctr"/>
          <a:lstStyle/>
          <a:p>
            <a:pPr>
              <a:lnSpc>
                <a:spcPct val="100000"/>
              </a:lnSpc>
            </a:pPr>
            <a:endParaRPr lang="en-US" sz="1600" dirty="0"/>
          </a:p>
        </p:txBody>
      </p:sp>
      <p:pic>
        <p:nvPicPr>
          <p:cNvPr id="16" name="Image 1" descr="https://kimi-img.moonshot.cn/pub/slides/slides_tmpl/image/25-08-27-19:57:42-d2nf5dh8bjvh7rlivsvg.png">
            <a:extLst>
              <a:ext uri="{FF2B5EF4-FFF2-40B4-BE49-F238E27FC236}">
                <a16:creationId xmlns:a16="http://schemas.microsoft.com/office/drawing/2014/main" id="{48A6D9D0-E429-C398-96FF-EE4C52D8520F}"/>
              </a:ext>
            </a:extLst>
          </p:cNvPr>
          <p:cNvPicPr>
            <a:picLocks noChangeAspect="1"/>
          </p:cNvPicPr>
          <p:nvPr/>
        </p:nvPicPr>
        <p:blipFill>
          <a:blip r:embed="rId4"/>
          <a:stretch>
            <a:fillRect/>
          </a:stretch>
        </p:blipFill>
        <p:spPr>
          <a:xfrm rot="20220000">
            <a:off x="2290545" y="3522102"/>
            <a:ext cx="972820" cy="1579245"/>
          </a:xfrm>
          <a:prstGeom prst="rect">
            <a:avLst/>
          </a:prstGeom>
        </p:spPr>
      </p:pic>
      <p:pic>
        <p:nvPicPr>
          <p:cNvPr id="17" name="Image 2" descr="https://kimi-img.moonshot.cn/pub/slides/slides_tmpl/image/25-08-27-19:57:42-d2nf5dh8bjvh7rlivsp0.jpg">
            <a:extLst>
              <a:ext uri="{FF2B5EF4-FFF2-40B4-BE49-F238E27FC236}">
                <a16:creationId xmlns:a16="http://schemas.microsoft.com/office/drawing/2014/main" id="{28BBAF99-FE2B-4B17-D7F5-38AC20D7749D}"/>
              </a:ext>
            </a:extLst>
          </p:cNvPr>
          <p:cNvPicPr>
            <a:picLocks noChangeAspect="1"/>
          </p:cNvPicPr>
          <p:nvPr/>
        </p:nvPicPr>
        <p:blipFill>
          <a:blip r:embed="rId5"/>
          <a:stretch>
            <a:fillRect/>
          </a:stretch>
        </p:blipFill>
        <p:spPr>
          <a:xfrm>
            <a:off x="9774219" y="5346269"/>
            <a:ext cx="1351312" cy="1176040"/>
          </a:xfrm>
          <a:prstGeom prst="rect">
            <a:avLst/>
          </a:prstGeom>
        </p:spPr>
      </p:pic>
      <p:sp>
        <p:nvSpPr>
          <p:cNvPr id="18" name="Text 16">
            <a:extLst>
              <a:ext uri="{FF2B5EF4-FFF2-40B4-BE49-F238E27FC236}">
                <a16:creationId xmlns:a16="http://schemas.microsoft.com/office/drawing/2014/main" id="{374D1782-7DD2-0277-DA27-01A53F6D790D}"/>
              </a:ext>
            </a:extLst>
          </p:cNvPr>
          <p:cNvSpPr/>
          <p:nvPr/>
        </p:nvSpPr>
        <p:spPr>
          <a:xfrm>
            <a:off x="396975" y="1366277"/>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01</a:t>
            </a:r>
            <a:endParaRPr lang="en-US" sz="1600" b="1" dirty="0"/>
          </a:p>
        </p:txBody>
      </p:sp>
      <p:sp>
        <p:nvSpPr>
          <p:cNvPr id="19" name="Text 17">
            <a:extLst>
              <a:ext uri="{FF2B5EF4-FFF2-40B4-BE49-F238E27FC236}">
                <a16:creationId xmlns:a16="http://schemas.microsoft.com/office/drawing/2014/main" id="{52D545BE-C328-86DE-1660-622F1DD10BF6}"/>
              </a:ext>
            </a:extLst>
          </p:cNvPr>
          <p:cNvSpPr/>
          <p:nvPr/>
        </p:nvSpPr>
        <p:spPr>
          <a:xfrm>
            <a:off x="1351063" y="164388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Data Volume</a:t>
            </a:r>
            <a:endParaRPr lang="en-US" sz="1600" b="1" dirty="0"/>
          </a:p>
        </p:txBody>
      </p:sp>
      <p:sp>
        <p:nvSpPr>
          <p:cNvPr id="20" name="Text 18">
            <a:extLst>
              <a:ext uri="{FF2B5EF4-FFF2-40B4-BE49-F238E27FC236}">
                <a16:creationId xmlns:a16="http://schemas.microsoft.com/office/drawing/2014/main" id="{A04F3473-4A2B-63F1-0F01-2E16D786582F}"/>
              </a:ext>
            </a:extLst>
          </p:cNvPr>
          <p:cNvSpPr/>
          <p:nvPr/>
        </p:nvSpPr>
        <p:spPr>
          <a:xfrm>
            <a:off x="1141195" y="2104147"/>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financial sector generates massive amounts of data daily, such as stock prices, customer transactions, loans, and payments. AI can process this data efficiently, providing valuable insights that humans alone cannot.</a:t>
            </a:r>
            <a:endParaRPr lang="en-US" sz="1600" b="1" dirty="0"/>
          </a:p>
        </p:txBody>
      </p:sp>
      <p:sp>
        <p:nvSpPr>
          <p:cNvPr id="21" name="Text 19">
            <a:extLst>
              <a:ext uri="{FF2B5EF4-FFF2-40B4-BE49-F238E27FC236}">
                <a16:creationId xmlns:a16="http://schemas.microsoft.com/office/drawing/2014/main" id="{8B2EDA64-D65A-1D29-65C5-9201BB1A76E6}"/>
              </a:ext>
            </a:extLst>
          </p:cNvPr>
          <p:cNvSpPr/>
          <p:nvPr/>
        </p:nvSpPr>
        <p:spPr>
          <a:xfrm>
            <a:off x="3807560" y="3330967"/>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b="1" dirty="0"/>
          </a:p>
        </p:txBody>
      </p:sp>
      <p:sp>
        <p:nvSpPr>
          <p:cNvPr id="22" name="Text 20">
            <a:extLst>
              <a:ext uri="{FF2B5EF4-FFF2-40B4-BE49-F238E27FC236}">
                <a16:creationId xmlns:a16="http://schemas.microsoft.com/office/drawing/2014/main" id="{641D6221-F821-49E2-ADED-E971A36A3E13}"/>
              </a:ext>
            </a:extLst>
          </p:cNvPr>
          <p:cNvSpPr/>
          <p:nvPr/>
        </p:nvSpPr>
        <p:spPr>
          <a:xfrm>
            <a:off x="4761648" y="360857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Speed and Accuracy</a:t>
            </a:r>
            <a:endParaRPr lang="en-US" sz="1600" b="1" dirty="0"/>
          </a:p>
        </p:txBody>
      </p:sp>
      <p:sp>
        <p:nvSpPr>
          <p:cNvPr id="23" name="Text 21">
            <a:extLst>
              <a:ext uri="{FF2B5EF4-FFF2-40B4-BE49-F238E27FC236}">
                <a16:creationId xmlns:a16="http://schemas.microsoft.com/office/drawing/2014/main" id="{418C60CC-F0BA-E0A2-C274-B4BFBE05B3B6}"/>
              </a:ext>
            </a:extLst>
          </p:cNvPr>
          <p:cNvSpPr/>
          <p:nvPr/>
        </p:nvSpPr>
        <p:spPr>
          <a:xfrm>
            <a:off x="4551780" y="4068837"/>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works 24/7 without fatigue, analyzing complex financial data quickly and accurately. This enables banks and financial institutions to make faster, more informed decisions, improving overall performance.</a:t>
            </a:r>
            <a:endParaRPr lang="en-US" sz="1600" b="1" dirty="0"/>
          </a:p>
        </p:txBody>
      </p:sp>
      <p:sp>
        <p:nvSpPr>
          <p:cNvPr id="24" name="Text 22">
            <a:extLst>
              <a:ext uri="{FF2B5EF4-FFF2-40B4-BE49-F238E27FC236}">
                <a16:creationId xmlns:a16="http://schemas.microsoft.com/office/drawing/2014/main" id="{D739257F-FE95-DC6E-601D-33E9113AF5DD}"/>
              </a:ext>
            </a:extLst>
          </p:cNvPr>
          <p:cNvSpPr/>
          <p:nvPr/>
        </p:nvSpPr>
        <p:spPr>
          <a:xfrm>
            <a:off x="523975" y="4922777"/>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b="1" dirty="0"/>
          </a:p>
        </p:txBody>
      </p:sp>
      <p:sp>
        <p:nvSpPr>
          <p:cNvPr id="26" name="Text 23">
            <a:extLst>
              <a:ext uri="{FF2B5EF4-FFF2-40B4-BE49-F238E27FC236}">
                <a16:creationId xmlns:a16="http://schemas.microsoft.com/office/drawing/2014/main" id="{2E60A2CD-E24A-5A2C-4A25-06A8C9C8857C}"/>
              </a:ext>
            </a:extLst>
          </p:cNvPr>
          <p:cNvSpPr/>
          <p:nvPr/>
        </p:nvSpPr>
        <p:spPr>
          <a:xfrm>
            <a:off x="1478063" y="5200381"/>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Competitive Advantage</a:t>
            </a:r>
            <a:endParaRPr lang="en-US" sz="1600" b="1" dirty="0"/>
          </a:p>
        </p:txBody>
      </p:sp>
      <p:sp>
        <p:nvSpPr>
          <p:cNvPr id="27" name="Text 24">
            <a:extLst>
              <a:ext uri="{FF2B5EF4-FFF2-40B4-BE49-F238E27FC236}">
                <a16:creationId xmlns:a16="http://schemas.microsoft.com/office/drawing/2014/main" id="{E2ED9068-2336-0374-5F02-31608BE46EF1}"/>
              </a:ext>
            </a:extLst>
          </p:cNvPr>
          <p:cNvSpPr/>
          <p:nvPr/>
        </p:nvSpPr>
        <p:spPr>
          <a:xfrm>
            <a:off x="1381364" y="5592837"/>
            <a:ext cx="7781290" cy="9962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By leveraging AI, financial institutions can gain a competitive edge. AI-driven tools enhance risk management, optimize trading strategies, and improve customer service, leading to better outcomes for both businesses and clients.</a:t>
            </a:r>
            <a:endParaRPr lang="en-US" sz="1600" b="1" dirty="0"/>
          </a:p>
        </p:txBody>
      </p:sp>
      <p:pic>
        <p:nvPicPr>
          <p:cNvPr id="28" name="Image 1" descr="https://kimi-img.moonshot.cn/pub/slides/slides_tmpl/image/25-08-27-19:57:42-d2nf5dh8bjvh7rlivsvg.png">
            <a:extLst>
              <a:ext uri="{FF2B5EF4-FFF2-40B4-BE49-F238E27FC236}">
                <a16:creationId xmlns:a16="http://schemas.microsoft.com/office/drawing/2014/main" id="{BAF2ADE3-6AF5-F6DE-C98D-B28BE8F2AC65}"/>
              </a:ext>
            </a:extLst>
          </p:cNvPr>
          <p:cNvPicPr>
            <a:picLocks noChangeAspect="1"/>
          </p:cNvPicPr>
          <p:nvPr/>
        </p:nvPicPr>
        <p:blipFill>
          <a:blip r:embed="rId4"/>
          <a:stretch>
            <a:fillRect/>
          </a:stretch>
        </p:blipFill>
        <p:spPr>
          <a:xfrm rot="20220000">
            <a:off x="9869612" y="1668970"/>
            <a:ext cx="972820" cy="1579245"/>
          </a:xfrm>
          <a:prstGeom prst="rect">
            <a:avLst/>
          </a:prstGeom>
        </p:spPr>
      </p:pic>
    </p:spTree>
    <p:extLst>
      <p:ext uri="{BB962C8B-B14F-4D97-AF65-F5344CB8AC3E}">
        <p14:creationId xmlns:p14="http://schemas.microsoft.com/office/powerpoint/2010/main" val="839783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CFC04-6328-FE3E-2443-9F1BAB445D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6471BB-F32B-2094-C61C-549B756389D9}"/>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FDA2B67-F3F3-2DD0-E5C5-BD97B679D8B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Traditional vs AI Finance</a:t>
            </a:r>
          </a:p>
        </p:txBody>
      </p:sp>
      <p:sp>
        <p:nvSpPr>
          <p:cNvPr id="5" name="Rectangle 4">
            <a:extLst>
              <a:ext uri="{FF2B5EF4-FFF2-40B4-BE49-F238E27FC236}">
                <a16:creationId xmlns:a16="http://schemas.microsoft.com/office/drawing/2014/main" id="{ABC3626E-393D-9C2D-8CC6-C1B0EFE4AC27}"/>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9AF3F8-F730-3CE4-BBD9-C619F77435A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AF22C3-BD92-E5DC-A4D0-C4C941714015}"/>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582F5CE-D0A6-8C68-DEDD-E40E556D2C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2FFB49A5-74F9-A93E-C81E-3D95983F18B2}"/>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5767BFC1-5030-95DE-15BA-864E58B61E33}"/>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4">
            <a:extLst>
              <a:ext uri="{FF2B5EF4-FFF2-40B4-BE49-F238E27FC236}">
                <a16:creationId xmlns:a16="http://schemas.microsoft.com/office/drawing/2014/main" id="{F0278556-7C2F-E62F-946D-669F4B40F45A}"/>
              </a:ext>
            </a:extLst>
          </p:cNvPr>
          <p:cNvSpPr/>
          <p:nvPr/>
        </p:nvSpPr>
        <p:spPr>
          <a:xfrm>
            <a:off x="5078095" y="1470025"/>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8" name="Text 15">
            <a:extLst>
              <a:ext uri="{FF2B5EF4-FFF2-40B4-BE49-F238E27FC236}">
                <a16:creationId xmlns:a16="http://schemas.microsoft.com/office/drawing/2014/main" id="{294A43AA-11B9-6CF4-8C73-90213515EE4E}"/>
              </a:ext>
            </a:extLst>
          </p:cNvPr>
          <p:cNvSpPr/>
          <p:nvPr/>
        </p:nvSpPr>
        <p:spPr>
          <a:xfrm>
            <a:off x="5078095" y="1470025"/>
            <a:ext cx="660400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6">
            <a:extLst>
              <a:ext uri="{FF2B5EF4-FFF2-40B4-BE49-F238E27FC236}">
                <a16:creationId xmlns:a16="http://schemas.microsoft.com/office/drawing/2014/main" id="{7FD7D49B-A958-2621-DD9E-03C8ED57B493}"/>
              </a:ext>
            </a:extLst>
          </p:cNvPr>
          <p:cNvSpPr/>
          <p:nvPr/>
        </p:nvSpPr>
        <p:spPr>
          <a:xfrm>
            <a:off x="4963795" y="1305560"/>
            <a:ext cx="6475730"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2" name="Text 17">
            <a:extLst>
              <a:ext uri="{FF2B5EF4-FFF2-40B4-BE49-F238E27FC236}">
                <a16:creationId xmlns:a16="http://schemas.microsoft.com/office/drawing/2014/main" id="{F87F0C39-9AF3-99FC-7EE0-F70A6D8789E5}"/>
              </a:ext>
            </a:extLst>
          </p:cNvPr>
          <p:cNvSpPr/>
          <p:nvPr/>
        </p:nvSpPr>
        <p:spPr>
          <a:xfrm>
            <a:off x="4963795" y="1305560"/>
            <a:ext cx="647573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8">
            <a:extLst>
              <a:ext uri="{FF2B5EF4-FFF2-40B4-BE49-F238E27FC236}">
                <a16:creationId xmlns:a16="http://schemas.microsoft.com/office/drawing/2014/main" id="{DE572B9D-706B-92D9-10B7-5777E607FEA2}"/>
              </a:ext>
            </a:extLst>
          </p:cNvPr>
          <p:cNvSpPr/>
          <p:nvPr/>
        </p:nvSpPr>
        <p:spPr>
          <a:xfrm>
            <a:off x="5128260" y="3963035"/>
            <a:ext cx="660400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4" name="Text 19">
            <a:extLst>
              <a:ext uri="{FF2B5EF4-FFF2-40B4-BE49-F238E27FC236}">
                <a16:creationId xmlns:a16="http://schemas.microsoft.com/office/drawing/2014/main" id="{495977F8-5D73-EBAA-52AD-A32A8D1ED560}"/>
              </a:ext>
            </a:extLst>
          </p:cNvPr>
          <p:cNvSpPr/>
          <p:nvPr/>
        </p:nvSpPr>
        <p:spPr>
          <a:xfrm>
            <a:off x="5128260" y="3963035"/>
            <a:ext cx="660400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20">
            <a:extLst>
              <a:ext uri="{FF2B5EF4-FFF2-40B4-BE49-F238E27FC236}">
                <a16:creationId xmlns:a16="http://schemas.microsoft.com/office/drawing/2014/main" id="{F8281905-A259-8CF9-A057-D0A3A04E220A}"/>
              </a:ext>
            </a:extLst>
          </p:cNvPr>
          <p:cNvSpPr/>
          <p:nvPr/>
        </p:nvSpPr>
        <p:spPr>
          <a:xfrm>
            <a:off x="5013960" y="3798570"/>
            <a:ext cx="6475730"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6" name="Text 21">
            <a:extLst>
              <a:ext uri="{FF2B5EF4-FFF2-40B4-BE49-F238E27FC236}">
                <a16:creationId xmlns:a16="http://schemas.microsoft.com/office/drawing/2014/main" id="{810DBAB6-35BF-8659-78B9-1459FCBF3197}"/>
              </a:ext>
            </a:extLst>
          </p:cNvPr>
          <p:cNvSpPr/>
          <p:nvPr/>
        </p:nvSpPr>
        <p:spPr>
          <a:xfrm>
            <a:off x="5013960" y="3798570"/>
            <a:ext cx="647573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Text 22">
            <a:extLst>
              <a:ext uri="{FF2B5EF4-FFF2-40B4-BE49-F238E27FC236}">
                <a16:creationId xmlns:a16="http://schemas.microsoft.com/office/drawing/2014/main" id="{DF98409B-C09E-B1AB-75B3-CE26F08BA0E0}"/>
              </a:ext>
            </a:extLst>
          </p:cNvPr>
          <p:cNvSpPr/>
          <p:nvPr/>
        </p:nvSpPr>
        <p:spPr>
          <a:xfrm>
            <a:off x="5013960" y="1471930"/>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Traditional Finance</a:t>
            </a:r>
            <a:endParaRPr lang="en-US" sz="1600" b="1" dirty="0"/>
          </a:p>
        </p:txBody>
      </p:sp>
      <p:sp>
        <p:nvSpPr>
          <p:cNvPr id="18" name="Text 23">
            <a:extLst>
              <a:ext uri="{FF2B5EF4-FFF2-40B4-BE49-F238E27FC236}">
                <a16:creationId xmlns:a16="http://schemas.microsoft.com/office/drawing/2014/main" id="{C831F12E-6CF4-066A-2807-64E8652A3103}"/>
              </a:ext>
            </a:extLst>
          </p:cNvPr>
          <p:cNvSpPr/>
          <p:nvPr/>
        </p:nvSpPr>
        <p:spPr>
          <a:xfrm>
            <a:off x="5013960" y="1965325"/>
            <a:ext cx="6260465"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In traditional finance, human analysts read reports, study numbers, and make financial decisions. This process is time-consuming and prone to human error, limiting the speed and scale of decision-making.</a:t>
            </a:r>
            <a:endParaRPr lang="en-US" sz="1600" b="1" dirty="0"/>
          </a:p>
        </p:txBody>
      </p:sp>
      <p:sp>
        <p:nvSpPr>
          <p:cNvPr id="19" name="Text 24">
            <a:extLst>
              <a:ext uri="{FF2B5EF4-FFF2-40B4-BE49-F238E27FC236}">
                <a16:creationId xmlns:a16="http://schemas.microsoft.com/office/drawing/2014/main" id="{4BA53BBE-A122-5614-7CAB-BCB887EE588F}"/>
              </a:ext>
            </a:extLst>
          </p:cNvPr>
          <p:cNvSpPr/>
          <p:nvPr/>
        </p:nvSpPr>
        <p:spPr>
          <a:xfrm>
            <a:off x="5064125" y="3964940"/>
            <a:ext cx="4443095"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AI-Based Finance</a:t>
            </a:r>
            <a:endParaRPr lang="en-US" sz="1600" b="1" dirty="0"/>
          </a:p>
        </p:txBody>
      </p:sp>
      <p:sp>
        <p:nvSpPr>
          <p:cNvPr id="20" name="Text 25">
            <a:extLst>
              <a:ext uri="{FF2B5EF4-FFF2-40B4-BE49-F238E27FC236}">
                <a16:creationId xmlns:a16="http://schemas.microsoft.com/office/drawing/2014/main" id="{0D1ADDD6-3457-764D-A605-729DFDE8D368}"/>
              </a:ext>
            </a:extLst>
          </p:cNvPr>
          <p:cNvSpPr/>
          <p:nvPr/>
        </p:nvSpPr>
        <p:spPr>
          <a:xfrm>
            <a:off x="5064125" y="4458335"/>
            <a:ext cx="6260465"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AI-based finance uses computer models to analyze large datasets and provide suggestions or signals. While humans still make the final decision, AI acts as a powerful supporting tool, enhancing accuracy and efficiency.</a:t>
            </a:r>
            <a:endParaRPr lang="en-US" sz="1600" b="1" dirty="0"/>
          </a:p>
        </p:txBody>
      </p:sp>
      <p:pic>
        <p:nvPicPr>
          <p:cNvPr id="22" name="Picture 21" descr="A person and person sitting at a desk with a computer and a robot&#10;&#10;AI-generated content may be incorrect.">
            <a:extLst>
              <a:ext uri="{FF2B5EF4-FFF2-40B4-BE49-F238E27FC236}">
                <a16:creationId xmlns:a16="http://schemas.microsoft.com/office/drawing/2014/main" id="{1D4D69D4-642C-CAF6-A707-A865BE071B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3233" y="1797608"/>
            <a:ext cx="3502025" cy="4190897"/>
          </a:xfrm>
          <a:prstGeom prst="rect">
            <a:avLst/>
          </a:prstGeom>
        </p:spPr>
      </p:pic>
    </p:spTree>
    <p:extLst>
      <p:ext uri="{BB962C8B-B14F-4D97-AF65-F5344CB8AC3E}">
        <p14:creationId xmlns:p14="http://schemas.microsoft.com/office/powerpoint/2010/main" val="14512340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2A71B-417D-A0DF-D759-A70BD7DACC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4436CD-7136-7194-9650-AFD9E904340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b="1" dirty="0"/>
          </a:p>
        </p:txBody>
      </p:sp>
      <p:sp>
        <p:nvSpPr>
          <p:cNvPr id="3" name="TextBox 2">
            <a:extLst>
              <a:ext uri="{FF2B5EF4-FFF2-40B4-BE49-F238E27FC236}">
                <a16:creationId xmlns:a16="http://schemas.microsoft.com/office/drawing/2014/main" id="{CDDC4147-56BE-926E-CE3B-0ACE2C550D90}"/>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Key Term: Prediction</a:t>
            </a:r>
          </a:p>
        </p:txBody>
      </p:sp>
      <p:sp>
        <p:nvSpPr>
          <p:cNvPr id="5" name="Rectangle 4">
            <a:extLst>
              <a:ext uri="{FF2B5EF4-FFF2-40B4-BE49-F238E27FC236}">
                <a16:creationId xmlns:a16="http://schemas.microsoft.com/office/drawing/2014/main" id="{2F3B2587-E4B5-C970-9F31-41A7C82DC8A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78720A-2EF3-65C5-D7E9-07DD35B70E7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58B3D2-80CB-6D8E-0CB9-36714C0B8B5F}"/>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DF77666-A7FE-B4A6-20E9-99502915C6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99AEC023-F817-2542-CF2B-A8E64130A4CF}"/>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ADBB57C0-F195-01A6-0BBE-B9B553FF7567}"/>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0">
            <a:extLst>
              <a:ext uri="{FF2B5EF4-FFF2-40B4-BE49-F238E27FC236}">
                <a16:creationId xmlns:a16="http://schemas.microsoft.com/office/drawing/2014/main" id="{F02A91A5-DEAF-97F6-699F-01BB65F044D0}"/>
              </a:ext>
            </a:extLst>
          </p:cNvPr>
          <p:cNvSpPr/>
          <p:nvPr/>
        </p:nvSpPr>
        <p:spPr>
          <a:xfrm>
            <a:off x="3821155" y="3588126"/>
            <a:ext cx="3767455" cy="558800"/>
          </a:xfrm>
          <a:prstGeom prst="roundRect">
            <a:avLst>
              <a:gd name="adj" fmla="val 45340"/>
            </a:avLst>
          </a:prstGeom>
          <a:solidFill>
            <a:srgbClr val="00B0F0"/>
          </a:solidFill>
          <a:ln/>
        </p:spPr>
        <p:txBody>
          <a:bodyPr/>
          <a:lstStyle/>
          <a:p>
            <a:endParaRPr lang="en-EG" b="1"/>
          </a:p>
        </p:txBody>
      </p:sp>
      <p:sp>
        <p:nvSpPr>
          <p:cNvPr id="20" name="Text 1">
            <a:extLst>
              <a:ext uri="{FF2B5EF4-FFF2-40B4-BE49-F238E27FC236}">
                <a16:creationId xmlns:a16="http://schemas.microsoft.com/office/drawing/2014/main" id="{704670F2-F73E-DC5A-625B-7481934C2C93}"/>
              </a:ext>
            </a:extLst>
          </p:cNvPr>
          <p:cNvSpPr/>
          <p:nvPr/>
        </p:nvSpPr>
        <p:spPr>
          <a:xfrm>
            <a:off x="3821155" y="3588126"/>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12">
            <a:extLst>
              <a:ext uri="{FF2B5EF4-FFF2-40B4-BE49-F238E27FC236}">
                <a16:creationId xmlns:a16="http://schemas.microsoft.com/office/drawing/2014/main" id="{28BD4AEF-EDC5-5F8F-DC70-1278CCBFC331}"/>
              </a:ext>
            </a:extLst>
          </p:cNvPr>
          <p:cNvSpPr/>
          <p:nvPr/>
        </p:nvSpPr>
        <p:spPr>
          <a:xfrm>
            <a:off x="7979135" y="3588126"/>
            <a:ext cx="3767455" cy="558800"/>
          </a:xfrm>
          <a:prstGeom prst="roundRect">
            <a:avLst>
              <a:gd name="adj" fmla="val 45340"/>
            </a:avLst>
          </a:prstGeom>
          <a:solidFill>
            <a:srgbClr val="00B0F0"/>
          </a:solidFill>
          <a:ln/>
        </p:spPr>
        <p:txBody>
          <a:bodyPr/>
          <a:lstStyle/>
          <a:p>
            <a:endParaRPr lang="en-EG" b="1"/>
          </a:p>
        </p:txBody>
      </p:sp>
      <p:sp>
        <p:nvSpPr>
          <p:cNvPr id="22" name="Text 13">
            <a:extLst>
              <a:ext uri="{FF2B5EF4-FFF2-40B4-BE49-F238E27FC236}">
                <a16:creationId xmlns:a16="http://schemas.microsoft.com/office/drawing/2014/main" id="{55B8CA91-CD6A-B142-64E0-ADDA0526E246}"/>
              </a:ext>
            </a:extLst>
          </p:cNvPr>
          <p:cNvSpPr/>
          <p:nvPr/>
        </p:nvSpPr>
        <p:spPr>
          <a:xfrm>
            <a:off x="7979135" y="3588126"/>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Text 14">
            <a:extLst>
              <a:ext uri="{FF2B5EF4-FFF2-40B4-BE49-F238E27FC236}">
                <a16:creationId xmlns:a16="http://schemas.microsoft.com/office/drawing/2014/main" id="{207ED663-FA3B-70CC-F940-41C92E962DD6}"/>
              </a:ext>
            </a:extLst>
          </p:cNvPr>
          <p:cNvSpPr/>
          <p:nvPr/>
        </p:nvSpPr>
        <p:spPr>
          <a:xfrm>
            <a:off x="3821155" y="1345306"/>
            <a:ext cx="6448425" cy="584775"/>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Prediction Definition</a:t>
            </a:r>
            <a:endParaRPr lang="en-US" sz="1600" b="1" dirty="0"/>
          </a:p>
        </p:txBody>
      </p:sp>
      <p:sp>
        <p:nvSpPr>
          <p:cNvPr id="24" name="Text 15">
            <a:extLst>
              <a:ext uri="{FF2B5EF4-FFF2-40B4-BE49-F238E27FC236}">
                <a16:creationId xmlns:a16="http://schemas.microsoft.com/office/drawing/2014/main" id="{BAC4F375-1153-86FF-D3EE-AC40DF0439B3}"/>
              </a:ext>
            </a:extLst>
          </p:cNvPr>
          <p:cNvSpPr/>
          <p:nvPr/>
        </p:nvSpPr>
        <p:spPr>
          <a:xfrm>
            <a:off x="3821155" y="2090161"/>
            <a:ext cx="7887970" cy="13144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Prediction involves estimating future events based on past data. In finance, this includes forecasting stock prices, company profits, customer demand, and loan default risk.</a:t>
            </a:r>
            <a:endParaRPr lang="en-US" sz="1600" b="1" dirty="0"/>
          </a:p>
        </p:txBody>
      </p:sp>
      <p:sp>
        <p:nvSpPr>
          <p:cNvPr id="26" name="Text 16">
            <a:extLst>
              <a:ext uri="{FF2B5EF4-FFF2-40B4-BE49-F238E27FC236}">
                <a16:creationId xmlns:a16="http://schemas.microsoft.com/office/drawing/2014/main" id="{EACF87C1-AACF-5876-0E32-119B2346647E}"/>
              </a:ext>
            </a:extLst>
          </p:cNvPr>
          <p:cNvSpPr/>
          <p:nvPr/>
        </p:nvSpPr>
        <p:spPr>
          <a:xfrm>
            <a:off x="3888465" y="3649195"/>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AI Prediction</a:t>
            </a:r>
            <a:endParaRPr lang="en-US" sz="1600" b="1" dirty="0"/>
          </a:p>
        </p:txBody>
      </p:sp>
      <p:sp>
        <p:nvSpPr>
          <p:cNvPr id="27" name="Text 17">
            <a:extLst>
              <a:ext uri="{FF2B5EF4-FFF2-40B4-BE49-F238E27FC236}">
                <a16:creationId xmlns:a16="http://schemas.microsoft.com/office/drawing/2014/main" id="{8D08C1E0-191E-74A3-B155-933B986AB963}"/>
              </a:ext>
            </a:extLst>
          </p:cNvPr>
          <p:cNvSpPr/>
          <p:nvPr/>
        </p:nvSpPr>
        <p:spPr>
          <a:xfrm>
            <a:off x="3821155" y="4361556"/>
            <a:ext cx="3845560" cy="17735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models can make thousands of predictions in a short time, analyzing vast amounts of data to identify trends and patterns. This helps businesses plan better and manage financial risks effectively.</a:t>
            </a:r>
            <a:endParaRPr lang="en-US" sz="1600" b="1" dirty="0"/>
          </a:p>
        </p:txBody>
      </p:sp>
      <p:sp>
        <p:nvSpPr>
          <p:cNvPr id="28" name="Text 18">
            <a:extLst>
              <a:ext uri="{FF2B5EF4-FFF2-40B4-BE49-F238E27FC236}">
                <a16:creationId xmlns:a16="http://schemas.microsoft.com/office/drawing/2014/main" id="{8910F11B-FAD4-103E-ABA2-7193EC183A79}"/>
              </a:ext>
            </a:extLst>
          </p:cNvPr>
          <p:cNvSpPr/>
          <p:nvPr/>
        </p:nvSpPr>
        <p:spPr>
          <a:xfrm>
            <a:off x="8046445" y="3649195"/>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Impact on Finance</a:t>
            </a:r>
            <a:endParaRPr lang="en-US" sz="1600" b="1" dirty="0"/>
          </a:p>
        </p:txBody>
      </p:sp>
      <p:sp>
        <p:nvSpPr>
          <p:cNvPr id="29" name="Text 19">
            <a:extLst>
              <a:ext uri="{FF2B5EF4-FFF2-40B4-BE49-F238E27FC236}">
                <a16:creationId xmlns:a16="http://schemas.microsoft.com/office/drawing/2014/main" id="{7472B139-6041-B686-7BAF-665712C5C5B6}"/>
              </a:ext>
            </a:extLst>
          </p:cNvPr>
          <p:cNvSpPr/>
          <p:nvPr/>
        </p:nvSpPr>
        <p:spPr>
          <a:xfrm>
            <a:off x="7979135" y="4361556"/>
            <a:ext cx="3845560" cy="196596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Accurate predictions enable financial institutions to optimize investment strategies, allocate resources efficiently, and mitigate potential losses, leading to improved financial stability and performance.</a:t>
            </a:r>
            <a:endParaRPr lang="en-US" sz="1600" b="1" dirty="0"/>
          </a:p>
        </p:txBody>
      </p:sp>
      <p:pic>
        <p:nvPicPr>
          <p:cNvPr id="31" name="Picture 30" descr="A person balancing on a balance scale with people holding money and coins&#10;&#10;AI-generated content may be incorrect.">
            <a:extLst>
              <a:ext uri="{FF2B5EF4-FFF2-40B4-BE49-F238E27FC236}">
                <a16:creationId xmlns:a16="http://schemas.microsoft.com/office/drawing/2014/main" id="{8FE7A79C-93B6-0F62-B224-DCBBA47C95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8065" y="1912590"/>
            <a:ext cx="2695978" cy="4397359"/>
          </a:xfrm>
          <a:prstGeom prst="rect">
            <a:avLst/>
          </a:prstGeom>
        </p:spPr>
      </p:pic>
    </p:spTree>
    <p:extLst>
      <p:ext uri="{BB962C8B-B14F-4D97-AF65-F5344CB8AC3E}">
        <p14:creationId xmlns:p14="http://schemas.microsoft.com/office/powerpoint/2010/main" val="3859297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C18F5-5DC4-56B3-48DB-A7F85B343B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00AB8A-134C-81D5-35F8-F1328D4F4A37}"/>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b="1" dirty="0"/>
          </a:p>
        </p:txBody>
      </p:sp>
      <p:sp>
        <p:nvSpPr>
          <p:cNvPr id="3" name="TextBox 2">
            <a:extLst>
              <a:ext uri="{FF2B5EF4-FFF2-40B4-BE49-F238E27FC236}">
                <a16:creationId xmlns:a16="http://schemas.microsoft.com/office/drawing/2014/main" id="{BBB040F3-D5AC-B51A-A8A4-360F1CB2B59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Key Term: Classification</a:t>
            </a:r>
          </a:p>
        </p:txBody>
      </p:sp>
      <p:sp>
        <p:nvSpPr>
          <p:cNvPr id="5" name="Rectangle 4">
            <a:extLst>
              <a:ext uri="{FF2B5EF4-FFF2-40B4-BE49-F238E27FC236}">
                <a16:creationId xmlns:a16="http://schemas.microsoft.com/office/drawing/2014/main" id="{6761C3A9-5C88-A8F7-DAC5-C2A66C8DE7D4}"/>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EF0AAE-2C8A-CA20-91D2-E2CF15671FC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92627E-3EEA-B4FE-55E6-1AD6E3AD1A9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9E0772C-6E5C-B960-77A3-D1AA68E7DD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E8F8580B-85D5-8AC3-D6DD-B1DF1411A7D9}"/>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B36C3420-9221-8EFB-D4CA-BDF616C7DD9C}"/>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7E35ADEA-E23B-92D4-275C-38F31EC79DDC}"/>
              </a:ext>
            </a:extLst>
          </p:cNvPr>
          <p:cNvSpPr/>
          <p:nvPr/>
        </p:nvSpPr>
        <p:spPr>
          <a:xfrm>
            <a:off x="1087561" y="4317002"/>
            <a:ext cx="2560955" cy="0"/>
          </a:xfrm>
          <a:prstGeom prst="line">
            <a:avLst/>
          </a:prstGeom>
          <a:noFill/>
          <a:ln w="38100">
            <a:solidFill>
              <a:srgbClr val="000000"/>
            </a:solidFill>
            <a:prstDash val="dash"/>
            <a:headEnd type="none"/>
            <a:tailEnd type="none"/>
          </a:ln>
        </p:spPr>
        <p:txBody>
          <a:bodyPr/>
          <a:lstStyle/>
          <a:p>
            <a:endParaRPr lang="en-EG" b="1"/>
          </a:p>
        </p:txBody>
      </p:sp>
      <p:sp>
        <p:nvSpPr>
          <p:cNvPr id="8" name="Shape 11">
            <a:extLst>
              <a:ext uri="{FF2B5EF4-FFF2-40B4-BE49-F238E27FC236}">
                <a16:creationId xmlns:a16="http://schemas.microsoft.com/office/drawing/2014/main" id="{48C2B9BC-F956-1716-9BD9-10E3395F0FC8}"/>
              </a:ext>
            </a:extLst>
          </p:cNvPr>
          <p:cNvSpPr/>
          <p:nvPr/>
        </p:nvSpPr>
        <p:spPr>
          <a:xfrm>
            <a:off x="4905816" y="4317002"/>
            <a:ext cx="2560955" cy="0"/>
          </a:xfrm>
          <a:prstGeom prst="line">
            <a:avLst/>
          </a:prstGeom>
          <a:noFill/>
          <a:ln w="38100">
            <a:solidFill>
              <a:srgbClr val="000000"/>
            </a:solidFill>
            <a:prstDash val="dash"/>
            <a:headEnd type="none"/>
            <a:tailEnd type="none"/>
          </a:ln>
        </p:spPr>
        <p:txBody>
          <a:bodyPr/>
          <a:lstStyle/>
          <a:p>
            <a:endParaRPr lang="en-EG" b="1"/>
          </a:p>
        </p:txBody>
      </p:sp>
      <p:sp>
        <p:nvSpPr>
          <p:cNvPr id="11" name="Shape 12">
            <a:extLst>
              <a:ext uri="{FF2B5EF4-FFF2-40B4-BE49-F238E27FC236}">
                <a16:creationId xmlns:a16="http://schemas.microsoft.com/office/drawing/2014/main" id="{F8DDE0E4-B52E-0718-30B1-23456C6CFE22}"/>
              </a:ext>
            </a:extLst>
          </p:cNvPr>
          <p:cNvSpPr/>
          <p:nvPr/>
        </p:nvSpPr>
        <p:spPr>
          <a:xfrm>
            <a:off x="8610406" y="4317002"/>
            <a:ext cx="2560955" cy="0"/>
          </a:xfrm>
          <a:prstGeom prst="line">
            <a:avLst/>
          </a:prstGeom>
          <a:noFill/>
          <a:ln w="38100">
            <a:solidFill>
              <a:srgbClr val="000000"/>
            </a:solidFill>
            <a:prstDash val="dash"/>
            <a:headEnd type="none"/>
            <a:tailEnd type="none"/>
          </a:ln>
        </p:spPr>
        <p:txBody>
          <a:bodyPr/>
          <a:lstStyle/>
          <a:p>
            <a:endParaRPr lang="en-EG" b="1"/>
          </a:p>
        </p:txBody>
      </p:sp>
      <p:pic>
        <p:nvPicPr>
          <p:cNvPr id="12" name="Image 0" descr="https://kimi-img.moonshot.cn/pub/slides/slides_tmpl/image/25-08-27-19:57:42-d2nf5dh8bjvh7rlivsog.png">
            <a:extLst>
              <a:ext uri="{FF2B5EF4-FFF2-40B4-BE49-F238E27FC236}">
                <a16:creationId xmlns:a16="http://schemas.microsoft.com/office/drawing/2014/main" id="{76BA6EEA-3F5D-FC53-7F93-07C2A0716411}"/>
              </a:ext>
            </a:extLst>
          </p:cNvPr>
          <p:cNvPicPr>
            <a:picLocks noChangeAspect="1"/>
          </p:cNvPicPr>
          <p:nvPr/>
        </p:nvPicPr>
        <p:blipFill>
          <a:blip r:embed="rId4"/>
          <a:stretch>
            <a:fillRect/>
          </a:stretch>
        </p:blipFill>
        <p:spPr>
          <a:xfrm>
            <a:off x="1438081" y="1759222"/>
            <a:ext cx="1544320" cy="1407160"/>
          </a:xfrm>
          <a:prstGeom prst="rect">
            <a:avLst/>
          </a:prstGeom>
        </p:spPr>
      </p:pic>
      <p:pic>
        <p:nvPicPr>
          <p:cNvPr id="13" name="Image 1" descr="https://kimi-img.moonshot.cn/pub/slides/slides_tmpl/image/25-08-27-19:57:42-d2nf5dh8bjvh7rlivst0.png">
            <a:extLst>
              <a:ext uri="{FF2B5EF4-FFF2-40B4-BE49-F238E27FC236}">
                <a16:creationId xmlns:a16="http://schemas.microsoft.com/office/drawing/2014/main" id="{A16F66F1-E52D-1937-1D25-9882468780D5}"/>
              </a:ext>
            </a:extLst>
          </p:cNvPr>
          <p:cNvPicPr>
            <a:picLocks noChangeAspect="1"/>
          </p:cNvPicPr>
          <p:nvPr/>
        </p:nvPicPr>
        <p:blipFill>
          <a:blip r:embed="rId5"/>
          <a:stretch>
            <a:fillRect/>
          </a:stretch>
        </p:blipFill>
        <p:spPr>
          <a:xfrm>
            <a:off x="5225221" y="1566817"/>
            <a:ext cx="1921510" cy="1678305"/>
          </a:xfrm>
          <a:prstGeom prst="rect">
            <a:avLst/>
          </a:prstGeom>
        </p:spPr>
      </p:pic>
      <p:pic>
        <p:nvPicPr>
          <p:cNvPr id="14" name="Image 2" descr="https://kimi-img.moonshot.cn/pub/slides/slides_tmpl/image/25-08-27-19:57:42-d2nf5dh8bjvh7rlivsug.png">
            <a:extLst>
              <a:ext uri="{FF2B5EF4-FFF2-40B4-BE49-F238E27FC236}">
                <a16:creationId xmlns:a16="http://schemas.microsoft.com/office/drawing/2014/main" id="{53BC314B-3B2A-C10D-C33F-EA8167CA2833}"/>
              </a:ext>
            </a:extLst>
          </p:cNvPr>
          <p:cNvPicPr>
            <a:picLocks noChangeAspect="1"/>
          </p:cNvPicPr>
          <p:nvPr/>
        </p:nvPicPr>
        <p:blipFill>
          <a:blip r:embed="rId6"/>
          <a:stretch>
            <a:fillRect/>
          </a:stretch>
        </p:blipFill>
        <p:spPr>
          <a:xfrm>
            <a:off x="8884091" y="1651907"/>
            <a:ext cx="1710690" cy="1635760"/>
          </a:xfrm>
          <a:prstGeom prst="rect">
            <a:avLst/>
          </a:prstGeom>
        </p:spPr>
      </p:pic>
      <p:sp>
        <p:nvSpPr>
          <p:cNvPr id="15" name="Shape 15">
            <a:extLst>
              <a:ext uri="{FF2B5EF4-FFF2-40B4-BE49-F238E27FC236}">
                <a16:creationId xmlns:a16="http://schemas.microsoft.com/office/drawing/2014/main" id="{A21531E9-6931-C772-8CE4-C67768717091}"/>
              </a:ext>
            </a:extLst>
          </p:cNvPr>
          <p:cNvSpPr/>
          <p:nvPr/>
        </p:nvSpPr>
        <p:spPr>
          <a:xfrm>
            <a:off x="4277166" y="1878602"/>
            <a:ext cx="0" cy="4612005"/>
          </a:xfrm>
          <a:prstGeom prst="line">
            <a:avLst/>
          </a:prstGeom>
          <a:noFill/>
          <a:ln w="6350">
            <a:solidFill>
              <a:srgbClr val="D9D9D9"/>
            </a:solidFill>
            <a:prstDash val="dash"/>
            <a:headEnd type="none"/>
            <a:tailEnd type="none"/>
          </a:ln>
        </p:spPr>
        <p:txBody>
          <a:bodyPr/>
          <a:lstStyle/>
          <a:p>
            <a:endParaRPr lang="en-EG" b="1"/>
          </a:p>
        </p:txBody>
      </p:sp>
      <p:sp>
        <p:nvSpPr>
          <p:cNvPr id="16" name="Shape 16">
            <a:extLst>
              <a:ext uri="{FF2B5EF4-FFF2-40B4-BE49-F238E27FC236}">
                <a16:creationId xmlns:a16="http://schemas.microsoft.com/office/drawing/2014/main" id="{6D0BB3F6-B3B8-B58B-119F-B3C9D39006A2}"/>
              </a:ext>
            </a:extLst>
          </p:cNvPr>
          <p:cNvSpPr/>
          <p:nvPr/>
        </p:nvSpPr>
        <p:spPr>
          <a:xfrm>
            <a:off x="8094786" y="1878602"/>
            <a:ext cx="0" cy="4612005"/>
          </a:xfrm>
          <a:prstGeom prst="line">
            <a:avLst/>
          </a:prstGeom>
          <a:noFill/>
          <a:ln w="6350">
            <a:solidFill>
              <a:srgbClr val="D9D9D9"/>
            </a:solidFill>
            <a:prstDash val="dash"/>
            <a:headEnd type="none"/>
            <a:tailEnd type="none"/>
          </a:ln>
        </p:spPr>
        <p:txBody>
          <a:bodyPr/>
          <a:lstStyle/>
          <a:p>
            <a:endParaRPr lang="en-EG" b="1"/>
          </a:p>
        </p:txBody>
      </p:sp>
      <p:sp>
        <p:nvSpPr>
          <p:cNvPr id="17" name="Text 17">
            <a:extLst>
              <a:ext uri="{FF2B5EF4-FFF2-40B4-BE49-F238E27FC236}">
                <a16:creationId xmlns:a16="http://schemas.microsoft.com/office/drawing/2014/main" id="{9547FDF5-86C7-D953-06A5-EE77C0B1034E}"/>
              </a:ext>
            </a:extLst>
          </p:cNvPr>
          <p:cNvSpPr/>
          <p:nvPr/>
        </p:nvSpPr>
        <p:spPr>
          <a:xfrm>
            <a:off x="1082481" y="3334022"/>
            <a:ext cx="256857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Classification Definition</a:t>
            </a:r>
            <a:endParaRPr lang="en-US" sz="1600" b="1" dirty="0"/>
          </a:p>
        </p:txBody>
      </p:sp>
      <p:sp>
        <p:nvSpPr>
          <p:cNvPr id="18" name="Text 18">
            <a:extLst>
              <a:ext uri="{FF2B5EF4-FFF2-40B4-BE49-F238E27FC236}">
                <a16:creationId xmlns:a16="http://schemas.microsoft.com/office/drawing/2014/main" id="{600044CD-C389-A034-6FA9-F433C4B98557}"/>
              </a:ext>
            </a:extLst>
          </p:cNvPr>
          <p:cNvSpPr/>
          <p:nvPr/>
        </p:nvSpPr>
        <p:spPr>
          <a:xfrm>
            <a:off x="974531" y="4417967"/>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Classification involves sorting data into different groups based on specific criteria. In finance, this includes categorizing customers as low or high risk and transactions as normal or fraudulent.</a:t>
            </a:r>
            <a:endParaRPr lang="en-US" sz="1600" b="1" dirty="0"/>
          </a:p>
        </p:txBody>
      </p:sp>
      <p:sp>
        <p:nvSpPr>
          <p:cNvPr id="19" name="Text 19">
            <a:extLst>
              <a:ext uri="{FF2B5EF4-FFF2-40B4-BE49-F238E27FC236}">
                <a16:creationId xmlns:a16="http://schemas.microsoft.com/office/drawing/2014/main" id="{AD1C2B37-A04E-8CDF-825C-74FE59AAF206}"/>
              </a:ext>
            </a:extLst>
          </p:cNvPr>
          <p:cNvSpPr/>
          <p:nvPr/>
        </p:nvSpPr>
        <p:spPr>
          <a:xfrm>
            <a:off x="4919786" y="3334022"/>
            <a:ext cx="254254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AI Classification Models</a:t>
            </a:r>
            <a:endParaRPr lang="en-US" sz="1600" b="1" dirty="0"/>
          </a:p>
        </p:txBody>
      </p:sp>
      <p:sp>
        <p:nvSpPr>
          <p:cNvPr id="20" name="Text 20">
            <a:extLst>
              <a:ext uri="{FF2B5EF4-FFF2-40B4-BE49-F238E27FC236}">
                <a16:creationId xmlns:a16="http://schemas.microsoft.com/office/drawing/2014/main" id="{01EC0E55-EB0D-46F0-24AC-71364D06EFDF}"/>
              </a:ext>
            </a:extLst>
          </p:cNvPr>
          <p:cNvSpPr/>
          <p:nvPr/>
        </p:nvSpPr>
        <p:spPr>
          <a:xfrm>
            <a:off x="4792786" y="4417967"/>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AI classification models analyze data to identify patterns and make accurate classifications. These models help banks and financial institutions make fast and informed decisions in areas like lending and fraud prevention.</a:t>
            </a:r>
            <a:endParaRPr lang="en-US" sz="1600" b="1" dirty="0"/>
          </a:p>
        </p:txBody>
      </p:sp>
      <p:sp>
        <p:nvSpPr>
          <p:cNvPr id="21" name="Text 21">
            <a:extLst>
              <a:ext uri="{FF2B5EF4-FFF2-40B4-BE49-F238E27FC236}">
                <a16:creationId xmlns:a16="http://schemas.microsoft.com/office/drawing/2014/main" id="{A6CE254D-5D1C-EE7E-6F64-6F2A6950384A}"/>
              </a:ext>
            </a:extLst>
          </p:cNvPr>
          <p:cNvSpPr/>
          <p:nvPr/>
        </p:nvSpPr>
        <p:spPr>
          <a:xfrm>
            <a:off x="8631996" y="3334022"/>
            <a:ext cx="25273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Practical Applications</a:t>
            </a:r>
            <a:endParaRPr lang="en-US" sz="1600" b="1" dirty="0"/>
          </a:p>
        </p:txBody>
      </p:sp>
      <p:sp>
        <p:nvSpPr>
          <p:cNvPr id="22" name="Text 22">
            <a:extLst>
              <a:ext uri="{FF2B5EF4-FFF2-40B4-BE49-F238E27FC236}">
                <a16:creationId xmlns:a16="http://schemas.microsoft.com/office/drawing/2014/main" id="{4D989847-E3D4-99AE-30EB-DFF3C6B92EF0}"/>
              </a:ext>
            </a:extLst>
          </p:cNvPr>
          <p:cNvSpPr/>
          <p:nvPr/>
        </p:nvSpPr>
        <p:spPr>
          <a:xfrm>
            <a:off x="8497376" y="4417967"/>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By using AI for classification, financial institutions can improve risk management, reduce fraud, and enhance customer service. This leads to more efficient operations and better overall financial performance.</a:t>
            </a:r>
            <a:endParaRPr lang="en-US" sz="1600" b="1" dirty="0"/>
          </a:p>
        </p:txBody>
      </p:sp>
    </p:spTree>
    <p:extLst>
      <p:ext uri="{BB962C8B-B14F-4D97-AF65-F5344CB8AC3E}">
        <p14:creationId xmlns:p14="http://schemas.microsoft.com/office/powerpoint/2010/main" val="597723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7AD0A-7FC7-59DD-E1C3-5EA07047321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6DE3E7-3147-F1DA-AE44-1FD0D22191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02CFEFB-45E5-2711-1618-1EC88964967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9496AE4-215E-716D-9D8A-16FA88C5981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45611BEB-1658-F4BD-9454-815DFEB841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29B5556-F369-03E0-8FFD-8DAA14A7CE3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D621D859-9701-BE24-E5B2-6F0528F1CD09}"/>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A4025BBC-FF3A-BC01-D67D-9ED52F9FFAF7}"/>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C3652FA5-1C2C-4F02-2E92-7B9BC0FE6F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58BD6C27-E366-C966-FA98-6C6928EB74D8}"/>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02</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8F7380CE-1139-5DA8-1ACB-0B2C5849B55C}"/>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26FF7DD4-9401-BBD1-2375-9DD8004D6635}"/>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0566BE9C-26DC-FDFD-1E80-BA1EAEC9FC30}"/>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3B7340E6-A817-6519-A621-E3CEA9220AD4}"/>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A4953E0C-4D1F-13B8-FDC4-E8AEDA3EB566}"/>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0C2E404B-26A8-CD8C-0586-ECA11194DACF}"/>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Finance Applications</a:t>
            </a:r>
            <a:endParaRPr lang="en-US" sz="1600" dirty="0"/>
          </a:p>
        </p:txBody>
      </p:sp>
    </p:spTree>
    <p:extLst>
      <p:ext uri="{BB962C8B-B14F-4D97-AF65-F5344CB8AC3E}">
        <p14:creationId xmlns:p14="http://schemas.microsoft.com/office/powerpoint/2010/main" val="859759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FC02E-84B4-D9AE-6FD5-B42192BF81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92B155-B1B5-4B9A-C9E7-A49A3DC277B6}"/>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EECE6279-75A5-D9E8-AD16-3DB55CF7F960}"/>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Across Finance Sectors</a:t>
            </a:r>
          </a:p>
        </p:txBody>
      </p:sp>
      <p:sp>
        <p:nvSpPr>
          <p:cNvPr id="5" name="Rectangle 4">
            <a:extLst>
              <a:ext uri="{FF2B5EF4-FFF2-40B4-BE49-F238E27FC236}">
                <a16:creationId xmlns:a16="http://schemas.microsoft.com/office/drawing/2014/main" id="{0545A560-4ACC-754A-DCF3-F8CA7297250C}"/>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64B3EC-450B-70C4-217A-37DB6FB98D0F}"/>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020841-01A1-D858-CE68-2B473436139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2B7D153-9196-9A60-E0E8-00EFDCFBCF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09ECCEC8-C845-02EB-AA3B-B59DF8767732}"/>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FDBCCA59-F465-F8F2-B699-CB6DDAC891F2}"/>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10">
            <a:extLst>
              <a:ext uri="{FF2B5EF4-FFF2-40B4-BE49-F238E27FC236}">
                <a16:creationId xmlns:a16="http://schemas.microsoft.com/office/drawing/2014/main" id="{D6D0E48B-ECE5-2AD3-4466-12A35917C021}"/>
              </a:ext>
            </a:extLst>
          </p:cNvPr>
          <p:cNvSpPr/>
          <p:nvPr/>
        </p:nvSpPr>
        <p:spPr>
          <a:xfrm>
            <a:off x="835025" y="4048213"/>
            <a:ext cx="2560955" cy="0"/>
          </a:xfrm>
          <a:prstGeom prst="line">
            <a:avLst/>
          </a:prstGeom>
          <a:noFill/>
          <a:ln w="38100">
            <a:solidFill>
              <a:srgbClr val="000000"/>
            </a:solidFill>
            <a:prstDash val="dash"/>
            <a:headEnd type="none"/>
            <a:tailEnd type="none"/>
          </a:ln>
        </p:spPr>
        <p:txBody>
          <a:bodyPr/>
          <a:lstStyle/>
          <a:p>
            <a:endParaRPr lang="en-EG" b="1"/>
          </a:p>
        </p:txBody>
      </p:sp>
      <p:sp>
        <p:nvSpPr>
          <p:cNvPr id="22" name="Shape 11">
            <a:extLst>
              <a:ext uri="{FF2B5EF4-FFF2-40B4-BE49-F238E27FC236}">
                <a16:creationId xmlns:a16="http://schemas.microsoft.com/office/drawing/2014/main" id="{9F0832BA-159A-E59B-43B4-E7C8D328429F}"/>
              </a:ext>
            </a:extLst>
          </p:cNvPr>
          <p:cNvSpPr/>
          <p:nvPr/>
        </p:nvSpPr>
        <p:spPr>
          <a:xfrm>
            <a:off x="8909050" y="4048213"/>
            <a:ext cx="2560955" cy="0"/>
          </a:xfrm>
          <a:prstGeom prst="line">
            <a:avLst/>
          </a:prstGeom>
          <a:noFill/>
          <a:ln w="38100">
            <a:solidFill>
              <a:srgbClr val="000000"/>
            </a:solidFill>
            <a:prstDash val="dash"/>
            <a:headEnd type="none"/>
            <a:tailEnd type="none"/>
          </a:ln>
        </p:spPr>
        <p:txBody>
          <a:bodyPr/>
          <a:lstStyle/>
          <a:p>
            <a:endParaRPr lang="en-EG" b="1"/>
          </a:p>
        </p:txBody>
      </p:sp>
      <p:sp>
        <p:nvSpPr>
          <p:cNvPr id="24" name="Shape 12">
            <a:extLst>
              <a:ext uri="{FF2B5EF4-FFF2-40B4-BE49-F238E27FC236}">
                <a16:creationId xmlns:a16="http://schemas.microsoft.com/office/drawing/2014/main" id="{56A9DE31-E8D1-BB34-5B50-CA4BCBEBC820}"/>
              </a:ext>
            </a:extLst>
          </p:cNvPr>
          <p:cNvSpPr/>
          <p:nvPr/>
        </p:nvSpPr>
        <p:spPr>
          <a:xfrm rot="10800000" flipV="1">
            <a:off x="1560487" y="1929288"/>
            <a:ext cx="875075" cy="876100"/>
          </a:xfrm>
          <a:prstGeom prst="ellipse">
            <a:avLst/>
          </a:prstGeom>
          <a:solidFill>
            <a:srgbClr val="00B0F0"/>
          </a:solidFill>
          <a:ln/>
        </p:spPr>
        <p:txBody>
          <a:bodyPr/>
          <a:lstStyle/>
          <a:p>
            <a:endParaRPr lang="en-EG" b="1"/>
          </a:p>
        </p:txBody>
      </p:sp>
      <p:sp>
        <p:nvSpPr>
          <p:cNvPr id="26" name="Text 13">
            <a:extLst>
              <a:ext uri="{FF2B5EF4-FFF2-40B4-BE49-F238E27FC236}">
                <a16:creationId xmlns:a16="http://schemas.microsoft.com/office/drawing/2014/main" id="{ED6CAA7C-E750-5BDA-EA7E-9E7741A107F4}"/>
              </a:ext>
            </a:extLst>
          </p:cNvPr>
          <p:cNvSpPr/>
          <p:nvPr/>
        </p:nvSpPr>
        <p:spPr>
          <a:xfrm rot="10800000">
            <a:off x="1560487" y="1929288"/>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27" name="Shape 14">
            <a:extLst>
              <a:ext uri="{FF2B5EF4-FFF2-40B4-BE49-F238E27FC236}">
                <a16:creationId xmlns:a16="http://schemas.microsoft.com/office/drawing/2014/main" id="{829DDD93-5194-AD1D-04A9-4CA89EE4FDFB}"/>
              </a:ext>
            </a:extLst>
          </p:cNvPr>
          <p:cNvSpPr/>
          <p:nvPr/>
        </p:nvSpPr>
        <p:spPr>
          <a:xfrm rot="10800000" flipV="1">
            <a:off x="9742462" y="1942623"/>
            <a:ext cx="875075" cy="876100"/>
          </a:xfrm>
          <a:prstGeom prst="ellipse">
            <a:avLst/>
          </a:prstGeom>
          <a:solidFill>
            <a:srgbClr val="00B0F0"/>
          </a:solidFill>
          <a:ln/>
        </p:spPr>
        <p:txBody>
          <a:bodyPr/>
          <a:lstStyle/>
          <a:p>
            <a:endParaRPr lang="en-EG" b="1"/>
          </a:p>
        </p:txBody>
      </p:sp>
      <p:sp>
        <p:nvSpPr>
          <p:cNvPr id="28" name="Text 15">
            <a:extLst>
              <a:ext uri="{FF2B5EF4-FFF2-40B4-BE49-F238E27FC236}">
                <a16:creationId xmlns:a16="http://schemas.microsoft.com/office/drawing/2014/main" id="{7BA3784A-0733-9254-87FE-A6B8B2CF1EE6}"/>
              </a:ext>
            </a:extLst>
          </p:cNvPr>
          <p:cNvSpPr/>
          <p:nvPr/>
        </p:nvSpPr>
        <p:spPr>
          <a:xfrm rot="10800000">
            <a:off x="9742462" y="1942623"/>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29" name="Text 18">
            <a:extLst>
              <a:ext uri="{FF2B5EF4-FFF2-40B4-BE49-F238E27FC236}">
                <a16:creationId xmlns:a16="http://schemas.microsoft.com/office/drawing/2014/main" id="{B66A1E31-75C0-5A4D-383A-8BECBE377E10}"/>
              </a:ext>
            </a:extLst>
          </p:cNvPr>
          <p:cNvSpPr/>
          <p:nvPr/>
        </p:nvSpPr>
        <p:spPr>
          <a:xfrm>
            <a:off x="1573530" y="2044788"/>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30" name="Text 19">
            <a:extLst>
              <a:ext uri="{FF2B5EF4-FFF2-40B4-BE49-F238E27FC236}">
                <a16:creationId xmlns:a16="http://schemas.microsoft.com/office/drawing/2014/main" id="{896EF95C-4C51-5509-3A55-3F5B9CF1BA42}"/>
              </a:ext>
            </a:extLst>
          </p:cNvPr>
          <p:cNvSpPr/>
          <p:nvPr/>
        </p:nvSpPr>
        <p:spPr>
          <a:xfrm>
            <a:off x="810260" y="3065233"/>
            <a:ext cx="260858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Overview</a:t>
            </a:r>
            <a:endParaRPr lang="en-US" sz="1600" b="1" dirty="0"/>
          </a:p>
        </p:txBody>
      </p:sp>
      <p:sp>
        <p:nvSpPr>
          <p:cNvPr id="31" name="Text 20">
            <a:extLst>
              <a:ext uri="{FF2B5EF4-FFF2-40B4-BE49-F238E27FC236}">
                <a16:creationId xmlns:a16="http://schemas.microsoft.com/office/drawing/2014/main" id="{E9CCA56E-91F8-F0A9-4510-499D91EF2E19}"/>
              </a:ext>
            </a:extLst>
          </p:cNvPr>
          <p:cNvSpPr/>
          <p:nvPr/>
        </p:nvSpPr>
        <p:spPr>
          <a:xfrm>
            <a:off x="721995" y="4149178"/>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AI is used in various areas of finance, including trading, portfolio management, credit scoring, fraud detection, customer service, and financial forecasting. These applications demonstrate the widespread impact of AI in the financial industry.</a:t>
            </a:r>
            <a:endParaRPr lang="en-US" sz="1600" b="1" dirty="0"/>
          </a:p>
        </p:txBody>
      </p:sp>
      <p:sp>
        <p:nvSpPr>
          <p:cNvPr id="32" name="Text 21">
            <a:extLst>
              <a:ext uri="{FF2B5EF4-FFF2-40B4-BE49-F238E27FC236}">
                <a16:creationId xmlns:a16="http://schemas.microsoft.com/office/drawing/2014/main" id="{34CBCCD0-C02E-FD42-B86A-F9F5F450406B}"/>
              </a:ext>
            </a:extLst>
          </p:cNvPr>
          <p:cNvSpPr/>
          <p:nvPr/>
        </p:nvSpPr>
        <p:spPr>
          <a:xfrm>
            <a:off x="9755505" y="2058123"/>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33" name="Text 22">
            <a:extLst>
              <a:ext uri="{FF2B5EF4-FFF2-40B4-BE49-F238E27FC236}">
                <a16:creationId xmlns:a16="http://schemas.microsoft.com/office/drawing/2014/main" id="{04E5E356-B541-9904-816B-BA366EE2D4FF}"/>
              </a:ext>
            </a:extLst>
          </p:cNvPr>
          <p:cNvSpPr/>
          <p:nvPr/>
        </p:nvSpPr>
        <p:spPr>
          <a:xfrm>
            <a:off x="8908415" y="3065233"/>
            <a:ext cx="256222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Sector Benefits</a:t>
            </a:r>
            <a:endParaRPr lang="en-US" sz="1600" b="1" dirty="0"/>
          </a:p>
        </p:txBody>
      </p:sp>
      <p:sp>
        <p:nvSpPr>
          <p:cNvPr id="34" name="Text 23">
            <a:extLst>
              <a:ext uri="{FF2B5EF4-FFF2-40B4-BE49-F238E27FC236}">
                <a16:creationId xmlns:a16="http://schemas.microsoft.com/office/drawing/2014/main" id="{5F184DAE-C87A-0716-9BCC-982830334C16}"/>
              </a:ext>
            </a:extLst>
          </p:cNvPr>
          <p:cNvSpPr/>
          <p:nvPr/>
        </p:nvSpPr>
        <p:spPr>
          <a:xfrm>
            <a:off x="8796020" y="4149178"/>
            <a:ext cx="2787015" cy="236156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Each sector benefits from AI in different ways, such as improved decision-making, enhanced risk management, increased efficiency, and better customer experiences. AI is becoming an essential tool for modern financial institutions.</a:t>
            </a:r>
            <a:endParaRPr lang="en-US" sz="1600" b="1" dirty="0"/>
          </a:p>
        </p:txBody>
      </p:sp>
      <p:pic>
        <p:nvPicPr>
          <p:cNvPr id="36" name="Picture 35" descr="A person using a tablet&#10;&#10;AI-generated content may be incorrect.">
            <a:extLst>
              <a:ext uri="{FF2B5EF4-FFF2-40B4-BE49-F238E27FC236}">
                <a16:creationId xmlns:a16="http://schemas.microsoft.com/office/drawing/2014/main" id="{B396C52E-D5B0-4482-144C-2386C49931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79340" y="1717341"/>
            <a:ext cx="4438252" cy="4636126"/>
          </a:xfrm>
          <a:prstGeom prst="rect">
            <a:avLst/>
          </a:prstGeom>
        </p:spPr>
      </p:pic>
    </p:spTree>
    <p:extLst>
      <p:ext uri="{BB962C8B-B14F-4D97-AF65-F5344CB8AC3E}">
        <p14:creationId xmlns:p14="http://schemas.microsoft.com/office/powerpoint/2010/main" val="2833685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74E9E-6E92-010C-C837-9E36EF736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AF80C6-0E46-B0A8-B424-655D07AD900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D939EAB7-452D-305F-179A-28AFD89DE9C1}"/>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in Trading</a:t>
            </a:r>
          </a:p>
        </p:txBody>
      </p:sp>
      <p:sp>
        <p:nvSpPr>
          <p:cNvPr id="5" name="Rectangle 4">
            <a:extLst>
              <a:ext uri="{FF2B5EF4-FFF2-40B4-BE49-F238E27FC236}">
                <a16:creationId xmlns:a16="http://schemas.microsoft.com/office/drawing/2014/main" id="{0D7C530E-F702-AEC8-A9FF-200E9527340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81B8F0-31EC-30B2-8F28-1F568ACF6331}"/>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B08367-C414-362B-F12E-EE4BE0120C9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08A999C-3639-024C-0F19-D3E2DF94E8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1EC297C1-B80A-C480-922D-7FA99F366B52}"/>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0ECCFA76-1958-C23A-6C12-228F40671D64}"/>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0" name="Shape 10">
            <a:extLst>
              <a:ext uri="{FF2B5EF4-FFF2-40B4-BE49-F238E27FC236}">
                <a16:creationId xmlns:a16="http://schemas.microsoft.com/office/drawing/2014/main" id="{E8BF192D-DA95-5993-9BF9-8A302233ABC6}"/>
              </a:ext>
            </a:extLst>
          </p:cNvPr>
          <p:cNvSpPr/>
          <p:nvPr/>
        </p:nvSpPr>
        <p:spPr>
          <a:xfrm>
            <a:off x="930229" y="256021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31" name="Text 11">
            <a:extLst>
              <a:ext uri="{FF2B5EF4-FFF2-40B4-BE49-F238E27FC236}">
                <a16:creationId xmlns:a16="http://schemas.microsoft.com/office/drawing/2014/main" id="{21A2CDDA-7C0D-C40D-6AD3-DE202D681BBD}"/>
              </a:ext>
            </a:extLst>
          </p:cNvPr>
          <p:cNvSpPr/>
          <p:nvPr/>
        </p:nvSpPr>
        <p:spPr>
          <a:xfrm>
            <a:off x="930229" y="2560212"/>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12">
            <a:extLst>
              <a:ext uri="{FF2B5EF4-FFF2-40B4-BE49-F238E27FC236}">
                <a16:creationId xmlns:a16="http://schemas.microsoft.com/office/drawing/2014/main" id="{C126B2F5-AD1F-7910-698D-69FE3B55BC0F}"/>
              </a:ext>
            </a:extLst>
          </p:cNvPr>
          <p:cNvSpPr/>
          <p:nvPr/>
        </p:nvSpPr>
        <p:spPr>
          <a:xfrm>
            <a:off x="815929" y="2395747"/>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33" name="Text 13">
            <a:extLst>
              <a:ext uri="{FF2B5EF4-FFF2-40B4-BE49-F238E27FC236}">
                <a16:creationId xmlns:a16="http://schemas.microsoft.com/office/drawing/2014/main" id="{57796ADF-9BD3-FDC8-A197-B35E317FEC64}"/>
              </a:ext>
            </a:extLst>
          </p:cNvPr>
          <p:cNvSpPr/>
          <p:nvPr/>
        </p:nvSpPr>
        <p:spPr>
          <a:xfrm>
            <a:off x="815929" y="2395747"/>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34" name="Shape 14">
            <a:extLst>
              <a:ext uri="{FF2B5EF4-FFF2-40B4-BE49-F238E27FC236}">
                <a16:creationId xmlns:a16="http://schemas.microsoft.com/office/drawing/2014/main" id="{29686860-4C79-2966-86DD-37D036D23795}"/>
              </a:ext>
            </a:extLst>
          </p:cNvPr>
          <p:cNvSpPr/>
          <p:nvPr/>
        </p:nvSpPr>
        <p:spPr>
          <a:xfrm>
            <a:off x="4777694" y="270118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35" name="Text 15">
            <a:extLst>
              <a:ext uri="{FF2B5EF4-FFF2-40B4-BE49-F238E27FC236}">
                <a16:creationId xmlns:a16="http://schemas.microsoft.com/office/drawing/2014/main" id="{02DA4638-E236-D2C8-7CFF-15E5A0C548DC}"/>
              </a:ext>
            </a:extLst>
          </p:cNvPr>
          <p:cNvSpPr/>
          <p:nvPr/>
        </p:nvSpPr>
        <p:spPr>
          <a:xfrm>
            <a:off x="4777694" y="2701182"/>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36" name="Shape 16">
            <a:extLst>
              <a:ext uri="{FF2B5EF4-FFF2-40B4-BE49-F238E27FC236}">
                <a16:creationId xmlns:a16="http://schemas.microsoft.com/office/drawing/2014/main" id="{97117B06-FE91-21EB-364C-D7CA00AC6D7E}"/>
              </a:ext>
            </a:extLst>
          </p:cNvPr>
          <p:cNvSpPr/>
          <p:nvPr/>
        </p:nvSpPr>
        <p:spPr>
          <a:xfrm>
            <a:off x="4663394" y="2454167"/>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37" name="Text 17">
            <a:extLst>
              <a:ext uri="{FF2B5EF4-FFF2-40B4-BE49-F238E27FC236}">
                <a16:creationId xmlns:a16="http://schemas.microsoft.com/office/drawing/2014/main" id="{F8EAAF73-8F71-0428-ED8C-B502CF650883}"/>
              </a:ext>
            </a:extLst>
          </p:cNvPr>
          <p:cNvSpPr/>
          <p:nvPr/>
        </p:nvSpPr>
        <p:spPr>
          <a:xfrm>
            <a:off x="4663394" y="2454167"/>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38" name="Shape 18">
            <a:extLst>
              <a:ext uri="{FF2B5EF4-FFF2-40B4-BE49-F238E27FC236}">
                <a16:creationId xmlns:a16="http://schemas.microsoft.com/office/drawing/2014/main" id="{2414DB11-F329-91C4-FAD9-A2C0F006C53A}"/>
              </a:ext>
            </a:extLst>
          </p:cNvPr>
          <p:cNvSpPr/>
          <p:nvPr/>
        </p:nvSpPr>
        <p:spPr>
          <a:xfrm>
            <a:off x="8795339" y="2759602"/>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39" name="Text 19">
            <a:extLst>
              <a:ext uri="{FF2B5EF4-FFF2-40B4-BE49-F238E27FC236}">
                <a16:creationId xmlns:a16="http://schemas.microsoft.com/office/drawing/2014/main" id="{96C8DF8E-096E-CF3C-3117-5EB6CF64CED4}"/>
              </a:ext>
            </a:extLst>
          </p:cNvPr>
          <p:cNvSpPr/>
          <p:nvPr/>
        </p:nvSpPr>
        <p:spPr>
          <a:xfrm>
            <a:off x="8795339" y="2759602"/>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Shape 20">
            <a:extLst>
              <a:ext uri="{FF2B5EF4-FFF2-40B4-BE49-F238E27FC236}">
                <a16:creationId xmlns:a16="http://schemas.microsoft.com/office/drawing/2014/main" id="{8223247D-2DBC-2416-29B9-DF46924D0B2F}"/>
              </a:ext>
            </a:extLst>
          </p:cNvPr>
          <p:cNvSpPr/>
          <p:nvPr/>
        </p:nvSpPr>
        <p:spPr>
          <a:xfrm>
            <a:off x="8681039" y="2512587"/>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41" name="Text 21">
            <a:extLst>
              <a:ext uri="{FF2B5EF4-FFF2-40B4-BE49-F238E27FC236}">
                <a16:creationId xmlns:a16="http://schemas.microsoft.com/office/drawing/2014/main" id="{EFDC7E4F-6B20-D260-9CFE-612D5744BCBD}"/>
              </a:ext>
            </a:extLst>
          </p:cNvPr>
          <p:cNvSpPr/>
          <p:nvPr/>
        </p:nvSpPr>
        <p:spPr>
          <a:xfrm>
            <a:off x="8681039" y="2512587"/>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42" name="Shape 22">
            <a:extLst>
              <a:ext uri="{FF2B5EF4-FFF2-40B4-BE49-F238E27FC236}">
                <a16:creationId xmlns:a16="http://schemas.microsoft.com/office/drawing/2014/main" id="{2F4DDDDB-7DB1-DFC1-9652-46301FC920A5}"/>
              </a:ext>
            </a:extLst>
          </p:cNvPr>
          <p:cNvSpPr/>
          <p:nvPr/>
        </p:nvSpPr>
        <p:spPr>
          <a:xfrm>
            <a:off x="4032839" y="3755282"/>
            <a:ext cx="420370" cy="871220"/>
          </a:xfrm>
          <a:prstGeom prst="chevron">
            <a:avLst>
              <a:gd name="adj" fmla="val 50000"/>
            </a:avLst>
          </a:prstGeom>
          <a:solidFill>
            <a:srgbClr val="00B0F0"/>
          </a:solidFill>
          <a:ln/>
        </p:spPr>
        <p:txBody>
          <a:bodyPr/>
          <a:lstStyle/>
          <a:p>
            <a:endParaRPr lang="en-EG" b="1"/>
          </a:p>
        </p:txBody>
      </p:sp>
      <p:sp>
        <p:nvSpPr>
          <p:cNvPr id="43" name="Text 23">
            <a:extLst>
              <a:ext uri="{FF2B5EF4-FFF2-40B4-BE49-F238E27FC236}">
                <a16:creationId xmlns:a16="http://schemas.microsoft.com/office/drawing/2014/main" id="{D8C0DC57-D8D6-D4A1-C78A-CF6274C877B7}"/>
              </a:ext>
            </a:extLst>
          </p:cNvPr>
          <p:cNvSpPr/>
          <p:nvPr/>
        </p:nvSpPr>
        <p:spPr>
          <a:xfrm>
            <a:off x="4032839" y="3755282"/>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44" name="Shape 24">
            <a:extLst>
              <a:ext uri="{FF2B5EF4-FFF2-40B4-BE49-F238E27FC236}">
                <a16:creationId xmlns:a16="http://schemas.microsoft.com/office/drawing/2014/main" id="{432AAF8B-A64C-DB54-F125-93D436E0505E}"/>
              </a:ext>
            </a:extLst>
          </p:cNvPr>
          <p:cNvSpPr/>
          <p:nvPr/>
        </p:nvSpPr>
        <p:spPr>
          <a:xfrm>
            <a:off x="7966029" y="3755282"/>
            <a:ext cx="420370" cy="871220"/>
          </a:xfrm>
          <a:prstGeom prst="chevron">
            <a:avLst>
              <a:gd name="adj" fmla="val 50000"/>
            </a:avLst>
          </a:prstGeom>
          <a:solidFill>
            <a:srgbClr val="00B0F0"/>
          </a:solidFill>
          <a:ln/>
        </p:spPr>
        <p:txBody>
          <a:bodyPr/>
          <a:lstStyle/>
          <a:p>
            <a:endParaRPr lang="en-EG" b="1"/>
          </a:p>
        </p:txBody>
      </p:sp>
      <p:sp>
        <p:nvSpPr>
          <p:cNvPr id="45" name="Text 25">
            <a:extLst>
              <a:ext uri="{FF2B5EF4-FFF2-40B4-BE49-F238E27FC236}">
                <a16:creationId xmlns:a16="http://schemas.microsoft.com/office/drawing/2014/main" id="{97D15B5F-049E-9A56-E067-EC2CE975AE0F}"/>
              </a:ext>
            </a:extLst>
          </p:cNvPr>
          <p:cNvSpPr/>
          <p:nvPr/>
        </p:nvSpPr>
        <p:spPr>
          <a:xfrm>
            <a:off x="7966029" y="3755282"/>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46" name="Text 28">
            <a:extLst>
              <a:ext uri="{FF2B5EF4-FFF2-40B4-BE49-F238E27FC236}">
                <a16:creationId xmlns:a16="http://schemas.microsoft.com/office/drawing/2014/main" id="{2EC9EDE4-E34D-2DF3-331E-74C58438FAEB}"/>
              </a:ext>
            </a:extLst>
          </p:cNvPr>
          <p:cNvSpPr/>
          <p:nvPr/>
        </p:nvSpPr>
        <p:spPr>
          <a:xfrm>
            <a:off x="1052149" y="245416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Market Analysis</a:t>
            </a:r>
            <a:endParaRPr lang="en-US" sz="1600" b="1" dirty="0"/>
          </a:p>
        </p:txBody>
      </p:sp>
      <p:sp>
        <p:nvSpPr>
          <p:cNvPr id="47" name="Text 29">
            <a:extLst>
              <a:ext uri="{FF2B5EF4-FFF2-40B4-BE49-F238E27FC236}">
                <a16:creationId xmlns:a16="http://schemas.microsoft.com/office/drawing/2014/main" id="{01FB0A9F-8993-7E08-59BA-E279F4A87DC9}"/>
              </a:ext>
            </a:extLst>
          </p:cNvPr>
          <p:cNvSpPr/>
          <p:nvPr/>
        </p:nvSpPr>
        <p:spPr>
          <a:xfrm>
            <a:off x="930229" y="3099327"/>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systems analyze market prices, trading volumes, news, and economic indicators in real-time. They detect patterns that humans may miss, providing valuable insights for traders.</a:t>
            </a:r>
            <a:endParaRPr lang="en-US" sz="1600" b="1" dirty="0"/>
          </a:p>
        </p:txBody>
      </p:sp>
      <p:sp>
        <p:nvSpPr>
          <p:cNvPr id="48" name="Text 30">
            <a:extLst>
              <a:ext uri="{FF2B5EF4-FFF2-40B4-BE49-F238E27FC236}">
                <a16:creationId xmlns:a16="http://schemas.microsoft.com/office/drawing/2014/main" id="{AFCDDB66-7EC4-504F-1BD6-56A26DC64BAE}"/>
              </a:ext>
            </a:extLst>
          </p:cNvPr>
          <p:cNvSpPr/>
          <p:nvPr/>
        </p:nvSpPr>
        <p:spPr>
          <a:xfrm>
            <a:off x="4899614" y="251258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Trading Signals</a:t>
            </a:r>
            <a:endParaRPr lang="en-US" sz="1600" b="1" dirty="0"/>
          </a:p>
        </p:txBody>
      </p:sp>
      <p:sp>
        <p:nvSpPr>
          <p:cNvPr id="49" name="Text 31">
            <a:extLst>
              <a:ext uri="{FF2B5EF4-FFF2-40B4-BE49-F238E27FC236}">
                <a16:creationId xmlns:a16="http://schemas.microsoft.com/office/drawing/2014/main" id="{904C6545-8E7F-4A71-9242-620C742214DC}"/>
              </a:ext>
            </a:extLst>
          </p:cNvPr>
          <p:cNvSpPr/>
          <p:nvPr/>
        </p:nvSpPr>
        <p:spPr>
          <a:xfrm>
            <a:off x="4777694" y="3157747"/>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Based on identified patterns, AI sends buy or sell signals to traders. In high-frequency trading, computers execute thousands of trades in milliseconds, leveraging AI for rapid decision-making.</a:t>
            </a:r>
            <a:endParaRPr lang="en-US" sz="1600" b="1" dirty="0"/>
          </a:p>
        </p:txBody>
      </p:sp>
      <p:sp>
        <p:nvSpPr>
          <p:cNvPr id="50" name="Text 32">
            <a:extLst>
              <a:ext uri="{FF2B5EF4-FFF2-40B4-BE49-F238E27FC236}">
                <a16:creationId xmlns:a16="http://schemas.microsoft.com/office/drawing/2014/main" id="{18D7E455-12C8-E995-5FFD-FBFB5E929B3F}"/>
              </a:ext>
            </a:extLst>
          </p:cNvPr>
          <p:cNvSpPr/>
          <p:nvPr/>
        </p:nvSpPr>
        <p:spPr>
          <a:xfrm>
            <a:off x="8917259" y="2571007"/>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Risk and Challenges</a:t>
            </a:r>
            <a:endParaRPr lang="en-US" sz="1600" b="1" dirty="0"/>
          </a:p>
        </p:txBody>
      </p:sp>
      <p:sp>
        <p:nvSpPr>
          <p:cNvPr id="51" name="Text 33">
            <a:extLst>
              <a:ext uri="{FF2B5EF4-FFF2-40B4-BE49-F238E27FC236}">
                <a16:creationId xmlns:a16="http://schemas.microsoft.com/office/drawing/2014/main" id="{481DC1B7-806D-E3A8-8A5B-0A5C0F8F6A12}"/>
              </a:ext>
            </a:extLst>
          </p:cNvPr>
          <p:cNvSpPr/>
          <p:nvPr/>
        </p:nvSpPr>
        <p:spPr>
          <a:xfrm>
            <a:off x="8795339" y="3216167"/>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While AI-based trading offers significant advantages, it also carries risks, especially during sudden market crises. Proper risk management and oversight are crucial to mitigate potential issues.</a:t>
            </a:r>
            <a:endParaRPr lang="en-US" sz="1600" b="1" dirty="0"/>
          </a:p>
        </p:txBody>
      </p:sp>
    </p:spTree>
    <p:extLst>
      <p:ext uri="{BB962C8B-B14F-4D97-AF65-F5344CB8AC3E}">
        <p14:creationId xmlns:p14="http://schemas.microsoft.com/office/powerpoint/2010/main" val="1784773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88D0C-F7D7-9E1F-A601-E1307B5EDC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C1906E-CFA9-D7FC-808D-A76FB50658D5}"/>
              </a:ext>
            </a:extLst>
          </p:cNvPr>
          <p:cNvSpPr/>
          <p:nvPr/>
        </p:nvSpPr>
        <p:spPr>
          <a:xfrm>
            <a:off x="264695" y="1197078"/>
            <a:ext cx="11719295" cy="5529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b="1" dirty="0"/>
          </a:p>
        </p:txBody>
      </p:sp>
      <p:sp>
        <p:nvSpPr>
          <p:cNvPr id="3" name="TextBox 2">
            <a:extLst>
              <a:ext uri="{FF2B5EF4-FFF2-40B4-BE49-F238E27FC236}">
                <a16:creationId xmlns:a16="http://schemas.microsoft.com/office/drawing/2014/main" id="{97EC67D7-E886-9B50-751C-963CAEA1BF68}"/>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Portfolio &amp; Robo-Advisors</a:t>
            </a:r>
          </a:p>
        </p:txBody>
      </p:sp>
      <p:sp>
        <p:nvSpPr>
          <p:cNvPr id="5" name="Rectangle 4">
            <a:extLst>
              <a:ext uri="{FF2B5EF4-FFF2-40B4-BE49-F238E27FC236}">
                <a16:creationId xmlns:a16="http://schemas.microsoft.com/office/drawing/2014/main" id="{F5A2E685-5546-178D-7A15-82521902991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63832F-2C1E-C960-853F-4CCB59E009D2}"/>
              </a:ext>
            </a:extLst>
          </p:cNvPr>
          <p:cNvSpPr txBox="1"/>
          <p:nvPr/>
        </p:nvSpPr>
        <p:spPr>
          <a:xfrm>
            <a:off x="1111585" y="54805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C383861-02A5-01E6-8510-78647172DCED}"/>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7927C9A-7C04-C340-E083-8CD3BD3BD9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30947"/>
            <a:ext cx="2305141" cy="1076343"/>
          </a:xfrm>
          <a:prstGeom prst="rect">
            <a:avLst/>
          </a:prstGeom>
        </p:spPr>
      </p:pic>
      <p:sp>
        <p:nvSpPr>
          <p:cNvPr id="4" name="Text 11">
            <a:extLst>
              <a:ext uri="{FF2B5EF4-FFF2-40B4-BE49-F238E27FC236}">
                <a16:creationId xmlns:a16="http://schemas.microsoft.com/office/drawing/2014/main" id="{FCAAC416-636D-173C-E139-7EC2AC02FBDA}"/>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82F3A3EB-2D7C-1A79-BEAB-709B2201AAEF}"/>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B3B659E5-4AE9-2924-D41B-DCF144C50366}"/>
              </a:ext>
            </a:extLst>
          </p:cNvPr>
          <p:cNvSpPr/>
          <p:nvPr/>
        </p:nvSpPr>
        <p:spPr>
          <a:xfrm>
            <a:off x="470000" y="1125530"/>
            <a:ext cx="11457305" cy="2591435"/>
          </a:xfrm>
          <a:prstGeom prst="roundRect">
            <a:avLst>
              <a:gd name="adj" fmla="val 6120"/>
            </a:avLst>
          </a:prstGeom>
          <a:solidFill>
            <a:srgbClr val="000000">
              <a:alpha val="0"/>
            </a:srgbClr>
          </a:solidFill>
          <a:ln w="28575">
            <a:solidFill>
              <a:srgbClr val="00B0F0"/>
            </a:solidFill>
            <a:prstDash val="solid"/>
          </a:ln>
        </p:spPr>
        <p:txBody>
          <a:bodyPr/>
          <a:lstStyle/>
          <a:p>
            <a:endParaRPr lang="en-EG" b="1"/>
          </a:p>
        </p:txBody>
      </p:sp>
      <p:sp>
        <p:nvSpPr>
          <p:cNvPr id="8" name="Text 11">
            <a:extLst>
              <a:ext uri="{FF2B5EF4-FFF2-40B4-BE49-F238E27FC236}">
                <a16:creationId xmlns:a16="http://schemas.microsoft.com/office/drawing/2014/main" id="{EEE7F740-1E8F-DFEA-8819-BA07C7C2A79D}"/>
              </a:ext>
            </a:extLst>
          </p:cNvPr>
          <p:cNvSpPr/>
          <p:nvPr/>
        </p:nvSpPr>
        <p:spPr>
          <a:xfrm>
            <a:off x="470000" y="1125530"/>
            <a:ext cx="1145730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2">
            <a:extLst>
              <a:ext uri="{FF2B5EF4-FFF2-40B4-BE49-F238E27FC236}">
                <a16:creationId xmlns:a16="http://schemas.microsoft.com/office/drawing/2014/main" id="{273E2922-658C-42BC-D4D8-BEB3440EB924}"/>
              </a:ext>
            </a:extLst>
          </p:cNvPr>
          <p:cNvSpPr/>
          <p:nvPr/>
        </p:nvSpPr>
        <p:spPr>
          <a:xfrm>
            <a:off x="498342" y="3974776"/>
            <a:ext cx="11457305" cy="2591435"/>
          </a:xfrm>
          <a:prstGeom prst="roundRect">
            <a:avLst>
              <a:gd name="adj" fmla="val 6120"/>
            </a:avLst>
          </a:prstGeom>
          <a:solidFill>
            <a:srgbClr val="000000">
              <a:alpha val="0"/>
            </a:srgbClr>
          </a:solidFill>
          <a:ln w="28575">
            <a:solidFill>
              <a:srgbClr val="00B0F0"/>
            </a:solidFill>
            <a:prstDash val="solid"/>
          </a:ln>
        </p:spPr>
        <p:txBody>
          <a:bodyPr/>
          <a:lstStyle/>
          <a:p>
            <a:endParaRPr lang="en-EG" b="1"/>
          </a:p>
        </p:txBody>
      </p:sp>
      <p:sp>
        <p:nvSpPr>
          <p:cNvPr id="14" name="Text 13">
            <a:extLst>
              <a:ext uri="{FF2B5EF4-FFF2-40B4-BE49-F238E27FC236}">
                <a16:creationId xmlns:a16="http://schemas.microsoft.com/office/drawing/2014/main" id="{1CE7878E-1FB9-9AF9-FC61-EA402BCCA59A}"/>
              </a:ext>
            </a:extLst>
          </p:cNvPr>
          <p:cNvSpPr/>
          <p:nvPr/>
        </p:nvSpPr>
        <p:spPr>
          <a:xfrm>
            <a:off x="470000" y="3993825"/>
            <a:ext cx="1145730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4">
            <a:extLst>
              <a:ext uri="{FF2B5EF4-FFF2-40B4-BE49-F238E27FC236}">
                <a16:creationId xmlns:a16="http://schemas.microsoft.com/office/drawing/2014/main" id="{3257D997-6C34-5F8C-77A3-1ABE9BF8F78B}"/>
              </a:ext>
            </a:extLst>
          </p:cNvPr>
          <p:cNvSpPr/>
          <p:nvPr/>
        </p:nvSpPr>
        <p:spPr>
          <a:xfrm>
            <a:off x="538580" y="1322380"/>
            <a:ext cx="3767455" cy="460375"/>
          </a:xfrm>
          <a:prstGeom prst="roundRect">
            <a:avLst>
              <a:gd name="adj" fmla="val 45340"/>
            </a:avLst>
          </a:prstGeom>
          <a:solidFill>
            <a:srgbClr val="00B0F0"/>
          </a:solidFill>
          <a:ln/>
        </p:spPr>
        <p:txBody>
          <a:bodyPr/>
          <a:lstStyle/>
          <a:p>
            <a:endParaRPr lang="en-EG" b="1"/>
          </a:p>
        </p:txBody>
      </p:sp>
      <p:sp>
        <p:nvSpPr>
          <p:cNvPr id="16" name="Text 15">
            <a:extLst>
              <a:ext uri="{FF2B5EF4-FFF2-40B4-BE49-F238E27FC236}">
                <a16:creationId xmlns:a16="http://schemas.microsoft.com/office/drawing/2014/main" id="{93FCEED1-E61C-03BA-8A70-E4F574294A17}"/>
              </a:ext>
            </a:extLst>
          </p:cNvPr>
          <p:cNvSpPr/>
          <p:nvPr/>
        </p:nvSpPr>
        <p:spPr>
          <a:xfrm>
            <a:off x="538580" y="1322380"/>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6">
            <a:extLst>
              <a:ext uri="{FF2B5EF4-FFF2-40B4-BE49-F238E27FC236}">
                <a16:creationId xmlns:a16="http://schemas.microsoft.com/office/drawing/2014/main" id="{FFA2FE84-58CC-6D7A-1434-999C82C21A31}"/>
              </a:ext>
            </a:extLst>
          </p:cNvPr>
          <p:cNvSpPr/>
          <p:nvPr/>
        </p:nvSpPr>
        <p:spPr>
          <a:xfrm>
            <a:off x="538580" y="4193215"/>
            <a:ext cx="3767455" cy="460375"/>
          </a:xfrm>
          <a:prstGeom prst="roundRect">
            <a:avLst>
              <a:gd name="adj" fmla="val 45340"/>
            </a:avLst>
          </a:prstGeom>
          <a:solidFill>
            <a:srgbClr val="00B0F0"/>
          </a:solidFill>
          <a:ln/>
        </p:spPr>
        <p:txBody>
          <a:bodyPr/>
          <a:lstStyle/>
          <a:p>
            <a:endParaRPr lang="en-EG" b="1"/>
          </a:p>
        </p:txBody>
      </p:sp>
      <p:sp>
        <p:nvSpPr>
          <p:cNvPr id="18" name="Text 17">
            <a:extLst>
              <a:ext uri="{FF2B5EF4-FFF2-40B4-BE49-F238E27FC236}">
                <a16:creationId xmlns:a16="http://schemas.microsoft.com/office/drawing/2014/main" id="{4BEBE36D-9600-F817-A6CF-3F99A0645C96}"/>
              </a:ext>
            </a:extLst>
          </p:cNvPr>
          <p:cNvSpPr/>
          <p:nvPr/>
        </p:nvSpPr>
        <p:spPr>
          <a:xfrm>
            <a:off x="538580" y="4193215"/>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18">
            <a:extLst>
              <a:ext uri="{FF2B5EF4-FFF2-40B4-BE49-F238E27FC236}">
                <a16:creationId xmlns:a16="http://schemas.microsoft.com/office/drawing/2014/main" id="{748BB2BF-4212-CE03-1CA9-90B9975BA604}"/>
              </a:ext>
            </a:extLst>
          </p:cNvPr>
          <p:cNvSpPr/>
          <p:nvPr/>
        </p:nvSpPr>
        <p:spPr>
          <a:xfrm>
            <a:off x="7863305" y="1322380"/>
            <a:ext cx="3767455" cy="460375"/>
          </a:xfrm>
          <a:prstGeom prst="roundRect">
            <a:avLst>
              <a:gd name="adj" fmla="val 45340"/>
            </a:avLst>
          </a:prstGeom>
          <a:solidFill>
            <a:srgbClr val="00B0F0"/>
          </a:solidFill>
          <a:ln/>
        </p:spPr>
        <p:txBody>
          <a:bodyPr/>
          <a:lstStyle/>
          <a:p>
            <a:endParaRPr lang="en-EG" b="1"/>
          </a:p>
        </p:txBody>
      </p:sp>
      <p:sp>
        <p:nvSpPr>
          <p:cNvPr id="20" name="Text 19">
            <a:extLst>
              <a:ext uri="{FF2B5EF4-FFF2-40B4-BE49-F238E27FC236}">
                <a16:creationId xmlns:a16="http://schemas.microsoft.com/office/drawing/2014/main" id="{1249763C-6599-2B72-4D3A-C75C310C65C7}"/>
              </a:ext>
            </a:extLst>
          </p:cNvPr>
          <p:cNvSpPr/>
          <p:nvPr/>
        </p:nvSpPr>
        <p:spPr>
          <a:xfrm>
            <a:off x="7863305" y="1322380"/>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0">
            <a:extLst>
              <a:ext uri="{FF2B5EF4-FFF2-40B4-BE49-F238E27FC236}">
                <a16:creationId xmlns:a16="http://schemas.microsoft.com/office/drawing/2014/main" id="{9ADD7B46-ADED-85DD-6DF8-A6E93F292ADF}"/>
              </a:ext>
            </a:extLst>
          </p:cNvPr>
          <p:cNvSpPr/>
          <p:nvPr/>
        </p:nvSpPr>
        <p:spPr>
          <a:xfrm>
            <a:off x="7863305" y="4193215"/>
            <a:ext cx="3767455" cy="460375"/>
          </a:xfrm>
          <a:prstGeom prst="roundRect">
            <a:avLst>
              <a:gd name="adj" fmla="val 45340"/>
            </a:avLst>
          </a:prstGeom>
          <a:solidFill>
            <a:srgbClr val="00B0F0"/>
          </a:solidFill>
          <a:ln/>
        </p:spPr>
        <p:txBody>
          <a:bodyPr/>
          <a:lstStyle/>
          <a:p>
            <a:endParaRPr lang="en-EG" b="1"/>
          </a:p>
        </p:txBody>
      </p:sp>
      <p:sp>
        <p:nvSpPr>
          <p:cNvPr id="22" name="Text 21">
            <a:extLst>
              <a:ext uri="{FF2B5EF4-FFF2-40B4-BE49-F238E27FC236}">
                <a16:creationId xmlns:a16="http://schemas.microsoft.com/office/drawing/2014/main" id="{B5CF95AB-7B62-F535-FE78-34B1360904C6}"/>
              </a:ext>
            </a:extLst>
          </p:cNvPr>
          <p:cNvSpPr/>
          <p:nvPr/>
        </p:nvSpPr>
        <p:spPr>
          <a:xfrm>
            <a:off x="7863305" y="4193215"/>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Text 22">
            <a:extLst>
              <a:ext uri="{FF2B5EF4-FFF2-40B4-BE49-F238E27FC236}">
                <a16:creationId xmlns:a16="http://schemas.microsoft.com/office/drawing/2014/main" id="{F07BE892-F837-9765-13B5-0C438CD98D74}"/>
              </a:ext>
            </a:extLst>
          </p:cNvPr>
          <p:cNvSpPr/>
          <p:nvPr/>
        </p:nvSpPr>
        <p:spPr>
          <a:xfrm>
            <a:off x="605890" y="1383449"/>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Portfolio Management</a:t>
            </a:r>
            <a:endParaRPr lang="en-US" sz="1600" b="1" dirty="0"/>
          </a:p>
        </p:txBody>
      </p:sp>
      <p:sp>
        <p:nvSpPr>
          <p:cNvPr id="24" name="Text 23">
            <a:extLst>
              <a:ext uri="{FF2B5EF4-FFF2-40B4-BE49-F238E27FC236}">
                <a16:creationId xmlns:a16="http://schemas.microsoft.com/office/drawing/2014/main" id="{AAC59031-8B8E-1FB0-583F-428F2D48D707}"/>
              </a:ext>
            </a:extLst>
          </p:cNvPr>
          <p:cNvSpPr/>
          <p:nvPr/>
        </p:nvSpPr>
        <p:spPr>
          <a:xfrm>
            <a:off x="538580" y="1985955"/>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helps investors choose the best mix of assets based on their risk tolerance and financial goals. It analyzes market trends and adjusts portfolios accordingly to optimize returns.</a:t>
            </a:r>
            <a:endParaRPr lang="en-US" sz="1600" b="1" dirty="0"/>
          </a:p>
        </p:txBody>
      </p:sp>
      <p:sp>
        <p:nvSpPr>
          <p:cNvPr id="26" name="Text 24">
            <a:extLst>
              <a:ext uri="{FF2B5EF4-FFF2-40B4-BE49-F238E27FC236}">
                <a16:creationId xmlns:a16="http://schemas.microsoft.com/office/drawing/2014/main" id="{1002BB17-94FD-1824-1358-066AF616461A}"/>
              </a:ext>
            </a:extLst>
          </p:cNvPr>
          <p:cNvSpPr/>
          <p:nvPr/>
        </p:nvSpPr>
        <p:spPr>
          <a:xfrm>
            <a:off x="605890" y="4254284"/>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Robo-Advisors</a:t>
            </a:r>
            <a:endParaRPr lang="en-US" sz="1600" b="1" dirty="0"/>
          </a:p>
        </p:txBody>
      </p:sp>
      <p:sp>
        <p:nvSpPr>
          <p:cNvPr id="27" name="Text 25">
            <a:extLst>
              <a:ext uri="{FF2B5EF4-FFF2-40B4-BE49-F238E27FC236}">
                <a16:creationId xmlns:a16="http://schemas.microsoft.com/office/drawing/2014/main" id="{54A0D47A-17F8-4825-54AE-0047042A4EA5}"/>
              </a:ext>
            </a:extLst>
          </p:cNvPr>
          <p:cNvSpPr/>
          <p:nvPr/>
        </p:nvSpPr>
        <p:spPr>
          <a:xfrm>
            <a:off x="538580" y="4856790"/>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Robo-advisors are online platforms that use AI to manage investments automatically. They offer low fees and easy access, making investing more accessible to small investors.</a:t>
            </a:r>
            <a:endParaRPr lang="en-US" sz="1600" b="1" dirty="0"/>
          </a:p>
        </p:txBody>
      </p:sp>
      <p:sp>
        <p:nvSpPr>
          <p:cNvPr id="28" name="Text 26">
            <a:extLst>
              <a:ext uri="{FF2B5EF4-FFF2-40B4-BE49-F238E27FC236}">
                <a16:creationId xmlns:a16="http://schemas.microsoft.com/office/drawing/2014/main" id="{13EEC7F9-AFA7-0F99-B558-37E339823D1D}"/>
              </a:ext>
            </a:extLst>
          </p:cNvPr>
          <p:cNvSpPr/>
          <p:nvPr/>
        </p:nvSpPr>
        <p:spPr>
          <a:xfrm>
            <a:off x="7930615" y="1383449"/>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Benefits</a:t>
            </a:r>
            <a:endParaRPr lang="en-US" sz="1600" b="1" dirty="0"/>
          </a:p>
        </p:txBody>
      </p:sp>
      <p:sp>
        <p:nvSpPr>
          <p:cNvPr id="29" name="Text 27">
            <a:extLst>
              <a:ext uri="{FF2B5EF4-FFF2-40B4-BE49-F238E27FC236}">
                <a16:creationId xmlns:a16="http://schemas.microsoft.com/office/drawing/2014/main" id="{6E2B4FEB-4DFF-069C-ED92-578039D63B0B}"/>
              </a:ext>
            </a:extLst>
          </p:cNvPr>
          <p:cNvSpPr/>
          <p:nvPr/>
        </p:nvSpPr>
        <p:spPr>
          <a:xfrm>
            <a:off x="7863305" y="1985955"/>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AI-driven portfolio management and robo-advisors provide personalized investment strategies, reduce costs, and improve overall investment performance. They democratize access to professional-grade investment services.</a:t>
            </a:r>
            <a:endParaRPr lang="en-US" sz="1600" b="1" dirty="0"/>
          </a:p>
        </p:txBody>
      </p:sp>
      <p:sp>
        <p:nvSpPr>
          <p:cNvPr id="30" name="Text 28">
            <a:extLst>
              <a:ext uri="{FF2B5EF4-FFF2-40B4-BE49-F238E27FC236}">
                <a16:creationId xmlns:a16="http://schemas.microsoft.com/office/drawing/2014/main" id="{926B7362-A703-FECF-3035-E5DAF1CE622A}"/>
              </a:ext>
            </a:extLst>
          </p:cNvPr>
          <p:cNvSpPr/>
          <p:nvPr/>
        </p:nvSpPr>
        <p:spPr>
          <a:xfrm>
            <a:off x="7930615" y="4254284"/>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Human Oversight</a:t>
            </a:r>
            <a:endParaRPr lang="en-US" sz="1600" b="1" dirty="0"/>
          </a:p>
        </p:txBody>
      </p:sp>
      <p:sp>
        <p:nvSpPr>
          <p:cNvPr id="31" name="Text 29">
            <a:extLst>
              <a:ext uri="{FF2B5EF4-FFF2-40B4-BE49-F238E27FC236}">
                <a16:creationId xmlns:a16="http://schemas.microsoft.com/office/drawing/2014/main" id="{27626B50-8BBB-6DBF-DCAA-11A6E81FF900}"/>
              </a:ext>
            </a:extLst>
          </p:cNvPr>
          <p:cNvSpPr/>
          <p:nvPr/>
        </p:nvSpPr>
        <p:spPr>
          <a:xfrm>
            <a:off x="7863305" y="4856790"/>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While AI handles much of the analysis and decision-making, human advisors still play a crucial role in providing personalized advice and ensuring that investment strategies align with clients' long-term goals.</a:t>
            </a:r>
            <a:endParaRPr lang="en-US" sz="1600" b="1" dirty="0"/>
          </a:p>
        </p:txBody>
      </p:sp>
      <p:pic>
        <p:nvPicPr>
          <p:cNvPr id="33" name="Picture 32" descr="A person standing in front of a whiteboard with a person pointing at a diagram&#10;&#10;AI-generated content may be incorrect.">
            <a:extLst>
              <a:ext uri="{FF2B5EF4-FFF2-40B4-BE49-F238E27FC236}">
                <a16:creationId xmlns:a16="http://schemas.microsoft.com/office/drawing/2014/main" id="{D0FF8BEB-6682-9F07-5ECA-F55299DEF5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75926" y="1985955"/>
            <a:ext cx="3279326" cy="3746515"/>
          </a:xfrm>
          <a:prstGeom prst="rect">
            <a:avLst/>
          </a:prstGeom>
        </p:spPr>
      </p:pic>
    </p:spTree>
    <p:extLst>
      <p:ext uri="{BB962C8B-B14F-4D97-AF65-F5344CB8AC3E}">
        <p14:creationId xmlns:p14="http://schemas.microsoft.com/office/powerpoint/2010/main" val="3331537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6051D-2669-1352-6111-ACB2EEA1D8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B0DBCA-6D32-42E1-C8C1-3704EB16A65D}"/>
              </a:ext>
            </a:extLst>
          </p:cNvPr>
          <p:cNvSpPr/>
          <p:nvPr/>
        </p:nvSpPr>
        <p:spPr>
          <a:xfrm>
            <a:off x="264695" y="1197078"/>
            <a:ext cx="11719295" cy="5534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7530F944-E67C-3716-5C52-497B0DE388CA}"/>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Forecasting &amp; Research</a:t>
            </a:r>
          </a:p>
        </p:txBody>
      </p:sp>
      <p:sp>
        <p:nvSpPr>
          <p:cNvPr id="5" name="Rectangle 4">
            <a:extLst>
              <a:ext uri="{FF2B5EF4-FFF2-40B4-BE49-F238E27FC236}">
                <a16:creationId xmlns:a16="http://schemas.microsoft.com/office/drawing/2014/main" id="{65EACD91-F64F-68BF-2B5B-BD39F99C686A}"/>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A7FE3E-7A8F-0838-9B59-2CD41FC71F0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77C882-9A9F-29DD-AC5D-33D5F4D99353}"/>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7A76C23-2DAE-E5C1-5DD1-3FD78D0623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E7FF696C-A81D-2F6F-950A-914CE6DD0766}"/>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4D1519AB-FEF3-8622-1D9A-E5F4E15F4845}"/>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 name="Shape 10">
            <a:extLst>
              <a:ext uri="{FF2B5EF4-FFF2-40B4-BE49-F238E27FC236}">
                <a16:creationId xmlns:a16="http://schemas.microsoft.com/office/drawing/2014/main" id="{0991B8FB-CCC9-B72C-5C8C-8CFD361BC33C}"/>
              </a:ext>
            </a:extLst>
          </p:cNvPr>
          <p:cNvSpPr/>
          <p:nvPr/>
        </p:nvSpPr>
        <p:spPr>
          <a:xfrm>
            <a:off x="3323372" y="1362435"/>
            <a:ext cx="85725" cy="343535"/>
          </a:xfrm>
          <a:prstGeom prst="rect">
            <a:avLst/>
          </a:prstGeom>
          <a:solidFill>
            <a:srgbClr val="00B0F0"/>
          </a:solidFill>
          <a:ln/>
        </p:spPr>
        <p:txBody>
          <a:bodyPr/>
          <a:lstStyle/>
          <a:p>
            <a:endParaRPr lang="en-EG"/>
          </a:p>
        </p:txBody>
      </p:sp>
      <p:sp>
        <p:nvSpPr>
          <p:cNvPr id="8" name="Text 11">
            <a:extLst>
              <a:ext uri="{FF2B5EF4-FFF2-40B4-BE49-F238E27FC236}">
                <a16:creationId xmlns:a16="http://schemas.microsoft.com/office/drawing/2014/main" id="{2262839A-950A-856A-8D8D-C301088D556C}"/>
              </a:ext>
            </a:extLst>
          </p:cNvPr>
          <p:cNvSpPr/>
          <p:nvPr/>
        </p:nvSpPr>
        <p:spPr>
          <a:xfrm>
            <a:off x="3323372" y="136243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2">
            <a:extLst>
              <a:ext uri="{FF2B5EF4-FFF2-40B4-BE49-F238E27FC236}">
                <a16:creationId xmlns:a16="http://schemas.microsoft.com/office/drawing/2014/main" id="{B19223EA-A685-9762-6073-AA7911036801}"/>
              </a:ext>
            </a:extLst>
          </p:cNvPr>
          <p:cNvSpPr/>
          <p:nvPr/>
        </p:nvSpPr>
        <p:spPr>
          <a:xfrm>
            <a:off x="3375760" y="2907390"/>
            <a:ext cx="8556625" cy="0"/>
          </a:xfrm>
          <a:prstGeom prst="line">
            <a:avLst/>
          </a:prstGeom>
          <a:noFill/>
          <a:ln w="12700">
            <a:solidFill>
              <a:srgbClr val="595959"/>
            </a:solidFill>
            <a:prstDash val="dash"/>
            <a:headEnd type="none"/>
            <a:tailEnd type="none"/>
          </a:ln>
        </p:spPr>
        <p:txBody>
          <a:bodyPr/>
          <a:lstStyle/>
          <a:p>
            <a:endParaRPr lang="en-EG"/>
          </a:p>
        </p:txBody>
      </p:sp>
      <p:sp>
        <p:nvSpPr>
          <p:cNvPr id="12" name="Shape 13">
            <a:extLst>
              <a:ext uri="{FF2B5EF4-FFF2-40B4-BE49-F238E27FC236}">
                <a16:creationId xmlns:a16="http://schemas.microsoft.com/office/drawing/2014/main" id="{DF3C16E1-7B84-970C-9E08-184FC3A590F1}"/>
              </a:ext>
            </a:extLst>
          </p:cNvPr>
          <p:cNvSpPr/>
          <p:nvPr/>
        </p:nvSpPr>
        <p:spPr>
          <a:xfrm>
            <a:off x="3375760" y="4801595"/>
            <a:ext cx="8556625" cy="0"/>
          </a:xfrm>
          <a:prstGeom prst="line">
            <a:avLst/>
          </a:prstGeom>
          <a:noFill/>
          <a:ln w="12700">
            <a:solidFill>
              <a:srgbClr val="595959"/>
            </a:solidFill>
            <a:prstDash val="dash"/>
            <a:headEnd type="none"/>
            <a:tailEnd type="none"/>
          </a:ln>
        </p:spPr>
        <p:txBody>
          <a:bodyPr/>
          <a:lstStyle/>
          <a:p>
            <a:endParaRPr lang="en-EG"/>
          </a:p>
        </p:txBody>
      </p:sp>
      <p:sp>
        <p:nvSpPr>
          <p:cNvPr id="13" name="Shape 14">
            <a:extLst>
              <a:ext uri="{FF2B5EF4-FFF2-40B4-BE49-F238E27FC236}">
                <a16:creationId xmlns:a16="http://schemas.microsoft.com/office/drawing/2014/main" id="{0F60FABA-5BDB-6F98-9AB8-E95EDF64D9E5}"/>
              </a:ext>
            </a:extLst>
          </p:cNvPr>
          <p:cNvSpPr/>
          <p:nvPr/>
        </p:nvSpPr>
        <p:spPr>
          <a:xfrm>
            <a:off x="3375760" y="6716755"/>
            <a:ext cx="8556625" cy="0"/>
          </a:xfrm>
          <a:prstGeom prst="line">
            <a:avLst/>
          </a:prstGeom>
          <a:noFill/>
          <a:ln w="12700">
            <a:solidFill>
              <a:srgbClr val="595959"/>
            </a:solidFill>
            <a:prstDash val="dash"/>
            <a:headEnd type="none"/>
            <a:tailEnd type="none"/>
          </a:ln>
        </p:spPr>
        <p:txBody>
          <a:bodyPr/>
          <a:lstStyle/>
          <a:p>
            <a:endParaRPr lang="en-EG"/>
          </a:p>
        </p:txBody>
      </p:sp>
      <p:sp>
        <p:nvSpPr>
          <p:cNvPr id="14" name="Shape 15">
            <a:extLst>
              <a:ext uri="{FF2B5EF4-FFF2-40B4-BE49-F238E27FC236}">
                <a16:creationId xmlns:a16="http://schemas.microsoft.com/office/drawing/2014/main" id="{E0423472-A096-786A-7894-4256E3DCC721}"/>
              </a:ext>
            </a:extLst>
          </p:cNvPr>
          <p:cNvSpPr/>
          <p:nvPr/>
        </p:nvSpPr>
        <p:spPr>
          <a:xfrm>
            <a:off x="3323372" y="3170280"/>
            <a:ext cx="85725" cy="343535"/>
          </a:xfrm>
          <a:prstGeom prst="rect">
            <a:avLst/>
          </a:prstGeom>
          <a:solidFill>
            <a:srgbClr val="00B0F0"/>
          </a:solidFill>
          <a:ln/>
        </p:spPr>
        <p:txBody>
          <a:bodyPr/>
          <a:lstStyle/>
          <a:p>
            <a:endParaRPr lang="en-EG"/>
          </a:p>
        </p:txBody>
      </p:sp>
      <p:sp>
        <p:nvSpPr>
          <p:cNvPr id="15" name="Text 16">
            <a:extLst>
              <a:ext uri="{FF2B5EF4-FFF2-40B4-BE49-F238E27FC236}">
                <a16:creationId xmlns:a16="http://schemas.microsoft.com/office/drawing/2014/main" id="{FF2E6CB8-4D15-7299-FB26-F779496036B2}"/>
              </a:ext>
            </a:extLst>
          </p:cNvPr>
          <p:cNvSpPr/>
          <p:nvPr/>
        </p:nvSpPr>
        <p:spPr>
          <a:xfrm>
            <a:off x="3323372" y="3170280"/>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6" name="Shape 17">
            <a:extLst>
              <a:ext uri="{FF2B5EF4-FFF2-40B4-BE49-F238E27FC236}">
                <a16:creationId xmlns:a16="http://schemas.microsoft.com/office/drawing/2014/main" id="{8ADB1404-61AD-726E-BBE6-3FA8AB7964D3}"/>
              </a:ext>
            </a:extLst>
          </p:cNvPr>
          <p:cNvSpPr/>
          <p:nvPr/>
        </p:nvSpPr>
        <p:spPr>
          <a:xfrm>
            <a:off x="3323372" y="5116555"/>
            <a:ext cx="85725" cy="343535"/>
          </a:xfrm>
          <a:prstGeom prst="rect">
            <a:avLst/>
          </a:prstGeom>
          <a:solidFill>
            <a:srgbClr val="00B0F0"/>
          </a:solidFill>
          <a:ln/>
        </p:spPr>
        <p:txBody>
          <a:bodyPr/>
          <a:lstStyle/>
          <a:p>
            <a:endParaRPr lang="en-EG"/>
          </a:p>
        </p:txBody>
      </p:sp>
      <p:sp>
        <p:nvSpPr>
          <p:cNvPr id="17" name="Text 18">
            <a:extLst>
              <a:ext uri="{FF2B5EF4-FFF2-40B4-BE49-F238E27FC236}">
                <a16:creationId xmlns:a16="http://schemas.microsoft.com/office/drawing/2014/main" id="{07790499-849B-CB8B-76BB-76793681E071}"/>
              </a:ext>
            </a:extLst>
          </p:cNvPr>
          <p:cNvSpPr/>
          <p:nvPr/>
        </p:nvSpPr>
        <p:spPr>
          <a:xfrm>
            <a:off x="3323372" y="5116555"/>
            <a:ext cx="85725" cy="343535"/>
          </a:xfrm>
          <a:prstGeom prst="rect">
            <a:avLst/>
          </a:prstGeom>
          <a:noFill/>
          <a:ln/>
        </p:spPr>
        <p:txBody>
          <a:bodyPr wrap="square" lIns="45720" tIns="91440" rIns="91440" bIns="45720" rtlCol="0" anchor="ctr"/>
          <a:lstStyle/>
          <a:p>
            <a:pPr>
              <a:lnSpc>
                <a:spcPct val="100000"/>
              </a:lnSpc>
            </a:pPr>
            <a:endParaRPr lang="en-US" sz="1600" dirty="0"/>
          </a:p>
        </p:txBody>
      </p:sp>
      <p:sp>
        <p:nvSpPr>
          <p:cNvPr id="18" name="Text 19">
            <a:extLst>
              <a:ext uri="{FF2B5EF4-FFF2-40B4-BE49-F238E27FC236}">
                <a16:creationId xmlns:a16="http://schemas.microsoft.com/office/drawing/2014/main" id="{3B5921DF-F4B0-8483-C274-C29289058B7F}"/>
              </a:ext>
            </a:extLst>
          </p:cNvPr>
          <p:cNvSpPr/>
          <p:nvPr/>
        </p:nvSpPr>
        <p:spPr>
          <a:xfrm>
            <a:off x="3408780" y="1313649"/>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Data Analysis</a:t>
            </a:r>
            <a:endParaRPr lang="en-US" sz="1600" b="1" dirty="0"/>
          </a:p>
        </p:txBody>
      </p:sp>
      <p:sp>
        <p:nvSpPr>
          <p:cNvPr id="19" name="Text 20">
            <a:extLst>
              <a:ext uri="{FF2B5EF4-FFF2-40B4-BE49-F238E27FC236}">
                <a16:creationId xmlns:a16="http://schemas.microsoft.com/office/drawing/2014/main" id="{E6EE6653-6E73-4FB0-4638-143D841E1539}"/>
              </a:ext>
            </a:extLst>
          </p:cNvPr>
          <p:cNvSpPr/>
          <p:nvPr/>
        </p:nvSpPr>
        <p:spPr>
          <a:xfrm>
            <a:off x="3375760" y="1779630"/>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reads company reports, financial news, and social media posts to measure market sentiment. It analyzes vast amounts of data to identify trends and patterns that can inform financial forecasts.</a:t>
            </a:r>
            <a:endParaRPr lang="en-US" sz="1600" b="1" dirty="0"/>
          </a:p>
        </p:txBody>
      </p:sp>
      <p:sp>
        <p:nvSpPr>
          <p:cNvPr id="20" name="Text 21">
            <a:extLst>
              <a:ext uri="{FF2B5EF4-FFF2-40B4-BE49-F238E27FC236}">
                <a16:creationId xmlns:a16="http://schemas.microsoft.com/office/drawing/2014/main" id="{2A85D292-0CC9-413C-8332-7515ADBCA11C}"/>
              </a:ext>
            </a:extLst>
          </p:cNvPr>
          <p:cNvSpPr/>
          <p:nvPr/>
        </p:nvSpPr>
        <p:spPr>
          <a:xfrm>
            <a:off x="3408780" y="3121494"/>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Forecasting</a:t>
            </a:r>
            <a:endParaRPr lang="en-US" sz="1600" b="1" dirty="0"/>
          </a:p>
        </p:txBody>
      </p:sp>
      <p:sp>
        <p:nvSpPr>
          <p:cNvPr id="21" name="Text 22">
            <a:extLst>
              <a:ext uri="{FF2B5EF4-FFF2-40B4-BE49-F238E27FC236}">
                <a16:creationId xmlns:a16="http://schemas.microsoft.com/office/drawing/2014/main" id="{D9EB22A0-DB46-D1D2-95E5-F09CEB2129AC}"/>
              </a:ext>
            </a:extLst>
          </p:cNvPr>
          <p:cNvSpPr/>
          <p:nvPr/>
        </p:nvSpPr>
        <p:spPr>
          <a:xfrm>
            <a:off x="3375760" y="367383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helps forecast company earnings, stock prices, and future market trends. This provides valuable insights for investors and analysts, enabling them to make more informed decisions.</a:t>
            </a:r>
            <a:endParaRPr lang="en-US" sz="1600" b="1" dirty="0"/>
          </a:p>
        </p:txBody>
      </p:sp>
      <p:sp>
        <p:nvSpPr>
          <p:cNvPr id="22" name="Text 23">
            <a:extLst>
              <a:ext uri="{FF2B5EF4-FFF2-40B4-BE49-F238E27FC236}">
                <a16:creationId xmlns:a16="http://schemas.microsoft.com/office/drawing/2014/main" id="{F2ED628F-ADE4-058D-1CE4-47A2085C6224}"/>
              </a:ext>
            </a:extLst>
          </p:cNvPr>
          <p:cNvSpPr/>
          <p:nvPr/>
        </p:nvSpPr>
        <p:spPr>
          <a:xfrm>
            <a:off x="3408780" y="5067769"/>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Efficiency</a:t>
            </a:r>
            <a:endParaRPr lang="en-US" sz="1600" b="1" dirty="0"/>
          </a:p>
        </p:txBody>
      </p:sp>
      <p:sp>
        <p:nvSpPr>
          <p:cNvPr id="23" name="Text 24">
            <a:extLst>
              <a:ext uri="{FF2B5EF4-FFF2-40B4-BE49-F238E27FC236}">
                <a16:creationId xmlns:a16="http://schemas.microsoft.com/office/drawing/2014/main" id="{9F61E092-0157-57A4-93D2-5298BDEF19D5}"/>
              </a:ext>
            </a:extLst>
          </p:cNvPr>
          <p:cNvSpPr/>
          <p:nvPr/>
        </p:nvSpPr>
        <p:spPr>
          <a:xfrm>
            <a:off x="3375760" y="558899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By automating the analysis of large datasets, AI saves analysts a significant amount of time and effort. This allows them to focus on strategic decision-making and other high-value tasks.</a:t>
            </a:r>
            <a:endParaRPr lang="en-US" sz="1600" b="1" dirty="0"/>
          </a:p>
        </p:txBody>
      </p:sp>
      <p:pic>
        <p:nvPicPr>
          <p:cNvPr id="26" name="Picture 25" descr="A person sitting at a desk with a computer and graph&#10;&#10;AI-generated content may be incorrect.">
            <a:extLst>
              <a:ext uri="{FF2B5EF4-FFF2-40B4-BE49-F238E27FC236}">
                <a16:creationId xmlns:a16="http://schemas.microsoft.com/office/drawing/2014/main" id="{2783152E-47C6-823C-6315-B315F7A3B8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1985" y="1705969"/>
            <a:ext cx="2371924" cy="4644557"/>
          </a:xfrm>
          <a:prstGeom prst="rect">
            <a:avLst/>
          </a:prstGeom>
        </p:spPr>
      </p:pic>
    </p:spTree>
    <p:extLst>
      <p:ext uri="{BB962C8B-B14F-4D97-AF65-F5344CB8AC3E}">
        <p14:creationId xmlns:p14="http://schemas.microsoft.com/office/powerpoint/2010/main" val="1030578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7D01D-461A-053C-B51A-972D50B213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B62D27-EEFE-B9AC-1D40-21B6DEC73DC4}"/>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347F4F13-3F39-8C98-FC42-F82010EC234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Risk Management</a:t>
            </a:r>
          </a:p>
        </p:txBody>
      </p:sp>
      <p:sp>
        <p:nvSpPr>
          <p:cNvPr id="5" name="Rectangle 4">
            <a:extLst>
              <a:ext uri="{FF2B5EF4-FFF2-40B4-BE49-F238E27FC236}">
                <a16:creationId xmlns:a16="http://schemas.microsoft.com/office/drawing/2014/main" id="{6E6406FE-0CA4-108E-7B72-0FE4347A984E}"/>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A817F8-D1C1-91B7-E2E3-F716AD6EA75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2C75A0-A273-C5BA-0D41-E5A6133384A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CC713F4-0B59-5886-EB8B-8BBAAAD292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4FF5DEBC-F65B-686D-FAA6-268333A1C815}"/>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8DA8FAAA-6EA7-E478-F365-79EA9502C21A}"/>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A55E5ECB-39FF-E9FF-4F1C-CD95CF19DD41}"/>
              </a:ext>
            </a:extLst>
          </p:cNvPr>
          <p:cNvSpPr/>
          <p:nvPr/>
        </p:nvSpPr>
        <p:spPr>
          <a:xfrm>
            <a:off x="677120" y="2595875"/>
            <a:ext cx="3071495" cy="644525"/>
          </a:xfrm>
          <a:prstGeom prst="roundRect">
            <a:avLst>
              <a:gd name="adj" fmla="val 16763"/>
            </a:avLst>
          </a:prstGeom>
          <a:solidFill>
            <a:srgbClr val="00B0F0"/>
          </a:solidFill>
          <a:ln/>
        </p:spPr>
        <p:txBody>
          <a:bodyPr/>
          <a:lstStyle/>
          <a:p>
            <a:endParaRPr lang="en-EG" b="1"/>
          </a:p>
        </p:txBody>
      </p:sp>
      <p:sp>
        <p:nvSpPr>
          <p:cNvPr id="8" name="Text 11">
            <a:extLst>
              <a:ext uri="{FF2B5EF4-FFF2-40B4-BE49-F238E27FC236}">
                <a16:creationId xmlns:a16="http://schemas.microsoft.com/office/drawing/2014/main" id="{19ABC5EE-90D3-AE5B-0F0E-024F6CE2DE71}"/>
              </a:ext>
            </a:extLst>
          </p:cNvPr>
          <p:cNvSpPr/>
          <p:nvPr/>
        </p:nvSpPr>
        <p:spPr>
          <a:xfrm>
            <a:off x="677120" y="2595875"/>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2E08B28F-0A2E-ABDA-DA8D-D12F0AAD0DB3}"/>
              </a:ext>
            </a:extLst>
          </p:cNvPr>
          <p:cNvSpPr/>
          <p:nvPr/>
        </p:nvSpPr>
        <p:spPr>
          <a:xfrm>
            <a:off x="8548580" y="2595875"/>
            <a:ext cx="3071495" cy="644525"/>
          </a:xfrm>
          <a:prstGeom prst="roundRect">
            <a:avLst>
              <a:gd name="adj" fmla="val 16763"/>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EB6478FC-BABC-E912-BA30-AFD5E974BBAE}"/>
              </a:ext>
            </a:extLst>
          </p:cNvPr>
          <p:cNvSpPr/>
          <p:nvPr/>
        </p:nvSpPr>
        <p:spPr>
          <a:xfrm>
            <a:off x="8548580" y="2595875"/>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14" name="Text 16">
            <a:extLst>
              <a:ext uri="{FF2B5EF4-FFF2-40B4-BE49-F238E27FC236}">
                <a16:creationId xmlns:a16="http://schemas.microsoft.com/office/drawing/2014/main" id="{A9552466-7522-A117-1E1E-638799C1EAC5}"/>
              </a:ext>
            </a:extLst>
          </p:cNvPr>
          <p:cNvSpPr/>
          <p:nvPr/>
        </p:nvSpPr>
        <p:spPr>
          <a:xfrm>
            <a:off x="1111460" y="259524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Risk Identification</a:t>
            </a:r>
            <a:endParaRPr lang="en-US" sz="1600" b="1" dirty="0"/>
          </a:p>
        </p:txBody>
      </p:sp>
      <p:sp>
        <p:nvSpPr>
          <p:cNvPr id="15" name="Text 17">
            <a:extLst>
              <a:ext uri="{FF2B5EF4-FFF2-40B4-BE49-F238E27FC236}">
                <a16:creationId xmlns:a16="http://schemas.microsoft.com/office/drawing/2014/main" id="{B0DCDCB8-CE43-5660-B8C0-B71636EE43D5}"/>
              </a:ext>
            </a:extLst>
          </p:cNvPr>
          <p:cNvSpPr/>
          <p:nvPr/>
        </p:nvSpPr>
        <p:spPr>
          <a:xfrm>
            <a:off x="676485" y="3360415"/>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helps banks and companies estimate different types of risk, such as market risk, credit risk, and liquidity risk. It analyzes historical data and market conditions to identify potential risks.</a:t>
            </a:r>
            <a:endParaRPr lang="en-US" sz="1600" b="1" dirty="0"/>
          </a:p>
        </p:txBody>
      </p:sp>
      <p:sp>
        <p:nvSpPr>
          <p:cNvPr id="16" name="Text 18">
            <a:extLst>
              <a:ext uri="{FF2B5EF4-FFF2-40B4-BE49-F238E27FC236}">
                <a16:creationId xmlns:a16="http://schemas.microsoft.com/office/drawing/2014/main" id="{0E1BD657-978F-10BB-6760-9CD209EADF5F}"/>
              </a:ext>
            </a:extLst>
          </p:cNvPr>
          <p:cNvSpPr/>
          <p:nvPr/>
        </p:nvSpPr>
        <p:spPr>
          <a:xfrm>
            <a:off x="8982920" y="2595240"/>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Scenario Analysis</a:t>
            </a:r>
            <a:endParaRPr lang="en-US" sz="1600" b="1" dirty="0"/>
          </a:p>
        </p:txBody>
      </p:sp>
      <p:sp>
        <p:nvSpPr>
          <p:cNvPr id="17" name="Text 19">
            <a:extLst>
              <a:ext uri="{FF2B5EF4-FFF2-40B4-BE49-F238E27FC236}">
                <a16:creationId xmlns:a16="http://schemas.microsoft.com/office/drawing/2014/main" id="{0D933E21-9880-338A-D381-5CB1720620B8}"/>
              </a:ext>
            </a:extLst>
          </p:cNvPr>
          <p:cNvSpPr/>
          <p:nvPr/>
        </p:nvSpPr>
        <p:spPr>
          <a:xfrm>
            <a:off x="8547945" y="3360415"/>
            <a:ext cx="3070860" cy="263779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runs many what-if scenarios to test how the company will perform under different crisis situations. This improves financial safety and stability by enabling proactive risk management.</a:t>
            </a:r>
            <a:endParaRPr lang="en-US" sz="1600" b="1" dirty="0"/>
          </a:p>
        </p:txBody>
      </p:sp>
      <p:pic>
        <p:nvPicPr>
          <p:cNvPr id="19" name="Picture 18" descr="A person giving a presentation to a group of people&#10;&#10;AI-generated content may be incorrect.">
            <a:extLst>
              <a:ext uri="{FF2B5EF4-FFF2-40B4-BE49-F238E27FC236}">
                <a16:creationId xmlns:a16="http://schemas.microsoft.com/office/drawing/2014/main" id="{835547DB-B1C7-42C8-345B-0D01D20C0F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19216" y="1717340"/>
            <a:ext cx="4081195" cy="4661338"/>
          </a:xfrm>
          <a:prstGeom prst="rect">
            <a:avLst/>
          </a:prstGeom>
        </p:spPr>
      </p:pic>
    </p:spTree>
    <p:extLst>
      <p:ext uri="{BB962C8B-B14F-4D97-AF65-F5344CB8AC3E}">
        <p14:creationId xmlns:p14="http://schemas.microsoft.com/office/powerpoint/2010/main" val="3466577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ACCFCF-F60C-7BD4-6047-AE1679ADEC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A72F1A-5DDE-A192-2F11-348F735E87F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8F894DC9-8EBE-DB24-0353-3351F1251497}"/>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Credit Scoring</a:t>
            </a:r>
          </a:p>
        </p:txBody>
      </p:sp>
      <p:sp>
        <p:nvSpPr>
          <p:cNvPr id="5" name="Rectangle 4">
            <a:extLst>
              <a:ext uri="{FF2B5EF4-FFF2-40B4-BE49-F238E27FC236}">
                <a16:creationId xmlns:a16="http://schemas.microsoft.com/office/drawing/2014/main" id="{4EB90463-1D43-EE85-90EB-BD9C151DEB1A}"/>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62EEAF-E2F3-EC08-D9F1-E811A5237BE7}"/>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7409029-6527-932D-3AD3-9F1F4BB02323}"/>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2BAF7C8-D7D8-8DA5-7F6D-9F2955D1B4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7105F839-AEFE-9C5D-FF2B-715B066DA91C}"/>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C33EF045-7547-7D94-0373-D1276D9C2525}"/>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44B6FF7E-E14F-2519-7D40-4F0FF7F1CC61}"/>
              </a:ext>
            </a:extLst>
          </p:cNvPr>
          <p:cNvSpPr/>
          <p:nvPr/>
        </p:nvSpPr>
        <p:spPr>
          <a:xfrm>
            <a:off x="744320" y="1762714"/>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8" name="Text 11">
            <a:extLst>
              <a:ext uri="{FF2B5EF4-FFF2-40B4-BE49-F238E27FC236}">
                <a16:creationId xmlns:a16="http://schemas.microsoft.com/office/drawing/2014/main" id="{6C75513E-198C-0C9C-75CA-1C13E842BA65}"/>
              </a:ext>
            </a:extLst>
          </p:cNvPr>
          <p:cNvSpPr/>
          <p:nvPr/>
        </p:nvSpPr>
        <p:spPr>
          <a:xfrm>
            <a:off x="744320" y="1762714"/>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99208262-6366-B3A2-7096-D7BFE775AB0D}"/>
              </a:ext>
            </a:extLst>
          </p:cNvPr>
          <p:cNvSpPr/>
          <p:nvPr/>
        </p:nvSpPr>
        <p:spPr>
          <a:xfrm>
            <a:off x="939265" y="1990679"/>
            <a:ext cx="3071495" cy="385445"/>
          </a:xfrm>
          <a:prstGeom prst="roundRect">
            <a:avLst>
              <a:gd name="adj" fmla="val 45340"/>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0643F5EE-74E8-1625-4B85-1F19014E8B3A}"/>
              </a:ext>
            </a:extLst>
          </p:cNvPr>
          <p:cNvSpPr/>
          <p:nvPr/>
        </p:nvSpPr>
        <p:spPr>
          <a:xfrm>
            <a:off x="939265" y="1990679"/>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329BC947-F646-7F31-79EF-93E4CD44E6EA}"/>
              </a:ext>
            </a:extLst>
          </p:cNvPr>
          <p:cNvSpPr/>
          <p:nvPr/>
        </p:nvSpPr>
        <p:spPr>
          <a:xfrm>
            <a:off x="4661000" y="1762714"/>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14" name="Text 15">
            <a:extLst>
              <a:ext uri="{FF2B5EF4-FFF2-40B4-BE49-F238E27FC236}">
                <a16:creationId xmlns:a16="http://schemas.microsoft.com/office/drawing/2014/main" id="{C90DC366-897E-6039-9B6B-F5FE6520A851}"/>
              </a:ext>
            </a:extLst>
          </p:cNvPr>
          <p:cNvSpPr/>
          <p:nvPr/>
        </p:nvSpPr>
        <p:spPr>
          <a:xfrm>
            <a:off x="4661000" y="1762714"/>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FDCCD3E9-6699-15F5-5558-DA4323202391}"/>
              </a:ext>
            </a:extLst>
          </p:cNvPr>
          <p:cNvSpPr/>
          <p:nvPr/>
        </p:nvSpPr>
        <p:spPr>
          <a:xfrm>
            <a:off x="4855945" y="1990679"/>
            <a:ext cx="3071495" cy="385445"/>
          </a:xfrm>
          <a:prstGeom prst="roundRect">
            <a:avLst>
              <a:gd name="adj" fmla="val 45340"/>
            </a:avLst>
          </a:prstGeom>
          <a:solidFill>
            <a:srgbClr val="00B0F0"/>
          </a:solidFill>
          <a:ln/>
        </p:spPr>
        <p:txBody>
          <a:bodyPr/>
          <a:lstStyle/>
          <a:p>
            <a:endParaRPr lang="en-EG" b="1"/>
          </a:p>
        </p:txBody>
      </p:sp>
      <p:sp>
        <p:nvSpPr>
          <p:cNvPr id="16" name="Text 17">
            <a:extLst>
              <a:ext uri="{FF2B5EF4-FFF2-40B4-BE49-F238E27FC236}">
                <a16:creationId xmlns:a16="http://schemas.microsoft.com/office/drawing/2014/main" id="{9CFD3EF6-F564-08CF-FC9D-FCCF0A97B72D}"/>
              </a:ext>
            </a:extLst>
          </p:cNvPr>
          <p:cNvSpPr/>
          <p:nvPr/>
        </p:nvSpPr>
        <p:spPr>
          <a:xfrm>
            <a:off x="4855945" y="1990679"/>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B7C69DBE-B57E-FEC3-2416-052DBE44EAB7}"/>
              </a:ext>
            </a:extLst>
          </p:cNvPr>
          <p:cNvSpPr/>
          <p:nvPr/>
        </p:nvSpPr>
        <p:spPr>
          <a:xfrm>
            <a:off x="8514815" y="1762714"/>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18" name="Text 19">
            <a:extLst>
              <a:ext uri="{FF2B5EF4-FFF2-40B4-BE49-F238E27FC236}">
                <a16:creationId xmlns:a16="http://schemas.microsoft.com/office/drawing/2014/main" id="{D65F1B07-7C4C-859C-706E-5FFD06D9C6B9}"/>
              </a:ext>
            </a:extLst>
          </p:cNvPr>
          <p:cNvSpPr/>
          <p:nvPr/>
        </p:nvSpPr>
        <p:spPr>
          <a:xfrm>
            <a:off x="8514815" y="1762714"/>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DBC3146B-29F7-F017-2F77-4AC6B1B220D9}"/>
              </a:ext>
            </a:extLst>
          </p:cNvPr>
          <p:cNvSpPr/>
          <p:nvPr/>
        </p:nvSpPr>
        <p:spPr>
          <a:xfrm>
            <a:off x="8709760" y="1990679"/>
            <a:ext cx="3071495" cy="385445"/>
          </a:xfrm>
          <a:prstGeom prst="roundRect">
            <a:avLst>
              <a:gd name="adj" fmla="val 45340"/>
            </a:avLst>
          </a:prstGeom>
          <a:solidFill>
            <a:srgbClr val="00B0F0"/>
          </a:solidFill>
          <a:ln/>
        </p:spPr>
        <p:txBody>
          <a:bodyPr/>
          <a:lstStyle/>
          <a:p>
            <a:endParaRPr lang="en-EG" b="1"/>
          </a:p>
        </p:txBody>
      </p:sp>
      <p:sp>
        <p:nvSpPr>
          <p:cNvPr id="20" name="Text 21">
            <a:extLst>
              <a:ext uri="{FF2B5EF4-FFF2-40B4-BE49-F238E27FC236}">
                <a16:creationId xmlns:a16="http://schemas.microsoft.com/office/drawing/2014/main" id="{5ED25352-B64D-5208-CABA-FCE017205145}"/>
              </a:ext>
            </a:extLst>
          </p:cNvPr>
          <p:cNvSpPr/>
          <p:nvPr/>
        </p:nvSpPr>
        <p:spPr>
          <a:xfrm>
            <a:off x="8709760" y="1990679"/>
            <a:ext cx="3071495" cy="385445"/>
          </a:xfrm>
          <a:prstGeom prst="rect">
            <a:avLst/>
          </a:prstGeom>
          <a:noFill/>
          <a:ln/>
        </p:spPr>
        <p:txBody>
          <a:bodyPr wrap="square" lIns="45720" tIns="91440" rIns="91440" bIns="45720" rtlCol="0" anchor="ctr"/>
          <a:lstStyle/>
          <a:p>
            <a:pPr>
              <a:lnSpc>
                <a:spcPct val="100000"/>
              </a:lnSpc>
            </a:pPr>
            <a:endParaRPr lang="en-US" sz="1600" b="1" dirty="0"/>
          </a:p>
        </p:txBody>
      </p:sp>
      <p:pic>
        <p:nvPicPr>
          <p:cNvPr id="21" name="Image 0" descr="https://kimi-img.moonshot.cn/pub/slides/slides_tmpl/image/25-08-27-19:57:42-d2nf5dh8bjvh7rlivsu0.png">
            <a:extLst>
              <a:ext uri="{FF2B5EF4-FFF2-40B4-BE49-F238E27FC236}">
                <a16:creationId xmlns:a16="http://schemas.microsoft.com/office/drawing/2014/main" id="{1BF72D70-D821-EB61-F1C7-529A3FEE557A}"/>
              </a:ext>
            </a:extLst>
          </p:cNvPr>
          <p:cNvPicPr>
            <a:picLocks noChangeAspect="1"/>
          </p:cNvPicPr>
          <p:nvPr/>
        </p:nvPicPr>
        <p:blipFill>
          <a:blip r:embed="rId4"/>
          <a:stretch>
            <a:fillRect/>
          </a:stretch>
        </p:blipFill>
        <p:spPr>
          <a:xfrm>
            <a:off x="1359000" y="4413839"/>
            <a:ext cx="2012315" cy="1896110"/>
          </a:xfrm>
          <a:prstGeom prst="rect">
            <a:avLst/>
          </a:prstGeom>
        </p:spPr>
      </p:pic>
      <p:pic>
        <p:nvPicPr>
          <p:cNvPr id="22" name="Image 1" descr="https://kimi-img.moonshot.cn/pub/slides/slides_tmpl/image/25-08-27-19:57:42-d2nf5dh8bjvh7rlivspg.png">
            <a:extLst>
              <a:ext uri="{FF2B5EF4-FFF2-40B4-BE49-F238E27FC236}">
                <a16:creationId xmlns:a16="http://schemas.microsoft.com/office/drawing/2014/main" id="{74111046-2F79-258E-FD98-B07358EF4874}"/>
              </a:ext>
            </a:extLst>
          </p:cNvPr>
          <p:cNvPicPr>
            <a:picLocks noChangeAspect="1"/>
          </p:cNvPicPr>
          <p:nvPr/>
        </p:nvPicPr>
        <p:blipFill>
          <a:blip r:embed="rId5"/>
          <a:stretch>
            <a:fillRect/>
          </a:stretch>
        </p:blipFill>
        <p:spPr>
          <a:xfrm>
            <a:off x="5195353" y="4255291"/>
            <a:ext cx="2297430" cy="2001520"/>
          </a:xfrm>
          <a:prstGeom prst="rect">
            <a:avLst/>
          </a:prstGeom>
        </p:spPr>
      </p:pic>
      <p:pic>
        <p:nvPicPr>
          <p:cNvPr id="23" name="Image 2" descr="https://kimi-img.moonshot.cn/pub/slides/slides_tmpl/image/25-08-27-19:57:42-d2nf5dh8bjvh7rlivt0g.png">
            <a:extLst>
              <a:ext uri="{FF2B5EF4-FFF2-40B4-BE49-F238E27FC236}">
                <a16:creationId xmlns:a16="http://schemas.microsoft.com/office/drawing/2014/main" id="{FA2603CC-7F07-1288-0BFA-5C0D326AD0A6}"/>
              </a:ext>
            </a:extLst>
          </p:cNvPr>
          <p:cNvPicPr>
            <a:picLocks noChangeAspect="1"/>
          </p:cNvPicPr>
          <p:nvPr/>
        </p:nvPicPr>
        <p:blipFill>
          <a:blip r:embed="rId6"/>
          <a:stretch>
            <a:fillRect/>
          </a:stretch>
        </p:blipFill>
        <p:spPr>
          <a:xfrm>
            <a:off x="9232165" y="4148611"/>
            <a:ext cx="2021205" cy="2214880"/>
          </a:xfrm>
          <a:prstGeom prst="rect">
            <a:avLst/>
          </a:prstGeom>
        </p:spPr>
      </p:pic>
      <p:sp>
        <p:nvSpPr>
          <p:cNvPr id="24" name="Text 22">
            <a:extLst>
              <a:ext uri="{FF2B5EF4-FFF2-40B4-BE49-F238E27FC236}">
                <a16:creationId xmlns:a16="http://schemas.microsoft.com/office/drawing/2014/main" id="{660CF1DC-5743-4568-890A-F2D16EE00476}"/>
              </a:ext>
            </a:extLst>
          </p:cNvPr>
          <p:cNvSpPr/>
          <p:nvPr/>
        </p:nvSpPr>
        <p:spPr>
          <a:xfrm>
            <a:off x="939265" y="1990679"/>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Traditional vs. AI Scoring</a:t>
            </a:r>
            <a:endParaRPr lang="en-US" sz="1600" b="1" dirty="0"/>
          </a:p>
        </p:txBody>
      </p:sp>
      <p:sp>
        <p:nvSpPr>
          <p:cNvPr id="26" name="Text 23">
            <a:extLst>
              <a:ext uri="{FF2B5EF4-FFF2-40B4-BE49-F238E27FC236}">
                <a16:creationId xmlns:a16="http://schemas.microsoft.com/office/drawing/2014/main" id="{009AB8CB-7085-5EE6-9444-D137A1C122BE}"/>
              </a:ext>
            </a:extLst>
          </p:cNvPr>
          <p:cNvSpPr/>
          <p:nvPr/>
        </p:nvSpPr>
        <p:spPr>
          <a:xfrm>
            <a:off x="938630" y="2569164"/>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Traditional credit scoring relies on limited data such as income and credit history. AI-based credit scoring can use a wider range of data, including payment behavior, job history, and spending patterns.</a:t>
            </a:r>
            <a:endParaRPr lang="en-US" sz="1600" b="1" dirty="0"/>
          </a:p>
        </p:txBody>
      </p:sp>
      <p:sp>
        <p:nvSpPr>
          <p:cNvPr id="27" name="Text 24">
            <a:extLst>
              <a:ext uri="{FF2B5EF4-FFF2-40B4-BE49-F238E27FC236}">
                <a16:creationId xmlns:a16="http://schemas.microsoft.com/office/drawing/2014/main" id="{BF4FD5C2-756C-4AE9-8599-AF81B262713F}"/>
              </a:ext>
            </a:extLst>
          </p:cNvPr>
          <p:cNvSpPr/>
          <p:nvPr/>
        </p:nvSpPr>
        <p:spPr>
          <a:xfrm>
            <a:off x="4855945" y="1990679"/>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Improved Accuracy</a:t>
            </a:r>
            <a:endParaRPr lang="en-US" sz="1600" b="1" dirty="0"/>
          </a:p>
        </p:txBody>
      </p:sp>
      <p:sp>
        <p:nvSpPr>
          <p:cNvPr id="28" name="Text 25">
            <a:extLst>
              <a:ext uri="{FF2B5EF4-FFF2-40B4-BE49-F238E27FC236}">
                <a16:creationId xmlns:a16="http://schemas.microsoft.com/office/drawing/2014/main" id="{B2643ED9-A0DA-D50A-5CCF-2342D03779EA}"/>
              </a:ext>
            </a:extLst>
          </p:cNvPr>
          <p:cNvSpPr/>
          <p:nvPr/>
        </p:nvSpPr>
        <p:spPr>
          <a:xfrm>
            <a:off x="4855310" y="2569164"/>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By incorporating more data points, AI models can make more accurate and sometimes fairer lending decisions. This helps banks approve more good borrowers while reducing risky loans.</a:t>
            </a:r>
            <a:endParaRPr lang="en-US" sz="1600" b="1" dirty="0"/>
          </a:p>
        </p:txBody>
      </p:sp>
      <p:sp>
        <p:nvSpPr>
          <p:cNvPr id="29" name="Text 26">
            <a:extLst>
              <a:ext uri="{FF2B5EF4-FFF2-40B4-BE49-F238E27FC236}">
                <a16:creationId xmlns:a16="http://schemas.microsoft.com/office/drawing/2014/main" id="{082DF49A-7D80-E879-AC0D-3D64003E8AEC}"/>
              </a:ext>
            </a:extLst>
          </p:cNvPr>
          <p:cNvSpPr/>
          <p:nvPr/>
        </p:nvSpPr>
        <p:spPr>
          <a:xfrm>
            <a:off x="8709760" y="1990679"/>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Inclusive Lending</a:t>
            </a:r>
            <a:endParaRPr lang="en-US" sz="1600" b="1" dirty="0"/>
          </a:p>
        </p:txBody>
      </p:sp>
      <p:sp>
        <p:nvSpPr>
          <p:cNvPr id="30" name="Text 27">
            <a:extLst>
              <a:ext uri="{FF2B5EF4-FFF2-40B4-BE49-F238E27FC236}">
                <a16:creationId xmlns:a16="http://schemas.microsoft.com/office/drawing/2014/main" id="{D940ABBB-216C-5471-1AFF-2D7AAC0003E4}"/>
              </a:ext>
            </a:extLst>
          </p:cNvPr>
          <p:cNvSpPr/>
          <p:nvPr/>
        </p:nvSpPr>
        <p:spPr>
          <a:xfrm>
            <a:off x="8709125" y="2569164"/>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AI-based credit scoring can expand access to credit for individuals with thin credit files or unconventional financial histories, promoting financial inclusion and economic growth.</a:t>
            </a:r>
            <a:endParaRPr lang="en-US" sz="1600" b="1" dirty="0"/>
          </a:p>
        </p:txBody>
      </p:sp>
    </p:spTree>
    <p:extLst>
      <p:ext uri="{BB962C8B-B14F-4D97-AF65-F5344CB8AC3E}">
        <p14:creationId xmlns:p14="http://schemas.microsoft.com/office/powerpoint/2010/main" val="3985996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7A3F4-B393-9ED7-42D7-087BC5A4BE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E5DECB-366C-7CDA-CFC9-3FDCAB838A31}"/>
              </a:ext>
            </a:extLst>
          </p:cNvPr>
          <p:cNvSpPr/>
          <p:nvPr/>
        </p:nvSpPr>
        <p:spPr>
          <a:xfrm>
            <a:off x="264695" y="1197078"/>
            <a:ext cx="11719295" cy="5534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063D5DC7-A360-1246-7A04-56F8D3612EEC}"/>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Fraud Detection</a:t>
            </a:r>
          </a:p>
        </p:txBody>
      </p:sp>
      <p:sp>
        <p:nvSpPr>
          <p:cNvPr id="5" name="Rectangle 4">
            <a:extLst>
              <a:ext uri="{FF2B5EF4-FFF2-40B4-BE49-F238E27FC236}">
                <a16:creationId xmlns:a16="http://schemas.microsoft.com/office/drawing/2014/main" id="{F6A8E525-7726-69B5-69C2-7CC2F101F7C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011073-F879-39DA-2F8F-5D40C95457F6}"/>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2A28D8-B506-640C-AF56-098C8B29A648}"/>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507688C-24A3-1D90-212B-5BF36BF5FC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64B2C0C5-B128-D894-5DB8-3F0A03DD25A8}"/>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F9F4D0F5-E3E2-1A4C-B62E-BAE46B98EB84}"/>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FE36E8CD-509F-9FDF-AD63-554C88DEF3A1}"/>
              </a:ext>
            </a:extLst>
          </p:cNvPr>
          <p:cNvSpPr/>
          <p:nvPr/>
        </p:nvSpPr>
        <p:spPr>
          <a:xfrm>
            <a:off x="3323372" y="1362435"/>
            <a:ext cx="85725" cy="343535"/>
          </a:xfrm>
          <a:prstGeom prst="rect">
            <a:avLst/>
          </a:prstGeom>
          <a:solidFill>
            <a:srgbClr val="00B0F0"/>
          </a:solidFill>
          <a:ln/>
        </p:spPr>
        <p:txBody>
          <a:bodyPr/>
          <a:lstStyle/>
          <a:p>
            <a:endParaRPr lang="en-EG" b="1"/>
          </a:p>
        </p:txBody>
      </p:sp>
      <p:sp>
        <p:nvSpPr>
          <p:cNvPr id="8" name="Text 11">
            <a:extLst>
              <a:ext uri="{FF2B5EF4-FFF2-40B4-BE49-F238E27FC236}">
                <a16:creationId xmlns:a16="http://schemas.microsoft.com/office/drawing/2014/main" id="{654BC0B1-DBB7-741E-4A09-F7A820DF7A96}"/>
              </a:ext>
            </a:extLst>
          </p:cNvPr>
          <p:cNvSpPr/>
          <p:nvPr/>
        </p:nvSpPr>
        <p:spPr>
          <a:xfrm>
            <a:off x="3323372" y="1362435"/>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A35C94E0-18AF-4E42-86C0-83A6239CAB43}"/>
              </a:ext>
            </a:extLst>
          </p:cNvPr>
          <p:cNvSpPr/>
          <p:nvPr/>
        </p:nvSpPr>
        <p:spPr>
          <a:xfrm>
            <a:off x="3375760" y="2907390"/>
            <a:ext cx="8556625" cy="0"/>
          </a:xfrm>
          <a:prstGeom prst="line">
            <a:avLst/>
          </a:prstGeom>
          <a:noFill/>
          <a:ln w="12700">
            <a:solidFill>
              <a:srgbClr val="595959"/>
            </a:solidFill>
            <a:prstDash val="dash"/>
            <a:headEnd type="none"/>
            <a:tailEnd type="none"/>
          </a:ln>
        </p:spPr>
        <p:txBody>
          <a:bodyPr/>
          <a:lstStyle/>
          <a:p>
            <a:endParaRPr lang="en-EG"/>
          </a:p>
        </p:txBody>
      </p:sp>
      <p:sp>
        <p:nvSpPr>
          <p:cNvPr id="12" name="Shape 13">
            <a:extLst>
              <a:ext uri="{FF2B5EF4-FFF2-40B4-BE49-F238E27FC236}">
                <a16:creationId xmlns:a16="http://schemas.microsoft.com/office/drawing/2014/main" id="{A36055F1-F442-D734-C048-10FAD276E11F}"/>
              </a:ext>
            </a:extLst>
          </p:cNvPr>
          <p:cNvSpPr/>
          <p:nvPr/>
        </p:nvSpPr>
        <p:spPr>
          <a:xfrm>
            <a:off x="3375760" y="4801595"/>
            <a:ext cx="8556625" cy="0"/>
          </a:xfrm>
          <a:prstGeom prst="line">
            <a:avLst/>
          </a:prstGeom>
          <a:noFill/>
          <a:ln w="12700">
            <a:solidFill>
              <a:srgbClr val="595959"/>
            </a:solidFill>
            <a:prstDash val="dash"/>
            <a:headEnd type="none"/>
            <a:tailEnd type="none"/>
          </a:ln>
        </p:spPr>
        <p:txBody>
          <a:bodyPr/>
          <a:lstStyle/>
          <a:p>
            <a:endParaRPr lang="en-EG"/>
          </a:p>
        </p:txBody>
      </p:sp>
      <p:sp>
        <p:nvSpPr>
          <p:cNvPr id="13" name="Shape 14">
            <a:extLst>
              <a:ext uri="{FF2B5EF4-FFF2-40B4-BE49-F238E27FC236}">
                <a16:creationId xmlns:a16="http://schemas.microsoft.com/office/drawing/2014/main" id="{810FC770-BA5B-5061-39E2-5C566CF6C4F8}"/>
              </a:ext>
            </a:extLst>
          </p:cNvPr>
          <p:cNvSpPr/>
          <p:nvPr/>
        </p:nvSpPr>
        <p:spPr>
          <a:xfrm>
            <a:off x="3375760" y="6716755"/>
            <a:ext cx="8556625" cy="0"/>
          </a:xfrm>
          <a:prstGeom prst="line">
            <a:avLst/>
          </a:prstGeom>
          <a:noFill/>
          <a:ln w="12700">
            <a:solidFill>
              <a:srgbClr val="595959"/>
            </a:solidFill>
            <a:prstDash val="dash"/>
            <a:headEnd type="none"/>
            <a:tailEnd type="none"/>
          </a:ln>
        </p:spPr>
        <p:txBody>
          <a:bodyPr/>
          <a:lstStyle/>
          <a:p>
            <a:endParaRPr lang="en-EG"/>
          </a:p>
        </p:txBody>
      </p:sp>
      <p:sp>
        <p:nvSpPr>
          <p:cNvPr id="14" name="Shape 15">
            <a:extLst>
              <a:ext uri="{FF2B5EF4-FFF2-40B4-BE49-F238E27FC236}">
                <a16:creationId xmlns:a16="http://schemas.microsoft.com/office/drawing/2014/main" id="{229AE285-2C48-4BE1-D8CF-C779C36803F8}"/>
              </a:ext>
            </a:extLst>
          </p:cNvPr>
          <p:cNvSpPr/>
          <p:nvPr/>
        </p:nvSpPr>
        <p:spPr>
          <a:xfrm>
            <a:off x="3323372" y="3170280"/>
            <a:ext cx="85725" cy="343535"/>
          </a:xfrm>
          <a:prstGeom prst="rect">
            <a:avLst/>
          </a:prstGeom>
          <a:solidFill>
            <a:srgbClr val="00B0F0"/>
          </a:solidFill>
          <a:ln/>
        </p:spPr>
        <p:txBody>
          <a:bodyPr/>
          <a:lstStyle/>
          <a:p>
            <a:endParaRPr lang="en-EG" b="1"/>
          </a:p>
        </p:txBody>
      </p:sp>
      <p:sp>
        <p:nvSpPr>
          <p:cNvPr id="15" name="Text 16">
            <a:extLst>
              <a:ext uri="{FF2B5EF4-FFF2-40B4-BE49-F238E27FC236}">
                <a16:creationId xmlns:a16="http://schemas.microsoft.com/office/drawing/2014/main" id="{5DB7162C-7338-FB6E-6831-1D349BE90E94}"/>
              </a:ext>
            </a:extLst>
          </p:cNvPr>
          <p:cNvSpPr/>
          <p:nvPr/>
        </p:nvSpPr>
        <p:spPr>
          <a:xfrm>
            <a:off x="3323372" y="3170280"/>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6" name="Shape 17">
            <a:extLst>
              <a:ext uri="{FF2B5EF4-FFF2-40B4-BE49-F238E27FC236}">
                <a16:creationId xmlns:a16="http://schemas.microsoft.com/office/drawing/2014/main" id="{A9BD184C-9D7C-384A-3979-E5A0DCB8A5FC}"/>
              </a:ext>
            </a:extLst>
          </p:cNvPr>
          <p:cNvSpPr/>
          <p:nvPr/>
        </p:nvSpPr>
        <p:spPr>
          <a:xfrm>
            <a:off x="3323372" y="5116555"/>
            <a:ext cx="85725" cy="343535"/>
          </a:xfrm>
          <a:prstGeom prst="rect">
            <a:avLst/>
          </a:prstGeom>
          <a:solidFill>
            <a:srgbClr val="00B0F0"/>
          </a:solidFill>
          <a:ln/>
        </p:spPr>
        <p:txBody>
          <a:bodyPr/>
          <a:lstStyle/>
          <a:p>
            <a:endParaRPr lang="en-EG" b="1"/>
          </a:p>
        </p:txBody>
      </p:sp>
      <p:sp>
        <p:nvSpPr>
          <p:cNvPr id="17" name="Text 18">
            <a:extLst>
              <a:ext uri="{FF2B5EF4-FFF2-40B4-BE49-F238E27FC236}">
                <a16:creationId xmlns:a16="http://schemas.microsoft.com/office/drawing/2014/main" id="{18FE1C69-DACA-49F4-C420-07FF1FF38D79}"/>
              </a:ext>
            </a:extLst>
          </p:cNvPr>
          <p:cNvSpPr/>
          <p:nvPr/>
        </p:nvSpPr>
        <p:spPr>
          <a:xfrm>
            <a:off x="3323372" y="5116555"/>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8" name="Text 19">
            <a:extLst>
              <a:ext uri="{FF2B5EF4-FFF2-40B4-BE49-F238E27FC236}">
                <a16:creationId xmlns:a16="http://schemas.microsoft.com/office/drawing/2014/main" id="{46531EAD-9B4A-7803-9593-665B9F147F71}"/>
              </a:ext>
            </a:extLst>
          </p:cNvPr>
          <p:cNvSpPr/>
          <p:nvPr/>
        </p:nvSpPr>
        <p:spPr>
          <a:xfrm>
            <a:off x="3408780" y="1313649"/>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Real-Time Monitoring</a:t>
            </a:r>
            <a:endParaRPr lang="en-US" sz="1600" b="1" dirty="0"/>
          </a:p>
        </p:txBody>
      </p:sp>
      <p:sp>
        <p:nvSpPr>
          <p:cNvPr id="19" name="Text 20">
            <a:extLst>
              <a:ext uri="{FF2B5EF4-FFF2-40B4-BE49-F238E27FC236}">
                <a16:creationId xmlns:a16="http://schemas.microsoft.com/office/drawing/2014/main" id="{FD9BB234-CF2D-E46C-6F8B-74EAE9F153BE}"/>
              </a:ext>
            </a:extLst>
          </p:cNvPr>
          <p:cNvSpPr/>
          <p:nvPr/>
        </p:nvSpPr>
        <p:spPr>
          <a:xfrm>
            <a:off x="3375760" y="1779630"/>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systems monitor financial transactions in real-time, analyzing patterns and identifying unusual behavior that may indicate fraud. This enables immediate action to prevent losses.</a:t>
            </a:r>
            <a:endParaRPr lang="en-US" sz="1600" b="1" dirty="0"/>
          </a:p>
        </p:txBody>
      </p:sp>
      <p:sp>
        <p:nvSpPr>
          <p:cNvPr id="20" name="Text 21">
            <a:extLst>
              <a:ext uri="{FF2B5EF4-FFF2-40B4-BE49-F238E27FC236}">
                <a16:creationId xmlns:a16="http://schemas.microsoft.com/office/drawing/2014/main" id="{9A5C1F67-9D3C-7B65-A1C9-4B0787AF05F7}"/>
              </a:ext>
            </a:extLst>
          </p:cNvPr>
          <p:cNvSpPr/>
          <p:nvPr/>
        </p:nvSpPr>
        <p:spPr>
          <a:xfrm>
            <a:off x="3408780" y="3121494"/>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Fraud Reduction</a:t>
            </a:r>
            <a:endParaRPr lang="en-US" sz="1600" b="1" dirty="0"/>
          </a:p>
        </p:txBody>
      </p:sp>
      <p:sp>
        <p:nvSpPr>
          <p:cNvPr id="21" name="Text 22">
            <a:extLst>
              <a:ext uri="{FF2B5EF4-FFF2-40B4-BE49-F238E27FC236}">
                <a16:creationId xmlns:a16="http://schemas.microsoft.com/office/drawing/2014/main" id="{18AE12B9-CDC1-CB54-4E8E-A3F5678E8D4C}"/>
              </a:ext>
            </a:extLst>
          </p:cNvPr>
          <p:cNvSpPr/>
          <p:nvPr/>
        </p:nvSpPr>
        <p:spPr>
          <a:xfrm>
            <a:off x="3375760" y="367383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By detecting and blocking fraudulent transactions, AI significantly reduces losses for banks and customers. It improves overall security and trust in financial systems.</a:t>
            </a:r>
            <a:endParaRPr lang="en-US" sz="1600" b="1" dirty="0"/>
          </a:p>
        </p:txBody>
      </p:sp>
      <p:sp>
        <p:nvSpPr>
          <p:cNvPr id="22" name="Text 23">
            <a:extLst>
              <a:ext uri="{FF2B5EF4-FFF2-40B4-BE49-F238E27FC236}">
                <a16:creationId xmlns:a16="http://schemas.microsoft.com/office/drawing/2014/main" id="{94FE7D1E-461F-60DD-7884-542E739D6F71}"/>
              </a:ext>
            </a:extLst>
          </p:cNvPr>
          <p:cNvSpPr/>
          <p:nvPr/>
        </p:nvSpPr>
        <p:spPr>
          <a:xfrm>
            <a:off x="3408780" y="5067769"/>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Continuous Learning</a:t>
            </a:r>
            <a:endParaRPr lang="en-US" sz="1600" b="1" dirty="0"/>
          </a:p>
        </p:txBody>
      </p:sp>
      <p:sp>
        <p:nvSpPr>
          <p:cNvPr id="23" name="Text 24">
            <a:extLst>
              <a:ext uri="{FF2B5EF4-FFF2-40B4-BE49-F238E27FC236}">
                <a16:creationId xmlns:a16="http://schemas.microsoft.com/office/drawing/2014/main" id="{288AD25F-851D-ED2D-3D73-050988AFD090}"/>
              </a:ext>
            </a:extLst>
          </p:cNvPr>
          <p:cNvSpPr/>
          <p:nvPr/>
        </p:nvSpPr>
        <p:spPr>
          <a:xfrm>
            <a:off x="3375760" y="5588995"/>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models continuously learn from new data and adapt to evolving fraud tactics. This ensures that fraud detection remains effective even as criminals develop new methods.</a:t>
            </a:r>
            <a:endParaRPr lang="en-US" sz="1600" b="1" dirty="0"/>
          </a:p>
        </p:txBody>
      </p:sp>
      <p:pic>
        <p:nvPicPr>
          <p:cNvPr id="26" name="Picture 25" descr="A person sitting at a computer&#10;&#10;AI-generated content may be incorrect.">
            <a:extLst>
              <a:ext uri="{FF2B5EF4-FFF2-40B4-BE49-F238E27FC236}">
                <a16:creationId xmlns:a16="http://schemas.microsoft.com/office/drawing/2014/main" id="{FF4DA03F-B51B-481B-CB93-2CF7A1428D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61" y="1775314"/>
            <a:ext cx="2598726" cy="4433130"/>
          </a:xfrm>
          <a:prstGeom prst="rect">
            <a:avLst/>
          </a:prstGeom>
        </p:spPr>
      </p:pic>
    </p:spTree>
    <p:extLst>
      <p:ext uri="{BB962C8B-B14F-4D97-AF65-F5344CB8AC3E}">
        <p14:creationId xmlns:p14="http://schemas.microsoft.com/office/powerpoint/2010/main" val="3055737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17494-9AE1-B454-6349-38C5E04430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FA066C-193D-B70D-1F15-7D7D2E4B85A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2FAAD43-A153-FC33-02ED-5A7A5F0CE416}"/>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Customer Service</a:t>
            </a:r>
          </a:p>
        </p:txBody>
      </p:sp>
      <p:sp>
        <p:nvSpPr>
          <p:cNvPr id="5" name="Rectangle 4">
            <a:extLst>
              <a:ext uri="{FF2B5EF4-FFF2-40B4-BE49-F238E27FC236}">
                <a16:creationId xmlns:a16="http://schemas.microsoft.com/office/drawing/2014/main" id="{38F660D5-2FD4-5ADC-4B34-607F11284D9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CCD7F35-62C2-1183-53CF-425F18F5B09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3DE83E-0D3A-89FF-1429-2A0949451CB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1EF7902-DC9E-E099-8D04-58E3D93BB8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A4D4CEDF-424C-A5F3-C17E-D23247F3CE09}"/>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7D527F93-B15F-DFB1-F20E-D08BA447D7C0}"/>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0" name="Shape 12">
            <a:extLst>
              <a:ext uri="{FF2B5EF4-FFF2-40B4-BE49-F238E27FC236}">
                <a16:creationId xmlns:a16="http://schemas.microsoft.com/office/drawing/2014/main" id="{C1A4D5EC-DFC0-1AD6-7B8A-21E36E95FA7A}"/>
              </a:ext>
            </a:extLst>
          </p:cNvPr>
          <p:cNvSpPr/>
          <p:nvPr/>
        </p:nvSpPr>
        <p:spPr>
          <a:xfrm>
            <a:off x="4693920" y="2083806"/>
            <a:ext cx="85725" cy="343535"/>
          </a:xfrm>
          <a:prstGeom prst="rect">
            <a:avLst/>
          </a:prstGeom>
          <a:solidFill>
            <a:srgbClr val="00B0F0"/>
          </a:solidFill>
          <a:ln/>
        </p:spPr>
        <p:txBody>
          <a:bodyPr/>
          <a:lstStyle/>
          <a:p>
            <a:endParaRPr lang="en-EG" b="1"/>
          </a:p>
        </p:txBody>
      </p:sp>
      <p:sp>
        <p:nvSpPr>
          <p:cNvPr id="31" name="Text 13">
            <a:extLst>
              <a:ext uri="{FF2B5EF4-FFF2-40B4-BE49-F238E27FC236}">
                <a16:creationId xmlns:a16="http://schemas.microsoft.com/office/drawing/2014/main" id="{C42A3FCF-6251-5278-FC53-B290659557C3}"/>
              </a:ext>
            </a:extLst>
          </p:cNvPr>
          <p:cNvSpPr/>
          <p:nvPr/>
        </p:nvSpPr>
        <p:spPr>
          <a:xfrm>
            <a:off x="4693920" y="2083806"/>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14">
            <a:extLst>
              <a:ext uri="{FF2B5EF4-FFF2-40B4-BE49-F238E27FC236}">
                <a16:creationId xmlns:a16="http://schemas.microsoft.com/office/drawing/2014/main" id="{751864AA-4036-4090-E4A4-ACA14786E7E4}"/>
              </a:ext>
            </a:extLst>
          </p:cNvPr>
          <p:cNvSpPr/>
          <p:nvPr/>
        </p:nvSpPr>
        <p:spPr>
          <a:xfrm>
            <a:off x="4779328" y="3914511"/>
            <a:ext cx="6801485" cy="0"/>
          </a:xfrm>
          <a:prstGeom prst="line">
            <a:avLst/>
          </a:prstGeom>
          <a:noFill/>
          <a:ln w="12700">
            <a:solidFill>
              <a:srgbClr val="595959"/>
            </a:solidFill>
            <a:prstDash val="dash"/>
            <a:headEnd type="none"/>
            <a:tailEnd type="none"/>
          </a:ln>
        </p:spPr>
        <p:txBody>
          <a:bodyPr/>
          <a:lstStyle/>
          <a:p>
            <a:endParaRPr lang="en-EG" b="1"/>
          </a:p>
        </p:txBody>
      </p:sp>
      <p:sp>
        <p:nvSpPr>
          <p:cNvPr id="33" name="Shape 15">
            <a:extLst>
              <a:ext uri="{FF2B5EF4-FFF2-40B4-BE49-F238E27FC236}">
                <a16:creationId xmlns:a16="http://schemas.microsoft.com/office/drawing/2014/main" id="{FFE11063-DBF7-FC49-7DB4-23AEF4599A79}"/>
              </a:ext>
            </a:extLst>
          </p:cNvPr>
          <p:cNvSpPr/>
          <p:nvPr/>
        </p:nvSpPr>
        <p:spPr>
          <a:xfrm>
            <a:off x="4746625" y="4329166"/>
            <a:ext cx="85725" cy="343535"/>
          </a:xfrm>
          <a:prstGeom prst="rect">
            <a:avLst/>
          </a:prstGeom>
          <a:solidFill>
            <a:srgbClr val="00B0F0"/>
          </a:solidFill>
          <a:ln/>
        </p:spPr>
        <p:txBody>
          <a:bodyPr/>
          <a:lstStyle/>
          <a:p>
            <a:endParaRPr lang="en-EG" b="1"/>
          </a:p>
        </p:txBody>
      </p:sp>
      <p:sp>
        <p:nvSpPr>
          <p:cNvPr id="34" name="Text 16">
            <a:extLst>
              <a:ext uri="{FF2B5EF4-FFF2-40B4-BE49-F238E27FC236}">
                <a16:creationId xmlns:a16="http://schemas.microsoft.com/office/drawing/2014/main" id="{27919D53-2AC6-0295-B839-C66D274D3666}"/>
              </a:ext>
            </a:extLst>
          </p:cNvPr>
          <p:cNvSpPr/>
          <p:nvPr/>
        </p:nvSpPr>
        <p:spPr>
          <a:xfrm>
            <a:off x="4746625" y="4329166"/>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35" name="Shape 17">
            <a:extLst>
              <a:ext uri="{FF2B5EF4-FFF2-40B4-BE49-F238E27FC236}">
                <a16:creationId xmlns:a16="http://schemas.microsoft.com/office/drawing/2014/main" id="{C2BD31EC-B02B-7CF7-9633-903BDA80DD0F}"/>
              </a:ext>
            </a:extLst>
          </p:cNvPr>
          <p:cNvSpPr/>
          <p:nvPr/>
        </p:nvSpPr>
        <p:spPr>
          <a:xfrm>
            <a:off x="4832033" y="6159871"/>
            <a:ext cx="6801485" cy="0"/>
          </a:xfrm>
          <a:prstGeom prst="line">
            <a:avLst/>
          </a:prstGeom>
          <a:noFill/>
          <a:ln w="12700">
            <a:solidFill>
              <a:srgbClr val="595959"/>
            </a:solidFill>
            <a:prstDash val="dash"/>
            <a:headEnd type="none"/>
            <a:tailEnd type="none"/>
          </a:ln>
        </p:spPr>
        <p:txBody>
          <a:bodyPr/>
          <a:lstStyle/>
          <a:p>
            <a:endParaRPr lang="en-EG" b="1"/>
          </a:p>
        </p:txBody>
      </p:sp>
      <p:sp>
        <p:nvSpPr>
          <p:cNvPr id="36" name="Text 18">
            <a:extLst>
              <a:ext uri="{FF2B5EF4-FFF2-40B4-BE49-F238E27FC236}">
                <a16:creationId xmlns:a16="http://schemas.microsoft.com/office/drawing/2014/main" id="{B56AF754-CB3B-8B87-3C2C-737268789575}"/>
              </a:ext>
            </a:extLst>
          </p:cNvPr>
          <p:cNvSpPr/>
          <p:nvPr/>
        </p:nvSpPr>
        <p:spPr>
          <a:xfrm>
            <a:off x="4779645" y="2034911"/>
            <a:ext cx="650621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Chatbots</a:t>
            </a:r>
            <a:endParaRPr lang="en-US" sz="1600" b="1" dirty="0"/>
          </a:p>
        </p:txBody>
      </p:sp>
      <p:sp>
        <p:nvSpPr>
          <p:cNvPr id="37" name="Text 19">
            <a:extLst>
              <a:ext uri="{FF2B5EF4-FFF2-40B4-BE49-F238E27FC236}">
                <a16:creationId xmlns:a16="http://schemas.microsoft.com/office/drawing/2014/main" id="{DF01AF8B-C5A6-E643-6F32-7CC4C6D98426}"/>
              </a:ext>
            </a:extLst>
          </p:cNvPr>
          <p:cNvSpPr/>
          <p:nvPr/>
        </p:nvSpPr>
        <p:spPr>
          <a:xfrm>
            <a:off x="4746625" y="2501001"/>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Chatbots are AI programs that communicate with customers through text or voice. They can answer common questions, provide account information, and assist with basic transactions.</a:t>
            </a:r>
            <a:endParaRPr lang="en-US" sz="1600" b="1" dirty="0"/>
          </a:p>
        </p:txBody>
      </p:sp>
      <p:sp>
        <p:nvSpPr>
          <p:cNvPr id="38" name="Text 20">
            <a:extLst>
              <a:ext uri="{FF2B5EF4-FFF2-40B4-BE49-F238E27FC236}">
                <a16:creationId xmlns:a16="http://schemas.microsoft.com/office/drawing/2014/main" id="{06390D8B-1FE7-93EA-54D7-691324803E28}"/>
              </a:ext>
            </a:extLst>
          </p:cNvPr>
          <p:cNvSpPr/>
          <p:nvPr/>
        </p:nvSpPr>
        <p:spPr>
          <a:xfrm>
            <a:off x="4832350" y="4280271"/>
            <a:ext cx="6453505"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Customer Benefits</a:t>
            </a:r>
            <a:endParaRPr lang="en-US" sz="1600" b="1" dirty="0"/>
          </a:p>
        </p:txBody>
      </p:sp>
      <p:sp>
        <p:nvSpPr>
          <p:cNvPr id="39" name="Text 21">
            <a:extLst>
              <a:ext uri="{FF2B5EF4-FFF2-40B4-BE49-F238E27FC236}">
                <a16:creationId xmlns:a16="http://schemas.microsoft.com/office/drawing/2014/main" id="{AEFF1DEF-213B-6F06-B5D1-3BA6BEBB5D28}"/>
              </a:ext>
            </a:extLst>
          </p:cNvPr>
          <p:cNvSpPr/>
          <p:nvPr/>
        </p:nvSpPr>
        <p:spPr>
          <a:xfrm>
            <a:off x="4799330" y="4746361"/>
            <a:ext cx="6790690" cy="112903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Chatbots work 24/7, reducing waiting times and improving customer satisfaction. They handle routine inquiries efficiently, allowing human employees to focus on more complex issues.</a:t>
            </a:r>
            <a:endParaRPr lang="en-US" sz="1600" b="1" dirty="0"/>
          </a:p>
        </p:txBody>
      </p:sp>
      <p:pic>
        <p:nvPicPr>
          <p:cNvPr id="41" name="Picture 40" descr="A person using a tablet&#10;&#10;AI-generated content may be incorrect.">
            <a:extLst>
              <a:ext uri="{FF2B5EF4-FFF2-40B4-BE49-F238E27FC236}">
                <a16:creationId xmlns:a16="http://schemas.microsoft.com/office/drawing/2014/main" id="{FA10BF6D-52AC-3DF4-6C97-4C03D6E147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065" y="1868218"/>
            <a:ext cx="3142345" cy="4185916"/>
          </a:xfrm>
          <a:prstGeom prst="rect">
            <a:avLst/>
          </a:prstGeom>
        </p:spPr>
      </p:pic>
    </p:spTree>
    <p:extLst>
      <p:ext uri="{BB962C8B-B14F-4D97-AF65-F5344CB8AC3E}">
        <p14:creationId xmlns:p14="http://schemas.microsoft.com/office/powerpoint/2010/main" val="572119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70D8F-9E8D-120E-E48E-6F96791CB9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E43A04-00E5-00F9-D462-6D1FA8994A81}"/>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56B85404-28F8-F910-DE89-86F012A360BF}"/>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Back-Office Automation</a:t>
            </a:r>
          </a:p>
        </p:txBody>
      </p:sp>
      <p:sp>
        <p:nvSpPr>
          <p:cNvPr id="5" name="Rectangle 4">
            <a:extLst>
              <a:ext uri="{FF2B5EF4-FFF2-40B4-BE49-F238E27FC236}">
                <a16:creationId xmlns:a16="http://schemas.microsoft.com/office/drawing/2014/main" id="{094CCFE4-2485-A505-ED61-9D4035A72361}"/>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EA8755-F269-C0D8-0182-ACD3AB5D3D5D}"/>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0C704F-6C95-95D5-83F9-D8EC0A4CF49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8F1A4F9-4BB5-CDDC-7BF2-76A08EFDA3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989A79D3-6BBA-7A62-843F-97E95820F95C}"/>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BD3D548D-2EE7-5738-4E00-FBD7D437D2E8}"/>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0">
            <a:extLst>
              <a:ext uri="{FF2B5EF4-FFF2-40B4-BE49-F238E27FC236}">
                <a16:creationId xmlns:a16="http://schemas.microsoft.com/office/drawing/2014/main" id="{99789786-37B8-795A-63FA-119EEB31E82D}"/>
              </a:ext>
            </a:extLst>
          </p:cNvPr>
          <p:cNvSpPr/>
          <p:nvPr/>
        </p:nvSpPr>
        <p:spPr>
          <a:xfrm>
            <a:off x="578485" y="1744993"/>
            <a:ext cx="2646680" cy="4623435"/>
          </a:xfrm>
          <a:prstGeom prst="roundRect">
            <a:avLst>
              <a:gd name="adj" fmla="val 16667"/>
            </a:avLst>
          </a:prstGeom>
          <a:solidFill>
            <a:srgbClr val="000000">
              <a:alpha val="0"/>
            </a:srgbClr>
          </a:solidFill>
          <a:ln w="28575">
            <a:solidFill>
              <a:srgbClr val="00B0F0"/>
            </a:solidFill>
            <a:prstDash val="solid"/>
          </a:ln>
        </p:spPr>
        <p:txBody>
          <a:bodyPr/>
          <a:lstStyle/>
          <a:p>
            <a:endParaRPr lang="en-EG" b="1"/>
          </a:p>
        </p:txBody>
      </p:sp>
      <p:sp>
        <p:nvSpPr>
          <p:cNvPr id="8" name="Text 1">
            <a:extLst>
              <a:ext uri="{FF2B5EF4-FFF2-40B4-BE49-F238E27FC236}">
                <a16:creationId xmlns:a16="http://schemas.microsoft.com/office/drawing/2014/main" id="{70899CF8-1C89-A45F-7913-3EE33A4AB66B}"/>
              </a:ext>
            </a:extLst>
          </p:cNvPr>
          <p:cNvSpPr/>
          <p:nvPr/>
        </p:nvSpPr>
        <p:spPr>
          <a:xfrm>
            <a:off x="578485" y="1744993"/>
            <a:ext cx="2646680" cy="46234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C22697D4-72F2-0B20-3FF7-F0412CFD70BA}"/>
              </a:ext>
            </a:extLst>
          </p:cNvPr>
          <p:cNvSpPr/>
          <p:nvPr/>
        </p:nvSpPr>
        <p:spPr>
          <a:xfrm>
            <a:off x="781685" y="1436383"/>
            <a:ext cx="2308225" cy="680720"/>
          </a:xfrm>
          <a:prstGeom prst="roundRect">
            <a:avLst>
              <a:gd name="adj" fmla="val 45340"/>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DAE313C4-394B-8971-838C-E414648CFEC7}"/>
              </a:ext>
            </a:extLst>
          </p:cNvPr>
          <p:cNvSpPr/>
          <p:nvPr/>
        </p:nvSpPr>
        <p:spPr>
          <a:xfrm>
            <a:off x="781685" y="1436383"/>
            <a:ext cx="2308225" cy="680720"/>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4EBDE375-B738-E670-7371-E8ACF1FBE76A}"/>
              </a:ext>
            </a:extLst>
          </p:cNvPr>
          <p:cNvSpPr/>
          <p:nvPr/>
        </p:nvSpPr>
        <p:spPr>
          <a:xfrm rot="10800000" flipV="1">
            <a:off x="1464288" y="5209623"/>
            <a:ext cx="875075" cy="876100"/>
          </a:xfrm>
          <a:prstGeom prst="ellipse">
            <a:avLst/>
          </a:prstGeom>
          <a:solidFill>
            <a:srgbClr val="00B0F0"/>
          </a:solidFill>
          <a:ln/>
        </p:spPr>
        <p:txBody>
          <a:bodyPr/>
          <a:lstStyle/>
          <a:p>
            <a:endParaRPr lang="en-EG" b="1"/>
          </a:p>
        </p:txBody>
      </p:sp>
      <p:sp>
        <p:nvSpPr>
          <p:cNvPr id="14" name="Text 15">
            <a:extLst>
              <a:ext uri="{FF2B5EF4-FFF2-40B4-BE49-F238E27FC236}">
                <a16:creationId xmlns:a16="http://schemas.microsoft.com/office/drawing/2014/main" id="{D46D7492-D3BD-0BA5-2216-BE0DA2CAB457}"/>
              </a:ext>
            </a:extLst>
          </p:cNvPr>
          <p:cNvSpPr/>
          <p:nvPr/>
        </p:nvSpPr>
        <p:spPr>
          <a:xfrm rot="10800000">
            <a:off x="1464288" y="5209623"/>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33272DDF-12C0-69DD-034A-7A38E03641C9}"/>
              </a:ext>
            </a:extLst>
          </p:cNvPr>
          <p:cNvSpPr/>
          <p:nvPr/>
        </p:nvSpPr>
        <p:spPr>
          <a:xfrm>
            <a:off x="3449320" y="1780553"/>
            <a:ext cx="2646680" cy="4623435"/>
          </a:xfrm>
          <a:prstGeom prst="roundRect">
            <a:avLst>
              <a:gd name="adj" fmla="val 16667"/>
            </a:avLst>
          </a:prstGeom>
          <a:solidFill>
            <a:srgbClr val="000000">
              <a:alpha val="0"/>
            </a:srgbClr>
          </a:solidFill>
          <a:ln w="28575">
            <a:solidFill>
              <a:srgbClr val="00B0F0"/>
            </a:solidFill>
            <a:prstDash val="solid"/>
          </a:ln>
        </p:spPr>
        <p:txBody>
          <a:bodyPr/>
          <a:lstStyle/>
          <a:p>
            <a:endParaRPr lang="en-EG" b="1"/>
          </a:p>
        </p:txBody>
      </p:sp>
      <p:sp>
        <p:nvSpPr>
          <p:cNvPr id="16" name="Text 17">
            <a:extLst>
              <a:ext uri="{FF2B5EF4-FFF2-40B4-BE49-F238E27FC236}">
                <a16:creationId xmlns:a16="http://schemas.microsoft.com/office/drawing/2014/main" id="{DF89AD5E-9B17-5F19-C9FE-216F8B2ECAF0}"/>
              </a:ext>
            </a:extLst>
          </p:cNvPr>
          <p:cNvSpPr/>
          <p:nvPr/>
        </p:nvSpPr>
        <p:spPr>
          <a:xfrm>
            <a:off x="3449320" y="1780553"/>
            <a:ext cx="2646680" cy="462343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5AE8F86E-3D21-A6A3-9796-675AC6CF688D}"/>
              </a:ext>
            </a:extLst>
          </p:cNvPr>
          <p:cNvSpPr/>
          <p:nvPr/>
        </p:nvSpPr>
        <p:spPr>
          <a:xfrm>
            <a:off x="3652520" y="1471943"/>
            <a:ext cx="2308225" cy="680720"/>
          </a:xfrm>
          <a:prstGeom prst="roundRect">
            <a:avLst>
              <a:gd name="adj" fmla="val 45340"/>
            </a:avLst>
          </a:prstGeom>
          <a:solidFill>
            <a:srgbClr val="00B0F0"/>
          </a:solidFill>
          <a:ln/>
        </p:spPr>
        <p:txBody>
          <a:bodyPr/>
          <a:lstStyle/>
          <a:p>
            <a:endParaRPr lang="en-EG" b="1"/>
          </a:p>
        </p:txBody>
      </p:sp>
      <p:sp>
        <p:nvSpPr>
          <p:cNvPr id="18" name="Text 19">
            <a:extLst>
              <a:ext uri="{FF2B5EF4-FFF2-40B4-BE49-F238E27FC236}">
                <a16:creationId xmlns:a16="http://schemas.microsoft.com/office/drawing/2014/main" id="{9657C86F-8D34-C080-C88F-F1DDDF05E164}"/>
              </a:ext>
            </a:extLst>
          </p:cNvPr>
          <p:cNvSpPr/>
          <p:nvPr/>
        </p:nvSpPr>
        <p:spPr>
          <a:xfrm>
            <a:off x="3652520" y="1471943"/>
            <a:ext cx="2308225" cy="680720"/>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74E666DB-7B87-32A7-DE21-F95C9D50CF16}"/>
              </a:ext>
            </a:extLst>
          </p:cNvPr>
          <p:cNvSpPr/>
          <p:nvPr/>
        </p:nvSpPr>
        <p:spPr>
          <a:xfrm rot="10800000" flipV="1">
            <a:off x="4335123" y="5245183"/>
            <a:ext cx="875075" cy="876100"/>
          </a:xfrm>
          <a:prstGeom prst="ellipse">
            <a:avLst/>
          </a:prstGeom>
          <a:solidFill>
            <a:srgbClr val="00B0F0"/>
          </a:solidFill>
          <a:ln/>
        </p:spPr>
        <p:txBody>
          <a:bodyPr/>
          <a:lstStyle/>
          <a:p>
            <a:endParaRPr lang="en-EG" b="1"/>
          </a:p>
        </p:txBody>
      </p:sp>
      <p:sp>
        <p:nvSpPr>
          <p:cNvPr id="20" name="Text 21">
            <a:extLst>
              <a:ext uri="{FF2B5EF4-FFF2-40B4-BE49-F238E27FC236}">
                <a16:creationId xmlns:a16="http://schemas.microsoft.com/office/drawing/2014/main" id="{07F41610-D47B-580C-DEFE-33E2EB4BA865}"/>
              </a:ext>
            </a:extLst>
          </p:cNvPr>
          <p:cNvSpPr/>
          <p:nvPr/>
        </p:nvSpPr>
        <p:spPr>
          <a:xfrm rot="10800000">
            <a:off x="4335123" y="5245183"/>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2">
            <a:extLst>
              <a:ext uri="{FF2B5EF4-FFF2-40B4-BE49-F238E27FC236}">
                <a16:creationId xmlns:a16="http://schemas.microsoft.com/office/drawing/2014/main" id="{3F3FF704-53BF-CC76-8D08-C209A567D77F}"/>
              </a:ext>
            </a:extLst>
          </p:cNvPr>
          <p:cNvSpPr/>
          <p:nvPr/>
        </p:nvSpPr>
        <p:spPr>
          <a:xfrm>
            <a:off x="6334760" y="1816113"/>
            <a:ext cx="2646680" cy="4623435"/>
          </a:xfrm>
          <a:prstGeom prst="roundRect">
            <a:avLst>
              <a:gd name="adj" fmla="val 16667"/>
            </a:avLst>
          </a:prstGeom>
          <a:solidFill>
            <a:srgbClr val="000000">
              <a:alpha val="0"/>
            </a:srgbClr>
          </a:solidFill>
          <a:ln w="28575">
            <a:solidFill>
              <a:srgbClr val="00B0F0"/>
            </a:solidFill>
            <a:prstDash val="solid"/>
          </a:ln>
        </p:spPr>
        <p:txBody>
          <a:bodyPr/>
          <a:lstStyle/>
          <a:p>
            <a:endParaRPr lang="en-EG" b="1"/>
          </a:p>
        </p:txBody>
      </p:sp>
      <p:sp>
        <p:nvSpPr>
          <p:cNvPr id="22" name="Text 23">
            <a:extLst>
              <a:ext uri="{FF2B5EF4-FFF2-40B4-BE49-F238E27FC236}">
                <a16:creationId xmlns:a16="http://schemas.microsoft.com/office/drawing/2014/main" id="{D6C82080-54A5-6317-D615-9D5871820F3E}"/>
              </a:ext>
            </a:extLst>
          </p:cNvPr>
          <p:cNvSpPr/>
          <p:nvPr/>
        </p:nvSpPr>
        <p:spPr>
          <a:xfrm>
            <a:off x="6334760" y="1816113"/>
            <a:ext cx="2646680" cy="4623435"/>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24">
            <a:extLst>
              <a:ext uri="{FF2B5EF4-FFF2-40B4-BE49-F238E27FC236}">
                <a16:creationId xmlns:a16="http://schemas.microsoft.com/office/drawing/2014/main" id="{16151783-AC95-8794-29BF-F4DA97B08136}"/>
              </a:ext>
            </a:extLst>
          </p:cNvPr>
          <p:cNvSpPr/>
          <p:nvPr/>
        </p:nvSpPr>
        <p:spPr>
          <a:xfrm>
            <a:off x="6537960" y="1507503"/>
            <a:ext cx="2308225" cy="680720"/>
          </a:xfrm>
          <a:prstGeom prst="roundRect">
            <a:avLst>
              <a:gd name="adj" fmla="val 45340"/>
            </a:avLst>
          </a:prstGeom>
          <a:solidFill>
            <a:srgbClr val="00B0F0"/>
          </a:solidFill>
          <a:ln/>
        </p:spPr>
        <p:txBody>
          <a:bodyPr/>
          <a:lstStyle/>
          <a:p>
            <a:endParaRPr lang="en-EG" b="1"/>
          </a:p>
        </p:txBody>
      </p:sp>
      <p:sp>
        <p:nvSpPr>
          <p:cNvPr id="24" name="Text 25">
            <a:extLst>
              <a:ext uri="{FF2B5EF4-FFF2-40B4-BE49-F238E27FC236}">
                <a16:creationId xmlns:a16="http://schemas.microsoft.com/office/drawing/2014/main" id="{8628541C-1F51-05EE-A490-4D228730BA7C}"/>
              </a:ext>
            </a:extLst>
          </p:cNvPr>
          <p:cNvSpPr/>
          <p:nvPr/>
        </p:nvSpPr>
        <p:spPr>
          <a:xfrm>
            <a:off x="6537960" y="1507503"/>
            <a:ext cx="2308225" cy="680720"/>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Shape 26">
            <a:extLst>
              <a:ext uri="{FF2B5EF4-FFF2-40B4-BE49-F238E27FC236}">
                <a16:creationId xmlns:a16="http://schemas.microsoft.com/office/drawing/2014/main" id="{0634DC99-AF0D-7503-8A8F-9229BF04B70A}"/>
              </a:ext>
            </a:extLst>
          </p:cNvPr>
          <p:cNvSpPr/>
          <p:nvPr/>
        </p:nvSpPr>
        <p:spPr>
          <a:xfrm rot="10800000" flipV="1">
            <a:off x="7220563" y="5280743"/>
            <a:ext cx="875075" cy="876100"/>
          </a:xfrm>
          <a:prstGeom prst="ellipse">
            <a:avLst/>
          </a:prstGeom>
          <a:solidFill>
            <a:srgbClr val="00B0F0"/>
          </a:solidFill>
          <a:ln/>
        </p:spPr>
        <p:txBody>
          <a:bodyPr/>
          <a:lstStyle/>
          <a:p>
            <a:endParaRPr lang="en-EG" b="1"/>
          </a:p>
        </p:txBody>
      </p:sp>
      <p:sp>
        <p:nvSpPr>
          <p:cNvPr id="27" name="Text 27">
            <a:extLst>
              <a:ext uri="{FF2B5EF4-FFF2-40B4-BE49-F238E27FC236}">
                <a16:creationId xmlns:a16="http://schemas.microsoft.com/office/drawing/2014/main" id="{39262492-641D-3B1D-C014-A382CD40A5AC}"/>
              </a:ext>
            </a:extLst>
          </p:cNvPr>
          <p:cNvSpPr/>
          <p:nvPr/>
        </p:nvSpPr>
        <p:spPr>
          <a:xfrm rot="10800000">
            <a:off x="7220563" y="5280743"/>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28" name="Shape 28">
            <a:extLst>
              <a:ext uri="{FF2B5EF4-FFF2-40B4-BE49-F238E27FC236}">
                <a16:creationId xmlns:a16="http://schemas.microsoft.com/office/drawing/2014/main" id="{1A8835CD-D94A-F64F-882A-90BC47DC1403}"/>
              </a:ext>
            </a:extLst>
          </p:cNvPr>
          <p:cNvSpPr/>
          <p:nvPr/>
        </p:nvSpPr>
        <p:spPr>
          <a:xfrm>
            <a:off x="9240520" y="1851673"/>
            <a:ext cx="2646680" cy="4623435"/>
          </a:xfrm>
          <a:prstGeom prst="roundRect">
            <a:avLst>
              <a:gd name="adj" fmla="val 16667"/>
            </a:avLst>
          </a:prstGeom>
          <a:solidFill>
            <a:srgbClr val="000000">
              <a:alpha val="0"/>
            </a:srgbClr>
          </a:solidFill>
          <a:ln w="28575">
            <a:solidFill>
              <a:srgbClr val="00B0F0"/>
            </a:solidFill>
            <a:prstDash val="solid"/>
          </a:ln>
        </p:spPr>
        <p:txBody>
          <a:bodyPr/>
          <a:lstStyle/>
          <a:p>
            <a:endParaRPr lang="en-EG"/>
          </a:p>
        </p:txBody>
      </p:sp>
      <p:sp>
        <p:nvSpPr>
          <p:cNvPr id="29" name="Text 29">
            <a:extLst>
              <a:ext uri="{FF2B5EF4-FFF2-40B4-BE49-F238E27FC236}">
                <a16:creationId xmlns:a16="http://schemas.microsoft.com/office/drawing/2014/main" id="{FA099F3D-2CA5-D825-E579-D164D76954ED}"/>
              </a:ext>
            </a:extLst>
          </p:cNvPr>
          <p:cNvSpPr/>
          <p:nvPr/>
        </p:nvSpPr>
        <p:spPr>
          <a:xfrm>
            <a:off x="9240520" y="1851673"/>
            <a:ext cx="2646680" cy="4623435"/>
          </a:xfrm>
          <a:prstGeom prst="rect">
            <a:avLst/>
          </a:prstGeom>
          <a:noFill/>
          <a:ln/>
        </p:spPr>
        <p:txBody>
          <a:bodyPr wrap="square" lIns="45720" tIns="91440" rIns="91440" bIns="45720" rtlCol="0" anchor="ctr"/>
          <a:lstStyle/>
          <a:p>
            <a:pPr>
              <a:lnSpc>
                <a:spcPct val="100000"/>
              </a:lnSpc>
            </a:pPr>
            <a:endParaRPr lang="en-US" sz="1600" dirty="0"/>
          </a:p>
        </p:txBody>
      </p:sp>
      <p:sp>
        <p:nvSpPr>
          <p:cNvPr id="30" name="Shape 30">
            <a:extLst>
              <a:ext uri="{FF2B5EF4-FFF2-40B4-BE49-F238E27FC236}">
                <a16:creationId xmlns:a16="http://schemas.microsoft.com/office/drawing/2014/main" id="{FD3C06D3-C4F6-AF04-4798-4E20F30F8029}"/>
              </a:ext>
            </a:extLst>
          </p:cNvPr>
          <p:cNvSpPr/>
          <p:nvPr/>
        </p:nvSpPr>
        <p:spPr>
          <a:xfrm>
            <a:off x="9443720" y="1543063"/>
            <a:ext cx="2308225" cy="680720"/>
          </a:xfrm>
          <a:prstGeom prst="roundRect">
            <a:avLst>
              <a:gd name="adj" fmla="val 45340"/>
            </a:avLst>
          </a:prstGeom>
          <a:solidFill>
            <a:srgbClr val="00B0F0"/>
          </a:solidFill>
          <a:ln/>
        </p:spPr>
        <p:txBody>
          <a:bodyPr/>
          <a:lstStyle/>
          <a:p>
            <a:endParaRPr lang="en-EG" b="1"/>
          </a:p>
        </p:txBody>
      </p:sp>
      <p:sp>
        <p:nvSpPr>
          <p:cNvPr id="31" name="Text 31">
            <a:extLst>
              <a:ext uri="{FF2B5EF4-FFF2-40B4-BE49-F238E27FC236}">
                <a16:creationId xmlns:a16="http://schemas.microsoft.com/office/drawing/2014/main" id="{9AC5C916-7732-75A3-9964-01E33660E5C4}"/>
              </a:ext>
            </a:extLst>
          </p:cNvPr>
          <p:cNvSpPr/>
          <p:nvPr/>
        </p:nvSpPr>
        <p:spPr>
          <a:xfrm>
            <a:off x="9443720" y="1543063"/>
            <a:ext cx="2308225" cy="680720"/>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32">
            <a:extLst>
              <a:ext uri="{FF2B5EF4-FFF2-40B4-BE49-F238E27FC236}">
                <a16:creationId xmlns:a16="http://schemas.microsoft.com/office/drawing/2014/main" id="{6CCC1EDC-3F4F-8E8F-8CC3-24826D7DE34D}"/>
              </a:ext>
            </a:extLst>
          </p:cNvPr>
          <p:cNvSpPr/>
          <p:nvPr/>
        </p:nvSpPr>
        <p:spPr>
          <a:xfrm rot="10800000" flipV="1">
            <a:off x="10126323" y="5316303"/>
            <a:ext cx="875075" cy="876100"/>
          </a:xfrm>
          <a:prstGeom prst="ellipse">
            <a:avLst/>
          </a:prstGeom>
          <a:solidFill>
            <a:srgbClr val="00B0F0"/>
          </a:solidFill>
          <a:ln/>
        </p:spPr>
        <p:txBody>
          <a:bodyPr/>
          <a:lstStyle/>
          <a:p>
            <a:endParaRPr lang="en-EG" b="1"/>
          </a:p>
        </p:txBody>
      </p:sp>
      <p:sp>
        <p:nvSpPr>
          <p:cNvPr id="33" name="Text 33">
            <a:extLst>
              <a:ext uri="{FF2B5EF4-FFF2-40B4-BE49-F238E27FC236}">
                <a16:creationId xmlns:a16="http://schemas.microsoft.com/office/drawing/2014/main" id="{AFF17232-F738-60C5-994B-794AFD556DC4}"/>
              </a:ext>
            </a:extLst>
          </p:cNvPr>
          <p:cNvSpPr/>
          <p:nvPr/>
        </p:nvSpPr>
        <p:spPr>
          <a:xfrm rot="10800000">
            <a:off x="10126323" y="5316303"/>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34" name="Text 36">
            <a:extLst>
              <a:ext uri="{FF2B5EF4-FFF2-40B4-BE49-F238E27FC236}">
                <a16:creationId xmlns:a16="http://schemas.microsoft.com/office/drawing/2014/main" id="{790759E0-2739-5997-E89C-E13E0E6BA1DA}"/>
              </a:ext>
            </a:extLst>
          </p:cNvPr>
          <p:cNvSpPr/>
          <p:nvPr/>
        </p:nvSpPr>
        <p:spPr>
          <a:xfrm>
            <a:off x="1470343" y="5325123"/>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35" name="Text 37">
            <a:extLst>
              <a:ext uri="{FF2B5EF4-FFF2-40B4-BE49-F238E27FC236}">
                <a16:creationId xmlns:a16="http://schemas.microsoft.com/office/drawing/2014/main" id="{DFA698AC-C144-771F-EF84-D6DD276843E5}"/>
              </a:ext>
            </a:extLst>
          </p:cNvPr>
          <p:cNvSpPr/>
          <p:nvPr/>
        </p:nvSpPr>
        <p:spPr>
          <a:xfrm>
            <a:off x="782320" y="1471943"/>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Automation</a:t>
            </a:r>
            <a:endParaRPr lang="en-US" sz="1600" b="1" dirty="0"/>
          </a:p>
        </p:txBody>
      </p:sp>
      <p:sp>
        <p:nvSpPr>
          <p:cNvPr id="36" name="Text 38">
            <a:extLst>
              <a:ext uri="{FF2B5EF4-FFF2-40B4-BE49-F238E27FC236}">
                <a16:creationId xmlns:a16="http://schemas.microsoft.com/office/drawing/2014/main" id="{695735A8-9B09-398D-5EB7-163E2A96C9A1}"/>
              </a:ext>
            </a:extLst>
          </p:cNvPr>
          <p:cNvSpPr/>
          <p:nvPr/>
        </p:nvSpPr>
        <p:spPr>
          <a:xfrm>
            <a:off x="782320" y="2273948"/>
            <a:ext cx="2145665" cy="268287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automates routine back-office tasks such as document review and data entry. This reduces human errors, speeds up work, and lowers operating costs for financial institutions.</a:t>
            </a:r>
            <a:endParaRPr lang="en-US" sz="1600" b="1" dirty="0"/>
          </a:p>
        </p:txBody>
      </p:sp>
      <p:sp>
        <p:nvSpPr>
          <p:cNvPr id="37" name="Text 39">
            <a:extLst>
              <a:ext uri="{FF2B5EF4-FFF2-40B4-BE49-F238E27FC236}">
                <a16:creationId xmlns:a16="http://schemas.microsoft.com/office/drawing/2014/main" id="{EA5D539F-3712-534D-3C96-20E7E29CF281}"/>
              </a:ext>
            </a:extLst>
          </p:cNvPr>
          <p:cNvSpPr/>
          <p:nvPr/>
        </p:nvSpPr>
        <p:spPr>
          <a:xfrm>
            <a:off x="4341178" y="5360683"/>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38" name="Text 40">
            <a:extLst>
              <a:ext uri="{FF2B5EF4-FFF2-40B4-BE49-F238E27FC236}">
                <a16:creationId xmlns:a16="http://schemas.microsoft.com/office/drawing/2014/main" id="{3F85EA44-FD44-E6CC-13C1-CA9F60F3367E}"/>
              </a:ext>
            </a:extLst>
          </p:cNvPr>
          <p:cNvSpPr/>
          <p:nvPr/>
        </p:nvSpPr>
        <p:spPr>
          <a:xfrm>
            <a:off x="3653155" y="1507503"/>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Efficiency</a:t>
            </a:r>
            <a:endParaRPr lang="en-US" sz="1600" b="1" dirty="0"/>
          </a:p>
        </p:txBody>
      </p:sp>
      <p:sp>
        <p:nvSpPr>
          <p:cNvPr id="39" name="Text 41">
            <a:extLst>
              <a:ext uri="{FF2B5EF4-FFF2-40B4-BE49-F238E27FC236}">
                <a16:creationId xmlns:a16="http://schemas.microsoft.com/office/drawing/2014/main" id="{2FE9F434-CBA1-8121-3812-8F315CD9A2B6}"/>
              </a:ext>
            </a:extLst>
          </p:cNvPr>
          <p:cNvSpPr/>
          <p:nvPr/>
        </p:nvSpPr>
        <p:spPr>
          <a:xfrm>
            <a:off x="3653155" y="2309508"/>
            <a:ext cx="2145665" cy="268287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By automating repetitive tasks, AI enables back-office staff to focus on more strategic activities, improving overall efficiency and productivity.</a:t>
            </a:r>
            <a:endParaRPr lang="en-US" sz="1600" b="1" dirty="0"/>
          </a:p>
        </p:txBody>
      </p:sp>
      <p:sp>
        <p:nvSpPr>
          <p:cNvPr id="40" name="Text 42">
            <a:extLst>
              <a:ext uri="{FF2B5EF4-FFF2-40B4-BE49-F238E27FC236}">
                <a16:creationId xmlns:a16="http://schemas.microsoft.com/office/drawing/2014/main" id="{C99FC572-D08E-7699-04EB-409D79686248}"/>
              </a:ext>
            </a:extLst>
          </p:cNvPr>
          <p:cNvSpPr/>
          <p:nvPr/>
        </p:nvSpPr>
        <p:spPr>
          <a:xfrm>
            <a:off x="7226618" y="5396243"/>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3</a:t>
            </a:r>
            <a:endParaRPr lang="en-US" sz="1600" b="1" dirty="0"/>
          </a:p>
        </p:txBody>
      </p:sp>
      <p:sp>
        <p:nvSpPr>
          <p:cNvPr id="41" name="Text 43">
            <a:extLst>
              <a:ext uri="{FF2B5EF4-FFF2-40B4-BE49-F238E27FC236}">
                <a16:creationId xmlns:a16="http://schemas.microsoft.com/office/drawing/2014/main" id="{E52558BB-FD04-DFA4-14EB-A2BD16B66E28}"/>
              </a:ext>
            </a:extLst>
          </p:cNvPr>
          <p:cNvSpPr/>
          <p:nvPr/>
        </p:nvSpPr>
        <p:spPr>
          <a:xfrm>
            <a:off x="6538595" y="1543063"/>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Compliance</a:t>
            </a:r>
            <a:endParaRPr lang="en-US" sz="1600" b="1" dirty="0"/>
          </a:p>
        </p:txBody>
      </p:sp>
      <p:sp>
        <p:nvSpPr>
          <p:cNvPr id="42" name="Text 44">
            <a:extLst>
              <a:ext uri="{FF2B5EF4-FFF2-40B4-BE49-F238E27FC236}">
                <a16:creationId xmlns:a16="http://schemas.microsoft.com/office/drawing/2014/main" id="{E716EC0D-9504-9959-92FF-4DDBCF535C15}"/>
              </a:ext>
            </a:extLst>
          </p:cNvPr>
          <p:cNvSpPr/>
          <p:nvPr/>
        </p:nvSpPr>
        <p:spPr>
          <a:xfrm>
            <a:off x="6538595" y="2345068"/>
            <a:ext cx="2145665" cy="268287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ensures compliance with regulatory requirements by accurately processing and reporting data. This reduces the risk of errors and non-compliance, enhancing regulatory confidence.</a:t>
            </a:r>
            <a:endParaRPr lang="en-US" sz="1600" b="1" dirty="0"/>
          </a:p>
        </p:txBody>
      </p:sp>
      <p:sp>
        <p:nvSpPr>
          <p:cNvPr id="43" name="Text 45">
            <a:extLst>
              <a:ext uri="{FF2B5EF4-FFF2-40B4-BE49-F238E27FC236}">
                <a16:creationId xmlns:a16="http://schemas.microsoft.com/office/drawing/2014/main" id="{7BCD5FFD-3854-B7A3-624D-D76EE67EC7E1}"/>
              </a:ext>
            </a:extLst>
          </p:cNvPr>
          <p:cNvSpPr/>
          <p:nvPr/>
        </p:nvSpPr>
        <p:spPr>
          <a:xfrm>
            <a:off x="10132378" y="5431803"/>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4</a:t>
            </a:r>
            <a:endParaRPr lang="en-US" sz="1600" b="1" dirty="0"/>
          </a:p>
        </p:txBody>
      </p:sp>
      <p:sp>
        <p:nvSpPr>
          <p:cNvPr id="44" name="Text 46">
            <a:extLst>
              <a:ext uri="{FF2B5EF4-FFF2-40B4-BE49-F238E27FC236}">
                <a16:creationId xmlns:a16="http://schemas.microsoft.com/office/drawing/2014/main" id="{3EF55374-8A65-5C83-D9FE-CE60CC2A16E1}"/>
              </a:ext>
            </a:extLst>
          </p:cNvPr>
          <p:cNvSpPr/>
          <p:nvPr/>
        </p:nvSpPr>
        <p:spPr>
          <a:xfrm>
            <a:off x="9444355" y="1578623"/>
            <a:ext cx="2253615" cy="645160"/>
          </a:xfrm>
          <a:prstGeom prst="rect">
            <a:avLst/>
          </a:prstGeom>
          <a:noFill/>
          <a:ln/>
        </p:spPr>
        <p:txBody>
          <a:bodyPr wrap="square" lIns="91440" tIns="45720" rIns="91440" bIns="45720" rtlCol="0" anchor="t"/>
          <a:lstStyle/>
          <a:p>
            <a:pPr algn="ctr">
              <a:lnSpc>
                <a:spcPct val="100000"/>
              </a:lnSpc>
            </a:pPr>
            <a:r>
              <a:rPr lang="en-US" sz="1800" b="1" dirty="0">
                <a:solidFill>
                  <a:srgbClr val="FFFFFF"/>
                </a:solidFill>
                <a:latin typeface="MiSans" pitchFamily="34" charset="0"/>
                <a:ea typeface="MiSans" pitchFamily="34" charset="-122"/>
                <a:cs typeface="MiSans" pitchFamily="34" charset="-120"/>
              </a:rPr>
              <a:t>Scalability</a:t>
            </a:r>
            <a:endParaRPr lang="en-US" sz="1600" b="1" dirty="0"/>
          </a:p>
        </p:txBody>
      </p:sp>
      <p:sp>
        <p:nvSpPr>
          <p:cNvPr id="45" name="Text 47">
            <a:extLst>
              <a:ext uri="{FF2B5EF4-FFF2-40B4-BE49-F238E27FC236}">
                <a16:creationId xmlns:a16="http://schemas.microsoft.com/office/drawing/2014/main" id="{2E54CEA2-D13B-F314-2049-EA7EA1184E0C}"/>
              </a:ext>
            </a:extLst>
          </p:cNvPr>
          <p:cNvSpPr/>
          <p:nvPr/>
        </p:nvSpPr>
        <p:spPr>
          <a:xfrm>
            <a:off x="9444355" y="2380628"/>
            <a:ext cx="2145665" cy="268287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AI-powered automation can easily scale to handle increasing volumes of data and transactions, supporting the growth and expansion of financial institutions.</a:t>
            </a:r>
            <a:endParaRPr lang="en-US" sz="1600" b="1" dirty="0"/>
          </a:p>
        </p:txBody>
      </p:sp>
    </p:spTree>
    <p:extLst>
      <p:ext uri="{BB962C8B-B14F-4D97-AF65-F5344CB8AC3E}">
        <p14:creationId xmlns:p14="http://schemas.microsoft.com/office/powerpoint/2010/main" val="3637401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BC9AB-EF88-B551-CC3D-2FB57DBACD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D1822B-96AD-0F4F-A109-CD82B58019C5}"/>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C704F41-EA9A-8C98-FF2C-3A9DA925CBBB}"/>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Banks vs Fintech AI Race</a:t>
            </a:r>
          </a:p>
        </p:txBody>
      </p:sp>
      <p:sp>
        <p:nvSpPr>
          <p:cNvPr id="5" name="Rectangle 4">
            <a:extLst>
              <a:ext uri="{FF2B5EF4-FFF2-40B4-BE49-F238E27FC236}">
                <a16:creationId xmlns:a16="http://schemas.microsoft.com/office/drawing/2014/main" id="{13353329-52A1-4524-093D-DF32508591E2}"/>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1F6CAE-ADBA-E07B-3005-7CB41B4134A6}"/>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38CF88-4794-63EF-6FB6-EFE3C6158A0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7463BF9-0AC9-6734-EE06-09B9170C3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16DE0B26-A11D-9F29-02B0-B722779EB4AD}"/>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F4512A4D-D10C-8650-3E39-26C3588CF6BA}"/>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F7EB0EC5-94C2-288C-202F-300F3FF5676F}"/>
              </a:ext>
            </a:extLst>
          </p:cNvPr>
          <p:cNvSpPr/>
          <p:nvPr/>
        </p:nvSpPr>
        <p:spPr>
          <a:xfrm>
            <a:off x="7704325" y="3728859"/>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8" name="Text 11">
            <a:extLst>
              <a:ext uri="{FF2B5EF4-FFF2-40B4-BE49-F238E27FC236}">
                <a16:creationId xmlns:a16="http://schemas.microsoft.com/office/drawing/2014/main" id="{DE4F39BC-391F-B06D-0508-8C13D06B54FD}"/>
              </a:ext>
            </a:extLst>
          </p:cNvPr>
          <p:cNvSpPr/>
          <p:nvPr/>
        </p:nvSpPr>
        <p:spPr>
          <a:xfrm>
            <a:off x="7704325" y="3728859"/>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BC9956D1-3579-0F00-4D02-75CBDB304764}"/>
              </a:ext>
            </a:extLst>
          </p:cNvPr>
          <p:cNvSpPr/>
          <p:nvPr/>
        </p:nvSpPr>
        <p:spPr>
          <a:xfrm>
            <a:off x="7590025" y="3564394"/>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2" name="Text 13">
            <a:extLst>
              <a:ext uri="{FF2B5EF4-FFF2-40B4-BE49-F238E27FC236}">
                <a16:creationId xmlns:a16="http://schemas.microsoft.com/office/drawing/2014/main" id="{2CC19316-31B1-D288-10AE-DD3560D52BA6}"/>
              </a:ext>
            </a:extLst>
          </p:cNvPr>
          <p:cNvSpPr/>
          <p:nvPr/>
        </p:nvSpPr>
        <p:spPr>
          <a:xfrm>
            <a:off x="7590025" y="3564394"/>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6E586559-964B-90A7-CFCB-D96918E133EB}"/>
              </a:ext>
            </a:extLst>
          </p:cNvPr>
          <p:cNvSpPr/>
          <p:nvPr/>
        </p:nvSpPr>
        <p:spPr>
          <a:xfrm>
            <a:off x="3272660" y="3702189"/>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4" name="Text 15">
            <a:extLst>
              <a:ext uri="{FF2B5EF4-FFF2-40B4-BE49-F238E27FC236}">
                <a16:creationId xmlns:a16="http://schemas.microsoft.com/office/drawing/2014/main" id="{8D8347AF-F60B-D121-8E48-1B2F8E35708F}"/>
              </a:ext>
            </a:extLst>
          </p:cNvPr>
          <p:cNvSpPr/>
          <p:nvPr/>
        </p:nvSpPr>
        <p:spPr>
          <a:xfrm>
            <a:off x="3272660" y="3702189"/>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CCF2AD42-3C13-F7D5-58B7-6504DFE26DE4}"/>
              </a:ext>
            </a:extLst>
          </p:cNvPr>
          <p:cNvSpPr/>
          <p:nvPr/>
        </p:nvSpPr>
        <p:spPr>
          <a:xfrm>
            <a:off x="3158360" y="3537724"/>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6" name="Text 17">
            <a:extLst>
              <a:ext uri="{FF2B5EF4-FFF2-40B4-BE49-F238E27FC236}">
                <a16:creationId xmlns:a16="http://schemas.microsoft.com/office/drawing/2014/main" id="{31054949-3E8D-9EB8-63D5-C7BC8AD88761}"/>
              </a:ext>
            </a:extLst>
          </p:cNvPr>
          <p:cNvSpPr/>
          <p:nvPr/>
        </p:nvSpPr>
        <p:spPr>
          <a:xfrm>
            <a:off x="3158360" y="3537724"/>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20">
            <a:extLst>
              <a:ext uri="{FF2B5EF4-FFF2-40B4-BE49-F238E27FC236}">
                <a16:creationId xmlns:a16="http://schemas.microsoft.com/office/drawing/2014/main" id="{AF8A13A5-A5C7-E840-67C6-496B02D077BE}"/>
              </a:ext>
            </a:extLst>
          </p:cNvPr>
          <p:cNvSpPr/>
          <p:nvPr/>
        </p:nvSpPr>
        <p:spPr>
          <a:xfrm>
            <a:off x="3108830" y="1678444"/>
            <a:ext cx="85725" cy="343535"/>
          </a:xfrm>
          <a:prstGeom prst="rect">
            <a:avLst/>
          </a:prstGeom>
          <a:solidFill>
            <a:srgbClr val="00B0F0"/>
          </a:solidFill>
          <a:ln/>
        </p:spPr>
        <p:txBody>
          <a:bodyPr/>
          <a:lstStyle/>
          <a:p>
            <a:endParaRPr lang="en-EG" b="1"/>
          </a:p>
        </p:txBody>
      </p:sp>
      <p:sp>
        <p:nvSpPr>
          <p:cNvPr id="18" name="Text 21">
            <a:extLst>
              <a:ext uri="{FF2B5EF4-FFF2-40B4-BE49-F238E27FC236}">
                <a16:creationId xmlns:a16="http://schemas.microsoft.com/office/drawing/2014/main" id="{F8341046-B455-9E52-DDE5-5E4C1B673451}"/>
              </a:ext>
            </a:extLst>
          </p:cNvPr>
          <p:cNvSpPr/>
          <p:nvPr/>
        </p:nvSpPr>
        <p:spPr>
          <a:xfrm>
            <a:off x="3108830" y="1678444"/>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Text 22">
            <a:extLst>
              <a:ext uri="{FF2B5EF4-FFF2-40B4-BE49-F238E27FC236}">
                <a16:creationId xmlns:a16="http://schemas.microsoft.com/office/drawing/2014/main" id="{6ACFD330-44EC-4287-2A1B-6A0F8649BCEB}"/>
              </a:ext>
            </a:extLst>
          </p:cNvPr>
          <p:cNvSpPr/>
          <p:nvPr/>
        </p:nvSpPr>
        <p:spPr>
          <a:xfrm>
            <a:off x="3194238" y="162965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Traditional Banks</a:t>
            </a:r>
            <a:endParaRPr lang="en-US" sz="1600" b="1" dirty="0"/>
          </a:p>
        </p:txBody>
      </p:sp>
      <p:sp>
        <p:nvSpPr>
          <p:cNvPr id="20" name="Text 23">
            <a:extLst>
              <a:ext uri="{FF2B5EF4-FFF2-40B4-BE49-F238E27FC236}">
                <a16:creationId xmlns:a16="http://schemas.microsoft.com/office/drawing/2014/main" id="{252E127F-AEEC-9FE6-3818-E6BEC2E6804F}"/>
              </a:ext>
            </a:extLst>
          </p:cNvPr>
          <p:cNvSpPr/>
          <p:nvPr/>
        </p:nvSpPr>
        <p:spPr>
          <a:xfrm>
            <a:off x="3108830" y="2242324"/>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Traditional banks use AI to improve their existing systems and services. They leverage AI to enhance customer experience, optimize operations, and stay competitive in the rapidly evolving financial landscape.</a:t>
            </a:r>
            <a:endParaRPr lang="en-US" sz="1600" b="1" dirty="0"/>
          </a:p>
        </p:txBody>
      </p:sp>
      <p:sp>
        <p:nvSpPr>
          <p:cNvPr id="21" name="Text 24">
            <a:extLst>
              <a:ext uri="{FF2B5EF4-FFF2-40B4-BE49-F238E27FC236}">
                <a16:creationId xmlns:a16="http://schemas.microsoft.com/office/drawing/2014/main" id="{5FB37C18-21C3-6F3A-433F-261CCAAA52F6}"/>
              </a:ext>
            </a:extLst>
          </p:cNvPr>
          <p:cNvSpPr/>
          <p:nvPr/>
        </p:nvSpPr>
        <p:spPr>
          <a:xfrm>
            <a:off x="3208323" y="3704316"/>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Fintech Companies</a:t>
            </a:r>
            <a:endParaRPr lang="en-US" sz="1600" b="1" dirty="0"/>
          </a:p>
        </p:txBody>
      </p:sp>
      <p:sp>
        <p:nvSpPr>
          <p:cNvPr id="22" name="Text 25">
            <a:extLst>
              <a:ext uri="{FF2B5EF4-FFF2-40B4-BE49-F238E27FC236}">
                <a16:creationId xmlns:a16="http://schemas.microsoft.com/office/drawing/2014/main" id="{CF0DCC46-63C1-5D7D-3E0D-A591CAFD67F1}"/>
              </a:ext>
            </a:extLst>
          </p:cNvPr>
          <p:cNvSpPr/>
          <p:nvPr/>
        </p:nvSpPr>
        <p:spPr>
          <a:xfrm>
            <a:off x="3208323" y="4197489"/>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Fintech companies build their services on AI from the ground up. They focus on innovation and agility, leveraging AI to create new financial products and services that disrupt traditional banking models.</a:t>
            </a:r>
            <a:endParaRPr lang="en-US" sz="1600" b="1" dirty="0"/>
          </a:p>
        </p:txBody>
      </p:sp>
      <p:sp>
        <p:nvSpPr>
          <p:cNvPr id="23" name="Text 26">
            <a:extLst>
              <a:ext uri="{FF2B5EF4-FFF2-40B4-BE49-F238E27FC236}">
                <a16:creationId xmlns:a16="http://schemas.microsoft.com/office/drawing/2014/main" id="{E0A4764D-C737-BFA7-17B9-CA6260BD733C}"/>
              </a:ext>
            </a:extLst>
          </p:cNvPr>
          <p:cNvSpPr/>
          <p:nvPr/>
        </p:nvSpPr>
        <p:spPr>
          <a:xfrm>
            <a:off x="7639988" y="3730986"/>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Competition and Collaboration</a:t>
            </a:r>
            <a:endParaRPr lang="en-US" sz="1600" b="1" dirty="0"/>
          </a:p>
        </p:txBody>
      </p:sp>
      <p:sp>
        <p:nvSpPr>
          <p:cNvPr id="24" name="Text 27">
            <a:extLst>
              <a:ext uri="{FF2B5EF4-FFF2-40B4-BE49-F238E27FC236}">
                <a16:creationId xmlns:a16="http://schemas.microsoft.com/office/drawing/2014/main" id="{D85D85CF-5BBC-1215-0751-8B9F4009BC58}"/>
              </a:ext>
            </a:extLst>
          </p:cNvPr>
          <p:cNvSpPr/>
          <p:nvPr/>
        </p:nvSpPr>
        <p:spPr>
          <a:xfrm>
            <a:off x="7639988" y="4224159"/>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competition between banks and fintechs drives innovation and improvement in financial services. It also encourages collaboration, where banks and fintechs partner to leverage each other's strengths and deliver better value to customers.</a:t>
            </a:r>
            <a:endParaRPr lang="en-US" sz="1600" b="1" dirty="0"/>
          </a:p>
        </p:txBody>
      </p:sp>
      <p:pic>
        <p:nvPicPr>
          <p:cNvPr id="26" name="Picture 25">
            <a:extLst>
              <a:ext uri="{FF2B5EF4-FFF2-40B4-BE49-F238E27FC236}">
                <a16:creationId xmlns:a16="http://schemas.microsoft.com/office/drawing/2014/main" id="{E461A2AB-4CFE-816A-3761-9B62D02F2D91}"/>
              </a:ext>
            </a:extLst>
          </p:cNvPr>
          <p:cNvPicPr>
            <a:picLocks noChangeAspect="1"/>
          </p:cNvPicPr>
          <p:nvPr/>
        </p:nvPicPr>
        <p:blipFill>
          <a:blip r:embed="rId4"/>
          <a:stretch>
            <a:fillRect/>
          </a:stretch>
        </p:blipFill>
        <p:spPr>
          <a:xfrm>
            <a:off x="480350" y="1741558"/>
            <a:ext cx="2487181" cy="4552065"/>
          </a:xfrm>
          <a:prstGeom prst="rect">
            <a:avLst/>
          </a:prstGeom>
        </p:spPr>
      </p:pic>
    </p:spTree>
    <p:extLst>
      <p:ext uri="{BB962C8B-B14F-4D97-AF65-F5344CB8AC3E}">
        <p14:creationId xmlns:p14="http://schemas.microsoft.com/office/powerpoint/2010/main" val="1985948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D5DCD-F202-0F51-4EC4-31575BFC63F0}"/>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8F33D61-CCCE-32F5-5839-86AB2B1A6CA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D35E1DD-3124-D350-D906-F034A9802D7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7B24F8E-3DB6-AEA0-F13D-841E53FAF4F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5C8E5BDD-2C6B-8C87-A53A-EAB9CBBA53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9EEEC81-6579-C952-5AD4-DA72C7113271}"/>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73E2E44-9C29-D4B9-DFD1-D69E71FF9163}"/>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BF34DC50-DDC0-F281-53F0-EDC28E326ED4}"/>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79542101-1BB1-BF06-61AF-73AE26B72E9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E2751BAE-CBD5-5AA6-ACBD-9159948B875A}"/>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03</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058991B3-88BF-0853-0FF8-F9EF12633A85}"/>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822132D0-51D6-0F64-5AA3-27259088784B}"/>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D3449C65-3778-8876-ADBA-8E5B68E60BFC}"/>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5192CF5E-40CF-A349-6AA0-2E672DFCEE08}"/>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9E03DED7-249B-5592-6A02-22A44767504F}"/>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696DC9DC-682D-A45A-DA9A-516091AEA02A}"/>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Tools &amp; Platforms</a:t>
            </a:r>
            <a:endParaRPr lang="en-US" sz="1600" dirty="0"/>
          </a:p>
        </p:txBody>
      </p:sp>
    </p:spTree>
    <p:extLst>
      <p:ext uri="{BB962C8B-B14F-4D97-AF65-F5344CB8AC3E}">
        <p14:creationId xmlns:p14="http://schemas.microsoft.com/office/powerpoint/2010/main" val="20261095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E05E9-3E73-10D1-93B7-5D36D5BE4F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FA2E74-7C5E-0EE7-BC40-D3EA3D73E74C}"/>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A04DC9AC-4EB6-D2E2-9BD4-6FAE943E408E}"/>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Trading &amp; Research Tools</a:t>
            </a:r>
          </a:p>
        </p:txBody>
      </p:sp>
      <p:sp>
        <p:nvSpPr>
          <p:cNvPr id="5" name="Rectangle 4">
            <a:extLst>
              <a:ext uri="{FF2B5EF4-FFF2-40B4-BE49-F238E27FC236}">
                <a16:creationId xmlns:a16="http://schemas.microsoft.com/office/drawing/2014/main" id="{7761387E-2E02-8B1F-F636-DBA56369F3C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3896BF-43EE-66C5-7A39-976772B941C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1A867D-394D-953B-A651-2F6585D6DF2C}"/>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ACF78C8-BE66-EDBF-AE8B-C294B3C6251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FCDF7D57-224F-4436-1D6A-E26AF68F5F9D}"/>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C23B5745-E4EF-9BFF-5410-E861BA9ABF32}"/>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0">
            <a:extLst>
              <a:ext uri="{FF2B5EF4-FFF2-40B4-BE49-F238E27FC236}">
                <a16:creationId xmlns:a16="http://schemas.microsoft.com/office/drawing/2014/main" id="{B696A5E2-9399-605D-99BF-C884711B3C68}"/>
              </a:ext>
            </a:extLst>
          </p:cNvPr>
          <p:cNvSpPr/>
          <p:nvPr/>
        </p:nvSpPr>
        <p:spPr>
          <a:xfrm>
            <a:off x="567023" y="4172108"/>
            <a:ext cx="3767455" cy="558800"/>
          </a:xfrm>
          <a:prstGeom prst="roundRect">
            <a:avLst>
              <a:gd name="adj" fmla="val 45340"/>
            </a:avLst>
          </a:prstGeom>
          <a:solidFill>
            <a:srgbClr val="00B0F0"/>
          </a:solidFill>
          <a:ln/>
        </p:spPr>
        <p:txBody>
          <a:bodyPr/>
          <a:lstStyle/>
          <a:p>
            <a:endParaRPr lang="en-EG" b="1"/>
          </a:p>
        </p:txBody>
      </p:sp>
      <p:sp>
        <p:nvSpPr>
          <p:cNvPr id="8" name="Text 1">
            <a:extLst>
              <a:ext uri="{FF2B5EF4-FFF2-40B4-BE49-F238E27FC236}">
                <a16:creationId xmlns:a16="http://schemas.microsoft.com/office/drawing/2014/main" id="{F4B95F2A-A76B-B461-7BBD-E4761960D579}"/>
              </a:ext>
            </a:extLst>
          </p:cNvPr>
          <p:cNvSpPr/>
          <p:nvPr/>
        </p:nvSpPr>
        <p:spPr>
          <a:xfrm>
            <a:off x="567023" y="4172108"/>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BEE6E833-0CDF-A408-2947-25BA9CC5FF09}"/>
              </a:ext>
            </a:extLst>
          </p:cNvPr>
          <p:cNvSpPr/>
          <p:nvPr/>
        </p:nvSpPr>
        <p:spPr>
          <a:xfrm>
            <a:off x="4725003" y="4172108"/>
            <a:ext cx="3767455" cy="558800"/>
          </a:xfrm>
          <a:prstGeom prst="roundRect">
            <a:avLst>
              <a:gd name="adj" fmla="val 45340"/>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CB5C2ED7-FFBE-218A-A9A3-3ACB7FCAC4C8}"/>
              </a:ext>
            </a:extLst>
          </p:cNvPr>
          <p:cNvSpPr/>
          <p:nvPr/>
        </p:nvSpPr>
        <p:spPr>
          <a:xfrm>
            <a:off x="4725003" y="4172108"/>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Text 14">
            <a:extLst>
              <a:ext uri="{FF2B5EF4-FFF2-40B4-BE49-F238E27FC236}">
                <a16:creationId xmlns:a16="http://schemas.microsoft.com/office/drawing/2014/main" id="{08D79BC4-ACA5-8E03-DE95-57F8FC96DC6C}"/>
              </a:ext>
            </a:extLst>
          </p:cNvPr>
          <p:cNvSpPr/>
          <p:nvPr/>
        </p:nvSpPr>
        <p:spPr>
          <a:xfrm>
            <a:off x="567023" y="1929288"/>
            <a:ext cx="6448425" cy="584775"/>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Bloomberg Terminal</a:t>
            </a:r>
            <a:endParaRPr lang="en-US" sz="1600" b="1" dirty="0"/>
          </a:p>
        </p:txBody>
      </p:sp>
      <p:sp>
        <p:nvSpPr>
          <p:cNvPr id="14" name="Text 15">
            <a:extLst>
              <a:ext uri="{FF2B5EF4-FFF2-40B4-BE49-F238E27FC236}">
                <a16:creationId xmlns:a16="http://schemas.microsoft.com/office/drawing/2014/main" id="{D0C3DE49-D7EB-B540-6966-9CF08CD7A9E4}"/>
              </a:ext>
            </a:extLst>
          </p:cNvPr>
          <p:cNvSpPr/>
          <p:nvPr/>
        </p:nvSpPr>
        <p:spPr>
          <a:xfrm>
            <a:off x="567023" y="2674143"/>
            <a:ext cx="7887970" cy="13144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Bloomberg Terminal uses AI to analyze market news and price movements. It provides traders with real-time insights and predictive analytics, helping them make informed trading decisions.</a:t>
            </a:r>
            <a:endParaRPr lang="en-US" sz="1600" b="1" dirty="0"/>
          </a:p>
        </p:txBody>
      </p:sp>
      <p:sp>
        <p:nvSpPr>
          <p:cNvPr id="15" name="Text 16">
            <a:extLst>
              <a:ext uri="{FF2B5EF4-FFF2-40B4-BE49-F238E27FC236}">
                <a16:creationId xmlns:a16="http://schemas.microsoft.com/office/drawing/2014/main" id="{023D5DE2-543A-87B0-D229-FF7A9C875E4B}"/>
              </a:ext>
            </a:extLst>
          </p:cNvPr>
          <p:cNvSpPr/>
          <p:nvPr/>
        </p:nvSpPr>
        <p:spPr>
          <a:xfrm>
            <a:off x="634333" y="423317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Refinitiv Eikon</a:t>
            </a:r>
            <a:endParaRPr lang="en-US" sz="1600" b="1" dirty="0"/>
          </a:p>
        </p:txBody>
      </p:sp>
      <p:sp>
        <p:nvSpPr>
          <p:cNvPr id="16" name="Text 17">
            <a:extLst>
              <a:ext uri="{FF2B5EF4-FFF2-40B4-BE49-F238E27FC236}">
                <a16:creationId xmlns:a16="http://schemas.microsoft.com/office/drawing/2014/main" id="{C1B830AC-28EB-27A3-9123-397B95C947BD}"/>
              </a:ext>
            </a:extLst>
          </p:cNvPr>
          <p:cNvSpPr/>
          <p:nvPr/>
        </p:nvSpPr>
        <p:spPr>
          <a:xfrm>
            <a:off x="567023" y="4945538"/>
            <a:ext cx="3845560" cy="17735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Refinitiv Eikon leverages AI to process vast amounts of financial data, offering comprehensive market analysis and research tools. It helps analysts and traders stay ahead of market trends.</a:t>
            </a:r>
            <a:endParaRPr lang="en-US" sz="1600" b="1" dirty="0"/>
          </a:p>
        </p:txBody>
      </p:sp>
      <p:sp>
        <p:nvSpPr>
          <p:cNvPr id="17" name="Text 18">
            <a:extLst>
              <a:ext uri="{FF2B5EF4-FFF2-40B4-BE49-F238E27FC236}">
                <a16:creationId xmlns:a16="http://schemas.microsoft.com/office/drawing/2014/main" id="{6B5BBD97-0939-490F-6253-D4209B097BDB}"/>
              </a:ext>
            </a:extLst>
          </p:cNvPr>
          <p:cNvSpPr/>
          <p:nvPr/>
        </p:nvSpPr>
        <p:spPr>
          <a:xfrm>
            <a:off x="4792313" y="4233177"/>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Kensho</a:t>
            </a:r>
            <a:endParaRPr lang="en-US" sz="1600" b="1" dirty="0"/>
          </a:p>
        </p:txBody>
      </p:sp>
      <p:sp>
        <p:nvSpPr>
          <p:cNvPr id="18" name="Text 19">
            <a:extLst>
              <a:ext uri="{FF2B5EF4-FFF2-40B4-BE49-F238E27FC236}">
                <a16:creationId xmlns:a16="http://schemas.microsoft.com/office/drawing/2014/main" id="{2BB55DBB-F704-AECA-A3CF-901BC44C724E}"/>
              </a:ext>
            </a:extLst>
          </p:cNvPr>
          <p:cNvSpPr/>
          <p:nvPr/>
        </p:nvSpPr>
        <p:spPr>
          <a:xfrm>
            <a:off x="4725003" y="4945538"/>
            <a:ext cx="3845560" cy="196596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Kensho, by S&amp;P Global, uses AI to study market events and economic scenarios. It provides in-depth analysis and predictions, enhancing the decision-making process for financial professionals.</a:t>
            </a:r>
            <a:endParaRPr lang="en-US" sz="1600" b="1" dirty="0"/>
          </a:p>
        </p:txBody>
      </p:sp>
      <p:pic>
        <p:nvPicPr>
          <p:cNvPr id="22" name="Picture 21" descr="A person and robot sitting at desks&#10;&#10;AI-generated content may be incorrect.">
            <a:extLst>
              <a:ext uri="{FF2B5EF4-FFF2-40B4-BE49-F238E27FC236}">
                <a16:creationId xmlns:a16="http://schemas.microsoft.com/office/drawing/2014/main" id="{1E663CDA-95EE-B623-FCC2-CE6432F79B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06109" y="1580858"/>
            <a:ext cx="3071495" cy="4724350"/>
          </a:xfrm>
          <a:prstGeom prst="rect">
            <a:avLst/>
          </a:prstGeom>
        </p:spPr>
      </p:pic>
    </p:spTree>
    <p:extLst>
      <p:ext uri="{BB962C8B-B14F-4D97-AF65-F5344CB8AC3E}">
        <p14:creationId xmlns:p14="http://schemas.microsoft.com/office/powerpoint/2010/main" val="1240571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D1934-CE38-85CA-9B41-931986FFA3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EE7E72-4FBC-BFCB-684E-050DFA8E3B5C}"/>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B11CD302-7A15-592C-D674-1F3633C0165D}"/>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Robo-Advisor Platforms</a:t>
            </a:r>
          </a:p>
        </p:txBody>
      </p:sp>
      <p:sp>
        <p:nvSpPr>
          <p:cNvPr id="5" name="Rectangle 4">
            <a:extLst>
              <a:ext uri="{FF2B5EF4-FFF2-40B4-BE49-F238E27FC236}">
                <a16:creationId xmlns:a16="http://schemas.microsoft.com/office/drawing/2014/main" id="{1D47208C-45F8-5161-48FD-27AD6AC89133}"/>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8A82D5-8F5E-5460-2AA5-A3990B26B95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26D08E-D0AE-F9E6-1CA0-5EBE80CDB9DB}"/>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9A04B42-7ED8-4A48-720D-F600E6E90A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F95DB1EA-BAA9-EDF4-B0BE-37DEC5CE7393}"/>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0516BF51-549A-CAAC-9894-08FBBC4ABF5A}"/>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6" name="Shape 10">
            <a:extLst>
              <a:ext uri="{FF2B5EF4-FFF2-40B4-BE49-F238E27FC236}">
                <a16:creationId xmlns:a16="http://schemas.microsoft.com/office/drawing/2014/main" id="{75E308BC-46C5-E179-740B-0BC8AF3AE59F}"/>
              </a:ext>
            </a:extLst>
          </p:cNvPr>
          <p:cNvSpPr/>
          <p:nvPr/>
        </p:nvSpPr>
        <p:spPr>
          <a:xfrm>
            <a:off x="803499" y="4023846"/>
            <a:ext cx="10831830" cy="0"/>
          </a:xfrm>
          <a:prstGeom prst="line">
            <a:avLst/>
          </a:prstGeom>
          <a:noFill/>
          <a:ln w="28575">
            <a:solidFill>
              <a:srgbClr val="000000"/>
            </a:solidFill>
            <a:prstDash val="dash"/>
            <a:headEnd type="none"/>
            <a:tailEnd type="none"/>
          </a:ln>
        </p:spPr>
        <p:txBody>
          <a:bodyPr/>
          <a:lstStyle/>
          <a:p>
            <a:endParaRPr lang="en-EG" b="1"/>
          </a:p>
        </p:txBody>
      </p:sp>
      <p:sp>
        <p:nvSpPr>
          <p:cNvPr id="37" name="Shape 11">
            <a:extLst>
              <a:ext uri="{FF2B5EF4-FFF2-40B4-BE49-F238E27FC236}">
                <a16:creationId xmlns:a16="http://schemas.microsoft.com/office/drawing/2014/main" id="{A6B41073-612B-5FF6-7C22-4DBCB44A9ED9}"/>
              </a:ext>
            </a:extLst>
          </p:cNvPr>
          <p:cNvSpPr/>
          <p:nvPr/>
        </p:nvSpPr>
        <p:spPr>
          <a:xfrm>
            <a:off x="8303802" y="4708376"/>
            <a:ext cx="0" cy="1714500"/>
          </a:xfrm>
          <a:prstGeom prst="line">
            <a:avLst/>
          </a:prstGeom>
          <a:noFill/>
          <a:ln w="25400">
            <a:solidFill>
              <a:srgbClr val="BFBFBF"/>
            </a:solidFill>
            <a:prstDash val="solid"/>
            <a:headEnd type="none"/>
            <a:tailEnd type="none"/>
          </a:ln>
        </p:spPr>
        <p:txBody>
          <a:bodyPr/>
          <a:lstStyle/>
          <a:p>
            <a:endParaRPr lang="en-EG" b="1"/>
          </a:p>
        </p:txBody>
      </p:sp>
      <p:sp>
        <p:nvSpPr>
          <p:cNvPr id="38" name="Shape 12">
            <a:extLst>
              <a:ext uri="{FF2B5EF4-FFF2-40B4-BE49-F238E27FC236}">
                <a16:creationId xmlns:a16="http://schemas.microsoft.com/office/drawing/2014/main" id="{230151C9-2A25-7AB4-149E-30ECB4F240BC}"/>
              </a:ext>
            </a:extLst>
          </p:cNvPr>
          <p:cNvSpPr/>
          <p:nvPr/>
        </p:nvSpPr>
        <p:spPr>
          <a:xfrm>
            <a:off x="4419507" y="4708376"/>
            <a:ext cx="0" cy="1714500"/>
          </a:xfrm>
          <a:prstGeom prst="line">
            <a:avLst/>
          </a:prstGeom>
          <a:noFill/>
          <a:ln w="25400">
            <a:solidFill>
              <a:srgbClr val="BFBFBF"/>
            </a:solidFill>
            <a:prstDash val="solid"/>
            <a:headEnd type="none"/>
            <a:tailEnd type="none"/>
          </a:ln>
        </p:spPr>
        <p:txBody>
          <a:bodyPr/>
          <a:lstStyle/>
          <a:p>
            <a:endParaRPr lang="en-EG" b="1"/>
          </a:p>
        </p:txBody>
      </p:sp>
      <p:sp>
        <p:nvSpPr>
          <p:cNvPr id="39" name="Shape 13">
            <a:extLst>
              <a:ext uri="{FF2B5EF4-FFF2-40B4-BE49-F238E27FC236}">
                <a16:creationId xmlns:a16="http://schemas.microsoft.com/office/drawing/2014/main" id="{9DE9B922-2E2B-1CA5-89FA-E67739A3BFD9}"/>
              </a:ext>
            </a:extLst>
          </p:cNvPr>
          <p:cNvSpPr/>
          <p:nvPr/>
        </p:nvSpPr>
        <p:spPr>
          <a:xfrm>
            <a:off x="803499" y="2050266"/>
            <a:ext cx="85725" cy="343535"/>
          </a:xfrm>
          <a:prstGeom prst="rect">
            <a:avLst/>
          </a:prstGeom>
          <a:solidFill>
            <a:srgbClr val="00B0F0"/>
          </a:solidFill>
          <a:ln/>
        </p:spPr>
        <p:txBody>
          <a:bodyPr/>
          <a:lstStyle/>
          <a:p>
            <a:endParaRPr lang="en-EG" b="1"/>
          </a:p>
        </p:txBody>
      </p:sp>
      <p:sp>
        <p:nvSpPr>
          <p:cNvPr id="40" name="Text 14">
            <a:extLst>
              <a:ext uri="{FF2B5EF4-FFF2-40B4-BE49-F238E27FC236}">
                <a16:creationId xmlns:a16="http://schemas.microsoft.com/office/drawing/2014/main" id="{AD2E77AF-6DAD-F428-DA32-3110275DABA6}"/>
              </a:ext>
            </a:extLst>
          </p:cNvPr>
          <p:cNvSpPr/>
          <p:nvPr/>
        </p:nvSpPr>
        <p:spPr>
          <a:xfrm>
            <a:off x="803499" y="2050266"/>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2" name="Text 15">
            <a:extLst>
              <a:ext uri="{FF2B5EF4-FFF2-40B4-BE49-F238E27FC236}">
                <a16:creationId xmlns:a16="http://schemas.microsoft.com/office/drawing/2014/main" id="{753DE424-F058-1143-31E4-3167D67CC42B}"/>
              </a:ext>
            </a:extLst>
          </p:cNvPr>
          <p:cNvSpPr/>
          <p:nvPr/>
        </p:nvSpPr>
        <p:spPr>
          <a:xfrm>
            <a:off x="888907" y="2001480"/>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Betterment</a:t>
            </a:r>
            <a:endParaRPr lang="en-US" sz="1600" b="1" dirty="0"/>
          </a:p>
        </p:txBody>
      </p:sp>
      <p:sp>
        <p:nvSpPr>
          <p:cNvPr id="43" name="Text 16">
            <a:extLst>
              <a:ext uri="{FF2B5EF4-FFF2-40B4-BE49-F238E27FC236}">
                <a16:creationId xmlns:a16="http://schemas.microsoft.com/office/drawing/2014/main" id="{EE3F088F-61B3-491F-D357-128F9273BEA7}"/>
              </a:ext>
            </a:extLst>
          </p:cNvPr>
          <p:cNvSpPr/>
          <p:nvPr/>
        </p:nvSpPr>
        <p:spPr>
          <a:xfrm>
            <a:off x="856204" y="2467461"/>
            <a:ext cx="6772910" cy="135699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Betterment is a popular robo-advisor platform that uses AI to build and manage investment portfolios. It offers personalized investment strategies based on clients' goals and risk tolerance.</a:t>
            </a:r>
            <a:endParaRPr lang="en-US" sz="1600" b="1" dirty="0"/>
          </a:p>
        </p:txBody>
      </p:sp>
      <p:sp>
        <p:nvSpPr>
          <p:cNvPr id="44" name="Text 17">
            <a:extLst>
              <a:ext uri="{FF2B5EF4-FFF2-40B4-BE49-F238E27FC236}">
                <a16:creationId xmlns:a16="http://schemas.microsoft.com/office/drawing/2014/main" id="{5CC7D4DE-2CCA-32D0-393B-B40CE23B7706}"/>
              </a:ext>
            </a:extLst>
          </p:cNvPr>
          <p:cNvSpPr/>
          <p:nvPr/>
        </p:nvSpPr>
        <p:spPr>
          <a:xfrm>
            <a:off x="686024" y="4309596"/>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B0F0"/>
                </a:solidFill>
                <a:latin typeface="MiSans" pitchFamily="34" charset="0"/>
                <a:ea typeface="MiSans" pitchFamily="34" charset="-122"/>
                <a:cs typeface="MiSans" pitchFamily="34" charset="-120"/>
              </a:rPr>
              <a:t>Wealthfront</a:t>
            </a:r>
            <a:endParaRPr lang="en-US" sz="1600" b="1" dirty="0"/>
          </a:p>
        </p:txBody>
      </p:sp>
      <p:sp>
        <p:nvSpPr>
          <p:cNvPr id="45" name="Text 18">
            <a:extLst>
              <a:ext uri="{FF2B5EF4-FFF2-40B4-BE49-F238E27FC236}">
                <a16:creationId xmlns:a16="http://schemas.microsoft.com/office/drawing/2014/main" id="{9F8C1916-C9EE-054C-8CD4-33222F20BDA4}"/>
              </a:ext>
            </a:extLst>
          </p:cNvPr>
          <p:cNvSpPr/>
          <p:nvPr/>
        </p:nvSpPr>
        <p:spPr>
          <a:xfrm>
            <a:off x="775559" y="4802991"/>
            <a:ext cx="3483610" cy="220218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Wealthfront automatically constructs and rebalances investment portfolios using AI. It provides low-cost investment management services, making investing accessible to a broader audience.</a:t>
            </a:r>
            <a:endParaRPr lang="en-US" sz="1600" b="1" dirty="0"/>
          </a:p>
        </p:txBody>
      </p:sp>
      <p:sp>
        <p:nvSpPr>
          <p:cNvPr id="46" name="Text 19">
            <a:extLst>
              <a:ext uri="{FF2B5EF4-FFF2-40B4-BE49-F238E27FC236}">
                <a16:creationId xmlns:a16="http://schemas.microsoft.com/office/drawing/2014/main" id="{DFFF88BA-827A-BE91-030B-E9FADF3C59FD}"/>
              </a:ext>
            </a:extLst>
          </p:cNvPr>
          <p:cNvSpPr/>
          <p:nvPr/>
        </p:nvSpPr>
        <p:spPr>
          <a:xfrm>
            <a:off x="4568414" y="4309596"/>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B0F0"/>
                </a:solidFill>
                <a:latin typeface="MiSans" pitchFamily="34" charset="0"/>
                <a:ea typeface="MiSans" pitchFamily="34" charset="-122"/>
                <a:cs typeface="MiSans" pitchFamily="34" charset="-120"/>
              </a:rPr>
              <a:t>Vanguard Digital Advisor</a:t>
            </a:r>
            <a:endParaRPr lang="en-US" sz="1600" b="1" dirty="0"/>
          </a:p>
        </p:txBody>
      </p:sp>
      <p:sp>
        <p:nvSpPr>
          <p:cNvPr id="47" name="Text 20">
            <a:extLst>
              <a:ext uri="{FF2B5EF4-FFF2-40B4-BE49-F238E27FC236}">
                <a16:creationId xmlns:a16="http://schemas.microsoft.com/office/drawing/2014/main" id="{F55C80EB-78E7-7A7A-FDBF-58FD73334114}"/>
              </a:ext>
            </a:extLst>
          </p:cNvPr>
          <p:cNvSpPr/>
          <p:nvPr/>
        </p:nvSpPr>
        <p:spPr>
          <a:xfrm>
            <a:off x="4657949" y="4802991"/>
            <a:ext cx="3483610" cy="220218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Vanguard combines AI with human advisors to offer digital advisory services. This hybrid approach leverages the strengths of both AI and human expertise to provide comprehensive investment advice.</a:t>
            </a:r>
            <a:endParaRPr lang="en-US" sz="1600" b="1" dirty="0"/>
          </a:p>
        </p:txBody>
      </p:sp>
      <p:sp>
        <p:nvSpPr>
          <p:cNvPr id="48" name="Text 22">
            <a:extLst>
              <a:ext uri="{FF2B5EF4-FFF2-40B4-BE49-F238E27FC236}">
                <a16:creationId xmlns:a16="http://schemas.microsoft.com/office/drawing/2014/main" id="{4A7BDC05-648C-49C3-51B0-D2FB20B8FAD0}"/>
              </a:ext>
            </a:extLst>
          </p:cNvPr>
          <p:cNvSpPr/>
          <p:nvPr/>
        </p:nvSpPr>
        <p:spPr>
          <a:xfrm>
            <a:off x="8540339" y="4802991"/>
            <a:ext cx="3483610" cy="220218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Robo-advisors offer low fees, easy access, and personalized investment strategies. They democratize investment services, making professional-grade portfolio management available to small investors.</a:t>
            </a:r>
            <a:endParaRPr lang="en-US" sz="1600" b="1" dirty="0"/>
          </a:p>
        </p:txBody>
      </p:sp>
      <p:sp>
        <p:nvSpPr>
          <p:cNvPr id="62" name="Text 21">
            <a:extLst>
              <a:ext uri="{FF2B5EF4-FFF2-40B4-BE49-F238E27FC236}">
                <a16:creationId xmlns:a16="http://schemas.microsoft.com/office/drawing/2014/main" id="{0614C936-F0A8-4E2D-9AFC-30D1E638F24B}"/>
              </a:ext>
            </a:extLst>
          </p:cNvPr>
          <p:cNvSpPr/>
          <p:nvPr/>
        </p:nvSpPr>
        <p:spPr>
          <a:xfrm>
            <a:off x="8541020" y="4303542"/>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B0F0"/>
                </a:solidFill>
                <a:latin typeface="MiSans" pitchFamily="34" charset="0"/>
                <a:ea typeface="MiSans" pitchFamily="34" charset="-122"/>
                <a:cs typeface="MiSans" pitchFamily="34" charset="-120"/>
              </a:rPr>
              <a:t>Benefits</a:t>
            </a:r>
            <a:endParaRPr lang="en-US" sz="1600" b="1" dirty="0"/>
          </a:p>
        </p:txBody>
      </p:sp>
      <p:pic>
        <p:nvPicPr>
          <p:cNvPr id="70" name="Picture 69" descr="A person in a suit and tie looking at a robot&#10;&#10;AI-generated content may be incorrect.">
            <a:extLst>
              <a:ext uri="{FF2B5EF4-FFF2-40B4-BE49-F238E27FC236}">
                <a16:creationId xmlns:a16="http://schemas.microsoft.com/office/drawing/2014/main" id="{48FB24C8-E772-72CF-105B-152B15BE90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14522" y="1366279"/>
            <a:ext cx="4122078" cy="2398156"/>
          </a:xfrm>
          <a:prstGeom prst="rect">
            <a:avLst/>
          </a:prstGeom>
        </p:spPr>
      </p:pic>
    </p:spTree>
    <p:extLst>
      <p:ext uri="{BB962C8B-B14F-4D97-AF65-F5344CB8AC3E}">
        <p14:creationId xmlns:p14="http://schemas.microsoft.com/office/powerpoint/2010/main" val="3711998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351AF-C3FA-1C13-FABC-95B01698E0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B6A04F-A24E-DD91-A080-43E9609B0265}"/>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E7677404-D30B-DF7D-3A9B-F550913241B5}"/>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AI Credit &amp; Scoring Tools</a:t>
            </a:r>
          </a:p>
        </p:txBody>
      </p:sp>
      <p:sp>
        <p:nvSpPr>
          <p:cNvPr id="5" name="Rectangle 4">
            <a:extLst>
              <a:ext uri="{FF2B5EF4-FFF2-40B4-BE49-F238E27FC236}">
                <a16:creationId xmlns:a16="http://schemas.microsoft.com/office/drawing/2014/main" id="{C9B2E49C-44B8-C00C-AD2C-4E0D311D3BE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878200-4E49-7E07-8EF3-D1719C25D340}"/>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D2819B-CB24-9167-DD75-899710CAFDB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0B08A06-8A37-DA1A-08B5-D9302B3808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82F537D7-4190-B270-1864-869A5A008FA5}"/>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5BC40945-E8BA-A3A0-BD04-BAF1231E2FE4}"/>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1" name="Shape 10">
            <a:extLst>
              <a:ext uri="{FF2B5EF4-FFF2-40B4-BE49-F238E27FC236}">
                <a16:creationId xmlns:a16="http://schemas.microsoft.com/office/drawing/2014/main" id="{43C168E5-C0F3-2E15-1C9B-2E2008416A26}"/>
              </a:ext>
            </a:extLst>
          </p:cNvPr>
          <p:cNvSpPr/>
          <p:nvPr/>
        </p:nvSpPr>
        <p:spPr>
          <a:xfrm>
            <a:off x="807871" y="1872024"/>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endParaRPr lang="en-EG" b="1"/>
          </a:p>
        </p:txBody>
      </p:sp>
      <p:sp>
        <p:nvSpPr>
          <p:cNvPr id="22" name="Text 11">
            <a:extLst>
              <a:ext uri="{FF2B5EF4-FFF2-40B4-BE49-F238E27FC236}">
                <a16:creationId xmlns:a16="http://schemas.microsoft.com/office/drawing/2014/main" id="{A04D4EC1-86E9-ECCC-6BC1-FD1065D9FEEB}"/>
              </a:ext>
            </a:extLst>
          </p:cNvPr>
          <p:cNvSpPr/>
          <p:nvPr/>
        </p:nvSpPr>
        <p:spPr>
          <a:xfrm>
            <a:off x="807871" y="1872024"/>
            <a:ext cx="2980055" cy="4182110"/>
          </a:xfrm>
          <a:prstGeom prst="rect">
            <a:avLst/>
          </a:prstGeom>
          <a:noFill/>
          <a:ln/>
        </p:spPr>
        <p:txBody>
          <a:bodyPr wrap="square" lIns="22860" tIns="45720" rIns="45720" bIns="22860" rtlCol="0" anchor="t"/>
          <a:lstStyle/>
          <a:p>
            <a:pPr>
              <a:lnSpc>
                <a:spcPct val="100000"/>
              </a:lnSpc>
            </a:pPr>
            <a:endParaRPr lang="en-US" sz="1600" b="1" dirty="0"/>
          </a:p>
        </p:txBody>
      </p:sp>
      <p:sp>
        <p:nvSpPr>
          <p:cNvPr id="23" name="Shape 12">
            <a:extLst>
              <a:ext uri="{FF2B5EF4-FFF2-40B4-BE49-F238E27FC236}">
                <a16:creationId xmlns:a16="http://schemas.microsoft.com/office/drawing/2014/main" id="{EA3B2F5F-5F5F-7181-D090-0647E1E54FF7}"/>
              </a:ext>
            </a:extLst>
          </p:cNvPr>
          <p:cNvSpPr/>
          <p:nvPr/>
        </p:nvSpPr>
        <p:spPr>
          <a:xfrm>
            <a:off x="951381" y="2056174"/>
            <a:ext cx="2707640" cy="829945"/>
          </a:xfrm>
          <a:prstGeom prst="roundRect">
            <a:avLst>
              <a:gd name="adj" fmla="val 25937"/>
            </a:avLst>
          </a:prstGeom>
          <a:solidFill>
            <a:srgbClr val="FFFFFF"/>
          </a:solidFill>
          <a:ln/>
        </p:spPr>
        <p:txBody>
          <a:bodyPr/>
          <a:lstStyle/>
          <a:p>
            <a:endParaRPr lang="en-EG" b="1"/>
          </a:p>
        </p:txBody>
      </p:sp>
      <p:sp>
        <p:nvSpPr>
          <p:cNvPr id="24" name="Text 13">
            <a:extLst>
              <a:ext uri="{FF2B5EF4-FFF2-40B4-BE49-F238E27FC236}">
                <a16:creationId xmlns:a16="http://schemas.microsoft.com/office/drawing/2014/main" id="{F9D509A7-965F-9258-EB03-11A3A0F9334F}"/>
              </a:ext>
            </a:extLst>
          </p:cNvPr>
          <p:cNvSpPr/>
          <p:nvPr/>
        </p:nvSpPr>
        <p:spPr>
          <a:xfrm>
            <a:off x="951381" y="2056174"/>
            <a:ext cx="2707640" cy="829945"/>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Shape 14">
            <a:extLst>
              <a:ext uri="{FF2B5EF4-FFF2-40B4-BE49-F238E27FC236}">
                <a16:creationId xmlns:a16="http://schemas.microsoft.com/office/drawing/2014/main" id="{779A0159-A0FD-DC84-2D14-69F70D4B45DC}"/>
              </a:ext>
            </a:extLst>
          </p:cNvPr>
          <p:cNvSpPr/>
          <p:nvPr/>
        </p:nvSpPr>
        <p:spPr>
          <a:xfrm>
            <a:off x="8404076" y="1835521"/>
            <a:ext cx="2980055" cy="4182110"/>
          </a:xfrm>
          <a:custGeom>
            <a:avLst/>
            <a:gdLst/>
            <a:ahLst/>
            <a:cxnLst/>
            <a:rect l="l" t="t" r="r" b="b"/>
            <a:pathLst>
              <a:path w="2980055" h="4182110">
                <a:moveTo>
                  <a:pt x="257368" y="0"/>
                </a:moveTo>
                <a:cubicBezTo>
                  <a:pt x="2722686" y="0"/>
                  <a:pt x="2722686" y="0"/>
                  <a:pt x="2722686" y="0"/>
                </a:cubicBezTo>
                <a:cubicBezTo>
                  <a:pt x="2864916" y="0"/>
                  <a:pt x="2980055" y="108127"/>
                  <a:pt x="2980055" y="250043"/>
                </a:cubicBezTo>
                <a:cubicBezTo>
                  <a:pt x="2980055" y="2240461"/>
                  <a:pt x="2980055" y="3422272"/>
                  <a:pt x="2980055" y="4123972"/>
                </a:cubicBezTo>
                <a:lnTo>
                  <a:pt x="2980055" y="4182110"/>
                </a:lnTo>
                <a:lnTo>
                  <a:pt x="0" y="4182110"/>
                </a:lnTo>
                <a:lnTo>
                  <a:pt x="0" y="4088591"/>
                </a:lnTo>
                <a:cubicBezTo>
                  <a:pt x="0" y="250043"/>
                  <a:pt x="0" y="250043"/>
                  <a:pt x="0" y="250043"/>
                </a:cubicBezTo>
                <a:cubicBezTo>
                  <a:pt x="0" y="108127"/>
                  <a:pt x="115139" y="0"/>
                  <a:pt x="257368" y="0"/>
                </a:cubicBezTo>
                <a:close/>
              </a:path>
            </a:pathLst>
          </a:custGeom>
          <a:solidFill>
            <a:srgbClr val="00B0F0"/>
          </a:solidFill>
          <a:ln/>
        </p:spPr>
        <p:txBody>
          <a:bodyPr/>
          <a:lstStyle/>
          <a:p>
            <a:endParaRPr lang="en-EG" b="1"/>
          </a:p>
        </p:txBody>
      </p:sp>
      <p:sp>
        <p:nvSpPr>
          <p:cNvPr id="27" name="Text 15">
            <a:extLst>
              <a:ext uri="{FF2B5EF4-FFF2-40B4-BE49-F238E27FC236}">
                <a16:creationId xmlns:a16="http://schemas.microsoft.com/office/drawing/2014/main" id="{118D628E-EC4F-9472-390C-735FECC6DEA2}"/>
              </a:ext>
            </a:extLst>
          </p:cNvPr>
          <p:cNvSpPr/>
          <p:nvPr/>
        </p:nvSpPr>
        <p:spPr>
          <a:xfrm>
            <a:off x="8404076" y="1835521"/>
            <a:ext cx="2980055" cy="4182110"/>
          </a:xfrm>
          <a:prstGeom prst="rect">
            <a:avLst/>
          </a:prstGeom>
          <a:noFill/>
          <a:ln/>
        </p:spPr>
        <p:txBody>
          <a:bodyPr wrap="square" lIns="22860" tIns="45720" rIns="45720" bIns="22860" rtlCol="0" anchor="t"/>
          <a:lstStyle/>
          <a:p>
            <a:pPr>
              <a:lnSpc>
                <a:spcPct val="100000"/>
              </a:lnSpc>
            </a:pPr>
            <a:endParaRPr lang="en-US" sz="1600" b="1" dirty="0"/>
          </a:p>
        </p:txBody>
      </p:sp>
      <p:sp>
        <p:nvSpPr>
          <p:cNvPr id="28" name="Shape 16">
            <a:extLst>
              <a:ext uri="{FF2B5EF4-FFF2-40B4-BE49-F238E27FC236}">
                <a16:creationId xmlns:a16="http://schemas.microsoft.com/office/drawing/2014/main" id="{A3E5BDFC-A30D-6DC5-05F8-12DD91AA1C6A}"/>
              </a:ext>
            </a:extLst>
          </p:cNvPr>
          <p:cNvSpPr/>
          <p:nvPr/>
        </p:nvSpPr>
        <p:spPr>
          <a:xfrm>
            <a:off x="8547586" y="2019671"/>
            <a:ext cx="2707640" cy="829945"/>
          </a:xfrm>
          <a:prstGeom prst="roundRect">
            <a:avLst>
              <a:gd name="adj" fmla="val 25937"/>
            </a:avLst>
          </a:prstGeom>
          <a:solidFill>
            <a:srgbClr val="FFFFFF"/>
          </a:solidFill>
          <a:ln/>
        </p:spPr>
        <p:txBody>
          <a:bodyPr/>
          <a:lstStyle/>
          <a:p>
            <a:endParaRPr lang="en-EG" b="1"/>
          </a:p>
        </p:txBody>
      </p:sp>
      <p:sp>
        <p:nvSpPr>
          <p:cNvPr id="29" name="Text 17">
            <a:extLst>
              <a:ext uri="{FF2B5EF4-FFF2-40B4-BE49-F238E27FC236}">
                <a16:creationId xmlns:a16="http://schemas.microsoft.com/office/drawing/2014/main" id="{A033B461-DFD8-9423-6327-AC4166449FCF}"/>
              </a:ext>
            </a:extLst>
          </p:cNvPr>
          <p:cNvSpPr/>
          <p:nvPr/>
        </p:nvSpPr>
        <p:spPr>
          <a:xfrm>
            <a:off x="8547586" y="2019671"/>
            <a:ext cx="2707640" cy="829945"/>
          </a:xfrm>
          <a:prstGeom prst="rect">
            <a:avLst/>
          </a:prstGeom>
          <a:noFill/>
          <a:ln/>
        </p:spPr>
        <p:txBody>
          <a:bodyPr wrap="square" lIns="45720" tIns="91440" rIns="91440" bIns="45720" rtlCol="0" anchor="ctr"/>
          <a:lstStyle/>
          <a:p>
            <a:pPr>
              <a:lnSpc>
                <a:spcPct val="100000"/>
              </a:lnSpc>
            </a:pPr>
            <a:endParaRPr lang="en-US" sz="1600" b="1" dirty="0"/>
          </a:p>
        </p:txBody>
      </p:sp>
      <p:sp>
        <p:nvSpPr>
          <p:cNvPr id="30" name="Text 18">
            <a:extLst>
              <a:ext uri="{FF2B5EF4-FFF2-40B4-BE49-F238E27FC236}">
                <a16:creationId xmlns:a16="http://schemas.microsoft.com/office/drawing/2014/main" id="{1ECAB529-0449-DA8B-506F-505FF7D4F821}"/>
              </a:ext>
            </a:extLst>
          </p:cNvPr>
          <p:cNvSpPr/>
          <p:nvPr/>
        </p:nvSpPr>
        <p:spPr>
          <a:xfrm>
            <a:off x="1066316" y="2071414"/>
            <a:ext cx="249809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FICO</a:t>
            </a:r>
            <a:endParaRPr lang="en-US" sz="1600" b="1" dirty="0"/>
          </a:p>
        </p:txBody>
      </p:sp>
      <p:sp>
        <p:nvSpPr>
          <p:cNvPr id="31" name="Text 19">
            <a:extLst>
              <a:ext uri="{FF2B5EF4-FFF2-40B4-BE49-F238E27FC236}">
                <a16:creationId xmlns:a16="http://schemas.microsoft.com/office/drawing/2014/main" id="{54A0DD07-AB25-C0BF-5277-30117FDB728F}"/>
              </a:ext>
            </a:extLst>
          </p:cNvPr>
          <p:cNvSpPr/>
          <p:nvPr/>
        </p:nvSpPr>
        <p:spPr>
          <a:xfrm>
            <a:off x="951381" y="2941999"/>
            <a:ext cx="2708275" cy="2985770"/>
          </a:xfrm>
          <a:prstGeom prst="rect">
            <a:avLst/>
          </a:prstGeom>
          <a:noFill/>
          <a:ln/>
        </p:spPr>
        <p:txBody>
          <a:bodyPr wrap="square" lIns="91440" tIns="45720" rIns="91440" bIns="45720" rtlCol="0" anchor="t"/>
          <a:lstStyle/>
          <a:p>
            <a:pPr>
              <a:lnSpc>
                <a:spcPct val="130000"/>
              </a:lnSpc>
            </a:pPr>
            <a:r>
              <a:rPr lang="en-US" sz="1600" b="1" dirty="0">
                <a:solidFill>
                  <a:srgbClr val="FFFFFF"/>
                </a:solidFill>
                <a:latin typeface="MiSans" pitchFamily="34" charset="0"/>
                <a:ea typeface="MiSans" pitchFamily="34" charset="-122"/>
                <a:cs typeface="MiSans" pitchFamily="34" charset="-120"/>
              </a:rPr>
              <a:t>FICO is the traditional credit scoring system used worldwide. It assesses credit risk based on historical data and credit history, providing a standardized measure of creditworthiness.</a:t>
            </a:r>
            <a:endParaRPr lang="en-US" sz="1600" b="1" dirty="0"/>
          </a:p>
        </p:txBody>
      </p:sp>
      <p:sp>
        <p:nvSpPr>
          <p:cNvPr id="32" name="Text 20">
            <a:extLst>
              <a:ext uri="{FF2B5EF4-FFF2-40B4-BE49-F238E27FC236}">
                <a16:creationId xmlns:a16="http://schemas.microsoft.com/office/drawing/2014/main" id="{5D165E68-ACB7-2923-D534-A1BACF356D09}"/>
              </a:ext>
            </a:extLst>
          </p:cNvPr>
          <p:cNvSpPr/>
          <p:nvPr/>
        </p:nvSpPr>
        <p:spPr>
          <a:xfrm>
            <a:off x="8652996" y="2034911"/>
            <a:ext cx="24638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Upstart and Zest AI</a:t>
            </a:r>
            <a:endParaRPr lang="en-US" sz="1600" b="1" dirty="0"/>
          </a:p>
        </p:txBody>
      </p:sp>
      <p:sp>
        <p:nvSpPr>
          <p:cNvPr id="33" name="Text 21">
            <a:extLst>
              <a:ext uri="{FF2B5EF4-FFF2-40B4-BE49-F238E27FC236}">
                <a16:creationId xmlns:a16="http://schemas.microsoft.com/office/drawing/2014/main" id="{11E1961B-8642-A6FF-E57B-A726A2E329FD}"/>
              </a:ext>
            </a:extLst>
          </p:cNvPr>
          <p:cNvSpPr/>
          <p:nvPr/>
        </p:nvSpPr>
        <p:spPr>
          <a:xfrm>
            <a:off x="8547586" y="2905496"/>
            <a:ext cx="2708275" cy="2985770"/>
          </a:xfrm>
          <a:prstGeom prst="rect">
            <a:avLst/>
          </a:prstGeom>
          <a:noFill/>
          <a:ln/>
        </p:spPr>
        <p:txBody>
          <a:bodyPr wrap="square" lIns="91440" tIns="45720" rIns="91440" bIns="45720" rtlCol="0" anchor="t"/>
          <a:lstStyle/>
          <a:p>
            <a:pPr>
              <a:lnSpc>
                <a:spcPct val="130000"/>
              </a:lnSpc>
            </a:pPr>
            <a:r>
              <a:rPr lang="en-US" sz="1600" b="1" dirty="0">
                <a:solidFill>
                  <a:srgbClr val="FFFFFF"/>
                </a:solidFill>
                <a:latin typeface="MiSans" pitchFamily="34" charset="0"/>
                <a:ea typeface="MiSans" pitchFamily="34" charset="-122"/>
                <a:cs typeface="MiSans" pitchFamily="34" charset="-120"/>
              </a:rPr>
              <a:t>Upstart and Zest AI use Machine Learning to improve credit decisions. They analyze a wider range of data points, leading to more accurate and inclusive lending decisions while maintaining risk levels.</a:t>
            </a:r>
            <a:endParaRPr lang="en-US" sz="1600" b="1" dirty="0"/>
          </a:p>
        </p:txBody>
      </p:sp>
      <p:pic>
        <p:nvPicPr>
          <p:cNvPr id="35" name="Picture 34" descr="A person in a white suit pointing at a credit card&#10;&#10;AI-generated content may be incorrect.">
            <a:extLst>
              <a:ext uri="{FF2B5EF4-FFF2-40B4-BE49-F238E27FC236}">
                <a16:creationId xmlns:a16="http://schemas.microsoft.com/office/drawing/2014/main" id="{F0448248-41D3-5230-63A7-D2FF72C5DFB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31435" y="2102367"/>
            <a:ext cx="4448660" cy="3825402"/>
          </a:xfrm>
          <a:prstGeom prst="rect">
            <a:avLst/>
          </a:prstGeom>
        </p:spPr>
      </p:pic>
    </p:spTree>
    <p:extLst>
      <p:ext uri="{BB962C8B-B14F-4D97-AF65-F5344CB8AC3E}">
        <p14:creationId xmlns:p14="http://schemas.microsoft.com/office/powerpoint/2010/main" val="3513093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6E6901-3028-9DAC-27FA-C910746B1D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6172B8-8E2B-C38B-7A7A-7629697486A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66C8DD6F-123A-154D-F09F-21DB846886DB}"/>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Fraud &amp; Security Platforms</a:t>
            </a:r>
          </a:p>
        </p:txBody>
      </p:sp>
      <p:sp>
        <p:nvSpPr>
          <p:cNvPr id="5" name="Rectangle 4">
            <a:extLst>
              <a:ext uri="{FF2B5EF4-FFF2-40B4-BE49-F238E27FC236}">
                <a16:creationId xmlns:a16="http://schemas.microsoft.com/office/drawing/2014/main" id="{BF720152-E3A1-D033-4D89-AF4E08825082}"/>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E57A995-7C27-BD11-4230-1B5F8FE347A3}"/>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EC9C6F-D223-E9D8-46F7-B370B8D4FCCB}"/>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98268FC-EB44-7C42-4717-62F64D3589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9D8BFACB-D0D6-08CD-0FE4-212524A397E3}"/>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BFB440AA-FB9D-C600-0C21-C0CAFBB98A93}"/>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C53E1D18-32CC-E5BE-9DB5-06E44CAEF106}"/>
              </a:ext>
            </a:extLst>
          </p:cNvPr>
          <p:cNvSpPr/>
          <p:nvPr/>
        </p:nvSpPr>
        <p:spPr>
          <a:xfrm>
            <a:off x="1224615" y="4244399"/>
            <a:ext cx="2560955" cy="0"/>
          </a:xfrm>
          <a:prstGeom prst="line">
            <a:avLst/>
          </a:prstGeom>
          <a:noFill/>
          <a:ln w="38100">
            <a:solidFill>
              <a:srgbClr val="000000"/>
            </a:solidFill>
            <a:prstDash val="dash"/>
            <a:headEnd type="none"/>
            <a:tailEnd type="none"/>
          </a:ln>
        </p:spPr>
        <p:txBody>
          <a:bodyPr/>
          <a:lstStyle/>
          <a:p>
            <a:endParaRPr lang="en-EG" b="1"/>
          </a:p>
        </p:txBody>
      </p:sp>
      <p:sp>
        <p:nvSpPr>
          <p:cNvPr id="8" name="Shape 11">
            <a:extLst>
              <a:ext uri="{FF2B5EF4-FFF2-40B4-BE49-F238E27FC236}">
                <a16:creationId xmlns:a16="http://schemas.microsoft.com/office/drawing/2014/main" id="{319A3D05-E902-F24C-2221-F0B1CDF0CF8E}"/>
              </a:ext>
            </a:extLst>
          </p:cNvPr>
          <p:cNvSpPr/>
          <p:nvPr/>
        </p:nvSpPr>
        <p:spPr>
          <a:xfrm>
            <a:off x="5042870" y="4244399"/>
            <a:ext cx="2560955" cy="0"/>
          </a:xfrm>
          <a:prstGeom prst="line">
            <a:avLst/>
          </a:prstGeom>
          <a:noFill/>
          <a:ln w="38100">
            <a:solidFill>
              <a:srgbClr val="000000"/>
            </a:solidFill>
            <a:prstDash val="dash"/>
            <a:headEnd type="none"/>
            <a:tailEnd type="none"/>
          </a:ln>
        </p:spPr>
        <p:txBody>
          <a:bodyPr/>
          <a:lstStyle/>
          <a:p>
            <a:endParaRPr lang="en-EG" b="1"/>
          </a:p>
        </p:txBody>
      </p:sp>
      <p:sp>
        <p:nvSpPr>
          <p:cNvPr id="11" name="Shape 12">
            <a:extLst>
              <a:ext uri="{FF2B5EF4-FFF2-40B4-BE49-F238E27FC236}">
                <a16:creationId xmlns:a16="http://schemas.microsoft.com/office/drawing/2014/main" id="{672361A0-F88B-937F-2815-41D57DE02385}"/>
              </a:ext>
            </a:extLst>
          </p:cNvPr>
          <p:cNvSpPr/>
          <p:nvPr/>
        </p:nvSpPr>
        <p:spPr>
          <a:xfrm>
            <a:off x="8747460" y="4244399"/>
            <a:ext cx="2560955" cy="0"/>
          </a:xfrm>
          <a:prstGeom prst="line">
            <a:avLst/>
          </a:prstGeom>
          <a:noFill/>
          <a:ln w="38100">
            <a:solidFill>
              <a:srgbClr val="000000"/>
            </a:solidFill>
            <a:prstDash val="dash"/>
            <a:headEnd type="none"/>
            <a:tailEnd type="none"/>
          </a:ln>
        </p:spPr>
        <p:txBody>
          <a:bodyPr/>
          <a:lstStyle/>
          <a:p>
            <a:endParaRPr lang="en-EG" b="1"/>
          </a:p>
        </p:txBody>
      </p:sp>
      <p:pic>
        <p:nvPicPr>
          <p:cNvPr id="12" name="Image 0" descr="https://kimi-img.moonshot.cn/pub/slides/slides_tmpl/image/25-08-27-19:57:42-d2nf5dh8bjvh7rlivsog.png">
            <a:extLst>
              <a:ext uri="{FF2B5EF4-FFF2-40B4-BE49-F238E27FC236}">
                <a16:creationId xmlns:a16="http://schemas.microsoft.com/office/drawing/2014/main" id="{E3DE058E-0241-A880-E58A-7DD5093AC294}"/>
              </a:ext>
            </a:extLst>
          </p:cNvPr>
          <p:cNvPicPr>
            <a:picLocks noChangeAspect="1"/>
          </p:cNvPicPr>
          <p:nvPr/>
        </p:nvPicPr>
        <p:blipFill>
          <a:blip r:embed="rId4"/>
          <a:stretch>
            <a:fillRect/>
          </a:stretch>
        </p:blipFill>
        <p:spPr>
          <a:xfrm>
            <a:off x="1575135" y="1686619"/>
            <a:ext cx="1544320" cy="1407160"/>
          </a:xfrm>
          <a:prstGeom prst="rect">
            <a:avLst/>
          </a:prstGeom>
        </p:spPr>
      </p:pic>
      <p:pic>
        <p:nvPicPr>
          <p:cNvPr id="13" name="Image 1" descr="https://kimi-img.moonshot.cn/pub/slides/slides_tmpl/image/25-08-27-19:57:42-d2nf5dh8bjvh7rlivst0.png">
            <a:extLst>
              <a:ext uri="{FF2B5EF4-FFF2-40B4-BE49-F238E27FC236}">
                <a16:creationId xmlns:a16="http://schemas.microsoft.com/office/drawing/2014/main" id="{38ED676E-5037-AA2C-4B21-EE1F94D2B3D4}"/>
              </a:ext>
            </a:extLst>
          </p:cNvPr>
          <p:cNvPicPr>
            <a:picLocks noChangeAspect="1"/>
          </p:cNvPicPr>
          <p:nvPr/>
        </p:nvPicPr>
        <p:blipFill>
          <a:blip r:embed="rId5"/>
          <a:stretch>
            <a:fillRect/>
          </a:stretch>
        </p:blipFill>
        <p:spPr>
          <a:xfrm>
            <a:off x="5362275" y="1494214"/>
            <a:ext cx="1921510" cy="1678305"/>
          </a:xfrm>
          <a:prstGeom prst="rect">
            <a:avLst/>
          </a:prstGeom>
        </p:spPr>
      </p:pic>
      <p:pic>
        <p:nvPicPr>
          <p:cNvPr id="14" name="Image 2" descr="https://kimi-img.moonshot.cn/pub/slides/slides_tmpl/image/25-08-27-19:57:42-d2nf5dh8bjvh7rlivsug.png">
            <a:extLst>
              <a:ext uri="{FF2B5EF4-FFF2-40B4-BE49-F238E27FC236}">
                <a16:creationId xmlns:a16="http://schemas.microsoft.com/office/drawing/2014/main" id="{2FDF9268-DE56-C58C-781B-1FBF80284C43}"/>
              </a:ext>
            </a:extLst>
          </p:cNvPr>
          <p:cNvPicPr>
            <a:picLocks noChangeAspect="1"/>
          </p:cNvPicPr>
          <p:nvPr/>
        </p:nvPicPr>
        <p:blipFill>
          <a:blip r:embed="rId6"/>
          <a:stretch>
            <a:fillRect/>
          </a:stretch>
        </p:blipFill>
        <p:spPr>
          <a:xfrm>
            <a:off x="9021145" y="1579304"/>
            <a:ext cx="1710690" cy="1635760"/>
          </a:xfrm>
          <a:prstGeom prst="rect">
            <a:avLst/>
          </a:prstGeom>
        </p:spPr>
      </p:pic>
      <p:sp>
        <p:nvSpPr>
          <p:cNvPr id="15" name="Shape 15">
            <a:extLst>
              <a:ext uri="{FF2B5EF4-FFF2-40B4-BE49-F238E27FC236}">
                <a16:creationId xmlns:a16="http://schemas.microsoft.com/office/drawing/2014/main" id="{B025FB4C-7B66-9E16-2000-C47676779A0F}"/>
              </a:ext>
            </a:extLst>
          </p:cNvPr>
          <p:cNvSpPr/>
          <p:nvPr/>
        </p:nvSpPr>
        <p:spPr>
          <a:xfrm>
            <a:off x="4414220" y="1805999"/>
            <a:ext cx="0" cy="4612005"/>
          </a:xfrm>
          <a:prstGeom prst="line">
            <a:avLst/>
          </a:prstGeom>
          <a:noFill/>
          <a:ln w="6350">
            <a:solidFill>
              <a:srgbClr val="D9D9D9"/>
            </a:solidFill>
            <a:prstDash val="dash"/>
            <a:headEnd type="none"/>
            <a:tailEnd type="none"/>
          </a:ln>
        </p:spPr>
        <p:txBody>
          <a:bodyPr/>
          <a:lstStyle/>
          <a:p>
            <a:endParaRPr lang="en-EG" b="1"/>
          </a:p>
        </p:txBody>
      </p:sp>
      <p:sp>
        <p:nvSpPr>
          <p:cNvPr id="16" name="Shape 16">
            <a:extLst>
              <a:ext uri="{FF2B5EF4-FFF2-40B4-BE49-F238E27FC236}">
                <a16:creationId xmlns:a16="http://schemas.microsoft.com/office/drawing/2014/main" id="{CCAEC3ED-5A86-4DAD-D3A7-84FD741C6CB6}"/>
              </a:ext>
            </a:extLst>
          </p:cNvPr>
          <p:cNvSpPr/>
          <p:nvPr/>
        </p:nvSpPr>
        <p:spPr>
          <a:xfrm>
            <a:off x="8231840" y="1805999"/>
            <a:ext cx="0" cy="4612005"/>
          </a:xfrm>
          <a:prstGeom prst="line">
            <a:avLst/>
          </a:prstGeom>
          <a:noFill/>
          <a:ln w="6350">
            <a:solidFill>
              <a:srgbClr val="D9D9D9"/>
            </a:solidFill>
            <a:prstDash val="dash"/>
            <a:headEnd type="none"/>
            <a:tailEnd type="none"/>
          </a:ln>
        </p:spPr>
        <p:txBody>
          <a:bodyPr/>
          <a:lstStyle/>
          <a:p>
            <a:endParaRPr lang="en-EG" b="1"/>
          </a:p>
        </p:txBody>
      </p:sp>
      <p:sp>
        <p:nvSpPr>
          <p:cNvPr id="17" name="Text 17">
            <a:extLst>
              <a:ext uri="{FF2B5EF4-FFF2-40B4-BE49-F238E27FC236}">
                <a16:creationId xmlns:a16="http://schemas.microsoft.com/office/drawing/2014/main" id="{01D3E8ED-B503-E7B4-E95D-B58A1E120C2F}"/>
              </a:ext>
            </a:extLst>
          </p:cNvPr>
          <p:cNvSpPr/>
          <p:nvPr/>
        </p:nvSpPr>
        <p:spPr>
          <a:xfrm>
            <a:off x="1001095" y="3261419"/>
            <a:ext cx="278701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Mastercard Decision Intelligence</a:t>
            </a:r>
            <a:endParaRPr lang="en-US" sz="1600" b="1" dirty="0"/>
          </a:p>
        </p:txBody>
      </p:sp>
      <p:sp>
        <p:nvSpPr>
          <p:cNvPr id="18" name="Text 18">
            <a:extLst>
              <a:ext uri="{FF2B5EF4-FFF2-40B4-BE49-F238E27FC236}">
                <a16:creationId xmlns:a16="http://schemas.microsoft.com/office/drawing/2014/main" id="{0B1DE3AD-0916-6EAC-18B1-948A66A6C07F}"/>
              </a:ext>
            </a:extLst>
          </p:cNvPr>
          <p:cNvSpPr/>
          <p:nvPr/>
        </p:nvSpPr>
        <p:spPr>
          <a:xfrm>
            <a:off x="1111585" y="4345364"/>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Mastercard Decision Intelligence uses AI to score the risk of each transaction in real-time. It analyzes transaction data to detect and prevent fraud, ensuring secure payment processing.</a:t>
            </a:r>
            <a:endParaRPr lang="en-US" sz="1600" b="1" dirty="0"/>
          </a:p>
        </p:txBody>
      </p:sp>
      <p:sp>
        <p:nvSpPr>
          <p:cNvPr id="19" name="Text 19">
            <a:extLst>
              <a:ext uri="{FF2B5EF4-FFF2-40B4-BE49-F238E27FC236}">
                <a16:creationId xmlns:a16="http://schemas.microsoft.com/office/drawing/2014/main" id="{BC33C872-043B-D261-7E16-9930B63E16A4}"/>
              </a:ext>
            </a:extLst>
          </p:cNvPr>
          <p:cNvSpPr/>
          <p:nvPr/>
        </p:nvSpPr>
        <p:spPr>
          <a:xfrm>
            <a:off x="5056840" y="3261419"/>
            <a:ext cx="254254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Visa Advanced Authorization</a:t>
            </a:r>
            <a:endParaRPr lang="en-US" sz="1600" b="1" dirty="0"/>
          </a:p>
        </p:txBody>
      </p:sp>
      <p:sp>
        <p:nvSpPr>
          <p:cNvPr id="20" name="Text 20">
            <a:extLst>
              <a:ext uri="{FF2B5EF4-FFF2-40B4-BE49-F238E27FC236}">
                <a16:creationId xmlns:a16="http://schemas.microsoft.com/office/drawing/2014/main" id="{3371A2F5-4C17-53AA-30FB-10ADF91082BF}"/>
              </a:ext>
            </a:extLst>
          </p:cNvPr>
          <p:cNvSpPr/>
          <p:nvPr/>
        </p:nvSpPr>
        <p:spPr>
          <a:xfrm>
            <a:off x="4929840" y="4345364"/>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Visa Advanced Authorization leverages AI to assess transaction risk and authorize payments. It continuously learns from past fraud cases to improve its detection capabilities and reduce false positives.</a:t>
            </a:r>
            <a:endParaRPr lang="en-US" sz="1600" b="1" dirty="0"/>
          </a:p>
        </p:txBody>
      </p:sp>
      <p:sp>
        <p:nvSpPr>
          <p:cNvPr id="21" name="Text 21">
            <a:extLst>
              <a:ext uri="{FF2B5EF4-FFF2-40B4-BE49-F238E27FC236}">
                <a16:creationId xmlns:a16="http://schemas.microsoft.com/office/drawing/2014/main" id="{2694C8B2-7283-2B2E-823A-895395FB72C9}"/>
              </a:ext>
            </a:extLst>
          </p:cNvPr>
          <p:cNvSpPr/>
          <p:nvPr/>
        </p:nvSpPr>
        <p:spPr>
          <a:xfrm>
            <a:off x="8769050" y="3261419"/>
            <a:ext cx="25273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Feedzai</a:t>
            </a:r>
            <a:endParaRPr lang="en-US" sz="1600" b="1" dirty="0"/>
          </a:p>
        </p:txBody>
      </p:sp>
      <p:sp>
        <p:nvSpPr>
          <p:cNvPr id="22" name="Text 22">
            <a:extLst>
              <a:ext uri="{FF2B5EF4-FFF2-40B4-BE49-F238E27FC236}">
                <a16:creationId xmlns:a16="http://schemas.microsoft.com/office/drawing/2014/main" id="{F2917091-BCF6-2A7F-5FD9-42D9FAB8988A}"/>
              </a:ext>
            </a:extLst>
          </p:cNvPr>
          <p:cNvSpPr/>
          <p:nvPr/>
        </p:nvSpPr>
        <p:spPr>
          <a:xfrm>
            <a:off x="8634430" y="4345364"/>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Feedzai is a powerful fraud detection platform that uses AI to fight fraud and money laundering. It analyzes complex data patterns to identify and block fraudulent activities effectively.</a:t>
            </a:r>
            <a:endParaRPr lang="en-US" sz="1600" b="1" dirty="0"/>
          </a:p>
        </p:txBody>
      </p:sp>
    </p:spTree>
    <p:extLst>
      <p:ext uri="{BB962C8B-B14F-4D97-AF65-F5344CB8AC3E}">
        <p14:creationId xmlns:p14="http://schemas.microsoft.com/office/powerpoint/2010/main" val="4235423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60423-0CF1-8F57-A1E5-E84B522209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63447B-F23A-20CF-4E36-7C7E32788D4B}"/>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B650DC23-C761-278B-138F-0172B46A084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Cloud AI for Banks</a:t>
            </a:r>
          </a:p>
        </p:txBody>
      </p:sp>
      <p:sp>
        <p:nvSpPr>
          <p:cNvPr id="5" name="Rectangle 4">
            <a:extLst>
              <a:ext uri="{FF2B5EF4-FFF2-40B4-BE49-F238E27FC236}">
                <a16:creationId xmlns:a16="http://schemas.microsoft.com/office/drawing/2014/main" id="{E4172130-B467-2934-6403-930473D5ECF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FC83CC-C9E0-E73F-C7E6-0B11EFCDD57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303249-52EF-2DC4-FEA1-328CA8C5F62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4E174DA-ABED-A534-46AB-8F119ECA1E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8649A6A9-99A2-6A00-695D-7C375E770CAD}"/>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5F951C17-4499-9E5F-3D0C-C129BEB947A1}"/>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091D5730-5A0E-5557-F587-E984760BD19E}"/>
              </a:ext>
            </a:extLst>
          </p:cNvPr>
          <p:cNvSpPr/>
          <p:nvPr/>
        </p:nvSpPr>
        <p:spPr>
          <a:xfrm rot="10800000" flipV="1">
            <a:off x="1331252" y="1750702"/>
            <a:ext cx="875075" cy="876100"/>
          </a:xfrm>
          <a:prstGeom prst="ellipse">
            <a:avLst/>
          </a:prstGeom>
          <a:solidFill>
            <a:srgbClr val="00B0F0"/>
          </a:solidFill>
          <a:ln/>
        </p:spPr>
        <p:txBody>
          <a:bodyPr/>
          <a:lstStyle/>
          <a:p>
            <a:endParaRPr lang="en-EG"/>
          </a:p>
        </p:txBody>
      </p:sp>
      <p:sp>
        <p:nvSpPr>
          <p:cNvPr id="8" name="Text 11">
            <a:extLst>
              <a:ext uri="{FF2B5EF4-FFF2-40B4-BE49-F238E27FC236}">
                <a16:creationId xmlns:a16="http://schemas.microsoft.com/office/drawing/2014/main" id="{76625B91-B721-68D0-4654-0B6C7FFF9510}"/>
              </a:ext>
            </a:extLst>
          </p:cNvPr>
          <p:cNvSpPr/>
          <p:nvPr/>
        </p:nvSpPr>
        <p:spPr>
          <a:xfrm rot="10800000">
            <a:off x="1331252" y="1750702"/>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1" name="Shape 12">
            <a:extLst>
              <a:ext uri="{FF2B5EF4-FFF2-40B4-BE49-F238E27FC236}">
                <a16:creationId xmlns:a16="http://schemas.microsoft.com/office/drawing/2014/main" id="{659C2560-3855-6E51-1A20-A933B65F5A37}"/>
              </a:ext>
            </a:extLst>
          </p:cNvPr>
          <p:cNvSpPr/>
          <p:nvPr/>
        </p:nvSpPr>
        <p:spPr>
          <a:xfrm rot="10800000" flipV="1">
            <a:off x="4226851" y="1750703"/>
            <a:ext cx="875075" cy="876100"/>
          </a:xfrm>
          <a:prstGeom prst="ellipse">
            <a:avLst/>
          </a:prstGeom>
          <a:solidFill>
            <a:srgbClr val="00B0F0"/>
          </a:solidFill>
          <a:ln/>
        </p:spPr>
        <p:txBody>
          <a:bodyPr/>
          <a:lstStyle/>
          <a:p>
            <a:endParaRPr lang="en-EG"/>
          </a:p>
        </p:txBody>
      </p:sp>
      <p:sp>
        <p:nvSpPr>
          <p:cNvPr id="12" name="Text 13">
            <a:extLst>
              <a:ext uri="{FF2B5EF4-FFF2-40B4-BE49-F238E27FC236}">
                <a16:creationId xmlns:a16="http://schemas.microsoft.com/office/drawing/2014/main" id="{E94CF3E7-BC21-2706-4442-470AD86902F9}"/>
              </a:ext>
            </a:extLst>
          </p:cNvPr>
          <p:cNvSpPr/>
          <p:nvPr/>
        </p:nvSpPr>
        <p:spPr>
          <a:xfrm rot="10800000">
            <a:off x="4226851" y="1750703"/>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4">
            <a:extLst>
              <a:ext uri="{FF2B5EF4-FFF2-40B4-BE49-F238E27FC236}">
                <a16:creationId xmlns:a16="http://schemas.microsoft.com/office/drawing/2014/main" id="{27128768-8AF5-549C-1EE4-F3F391198909}"/>
              </a:ext>
            </a:extLst>
          </p:cNvPr>
          <p:cNvSpPr/>
          <p:nvPr/>
        </p:nvSpPr>
        <p:spPr>
          <a:xfrm rot="10800000" flipV="1">
            <a:off x="7122449" y="1750702"/>
            <a:ext cx="875075" cy="876100"/>
          </a:xfrm>
          <a:prstGeom prst="ellipse">
            <a:avLst/>
          </a:prstGeom>
          <a:solidFill>
            <a:srgbClr val="00B0F0"/>
          </a:solidFill>
          <a:ln/>
        </p:spPr>
        <p:txBody>
          <a:bodyPr/>
          <a:lstStyle/>
          <a:p>
            <a:endParaRPr lang="en-EG"/>
          </a:p>
        </p:txBody>
      </p:sp>
      <p:sp>
        <p:nvSpPr>
          <p:cNvPr id="14" name="Text 15">
            <a:extLst>
              <a:ext uri="{FF2B5EF4-FFF2-40B4-BE49-F238E27FC236}">
                <a16:creationId xmlns:a16="http://schemas.microsoft.com/office/drawing/2014/main" id="{ECEB0BA0-CF39-4054-12C7-F8CD3F6A59B3}"/>
              </a:ext>
            </a:extLst>
          </p:cNvPr>
          <p:cNvSpPr/>
          <p:nvPr/>
        </p:nvSpPr>
        <p:spPr>
          <a:xfrm rot="10800000">
            <a:off x="7122449" y="1750702"/>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5" name="Shape 16">
            <a:extLst>
              <a:ext uri="{FF2B5EF4-FFF2-40B4-BE49-F238E27FC236}">
                <a16:creationId xmlns:a16="http://schemas.microsoft.com/office/drawing/2014/main" id="{A3C1347E-C96B-6548-0DAB-26AEF65F4316}"/>
              </a:ext>
            </a:extLst>
          </p:cNvPr>
          <p:cNvSpPr/>
          <p:nvPr/>
        </p:nvSpPr>
        <p:spPr>
          <a:xfrm rot="10800000" flipV="1">
            <a:off x="10018046" y="1750702"/>
            <a:ext cx="875075" cy="876100"/>
          </a:xfrm>
          <a:prstGeom prst="ellipse">
            <a:avLst/>
          </a:prstGeom>
          <a:solidFill>
            <a:srgbClr val="00B0F0"/>
          </a:solidFill>
          <a:ln/>
        </p:spPr>
        <p:txBody>
          <a:bodyPr/>
          <a:lstStyle/>
          <a:p>
            <a:endParaRPr lang="en-EG"/>
          </a:p>
        </p:txBody>
      </p:sp>
      <p:sp>
        <p:nvSpPr>
          <p:cNvPr id="16" name="Text 17">
            <a:extLst>
              <a:ext uri="{FF2B5EF4-FFF2-40B4-BE49-F238E27FC236}">
                <a16:creationId xmlns:a16="http://schemas.microsoft.com/office/drawing/2014/main" id="{87176B16-D0E9-34B9-3876-B22C05EF6619}"/>
              </a:ext>
            </a:extLst>
          </p:cNvPr>
          <p:cNvSpPr/>
          <p:nvPr/>
        </p:nvSpPr>
        <p:spPr>
          <a:xfrm rot="10800000">
            <a:off x="10018046" y="1750702"/>
            <a:ext cx="875075"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17" name="Shape 18">
            <a:extLst>
              <a:ext uri="{FF2B5EF4-FFF2-40B4-BE49-F238E27FC236}">
                <a16:creationId xmlns:a16="http://schemas.microsoft.com/office/drawing/2014/main" id="{E6191079-83BC-F050-4935-14E79CF7E7FD}"/>
              </a:ext>
            </a:extLst>
          </p:cNvPr>
          <p:cNvSpPr/>
          <p:nvPr/>
        </p:nvSpPr>
        <p:spPr>
          <a:xfrm>
            <a:off x="3044415" y="2011469"/>
            <a:ext cx="263263" cy="354563"/>
          </a:xfrm>
          <a:prstGeom prst="chevron">
            <a:avLst>
              <a:gd name="adj" fmla="val 50000"/>
            </a:avLst>
          </a:prstGeom>
          <a:solidFill>
            <a:srgbClr val="000000"/>
          </a:solidFill>
          <a:ln/>
        </p:spPr>
        <p:txBody>
          <a:bodyPr/>
          <a:lstStyle/>
          <a:p>
            <a:endParaRPr lang="en-EG" b="1"/>
          </a:p>
        </p:txBody>
      </p:sp>
      <p:sp>
        <p:nvSpPr>
          <p:cNvPr id="18" name="Text 19">
            <a:extLst>
              <a:ext uri="{FF2B5EF4-FFF2-40B4-BE49-F238E27FC236}">
                <a16:creationId xmlns:a16="http://schemas.microsoft.com/office/drawing/2014/main" id="{CB76D95B-7AB3-73D2-2243-97A1EFB913AF}"/>
              </a:ext>
            </a:extLst>
          </p:cNvPr>
          <p:cNvSpPr/>
          <p:nvPr/>
        </p:nvSpPr>
        <p:spPr>
          <a:xfrm>
            <a:off x="3044415" y="2011469"/>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BE344CD4-475A-10DB-9559-D48DC87F9392}"/>
              </a:ext>
            </a:extLst>
          </p:cNvPr>
          <p:cNvSpPr/>
          <p:nvPr/>
        </p:nvSpPr>
        <p:spPr>
          <a:xfrm>
            <a:off x="5937457" y="2011469"/>
            <a:ext cx="263263" cy="354563"/>
          </a:xfrm>
          <a:prstGeom prst="chevron">
            <a:avLst>
              <a:gd name="adj" fmla="val 50000"/>
            </a:avLst>
          </a:prstGeom>
          <a:solidFill>
            <a:srgbClr val="000000"/>
          </a:solidFill>
          <a:ln/>
        </p:spPr>
        <p:txBody>
          <a:bodyPr/>
          <a:lstStyle/>
          <a:p>
            <a:endParaRPr lang="en-EG" b="1"/>
          </a:p>
        </p:txBody>
      </p:sp>
      <p:sp>
        <p:nvSpPr>
          <p:cNvPr id="20" name="Text 21">
            <a:extLst>
              <a:ext uri="{FF2B5EF4-FFF2-40B4-BE49-F238E27FC236}">
                <a16:creationId xmlns:a16="http://schemas.microsoft.com/office/drawing/2014/main" id="{4C0ECF62-8AA4-48A7-B773-C678B9DA78DB}"/>
              </a:ext>
            </a:extLst>
          </p:cNvPr>
          <p:cNvSpPr/>
          <p:nvPr/>
        </p:nvSpPr>
        <p:spPr>
          <a:xfrm>
            <a:off x="5937457" y="2011469"/>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2">
            <a:extLst>
              <a:ext uri="{FF2B5EF4-FFF2-40B4-BE49-F238E27FC236}">
                <a16:creationId xmlns:a16="http://schemas.microsoft.com/office/drawing/2014/main" id="{59624A97-C93F-AABB-AE96-3180AEB5E9CD}"/>
              </a:ext>
            </a:extLst>
          </p:cNvPr>
          <p:cNvSpPr/>
          <p:nvPr/>
        </p:nvSpPr>
        <p:spPr>
          <a:xfrm>
            <a:off x="8919252" y="2011468"/>
            <a:ext cx="263263" cy="354563"/>
          </a:xfrm>
          <a:prstGeom prst="chevron">
            <a:avLst>
              <a:gd name="adj" fmla="val 50000"/>
            </a:avLst>
          </a:prstGeom>
          <a:solidFill>
            <a:srgbClr val="000000"/>
          </a:solidFill>
          <a:ln/>
        </p:spPr>
        <p:txBody>
          <a:bodyPr/>
          <a:lstStyle/>
          <a:p>
            <a:endParaRPr lang="en-EG" b="1"/>
          </a:p>
        </p:txBody>
      </p:sp>
      <p:sp>
        <p:nvSpPr>
          <p:cNvPr id="22" name="Text 23">
            <a:extLst>
              <a:ext uri="{FF2B5EF4-FFF2-40B4-BE49-F238E27FC236}">
                <a16:creationId xmlns:a16="http://schemas.microsoft.com/office/drawing/2014/main" id="{7B8674DA-7D8F-16CE-3218-0CE6668C3B1B}"/>
              </a:ext>
            </a:extLst>
          </p:cNvPr>
          <p:cNvSpPr/>
          <p:nvPr/>
        </p:nvSpPr>
        <p:spPr>
          <a:xfrm>
            <a:off x="8919252" y="2011468"/>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24">
            <a:extLst>
              <a:ext uri="{FF2B5EF4-FFF2-40B4-BE49-F238E27FC236}">
                <a16:creationId xmlns:a16="http://schemas.microsoft.com/office/drawing/2014/main" id="{3901ABC5-C281-C8EF-D8DB-EDE00E974257}"/>
              </a:ext>
            </a:extLst>
          </p:cNvPr>
          <p:cNvSpPr/>
          <p:nvPr/>
        </p:nvSpPr>
        <p:spPr>
          <a:xfrm>
            <a:off x="709295" y="3766122"/>
            <a:ext cx="2407285" cy="2584405"/>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24" name="Text 25">
            <a:extLst>
              <a:ext uri="{FF2B5EF4-FFF2-40B4-BE49-F238E27FC236}">
                <a16:creationId xmlns:a16="http://schemas.microsoft.com/office/drawing/2014/main" id="{264ED160-60BE-81DC-FC02-93F49D933401}"/>
              </a:ext>
            </a:extLst>
          </p:cNvPr>
          <p:cNvSpPr/>
          <p:nvPr/>
        </p:nvSpPr>
        <p:spPr>
          <a:xfrm>
            <a:off x="709295" y="3766122"/>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Shape 26">
            <a:extLst>
              <a:ext uri="{FF2B5EF4-FFF2-40B4-BE49-F238E27FC236}">
                <a16:creationId xmlns:a16="http://schemas.microsoft.com/office/drawing/2014/main" id="{1ECDED05-C494-AF34-25AE-0278AA6A9B60}"/>
              </a:ext>
            </a:extLst>
          </p:cNvPr>
          <p:cNvSpPr/>
          <p:nvPr/>
        </p:nvSpPr>
        <p:spPr>
          <a:xfrm>
            <a:off x="708660" y="2922207"/>
            <a:ext cx="2407920" cy="716915"/>
          </a:xfrm>
          <a:prstGeom prst="roundRect">
            <a:avLst>
              <a:gd name="adj" fmla="val 30469"/>
            </a:avLst>
          </a:prstGeom>
          <a:solidFill>
            <a:srgbClr val="00B0F0"/>
          </a:solidFill>
          <a:ln/>
        </p:spPr>
        <p:txBody>
          <a:bodyPr/>
          <a:lstStyle/>
          <a:p>
            <a:endParaRPr lang="en-EG" b="1"/>
          </a:p>
        </p:txBody>
      </p:sp>
      <p:sp>
        <p:nvSpPr>
          <p:cNvPr id="27" name="Text 27">
            <a:extLst>
              <a:ext uri="{FF2B5EF4-FFF2-40B4-BE49-F238E27FC236}">
                <a16:creationId xmlns:a16="http://schemas.microsoft.com/office/drawing/2014/main" id="{346CF6A8-9E35-AD61-6F8F-91453BDF5BB0}"/>
              </a:ext>
            </a:extLst>
          </p:cNvPr>
          <p:cNvSpPr/>
          <p:nvPr/>
        </p:nvSpPr>
        <p:spPr>
          <a:xfrm>
            <a:off x="708660" y="2922207"/>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28" name="Shape 28">
            <a:extLst>
              <a:ext uri="{FF2B5EF4-FFF2-40B4-BE49-F238E27FC236}">
                <a16:creationId xmlns:a16="http://schemas.microsoft.com/office/drawing/2014/main" id="{96F2E201-E040-D6F1-18D4-5D53D41987F0}"/>
              </a:ext>
            </a:extLst>
          </p:cNvPr>
          <p:cNvSpPr/>
          <p:nvPr/>
        </p:nvSpPr>
        <p:spPr>
          <a:xfrm>
            <a:off x="3533775" y="3766122"/>
            <a:ext cx="2407285" cy="2677810"/>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29" name="Text 29">
            <a:extLst>
              <a:ext uri="{FF2B5EF4-FFF2-40B4-BE49-F238E27FC236}">
                <a16:creationId xmlns:a16="http://schemas.microsoft.com/office/drawing/2014/main" id="{1F6B1938-DA7C-66FF-02B8-4EFCDD807E75}"/>
              </a:ext>
            </a:extLst>
          </p:cNvPr>
          <p:cNvSpPr/>
          <p:nvPr/>
        </p:nvSpPr>
        <p:spPr>
          <a:xfrm>
            <a:off x="3533775" y="3766122"/>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0" name="Shape 30">
            <a:extLst>
              <a:ext uri="{FF2B5EF4-FFF2-40B4-BE49-F238E27FC236}">
                <a16:creationId xmlns:a16="http://schemas.microsoft.com/office/drawing/2014/main" id="{226E73E5-8381-23DE-39A9-11E910F48EB1}"/>
              </a:ext>
            </a:extLst>
          </p:cNvPr>
          <p:cNvSpPr/>
          <p:nvPr/>
        </p:nvSpPr>
        <p:spPr>
          <a:xfrm>
            <a:off x="3533140" y="2922207"/>
            <a:ext cx="2407920" cy="716915"/>
          </a:xfrm>
          <a:prstGeom prst="roundRect">
            <a:avLst>
              <a:gd name="adj" fmla="val 30469"/>
            </a:avLst>
          </a:prstGeom>
          <a:solidFill>
            <a:srgbClr val="00B0F0"/>
          </a:solidFill>
          <a:ln/>
        </p:spPr>
        <p:txBody>
          <a:bodyPr/>
          <a:lstStyle/>
          <a:p>
            <a:endParaRPr lang="en-EG" b="1"/>
          </a:p>
        </p:txBody>
      </p:sp>
      <p:sp>
        <p:nvSpPr>
          <p:cNvPr id="31" name="Text 31">
            <a:extLst>
              <a:ext uri="{FF2B5EF4-FFF2-40B4-BE49-F238E27FC236}">
                <a16:creationId xmlns:a16="http://schemas.microsoft.com/office/drawing/2014/main" id="{736DF047-73AB-C0B1-9A38-C1BEFA4BB30B}"/>
              </a:ext>
            </a:extLst>
          </p:cNvPr>
          <p:cNvSpPr/>
          <p:nvPr/>
        </p:nvSpPr>
        <p:spPr>
          <a:xfrm>
            <a:off x="3533140" y="2922207"/>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32">
            <a:extLst>
              <a:ext uri="{FF2B5EF4-FFF2-40B4-BE49-F238E27FC236}">
                <a16:creationId xmlns:a16="http://schemas.microsoft.com/office/drawing/2014/main" id="{73CFD105-BD09-D5F4-B6CA-7D1134F67CEC}"/>
              </a:ext>
            </a:extLst>
          </p:cNvPr>
          <p:cNvSpPr/>
          <p:nvPr/>
        </p:nvSpPr>
        <p:spPr>
          <a:xfrm>
            <a:off x="6358255" y="3766122"/>
            <a:ext cx="2407285" cy="2746821"/>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33" name="Text 33">
            <a:extLst>
              <a:ext uri="{FF2B5EF4-FFF2-40B4-BE49-F238E27FC236}">
                <a16:creationId xmlns:a16="http://schemas.microsoft.com/office/drawing/2014/main" id="{124C6EB5-FCB1-0B4E-BC29-B654C3B66040}"/>
              </a:ext>
            </a:extLst>
          </p:cNvPr>
          <p:cNvSpPr/>
          <p:nvPr/>
        </p:nvSpPr>
        <p:spPr>
          <a:xfrm>
            <a:off x="6358255" y="3766122"/>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4" name="Shape 34">
            <a:extLst>
              <a:ext uri="{FF2B5EF4-FFF2-40B4-BE49-F238E27FC236}">
                <a16:creationId xmlns:a16="http://schemas.microsoft.com/office/drawing/2014/main" id="{63F220F9-471C-7461-2431-FDC664D50FA9}"/>
              </a:ext>
            </a:extLst>
          </p:cNvPr>
          <p:cNvSpPr/>
          <p:nvPr/>
        </p:nvSpPr>
        <p:spPr>
          <a:xfrm>
            <a:off x="6357620" y="2922207"/>
            <a:ext cx="2407920" cy="716915"/>
          </a:xfrm>
          <a:prstGeom prst="roundRect">
            <a:avLst>
              <a:gd name="adj" fmla="val 30469"/>
            </a:avLst>
          </a:prstGeom>
          <a:solidFill>
            <a:srgbClr val="00B0F0"/>
          </a:solidFill>
          <a:ln/>
        </p:spPr>
        <p:txBody>
          <a:bodyPr/>
          <a:lstStyle/>
          <a:p>
            <a:endParaRPr lang="en-EG" b="1"/>
          </a:p>
        </p:txBody>
      </p:sp>
      <p:sp>
        <p:nvSpPr>
          <p:cNvPr id="35" name="Text 35">
            <a:extLst>
              <a:ext uri="{FF2B5EF4-FFF2-40B4-BE49-F238E27FC236}">
                <a16:creationId xmlns:a16="http://schemas.microsoft.com/office/drawing/2014/main" id="{52919E7F-51B6-FDC0-F4AF-43CD69B7BA4C}"/>
              </a:ext>
            </a:extLst>
          </p:cNvPr>
          <p:cNvSpPr/>
          <p:nvPr/>
        </p:nvSpPr>
        <p:spPr>
          <a:xfrm>
            <a:off x="6357620" y="2922207"/>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36" name="Shape 36">
            <a:extLst>
              <a:ext uri="{FF2B5EF4-FFF2-40B4-BE49-F238E27FC236}">
                <a16:creationId xmlns:a16="http://schemas.microsoft.com/office/drawing/2014/main" id="{613EF0FB-5D2C-5C73-342B-6C705316333F}"/>
              </a:ext>
            </a:extLst>
          </p:cNvPr>
          <p:cNvSpPr/>
          <p:nvPr/>
        </p:nvSpPr>
        <p:spPr>
          <a:xfrm>
            <a:off x="9182735" y="3766122"/>
            <a:ext cx="2407285" cy="2746821"/>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37" name="Text 37">
            <a:extLst>
              <a:ext uri="{FF2B5EF4-FFF2-40B4-BE49-F238E27FC236}">
                <a16:creationId xmlns:a16="http://schemas.microsoft.com/office/drawing/2014/main" id="{DC0DF872-9D35-F9B4-00C5-022B54220945}"/>
              </a:ext>
            </a:extLst>
          </p:cNvPr>
          <p:cNvSpPr/>
          <p:nvPr/>
        </p:nvSpPr>
        <p:spPr>
          <a:xfrm>
            <a:off x="9182735" y="3766122"/>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8" name="Shape 38">
            <a:extLst>
              <a:ext uri="{FF2B5EF4-FFF2-40B4-BE49-F238E27FC236}">
                <a16:creationId xmlns:a16="http://schemas.microsoft.com/office/drawing/2014/main" id="{91BBF939-24B1-4AC9-A499-09CC316FDFAD}"/>
              </a:ext>
            </a:extLst>
          </p:cNvPr>
          <p:cNvSpPr/>
          <p:nvPr/>
        </p:nvSpPr>
        <p:spPr>
          <a:xfrm>
            <a:off x="9182100" y="2922207"/>
            <a:ext cx="2407920" cy="716915"/>
          </a:xfrm>
          <a:prstGeom prst="roundRect">
            <a:avLst>
              <a:gd name="adj" fmla="val 30469"/>
            </a:avLst>
          </a:prstGeom>
          <a:solidFill>
            <a:srgbClr val="00B0F0"/>
          </a:solidFill>
          <a:ln/>
        </p:spPr>
        <p:txBody>
          <a:bodyPr/>
          <a:lstStyle/>
          <a:p>
            <a:endParaRPr lang="en-EG" b="1"/>
          </a:p>
        </p:txBody>
      </p:sp>
      <p:sp>
        <p:nvSpPr>
          <p:cNvPr id="39" name="Text 39">
            <a:extLst>
              <a:ext uri="{FF2B5EF4-FFF2-40B4-BE49-F238E27FC236}">
                <a16:creationId xmlns:a16="http://schemas.microsoft.com/office/drawing/2014/main" id="{29618210-935A-3EE7-80FF-2258A82815CD}"/>
              </a:ext>
            </a:extLst>
          </p:cNvPr>
          <p:cNvSpPr/>
          <p:nvPr/>
        </p:nvSpPr>
        <p:spPr>
          <a:xfrm>
            <a:off x="9182100" y="2922207"/>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Text 40">
            <a:extLst>
              <a:ext uri="{FF2B5EF4-FFF2-40B4-BE49-F238E27FC236}">
                <a16:creationId xmlns:a16="http://schemas.microsoft.com/office/drawing/2014/main" id="{341D582F-9BBB-6563-D714-0349761A0CA5}"/>
              </a:ext>
            </a:extLst>
          </p:cNvPr>
          <p:cNvSpPr/>
          <p:nvPr/>
        </p:nvSpPr>
        <p:spPr>
          <a:xfrm>
            <a:off x="1344295" y="1866202"/>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41" name="Text 41">
            <a:extLst>
              <a:ext uri="{FF2B5EF4-FFF2-40B4-BE49-F238E27FC236}">
                <a16:creationId xmlns:a16="http://schemas.microsoft.com/office/drawing/2014/main" id="{645F212A-24F8-4752-0293-B5089EFEDA78}"/>
              </a:ext>
            </a:extLst>
          </p:cNvPr>
          <p:cNvSpPr/>
          <p:nvPr/>
        </p:nvSpPr>
        <p:spPr>
          <a:xfrm>
            <a:off x="843915" y="2974912"/>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Google Cloud AI</a:t>
            </a:r>
            <a:endParaRPr lang="en-US" sz="1600" b="1" dirty="0"/>
          </a:p>
        </p:txBody>
      </p:sp>
      <p:sp>
        <p:nvSpPr>
          <p:cNvPr id="42" name="Text 42">
            <a:extLst>
              <a:ext uri="{FF2B5EF4-FFF2-40B4-BE49-F238E27FC236}">
                <a16:creationId xmlns:a16="http://schemas.microsoft.com/office/drawing/2014/main" id="{B0F49A92-C534-669B-877E-04AFA3C30AF6}"/>
              </a:ext>
            </a:extLst>
          </p:cNvPr>
          <p:cNvSpPr/>
          <p:nvPr/>
        </p:nvSpPr>
        <p:spPr>
          <a:xfrm>
            <a:off x="843280" y="3844862"/>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Google Cloud AI provides robust tools for Machine Learning, text analysis, speech recognition, and image processing. Banks use it to build scalable AI models for various financial applications.</a:t>
            </a:r>
            <a:endParaRPr lang="en-US" sz="1600" b="1" dirty="0"/>
          </a:p>
        </p:txBody>
      </p:sp>
      <p:sp>
        <p:nvSpPr>
          <p:cNvPr id="43" name="Text 43">
            <a:extLst>
              <a:ext uri="{FF2B5EF4-FFF2-40B4-BE49-F238E27FC236}">
                <a16:creationId xmlns:a16="http://schemas.microsoft.com/office/drawing/2014/main" id="{EB666E23-1B29-C0BA-99D9-2320C955D079}"/>
              </a:ext>
            </a:extLst>
          </p:cNvPr>
          <p:cNvSpPr/>
          <p:nvPr/>
        </p:nvSpPr>
        <p:spPr>
          <a:xfrm>
            <a:off x="4233545" y="1866202"/>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44" name="Text 44">
            <a:extLst>
              <a:ext uri="{FF2B5EF4-FFF2-40B4-BE49-F238E27FC236}">
                <a16:creationId xmlns:a16="http://schemas.microsoft.com/office/drawing/2014/main" id="{499A0594-820C-D2BD-99DB-E40FCCDD6C2D}"/>
              </a:ext>
            </a:extLst>
          </p:cNvPr>
          <p:cNvSpPr/>
          <p:nvPr/>
        </p:nvSpPr>
        <p:spPr>
          <a:xfrm>
            <a:off x="3668395" y="2974912"/>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Microsoft Azure AI</a:t>
            </a:r>
            <a:endParaRPr lang="en-US" sz="1600" b="1" dirty="0"/>
          </a:p>
        </p:txBody>
      </p:sp>
      <p:sp>
        <p:nvSpPr>
          <p:cNvPr id="45" name="Text 45">
            <a:extLst>
              <a:ext uri="{FF2B5EF4-FFF2-40B4-BE49-F238E27FC236}">
                <a16:creationId xmlns:a16="http://schemas.microsoft.com/office/drawing/2014/main" id="{08FFEAD9-88A2-14D7-A418-95B8BD089710}"/>
              </a:ext>
            </a:extLst>
          </p:cNvPr>
          <p:cNvSpPr/>
          <p:nvPr/>
        </p:nvSpPr>
        <p:spPr>
          <a:xfrm>
            <a:off x="3667760" y="3844862"/>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Microsoft Azure AI offers a comprehensive suite of AI services that enable banks to develop and deploy intelligent applications. It supports Machine Learning, data analytics, and cognitive services.</a:t>
            </a:r>
            <a:endParaRPr lang="en-US" sz="1600" b="1" dirty="0"/>
          </a:p>
        </p:txBody>
      </p:sp>
      <p:sp>
        <p:nvSpPr>
          <p:cNvPr id="46" name="Text 46">
            <a:extLst>
              <a:ext uri="{FF2B5EF4-FFF2-40B4-BE49-F238E27FC236}">
                <a16:creationId xmlns:a16="http://schemas.microsoft.com/office/drawing/2014/main" id="{8EF094F7-E00B-5739-CAE8-5DD6172A69BB}"/>
              </a:ext>
            </a:extLst>
          </p:cNvPr>
          <p:cNvSpPr/>
          <p:nvPr/>
        </p:nvSpPr>
        <p:spPr>
          <a:xfrm>
            <a:off x="7092315" y="1866202"/>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3</a:t>
            </a:r>
            <a:endParaRPr lang="en-US" sz="1600" b="1" dirty="0"/>
          </a:p>
        </p:txBody>
      </p:sp>
      <p:sp>
        <p:nvSpPr>
          <p:cNvPr id="47" name="Text 47">
            <a:extLst>
              <a:ext uri="{FF2B5EF4-FFF2-40B4-BE49-F238E27FC236}">
                <a16:creationId xmlns:a16="http://schemas.microsoft.com/office/drawing/2014/main" id="{467669F4-1D63-8FF0-DE34-4B814CFA710A}"/>
              </a:ext>
            </a:extLst>
          </p:cNvPr>
          <p:cNvSpPr/>
          <p:nvPr/>
        </p:nvSpPr>
        <p:spPr>
          <a:xfrm>
            <a:off x="6492875" y="2974912"/>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Amazon Web Services AI</a:t>
            </a:r>
            <a:endParaRPr lang="en-US" sz="1600" b="1" dirty="0"/>
          </a:p>
        </p:txBody>
      </p:sp>
      <p:sp>
        <p:nvSpPr>
          <p:cNvPr id="48" name="Text 48">
            <a:extLst>
              <a:ext uri="{FF2B5EF4-FFF2-40B4-BE49-F238E27FC236}">
                <a16:creationId xmlns:a16="http://schemas.microsoft.com/office/drawing/2014/main" id="{9FE02FEC-0D5A-A841-86F0-4416365613EC}"/>
              </a:ext>
            </a:extLst>
          </p:cNvPr>
          <p:cNvSpPr/>
          <p:nvPr/>
        </p:nvSpPr>
        <p:spPr>
          <a:xfrm>
            <a:off x="6492240" y="3844862"/>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AWS AI provides powerful AI and Machine Learning capabilities that help banks build scalable and efficient financial solutions. It supports a wide range of applications, from fraud detection to customer service.</a:t>
            </a:r>
            <a:endParaRPr lang="en-US" sz="1600" b="1" dirty="0"/>
          </a:p>
        </p:txBody>
      </p:sp>
      <p:sp>
        <p:nvSpPr>
          <p:cNvPr id="49" name="Text 49">
            <a:extLst>
              <a:ext uri="{FF2B5EF4-FFF2-40B4-BE49-F238E27FC236}">
                <a16:creationId xmlns:a16="http://schemas.microsoft.com/office/drawing/2014/main" id="{37A26290-26D2-3CE2-C9A3-0470215BF09A}"/>
              </a:ext>
            </a:extLst>
          </p:cNvPr>
          <p:cNvSpPr/>
          <p:nvPr/>
        </p:nvSpPr>
        <p:spPr>
          <a:xfrm>
            <a:off x="10017760" y="1866202"/>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4</a:t>
            </a:r>
            <a:endParaRPr lang="en-US" sz="1600" b="1" dirty="0"/>
          </a:p>
        </p:txBody>
      </p:sp>
      <p:sp>
        <p:nvSpPr>
          <p:cNvPr id="50" name="Text 50">
            <a:extLst>
              <a:ext uri="{FF2B5EF4-FFF2-40B4-BE49-F238E27FC236}">
                <a16:creationId xmlns:a16="http://schemas.microsoft.com/office/drawing/2014/main" id="{0D0E3A3B-1C8A-20AD-D5DC-3FC0FFD16023}"/>
              </a:ext>
            </a:extLst>
          </p:cNvPr>
          <p:cNvSpPr/>
          <p:nvPr/>
        </p:nvSpPr>
        <p:spPr>
          <a:xfrm>
            <a:off x="9317355" y="2974912"/>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Benefits</a:t>
            </a:r>
            <a:endParaRPr lang="en-US" sz="1600" b="1" dirty="0"/>
          </a:p>
        </p:txBody>
      </p:sp>
      <p:sp>
        <p:nvSpPr>
          <p:cNvPr id="51" name="Text 51">
            <a:extLst>
              <a:ext uri="{FF2B5EF4-FFF2-40B4-BE49-F238E27FC236}">
                <a16:creationId xmlns:a16="http://schemas.microsoft.com/office/drawing/2014/main" id="{DF38E65C-E2DA-9C24-01EE-2EB8696E6D68}"/>
              </a:ext>
            </a:extLst>
          </p:cNvPr>
          <p:cNvSpPr/>
          <p:nvPr/>
        </p:nvSpPr>
        <p:spPr>
          <a:xfrm>
            <a:off x="9316720" y="3844862"/>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Cloud AI platforms enable banks to leverage advanced AI technologies at a lower cost. They provide scalable infrastructure, allowing banks to expand globally and stay competitive in the digital age.</a:t>
            </a:r>
            <a:endParaRPr lang="en-US" sz="1600" b="1" dirty="0"/>
          </a:p>
        </p:txBody>
      </p:sp>
    </p:spTree>
    <p:extLst>
      <p:ext uri="{BB962C8B-B14F-4D97-AF65-F5344CB8AC3E}">
        <p14:creationId xmlns:p14="http://schemas.microsoft.com/office/powerpoint/2010/main" val="87886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25293-D510-DF1D-0317-F3D89DC8683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FA21A9-E8BC-E68E-34D0-1B92325DCE0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A80D821-2139-05AF-ADE6-1B53B635A5E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6B0AFB4-1413-D4D3-DC19-F42721EA725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1B728C50-8BD6-6211-8BF9-E3514001D2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7BCDED50-4EE8-E0B5-2B79-690377C985A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A1FEA0D-95A3-EAAE-10A0-31FAA319BC46}"/>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303A98D2-1219-82D7-2AA4-434CF9A50D5A}"/>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FF2C3DE9-71AD-4B4D-D0BC-50A27A9403A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DE3BCB15-B518-323E-568B-05DFE7D2EAF6}"/>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04</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44B88095-608F-D542-4F55-F8D95E7175A1}"/>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608EBDE2-4A57-EE37-C445-0F415845992C}"/>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C9C64B7E-F076-8A9A-26B4-D76C69251690}"/>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01A7B434-75ED-C74E-97DF-650C3C006416}"/>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3E018104-C289-2E9E-1F6D-ADDB87200D64}"/>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7CA8052B-328B-79A5-ECD5-F8DFA4D8048D}"/>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Case Studies</a:t>
            </a:r>
            <a:endParaRPr lang="en-US" sz="1600" dirty="0"/>
          </a:p>
        </p:txBody>
      </p:sp>
    </p:spTree>
    <p:extLst>
      <p:ext uri="{BB962C8B-B14F-4D97-AF65-F5344CB8AC3E}">
        <p14:creationId xmlns:p14="http://schemas.microsoft.com/office/powerpoint/2010/main" val="20974480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6C61D-8BC5-067C-4ECB-8A53302906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168594-1163-198E-3A97-393779C1463D}"/>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34876C49-BA7F-21D8-40D5-080B74FF25B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Study: Smart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Invest Robo</a:t>
            </a:r>
          </a:p>
        </p:txBody>
      </p:sp>
      <p:sp>
        <p:nvSpPr>
          <p:cNvPr id="5" name="Rectangle 4">
            <a:extLst>
              <a:ext uri="{FF2B5EF4-FFF2-40B4-BE49-F238E27FC236}">
                <a16:creationId xmlns:a16="http://schemas.microsoft.com/office/drawing/2014/main" id="{263CFD84-62CF-7B9E-CBDF-9A63A28A6794}"/>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28FE20-C42B-FC82-31A0-E6009BC5FC9B}"/>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3731FF-75FD-4C2A-C0B4-CBBD90D24807}"/>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2C751DC-3C18-8717-83DA-1F07E1527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A528B995-F120-7209-CFDE-2FB4AA57B26F}"/>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E24DE3A8-5D53-633C-849F-6FD8797AAA15}"/>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2469919D-96F0-CDA6-24D8-A76DE0AB56C7}"/>
              </a:ext>
            </a:extLst>
          </p:cNvPr>
          <p:cNvSpPr/>
          <p:nvPr/>
        </p:nvSpPr>
        <p:spPr>
          <a:xfrm>
            <a:off x="944562" y="243788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8" name="Text 11">
            <a:extLst>
              <a:ext uri="{FF2B5EF4-FFF2-40B4-BE49-F238E27FC236}">
                <a16:creationId xmlns:a16="http://schemas.microsoft.com/office/drawing/2014/main" id="{A95F0FA9-163C-7D2F-7E6B-5EA2BBADD447}"/>
              </a:ext>
            </a:extLst>
          </p:cNvPr>
          <p:cNvSpPr/>
          <p:nvPr/>
        </p:nvSpPr>
        <p:spPr>
          <a:xfrm>
            <a:off x="944562" y="2437886"/>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C4E07BC3-F9D4-777B-BB29-32B9C30E5655}"/>
              </a:ext>
            </a:extLst>
          </p:cNvPr>
          <p:cNvSpPr/>
          <p:nvPr/>
        </p:nvSpPr>
        <p:spPr>
          <a:xfrm>
            <a:off x="830262" y="2273421"/>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2" name="Text 13">
            <a:extLst>
              <a:ext uri="{FF2B5EF4-FFF2-40B4-BE49-F238E27FC236}">
                <a16:creationId xmlns:a16="http://schemas.microsoft.com/office/drawing/2014/main" id="{260CB38C-3996-BC3F-2CD9-338BAEB4B008}"/>
              </a:ext>
            </a:extLst>
          </p:cNvPr>
          <p:cNvSpPr/>
          <p:nvPr/>
        </p:nvSpPr>
        <p:spPr>
          <a:xfrm>
            <a:off x="830262" y="2273421"/>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2B34AAAA-9F7F-637C-708C-3E54E1CBC3DA}"/>
              </a:ext>
            </a:extLst>
          </p:cNvPr>
          <p:cNvSpPr/>
          <p:nvPr/>
        </p:nvSpPr>
        <p:spPr>
          <a:xfrm>
            <a:off x="4792027" y="257885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4" name="Text 15">
            <a:extLst>
              <a:ext uri="{FF2B5EF4-FFF2-40B4-BE49-F238E27FC236}">
                <a16:creationId xmlns:a16="http://schemas.microsoft.com/office/drawing/2014/main" id="{A3F9B987-D28F-2DB0-B470-2BB3ABB44A92}"/>
              </a:ext>
            </a:extLst>
          </p:cNvPr>
          <p:cNvSpPr/>
          <p:nvPr/>
        </p:nvSpPr>
        <p:spPr>
          <a:xfrm>
            <a:off x="4792027" y="2578856"/>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2025C2D0-258A-2CDF-5575-E5A032B66CED}"/>
              </a:ext>
            </a:extLst>
          </p:cNvPr>
          <p:cNvSpPr/>
          <p:nvPr/>
        </p:nvSpPr>
        <p:spPr>
          <a:xfrm>
            <a:off x="4677727" y="2331841"/>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6" name="Text 17">
            <a:extLst>
              <a:ext uri="{FF2B5EF4-FFF2-40B4-BE49-F238E27FC236}">
                <a16:creationId xmlns:a16="http://schemas.microsoft.com/office/drawing/2014/main" id="{CDC3382A-B94E-9C70-AC6B-310936988B7D}"/>
              </a:ext>
            </a:extLst>
          </p:cNvPr>
          <p:cNvSpPr/>
          <p:nvPr/>
        </p:nvSpPr>
        <p:spPr>
          <a:xfrm>
            <a:off x="4677727" y="2331841"/>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5912DE1E-C8AA-4519-820D-51DA5162D1B6}"/>
              </a:ext>
            </a:extLst>
          </p:cNvPr>
          <p:cNvSpPr/>
          <p:nvPr/>
        </p:nvSpPr>
        <p:spPr>
          <a:xfrm>
            <a:off x="8809672" y="263727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8" name="Text 19">
            <a:extLst>
              <a:ext uri="{FF2B5EF4-FFF2-40B4-BE49-F238E27FC236}">
                <a16:creationId xmlns:a16="http://schemas.microsoft.com/office/drawing/2014/main" id="{6188DC67-1AFC-2143-9EB2-CBAC7383DBC2}"/>
              </a:ext>
            </a:extLst>
          </p:cNvPr>
          <p:cNvSpPr/>
          <p:nvPr/>
        </p:nvSpPr>
        <p:spPr>
          <a:xfrm>
            <a:off x="8809672" y="2637276"/>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305A7239-E9AD-A59D-6A16-546CEE858662}"/>
              </a:ext>
            </a:extLst>
          </p:cNvPr>
          <p:cNvSpPr/>
          <p:nvPr/>
        </p:nvSpPr>
        <p:spPr>
          <a:xfrm>
            <a:off x="8695372" y="2390261"/>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20" name="Text 21">
            <a:extLst>
              <a:ext uri="{FF2B5EF4-FFF2-40B4-BE49-F238E27FC236}">
                <a16:creationId xmlns:a16="http://schemas.microsoft.com/office/drawing/2014/main" id="{E9DBA82C-FEDC-9437-3379-522BEDF72C63}"/>
              </a:ext>
            </a:extLst>
          </p:cNvPr>
          <p:cNvSpPr/>
          <p:nvPr/>
        </p:nvSpPr>
        <p:spPr>
          <a:xfrm>
            <a:off x="8695372" y="2390261"/>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2">
            <a:extLst>
              <a:ext uri="{FF2B5EF4-FFF2-40B4-BE49-F238E27FC236}">
                <a16:creationId xmlns:a16="http://schemas.microsoft.com/office/drawing/2014/main" id="{3616F46C-5167-268A-C1D9-106840605A24}"/>
              </a:ext>
            </a:extLst>
          </p:cNvPr>
          <p:cNvSpPr/>
          <p:nvPr/>
        </p:nvSpPr>
        <p:spPr>
          <a:xfrm>
            <a:off x="4047172" y="3632956"/>
            <a:ext cx="420370" cy="871220"/>
          </a:xfrm>
          <a:prstGeom prst="chevron">
            <a:avLst>
              <a:gd name="adj" fmla="val 50000"/>
            </a:avLst>
          </a:prstGeom>
          <a:solidFill>
            <a:srgbClr val="00B0F0"/>
          </a:solidFill>
          <a:ln/>
        </p:spPr>
        <p:txBody>
          <a:bodyPr/>
          <a:lstStyle/>
          <a:p>
            <a:endParaRPr lang="en-EG" b="1"/>
          </a:p>
        </p:txBody>
      </p:sp>
      <p:sp>
        <p:nvSpPr>
          <p:cNvPr id="22" name="Text 23">
            <a:extLst>
              <a:ext uri="{FF2B5EF4-FFF2-40B4-BE49-F238E27FC236}">
                <a16:creationId xmlns:a16="http://schemas.microsoft.com/office/drawing/2014/main" id="{E449C0C5-AE59-0491-CDE0-88E21A12AD13}"/>
              </a:ext>
            </a:extLst>
          </p:cNvPr>
          <p:cNvSpPr/>
          <p:nvPr/>
        </p:nvSpPr>
        <p:spPr>
          <a:xfrm>
            <a:off x="4047172" y="3632956"/>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24">
            <a:extLst>
              <a:ext uri="{FF2B5EF4-FFF2-40B4-BE49-F238E27FC236}">
                <a16:creationId xmlns:a16="http://schemas.microsoft.com/office/drawing/2014/main" id="{E4E03768-FE8E-C3CC-7C93-CB48296A56BA}"/>
              </a:ext>
            </a:extLst>
          </p:cNvPr>
          <p:cNvSpPr/>
          <p:nvPr/>
        </p:nvSpPr>
        <p:spPr>
          <a:xfrm>
            <a:off x="7980362" y="3632956"/>
            <a:ext cx="420370" cy="871220"/>
          </a:xfrm>
          <a:prstGeom prst="chevron">
            <a:avLst>
              <a:gd name="adj" fmla="val 50000"/>
            </a:avLst>
          </a:prstGeom>
          <a:solidFill>
            <a:srgbClr val="00B0F0"/>
          </a:solidFill>
          <a:ln/>
        </p:spPr>
        <p:txBody>
          <a:bodyPr/>
          <a:lstStyle/>
          <a:p>
            <a:endParaRPr lang="en-EG" b="1"/>
          </a:p>
        </p:txBody>
      </p:sp>
      <p:sp>
        <p:nvSpPr>
          <p:cNvPr id="24" name="Text 25">
            <a:extLst>
              <a:ext uri="{FF2B5EF4-FFF2-40B4-BE49-F238E27FC236}">
                <a16:creationId xmlns:a16="http://schemas.microsoft.com/office/drawing/2014/main" id="{10FE8931-689D-589F-3E11-593E21F7F981}"/>
              </a:ext>
            </a:extLst>
          </p:cNvPr>
          <p:cNvSpPr/>
          <p:nvPr/>
        </p:nvSpPr>
        <p:spPr>
          <a:xfrm>
            <a:off x="7980362" y="3632956"/>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Text 28">
            <a:extLst>
              <a:ext uri="{FF2B5EF4-FFF2-40B4-BE49-F238E27FC236}">
                <a16:creationId xmlns:a16="http://schemas.microsoft.com/office/drawing/2014/main" id="{85BB504F-5F1E-4DD2-B515-A595F5C935B9}"/>
              </a:ext>
            </a:extLst>
          </p:cNvPr>
          <p:cNvSpPr/>
          <p:nvPr/>
        </p:nvSpPr>
        <p:spPr>
          <a:xfrm>
            <a:off x="1066482" y="233184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Background</a:t>
            </a:r>
            <a:endParaRPr lang="en-US" sz="1600" b="1" dirty="0"/>
          </a:p>
        </p:txBody>
      </p:sp>
      <p:sp>
        <p:nvSpPr>
          <p:cNvPr id="27" name="Text 29">
            <a:extLst>
              <a:ext uri="{FF2B5EF4-FFF2-40B4-BE49-F238E27FC236}">
                <a16:creationId xmlns:a16="http://schemas.microsoft.com/office/drawing/2014/main" id="{3DDFD9A9-E2CF-D933-9028-6DE4D382FD1E}"/>
              </a:ext>
            </a:extLst>
          </p:cNvPr>
          <p:cNvSpPr/>
          <p:nvPr/>
        </p:nvSpPr>
        <p:spPr>
          <a:xfrm>
            <a:off x="944562" y="297700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SmartInvest Bank targeted millennials with small savings who were not using traditional financial advisors. They launched an AI-based robo-advisor application to address this gap.</a:t>
            </a:r>
            <a:endParaRPr lang="en-US" sz="1600" b="1" dirty="0"/>
          </a:p>
        </p:txBody>
      </p:sp>
      <p:sp>
        <p:nvSpPr>
          <p:cNvPr id="28" name="Text 30">
            <a:extLst>
              <a:ext uri="{FF2B5EF4-FFF2-40B4-BE49-F238E27FC236}">
                <a16:creationId xmlns:a16="http://schemas.microsoft.com/office/drawing/2014/main" id="{EC6F7857-7AE5-8F99-9BA5-1A85B849B397}"/>
              </a:ext>
            </a:extLst>
          </p:cNvPr>
          <p:cNvSpPr/>
          <p:nvPr/>
        </p:nvSpPr>
        <p:spPr>
          <a:xfrm>
            <a:off x="4913947" y="239026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Implementation</a:t>
            </a:r>
            <a:endParaRPr lang="en-US" sz="1600" b="1" dirty="0"/>
          </a:p>
        </p:txBody>
      </p:sp>
      <p:sp>
        <p:nvSpPr>
          <p:cNvPr id="29" name="Text 31">
            <a:extLst>
              <a:ext uri="{FF2B5EF4-FFF2-40B4-BE49-F238E27FC236}">
                <a16:creationId xmlns:a16="http://schemas.microsoft.com/office/drawing/2014/main" id="{BFF7E99F-D9C4-5169-9993-A234B2B9B735}"/>
              </a:ext>
            </a:extLst>
          </p:cNvPr>
          <p:cNvSpPr/>
          <p:nvPr/>
        </p:nvSpPr>
        <p:spPr>
          <a:xfrm>
            <a:off x="4792027" y="303542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Customers answered simple questions about their goals and risk tolerance. The AI system suggested diversified investment portfolios and rebalanced them monthly.</a:t>
            </a:r>
            <a:endParaRPr lang="en-US" sz="1600" b="1" dirty="0"/>
          </a:p>
        </p:txBody>
      </p:sp>
      <p:sp>
        <p:nvSpPr>
          <p:cNvPr id="30" name="Text 32">
            <a:extLst>
              <a:ext uri="{FF2B5EF4-FFF2-40B4-BE49-F238E27FC236}">
                <a16:creationId xmlns:a16="http://schemas.microsoft.com/office/drawing/2014/main" id="{25E09AB8-940F-66C8-8685-E9015E9235AD}"/>
              </a:ext>
            </a:extLst>
          </p:cNvPr>
          <p:cNvSpPr/>
          <p:nvPr/>
        </p:nvSpPr>
        <p:spPr>
          <a:xfrm>
            <a:off x="8931592" y="244868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Results</a:t>
            </a:r>
            <a:endParaRPr lang="en-US" sz="1600" b="1" dirty="0"/>
          </a:p>
        </p:txBody>
      </p:sp>
      <p:sp>
        <p:nvSpPr>
          <p:cNvPr id="31" name="Text 33">
            <a:extLst>
              <a:ext uri="{FF2B5EF4-FFF2-40B4-BE49-F238E27FC236}">
                <a16:creationId xmlns:a16="http://schemas.microsoft.com/office/drawing/2014/main" id="{7A2595BE-91D9-7F08-2EF6-E012D539E1D1}"/>
              </a:ext>
            </a:extLst>
          </p:cNvPr>
          <p:cNvSpPr/>
          <p:nvPr/>
        </p:nvSpPr>
        <p:spPr>
          <a:xfrm>
            <a:off x="8809672" y="309384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After one year, investment accounts increased by 40%, and customer satisfaction among youth significantly improved. The robo-advisor successfully engaged a previously underserved segment.</a:t>
            </a:r>
            <a:endParaRPr lang="en-US" sz="1600" b="1" dirty="0"/>
          </a:p>
        </p:txBody>
      </p:sp>
    </p:spTree>
    <p:extLst>
      <p:ext uri="{BB962C8B-B14F-4D97-AF65-F5344CB8AC3E}">
        <p14:creationId xmlns:p14="http://schemas.microsoft.com/office/powerpoint/2010/main" val="508316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A2AE7-48DB-C199-71CE-8E8649A6CF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7B100B-85DE-7B2A-782D-2ED9C4835D8B}"/>
              </a:ext>
            </a:extLst>
          </p:cNvPr>
          <p:cNvSpPr/>
          <p:nvPr/>
        </p:nvSpPr>
        <p:spPr>
          <a:xfrm>
            <a:off x="261804" y="786450"/>
            <a:ext cx="11719295" cy="5983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A2E94CF8-23ED-6CCD-51CB-14C0B4776C0C}"/>
              </a:ext>
            </a:extLst>
          </p:cNvPr>
          <p:cNvSpPr txBox="1"/>
          <p:nvPr/>
        </p:nvSpPr>
        <p:spPr>
          <a:xfrm>
            <a:off x="2516042" y="245863"/>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Smart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Invest Implementation</a:t>
            </a:r>
          </a:p>
        </p:txBody>
      </p:sp>
      <p:sp>
        <p:nvSpPr>
          <p:cNvPr id="5" name="Rectangle 4">
            <a:extLst>
              <a:ext uri="{FF2B5EF4-FFF2-40B4-BE49-F238E27FC236}">
                <a16:creationId xmlns:a16="http://schemas.microsoft.com/office/drawing/2014/main" id="{0BA942EC-550A-45DC-4343-A04C9D265DC5}"/>
              </a:ext>
            </a:extLst>
          </p:cNvPr>
          <p:cNvSpPr/>
          <p:nvPr/>
        </p:nvSpPr>
        <p:spPr>
          <a:xfrm>
            <a:off x="892609" y="885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9FDEB9-F834-E7BD-B80C-03DB709FCE98}"/>
              </a:ext>
            </a:extLst>
          </p:cNvPr>
          <p:cNvSpPr txBox="1"/>
          <p:nvPr/>
        </p:nvSpPr>
        <p:spPr>
          <a:xfrm>
            <a:off x="1061885" y="12909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46C16C-AF6F-9060-9E7D-ECCDB98B7BC4}"/>
              </a:ext>
            </a:extLst>
          </p:cNvPr>
          <p:cNvSpPr txBox="1"/>
          <p:nvPr/>
        </p:nvSpPr>
        <p:spPr>
          <a:xfrm>
            <a:off x="1164480" y="38490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30C0ABF8-2697-FB8A-BA71-D299BC61BE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5958" y="-42163"/>
            <a:ext cx="2305141" cy="1076343"/>
          </a:xfrm>
          <a:prstGeom prst="rect">
            <a:avLst/>
          </a:prstGeom>
        </p:spPr>
      </p:pic>
      <p:sp>
        <p:nvSpPr>
          <p:cNvPr id="9" name="Text 13">
            <a:extLst>
              <a:ext uri="{FF2B5EF4-FFF2-40B4-BE49-F238E27FC236}">
                <a16:creationId xmlns:a16="http://schemas.microsoft.com/office/drawing/2014/main" id="{62C2C2BB-F7FC-122A-3327-1FA230918E10}"/>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58" name="Shape 10">
            <a:extLst>
              <a:ext uri="{FF2B5EF4-FFF2-40B4-BE49-F238E27FC236}">
                <a16:creationId xmlns:a16="http://schemas.microsoft.com/office/drawing/2014/main" id="{918FD44A-F3CE-6EE6-C237-AFD84979E2F1}"/>
              </a:ext>
            </a:extLst>
          </p:cNvPr>
          <p:cNvSpPr/>
          <p:nvPr/>
        </p:nvSpPr>
        <p:spPr>
          <a:xfrm rot="10800000" flipV="1">
            <a:off x="574148" y="1352456"/>
            <a:ext cx="874748" cy="876100"/>
          </a:xfrm>
          <a:prstGeom prst="ellipse">
            <a:avLst/>
          </a:prstGeom>
          <a:solidFill>
            <a:srgbClr val="00B0F0"/>
          </a:solidFill>
          <a:ln/>
        </p:spPr>
        <p:txBody>
          <a:bodyPr/>
          <a:lstStyle/>
          <a:p>
            <a:endParaRPr lang="en-EG" b="1"/>
          </a:p>
        </p:txBody>
      </p:sp>
      <p:sp>
        <p:nvSpPr>
          <p:cNvPr id="59" name="Text 11">
            <a:extLst>
              <a:ext uri="{FF2B5EF4-FFF2-40B4-BE49-F238E27FC236}">
                <a16:creationId xmlns:a16="http://schemas.microsoft.com/office/drawing/2014/main" id="{C19E5789-7095-975B-CCD7-B46382E9015C}"/>
              </a:ext>
            </a:extLst>
          </p:cNvPr>
          <p:cNvSpPr/>
          <p:nvPr/>
        </p:nvSpPr>
        <p:spPr>
          <a:xfrm rot="10800000">
            <a:off x="574148" y="1352456"/>
            <a:ext cx="874748"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60" name="Shape 12">
            <a:extLst>
              <a:ext uri="{FF2B5EF4-FFF2-40B4-BE49-F238E27FC236}">
                <a16:creationId xmlns:a16="http://schemas.microsoft.com/office/drawing/2014/main" id="{E7AAAA90-6A36-F669-783D-4BE0AEE485D9}"/>
              </a:ext>
            </a:extLst>
          </p:cNvPr>
          <p:cNvSpPr/>
          <p:nvPr/>
        </p:nvSpPr>
        <p:spPr>
          <a:xfrm rot="10800000" flipV="1">
            <a:off x="573856" y="2722787"/>
            <a:ext cx="875075" cy="876100"/>
          </a:xfrm>
          <a:prstGeom prst="ellipse">
            <a:avLst/>
          </a:prstGeom>
          <a:solidFill>
            <a:srgbClr val="00B0F0"/>
          </a:solidFill>
          <a:ln/>
        </p:spPr>
        <p:txBody>
          <a:bodyPr/>
          <a:lstStyle/>
          <a:p>
            <a:endParaRPr lang="en-EG" b="1"/>
          </a:p>
        </p:txBody>
      </p:sp>
      <p:sp>
        <p:nvSpPr>
          <p:cNvPr id="61" name="Text 13">
            <a:extLst>
              <a:ext uri="{FF2B5EF4-FFF2-40B4-BE49-F238E27FC236}">
                <a16:creationId xmlns:a16="http://schemas.microsoft.com/office/drawing/2014/main" id="{0B1A697B-62FB-6320-D56F-EDB22E980C6F}"/>
              </a:ext>
            </a:extLst>
          </p:cNvPr>
          <p:cNvSpPr/>
          <p:nvPr/>
        </p:nvSpPr>
        <p:spPr>
          <a:xfrm rot="10800000">
            <a:off x="573856" y="2722787"/>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62" name="Shape 14">
            <a:extLst>
              <a:ext uri="{FF2B5EF4-FFF2-40B4-BE49-F238E27FC236}">
                <a16:creationId xmlns:a16="http://schemas.microsoft.com/office/drawing/2014/main" id="{FA448183-B8B1-95FD-D732-E783B5FEF2B7}"/>
              </a:ext>
            </a:extLst>
          </p:cNvPr>
          <p:cNvSpPr/>
          <p:nvPr/>
        </p:nvSpPr>
        <p:spPr>
          <a:xfrm rot="10800000" flipV="1">
            <a:off x="603701" y="4234086"/>
            <a:ext cx="875030" cy="876100"/>
          </a:xfrm>
          <a:prstGeom prst="ellipse">
            <a:avLst/>
          </a:prstGeom>
          <a:solidFill>
            <a:srgbClr val="00B0F0"/>
          </a:solidFill>
          <a:ln/>
        </p:spPr>
        <p:txBody>
          <a:bodyPr/>
          <a:lstStyle/>
          <a:p>
            <a:endParaRPr lang="en-EG" b="1"/>
          </a:p>
        </p:txBody>
      </p:sp>
      <p:sp>
        <p:nvSpPr>
          <p:cNvPr id="63" name="Text 15">
            <a:extLst>
              <a:ext uri="{FF2B5EF4-FFF2-40B4-BE49-F238E27FC236}">
                <a16:creationId xmlns:a16="http://schemas.microsoft.com/office/drawing/2014/main" id="{A030CBD0-000E-30F3-D53A-9DE4F389341A}"/>
              </a:ext>
            </a:extLst>
          </p:cNvPr>
          <p:cNvSpPr/>
          <p:nvPr/>
        </p:nvSpPr>
        <p:spPr>
          <a:xfrm rot="10800000">
            <a:off x="603701" y="4234086"/>
            <a:ext cx="875030"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64" name="Shape 16">
            <a:extLst>
              <a:ext uri="{FF2B5EF4-FFF2-40B4-BE49-F238E27FC236}">
                <a16:creationId xmlns:a16="http://schemas.microsoft.com/office/drawing/2014/main" id="{AB2889F9-5A98-FD89-1201-E131482E5A49}"/>
              </a:ext>
            </a:extLst>
          </p:cNvPr>
          <p:cNvSpPr/>
          <p:nvPr/>
        </p:nvSpPr>
        <p:spPr>
          <a:xfrm rot="10800000" flipV="1">
            <a:off x="573856" y="5745386"/>
            <a:ext cx="875030" cy="876100"/>
          </a:xfrm>
          <a:prstGeom prst="ellipse">
            <a:avLst/>
          </a:prstGeom>
          <a:solidFill>
            <a:srgbClr val="00B0F0"/>
          </a:solidFill>
          <a:ln/>
        </p:spPr>
        <p:txBody>
          <a:bodyPr/>
          <a:lstStyle/>
          <a:p>
            <a:endParaRPr lang="en-EG" b="1"/>
          </a:p>
        </p:txBody>
      </p:sp>
      <p:sp>
        <p:nvSpPr>
          <p:cNvPr id="65" name="Text 17">
            <a:extLst>
              <a:ext uri="{FF2B5EF4-FFF2-40B4-BE49-F238E27FC236}">
                <a16:creationId xmlns:a16="http://schemas.microsoft.com/office/drawing/2014/main" id="{FD4AE7E7-D193-C9D2-A4BF-890DAC92D7FF}"/>
              </a:ext>
            </a:extLst>
          </p:cNvPr>
          <p:cNvSpPr/>
          <p:nvPr/>
        </p:nvSpPr>
        <p:spPr>
          <a:xfrm rot="10800000">
            <a:off x="573856" y="5745386"/>
            <a:ext cx="875030"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66" name="Shape 18">
            <a:extLst>
              <a:ext uri="{FF2B5EF4-FFF2-40B4-BE49-F238E27FC236}">
                <a16:creationId xmlns:a16="http://schemas.microsoft.com/office/drawing/2014/main" id="{E1FE7C3D-D5F7-28CF-7BBB-0842841AD4C0}"/>
              </a:ext>
            </a:extLst>
          </p:cNvPr>
          <p:cNvSpPr/>
          <p:nvPr/>
        </p:nvSpPr>
        <p:spPr>
          <a:xfrm>
            <a:off x="1594936" y="2511896"/>
            <a:ext cx="10523220" cy="0"/>
          </a:xfrm>
          <a:prstGeom prst="line">
            <a:avLst/>
          </a:prstGeom>
          <a:noFill/>
          <a:ln w="12700">
            <a:solidFill>
              <a:srgbClr val="595959"/>
            </a:solidFill>
            <a:prstDash val="dash"/>
            <a:headEnd type="none"/>
            <a:tailEnd type="none"/>
          </a:ln>
        </p:spPr>
        <p:txBody>
          <a:bodyPr/>
          <a:lstStyle/>
          <a:p>
            <a:endParaRPr lang="en-EG"/>
          </a:p>
        </p:txBody>
      </p:sp>
      <p:sp>
        <p:nvSpPr>
          <p:cNvPr id="67" name="Shape 19">
            <a:extLst>
              <a:ext uri="{FF2B5EF4-FFF2-40B4-BE49-F238E27FC236}">
                <a16:creationId xmlns:a16="http://schemas.microsoft.com/office/drawing/2014/main" id="{91773491-0D2F-BF96-11F8-1793E329BEA2}"/>
              </a:ext>
            </a:extLst>
          </p:cNvPr>
          <p:cNvSpPr/>
          <p:nvPr/>
        </p:nvSpPr>
        <p:spPr>
          <a:xfrm>
            <a:off x="1594936" y="3891751"/>
            <a:ext cx="10523220" cy="0"/>
          </a:xfrm>
          <a:prstGeom prst="line">
            <a:avLst/>
          </a:prstGeom>
          <a:noFill/>
          <a:ln w="12700">
            <a:solidFill>
              <a:srgbClr val="595959"/>
            </a:solidFill>
            <a:prstDash val="dash"/>
            <a:headEnd type="none"/>
            <a:tailEnd type="none"/>
          </a:ln>
        </p:spPr>
        <p:txBody>
          <a:bodyPr/>
          <a:lstStyle/>
          <a:p>
            <a:endParaRPr lang="en-EG"/>
          </a:p>
        </p:txBody>
      </p:sp>
      <p:sp>
        <p:nvSpPr>
          <p:cNvPr id="68" name="Shape 20">
            <a:extLst>
              <a:ext uri="{FF2B5EF4-FFF2-40B4-BE49-F238E27FC236}">
                <a16:creationId xmlns:a16="http://schemas.microsoft.com/office/drawing/2014/main" id="{88A703D1-555D-EDA3-4A23-8DC2B25E5F54}"/>
              </a:ext>
            </a:extLst>
          </p:cNvPr>
          <p:cNvSpPr/>
          <p:nvPr/>
        </p:nvSpPr>
        <p:spPr>
          <a:xfrm>
            <a:off x="1594936" y="5253826"/>
            <a:ext cx="10523220" cy="0"/>
          </a:xfrm>
          <a:prstGeom prst="line">
            <a:avLst/>
          </a:prstGeom>
          <a:noFill/>
          <a:ln w="12700">
            <a:solidFill>
              <a:srgbClr val="595959"/>
            </a:solidFill>
            <a:prstDash val="dash"/>
            <a:headEnd type="none"/>
            <a:tailEnd type="none"/>
          </a:ln>
        </p:spPr>
        <p:txBody>
          <a:bodyPr/>
          <a:lstStyle/>
          <a:p>
            <a:endParaRPr lang="en-EG"/>
          </a:p>
        </p:txBody>
      </p:sp>
      <p:sp>
        <p:nvSpPr>
          <p:cNvPr id="69" name="Shape 21">
            <a:extLst>
              <a:ext uri="{FF2B5EF4-FFF2-40B4-BE49-F238E27FC236}">
                <a16:creationId xmlns:a16="http://schemas.microsoft.com/office/drawing/2014/main" id="{7A02054C-B5D1-D711-CE0A-DF6778FE02D5}"/>
              </a:ext>
            </a:extLst>
          </p:cNvPr>
          <p:cNvSpPr/>
          <p:nvPr/>
        </p:nvSpPr>
        <p:spPr>
          <a:xfrm>
            <a:off x="1594936" y="6633681"/>
            <a:ext cx="10523220" cy="0"/>
          </a:xfrm>
          <a:prstGeom prst="line">
            <a:avLst/>
          </a:prstGeom>
          <a:noFill/>
          <a:ln w="12700">
            <a:solidFill>
              <a:srgbClr val="595959"/>
            </a:solidFill>
            <a:prstDash val="dash"/>
            <a:headEnd type="none"/>
            <a:tailEnd type="none"/>
          </a:ln>
        </p:spPr>
        <p:txBody>
          <a:bodyPr/>
          <a:lstStyle/>
          <a:p>
            <a:endParaRPr lang="en-EG"/>
          </a:p>
        </p:txBody>
      </p:sp>
      <p:sp>
        <p:nvSpPr>
          <p:cNvPr id="70" name="Text 22">
            <a:extLst>
              <a:ext uri="{FF2B5EF4-FFF2-40B4-BE49-F238E27FC236}">
                <a16:creationId xmlns:a16="http://schemas.microsoft.com/office/drawing/2014/main" id="{059AB900-C245-8C9B-7F7A-7F171DDA45AF}"/>
              </a:ext>
            </a:extLst>
          </p:cNvPr>
          <p:cNvSpPr/>
          <p:nvPr/>
        </p:nvSpPr>
        <p:spPr>
          <a:xfrm>
            <a:off x="587479" y="1468000"/>
            <a:ext cx="891887"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71" name="Text 23">
            <a:extLst>
              <a:ext uri="{FF2B5EF4-FFF2-40B4-BE49-F238E27FC236}">
                <a16:creationId xmlns:a16="http://schemas.microsoft.com/office/drawing/2014/main" id="{CFA073C3-F962-94A2-E8A9-668133EBFB0C}"/>
              </a:ext>
            </a:extLst>
          </p:cNvPr>
          <p:cNvSpPr/>
          <p:nvPr/>
        </p:nvSpPr>
        <p:spPr>
          <a:xfrm>
            <a:off x="1594936" y="1266135"/>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Integration</a:t>
            </a:r>
            <a:endParaRPr lang="en-US" sz="1600" b="1" dirty="0"/>
          </a:p>
        </p:txBody>
      </p:sp>
      <p:sp>
        <p:nvSpPr>
          <p:cNvPr id="72" name="Text 24">
            <a:extLst>
              <a:ext uri="{FF2B5EF4-FFF2-40B4-BE49-F238E27FC236}">
                <a16:creationId xmlns:a16="http://schemas.microsoft.com/office/drawing/2014/main" id="{D44EEEB1-A4E6-9C97-2474-84492A40C08F}"/>
              </a:ext>
            </a:extLst>
          </p:cNvPr>
          <p:cNvSpPr/>
          <p:nvPr/>
        </p:nvSpPr>
        <p:spPr>
          <a:xfrm>
            <a:off x="1594936" y="1732116"/>
            <a:ext cx="10335260" cy="87566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SmartInvest integrated KYC APIs, Monte-Carlo risk engines, and mobile UI in six months. Cloud hosting scaled onboarding during marketing blitz, ensuring smooth operations.</a:t>
            </a:r>
            <a:endParaRPr lang="en-US" sz="1600" b="1" dirty="0"/>
          </a:p>
        </p:txBody>
      </p:sp>
      <p:sp>
        <p:nvSpPr>
          <p:cNvPr id="73" name="Text 25">
            <a:extLst>
              <a:ext uri="{FF2B5EF4-FFF2-40B4-BE49-F238E27FC236}">
                <a16:creationId xmlns:a16="http://schemas.microsoft.com/office/drawing/2014/main" id="{92C346A4-6514-862D-AE7A-13EDEF1A0438}"/>
              </a:ext>
            </a:extLst>
          </p:cNvPr>
          <p:cNvSpPr/>
          <p:nvPr/>
        </p:nvSpPr>
        <p:spPr>
          <a:xfrm>
            <a:off x="580841" y="2838331"/>
            <a:ext cx="8680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74" name="Text 26">
            <a:extLst>
              <a:ext uri="{FF2B5EF4-FFF2-40B4-BE49-F238E27FC236}">
                <a16:creationId xmlns:a16="http://schemas.microsoft.com/office/drawing/2014/main" id="{283D5CEB-F59F-DF3C-ACBC-B02A1E520732}"/>
              </a:ext>
            </a:extLst>
          </p:cNvPr>
          <p:cNvSpPr/>
          <p:nvPr/>
        </p:nvSpPr>
        <p:spPr>
          <a:xfrm>
            <a:off x="1594936" y="2645990"/>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Explainability</a:t>
            </a:r>
            <a:endParaRPr lang="en-US" sz="1600" b="1" dirty="0"/>
          </a:p>
        </p:txBody>
      </p:sp>
      <p:sp>
        <p:nvSpPr>
          <p:cNvPr id="75" name="Text 27">
            <a:extLst>
              <a:ext uri="{FF2B5EF4-FFF2-40B4-BE49-F238E27FC236}">
                <a16:creationId xmlns:a16="http://schemas.microsoft.com/office/drawing/2014/main" id="{015E7CF5-6523-F64E-38BC-F907F769E4A7}"/>
              </a:ext>
            </a:extLst>
          </p:cNvPr>
          <p:cNvSpPr/>
          <p:nvPr/>
        </p:nvSpPr>
        <p:spPr>
          <a:xfrm>
            <a:off x="1594936" y="3111971"/>
            <a:ext cx="10335260" cy="87566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platform provided transparent portfolio logic and explainability reports to meet regulatory compliance. This ensured trust and transparency with customers.</a:t>
            </a:r>
            <a:endParaRPr lang="en-US" sz="1600" b="1" dirty="0"/>
          </a:p>
        </p:txBody>
      </p:sp>
      <p:sp>
        <p:nvSpPr>
          <p:cNvPr id="76" name="Text 28">
            <a:extLst>
              <a:ext uri="{FF2B5EF4-FFF2-40B4-BE49-F238E27FC236}">
                <a16:creationId xmlns:a16="http://schemas.microsoft.com/office/drawing/2014/main" id="{FDF57CB4-8E46-ECFD-C4F6-8224786F1456}"/>
              </a:ext>
            </a:extLst>
          </p:cNvPr>
          <p:cNvSpPr/>
          <p:nvPr/>
        </p:nvSpPr>
        <p:spPr>
          <a:xfrm>
            <a:off x="587826" y="4349630"/>
            <a:ext cx="89217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3</a:t>
            </a:r>
            <a:endParaRPr lang="en-US" sz="1600" b="1" dirty="0"/>
          </a:p>
        </p:txBody>
      </p:sp>
      <p:sp>
        <p:nvSpPr>
          <p:cNvPr id="77" name="Text 29">
            <a:extLst>
              <a:ext uri="{FF2B5EF4-FFF2-40B4-BE49-F238E27FC236}">
                <a16:creationId xmlns:a16="http://schemas.microsoft.com/office/drawing/2014/main" id="{2F9A6287-23A3-B204-724B-0EC3AA651AE3}"/>
              </a:ext>
            </a:extLst>
          </p:cNvPr>
          <p:cNvSpPr/>
          <p:nvPr/>
        </p:nvSpPr>
        <p:spPr>
          <a:xfrm>
            <a:off x="1594936" y="4008065"/>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Lessons Learned</a:t>
            </a:r>
            <a:endParaRPr lang="en-US" sz="1600" b="1" dirty="0"/>
          </a:p>
        </p:txBody>
      </p:sp>
      <p:sp>
        <p:nvSpPr>
          <p:cNvPr id="78" name="Text 30">
            <a:extLst>
              <a:ext uri="{FF2B5EF4-FFF2-40B4-BE49-F238E27FC236}">
                <a16:creationId xmlns:a16="http://schemas.microsoft.com/office/drawing/2014/main" id="{FE6770E4-FD6A-7333-EA8C-B747CE1E89EC}"/>
              </a:ext>
            </a:extLst>
          </p:cNvPr>
          <p:cNvSpPr/>
          <p:nvPr/>
        </p:nvSpPr>
        <p:spPr>
          <a:xfrm>
            <a:off x="1594936" y="4474046"/>
            <a:ext cx="10335260" cy="87566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Starting with a narrow segment, iterating on feedback loops, and embedding education content were key strategies that contributed to the success of the robo-advisor.</a:t>
            </a:r>
            <a:endParaRPr lang="en-US" sz="1600" b="1" dirty="0"/>
          </a:p>
        </p:txBody>
      </p:sp>
      <p:sp>
        <p:nvSpPr>
          <p:cNvPr id="79" name="Text 31">
            <a:extLst>
              <a:ext uri="{FF2B5EF4-FFF2-40B4-BE49-F238E27FC236}">
                <a16:creationId xmlns:a16="http://schemas.microsoft.com/office/drawing/2014/main" id="{DDB7D7F4-BC62-75FF-B0A2-1064EC7D251A}"/>
              </a:ext>
            </a:extLst>
          </p:cNvPr>
          <p:cNvSpPr/>
          <p:nvPr/>
        </p:nvSpPr>
        <p:spPr>
          <a:xfrm>
            <a:off x="573856" y="5860930"/>
            <a:ext cx="89217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4</a:t>
            </a:r>
            <a:endParaRPr lang="en-US" sz="1600" b="1" dirty="0"/>
          </a:p>
        </p:txBody>
      </p:sp>
      <p:sp>
        <p:nvSpPr>
          <p:cNvPr id="80" name="Text 32">
            <a:extLst>
              <a:ext uri="{FF2B5EF4-FFF2-40B4-BE49-F238E27FC236}">
                <a16:creationId xmlns:a16="http://schemas.microsoft.com/office/drawing/2014/main" id="{C1FBE84D-6A56-47A7-3F75-4174CC630B88}"/>
              </a:ext>
            </a:extLst>
          </p:cNvPr>
          <p:cNvSpPr/>
          <p:nvPr/>
        </p:nvSpPr>
        <p:spPr>
          <a:xfrm>
            <a:off x="1594936" y="5387920"/>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Future Growth</a:t>
            </a:r>
            <a:endParaRPr lang="en-US" sz="1600" b="1" dirty="0"/>
          </a:p>
        </p:txBody>
      </p:sp>
      <p:sp>
        <p:nvSpPr>
          <p:cNvPr id="81" name="Text 33">
            <a:extLst>
              <a:ext uri="{FF2B5EF4-FFF2-40B4-BE49-F238E27FC236}">
                <a16:creationId xmlns:a16="http://schemas.microsoft.com/office/drawing/2014/main" id="{7B4AA083-5F10-A202-81AB-C3A11413C3C6}"/>
              </a:ext>
            </a:extLst>
          </p:cNvPr>
          <p:cNvSpPr/>
          <p:nvPr/>
        </p:nvSpPr>
        <p:spPr>
          <a:xfrm>
            <a:off x="1594936" y="5853901"/>
            <a:ext cx="10335260" cy="875665"/>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success positioned SmartInvest to expand its services and capture more market share by leveraging AI-driven convenience and personalized investment strategies.</a:t>
            </a:r>
            <a:endParaRPr lang="en-US" sz="1600" b="1" dirty="0"/>
          </a:p>
        </p:txBody>
      </p:sp>
    </p:spTree>
    <p:extLst>
      <p:ext uri="{BB962C8B-B14F-4D97-AF65-F5344CB8AC3E}">
        <p14:creationId xmlns:p14="http://schemas.microsoft.com/office/powerpoint/2010/main" val="1731212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AE0E9-F841-EB4A-F71E-59BED8E4B5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EECCCE-93F1-E208-C84A-914831C02401}"/>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52CC9BAA-C441-FAB2-830C-E0BA0119FEB2}"/>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Smart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Invest Outcomes</a:t>
            </a:r>
          </a:p>
        </p:txBody>
      </p:sp>
      <p:sp>
        <p:nvSpPr>
          <p:cNvPr id="5" name="Rectangle 4">
            <a:extLst>
              <a:ext uri="{FF2B5EF4-FFF2-40B4-BE49-F238E27FC236}">
                <a16:creationId xmlns:a16="http://schemas.microsoft.com/office/drawing/2014/main" id="{EF2E5F91-BDF3-7D95-05C6-A14BB3D6ACB1}"/>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45B0061-BB94-C576-D2E3-4758BDDB9372}"/>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27CBC7-AF89-BB45-1656-3198BB8E1780}"/>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33684FD-5FA1-E86B-4B8A-C9A27FA3F3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BC59B63E-829A-4DED-4D37-9C49AF662141}"/>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3869D0EF-F8E0-5FDC-51D4-2AF96B108E9D}"/>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Shape 10">
            <a:extLst>
              <a:ext uri="{FF2B5EF4-FFF2-40B4-BE49-F238E27FC236}">
                <a16:creationId xmlns:a16="http://schemas.microsoft.com/office/drawing/2014/main" id="{2E0F124E-DC22-D2B9-9E1F-B429AEF46DB7}"/>
              </a:ext>
            </a:extLst>
          </p:cNvPr>
          <p:cNvSpPr/>
          <p:nvPr/>
        </p:nvSpPr>
        <p:spPr>
          <a:xfrm>
            <a:off x="574040" y="1958083"/>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b="1"/>
          </a:p>
        </p:txBody>
      </p:sp>
      <p:sp>
        <p:nvSpPr>
          <p:cNvPr id="27" name="Text 11">
            <a:extLst>
              <a:ext uri="{FF2B5EF4-FFF2-40B4-BE49-F238E27FC236}">
                <a16:creationId xmlns:a16="http://schemas.microsoft.com/office/drawing/2014/main" id="{F6A8C497-0B0B-030A-2BBE-BEAA527B80B8}"/>
              </a:ext>
            </a:extLst>
          </p:cNvPr>
          <p:cNvSpPr/>
          <p:nvPr/>
        </p:nvSpPr>
        <p:spPr>
          <a:xfrm>
            <a:off x="574040" y="1958083"/>
            <a:ext cx="7781290" cy="1405255"/>
          </a:xfrm>
          <a:prstGeom prst="rect">
            <a:avLst/>
          </a:prstGeom>
          <a:noFill/>
          <a:ln/>
        </p:spPr>
        <p:txBody>
          <a:bodyPr wrap="square" lIns="45720" tIns="91440" rIns="91440" bIns="45720" rtlCol="0" anchor="ctr"/>
          <a:lstStyle/>
          <a:p>
            <a:pPr>
              <a:lnSpc>
                <a:spcPct val="100000"/>
              </a:lnSpc>
            </a:pPr>
            <a:endParaRPr lang="en-US" sz="1600" b="1" dirty="0"/>
          </a:p>
        </p:txBody>
      </p:sp>
      <p:sp>
        <p:nvSpPr>
          <p:cNvPr id="28" name="Shape 14">
            <a:extLst>
              <a:ext uri="{FF2B5EF4-FFF2-40B4-BE49-F238E27FC236}">
                <a16:creationId xmlns:a16="http://schemas.microsoft.com/office/drawing/2014/main" id="{FF7D05AA-FCCA-9731-2A8E-1D18616C2AA5}"/>
              </a:ext>
            </a:extLst>
          </p:cNvPr>
          <p:cNvSpPr/>
          <p:nvPr/>
        </p:nvSpPr>
        <p:spPr>
          <a:xfrm>
            <a:off x="701040" y="5538738"/>
            <a:ext cx="9134336" cy="989929"/>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b="1"/>
          </a:p>
        </p:txBody>
      </p:sp>
      <p:sp>
        <p:nvSpPr>
          <p:cNvPr id="29" name="Text 15">
            <a:extLst>
              <a:ext uri="{FF2B5EF4-FFF2-40B4-BE49-F238E27FC236}">
                <a16:creationId xmlns:a16="http://schemas.microsoft.com/office/drawing/2014/main" id="{18C9EEFC-EA98-A18F-689D-037C141303A6}"/>
              </a:ext>
            </a:extLst>
          </p:cNvPr>
          <p:cNvSpPr/>
          <p:nvPr/>
        </p:nvSpPr>
        <p:spPr>
          <a:xfrm>
            <a:off x="701040" y="5737603"/>
            <a:ext cx="7781290" cy="1405255"/>
          </a:xfrm>
          <a:prstGeom prst="rect">
            <a:avLst/>
          </a:prstGeom>
          <a:noFill/>
          <a:ln/>
        </p:spPr>
        <p:txBody>
          <a:bodyPr wrap="square" lIns="45720" tIns="91440" rIns="91440" bIns="45720" rtlCol="0" anchor="ctr"/>
          <a:lstStyle/>
          <a:p>
            <a:pPr>
              <a:lnSpc>
                <a:spcPct val="100000"/>
              </a:lnSpc>
            </a:pPr>
            <a:endParaRPr lang="en-US" sz="1600" dirty="0"/>
          </a:p>
        </p:txBody>
      </p:sp>
      <p:pic>
        <p:nvPicPr>
          <p:cNvPr id="31" name="Image 1" descr="https://kimi-img.moonshot.cn/pub/slides/slides_tmpl/image/25-08-27-19:57:42-d2nf5dh8bjvh7rlivsvg.png">
            <a:extLst>
              <a:ext uri="{FF2B5EF4-FFF2-40B4-BE49-F238E27FC236}">
                <a16:creationId xmlns:a16="http://schemas.microsoft.com/office/drawing/2014/main" id="{B1A90BE8-7377-DCDB-0429-D602AAA54EDF}"/>
              </a:ext>
            </a:extLst>
          </p:cNvPr>
          <p:cNvPicPr>
            <a:picLocks noChangeAspect="1"/>
          </p:cNvPicPr>
          <p:nvPr/>
        </p:nvPicPr>
        <p:blipFill>
          <a:blip r:embed="rId4"/>
          <a:stretch>
            <a:fillRect/>
          </a:stretch>
        </p:blipFill>
        <p:spPr>
          <a:xfrm rot="20220000">
            <a:off x="2129155" y="3623688"/>
            <a:ext cx="972820" cy="1579245"/>
          </a:xfrm>
          <a:prstGeom prst="rect">
            <a:avLst/>
          </a:prstGeom>
        </p:spPr>
      </p:pic>
      <p:pic>
        <p:nvPicPr>
          <p:cNvPr id="32" name="Image 2" descr="https://kimi-img.moonshot.cn/pub/slides/slides_tmpl/image/25-08-27-19:57:42-d2nf5dh8bjvh7rlivsp0.jpg">
            <a:extLst>
              <a:ext uri="{FF2B5EF4-FFF2-40B4-BE49-F238E27FC236}">
                <a16:creationId xmlns:a16="http://schemas.microsoft.com/office/drawing/2014/main" id="{F883FF6F-1184-159E-B709-48C619B9C544}"/>
              </a:ext>
            </a:extLst>
          </p:cNvPr>
          <p:cNvPicPr>
            <a:picLocks noChangeAspect="1"/>
          </p:cNvPicPr>
          <p:nvPr/>
        </p:nvPicPr>
        <p:blipFill>
          <a:blip r:embed="rId5"/>
          <a:stretch>
            <a:fillRect/>
          </a:stretch>
        </p:blipFill>
        <p:spPr>
          <a:xfrm>
            <a:off x="9015095" y="1601213"/>
            <a:ext cx="1756410" cy="2025650"/>
          </a:xfrm>
          <a:prstGeom prst="rect">
            <a:avLst/>
          </a:prstGeom>
        </p:spPr>
      </p:pic>
      <p:sp>
        <p:nvSpPr>
          <p:cNvPr id="33" name="Text 16">
            <a:extLst>
              <a:ext uri="{FF2B5EF4-FFF2-40B4-BE49-F238E27FC236}">
                <a16:creationId xmlns:a16="http://schemas.microsoft.com/office/drawing/2014/main" id="{C606C153-5645-F5FF-ED7F-D3F611DEF47C}"/>
              </a:ext>
            </a:extLst>
          </p:cNvPr>
          <p:cNvSpPr/>
          <p:nvPr/>
        </p:nvSpPr>
        <p:spPr>
          <a:xfrm>
            <a:off x="235585" y="1467863"/>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01</a:t>
            </a:r>
            <a:endParaRPr lang="en-US" sz="1600" b="1" dirty="0"/>
          </a:p>
        </p:txBody>
      </p:sp>
      <p:sp>
        <p:nvSpPr>
          <p:cNvPr id="34" name="Text 17">
            <a:extLst>
              <a:ext uri="{FF2B5EF4-FFF2-40B4-BE49-F238E27FC236}">
                <a16:creationId xmlns:a16="http://schemas.microsoft.com/office/drawing/2014/main" id="{9A464CD9-0983-E7C2-35DE-6F7938466D5C}"/>
              </a:ext>
            </a:extLst>
          </p:cNvPr>
          <p:cNvSpPr/>
          <p:nvPr/>
        </p:nvSpPr>
        <p:spPr>
          <a:xfrm>
            <a:off x="1189673" y="1745467"/>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Cross-Sell Success</a:t>
            </a:r>
            <a:endParaRPr lang="en-US" sz="1600" b="1" dirty="0"/>
          </a:p>
        </p:txBody>
      </p:sp>
      <p:sp>
        <p:nvSpPr>
          <p:cNvPr id="35" name="Text 18">
            <a:extLst>
              <a:ext uri="{FF2B5EF4-FFF2-40B4-BE49-F238E27FC236}">
                <a16:creationId xmlns:a16="http://schemas.microsoft.com/office/drawing/2014/main" id="{6DE03FAC-5470-A976-68AA-C5677012A4FD}"/>
              </a:ext>
            </a:extLst>
          </p:cNvPr>
          <p:cNvSpPr/>
          <p:nvPr/>
        </p:nvSpPr>
        <p:spPr>
          <a:xfrm>
            <a:off x="979805" y="2205733"/>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Cross-selling of mortgage and pension products increased by 18% as customer trust grew. The robo-advisor effectively engaged customers and expanded their financial services usage.</a:t>
            </a:r>
            <a:endParaRPr lang="en-US" sz="1600" b="1" dirty="0"/>
          </a:p>
        </p:txBody>
      </p:sp>
      <p:sp>
        <p:nvSpPr>
          <p:cNvPr id="36" name="Text 19">
            <a:extLst>
              <a:ext uri="{FF2B5EF4-FFF2-40B4-BE49-F238E27FC236}">
                <a16:creationId xmlns:a16="http://schemas.microsoft.com/office/drawing/2014/main" id="{15F77A87-9A05-D009-45BF-520C2A56933E}"/>
              </a:ext>
            </a:extLst>
          </p:cNvPr>
          <p:cNvSpPr/>
          <p:nvPr/>
        </p:nvSpPr>
        <p:spPr>
          <a:xfrm>
            <a:off x="3646170" y="3432553"/>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b="1" dirty="0"/>
          </a:p>
        </p:txBody>
      </p:sp>
      <p:sp>
        <p:nvSpPr>
          <p:cNvPr id="37" name="Text 20">
            <a:extLst>
              <a:ext uri="{FF2B5EF4-FFF2-40B4-BE49-F238E27FC236}">
                <a16:creationId xmlns:a16="http://schemas.microsoft.com/office/drawing/2014/main" id="{7523592A-3772-FC9E-0EB4-C569C4F0B770}"/>
              </a:ext>
            </a:extLst>
          </p:cNvPr>
          <p:cNvSpPr/>
          <p:nvPr/>
        </p:nvSpPr>
        <p:spPr>
          <a:xfrm>
            <a:off x="4600258" y="3710157"/>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Regulatory Praise</a:t>
            </a:r>
            <a:endParaRPr lang="en-US" sz="1600" b="1" dirty="0"/>
          </a:p>
        </p:txBody>
      </p:sp>
      <p:sp>
        <p:nvSpPr>
          <p:cNvPr id="38" name="Text 21">
            <a:extLst>
              <a:ext uri="{FF2B5EF4-FFF2-40B4-BE49-F238E27FC236}">
                <a16:creationId xmlns:a16="http://schemas.microsoft.com/office/drawing/2014/main" id="{CB50CE93-8BA1-EA5B-34DB-3A97F0EB586D}"/>
              </a:ext>
            </a:extLst>
          </p:cNvPr>
          <p:cNvSpPr/>
          <p:nvPr/>
        </p:nvSpPr>
        <p:spPr>
          <a:xfrm>
            <a:off x="4390390" y="4170423"/>
            <a:ext cx="71545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Regulatory audits praised the transparent portfolio logic and compliance of the robo-advisor. This ensured that the platform met all regulatory requirements while delivering value to customers.</a:t>
            </a:r>
            <a:endParaRPr lang="en-US" sz="1600" b="1" dirty="0"/>
          </a:p>
        </p:txBody>
      </p:sp>
      <p:sp>
        <p:nvSpPr>
          <p:cNvPr id="39" name="Text 22">
            <a:extLst>
              <a:ext uri="{FF2B5EF4-FFF2-40B4-BE49-F238E27FC236}">
                <a16:creationId xmlns:a16="http://schemas.microsoft.com/office/drawing/2014/main" id="{0CDA2C7C-26B4-65C6-E535-C0042F2D826F}"/>
              </a:ext>
            </a:extLst>
          </p:cNvPr>
          <p:cNvSpPr/>
          <p:nvPr/>
        </p:nvSpPr>
        <p:spPr>
          <a:xfrm>
            <a:off x="362585" y="5046665"/>
            <a:ext cx="1195070" cy="1015663"/>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b="1" dirty="0"/>
          </a:p>
        </p:txBody>
      </p:sp>
      <p:sp>
        <p:nvSpPr>
          <p:cNvPr id="40" name="Text 23">
            <a:extLst>
              <a:ext uri="{FF2B5EF4-FFF2-40B4-BE49-F238E27FC236}">
                <a16:creationId xmlns:a16="http://schemas.microsoft.com/office/drawing/2014/main" id="{C7C6AD07-AC40-E671-1F0C-8B0104A5BDBD}"/>
              </a:ext>
            </a:extLst>
          </p:cNvPr>
          <p:cNvSpPr/>
          <p:nvPr/>
        </p:nvSpPr>
        <p:spPr>
          <a:xfrm>
            <a:off x="1316673" y="536887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Market Positioning</a:t>
            </a:r>
            <a:endParaRPr lang="en-US" sz="1600" b="1" dirty="0"/>
          </a:p>
        </p:txBody>
      </p:sp>
      <p:sp>
        <p:nvSpPr>
          <p:cNvPr id="41" name="Text 24">
            <a:extLst>
              <a:ext uri="{FF2B5EF4-FFF2-40B4-BE49-F238E27FC236}">
                <a16:creationId xmlns:a16="http://schemas.microsoft.com/office/drawing/2014/main" id="{C4E338F6-D63D-2E10-E1B2-00DAD513F62F}"/>
              </a:ext>
            </a:extLst>
          </p:cNvPr>
          <p:cNvSpPr/>
          <p:nvPr/>
        </p:nvSpPr>
        <p:spPr>
          <a:xfrm>
            <a:off x="1106805" y="5717629"/>
            <a:ext cx="8572045" cy="12763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case proved that incumbents could rejuvenate brand relevance by combining AI convenience with human advice, making them more competitive in a rapidly evolving financial landscape.</a:t>
            </a:r>
            <a:endParaRPr lang="en-US" sz="1600" b="1" dirty="0"/>
          </a:p>
        </p:txBody>
      </p:sp>
      <p:pic>
        <p:nvPicPr>
          <p:cNvPr id="42" name="Image 2" descr="https://kimi-img.moonshot.cn/pub/slides/slides_tmpl/image/25-08-27-19:57:42-d2nf5dh8bjvh7rlivsp0.jpg">
            <a:extLst>
              <a:ext uri="{FF2B5EF4-FFF2-40B4-BE49-F238E27FC236}">
                <a16:creationId xmlns:a16="http://schemas.microsoft.com/office/drawing/2014/main" id="{1E520315-8608-AF99-E739-4C97E54172A5}"/>
              </a:ext>
            </a:extLst>
          </p:cNvPr>
          <p:cNvPicPr>
            <a:picLocks noChangeAspect="1"/>
          </p:cNvPicPr>
          <p:nvPr/>
        </p:nvPicPr>
        <p:blipFill>
          <a:blip r:embed="rId5"/>
          <a:stretch>
            <a:fillRect/>
          </a:stretch>
        </p:blipFill>
        <p:spPr>
          <a:xfrm>
            <a:off x="10271721" y="5046665"/>
            <a:ext cx="1343340" cy="1328223"/>
          </a:xfrm>
          <a:prstGeom prst="rect">
            <a:avLst/>
          </a:prstGeom>
        </p:spPr>
      </p:pic>
    </p:spTree>
    <p:extLst>
      <p:ext uri="{BB962C8B-B14F-4D97-AF65-F5344CB8AC3E}">
        <p14:creationId xmlns:p14="http://schemas.microsoft.com/office/powerpoint/2010/main" val="1382834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AF01A-6AA1-9541-39BE-E2153C1555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DFBB10-0866-5C28-DAA5-D321A42E7584}"/>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2676172A-627E-059F-8F68-130EBF6B2348}"/>
              </a:ext>
            </a:extLst>
          </p:cNvPr>
          <p:cNvSpPr txBox="1"/>
          <p:nvPr/>
        </p:nvSpPr>
        <p:spPr>
          <a:xfrm>
            <a:off x="2516041" y="504515"/>
            <a:ext cx="7545250" cy="954107"/>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Study: Bright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Loan AI</a:t>
            </a:r>
          </a:p>
          <a:p>
            <a:endParaRPr lang="en-US" sz="2800" b="1" dirty="0">
              <a:solidFill>
                <a:schemeClr val="accent1"/>
              </a:solidFill>
              <a:latin typeface="Alexandria" charset="0"/>
              <a:cs typeface="Alexandria" charset="0"/>
            </a:endParaRPr>
          </a:p>
        </p:txBody>
      </p:sp>
      <p:sp>
        <p:nvSpPr>
          <p:cNvPr id="5" name="Rectangle 4">
            <a:extLst>
              <a:ext uri="{FF2B5EF4-FFF2-40B4-BE49-F238E27FC236}">
                <a16:creationId xmlns:a16="http://schemas.microsoft.com/office/drawing/2014/main" id="{834769EE-F9CF-BF17-91DF-C91C58D94F39}"/>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095090-B539-CE70-A6B0-4F9CB21A9391}"/>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2BCE76C-E0F7-78C5-50E9-76BF5B68CB94}"/>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8DAE390-ECB1-8D04-C72A-0CA5829EC1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5D55AA6A-1ED0-8EE4-1C21-976E74009780}"/>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AEE7DB5E-E4CD-A082-4766-6C059A69447F}"/>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40A0C614-DB0C-65EB-E2DB-3E94C96FD356}"/>
              </a:ext>
            </a:extLst>
          </p:cNvPr>
          <p:cNvSpPr/>
          <p:nvPr/>
        </p:nvSpPr>
        <p:spPr>
          <a:xfrm>
            <a:off x="601980" y="188692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8" name="Text 11">
            <a:extLst>
              <a:ext uri="{FF2B5EF4-FFF2-40B4-BE49-F238E27FC236}">
                <a16:creationId xmlns:a16="http://schemas.microsoft.com/office/drawing/2014/main" id="{0A122AEB-932E-FC49-3460-73BFA89D3E66}"/>
              </a:ext>
            </a:extLst>
          </p:cNvPr>
          <p:cNvSpPr/>
          <p:nvPr/>
        </p:nvSpPr>
        <p:spPr>
          <a:xfrm>
            <a:off x="601980" y="188692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0329FA1B-F45D-1903-E702-3EF902C05375}"/>
              </a:ext>
            </a:extLst>
          </p:cNvPr>
          <p:cNvSpPr/>
          <p:nvPr/>
        </p:nvSpPr>
        <p:spPr>
          <a:xfrm>
            <a:off x="796925" y="2114886"/>
            <a:ext cx="3071495" cy="385445"/>
          </a:xfrm>
          <a:prstGeom prst="roundRect">
            <a:avLst>
              <a:gd name="adj" fmla="val 45340"/>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2DE3A4E8-6588-6A62-0B1A-89483A5FF338}"/>
              </a:ext>
            </a:extLst>
          </p:cNvPr>
          <p:cNvSpPr/>
          <p:nvPr/>
        </p:nvSpPr>
        <p:spPr>
          <a:xfrm>
            <a:off x="796925" y="211488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40E881DF-CCD5-9714-D23A-7AA779D9421B}"/>
              </a:ext>
            </a:extLst>
          </p:cNvPr>
          <p:cNvSpPr/>
          <p:nvPr/>
        </p:nvSpPr>
        <p:spPr>
          <a:xfrm>
            <a:off x="4518660" y="188692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14" name="Text 15">
            <a:extLst>
              <a:ext uri="{FF2B5EF4-FFF2-40B4-BE49-F238E27FC236}">
                <a16:creationId xmlns:a16="http://schemas.microsoft.com/office/drawing/2014/main" id="{969D5265-494D-F9D0-0A8A-F13461FF74DB}"/>
              </a:ext>
            </a:extLst>
          </p:cNvPr>
          <p:cNvSpPr/>
          <p:nvPr/>
        </p:nvSpPr>
        <p:spPr>
          <a:xfrm>
            <a:off x="4518660" y="188692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447F9148-3369-A791-A9D2-2EB269F78A20}"/>
              </a:ext>
            </a:extLst>
          </p:cNvPr>
          <p:cNvSpPr/>
          <p:nvPr/>
        </p:nvSpPr>
        <p:spPr>
          <a:xfrm>
            <a:off x="4713605" y="2114886"/>
            <a:ext cx="3071495" cy="385445"/>
          </a:xfrm>
          <a:prstGeom prst="roundRect">
            <a:avLst>
              <a:gd name="adj" fmla="val 45340"/>
            </a:avLst>
          </a:prstGeom>
          <a:solidFill>
            <a:srgbClr val="00B0F0"/>
          </a:solidFill>
          <a:ln/>
        </p:spPr>
        <p:txBody>
          <a:bodyPr/>
          <a:lstStyle/>
          <a:p>
            <a:endParaRPr lang="en-EG" b="1"/>
          </a:p>
        </p:txBody>
      </p:sp>
      <p:sp>
        <p:nvSpPr>
          <p:cNvPr id="16" name="Text 17">
            <a:extLst>
              <a:ext uri="{FF2B5EF4-FFF2-40B4-BE49-F238E27FC236}">
                <a16:creationId xmlns:a16="http://schemas.microsoft.com/office/drawing/2014/main" id="{78740C03-D1C8-BCD9-B1A2-074B11C0E96F}"/>
              </a:ext>
            </a:extLst>
          </p:cNvPr>
          <p:cNvSpPr/>
          <p:nvPr/>
        </p:nvSpPr>
        <p:spPr>
          <a:xfrm>
            <a:off x="4713605" y="211488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81CAA9A1-27DF-2396-DB63-881500764998}"/>
              </a:ext>
            </a:extLst>
          </p:cNvPr>
          <p:cNvSpPr/>
          <p:nvPr/>
        </p:nvSpPr>
        <p:spPr>
          <a:xfrm>
            <a:off x="8372475" y="188692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18" name="Text 19">
            <a:extLst>
              <a:ext uri="{FF2B5EF4-FFF2-40B4-BE49-F238E27FC236}">
                <a16:creationId xmlns:a16="http://schemas.microsoft.com/office/drawing/2014/main" id="{02461975-BDDA-1DD7-E4D9-A83B92667023}"/>
              </a:ext>
            </a:extLst>
          </p:cNvPr>
          <p:cNvSpPr/>
          <p:nvPr/>
        </p:nvSpPr>
        <p:spPr>
          <a:xfrm>
            <a:off x="8372475" y="188692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5BC30B5C-333F-399E-643F-3CD42C7F6322}"/>
              </a:ext>
            </a:extLst>
          </p:cNvPr>
          <p:cNvSpPr/>
          <p:nvPr/>
        </p:nvSpPr>
        <p:spPr>
          <a:xfrm>
            <a:off x="8567420" y="2114886"/>
            <a:ext cx="3071495" cy="385445"/>
          </a:xfrm>
          <a:prstGeom prst="roundRect">
            <a:avLst>
              <a:gd name="adj" fmla="val 45340"/>
            </a:avLst>
          </a:prstGeom>
          <a:solidFill>
            <a:srgbClr val="00B0F0"/>
          </a:solidFill>
          <a:ln/>
        </p:spPr>
        <p:txBody>
          <a:bodyPr/>
          <a:lstStyle/>
          <a:p>
            <a:endParaRPr lang="en-EG" b="1"/>
          </a:p>
        </p:txBody>
      </p:sp>
      <p:sp>
        <p:nvSpPr>
          <p:cNvPr id="20" name="Text 21">
            <a:extLst>
              <a:ext uri="{FF2B5EF4-FFF2-40B4-BE49-F238E27FC236}">
                <a16:creationId xmlns:a16="http://schemas.microsoft.com/office/drawing/2014/main" id="{90BA21B7-28AF-1297-17CB-743937905F1B}"/>
              </a:ext>
            </a:extLst>
          </p:cNvPr>
          <p:cNvSpPr/>
          <p:nvPr/>
        </p:nvSpPr>
        <p:spPr>
          <a:xfrm>
            <a:off x="8567420" y="211488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pic>
        <p:nvPicPr>
          <p:cNvPr id="21" name="Image 0" descr="https://kimi-img.moonshot.cn/pub/slides/slides_tmpl/image/25-08-27-19:57:42-d2nf5dh8bjvh7rlivsu0.png">
            <a:extLst>
              <a:ext uri="{FF2B5EF4-FFF2-40B4-BE49-F238E27FC236}">
                <a16:creationId xmlns:a16="http://schemas.microsoft.com/office/drawing/2014/main" id="{AE95CE12-38DD-2F68-2700-9D58FB097F99}"/>
              </a:ext>
            </a:extLst>
          </p:cNvPr>
          <p:cNvPicPr>
            <a:picLocks noChangeAspect="1"/>
          </p:cNvPicPr>
          <p:nvPr/>
        </p:nvPicPr>
        <p:blipFill>
          <a:blip r:embed="rId4"/>
          <a:stretch>
            <a:fillRect/>
          </a:stretch>
        </p:blipFill>
        <p:spPr>
          <a:xfrm>
            <a:off x="1314450" y="4272216"/>
            <a:ext cx="2012315" cy="1896110"/>
          </a:xfrm>
          <a:prstGeom prst="rect">
            <a:avLst/>
          </a:prstGeom>
        </p:spPr>
      </p:pic>
      <p:pic>
        <p:nvPicPr>
          <p:cNvPr id="22" name="Image 1" descr="https://kimi-img.moonshot.cn/pub/slides/slides_tmpl/image/25-08-27-19:57:42-d2nf5dh8bjvh7rlivspg.png">
            <a:extLst>
              <a:ext uri="{FF2B5EF4-FFF2-40B4-BE49-F238E27FC236}">
                <a16:creationId xmlns:a16="http://schemas.microsoft.com/office/drawing/2014/main" id="{3C36ADB2-76D5-EF02-6F03-6294CA74EC97}"/>
              </a:ext>
            </a:extLst>
          </p:cNvPr>
          <p:cNvPicPr>
            <a:picLocks noChangeAspect="1"/>
          </p:cNvPicPr>
          <p:nvPr/>
        </p:nvPicPr>
        <p:blipFill>
          <a:blip r:embed="rId5"/>
          <a:stretch>
            <a:fillRect/>
          </a:stretch>
        </p:blipFill>
        <p:spPr>
          <a:xfrm>
            <a:off x="5076190" y="4291696"/>
            <a:ext cx="2297430" cy="2001520"/>
          </a:xfrm>
          <a:prstGeom prst="rect">
            <a:avLst/>
          </a:prstGeom>
        </p:spPr>
      </p:pic>
      <p:pic>
        <p:nvPicPr>
          <p:cNvPr id="23" name="Image 2" descr="https://kimi-img.moonshot.cn/pub/slides/slides_tmpl/image/25-08-27-19:57:42-d2nf5dh8bjvh7rlivt0g.png">
            <a:extLst>
              <a:ext uri="{FF2B5EF4-FFF2-40B4-BE49-F238E27FC236}">
                <a16:creationId xmlns:a16="http://schemas.microsoft.com/office/drawing/2014/main" id="{DD13C23E-014D-2565-E3B8-04B7670B61D4}"/>
              </a:ext>
            </a:extLst>
          </p:cNvPr>
          <p:cNvPicPr>
            <a:picLocks noChangeAspect="1"/>
          </p:cNvPicPr>
          <p:nvPr/>
        </p:nvPicPr>
        <p:blipFill>
          <a:blip r:embed="rId6"/>
          <a:stretch>
            <a:fillRect/>
          </a:stretch>
        </p:blipFill>
        <p:spPr>
          <a:xfrm>
            <a:off x="9091612" y="4185016"/>
            <a:ext cx="2021205" cy="2214880"/>
          </a:xfrm>
          <a:prstGeom prst="rect">
            <a:avLst/>
          </a:prstGeom>
        </p:spPr>
      </p:pic>
      <p:sp>
        <p:nvSpPr>
          <p:cNvPr id="24" name="Text 22">
            <a:extLst>
              <a:ext uri="{FF2B5EF4-FFF2-40B4-BE49-F238E27FC236}">
                <a16:creationId xmlns:a16="http://schemas.microsoft.com/office/drawing/2014/main" id="{F748B607-D27B-CBB1-8587-9749BECA9AFF}"/>
              </a:ext>
            </a:extLst>
          </p:cNvPr>
          <p:cNvSpPr/>
          <p:nvPr/>
        </p:nvSpPr>
        <p:spPr>
          <a:xfrm>
            <a:off x="796925" y="211488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Background</a:t>
            </a:r>
            <a:endParaRPr lang="en-US" sz="1600" b="1" dirty="0"/>
          </a:p>
        </p:txBody>
      </p:sp>
      <p:sp>
        <p:nvSpPr>
          <p:cNvPr id="26" name="Text 23">
            <a:extLst>
              <a:ext uri="{FF2B5EF4-FFF2-40B4-BE49-F238E27FC236}">
                <a16:creationId xmlns:a16="http://schemas.microsoft.com/office/drawing/2014/main" id="{FCC7D123-43D0-DE2E-F7E1-505EA3198501}"/>
              </a:ext>
            </a:extLst>
          </p:cNvPr>
          <p:cNvSpPr/>
          <p:nvPr/>
        </p:nvSpPr>
        <p:spPr>
          <a:xfrm>
            <a:off x="796290" y="269337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BrightLoan serves thin-file borrowers rejected by legacy scorecards. Their ML model ingests education, employment history, and cash-flow data to improve lending decisions.</a:t>
            </a:r>
            <a:endParaRPr lang="en-US" sz="1600" b="1" dirty="0"/>
          </a:p>
        </p:txBody>
      </p:sp>
      <p:sp>
        <p:nvSpPr>
          <p:cNvPr id="27" name="Text 24">
            <a:extLst>
              <a:ext uri="{FF2B5EF4-FFF2-40B4-BE49-F238E27FC236}">
                <a16:creationId xmlns:a16="http://schemas.microsoft.com/office/drawing/2014/main" id="{5B31B519-7124-9424-3CA8-8EEDB2DF1622}"/>
              </a:ext>
            </a:extLst>
          </p:cNvPr>
          <p:cNvSpPr/>
          <p:nvPr/>
        </p:nvSpPr>
        <p:spPr>
          <a:xfrm>
            <a:off x="4713605" y="211488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Implementation</a:t>
            </a:r>
            <a:endParaRPr lang="en-US" sz="1600" b="1" dirty="0"/>
          </a:p>
        </p:txBody>
      </p:sp>
      <p:sp>
        <p:nvSpPr>
          <p:cNvPr id="28" name="Text 25">
            <a:extLst>
              <a:ext uri="{FF2B5EF4-FFF2-40B4-BE49-F238E27FC236}">
                <a16:creationId xmlns:a16="http://schemas.microsoft.com/office/drawing/2014/main" id="{9DCC316B-BB2E-71E4-9408-B997104C4263}"/>
              </a:ext>
            </a:extLst>
          </p:cNvPr>
          <p:cNvSpPr/>
          <p:nvPr/>
        </p:nvSpPr>
        <p:spPr>
          <a:xfrm>
            <a:off x="4712970" y="269337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model used gradient-boosted trees to capture non-linear repayment signals. Continuous retraining with bank-streamed performance data kept the model fresh and accurate.</a:t>
            </a:r>
            <a:endParaRPr lang="en-US" sz="1600" b="1" dirty="0"/>
          </a:p>
        </p:txBody>
      </p:sp>
      <p:sp>
        <p:nvSpPr>
          <p:cNvPr id="29" name="Text 26">
            <a:extLst>
              <a:ext uri="{FF2B5EF4-FFF2-40B4-BE49-F238E27FC236}">
                <a16:creationId xmlns:a16="http://schemas.microsoft.com/office/drawing/2014/main" id="{F240194A-EE62-7C1B-FDD1-1DD7A66E8A73}"/>
              </a:ext>
            </a:extLst>
          </p:cNvPr>
          <p:cNvSpPr/>
          <p:nvPr/>
        </p:nvSpPr>
        <p:spPr>
          <a:xfrm>
            <a:off x="8567420" y="211488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Results</a:t>
            </a:r>
            <a:endParaRPr lang="en-US" sz="1600" b="1" dirty="0"/>
          </a:p>
        </p:txBody>
      </p:sp>
      <p:sp>
        <p:nvSpPr>
          <p:cNvPr id="30" name="Text 27">
            <a:extLst>
              <a:ext uri="{FF2B5EF4-FFF2-40B4-BE49-F238E27FC236}">
                <a16:creationId xmlns:a16="http://schemas.microsoft.com/office/drawing/2014/main" id="{20943DB5-C830-CCD5-1DF5-6D18F7C39420}"/>
              </a:ext>
            </a:extLst>
          </p:cNvPr>
          <p:cNvSpPr/>
          <p:nvPr/>
        </p:nvSpPr>
        <p:spPr>
          <a:xfrm>
            <a:off x="8566785" y="269337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Approval rates increased by 20% while default rates remained stable. Partner banks gained new profitable segments and fulfilled inclusion mandates without compromising underwriting standards.</a:t>
            </a:r>
            <a:endParaRPr lang="en-US" sz="1600" b="1" dirty="0"/>
          </a:p>
        </p:txBody>
      </p:sp>
    </p:spTree>
    <p:extLst>
      <p:ext uri="{BB962C8B-B14F-4D97-AF65-F5344CB8AC3E}">
        <p14:creationId xmlns:p14="http://schemas.microsoft.com/office/powerpoint/2010/main" val="2827054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A66A8-112A-3480-FCDD-65DC95D0F7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C0F73B-F502-5091-91E2-CAC65E21519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F194480-BD86-A7E4-1C1C-95575E86C6CB}"/>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Bright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Loan Model Design</a:t>
            </a:r>
          </a:p>
        </p:txBody>
      </p:sp>
      <p:sp>
        <p:nvSpPr>
          <p:cNvPr id="5" name="Rectangle 4">
            <a:extLst>
              <a:ext uri="{FF2B5EF4-FFF2-40B4-BE49-F238E27FC236}">
                <a16:creationId xmlns:a16="http://schemas.microsoft.com/office/drawing/2014/main" id="{E7945694-85E1-5516-3A6D-6428C01F6E39}"/>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5DD56C-63C0-0131-B48B-F6C0392BA356}"/>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57BEE2-8670-C098-E66F-85898CEE5E92}"/>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0B93A8FE-FC84-9F7A-F3F4-01E400BE1C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FA8A0810-B032-8C5F-82CE-94498D3D11B0}"/>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0D367D73-E98C-89DA-9581-EFE91ED0CE30}"/>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73057399-33CB-48E8-1905-CAADBA49A3B1}"/>
              </a:ext>
            </a:extLst>
          </p:cNvPr>
          <p:cNvSpPr/>
          <p:nvPr/>
        </p:nvSpPr>
        <p:spPr>
          <a:xfrm rot="10800000" flipV="1">
            <a:off x="1331252" y="1777284"/>
            <a:ext cx="875075" cy="876100"/>
          </a:xfrm>
          <a:prstGeom prst="ellipse">
            <a:avLst/>
          </a:prstGeom>
          <a:solidFill>
            <a:srgbClr val="00B0F0"/>
          </a:solidFill>
          <a:ln/>
        </p:spPr>
        <p:txBody>
          <a:bodyPr/>
          <a:lstStyle/>
          <a:p>
            <a:endParaRPr lang="en-EG" b="1"/>
          </a:p>
        </p:txBody>
      </p:sp>
      <p:sp>
        <p:nvSpPr>
          <p:cNvPr id="8" name="Text 11">
            <a:extLst>
              <a:ext uri="{FF2B5EF4-FFF2-40B4-BE49-F238E27FC236}">
                <a16:creationId xmlns:a16="http://schemas.microsoft.com/office/drawing/2014/main" id="{769D00FF-0D9F-53E3-DE8E-D8048DA03F32}"/>
              </a:ext>
            </a:extLst>
          </p:cNvPr>
          <p:cNvSpPr/>
          <p:nvPr/>
        </p:nvSpPr>
        <p:spPr>
          <a:xfrm rot="10800000">
            <a:off x="1331252" y="1777284"/>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9779AA69-97EC-FC7A-8EC5-35DC2FE7BDCB}"/>
              </a:ext>
            </a:extLst>
          </p:cNvPr>
          <p:cNvSpPr/>
          <p:nvPr/>
        </p:nvSpPr>
        <p:spPr>
          <a:xfrm rot="10800000" flipV="1">
            <a:off x="4226851" y="1777285"/>
            <a:ext cx="875075" cy="876100"/>
          </a:xfrm>
          <a:prstGeom prst="ellipse">
            <a:avLst/>
          </a:prstGeom>
          <a:solidFill>
            <a:srgbClr val="00B0F0"/>
          </a:solidFill>
          <a:ln/>
        </p:spPr>
        <p:txBody>
          <a:bodyPr/>
          <a:lstStyle/>
          <a:p>
            <a:endParaRPr lang="en-EG" b="1"/>
          </a:p>
        </p:txBody>
      </p:sp>
      <p:sp>
        <p:nvSpPr>
          <p:cNvPr id="12" name="Text 13">
            <a:extLst>
              <a:ext uri="{FF2B5EF4-FFF2-40B4-BE49-F238E27FC236}">
                <a16:creationId xmlns:a16="http://schemas.microsoft.com/office/drawing/2014/main" id="{DEF2A548-4022-51EF-64F1-824EE5C2AA0C}"/>
              </a:ext>
            </a:extLst>
          </p:cNvPr>
          <p:cNvSpPr/>
          <p:nvPr/>
        </p:nvSpPr>
        <p:spPr>
          <a:xfrm rot="10800000">
            <a:off x="4226851" y="1777285"/>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D4A8343B-8712-077B-1624-8FA4DDBE0B7D}"/>
              </a:ext>
            </a:extLst>
          </p:cNvPr>
          <p:cNvSpPr/>
          <p:nvPr/>
        </p:nvSpPr>
        <p:spPr>
          <a:xfrm rot="10800000" flipV="1">
            <a:off x="7122449" y="1777284"/>
            <a:ext cx="875075" cy="876100"/>
          </a:xfrm>
          <a:prstGeom prst="ellipse">
            <a:avLst/>
          </a:prstGeom>
          <a:solidFill>
            <a:srgbClr val="00B0F0"/>
          </a:solidFill>
          <a:ln/>
        </p:spPr>
        <p:txBody>
          <a:bodyPr/>
          <a:lstStyle/>
          <a:p>
            <a:endParaRPr lang="en-EG" b="1"/>
          </a:p>
        </p:txBody>
      </p:sp>
      <p:sp>
        <p:nvSpPr>
          <p:cNvPr id="14" name="Text 15">
            <a:extLst>
              <a:ext uri="{FF2B5EF4-FFF2-40B4-BE49-F238E27FC236}">
                <a16:creationId xmlns:a16="http://schemas.microsoft.com/office/drawing/2014/main" id="{2749B76D-D558-D416-D8DC-D2105BBB5756}"/>
              </a:ext>
            </a:extLst>
          </p:cNvPr>
          <p:cNvSpPr/>
          <p:nvPr/>
        </p:nvSpPr>
        <p:spPr>
          <a:xfrm rot="10800000">
            <a:off x="7122449" y="1777284"/>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3B1C269D-BD14-51FC-D18F-A4D3C3DB4491}"/>
              </a:ext>
            </a:extLst>
          </p:cNvPr>
          <p:cNvSpPr/>
          <p:nvPr/>
        </p:nvSpPr>
        <p:spPr>
          <a:xfrm rot="10800000" flipV="1">
            <a:off x="10018046" y="1777284"/>
            <a:ext cx="875075" cy="876100"/>
          </a:xfrm>
          <a:prstGeom prst="ellipse">
            <a:avLst/>
          </a:prstGeom>
          <a:solidFill>
            <a:srgbClr val="00B0F0"/>
          </a:solidFill>
          <a:ln/>
        </p:spPr>
        <p:txBody>
          <a:bodyPr/>
          <a:lstStyle/>
          <a:p>
            <a:endParaRPr lang="en-EG" b="1"/>
          </a:p>
        </p:txBody>
      </p:sp>
      <p:sp>
        <p:nvSpPr>
          <p:cNvPr id="16" name="Text 17">
            <a:extLst>
              <a:ext uri="{FF2B5EF4-FFF2-40B4-BE49-F238E27FC236}">
                <a16:creationId xmlns:a16="http://schemas.microsoft.com/office/drawing/2014/main" id="{08F18148-576B-C91F-B7E5-9CD3300B68B9}"/>
              </a:ext>
            </a:extLst>
          </p:cNvPr>
          <p:cNvSpPr/>
          <p:nvPr/>
        </p:nvSpPr>
        <p:spPr>
          <a:xfrm rot="10800000">
            <a:off x="10018046" y="1777284"/>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00908ABB-568D-E3B3-7E3D-BB5F67146ACA}"/>
              </a:ext>
            </a:extLst>
          </p:cNvPr>
          <p:cNvSpPr/>
          <p:nvPr/>
        </p:nvSpPr>
        <p:spPr>
          <a:xfrm>
            <a:off x="3044415" y="2038051"/>
            <a:ext cx="263263" cy="354563"/>
          </a:xfrm>
          <a:prstGeom prst="chevron">
            <a:avLst>
              <a:gd name="adj" fmla="val 50000"/>
            </a:avLst>
          </a:prstGeom>
          <a:solidFill>
            <a:srgbClr val="000000"/>
          </a:solidFill>
          <a:ln/>
        </p:spPr>
        <p:txBody>
          <a:bodyPr/>
          <a:lstStyle/>
          <a:p>
            <a:endParaRPr lang="en-EG" b="1"/>
          </a:p>
        </p:txBody>
      </p:sp>
      <p:sp>
        <p:nvSpPr>
          <p:cNvPr id="18" name="Text 19">
            <a:extLst>
              <a:ext uri="{FF2B5EF4-FFF2-40B4-BE49-F238E27FC236}">
                <a16:creationId xmlns:a16="http://schemas.microsoft.com/office/drawing/2014/main" id="{22451E8D-D1D8-FAE0-3F3E-B6614833776A}"/>
              </a:ext>
            </a:extLst>
          </p:cNvPr>
          <p:cNvSpPr/>
          <p:nvPr/>
        </p:nvSpPr>
        <p:spPr>
          <a:xfrm>
            <a:off x="3044415" y="2038051"/>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20">
            <a:extLst>
              <a:ext uri="{FF2B5EF4-FFF2-40B4-BE49-F238E27FC236}">
                <a16:creationId xmlns:a16="http://schemas.microsoft.com/office/drawing/2014/main" id="{E3DEDBBE-8BEE-E3E1-C9EF-EDB7C4023A7A}"/>
              </a:ext>
            </a:extLst>
          </p:cNvPr>
          <p:cNvSpPr/>
          <p:nvPr/>
        </p:nvSpPr>
        <p:spPr>
          <a:xfrm>
            <a:off x="5937457" y="2038051"/>
            <a:ext cx="263263" cy="354563"/>
          </a:xfrm>
          <a:prstGeom prst="chevron">
            <a:avLst>
              <a:gd name="adj" fmla="val 50000"/>
            </a:avLst>
          </a:prstGeom>
          <a:solidFill>
            <a:srgbClr val="000000"/>
          </a:solidFill>
          <a:ln/>
        </p:spPr>
        <p:txBody>
          <a:bodyPr/>
          <a:lstStyle/>
          <a:p>
            <a:endParaRPr lang="en-EG" b="1"/>
          </a:p>
        </p:txBody>
      </p:sp>
      <p:sp>
        <p:nvSpPr>
          <p:cNvPr id="20" name="Text 21">
            <a:extLst>
              <a:ext uri="{FF2B5EF4-FFF2-40B4-BE49-F238E27FC236}">
                <a16:creationId xmlns:a16="http://schemas.microsoft.com/office/drawing/2014/main" id="{D5601DAF-9E9B-8455-AD6D-EDDC9748E2AD}"/>
              </a:ext>
            </a:extLst>
          </p:cNvPr>
          <p:cNvSpPr/>
          <p:nvPr/>
        </p:nvSpPr>
        <p:spPr>
          <a:xfrm>
            <a:off x="5937457" y="2038051"/>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2">
            <a:extLst>
              <a:ext uri="{FF2B5EF4-FFF2-40B4-BE49-F238E27FC236}">
                <a16:creationId xmlns:a16="http://schemas.microsoft.com/office/drawing/2014/main" id="{D0BCE7BA-37E2-13C7-92A5-A9A8DBD31BF7}"/>
              </a:ext>
            </a:extLst>
          </p:cNvPr>
          <p:cNvSpPr/>
          <p:nvPr/>
        </p:nvSpPr>
        <p:spPr>
          <a:xfrm>
            <a:off x="8919252" y="2038050"/>
            <a:ext cx="263263" cy="354563"/>
          </a:xfrm>
          <a:prstGeom prst="chevron">
            <a:avLst>
              <a:gd name="adj" fmla="val 50000"/>
            </a:avLst>
          </a:prstGeom>
          <a:solidFill>
            <a:srgbClr val="000000"/>
          </a:solidFill>
          <a:ln/>
        </p:spPr>
        <p:txBody>
          <a:bodyPr/>
          <a:lstStyle/>
          <a:p>
            <a:endParaRPr lang="en-EG" b="1"/>
          </a:p>
        </p:txBody>
      </p:sp>
      <p:sp>
        <p:nvSpPr>
          <p:cNvPr id="22" name="Text 23">
            <a:extLst>
              <a:ext uri="{FF2B5EF4-FFF2-40B4-BE49-F238E27FC236}">
                <a16:creationId xmlns:a16="http://schemas.microsoft.com/office/drawing/2014/main" id="{5AA8043A-A6ED-6FC5-1FF6-CE880E41BF7A}"/>
              </a:ext>
            </a:extLst>
          </p:cNvPr>
          <p:cNvSpPr/>
          <p:nvPr/>
        </p:nvSpPr>
        <p:spPr>
          <a:xfrm>
            <a:off x="8919252" y="2038050"/>
            <a:ext cx="263263" cy="354563"/>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24">
            <a:extLst>
              <a:ext uri="{FF2B5EF4-FFF2-40B4-BE49-F238E27FC236}">
                <a16:creationId xmlns:a16="http://schemas.microsoft.com/office/drawing/2014/main" id="{545A9131-3F32-C870-E709-3726AA8CFC1F}"/>
              </a:ext>
            </a:extLst>
          </p:cNvPr>
          <p:cNvSpPr/>
          <p:nvPr/>
        </p:nvSpPr>
        <p:spPr>
          <a:xfrm>
            <a:off x="709295" y="3792704"/>
            <a:ext cx="2407285" cy="2557823"/>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24" name="Text 25">
            <a:extLst>
              <a:ext uri="{FF2B5EF4-FFF2-40B4-BE49-F238E27FC236}">
                <a16:creationId xmlns:a16="http://schemas.microsoft.com/office/drawing/2014/main" id="{8566F333-F0D9-5D71-068D-6C5522644F4F}"/>
              </a:ext>
            </a:extLst>
          </p:cNvPr>
          <p:cNvSpPr/>
          <p:nvPr/>
        </p:nvSpPr>
        <p:spPr>
          <a:xfrm>
            <a:off x="709295" y="3792704"/>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Shape 26">
            <a:extLst>
              <a:ext uri="{FF2B5EF4-FFF2-40B4-BE49-F238E27FC236}">
                <a16:creationId xmlns:a16="http://schemas.microsoft.com/office/drawing/2014/main" id="{D81595E8-6A62-E3FE-D1D8-6B0CE382CCEA}"/>
              </a:ext>
            </a:extLst>
          </p:cNvPr>
          <p:cNvSpPr/>
          <p:nvPr/>
        </p:nvSpPr>
        <p:spPr>
          <a:xfrm>
            <a:off x="708660" y="2948789"/>
            <a:ext cx="2407920" cy="716915"/>
          </a:xfrm>
          <a:prstGeom prst="roundRect">
            <a:avLst>
              <a:gd name="adj" fmla="val 30469"/>
            </a:avLst>
          </a:prstGeom>
          <a:solidFill>
            <a:srgbClr val="00B0F0"/>
          </a:solidFill>
          <a:ln/>
        </p:spPr>
        <p:txBody>
          <a:bodyPr/>
          <a:lstStyle/>
          <a:p>
            <a:endParaRPr lang="en-EG" b="1"/>
          </a:p>
        </p:txBody>
      </p:sp>
      <p:sp>
        <p:nvSpPr>
          <p:cNvPr id="27" name="Text 27">
            <a:extLst>
              <a:ext uri="{FF2B5EF4-FFF2-40B4-BE49-F238E27FC236}">
                <a16:creationId xmlns:a16="http://schemas.microsoft.com/office/drawing/2014/main" id="{8238E400-45A8-42A5-6A49-75D30CD708DA}"/>
              </a:ext>
            </a:extLst>
          </p:cNvPr>
          <p:cNvSpPr/>
          <p:nvPr/>
        </p:nvSpPr>
        <p:spPr>
          <a:xfrm>
            <a:off x="708660" y="2948789"/>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28" name="Shape 28">
            <a:extLst>
              <a:ext uri="{FF2B5EF4-FFF2-40B4-BE49-F238E27FC236}">
                <a16:creationId xmlns:a16="http://schemas.microsoft.com/office/drawing/2014/main" id="{6C20830A-22F4-508F-A657-5A8B40581489}"/>
              </a:ext>
            </a:extLst>
          </p:cNvPr>
          <p:cNvSpPr/>
          <p:nvPr/>
        </p:nvSpPr>
        <p:spPr>
          <a:xfrm>
            <a:off x="3533775" y="3792704"/>
            <a:ext cx="2407285" cy="2557823"/>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29" name="Text 29">
            <a:extLst>
              <a:ext uri="{FF2B5EF4-FFF2-40B4-BE49-F238E27FC236}">
                <a16:creationId xmlns:a16="http://schemas.microsoft.com/office/drawing/2014/main" id="{3343225D-ED3E-B27D-8F7B-360FD0D24DD7}"/>
              </a:ext>
            </a:extLst>
          </p:cNvPr>
          <p:cNvSpPr/>
          <p:nvPr/>
        </p:nvSpPr>
        <p:spPr>
          <a:xfrm>
            <a:off x="3533775" y="3792704"/>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0" name="Shape 30">
            <a:extLst>
              <a:ext uri="{FF2B5EF4-FFF2-40B4-BE49-F238E27FC236}">
                <a16:creationId xmlns:a16="http://schemas.microsoft.com/office/drawing/2014/main" id="{ABFB68F9-4624-AF9C-7144-55E6ACCE91E1}"/>
              </a:ext>
            </a:extLst>
          </p:cNvPr>
          <p:cNvSpPr/>
          <p:nvPr/>
        </p:nvSpPr>
        <p:spPr>
          <a:xfrm>
            <a:off x="3533140" y="2948789"/>
            <a:ext cx="2407920" cy="716915"/>
          </a:xfrm>
          <a:prstGeom prst="roundRect">
            <a:avLst>
              <a:gd name="adj" fmla="val 30469"/>
            </a:avLst>
          </a:prstGeom>
          <a:solidFill>
            <a:srgbClr val="00B0F0"/>
          </a:solidFill>
          <a:ln/>
        </p:spPr>
        <p:txBody>
          <a:bodyPr/>
          <a:lstStyle/>
          <a:p>
            <a:endParaRPr lang="en-EG" b="1"/>
          </a:p>
        </p:txBody>
      </p:sp>
      <p:sp>
        <p:nvSpPr>
          <p:cNvPr id="31" name="Text 31">
            <a:extLst>
              <a:ext uri="{FF2B5EF4-FFF2-40B4-BE49-F238E27FC236}">
                <a16:creationId xmlns:a16="http://schemas.microsoft.com/office/drawing/2014/main" id="{D79387F3-1276-862D-E5A0-DE7FE3D123DB}"/>
              </a:ext>
            </a:extLst>
          </p:cNvPr>
          <p:cNvSpPr/>
          <p:nvPr/>
        </p:nvSpPr>
        <p:spPr>
          <a:xfrm>
            <a:off x="3533140" y="2948789"/>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32">
            <a:extLst>
              <a:ext uri="{FF2B5EF4-FFF2-40B4-BE49-F238E27FC236}">
                <a16:creationId xmlns:a16="http://schemas.microsoft.com/office/drawing/2014/main" id="{17C200BC-6B64-1D40-3F43-3B77C280BA77}"/>
              </a:ext>
            </a:extLst>
          </p:cNvPr>
          <p:cNvSpPr/>
          <p:nvPr/>
        </p:nvSpPr>
        <p:spPr>
          <a:xfrm>
            <a:off x="6358255" y="3792704"/>
            <a:ext cx="2407285" cy="2557823"/>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33" name="Text 33">
            <a:extLst>
              <a:ext uri="{FF2B5EF4-FFF2-40B4-BE49-F238E27FC236}">
                <a16:creationId xmlns:a16="http://schemas.microsoft.com/office/drawing/2014/main" id="{AD41D614-2358-AEC3-FC8A-472E404F60EA}"/>
              </a:ext>
            </a:extLst>
          </p:cNvPr>
          <p:cNvSpPr/>
          <p:nvPr/>
        </p:nvSpPr>
        <p:spPr>
          <a:xfrm>
            <a:off x="6358255" y="3792704"/>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4" name="Shape 34">
            <a:extLst>
              <a:ext uri="{FF2B5EF4-FFF2-40B4-BE49-F238E27FC236}">
                <a16:creationId xmlns:a16="http://schemas.microsoft.com/office/drawing/2014/main" id="{36650300-FCFB-C61B-51E4-E4C4E3B7C15F}"/>
              </a:ext>
            </a:extLst>
          </p:cNvPr>
          <p:cNvSpPr/>
          <p:nvPr/>
        </p:nvSpPr>
        <p:spPr>
          <a:xfrm>
            <a:off x="6357620" y="2948789"/>
            <a:ext cx="2407920" cy="716915"/>
          </a:xfrm>
          <a:prstGeom prst="roundRect">
            <a:avLst>
              <a:gd name="adj" fmla="val 30469"/>
            </a:avLst>
          </a:prstGeom>
          <a:solidFill>
            <a:srgbClr val="00B0F0"/>
          </a:solidFill>
          <a:ln/>
        </p:spPr>
        <p:txBody>
          <a:bodyPr/>
          <a:lstStyle/>
          <a:p>
            <a:endParaRPr lang="en-EG" b="1"/>
          </a:p>
        </p:txBody>
      </p:sp>
      <p:sp>
        <p:nvSpPr>
          <p:cNvPr id="35" name="Text 35">
            <a:extLst>
              <a:ext uri="{FF2B5EF4-FFF2-40B4-BE49-F238E27FC236}">
                <a16:creationId xmlns:a16="http://schemas.microsoft.com/office/drawing/2014/main" id="{6DCB5858-2B4B-EE16-82B0-93BDF994B7BE}"/>
              </a:ext>
            </a:extLst>
          </p:cNvPr>
          <p:cNvSpPr/>
          <p:nvPr/>
        </p:nvSpPr>
        <p:spPr>
          <a:xfrm>
            <a:off x="6357620" y="2948789"/>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36" name="Shape 36">
            <a:extLst>
              <a:ext uri="{FF2B5EF4-FFF2-40B4-BE49-F238E27FC236}">
                <a16:creationId xmlns:a16="http://schemas.microsoft.com/office/drawing/2014/main" id="{156D5721-6557-DC48-B305-A05477A40995}"/>
              </a:ext>
            </a:extLst>
          </p:cNvPr>
          <p:cNvSpPr/>
          <p:nvPr/>
        </p:nvSpPr>
        <p:spPr>
          <a:xfrm>
            <a:off x="9182735" y="3792704"/>
            <a:ext cx="2407285" cy="2557823"/>
          </a:xfrm>
          <a:prstGeom prst="roundRect">
            <a:avLst>
              <a:gd name="adj" fmla="val 11052"/>
            </a:avLst>
          </a:prstGeom>
          <a:solidFill>
            <a:srgbClr val="000000">
              <a:alpha val="0"/>
            </a:srgbClr>
          </a:solidFill>
          <a:ln w="38100">
            <a:solidFill>
              <a:srgbClr val="00B0F0"/>
            </a:solidFill>
            <a:prstDash val="dash"/>
          </a:ln>
        </p:spPr>
        <p:txBody>
          <a:bodyPr/>
          <a:lstStyle/>
          <a:p>
            <a:endParaRPr lang="en-EG" b="1"/>
          </a:p>
        </p:txBody>
      </p:sp>
      <p:sp>
        <p:nvSpPr>
          <p:cNvPr id="37" name="Text 37">
            <a:extLst>
              <a:ext uri="{FF2B5EF4-FFF2-40B4-BE49-F238E27FC236}">
                <a16:creationId xmlns:a16="http://schemas.microsoft.com/office/drawing/2014/main" id="{38A3A133-B5C6-E596-A8A8-D39F637AB449}"/>
              </a:ext>
            </a:extLst>
          </p:cNvPr>
          <p:cNvSpPr/>
          <p:nvPr/>
        </p:nvSpPr>
        <p:spPr>
          <a:xfrm>
            <a:off x="9182735" y="3792704"/>
            <a:ext cx="2407285" cy="3102610"/>
          </a:xfrm>
          <a:prstGeom prst="rect">
            <a:avLst/>
          </a:prstGeom>
          <a:noFill/>
          <a:ln/>
        </p:spPr>
        <p:txBody>
          <a:bodyPr wrap="square" lIns="45720" tIns="91440" rIns="91440" bIns="45720" rtlCol="0" anchor="ctr"/>
          <a:lstStyle/>
          <a:p>
            <a:pPr>
              <a:lnSpc>
                <a:spcPct val="100000"/>
              </a:lnSpc>
            </a:pPr>
            <a:endParaRPr lang="en-US" sz="1600" b="1" dirty="0"/>
          </a:p>
        </p:txBody>
      </p:sp>
      <p:sp>
        <p:nvSpPr>
          <p:cNvPr id="38" name="Shape 38">
            <a:extLst>
              <a:ext uri="{FF2B5EF4-FFF2-40B4-BE49-F238E27FC236}">
                <a16:creationId xmlns:a16="http://schemas.microsoft.com/office/drawing/2014/main" id="{071FB7D1-CC05-352A-1E9A-16C52773D000}"/>
              </a:ext>
            </a:extLst>
          </p:cNvPr>
          <p:cNvSpPr/>
          <p:nvPr/>
        </p:nvSpPr>
        <p:spPr>
          <a:xfrm>
            <a:off x="9182100" y="2948789"/>
            <a:ext cx="2407920" cy="716915"/>
          </a:xfrm>
          <a:prstGeom prst="roundRect">
            <a:avLst>
              <a:gd name="adj" fmla="val 30469"/>
            </a:avLst>
          </a:prstGeom>
          <a:solidFill>
            <a:srgbClr val="00B0F0"/>
          </a:solidFill>
          <a:ln/>
        </p:spPr>
        <p:txBody>
          <a:bodyPr/>
          <a:lstStyle/>
          <a:p>
            <a:endParaRPr lang="en-EG" b="1"/>
          </a:p>
        </p:txBody>
      </p:sp>
      <p:sp>
        <p:nvSpPr>
          <p:cNvPr id="39" name="Text 39">
            <a:extLst>
              <a:ext uri="{FF2B5EF4-FFF2-40B4-BE49-F238E27FC236}">
                <a16:creationId xmlns:a16="http://schemas.microsoft.com/office/drawing/2014/main" id="{F383555B-4242-FD4B-2BE9-E0CB37F7A264}"/>
              </a:ext>
            </a:extLst>
          </p:cNvPr>
          <p:cNvSpPr/>
          <p:nvPr/>
        </p:nvSpPr>
        <p:spPr>
          <a:xfrm>
            <a:off x="9182100" y="2948789"/>
            <a:ext cx="2407920" cy="716915"/>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Text 40">
            <a:extLst>
              <a:ext uri="{FF2B5EF4-FFF2-40B4-BE49-F238E27FC236}">
                <a16:creationId xmlns:a16="http://schemas.microsoft.com/office/drawing/2014/main" id="{3C572599-A034-5D8B-C7B8-2EAD4E9926A3}"/>
              </a:ext>
            </a:extLst>
          </p:cNvPr>
          <p:cNvSpPr/>
          <p:nvPr/>
        </p:nvSpPr>
        <p:spPr>
          <a:xfrm>
            <a:off x="1344295" y="1892784"/>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41" name="Text 41">
            <a:extLst>
              <a:ext uri="{FF2B5EF4-FFF2-40B4-BE49-F238E27FC236}">
                <a16:creationId xmlns:a16="http://schemas.microsoft.com/office/drawing/2014/main" id="{436034A4-3F7C-A729-EE61-D16DB48323BA}"/>
              </a:ext>
            </a:extLst>
          </p:cNvPr>
          <p:cNvSpPr/>
          <p:nvPr/>
        </p:nvSpPr>
        <p:spPr>
          <a:xfrm>
            <a:off x="843915" y="3001494"/>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Model Architecture</a:t>
            </a:r>
            <a:endParaRPr lang="en-US" sz="1600" b="1" dirty="0"/>
          </a:p>
        </p:txBody>
      </p:sp>
      <p:sp>
        <p:nvSpPr>
          <p:cNvPr id="42" name="Text 42">
            <a:extLst>
              <a:ext uri="{FF2B5EF4-FFF2-40B4-BE49-F238E27FC236}">
                <a16:creationId xmlns:a16="http://schemas.microsoft.com/office/drawing/2014/main" id="{02955005-9EAB-29FE-554E-57F69BA6B3AB}"/>
              </a:ext>
            </a:extLst>
          </p:cNvPr>
          <p:cNvSpPr/>
          <p:nvPr/>
        </p:nvSpPr>
        <p:spPr>
          <a:xfrm>
            <a:off x="843280" y="3871444"/>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BrightLoan's model used gradient-boosted trees to capture complex repayment signals. SHAP values justified decisions to regulators, ensuring transparency and fairness.</a:t>
            </a:r>
            <a:endParaRPr lang="en-US" sz="1600" b="1" dirty="0"/>
          </a:p>
        </p:txBody>
      </p:sp>
      <p:sp>
        <p:nvSpPr>
          <p:cNvPr id="43" name="Text 43">
            <a:extLst>
              <a:ext uri="{FF2B5EF4-FFF2-40B4-BE49-F238E27FC236}">
                <a16:creationId xmlns:a16="http://schemas.microsoft.com/office/drawing/2014/main" id="{A72997A0-C492-DC81-BE5B-C2D55EA7B433}"/>
              </a:ext>
            </a:extLst>
          </p:cNvPr>
          <p:cNvSpPr/>
          <p:nvPr/>
        </p:nvSpPr>
        <p:spPr>
          <a:xfrm>
            <a:off x="4233545" y="1892784"/>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44" name="Text 44">
            <a:extLst>
              <a:ext uri="{FF2B5EF4-FFF2-40B4-BE49-F238E27FC236}">
                <a16:creationId xmlns:a16="http://schemas.microsoft.com/office/drawing/2014/main" id="{B281A0A5-8895-07EF-1095-29552AC5D773}"/>
              </a:ext>
            </a:extLst>
          </p:cNvPr>
          <p:cNvSpPr/>
          <p:nvPr/>
        </p:nvSpPr>
        <p:spPr>
          <a:xfrm>
            <a:off x="3668395" y="3001494"/>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Continuous Learning</a:t>
            </a:r>
            <a:endParaRPr lang="en-US" sz="1600" b="1" dirty="0"/>
          </a:p>
        </p:txBody>
      </p:sp>
      <p:sp>
        <p:nvSpPr>
          <p:cNvPr id="45" name="Text 45">
            <a:extLst>
              <a:ext uri="{FF2B5EF4-FFF2-40B4-BE49-F238E27FC236}">
                <a16:creationId xmlns:a16="http://schemas.microsoft.com/office/drawing/2014/main" id="{1A8F64D1-A2EB-EED0-396A-7747E23C6B8B}"/>
              </a:ext>
            </a:extLst>
          </p:cNvPr>
          <p:cNvSpPr/>
          <p:nvPr/>
        </p:nvSpPr>
        <p:spPr>
          <a:xfrm>
            <a:off x="3667760" y="3871444"/>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model continuously retrained with real-time performance data from partner banks. This ensured it remained accurate and effective in a dynamic financial environment.</a:t>
            </a:r>
            <a:endParaRPr lang="en-US" sz="1600" b="1" dirty="0"/>
          </a:p>
        </p:txBody>
      </p:sp>
      <p:sp>
        <p:nvSpPr>
          <p:cNvPr id="46" name="Text 46">
            <a:extLst>
              <a:ext uri="{FF2B5EF4-FFF2-40B4-BE49-F238E27FC236}">
                <a16:creationId xmlns:a16="http://schemas.microsoft.com/office/drawing/2014/main" id="{6C4D135B-EBCC-001A-BC57-ED3D1CE8955C}"/>
              </a:ext>
            </a:extLst>
          </p:cNvPr>
          <p:cNvSpPr/>
          <p:nvPr/>
        </p:nvSpPr>
        <p:spPr>
          <a:xfrm>
            <a:off x="7092315" y="1892784"/>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3</a:t>
            </a:r>
            <a:endParaRPr lang="en-US" sz="1600" b="1" dirty="0"/>
          </a:p>
        </p:txBody>
      </p:sp>
      <p:sp>
        <p:nvSpPr>
          <p:cNvPr id="47" name="Text 47">
            <a:extLst>
              <a:ext uri="{FF2B5EF4-FFF2-40B4-BE49-F238E27FC236}">
                <a16:creationId xmlns:a16="http://schemas.microsoft.com/office/drawing/2014/main" id="{551DF6DD-679C-9200-7BD3-AB45AC1BCAAD}"/>
              </a:ext>
            </a:extLst>
          </p:cNvPr>
          <p:cNvSpPr/>
          <p:nvPr/>
        </p:nvSpPr>
        <p:spPr>
          <a:xfrm>
            <a:off x="6492875" y="3001494"/>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Fairness Testing</a:t>
            </a:r>
            <a:endParaRPr lang="en-US" sz="1600" b="1" dirty="0"/>
          </a:p>
        </p:txBody>
      </p:sp>
      <p:sp>
        <p:nvSpPr>
          <p:cNvPr id="48" name="Text 48">
            <a:extLst>
              <a:ext uri="{FF2B5EF4-FFF2-40B4-BE49-F238E27FC236}">
                <a16:creationId xmlns:a16="http://schemas.microsoft.com/office/drawing/2014/main" id="{1BDF10A1-41CF-C040-F2CE-CA1F73250853}"/>
              </a:ext>
            </a:extLst>
          </p:cNvPr>
          <p:cNvSpPr/>
          <p:nvPr/>
        </p:nvSpPr>
        <p:spPr>
          <a:xfrm>
            <a:off x="6492240" y="3871444"/>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platform conducted regular fairness testing to ensure that lending decisions were unbiased and inclusive. This helped expand access to credit for underserved communities.</a:t>
            </a:r>
            <a:endParaRPr lang="en-US" sz="1600" b="1" dirty="0"/>
          </a:p>
        </p:txBody>
      </p:sp>
      <p:sp>
        <p:nvSpPr>
          <p:cNvPr id="49" name="Text 49">
            <a:extLst>
              <a:ext uri="{FF2B5EF4-FFF2-40B4-BE49-F238E27FC236}">
                <a16:creationId xmlns:a16="http://schemas.microsoft.com/office/drawing/2014/main" id="{8E8DE0E3-4315-8C63-EFC8-C4CEC5DBEAD1}"/>
              </a:ext>
            </a:extLst>
          </p:cNvPr>
          <p:cNvSpPr/>
          <p:nvPr/>
        </p:nvSpPr>
        <p:spPr>
          <a:xfrm>
            <a:off x="10017760" y="1892784"/>
            <a:ext cx="935990"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4</a:t>
            </a:r>
            <a:endParaRPr lang="en-US" sz="1600" b="1" dirty="0"/>
          </a:p>
        </p:txBody>
      </p:sp>
      <p:sp>
        <p:nvSpPr>
          <p:cNvPr id="50" name="Text 50">
            <a:extLst>
              <a:ext uri="{FF2B5EF4-FFF2-40B4-BE49-F238E27FC236}">
                <a16:creationId xmlns:a16="http://schemas.microsoft.com/office/drawing/2014/main" id="{FB4B697B-7797-6FFF-44CC-BC32763B9D4B}"/>
              </a:ext>
            </a:extLst>
          </p:cNvPr>
          <p:cNvSpPr/>
          <p:nvPr/>
        </p:nvSpPr>
        <p:spPr>
          <a:xfrm>
            <a:off x="9317355" y="3001494"/>
            <a:ext cx="2200275" cy="645160"/>
          </a:xfrm>
          <a:prstGeom prst="rect">
            <a:avLst/>
          </a:prstGeom>
          <a:noFill/>
          <a:ln/>
        </p:spPr>
        <p:txBody>
          <a:bodyPr wrap="square" lIns="91440" tIns="45720" rIns="91440" bIns="45720" rtlCol="0" anchor="t"/>
          <a:lstStyle/>
          <a:p>
            <a:pPr>
              <a:lnSpc>
                <a:spcPct val="100000"/>
              </a:lnSpc>
            </a:pPr>
            <a:r>
              <a:rPr lang="en-US" sz="1800" b="1" dirty="0">
                <a:solidFill>
                  <a:srgbClr val="FFFFFF"/>
                </a:solidFill>
                <a:latin typeface="MiSans" pitchFamily="34" charset="0"/>
                <a:ea typeface="MiSans" pitchFamily="34" charset="-122"/>
                <a:cs typeface="MiSans" pitchFamily="34" charset="-120"/>
              </a:rPr>
              <a:t>Regulatory Compliance</a:t>
            </a:r>
            <a:endParaRPr lang="en-US" sz="1600" b="1" dirty="0"/>
          </a:p>
        </p:txBody>
      </p:sp>
      <p:sp>
        <p:nvSpPr>
          <p:cNvPr id="51" name="Text 51">
            <a:extLst>
              <a:ext uri="{FF2B5EF4-FFF2-40B4-BE49-F238E27FC236}">
                <a16:creationId xmlns:a16="http://schemas.microsoft.com/office/drawing/2014/main" id="{DF93FD46-AF48-5C04-C69E-6D26E8DE838F}"/>
              </a:ext>
            </a:extLst>
          </p:cNvPr>
          <p:cNvSpPr/>
          <p:nvPr/>
        </p:nvSpPr>
        <p:spPr>
          <a:xfrm>
            <a:off x="9316720" y="3871444"/>
            <a:ext cx="2200910" cy="276733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BrightLoan's model met all regulatory requirements for fairness and transparency. This positioned the company for long-term success and scalability.</a:t>
            </a:r>
            <a:endParaRPr lang="en-US" sz="1600" b="1" dirty="0"/>
          </a:p>
        </p:txBody>
      </p:sp>
    </p:spTree>
    <p:extLst>
      <p:ext uri="{BB962C8B-B14F-4D97-AF65-F5344CB8AC3E}">
        <p14:creationId xmlns:p14="http://schemas.microsoft.com/office/powerpoint/2010/main" val="4138956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4AC67-72C9-2131-74A5-0FDD6CD2B7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7CE208-FB23-B729-CE31-AD07DBDDFF54}"/>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958F2801-00A8-4ACD-94F5-56462C8F284F}"/>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Bright</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Loan Results</a:t>
            </a:r>
          </a:p>
        </p:txBody>
      </p:sp>
      <p:sp>
        <p:nvSpPr>
          <p:cNvPr id="5" name="Rectangle 4">
            <a:extLst>
              <a:ext uri="{FF2B5EF4-FFF2-40B4-BE49-F238E27FC236}">
                <a16:creationId xmlns:a16="http://schemas.microsoft.com/office/drawing/2014/main" id="{90DFE99D-117D-96B6-C5A3-F91E11C0404D}"/>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C1CCAB-ACC3-8940-FCD7-D1B122DCE20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611E48C-F1A0-5DD2-EDCF-607E5F51974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1AD886D-DEC0-0595-4372-88F77EF679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198BDC85-F4BE-1F1D-D180-F87E799D8E9B}"/>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9" name="Text 13">
            <a:extLst>
              <a:ext uri="{FF2B5EF4-FFF2-40B4-BE49-F238E27FC236}">
                <a16:creationId xmlns:a16="http://schemas.microsoft.com/office/drawing/2014/main" id="{D96A036A-99B8-5C2C-4D2F-61F4A1B2017F}"/>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2" name="Shape 10">
            <a:extLst>
              <a:ext uri="{FF2B5EF4-FFF2-40B4-BE49-F238E27FC236}">
                <a16:creationId xmlns:a16="http://schemas.microsoft.com/office/drawing/2014/main" id="{C8B6A951-9B62-7363-CAE3-E05D4B491A06}"/>
              </a:ext>
            </a:extLst>
          </p:cNvPr>
          <p:cNvSpPr/>
          <p:nvPr/>
        </p:nvSpPr>
        <p:spPr>
          <a:xfrm>
            <a:off x="705470" y="242628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8" name="Text 11">
            <a:extLst>
              <a:ext uri="{FF2B5EF4-FFF2-40B4-BE49-F238E27FC236}">
                <a16:creationId xmlns:a16="http://schemas.microsoft.com/office/drawing/2014/main" id="{D050A406-E44F-CC0E-3123-4870C6235F94}"/>
              </a:ext>
            </a:extLst>
          </p:cNvPr>
          <p:cNvSpPr/>
          <p:nvPr/>
        </p:nvSpPr>
        <p:spPr>
          <a:xfrm>
            <a:off x="705470" y="2426286"/>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1E74B8AC-7AF1-CFBD-975E-AC3E16A109D0}"/>
              </a:ext>
            </a:extLst>
          </p:cNvPr>
          <p:cNvSpPr/>
          <p:nvPr/>
        </p:nvSpPr>
        <p:spPr>
          <a:xfrm>
            <a:off x="591170" y="2261821"/>
            <a:ext cx="2836545" cy="3590925"/>
          </a:xfrm>
          <a:prstGeom prst="roundRect">
            <a:avLst>
              <a:gd name="adj" fmla="val 14996"/>
            </a:avLst>
          </a:prstGeom>
          <a:solidFill>
            <a:srgbClr val="FFFFFF"/>
          </a:solidFill>
          <a:ln w="19050">
            <a:solidFill>
              <a:srgbClr val="000000"/>
            </a:solidFill>
            <a:prstDash val="solid"/>
          </a:ln>
        </p:spPr>
        <p:txBody>
          <a:bodyPr/>
          <a:lstStyle/>
          <a:p>
            <a:endParaRPr lang="en-EG"/>
          </a:p>
        </p:txBody>
      </p:sp>
      <p:sp>
        <p:nvSpPr>
          <p:cNvPr id="12" name="Text 13">
            <a:extLst>
              <a:ext uri="{FF2B5EF4-FFF2-40B4-BE49-F238E27FC236}">
                <a16:creationId xmlns:a16="http://schemas.microsoft.com/office/drawing/2014/main" id="{D88BE16B-AE1F-6791-7BA9-FFCC9C3E5786}"/>
              </a:ext>
            </a:extLst>
          </p:cNvPr>
          <p:cNvSpPr/>
          <p:nvPr/>
        </p:nvSpPr>
        <p:spPr>
          <a:xfrm>
            <a:off x="591170" y="2261821"/>
            <a:ext cx="2836545"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4">
            <a:extLst>
              <a:ext uri="{FF2B5EF4-FFF2-40B4-BE49-F238E27FC236}">
                <a16:creationId xmlns:a16="http://schemas.microsoft.com/office/drawing/2014/main" id="{B86A0417-EA15-EC97-95AE-0DD1F7A0523A}"/>
              </a:ext>
            </a:extLst>
          </p:cNvPr>
          <p:cNvSpPr/>
          <p:nvPr/>
        </p:nvSpPr>
        <p:spPr>
          <a:xfrm>
            <a:off x="4552935" y="256725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4" name="Text 15">
            <a:extLst>
              <a:ext uri="{FF2B5EF4-FFF2-40B4-BE49-F238E27FC236}">
                <a16:creationId xmlns:a16="http://schemas.microsoft.com/office/drawing/2014/main" id="{8B09F41E-916A-751A-6ACC-C15803C8A962}"/>
              </a:ext>
            </a:extLst>
          </p:cNvPr>
          <p:cNvSpPr/>
          <p:nvPr/>
        </p:nvSpPr>
        <p:spPr>
          <a:xfrm>
            <a:off x="4552935" y="2567256"/>
            <a:ext cx="2893060"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FAA1017A-16C6-0D19-0862-BD74283D672F}"/>
              </a:ext>
            </a:extLst>
          </p:cNvPr>
          <p:cNvSpPr/>
          <p:nvPr/>
        </p:nvSpPr>
        <p:spPr>
          <a:xfrm>
            <a:off x="4438635" y="2320241"/>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6" name="Text 17">
            <a:extLst>
              <a:ext uri="{FF2B5EF4-FFF2-40B4-BE49-F238E27FC236}">
                <a16:creationId xmlns:a16="http://schemas.microsoft.com/office/drawing/2014/main" id="{1F3B5A9C-D8DB-68CC-1D86-B14F35006041}"/>
              </a:ext>
            </a:extLst>
          </p:cNvPr>
          <p:cNvSpPr/>
          <p:nvPr/>
        </p:nvSpPr>
        <p:spPr>
          <a:xfrm>
            <a:off x="4438635" y="2320241"/>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8">
            <a:extLst>
              <a:ext uri="{FF2B5EF4-FFF2-40B4-BE49-F238E27FC236}">
                <a16:creationId xmlns:a16="http://schemas.microsoft.com/office/drawing/2014/main" id="{D4290A96-A978-C3F3-228A-88F687EB43F6}"/>
              </a:ext>
            </a:extLst>
          </p:cNvPr>
          <p:cNvSpPr/>
          <p:nvPr/>
        </p:nvSpPr>
        <p:spPr>
          <a:xfrm>
            <a:off x="8570580" y="2625676"/>
            <a:ext cx="2893060" cy="3590925"/>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18" name="Text 19">
            <a:extLst>
              <a:ext uri="{FF2B5EF4-FFF2-40B4-BE49-F238E27FC236}">
                <a16:creationId xmlns:a16="http://schemas.microsoft.com/office/drawing/2014/main" id="{2FBEF6C3-CC45-52D4-3040-D94D53FDF27F}"/>
              </a:ext>
            </a:extLst>
          </p:cNvPr>
          <p:cNvSpPr/>
          <p:nvPr/>
        </p:nvSpPr>
        <p:spPr>
          <a:xfrm>
            <a:off x="8570580" y="2625676"/>
            <a:ext cx="2893060" cy="35909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20">
            <a:extLst>
              <a:ext uri="{FF2B5EF4-FFF2-40B4-BE49-F238E27FC236}">
                <a16:creationId xmlns:a16="http://schemas.microsoft.com/office/drawing/2014/main" id="{459C1D7F-7AAF-6356-65B2-371A04515741}"/>
              </a:ext>
            </a:extLst>
          </p:cNvPr>
          <p:cNvSpPr/>
          <p:nvPr/>
        </p:nvSpPr>
        <p:spPr>
          <a:xfrm>
            <a:off x="8456280" y="2378661"/>
            <a:ext cx="2836545" cy="359092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20" name="Text 21">
            <a:extLst>
              <a:ext uri="{FF2B5EF4-FFF2-40B4-BE49-F238E27FC236}">
                <a16:creationId xmlns:a16="http://schemas.microsoft.com/office/drawing/2014/main" id="{EA7DDBD1-0010-755F-4F15-8FE6CEBF176F}"/>
              </a:ext>
            </a:extLst>
          </p:cNvPr>
          <p:cNvSpPr/>
          <p:nvPr/>
        </p:nvSpPr>
        <p:spPr>
          <a:xfrm>
            <a:off x="8456280" y="2378661"/>
            <a:ext cx="2836545" cy="3590925"/>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2">
            <a:extLst>
              <a:ext uri="{FF2B5EF4-FFF2-40B4-BE49-F238E27FC236}">
                <a16:creationId xmlns:a16="http://schemas.microsoft.com/office/drawing/2014/main" id="{E72570A6-A589-84F6-8B43-EB172FFF9ECA}"/>
              </a:ext>
            </a:extLst>
          </p:cNvPr>
          <p:cNvSpPr/>
          <p:nvPr/>
        </p:nvSpPr>
        <p:spPr>
          <a:xfrm>
            <a:off x="3808080" y="3621356"/>
            <a:ext cx="420370" cy="871220"/>
          </a:xfrm>
          <a:prstGeom prst="chevron">
            <a:avLst>
              <a:gd name="adj" fmla="val 50000"/>
            </a:avLst>
          </a:prstGeom>
          <a:solidFill>
            <a:srgbClr val="00B0F0"/>
          </a:solidFill>
          <a:ln/>
        </p:spPr>
        <p:txBody>
          <a:bodyPr/>
          <a:lstStyle/>
          <a:p>
            <a:endParaRPr lang="en-EG" b="1"/>
          </a:p>
        </p:txBody>
      </p:sp>
      <p:sp>
        <p:nvSpPr>
          <p:cNvPr id="22" name="Text 23">
            <a:extLst>
              <a:ext uri="{FF2B5EF4-FFF2-40B4-BE49-F238E27FC236}">
                <a16:creationId xmlns:a16="http://schemas.microsoft.com/office/drawing/2014/main" id="{03644233-A43F-E341-55C4-37F76532CD2C}"/>
              </a:ext>
            </a:extLst>
          </p:cNvPr>
          <p:cNvSpPr/>
          <p:nvPr/>
        </p:nvSpPr>
        <p:spPr>
          <a:xfrm>
            <a:off x="3808080" y="3621356"/>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24">
            <a:extLst>
              <a:ext uri="{FF2B5EF4-FFF2-40B4-BE49-F238E27FC236}">
                <a16:creationId xmlns:a16="http://schemas.microsoft.com/office/drawing/2014/main" id="{FB8FD605-F2E3-F107-4DC9-8DA698053D4D}"/>
              </a:ext>
            </a:extLst>
          </p:cNvPr>
          <p:cNvSpPr/>
          <p:nvPr/>
        </p:nvSpPr>
        <p:spPr>
          <a:xfrm>
            <a:off x="7741270" y="3621356"/>
            <a:ext cx="420370" cy="871220"/>
          </a:xfrm>
          <a:prstGeom prst="chevron">
            <a:avLst>
              <a:gd name="adj" fmla="val 50000"/>
            </a:avLst>
          </a:prstGeom>
          <a:solidFill>
            <a:srgbClr val="00B0F0"/>
          </a:solidFill>
          <a:ln/>
        </p:spPr>
        <p:txBody>
          <a:bodyPr/>
          <a:lstStyle/>
          <a:p>
            <a:endParaRPr lang="en-EG" b="1"/>
          </a:p>
        </p:txBody>
      </p:sp>
      <p:sp>
        <p:nvSpPr>
          <p:cNvPr id="24" name="Text 25">
            <a:extLst>
              <a:ext uri="{FF2B5EF4-FFF2-40B4-BE49-F238E27FC236}">
                <a16:creationId xmlns:a16="http://schemas.microsoft.com/office/drawing/2014/main" id="{A19E23FD-BA89-9779-298B-838D5E0F28E3}"/>
              </a:ext>
            </a:extLst>
          </p:cNvPr>
          <p:cNvSpPr/>
          <p:nvPr/>
        </p:nvSpPr>
        <p:spPr>
          <a:xfrm>
            <a:off x="7741270" y="3621356"/>
            <a:ext cx="420370" cy="871220"/>
          </a:xfrm>
          <a:prstGeom prst="rect">
            <a:avLst/>
          </a:prstGeom>
          <a:noFill/>
          <a:ln/>
        </p:spPr>
        <p:txBody>
          <a:bodyPr wrap="square" lIns="45720" tIns="91440" rIns="91440" bIns="45720" rtlCol="0" anchor="ctr"/>
          <a:lstStyle/>
          <a:p>
            <a:pPr>
              <a:lnSpc>
                <a:spcPct val="100000"/>
              </a:lnSpc>
            </a:pPr>
            <a:endParaRPr lang="en-US" sz="1600" b="1" dirty="0"/>
          </a:p>
        </p:txBody>
      </p:sp>
      <p:sp>
        <p:nvSpPr>
          <p:cNvPr id="26" name="Text 28">
            <a:extLst>
              <a:ext uri="{FF2B5EF4-FFF2-40B4-BE49-F238E27FC236}">
                <a16:creationId xmlns:a16="http://schemas.microsoft.com/office/drawing/2014/main" id="{6E9BC6C3-077C-341A-FA36-E029E26D9DDB}"/>
              </a:ext>
            </a:extLst>
          </p:cNvPr>
          <p:cNvSpPr/>
          <p:nvPr/>
        </p:nvSpPr>
        <p:spPr>
          <a:xfrm>
            <a:off x="827390" y="232024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Increased Loan Size</a:t>
            </a:r>
            <a:endParaRPr lang="en-US" sz="1600" b="1" dirty="0"/>
          </a:p>
        </p:txBody>
      </p:sp>
      <p:sp>
        <p:nvSpPr>
          <p:cNvPr id="27" name="Text 29">
            <a:extLst>
              <a:ext uri="{FF2B5EF4-FFF2-40B4-BE49-F238E27FC236}">
                <a16:creationId xmlns:a16="http://schemas.microsoft.com/office/drawing/2014/main" id="{68881297-AF7E-A2F9-B6DE-742D77CAB539}"/>
              </a:ext>
            </a:extLst>
          </p:cNvPr>
          <p:cNvSpPr/>
          <p:nvPr/>
        </p:nvSpPr>
        <p:spPr>
          <a:xfrm>
            <a:off x="705470" y="296540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average loan size increased by 15% as customer confidence grew. The platform effectively balanced risk and opportunity, leading to higher customer satisfaction.</a:t>
            </a:r>
            <a:endParaRPr lang="en-US" sz="1600" b="1" dirty="0"/>
          </a:p>
        </p:txBody>
      </p:sp>
      <p:sp>
        <p:nvSpPr>
          <p:cNvPr id="28" name="Text 30">
            <a:extLst>
              <a:ext uri="{FF2B5EF4-FFF2-40B4-BE49-F238E27FC236}">
                <a16:creationId xmlns:a16="http://schemas.microsoft.com/office/drawing/2014/main" id="{60789FA5-CF25-FA9B-1128-A22B6F740A2C}"/>
              </a:ext>
            </a:extLst>
          </p:cNvPr>
          <p:cNvSpPr/>
          <p:nvPr/>
        </p:nvSpPr>
        <p:spPr>
          <a:xfrm>
            <a:off x="4674855" y="237866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Cost Reduction</a:t>
            </a:r>
            <a:endParaRPr lang="en-US" sz="1600" b="1" dirty="0"/>
          </a:p>
        </p:txBody>
      </p:sp>
      <p:sp>
        <p:nvSpPr>
          <p:cNvPr id="29" name="Text 31">
            <a:extLst>
              <a:ext uri="{FF2B5EF4-FFF2-40B4-BE49-F238E27FC236}">
                <a16:creationId xmlns:a16="http://schemas.microsoft.com/office/drawing/2014/main" id="{5210F62A-8E4A-4BAA-A87A-6987ED1801B4}"/>
              </a:ext>
            </a:extLst>
          </p:cNvPr>
          <p:cNvSpPr/>
          <p:nvPr/>
        </p:nvSpPr>
        <p:spPr>
          <a:xfrm>
            <a:off x="4552935" y="302382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Acquisition costs fell by 30% due to automated pre-qualification emails. This made the lending process more efficient and cost-effective for the company.</a:t>
            </a:r>
            <a:endParaRPr lang="en-US" sz="1600" b="1" dirty="0"/>
          </a:p>
        </p:txBody>
      </p:sp>
      <p:sp>
        <p:nvSpPr>
          <p:cNvPr id="30" name="Text 32">
            <a:extLst>
              <a:ext uri="{FF2B5EF4-FFF2-40B4-BE49-F238E27FC236}">
                <a16:creationId xmlns:a16="http://schemas.microsoft.com/office/drawing/2014/main" id="{62202CD4-4D40-4AF9-7F98-421CC0CF2E85}"/>
              </a:ext>
            </a:extLst>
          </p:cNvPr>
          <p:cNvSpPr/>
          <p:nvPr/>
        </p:nvSpPr>
        <p:spPr>
          <a:xfrm>
            <a:off x="8692500" y="2437081"/>
            <a:ext cx="2200275" cy="645160"/>
          </a:xfrm>
          <a:prstGeom prst="rect">
            <a:avLst/>
          </a:prstGeom>
          <a:noFill/>
          <a:ln/>
        </p:spPr>
        <p:txBody>
          <a:bodyPr wrap="square" lIns="91440" tIns="45720" rIns="91440" bIns="45720" rtlCol="0" anchor="t"/>
          <a:lstStyle/>
          <a:p>
            <a:pPr algn="ctr">
              <a:lnSpc>
                <a:spcPct val="100000"/>
              </a:lnSpc>
            </a:pPr>
            <a:r>
              <a:rPr lang="en-US" sz="1800" b="1" dirty="0">
                <a:solidFill>
                  <a:srgbClr val="00B0F0"/>
                </a:solidFill>
                <a:latin typeface="MiSans" pitchFamily="34" charset="0"/>
                <a:ea typeface="MiSans" pitchFamily="34" charset="-122"/>
                <a:cs typeface="MiSans" pitchFamily="34" charset="-120"/>
              </a:rPr>
              <a:t>Revenue Potential</a:t>
            </a:r>
            <a:endParaRPr lang="en-US" sz="1600" b="1" dirty="0"/>
          </a:p>
        </p:txBody>
      </p:sp>
      <p:sp>
        <p:nvSpPr>
          <p:cNvPr id="31" name="Text 33">
            <a:extLst>
              <a:ext uri="{FF2B5EF4-FFF2-40B4-BE49-F238E27FC236}">
                <a16:creationId xmlns:a16="http://schemas.microsoft.com/office/drawing/2014/main" id="{BC936E84-BF74-258A-A4E5-14C4F284890F}"/>
              </a:ext>
            </a:extLst>
          </p:cNvPr>
          <p:cNvSpPr/>
          <p:nvPr/>
        </p:nvSpPr>
        <p:spPr>
          <a:xfrm>
            <a:off x="8570580" y="3082241"/>
            <a:ext cx="2578735" cy="26244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success positioned BrightLoan to license its engine to additional banks, creating a scalable SaaS revenue stream and expanding its market reach.</a:t>
            </a:r>
            <a:endParaRPr lang="en-US" sz="1600" b="1" dirty="0"/>
          </a:p>
        </p:txBody>
      </p:sp>
    </p:spTree>
    <p:extLst>
      <p:ext uri="{BB962C8B-B14F-4D97-AF65-F5344CB8AC3E}">
        <p14:creationId xmlns:p14="http://schemas.microsoft.com/office/powerpoint/2010/main" val="3383215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E62FAE-FE2F-926D-75A8-FD76B1C0D8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52AB17-42C9-D3EF-5A94-90D0A450B9FA}"/>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D8F8BAAB-D13C-CD4B-BBA2-34426F1F7188}"/>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Case Study: Secure</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Pay Fraud</a:t>
            </a:r>
          </a:p>
        </p:txBody>
      </p:sp>
      <p:sp>
        <p:nvSpPr>
          <p:cNvPr id="5" name="Rectangle 4">
            <a:extLst>
              <a:ext uri="{FF2B5EF4-FFF2-40B4-BE49-F238E27FC236}">
                <a16:creationId xmlns:a16="http://schemas.microsoft.com/office/drawing/2014/main" id="{86DDA244-765D-50A9-DC62-C402CC3C2374}"/>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BFA8FA-8495-9AA8-9105-34D2DBAE90D6}"/>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9A5A38-014B-B085-B820-2580F0E4F90A}"/>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1ED3C78-2383-C624-29C1-4322A9FB8B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964CDFAC-020F-A012-EC73-3B404DA4C365}"/>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094C15BB-5BB6-CB7C-3DAE-F3C5C764D541}"/>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dirty="0"/>
          </a:p>
        </p:txBody>
      </p:sp>
      <p:sp>
        <p:nvSpPr>
          <p:cNvPr id="19" name="Shape 0">
            <a:extLst>
              <a:ext uri="{FF2B5EF4-FFF2-40B4-BE49-F238E27FC236}">
                <a16:creationId xmlns:a16="http://schemas.microsoft.com/office/drawing/2014/main" id="{2EAE3A33-5380-085B-2CC9-0ECE2A45E10D}"/>
              </a:ext>
            </a:extLst>
          </p:cNvPr>
          <p:cNvSpPr/>
          <p:nvPr/>
        </p:nvSpPr>
        <p:spPr>
          <a:xfrm>
            <a:off x="1214180" y="4018990"/>
            <a:ext cx="3767455" cy="558800"/>
          </a:xfrm>
          <a:prstGeom prst="roundRect">
            <a:avLst>
              <a:gd name="adj" fmla="val 45340"/>
            </a:avLst>
          </a:prstGeom>
          <a:solidFill>
            <a:srgbClr val="00B0F0"/>
          </a:solidFill>
          <a:ln/>
        </p:spPr>
        <p:txBody>
          <a:bodyPr/>
          <a:lstStyle/>
          <a:p>
            <a:endParaRPr lang="en-EG" b="1"/>
          </a:p>
        </p:txBody>
      </p:sp>
      <p:sp>
        <p:nvSpPr>
          <p:cNvPr id="20" name="Text 1">
            <a:extLst>
              <a:ext uri="{FF2B5EF4-FFF2-40B4-BE49-F238E27FC236}">
                <a16:creationId xmlns:a16="http://schemas.microsoft.com/office/drawing/2014/main" id="{0E54E28F-6B9E-EA11-A01D-8D0F2319B2DC}"/>
              </a:ext>
            </a:extLst>
          </p:cNvPr>
          <p:cNvSpPr/>
          <p:nvPr/>
        </p:nvSpPr>
        <p:spPr>
          <a:xfrm>
            <a:off x="1214180" y="4018990"/>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12">
            <a:extLst>
              <a:ext uri="{FF2B5EF4-FFF2-40B4-BE49-F238E27FC236}">
                <a16:creationId xmlns:a16="http://schemas.microsoft.com/office/drawing/2014/main" id="{37989708-18F3-E108-250F-94843628553A}"/>
              </a:ext>
            </a:extLst>
          </p:cNvPr>
          <p:cNvSpPr/>
          <p:nvPr/>
        </p:nvSpPr>
        <p:spPr>
          <a:xfrm>
            <a:off x="5372160" y="4018990"/>
            <a:ext cx="3767455" cy="558800"/>
          </a:xfrm>
          <a:prstGeom prst="roundRect">
            <a:avLst>
              <a:gd name="adj" fmla="val 45340"/>
            </a:avLst>
          </a:prstGeom>
          <a:solidFill>
            <a:srgbClr val="00B0F0"/>
          </a:solidFill>
          <a:ln/>
        </p:spPr>
        <p:txBody>
          <a:bodyPr/>
          <a:lstStyle/>
          <a:p>
            <a:endParaRPr lang="en-EG" b="1"/>
          </a:p>
        </p:txBody>
      </p:sp>
      <p:sp>
        <p:nvSpPr>
          <p:cNvPr id="22" name="Text 13">
            <a:extLst>
              <a:ext uri="{FF2B5EF4-FFF2-40B4-BE49-F238E27FC236}">
                <a16:creationId xmlns:a16="http://schemas.microsoft.com/office/drawing/2014/main" id="{8FE56B8B-6518-917A-0B03-7DF9B540F678}"/>
              </a:ext>
            </a:extLst>
          </p:cNvPr>
          <p:cNvSpPr/>
          <p:nvPr/>
        </p:nvSpPr>
        <p:spPr>
          <a:xfrm>
            <a:off x="5372160" y="4018990"/>
            <a:ext cx="3767455" cy="558800"/>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Text 14">
            <a:extLst>
              <a:ext uri="{FF2B5EF4-FFF2-40B4-BE49-F238E27FC236}">
                <a16:creationId xmlns:a16="http://schemas.microsoft.com/office/drawing/2014/main" id="{5E1C3557-C9DD-902F-AFF8-36F7F8ECD653}"/>
              </a:ext>
            </a:extLst>
          </p:cNvPr>
          <p:cNvSpPr/>
          <p:nvPr/>
        </p:nvSpPr>
        <p:spPr>
          <a:xfrm>
            <a:off x="1214180" y="1776170"/>
            <a:ext cx="6448425" cy="584775"/>
          </a:xfrm>
          <a:prstGeom prst="rect">
            <a:avLst/>
          </a:prstGeom>
          <a:noFill/>
          <a:ln/>
        </p:spPr>
        <p:txBody>
          <a:bodyPr wrap="square" lIns="91440" tIns="45720" rIns="91440" bIns="45720" rtlCol="0" anchor="t">
            <a:spAutoFit/>
          </a:bodyPr>
          <a:lstStyle/>
          <a:p>
            <a:pPr>
              <a:lnSpc>
                <a:spcPct val="100000"/>
              </a:lnSpc>
            </a:pPr>
            <a:r>
              <a:rPr lang="en-US" sz="3200" b="1" dirty="0">
                <a:solidFill>
                  <a:srgbClr val="00B0F0"/>
                </a:solidFill>
                <a:latin typeface="MiSans" pitchFamily="34" charset="0"/>
                <a:ea typeface="MiSans" pitchFamily="34" charset="-122"/>
                <a:cs typeface="MiSans" pitchFamily="34" charset="-120"/>
              </a:rPr>
              <a:t>Background</a:t>
            </a:r>
            <a:endParaRPr lang="en-US" sz="1600" b="1" dirty="0"/>
          </a:p>
        </p:txBody>
      </p:sp>
      <p:sp>
        <p:nvSpPr>
          <p:cNvPr id="24" name="Text 15">
            <a:extLst>
              <a:ext uri="{FF2B5EF4-FFF2-40B4-BE49-F238E27FC236}">
                <a16:creationId xmlns:a16="http://schemas.microsoft.com/office/drawing/2014/main" id="{F7459B4D-5AD3-9E7D-0914-2986EAD74C4E}"/>
              </a:ext>
            </a:extLst>
          </p:cNvPr>
          <p:cNvSpPr/>
          <p:nvPr/>
        </p:nvSpPr>
        <p:spPr>
          <a:xfrm>
            <a:off x="1214180" y="2521025"/>
            <a:ext cx="7887970" cy="131445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SecurePay Cards faced increasing e-commerce fraud. Traditional rule-based systems were unable to keep up with evolving criminal tactics. The company adopted real-time AI to address this challenge.</a:t>
            </a:r>
            <a:endParaRPr lang="en-US" sz="1600" b="1" dirty="0"/>
          </a:p>
        </p:txBody>
      </p:sp>
      <p:sp>
        <p:nvSpPr>
          <p:cNvPr id="26" name="Text 16">
            <a:extLst>
              <a:ext uri="{FF2B5EF4-FFF2-40B4-BE49-F238E27FC236}">
                <a16:creationId xmlns:a16="http://schemas.microsoft.com/office/drawing/2014/main" id="{C8DBA2F8-E3F5-63BE-AAE2-6C227E34FF69}"/>
              </a:ext>
            </a:extLst>
          </p:cNvPr>
          <p:cNvSpPr/>
          <p:nvPr/>
        </p:nvSpPr>
        <p:spPr>
          <a:xfrm>
            <a:off x="1281490" y="4080059"/>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Implementation</a:t>
            </a:r>
            <a:endParaRPr lang="en-US" sz="1600" b="1" dirty="0"/>
          </a:p>
        </p:txBody>
      </p:sp>
      <p:sp>
        <p:nvSpPr>
          <p:cNvPr id="27" name="Text 17">
            <a:extLst>
              <a:ext uri="{FF2B5EF4-FFF2-40B4-BE49-F238E27FC236}">
                <a16:creationId xmlns:a16="http://schemas.microsoft.com/office/drawing/2014/main" id="{CD870434-040E-7B80-8DD5-DB7A40E3DDA3}"/>
              </a:ext>
            </a:extLst>
          </p:cNvPr>
          <p:cNvSpPr/>
          <p:nvPr/>
        </p:nvSpPr>
        <p:spPr>
          <a:xfrm>
            <a:off x="1214180" y="4792420"/>
            <a:ext cx="3845560" cy="177355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AI platform analyzed velocity, device, merchant, and geo signals in real-time. It auto-triggered step-up authentication for high-risk cases, reducing fraud effectively.</a:t>
            </a:r>
            <a:endParaRPr lang="en-US" sz="1600" b="1" dirty="0"/>
          </a:p>
        </p:txBody>
      </p:sp>
      <p:sp>
        <p:nvSpPr>
          <p:cNvPr id="28" name="Text 18">
            <a:extLst>
              <a:ext uri="{FF2B5EF4-FFF2-40B4-BE49-F238E27FC236}">
                <a16:creationId xmlns:a16="http://schemas.microsoft.com/office/drawing/2014/main" id="{44C0DD70-8153-22CE-5443-7D72670D9478}"/>
              </a:ext>
            </a:extLst>
          </p:cNvPr>
          <p:cNvSpPr/>
          <p:nvPr/>
        </p:nvSpPr>
        <p:spPr>
          <a:xfrm>
            <a:off x="5439470" y="4080059"/>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Results</a:t>
            </a:r>
            <a:endParaRPr lang="en-US" sz="1600" b="1" dirty="0"/>
          </a:p>
        </p:txBody>
      </p:sp>
      <p:sp>
        <p:nvSpPr>
          <p:cNvPr id="29" name="Text 19">
            <a:extLst>
              <a:ext uri="{FF2B5EF4-FFF2-40B4-BE49-F238E27FC236}">
                <a16:creationId xmlns:a16="http://schemas.microsoft.com/office/drawing/2014/main" id="{99A640D5-AAE7-5428-5AC8-89E4C85ABC9B}"/>
              </a:ext>
            </a:extLst>
          </p:cNvPr>
          <p:cNvSpPr/>
          <p:nvPr/>
        </p:nvSpPr>
        <p:spPr>
          <a:xfrm>
            <a:off x="5372160" y="4792420"/>
            <a:ext cx="3845560" cy="196596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Fraud losses decreased by 30% within one year, and customer trust significantly improved. The platform effectively protected customers and reduced operational costs.</a:t>
            </a:r>
            <a:endParaRPr lang="en-US" sz="1600" b="1" dirty="0"/>
          </a:p>
        </p:txBody>
      </p:sp>
      <p:pic>
        <p:nvPicPr>
          <p:cNvPr id="31" name="Picture 30" descr="A person sitting at a computer&#10;&#10;AI-generated content may be incorrect.">
            <a:extLst>
              <a:ext uri="{FF2B5EF4-FFF2-40B4-BE49-F238E27FC236}">
                <a16:creationId xmlns:a16="http://schemas.microsoft.com/office/drawing/2014/main" id="{55454BF6-D281-6C34-2ABE-B193A18F46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52035" y="1438774"/>
            <a:ext cx="2220865" cy="4793401"/>
          </a:xfrm>
          <a:prstGeom prst="rect">
            <a:avLst/>
          </a:prstGeom>
        </p:spPr>
      </p:pic>
    </p:spTree>
    <p:extLst>
      <p:ext uri="{BB962C8B-B14F-4D97-AF65-F5344CB8AC3E}">
        <p14:creationId xmlns:p14="http://schemas.microsoft.com/office/powerpoint/2010/main" val="58349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D5B6E8-F8AF-8650-A3A3-8AC6B18820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7D0A3E-D6C7-CD6E-C78B-9524659D73DE}"/>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DDDBC34D-5E7D-A531-3A47-5CF5F6E6EEB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Secure</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Pay AI Architecture</a:t>
            </a:r>
          </a:p>
        </p:txBody>
      </p:sp>
      <p:sp>
        <p:nvSpPr>
          <p:cNvPr id="5" name="Rectangle 4">
            <a:extLst>
              <a:ext uri="{FF2B5EF4-FFF2-40B4-BE49-F238E27FC236}">
                <a16:creationId xmlns:a16="http://schemas.microsoft.com/office/drawing/2014/main" id="{C5B2E3E6-085B-BA4E-8FD6-86160EA1B619}"/>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958CE6-6064-81BC-8E44-841177BCE226}"/>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FFBEA5F-CB40-93CF-2FFD-D69C41CFBA17}"/>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C593FDE-8C59-C896-0061-FD96F50D97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3C414880-579E-B0E8-8A16-44B8031FEEC7}"/>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DBD220BB-65F6-A452-2E69-A180908A9107}"/>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3" name="Shape 10">
            <a:extLst>
              <a:ext uri="{FF2B5EF4-FFF2-40B4-BE49-F238E27FC236}">
                <a16:creationId xmlns:a16="http://schemas.microsoft.com/office/drawing/2014/main" id="{42A654C7-6360-ACC0-435A-BE40327A32E6}"/>
              </a:ext>
            </a:extLst>
          </p:cNvPr>
          <p:cNvSpPr/>
          <p:nvPr/>
        </p:nvSpPr>
        <p:spPr>
          <a:xfrm flipH="1">
            <a:off x="290311" y="4102124"/>
            <a:ext cx="4483100" cy="291465"/>
          </a:xfrm>
          <a:custGeom>
            <a:avLst/>
            <a:gdLst/>
            <a:ahLst/>
            <a:cxnLst/>
            <a:rect l="l" t="t" r="r" b="b"/>
            <a:pathLst>
              <a:path w="4483100" h="291465">
                <a:moveTo>
                  <a:pt x="8370" y="69808"/>
                </a:moveTo>
                <a:lnTo>
                  <a:pt x="4257452" y="69808"/>
                </a:lnTo>
                <a:cubicBezTo>
                  <a:pt x="4262073" y="69808"/>
                  <a:pt x="4265823" y="64508"/>
                  <a:pt x="4265823" y="57976"/>
                </a:cubicBezTo>
                <a:lnTo>
                  <a:pt x="4265823" y="11847"/>
                </a:lnTo>
                <a:cubicBezTo>
                  <a:pt x="4265823" y="3200"/>
                  <a:pt x="4272158" y="-2522"/>
                  <a:pt x="4277709" y="1111"/>
                </a:cubicBezTo>
                <a:lnTo>
                  <a:pt x="4483100" y="135551"/>
                </a:lnTo>
                <a:cubicBezTo>
                  <a:pt x="4489563" y="139780"/>
                  <a:pt x="4489563" y="152794"/>
                  <a:pt x="4483100" y="157025"/>
                </a:cubicBezTo>
                <a:lnTo>
                  <a:pt x="4277709" y="291465"/>
                </a:lnTo>
                <a:cubicBezTo>
                  <a:pt x="4272158" y="295097"/>
                  <a:pt x="4265823" y="289375"/>
                  <a:pt x="4265823" y="280728"/>
                </a:cubicBezTo>
                <a:lnTo>
                  <a:pt x="4265823" y="234598"/>
                </a:lnTo>
                <a:cubicBezTo>
                  <a:pt x="4265823" y="228066"/>
                  <a:pt x="4262073" y="222766"/>
                  <a:pt x="4257452" y="222766"/>
                </a:cubicBezTo>
                <a:lnTo>
                  <a:pt x="8370" y="222766"/>
                </a:lnTo>
                <a:cubicBezTo>
                  <a:pt x="3749" y="222766"/>
                  <a:pt x="0" y="217467"/>
                  <a:pt x="0" y="210934"/>
                </a:cubicBezTo>
                <a:lnTo>
                  <a:pt x="0" y="81640"/>
                </a:lnTo>
                <a:cubicBezTo>
                  <a:pt x="0" y="75109"/>
                  <a:pt x="3749" y="69808"/>
                  <a:pt x="8370" y="69808"/>
                </a:cubicBezTo>
              </a:path>
            </a:pathLst>
          </a:custGeom>
          <a:solidFill>
            <a:srgbClr val="00B0F0"/>
          </a:solidFill>
          <a:ln w="12700">
            <a:solidFill>
              <a:srgbClr val="00B0F0"/>
            </a:solidFill>
            <a:prstDash val="solid"/>
          </a:ln>
        </p:spPr>
        <p:txBody>
          <a:bodyPr/>
          <a:lstStyle/>
          <a:p>
            <a:endParaRPr lang="en-EG"/>
          </a:p>
        </p:txBody>
      </p:sp>
      <p:sp>
        <p:nvSpPr>
          <p:cNvPr id="34" name="Text 11">
            <a:extLst>
              <a:ext uri="{FF2B5EF4-FFF2-40B4-BE49-F238E27FC236}">
                <a16:creationId xmlns:a16="http://schemas.microsoft.com/office/drawing/2014/main" id="{22B25EFA-D7F1-40D7-64D9-F13B53BABD18}"/>
              </a:ext>
            </a:extLst>
          </p:cNvPr>
          <p:cNvSpPr/>
          <p:nvPr/>
        </p:nvSpPr>
        <p:spPr>
          <a:xfrm>
            <a:off x="334915" y="4102124"/>
            <a:ext cx="4483100" cy="291465"/>
          </a:xfrm>
          <a:prstGeom prst="rect">
            <a:avLst/>
          </a:prstGeom>
          <a:noFill/>
          <a:ln/>
        </p:spPr>
        <p:txBody>
          <a:bodyPr wrap="square" lIns="45720" tIns="91440" rIns="91440" bIns="45720" rtlCol="0" anchor="ctr"/>
          <a:lstStyle/>
          <a:p>
            <a:pPr>
              <a:lnSpc>
                <a:spcPct val="100000"/>
              </a:lnSpc>
            </a:pPr>
            <a:endParaRPr lang="en-US" sz="1600" dirty="0"/>
          </a:p>
        </p:txBody>
      </p:sp>
      <p:sp>
        <p:nvSpPr>
          <p:cNvPr id="35" name="Shape 12">
            <a:extLst>
              <a:ext uri="{FF2B5EF4-FFF2-40B4-BE49-F238E27FC236}">
                <a16:creationId xmlns:a16="http://schemas.microsoft.com/office/drawing/2014/main" id="{926CA2D6-9BDF-81E9-8FD3-1BB7DD73E6CC}"/>
              </a:ext>
            </a:extLst>
          </p:cNvPr>
          <p:cNvSpPr/>
          <p:nvPr/>
        </p:nvSpPr>
        <p:spPr>
          <a:xfrm>
            <a:off x="446675" y="1701824"/>
            <a:ext cx="85725" cy="343535"/>
          </a:xfrm>
          <a:prstGeom prst="rect">
            <a:avLst/>
          </a:prstGeom>
          <a:solidFill>
            <a:srgbClr val="00B0F0"/>
          </a:solidFill>
          <a:ln/>
        </p:spPr>
        <p:txBody>
          <a:bodyPr/>
          <a:lstStyle/>
          <a:p>
            <a:endParaRPr lang="en-EG" b="1"/>
          </a:p>
        </p:txBody>
      </p:sp>
      <p:sp>
        <p:nvSpPr>
          <p:cNvPr id="36" name="Text 13">
            <a:extLst>
              <a:ext uri="{FF2B5EF4-FFF2-40B4-BE49-F238E27FC236}">
                <a16:creationId xmlns:a16="http://schemas.microsoft.com/office/drawing/2014/main" id="{F93F9DBA-AF14-C8A3-21DA-44B2A49695C5}"/>
              </a:ext>
            </a:extLst>
          </p:cNvPr>
          <p:cNvSpPr/>
          <p:nvPr/>
        </p:nvSpPr>
        <p:spPr>
          <a:xfrm>
            <a:off x="446675" y="1701824"/>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37" name="Shape 14">
            <a:extLst>
              <a:ext uri="{FF2B5EF4-FFF2-40B4-BE49-F238E27FC236}">
                <a16:creationId xmlns:a16="http://schemas.microsoft.com/office/drawing/2014/main" id="{A755A46F-00C1-6C36-77CB-B762841360EB}"/>
              </a:ext>
            </a:extLst>
          </p:cNvPr>
          <p:cNvSpPr/>
          <p:nvPr/>
        </p:nvSpPr>
        <p:spPr>
          <a:xfrm>
            <a:off x="4754245" y="2867212"/>
            <a:ext cx="2683510" cy="2684107"/>
          </a:xfrm>
          <a:prstGeom prst="ellipse">
            <a:avLst/>
          </a:prstGeom>
          <a:solidFill>
            <a:srgbClr val="000000">
              <a:alpha val="0"/>
            </a:srgbClr>
          </a:solidFill>
          <a:ln w="57150">
            <a:solidFill>
              <a:srgbClr val="00B0F0"/>
            </a:solidFill>
            <a:prstDash val="solid"/>
          </a:ln>
        </p:spPr>
        <p:txBody>
          <a:bodyPr/>
          <a:lstStyle/>
          <a:p>
            <a:endParaRPr lang="en-EG" b="1"/>
          </a:p>
        </p:txBody>
      </p:sp>
      <p:sp>
        <p:nvSpPr>
          <p:cNvPr id="38" name="Text 15">
            <a:extLst>
              <a:ext uri="{FF2B5EF4-FFF2-40B4-BE49-F238E27FC236}">
                <a16:creationId xmlns:a16="http://schemas.microsoft.com/office/drawing/2014/main" id="{D2EE3EAE-0675-D6A0-261F-05C4052A0A08}"/>
              </a:ext>
            </a:extLst>
          </p:cNvPr>
          <p:cNvSpPr/>
          <p:nvPr/>
        </p:nvSpPr>
        <p:spPr>
          <a:xfrm>
            <a:off x="4818015" y="2822599"/>
            <a:ext cx="2683510" cy="2684107"/>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Shape 16">
            <a:extLst>
              <a:ext uri="{FF2B5EF4-FFF2-40B4-BE49-F238E27FC236}">
                <a16:creationId xmlns:a16="http://schemas.microsoft.com/office/drawing/2014/main" id="{F9FA6104-3A82-EF11-5C82-80BF96E749DF}"/>
              </a:ext>
            </a:extLst>
          </p:cNvPr>
          <p:cNvSpPr/>
          <p:nvPr/>
        </p:nvSpPr>
        <p:spPr>
          <a:xfrm>
            <a:off x="446675" y="4777764"/>
            <a:ext cx="85725" cy="343535"/>
          </a:xfrm>
          <a:prstGeom prst="rect">
            <a:avLst/>
          </a:prstGeom>
          <a:solidFill>
            <a:srgbClr val="00B0F0"/>
          </a:solidFill>
          <a:ln/>
        </p:spPr>
        <p:txBody>
          <a:bodyPr/>
          <a:lstStyle/>
          <a:p>
            <a:endParaRPr lang="en-EG" b="1"/>
          </a:p>
        </p:txBody>
      </p:sp>
      <p:sp>
        <p:nvSpPr>
          <p:cNvPr id="41" name="Text 17">
            <a:extLst>
              <a:ext uri="{FF2B5EF4-FFF2-40B4-BE49-F238E27FC236}">
                <a16:creationId xmlns:a16="http://schemas.microsoft.com/office/drawing/2014/main" id="{EE0BE9D5-36F1-8480-81E1-22C295D56974}"/>
              </a:ext>
            </a:extLst>
          </p:cNvPr>
          <p:cNvSpPr/>
          <p:nvPr/>
        </p:nvSpPr>
        <p:spPr>
          <a:xfrm>
            <a:off x="446675" y="4777764"/>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2" name="Shape 18">
            <a:extLst>
              <a:ext uri="{FF2B5EF4-FFF2-40B4-BE49-F238E27FC236}">
                <a16:creationId xmlns:a16="http://schemas.microsoft.com/office/drawing/2014/main" id="{D384150C-A575-6BE7-EF5C-6FA9AA3C4800}"/>
              </a:ext>
            </a:extLst>
          </p:cNvPr>
          <p:cNvSpPr/>
          <p:nvPr/>
        </p:nvSpPr>
        <p:spPr>
          <a:xfrm>
            <a:off x="7507240" y="1760879"/>
            <a:ext cx="85725" cy="343535"/>
          </a:xfrm>
          <a:prstGeom prst="rect">
            <a:avLst/>
          </a:prstGeom>
          <a:solidFill>
            <a:srgbClr val="00B0F0"/>
          </a:solidFill>
          <a:ln/>
        </p:spPr>
        <p:txBody>
          <a:bodyPr/>
          <a:lstStyle/>
          <a:p>
            <a:endParaRPr lang="en-EG" b="1"/>
          </a:p>
        </p:txBody>
      </p:sp>
      <p:sp>
        <p:nvSpPr>
          <p:cNvPr id="43" name="Text 19">
            <a:extLst>
              <a:ext uri="{FF2B5EF4-FFF2-40B4-BE49-F238E27FC236}">
                <a16:creationId xmlns:a16="http://schemas.microsoft.com/office/drawing/2014/main" id="{C43EC6E3-C8B6-67BC-A048-4F5F5C8D9BD7}"/>
              </a:ext>
            </a:extLst>
          </p:cNvPr>
          <p:cNvSpPr/>
          <p:nvPr/>
        </p:nvSpPr>
        <p:spPr>
          <a:xfrm>
            <a:off x="7507240" y="1760879"/>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4" name="Shape 20">
            <a:extLst>
              <a:ext uri="{FF2B5EF4-FFF2-40B4-BE49-F238E27FC236}">
                <a16:creationId xmlns:a16="http://schemas.microsoft.com/office/drawing/2014/main" id="{132C58C6-3AB6-CE2A-990B-0D4A8E05E7FA}"/>
              </a:ext>
            </a:extLst>
          </p:cNvPr>
          <p:cNvSpPr/>
          <p:nvPr/>
        </p:nvSpPr>
        <p:spPr>
          <a:xfrm>
            <a:off x="7507240" y="4836819"/>
            <a:ext cx="85725" cy="343535"/>
          </a:xfrm>
          <a:prstGeom prst="rect">
            <a:avLst/>
          </a:prstGeom>
          <a:solidFill>
            <a:srgbClr val="00B0F0"/>
          </a:solidFill>
          <a:ln/>
        </p:spPr>
        <p:txBody>
          <a:bodyPr/>
          <a:lstStyle/>
          <a:p>
            <a:endParaRPr lang="en-EG" b="1"/>
          </a:p>
        </p:txBody>
      </p:sp>
      <p:sp>
        <p:nvSpPr>
          <p:cNvPr id="45" name="Text 21">
            <a:extLst>
              <a:ext uri="{FF2B5EF4-FFF2-40B4-BE49-F238E27FC236}">
                <a16:creationId xmlns:a16="http://schemas.microsoft.com/office/drawing/2014/main" id="{C0C0EDBD-ED90-D91A-E835-E4B9C7D7CD34}"/>
              </a:ext>
            </a:extLst>
          </p:cNvPr>
          <p:cNvSpPr/>
          <p:nvPr/>
        </p:nvSpPr>
        <p:spPr>
          <a:xfrm>
            <a:off x="7507240" y="4836819"/>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46" name="Shape 22">
            <a:extLst>
              <a:ext uri="{FF2B5EF4-FFF2-40B4-BE49-F238E27FC236}">
                <a16:creationId xmlns:a16="http://schemas.microsoft.com/office/drawing/2014/main" id="{6DF0671F-AEF4-E8A6-F9C5-79D7F1D8AD2C}"/>
              </a:ext>
            </a:extLst>
          </p:cNvPr>
          <p:cNvSpPr/>
          <p:nvPr/>
        </p:nvSpPr>
        <p:spPr>
          <a:xfrm>
            <a:off x="7456286" y="4097929"/>
            <a:ext cx="4483100" cy="291465"/>
          </a:xfrm>
          <a:custGeom>
            <a:avLst/>
            <a:gdLst/>
            <a:ahLst/>
            <a:cxnLst/>
            <a:rect l="l" t="t" r="r" b="b"/>
            <a:pathLst>
              <a:path w="4483100" h="291465">
                <a:moveTo>
                  <a:pt x="8370" y="69808"/>
                </a:moveTo>
                <a:lnTo>
                  <a:pt x="4257452" y="69808"/>
                </a:lnTo>
                <a:cubicBezTo>
                  <a:pt x="4262073" y="69808"/>
                  <a:pt x="4265823" y="64508"/>
                  <a:pt x="4265823" y="57976"/>
                </a:cubicBezTo>
                <a:lnTo>
                  <a:pt x="4265823" y="11847"/>
                </a:lnTo>
                <a:cubicBezTo>
                  <a:pt x="4265823" y="3200"/>
                  <a:pt x="4272158" y="-2522"/>
                  <a:pt x="4277709" y="1111"/>
                </a:cubicBezTo>
                <a:lnTo>
                  <a:pt x="4483100" y="135551"/>
                </a:lnTo>
                <a:cubicBezTo>
                  <a:pt x="4489563" y="139780"/>
                  <a:pt x="4489563" y="152794"/>
                  <a:pt x="4483100" y="157025"/>
                </a:cubicBezTo>
                <a:lnTo>
                  <a:pt x="4277709" y="291465"/>
                </a:lnTo>
                <a:cubicBezTo>
                  <a:pt x="4272158" y="295097"/>
                  <a:pt x="4265823" y="289375"/>
                  <a:pt x="4265823" y="280728"/>
                </a:cubicBezTo>
                <a:lnTo>
                  <a:pt x="4265823" y="234598"/>
                </a:lnTo>
                <a:cubicBezTo>
                  <a:pt x="4265823" y="228066"/>
                  <a:pt x="4262073" y="222766"/>
                  <a:pt x="4257452" y="222766"/>
                </a:cubicBezTo>
                <a:lnTo>
                  <a:pt x="8370" y="222766"/>
                </a:lnTo>
                <a:cubicBezTo>
                  <a:pt x="3749" y="222766"/>
                  <a:pt x="0" y="217467"/>
                  <a:pt x="0" y="210934"/>
                </a:cubicBezTo>
                <a:lnTo>
                  <a:pt x="0" y="81640"/>
                </a:lnTo>
                <a:cubicBezTo>
                  <a:pt x="0" y="75109"/>
                  <a:pt x="3749" y="69808"/>
                  <a:pt x="8370" y="69808"/>
                </a:cubicBezTo>
              </a:path>
            </a:pathLst>
          </a:custGeom>
          <a:solidFill>
            <a:srgbClr val="00B0F0"/>
          </a:solidFill>
          <a:ln w="12700">
            <a:solidFill>
              <a:srgbClr val="00B0F0"/>
            </a:solidFill>
            <a:prstDash val="solid"/>
          </a:ln>
        </p:spPr>
        <p:txBody>
          <a:bodyPr/>
          <a:lstStyle/>
          <a:p>
            <a:endParaRPr lang="en-EG"/>
          </a:p>
        </p:txBody>
      </p:sp>
      <p:sp>
        <p:nvSpPr>
          <p:cNvPr id="47" name="Text 23">
            <a:extLst>
              <a:ext uri="{FF2B5EF4-FFF2-40B4-BE49-F238E27FC236}">
                <a16:creationId xmlns:a16="http://schemas.microsoft.com/office/drawing/2014/main" id="{160B4F6E-6709-4B40-8C51-6299068A327F}"/>
              </a:ext>
            </a:extLst>
          </p:cNvPr>
          <p:cNvSpPr/>
          <p:nvPr/>
        </p:nvSpPr>
        <p:spPr>
          <a:xfrm>
            <a:off x="7500890" y="4209439"/>
            <a:ext cx="4483100" cy="291465"/>
          </a:xfrm>
          <a:prstGeom prst="rect">
            <a:avLst/>
          </a:prstGeom>
          <a:noFill/>
          <a:ln/>
        </p:spPr>
        <p:txBody>
          <a:bodyPr wrap="square" lIns="45720" tIns="91440" rIns="91440" bIns="45720" rtlCol="0" anchor="ctr"/>
          <a:lstStyle/>
          <a:p>
            <a:pPr>
              <a:lnSpc>
                <a:spcPct val="100000"/>
              </a:lnSpc>
            </a:pPr>
            <a:endParaRPr lang="en-US" sz="1600" dirty="0"/>
          </a:p>
        </p:txBody>
      </p:sp>
      <p:sp>
        <p:nvSpPr>
          <p:cNvPr id="48" name="Text 24">
            <a:extLst>
              <a:ext uri="{FF2B5EF4-FFF2-40B4-BE49-F238E27FC236}">
                <a16:creationId xmlns:a16="http://schemas.microsoft.com/office/drawing/2014/main" id="{B7725AD6-3BB3-4B3D-5A6D-C7AF9A8139A6}"/>
              </a:ext>
            </a:extLst>
          </p:cNvPr>
          <p:cNvSpPr/>
          <p:nvPr/>
        </p:nvSpPr>
        <p:spPr>
          <a:xfrm>
            <a:off x="544148" y="165303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Real-Time Scoring</a:t>
            </a:r>
            <a:endParaRPr lang="en-US" sz="1600" b="1" dirty="0"/>
          </a:p>
        </p:txBody>
      </p:sp>
      <p:sp>
        <p:nvSpPr>
          <p:cNvPr id="49" name="Text 25">
            <a:extLst>
              <a:ext uri="{FF2B5EF4-FFF2-40B4-BE49-F238E27FC236}">
                <a16:creationId xmlns:a16="http://schemas.microsoft.com/office/drawing/2014/main" id="{68E844D6-B890-4921-2B2A-DD1F35C2F091}"/>
              </a:ext>
            </a:extLst>
          </p:cNvPr>
          <p:cNvSpPr/>
          <p:nvPr/>
        </p:nvSpPr>
        <p:spPr>
          <a:xfrm>
            <a:off x="511445" y="2119019"/>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SecurePay's AI scored every authorization within 50ms, ensuring real-time fraud detection. This rapid response time minimized potential losses.</a:t>
            </a:r>
            <a:endParaRPr lang="en-US" sz="1600" b="1" dirty="0"/>
          </a:p>
        </p:txBody>
      </p:sp>
      <p:sp>
        <p:nvSpPr>
          <p:cNvPr id="50" name="Text 26">
            <a:extLst>
              <a:ext uri="{FF2B5EF4-FFF2-40B4-BE49-F238E27FC236}">
                <a16:creationId xmlns:a16="http://schemas.microsoft.com/office/drawing/2014/main" id="{5F18CB47-38C9-D9E0-DC46-A13001904032}"/>
              </a:ext>
            </a:extLst>
          </p:cNvPr>
          <p:cNvSpPr/>
          <p:nvPr/>
        </p:nvSpPr>
        <p:spPr>
          <a:xfrm>
            <a:off x="544148" y="4728978"/>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Feedback Loops</a:t>
            </a:r>
            <a:endParaRPr lang="en-US" sz="1600" b="1" dirty="0"/>
          </a:p>
        </p:txBody>
      </p:sp>
      <p:sp>
        <p:nvSpPr>
          <p:cNvPr id="51" name="Text 27">
            <a:extLst>
              <a:ext uri="{FF2B5EF4-FFF2-40B4-BE49-F238E27FC236}">
                <a16:creationId xmlns:a16="http://schemas.microsoft.com/office/drawing/2014/main" id="{EF71C4E6-293B-41FC-F272-1DF0ABA39983}"/>
              </a:ext>
            </a:extLst>
          </p:cNvPr>
          <p:cNvSpPr/>
          <p:nvPr/>
        </p:nvSpPr>
        <p:spPr>
          <a:xfrm>
            <a:off x="511445" y="5194959"/>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platform used feedback loops from confirmed fraud cases to continuously improve the model. This ensured it remained effective against evolving fraud tactics.</a:t>
            </a:r>
            <a:endParaRPr lang="en-US" sz="1600" b="1" dirty="0"/>
          </a:p>
        </p:txBody>
      </p:sp>
      <p:sp>
        <p:nvSpPr>
          <p:cNvPr id="52" name="Text 28">
            <a:extLst>
              <a:ext uri="{FF2B5EF4-FFF2-40B4-BE49-F238E27FC236}">
                <a16:creationId xmlns:a16="http://schemas.microsoft.com/office/drawing/2014/main" id="{1EA3F9FF-20BF-296C-7AB4-F087BE9FD463}"/>
              </a:ext>
            </a:extLst>
          </p:cNvPr>
          <p:cNvSpPr/>
          <p:nvPr/>
        </p:nvSpPr>
        <p:spPr>
          <a:xfrm>
            <a:off x="7604713" y="1712093"/>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Scalable Infrastructure</a:t>
            </a:r>
            <a:endParaRPr lang="en-US" sz="1600" dirty="0"/>
          </a:p>
        </p:txBody>
      </p:sp>
      <p:sp>
        <p:nvSpPr>
          <p:cNvPr id="53" name="Text 29">
            <a:extLst>
              <a:ext uri="{FF2B5EF4-FFF2-40B4-BE49-F238E27FC236}">
                <a16:creationId xmlns:a16="http://schemas.microsoft.com/office/drawing/2014/main" id="{4D005A35-D7C4-CE35-0C16-949D90A950D8}"/>
              </a:ext>
            </a:extLst>
          </p:cNvPr>
          <p:cNvSpPr/>
          <p:nvPr/>
        </p:nvSpPr>
        <p:spPr>
          <a:xfrm>
            <a:off x="7572010" y="2178074"/>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elastic GPU infrastructure scaled during peak shopping seasons without latency spikes. This ensured smooth operations and high performance.</a:t>
            </a:r>
            <a:endParaRPr lang="en-US" sz="1600" b="1" dirty="0"/>
          </a:p>
        </p:txBody>
      </p:sp>
      <p:sp>
        <p:nvSpPr>
          <p:cNvPr id="54" name="Text 30">
            <a:extLst>
              <a:ext uri="{FF2B5EF4-FFF2-40B4-BE49-F238E27FC236}">
                <a16:creationId xmlns:a16="http://schemas.microsoft.com/office/drawing/2014/main" id="{24C83976-4B84-417E-BBAC-26F1FEBA5625}"/>
              </a:ext>
            </a:extLst>
          </p:cNvPr>
          <p:cNvSpPr/>
          <p:nvPr/>
        </p:nvSpPr>
        <p:spPr>
          <a:xfrm>
            <a:off x="7604713" y="4788033"/>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Regulatory Compliance</a:t>
            </a:r>
            <a:endParaRPr lang="en-US" sz="1600" b="1" dirty="0"/>
          </a:p>
        </p:txBody>
      </p:sp>
      <p:sp>
        <p:nvSpPr>
          <p:cNvPr id="55" name="Text 31">
            <a:extLst>
              <a:ext uri="{FF2B5EF4-FFF2-40B4-BE49-F238E27FC236}">
                <a16:creationId xmlns:a16="http://schemas.microsoft.com/office/drawing/2014/main" id="{0F34E48A-D90A-DF06-CA1C-4E3920575A82}"/>
              </a:ext>
            </a:extLst>
          </p:cNvPr>
          <p:cNvSpPr/>
          <p:nvPr/>
        </p:nvSpPr>
        <p:spPr>
          <a:xfrm>
            <a:off x="7572010" y="5254014"/>
            <a:ext cx="4306570" cy="174498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The platform met all regulatory requirements for fraud detection and data security. This positioned SecurePay as a leader in secure payment processing.</a:t>
            </a:r>
            <a:endParaRPr lang="en-US" sz="1600" b="1" dirty="0"/>
          </a:p>
        </p:txBody>
      </p:sp>
      <p:pic>
        <p:nvPicPr>
          <p:cNvPr id="56" name="Picture 55" descr="A diagram of a data security system&#10;&#10;AI-generated content may be incorrect.">
            <a:extLst>
              <a:ext uri="{FF2B5EF4-FFF2-40B4-BE49-F238E27FC236}">
                <a16:creationId xmlns:a16="http://schemas.microsoft.com/office/drawing/2014/main" id="{D03E351B-044E-39BA-CF1C-CD7C250EE9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45768" y="3302628"/>
            <a:ext cx="1900148" cy="1888015"/>
          </a:xfrm>
          <a:prstGeom prst="rect">
            <a:avLst/>
          </a:prstGeom>
        </p:spPr>
      </p:pic>
    </p:spTree>
    <p:extLst>
      <p:ext uri="{BB962C8B-B14F-4D97-AF65-F5344CB8AC3E}">
        <p14:creationId xmlns:p14="http://schemas.microsoft.com/office/powerpoint/2010/main" val="674074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5862A-4AAE-48BD-FD50-152AE4F019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636A85-C989-E730-27D3-079C6A5D89C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4D5C3199-F4E7-B690-B5E7-C0029B981189}"/>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Secure</a:t>
            </a:r>
            <a:r>
              <a:rPr lang="ar-SA" sz="2800" b="1" dirty="0">
                <a:solidFill>
                  <a:schemeClr val="accent1"/>
                </a:solidFill>
                <a:latin typeface="Alexandria" charset="0"/>
                <a:cs typeface="Alexandria" charset="0"/>
              </a:rPr>
              <a:t> </a:t>
            </a:r>
            <a:r>
              <a:rPr lang="en-US" sz="2800" b="1" dirty="0">
                <a:solidFill>
                  <a:schemeClr val="accent1"/>
                </a:solidFill>
                <a:latin typeface="Alexandria" charset="0"/>
                <a:cs typeface="Alexandria" charset="0"/>
              </a:rPr>
              <a:t>Pay Impact</a:t>
            </a:r>
          </a:p>
        </p:txBody>
      </p:sp>
      <p:sp>
        <p:nvSpPr>
          <p:cNvPr id="5" name="Rectangle 4">
            <a:extLst>
              <a:ext uri="{FF2B5EF4-FFF2-40B4-BE49-F238E27FC236}">
                <a16:creationId xmlns:a16="http://schemas.microsoft.com/office/drawing/2014/main" id="{1A197C22-2FA1-211E-A6B4-DD1D516D471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F7A1C6-D439-89F6-2DE2-01D7913AAC05}"/>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A86C19-90AE-81A7-28DB-F000949A7FA3}"/>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4A3474F-A5CC-2674-363D-963149AECF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E2AC4F4F-E284-1186-C35C-58AC1512EC6B}"/>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8858C5AE-4DD7-4C17-450A-E1F55BBC1DCB}"/>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Shape 10">
            <a:extLst>
              <a:ext uri="{FF2B5EF4-FFF2-40B4-BE49-F238E27FC236}">
                <a16:creationId xmlns:a16="http://schemas.microsoft.com/office/drawing/2014/main" id="{266E5FDB-28BF-D084-1BF5-6854BB6752C7}"/>
              </a:ext>
            </a:extLst>
          </p:cNvPr>
          <p:cNvSpPr/>
          <p:nvPr/>
        </p:nvSpPr>
        <p:spPr>
          <a:xfrm>
            <a:off x="1076643" y="4602096"/>
            <a:ext cx="2560955" cy="0"/>
          </a:xfrm>
          <a:prstGeom prst="line">
            <a:avLst/>
          </a:prstGeom>
          <a:noFill/>
          <a:ln w="38100">
            <a:solidFill>
              <a:srgbClr val="000000"/>
            </a:solidFill>
            <a:prstDash val="dash"/>
            <a:headEnd type="none"/>
            <a:tailEnd type="none"/>
          </a:ln>
        </p:spPr>
        <p:txBody>
          <a:bodyPr/>
          <a:lstStyle/>
          <a:p>
            <a:pPr marL="0" algn="r" defTabSz="914400" rtl="1" eaLnBrk="1" latinLnBrk="0" hangingPunct="1"/>
            <a:endParaRPr lang="en-EG" b="1"/>
          </a:p>
        </p:txBody>
      </p:sp>
      <p:sp>
        <p:nvSpPr>
          <p:cNvPr id="24" name="Shape 11">
            <a:extLst>
              <a:ext uri="{FF2B5EF4-FFF2-40B4-BE49-F238E27FC236}">
                <a16:creationId xmlns:a16="http://schemas.microsoft.com/office/drawing/2014/main" id="{DBD98744-03F1-F384-9C7E-9678EF89AE41}"/>
              </a:ext>
            </a:extLst>
          </p:cNvPr>
          <p:cNvSpPr/>
          <p:nvPr/>
        </p:nvSpPr>
        <p:spPr>
          <a:xfrm>
            <a:off x="4894898" y="4602096"/>
            <a:ext cx="2560955" cy="0"/>
          </a:xfrm>
          <a:prstGeom prst="line">
            <a:avLst/>
          </a:prstGeom>
          <a:noFill/>
          <a:ln w="38100">
            <a:solidFill>
              <a:srgbClr val="000000"/>
            </a:solidFill>
            <a:prstDash val="dash"/>
            <a:headEnd type="none"/>
            <a:tailEnd type="none"/>
          </a:ln>
        </p:spPr>
        <p:txBody>
          <a:bodyPr/>
          <a:lstStyle/>
          <a:p>
            <a:endParaRPr lang="en-EG" b="1"/>
          </a:p>
        </p:txBody>
      </p:sp>
      <p:sp>
        <p:nvSpPr>
          <p:cNvPr id="26" name="Shape 12">
            <a:extLst>
              <a:ext uri="{FF2B5EF4-FFF2-40B4-BE49-F238E27FC236}">
                <a16:creationId xmlns:a16="http://schemas.microsoft.com/office/drawing/2014/main" id="{1AEB9041-07BF-247A-8134-52CBA5A8763F}"/>
              </a:ext>
            </a:extLst>
          </p:cNvPr>
          <p:cNvSpPr/>
          <p:nvPr/>
        </p:nvSpPr>
        <p:spPr>
          <a:xfrm>
            <a:off x="8599488" y="4602096"/>
            <a:ext cx="2560955" cy="0"/>
          </a:xfrm>
          <a:prstGeom prst="line">
            <a:avLst/>
          </a:prstGeom>
          <a:noFill/>
          <a:ln w="38100">
            <a:solidFill>
              <a:srgbClr val="000000"/>
            </a:solidFill>
            <a:prstDash val="dash"/>
            <a:headEnd type="none"/>
            <a:tailEnd type="none"/>
          </a:ln>
        </p:spPr>
        <p:txBody>
          <a:bodyPr/>
          <a:lstStyle/>
          <a:p>
            <a:endParaRPr lang="en-EG" b="1"/>
          </a:p>
        </p:txBody>
      </p:sp>
      <p:pic>
        <p:nvPicPr>
          <p:cNvPr id="27" name="Image 0" descr="https://kimi-img.moonshot.cn/pub/slides/slides_tmpl/image/25-08-27-19:57:42-d2nf5dh8bjvh7rlivsog.png">
            <a:extLst>
              <a:ext uri="{FF2B5EF4-FFF2-40B4-BE49-F238E27FC236}">
                <a16:creationId xmlns:a16="http://schemas.microsoft.com/office/drawing/2014/main" id="{75A3D0C0-FBD6-1199-DAE8-1C3611B80A3C}"/>
              </a:ext>
            </a:extLst>
          </p:cNvPr>
          <p:cNvPicPr>
            <a:picLocks noChangeAspect="1"/>
          </p:cNvPicPr>
          <p:nvPr/>
        </p:nvPicPr>
        <p:blipFill>
          <a:blip r:embed="rId4"/>
          <a:stretch>
            <a:fillRect/>
          </a:stretch>
        </p:blipFill>
        <p:spPr>
          <a:xfrm>
            <a:off x="1427163" y="2044316"/>
            <a:ext cx="1544320" cy="1407160"/>
          </a:xfrm>
          <a:prstGeom prst="rect">
            <a:avLst/>
          </a:prstGeom>
        </p:spPr>
      </p:pic>
      <p:pic>
        <p:nvPicPr>
          <p:cNvPr id="28" name="Image 1" descr="https://kimi-img.moonshot.cn/pub/slides/slides_tmpl/image/25-08-27-19:57:42-d2nf5dh8bjvh7rlivst0.png">
            <a:extLst>
              <a:ext uri="{FF2B5EF4-FFF2-40B4-BE49-F238E27FC236}">
                <a16:creationId xmlns:a16="http://schemas.microsoft.com/office/drawing/2014/main" id="{9A24AD61-5596-C35F-3C38-85B030BFC66B}"/>
              </a:ext>
            </a:extLst>
          </p:cNvPr>
          <p:cNvPicPr>
            <a:picLocks noChangeAspect="1"/>
          </p:cNvPicPr>
          <p:nvPr/>
        </p:nvPicPr>
        <p:blipFill>
          <a:blip r:embed="rId5"/>
          <a:stretch>
            <a:fillRect/>
          </a:stretch>
        </p:blipFill>
        <p:spPr>
          <a:xfrm>
            <a:off x="5214303" y="1851911"/>
            <a:ext cx="1921510" cy="1678305"/>
          </a:xfrm>
          <a:prstGeom prst="rect">
            <a:avLst/>
          </a:prstGeom>
        </p:spPr>
      </p:pic>
      <p:pic>
        <p:nvPicPr>
          <p:cNvPr id="29" name="Image 2" descr="https://kimi-img.moonshot.cn/pub/slides/slides_tmpl/image/25-08-27-19:57:42-d2nf5dh8bjvh7rlivsug.png">
            <a:extLst>
              <a:ext uri="{FF2B5EF4-FFF2-40B4-BE49-F238E27FC236}">
                <a16:creationId xmlns:a16="http://schemas.microsoft.com/office/drawing/2014/main" id="{BBFD6F78-BFC9-8D56-135D-66716E54D83F}"/>
              </a:ext>
            </a:extLst>
          </p:cNvPr>
          <p:cNvPicPr>
            <a:picLocks noChangeAspect="1"/>
          </p:cNvPicPr>
          <p:nvPr/>
        </p:nvPicPr>
        <p:blipFill>
          <a:blip r:embed="rId6"/>
          <a:stretch>
            <a:fillRect/>
          </a:stretch>
        </p:blipFill>
        <p:spPr>
          <a:xfrm>
            <a:off x="8873173" y="1937001"/>
            <a:ext cx="1710690" cy="1635760"/>
          </a:xfrm>
          <a:prstGeom prst="rect">
            <a:avLst/>
          </a:prstGeom>
        </p:spPr>
      </p:pic>
      <p:sp>
        <p:nvSpPr>
          <p:cNvPr id="30" name="Shape 15">
            <a:extLst>
              <a:ext uri="{FF2B5EF4-FFF2-40B4-BE49-F238E27FC236}">
                <a16:creationId xmlns:a16="http://schemas.microsoft.com/office/drawing/2014/main" id="{BB0A0FDD-CF47-E777-CBB4-95A19D7CBAF7}"/>
              </a:ext>
            </a:extLst>
          </p:cNvPr>
          <p:cNvSpPr/>
          <p:nvPr/>
        </p:nvSpPr>
        <p:spPr>
          <a:xfrm>
            <a:off x="4266248" y="2163696"/>
            <a:ext cx="0" cy="4612005"/>
          </a:xfrm>
          <a:prstGeom prst="line">
            <a:avLst/>
          </a:prstGeom>
          <a:noFill/>
          <a:ln w="6350">
            <a:solidFill>
              <a:srgbClr val="D9D9D9"/>
            </a:solidFill>
            <a:prstDash val="dash"/>
            <a:headEnd type="none"/>
            <a:tailEnd type="none"/>
          </a:ln>
        </p:spPr>
        <p:txBody>
          <a:bodyPr/>
          <a:lstStyle/>
          <a:p>
            <a:endParaRPr lang="en-EG" b="1"/>
          </a:p>
        </p:txBody>
      </p:sp>
      <p:sp>
        <p:nvSpPr>
          <p:cNvPr id="31" name="Shape 16">
            <a:extLst>
              <a:ext uri="{FF2B5EF4-FFF2-40B4-BE49-F238E27FC236}">
                <a16:creationId xmlns:a16="http://schemas.microsoft.com/office/drawing/2014/main" id="{8F15D538-D69B-B35C-4CE2-5BA3642C33A1}"/>
              </a:ext>
            </a:extLst>
          </p:cNvPr>
          <p:cNvSpPr/>
          <p:nvPr/>
        </p:nvSpPr>
        <p:spPr>
          <a:xfrm>
            <a:off x="8083868" y="2163696"/>
            <a:ext cx="0" cy="4612005"/>
          </a:xfrm>
          <a:prstGeom prst="line">
            <a:avLst/>
          </a:prstGeom>
          <a:noFill/>
          <a:ln w="6350">
            <a:solidFill>
              <a:srgbClr val="D9D9D9"/>
            </a:solidFill>
            <a:prstDash val="dash"/>
            <a:headEnd type="none"/>
            <a:tailEnd type="none"/>
          </a:ln>
        </p:spPr>
        <p:txBody>
          <a:bodyPr/>
          <a:lstStyle/>
          <a:p>
            <a:endParaRPr lang="en-EG" b="1"/>
          </a:p>
        </p:txBody>
      </p:sp>
      <p:sp>
        <p:nvSpPr>
          <p:cNvPr id="32" name="Text 17">
            <a:extLst>
              <a:ext uri="{FF2B5EF4-FFF2-40B4-BE49-F238E27FC236}">
                <a16:creationId xmlns:a16="http://schemas.microsoft.com/office/drawing/2014/main" id="{6DE122BB-D1D2-C980-8A85-A344D0E13837}"/>
              </a:ext>
            </a:extLst>
          </p:cNvPr>
          <p:cNvSpPr/>
          <p:nvPr/>
        </p:nvSpPr>
        <p:spPr>
          <a:xfrm>
            <a:off x="1071563" y="3619116"/>
            <a:ext cx="256857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Reduced False Positives</a:t>
            </a:r>
            <a:endParaRPr lang="en-US" sz="1600" b="1" dirty="0"/>
          </a:p>
        </p:txBody>
      </p:sp>
      <p:sp>
        <p:nvSpPr>
          <p:cNvPr id="33" name="Text 18">
            <a:extLst>
              <a:ext uri="{FF2B5EF4-FFF2-40B4-BE49-F238E27FC236}">
                <a16:creationId xmlns:a16="http://schemas.microsoft.com/office/drawing/2014/main" id="{B6B81FED-14D1-22E5-0832-8460E32C9688}"/>
              </a:ext>
            </a:extLst>
          </p:cNvPr>
          <p:cNvSpPr/>
          <p:nvPr/>
        </p:nvSpPr>
        <p:spPr>
          <a:xfrm>
            <a:off x="963613" y="4703061"/>
            <a:ext cx="2787015" cy="2860675"/>
          </a:xfrm>
          <a:prstGeom prst="rect">
            <a:avLst/>
          </a:prstGeom>
          <a:noFill/>
          <a:ln/>
        </p:spPr>
        <p:txBody>
          <a:bodyPr wrap="square" lIns="91440" tIns="45720" rIns="91440" bIns="45720" rtlCol="0" anchor="t"/>
          <a:lstStyle/>
          <a:p>
            <a:pPr>
              <a:lnSpc>
                <a:spcPct val="130000"/>
              </a:lnSpc>
            </a:pPr>
            <a:r>
              <a:rPr lang="en-US" sz="1400" b="1" dirty="0">
                <a:latin typeface="MiSans" pitchFamily="34" charset="0"/>
                <a:ea typeface="MiSans" pitchFamily="34" charset="-122"/>
                <a:cs typeface="MiSans" pitchFamily="34" charset="-120"/>
              </a:rPr>
              <a:t>The false-positive ratio dropped by 18%, reducing customer friction and call-center load. This improved overall customer experience and satisfaction.</a:t>
            </a:r>
            <a:endParaRPr lang="en-US" sz="1600" b="1" dirty="0"/>
          </a:p>
        </p:txBody>
      </p:sp>
      <p:sp>
        <p:nvSpPr>
          <p:cNvPr id="34" name="Text 19">
            <a:extLst>
              <a:ext uri="{FF2B5EF4-FFF2-40B4-BE49-F238E27FC236}">
                <a16:creationId xmlns:a16="http://schemas.microsoft.com/office/drawing/2014/main" id="{0FAA0FA7-9D5A-79FE-B1CF-1EA398D7DC70}"/>
              </a:ext>
            </a:extLst>
          </p:cNvPr>
          <p:cNvSpPr/>
          <p:nvPr/>
        </p:nvSpPr>
        <p:spPr>
          <a:xfrm>
            <a:off x="4908868" y="3619116"/>
            <a:ext cx="254254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Market Differentiation</a:t>
            </a:r>
            <a:endParaRPr lang="en-US" sz="1600" b="1" dirty="0"/>
          </a:p>
        </p:txBody>
      </p:sp>
      <p:sp>
        <p:nvSpPr>
          <p:cNvPr id="35" name="Text 20">
            <a:extLst>
              <a:ext uri="{FF2B5EF4-FFF2-40B4-BE49-F238E27FC236}">
                <a16:creationId xmlns:a16="http://schemas.microsoft.com/office/drawing/2014/main" id="{538127B9-F60F-D0D2-A1F9-CF7E97080C51}"/>
              </a:ext>
            </a:extLst>
          </p:cNvPr>
          <p:cNvSpPr/>
          <p:nvPr/>
        </p:nvSpPr>
        <p:spPr>
          <a:xfrm>
            <a:off x="4781868" y="4703061"/>
            <a:ext cx="2787015" cy="2860675"/>
          </a:xfrm>
          <a:prstGeom prst="rect">
            <a:avLst/>
          </a:prstGeom>
          <a:noFill/>
          <a:ln/>
        </p:spPr>
        <p:txBody>
          <a:bodyPr wrap="square" lIns="91440" tIns="45720" rIns="91440" bIns="45720" rtlCol="0" anchor="t"/>
          <a:lstStyle/>
          <a:p>
            <a:pPr>
              <a:lnSpc>
                <a:spcPct val="130000"/>
              </a:lnSpc>
            </a:pPr>
            <a:r>
              <a:rPr lang="en-US" sz="1400" b="1" dirty="0">
                <a:latin typeface="MiSans" pitchFamily="34" charset="0"/>
                <a:ea typeface="MiSans" pitchFamily="34" charset="-122"/>
                <a:cs typeface="MiSans" pitchFamily="34" charset="-120"/>
              </a:rPr>
              <a:t>Media coverage of proactive fraud prevention boosted card acquisition by 12%. The platform effectively differentiated SecurePay in a competitive market.</a:t>
            </a:r>
            <a:endParaRPr lang="en-US" sz="1600" b="1" dirty="0"/>
          </a:p>
        </p:txBody>
      </p:sp>
      <p:sp>
        <p:nvSpPr>
          <p:cNvPr id="36" name="Text 21">
            <a:extLst>
              <a:ext uri="{FF2B5EF4-FFF2-40B4-BE49-F238E27FC236}">
                <a16:creationId xmlns:a16="http://schemas.microsoft.com/office/drawing/2014/main" id="{4A57551A-DF90-7884-CA6C-63212930136A}"/>
              </a:ext>
            </a:extLst>
          </p:cNvPr>
          <p:cNvSpPr/>
          <p:nvPr/>
        </p:nvSpPr>
        <p:spPr>
          <a:xfrm>
            <a:off x="8621078" y="3619116"/>
            <a:ext cx="252730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Revenue Growth</a:t>
            </a:r>
            <a:endParaRPr lang="en-US" sz="1600" b="1" dirty="0"/>
          </a:p>
        </p:txBody>
      </p:sp>
      <p:sp>
        <p:nvSpPr>
          <p:cNvPr id="37" name="Text 22">
            <a:extLst>
              <a:ext uri="{FF2B5EF4-FFF2-40B4-BE49-F238E27FC236}">
                <a16:creationId xmlns:a16="http://schemas.microsoft.com/office/drawing/2014/main" id="{2987D878-E630-88C3-B7E5-C41D985ADC29}"/>
              </a:ext>
            </a:extLst>
          </p:cNvPr>
          <p:cNvSpPr/>
          <p:nvPr/>
        </p:nvSpPr>
        <p:spPr>
          <a:xfrm>
            <a:off x="8486458" y="4703061"/>
            <a:ext cx="2787015" cy="2860675"/>
          </a:xfrm>
          <a:prstGeom prst="rect">
            <a:avLst/>
          </a:prstGeom>
          <a:noFill/>
          <a:ln/>
        </p:spPr>
        <p:txBody>
          <a:bodyPr wrap="square" lIns="91440" tIns="45720" rIns="91440" bIns="45720" rtlCol="0" anchor="t"/>
          <a:lstStyle/>
          <a:p>
            <a:pPr>
              <a:lnSpc>
                <a:spcPct val="130000"/>
              </a:lnSpc>
            </a:pPr>
            <a:r>
              <a:rPr lang="en-US" sz="1400" b="1" dirty="0">
                <a:latin typeface="MiSans" pitchFamily="34" charset="0"/>
                <a:ea typeface="MiSans" pitchFamily="34" charset="-122"/>
                <a:cs typeface="MiSans" pitchFamily="34" charset="-120"/>
              </a:rPr>
              <a:t>The success positioned SecurePay to expand its services and capture more market share by leveraging AI-driven security and customer trust.</a:t>
            </a:r>
            <a:endParaRPr lang="en-US" sz="1600" b="1" dirty="0"/>
          </a:p>
        </p:txBody>
      </p:sp>
    </p:spTree>
    <p:extLst>
      <p:ext uri="{BB962C8B-B14F-4D97-AF65-F5344CB8AC3E}">
        <p14:creationId xmlns:p14="http://schemas.microsoft.com/office/powerpoint/2010/main" val="2937582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4B1CC-9B54-F83F-9443-BA226658730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977B2A6-7F9A-50D5-A95B-60C6AA83B3E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F47B889-7297-9D6E-0092-C6450C23AF4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7753234-75D3-CCB3-937E-CF68E165B4F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E1AA4DEA-E609-6B57-082D-FD314106FC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C531F3A-ADA3-F23E-CCFB-92F965B3233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CF232DA-DCF9-6A8F-3936-D63A01827BD9}"/>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CD300992-98C7-ECF0-E6AB-A0CA350BB678}"/>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EF0E6B92-2308-6BDB-2DE8-23FADEB012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226A2C34-CE73-6E54-5B48-1FD85DD463A2}"/>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05</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9A511218-CE46-74C0-A1EC-F71EDA77F283}"/>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D2C6C7AD-A36B-FEAC-FAAC-D3722EB83BB1}"/>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684A2C91-712F-611C-3A9B-F4E2B295A80D}"/>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1FB7F787-EFD5-816F-9B8D-10BE8A50ACFA}"/>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BBE53139-7050-9AD1-F153-0CCB3D4564A7}"/>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0866EC20-B803-6D8C-DFEE-FA1BCD7D0738}"/>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Risks &amp; Ethics</a:t>
            </a:r>
            <a:endParaRPr lang="en-US" sz="1600" dirty="0"/>
          </a:p>
        </p:txBody>
      </p:sp>
    </p:spTree>
    <p:extLst>
      <p:ext uri="{BB962C8B-B14F-4D97-AF65-F5344CB8AC3E}">
        <p14:creationId xmlns:p14="http://schemas.microsoft.com/office/powerpoint/2010/main" val="37489735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0146F-1D3A-0F8B-9EF7-A1196A2C5F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D2B874-2439-EF69-1E08-646811DA0D6F}"/>
              </a:ext>
            </a:extLst>
          </p:cNvPr>
          <p:cNvSpPr/>
          <p:nvPr/>
        </p:nvSpPr>
        <p:spPr>
          <a:xfrm>
            <a:off x="250601" y="786454"/>
            <a:ext cx="11719295" cy="5983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C3467ED-A207-93F6-3C1B-FD74E8ABB197}"/>
              </a:ext>
            </a:extLst>
          </p:cNvPr>
          <p:cNvSpPr txBox="1"/>
          <p:nvPr/>
        </p:nvSpPr>
        <p:spPr>
          <a:xfrm>
            <a:off x="2516042" y="245863"/>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Data Quality Limits</a:t>
            </a:r>
          </a:p>
        </p:txBody>
      </p:sp>
      <p:sp>
        <p:nvSpPr>
          <p:cNvPr id="5" name="Rectangle 4">
            <a:extLst>
              <a:ext uri="{FF2B5EF4-FFF2-40B4-BE49-F238E27FC236}">
                <a16:creationId xmlns:a16="http://schemas.microsoft.com/office/drawing/2014/main" id="{E48F1387-999E-1ED9-BB97-740F14A85167}"/>
              </a:ext>
            </a:extLst>
          </p:cNvPr>
          <p:cNvSpPr/>
          <p:nvPr/>
        </p:nvSpPr>
        <p:spPr>
          <a:xfrm>
            <a:off x="892609" y="885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ED3522-5C1C-7FEB-ECCD-3F5D2AF53614}"/>
              </a:ext>
            </a:extLst>
          </p:cNvPr>
          <p:cNvSpPr txBox="1"/>
          <p:nvPr/>
        </p:nvSpPr>
        <p:spPr>
          <a:xfrm>
            <a:off x="1061885" y="12909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6A79D1-495F-A885-5DB3-7DC52D54370C}"/>
              </a:ext>
            </a:extLst>
          </p:cNvPr>
          <p:cNvSpPr txBox="1"/>
          <p:nvPr/>
        </p:nvSpPr>
        <p:spPr>
          <a:xfrm>
            <a:off x="1164480" y="38490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D42881B-8CAF-0F99-2E6F-C07F60C35B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5958" y="-42163"/>
            <a:ext cx="2305141" cy="1076343"/>
          </a:xfrm>
          <a:prstGeom prst="rect">
            <a:avLst/>
          </a:prstGeom>
        </p:spPr>
      </p:pic>
      <p:sp>
        <p:nvSpPr>
          <p:cNvPr id="59" name="Text 11">
            <a:extLst>
              <a:ext uri="{FF2B5EF4-FFF2-40B4-BE49-F238E27FC236}">
                <a16:creationId xmlns:a16="http://schemas.microsoft.com/office/drawing/2014/main" id="{DBFF9A1F-18B0-17AD-86BA-C603E4375109}"/>
              </a:ext>
            </a:extLst>
          </p:cNvPr>
          <p:cNvSpPr/>
          <p:nvPr/>
        </p:nvSpPr>
        <p:spPr>
          <a:xfrm rot="10800000">
            <a:off x="574148" y="1352456"/>
            <a:ext cx="874748" cy="876100"/>
          </a:xfrm>
          <a:prstGeom prst="rect">
            <a:avLst/>
          </a:prstGeom>
          <a:noFill/>
          <a:ln/>
        </p:spPr>
        <p:txBody>
          <a:bodyPr wrap="square" lIns="45720" tIns="91440" rIns="91440" bIns="45720" rtlCol="0" anchor="ctr"/>
          <a:lstStyle/>
          <a:p>
            <a:pPr>
              <a:lnSpc>
                <a:spcPct val="100000"/>
              </a:lnSpc>
            </a:pPr>
            <a:endParaRPr lang="en-US" sz="1600" dirty="0"/>
          </a:p>
        </p:txBody>
      </p:sp>
      <p:sp>
        <p:nvSpPr>
          <p:cNvPr id="41" name="Shape 10">
            <a:extLst>
              <a:ext uri="{FF2B5EF4-FFF2-40B4-BE49-F238E27FC236}">
                <a16:creationId xmlns:a16="http://schemas.microsoft.com/office/drawing/2014/main" id="{F6B6A95F-1BA2-5D13-24B0-0B1B48259CA3}"/>
              </a:ext>
            </a:extLst>
          </p:cNvPr>
          <p:cNvSpPr/>
          <p:nvPr/>
        </p:nvSpPr>
        <p:spPr>
          <a:xfrm>
            <a:off x="462056" y="1424277"/>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42" name="Text 11">
            <a:extLst>
              <a:ext uri="{FF2B5EF4-FFF2-40B4-BE49-F238E27FC236}">
                <a16:creationId xmlns:a16="http://schemas.microsoft.com/office/drawing/2014/main" id="{B7658852-DD9B-9E03-544D-A762690BC87A}"/>
              </a:ext>
            </a:extLst>
          </p:cNvPr>
          <p:cNvSpPr/>
          <p:nvPr/>
        </p:nvSpPr>
        <p:spPr>
          <a:xfrm>
            <a:off x="462056" y="1424277"/>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43" name="Shape 12">
            <a:extLst>
              <a:ext uri="{FF2B5EF4-FFF2-40B4-BE49-F238E27FC236}">
                <a16:creationId xmlns:a16="http://schemas.microsoft.com/office/drawing/2014/main" id="{3A211F51-1B66-C2E1-4507-CF820478FF34}"/>
              </a:ext>
            </a:extLst>
          </p:cNvPr>
          <p:cNvSpPr/>
          <p:nvPr/>
        </p:nvSpPr>
        <p:spPr>
          <a:xfrm>
            <a:off x="3872641" y="3388967"/>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44" name="Text 13">
            <a:extLst>
              <a:ext uri="{FF2B5EF4-FFF2-40B4-BE49-F238E27FC236}">
                <a16:creationId xmlns:a16="http://schemas.microsoft.com/office/drawing/2014/main" id="{DE70F8E6-1183-D9D0-C22B-10C25C79EA77}"/>
              </a:ext>
            </a:extLst>
          </p:cNvPr>
          <p:cNvSpPr/>
          <p:nvPr/>
        </p:nvSpPr>
        <p:spPr>
          <a:xfrm>
            <a:off x="3872641" y="3388967"/>
            <a:ext cx="7781290" cy="1405255"/>
          </a:xfrm>
          <a:prstGeom prst="rect">
            <a:avLst/>
          </a:prstGeom>
          <a:noFill/>
          <a:ln/>
        </p:spPr>
        <p:txBody>
          <a:bodyPr wrap="square" lIns="45720" tIns="91440" rIns="91440" bIns="45720" rtlCol="0" anchor="ctr"/>
          <a:lstStyle/>
          <a:p>
            <a:pPr>
              <a:lnSpc>
                <a:spcPct val="100000"/>
              </a:lnSpc>
            </a:pPr>
            <a:endParaRPr lang="en-US" sz="1600" dirty="0"/>
          </a:p>
        </p:txBody>
      </p:sp>
      <p:sp>
        <p:nvSpPr>
          <p:cNvPr id="45" name="Shape 14">
            <a:extLst>
              <a:ext uri="{FF2B5EF4-FFF2-40B4-BE49-F238E27FC236}">
                <a16:creationId xmlns:a16="http://schemas.microsoft.com/office/drawing/2014/main" id="{5488861C-5B88-3794-E251-E72790AB5F6C}"/>
              </a:ext>
            </a:extLst>
          </p:cNvPr>
          <p:cNvSpPr/>
          <p:nvPr/>
        </p:nvSpPr>
        <p:spPr>
          <a:xfrm>
            <a:off x="589056" y="5203797"/>
            <a:ext cx="7781290" cy="1405255"/>
          </a:xfrm>
          <a:custGeom>
            <a:avLst/>
            <a:gdLst/>
            <a:ahLst/>
            <a:cxnLst/>
            <a:rect l="l" t="t" r="r" b="b"/>
            <a:pathLst>
              <a:path w="7781290" h="1405255">
                <a:moveTo>
                  <a:pt x="0" y="418032"/>
                </a:moveTo>
                <a:lnTo>
                  <a:pt x="0" y="1405255"/>
                </a:lnTo>
                <a:lnTo>
                  <a:pt x="7781290" y="1405255"/>
                </a:lnTo>
                <a:lnTo>
                  <a:pt x="7781290" y="0"/>
                </a:lnTo>
                <a:lnTo>
                  <a:pt x="5154295" y="2606"/>
                </a:lnTo>
              </a:path>
            </a:pathLst>
          </a:custGeom>
          <a:solidFill>
            <a:srgbClr val="000000">
              <a:alpha val="0"/>
            </a:srgbClr>
          </a:solidFill>
          <a:ln w="38100">
            <a:solidFill>
              <a:srgbClr val="000000"/>
            </a:solidFill>
            <a:prstDash val="solid"/>
          </a:ln>
        </p:spPr>
        <p:txBody>
          <a:bodyPr/>
          <a:lstStyle/>
          <a:p>
            <a:endParaRPr lang="en-EG"/>
          </a:p>
        </p:txBody>
      </p:sp>
      <p:sp>
        <p:nvSpPr>
          <p:cNvPr id="46" name="Text 15">
            <a:extLst>
              <a:ext uri="{FF2B5EF4-FFF2-40B4-BE49-F238E27FC236}">
                <a16:creationId xmlns:a16="http://schemas.microsoft.com/office/drawing/2014/main" id="{E699BC44-72EF-47F2-0A55-3A15EB00D289}"/>
              </a:ext>
            </a:extLst>
          </p:cNvPr>
          <p:cNvSpPr/>
          <p:nvPr/>
        </p:nvSpPr>
        <p:spPr>
          <a:xfrm>
            <a:off x="589056" y="5203797"/>
            <a:ext cx="7781290" cy="1405255"/>
          </a:xfrm>
          <a:prstGeom prst="rect">
            <a:avLst/>
          </a:prstGeom>
          <a:noFill/>
          <a:ln/>
        </p:spPr>
        <p:txBody>
          <a:bodyPr wrap="square" lIns="45720" tIns="91440" rIns="91440" bIns="45720" rtlCol="0" anchor="ctr"/>
          <a:lstStyle/>
          <a:p>
            <a:pPr>
              <a:lnSpc>
                <a:spcPct val="100000"/>
              </a:lnSpc>
            </a:pPr>
            <a:endParaRPr lang="en-US" sz="1600" dirty="0"/>
          </a:p>
        </p:txBody>
      </p:sp>
      <p:pic>
        <p:nvPicPr>
          <p:cNvPr id="48" name="Image 1" descr="https://kimi-img.moonshot.cn/pub/slides/slides_tmpl/image/25-08-27-19:57:42-d2nf5dh8bjvh7rlivsvg.png">
            <a:extLst>
              <a:ext uri="{FF2B5EF4-FFF2-40B4-BE49-F238E27FC236}">
                <a16:creationId xmlns:a16="http://schemas.microsoft.com/office/drawing/2014/main" id="{37FAB356-94CB-F7AE-1D8C-7166AB776C33}"/>
              </a:ext>
            </a:extLst>
          </p:cNvPr>
          <p:cNvPicPr>
            <a:picLocks noChangeAspect="1"/>
          </p:cNvPicPr>
          <p:nvPr/>
        </p:nvPicPr>
        <p:blipFill>
          <a:blip r:embed="rId4"/>
          <a:stretch>
            <a:fillRect/>
          </a:stretch>
        </p:blipFill>
        <p:spPr>
          <a:xfrm rot="20220000">
            <a:off x="2017171" y="3089882"/>
            <a:ext cx="972820" cy="1579245"/>
          </a:xfrm>
          <a:prstGeom prst="rect">
            <a:avLst/>
          </a:prstGeom>
        </p:spPr>
      </p:pic>
      <p:pic>
        <p:nvPicPr>
          <p:cNvPr id="49" name="Image 2" descr="https://kimi-img.moonshot.cn/pub/slides/slides_tmpl/image/25-08-27-19:57:42-d2nf5dh8bjvh7rlivsp0.jpg">
            <a:extLst>
              <a:ext uri="{FF2B5EF4-FFF2-40B4-BE49-F238E27FC236}">
                <a16:creationId xmlns:a16="http://schemas.microsoft.com/office/drawing/2014/main" id="{4EF97EED-169F-2157-7A5F-D094A54FB2B0}"/>
              </a:ext>
            </a:extLst>
          </p:cNvPr>
          <p:cNvPicPr>
            <a:picLocks noChangeAspect="1"/>
          </p:cNvPicPr>
          <p:nvPr/>
        </p:nvPicPr>
        <p:blipFill>
          <a:blip r:embed="rId5"/>
          <a:stretch>
            <a:fillRect/>
          </a:stretch>
        </p:blipFill>
        <p:spPr>
          <a:xfrm>
            <a:off x="8903111" y="1067407"/>
            <a:ext cx="1756410" cy="2025650"/>
          </a:xfrm>
          <a:prstGeom prst="rect">
            <a:avLst/>
          </a:prstGeom>
        </p:spPr>
      </p:pic>
      <p:sp>
        <p:nvSpPr>
          <p:cNvPr id="50" name="Text 17">
            <a:extLst>
              <a:ext uri="{FF2B5EF4-FFF2-40B4-BE49-F238E27FC236}">
                <a16:creationId xmlns:a16="http://schemas.microsoft.com/office/drawing/2014/main" id="{7A289985-D32B-9207-4125-2FC0AAF7B1FA}"/>
              </a:ext>
            </a:extLst>
          </p:cNvPr>
          <p:cNvSpPr/>
          <p:nvPr/>
        </p:nvSpPr>
        <p:spPr>
          <a:xfrm>
            <a:off x="1077689" y="1211661"/>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Data Importance</a:t>
            </a:r>
            <a:endParaRPr lang="en-US" sz="1600" dirty="0"/>
          </a:p>
        </p:txBody>
      </p:sp>
      <p:sp>
        <p:nvSpPr>
          <p:cNvPr id="51" name="Text 18">
            <a:extLst>
              <a:ext uri="{FF2B5EF4-FFF2-40B4-BE49-F238E27FC236}">
                <a16:creationId xmlns:a16="http://schemas.microsoft.com/office/drawing/2014/main" id="{795541F4-8A57-FA90-73B5-E4EBD2B4BC21}"/>
              </a:ext>
            </a:extLst>
          </p:cNvPr>
          <p:cNvSpPr/>
          <p:nvPr/>
        </p:nvSpPr>
        <p:spPr>
          <a:xfrm>
            <a:off x="867821" y="1671927"/>
            <a:ext cx="7154545" cy="1276350"/>
          </a:xfrm>
          <a:prstGeom prst="rect">
            <a:avLst/>
          </a:prstGeom>
          <a:noFill/>
          <a:ln/>
        </p:spPr>
        <p:txBody>
          <a:bodyPr wrap="square" lIns="91440" tIns="45720" rIns="91440" bIns="45720" rtlCol="0" anchor="t"/>
          <a:lstStyle/>
          <a:p>
            <a:pPr>
              <a:lnSpc>
                <a:spcPct val="130000"/>
              </a:lnSpc>
            </a:pPr>
            <a:r>
              <a:rPr lang="en-US" sz="1600" dirty="0">
                <a:solidFill>
                  <a:srgbClr val="000000"/>
                </a:solidFill>
                <a:latin typeface="MiSans" pitchFamily="34" charset="0"/>
                <a:ea typeface="MiSans" pitchFamily="34" charset="-122"/>
                <a:cs typeface="MiSans" pitchFamily="34" charset="-120"/>
              </a:rPr>
              <a:t>AI performance depends entirely on data quality. Incorrect, incomplete, or biased data leads to inaccurate results. Ensuring high-quality data is crucial for reliable AI models.</a:t>
            </a:r>
            <a:endParaRPr lang="en-US" sz="1600" dirty="0"/>
          </a:p>
        </p:txBody>
      </p:sp>
      <p:sp>
        <p:nvSpPr>
          <p:cNvPr id="52" name="Text 19">
            <a:extLst>
              <a:ext uri="{FF2B5EF4-FFF2-40B4-BE49-F238E27FC236}">
                <a16:creationId xmlns:a16="http://schemas.microsoft.com/office/drawing/2014/main" id="{A7833629-5ADC-05EA-1201-07E3E45F5743}"/>
              </a:ext>
            </a:extLst>
          </p:cNvPr>
          <p:cNvSpPr/>
          <p:nvPr/>
        </p:nvSpPr>
        <p:spPr>
          <a:xfrm>
            <a:off x="3534186" y="2898747"/>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02</a:t>
            </a:r>
            <a:endParaRPr lang="en-US" sz="1600" dirty="0"/>
          </a:p>
        </p:txBody>
      </p:sp>
      <p:sp>
        <p:nvSpPr>
          <p:cNvPr id="53" name="Text 20">
            <a:extLst>
              <a:ext uri="{FF2B5EF4-FFF2-40B4-BE49-F238E27FC236}">
                <a16:creationId xmlns:a16="http://schemas.microsoft.com/office/drawing/2014/main" id="{9A79069A-4AC6-18A5-C934-7333F238F814}"/>
              </a:ext>
            </a:extLst>
          </p:cNvPr>
          <p:cNvSpPr/>
          <p:nvPr/>
        </p:nvSpPr>
        <p:spPr>
          <a:xfrm>
            <a:off x="4488274" y="3176351"/>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Data Validation</a:t>
            </a:r>
            <a:endParaRPr lang="en-US" sz="1600" dirty="0"/>
          </a:p>
        </p:txBody>
      </p:sp>
      <p:sp>
        <p:nvSpPr>
          <p:cNvPr id="54" name="Text 21">
            <a:extLst>
              <a:ext uri="{FF2B5EF4-FFF2-40B4-BE49-F238E27FC236}">
                <a16:creationId xmlns:a16="http://schemas.microsoft.com/office/drawing/2014/main" id="{BBE5C258-F8BE-593D-CEBD-67C7662925EC}"/>
              </a:ext>
            </a:extLst>
          </p:cNvPr>
          <p:cNvSpPr/>
          <p:nvPr/>
        </p:nvSpPr>
        <p:spPr>
          <a:xfrm>
            <a:off x="4278406" y="3636617"/>
            <a:ext cx="7154545" cy="1276350"/>
          </a:xfrm>
          <a:prstGeom prst="rect">
            <a:avLst/>
          </a:prstGeom>
          <a:noFill/>
          <a:ln/>
        </p:spPr>
        <p:txBody>
          <a:bodyPr wrap="square" lIns="91440" tIns="45720" rIns="91440" bIns="45720" rtlCol="0" anchor="t"/>
          <a:lstStyle/>
          <a:p>
            <a:pPr>
              <a:lnSpc>
                <a:spcPct val="130000"/>
              </a:lnSpc>
            </a:pPr>
            <a:r>
              <a:rPr lang="en-US" sz="1600" dirty="0">
                <a:solidFill>
                  <a:srgbClr val="000000"/>
                </a:solidFill>
                <a:latin typeface="MiSans" pitchFamily="34" charset="0"/>
                <a:ea typeface="MiSans" pitchFamily="34" charset="-122"/>
                <a:cs typeface="MiSans" pitchFamily="34" charset="-120"/>
              </a:rPr>
              <a:t>Financial institutions must implement robust data validation processes to ensure accuracy and relevance. This includes monitoring data sources and conducting regular audits.</a:t>
            </a:r>
            <a:endParaRPr lang="en-US" sz="1600" dirty="0"/>
          </a:p>
        </p:txBody>
      </p:sp>
      <p:sp>
        <p:nvSpPr>
          <p:cNvPr id="55" name="Text 22">
            <a:extLst>
              <a:ext uri="{FF2B5EF4-FFF2-40B4-BE49-F238E27FC236}">
                <a16:creationId xmlns:a16="http://schemas.microsoft.com/office/drawing/2014/main" id="{1A3A287B-D964-BBF5-9C8F-E1794F83B124}"/>
              </a:ext>
            </a:extLst>
          </p:cNvPr>
          <p:cNvSpPr/>
          <p:nvPr/>
        </p:nvSpPr>
        <p:spPr>
          <a:xfrm>
            <a:off x="250601" y="4713577"/>
            <a:ext cx="1195070" cy="914400"/>
          </a:xfrm>
          <a:prstGeom prst="rect">
            <a:avLst/>
          </a:prstGeom>
          <a:noFill/>
          <a:ln/>
        </p:spPr>
        <p:txBody>
          <a:bodyPr wrap="square" lIns="91440" tIns="45720" rIns="91440" bIns="45720" rtlCol="0" anchor="t">
            <a:spAutoFit/>
          </a:bodyPr>
          <a:lstStyle/>
          <a:p>
            <a:pPr>
              <a:lnSpc>
                <a:spcPct val="100000"/>
              </a:lnSpc>
            </a:pPr>
            <a:r>
              <a:rPr lang="en-US" sz="6000" b="1" dirty="0">
                <a:solidFill>
                  <a:srgbClr val="000000"/>
                </a:solidFill>
                <a:latin typeface="MiSans" pitchFamily="34" charset="0"/>
                <a:ea typeface="MiSans" pitchFamily="34" charset="-122"/>
                <a:cs typeface="MiSans" pitchFamily="34" charset="-120"/>
              </a:rPr>
              <a:t>03</a:t>
            </a:r>
            <a:endParaRPr lang="en-US" sz="1600" dirty="0"/>
          </a:p>
        </p:txBody>
      </p:sp>
      <p:sp>
        <p:nvSpPr>
          <p:cNvPr id="56" name="Text 23">
            <a:extLst>
              <a:ext uri="{FF2B5EF4-FFF2-40B4-BE49-F238E27FC236}">
                <a16:creationId xmlns:a16="http://schemas.microsoft.com/office/drawing/2014/main" id="{B3A14980-12CF-4323-4728-001BAF4F1356}"/>
              </a:ext>
            </a:extLst>
          </p:cNvPr>
          <p:cNvSpPr/>
          <p:nvPr/>
        </p:nvSpPr>
        <p:spPr>
          <a:xfrm>
            <a:off x="1204689" y="4991181"/>
            <a:ext cx="4358640" cy="368300"/>
          </a:xfrm>
          <a:prstGeom prst="rect">
            <a:avLst/>
          </a:prstGeom>
          <a:noFill/>
          <a:ln/>
        </p:spPr>
        <p:txBody>
          <a:bodyPr wrap="square" lIns="91440" tIns="45720" rIns="91440" bIns="45720" rtlCol="0" anchor="t">
            <a:spAutoFit/>
          </a:bodyPr>
          <a:lstStyle/>
          <a:p>
            <a:pPr>
              <a:lnSpc>
                <a:spcPct val="100000"/>
              </a:lnSpc>
            </a:pPr>
            <a:r>
              <a:rPr lang="en-US" sz="2400" dirty="0">
                <a:solidFill>
                  <a:srgbClr val="00B0F0"/>
                </a:solidFill>
                <a:latin typeface="MiSans" pitchFamily="34" charset="0"/>
                <a:ea typeface="MiSans" pitchFamily="34" charset="-122"/>
                <a:cs typeface="MiSans" pitchFamily="34" charset="-120"/>
              </a:rPr>
              <a:t>Crisis Preparedness</a:t>
            </a:r>
            <a:endParaRPr lang="en-US" sz="1600" dirty="0"/>
          </a:p>
        </p:txBody>
      </p:sp>
      <p:sp>
        <p:nvSpPr>
          <p:cNvPr id="57" name="Text 24">
            <a:extLst>
              <a:ext uri="{FF2B5EF4-FFF2-40B4-BE49-F238E27FC236}">
                <a16:creationId xmlns:a16="http://schemas.microsoft.com/office/drawing/2014/main" id="{D1826454-746B-D8C4-37CD-169B633811C6}"/>
              </a:ext>
            </a:extLst>
          </p:cNvPr>
          <p:cNvSpPr/>
          <p:nvPr/>
        </p:nvSpPr>
        <p:spPr>
          <a:xfrm>
            <a:off x="994821" y="5451447"/>
            <a:ext cx="7154545" cy="1276350"/>
          </a:xfrm>
          <a:prstGeom prst="rect">
            <a:avLst/>
          </a:prstGeom>
          <a:noFill/>
          <a:ln/>
        </p:spPr>
        <p:txBody>
          <a:bodyPr wrap="square" lIns="91440" tIns="45720" rIns="91440" bIns="45720" rtlCol="0" anchor="t"/>
          <a:lstStyle/>
          <a:p>
            <a:pPr>
              <a:lnSpc>
                <a:spcPct val="130000"/>
              </a:lnSpc>
            </a:pPr>
            <a:r>
              <a:rPr lang="en-US" sz="1600" dirty="0">
                <a:solidFill>
                  <a:srgbClr val="000000"/>
                </a:solidFill>
                <a:latin typeface="MiSans" pitchFamily="34" charset="0"/>
                <a:ea typeface="MiSans" pitchFamily="34" charset="-122"/>
                <a:cs typeface="MiSans" pitchFamily="34" charset="-120"/>
              </a:rPr>
              <a:t>Models trained before financial crises may fail during new crises. Regular updates and scenario testing are essential to ensure AI models remain effective in changing market conditions.</a:t>
            </a:r>
            <a:endParaRPr lang="en-US" sz="1600" dirty="0"/>
          </a:p>
        </p:txBody>
      </p:sp>
      <p:pic>
        <p:nvPicPr>
          <p:cNvPr id="82" name="Image 1" descr="https://kimi-img.moonshot.cn/pub/slides/slides_tmpl/image/25-08-27-19:57:42-d2nf5dh8bjvh7rlivsvg.png">
            <a:extLst>
              <a:ext uri="{FF2B5EF4-FFF2-40B4-BE49-F238E27FC236}">
                <a16:creationId xmlns:a16="http://schemas.microsoft.com/office/drawing/2014/main" id="{1B8E54BC-641B-07AD-523B-1FEF7BE22ED6}"/>
              </a:ext>
            </a:extLst>
          </p:cNvPr>
          <p:cNvPicPr>
            <a:picLocks noChangeAspect="1"/>
          </p:cNvPicPr>
          <p:nvPr/>
        </p:nvPicPr>
        <p:blipFill>
          <a:blip r:embed="rId4"/>
          <a:stretch>
            <a:fillRect/>
          </a:stretch>
        </p:blipFill>
        <p:spPr>
          <a:xfrm rot="20220000">
            <a:off x="9437782" y="5003810"/>
            <a:ext cx="972820" cy="1579245"/>
          </a:xfrm>
          <a:prstGeom prst="rect">
            <a:avLst/>
          </a:prstGeom>
        </p:spPr>
      </p:pic>
    </p:spTree>
    <p:extLst>
      <p:ext uri="{BB962C8B-B14F-4D97-AF65-F5344CB8AC3E}">
        <p14:creationId xmlns:p14="http://schemas.microsoft.com/office/powerpoint/2010/main" val="3953504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63AE5C-56DA-EE99-A9A2-031FA96883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B959E0-C2B5-8027-B455-DA88E521129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2B8602A1-C156-FA3E-13FF-3E5555D9F934}"/>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Model Risk &amp; Overfitting</a:t>
            </a:r>
          </a:p>
        </p:txBody>
      </p:sp>
      <p:sp>
        <p:nvSpPr>
          <p:cNvPr id="5" name="Rectangle 4">
            <a:extLst>
              <a:ext uri="{FF2B5EF4-FFF2-40B4-BE49-F238E27FC236}">
                <a16:creationId xmlns:a16="http://schemas.microsoft.com/office/drawing/2014/main" id="{631F0493-C2CA-02C3-A383-C735D861EF0C}"/>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A55851-3F5C-4A57-7DF8-2B91C9F6064F}"/>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7A3D39-352D-CD08-4BFE-7F59D5678093}"/>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1FEF6C8-15AD-4581-102C-D7EF1DD7E6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BCEDEE44-15E0-7EC1-41B3-7D2B478E45E6}"/>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73B9F51F-67A4-DDB4-6FAE-E2700C970179}"/>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2D8571AA-FB5E-6403-27FD-98E9E9B0DC65}"/>
              </a:ext>
            </a:extLst>
          </p:cNvPr>
          <p:cNvSpPr/>
          <p:nvPr/>
        </p:nvSpPr>
        <p:spPr>
          <a:xfrm>
            <a:off x="801053" y="4153836"/>
            <a:ext cx="2560955" cy="0"/>
          </a:xfrm>
          <a:prstGeom prst="line">
            <a:avLst/>
          </a:prstGeom>
          <a:noFill/>
          <a:ln w="38100">
            <a:solidFill>
              <a:srgbClr val="000000"/>
            </a:solidFill>
            <a:prstDash val="dash"/>
            <a:headEnd type="none"/>
            <a:tailEnd type="none"/>
          </a:ln>
        </p:spPr>
        <p:txBody>
          <a:bodyPr/>
          <a:lstStyle/>
          <a:p>
            <a:endParaRPr lang="en-EG" b="1"/>
          </a:p>
        </p:txBody>
      </p:sp>
      <p:sp>
        <p:nvSpPr>
          <p:cNvPr id="8" name="Shape 11">
            <a:extLst>
              <a:ext uri="{FF2B5EF4-FFF2-40B4-BE49-F238E27FC236}">
                <a16:creationId xmlns:a16="http://schemas.microsoft.com/office/drawing/2014/main" id="{A5045A8C-515D-2B25-A697-F783DBD9DA22}"/>
              </a:ext>
            </a:extLst>
          </p:cNvPr>
          <p:cNvSpPr/>
          <p:nvPr/>
        </p:nvSpPr>
        <p:spPr>
          <a:xfrm>
            <a:off x="8875078" y="4153836"/>
            <a:ext cx="2560955" cy="0"/>
          </a:xfrm>
          <a:prstGeom prst="line">
            <a:avLst/>
          </a:prstGeom>
          <a:noFill/>
          <a:ln w="38100">
            <a:solidFill>
              <a:srgbClr val="000000"/>
            </a:solidFill>
            <a:prstDash val="dash"/>
            <a:headEnd type="none"/>
            <a:tailEnd type="none"/>
          </a:ln>
        </p:spPr>
        <p:txBody>
          <a:bodyPr/>
          <a:lstStyle/>
          <a:p>
            <a:endParaRPr lang="en-EG" b="1"/>
          </a:p>
        </p:txBody>
      </p:sp>
      <p:sp>
        <p:nvSpPr>
          <p:cNvPr id="12" name="Shape 12">
            <a:extLst>
              <a:ext uri="{FF2B5EF4-FFF2-40B4-BE49-F238E27FC236}">
                <a16:creationId xmlns:a16="http://schemas.microsoft.com/office/drawing/2014/main" id="{DDFB1790-04D1-6FE7-0E70-B7216C215897}"/>
              </a:ext>
            </a:extLst>
          </p:cNvPr>
          <p:cNvSpPr/>
          <p:nvPr/>
        </p:nvSpPr>
        <p:spPr>
          <a:xfrm rot="10800000" flipV="1">
            <a:off x="1526515" y="2034911"/>
            <a:ext cx="875075" cy="876100"/>
          </a:xfrm>
          <a:prstGeom prst="ellipse">
            <a:avLst/>
          </a:prstGeom>
          <a:solidFill>
            <a:srgbClr val="00B0F0"/>
          </a:solidFill>
          <a:ln/>
        </p:spPr>
        <p:txBody>
          <a:bodyPr/>
          <a:lstStyle/>
          <a:p>
            <a:endParaRPr lang="en-EG" b="1"/>
          </a:p>
        </p:txBody>
      </p:sp>
      <p:sp>
        <p:nvSpPr>
          <p:cNvPr id="13" name="Text 13">
            <a:extLst>
              <a:ext uri="{FF2B5EF4-FFF2-40B4-BE49-F238E27FC236}">
                <a16:creationId xmlns:a16="http://schemas.microsoft.com/office/drawing/2014/main" id="{2794FBC6-F2EA-E6D3-70FA-A9CDEC691452}"/>
              </a:ext>
            </a:extLst>
          </p:cNvPr>
          <p:cNvSpPr/>
          <p:nvPr/>
        </p:nvSpPr>
        <p:spPr>
          <a:xfrm rot="10800000">
            <a:off x="1526515" y="2034911"/>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4" name="Shape 14">
            <a:extLst>
              <a:ext uri="{FF2B5EF4-FFF2-40B4-BE49-F238E27FC236}">
                <a16:creationId xmlns:a16="http://schemas.microsoft.com/office/drawing/2014/main" id="{8C81A91E-ABEB-FAE0-FB1A-E07198D647B1}"/>
              </a:ext>
            </a:extLst>
          </p:cNvPr>
          <p:cNvSpPr/>
          <p:nvPr/>
        </p:nvSpPr>
        <p:spPr>
          <a:xfrm rot="10800000" flipV="1">
            <a:off x="9708490" y="2048246"/>
            <a:ext cx="875075" cy="876100"/>
          </a:xfrm>
          <a:prstGeom prst="ellipse">
            <a:avLst/>
          </a:prstGeom>
          <a:solidFill>
            <a:srgbClr val="00B0F0"/>
          </a:solidFill>
          <a:ln/>
        </p:spPr>
        <p:txBody>
          <a:bodyPr/>
          <a:lstStyle/>
          <a:p>
            <a:endParaRPr lang="en-EG" b="1"/>
          </a:p>
        </p:txBody>
      </p:sp>
      <p:sp>
        <p:nvSpPr>
          <p:cNvPr id="15" name="Text 15">
            <a:extLst>
              <a:ext uri="{FF2B5EF4-FFF2-40B4-BE49-F238E27FC236}">
                <a16:creationId xmlns:a16="http://schemas.microsoft.com/office/drawing/2014/main" id="{423B7392-E6A8-8B7D-04C5-5FC627592DC6}"/>
              </a:ext>
            </a:extLst>
          </p:cNvPr>
          <p:cNvSpPr/>
          <p:nvPr/>
        </p:nvSpPr>
        <p:spPr>
          <a:xfrm rot="10800000">
            <a:off x="9708490" y="2048246"/>
            <a:ext cx="875075" cy="876100"/>
          </a:xfrm>
          <a:prstGeom prst="rect">
            <a:avLst/>
          </a:prstGeom>
          <a:noFill/>
          <a:ln/>
        </p:spPr>
        <p:txBody>
          <a:bodyPr wrap="square" lIns="45720" tIns="91440" rIns="91440" bIns="45720" rtlCol="0" anchor="ctr"/>
          <a:lstStyle/>
          <a:p>
            <a:pPr>
              <a:lnSpc>
                <a:spcPct val="100000"/>
              </a:lnSpc>
            </a:pPr>
            <a:endParaRPr lang="en-US" sz="1600" b="1" dirty="0"/>
          </a:p>
        </p:txBody>
      </p:sp>
      <p:sp>
        <p:nvSpPr>
          <p:cNvPr id="16" name="Text 18">
            <a:extLst>
              <a:ext uri="{FF2B5EF4-FFF2-40B4-BE49-F238E27FC236}">
                <a16:creationId xmlns:a16="http://schemas.microsoft.com/office/drawing/2014/main" id="{FAB1254D-B36B-EE5D-87FD-CC52852B179A}"/>
              </a:ext>
            </a:extLst>
          </p:cNvPr>
          <p:cNvSpPr/>
          <p:nvPr/>
        </p:nvSpPr>
        <p:spPr>
          <a:xfrm>
            <a:off x="1539558" y="2150411"/>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1</a:t>
            </a:r>
            <a:endParaRPr lang="en-US" sz="1600" b="1" dirty="0"/>
          </a:p>
        </p:txBody>
      </p:sp>
      <p:sp>
        <p:nvSpPr>
          <p:cNvPr id="17" name="Text 19">
            <a:extLst>
              <a:ext uri="{FF2B5EF4-FFF2-40B4-BE49-F238E27FC236}">
                <a16:creationId xmlns:a16="http://schemas.microsoft.com/office/drawing/2014/main" id="{F61FA402-F83D-3954-295C-D18B6F0DC5F9}"/>
              </a:ext>
            </a:extLst>
          </p:cNvPr>
          <p:cNvSpPr/>
          <p:nvPr/>
        </p:nvSpPr>
        <p:spPr>
          <a:xfrm>
            <a:off x="776288" y="3170856"/>
            <a:ext cx="2608580"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Model Risk</a:t>
            </a:r>
            <a:endParaRPr lang="en-US" sz="1600" b="1" dirty="0"/>
          </a:p>
        </p:txBody>
      </p:sp>
      <p:sp>
        <p:nvSpPr>
          <p:cNvPr id="18" name="Text 20">
            <a:extLst>
              <a:ext uri="{FF2B5EF4-FFF2-40B4-BE49-F238E27FC236}">
                <a16:creationId xmlns:a16="http://schemas.microsoft.com/office/drawing/2014/main" id="{3648BFD6-9CA4-AB4A-C8B3-8F5AE93EB1A9}"/>
              </a:ext>
            </a:extLst>
          </p:cNvPr>
          <p:cNvSpPr/>
          <p:nvPr/>
        </p:nvSpPr>
        <p:spPr>
          <a:xfrm>
            <a:off x="688023" y="4254801"/>
            <a:ext cx="2787015" cy="286067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Model risk occurs when a weak or incorrect model is used for decision-making. This can lead to inaccurate predictions and poor financial outcomes.</a:t>
            </a:r>
            <a:endParaRPr lang="en-US" sz="1600" b="1" dirty="0"/>
          </a:p>
        </p:txBody>
      </p:sp>
      <p:sp>
        <p:nvSpPr>
          <p:cNvPr id="19" name="Text 21">
            <a:extLst>
              <a:ext uri="{FF2B5EF4-FFF2-40B4-BE49-F238E27FC236}">
                <a16:creationId xmlns:a16="http://schemas.microsoft.com/office/drawing/2014/main" id="{E4FAEE9C-21EA-452C-5F9C-38F67B1B7360}"/>
              </a:ext>
            </a:extLst>
          </p:cNvPr>
          <p:cNvSpPr/>
          <p:nvPr/>
        </p:nvSpPr>
        <p:spPr>
          <a:xfrm>
            <a:off x="9721533" y="2163746"/>
            <a:ext cx="862965" cy="646331"/>
          </a:xfrm>
          <a:prstGeom prst="rect">
            <a:avLst/>
          </a:prstGeom>
          <a:noFill/>
          <a:ln/>
        </p:spPr>
        <p:txBody>
          <a:bodyPr wrap="square" lIns="91440" tIns="45720" rIns="91440" bIns="45720" rtlCol="0" anchor="t">
            <a:spAutoFit/>
          </a:bodyPr>
          <a:lstStyle/>
          <a:p>
            <a:pPr algn="ctr">
              <a:lnSpc>
                <a:spcPct val="100000"/>
              </a:lnSpc>
            </a:pPr>
            <a:r>
              <a:rPr lang="en-US" sz="3600" b="1" dirty="0">
                <a:solidFill>
                  <a:srgbClr val="FFFFFF"/>
                </a:solidFill>
                <a:latin typeface="MiSans" pitchFamily="34" charset="0"/>
                <a:ea typeface="MiSans" pitchFamily="34" charset="-122"/>
                <a:cs typeface="MiSans" pitchFamily="34" charset="-120"/>
              </a:rPr>
              <a:t>2</a:t>
            </a:r>
            <a:endParaRPr lang="en-US" sz="1600" b="1" dirty="0"/>
          </a:p>
        </p:txBody>
      </p:sp>
      <p:sp>
        <p:nvSpPr>
          <p:cNvPr id="20" name="Text 22">
            <a:extLst>
              <a:ext uri="{FF2B5EF4-FFF2-40B4-BE49-F238E27FC236}">
                <a16:creationId xmlns:a16="http://schemas.microsoft.com/office/drawing/2014/main" id="{D7D8BAF8-E714-FA48-47B5-E3A01ABF51DC}"/>
              </a:ext>
            </a:extLst>
          </p:cNvPr>
          <p:cNvSpPr/>
          <p:nvPr/>
        </p:nvSpPr>
        <p:spPr>
          <a:xfrm>
            <a:off x="8874443" y="3170856"/>
            <a:ext cx="2562225" cy="681355"/>
          </a:xfrm>
          <a:prstGeom prst="rect">
            <a:avLst/>
          </a:prstGeom>
          <a:noFill/>
          <a:ln/>
        </p:spPr>
        <p:txBody>
          <a:bodyPr wrap="square" lIns="91440" tIns="45720" rIns="91440" bIns="45720" rtlCol="0" anchor="t"/>
          <a:lstStyle/>
          <a:p>
            <a:pPr algn="ctr">
              <a:lnSpc>
                <a:spcPct val="100000"/>
              </a:lnSpc>
            </a:pPr>
            <a:r>
              <a:rPr lang="en-US" sz="2400" b="1" dirty="0">
                <a:solidFill>
                  <a:srgbClr val="00B0F0"/>
                </a:solidFill>
                <a:latin typeface="MiSans" pitchFamily="34" charset="0"/>
                <a:ea typeface="MiSans" pitchFamily="34" charset="-122"/>
                <a:cs typeface="MiSans" pitchFamily="34" charset="-120"/>
              </a:rPr>
              <a:t>Overfitting</a:t>
            </a:r>
            <a:endParaRPr lang="en-US" sz="1600" b="1" dirty="0"/>
          </a:p>
        </p:txBody>
      </p:sp>
      <p:sp>
        <p:nvSpPr>
          <p:cNvPr id="21" name="Text 23">
            <a:extLst>
              <a:ext uri="{FF2B5EF4-FFF2-40B4-BE49-F238E27FC236}">
                <a16:creationId xmlns:a16="http://schemas.microsoft.com/office/drawing/2014/main" id="{D11105AF-5072-5F15-4683-6CCC79892D91}"/>
              </a:ext>
            </a:extLst>
          </p:cNvPr>
          <p:cNvSpPr/>
          <p:nvPr/>
        </p:nvSpPr>
        <p:spPr>
          <a:xfrm>
            <a:off x="8762048" y="4254801"/>
            <a:ext cx="2787015" cy="2361565"/>
          </a:xfrm>
          <a:prstGeom prst="rect">
            <a:avLst/>
          </a:prstGeom>
          <a:noFill/>
          <a:ln/>
        </p:spPr>
        <p:txBody>
          <a:bodyPr wrap="square" lIns="91440" tIns="45720" rIns="91440" bIns="45720" rtlCol="0" anchor="t"/>
          <a:lstStyle/>
          <a:p>
            <a:pPr>
              <a:lnSpc>
                <a:spcPct val="130000"/>
              </a:lnSpc>
            </a:pPr>
            <a:r>
              <a:rPr lang="en-US" sz="1400" b="1" dirty="0">
                <a:solidFill>
                  <a:srgbClr val="595959"/>
                </a:solidFill>
                <a:latin typeface="MiSans" pitchFamily="34" charset="0"/>
                <a:ea typeface="MiSans" pitchFamily="34" charset="-122"/>
                <a:cs typeface="MiSans" pitchFamily="34" charset="-120"/>
              </a:rPr>
              <a:t>Overfitting happens when a model learns details that only fit old data and fails in new scenarios. Regular testing with new data and stress scenarios is crucial to avoid this issue.</a:t>
            </a:r>
            <a:endParaRPr lang="en-US" sz="1600" b="1" dirty="0"/>
          </a:p>
        </p:txBody>
      </p:sp>
      <p:pic>
        <p:nvPicPr>
          <p:cNvPr id="23" name="Picture 22" descr="A person in a suit with his arms crossed&#10;&#10;AI-generated content may be incorrect.">
            <a:extLst>
              <a:ext uri="{FF2B5EF4-FFF2-40B4-BE49-F238E27FC236}">
                <a16:creationId xmlns:a16="http://schemas.microsoft.com/office/drawing/2014/main" id="{F33E21BC-69DE-7115-BD14-2B0DC36DE5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36614" y="1345306"/>
            <a:ext cx="5272082" cy="5008170"/>
          </a:xfrm>
          <a:prstGeom prst="rect">
            <a:avLst/>
          </a:prstGeom>
        </p:spPr>
      </p:pic>
    </p:spTree>
    <p:extLst>
      <p:ext uri="{BB962C8B-B14F-4D97-AF65-F5344CB8AC3E}">
        <p14:creationId xmlns:p14="http://schemas.microsoft.com/office/powerpoint/2010/main" val="67930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A01B07-FA54-0749-0433-80833CCFE4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D33BE1-4925-4223-1D58-1318698AEFB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54087FFE-74F8-1978-9695-9887E561D2DC}"/>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Ethics: Bias &amp; Fairness</a:t>
            </a:r>
          </a:p>
        </p:txBody>
      </p:sp>
      <p:sp>
        <p:nvSpPr>
          <p:cNvPr id="5" name="Rectangle 4">
            <a:extLst>
              <a:ext uri="{FF2B5EF4-FFF2-40B4-BE49-F238E27FC236}">
                <a16:creationId xmlns:a16="http://schemas.microsoft.com/office/drawing/2014/main" id="{F2E6DE8D-4CAB-A233-0563-0CEA417D4A2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790B8B-8443-2FC5-699B-FF1EFE31F6DA}"/>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8BDB1F-E63B-26B5-AA20-C5B73590B6F9}"/>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0961EF3-1FFD-11CC-ED79-8DB93C90EA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6A01C3C9-80AB-4D24-677B-22A6B69A05A0}"/>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D808EAFC-E538-10E5-8CDB-8E484DD15118}"/>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32" name="Shape 10">
            <a:extLst>
              <a:ext uri="{FF2B5EF4-FFF2-40B4-BE49-F238E27FC236}">
                <a16:creationId xmlns:a16="http://schemas.microsoft.com/office/drawing/2014/main" id="{B54175F1-7F66-9BF2-7136-89744F0C3466}"/>
              </a:ext>
            </a:extLst>
          </p:cNvPr>
          <p:cNvSpPr/>
          <p:nvPr/>
        </p:nvSpPr>
        <p:spPr>
          <a:xfrm>
            <a:off x="6432650" y="1826931"/>
            <a:ext cx="544449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33" name="Text 11">
            <a:extLst>
              <a:ext uri="{FF2B5EF4-FFF2-40B4-BE49-F238E27FC236}">
                <a16:creationId xmlns:a16="http://schemas.microsoft.com/office/drawing/2014/main" id="{9CCC2BC8-48CA-390C-2F6D-ED34E481470D}"/>
              </a:ext>
            </a:extLst>
          </p:cNvPr>
          <p:cNvSpPr/>
          <p:nvPr/>
        </p:nvSpPr>
        <p:spPr>
          <a:xfrm>
            <a:off x="6432650" y="1826931"/>
            <a:ext cx="544449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34" name="Shape 12">
            <a:extLst>
              <a:ext uri="{FF2B5EF4-FFF2-40B4-BE49-F238E27FC236}">
                <a16:creationId xmlns:a16="http://schemas.microsoft.com/office/drawing/2014/main" id="{28C9A874-6A7A-80CE-BBFF-AFFAE8EADCE5}"/>
              </a:ext>
            </a:extLst>
          </p:cNvPr>
          <p:cNvSpPr/>
          <p:nvPr/>
        </p:nvSpPr>
        <p:spPr>
          <a:xfrm>
            <a:off x="6318350" y="1662466"/>
            <a:ext cx="5338445"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35" name="Text 13">
            <a:extLst>
              <a:ext uri="{FF2B5EF4-FFF2-40B4-BE49-F238E27FC236}">
                <a16:creationId xmlns:a16="http://schemas.microsoft.com/office/drawing/2014/main" id="{1EC1CE7E-6910-C732-6DC9-2B3B34F3F4B2}"/>
              </a:ext>
            </a:extLst>
          </p:cNvPr>
          <p:cNvSpPr/>
          <p:nvPr/>
        </p:nvSpPr>
        <p:spPr>
          <a:xfrm>
            <a:off x="6318350" y="1662466"/>
            <a:ext cx="5338445"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36" name="Shape 14">
            <a:extLst>
              <a:ext uri="{FF2B5EF4-FFF2-40B4-BE49-F238E27FC236}">
                <a16:creationId xmlns:a16="http://schemas.microsoft.com/office/drawing/2014/main" id="{708E7A9B-CF53-1825-7083-1CDA580F1A70}"/>
              </a:ext>
            </a:extLst>
          </p:cNvPr>
          <p:cNvSpPr/>
          <p:nvPr/>
        </p:nvSpPr>
        <p:spPr>
          <a:xfrm>
            <a:off x="494130" y="1789466"/>
            <a:ext cx="544449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37" name="Text 15">
            <a:extLst>
              <a:ext uri="{FF2B5EF4-FFF2-40B4-BE49-F238E27FC236}">
                <a16:creationId xmlns:a16="http://schemas.microsoft.com/office/drawing/2014/main" id="{2D8E1A00-56F4-058C-BC1B-0061CC92C70E}"/>
              </a:ext>
            </a:extLst>
          </p:cNvPr>
          <p:cNvSpPr/>
          <p:nvPr/>
        </p:nvSpPr>
        <p:spPr>
          <a:xfrm>
            <a:off x="494130" y="1789466"/>
            <a:ext cx="544449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38" name="Shape 16">
            <a:extLst>
              <a:ext uri="{FF2B5EF4-FFF2-40B4-BE49-F238E27FC236}">
                <a16:creationId xmlns:a16="http://schemas.microsoft.com/office/drawing/2014/main" id="{559F9376-4162-A3D1-E7A1-9E9B866F8A2D}"/>
              </a:ext>
            </a:extLst>
          </p:cNvPr>
          <p:cNvSpPr/>
          <p:nvPr/>
        </p:nvSpPr>
        <p:spPr>
          <a:xfrm>
            <a:off x="379830" y="1625001"/>
            <a:ext cx="5338445"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39" name="Text 17">
            <a:extLst>
              <a:ext uri="{FF2B5EF4-FFF2-40B4-BE49-F238E27FC236}">
                <a16:creationId xmlns:a16="http://schemas.microsoft.com/office/drawing/2014/main" id="{87E7D9F1-B83F-0598-C923-1C38A46C0994}"/>
              </a:ext>
            </a:extLst>
          </p:cNvPr>
          <p:cNvSpPr/>
          <p:nvPr/>
        </p:nvSpPr>
        <p:spPr>
          <a:xfrm>
            <a:off x="379830" y="1625001"/>
            <a:ext cx="5338445"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40" name="Shape 18">
            <a:extLst>
              <a:ext uri="{FF2B5EF4-FFF2-40B4-BE49-F238E27FC236}">
                <a16:creationId xmlns:a16="http://schemas.microsoft.com/office/drawing/2014/main" id="{F4DDCA45-FB2B-23DF-0C63-D38C868E506E}"/>
              </a:ext>
            </a:extLst>
          </p:cNvPr>
          <p:cNvSpPr/>
          <p:nvPr/>
        </p:nvSpPr>
        <p:spPr>
          <a:xfrm>
            <a:off x="6482815" y="4486946"/>
            <a:ext cx="544449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a:p>
        </p:txBody>
      </p:sp>
      <p:sp>
        <p:nvSpPr>
          <p:cNvPr id="41" name="Text 19">
            <a:extLst>
              <a:ext uri="{FF2B5EF4-FFF2-40B4-BE49-F238E27FC236}">
                <a16:creationId xmlns:a16="http://schemas.microsoft.com/office/drawing/2014/main" id="{75C8678A-5242-E661-2360-85E14FC4274F}"/>
              </a:ext>
            </a:extLst>
          </p:cNvPr>
          <p:cNvSpPr/>
          <p:nvPr/>
        </p:nvSpPr>
        <p:spPr>
          <a:xfrm>
            <a:off x="6482815" y="4486946"/>
            <a:ext cx="5444490" cy="2033270"/>
          </a:xfrm>
          <a:prstGeom prst="rect">
            <a:avLst/>
          </a:prstGeom>
          <a:noFill/>
          <a:ln/>
        </p:spPr>
        <p:txBody>
          <a:bodyPr wrap="square" lIns="45720" tIns="91440" rIns="91440" bIns="45720" rtlCol="0" anchor="ctr"/>
          <a:lstStyle/>
          <a:p>
            <a:pPr>
              <a:lnSpc>
                <a:spcPct val="100000"/>
              </a:lnSpc>
            </a:pPr>
            <a:endParaRPr lang="en-US" sz="1600" dirty="0"/>
          </a:p>
        </p:txBody>
      </p:sp>
      <p:sp>
        <p:nvSpPr>
          <p:cNvPr id="42" name="Shape 20">
            <a:extLst>
              <a:ext uri="{FF2B5EF4-FFF2-40B4-BE49-F238E27FC236}">
                <a16:creationId xmlns:a16="http://schemas.microsoft.com/office/drawing/2014/main" id="{3AEF27F9-9B11-8B89-D7CA-E4C8DB1094DF}"/>
              </a:ext>
            </a:extLst>
          </p:cNvPr>
          <p:cNvSpPr/>
          <p:nvPr/>
        </p:nvSpPr>
        <p:spPr>
          <a:xfrm>
            <a:off x="6368515" y="4322481"/>
            <a:ext cx="5338445"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43" name="Text 21">
            <a:extLst>
              <a:ext uri="{FF2B5EF4-FFF2-40B4-BE49-F238E27FC236}">
                <a16:creationId xmlns:a16="http://schemas.microsoft.com/office/drawing/2014/main" id="{9F369B74-423D-C7EF-A57C-87998AF089AA}"/>
              </a:ext>
            </a:extLst>
          </p:cNvPr>
          <p:cNvSpPr/>
          <p:nvPr/>
        </p:nvSpPr>
        <p:spPr>
          <a:xfrm>
            <a:off x="6368515" y="4322481"/>
            <a:ext cx="5338445"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44" name="Shape 22">
            <a:extLst>
              <a:ext uri="{FF2B5EF4-FFF2-40B4-BE49-F238E27FC236}">
                <a16:creationId xmlns:a16="http://schemas.microsoft.com/office/drawing/2014/main" id="{E4BF10F3-4552-D9F7-49DB-3E65B6570174}"/>
              </a:ext>
            </a:extLst>
          </p:cNvPr>
          <p:cNvSpPr/>
          <p:nvPr/>
        </p:nvSpPr>
        <p:spPr>
          <a:xfrm>
            <a:off x="544295" y="4449481"/>
            <a:ext cx="5444490" cy="2033270"/>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45" name="Text 23">
            <a:extLst>
              <a:ext uri="{FF2B5EF4-FFF2-40B4-BE49-F238E27FC236}">
                <a16:creationId xmlns:a16="http://schemas.microsoft.com/office/drawing/2014/main" id="{5280F304-272A-4172-6EF8-4741492B7513}"/>
              </a:ext>
            </a:extLst>
          </p:cNvPr>
          <p:cNvSpPr/>
          <p:nvPr/>
        </p:nvSpPr>
        <p:spPr>
          <a:xfrm>
            <a:off x="544295" y="4449481"/>
            <a:ext cx="5444490"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46" name="Shape 24">
            <a:extLst>
              <a:ext uri="{FF2B5EF4-FFF2-40B4-BE49-F238E27FC236}">
                <a16:creationId xmlns:a16="http://schemas.microsoft.com/office/drawing/2014/main" id="{8669611F-4BE0-EA55-F984-A70BA556D3F6}"/>
              </a:ext>
            </a:extLst>
          </p:cNvPr>
          <p:cNvSpPr/>
          <p:nvPr/>
        </p:nvSpPr>
        <p:spPr>
          <a:xfrm>
            <a:off x="429995" y="4285016"/>
            <a:ext cx="5338445" cy="2033270"/>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47" name="Text 25">
            <a:extLst>
              <a:ext uri="{FF2B5EF4-FFF2-40B4-BE49-F238E27FC236}">
                <a16:creationId xmlns:a16="http://schemas.microsoft.com/office/drawing/2014/main" id="{8D361C51-3469-FCF9-6C77-61C7B3865107}"/>
              </a:ext>
            </a:extLst>
          </p:cNvPr>
          <p:cNvSpPr/>
          <p:nvPr/>
        </p:nvSpPr>
        <p:spPr>
          <a:xfrm>
            <a:off x="429995" y="4285016"/>
            <a:ext cx="5338445" cy="2033270"/>
          </a:xfrm>
          <a:prstGeom prst="rect">
            <a:avLst/>
          </a:prstGeom>
          <a:noFill/>
          <a:ln/>
        </p:spPr>
        <p:txBody>
          <a:bodyPr wrap="square" lIns="45720" tIns="91440" rIns="91440" bIns="45720" rtlCol="0" anchor="ctr"/>
          <a:lstStyle/>
          <a:p>
            <a:pPr>
              <a:lnSpc>
                <a:spcPct val="100000"/>
              </a:lnSpc>
            </a:pPr>
            <a:endParaRPr lang="en-US" sz="1600" b="1" dirty="0"/>
          </a:p>
        </p:txBody>
      </p:sp>
      <p:sp>
        <p:nvSpPr>
          <p:cNvPr id="48" name="Text 26">
            <a:extLst>
              <a:ext uri="{FF2B5EF4-FFF2-40B4-BE49-F238E27FC236}">
                <a16:creationId xmlns:a16="http://schemas.microsoft.com/office/drawing/2014/main" id="{89ACD16D-D75A-F634-D0A7-ABA6AE8440DA}"/>
              </a:ext>
            </a:extLst>
          </p:cNvPr>
          <p:cNvSpPr/>
          <p:nvPr/>
        </p:nvSpPr>
        <p:spPr>
          <a:xfrm>
            <a:off x="429793" y="1791593"/>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Bias in Data</a:t>
            </a:r>
            <a:endParaRPr lang="en-US" sz="1600" b="1" dirty="0"/>
          </a:p>
        </p:txBody>
      </p:sp>
      <p:sp>
        <p:nvSpPr>
          <p:cNvPr id="49" name="Text 27">
            <a:extLst>
              <a:ext uri="{FF2B5EF4-FFF2-40B4-BE49-F238E27FC236}">
                <a16:creationId xmlns:a16="http://schemas.microsoft.com/office/drawing/2014/main" id="{9A03A802-F5E3-B64F-14E5-62BEAE17088B}"/>
              </a:ext>
            </a:extLst>
          </p:cNvPr>
          <p:cNvSpPr/>
          <p:nvPr/>
        </p:nvSpPr>
        <p:spPr>
          <a:xfrm>
            <a:off x="429995" y="2284766"/>
            <a:ext cx="5161280"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models may learn human bias from historical data, leading to unfair treatment in lending and financial services. Identifying and mitigating bias is essential for ethical AI.</a:t>
            </a:r>
            <a:endParaRPr lang="en-US" sz="1600" b="1" dirty="0"/>
          </a:p>
        </p:txBody>
      </p:sp>
      <p:sp>
        <p:nvSpPr>
          <p:cNvPr id="50" name="Text 28">
            <a:extLst>
              <a:ext uri="{FF2B5EF4-FFF2-40B4-BE49-F238E27FC236}">
                <a16:creationId xmlns:a16="http://schemas.microsoft.com/office/drawing/2014/main" id="{D9DDC6F7-0BB3-AA5A-06D1-99AA689E3E95}"/>
              </a:ext>
            </a:extLst>
          </p:cNvPr>
          <p:cNvSpPr/>
          <p:nvPr/>
        </p:nvSpPr>
        <p:spPr>
          <a:xfrm>
            <a:off x="479958" y="4451608"/>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Fairness Testing</a:t>
            </a:r>
            <a:endParaRPr lang="en-US" sz="1600" b="1" dirty="0"/>
          </a:p>
        </p:txBody>
      </p:sp>
      <p:sp>
        <p:nvSpPr>
          <p:cNvPr id="51" name="Text 29">
            <a:extLst>
              <a:ext uri="{FF2B5EF4-FFF2-40B4-BE49-F238E27FC236}">
                <a16:creationId xmlns:a16="http://schemas.microsoft.com/office/drawing/2014/main" id="{58701185-97E3-A14E-2AD2-678CA6B2A60A}"/>
              </a:ext>
            </a:extLst>
          </p:cNvPr>
          <p:cNvSpPr/>
          <p:nvPr/>
        </p:nvSpPr>
        <p:spPr>
          <a:xfrm>
            <a:off x="480160" y="4944781"/>
            <a:ext cx="5161280"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Financial institutions must conduct fairness testing to ensure that AI models treat all customers equally. This includes analyzing outcomes across different demographic groups.</a:t>
            </a:r>
            <a:endParaRPr lang="en-US" sz="1600" b="1" dirty="0"/>
          </a:p>
        </p:txBody>
      </p:sp>
      <p:sp>
        <p:nvSpPr>
          <p:cNvPr id="52" name="Text 30">
            <a:extLst>
              <a:ext uri="{FF2B5EF4-FFF2-40B4-BE49-F238E27FC236}">
                <a16:creationId xmlns:a16="http://schemas.microsoft.com/office/drawing/2014/main" id="{1488B15D-EF85-ED12-CE7D-FF986596A95E}"/>
              </a:ext>
            </a:extLst>
          </p:cNvPr>
          <p:cNvSpPr/>
          <p:nvPr/>
        </p:nvSpPr>
        <p:spPr>
          <a:xfrm>
            <a:off x="6368313" y="1829058"/>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Inclusive Lending</a:t>
            </a:r>
            <a:endParaRPr lang="en-US" sz="1600" b="1" dirty="0"/>
          </a:p>
        </p:txBody>
      </p:sp>
      <p:sp>
        <p:nvSpPr>
          <p:cNvPr id="53" name="Text 31">
            <a:extLst>
              <a:ext uri="{FF2B5EF4-FFF2-40B4-BE49-F238E27FC236}">
                <a16:creationId xmlns:a16="http://schemas.microsoft.com/office/drawing/2014/main" id="{B6067646-B8A6-6035-650C-DE222B8BA500}"/>
              </a:ext>
            </a:extLst>
          </p:cNvPr>
          <p:cNvSpPr/>
          <p:nvPr/>
        </p:nvSpPr>
        <p:spPr>
          <a:xfrm>
            <a:off x="6368515" y="2322231"/>
            <a:ext cx="5161280"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can promote financial inclusion by expanding access to credit for underserved communities. However, this must be done without compromising fairness and ethical standards.</a:t>
            </a:r>
            <a:endParaRPr lang="en-US" sz="1600" b="1" dirty="0"/>
          </a:p>
        </p:txBody>
      </p:sp>
      <p:sp>
        <p:nvSpPr>
          <p:cNvPr id="54" name="Text 32">
            <a:extLst>
              <a:ext uri="{FF2B5EF4-FFF2-40B4-BE49-F238E27FC236}">
                <a16:creationId xmlns:a16="http://schemas.microsoft.com/office/drawing/2014/main" id="{43CFB16F-A344-ABC1-07B0-D5AEC9514173}"/>
              </a:ext>
            </a:extLst>
          </p:cNvPr>
          <p:cNvSpPr/>
          <p:nvPr/>
        </p:nvSpPr>
        <p:spPr>
          <a:xfrm>
            <a:off x="6418478" y="4489073"/>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Regulatory Compliance</a:t>
            </a:r>
            <a:endParaRPr lang="en-US" sz="1600" b="1" dirty="0"/>
          </a:p>
        </p:txBody>
      </p:sp>
      <p:sp>
        <p:nvSpPr>
          <p:cNvPr id="55" name="Text 33">
            <a:extLst>
              <a:ext uri="{FF2B5EF4-FFF2-40B4-BE49-F238E27FC236}">
                <a16:creationId xmlns:a16="http://schemas.microsoft.com/office/drawing/2014/main" id="{1FBA0EC6-DEE5-D133-FBAA-CA88DB5BF435}"/>
              </a:ext>
            </a:extLst>
          </p:cNvPr>
          <p:cNvSpPr/>
          <p:nvPr/>
        </p:nvSpPr>
        <p:spPr>
          <a:xfrm>
            <a:off x="6418680" y="4982246"/>
            <a:ext cx="5161280" cy="137350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Ensuring fairness and avoiding bias is not only an ethical imperative but also a regulatory requirement. Financial institutions must comply with all relevant laws and guidelines.</a:t>
            </a:r>
            <a:endParaRPr lang="en-US" sz="1600" b="1" dirty="0"/>
          </a:p>
        </p:txBody>
      </p:sp>
    </p:spTree>
    <p:extLst>
      <p:ext uri="{BB962C8B-B14F-4D97-AF65-F5344CB8AC3E}">
        <p14:creationId xmlns:p14="http://schemas.microsoft.com/office/powerpoint/2010/main" val="1327427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33AEE-9093-60EB-01CE-F664F7D167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FBED8E-5088-A36D-D9A2-898C9A4C0782}"/>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049254B-B924-DC7E-0C4C-4C1C3423A30F}"/>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Regulation &amp; Compliance</a:t>
            </a:r>
          </a:p>
        </p:txBody>
      </p:sp>
      <p:sp>
        <p:nvSpPr>
          <p:cNvPr id="5" name="Rectangle 4">
            <a:extLst>
              <a:ext uri="{FF2B5EF4-FFF2-40B4-BE49-F238E27FC236}">
                <a16:creationId xmlns:a16="http://schemas.microsoft.com/office/drawing/2014/main" id="{6051B399-6D10-22BA-2CC5-A72B6665978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CCDCC0-A454-731D-7566-F98F0E8F30CE}"/>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7519729-F117-5BCC-14B7-AB4D78369FF5}"/>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BD0DDFD1-7C3F-3FB7-F625-21334B104D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2F556331-8ACB-E873-EAB7-20D146570C51}"/>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1E0B0303-26D6-2592-859F-A81BDD047847}"/>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171FDDF9-58C2-00D2-6580-B56236D7185A}"/>
              </a:ext>
            </a:extLst>
          </p:cNvPr>
          <p:cNvSpPr/>
          <p:nvPr/>
        </p:nvSpPr>
        <p:spPr>
          <a:xfrm>
            <a:off x="7859435" y="3706557"/>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8" name="Text 11">
            <a:extLst>
              <a:ext uri="{FF2B5EF4-FFF2-40B4-BE49-F238E27FC236}">
                <a16:creationId xmlns:a16="http://schemas.microsoft.com/office/drawing/2014/main" id="{E83E3B8E-066D-41B1-2CF4-1026BAFB646C}"/>
              </a:ext>
            </a:extLst>
          </p:cNvPr>
          <p:cNvSpPr/>
          <p:nvPr/>
        </p:nvSpPr>
        <p:spPr>
          <a:xfrm>
            <a:off x="7859435" y="3706557"/>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DF8BA960-62F9-A21A-DBDC-B36702C5AF44}"/>
              </a:ext>
            </a:extLst>
          </p:cNvPr>
          <p:cNvSpPr/>
          <p:nvPr/>
        </p:nvSpPr>
        <p:spPr>
          <a:xfrm>
            <a:off x="7745135" y="3542092"/>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2" name="Text 13">
            <a:extLst>
              <a:ext uri="{FF2B5EF4-FFF2-40B4-BE49-F238E27FC236}">
                <a16:creationId xmlns:a16="http://schemas.microsoft.com/office/drawing/2014/main" id="{55EA3DBB-2AD7-E868-EBB0-0779DDA0C901}"/>
              </a:ext>
            </a:extLst>
          </p:cNvPr>
          <p:cNvSpPr/>
          <p:nvPr/>
        </p:nvSpPr>
        <p:spPr>
          <a:xfrm>
            <a:off x="7745135" y="3542092"/>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3" name="Shape 14">
            <a:extLst>
              <a:ext uri="{FF2B5EF4-FFF2-40B4-BE49-F238E27FC236}">
                <a16:creationId xmlns:a16="http://schemas.microsoft.com/office/drawing/2014/main" id="{558C4425-457E-619E-5067-D3549CEF7EFC}"/>
              </a:ext>
            </a:extLst>
          </p:cNvPr>
          <p:cNvSpPr/>
          <p:nvPr/>
        </p:nvSpPr>
        <p:spPr>
          <a:xfrm>
            <a:off x="3427770" y="3679887"/>
            <a:ext cx="3923030" cy="2591435"/>
          </a:xfrm>
          <a:prstGeom prst="roundRect">
            <a:avLst>
              <a:gd name="adj" fmla="val 16667"/>
            </a:avLst>
          </a:prstGeom>
          <a:solidFill>
            <a:srgbClr val="00B0F0"/>
          </a:solidFill>
          <a:ln w="28575">
            <a:solidFill>
              <a:srgbClr val="FFFFFF">
                <a:alpha val="0"/>
              </a:srgbClr>
            </a:solidFill>
            <a:prstDash val="solid"/>
          </a:ln>
        </p:spPr>
        <p:txBody>
          <a:bodyPr/>
          <a:lstStyle/>
          <a:p>
            <a:endParaRPr lang="en-EG" b="1"/>
          </a:p>
        </p:txBody>
      </p:sp>
      <p:sp>
        <p:nvSpPr>
          <p:cNvPr id="14" name="Text 15">
            <a:extLst>
              <a:ext uri="{FF2B5EF4-FFF2-40B4-BE49-F238E27FC236}">
                <a16:creationId xmlns:a16="http://schemas.microsoft.com/office/drawing/2014/main" id="{CD0F126B-3DA7-D561-AAEC-8EE80F58706C}"/>
              </a:ext>
            </a:extLst>
          </p:cNvPr>
          <p:cNvSpPr/>
          <p:nvPr/>
        </p:nvSpPr>
        <p:spPr>
          <a:xfrm>
            <a:off x="3427770" y="3679887"/>
            <a:ext cx="3923030"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6">
            <a:extLst>
              <a:ext uri="{FF2B5EF4-FFF2-40B4-BE49-F238E27FC236}">
                <a16:creationId xmlns:a16="http://schemas.microsoft.com/office/drawing/2014/main" id="{6733EC10-5095-53AA-5148-1D670539C0E1}"/>
              </a:ext>
            </a:extLst>
          </p:cNvPr>
          <p:cNvSpPr/>
          <p:nvPr/>
        </p:nvSpPr>
        <p:spPr>
          <a:xfrm>
            <a:off x="3313470" y="3515422"/>
            <a:ext cx="3846195" cy="2591435"/>
          </a:xfrm>
          <a:prstGeom prst="roundRect">
            <a:avLst>
              <a:gd name="adj" fmla="val 14996"/>
            </a:avLst>
          </a:prstGeom>
          <a:solidFill>
            <a:srgbClr val="FFFFFF"/>
          </a:solidFill>
          <a:ln w="19050">
            <a:solidFill>
              <a:srgbClr val="000000"/>
            </a:solidFill>
            <a:prstDash val="solid"/>
          </a:ln>
        </p:spPr>
        <p:txBody>
          <a:bodyPr/>
          <a:lstStyle/>
          <a:p>
            <a:endParaRPr lang="en-EG" b="1"/>
          </a:p>
        </p:txBody>
      </p:sp>
      <p:sp>
        <p:nvSpPr>
          <p:cNvPr id="16" name="Text 17">
            <a:extLst>
              <a:ext uri="{FF2B5EF4-FFF2-40B4-BE49-F238E27FC236}">
                <a16:creationId xmlns:a16="http://schemas.microsoft.com/office/drawing/2014/main" id="{7A7C42B2-F10D-350A-2527-C76BE1B204D2}"/>
              </a:ext>
            </a:extLst>
          </p:cNvPr>
          <p:cNvSpPr/>
          <p:nvPr/>
        </p:nvSpPr>
        <p:spPr>
          <a:xfrm>
            <a:off x="3313470" y="3515422"/>
            <a:ext cx="384619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20">
            <a:extLst>
              <a:ext uri="{FF2B5EF4-FFF2-40B4-BE49-F238E27FC236}">
                <a16:creationId xmlns:a16="http://schemas.microsoft.com/office/drawing/2014/main" id="{85A5EB2D-2041-4A4C-E410-789B9E8DFFBE}"/>
              </a:ext>
            </a:extLst>
          </p:cNvPr>
          <p:cNvSpPr/>
          <p:nvPr/>
        </p:nvSpPr>
        <p:spPr>
          <a:xfrm>
            <a:off x="3263940" y="1656142"/>
            <a:ext cx="85725" cy="343535"/>
          </a:xfrm>
          <a:prstGeom prst="rect">
            <a:avLst/>
          </a:prstGeom>
          <a:solidFill>
            <a:srgbClr val="00B0F0"/>
          </a:solidFill>
          <a:ln/>
        </p:spPr>
        <p:txBody>
          <a:bodyPr/>
          <a:lstStyle/>
          <a:p>
            <a:endParaRPr lang="en-EG" b="1"/>
          </a:p>
        </p:txBody>
      </p:sp>
      <p:sp>
        <p:nvSpPr>
          <p:cNvPr id="18" name="Text 21">
            <a:extLst>
              <a:ext uri="{FF2B5EF4-FFF2-40B4-BE49-F238E27FC236}">
                <a16:creationId xmlns:a16="http://schemas.microsoft.com/office/drawing/2014/main" id="{90D8D3DE-0004-51DF-BF61-A764628579AF}"/>
              </a:ext>
            </a:extLst>
          </p:cNvPr>
          <p:cNvSpPr/>
          <p:nvPr/>
        </p:nvSpPr>
        <p:spPr>
          <a:xfrm>
            <a:off x="3263940" y="1656142"/>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Text 22">
            <a:extLst>
              <a:ext uri="{FF2B5EF4-FFF2-40B4-BE49-F238E27FC236}">
                <a16:creationId xmlns:a16="http://schemas.microsoft.com/office/drawing/2014/main" id="{82D5D5D4-53B1-796C-ED5A-3611892BA868}"/>
              </a:ext>
            </a:extLst>
          </p:cNvPr>
          <p:cNvSpPr/>
          <p:nvPr/>
        </p:nvSpPr>
        <p:spPr>
          <a:xfrm>
            <a:off x="3349348" y="1607356"/>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Regulatory Oversight</a:t>
            </a:r>
            <a:endParaRPr lang="en-US" sz="1600" b="1" dirty="0"/>
          </a:p>
        </p:txBody>
      </p:sp>
      <p:sp>
        <p:nvSpPr>
          <p:cNvPr id="20" name="Text 23">
            <a:extLst>
              <a:ext uri="{FF2B5EF4-FFF2-40B4-BE49-F238E27FC236}">
                <a16:creationId xmlns:a16="http://schemas.microsoft.com/office/drawing/2014/main" id="{D7245294-46D5-52F1-C96C-847579A33A56}"/>
              </a:ext>
            </a:extLst>
          </p:cNvPr>
          <p:cNvSpPr/>
          <p:nvPr/>
        </p:nvSpPr>
        <p:spPr>
          <a:xfrm>
            <a:off x="3263940" y="2220022"/>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Financial regulators control how AI is used in banks. Laws focus on data protection, transparency, and consumer rights to ensure that AI applications are safe and fair.</a:t>
            </a:r>
            <a:endParaRPr lang="en-US" sz="1600" b="1" dirty="0"/>
          </a:p>
        </p:txBody>
      </p:sp>
      <p:sp>
        <p:nvSpPr>
          <p:cNvPr id="21" name="Text 24">
            <a:extLst>
              <a:ext uri="{FF2B5EF4-FFF2-40B4-BE49-F238E27FC236}">
                <a16:creationId xmlns:a16="http://schemas.microsoft.com/office/drawing/2014/main" id="{CA9E8FBC-EDB3-9C44-825F-B2C2213E1FE0}"/>
              </a:ext>
            </a:extLst>
          </p:cNvPr>
          <p:cNvSpPr/>
          <p:nvPr/>
        </p:nvSpPr>
        <p:spPr>
          <a:xfrm>
            <a:off x="3363433" y="3682014"/>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Explainability</a:t>
            </a:r>
            <a:endParaRPr lang="en-US" sz="1600" b="1" dirty="0"/>
          </a:p>
        </p:txBody>
      </p:sp>
      <p:sp>
        <p:nvSpPr>
          <p:cNvPr id="22" name="Text 25">
            <a:extLst>
              <a:ext uri="{FF2B5EF4-FFF2-40B4-BE49-F238E27FC236}">
                <a16:creationId xmlns:a16="http://schemas.microsoft.com/office/drawing/2014/main" id="{B1F1B671-D7FB-A72C-6E7B-5532FB922968}"/>
              </a:ext>
            </a:extLst>
          </p:cNvPr>
          <p:cNvSpPr/>
          <p:nvPr/>
        </p:nvSpPr>
        <p:spPr>
          <a:xfrm>
            <a:off x="3363433" y="4175187"/>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Banks must explain important AI decisions to regulators and customers. Black-box models that cannot be explained create serious regulatory challenges and must be avoided.</a:t>
            </a:r>
            <a:endParaRPr lang="en-US" sz="1600" b="1" dirty="0"/>
          </a:p>
        </p:txBody>
      </p:sp>
      <p:sp>
        <p:nvSpPr>
          <p:cNvPr id="23" name="Text 26">
            <a:extLst>
              <a:ext uri="{FF2B5EF4-FFF2-40B4-BE49-F238E27FC236}">
                <a16:creationId xmlns:a16="http://schemas.microsoft.com/office/drawing/2014/main" id="{51AFD920-27CA-58D2-C021-3DF813425DE5}"/>
              </a:ext>
            </a:extLst>
          </p:cNvPr>
          <p:cNvSpPr/>
          <p:nvPr/>
        </p:nvSpPr>
        <p:spPr>
          <a:xfrm>
            <a:off x="7795098" y="3708684"/>
            <a:ext cx="3662680" cy="400110"/>
          </a:xfrm>
          <a:prstGeom prst="rect">
            <a:avLst/>
          </a:prstGeom>
          <a:noFill/>
          <a:ln/>
        </p:spPr>
        <p:txBody>
          <a:bodyPr wrap="square" lIns="91440" tIns="45720" rIns="91440" bIns="45720" rtlCol="0" anchor="t">
            <a:spAutoFit/>
          </a:bodyPr>
          <a:lstStyle/>
          <a:p>
            <a:pPr>
              <a:lnSpc>
                <a:spcPct val="100000"/>
              </a:lnSpc>
            </a:pPr>
            <a:r>
              <a:rPr lang="en-US" sz="2000" b="1" dirty="0">
                <a:solidFill>
                  <a:srgbClr val="000000"/>
                </a:solidFill>
                <a:latin typeface="MiSans" pitchFamily="34" charset="0"/>
                <a:ea typeface="MiSans" pitchFamily="34" charset="-122"/>
                <a:cs typeface="MiSans" pitchFamily="34" charset="-120"/>
              </a:rPr>
              <a:t>Compliance Strategies</a:t>
            </a:r>
            <a:endParaRPr lang="en-US" sz="1600" b="1" dirty="0"/>
          </a:p>
        </p:txBody>
      </p:sp>
      <p:sp>
        <p:nvSpPr>
          <p:cNvPr id="24" name="Text 27">
            <a:extLst>
              <a:ext uri="{FF2B5EF4-FFF2-40B4-BE49-F238E27FC236}">
                <a16:creationId xmlns:a16="http://schemas.microsoft.com/office/drawing/2014/main" id="{E8DEC0EC-DCD5-1964-44F1-2C0501FAC638}"/>
              </a:ext>
            </a:extLst>
          </p:cNvPr>
          <p:cNvSpPr/>
          <p:nvPr/>
        </p:nvSpPr>
        <p:spPr>
          <a:xfrm>
            <a:off x="7795098" y="4201857"/>
            <a:ext cx="3662680" cy="1841500"/>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Implementing robust governance frameworks, conducting regular audits, and ensuring transparency are key strategies for achieving regulatory compliance in AI applications.</a:t>
            </a:r>
            <a:endParaRPr lang="en-US" sz="1600" b="1" dirty="0"/>
          </a:p>
        </p:txBody>
      </p:sp>
      <p:pic>
        <p:nvPicPr>
          <p:cNvPr id="29" name="Picture 28" descr="A person sitting in a chair with a gavel and a clipboard with a person pointing at it&#10;&#10;AI-generated content may be incorrect.">
            <a:extLst>
              <a:ext uri="{FF2B5EF4-FFF2-40B4-BE49-F238E27FC236}">
                <a16:creationId xmlns:a16="http://schemas.microsoft.com/office/drawing/2014/main" id="{ECD2671E-4690-A3C6-7087-74DFD33491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409" y="1809869"/>
            <a:ext cx="2531622" cy="4597849"/>
          </a:xfrm>
          <a:prstGeom prst="rect">
            <a:avLst/>
          </a:prstGeom>
        </p:spPr>
      </p:pic>
    </p:spTree>
    <p:extLst>
      <p:ext uri="{BB962C8B-B14F-4D97-AF65-F5344CB8AC3E}">
        <p14:creationId xmlns:p14="http://schemas.microsoft.com/office/powerpoint/2010/main" val="1283525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5FD7E7-AAEC-C015-93F6-B82F73E3072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0FA8747-423B-9793-72C2-FCDD1EEAE69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35399A3-A4CE-CB62-A830-909BA58DA1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3E67B59-2D34-B5EB-3EFC-D9F098F5139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8" name="Rectangle 27">
            <a:extLst>
              <a:ext uri="{FF2B5EF4-FFF2-40B4-BE49-F238E27FC236}">
                <a16:creationId xmlns:a16="http://schemas.microsoft.com/office/drawing/2014/main" id="{0A068DF1-B204-A328-C337-E948075EE2B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09A9198-0443-D608-2D7D-BA6DCF9AB8B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437055F8-3DD8-2E52-157C-340306F86E3C}"/>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a:extLst>
              <a:ext uri="{FF2B5EF4-FFF2-40B4-BE49-F238E27FC236}">
                <a16:creationId xmlns:a16="http://schemas.microsoft.com/office/drawing/2014/main" id="{6A45B5F5-3168-BC9C-6E67-0E0D502A0073}"/>
              </a:ext>
            </a:extLst>
          </p:cNvPr>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10</a:t>
            </a:r>
          </a:p>
        </p:txBody>
      </p:sp>
      <p:pic>
        <p:nvPicPr>
          <p:cNvPr id="6" name="Graphic 21">
            <a:extLst>
              <a:ext uri="{FF2B5EF4-FFF2-40B4-BE49-F238E27FC236}">
                <a16:creationId xmlns:a16="http://schemas.microsoft.com/office/drawing/2014/main" id="{70CADB6C-55E4-4BB4-F591-EDA43D5E7A8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1" name="Text 5">
            <a:extLst>
              <a:ext uri="{FF2B5EF4-FFF2-40B4-BE49-F238E27FC236}">
                <a16:creationId xmlns:a16="http://schemas.microsoft.com/office/drawing/2014/main" id="{88527BEC-3C84-C23C-BE94-EF2C7A8C1DCA}"/>
              </a:ext>
            </a:extLst>
          </p:cNvPr>
          <p:cNvSpPr/>
          <p:nvPr/>
        </p:nvSpPr>
        <p:spPr>
          <a:xfrm>
            <a:off x="4142929" y="609567"/>
            <a:ext cx="5640070" cy="1107996"/>
          </a:xfrm>
          <a:prstGeom prst="rect">
            <a:avLst/>
          </a:prstGeom>
          <a:noFill/>
          <a:ln/>
        </p:spPr>
        <p:txBody>
          <a:bodyPr wrap="square" lIns="91440" tIns="45720" rIns="91440" bIns="45720" rtlCol="0" anchor="ctr">
            <a:spAutoFit/>
          </a:bodyPr>
          <a:lstStyle/>
          <a:p>
            <a:pPr algn="ctr">
              <a:lnSpc>
                <a:spcPct val="100000"/>
              </a:lnSpc>
            </a:pPr>
            <a:r>
              <a:rPr lang="en-US" sz="6600" b="1" dirty="0">
                <a:solidFill>
                  <a:srgbClr val="000000"/>
                </a:solidFill>
                <a:latin typeface="MiSans" pitchFamily="34" charset="0"/>
                <a:ea typeface="MiSans" pitchFamily="34" charset="-122"/>
                <a:cs typeface="MiSans" pitchFamily="34" charset="-120"/>
              </a:rPr>
              <a:t>PART  06</a:t>
            </a:r>
            <a:endParaRPr lang="en-US" sz="1600" dirty="0"/>
          </a:p>
        </p:txBody>
      </p:sp>
      <p:pic>
        <p:nvPicPr>
          <p:cNvPr id="43" name="Image 0" descr="https://kimi-img.moonshot.cn/pub/slides/slides_tmpl/image/25-08-27-19:57:41-d2nf5d98bjvh7rlivsmg.png">
            <a:extLst>
              <a:ext uri="{FF2B5EF4-FFF2-40B4-BE49-F238E27FC236}">
                <a16:creationId xmlns:a16="http://schemas.microsoft.com/office/drawing/2014/main" id="{DA31CAA7-B36E-0FFB-FE2E-D801C2660557}"/>
              </a:ext>
            </a:extLst>
          </p:cNvPr>
          <p:cNvPicPr>
            <a:picLocks noChangeAspect="1"/>
          </p:cNvPicPr>
          <p:nvPr/>
        </p:nvPicPr>
        <p:blipFill>
          <a:blip r:embed="rId5"/>
          <a:stretch>
            <a:fillRect/>
          </a:stretch>
        </p:blipFill>
        <p:spPr>
          <a:xfrm>
            <a:off x="5314722" y="1784085"/>
            <a:ext cx="3619500" cy="3690072"/>
          </a:xfrm>
          <a:prstGeom prst="rect">
            <a:avLst/>
          </a:prstGeom>
        </p:spPr>
      </p:pic>
      <p:sp>
        <p:nvSpPr>
          <p:cNvPr id="45" name="Shape 0">
            <a:extLst>
              <a:ext uri="{FF2B5EF4-FFF2-40B4-BE49-F238E27FC236}">
                <a16:creationId xmlns:a16="http://schemas.microsoft.com/office/drawing/2014/main" id="{0413C763-9402-5DCE-D7CF-C11DF44EDA05}"/>
              </a:ext>
            </a:extLst>
          </p:cNvPr>
          <p:cNvSpPr/>
          <p:nvPr/>
        </p:nvSpPr>
        <p:spPr>
          <a:xfrm>
            <a:off x="3106018" y="5507694"/>
            <a:ext cx="8642985" cy="1199515"/>
          </a:xfrm>
          <a:prstGeom prst="roundRect">
            <a:avLst>
              <a:gd name="adj" fmla="val 50000"/>
            </a:avLst>
          </a:prstGeom>
          <a:solidFill>
            <a:srgbClr val="00B0F0"/>
          </a:solidFill>
          <a:ln w="57150">
            <a:solidFill>
              <a:srgbClr val="FFFFFF">
                <a:alpha val="0"/>
              </a:srgbClr>
            </a:solidFill>
            <a:prstDash val="solid"/>
          </a:ln>
        </p:spPr>
        <p:txBody>
          <a:bodyPr/>
          <a:lstStyle/>
          <a:p>
            <a:endParaRPr lang="en-EG"/>
          </a:p>
        </p:txBody>
      </p:sp>
      <p:sp>
        <p:nvSpPr>
          <p:cNvPr id="46" name="Text 1">
            <a:extLst>
              <a:ext uri="{FF2B5EF4-FFF2-40B4-BE49-F238E27FC236}">
                <a16:creationId xmlns:a16="http://schemas.microsoft.com/office/drawing/2014/main" id="{6B014A82-77EE-22D5-5CE5-852301015040}"/>
              </a:ext>
            </a:extLst>
          </p:cNvPr>
          <p:cNvSpPr/>
          <p:nvPr/>
        </p:nvSpPr>
        <p:spPr>
          <a:xfrm>
            <a:off x="3106018" y="5507694"/>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7" name="Shape 2">
            <a:extLst>
              <a:ext uri="{FF2B5EF4-FFF2-40B4-BE49-F238E27FC236}">
                <a16:creationId xmlns:a16="http://schemas.microsoft.com/office/drawing/2014/main" id="{E07A360A-7F7C-995B-5957-62873DF84336}"/>
              </a:ext>
            </a:extLst>
          </p:cNvPr>
          <p:cNvSpPr/>
          <p:nvPr/>
        </p:nvSpPr>
        <p:spPr>
          <a:xfrm>
            <a:off x="2979018" y="5338149"/>
            <a:ext cx="8642985" cy="1199515"/>
          </a:xfrm>
          <a:prstGeom prst="roundRect">
            <a:avLst>
              <a:gd name="adj" fmla="val 50000"/>
            </a:avLst>
          </a:prstGeom>
          <a:solidFill>
            <a:srgbClr val="FFFFFF"/>
          </a:solidFill>
          <a:ln w="57150">
            <a:solidFill>
              <a:srgbClr val="000000"/>
            </a:solidFill>
            <a:prstDash val="solid"/>
          </a:ln>
        </p:spPr>
        <p:txBody>
          <a:bodyPr/>
          <a:lstStyle/>
          <a:p>
            <a:pPr marL="0" algn="r" defTabSz="914400" rtl="1" eaLnBrk="1" latinLnBrk="0" hangingPunct="1"/>
            <a:endParaRPr lang="en-EG"/>
          </a:p>
        </p:txBody>
      </p:sp>
      <p:sp>
        <p:nvSpPr>
          <p:cNvPr id="48" name="Text 3">
            <a:extLst>
              <a:ext uri="{FF2B5EF4-FFF2-40B4-BE49-F238E27FC236}">
                <a16:creationId xmlns:a16="http://schemas.microsoft.com/office/drawing/2014/main" id="{3DA6F3DE-351E-BE35-D062-D5FD3A656612}"/>
              </a:ext>
            </a:extLst>
          </p:cNvPr>
          <p:cNvSpPr/>
          <p:nvPr/>
        </p:nvSpPr>
        <p:spPr>
          <a:xfrm>
            <a:off x="2979018" y="5338149"/>
            <a:ext cx="8642985" cy="1199515"/>
          </a:xfrm>
          <a:prstGeom prst="rect">
            <a:avLst/>
          </a:prstGeom>
          <a:noFill/>
          <a:ln/>
        </p:spPr>
        <p:txBody>
          <a:bodyPr wrap="square" lIns="45720" tIns="91440" rIns="91440" bIns="45720" rtlCol="0" anchor="ctr"/>
          <a:lstStyle/>
          <a:p>
            <a:pPr>
              <a:lnSpc>
                <a:spcPct val="100000"/>
              </a:lnSpc>
            </a:pPr>
            <a:endParaRPr lang="en-US" sz="1600" dirty="0"/>
          </a:p>
        </p:txBody>
      </p:sp>
      <p:sp>
        <p:nvSpPr>
          <p:cNvPr id="49" name="Text 4">
            <a:extLst>
              <a:ext uri="{FF2B5EF4-FFF2-40B4-BE49-F238E27FC236}">
                <a16:creationId xmlns:a16="http://schemas.microsoft.com/office/drawing/2014/main" id="{F76E2D02-05BD-9AFD-12F0-C4B69438CADC}"/>
              </a:ext>
            </a:extLst>
          </p:cNvPr>
          <p:cNvSpPr/>
          <p:nvPr/>
        </p:nvSpPr>
        <p:spPr>
          <a:xfrm>
            <a:off x="2979018" y="5448937"/>
            <a:ext cx="8643620" cy="923330"/>
          </a:xfrm>
          <a:prstGeom prst="rect">
            <a:avLst/>
          </a:prstGeom>
          <a:noFill/>
          <a:ln/>
        </p:spPr>
        <p:txBody>
          <a:bodyPr wrap="square" lIns="91440" tIns="45720" rIns="91440" bIns="45720" rtlCol="0" anchor="ctr">
            <a:spAutoFit/>
          </a:bodyPr>
          <a:lstStyle/>
          <a:p>
            <a:pPr algn="ctr">
              <a:lnSpc>
                <a:spcPct val="100000"/>
              </a:lnSpc>
            </a:pPr>
            <a:r>
              <a:rPr lang="en-US" sz="5400" b="1" dirty="0">
                <a:solidFill>
                  <a:srgbClr val="000000"/>
                </a:solidFill>
                <a:latin typeface="MiSans" pitchFamily="34" charset="0"/>
                <a:ea typeface="MiSans" pitchFamily="34" charset="-122"/>
                <a:cs typeface="MiSans" pitchFamily="34" charset="-120"/>
              </a:rPr>
              <a:t>Future &amp; Wrap-up</a:t>
            </a:r>
            <a:endParaRPr lang="en-US" sz="1600" dirty="0"/>
          </a:p>
        </p:txBody>
      </p:sp>
    </p:spTree>
    <p:extLst>
      <p:ext uri="{BB962C8B-B14F-4D97-AF65-F5344CB8AC3E}">
        <p14:creationId xmlns:p14="http://schemas.microsoft.com/office/powerpoint/2010/main" val="186100605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3A048-C620-9B31-CE9E-D82A4F9FD7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08945C-A7D8-8F78-2B53-4A13F88673AB}"/>
              </a:ext>
            </a:extLst>
          </p:cNvPr>
          <p:cNvSpPr/>
          <p:nvPr/>
        </p:nvSpPr>
        <p:spPr>
          <a:xfrm>
            <a:off x="264790" y="1259581"/>
            <a:ext cx="11719295" cy="558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CF68053-4F5E-548C-8287-91D88041E013}"/>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Future AI Finance Trends</a:t>
            </a:r>
          </a:p>
        </p:txBody>
      </p:sp>
      <p:sp>
        <p:nvSpPr>
          <p:cNvPr id="5" name="Rectangle 4">
            <a:extLst>
              <a:ext uri="{FF2B5EF4-FFF2-40B4-BE49-F238E27FC236}">
                <a16:creationId xmlns:a16="http://schemas.microsoft.com/office/drawing/2014/main" id="{C5B79DC9-5BE1-7717-78DD-EAE3F809D278}"/>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C9B8B2-BFEF-2977-92FE-CCE6000177A4}"/>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CFCDC85-C1AC-4CE1-4D5E-AF1104577921}"/>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07D2818-44CA-708B-2AB3-03A2353D3E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9C8F92C2-076A-261B-C902-42875C6191B7}"/>
              </a:ext>
            </a:extLst>
          </p:cNvPr>
          <p:cNvSpPr/>
          <p:nvPr/>
        </p:nvSpPr>
        <p:spPr>
          <a:xfrm>
            <a:off x="647065" y="2858821"/>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2287F13C-B2FB-A050-B12A-DF09A6B007AD}"/>
              </a:ext>
            </a:extLst>
          </p:cNvPr>
          <p:cNvSpPr/>
          <p:nvPr/>
        </p:nvSpPr>
        <p:spPr>
          <a:xfrm>
            <a:off x="8518525" y="2858821"/>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748572A3-3458-7C86-91EC-B08DCA313933}"/>
              </a:ext>
            </a:extLst>
          </p:cNvPr>
          <p:cNvSpPr/>
          <p:nvPr/>
        </p:nvSpPr>
        <p:spPr>
          <a:xfrm>
            <a:off x="368793" y="1526507"/>
            <a:ext cx="11457305" cy="2252720"/>
          </a:xfrm>
          <a:prstGeom prst="roundRect">
            <a:avLst>
              <a:gd name="adj" fmla="val 6120"/>
            </a:avLst>
          </a:prstGeom>
          <a:solidFill>
            <a:srgbClr val="000000">
              <a:alpha val="0"/>
            </a:srgbClr>
          </a:solidFill>
          <a:ln w="28575">
            <a:solidFill>
              <a:srgbClr val="00B0F0"/>
            </a:solidFill>
            <a:prstDash val="solid"/>
          </a:ln>
        </p:spPr>
        <p:txBody>
          <a:bodyPr/>
          <a:lstStyle/>
          <a:p>
            <a:endParaRPr lang="en-EG" b="1"/>
          </a:p>
        </p:txBody>
      </p:sp>
      <p:sp>
        <p:nvSpPr>
          <p:cNvPr id="8" name="Text 11">
            <a:extLst>
              <a:ext uri="{FF2B5EF4-FFF2-40B4-BE49-F238E27FC236}">
                <a16:creationId xmlns:a16="http://schemas.microsoft.com/office/drawing/2014/main" id="{6F84500E-E7D3-0B20-4E78-AF9D846E84E1}"/>
              </a:ext>
            </a:extLst>
          </p:cNvPr>
          <p:cNvSpPr/>
          <p:nvPr/>
        </p:nvSpPr>
        <p:spPr>
          <a:xfrm>
            <a:off x="395786" y="890249"/>
            <a:ext cx="11457305" cy="2591435"/>
          </a:xfrm>
          <a:prstGeom prst="rect">
            <a:avLst/>
          </a:prstGeom>
          <a:noFill/>
          <a:ln/>
        </p:spPr>
        <p:txBody>
          <a:bodyPr wrap="square" lIns="45720" tIns="91440" rIns="91440" bIns="45720" rtlCol="0" anchor="ctr"/>
          <a:lstStyle/>
          <a:p>
            <a:pPr>
              <a:lnSpc>
                <a:spcPct val="100000"/>
              </a:lnSpc>
            </a:pPr>
            <a:endParaRPr lang="en-US" sz="1600" dirty="0"/>
          </a:p>
        </p:txBody>
      </p:sp>
      <p:sp>
        <p:nvSpPr>
          <p:cNvPr id="13" name="Shape 12">
            <a:extLst>
              <a:ext uri="{FF2B5EF4-FFF2-40B4-BE49-F238E27FC236}">
                <a16:creationId xmlns:a16="http://schemas.microsoft.com/office/drawing/2014/main" id="{A7D240F3-4DDF-0DFA-A6CB-E8CDB7A2CDC3}"/>
              </a:ext>
            </a:extLst>
          </p:cNvPr>
          <p:cNvSpPr/>
          <p:nvPr/>
        </p:nvSpPr>
        <p:spPr>
          <a:xfrm>
            <a:off x="437373" y="4006431"/>
            <a:ext cx="11457305" cy="2591435"/>
          </a:xfrm>
          <a:prstGeom prst="roundRect">
            <a:avLst>
              <a:gd name="adj" fmla="val 6120"/>
            </a:avLst>
          </a:prstGeom>
          <a:solidFill>
            <a:srgbClr val="000000">
              <a:alpha val="0"/>
            </a:srgbClr>
          </a:solidFill>
          <a:ln w="28575">
            <a:solidFill>
              <a:srgbClr val="00B0F0"/>
            </a:solidFill>
            <a:prstDash val="solid"/>
          </a:ln>
        </p:spPr>
        <p:txBody>
          <a:bodyPr/>
          <a:lstStyle/>
          <a:p>
            <a:endParaRPr lang="en-EG" b="1" dirty="0"/>
          </a:p>
        </p:txBody>
      </p:sp>
      <p:sp>
        <p:nvSpPr>
          <p:cNvPr id="14" name="Text 13">
            <a:extLst>
              <a:ext uri="{FF2B5EF4-FFF2-40B4-BE49-F238E27FC236}">
                <a16:creationId xmlns:a16="http://schemas.microsoft.com/office/drawing/2014/main" id="{41614B4B-F96D-BC1C-3F34-091B74CFC5C3}"/>
              </a:ext>
            </a:extLst>
          </p:cNvPr>
          <p:cNvSpPr/>
          <p:nvPr/>
        </p:nvSpPr>
        <p:spPr>
          <a:xfrm>
            <a:off x="368793" y="4194083"/>
            <a:ext cx="11457305" cy="2591435"/>
          </a:xfrm>
          <a:prstGeom prst="rect">
            <a:avLst/>
          </a:prstGeom>
          <a:noFill/>
          <a:ln/>
        </p:spPr>
        <p:txBody>
          <a:bodyPr wrap="square" lIns="45720" tIns="91440" rIns="91440" bIns="45720" rtlCol="0" anchor="ctr"/>
          <a:lstStyle/>
          <a:p>
            <a:pPr>
              <a:lnSpc>
                <a:spcPct val="100000"/>
              </a:lnSpc>
            </a:pPr>
            <a:endParaRPr lang="en-US" sz="1600" b="1" dirty="0"/>
          </a:p>
        </p:txBody>
      </p:sp>
      <p:sp>
        <p:nvSpPr>
          <p:cNvPr id="15" name="Shape 14">
            <a:extLst>
              <a:ext uri="{FF2B5EF4-FFF2-40B4-BE49-F238E27FC236}">
                <a16:creationId xmlns:a16="http://schemas.microsoft.com/office/drawing/2014/main" id="{9E46D2F6-E5EC-4B31-21AA-8BBD892D200A}"/>
              </a:ext>
            </a:extLst>
          </p:cNvPr>
          <p:cNvSpPr/>
          <p:nvPr/>
        </p:nvSpPr>
        <p:spPr>
          <a:xfrm>
            <a:off x="437373" y="1723356"/>
            <a:ext cx="3767455" cy="460375"/>
          </a:xfrm>
          <a:prstGeom prst="roundRect">
            <a:avLst>
              <a:gd name="adj" fmla="val 45340"/>
            </a:avLst>
          </a:prstGeom>
          <a:solidFill>
            <a:srgbClr val="00B0F0"/>
          </a:solidFill>
          <a:ln/>
        </p:spPr>
        <p:txBody>
          <a:bodyPr/>
          <a:lstStyle/>
          <a:p>
            <a:endParaRPr lang="en-EG" b="1"/>
          </a:p>
        </p:txBody>
      </p:sp>
      <p:sp>
        <p:nvSpPr>
          <p:cNvPr id="16" name="Text 15">
            <a:extLst>
              <a:ext uri="{FF2B5EF4-FFF2-40B4-BE49-F238E27FC236}">
                <a16:creationId xmlns:a16="http://schemas.microsoft.com/office/drawing/2014/main" id="{FBEF5E15-3854-46FB-7B96-9381DB5445A3}"/>
              </a:ext>
            </a:extLst>
          </p:cNvPr>
          <p:cNvSpPr/>
          <p:nvPr/>
        </p:nvSpPr>
        <p:spPr>
          <a:xfrm>
            <a:off x="437373" y="1723356"/>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17" name="Shape 16">
            <a:extLst>
              <a:ext uri="{FF2B5EF4-FFF2-40B4-BE49-F238E27FC236}">
                <a16:creationId xmlns:a16="http://schemas.microsoft.com/office/drawing/2014/main" id="{3BB79D78-35AF-B554-6065-2732A4CE992C}"/>
              </a:ext>
            </a:extLst>
          </p:cNvPr>
          <p:cNvSpPr/>
          <p:nvPr/>
        </p:nvSpPr>
        <p:spPr>
          <a:xfrm>
            <a:off x="437373" y="4393473"/>
            <a:ext cx="3767455" cy="460375"/>
          </a:xfrm>
          <a:prstGeom prst="roundRect">
            <a:avLst>
              <a:gd name="adj" fmla="val 45340"/>
            </a:avLst>
          </a:prstGeom>
          <a:solidFill>
            <a:srgbClr val="00B0F0"/>
          </a:solidFill>
          <a:ln/>
        </p:spPr>
        <p:txBody>
          <a:bodyPr/>
          <a:lstStyle/>
          <a:p>
            <a:endParaRPr lang="en-EG" b="1"/>
          </a:p>
        </p:txBody>
      </p:sp>
      <p:sp>
        <p:nvSpPr>
          <p:cNvPr id="18" name="Text 17">
            <a:extLst>
              <a:ext uri="{FF2B5EF4-FFF2-40B4-BE49-F238E27FC236}">
                <a16:creationId xmlns:a16="http://schemas.microsoft.com/office/drawing/2014/main" id="{AB7270E3-7118-79CE-38D0-B69FBCBC4079}"/>
              </a:ext>
            </a:extLst>
          </p:cNvPr>
          <p:cNvSpPr/>
          <p:nvPr/>
        </p:nvSpPr>
        <p:spPr>
          <a:xfrm>
            <a:off x="437373" y="4393473"/>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19" name="Shape 18">
            <a:extLst>
              <a:ext uri="{FF2B5EF4-FFF2-40B4-BE49-F238E27FC236}">
                <a16:creationId xmlns:a16="http://schemas.microsoft.com/office/drawing/2014/main" id="{C807158E-F324-EE22-84C0-11D49D65C715}"/>
              </a:ext>
            </a:extLst>
          </p:cNvPr>
          <p:cNvSpPr/>
          <p:nvPr/>
        </p:nvSpPr>
        <p:spPr>
          <a:xfrm>
            <a:off x="7762098" y="1723356"/>
            <a:ext cx="3767455" cy="460375"/>
          </a:xfrm>
          <a:prstGeom prst="roundRect">
            <a:avLst>
              <a:gd name="adj" fmla="val 45340"/>
            </a:avLst>
          </a:prstGeom>
          <a:solidFill>
            <a:srgbClr val="00B0F0"/>
          </a:solidFill>
          <a:ln/>
        </p:spPr>
        <p:txBody>
          <a:bodyPr/>
          <a:lstStyle/>
          <a:p>
            <a:endParaRPr lang="en-EG" b="1"/>
          </a:p>
        </p:txBody>
      </p:sp>
      <p:sp>
        <p:nvSpPr>
          <p:cNvPr id="20" name="Text 19">
            <a:extLst>
              <a:ext uri="{FF2B5EF4-FFF2-40B4-BE49-F238E27FC236}">
                <a16:creationId xmlns:a16="http://schemas.microsoft.com/office/drawing/2014/main" id="{BA794552-0CEA-71F7-94EC-ACF1F9BE3250}"/>
              </a:ext>
            </a:extLst>
          </p:cNvPr>
          <p:cNvSpPr/>
          <p:nvPr/>
        </p:nvSpPr>
        <p:spPr>
          <a:xfrm>
            <a:off x="7762098" y="1723356"/>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21" name="Shape 20">
            <a:extLst>
              <a:ext uri="{FF2B5EF4-FFF2-40B4-BE49-F238E27FC236}">
                <a16:creationId xmlns:a16="http://schemas.microsoft.com/office/drawing/2014/main" id="{1982F7E6-46D1-0C09-C66F-1B73EE9B6CA5}"/>
              </a:ext>
            </a:extLst>
          </p:cNvPr>
          <p:cNvSpPr/>
          <p:nvPr/>
        </p:nvSpPr>
        <p:spPr>
          <a:xfrm>
            <a:off x="7762098" y="4393473"/>
            <a:ext cx="3767455" cy="460375"/>
          </a:xfrm>
          <a:prstGeom prst="roundRect">
            <a:avLst>
              <a:gd name="adj" fmla="val 45340"/>
            </a:avLst>
          </a:prstGeom>
          <a:solidFill>
            <a:srgbClr val="00B0F0"/>
          </a:solidFill>
          <a:ln/>
        </p:spPr>
        <p:txBody>
          <a:bodyPr/>
          <a:lstStyle/>
          <a:p>
            <a:endParaRPr lang="en-EG" b="1"/>
          </a:p>
        </p:txBody>
      </p:sp>
      <p:sp>
        <p:nvSpPr>
          <p:cNvPr id="22" name="Text 21">
            <a:extLst>
              <a:ext uri="{FF2B5EF4-FFF2-40B4-BE49-F238E27FC236}">
                <a16:creationId xmlns:a16="http://schemas.microsoft.com/office/drawing/2014/main" id="{0606B5DA-15A0-7990-9B73-05EB05032FE4}"/>
              </a:ext>
            </a:extLst>
          </p:cNvPr>
          <p:cNvSpPr/>
          <p:nvPr/>
        </p:nvSpPr>
        <p:spPr>
          <a:xfrm>
            <a:off x="7762098" y="4393473"/>
            <a:ext cx="3767455" cy="460375"/>
          </a:xfrm>
          <a:prstGeom prst="rect">
            <a:avLst/>
          </a:prstGeom>
          <a:noFill/>
          <a:ln/>
        </p:spPr>
        <p:txBody>
          <a:bodyPr wrap="square" lIns="45720" tIns="91440" rIns="91440" bIns="45720" rtlCol="0" anchor="ctr"/>
          <a:lstStyle/>
          <a:p>
            <a:pPr>
              <a:lnSpc>
                <a:spcPct val="100000"/>
              </a:lnSpc>
            </a:pPr>
            <a:endParaRPr lang="en-US" sz="1600" b="1" dirty="0"/>
          </a:p>
        </p:txBody>
      </p:sp>
      <p:sp>
        <p:nvSpPr>
          <p:cNvPr id="23" name="Text 22">
            <a:extLst>
              <a:ext uri="{FF2B5EF4-FFF2-40B4-BE49-F238E27FC236}">
                <a16:creationId xmlns:a16="http://schemas.microsoft.com/office/drawing/2014/main" id="{782576C2-5984-6AFA-8799-E201B9D39C8A}"/>
              </a:ext>
            </a:extLst>
          </p:cNvPr>
          <p:cNvSpPr/>
          <p:nvPr/>
        </p:nvSpPr>
        <p:spPr>
          <a:xfrm>
            <a:off x="504683" y="1784425"/>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Personalized Advice</a:t>
            </a:r>
            <a:endParaRPr lang="en-US" sz="1600" b="1" dirty="0"/>
          </a:p>
        </p:txBody>
      </p:sp>
      <p:sp>
        <p:nvSpPr>
          <p:cNvPr id="24" name="Text 23">
            <a:extLst>
              <a:ext uri="{FF2B5EF4-FFF2-40B4-BE49-F238E27FC236}">
                <a16:creationId xmlns:a16="http://schemas.microsoft.com/office/drawing/2014/main" id="{49251E4C-7B7F-F10E-FEFB-FCB0AF25CB41}"/>
              </a:ext>
            </a:extLst>
          </p:cNvPr>
          <p:cNvSpPr/>
          <p:nvPr/>
        </p:nvSpPr>
        <p:spPr>
          <a:xfrm>
            <a:off x="437373" y="2386931"/>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Future finance will increasingly rely on personalized financial advice. AI will analyze individual data to provide tailored investment strategies and financial planning.</a:t>
            </a:r>
            <a:endParaRPr lang="en-US" sz="1600" b="1" dirty="0"/>
          </a:p>
        </p:txBody>
      </p:sp>
      <p:sp>
        <p:nvSpPr>
          <p:cNvPr id="26" name="Text 24">
            <a:extLst>
              <a:ext uri="{FF2B5EF4-FFF2-40B4-BE49-F238E27FC236}">
                <a16:creationId xmlns:a16="http://schemas.microsoft.com/office/drawing/2014/main" id="{EEF266E5-27AE-FE1A-3993-1B89D8DADFC4}"/>
              </a:ext>
            </a:extLst>
          </p:cNvPr>
          <p:cNvSpPr/>
          <p:nvPr/>
        </p:nvSpPr>
        <p:spPr>
          <a:xfrm>
            <a:off x="504683" y="4454542"/>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Real-Time Risk Analysis</a:t>
            </a:r>
            <a:endParaRPr lang="en-US" sz="1600" b="1" dirty="0"/>
          </a:p>
        </p:txBody>
      </p:sp>
      <p:sp>
        <p:nvSpPr>
          <p:cNvPr id="27" name="Text 25">
            <a:extLst>
              <a:ext uri="{FF2B5EF4-FFF2-40B4-BE49-F238E27FC236}">
                <a16:creationId xmlns:a16="http://schemas.microsoft.com/office/drawing/2014/main" id="{A117FD56-7F43-C45E-B81F-48B8565561A6}"/>
              </a:ext>
            </a:extLst>
          </p:cNvPr>
          <p:cNvSpPr/>
          <p:nvPr/>
        </p:nvSpPr>
        <p:spPr>
          <a:xfrm>
            <a:off x="437373" y="5057048"/>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AI will enable real-time risk analysis, allowing financial institutions to respond quickly to market changes and emerging risks. This will enhance overall financial stability.</a:t>
            </a:r>
            <a:endParaRPr lang="en-US" sz="1600" b="1" dirty="0"/>
          </a:p>
        </p:txBody>
      </p:sp>
      <p:sp>
        <p:nvSpPr>
          <p:cNvPr id="28" name="Text 26">
            <a:extLst>
              <a:ext uri="{FF2B5EF4-FFF2-40B4-BE49-F238E27FC236}">
                <a16:creationId xmlns:a16="http://schemas.microsoft.com/office/drawing/2014/main" id="{41BD6895-42BB-AE09-80E8-560A099E6EDD}"/>
              </a:ext>
            </a:extLst>
          </p:cNvPr>
          <p:cNvSpPr/>
          <p:nvPr/>
        </p:nvSpPr>
        <p:spPr>
          <a:xfrm>
            <a:off x="7829408" y="1784425"/>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Explainable AI</a:t>
            </a:r>
            <a:endParaRPr lang="en-US" sz="1600" b="1" dirty="0"/>
          </a:p>
        </p:txBody>
      </p:sp>
      <p:sp>
        <p:nvSpPr>
          <p:cNvPr id="29" name="Text 27">
            <a:extLst>
              <a:ext uri="{FF2B5EF4-FFF2-40B4-BE49-F238E27FC236}">
                <a16:creationId xmlns:a16="http://schemas.microsoft.com/office/drawing/2014/main" id="{AD2D5F67-484B-C4D0-F410-4392DF8E92A3}"/>
              </a:ext>
            </a:extLst>
          </p:cNvPr>
          <p:cNvSpPr/>
          <p:nvPr/>
        </p:nvSpPr>
        <p:spPr>
          <a:xfrm>
            <a:off x="7762098" y="2386931"/>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Explainable AI will become crucial for regulatory compliance and customer trust. Financial institutions will need to ensure that AI decisions are transparent and understandable.</a:t>
            </a:r>
            <a:endParaRPr lang="en-US" sz="1600" b="1" dirty="0"/>
          </a:p>
        </p:txBody>
      </p:sp>
      <p:sp>
        <p:nvSpPr>
          <p:cNvPr id="30" name="Text 28">
            <a:extLst>
              <a:ext uri="{FF2B5EF4-FFF2-40B4-BE49-F238E27FC236}">
                <a16:creationId xmlns:a16="http://schemas.microsoft.com/office/drawing/2014/main" id="{6B2B600A-ADB5-D19A-FD86-FE1674035E02}"/>
              </a:ext>
            </a:extLst>
          </p:cNvPr>
          <p:cNvSpPr/>
          <p:nvPr/>
        </p:nvSpPr>
        <p:spPr>
          <a:xfrm>
            <a:off x="7829408" y="4454542"/>
            <a:ext cx="3662680" cy="400110"/>
          </a:xfrm>
          <a:prstGeom prst="rect">
            <a:avLst/>
          </a:prstGeom>
          <a:noFill/>
          <a:ln/>
        </p:spPr>
        <p:txBody>
          <a:bodyPr wrap="square" lIns="91440" tIns="45720" rIns="91440" bIns="45720" rtlCol="0" anchor="t">
            <a:spAutoFit/>
          </a:bodyPr>
          <a:lstStyle/>
          <a:p>
            <a:pPr algn="ctr">
              <a:lnSpc>
                <a:spcPct val="100000"/>
              </a:lnSpc>
            </a:pPr>
            <a:r>
              <a:rPr lang="en-US" sz="2000" b="1" dirty="0">
                <a:solidFill>
                  <a:srgbClr val="FFFFFF"/>
                </a:solidFill>
                <a:latin typeface="MiSans" pitchFamily="34" charset="0"/>
                <a:ea typeface="MiSans" pitchFamily="34" charset="-122"/>
                <a:cs typeface="MiSans" pitchFamily="34" charset="-120"/>
              </a:rPr>
              <a:t>Human-AI Collaboration</a:t>
            </a:r>
            <a:endParaRPr lang="en-US" sz="1600" b="1" dirty="0"/>
          </a:p>
        </p:txBody>
      </p:sp>
      <p:sp>
        <p:nvSpPr>
          <p:cNvPr id="31" name="Text 29">
            <a:extLst>
              <a:ext uri="{FF2B5EF4-FFF2-40B4-BE49-F238E27FC236}">
                <a16:creationId xmlns:a16="http://schemas.microsoft.com/office/drawing/2014/main" id="{96ABECB8-2CBE-9E76-5E58-4E8DC8C2395C}"/>
              </a:ext>
            </a:extLst>
          </p:cNvPr>
          <p:cNvSpPr/>
          <p:nvPr/>
        </p:nvSpPr>
        <p:spPr>
          <a:xfrm>
            <a:off x="7762098" y="5057048"/>
            <a:ext cx="3845560" cy="14928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future of finance will involve stronger cooperation between humans and intelligent systems. AI will augment human expertise, leading to better decision-making and improved outcomes.</a:t>
            </a:r>
            <a:endParaRPr lang="en-US" sz="1600" b="1" dirty="0"/>
          </a:p>
        </p:txBody>
      </p:sp>
      <p:pic>
        <p:nvPicPr>
          <p:cNvPr id="33" name="Picture 32" descr="A person in a suit standing in front of a signpost&#10;&#10;AI-generated content may be incorrect.">
            <a:extLst>
              <a:ext uri="{FF2B5EF4-FFF2-40B4-BE49-F238E27FC236}">
                <a16:creationId xmlns:a16="http://schemas.microsoft.com/office/drawing/2014/main" id="{E267D0B7-C0B2-F684-0F3A-A9E9CD8F57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50420" y="1800952"/>
            <a:ext cx="2630186" cy="4552534"/>
          </a:xfrm>
          <a:prstGeom prst="rect">
            <a:avLst/>
          </a:prstGeom>
        </p:spPr>
      </p:pic>
    </p:spTree>
    <p:extLst>
      <p:ext uri="{BB962C8B-B14F-4D97-AF65-F5344CB8AC3E}">
        <p14:creationId xmlns:p14="http://schemas.microsoft.com/office/powerpoint/2010/main" val="2775188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2D878-99D5-078A-97C8-07532C6EF1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45B152-DF78-C5E3-5F81-708CF6CB0412}"/>
              </a:ext>
            </a:extLst>
          </p:cNvPr>
          <p:cNvSpPr/>
          <p:nvPr/>
        </p:nvSpPr>
        <p:spPr>
          <a:xfrm>
            <a:off x="264696" y="1115151"/>
            <a:ext cx="11719295" cy="5660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85BCA9CE-679B-59E1-B6E7-3C5F5F4B600D}"/>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Key Takeaways</a:t>
            </a:r>
          </a:p>
        </p:txBody>
      </p:sp>
      <p:sp>
        <p:nvSpPr>
          <p:cNvPr id="5" name="Rectangle 4">
            <a:extLst>
              <a:ext uri="{FF2B5EF4-FFF2-40B4-BE49-F238E27FC236}">
                <a16:creationId xmlns:a16="http://schemas.microsoft.com/office/drawing/2014/main" id="{AD029F9A-367A-28B6-B03F-AF55709C4506}"/>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EF9248-FC7E-727A-FCCE-12F365B494ED}"/>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42CAC94-C003-7FC1-614B-69A45D637304}"/>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2B2A7240-8696-679A-1A1F-33314D7556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79B3C5DB-B10D-2FD3-8527-D815C9AFA16B}"/>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5E3CBFBD-2912-667D-A2C3-C94BD980C3AF}"/>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2" name="Shape 10">
            <a:extLst>
              <a:ext uri="{FF2B5EF4-FFF2-40B4-BE49-F238E27FC236}">
                <a16:creationId xmlns:a16="http://schemas.microsoft.com/office/drawing/2014/main" id="{91E3C11C-7677-9030-2351-E552A71571BF}"/>
              </a:ext>
            </a:extLst>
          </p:cNvPr>
          <p:cNvSpPr/>
          <p:nvPr/>
        </p:nvSpPr>
        <p:spPr>
          <a:xfrm>
            <a:off x="2941002" y="1422168"/>
            <a:ext cx="85725" cy="343535"/>
          </a:xfrm>
          <a:prstGeom prst="rect">
            <a:avLst/>
          </a:prstGeom>
          <a:solidFill>
            <a:srgbClr val="00B0F0"/>
          </a:solidFill>
          <a:ln/>
        </p:spPr>
        <p:txBody>
          <a:bodyPr/>
          <a:lstStyle/>
          <a:p>
            <a:endParaRPr lang="en-EG" b="1"/>
          </a:p>
        </p:txBody>
      </p:sp>
      <p:sp>
        <p:nvSpPr>
          <p:cNvPr id="8" name="Text 11">
            <a:extLst>
              <a:ext uri="{FF2B5EF4-FFF2-40B4-BE49-F238E27FC236}">
                <a16:creationId xmlns:a16="http://schemas.microsoft.com/office/drawing/2014/main" id="{515D089C-F0FB-E20D-5D53-478CCAD7AAEC}"/>
              </a:ext>
            </a:extLst>
          </p:cNvPr>
          <p:cNvSpPr/>
          <p:nvPr/>
        </p:nvSpPr>
        <p:spPr>
          <a:xfrm>
            <a:off x="2941002" y="1422168"/>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1" name="Shape 12">
            <a:extLst>
              <a:ext uri="{FF2B5EF4-FFF2-40B4-BE49-F238E27FC236}">
                <a16:creationId xmlns:a16="http://schemas.microsoft.com/office/drawing/2014/main" id="{C94F4D2A-EA2C-D845-0B1A-58243DC7D0D5}"/>
              </a:ext>
            </a:extLst>
          </p:cNvPr>
          <p:cNvSpPr/>
          <p:nvPr/>
        </p:nvSpPr>
        <p:spPr>
          <a:xfrm>
            <a:off x="2993390" y="2967123"/>
            <a:ext cx="8556625" cy="0"/>
          </a:xfrm>
          <a:prstGeom prst="line">
            <a:avLst/>
          </a:prstGeom>
          <a:noFill/>
          <a:ln w="12700">
            <a:solidFill>
              <a:srgbClr val="595959"/>
            </a:solidFill>
            <a:prstDash val="dash"/>
            <a:headEnd type="none"/>
            <a:tailEnd type="none"/>
          </a:ln>
        </p:spPr>
        <p:txBody>
          <a:bodyPr/>
          <a:lstStyle/>
          <a:p>
            <a:endParaRPr lang="en-EG" b="1"/>
          </a:p>
        </p:txBody>
      </p:sp>
      <p:sp>
        <p:nvSpPr>
          <p:cNvPr id="12" name="Shape 13">
            <a:extLst>
              <a:ext uri="{FF2B5EF4-FFF2-40B4-BE49-F238E27FC236}">
                <a16:creationId xmlns:a16="http://schemas.microsoft.com/office/drawing/2014/main" id="{4874226B-0C1C-669C-2B80-61E1B6AF51A7}"/>
              </a:ext>
            </a:extLst>
          </p:cNvPr>
          <p:cNvSpPr/>
          <p:nvPr/>
        </p:nvSpPr>
        <p:spPr>
          <a:xfrm>
            <a:off x="2993390" y="4861328"/>
            <a:ext cx="8556625" cy="0"/>
          </a:xfrm>
          <a:prstGeom prst="line">
            <a:avLst/>
          </a:prstGeom>
          <a:noFill/>
          <a:ln w="12700">
            <a:solidFill>
              <a:srgbClr val="595959"/>
            </a:solidFill>
            <a:prstDash val="dash"/>
            <a:headEnd type="none"/>
            <a:tailEnd type="none"/>
          </a:ln>
        </p:spPr>
        <p:txBody>
          <a:bodyPr/>
          <a:lstStyle/>
          <a:p>
            <a:endParaRPr lang="en-EG" b="1"/>
          </a:p>
        </p:txBody>
      </p:sp>
      <p:sp>
        <p:nvSpPr>
          <p:cNvPr id="13" name="Shape 14">
            <a:extLst>
              <a:ext uri="{FF2B5EF4-FFF2-40B4-BE49-F238E27FC236}">
                <a16:creationId xmlns:a16="http://schemas.microsoft.com/office/drawing/2014/main" id="{834027E8-9283-B057-6A0B-A34F6E2F7967}"/>
              </a:ext>
            </a:extLst>
          </p:cNvPr>
          <p:cNvSpPr/>
          <p:nvPr/>
        </p:nvSpPr>
        <p:spPr>
          <a:xfrm>
            <a:off x="2993390" y="6776488"/>
            <a:ext cx="8556625" cy="0"/>
          </a:xfrm>
          <a:prstGeom prst="line">
            <a:avLst/>
          </a:prstGeom>
          <a:noFill/>
          <a:ln w="12700">
            <a:solidFill>
              <a:srgbClr val="595959"/>
            </a:solidFill>
            <a:prstDash val="dash"/>
            <a:headEnd type="none"/>
            <a:tailEnd type="none"/>
          </a:ln>
        </p:spPr>
        <p:txBody>
          <a:bodyPr/>
          <a:lstStyle/>
          <a:p>
            <a:endParaRPr lang="en-EG" b="1"/>
          </a:p>
        </p:txBody>
      </p:sp>
      <p:sp>
        <p:nvSpPr>
          <p:cNvPr id="14" name="Shape 15">
            <a:extLst>
              <a:ext uri="{FF2B5EF4-FFF2-40B4-BE49-F238E27FC236}">
                <a16:creationId xmlns:a16="http://schemas.microsoft.com/office/drawing/2014/main" id="{C1DE3B39-E1FE-A2B6-6653-B7E0ADFB2CBB}"/>
              </a:ext>
            </a:extLst>
          </p:cNvPr>
          <p:cNvSpPr/>
          <p:nvPr/>
        </p:nvSpPr>
        <p:spPr>
          <a:xfrm>
            <a:off x="2941002" y="3230013"/>
            <a:ext cx="85725" cy="343535"/>
          </a:xfrm>
          <a:prstGeom prst="rect">
            <a:avLst/>
          </a:prstGeom>
          <a:solidFill>
            <a:srgbClr val="00B0F0"/>
          </a:solidFill>
          <a:ln/>
        </p:spPr>
        <p:txBody>
          <a:bodyPr/>
          <a:lstStyle/>
          <a:p>
            <a:endParaRPr lang="en-EG" b="1"/>
          </a:p>
        </p:txBody>
      </p:sp>
      <p:sp>
        <p:nvSpPr>
          <p:cNvPr id="15" name="Text 16">
            <a:extLst>
              <a:ext uri="{FF2B5EF4-FFF2-40B4-BE49-F238E27FC236}">
                <a16:creationId xmlns:a16="http://schemas.microsoft.com/office/drawing/2014/main" id="{5A11AC61-693F-9D37-71E5-418700BDF591}"/>
              </a:ext>
            </a:extLst>
          </p:cNvPr>
          <p:cNvSpPr/>
          <p:nvPr/>
        </p:nvSpPr>
        <p:spPr>
          <a:xfrm>
            <a:off x="2941002" y="3230013"/>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6" name="Shape 17">
            <a:extLst>
              <a:ext uri="{FF2B5EF4-FFF2-40B4-BE49-F238E27FC236}">
                <a16:creationId xmlns:a16="http://schemas.microsoft.com/office/drawing/2014/main" id="{9163EA7C-CD4C-E520-404F-15A6764ED81A}"/>
              </a:ext>
            </a:extLst>
          </p:cNvPr>
          <p:cNvSpPr/>
          <p:nvPr/>
        </p:nvSpPr>
        <p:spPr>
          <a:xfrm>
            <a:off x="2941002" y="5176288"/>
            <a:ext cx="85725" cy="343535"/>
          </a:xfrm>
          <a:prstGeom prst="rect">
            <a:avLst/>
          </a:prstGeom>
          <a:solidFill>
            <a:srgbClr val="00B0F0"/>
          </a:solidFill>
          <a:ln/>
        </p:spPr>
        <p:txBody>
          <a:bodyPr/>
          <a:lstStyle/>
          <a:p>
            <a:endParaRPr lang="en-EG" b="1"/>
          </a:p>
        </p:txBody>
      </p:sp>
      <p:sp>
        <p:nvSpPr>
          <p:cNvPr id="17" name="Text 18">
            <a:extLst>
              <a:ext uri="{FF2B5EF4-FFF2-40B4-BE49-F238E27FC236}">
                <a16:creationId xmlns:a16="http://schemas.microsoft.com/office/drawing/2014/main" id="{5245586E-EE6B-27E3-EE51-97F7DC786DD8}"/>
              </a:ext>
            </a:extLst>
          </p:cNvPr>
          <p:cNvSpPr/>
          <p:nvPr/>
        </p:nvSpPr>
        <p:spPr>
          <a:xfrm>
            <a:off x="2941002" y="5176288"/>
            <a:ext cx="85725" cy="343535"/>
          </a:xfrm>
          <a:prstGeom prst="rect">
            <a:avLst/>
          </a:prstGeom>
          <a:noFill/>
          <a:ln/>
        </p:spPr>
        <p:txBody>
          <a:bodyPr wrap="square" lIns="45720" tIns="91440" rIns="91440" bIns="45720" rtlCol="0" anchor="ctr"/>
          <a:lstStyle/>
          <a:p>
            <a:pPr>
              <a:lnSpc>
                <a:spcPct val="100000"/>
              </a:lnSpc>
            </a:pPr>
            <a:endParaRPr lang="en-US" sz="1600" b="1" dirty="0"/>
          </a:p>
        </p:txBody>
      </p:sp>
      <p:sp>
        <p:nvSpPr>
          <p:cNvPr id="18" name="Text 19">
            <a:extLst>
              <a:ext uri="{FF2B5EF4-FFF2-40B4-BE49-F238E27FC236}">
                <a16:creationId xmlns:a16="http://schemas.microsoft.com/office/drawing/2014/main" id="{7106DF8C-5292-9047-BF6F-321AF416987E}"/>
              </a:ext>
            </a:extLst>
          </p:cNvPr>
          <p:cNvSpPr/>
          <p:nvPr/>
        </p:nvSpPr>
        <p:spPr>
          <a:xfrm>
            <a:off x="3026410" y="1373382"/>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AI as a Financial Tool</a:t>
            </a:r>
            <a:endParaRPr lang="en-US" sz="1600" b="1" dirty="0"/>
          </a:p>
        </p:txBody>
      </p:sp>
      <p:sp>
        <p:nvSpPr>
          <p:cNvPr id="19" name="Text 20">
            <a:extLst>
              <a:ext uri="{FF2B5EF4-FFF2-40B4-BE49-F238E27FC236}">
                <a16:creationId xmlns:a16="http://schemas.microsoft.com/office/drawing/2014/main" id="{AF7DCFE1-393E-3F52-25CA-16211747980C}"/>
              </a:ext>
            </a:extLst>
          </p:cNvPr>
          <p:cNvSpPr/>
          <p:nvPr/>
        </p:nvSpPr>
        <p:spPr>
          <a:xfrm>
            <a:off x="2993390" y="1839363"/>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AI is a powerful financial tool that supports prediction, classification, and automation. It enhances decision-making, improves efficiency, and reduces costs in various financial applications.</a:t>
            </a:r>
            <a:endParaRPr lang="en-US" sz="1600" b="1" dirty="0"/>
          </a:p>
        </p:txBody>
      </p:sp>
      <p:sp>
        <p:nvSpPr>
          <p:cNvPr id="20" name="Text 21">
            <a:extLst>
              <a:ext uri="{FF2B5EF4-FFF2-40B4-BE49-F238E27FC236}">
                <a16:creationId xmlns:a16="http://schemas.microsoft.com/office/drawing/2014/main" id="{3B2BE2EE-EF4A-D3C9-FD32-B0D6EC07F425}"/>
              </a:ext>
            </a:extLst>
          </p:cNvPr>
          <p:cNvSpPr/>
          <p:nvPr/>
        </p:nvSpPr>
        <p:spPr>
          <a:xfrm>
            <a:off x="3026410" y="3181227"/>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Machine Learning</a:t>
            </a:r>
            <a:endParaRPr lang="en-US" sz="1600" b="1" dirty="0"/>
          </a:p>
        </p:txBody>
      </p:sp>
      <p:sp>
        <p:nvSpPr>
          <p:cNvPr id="21" name="Text 22">
            <a:extLst>
              <a:ext uri="{FF2B5EF4-FFF2-40B4-BE49-F238E27FC236}">
                <a16:creationId xmlns:a16="http://schemas.microsoft.com/office/drawing/2014/main" id="{0ADBFF54-15F5-6CDE-F96A-1FEE37E0E1BD}"/>
              </a:ext>
            </a:extLst>
          </p:cNvPr>
          <p:cNvSpPr/>
          <p:nvPr/>
        </p:nvSpPr>
        <p:spPr>
          <a:xfrm>
            <a:off x="2993390" y="3733568"/>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Machine Learning is a key component of AI that enables computers to learn from data. It is used in trading, portfolios, loans, fraud detection, and customer service to improve outcomes.</a:t>
            </a:r>
            <a:endParaRPr lang="en-US" sz="1600" b="1" dirty="0"/>
          </a:p>
        </p:txBody>
      </p:sp>
      <p:sp>
        <p:nvSpPr>
          <p:cNvPr id="22" name="Text 23">
            <a:extLst>
              <a:ext uri="{FF2B5EF4-FFF2-40B4-BE49-F238E27FC236}">
                <a16:creationId xmlns:a16="http://schemas.microsoft.com/office/drawing/2014/main" id="{F36040B1-9492-A347-AC2D-253958D0FACA}"/>
              </a:ext>
            </a:extLst>
          </p:cNvPr>
          <p:cNvSpPr/>
          <p:nvPr/>
        </p:nvSpPr>
        <p:spPr>
          <a:xfrm>
            <a:off x="3026410" y="5127502"/>
            <a:ext cx="4358640" cy="461665"/>
          </a:xfrm>
          <a:prstGeom prst="rect">
            <a:avLst/>
          </a:prstGeom>
          <a:noFill/>
          <a:ln/>
        </p:spPr>
        <p:txBody>
          <a:bodyPr wrap="square" lIns="91440" tIns="45720" rIns="91440" bIns="45720" rtlCol="0" anchor="t">
            <a:spAutoFit/>
          </a:bodyPr>
          <a:lstStyle/>
          <a:p>
            <a:pPr>
              <a:lnSpc>
                <a:spcPct val="100000"/>
              </a:lnSpc>
            </a:pPr>
            <a:r>
              <a:rPr lang="en-US" sz="2400" b="1" dirty="0">
                <a:solidFill>
                  <a:srgbClr val="00B0F0"/>
                </a:solidFill>
                <a:latin typeface="MiSans" pitchFamily="34" charset="0"/>
                <a:ea typeface="MiSans" pitchFamily="34" charset="-122"/>
                <a:cs typeface="MiSans" pitchFamily="34" charset="-120"/>
              </a:rPr>
              <a:t>Critical Concerns</a:t>
            </a:r>
            <a:endParaRPr lang="en-US" sz="1600" b="1" dirty="0"/>
          </a:p>
        </p:txBody>
      </p:sp>
      <p:sp>
        <p:nvSpPr>
          <p:cNvPr id="23" name="Text 24">
            <a:extLst>
              <a:ext uri="{FF2B5EF4-FFF2-40B4-BE49-F238E27FC236}">
                <a16:creationId xmlns:a16="http://schemas.microsoft.com/office/drawing/2014/main" id="{134EE2E2-020F-DB61-28D4-C83B8E711700}"/>
              </a:ext>
            </a:extLst>
          </p:cNvPr>
          <p:cNvSpPr/>
          <p:nvPr/>
        </p:nvSpPr>
        <p:spPr>
          <a:xfrm>
            <a:off x="2993390" y="5648728"/>
            <a:ext cx="8551545" cy="1143000"/>
          </a:xfrm>
          <a:prstGeom prst="rect">
            <a:avLst/>
          </a:prstGeom>
          <a:noFill/>
          <a:ln/>
        </p:spPr>
        <p:txBody>
          <a:bodyPr wrap="square" lIns="91440" tIns="45720" rIns="91440" bIns="45720" rtlCol="0" anchor="t"/>
          <a:lstStyle/>
          <a:p>
            <a:pPr>
              <a:lnSpc>
                <a:spcPct val="130000"/>
              </a:lnSpc>
            </a:pPr>
            <a:r>
              <a:rPr lang="en-US" sz="1600" b="1" dirty="0">
                <a:solidFill>
                  <a:srgbClr val="000000"/>
                </a:solidFill>
                <a:latin typeface="MiSans" pitchFamily="34" charset="0"/>
                <a:ea typeface="MiSans" pitchFamily="34" charset="-122"/>
                <a:cs typeface="MiSans" pitchFamily="34" charset="-120"/>
              </a:rPr>
              <a:t>Data quality, ethics, and regulation remain critical concerns in AI applications. Financial institutions must address these issues to ensure trustworthy and compliant use of AI.</a:t>
            </a:r>
            <a:endParaRPr lang="en-US" sz="1600" b="1" dirty="0"/>
          </a:p>
        </p:txBody>
      </p:sp>
      <p:pic>
        <p:nvPicPr>
          <p:cNvPr id="26" name="Picture 25" descr="A two images of a robot and a person standing next to each other&#10;&#10;AI-generated content may be incorrect.">
            <a:extLst>
              <a:ext uri="{FF2B5EF4-FFF2-40B4-BE49-F238E27FC236}">
                <a16:creationId xmlns:a16="http://schemas.microsoft.com/office/drawing/2014/main" id="{E8D6CE5A-E40A-754D-4C99-FC51EAAE12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237" y="1734805"/>
            <a:ext cx="2130202" cy="4768595"/>
          </a:xfrm>
          <a:prstGeom prst="rect">
            <a:avLst/>
          </a:prstGeom>
        </p:spPr>
      </p:pic>
    </p:spTree>
    <p:extLst>
      <p:ext uri="{BB962C8B-B14F-4D97-AF65-F5344CB8AC3E}">
        <p14:creationId xmlns:p14="http://schemas.microsoft.com/office/powerpoint/2010/main" val="1745097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C273C9-216B-FC4F-818B-D16A0B3BF0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16DBF7-CE5C-1FA4-E700-397AFCFF7CC8}"/>
              </a:ext>
            </a:extLst>
          </p:cNvPr>
          <p:cNvSpPr/>
          <p:nvPr/>
        </p:nvSpPr>
        <p:spPr>
          <a:xfrm>
            <a:off x="264695" y="1197078"/>
            <a:ext cx="11719295" cy="5391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442BEB32-BABB-F22E-0F88-7B69B6A926F8}"/>
              </a:ext>
            </a:extLst>
          </p:cNvPr>
          <p:cNvSpPr txBox="1"/>
          <p:nvPr/>
        </p:nvSpPr>
        <p:spPr>
          <a:xfrm>
            <a:off x="2516041" y="504515"/>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Reflection Activity</a:t>
            </a:r>
          </a:p>
        </p:txBody>
      </p:sp>
      <p:sp>
        <p:nvSpPr>
          <p:cNvPr id="5" name="Rectangle 4">
            <a:extLst>
              <a:ext uri="{FF2B5EF4-FFF2-40B4-BE49-F238E27FC236}">
                <a16:creationId xmlns:a16="http://schemas.microsoft.com/office/drawing/2014/main" id="{5FAC9381-63C1-C580-32BA-38E379321BB0}"/>
              </a:ext>
            </a:extLst>
          </p:cNvPr>
          <p:cNvSpPr/>
          <p:nvPr/>
        </p:nvSpPr>
        <p:spPr>
          <a:xfrm>
            <a:off x="942309" y="5074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0CABF6-572F-9568-842D-60F5257B968F}"/>
              </a:ext>
            </a:extLst>
          </p:cNvPr>
          <p:cNvSpPr txBox="1"/>
          <p:nvPr/>
        </p:nvSpPr>
        <p:spPr>
          <a:xfrm>
            <a:off x="1111585" y="54805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4629FD-BF95-727C-8A66-2E5786B484A2}"/>
              </a:ext>
            </a:extLst>
          </p:cNvPr>
          <p:cNvSpPr txBox="1"/>
          <p:nvPr/>
        </p:nvSpPr>
        <p:spPr>
          <a:xfrm>
            <a:off x="1214180" y="8038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8585333-4FCB-AFAF-4E7D-0B49CF0C91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1">
            <a:extLst>
              <a:ext uri="{FF2B5EF4-FFF2-40B4-BE49-F238E27FC236}">
                <a16:creationId xmlns:a16="http://schemas.microsoft.com/office/drawing/2014/main" id="{4B08BEF2-FCF6-41E7-CAA1-3A2D884452C9}"/>
              </a:ext>
            </a:extLst>
          </p:cNvPr>
          <p:cNvSpPr/>
          <p:nvPr/>
        </p:nvSpPr>
        <p:spPr>
          <a:xfrm>
            <a:off x="64706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9" name="Text 13">
            <a:extLst>
              <a:ext uri="{FF2B5EF4-FFF2-40B4-BE49-F238E27FC236}">
                <a16:creationId xmlns:a16="http://schemas.microsoft.com/office/drawing/2014/main" id="{37E33F7F-C173-A005-CEA0-C3F85BB19253}"/>
              </a:ext>
            </a:extLst>
          </p:cNvPr>
          <p:cNvSpPr/>
          <p:nvPr/>
        </p:nvSpPr>
        <p:spPr>
          <a:xfrm>
            <a:off x="8518525" y="2658103"/>
            <a:ext cx="3071495" cy="644525"/>
          </a:xfrm>
          <a:prstGeom prst="rect">
            <a:avLst/>
          </a:prstGeom>
          <a:noFill/>
          <a:ln/>
        </p:spPr>
        <p:txBody>
          <a:bodyPr wrap="square" lIns="45720" tIns="91440" rIns="91440" bIns="45720" rtlCol="0" anchor="ctr"/>
          <a:lstStyle/>
          <a:p>
            <a:pPr>
              <a:lnSpc>
                <a:spcPct val="100000"/>
              </a:lnSpc>
            </a:pPr>
            <a:endParaRPr lang="en-US" sz="1600" b="1" dirty="0"/>
          </a:p>
        </p:txBody>
      </p:sp>
      <p:sp>
        <p:nvSpPr>
          <p:cNvPr id="46" name="Shape 10">
            <a:extLst>
              <a:ext uri="{FF2B5EF4-FFF2-40B4-BE49-F238E27FC236}">
                <a16:creationId xmlns:a16="http://schemas.microsoft.com/office/drawing/2014/main" id="{79151621-31EB-20E1-9D0E-224A62CDF11B}"/>
              </a:ext>
            </a:extLst>
          </p:cNvPr>
          <p:cNvSpPr/>
          <p:nvPr/>
        </p:nvSpPr>
        <p:spPr>
          <a:xfrm>
            <a:off x="647065" y="171405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47" name="Text 11">
            <a:extLst>
              <a:ext uri="{FF2B5EF4-FFF2-40B4-BE49-F238E27FC236}">
                <a16:creationId xmlns:a16="http://schemas.microsoft.com/office/drawing/2014/main" id="{0A2FEC08-FA48-88A0-CCC1-A9B57A805446}"/>
              </a:ext>
            </a:extLst>
          </p:cNvPr>
          <p:cNvSpPr/>
          <p:nvPr/>
        </p:nvSpPr>
        <p:spPr>
          <a:xfrm>
            <a:off x="647065" y="171405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48" name="Shape 12">
            <a:extLst>
              <a:ext uri="{FF2B5EF4-FFF2-40B4-BE49-F238E27FC236}">
                <a16:creationId xmlns:a16="http://schemas.microsoft.com/office/drawing/2014/main" id="{5F37D8F9-86CF-451A-9637-9BCAC957FE05}"/>
              </a:ext>
            </a:extLst>
          </p:cNvPr>
          <p:cNvSpPr/>
          <p:nvPr/>
        </p:nvSpPr>
        <p:spPr>
          <a:xfrm>
            <a:off x="842010" y="1942016"/>
            <a:ext cx="3071495" cy="385445"/>
          </a:xfrm>
          <a:prstGeom prst="roundRect">
            <a:avLst>
              <a:gd name="adj" fmla="val 45340"/>
            </a:avLst>
          </a:prstGeom>
          <a:solidFill>
            <a:srgbClr val="00B0F0"/>
          </a:solidFill>
          <a:ln/>
        </p:spPr>
        <p:txBody>
          <a:bodyPr/>
          <a:lstStyle/>
          <a:p>
            <a:endParaRPr lang="en-EG" b="1"/>
          </a:p>
        </p:txBody>
      </p:sp>
      <p:sp>
        <p:nvSpPr>
          <p:cNvPr id="49" name="Text 13">
            <a:extLst>
              <a:ext uri="{FF2B5EF4-FFF2-40B4-BE49-F238E27FC236}">
                <a16:creationId xmlns:a16="http://schemas.microsoft.com/office/drawing/2014/main" id="{5C9489D6-4539-A861-658A-81BDD74FF568}"/>
              </a:ext>
            </a:extLst>
          </p:cNvPr>
          <p:cNvSpPr/>
          <p:nvPr/>
        </p:nvSpPr>
        <p:spPr>
          <a:xfrm>
            <a:off x="842010" y="194201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50" name="Shape 14">
            <a:extLst>
              <a:ext uri="{FF2B5EF4-FFF2-40B4-BE49-F238E27FC236}">
                <a16:creationId xmlns:a16="http://schemas.microsoft.com/office/drawing/2014/main" id="{BEDA64EA-85AD-B80E-78A8-BFAF09F23304}"/>
              </a:ext>
            </a:extLst>
          </p:cNvPr>
          <p:cNvSpPr/>
          <p:nvPr/>
        </p:nvSpPr>
        <p:spPr>
          <a:xfrm>
            <a:off x="4563745" y="171405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51" name="Text 15">
            <a:extLst>
              <a:ext uri="{FF2B5EF4-FFF2-40B4-BE49-F238E27FC236}">
                <a16:creationId xmlns:a16="http://schemas.microsoft.com/office/drawing/2014/main" id="{EE38FBB6-E95B-938F-249B-5E2C91921018}"/>
              </a:ext>
            </a:extLst>
          </p:cNvPr>
          <p:cNvSpPr/>
          <p:nvPr/>
        </p:nvSpPr>
        <p:spPr>
          <a:xfrm>
            <a:off x="4563745" y="171405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52" name="Shape 16">
            <a:extLst>
              <a:ext uri="{FF2B5EF4-FFF2-40B4-BE49-F238E27FC236}">
                <a16:creationId xmlns:a16="http://schemas.microsoft.com/office/drawing/2014/main" id="{DE0DBDBB-FA5A-EF6C-8926-DAA054D2B397}"/>
              </a:ext>
            </a:extLst>
          </p:cNvPr>
          <p:cNvSpPr/>
          <p:nvPr/>
        </p:nvSpPr>
        <p:spPr>
          <a:xfrm>
            <a:off x="4758690" y="1942016"/>
            <a:ext cx="3071495" cy="385445"/>
          </a:xfrm>
          <a:prstGeom prst="roundRect">
            <a:avLst>
              <a:gd name="adj" fmla="val 45340"/>
            </a:avLst>
          </a:prstGeom>
          <a:solidFill>
            <a:srgbClr val="00B0F0"/>
          </a:solidFill>
          <a:ln/>
        </p:spPr>
        <p:txBody>
          <a:bodyPr/>
          <a:lstStyle/>
          <a:p>
            <a:endParaRPr lang="en-EG" b="1"/>
          </a:p>
        </p:txBody>
      </p:sp>
      <p:sp>
        <p:nvSpPr>
          <p:cNvPr id="53" name="Text 17">
            <a:extLst>
              <a:ext uri="{FF2B5EF4-FFF2-40B4-BE49-F238E27FC236}">
                <a16:creationId xmlns:a16="http://schemas.microsoft.com/office/drawing/2014/main" id="{8D0E1CEC-EF02-D7B8-13C1-59FE9ED6E57E}"/>
              </a:ext>
            </a:extLst>
          </p:cNvPr>
          <p:cNvSpPr/>
          <p:nvPr/>
        </p:nvSpPr>
        <p:spPr>
          <a:xfrm>
            <a:off x="4758690" y="194201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sp>
        <p:nvSpPr>
          <p:cNvPr id="54" name="Shape 18">
            <a:extLst>
              <a:ext uri="{FF2B5EF4-FFF2-40B4-BE49-F238E27FC236}">
                <a16:creationId xmlns:a16="http://schemas.microsoft.com/office/drawing/2014/main" id="{F7F24415-B18D-D2B6-A7D3-E4A8FA1AE165}"/>
              </a:ext>
            </a:extLst>
          </p:cNvPr>
          <p:cNvSpPr/>
          <p:nvPr/>
        </p:nvSpPr>
        <p:spPr>
          <a:xfrm>
            <a:off x="8417560" y="1714051"/>
            <a:ext cx="3412490" cy="4547235"/>
          </a:xfrm>
          <a:prstGeom prst="roundRect">
            <a:avLst>
              <a:gd name="adj" fmla="val 8931"/>
            </a:avLst>
          </a:prstGeom>
          <a:solidFill>
            <a:srgbClr val="000000">
              <a:alpha val="0"/>
            </a:srgbClr>
          </a:solidFill>
          <a:ln w="28575">
            <a:solidFill>
              <a:srgbClr val="00B0F0"/>
            </a:solidFill>
            <a:prstDash val="solid"/>
          </a:ln>
        </p:spPr>
        <p:txBody>
          <a:bodyPr/>
          <a:lstStyle/>
          <a:p>
            <a:endParaRPr lang="en-EG" b="1"/>
          </a:p>
        </p:txBody>
      </p:sp>
      <p:sp>
        <p:nvSpPr>
          <p:cNvPr id="55" name="Text 19">
            <a:extLst>
              <a:ext uri="{FF2B5EF4-FFF2-40B4-BE49-F238E27FC236}">
                <a16:creationId xmlns:a16="http://schemas.microsoft.com/office/drawing/2014/main" id="{3158D849-3B74-2DE2-9FD2-C4BDB39BD459}"/>
              </a:ext>
            </a:extLst>
          </p:cNvPr>
          <p:cNvSpPr/>
          <p:nvPr/>
        </p:nvSpPr>
        <p:spPr>
          <a:xfrm>
            <a:off x="8417560" y="1714051"/>
            <a:ext cx="3412490" cy="4547235"/>
          </a:xfrm>
          <a:prstGeom prst="rect">
            <a:avLst/>
          </a:prstGeom>
          <a:noFill/>
          <a:ln/>
        </p:spPr>
        <p:txBody>
          <a:bodyPr wrap="square" lIns="45720" tIns="91440" rIns="91440" bIns="45720" rtlCol="0" anchor="ctr"/>
          <a:lstStyle/>
          <a:p>
            <a:pPr>
              <a:lnSpc>
                <a:spcPct val="100000"/>
              </a:lnSpc>
            </a:pPr>
            <a:endParaRPr lang="en-US" sz="1600" b="1" dirty="0"/>
          </a:p>
        </p:txBody>
      </p:sp>
      <p:sp>
        <p:nvSpPr>
          <p:cNvPr id="56" name="Shape 20">
            <a:extLst>
              <a:ext uri="{FF2B5EF4-FFF2-40B4-BE49-F238E27FC236}">
                <a16:creationId xmlns:a16="http://schemas.microsoft.com/office/drawing/2014/main" id="{A057D94C-D677-052A-3D0E-25BAD8BC28A7}"/>
              </a:ext>
            </a:extLst>
          </p:cNvPr>
          <p:cNvSpPr/>
          <p:nvPr/>
        </p:nvSpPr>
        <p:spPr>
          <a:xfrm>
            <a:off x="8612505" y="1942016"/>
            <a:ext cx="3071495" cy="385445"/>
          </a:xfrm>
          <a:prstGeom prst="roundRect">
            <a:avLst>
              <a:gd name="adj" fmla="val 45340"/>
            </a:avLst>
          </a:prstGeom>
          <a:solidFill>
            <a:srgbClr val="00B0F0"/>
          </a:solidFill>
          <a:ln/>
        </p:spPr>
        <p:txBody>
          <a:bodyPr/>
          <a:lstStyle/>
          <a:p>
            <a:endParaRPr lang="en-EG" b="1"/>
          </a:p>
        </p:txBody>
      </p:sp>
      <p:sp>
        <p:nvSpPr>
          <p:cNvPr id="57" name="Text 21">
            <a:extLst>
              <a:ext uri="{FF2B5EF4-FFF2-40B4-BE49-F238E27FC236}">
                <a16:creationId xmlns:a16="http://schemas.microsoft.com/office/drawing/2014/main" id="{A16BFA63-C26A-350D-3C20-BF23AF6ADE01}"/>
              </a:ext>
            </a:extLst>
          </p:cNvPr>
          <p:cNvSpPr/>
          <p:nvPr/>
        </p:nvSpPr>
        <p:spPr>
          <a:xfrm>
            <a:off x="8612505" y="1942016"/>
            <a:ext cx="3071495" cy="385445"/>
          </a:xfrm>
          <a:prstGeom prst="rect">
            <a:avLst/>
          </a:prstGeom>
          <a:noFill/>
          <a:ln/>
        </p:spPr>
        <p:txBody>
          <a:bodyPr wrap="square" lIns="45720" tIns="91440" rIns="91440" bIns="45720" rtlCol="0" anchor="ctr"/>
          <a:lstStyle/>
          <a:p>
            <a:pPr>
              <a:lnSpc>
                <a:spcPct val="100000"/>
              </a:lnSpc>
            </a:pPr>
            <a:endParaRPr lang="en-US" sz="1600" b="1" dirty="0"/>
          </a:p>
        </p:txBody>
      </p:sp>
      <p:pic>
        <p:nvPicPr>
          <p:cNvPr id="58" name="Image 0" descr="https://kimi-img.moonshot.cn/pub/slides/slides_tmpl/image/25-08-27-19:57:42-d2nf5dh8bjvh7rlivsu0.png">
            <a:extLst>
              <a:ext uri="{FF2B5EF4-FFF2-40B4-BE49-F238E27FC236}">
                <a16:creationId xmlns:a16="http://schemas.microsoft.com/office/drawing/2014/main" id="{102CF9F3-DB74-97E4-0890-EF94F3A3E4F7}"/>
              </a:ext>
            </a:extLst>
          </p:cNvPr>
          <p:cNvPicPr>
            <a:picLocks noChangeAspect="1"/>
          </p:cNvPicPr>
          <p:nvPr/>
        </p:nvPicPr>
        <p:blipFill>
          <a:blip r:embed="rId4"/>
          <a:stretch>
            <a:fillRect/>
          </a:stretch>
        </p:blipFill>
        <p:spPr>
          <a:xfrm>
            <a:off x="1427798" y="4230743"/>
            <a:ext cx="2012315" cy="1896110"/>
          </a:xfrm>
          <a:prstGeom prst="rect">
            <a:avLst/>
          </a:prstGeom>
        </p:spPr>
      </p:pic>
      <p:pic>
        <p:nvPicPr>
          <p:cNvPr id="59" name="Image 1" descr="https://kimi-img.moonshot.cn/pub/slides/slides_tmpl/image/25-08-27-19:57:42-d2nf5dh8bjvh7rlivspg.png">
            <a:extLst>
              <a:ext uri="{FF2B5EF4-FFF2-40B4-BE49-F238E27FC236}">
                <a16:creationId xmlns:a16="http://schemas.microsoft.com/office/drawing/2014/main" id="{8840FF5E-7DEE-60FA-2A34-BFF91E03811C}"/>
              </a:ext>
            </a:extLst>
          </p:cNvPr>
          <p:cNvPicPr>
            <a:picLocks noChangeAspect="1"/>
          </p:cNvPicPr>
          <p:nvPr/>
        </p:nvPicPr>
        <p:blipFill>
          <a:blip r:embed="rId5"/>
          <a:stretch>
            <a:fillRect/>
          </a:stretch>
        </p:blipFill>
        <p:spPr>
          <a:xfrm>
            <a:off x="5139951" y="4178038"/>
            <a:ext cx="2297430" cy="2001520"/>
          </a:xfrm>
          <a:prstGeom prst="rect">
            <a:avLst/>
          </a:prstGeom>
        </p:spPr>
      </p:pic>
      <p:pic>
        <p:nvPicPr>
          <p:cNvPr id="60" name="Image 2" descr="https://kimi-img.moonshot.cn/pub/slides/slides_tmpl/image/25-08-27-19:57:42-d2nf5dh8bjvh7rlivt0g.png">
            <a:extLst>
              <a:ext uri="{FF2B5EF4-FFF2-40B4-BE49-F238E27FC236}">
                <a16:creationId xmlns:a16="http://schemas.microsoft.com/office/drawing/2014/main" id="{460F46FC-F382-4C40-8F72-187E7866815A}"/>
              </a:ext>
            </a:extLst>
          </p:cNvPr>
          <p:cNvPicPr>
            <a:picLocks noChangeAspect="1"/>
          </p:cNvPicPr>
          <p:nvPr/>
        </p:nvPicPr>
        <p:blipFill>
          <a:blip r:embed="rId6"/>
          <a:stretch>
            <a:fillRect/>
          </a:stretch>
        </p:blipFill>
        <p:spPr>
          <a:xfrm>
            <a:off x="9221610" y="4036509"/>
            <a:ext cx="2021205" cy="2214880"/>
          </a:xfrm>
          <a:prstGeom prst="rect">
            <a:avLst/>
          </a:prstGeom>
        </p:spPr>
      </p:pic>
      <p:sp>
        <p:nvSpPr>
          <p:cNvPr id="61" name="Text 22">
            <a:extLst>
              <a:ext uri="{FF2B5EF4-FFF2-40B4-BE49-F238E27FC236}">
                <a16:creationId xmlns:a16="http://schemas.microsoft.com/office/drawing/2014/main" id="{AD538936-F323-CB94-425A-3E72F9762BC8}"/>
              </a:ext>
            </a:extLst>
          </p:cNvPr>
          <p:cNvSpPr/>
          <p:nvPr/>
        </p:nvSpPr>
        <p:spPr>
          <a:xfrm>
            <a:off x="842010" y="194201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AI Improvements</a:t>
            </a:r>
            <a:endParaRPr lang="en-US" sz="1600" b="1" dirty="0"/>
          </a:p>
        </p:txBody>
      </p:sp>
      <p:sp>
        <p:nvSpPr>
          <p:cNvPr id="62" name="Text 23">
            <a:extLst>
              <a:ext uri="{FF2B5EF4-FFF2-40B4-BE49-F238E27FC236}">
                <a16:creationId xmlns:a16="http://schemas.microsoft.com/office/drawing/2014/main" id="{0EFB662D-C1F4-8997-C20E-973E29A8F35C}"/>
              </a:ext>
            </a:extLst>
          </p:cNvPr>
          <p:cNvSpPr/>
          <p:nvPr/>
        </p:nvSpPr>
        <p:spPr>
          <a:xfrm>
            <a:off x="841375" y="252050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Students reflect on how AI could improve banking or investment apps they use. They consider specific features or services that could benefit from AI integration.</a:t>
            </a:r>
            <a:endParaRPr lang="en-US" sz="1600" b="1" dirty="0"/>
          </a:p>
        </p:txBody>
      </p:sp>
      <p:sp>
        <p:nvSpPr>
          <p:cNvPr id="63" name="Text 24">
            <a:extLst>
              <a:ext uri="{FF2B5EF4-FFF2-40B4-BE49-F238E27FC236}">
                <a16:creationId xmlns:a16="http://schemas.microsoft.com/office/drawing/2014/main" id="{0FA621B3-7F7C-2F9B-D4B3-810A0EA97FEA}"/>
              </a:ext>
            </a:extLst>
          </p:cNvPr>
          <p:cNvSpPr/>
          <p:nvPr/>
        </p:nvSpPr>
        <p:spPr>
          <a:xfrm>
            <a:off x="4758690" y="194201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Potential Risks</a:t>
            </a:r>
            <a:endParaRPr lang="en-US" sz="1600" b="1" dirty="0"/>
          </a:p>
        </p:txBody>
      </p:sp>
      <p:sp>
        <p:nvSpPr>
          <p:cNvPr id="64" name="Text 25">
            <a:extLst>
              <a:ext uri="{FF2B5EF4-FFF2-40B4-BE49-F238E27FC236}">
                <a16:creationId xmlns:a16="http://schemas.microsoft.com/office/drawing/2014/main" id="{382B845B-CFFF-2438-3A94-679E4A99C5DF}"/>
              </a:ext>
            </a:extLst>
          </p:cNvPr>
          <p:cNvSpPr/>
          <p:nvPr/>
        </p:nvSpPr>
        <p:spPr>
          <a:xfrm>
            <a:off x="4758055" y="252050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Students identify potential risks or concerns related to AI in finance. They think critically about the ethical and regulatory implications of AI applications.</a:t>
            </a:r>
            <a:endParaRPr lang="en-US" sz="1600" b="1" dirty="0"/>
          </a:p>
        </p:txBody>
      </p:sp>
      <p:sp>
        <p:nvSpPr>
          <p:cNvPr id="65" name="Text 26">
            <a:extLst>
              <a:ext uri="{FF2B5EF4-FFF2-40B4-BE49-F238E27FC236}">
                <a16:creationId xmlns:a16="http://schemas.microsoft.com/office/drawing/2014/main" id="{0CB986B0-1D4D-2F1B-3AA5-AF4D2D71A724}"/>
              </a:ext>
            </a:extLst>
          </p:cNvPr>
          <p:cNvSpPr/>
          <p:nvPr/>
        </p:nvSpPr>
        <p:spPr>
          <a:xfrm>
            <a:off x="8612505" y="1942016"/>
            <a:ext cx="3070860" cy="385445"/>
          </a:xfrm>
          <a:prstGeom prst="rect">
            <a:avLst/>
          </a:prstGeom>
          <a:noFill/>
          <a:ln/>
        </p:spPr>
        <p:txBody>
          <a:bodyPr wrap="square" lIns="91440" tIns="45720" rIns="91440" bIns="45720" rtlCol="0" anchor="ctr"/>
          <a:lstStyle/>
          <a:p>
            <a:pPr algn="ctr">
              <a:lnSpc>
                <a:spcPct val="100000"/>
              </a:lnSpc>
            </a:pPr>
            <a:r>
              <a:rPr lang="en-US" sz="1600" b="1" dirty="0">
                <a:solidFill>
                  <a:srgbClr val="FFFFFF"/>
                </a:solidFill>
                <a:latin typeface="MiSans" pitchFamily="34" charset="0"/>
                <a:ea typeface="MiSans" pitchFamily="34" charset="-122"/>
                <a:cs typeface="MiSans" pitchFamily="34" charset="-120"/>
              </a:rPr>
              <a:t>Future Implications</a:t>
            </a:r>
            <a:endParaRPr lang="en-US" sz="1600" b="1" dirty="0"/>
          </a:p>
        </p:txBody>
      </p:sp>
      <p:sp>
        <p:nvSpPr>
          <p:cNvPr id="66" name="Text 27">
            <a:extLst>
              <a:ext uri="{FF2B5EF4-FFF2-40B4-BE49-F238E27FC236}">
                <a16:creationId xmlns:a16="http://schemas.microsoft.com/office/drawing/2014/main" id="{873BD9E8-63CD-B367-831B-5BDD439F2C8A}"/>
              </a:ext>
            </a:extLst>
          </p:cNvPr>
          <p:cNvSpPr/>
          <p:nvPr/>
        </p:nvSpPr>
        <p:spPr>
          <a:xfrm>
            <a:off x="8611870" y="2520501"/>
            <a:ext cx="3070860" cy="2292985"/>
          </a:xfrm>
          <a:prstGeom prst="rect">
            <a:avLst/>
          </a:prstGeom>
          <a:noFill/>
          <a:ln/>
        </p:spPr>
        <p:txBody>
          <a:bodyPr wrap="square" lIns="91440" tIns="45720" rIns="91440" bIns="45720" rtlCol="0" anchor="t"/>
          <a:lstStyle/>
          <a:p>
            <a:pPr>
              <a:lnSpc>
                <a:spcPct val="130000"/>
              </a:lnSpc>
            </a:pPr>
            <a:r>
              <a:rPr lang="en-US" sz="1400" b="1" dirty="0">
                <a:solidFill>
                  <a:srgbClr val="000000"/>
                </a:solidFill>
                <a:latin typeface="MiSans" pitchFamily="34" charset="0"/>
                <a:ea typeface="MiSans" pitchFamily="34" charset="-122"/>
                <a:cs typeface="MiSans" pitchFamily="34" charset="-120"/>
              </a:rPr>
              <a:t>The reflection activity encourages students to think about the future of AI in finance and its broader implications for the industry and society.</a:t>
            </a:r>
            <a:endParaRPr lang="en-US" sz="1600" b="1" dirty="0"/>
          </a:p>
        </p:txBody>
      </p:sp>
    </p:spTree>
    <p:extLst>
      <p:ext uri="{BB962C8B-B14F-4D97-AF65-F5344CB8AC3E}">
        <p14:creationId xmlns:p14="http://schemas.microsoft.com/office/powerpoint/2010/main" val="3564938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0783685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9C9B8540-15FF-447B-A94C-82DDF778613B}"/>
</file>

<file path=docProps/app.xml><?xml version="1.0" encoding="utf-8"?>
<Properties xmlns="http://schemas.openxmlformats.org/officeDocument/2006/extended-properties" xmlns:vt="http://schemas.openxmlformats.org/officeDocument/2006/docPropsVTypes">
  <Template/>
  <TotalTime>4674</TotalTime>
  <Words>4282</Words>
  <Application>Microsoft Macintosh PowerPoint</Application>
  <PresentationFormat>Widescreen</PresentationFormat>
  <Paragraphs>496</Paragraphs>
  <Slides>51</Slides>
  <Notes>50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MiSans</vt:lpstr>
      <vt:lpstr>Alexandria</vt:lpstr>
      <vt:lpstr>Arial</vt:lpstr>
      <vt:lpstr>Calibri</vt:lpstr>
      <vt:lpstr>Calibri Light</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Hussein</cp:lastModifiedBy>
  <cp:revision>128</cp:revision>
  <dcterms:created xsi:type="dcterms:W3CDTF">2023-04-29T09:08:00Z</dcterms:created>
  <dcterms:modified xsi:type="dcterms:W3CDTF">2025-12-10T21:38:35Z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