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515" r:id="rId2"/>
    <p:sldId id="653" r:id="rId3"/>
    <p:sldId id="507" r:id="rId4"/>
    <p:sldId id="516" r:id="rId5"/>
    <p:sldId id="549" r:id="rId6"/>
    <p:sldId id="489" r:id="rId7"/>
    <p:sldId id="542" r:id="rId8"/>
    <p:sldId id="664" r:id="rId9"/>
    <p:sldId id="656" r:id="rId10"/>
    <p:sldId id="657" r:id="rId11"/>
    <p:sldId id="662" r:id="rId12"/>
    <p:sldId id="519" r:id="rId13"/>
    <p:sldId id="520" r:id="rId14"/>
    <p:sldId id="523" r:id="rId15"/>
    <p:sldId id="525" r:id="rId16"/>
    <p:sldId id="526" r:id="rId17"/>
    <p:sldId id="529" r:id="rId18"/>
    <p:sldId id="533" r:id="rId19"/>
    <p:sldId id="658" r:id="rId20"/>
    <p:sldId id="541" r:id="rId21"/>
    <p:sldId id="530" r:id="rId22"/>
    <p:sldId id="522" r:id="rId23"/>
    <p:sldId id="532" r:id="rId24"/>
    <p:sldId id="666" r:id="rId25"/>
    <p:sldId id="531" r:id="rId26"/>
    <p:sldId id="534" r:id="rId27"/>
    <p:sldId id="535" r:id="rId28"/>
    <p:sldId id="537" r:id="rId29"/>
    <p:sldId id="538" r:id="rId30"/>
    <p:sldId id="663" r:id="rId31"/>
    <p:sldId id="552" r:id="rId32"/>
    <p:sldId id="551" r:id="rId33"/>
    <p:sldId id="546" r:id="rId34"/>
    <p:sldId id="553" r:id="rId35"/>
    <p:sldId id="554" r:id="rId36"/>
    <p:sldId id="655" r:id="rId37"/>
    <p:sldId id="661" r:id="rId38"/>
    <p:sldId id="539" r:id="rId39"/>
    <p:sldId id="654" r:id="rId40"/>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443" autoAdjust="0"/>
    <p:restoredTop sz="94660"/>
  </p:normalViewPr>
  <p:slideViewPr>
    <p:cSldViewPr snapToGrid="0">
      <p:cViewPr varScale="1">
        <p:scale>
          <a:sx n="94" d="100"/>
          <a:sy n="94" d="100"/>
        </p:scale>
        <p:origin x="110" y="158"/>
      </p:cViewPr>
      <p:guideLst/>
    </p:cSldViewPr>
  </p:slideViewPr>
  <p:notesTextViewPr>
    <p:cViewPr>
      <p:scale>
        <a:sx n="1" d="1"/>
        <a:sy n="1" d="1"/>
      </p:scale>
      <p:origin x="0" y="0"/>
    </p:cViewPr>
  </p:notesTextViewPr>
  <p:sorterViewPr>
    <p:cViewPr>
      <p:scale>
        <a:sx n="100" d="100"/>
        <a:sy n="100" d="100"/>
      </p:scale>
      <p:origin x="0" y="-6019"/>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CBE7961-B0C0-43D5-8150-F4B7717528CD}" type="datetimeFigureOut">
              <a:rPr lang="ar-JO" smtClean="0"/>
              <a:t>04/04/1445</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33C1C7F-4BBD-4F53-B03D-7231494A3442}" type="slidenum">
              <a:rPr lang="ar-JO" smtClean="0"/>
              <a:t>‹#›</a:t>
            </a:fld>
            <a:endParaRPr lang="ar-JO"/>
          </a:p>
        </p:txBody>
      </p:sp>
    </p:spTree>
    <p:extLst>
      <p:ext uri="{BB962C8B-B14F-4D97-AF65-F5344CB8AC3E}">
        <p14:creationId xmlns:p14="http://schemas.microsoft.com/office/powerpoint/2010/main" val="208741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1C794226-DCFC-4059-B351-D1AEFFD67F25}" type="slidenum">
              <a:rPr lang="en-US" smtClean="0"/>
              <a:t>39</a:t>
            </a:fld>
            <a:endParaRPr lang="en-US" dirty="0"/>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28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637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1395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8122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3158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8313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9056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7843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378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678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4561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763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902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359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2218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8167630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55619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911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5" r:id="rId14"/>
    <p:sldLayoutId id="2147483676" r:id="rId15"/>
    <p:sldLayoutId id="2147483700" r:id="rId16"/>
    <p:sldLayoutId id="214748370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13.jp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5.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4.png"/><Relationship Id="rId5" Type="http://schemas.microsoft.com/office/2007/relationships/hdphoto" Target="../media/hdphoto1.wdp"/><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books.google.jo/books" TargetMode="Externa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5.sv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24.png"/><Relationship Id="rId5" Type="http://schemas.openxmlformats.org/officeDocument/2006/relationships/image" Target="../media/image12.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7" y="3794396"/>
            <a:ext cx="2758556" cy="461665"/>
          </a:xfrm>
          <a:prstGeom prst="rect">
            <a:avLst/>
          </a:prstGeom>
          <a:noFill/>
        </p:spPr>
        <p:txBody>
          <a:bodyPr wrap="square" rtlCol="0">
            <a:spAutoFit/>
          </a:bodyPr>
          <a:lstStyle/>
          <a:p>
            <a:pPr lvl="0">
              <a:buClrTx/>
              <a:defRPr/>
            </a:pPr>
            <a:r>
              <a:rPr lang="ar-JO" sz="24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Entrepreneurship</a:t>
            </a:r>
          </a:p>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schemeClr val="bg1"/>
              </a:solidFill>
              <a:effectLst/>
              <a:uLnTx/>
              <a:uFillTx/>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400" b="1">
                <a:solidFill>
                  <a:srgbClr val="2D3956"/>
                </a:solidFill>
                <a:latin typeface="Tajawal Medium"/>
                <a:ea typeface="Tajawal Medium"/>
                <a:cs typeface="Tajawal Medium"/>
                <a:sym typeface="Tajawal Medium"/>
              </a:rPr>
              <a:t>LDR 725</a:t>
            </a:r>
            <a:endParaRPr lang="en-US" sz="2400" b="1" dirty="0">
              <a:solidFill>
                <a:srgbClr val="2D3956"/>
              </a:solidFill>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dirty="0">
                <a:solidFill>
                  <a:srgbClr val="2D3956"/>
                </a:solidFill>
                <a:latin typeface="Tajawal Medium"/>
                <a:ea typeface="Tajawal Medium"/>
                <a:cs typeface="Tajawal Medium"/>
                <a:sym typeface="Tajawal Medium"/>
              </a:rPr>
              <a:t>Lecture 3</a:t>
            </a:r>
            <a:endParaRPr lang="en-US" dirty="0"/>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583979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8085589" y="3228391"/>
            <a:ext cx="3307381" cy="587829"/>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JO" altLang="ko-KR" sz="2400" b="1" dirty="0">
                <a:solidFill>
                  <a:srgbClr val="333333"/>
                </a:solidFill>
                <a:latin typeface="Arial" panose="020B0604020202020204" pitchFamily="34" charset="0"/>
                <a:cs typeface="Simplified Arabic" panose="02020603050405020304" pitchFamily="18"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929840" y="4513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Picture 7">
            <a:extLst>
              <a:ext uri="{FF2B5EF4-FFF2-40B4-BE49-F238E27FC236}">
                <a16:creationId xmlns:a16="http://schemas.microsoft.com/office/drawing/2014/main" id="{4F5EED91-A24F-8F64-DACE-BEEE388E89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09430" y="-79757"/>
            <a:ext cx="2773532" cy="1106124"/>
          </a:xfrm>
          <a:prstGeom prst="rect">
            <a:avLst/>
          </a:prstGeom>
        </p:spPr>
      </p:pic>
    </p:spTree>
    <p:extLst>
      <p:ext uri="{BB962C8B-B14F-4D97-AF65-F5344CB8AC3E}">
        <p14:creationId xmlns:p14="http://schemas.microsoft.com/office/powerpoint/2010/main" val="863071844"/>
      </p:ext>
    </p:extLst>
  </p:cSld>
  <p:clrMapOvr>
    <a:masterClrMapping/>
  </p:clrMapOvr>
  <mc:AlternateContent xmlns:mc="http://schemas.openxmlformats.org/markup-compatibility/2006" xmlns:p14="http://schemas.microsoft.com/office/powerpoint/2010/main">
    <mc:Choice Requires="p14">
      <p:transition spd="slow" p14:dur="2000" advTm="336560"/>
    </mc:Choice>
    <mc:Fallback xmlns="">
      <p:transition spd="slow" advTm="3365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3</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2063221607"/>
              </p:ext>
            </p:extLst>
          </p:nvPr>
        </p:nvGraphicFramePr>
        <p:xfrm>
          <a:off x="2044243" y="1961533"/>
          <a:ext cx="8175957" cy="4322890"/>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400" b="1">
                          <a:solidFill>
                            <a:schemeClr val="tx1"/>
                          </a:solidFill>
                          <a:effectLst/>
                        </a:rPr>
                        <a:t>المحاضرة</a:t>
                      </a:r>
                      <a:endParaRPr lang="en-US" sz="2400" b="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15000"/>
                        </a:lnSpc>
                        <a:spcAft>
                          <a:spcPts val="0"/>
                        </a:spcAft>
                      </a:pPr>
                      <a:r>
                        <a:rPr lang="ar-SA" sz="2400" b="1" dirty="0">
                          <a:solidFill>
                            <a:schemeClr val="tx1"/>
                          </a:solidFill>
                          <a:effectLst/>
                        </a:rPr>
                        <a:t>الموضوع</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400" b="1" dirty="0">
                          <a:solidFill>
                            <a:schemeClr val="tx1"/>
                          </a:solidFill>
                          <a:effectLst/>
                        </a:rPr>
                        <a:t>1</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pPr>
                      <a:r>
                        <a:rPr lang="ar-JO" sz="2400" b="1" dirty="0">
                          <a:effectLst/>
                        </a:rPr>
                        <a:t>مفهوم الإبداع والابتكار</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2</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tx1"/>
                          </a:solidFill>
                          <a:effectLst/>
                        </a:rPr>
                        <a:t>نظريات الإبداع والابتكار </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bg1"/>
                          </a:solidFill>
                          <a:effectLst/>
                        </a:rPr>
                        <a:t>3</a:t>
                      </a:r>
                      <a:r>
                        <a:rPr lang="ar-JO" sz="2400" b="1" dirty="0">
                          <a:solidFill>
                            <a:schemeClr val="bg1"/>
                          </a:solidFill>
                          <a:effectLst/>
                        </a:rPr>
                        <a:t> </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bg1"/>
                          </a:solidFill>
                          <a:effectLst/>
                        </a:rPr>
                        <a:t>مهارات القائد المبدع والمبتكر</a:t>
                      </a:r>
                      <a:endParaRPr lang="en-US"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4</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effectLst/>
                        </a:rPr>
                        <a:t>الإدراك والتفكير الإبداعي</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solidFill>
                      <a:srgbClr val="00B0F0"/>
                    </a:solidFill>
                  </a:tcPr>
                </a:tc>
                <a:tc>
                  <a:txBody>
                    <a:bodyPr/>
                    <a:lstStyle/>
                    <a:p>
                      <a:pPr algn="ctr" rtl="1">
                        <a:lnSpc>
                          <a:spcPct val="115000"/>
                        </a:lnSpc>
                        <a:spcAft>
                          <a:spcPts val="0"/>
                        </a:spcAft>
                      </a:pPr>
                      <a:r>
                        <a:rPr lang="ar-JO" sz="2400" b="1" dirty="0">
                          <a:effectLst/>
                        </a:rPr>
                        <a:t>الكفاءة الإبداعية وحاضنات الأعمال</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400" b="1" dirty="0">
                          <a:solidFill>
                            <a:schemeClr val="tx1"/>
                          </a:solidFill>
                          <a:effectLst/>
                        </a:rPr>
                        <a:t>6</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400" b="1" dirty="0">
                          <a:effectLst/>
                        </a:rPr>
                        <a:t>الإنتاجية الإبداعية وتحقيق الميزة التنافسية</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400" b="1" dirty="0">
                          <a:solidFill>
                            <a:schemeClr val="tx1"/>
                          </a:solidFill>
                          <a:effectLst/>
                        </a:rPr>
                        <a:t> </a:t>
                      </a:r>
                      <a:r>
                        <a:rPr lang="en-US" sz="2400" b="1" dirty="0">
                          <a:solidFill>
                            <a:schemeClr val="tx1"/>
                          </a:solidFill>
                          <a:effectLst/>
                        </a:rPr>
                        <a:t>7</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400" b="1" dirty="0">
                          <a:effectLst/>
                        </a:rPr>
                        <a:t>التفكير الناقد ومهاراته</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rgbClr val="00B0F0"/>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8</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a:effectLst/>
                        </a:rPr>
                        <a:t>التفكير المنطقي وخطواته</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400" b="1" dirty="0">
                          <a:solidFill>
                            <a:schemeClr val="tx1"/>
                          </a:solidFill>
                          <a:effectLst/>
                        </a:rPr>
                        <a:t> </a:t>
                      </a:r>
                      <a:r>
                        <a:rPr lang="en-US" sz="2400" b="1" dirty="0">
                          <a:solidFill>
                            <a:schemeClr val="tx1"/>
                          </a:solidFill>
                          <a:effectLst/>
                        </a:rPr>
                        <a:t>9</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SA" sz="2400" b="1">
                          <a:effectLst/>
                        </a:rPr>
                        <a:t>أدوار القادة في تعزيز الإبداع والابتكار</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10</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effectLst/>
                        </a:rPr>
                        <a:t>تنظيم وتنسيق الإبداع التكنولوجي</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prstClr val="white"/>
                </a:solidFill>
                <a:effectLst/>
                <a:uLnTx/>
                <a:uFillTx/>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spTree>
    <p:extLst>
      <p:ext uri="{BB962C8B-B14F-4D97-AF65-F5344CB8AC3E}">
        <p14:creationId xmlns:p14="http://schemas.microsoft.com/office/powerpoint/2010/main" val="3146025355"/>
      </p:ext>
    </p:extLst>
  </p:cSld>
  <p:clrMapOvr>
    <a:masterClrMapping/>
  </p:clrMapOvr>
  <mc:AlternateContent xmlns:mc="http://schemas.openxmlformats.org/markup-compatibility/2006" xmlns:p14="http://schemas.microsoft.com/office/powerpoint/2010/main">
    <mc:Choice Requires="p14">
      <p:transition spd="slow" p14:dur="800" advTm="36040">
        <p:circle/>
      </p:transition>
    </mc:Choice>
    <mc:Fallback xmlns="">
      <p:transition spd="slow" advTm="36040">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03287" y="523841"/>
            <a:ext cx="10734675" cy="5524500"/>
          </a:xfrm>
          <a:prstGeom prst="rect">
            <a:avLst/>
          </a:prstGeom>
          <a:solidFill>
            <a:schemeClr val="lt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341242" y="475951"/>
            <a:ext cx="3509515" cy="130761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899" y="6264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FE389A4F-3AC8-4145-B10A-BF0D29A269E1}"/>
              </a:ext>
            </a:extLst>
          </p:cNvPr>
          <p:cNvSpPr/>
          <p:nvPr/>
        </p:nvSpPr>
        <p:spPr>
          <a:xfrm>
            <a:off x="3647728" y="1783564"/>
            <a:ext cx="6910458" cy="3785652"/>
          </a:xfrm>
          <a:prstGeom prst="rect">
            <a:avLst/>
          </a:prstGeom>
        </p:spPr>
        <p:txBody>
          <a:bodyPr wrap="square">
            <a:spAutoFit/>
          </a:bodyPr>
          <a:lstStyle/>
          <a:p>
            <a:pPr algn="r"/>
            <a:r>
              <a:rPr lang="ar-JO" sz="2000" b="1" u="sng" dirty="0">
                <a:solidFill>
                  <a:schemeClr val="tx1"/>
                </a:solidFill>
                <a:latin typeface="Simplified Arabic" pitchFamily="18" charset="-78"/>
                <a:cs typeface="Simplified Arabic" pitchFamily="18" charset="-78"/>
              </a:rPr>
              <a:t>في هذه المحاضرة سنتحدث عن:</a:t>
            </a:r>
            <a:endParaRPr lang="en-GB" sz="2000" b="1" u="sng" dirty="0">
              <a:solidFill>
                <a:schemeClr val="tx1"/>
              </a:solidFill>
              <a:latin typeface="Simplified Arabic" pitchFamily="18" charset="-78"/>
              <a:cs typeface="Simplified Arabic" pitchFamily="18" charset="-78"/>
            </a:endParaRPr>
          </a:p>
          <a:p>
            <a:pPr algn="r"/>
            <a:endParaRPr lang="ar-JO" sz="2000" b="1" u="sng" dirty="0">
              <a:solidFill>
                <a:schemeClr val="tx1"/>
              </a:solidFill>
              <a:latin typeface="Simplified Arabic" pitchFamily="18" charset="-78"/>
              <a:cs typeface="Simplified Arabic" pitchFamily="18" charset="-78"/>
            </a:endParaRPr>
          </a:p>
          <a:p>
            <a:pPr algn="r"/>
            <a:r>
              <a:rPr lang="ar-JO" sz="2000" b="1" dirty="0">
                <a:latin typeface="Simplified Arabic" pitchFamily="18" charset="-78"/>
                <a:cs typeface="Simplified Arabic" pitchFamily="18" charset="-78"/>
              </a:rPr>
              <a:t>لماذا الحديث عن القيادة والقائد المبدع أمر مهم ؟</a:t>
            </a:r>
          </a:p>
          <a:p>
            <a:pPr algn="r"/>
            <a:r>
              <a:rPr lang="ar-JO" sz="2000" b="1" dirty="0">
                <a:latin typeface="Simplified Arabic" pitchFamily="18" charset="-78"/>
                <a:cs typeface="Simplified Arabic" pitchFamily="18" charset="-78"/>
              </a:rPr>
              <a:t>صفات المبدع</a:t>
            </a:r>
            <a:endParaRPr lang="en-GB" sz="2000" b="1" dirty="0">
              <a:latin typeface="Simplified Arabic" pitchFamily="18" charset="-78"/>
              <a:cs typeface="Simplified Arabic" pitchFamily="18" charset="-78"/>
            </a:endParaRPr>
          </a:p>
          <a:p>
            <a:pPr algn="r"/>
            <a:r>
              <a:rPr lang="ar-JO" sz="2000" b="1" dirty="0">
                <a:latin typeface="Simplified Arabic" pitchFamily="18" charset="-78"/>
                <a:cs typeface="Simplified Arabic" pitchFamily="18" charset="-78"/>
              </a:rPr>
              <a:t>مهارات القائد المبدع</a:t>
            </a:r>
          </a:p>
          <a:p>
            <a:pPr algn="r"/>
            <a:r>
              <a:rPr lang="ar-JO" sz="2000" b="1" dirty="0">
                <a:latin typeface="Simplified Arabic" pitchFamily="18" charset="-78"/>
                <a:cs typeface="Simplified Arabic" pitchFamily="18" charset="-78"/>
              </a:rPr>
              <a:t>المهارات الإدراكية </a:t>
            </a:r>
          </a:p>
          <a:p>
            <a:pPr algn="r"/>
            <a:r>
              <a:rPr lang="ar-JO" sz="2000" b="1" dirty="0">
                <a:latin typeface="Simplified Arabic" pitchFamily="18" charset="-78"/>
                <a:cs typeface="Simplified Arabic" pitchFamily="18" charset="-78"/>
              </a:rPr>
              <a:t>المهارات الأخلاقية</a:t>
            </a:r>
          </a:p>
          <a:p>
            <a:pPr algn="r"/>
            <a:r>
              <a:rPr lang="ar-JO" sz="2000" b="1" dirty="0">
                <a:latin typeface="Simplified Arabic" pitchFamily="18" charset="-78"/>
                <a:cs typeface="Simplified Arabic" pitchFamily="18" charset="-78"/>
              </a:rPr>
              <a:t>المهارات الفنية</a:t>
            </a:r>
            <a:endParaRPr lang="en-GB" sz="2000" b="1" dirty="0">
              <a:latin typeface="Simplified Arabic" pitchFamily="18" charset="-78"/>
              <a:cs typeface="Simplified Arabic" pitchFamily="18" charset="-78"/>
            </a:endParaRPr>
          </a:p>
          <a:p>
            <a:pPr algn="r"/>
            <a:r>
              <a:rPr lang="ar-JO" sz="2000" b="1" dirty="0">
                <a:latin typeface="Simplified Arabic" pitchFamily="18" charset="-78"/>
                <a:cs typeface="Simplified Arabic" pitchFamily="18" charset="-78"/>
              </a:rPr>
              <a:t>المهارات الإشرافية</a:t>
            </a:r>
            <a:r>
              <a:rPr lang="en-GB" sz="2000" b="1" dirty="0">
                <a:latin typeface="Simplified Arabic" pitchFamily="18" charset="-78"/>
                <a:cs typeface="Simplified Arabic" pitchFamily="18" charset="-78"/>
              </a:rPr>
              <a:t> </a:t>
            </a:r>
            <a:endParaRPr lang="ar-JO" sz="2000" b="1" dirty="0">
              <a:latin typeface="Simplified Arabic" pitchFamily="18" charset="-78"/>
              <a:cs typeface="Simplified Arabic" pitchFamily="18" charset="-78"/>
            </a:endParaRPr>
          </a:p>
          <a:p>
            <a:pPr algn="r"/>
            <a:r>
              <a:rPr lang="ar-JO" sz="2000" b="1" dirty="0">
                <a:latin typeface="Simplified Arabic" pitchFamily="18" charset="-78"/>
                <a:cs typeface="Simplified Arabic" pitchFamily="18" charset="-78"/>
              </a:rPr>
              <a:t>المهارات القيادية </a:t>
            </a:r>
            <a:endParaRPr lang="ar-JO" sz="2000" b="1" dirty="0">
              <a:solidFill>
                <a:schemeClr val="tx1"/>
              </a:solidFill>
              <a:latin typeface="Simplified Arabic" pitchFamily="18" charset="-78"/>
              <a:cs typeface="Simplified Arabic" pitchFamily="18" charset="-78"/>
            </a:endParaRPr>
          </a:p>
          <a:p>
            <a:pPr algn="r"/>
            <a:r>
              <a:rPr lang="ar-JO" sz="2000" b="1" dirty="0">
                <a:latin typeface="Simplified Arabic" pitchFamily="18" charset="-78"/>
                <a:cs typeface="Simplified Arabic" pitchFamily="18" charset="-78"/>
              </a:rPr>
              <a:t>المهارات الإدارية</a:t>
            </a:r>
          </a:p>
          <a:p>
            <a:pPr algn="r"/>
            <a:endParaRPr lang="ar-JO" sz="2000" b="1" dirty="0">
              <a:latin typeface="Simplified Arabic" pitchFamily="18" charset="-78"/>
              <a:cs typeface="Simplified Arabic" pitchFamily="18" charset="-78"/>
            </a:endParaRPr>
          </a:p>
        </p:txBody>
      </p:sp>
      <p:sp>
        <p:nvSpPr>
          <p:cNvPr id="9" name="Google Shape;106;p1">
            <a:extLst>
              <a:ext uri="{FF2B5EF4-FFF2-40B4-BE49-F238E27FC236}">
                <a16:creationId xmlns:a16="http://schemas.microsoft.com/office/drawing/2014/main" id="{03BA4395-D5B3-4A68-A305-5FE123F509F6}"/>
              </a:ext>
            </a:extLst>
          </p:cNvPr>
          <p:cNvSpPr/>
          <p:nvPr/>
        </p:nvSpPr>
        <p:spPr>
          <a:xfrm rot="10800000" flipH="1">
            <a:off x="10667713" y="475951"/>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 name="Google Shape;113;p1">
            <a:extLst>
              <a:ext uri="{FF2B5EF4-FFF2-40B4-BE49-F238E27FC236}">
                <a16:creationId xmlns:a16="http://schemas.microsoft.com/office/drawing/2014/main" id="{38865B71-686D-4101-AC59-728850A169E5}"/>
              </a:ext>
            </a:extLst>
          </p:cNvPr>
          <p:cNvSpPr/>
          <p:nvPr/>
        </p:nvSpPr>
        <p:spPr>
          <a:xfrm>
            <a:off x="903286" y="2276872"/>
            <a:ext cx="2024361" cy="3875138"/>
          </a:xfrm>
          <a:prstGeom prst="rtTriangle">
            <a:avLst/>
          </a:pr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2256357441"/>
      </p:ext>
    </p:extLst>
  </p:cSld>
  <p:clrMapOvr>
    <a:masterClrMapping/>
  </p:clrMapOvr>
  <mc:AlternateContent xmlns:mc="http://schemas.openxmlformats.org/markup-compatibility/2006" xmlns:p14="http://schemas.microsoft.com/office/powerpoint/2010/main">
    <mc:Choice Requires="p14">
      <p:transition spd="slow" p14:dur="3400" advTm="36365">
        <p14:reveal/>
      </p:transition>
    </mc:Choice>
    <mc:Fallback xmlns="">
      <p:transition spd="slow" advTm="3636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03287" y="523841"/>
            <a:ext cx="10734675" cy="5524500"/>
          </a:xfrm>
          <a:prstGeom prst="rect">
            <a:avLst/>
          </a:prstGeom>
          <a:solidFill>
            <a:schemeClr val="lt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36454" y="307887"/>
            <a:ext cx="3509515" cy="112329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899" y="6264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FE389A4F-3AC8-4145-B10A-BF0D29A269E1}"/>
              </a:ext>
            </a:extLst>
          </p:cNvPr>
          <p:cNvSpPr/>
          <p:nvPr/>
        </p:nvSpPr>
        <p:spPr>
          <a:xfrm>
            <a:off x="1447800" y="1647136"/>
            <a:ext cx="9020175" cy="4401205"/>
          </a:xfrm>
          <a:prstGeom prst="rect">
            <a:avLst/>
          </a:prstGeom>
        </p:spPr>
        <p:txBody>
          <a:bodyPr wrap="square">
            <a:spAutoFit/>
          </a:bodyPr>
          <a:lstStyle/>
          <a:p>
            <a:pPr algn="r"/>
            <a:r>
              <a:rPr lang="ar-JO" sz="2000" b="1" u="sng" dirty="0">
                <a:solidFill>
                  <a:schemeClr val="tx1"/>
                </a:solidFill>
                <a:latin typeface="Simplified Arabic" pitchFamily="18" charset="-78"/>
                <a:cs typeface="Simplified Arabic" pitchFamily="18" charset="-78"/>
              </a:rPr>
              <a:t>في هذه المحاضرة سنتحدث عن:</a:t>
            </a:r>
          </a:p>
          <a:p>
            <a:pPr algn="r"/>
            <a:r>
              <a:rPr lang="en-GB" sz="2000" b="1" dirty="0">
                <a:solidFill>
                  <a:srgbClr val="00B0F0"/>
                </a:solidFill>
              </a:rPr>
              <a:t>Stephen Covey</a:t>
            </a:r>
            <a:r>
              <a:rPr lang="en-GB" sz="2000" dirty="0"/>
              <a:t> </a:t>
            </a:r>
            <a:r>
              <a:rPr lang="ar-JO" sz="2000" b="1" dirty="0">
                <a:latin typeface="Simplified Arabic" pitchFamily="18" charset="-78"/>
                <a:cs typeface="Simplified Arabic" pitchFamily="18" charset="-78"/>
              </a:rPr>
              <a:t>العادات السبع للقادة لستيفن كوفي</a:t>
            </a:r>
          </a:p>
          <a:p>
            <a:pPr algn="r" rtl="1"/>
            <a:r>
              <a:rPr lang="ar-JO" sz="2000" b="1" dirty="0">
                <a:latin typeface="Simplified Arabic" pitchFamily="18" charset="-78"/>
                <a:cs typeface="Simplified Arabic" pitchFamily="18" charset="-78"/>
              </a:rPr>
              <a:t>مهارات التواصل الفعال للقائد اللمسة الإنسانية   </a:t>
            </a:r>
            <a:r>
              <a:rPr lang="en-GB" sz="2000" b="1" dirty="0">
                <a:latin typeface="Simplified Arabic" pitchFamily="18" charset="-78"/>
                <a:cs typeface="Simplified Arabic" pitchFamily="18" charset="-78"/>
              </a:rPr>
              <a:t> </a:t>
            </a:r>
            <a:r>
              <a:rPr lang="en-GB" sz="2000" b="1" dirty="0">
                <a:solidFill>
                  <a:srgbClr val="00B0F0"/>
                </a:solidFill>
                <a:latin typeface="Simplified Arabic" pitchFamily="18" charset="-78"/>
                <a:cs typeface="Simplified Arabic" pitchFamily="18" charset="-78"/>
              </a:rPr>
              <a:t>Human Touch</a:t>
            </a:r>
          </a:p>
          <a:p>
            <a:pPr algn="r"/>
            <a:r>
              <a:rPr lang="ar-JO" sz="2000" b="1" dirty="0">
                <a:latin typeface="Simplified Arabic" pitchFamily="18" charset="-78"/>
                <a:cs typeface="Simplified Arabic" pitchFamily="18" charset="-78"/>
              </a:rPr>
              <a:t>مهارات تدفع القائد إلى الإبداع والتميز</a:t>
            </a:r>
          </a:p>
          <a:p>
            <a:pPr algn="r"/>
            <a:r>
              <a:rPr lang="ar-JO" sz="2000" b="1" dirty="0">
                <a:latin typeface="Simplified Arabic" pitchFamily="18" charset="-78"/>
                <a:cs typeface="Simplified Arabic" pitchFamily="18" charset="-78"/>
              </a:rPr>
              <a:t>طرائق تنمية التفكير الإبداعي</a:t>
            </a:r>
          </a:p>
          <a:p>
            <a:pPr algn="r"/>
            <a:r>
              <a:rPr lang="ar-JO" sz="2000" b="1" dirty="0">
                <a:latin typeface="Simplified Arabic" pitchFamily="18" charset="-78"/>
                <a:cs typeface="Simplified Arabic" pitchFamily="18" charset="-78"/>
              </a:rPr>
              <a:t> استخدام النشاطات العلمية (مفتوحة النهاية) </a:t>
            </a:r>
          </a:p>
          <a:p>
            <a:pPr algn="r" rtl="1"/>
            <a:r>
              <a:rPr lang="ar-JO" sz="2000" b="1" dirty="0">
                <a:latin typeface="Simplified Arabic" pitchFamily="18" charset="-78"/>
                <a:cs typeface="Simplified Arabic" pitchFamily="18" charset="-78"/>
              </a:rPr>
              <a:t>طريقة التقصي والاكتشاف </a:t>
            </a:r>
            <a:r>
              <a:rPr lang="en-GB" sz="2000" b="1" dirty="0">
                <a:latin typeface="Simplified Arabic" pitchFamily="18" charset="-78"/>
                <a:cs typeface="Simplified Arabic" pitchFamily="18" charset="-78"/>
              </a:rPr>
              <a:t>Inquiry Discovery – Method</a:t>
            </a:r>
            <a:endParaRPr lang="ar-JO" sz="2000" b="1" dirty="0">
              <a:latin typeface="Simplified Arabic" pitchFamily="18" charset="-78"/>
              <a:cs typeface="Simplified Arabic" pitchFamily="18" charset="-78"/>
            </a:endParaRPr>
          </a:p>
          <a:p>
            <a:pPr algn="r" rtl="1"/>
            <a:r>
              <a:rPr lang="ar-JO" sz="2000" b="1" dirty="0">
                <a:latin typeface="Simplified Arabic" pitchFamily="18" charset="-78"/>
                <a:cs typeface="Simplified Arabic" pitchFamily="18" charset="-78"/>
              </a:rPr>
              <a:t>استخدام الأسئلة المتباعدة (المتشعبة أو المنطلقة) </a:t>
            </a:r>
            <a:r>
              <a:rPr lang="en-GB" sz="2000" b="1" dirty="0">
                <a:latin typeface="Simplified Arabic" pitchFamily="18" charset="-78"/>
                <a:cs typeface="Simplified Arabic" pitchFamily="18" charset="-78"/>
              </a:rPr>
              <a:t>Divergent Question :</a:t>
            </a:r>
          </a:p>
          <a:p>
            <a:pPr algn="r" rtl="1"/>
            <a:r>
              <a:rPr lang="ar-JO" sz="2000" b="1" dirty="0">
                <a:latin typeface="Simplified Arabic" pitchFamily="18" charset="-78"/>
                <a:cs typeface="Simplified Arabic" pitchFamily="18" charset="-78"/>
              </a:rPr>
              <a:t>الألغاز الصورية </a:t>
            </a:r>
            <a:r>
              <a:rPr lang="en-GB" sz="2000" b="1" dirty="0">
                <a:latin typeface="Simplified Arabic" pitchFamily="18" charset="-78"/>
                <a:cs typeface="Simplified Arabic" pitchFamily="18" charset="-78"/>
              </a:rPr>
              <a:t>Pictorial Riddles: </a:t>
            </a:r>
          </a:p>
          <a:p>
            <a:pPr algn="r" rtl="1"/>
            <a:r>
              <a:rPr lang="ar-JO" sz="2000" b="1" dirty="0">
                <a:latin typeface="Simplified Arabic" pitchFamily="18" charset="-78"/>
                <a:cs typeface="Simplified Arabic" pitchFamily="18" charset="-78"/>
              </a:rPr>
              <a:t>الألعاب العلمية </a:t>
            </a:r>
            <a:r>
              <a:rPr lang="en-GB" sz="2000" b="1" dirty="0">
                <a:latin typeface="Simplified Arabic" pitchFamily="18" charset="-78"/>
                <a:cs typeface="Simplified Arabic" pitchFamily="18" charset="-78"/>
              </a:rPr>
              <a:t>Games Science</a:t>
            </a:r>
          </a:p>
          <a:p>
            <a:pPr algn="r" rtl="1"/>
            <a:r>
              <a:rPr lang="ar-JO" sz="2000" b="1" dirty="0">
                <a:latin typeface="Simplified Arabic" pitchFamily="18" charset="-78"/>
                <a:cs typeface="Simplified Arabic" pitchFamily="18" charset="-78"/>
              </a:rPr>
              <a:t>حفز (قصف أو امطار) الدماغ </a:t>
            </a:r>
            <a:r>
              <a:rPr lang="en-GB" sz="2000" b="1" dirty="0">
                <a:latin typeface="Simplified Arabic" pitchFamily="18" charset="-78"/>
                <a:cs typeface="Simplified Arabic" pitchFamily="18" charset="-78"/>
              </a:rPr>
              <a:t>Brain Storming: </a:t>
            </a:r>
          </a:p>
          <a:p>
            <a:pPr algn="r" rtl="1"/>
            <a:r>
              <a:rPr lang="ar-JO" sz="2000" b="1" dirty="0">
                <a:latin typeface="Simplified Arabic" pitchFamily="18" charset="-78"/>
                <a:cs typeface="Simplified Arabic" pitchFamily="18" charset="-78"/>
              </a:rPr>
              <a:t>فرض(ايجاد) العلاقات </a:t>
            </a:r>
            <a:r>
              <a:rPr lang="en-GB" sz="2000" b="1" dirty="0">
                <a:latin typeface="Simplified Arabic" pitchFamily="18" charset="-78"/>
                <a:cs typeface="Simplified Arabic" pitchFamily="18" charset="-78"/>
              </a:rPr>
              <a:t>Forced Relationships</a:t>
            </a:r>
          </a:p>
          <a:p>
            <a:pPr algn="r" rtl="1"/>
            <a:r>
              <a:rPr lang="ar-JO" sz="2000" b="1" dirty="0">
                <a:latin typeface="Simplified Arabic" pitchFamily="18" charset="-78"/>
                <a:cs typeface="Simplified Arabic" pitchFamily="18" charset="-78"/>
              </a:rPr>
              <a:t>تأليف(تآلف) الأشتات </a:t>
            </a:r>
            <a:r>
              <a:rPr lang="en-GB" sz="2000" b="1" dirty="0">
                <a:latin typeface="Simplified Arabic" pitchFamily="18" charset="-78"/>
                <a:cs typeface="Simplified Arabic" pitchFamily="18" charset="-78"/>
              </a:rPr>
              <a:t>Synectic: </a:t>
            </a:r>
          </a:p>
          <a:p>
            <a:pPr algn="r" rtl="1"/>
            <a:r>
              <a:rPr lang="ar-JO" sz="2000" b="1" dirty="0">
                <a:latin typeface="Simplified Arabic" pitchFamily="18" charset="-78"/>
                <a:cs typeface="Simplified Arabic" pitchFamily="18" charset="-78"/>
              </a:rPr>
              <a:t>تمثيل الأدوار </a:t>
            </a:r>
            <a:r>
              <a:rPr lang="en-GB" sz="2000" b="1" dirty="0">
                <a:latin typeface="Simplified Arabic" pitchFamily="18" charset="-78"/>
                <a:cs typeface="Simplified Arabic" pitchFamily="18" charset="-78"/>
              </a:rPr>
              <a:t>Role Playing: </a:t>
            </a:r>
          </a:p>
        </p:txBody>
      </p:sp>
      <p:sp>
        <p:nvSpPr>
          <p:cNvPr id="9" name="Google Shape;106;p1">
            <a:extLst>
              <a:ext uri="{FF2B5EF4-FFF2-40B4-BE49-F238E27FC236}">
                <a16:creationId xmlns:a16="http://schemas.microsoft.com/office/drawing/2014/main" id="{03BA4395-D5B3-4A68-A305-5FE123F509F6}"/>
              </a:ext>
            </a:extLst>
          </p:cNvPr>
          <p:cNvSpPr/>
          <p:nvPr/>
        </p:nvSpPr>
        <p:spPr>
          <a:xfrm rot="10800000" flipH="1">
            <a:off x="10131454" y="493345"/>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 name="Google Shape;113;p1">
            <a:extLst>
              <a:ext uri="{FF2B5EF4-FFF2-40B4-BE49-F238E27FC236}">
                <a16:creationId xmlns:a16="http://schemas.microsoft.com/office/drawing/2014/main" id="{38865B71-686D-4101-AC59-728850A169E5}"/>
              </a:ext>
            </a:extLst>
          </p:cNvPr>
          <p:cNvSpPr/>
          <p:nvPr/>
        </p:nvSpPr>
        <p:spPr>
          <a:xfrm>
            <a:off x="903286" y="2276872"/>
            <a:ext cx="2024361" cy="3875138"/>
          </a:xfrm>
          <a:prstGeom prst="rtTriangle">
            <a:avLst/>
          </a:pr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2679946188"/>
      </p:ext>
    </p:extLst>
  </p:cSld>
  <p:clrMapOvr>
    <a:masterClrMapping/>
  </p:clrMapOvr>
  <mc:AlternateContent xmlns:mc="http://schemas.openxmlformats.org/markup-compatibility/2006" xmlns:p14="http://schemas.microsoft.com/office/powerpoint/2010/main">
    <mc:Choice Requires="p14">
      <p:transition spd="slow" p14:dur="3400" advTm="41427">
        <p14:reveal/>
      </p:transition>
    </mc:Choice>
    <mc:Fallback xmlns="">
      <p:transition spd="slow" advTm="4142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3222" y="1905762"/>
            <a:ext cx="11393978" cy="4006481"/>
          </a:xfrm>
          <a:prstGeom prst="rect">
            <a:avLst/>
          </a:prstGeom>
          <a:noFill/>
        </p:spPr>
        <p:txBody>
          <a:bodyPr wrap="square" rtlCol="0">
            <a:spAutoFit/>
          </a:bodyPr>
          <a:lstStyle/>
          <a:p>
            <a:pPr indent="457200" algn="just" rtl="1">
              <a:lnSpc>
                <a:spcPts val="2400"/>
              </a:lnSpc>
              <a:spcBef>
                <a:spcPts val="600"/>
              </a:spcBef>
            </a:pP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حظي موضوع القيادة باهتمام الكثير من الفلاسفة وعلماء الإدارة ممن ينشدون النجاح والتميز العملي بمختلف أشكاله ومجالاته، فالقيادة هي عصب الاقتصاد وأهم أسباب ازدهاره، وهي المحور الأساسي لنجاح العمل الجماعي وتطو</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ر الأداء. </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ذلك باعتبار قائد العمل هو المحرك الرئيس ل</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جميع</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مراحل التنمية الاقتصادية بكل ما يتضمن</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ه هذا المعنى من أبعاد، إلا أن</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المشكلة التي تواجه أغلب المنظمات في وقتنا الحالي هي عدم توافر القائد الموهوب ذو </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الكاريزما</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القيادية العالية والشخصية القوية المؤثرة. </a:t>
            </a:r>
            <a:endPar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pPr>
            <a:endParaRPr lang="ar-JO" sz="1800" b="0" dirty="0">
              <a:solidFill>
                <a:srgbClr val="000000"/>
              </a:solidFill>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pPr>
            <a:r>
              <a:rPr lang="ar-SA" sz="1800" b="0" dirty="0">
                <a:effectLst/>
                <a:latin typeface="Times New Roman" panose="02020603050405020304" pitchFamily="18" charset="0"/>
                <a:ea typeface="Times New Roman" panose="02020603050405020304" pitchFamily="18" charset="0"/>
              </a:rPr>
              <a:t>يتفو</a:t>
            </a:r>
            <a:r>
              <a:rPr lang="ar-JO" sz="1800" b="0" dirty="0">
                <a:effectLst/>
                <a:latin typeface="Times New Roman" panose="02020603050405020304" pitchFamily="18" charset="0"/>
                <a:ea typeface="Times New Roman" panose="02020603050405020304" pitchFamily="18" charset="0"/>
              </a:rPr>
              <a:t>ّ</a:t>
            </a:r>
            <a:r>
              <a:rPr lang="ar-SA" sz="1800" b="0" dirty="0">
                <a:effectLst/>
                <a:latin typeface="Times New Roman" panose="02020603050405020304" pitchFamily="18" charset="0"/>
                <a:ea typeface="Times New Roman" panose="02020603050405020304" pitchFamily="18" charset="0"/>
              </a:rPr>
              <a:t>ق القائد المبدع على القائد الناجح ذلك أن القائد الثاني يهتم بتنفيذ أهداف المؤسسة فيؤدي واجباته بدقة وأمانة وسرعة، ويحقق النتائج المطلوبة منه، بيد أن القائد الإبداعي أو المبدع هو الذي يهتم بتطوير المؤسسة فيبتكر لها أهداف جديدة أو يطور من وسائلها وأساليبها ويكون تفكيره متسم بالأصالة والطلاقة والمرونة فلا يتعامل مع الأساليب التقليدية وإنما  يبتكر أساليب غير مسبوقة. </a:t>
            </a:r>
            <a:endParaRPr lang="en-US" sz="1800" b="1" dirty="0">
              <a:effectLst/>
              <a:latin typeface="Times New Roman" panose="02020603050405020304" pitchFamily="18" charset="0"/>
              <a:ea typeface="Times New Roman" panose="02020603050405020304" pitchFamily="18" charset="0"/>
            </a:endParaRPr>
          </a:p>
          <a:p>
            <a:pPr indent="457200" algn="just" rtl="1">
              <a:lnSpc>
                <a:spcPts val="2400"/>
              </a:lnSpc>
              <a:spcBef>
                <a:spcPts val="600"/>
              </a:spcBef>
            </a:pPr>
            <a:r>
              <a:rPr lang="ar-JO"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يؤثر </a:t>
            </a:r>
            <a:r>
              <a:rPr lang="ar-JO" dirty="0">
                <a:solidFill>
                  <a:srgbClr val="000000"/>
                </a:solidFill>
                <a:latin typeface="Times New Roman" panose="02020603050405020304" pitchFamily="18" charset="0"/>
                <a:ea typeface="Times New Roman" panose="02020603050405020304" pitchFamily="18" charset="0"/>
                <a:cs typeface="Simplified Arabic" panose="02020603050405020304" pitchFamily="18" charset="-78"/>
              </a:rPr>
              <a:t>ا</a:t>
            </a:r>
            <a:r>
              <a:rPr lang="ar-SA"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لقادة تأثيراً مباشراً وقوياً على سلوك </a:t>
            </a:r>
            <a:r>
              <a:rPr lang="ar-JO"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العاملين و</a:t>
            </a:r>
            <a:r>
              <a:rPr lang="ar-SA"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القدرات الابتكارية </a:t>
            </a:r>
            <a:r>
              <a:rPr lang="ar-JO"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لديهم</a:t>
            </a:r>
            <a:r>
              <a:rPr lang="ar-SA"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ولذا  </a:t>
            </a:r>
            <a:r>
              <a:rPr lang="ar-SA"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فإن درجة التفاوت في الجودة والتطوير بين الم</a:t>
            </a:r>
            <a:r>
              <a:rPr lang="ar-JO"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ؤسسات</a:t>
            </a:r>
            <a:r>
              <a:rPr lang="ar-SA"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غالب</a:t>
            </a:r>
            <a:r>
              <a:rPr lang="ar-JO"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 ما ترجع إلى الاختلافات </a:t>
            </a:r>
            <a:r>
              <a:rPr lang="ar-SA" sz="1800" dirty="0">
                <a:solidFill>
                  <a:srgbClr val="000000"/>
                </a:solidFill>
                <a:effectLst/>
                <a:ea typeface="Times New Roman" panose="02020603050405020304" pitchFamily="18" charset="0"/>
                <a:cs typeface="Simplified Arabic" panose="02020603050405020304" pitchFamily="18" charset="-78"/>
              </a:rPr>
              <a:t>الموجودة بين القادة، كأسلوبهم في العمل وإدارة الفريق </a:t>
            </a:r>
            <a:r>
              <a:rPr lang="ar-JO" sz="1800" dirty="0">
                <a:solidFill>
                  <a:srgbClr val="000000"/>
                </a:solidFill>
                <a:effectLst/>
                <a:ea typeface="Times New Roman" panose="02020603050405020304" pitchFamily="18" charset="0"/>
                <a:cs typeface="Simplified Arabic" panose="02020603050405020304" pitchFamily="18" charset="-78"/>
              </a:rPr>
              <a:t>، و</a:t>
            </a:r>
            <a:r>
              <a:rPr lang="ar-SA" sz="1800" dirty="0">
                <a:effectLst/>
                <a:latin typeface="Times New Roman" panose="02020603050405020304" pitchFamily="18" charset="0"/>
                <a:ea typeface="Times New Roman" panose="02020603050405020304" pitchFamily="18" charset="0"/>
              </a:rPr>
              <a:t>في ضوء هذا الإدراك فإن إصلاح المؤسس</a:t>
            </a:r>
            <a:r>
              <a:rPr lang="ar-JO" sz="1800" dirty="0">
                <a:effectLst/>
                <a:latin typeface="Times New Roman" panose="02020603050405020304" pitchFamily="18" charset="0"/>
                <a:ea typeface="Times New Roman" panose="02020603050405020304" pitchFamily="18" charset="0"/>
              </a:rPr>
              <a:t>ات</a:t>
            </a:r>
            <a:r>
              <a:rPr lang="ar-SA" sz="1800" dirty="0">
                <a:effectLst/>
                <a:latin typeface="Times New Roman" panose="02020603050405020304" pitchFamily="18" charset="0"/>
                <a:ea typeface="Times New Roman" panose="02020603050405020304" pitchFamily="18" charset="0"/>
              </a:rPr>
              <a:t> عامة كانت أم خاصة يتطلب إيجاد قيادات مبدعة تكتشف أفكار جديدة أو أنماط غير مسبوقة من الأداء أو من الإنتاج. </a:t>
            </a:r>
            <a:endParaRPr lang="en-US" sz="1800" dirty="0">
              <a:effectLst/>
              <a:latin typeface="Times New Roman" panose="02020603050405020304" pitchFamily="18" charset="0"/>
              <a:ea typeface="Times New Roman" panose="02020603050405020304" pitchFamily="18" charset="0"/>
            </a:endParaRPr>
          </a:p>
          <a:p>
            <a:pPr marL="1905" indent="-1905" algn="just" rtl="1">
              <a:lnSpc>
                <a:spcPct val="110000"/>
              </a:lnSpc>
              <a:spcAft>
                <a:spcPts val="555"/>
              </a:spcAft>
            </a:pP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ar-JO"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4" name="TextBox 13">
            <a:extLst>
              <a:ext uri="{FF2B5EF4-FFF2-40B4-BE49-F238E27FC236}">
                <a16:creationId xmlns:a16="http://schemas.microsoft.com/office/drawing/2014/main" id="{AF81A894-8FB7-455E-5A83-C198B7B9B20D}"/>
              </a:ext>
            </a:extLst>
          </p:cNvPr>
          <p:cNvSpPr txBox="1"/>
          <p:nvPr/>
        </p:nvSpPr>
        <p:spPr>
          <a:xfrm>
            <a:off x="4980372" y="1189306"/>
            <a:ext cx="1584619" cy="400110"/>
          </a:xfrm>
          <a:prstGeom prst="rect">
            <a:avLst/>
          </a:prstGeom>
          <a:noFill/>
        </p:spPr>
        <p:txBody>
          <a:bodyPr wrap="square">
            <a:spAutoFit/>
          </a:bodyPr>
          <a:lstStyle/>
          <a:p>
            <a:pPr indent="413385" algn="just" rtl="1">
              <a:lnSpc>
                <a:spcPts val="2400"/>
              </a:lnSpc>
              <a:spcBef>
                <a:spcPts val="600"/>
              </a:spcBef>
            </a:pPr>
            <a:r>
              <a:rPr lang="ar-SA" sz="2400" b="1" dirty="0">
                <a:effectLst/>
                <a:latin typeface="Times New Roman" panose="02020603050405020304" pitchFamily="18" charset="0"/>
              </a:rPr>
              <a:t>مقدمـة</a:t>
            </a:r>
            <a:endParaRPr lang="en-US" sz="1800" b="1" dirty="0">
              <a:effectLst/>
              <a:latin typeface="Times New Roman" panose="02020603050405020304" pitchFamily="18" charset="0"/>
            </a:endParaRPr>
          </a:p>
        </p:txBody>
      </p:sp>
    </p:spTree>
    <p:extLst>
      <p:ext uri="{BB962C8B-B14F-4D97-AF65-F5344CB8AC3E}">
        <p14:creationId xmlns:p14="http://schemas.microsoft.com/office/powerpoint/2010/main" val="875140467"/>
      </p:ext>
    </p:extLst>
  </p:cSld>
  <p:clrMapOvr>
    <a:masterClrMapping/>
  </p:clrMapOvr>
  <mc:AlternateContent xmlns:mc="http://schemas.openxmlformats.org/markup-compatibility/2006" xmlns:p14="http://schemas.microsoft.com/office/powerpoint/2010/main">
    <mc:Choice Requires="p14">
      <p:transition spd="med" p14:dur="700" advTm="130499">
        <p:fade/>
      </p:transition>
    </mc:Choice>
    <mc:Fallback xmlns="">
      <p:transition spd="med" advTm="130499">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45546" y="302827"/>
            <a:ext cx="6029003"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لماذا الحديث عن القيادة والقائد المبدع أمر مهم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9577" y="1580178"/>
            <a:ext cx="11341268" cy="4401205"/>
          </a:xfrm>
          <a:prstGeom prst="rect">
            <a:avLst/>
          </a:prstGeom>
          <a:noFill/>
        </p:spPr>
        <p:txBody>
          <a:bodyPr wrap="square" rtlCol="0">
            <a:spAutoFit/>
          </a:bodyPr>
          <a:lstStyle/>
          <a:p>
            <a:pPr algn="justLow" rtl="1"/>
            <a:r>
              <a:rPr lang="ar-JO" i="0" dirty="0">
                <a:effectLst/>
                <a:latin typeface="Times New Roman" panose="02020603050405020304" pitchFamily="18" charset="0"/>
                <a:ea typeface="Times New Roman" panose="02020603050405020304" pitchFamily="18" charset="0"/>
              </a:rPr>
              <a:t>       </a:t>
            </a:r>
            <a:r>
              <a:rPr lang="ar-JO" dirty="0">
                <a:latin typeface="Times New Roman" panose="02020603050405020304" pitchFamily="18" charset="0"/>
                <a:ea typeface="Times New Roman" panose="02020603050405020304" pitchFamily="18" charset="0"/>
              </a:rPr>
              <a:t> </a:t>
            </a:r>
            <a:r>
              <a:rPr lang="ar-SA" i="0" dirty="0">
                <a:effectLst/>
                <a:latin typeface="Times New Roman" panose="02020603050405020304" pitchFamily="18" charset="0"/>
                <a:ea typeface="Times New Roman" panose="02020603050405020304" pitchFamily="18" charset="0"/>
              </a:rPr>
              <a:t>لا تصلح التجمعات البشرية ولا تنتظم من غير قيادة حكيمة تسعى </a:t>
            </a:r>
            <a:r>
              <a:rPr lang="ar-JO" i="0" dirty="0">
                <a:effectLst/>
                <a:latin typeface="Times New Roman" panose="02020603050405020304" pitchFamily="18" charset="0"/>
                <a:ea typeface="Times New Roman" panose="02020603050405020304" pitchFamily="18" charset="0"/>
              </a:rPr>
              <a:t>لتحقيق</a:t>
            </a:r>
            <a:r>
              <a:rPr lang="ar-SA" i="0" dirty="0">
                <a:effectLst/>
                <a:latin typeface="Times New Roman" panose="02020603050405020304" pitchFamily="18" charset="0"/>
                <a:ea typeface="Times New Roman" panose="02020603050405020304" pitchFamily="18" charset="0"/>
              </a:rPr>
              <a:t> مصالح تابعيها جلباً للخير والمكارم ودفعاً للشر والرذائل؛ </a:t>
            </a:r>
            <a:r>
              <a:rPr lang="ar-JO" i="0" dirty="0">
                <a:effectLst/>
                <a:latin typeface="Times New Roman" panose="02020603050405020304" pitchFamily="18" charset="0"/>
                <a:ea typeface="Times New Roman" panose="02020603050405020304" pitchFamily="18" charset="0"/>
              </a:rPr>
              <a:t>ف</a:t>
            </a:r>
            <a:r>
              <a:rPr lang="ar-SA" i="0" dirty="0">
                <a:effectLst/>
                <a:latin typeface="Times New Roman" panose="02020603050405020304" pitchFamily="18" charset="0"/>
                <a:ea typeface="Times New Roman" panose="02020603050405020304" pitchFamily="18" charset="0"/>
              </a:rPr>
              <a:t>لابد للمجتمعات البشرية من قيادة تنظم شؤونها وتقيم العدل بينها </a:t>
            </a:r>
            <a:r>
              <a:rPr lang="ar-JO" i="0" dirty="0">
                <a:effectLst/>
                <a:latin typeface="Times New Roman" panose="02020603050405020304" pitchFamily="18" charset="0"/>
                <a:ea typeface="Times New Roman" panose="02020603050405020304" pitchFamily="18" charset="0"/>
              </a:rPr>
              <a:t>.</a:t>
            </a:r>
            <a:r>
              <a:rPr lang="ar-SA" i="0" dirty="0">
                <a:effectLst/>
                <a:latin typeface="Times New Roman" panose="02020603050405020304" pitchFamily="18" charset="0"/>
                <a:ea typeface="Times New Roman" panose="02020603050405020304" pitchFamily="18" charset="0"/>
              </a:rPr>
              <a:t> </a:t>
            </a:r>
            <a:r>
              <a:rPr lang="ar-JO" i="0" dirty="0">
                <a:effectLst/>
                <a:latin typeface="Times New Roman" panose="02020603050405020304" pitchFamily="18" charset="0"/>
                <a:ea typeface="Times New Roman" panose="02020603050405020304" pitchFamily="18" charset="0"/>
              </a:rPr>
              <a:t>ف</a:t>
            </a:r>
            <a:r>
              <a:rPr lang="ar-SA" i="0" dirty="0">
                <a:effectLst/>
                <a:latin typeface="Times New Roman" panose="02020603050405020304" pitchFamily="18" charset="0"/>
                <a:ea typeface="Times New Roman" panose="02020603050405020304" pitchFamily="18" charset="0"/>
              </a:rPr>
              <a:t>قد أمر النبي صلى الله عليه وسلم بتعيين القائد في أقل التجمعات البشرية</a:t>
            </a:r>
            <a:r>
              <a:rPr lang="ar-JO" i="0" dirty="0">
                <a:effectLst/>
                <a:latin typeface="Times New Roman" panose="02020603050405020304" pitchFamily="18" charset="0"/>
                <a:ea typeface="Times New Roman" panose="02020603050405020304" pitchFamily="18" charset="0"/>
              </a:rPr>
              <a:t>،</a:t>
            </a:r>
            <a:r>
              <a:rPr lang="ar-SA" i="0" dirty="0">
                <a:effectLst/>
                <a:latin typeface="Times New Roman" panose="02020603050405020304" pitchFamily="18" charset="0"/>
                <a:ea typeface="Times New Roman" panose="02020603050405020304" pitchFamily="18" charset="0"/>
              </a:rPr>
              <a:t> حين قال عليه الصلاة والسلام: " إذا خرج ثلاثة في سفر فليأم</a:t>
            </a:r>
            <a:r>
              <a:rPr lang="ar-JO" i="0" dirty="0">
                <a:effectLst/>
                <a:latin typeface="Times New Roman" panose="02020603050405020304" pitchFamily="18" charset="0"/>
                <a:ea typeface="Times New Roman" panose="02020603050405020304" pitchFamily="18" charset="0"/>
              </a:rPr>
              <a:t>ّ</a:t>
            </a:r>
            <a:r>
              <a:rPr lang="ar-SA" i="0" dirty="0">
                <a:effectLst/>
                <a:latin typeface="Times New Roman" panose="02020603050405020304" pitchFamily="18" charset="0"/>
                <a:ea typeface="Times New Roman" panose="02020603050405020304" pitchFamily="18" charset="0"/>
              </a:rPr>
              <a:t>روا أحدهم " </a:t>
            </a:r>
            <a:r>
              <a:rPr lang="ar-JO" i="0" dirty="0">
                <a:effectLst/>
                <a:latin typeface="Times New Roman" panose="02020603050405020304" pitchFamily="18" charset="0"/>
                <a:ea typeface="Times New Roman" panose="02020603050405020304" pitchFamily="18" charset="0"/>
              </a:rPr>
              <a:t>.</a:t>
            </a:r>
            <a:r>
              <a:rPr lang="ar-SA" i="0" dirty="0">
                <a:effectLst/>
                <a:latin typeface="Times New Roman" panose="02020603050405020304" pitchFamily="18" charset="0"/>
                <a:ea typeface="Times New Roman" panose="02020603050405020304" pitchFamily="18" charset="0"/>
              </a:rPr>
              <a:t> </a:t>
            </a:r>
            <a:r>
              <a:rPr lang="ar-JO" dirty="0">
                <a:latin typeface="Times New Roman" panose="02020603050405020304" pitchFamily="18" charset="0"/>
                <a:ea typeface="Times New Roman" panose="02020603050405020304" pitchFamily="18" charset="0"/>
              </a:rPr>
              <a:t>لذا </a:t>
            </a:r>
            <a:r>
              <a:rPr lang="ar-SA" i="0" dirty="0">
                <a:effectLst/>
                <a:latin typeface="Times New Roman" panose="02020603050405020304" pitchFamily="18" charset="0"/>
                <a:ea typeface="Times New Roman" panose="02020603050405020304" pitchFamily="18" charset="0"/>
              </a:rPr>
              <a:t>لا بدّ للمجتمعات على اختلافها من قيادة توجهها ،</a:t>
            </a:r>
            <a:r>
              <a:rPr lang="ar-JO" i="0" dirty="0">
                <a:effectLst/>
                <a:latin typeface="Times New Roman" panose="02020603050405020304" pitchFamily="18" charset="0"/>
                <a:ea typeface="Times New Roman" panose="02020603050405020304" pitchFamily="18" charset="0"/>
              </a:rPr>
              <a:t> </a:t>
            </a:r>
            <a:r>
              <a:rPr lang="ar-SA" i="0" dirty="0">
                <a:effectLst/>
                <a:latin typeface="Times New Roman" panose="02020603050405020304" pitchFamily="18" charset="0"/>
                <a:ea typeface="Times New Roman" panose="02020603050405020304" pitchFamily="18" charset="0"/>
              </a:rPr>
              <a:t>وتتول</a:t>
            </a:r>
            <a:r>
              <a:rPr lang="ar-JO" i="0" dirty="0">
                <a:effectLst/>
                <a:latin typeface="Times New Roman" panose="02020603050405020304" pitchFamily="18" charset="0"/>
                <a:ea typeface="Times New Roman" panose="02020603050405020304" pitchFamily="18" charset="0"/>
              </a:rPr>
              <a:t>ّ</a:t>
            </a:r>
            <a:r>
              <a:rPr lang="ar-SA" i="0" dirty="0">
                <a:effectLst/>
                <a:latin typeface="Times New Roman" panose="02020603050405020304" pitchFamily="18" charset="0"/>
                <a:ea typeface="Times New Roman" panose="02020603050405020304" pitchFamily="18" charset="0"/>
              </a:rPr>
              <a:t>ى التنظيم والتنسيق </a:t>
            </a:r>
            <a:r>
              <a:rPr lang="ar-JO" i="0" dirty="0">
                <a:effectLst/>
                <a:latin typeface="Times New Roman" panose="02020603050405020304" pitchFamily="18" charset="0"/>
                <a:ea typeface="Times New Roman" panose="02020603050405020304" pitchFamily="18" charset="0"/>
              </a:rPr>
              <a:t>و</a:t>
            </a:r>
            <a:r>
              <a:rPr lang="ar-SA" i="0" dirty="0">
                <a:effectLst/>
                <a:latin typeface="Times New Roman" panose="02020603050405020304" pitchFamily="18" charset="0"/>
                <a:ea typeface="Times New Roman" panose="02020603050405020304" pitchFamily="18" charset="0"/>
              </a:rPr>
              <a:t>التدريب والتعليم والبحث والممارسة والتطبيق </a:t>
            </a:r>
            <a:r>
              <a:rPr lang="ar-JO" i="0" dirty="0">
                <a:effectLst/>
                <a:latin typeface="Times New Roman" panose="02020603050405020304" pitchFamily="18" charset="0"/>
                <a:ea typeface="Times New Roman" panose="02020603050405020304" pitchFamily="18" charset="0"/>
              </a:rPr>
              <a:t>وذلك ل</a:t>
            </a:r>
            <a:r>
              <a:rPr lang="ar-SA" i="0" dirty="0">
                <a:effectLst/>
                <a:latin typeface="Times New Roman" panose="02020603050405020304" pitchFamily="18" charset="0"/>
                <a:ea typeface="Times New Roman" panose="02020603050405020304" pitchFamily="18" charset="0"/>
              </a:rPr>
              <a:t>ن</a:t>
            </a:r>
            <a:r>
              <a:rPr lang="ar-JO" i="0" dirty="0">
                <a:effectLst/>
                <a:latin typeface="Times New Roman" panose="02020603050405020304" pitchFamily="18" charset="0"/>
                <a:ea typeface="Times New Roman" panose="02020603050405020304" pitchFamily="18" charset="0"/>
              </a:rPr>
              <a:t>كون</a:t>
            </a:r>
            <a:r>
              <a:rPr lang="ar-SA" i="0" dirty="0">
                <a:effectLst/>
                <a:latin typeface="Times New Roman" panose="02020603050405020304" pitchFamily="18" charset="0"/>
                <a:ea typeface="Times New Roman" panose="02020603050405020304" pitchFamily="18" charset="0"/>
              </a:rPr>
              <a:t> </a:t>
            </a:r>
            <a:r>
              <a:rPr lang="ar-JO" i="0" dirty="0">
                <a:effectLst/>
                <a:latin typeface="Times New Roman" panose="02020603050405020304" pitchFamily="18" charset="0"/>
                <a:ea typeface="Times New Roman" panose="02020603050405020304" pitchFamily="18" charset="0"/>
              </a:rPr>
              <a:t>قادة </a:t>
            </a:r>
            <a:r>
              <a:rPr lang="ar-JO" dirty="0">
                <a:latin typeface="Times New Roman" panose="02020603050405020304" pitchFamily="18" charset="0"/>
                <a:ea typeface="Times New Roman" panose="02020603050405020304" pitchFamily="18" charset="0"/>
              </a:rPr>
              <a:t>ل</a:t>
            </a:r>
            <a:r>
              <a:rPr lang="ar-SA" i="0" dirty="0">
                <a:effectLst/>
                <a:latin typeface="Times New Roman" panose="02020603050405020304" pitchFamily="18" charset="0"/>
                <a:ea typeface="Times New Roman" panose="02020603050405020304" pitchFamily="18" charset="0"/>
              </a:rPr>
              <a:t>أنفسنا أولاً ثم فيمن نتولى أمره</a:t>
            </a:r>
            <a:r>
              <a:rPr lang="ar-JO" i="0" dirty="0">
                <a:effectLst/>
                <a:latin typeface="Times New Roman" panose="02020603050405020304" pitchFamily="18" charset="0"/>
                <a:ea typeface="Times New Roman" panose="02020603050405020304" pitchFamily="18" charset="0"/>
              </a:rPr>
              <a:t>م</a:t>
            </a:r>
            <a:r>
              <a:rPr lang="ar-SA" i="0" dirty="0">
                <a:effectLst/>
                <a:latin typeface="Times New Roman" panose="02020603050405020304" pitchFamily="18" charset="0"/>
                <a:ea typeface="Times New Roman" panose="02020603050405020304" pitchFamily="18" charset="0"/>
              </a:rPr>
              <a:t> </a:t>
            </a:r>
            <a:r>
              <a:rPr lang="ar-JO" i="0" dirty="0">
                <a:effectLst/>
                <a:latin typeface="Times New Roman" panose="02020603050405020304" pitchFamily="18" charset="0"/>
                <a:ea typeface="Times New Roman" panose="02020603050405020304" pitchFamily="18" charset="0"/>
              </a:rPr>
              <a:t>.</a:t>
            </a:r>
            <a:endParaRPr lang="en-US" i="1" dirty="0">
              <a:effectLst/>
              <a:latin typeface="Times New Roman" panose="02020603050405020304" pitchFamily="18" charset="0"/>
              <a:ea typeface="Times New Roman" panose="02020603050405020304" pitchFamily="18" charset="0"/>
            </a:endParaRPr>
          </a:p>
          <a:p>
            <a:pPr algn="justLow" rtl="1"/>
            <a:endParaRPr lang="ar-JO" sz="2000" i="0" dirty="0">
              <a:effectLst/>
              <a:latin typeface="Times New Roman" panose="02020603050405020304" pitchFamily="18" charset="0"/>
              <a:ea typeface="Times New Roman" panose="02020603050405020304" pitchFamily="18" charset="0"/>
            </a:endParaRPr>
          </a:p>
          <a:p>
            <a:pPr algn="r" rtl="1"/>
            <a:r>
              <a:rPr lang="ar-SA" sz="2000" b="1" i="0" dirty="0">
                <a:effectLst/>
                <a:latin typeface="Times New Roman" panose="02020603050405020304" pitchFamily="18" charset="0"/>
                <a:ea typeface="Times New Roman" panose="02020603050405020304" pitchFamily="18" charset="0"/>
              </a:rPr>
              <a:t>وعليه فأهمية </a:t>
            </a:r>
            <a:r>
              <a:rPr lang="ar-JO" sz="2000" b="1" i="0" dirty="0">
                <a:effectLst/>
                <a:latin typeface="Times New Roman" panose="02020603050405020304" pitchFamily="18" charset="0"/>
                <a:ea typeface="Times New Roman" panose="02020603050405020304" pitchFamily="18" charset="0"/>
              </a:rPr>
              <a:t>الحديث عن </a:t>
            </a:r>
            <a:r>
              <a:rPr lang="ar-SA" sz="2000" b="1" i="0" dirty="0">
                <a:effectLst/>
                <a:latin typeface="Times New Roman" panose="02020603050405020304" pitchFamily="18" charset="0"/>
                <a:ea typeface="Times New Roman" panose="02020603050405020304" pitchFamily="18" charset="0"/>
              </a:rPr>
              <a:t>القيادة تكمن في:</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أنها حلقة الوصل بين العاملين وبين خطط المؤسسة وتصوراتها المستقبلية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أنها البوتقة التي تنصهر داخلها كافة المفاهيم والاستراتيجيات والسياسات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تدعيم القوى الايجابية في المؤسسة وتقليص الجوانب السلبية قدر الإمكان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السيطرة على مشكلات العمل وحلها ، وحسم الخلافات والترجيح بين الآراء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تنمية وتدريب ورعاية الأفراد.</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مواكبة المتغيرات المحيطة وتوظيفها لخدمة المؤسسة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تحقيق الأهداف الم</a:t>
            </a:r>
            <a:r>
              <a:rPr lang="ar-JO" sz="2000" i="0" dirty="0">
                <a:effectLst/>
                <a:latin typeface="Times New Roman" panose="02020603050405020304" pitchFamily="18" charset="0"/>
                <a:ea typeface="Times New Roman" panose="02020603050405020304" pitchFamily="18" charset="0"/>
              </a:rPr>
              <a:t>شتركة</a:t>
            </a:r>
            <a:r>
              <a:rPr lang="ar-SA" sz="2000" i="0" dirty="0">
                <a:effectLst/>
                <a:latin typeface="Times New Roman" panose="02020603050405020304" pitchFamily="18" charset="0"/>
                <a:ea typeface="Times New Roman" panose="02020603050405020304" pitchFamily="18" charset="0"/>
              </a:rPr>
              <a:t> .</a:t>
            </a:r>
          </a:p>
          <a:p>
            <a:pPr algn="justLow" rtl="1"/>
            <a:r>
              <a:rPr lang="ar-SA" sz="2000" i="0" dirty="0">
                <a:effectLst/>
                <a:latin typeface="Times New Roman" panose="02020603050405020304" pitchFamily="18" charset="0"/>
                <a:ea typeface="Times New Roman" panose="02020603050405020304" pitchFamily="18" charset="0"/>
              </a:rPr>
              <a:t> </a:t>
            </a:r>
            <a:endParaRPr lang="en-US" sz="20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52995292"/>
      </p:ext>
    </p:extLst>
  </p:cSld>
  <p:clrMapOvr>
    <a:masterClrMapping/>
  </p:clrMapOvr>
  <mc:AlternateContent xmlns:mc="http://schemas.openxmlformats.org/markup-compatibility/2006" xmlns:p14="http://schemas.microsoft.com/office/powerpoint/2010/main">
    <mc:Choice Requires="p14">
      <p:transition spd="med" p14:dur="700" advTm="103007">
        <p:fade/>
      </p:transition>
    </mc:Choice>
    <mc:Fallback xmlns="">
      <p:transition spd="med" advTm="103007">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70550" y="179861"/>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86331"/>
            <a:ext cx="11581232" cy="4932119"/>
          </a:xfrm>
          <a:prstGeom prst="rect">
            <a:avLst/>
          </a:prstGeom>
          <a:noFill/>
        </p:spPr>
        <p:txBody>
          <a:bodyPr wrap="square" rtlCol="0">
            <a:spAutoFit/>
          </a:bodyPr>
          <a:lstStyle/>
          <a:p>
            <a:pPr indent="503555" algn="just" rtl="1">
              <a:lnSpc>
                <a:spcPts val="2400"/>
              </a:lnSpc>
              <a:spcBef>
                <a:spcPts val="600"/>
              </a:spcBef>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صفات الفرد المبتكر</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يتصف الفرد المبتكر بشكل عام بالمواصفات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الآتية</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GB"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١) </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ذهنية</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وهي القدرة على ملاحظة التفاصيل والبحث والالمام بها بالتزامن مع القدرة على النظرة ال</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إ</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جمالية والتلخيص للمتشعبات</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بال</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إ</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ضافة إلى القدرة على النظر للأمر الواحد من زوايا متعددة ورؤية المألوف بطريقة غير مألوفة مع القدرة على ملاحظة التناقضات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و</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التعامل مع الأشياء المعقدة والمتنوعة. </a:t>
            </a:r>
            <a:endParaRPr lang="ar-JO"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٢) </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نفسية</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يتصف المبتكرون بتفاؤل وحماس ورؤية فرص جديدة للتحسن في كل شيء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ويتميزون بسرعة التكيف مع المتغيرات بسبب ميلهم للمغامرة والتجريب والاك</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ت</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شاف.</a:t>
            </a:r>
            <a:endParaRPr lang="ar-JO"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وكما توجد سمات وخصائص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ودوافع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ل</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دى ا</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لفرد المبتكر تميزه عن غيره من الأفراد وتدفعه نحو التفكير الابتكاري وإن كانت توجد لدى جميع الأفراد</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ولكن قد تكون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أكثر وضوحًا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لدى الشخص المبتكر مثل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ar-JO"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الدوافع الذاتية المعنوية: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وهي الدوافع المتعلقة بالشخص ذاته ومدى رغبته في خدمة مجتمعه بشكل عام كدافع الحصول على رضى االله تعالى وخدمة الأمة والوطن والأسرة بالإضافة للحصول على التقدير المعنوي وتحقيق الذات من خلاله. (بكار</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٢٠٠١)</a:t>
            </a:r>
            <a:endParaRPr lang="ar-JO"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الدوافع البيئية</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وهي متعلقة بمدى الحاجة إلى مجال معين من الإبداع في المجتمع ( فني – علمي – مهني ) مما يدفع إلى البحث عن حلول تواكب التغير السريع الحاصل وتساهم في ازدهار المجتمعات</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a:t>
            </a:r>
          </a:p>
          <a:p>
            <a:pPr indent="503555" algn="just"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الدوافع المادية</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وهي النتائج المادية التي يمكن أن يحصل عليها الفرد لقاء عمله الابتكاري من مكافآت مالية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ووظيفية</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ar-JO"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دوافع متعلقة بالعمل الابتكاري</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وهي الرغبة الشديدة في إيجاد الفكرة الابتكارية فرغبة المبتكر تحول الحواس إلى برج مراقبة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للإتيان بما هو</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جديد ونافع.</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dirty="0">
                <a:solidFill>
                  <a:schemeClr val="bg1"/>
                </a:solidFill>
                <a:effectLst/>
                <a:latin typeface="Times New Roman" panose="02020603050405020304" pitchFamily="18" charset="0"/>
                <a:ea typeface="Times New Roman" panose="02020603050405020304" pitchFamily="18" charset="0"/>
                <a:cs typeface="Simplified Arabic" panose="02020603050405020304" pitchFamily="18" charset="-78"/>
              </a:rPr>
              <a:t>جديد ويحوله إلى العقل للمعالجة وربط الأمور ببعضها وغربلتها. ( طارق السويدان و أكرم العدلوني ٢٠٠٩ – </a:t>
            </a: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889000" y="644730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57933371"/>
      </p:ext>
    </p:extLst>
  </p:cSld>
  <p:clrMapOvr>
    <a:masterClrMapping/>
  </p:clrMapOvr>
  <mc:AlternateContent xmlns:mc="http://schemas.openxmlformats.org/markup-compatibility/2006" xmlns:p14="http://schemas.microsoft.com/office/powerpoint/2010/main">
    <mc:Choice Requires="p14">
      <p:transition spd="med" p14:dur="700" advTm="175138">
        <p:fade/>
      </p:transition>
    </mc:Choice>
    <mc:Fallback xmlns="">
      <p:transition spd="med" advTm="175138">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882282" y="1207100"/>
            <a:ext cx="8057791" cy="5301708"/>
          </a:xfrm>
          <a:prstGeom prst="rect">
            <a:avLst/>
          </a:prstGeom>
          <a:noFill/>
        </p:spPr>
        <p:txBody>
          <a:bodyPr wrap="square" rtlCol="0">
            <a:spAutoFit/>
          </a:bodyPr>
          <a:lstStyle/>
          <a:p>
            <a:pPr indent="503555" algn="r" rtl="1">
              <a:lnSpc>
                <a:spcPts val="2400"/>
              </a:lnSpc>
              <a:spcBef>
                <a:spcPts val="600"/>
              </a:spcBef>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مهارات القائد المبدع</a:t>
            </a: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يحتاج القيادي</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المبدع إلى جملة مهارات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أساسية من أجل القيام بجميع أدواره بكفاءة واقتدار، ومن هذه المهارات:</a:t>
            </a:r>
          </a:p>
          <a:p>
            <a:pPr indent="457200" algn="just" rtl="1">
              <a:lnSpc>
                <a:spcPts val="2400"/>
              </a:lnSpc>
              <a:spcBef>
                <a:spcPts val="600"/>
              </a:spcBef>
            </a:pPr>
            <a:r>
              <a:rPr lang="ar-JO" b="1" dirty="0">
                <a:solidFill>
                  <a:srgbClr val="00B0F0"/>
                </a:solidFill>
              </a:rPr>
              <a:t>- المهارات الفنّية </a:t>
            </a:r>
            <a:r>
              <a:rPr lang="ar-JO" dirty="0"/>
              <a:t>: </a:t>
            </a:r>
            <a:r>
              <a:rPr lang="en-GB" dirty="0"/>
              <a:t> skills technical </a:t>
            </a:r>
            <a:r>
              <a:rPr lang="ar-JO" dirty="0"/>
              <a:t>تعني المهارات الفنّية ، تلك الطرق والأساليب التي يستعملها المدير في ممارسة عمله ومعالجة مختلف المواقف التي يواجهها ، مما يتطلّب منه معرفة جميع النواحي الفنية التي يشرف على توجيهها ، حيث تتضمن هذه المهارات قدرات من المعارف المتخصصة والكفاءة في استخدام هذه المعرفة بشكل يحقق الأهداف التربوية فعلى القائد أن يعمل باستمرار على تنمية مهاراته الفنية وذلك بتعميق الجانب العلمي للعملية الإدارية ، أي التدريب الذاتي ، وفي نفس الوقت ينبغي أن تضع السلطات التعليمية برنامجًا فعالاً ، من شأنه أن يساعد المديرين على النمو المهني في مجال عملهم وذلك ما يسمى بالتدريب أثناء الخدمة .</a:t>
            </a:r>
          </a:p>
          <a:p>
            <a:pPr indent="457200" algn="just" rtl="1">
              <a:lnSpc>
                <a:spcPts val="2400"/>
              </a:lnSpc>
              <a:spcBef>
                <a:spcPts val="600"/>
              </a:spcBef>
            </a:pPr>
            <a:r>
              <a:rPr lang="ar-JO" dirty="0"/>
              <a:t> </a:t>
            </a:r>
            <a:r>
              <a:rPr lang="ar-JO" b="1" dirty="0">
                <a:solidFill>
                  <a:srgbClr val="00B0F0"/>
                </a:solidFill>
              </a:rPr>
              <a:t>- المهارات الإنسانية </a:t>
            </a:r>
            <a:r>
              <a:rPr lang="ar-JO" dirty="0"/>
              <a:t>: </a:t>
            </a:r>
            <a:r>
              <a:rPr lang="en-GB" dirty="0"/>
              <a:t>skills Human </a:t>
            </a:r>
            <a:r>
              <a:rPr lang="ar-JO" dirty="0"/>
              <a:t> تعني المهارات الإنسانية ، قدرة تعامل مدير المؤسسة كقائد تربوي بنجاح مع الآخرين وتنسيق جهودهم. إن المهارات الإنسانية ضرورية للعمل في كل المنظمات ، خاصة في المؤسسات التعليمية ، لأن المدير لا يتعامل مع الآلات بل يتعامل مع البشر ومنه ينبغي أن يكون سلوكه وتعامله اليومي ، مبني على أساس علاقات اجتماعية سليمة ، قوامها التقارب والألفة . </a:t>
            </a:r>
            <a:r>
              <a:rPr lang="ar-JO" sz="1600" dirty="0"/>
              <a:t>(مرسي ، 2001 ، ص 104 )</a:t>
            </a:r>
          </a:p>
          <a:p>
            <a:pPr indent="457200" algn="just" rtl="1">
              <a:lnSpc>
                <a:spcPts val="2400"/>
              </a:lnSpc>
              <a:spcBef>
                <a:spcPts val="600"/>
              </a:spcBef>
            </a:pP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a:extLst>
              <a:ext uri="{FF2B5EF4-FFF2-40B4-BE49-F238E27FC236}">
                <a16:creationId xmlns:a16="http://schemas.microsoft.com/office/drawing/2014/main" id="{26C29004-9B61-09AE-9547-7B480520D8AB}"/>
              </a:ext>
            </a:extLst>
          </p:cNvPr>
          <p:cNvPicPr>
            <a:picLocks noChangeAspect="1"/>
          </p:cNvPicPr>
          <p:nvPr/>
        </p:nvPicPr>
        <p:blipFill>
          <a:blip r:embed="rId3"/>
          <a:stretch>
            <a:fillRect/>
          </a:stretch>
        </p:blipFill>
        <p:spPr>
          <a:xfrm>
            <a:off x="313322" y="1207100"/>
            <a:ext cx="3507564" cy="5048647"/>
          </a:xfrm>
          <a:prstGeom prst="rect">
            <a:avLst/>
          </a:prstGeom>
          <a:ln>
            <a:noFill/>
          </a:ln>
          <a:effectLst>
            <a:softEdge rad="112500"/>
          </a:effectLst>
        </p:spPr>
      </p:pic>
    </p:spTree>
    <p:extLst>
      <p:ext uri="{BB962C8B-B14F-4D97-AF65-F5344CB8AC3E}">
        <p14:creationId xmlns:p14="http://schemas.microsoft.com/office/powerpoint/2010/main" val="670935178"/>
      </p:ext>
    </p:extLst>
  </p:cSld>
  <p:clrMapOvr>
    <a:masterClrMapping/>
  </p:clrMapOvr>
  <mc:AlternateContent xmlns:mc="http://schemas.openxmlformats.org/markup-compatibility/2006" xmlns:p14="http://schemas.microsoft.com/office/powerpoint/2010/main">
    <mc:Choice Requires="p14">
      <p:transition spd="med" p14:dur="700" advTm="145987">
        <p:fade/>
      </p:transition>
    </mc:Choice>
    <mc:Fallback xmlns="">
      <p:transition spd="med" advTm="145987">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4658" y="1558604"/>
            <a:ext cx="11137082" cy="4324261"/>
          </a:xfrm>
          <a:prstGeom prst="rect">
            <a:avLst/>
          </a:prstGeom>
          <a:noFill/>
        </p:spPr>
        <p:txBody>
          <a:bodyPr wrap="square" rtlCol="0">
            <a:spAutoFit/>
          </a:bodyPr>
          <a:lstStyle/>
          <a:p>
            <a:pPr indent="503555" algn="just" rtl="1">
              <a:lnSpc>
                <a:spcPts val="2400"/>
              </a:lnSpc>
              <a:spcBef>
                <a:spcPts val="600"/>
              </a:spcBef>
            </a:pPr>
            <a:r>
              <a:rPr lang="ar-JO" sz="2000" b="1" dirty="0">
                <a:solidFill>
                  <a:srgbClr val="00B0F0"/>
                </a:solidFill>
              </a:rPr>
              <a:t>المهارات التصوّرية ( الإدراكية) </a:t>
            </a:r>
            <a:r>
              <a:rPr lang="en-GB" sz="2000" dirty="0"/>
              <a:t>skills Conceptual : </a:t>
            </a:r>
            <a:r>
              <a:rPr lang="ar-JO" sz="2000" dirty="0"/>
              <a:t> تتعلق هذه المهارات بقدرة القائد، على إدراك التنظيم الذي يقوده وفهمه وإيجاد الترابط بين أجزاءه ونشاطاته، ونظرته الشاملة للأمور وتوقعاته المستقبلية، وكذلك كفاءته في ابتكار الأفكار والأساليب والممارسات والإحساس بالمشكلات والتفنن في اتخاذ الحلول . لهذا تعتبر هذه المهارات ضرورية للقائد لأنها تعينه في التخطيط للعمل وتوجيهه وترتيب الأوليات وتوقّع ما قد يحدث من طوارئ(مخاطر) </a:t>
            </a:r>
            <a:r>
              <a:rPr lang="ar-JO" sz="1400" dirty="0"/>
              <a:t>( محمد منير مرسي،2001).</a:t>
            </a:r>
          </a:p>
          <a:p>
            <a:pPr indent="503555" algn="just" rtl="1">
              <a:lnSpc>
                <a:spcPts val="2400"/>
              </a:lnSpc>
              <a:spcBef>
                <a:spcPts val="600"/>
              </a:spcBef>
            </a:pPr>
            <a:endParaRPr lang="ar-JO" sz="1400" dirty="0"/>
          </a:p>
          <a:p>
            <a:pPr indent="503555" algn="just" rtl="1">
              <a:lnSpc>
                <a:spcPts val="2400"/>
              </a:lnSpc>
              <a:spcBef>
                <a:spcPts val="600"/>
              </a:spcBef>
            </a:pPr>
            <a:r>
              <a:rPr lang="ar-JO" sz="1400" dirty="0"/>
              <a:t> </a:t>
            </a:r>
            <a:r>
              <a:rPr lang="ar-JO" sz="2000" dirty="0"/>
              <a:t>ومن أن أهم المهارات الضرورية الأخرى للقائد والتي تضمن الكفاءة والفاعليـة والأداء المميز وتحقيق الجودة التعليميـة الشاملة ما يأتي: ( </a:t>
            </a:r>
            <a:r>
              <a:rPr lang="ar-JO" sz="2000" b="1" dirty="0"/>
              <a:t>مهارات العمل الجماعي  - مهارة قيادة الآخرين - مهارات التفويض  - مهارات بناء الفريق - مهارات تنظيم وإدارة الوقت  - مهارات الاتصال الفعال  - مهارات التدريب والإشراف  - مهارات التفكير الإبتكاري  - مهارات إدارة الأزمات</a:t>
            </a:r>
            <a:r>
              <a:rPr lang="ar-JO" sz="2000" dirty="0"/>
              <a:t>) </a:t>
            </a:r>
            <a:r>
              <a:rPr lang="ar-JO" sz="1400" dirty="0"/>
              <a:t>(أحمد،2002 ).</a:t>
            </a:r>
          </a:p>
          <a:p>
            <a:pPr indent="503555" algn="just" rtl="1">
              <a:lnSpc>
                <a:spcPts val="2400"/>
              </a:lnSpc>
              <a:spcBef>
                <a:spcPts val="600"/>
              </a:spcBef>
            </a:pPr>
            <a:r>
              <a:rPr lang="ar-JO" sz="1400" dirty="0"/>
              <a:t> </a:t>
            </a:r>
            <a:r>
              <a:rPr lang="ar-JO" sz="2000" dirty="0"/>
              <a:t>إن القائد التربوي الذي من شأنه تحقيق الجودة الشاملة في التعليم هو الذي يتمتع بالكفاءات الوجدانية </a:t>
            </a:r>
            <a:r>
              <a:rPr lang="ar-JO" sz="2000" b="1" dirty="0"/>
              <a:t>كالوعي بالذات </a:t>
            </a:r>
            <a:r>
              <a:rPr lang="ar-JO" sz="2000" dirty="0"/>
              <a:t>التي تعني معرفة الفرد لحالته الداخلية والوعي بدوافعه وقدراته وتوقعاته ، إضافة إلى </a:t>
            </a:r>
            <a:r>
              <a:rPr lang="ar-JO" sz="2000" b="1" dirty="0"/>
              <a:t>إدارة الذات </a:t>
            </a:r>
            <a:r>
              <a:rPr lang="ar-JO" sz="2000" dirty="0"/>
              <a:t>التي تعني التحكم في الانفعالات، إلى جانب ذلك </a:t>
            </a:r>
            <a:r>
              <a:rPr lang="ar-JO" sz="2000" b="1" dirty="0"/>
              <a:t>الوعي الاجتماعي </a:t>
            </a:r>
            <a:r>
              <a:rPr lang="ar-JO" sz="2000" dirty="0"/>
              <a:t>الذي يتجلى في تقدير القائد للعلاقات الاجتماعية وإدراك مشاعر الآخرين وحاجاتهم واهتماماتهم ثم القدرة إثارة الاستجابات المرغوب فيها في الآخرين و المهارة في التعامل معهم ،إلى جانب ذلك الصلابة النفسية والكفاءة الأخلاقية التي تجعل من القائد إنسانا ثابتا متماسكا همه تحقيق الأهداف التربوية السامية.</a:t>
            </a:r>
            <a:endParaRPr lang="en-US"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7786666"/>
      </p:ext>
    </p:extLst>
  </p:cSld>
  <p:clrMapOvr>
    <a:masterClrMapping/>
  </p:clrMapOvr>
  <mc:AlternateContent xmlns:mc="http://schemas.openxmlformats.org/markup-compatibility/2006" xmlns:p14="http://schemas.microsoft.com/office/powerpoint/2010/main">
    <mc:Choice Requires="p14">
      <p:transition spd="med" p14:dur="700" advTm="123079">
        <p:fade/>
      </p:transition>
    </mc:Choice>
    <mc:Fallback xmlns="">
      <p:transition spd="med" advTm="123079">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022" y="1453180"/>
            <a:ext cx="11137082" cy="4478149"/>
          </a:xfrm>
          <a:prstGeom prst="rect">
            <a:avLst/>
          </a:prstGeom>
          <a:noFill/>
        </p:spPr>
        <p:txBody>
          <a:bodyPr wrap="square" rtlCol="0">
            <a:spAutoFit/>
          </a:bodyPr>
          <a:lstStyle/>
          <a:p>
            <a:pPr indent="503555" algn="just" rtl="1">
              <a:lnSpc>
                <a:spcPts val="2400"/>
              </a:lnSpc>
              <a:spcBef>
                <a:spcPts val="600"/>
              </a:spcBef>
            </a:pPr>
            <a:r>
              <a:rPr lang="ar-JO" sz="2000" b="1" dirty="0"/>
              <a:t>إن الجانب الهام في عملية تحقيق الذات هو جانب الإدراك</a:t>
            </a:r>
            <a:r>
              <a:rPr lang="ar-JO" sz="2000" dirty="0"/>
              <a:t>، لأنه عامل هام من عوامل تحقيق الذات، والذي لا يرتبط بالتصورات والقوالب النمطية من التفكير، إنما يرتبط بالواقع الفعلي الذي يعيشه الفرد الذي يسعى لتحقيق ذاته. ومن </a:t>
            </a:r>
            <a:r>
              <a:rPr lang="ar-JO" sz="2000" b="1" dirty="0"/>
              <a:t>أهم الخصائص التي يتمتع بها الفرد المحقق لذاته كما حددها </a:t>
            </a:r>
            <a:r>
              <a:rPr lang="ar-JO" sz="2000" b="1" u="sng" dirty="0"/>
              <a:t>ماسلو</a:t>
            </a:r>
            <a:r>
              <a:rPr lang="ar-JO" sz="2000" b="1" dirty="0"/>
              <a:t> هي </a:t>
            </a:r>
            <a:r>
              <a:rPr lang="ar-JO" sz="2000" dirty="0"/>
              <a:t>: </a:t>
            </a:r>
          </a:p>
          <a:p>
            <a:pPr marL="342900" indent="-342900" algn="just" rtl="1">
              <a:lnSpc>
                <a:spcPts val="2400"/>
              </a:lnSpc>
              <a:spcBef>
                <a:spcPts val="600"/>
              </a:spcBef>
              <a:buFont typeface="Arial" panose="020B0604020202020204" pitchFamily="34" charset="0"/>
              <a:buChar char="•"/>
            </a:pPr>
            <a:r>
              <a:rPr lang="ar-JO" sz="2000" dirty="0"/>
              <a:t>أن الفرد المحقق لذاته أكثر كفاءة في إدراكه للواقع، وأكثر ارتياحًا في علاقاته به. </a:t>
            </a:r>
          </a:p>
          <a:p>
            <a:pPr marL="342900" indent="-342900" algn="just" rtl="1">
              <a:lnSpc>
                <a:spcPts val="2400"/>
              </a:lnSpc>
              <a:spcBef>
                <a:spcPts val="600"/>
              </a:spcBef>
              <a:buFont typeface="Arial" panose="020B0604020202020204" pitchFamily="34" charset="0"/>
              <a:buChar char="•"/>
            </a:pPr>
            <a:r>
              <a:rPr lang="ar-JO" sz="2000" dirty="0"/>
              <a:t> يتقبّل الذات والآخرين. </a:t>
            </a:r>
          </a:p>
          <a:p>
            <a:pPr marL="342900" indent="-342900" algn="just" rtl="1">
              <a:lnSpc>
                <a:spcPts val="2400"/>
              </a:lnSpc>
              <a:spcBef>
                <a:spcPts val="600"/>
              </a:spcBef>
              <a:buFont typeface="Arial" panose="020B0604020202020204" pitchFamily="34" charset="0"/>
              <a:buChar char="•"/>
            </a:pPr>
            <a:r>
              <a:rPr lang="ar-JO" sz="2000" dirty="0"/>
              <a:t>يتسم بالتلقائية. </a:t>
            </a:r>
          </a:p>
          <a:p>
            <a:pPr marL="342900" indent="-342900" algn="just" rtl="1">
              <a:lnSpc>
                <a:spcPts val="2400"/>
              </a:lnSpc>
              <a:spcBef>
                <a:spcPts val="600"/>
              </a:spcBef>
              <a:buFont typeface="Arial" panose="020B0604020202020204" pitchFamily="34" charset="0"/>
              <a:buChar char="•"/>
            </a:pPr>
            <a:r>
              <a:rPr lang="ar-JO" sz="2000" dirty="0"/>
              <a:t>القدرة على التركيز على مشكلة ما. </a:t>
            </a:r>
          </a:p>
          <a:p>
            <a:pPr marL="342900" indent="-342900" algn="just" rtl="1">
              <a:lnSpc>
                <a:spcPts val="2400"/>
              </a:lnSpc>
              <a:spcBef>
                <a:spcPts val="600"/>
              </a:spcBef>
              <a:buFont typeface="Arial" panose="020B0604020202020204" pitchFamily="34" charset="0"/>
              <a:buChar char="•"/>
            </a:pPr>
            <a:r>
              <a:rPr lang="ar-JO" sz="2000" dirty="0"/>
              <a:t>لديه خبرات باطنية يستخدمها في الحياة بشكل عميق وصحيح. </a:t>
            </a:r>
          </a:p>
          <a:p>
            <a:pPr marL="342900" indent="-342900" algn="just" rtl="1">
              <a:lnSpc>
                <a:spcPts val="2400"/>
              </a:lnSpc>
              <a:spcBef>
                <a:spcPts val="600"/>
              </a:spcBef>
              <a:buFont typeface="Arial" panose="020B0604020202020204" pitchFamily="34" charset="0"/>
              <a:buChar char="•"/>
            </a:pPr>
            <a:r>
              <a:rPr lang="ar-JO" sz="2000" dirty="0"/>
              <a:t>لديه علاقات شخصية قوية ولديه اهتمامات اجتماعية. </a:t>
            </a:r>
          </a:p>
          <a:p>
            <a:pPr marL="342900" indent="-342900" algn="just" rtl="1">
              <a:lnSpc>
                <a:spcPts val="2400"/>
              </a:lnSpc>
              <a:spcBef>
                <a:spcPts val="600"/>
              </a:spcBef>
              <a:buFont typeface="Arial" panose="020B0604020202020204" pitchFamily="34" charset="0"/>
              <a:buChar char="•"/>
            </a:pPr>
            <a:r>
              <a:rPr lang="ar-JO" sz="2000" dirty="0"/>
              <a:t>يميز بين الوسائل والغايات.</a:t>
            </a:r>
          </a:p>
          <a:p>
            <a:pPr marL="342900" indent="-342900" algn="just" rtl="1">
              <a:lnSpc>
                <a:spcPts val="2400"/>
              </a:lnSpc>
              <a:spcBef>
                <a:spcPts val="600"/>
              </a:spcBef>
              <a:buFont typeface="Arial" panose="020B0604020202020204" pitchFamily="34" charset="0"/>
              <a:buChar char="•"/>
            </a:pPr>
            <a:r>
              <a:rPr lang="ar-JO" sz="2000" dirty="0"/>
              <a:t> لديه إحساس بالفكاهة والمرح، ويتسم بالإبداعية والأصالة. </a:t>
            </a:r>
          </a:p>
          <a:p>
            <a:pPr marL="342900" indent="-342900" algn="just" rtl="1">
              <a:lnSpc>
                <a:spcPts val="2400"/>
              </a:lnSpc>
              <a:spcBef>
                <a:spcPts val="600"/>
              </a:spcBef>
              <a:buFont typeface="Arial" panose="020B0604020202020204" pitchFamily="34" charset="0"/>
              <a:buChar char="•"/>
            </a:pPr>
            <a:r>
              <a:rPr lang="ar-JO" sz="2000" dirty="0"/>
              <a:t>يقاوم عمليات التنميط والقولبة الثقافية.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38748004"/>
      </p:ext>
    </p:extLst>
  </p:cSld>
  <p:clrMapOvr>
    <a:masterClrMapping/>
  </p:clrMapOvr>
  <mc:AlternateContent xmlns:mc="http://schemas.openxmlformats.org/markup-compatibility/2006" xmlns:p14="http://schemas.microsoft.com/office/powerpoint/2010/main">
    <mc:Choice Requires="p14">
      <p:transition spd="med" p14:dur="700" advTm="78216">
        <p:fade/>
      </p:transition>
    </mc:Choice>
    <mc:Fallback xmlns="">
      <p:transition spd="med" advTm="78216">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53193" y="1449889"/>
            <a:ext cx="10140043" cy="4247317"/>
          </a:xfrm>
          <a:prstGeom prst="rect">
            <a:avLst/>
          </a:prstGeom>
          <a:noFill/>
        </p:spPr>
        <p:txBody>
          <a:bodyPr wrap="square" rtlCol="0">
            <a:spAutoFit/>
          </a:bodyPr>
          <a:lstStyle/>
          <a:p>
            <a:pPr indent="503555" algn="ctr" rtl="1">
              <a:lnSpc>
                <a:spcPts val="2400"/>
              </a:lnSpc>
              <a:spcBef>
                <a:spcPts val="600"/>
              </a:spcBef>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مهارات القائد المبدع</a:t>
            </a:r>
            <a:endParaRPr lang="ar-JO" sz="24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ctr" rtl="1">
              <a:lnSpc>
                <a:spcPts val="2400"/>
              </a:lnSpc>
              <a:spcBef>
                <a:spcPts val="600"/>
              </a:spcBef>
            </a:pPr>
            <a:endParaRPr lang="ar-JO" sz="2000" b="1" dirty="0">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ctr" rtl="1">
              <a:lnSpc>
                <a:spcPts val="2400"/>
              </a:lnSpc>
              <a:spcBef>
                <a:spcPts val="600"/>
              </a:spcBef>
            </a:pPr>
            <a:endParaRPr lang="en-US"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pP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يحتاج القيادي</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المبدع إلى جملة مهارات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أساسية من أجل القيام بجميع أدواره بكفاءة واقتدار، ومن هذه المهارات:</a:t>
            </a:r>
            <a:endParaRPr lang="en-US"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pPr>
            <a:r>
              <a:rPr lang="ar-SA" sz="2000" b="1"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rPr>
              <a:t>1- المهارات النفسية : </a:t>
            </a:r>
            <a:endParaRPr lang="en-US" sz="2000"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ctr" rtl="1">
              <a:lnSpc>
                <a:spcPts val="2400"/>
              </a:lnSpc>
              <a:spcBef>
                <a:spcPts val="600"/>
              </a:spcBef>
            </a:pPr>
            <a:r>
              <a:rPr lang="ar-SA" sz="2000"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أولاً: الشخصية: </a:t>
            </a:r>
            <a:endParaRPr lang="en-US" sz="20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pP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تتكون</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الشخصية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من</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النواحي</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 الروحية</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و</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الجسمية والعقلية والمعرفية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والانفعالية</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وا</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لاجتماعي</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ة.</a:t>
            </a:r>
            <a:r>
              <a:rPr lang="ar-JO" sz="2000" dirty="0">
                <a:latin typeface="Times New Roman" panose="02020603050405020304" pitchFamily="18" charset="0"/>
                <a:ea typeface="Times New Roman" panose="02020603050405020304" pitchFamily="18" charset="0"/>
                <a:cs typeface="Simplified Arabic" panose="02020603050405020304" pitchFamily="18" charset="-78"/>
              </a:rPr>
              <a:t>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لذا </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نجد علماء النفس التربوي مثلاً: يولون اهتمامهم للنواحي العقلية والمعرفية كالذكاء والقدرات التحصيلية، بينما علماء النفس الطبي يولون النواحي الجسمية والانفعالية اهتمامً</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ا</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أ</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كبر في نظرتهم إلى الشخصية. وكذلك علماء النفس الجنائي والباحثون في الإجرام يؤكدون أهمية النواحي الاجتماعية.. وهكذا،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لذا يمكن القول</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أن </a:t>
            </a:r>
            <a:r>
              <a:rPr lang="ar-SA" sz="20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الشخصية هي حصيلة الصراع</a:t>
            </a:r>
            <a:r>
              <a:rPr lang="ar-JO" sz="20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 والتفاعل</a:t>
            </a:r>
            <a:r>
              <a:rPr lang="ar-SA" sz="20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 بين العوامل الوراثية والمكتسبة</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تستثمر</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الشخصية السوية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كل من </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تأثير العوامل الحضارية ومنجزات العلم والتقنيات والرغبة في التطوير الذاتي والتنمية النفسية وصولاً إلى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إيجاد</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وإبراز شخصية نموذجية. </a:t>
            </a:r>
            <a:endParaRPr lang="en-US"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96350923"/>
      </p:ext>
    </p:extLst>
  </p:cSld>
  <p:clrMapOvr>
    <a:masterClrMapping/>
  </p:clrMapOvr>
  <mc:AlternateContent xmlns:mc="http://schemas.openxmlformats.org/markup-compatibility/2006" xmlns:p14="http://schemas.microsoft.com/office/powerpoint/2010/main">
    <mc:Choice Requires="p14">
      <p:transition spd="med" p14:dur="700" advTm="80762">
        <p:fade/>
      </p:transition>
    </mc:Choice>
    <mc:Fallback xmlns="">
      <p:transition spd="med" advTm="80762">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0472" y="1183554"/>
            <a:ext cx="11393978" cy="5147819"/>
          </a:xfrm>
          <a:prstGeom prst="rect">
            <a:avLst/>
          </a:prstGeom>
          <a:noFill/>
        </p:spPr>
        <p:txBody>
          <a:bodyPr wrap="square" rtlCol="0">
            <a:spAutoFit/>
          </a:bodyPr>
          <a:lstStyle/>
          <a:p>
            <a:pPr indent="503555" algn="ctr" rtl="1">
              <a:lnSpc>
                <a:spcPts val="2400"/>
              </a:lnSpc>
              <a:spcBef>
                <a:spcPts val="600"/>
              </a:spcBef>
              <a:spcAft>
                <a:spcPts val="0"/>
              </a:spcAft>
            </a:pPr>
            <a:r>
              <a:rPr lang="ar-SA"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ثانياً: الصفات: </a:t>
            </a:r>
            <a:endParaRPr lang="ar-JO"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أ. الصفات الإنسانية: </a:t>
            </a: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r" rtl="1">
              <a:lnSpc>
                <a:spcPts val="2400"/>
              </a:lnSpc>
              <a:spcBef>
                <a:spcPts val="600"/>
              </a:spcBef>
              <a:spcAft>
                <a:spcPts val="0"/>
              </a:spcAft>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وهي القدرة على الإقناع، والتعبير عن الرأي، وإدارة والحوار والمفاوضات، ودقة الملاحظة،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و</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الصبر، والتواضع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والل</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ب</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اقة</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والثقة بالنفس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وبالآخرين</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b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br>
            <a:r>
              <a:rPr lang="ar-JO" b="1"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ب. الصفات الفكرية: </a:t>
            </a: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وهي قدرته على التحليل، والتفكير البن</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اء والمرن.</a:t>
            </a: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JO" b="1" dirty="0">
                <a:effectLst/>
                <a:latin typeface="Times New Roman" panose="02020603050405020304" pitchFamily="18" charset="0"/>
                <a:ea typeface="Times New Roman" panose="02020603050405020304" pitchFamily="18" charset="0"/>
                <a:cs typeface="Simplified Arabic" panose="02020603050405020304" pitchFamily="18" charset="-78"/>
              </a:rPr>
              <a:t>ج</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 الصفات الفنية: </a:t>
            </a: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وهي القدرة على </a:t>
            </a:r>
            <a:r>
              <a:rPr lang="ar-JO" dirty="0">
                <a:latin typeface="Times New Roman" panose="02020603050405020304" pitchFamily="18" charset="0"/>
                <a:ea typeface="Times New Roman" panose="02020603050405020304" pitchFamily="18" charset="0"/>
                <a:cs typeface="Simplified Arabic" panose="02020603050405020304" pitchFamily="18" charset="-78"/>
              </a:rPr>
              <a:t>التعامل مع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الوسائل العلمية الحديثة المتعلقة بالعمل القيادي(التقنيات الحاسوبية)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وغيرها من الأمور اللازمة لتسيير العمل الإداري .</a:t>
            </a:r>
          </a:p>
          <a:p>
            <a:pPr indent="503555" algn="ctr" rtl="1">
              <a:lnSpc>
                <a:spcPts val="2400"/>
              </a:lnSpc>
              <a:spcBef>
                <a:spcPts val="600"/>
              </a:spcBef>
              <a:spcAft>
                <a:spcPts val="0"/>
              </a:spcAft>
            </a:pPr>
            <a:r>
              <a:rPr lang="ar-SA" sz="1800"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ثالثاً: الثقة بالنفس: </a:t>
            </a:r>
            <a:endParaRPr lang="en-US" sz="18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وه</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 إيمان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القائد</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بقدراته وإمكاناته وأهدافه وقراراته، أي الإيمان بذاته.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إن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الثقة بالنفس هي العمود الفقري لشخصية الإنسان، إذ بدونها يفقد الإنسان احترامه لذاته، ويصبح عرضة لانتقاد واستغلال من حوله، وبالتالي يعيش حياة بائسة.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القائد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المتمتع بالثقة في نفسه تجده محط احترام الجميع.</a:t>
            </a:r>
            <a:endParaRPr lang="ar-JO" dirty="0">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ctr" rtl="1">
              <a:lnSpc>
                <a:spcPts val="2400"/>
              </a:lnSpc>
              <a:spcBef>
                <a:spcPts val="600"/>
              </a:spcBef>
              <a:spcAft>
                <a:spcPts val="0"/>
              </a:spcAft>
            </a:pPr>
            <a:r>
              <a:rPr lang="ar-SA" sz="18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رابعاً: الثقة بالآخرين: </a:t>
            </a:r>
            <a:endParaRPr lang="en-US" sz="18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الثقة بالآخرين عنوان مود</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ة</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ورمز احترام</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ومتى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شعر العاملين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بهذا الشعور الإنساني النبيل فإنهم يطلقون العنان لمشاعرهم الإيجابية</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ويكرّسون طاقاتهم في سبيل تحقيق الأهداف المشتركة</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3753941"/>
      </p:ext>
    </p:extLst>
  </p:cSld>
  <p:clrMapOvr>
    <a:masterClrMapping/>
  </p:clrMapOvr>
  <mc:AlternateContent xmlns:mc="http://schemas.openxmlformats.org/markup-compatibility/2006" xmlns:p14="http://schemas.microsoft.com/office/powerpoint/2010/main">
    <mc:Choice Requires="p14">
      <p:transition spd="med" p14:dur="700" advTm="94561">
        <p:fade/>
      </p:transition>
    </mc:Choice>
    <mc:Fallback xmlns="">
      <p:transition spd="med" advTm="94561">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5133" y="1700830"/>
            <a:ext cx="11137082" cy="3631763"/>
          </a:xfrm>
          <a:prstGeom prst="rect">
            <a:avLst/>
          </a:prstGeom>
          <a:noFill/>
        </p:spPr>
        <p:txBody>
          <a:bodyPr wrap="square" rtlCol="0">
            <a:spAutoFit/>
          </a:bodyPr>
          <a:lstStyle/>
          <a:p>
            <a:pPr indent="503555" algn="ctr" rtl="1">
              <a:lnSpc>
                <a:spcPts val="2400"/>
              </a:lnSpc>
              <a:spcBef>
                <a:spcPts val="600"/>
              </a:spcBef>
              <a:spcAft>
                <a:spcPts val="0"/>
              </a:spcAft>
            </a:pPr>
            <a:r>
              <a:rPr lang="ar-SA" sz="2000"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خامساً: الرعاية النفسية للموظفين: </a:t>
            </a:r>
            <a:endParaRPr lang="en-US" sz="20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يتعي</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ن</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 على القائد</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000" b="1" dirty="0">
                <a:effectLst/>
                <a:latin typeface="Times New Roman" panose="02020603050405020304" pitchFamily="18" charset="0"/>
                <a:ea typeface="Times New Roman" panose="02020603050405020304" pitchFamily="18" charset="0"/>
                <a:cs typeface="Simplified Arabic" panose="02020603050405020304" pitchFamily="18" charset="-78"/>
              </a:rPr>
              <a:t>الاهتمام</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بكل فرد أو موظف</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 داخل المؤسسة، وإيجاد</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علاقات مودة ومحبة بين الطرفين،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مما </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ي</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وجد</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ارتياحاً نفسياً ل</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دى الموظف</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لان القائد </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على بينة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بجميع العاملين معه</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كما ينبغي على القائد </a:t>
            </a:r>
            <a:r>
              <a:rPr lang="ar-SA" sz="2000" b="1" dirty="0">
                <a:effectLst/>
                <a:latin typeface="Times New Roman" panose="02020603050405020304" pitchFamily="18" charset="0"/>
                <a:ea typeface="Times New Roman" panose="02020603050405020304" pitchFamily="18" charset="0"/>
                <a:cs typeface="Simplified Arabic" panose="02020603050405020304" pitchFamily="18" charset="-78"/>
              </a:rPr>
              <a:t>التعاون</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مع العاملين في أداء المهام المشتركة فالتعاون </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مطلب يقع على عاتق المجموعة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ككل ، </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إلا أن القيادي المبدع وحده من يستطيع توفير أسبابه وإبراز ذلك التعاون الجماعي الفعّال.</a:t>
            </a:r>
            <a:endPar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endParaRPr lang="ar-JO" sz="2000" dirty="0">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ctr" rtl="1">
              <a:lnSpc>
                <a:spcPts val="2400"/>
              </a:lnSpc>
              <a:spcBef>
                <a:spcPts val="600"/>
              </a:spcBef>
              <a:spcAft>
                <a:spcPts val="0"/>
              </a:spcAft>
            </a:pPr>
            <a:r>
              <a:rPr lang="ar-SA" sz="2000"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سادساً: تنمية الإحساس بالمسؤولية الاجتماعية: </a:t>
            </a:r>
            <a:endParaRPr lang="en-US" sz="20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يسهم القائد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رعاية </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كل فرد من أفراد مجموعته وذلك بغرس الإحساس بالمسؤولية الاجتماعية لديه، إن إحساس الفرد بالمسؤولية الاجتماعية </a:t>
            </a:r>
            <a:r>
              <a:rPr lang="ar-JO" sz="2000" dirty="0">
                <a:effectLst/>
                <a:latin typeface="Times New Roman" panose="02020603050405020304" pitchFamily="18" charset="0"/>
                <a:ea typeface="Times New Roman" panose="02020603050405020304" pitchFamily="18" charset="0"/>
                <a:cs typeface="Simplified Arabic" panose="02020603050405020304" pitchFamily="18" charset="-78"/>
              </a:rPr>
              <a:t>له </a:t>
            </a:r>
            <a:r>
              <a:rPr lang="ar-SA" sz="2000" dirty="0">
                <a:effectLst/>
                <a:latin typeface="Times New Roman" panose="02020603050405020304" pitchFamily="18" charset="0"/>
                <a:ea typeface="Times New Roman" panose="02020603050405020304" pitchFamily="18" charset="0"/>
                <a:cs typeface="Simplified Arabic" panose="02020603050405020304" pitchFamily="18" charset="-78"/>
              </a:rPr>
              <a:t>تأثير بعيد المدى في بنيته الشخصية ومجمل أفكاره وجماع أهدافه. </a:t>
            </a:r>
            <a:endParaRPr lang="en-US"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endParaRPr lang="en-US"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25276669"/>
      </p:ext>
    </p:extLst>
  </p:cSld>
  <p:clrMapOvr>
    <a:masterClrMapping/>
  </p:clrMapOvr>
  <mc:AlternateContent xmlns:mc="http://schemas.openxmlformats.org/markup-compatibility/2006" xmlns:p14="http://schemas.microsoft.com/office/powerpoint/2010/main">
    <mc:Choice Requires="p14">
      <p:transition spd="med" p14:dur="700" advTm="65367">
        <p:fade/>
      </p:transition>
    </mc:Choice>
    <mc:Fallback xmlns="">
      <p:transition spd="med" advTm="65367">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53408"/>
            <a:ext cx="10827809" cy="3777957"/>
          </a:xfrm>
          <a:prstGeom prst="rect">
            <a:avLst/>
          </a:prstGeom>
          <a:noFill/>
        </p:spPr>
        <p:txBody>
          <a:bodyPr wrap="square" rtlCol="0">
            <a:spAutoFit/>
          </a:bodyPr>
          <a:lstStyle/>
          <a:p>
            <a:pPr indent="503555" algn="just" rtl="1">
              <a:lnSpc>
                <a:spcPts val="2400"/>
              </a:lnSpc>
              <a:spcBef>
                <a:spcPts val="600"/>
              </a:spcBef>
              <a:spcAft>
                <a:spcPts val="0"/>
              </a:spcAft>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أولاً: الالتزام بالسلوك ال</a:t>
            </a:r>
            <a:r>
              <a:rPr lang="ar-JO" b="1" dirty="0">
                <a:effectLst/>
                <a:latin typeface="Times New Roman" panose="02020603050405020304" pitchFamily="18" charset="0"/>
                <a:ea typeface="Times New Roman" panose="02020603050405020304" pitchFamily="18" charset="0"/>
                <a:cs typeface="Simplified Arabic" panose="02020603050405020304" pitchFamily="18" charset="-78"/>
              </a:rPr>
              <a:t>سوي</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السلوك الطاهر، والسيرة النقية، والحياة الملتزمة، هي أوجب الوجائب للقائد المبدع، وأية شائبة في سلوكه تعني انعدام صلاحي</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ته</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للوظيفة الإدارية. </a:t>
            </a:r>
            <a:endParaRPr lang="ar-JO"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ثانياً: التخلق بفضائل الشرف والاستقامة والأمانة: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إن القيادي الشريف قولاً وعملاً هو الذي يترجم مباد</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ى</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ء الأخلاقيات الاجتماعية ترجمة أم</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ي</a:t>
            </a:r>
            <a:r>
              <a:rPr lang="ar-JO" dirty="0">
                <a:latin typeface="Times New Roman" panose="02020603050405020304" pitchFamily="18" charset="0"/>
                <a:ea typeface="Times New Roman" panose="02020603050405020304" pitchFamily="18" charset="0"/>
                <a:cs typeface="Simplified Arabic" panose="02020603050405020304" pitchFamily="18" charset="-78"/>
              </a:rPr>
              <a:t>ن</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ة ودقيقة،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كما و</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يحرص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القائد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إشباع حاجات الصالح العام. </a:t>
            </a:r>
            <a:endParaRPr lang="ar-JO"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ثالثاً: التحلي بأخلاقيات المروءة الإنسانية: </a:t>
            </a:r>
            <a:r>
              <a:rPr lang="ar-JO" b="1" dirty="0">
                <a:effectLst/>
                <a:latin typeface="Times New Roman" panose="02020603050405020304" pitchFamily="18" charset="0"/>
                <a:ea typeface="Times New Roman" panose="02020603050405020304" pitchFamily="18" charset="0"/>
                <a:cs typeface="Simplified Arabic" panose="02020603050405020304" pitchFamily="18" charset="-78"/>
              </a:rPr>
              <a:t>إن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القيادي المبدع</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 هو</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الذي يتحلى بأخلاقيات المروءة الإنسانية بمعنى الكلمة، أي أنه يدرك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أ</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بعاد القضية التي يدافع عنها والأهداف التي يسعى إلى تحقيقها. </a:t>
            </a:r>
            <a:endParaRPr lang="ar-JO" dirty="0">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رابعاً: ضرورة التعامل وفق معايير موضوعية محددة: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من خلال اتباع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المعايير الموضوعية المحددة بالتعامل مع الآخرين وفق مبدأ المساواة،</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 و</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الديمقراطية والشورى والصدق</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إن لجوء القيادي إلى استخدام معايير متباينة بتباين أفراد مجموعته من الموظفين مالياً واجتماعياً وجنسياً يؤدي إلى انحلال قيادته الإدارية وفقدان قدرتها على تحقيق الأهداف المرسومة لها. </a:t>
            </a: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خامساً: الحفاظ على أسرار الموظفين: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من المروءة أن يحرص القيادي على الحفاظ على أسرار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العمل ، وأس</a:t>
            </a:r>
            <a:r>
              <a:rPr lang="ar-JO" dirty="0">
                <a:latin typeface="Times New Roman" panose="02020603050405020304" pitchFamily="18" charset="0"/>
                <a:ea typeface="Times New Roman" panose="02020603050405020304" pitchFamily="18" charset="0"/>
                <a:cs typeface="Simplified Arabic" panose="02020603050405020304" pitchFamily="18" charset="-78"/>
              </a:rPr>
              <a:t>رار</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 العاملين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أثناء وبعد أن يفصل علاقته التنظيمية أو العقدية مع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المؤسسة.</a:t>
            </a: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F5093B07-E807-33A7-387B-3ADADF47F719}"/>
              </a:ext>
            </a:extLst>
          </p:cNvPr>
          <p:cNvSpPr txBox="1"/>
          <p:nvPr/>
        </p:nvSpPr>
        <p:spPr>
          <a:xfrm>
            <a:off x="1494591" y="1393397"/>
            <a:ext cx="6094520" cy="400110"/>
          </a:xfrm>
          <a:prstGeom prst="rect">
            <a:avLst/>
          </a:prstGeom>
          <a:noFill/>
        </p:spPr>
        <p:txBody>
          <a:bodyPr wrap="square">
            <a:spAutoFit/>
          </a:bodyPr>
          <a:lstStyle/>
          <a:p>
            <a:pPr indent="503555" algn="just" rtl="1">
              <a:lnSpc>
                <a:spcPts val="2400"/>
              </a:lnSpc>
              <a:spcBef>
                <a:spcPts val="600"/>
              </a:spcBef>
              <a:spcAft>
                <a:spcPts val="0"/>
              </a:spcAft>
            </a:pPr>
            <a:r>
              <a:rPr lang="ar-SA" sz="2000" b="1"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rPr>
              <a:t>2- المهارات الأخلاقية:</a:t>
            </a:r>
            <a:endParaRPr lang="en-US" sz="2000"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152839894"/>
      </p:ext>
    </p:extLst>
  </p:cSld>
  <p:clrMapOvr>
    <a:masterClrMapping/>
  </p:clrMapOvr>
  <mc:AlternateContent xmlns:mc="http://schemas.openxmlformats.org/markup-compatibility/2006" xmlns:p14="http://schemas.microsoft.com/office/powerpoint/2010/main">
    <mc:Choice Requires="p14">
      <p:transition spd="med" p14:dur="700" advTm="104702">
        <p:fade/>
      </p:transition>
    </mc:Choice>
    <mc:Fallback xmlns="">
      <p:transition spd="med" advTm="104702">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2992" y="1275626"/>
            <a:ext cx="11137082" cy="4547399"/>
          </a:xfrm>
          <a:prstGeom prst="rect">
            <a:avLst/>
          </a:prstGeom>
          <a:noFill/>
        </p:spPr>
        <p:txBody>
          <a:bodyPr wrap="square" rtlCol="0">
            <a:spAutoFit/>
          </a:bodyPr>
          <a:lstStyle/>
          <a:p>
            <a:pPr indent="503555" algn="just" rtl="1">
              <a:lnSpc>
                <a:spcPts val="2400"/>
              </a:lnSpc>
              <a:spcBef>
                <a:spcPts val="600"/>
              </a:spcBef>
              <a:spcAft>
                <a:spcPts val="0"/>
              </a:spcAft>
            </a:pPr>
            <a:r>
              <a:rPr lang="ar-JO" sz="1800" b="1"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rPr>
              <a:t>3- المهارات المعرفية و</a:t>
            </a:r>
            <a:r>
              <a:rPr lang="ar-SA" sz="1800" b="1"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rPr>
              <a:t>الثقافية: </a:t>
            </a:r>
            <a:endParaRPr lang="en-US" sz="1800"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يحتاج القيادي المبدع إلى قدر من التعمق بالثقافة العلمية والثقافة الاجتماعية والإنسانية، فبعض القرارات الإدارية ذات جوانب تنتمي إلى ميادين هذه الثقافات. إذن القيادي كي يصبح مبدعاً عليه</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أن يكون مثقفًا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و</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أن يقرأ الكتب المتخصصة التي تمده بثقافة تفيده في عمله المهني ومن ذلك: علم القانون وعلم الإدارة وعلم الاقتصاد وعلم الاجتماع والدين والأخلاق.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ويتعين على القيادي المبدع التعوّد على التثقيف الذاتي المنهجي، وذلك لفرض استيعاب الأسس الواقعية للإدارة المبدعة والتنظيم القيادي السليم واكتشاف المؤثرات التي تخضع لها الإدارة وتنفيذ أهداف المؤسسة على نحو أدق وفي وقت أقصر وب</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ت</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كلفة أقل.</a:t>
            </a:r>
            <a:endPar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endPar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JO" sz="1800" b="1"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rPr>
              <a:t>4</a:t>
            </a:r>
            <a:r>
              <a:rPr lang="ar-SA" sz="1800" b="1"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rPr>
              <a:t>- المهارات القيادية: </a:t>
            </a:r>
            <a:endParaRPr lang="en-US" sz="1800"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ينبغي أن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يرعى القيادي أفراد مجموعته عن طريق اكتشاف مواهبهم وطاقاتهم الفنية والإبداعية،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وأن يعمل</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على تيسير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أمرهم وتوجيه طاقاتهم</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بما يحقق خير الوطن ورف</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ع</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ته، فالوطن لا يبنى إلا بسواعد الخيّرين وعقولهم النيّرة.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وفي معظم الأحيان لا يكتشف العامل أو الموظف طبيعة المواهب والمهارات الكامنة في أعماقه، ويحتاج الأمر إلى من يمد له يد العون في هذا العمل الكبير. ولكن القياديالمبدع بحكم احتكاكه اليومي والمستمر بأفراد مجموعته وانفتاحه الديمقراطي عليهم يؤهله في معاونته للعاملين باكتشاف طاقاتهم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ومهاراتهم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الكامنة.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84033920"/>
      </p:ext>
    </p:extLst>
  </p:cSld>
  <p:clrMapOvr>
    <a:masterClrMapping/>
  </p:clrMapOvr>
  <mc:AlternateContent xmlns:mc="http://schemas.openxmlformats.org/markup-compatibility/2006" xmlns:p14="http://schemas.microsoft.com/office/powerpoint/2010/main">
    <mc:Choice Requires="p14">
      <p:transition spd="med" p14:dur="700" advTm="69709">
        <p:fade/>
      </p:transition>
    </mc:Choice>
    <mc:Fallback xmlns="">
      <p:transition spd="med" advTm="69709">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5716" y="1138033"/>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5716" y="1583984"/>
            <a:ext cx="11492144" cy="4008790"/>
          </a:xfrm>
          <a:prstGeom prst="rect">
            <a:avLst/>
          </a:prstGeom>
          <a:noFill/>
        </p:spPr>
        <p:txBody>
          <a:bodyPr wrap="square" rtlCol="0">
            <a:spAutoFit/>
          </a:bodyPr>
          <a:lstStyle/>
          <a:p>
            <a:pPr indent="503555"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أولاً: </a:t>
            </a:r>
            <a:r>
              <a:rPr lang="ar-SA"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إدارة الاجتماعات</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إدارة</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القائد اجتماعاً أو لقاءً أو ندوة مع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العاملين أو غيرهم</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وذلك لبحث موضوع واحد، أو جملة موضوعات تستدعي التداول في شأنها، والتوصل إلى فهم مشترك، ومن ثم اتخاذ القرار اللازم.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ومن الضرورة أيضاً أن تخضع الاجتماعات للضوابط النظامية الآتية: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342900" lvl="0" indent="-342900" algn="just" rtl="1">
              <a:lnSpc>
                <a:spcPts val="2400"/>
              </a:lnSpc>
              <a:spcBef>
                <a:spcPts val="600"/>
              </a:spcBef>
              <a:spcAft>
                <a:spcPts val="0"/>
              </a:spcAft>
              <a:buFont typeface="+mj-cs"/>
              <a:buAutoNum type="arabic2Minus"/>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ضرورة وجود قائمة بالموضوعات التي سيتم التداول في شأنها.</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342900" lvl="0" indent="-342900" algn="just" rtl="1">
              <a:lnSpc>
                <a:spcPts val="2400"/>
              </a:lnSpc>
              <a:spcBef>
                <a:spcPts val="600"/>
              </a:spcBef>
              <a:spcAft>
                <a:spcPts val="0"/>
              </a:spcAft>
              <a:buFont typeface="+mj-cs"/>
              <a:buAutoNum type="arabic2Minus"/>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ضرورة أن يتاح للجميع حرية المناقشة.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342900" lvl="0" indent="-342900" algn="just" rtl="1">
              <a:lnSpc>
                <a:spcPts val="2400"/>
              </a:lnSpc>
              <a:spcBef>
                <a:spcPts val="600"/>
              </a:spcBef>
              <a:spcAft>
                <a:spcPts val="0"/>
              </a:spcAft>
              <a:buFont typeface="+mj-cs"/>
              <a:buAutoNum type="arabic2Minus"/>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من الضرورة ألاّ يكون الاجتماع مجالاً للطعن بالغير، أو فرصة للثرثرة أو محاولة استعراض الثقافة الشخصية.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342900" lvl="0" indent="-342900" algn="just" rtl="1">
              <a:lnSpc>
                <a:spcPts val="2400"/>
              </a:lnSpc>
              <a:spcBef>
                <a:spcPts val="600"/>
              </a:spcBef>
              <a:spcAft>
                <a:spcPts val="0"/>
              </a:spcAft>
              <a:buFont typeface="+mj-cs"/>
              <a:buAutoNum type="arabic2Minus"/>
            </a:pP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ضرورة الالتزام بالحضور لجميع المعنيين ، كما ينبغي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أن يتخلل الاجتماع</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ات الطويلة فترة راحة</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أفضل الاجتماعات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هي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القصيرة أو الوسطى أما الاجتماعات المطولة فهي مرهقة لكل الأطراف، كما أنها تفسح المجال للثرثرة والخروج على جوهر موضوع أو موضوعات الاجتماع.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342900" lvl="0" indent="-342900" algn="just" rtl="1">
              <a:lnSpc>
                <a:spcPts val="2400"/>
              </a:lnSpc>
              <a:spcBef>
                <a:spcPts val="600"/>
              </a:spcBef>
              <a:spcAft>
                <a:spcPts val="0"/>
              </a:spcAft>
              <a:buFont typeface="+mj-cs"/>
              <a:buAutoNum type="arabic2Minus"/>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من الضرورة استخدام سجل لتدوين المداولات والقرارات والتوصيات المتخذة وذلك لتوثيق هذه الموضوعات من جهة، ولسهولة العودة إلى أصول القرارات المتخذة من جهة أخرى وأسبابها الموجبة.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9A2F3E54-448F-EB8C-5FF8-4F9B44B66F69}"/>
              </a:ext>
            </a:extLst>
          </p:cNvPr>
          <p:cNvSpPr txBox="1"/>
          <p:nvPr/>
        </p:nvSpPr>
        <p:spPr>
          <a:xfrm>
            <a:off x="4468320" y="1342598"/>
            <a:ext cx="2901069" cy="400110"/>
          </a:xfrm>
          <a:prstGeom prst="rect">
            <a:avLst/>
          </a:prstGeom>
          <a:noFill/>
        </p:spPr>
        <p:txBody>
          <a:bodyPr wrap="square">
            <a:spAutoFit/>
          </a:bodyPr>
          <a:lstStyle/>
          <a:p>
            <a:pPr indent="503555" algn="just" rtl="1">
              <a:lnSpc>
                <a:spcPts val="2400"/>
              </a:lnSpc>
              <a:spcBef>
                <a:spcPts val="600"/>
              </a:spcBef>
              <a:spcAft>
                <a:spcPts val="0"/>
              </a:spcAft>
            </a:pPr>
            <a:r>
              <a:rPr lang="ar-JO" sz="2000" dirty="0">
                <a:solidFill>
                  <a:srgbClr val="FFC000"/>
                </a:solidFill>
                <a:latin typeface="Times New Roman" panose="02020603050405020304" pitchFamily="18" charset="0"/>
                <a:ea typeface="Times New Roman" panose="02020603050405020304" pitchFamily="18" charset="0"/>
                <a:cs typeface="Simplified Arabic" panose="02020603050405020304" pitchFamily="18" charset="-78"/>
              </a:rPr>
              <a:t>5</a:t>
            </a:r>
            <a:r>
              <a:rPr lang="ar-SA" sz="2000" b="1"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rPr>
              <a:t>- المهارات الإدارية: </a:t>
            </a:r>
            <a:endParaRPr lang="en-US" sz="2000"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2493853089"/>
      </p:ext>
    </p:extLst>
  </p:cSld>
  <p:clrMapOvr>
    <a:masterClrMapping/>
  </p:clrMapOvr>
  <mc:AlternateContent xmlns:mc="http://schemas.openxmlformats.org/markup-compatibility/2006" xmlns:p14="http://schemas.microsoft.com/office/powerpoint/2010/main">
    <mc:Choice Requires="p14">
      <p:transition spd="med" p14:dur="700" advTm="112922">
        <p:fade/>
      </p:transition>
    </mc:Choice>
    <mc:Fallback xmlns="">
      <p:transition spd="med" advTm="112922">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0472" y="1453180"/>
            <a:ext cx="11341268" cy="4378378"/>
          </a:xfrm>
          <a:prstGeom prst="rect">
            <a:avLst/>
          </a:prstGeom>
          <a:noFill/>
        </p:spPr>
        <p:txBody>
          <a:bodyPr wrap="square" rtlCol="0">
            <a:spAutoFit/>
          </a:bodyPr>
          <a:lstStyle/>
          <a:p>
            <a:pPr lvl="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ثانياً: </a:t>
            </a:r>
            <a:r>
              <a:rPr lang="ar-SA"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إدارة الوقت</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b="1" baseline="300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الوقت عنصر من عناصر الإنتاج،</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ومورد هام</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غير أنه عنصر غير قابل لل</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تخزين أو الاسترجاع</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ولذلك ينبغي على القائد</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285750" indent="-285750" algn="just" rtl="1">
              <a:lnSpc>
                <a:spcPts val="2400"/>
              </a:lnSpc>
              <a:spcBef>
                <a:spcPts val="600"/>
              </a:spcBef>
              <a:spcAft>
                <a:spcPts val="0"/>
              </a:spcAft>
              <a:buFont typeface="Arial" panose="020B0604020202020204" pitchFamily="34" charset="0"/>
              <a:buChar char="•"/>
            </a:pPr>
            <a:r>
              <a:rPr lang="ar-JO"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تفويض السلطة لتجنب تراكم الأعمال</a:t>
            </a:r>
            <a:r>
              <a:rPr lang="ar-JO"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p>
          <a:p>
            <a:pPr indent="457200" algn="just" rtl="1">
              <a:lnSpc>
                <a:spcPts val="2400"/>
              </a:lnSpc>
              <a:spcBef>
                <a:spcPts val="600"/>
              </a:spcBef>
              <a:spcAft>
                <a:spcPts val="0"/>
              </a:spcAft>
            </a:pP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في الأغلب الأعم يركّز الإداري الصلاحيات والسلطات بيده، ولا يلجأ إلى تفويضها جزئياً إلى مساعديه أو معاونيه، وحينئذٍ ينشغل بأمور روتينية أو عادية على حساب الأمور التخطيطية والتنظيمية والإشرافية والرقابية. ومعالجة مثل هذه الحالة تتمثل بتفويض الرئيس أو القيادي جزءًا من صلاحياته وسلطاته لبعض العاملين، بحيث ينشغل هو بقيادة المؤسسة ويكون ذهنه متفرغاً للمسائل الأهم. </a:t>
            </a:r>
          </a:p>
          <a:p>
            <a:pPr marL="285750" lvl="0" indent="-285750" algn="just" rtl="1">
              <a:lnSpc>
                <a:spcPts val="2400"/>
              </a:lnSpc>
              <a:spcBef>
                <a:spcPts val="600"/>
              </a:spcBef>
              <a:spcAft>
                <a:spcPts val="0"/>
              </a:spcAft>
              <a:buSzPts val="1500"/>
              <a:buFont typeface="Arial" panose="020B0604020202020204" pitchFamily="34" charset="0"/>
              <a:buChar char="•"/>
            </a:pPr>
            <a:r>
              <a:rPr lang="ar-JO"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التحكم في </a:t>
            </a:r>
            <a:r>
              <a:rPr lang="ar-SA"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المكالمات الهاتفية</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إذ أن القيادي ينشغل بأمور متعلقة بإدارته، ولكن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عدم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التحكم في المكالمات الهاتفية</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قد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يشغله عن مواصلة إتمام العمل المشغول به في تلك اللحظة. ويعالج ذلك عن طريق تنظيم ذلك بواسطة السكرتير أو أمين المكتب.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285750" lvl="0" indent="-285750" algn="just" rtl="1">
              <a:lnSpc>
                <a:spcPts val="2400"/>
              </a:lnSpc>
              <a:spcBef>
                <a:spcPts val="600"/>
              </a:spcBef>
              <a:spcAft>
                <a:spcPts val="0"/>
              </a:spcAft>
              <a:buSzPts val="1500"/>
              <a:buFont typeface="Arial" panose="020B0604020202020204" pitchFamily="34" charset="0"/>
              <a:buChar char="•"/>
            </a:pPr>
            <a:r>
              <a:rPr lang="ar-JO"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تنظيم </a:t>
            </a:r>
            <a:r>
              <a:rPr lang="ar-SA"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الزيارات </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أحياناً يزور القيادي أشخاص دون أن يكون لديهم عمل متعلق بالمنظمة التي يقودها، ويعالج ذلك عن طريق تنظيم الزيارات بمواعيد</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محددة مسبقًا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70519D65-4DC3-52D5-0BEC-07996A5B5DE6}"/>
              </a:ext>
            </a:extLst>
          </p:cNvPr>
          <p:cNvSpPr txBox="1"/>
          <p:nvPr/>
        </p:nvSpPr>
        <p:spPr>
          <a:xfrm>
            <a:off x="4327072" y="1453180"/>
            <a:ext cx="2849982" cy="392415"/>
          </a:xfrm>
          <a:prstGeom prst="rect">
            <a:avLst/>
          </a:prstGeom>
          <a:noFill/>
        </p:spPr>
        <p:txBody>
          <a:bodyPr wrap="square">
            <a:spAutoFit/>
          </a:bodyPr>
          <a:lstStyle/>
          <a:p>
            <a:pPr indent="503555" algn="just" rtl="1">
              <a:lnSpc>
                <a:spcPts val="2400"/>
              </a:lnSpc>
              <a:spcBef>
                <a:spcPts val="600"/>
              </a:spcBef>
              <a:spcAft>
                <a:spcPts val="0"/>
              </a:spcAft>
            </a:pPr>
            <a:r>
              <a:rPr lang="ar-JO" sz="1800" dirty="0">
                <a:solidFill>
                  <a:srgbClr val="FFC000"/>
                </a:solidFill>
                <a:latin typeface="Times New Roman" panose="02020603050405020304" pitchFamily="18" charset="0"/>
                <a:ea typeface="Times New Roman" panose="02020603050405020304" pitchFamily="18" charset="0"/>
                <a:cs typeface="Simplified Arabic" panose="02020603050405020304" pitchFamily="18" charset="-78"/>
              </a:rPr>
              <a:t>5</a:t>
            </a:r>
            <a:r>
              <a:rPr lang="ar-SA" sz="1800" b="1"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rPr>
              <a:t>- المهارات الإدارية: </a:t>
            </a:r>
            <a:endParaRPr lang="en-US" sz="1800" dirty="0">
              <a:solidFill>
                <a:srgbClr val="FFC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632971047"/>
      </p:ext>
    </p:extLst>
  </p:cSld>
  <p:clrMapOvr>
    <a:masterClrMapping/>
  </p:clrMapOvr>
  <mc:AlternateContent xmlns:mc="http://schemas.openxmlformats.org/markup-compatibility/2006" xmlns:p14="http://schemas.microsoft.com/office/powerpoint/2010/main">
    <mc:Choice Requires="p14">
      <p:transition spd="med" p14:dur="700" advTm="84905">
        <p:fade/>
      </p:transition>
    </mc:Choice>
    <mc:Fallback xmlns="">
      <p:transition spd="med" advTm="84905">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 والمبتكر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503" y="1152977"/>
            <a:ext cx="12333879" cy="5093702"/>
          </a:xfrm>
          <a:prstGeom prst="rect">
            <a:avLst/>
          </a:prstGeom>
          <a:noFill/>
        </p:spPr>
        <p:txBody>
          <a:bodyPr wrap="square" rtlCol="0">
            <a:spAutoFit/>
          </a:bodyPr>
          <a:lstStyle/>
          <a:p>
            <a:pPr indent="503555" algn="r" rtl="1">
              <a:spcBef>
                <a:spcPts val="600"/>
              </a:spcBef>
            </a:pPr>
            <a:r>
              <a:rPr lang="ar-JO" sz="2000" b="1" dirty="0"/>
              <a:t>إن القائد التربوي الفعال، يجب أن يتوفر فيه مزيج من الخصائص والسمات الشخصية والمهنية التي تعطيه صفة القائد التربوي أهمها :</a:t>
            </a:r>
          </a:p>
          <a:p>
            <a:pPr lvl="1" indent="503555" algn="r" rtl="1">
              <a:spcBef>
                <a:spcPts val="600"/>
              </a:spcBef>
            </a:pPr>
            <a:r>
              <a:rPr lang="ar-JO" sz="1700" dirty="0"/>
              <a:t> - </a:t>
            </a:r>
            <a:r>
              <a:rPr lang="ar-JO" sz="1700" dirty="0">
                <a:solidFill>
                  <a:srgbClr val="00B0F0"/>
                </a:solidFill>
              </a:rPr>
              <a:t>الذكاء</a:t>
            </a:r>
            <a:r>
              <a:rPr lang="ar-JO" sz="1700" dirty="0"/>
              <a:t> : إن القائد هو الذي يملك عقلاً متفتحًا وبصيرة ثاقبة وقدرة عل مسايرة التطورات وتعلم الجديد .</a:t>
            </a:r>
          </a:p>
          <a:p>
            <a:pPr lvl="1" indent="503555" algn="r" rtl="1">
              <a:spcBef>
                <a:spcPts val="600"/>
              </a:spcBef>
            </a:pPr>
            <a:r>
              <a:rPr lang="ar-JO" sz="1700" dirty="0"/>
              <a:t> - ا</a:t>
            </a:r>
            <a:r>
              <a:rPr lang="ar-JO" sz="1700" dirty="0">
                <a:solidFill>
                  <a:srgbClr val="00B0F0"/>
                </a:solidFill>
              </a:rPr>
              <a:t>لمبادأة والابتكار</a:t>
            </a:r>
            <a:r>
              <a:rPr lang="ar-JO" sz="1700" dirty="0"/>
              <a:t>: إن القائد هو الذي يبادر في مواجهة مختلف المواقف ويحسن التصرف ويتخذ القرارات الملائمة.</a:t>
            </a:r>
          </a:p>
          <a:p>
            <a:pPr lvl="1" indent="503555" algn="r" rtl="1">
              <a:spcBef>
                <a:spcPts val="600"/>
              </a:spcBef>
            </a:pPr>
            <a:r>
              <a:rPr lang="ar-JO" sz="1700" dirty="0"/>
              <a:t> </a:t>
            </a:r>
            <a:r>
              <a:rPr lang="ar-JO" sz="1700" dirty="0">
                <a:solidFill>
                  <a:srgbClr val="00B0F0"/>
                </a:solidFill>
              </a:rPr>
              <a:t>- الإقدام والثقة بالنفس</a:t>
            </a:r>
            <a:r>
              <a:rPr lang="ar-JO" sz="1700" dirty="0"/>
              <a:t>: إن المؤسسة تحتاج إلى قائد شجاع غير متذبذب لديه ثقة وحزم، ويستطيع أن يتخذ القرارات، ويواجه الطوارئ .</a:t>
            </a:r>
          </a:p>
          <a:p>
            <a:pPr lvl="1" indent="503555" algn="r" rtl="1">
              <a:spcBef>
                <a:spcPts val="600"/>
              </a:spcBef>
            </a:pPr>
            <a:r>
              <a:rPr lang="ar-JO" sz="1700" dirty="0"/>
              <a:t>- </a:t>
            </a:r>
            <a:r>
              <a:rPr lang="ar-JO" sz="1700" dirty="0">
                <a:solidFill>
                  <a:srgbClr val="00B0F0"/>
                </a:solidFill>
              </a:rPr>
              <a:t>النضج الانفعالي </a:t>
            </a:r>
            <a:r>
              <a:rPr lang="ar-JO" sz="1700" dirty="0"/>
              <a:t>: القائد هو ذلك الشخص الذي يملك القدرة على مواجهة المواقف والتعامل مع الآخرين بثبات واستقرار وضبط النفس .</a:t>
            </a:r>
          </a:p>
          <a:p>
            <a:pPr lvl="1" indent="503555" algn="r" rtl="1">
              <a:spcBef>
                <a:spcPts val="600"/>
              </a:spcBef>
            </a:pPr>
            <a:r>
              <a:rPr lang="ar-JO" sz="1700" dirty="0"/>
              <a:t>- </a:t>
            </a:r>
            <a:r>
              <a:rPr lang="ar-JO" sz="1700" dirty="0">
                <a:solidFill>
                  <a:srgbClr val="00B0F0"/>
                </a:solidFill>
              </a:rPr>
              <a:t>التعاون والتفاعل الاجتماعي </a:t>
            </a:r>
            <a:r>
              <a:rPr lang="ar-JO" sz="1700" dirty="0"/>
              <a:t>: إن القائد الذي تحتاج إليه المؤسسة هو من يملك القدرة على الإيحاء للآخرين وشحذ هممهم وتعزيز روح التعاون بينهم. </a:t>
            </a:r>
          </a:p>
          <a:p>
            <a:pPr lvl="1" indent="503555" algn="r" rtl="1">
              <a:spcBef>
                <a:spcPts val="600"/>
              </a:spcBef>
            </a:pPr>
            <a:r>
              <a:rPr lang="ar-JO" sz="1700" dirty="0"/>
              <a:t>- </a:t>
            </a:r>
            <a:r>
              <a:rPr lang="ar-JO" sz="1700" dirty="0">
                <a:solidFill>
                  <a:srgbClr val="00B0F0"/>
                </a:solidFill>
              </a:rPr>
              <a:t>القدرة على الإقناع </a:t>
            </a:r>
            <a:r>
              <a:rPr lang="ar-JO" sz="1700" dirty="0"/>
              <a:t>: يجب على القائد التربوي أن يسعى جاهداً إلى كسب ثقة العاملين وتأييدهم.</a:t>
            </a:r>
          </a:p>
          <a:p>
            <a:pPr lvl="1" indent="503555" algn="r" rtl="1">
              <a:spcBef>
                <a:spcPts val="600"/>
              </a:spcBef>
            </a:pPr>
            <a:r>
              <a:rPr lang="ar-JO" sz="1700" dirty="0"/>
              <a:t> - </a:t>
            </a:r>
            <a:r>
              <a:rPr lang="ar-JO" sz="1700" dirty="0">
                <a:solidFill>
                  <a:srgbClr val="00B0F0"/>
                </a:solidFill>
              </a:rPr>
              <a:t>قدرة التعبير </a:t>
            </a:r>
            <a:r>
              <a:rPr lang="ar-JO" sz="1700" dirty="0"/>
              <a:t>: ويعني ذلك الطلاقة اللفظية وحسن اختيار الكلمات ليكون الاتصال بينه وبين أفراد جماعته فعالاً. </a:t>
            </a:r>
          </a:p>
          <a:p>
            <a:pPr lvl="1" indent="503555" algn="r" rtl="1">
              <a:spcBef>
                <a:spcPts val="600"/>
              </a:spcBef>
            </a:pPr>
            <a:r>
              <a:rPr lang="ar-JO" sz="1700" dirty="0"/>
              <a:t>-</a:t>
            </a:r>
            <a:r>
              <a:rPr lang="ar-JO" sz="1700" dirty="0">
                <a:solidFill>
                  <a:srgbClr val="00B0F0"/>
                </a:solidFill>
              </a:rPr>
              <a:t>الصبر والمثابرة والطموح </a:t>
            </a:r>
            <a:r>
              <a:rPr lang="ar-JO" sz="1700" dirty="0"/>
              <a:t>: إن العمل التربوي وقيادة المؤسسة ، يتطلبان قائدًا مثابرًا يطمح إلى الأفضل، لا يتراجع حتى يصل إلى تحقيق أهدافه .</a:t>
            </a:r>
          </a:p>
          <a:p>
            <a:pPr lvl="1" indent="503555" algn="r" rtl="1">
              <a:spcBef>
                <a:spcPts val="600"/>
              </a:spcBef>
            </a:pPr>
            <a:r>
              <a:rPr lang="ar-JO" sz="1700" dirty="0"/>
              <a:t>- </a:t>
            </a:r>
            <a:r>
              <a:rPr lang="ar-JO" sz="1700" dirty="0">
                <a:solidFill>
                  <a:srgbClr val="00B0F0"/>
                </a:solidFill>
              </a:rPr>
              <a:t>تحمل المسؤولية </a:t>
            </a:r>
            <a:r>
              <a:rPr lang="ar-JO" sz="1700" dirty="0"/>
              <a:t>: على القائد التربوي أن يفهم دوره الحقيقي والمسؤولية الملقاة على عاتقه، لأن القيادة مسؤولية وأمانة لذا وجب عليه تحملها والإخلاص فيها .</a:t>
            </a:r>
          </a:p>
          <a:p>
            <a:pPr lvl="1" indent="503555" algn="r" rtl="1">
              <a:spcBef>
                <a:spcPts val="600"/>
              </a:spcBef>
            </a:pPr>
            <a:r>
              <a:rPr lang="ar-JO" sz="1700" dirty="0"/>
              <a:t> - </a:t>
            </a:r>
            <a:r>
              <a:rPr lang="ar-JO" sz="1700" dirty="0">
                <a:solidFill>
                  <a:srgbClr val="00B0F0"/>
                </a:solidFill>
              </a:rPr>
              <a:t>القدرة على الإدراك والتحليل </a:t>
            </a:r>
            <a:r>
              <a:rPr lang="ar-JO" sz="1700" dirty="0"/>
              <a:t>: على القائد التربوي أن يكون دقيق الملاحظة ، مدركًا لجميع التفاصيل ، حيث يحلل المشكلة إلى عناصرها الأساسية .</a:t>
            </a:r>
          </a:p>
          <a:p>
            <a:pPr lvl="1" indent="503555" algn="r" rtl="1">
              <a:spcBef>
                <a:spcPts val="600"/>
              </a:spcBef>
            </a:pPr>
            <a:r>
              <a:rPr lang="ar-JO" sz="1700" dirty="0"/>
              <a:t>- </a:t>
            </a:r>
            <a:r>
              <a:rPr lang="ar-JO" sz="1700" dirty="0">
                <a:solidFill>
                  <a:srgbClr val="00B0F0"/>
                </a:solidFill>
              </a:rPr>
              <a:t>القدرة على إدارة العلاقات </a:t>
            </a:r>
            <a:r>
              <a:rPr lang="ar-JO" sz="1700" dirty="0"/>
              <a:t>: أن يشجع القائد لتفاعل بين أفراد المؤسسة وينمي فيهم العلاقات البناءة والمثمرة والتواصل الفعال في جو يسوده الاحترام والثقة .</a:t>
            </a:r>
          </a:p>
          <a:p>
            <a:pPr lvl="1" indent="503555" algn="r" rtl="1">
              <a:spcBef>
                <a:spcPts val="600"/>
              </a:spcBef>
            </a:pPr>
            <a:r>
              <a:rPr lang="ar-JO" sz="1700" dirty="0"/>
              <a:t>- </a:t>
            </a:r>
            <a:r>
              <a:rPr lang="ar-JO" sz="1700" dirty="0">
                <a:solidFill>
                  <a:srgbClr val="00B0F0"/>
                </a:solidFill>
              </a:rPr>
              <a:t>القدرة على التعليم والتدريب </a:t>
            </a:r>
            <a:r>
              <a:rPr lang="ar-JO" sz="1700" dirty="0"/>
              <a:t>: يعتبر القائد التربوي معلمًا ومدربًا يمتلك مهارات وخبرات بإمكانه أن ينقلها إلى الآخرين لتحسين نتاجاتهم وأدائهم.</a:t>
            </a:r>
          </a:p>
          <a:p>
            <a:pPr lvl="1" indent="503555" algn="r" rtl="1">
              <a:spcBef>
                <a:spcPts val="600"/>
              </a:spcBef>
            </a:pPr>
            <a:r>
              <a:rPr lang="ar-JO" sz="1700" dirty="0">
                <a:solidFill>
                  <a:srgbClr val="00B0F0"/>
                </a:solidFill>
              </a:rPr>
              <a:t>- حسن الخلق</a:t>
            </a:r>
            <a:r>
              <a:rPr lang="ar-JO" sz="1700" dirty="0"/>
              <a:t>: إن المؤسسة تحتاج إلى قائد صادق في أقواله وأفعاله, ساعيًا إلى الخير والصلاح، ومحبًا لعمله , ومتفانياً في خدمة أبناء مجتمعه . </a:t>
            </a:r>
          </a:p>
          <a:p>
            <a:pPr lvl="1" indent="503555" algn="r" rtl="1">
              <a:spcBef>
                <a:spcPts val="600"/>
              </a:spcBef>
            </a:pPr>
            <a:r>
              <a:rPr lang="ar-JO" sz="1700" dirty="0"/>
              <a:t>-</a:t>
            </a:r>
            <a:r>
              <a:rPr lang="ar-JO" sz="1700" dirty="0">
                <a:solidFill>
                  <a:srgbClr val="00B0F0"/>
                </a:solidFill>
              </a:rPr>
              <a:t> المظهر الشخصي </a:t>
            </a:r>
            <a:r>
              <a:rPr lang="ar-JO" sz="1700" dirty="0"/>
              <a:t>: إن المظهر الشخصي للقائد التربوي لا يقل عن جوهره, فحسن مظهره وهندامه لهما دور مهم أيضًا.</a:t>
            </a:r>
            <a:endParaRPr lang="en-US" sz="17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82969518"/>
      </p:ext>
    </p:extLst>
  </p:cSld>
  <p:clrMapOvr>
    <a:masterClrMapping/>
  </p:clrMapOvr>
  <mc:AlternateContent xmlns:mc="http://schemas.openxmlformats.org/markup-compatibility/2006" xmlns:p14="http://schemas.microsoft.com/office/powerpoint/2010/main">
    <mc:Choice Requires="p14">
      <p:transition spd="med" p14:dur="700" advTm="196245">
        <p:fade/>
      </p:transition>
    </mc:Choice>
    <mc:Fallback xmlns="">
      <p:transition spd="med" advTm="196245">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429000" y="179861"/>
            <a:ext cx="5514975" cy="954107"/>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الاتصال الفعال للقائد</a:t>
            </a:r>
          </a:p>
          <a:p>
            <a:pPr lvl="0" algn="ctr">
              <a:buClrTx/>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اللمسة الإنسانية </a:t>
            </a:r>
            <a:r>
              <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Human Touch</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401205"/>
          </a:xfrm>
          <a:prstGeom prst="rect">
            <a:avLst/>
          </a:prstGeom>
          <a:noFill/>
        </p:spPr>
        <p:txBody>
          <a:bodyPr wrap="square" rtlCol="0">
            <a:spAutoFit/>
          </a:bodyPr>
          <a:lstStyle/>
          <a:p>
            <a:pPr algn="r" rtl="1"/>
            <a:r>
              <a:rPr lang="ar-SA" sz="2000" i="0" dirty="0">
                <a:effectLst/>
                <a:latin typeface="Times New Roman" panose="02020603050405020304" pitchFamily="18" charset="0"/>
                <a:ea typeface="Times New Roman" panose="02020603050405020304" pitchFamily="18" charset="0"/>
              </a:rPr>
              <a:t>من أهم مهارات الاتصال: الإنصات للموظفين وإعلامهم بما يدور أفضل الطرق لإغلاق فجوة الالتزام ولجعلهم يشعرون بالانتماء ولقطع الطريق على الشائعات.</a:t>
            </a:r>
            <a:endParaRPr lang="en-US" sz="2000" i="1" dirty="0">
              <a:effectLst/>
              <a:latin typeface="Times New Roman" panose="02020603050405020304" pitchFamily="18" charset="0"/>
              <a:ea typeface="Times New Roman" panose="02020603050405020304" pitchFamily="18" charset="0"/>
            </a:endParaRPr>
          </a:p>
          <a:p>
            <a:pPr algn="r" rtl="1"/>
            <a:r>
              <a:rPr lang="ar-SA" sz="2000" i="0" dirty="0">
                <a:effectLst/>
                <a:latin typeface="Times New Roman" panose="02020603050405020304" pitchFamily="18" charset="0"/>
                <a:ea typeface="Times New Roman" panose="02020603050405020304" pitchFamily="18" charset="0"/>
              </a:rPr>
              <a:t>•	تضمنت إحدى الدراسات </a:t>
            </a:r>
            <a:r>
              <a:rPr lang="ar-JO" sz="2000" i="0" dirty="0">
                <a:effectLst/>
                <a:latin typeface="Times New Roman" panose="02020603050405020304" pitchFamily="18" charset="0"/>
                <a:ea typeface="Times New Roman" panose="02020603050405020304" pitchFamily="18" charset="0"/>
              </a:rPr>
              <a:t>العلمية</a:t>
            </a:r>
            <a:r>
              <a:rPr lang="ar-SA" sz="2000" i="0" dirty="0">
                <a:effectLst/>
                <a:latin typeface="Times New Roman" panose="02020603050405020304" pitchFamily="18" charset="0"/>
                <a:ea typeface="Times New Roman" panose="02020603050405020304" pitchFamily="18" charset="0"/>
              </a:rPr>
              <a:t> قواعد للاتصال الناجح أدرجتها تحت الكلمة الإنجليزية (</a:t>
            </a:r>
            <a:r>
              <a:rPr lang="en-US" sz="2000" b="1" dirty="0">
                <a:effectLst/>
                <a:latin typeface="Times New Roman" panose="02020603050405020304" pitchFamily="18" charset="0"/>
                <a:ea typeface="Times New Roman" panose="02020603050405020304" pitchFamily="18" charset="0"/>
              </a:rPr>
              <a:t>Human Touch</a:t>
            </a:r>
            <a:r>
              <a:rPr lang="ar-SA" sz="2000" i="0" dirty="0">
                <a:effectLst/>
                <a:latin typeface="Times New Roman" panose="02020603050405020304" pitchFamily="18" charset="0"/>
                <a:ea typeface="Times New Roman" panose="02020603050405020304" pitchFamily="18" charset="0"/>
              </a:rPr>
              <a:t>) أي اللمسة الإنسانية على النحو التالي:</a:t>
            </a:r>
            <a:r>
              <a:rPr lang="ar-JO" sz="2000" i="0" dirty="0">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algn="r" rtl="1"/>
            <a:r>
              <a:rPr lang="ar-SA" sz="2000" dirty="0">
                <a:effectLst/>
                <a:latin typeface="Times New Roman" panose="02020603050405020304" pitchFamily="18" charset="0"/>
                <a:ea typeface="Times New Roman" panose="02020603050405020304" pitchFamily="18" charset="0"/>
              </a:rPr>
              <a:t>1)	استمع إليه.		  </a:t>
            </a:r>
            <a:r>
              <a:rPr lang="ar-JO"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H: Hear Him</a:t>
            </a:r>
            <a:endParaRPr lang="en-US" sz="2000" dirty="0">
              <a:effectLst/>
              <a:latin typeface="Times New Roman" panose="02020603050405020304" pitchFamily="18" charset="0"/>
              <a:ea typeface="Times New Roman" panose="02020603050405020304" pitchFamily="18" charset="0"/>
            </a:endParaRPr>
          </a:p>
          <a:p>
            <a:pPr algn="r" rtl="1"/>
            <a:r>
              <a:rPr lang="ar-SA" sz="2000" dirty="0">
                <a:effectLst/>
                <a:latin typeface="Times New Roman" panose="02020603050405020304" pitchFamily="18" charset="0"/>
                <a:ea typeface="Times New Roman" panose="02020603050405020304" pitchFamily="18" charset="0"/>
              </a:rPr>
              <a:t>2)	احترم شعوره.	</a:t>
            </a:r>
            <a:r>
              <a:rPr lang="ar-JO"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U:  Understand his feeling</a:t>
            </a:r>
            <a:endParaRPr lang="en-US" sz="2000" dirty="0">
              <a:effectLst/>
              <a:latin typeface="Times New Roman" panose="02020603050405020304" pitchFamily="18" charset="0"/>
              <a:ea typeface="Times New Roman" panose="02020603050405020304" pitchFamily="18" charset="0"/>
            </a:endParaRPr>
          </a:p>
          <a:p>
            <a:pPr algn="r" rtl="1"/>
            <a:r>
              <a:rPr lang="ar-SA" sz="2000" dirty="0">
                <a:effectLst/>
                <a:latin typeface="Times New Roman" panose="02020603050405020304" pitchFamily="18" charset="0"/>
                <a:ea typeface="Times New Roman" panose="02020603050405020304" pitchFamily="18" charset="0"/>
              </a:rPr>
              <a:t>3)	حر</a:t>
            </a:r>
            <a:r>
              <a:rPr lang="ar-JO" sz="2000" dirty="0">
                <a:effectLst/>
                <a:latin typeface="Times New Roman" panose="02020603050405020304" pitchFamily="18" charset="0"/>
                <a:ea typeface="Times New Roman" panose="02020603050405020304" pitchFamily="18" charset="0"/>
              </a:rPr>
              <a:t>ّ</a:t>
            </a:r>
            <a:r>
              <a:rPr lang="ar-SA" sz="2000" dirty="0">
                <a:effectLst/>
                <a:latin typeface="Times New Roman" panose="02020603050405020304" pitchFamily="18" charset="0"/>
                <a:ea typeface="Times New Roman" panose="02020603050405020304" pitchFamily="18" charset="0"/>
              </a:rPr>
              <a:t>ك رغبته. 	</a:t>
            </a:r>
            <a:r>
              <a:rPr lang="ar-JO"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M: Motivate his desire</a:t>
            </a:r>
            <a:endParaRPr lang="en-US" sz="2000" dirty="0">
              <a:effectLst/>
              <a:latin typeface="Times New Roman" panose="02020603050405020304" pitchFamily="18" charset="0"/>
              <a:ea typeface="Times New Roman" panose="02020603050405020304" pitchFamily="18" charset="0"/>
            </a:endParaRPr>
          </a:p>
          <a:p>
            <a:pPr algn="r" rtl="1"/>
            <a:r>
              <a:rPr lang="ar-SA" sz="2000" dirty="0">
                <a:effectLst/>
                <a:latin typeface="Times New Roman" panose="02020603050405020304" pitchFamily="18" charset="0"/>
                <a:ea typeface="Times New Roman" panose="02020603050405020304" pitchFamily="18" charset="0"/>
              </a:rPr>
              <a:t>4)	قد</a:t>
            </a:r>
            <a:r>
              <a:rPr lang="ar-JO" sz="2000" dirty="0">
                <a:effectLst/>
                <a:latin typeface="Times New Roman" panose="02020603050405020304" pitchFamily="18" charset="0"/>
                <a:ea typeface="Times New Roman" panose="02020603050405020304" pitchFamily="18" charset="0"/>
              </a:rPr>
              <a:t>ّ</a:t>
            </a:r>
            <a:r>
              <a:rPr lang="ar-SA" sz="2000" dirty="0">
                <a:effectLst/>
                <a:latin typeface="Times New Roman" panose="02020603050405020304" pitchFamily="18" charset="0"/>
                <a:ea typeface="Times New Roman" panose="02020603050405020304" pitchFamily="18" charset="0"/>
              </a:rPr>
              <a:t>ر مجهوده. 	</a:t>
            </a:r>
            <a:r>
              <a:rPr lang="ar-JO"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A: Appreciate his efforts</a:t>
            </a:r>
            <a:endParaRPr lang="en-US" sz="2000" dirty="0">
              <a:effectLst/>
              <a:latin typeface="Times New Roman" panose="02020603050405020304" pitchFamily="18" charset="0"/>
              <a:ea typeface="Times New Roman" panose="02020603050405020304" pitchFamily="18" charset="0"/>
            </a:endParaRPr>
          </a:p>
          <a:p>
            <a:pPr algn="r" rtl="1"/>
            <a:r>
              <a:rPr lang="ar-SA" sz="2000" dirty="0">
                <a:effectLst/>
                <a:latin typeface="Times New Roman" panose="02020603050405020304" pitchFamily="18" charset="0"/>
                <a:ea typeface="Times New Roman" panose="02020603050405020304" pitchFamily="18" charset="0"/>
              </a:rPr>
              <a:t>5)	مد</a:t>
            </a:r>
            <a:r>
              <a:rPr lang="ar-JO" sz="2000" dirty="0">
                <a:effectLst/>
                <a:latin typeface="Times New Roman" panose="02020603050405020304" pitchFamily="18" charset="0"/>
                <a:ea typeface="Times New Roman" panose="02020603050405020304" pitchFamily="18" charset="0"/>
              </a:rPr>
              <a:t>ّ</a:t>
            </a:r>
            <a:r>
              <a:rPr lang="ar-SA" sz="2000" dirty="0">
                <a:effectLst/>
                <a:latin typeface="Times New Roman" panose="02020603050405020304" pitchFamily="18" charset="0"/>
                <a:ea typeface="Times New Roman" panose="02020603050405020304" pitchFamily="18" charset="0"/>
              </a:rPr>
              <a:t>ه بالأخبار. 		</a:t>
            </a:r>
            <a:r>
              <a:rPr lang="ar-JO"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N: News Him</a:t>
            </a:r>
            <a:endParaRPr lang="en-US" sz="2000" dirty="0">
              <a:effectLst/>
              <a:latin typeface="Times New Roman" panose="02020603050405020304" pitchFamily="18" charset="0"/>
              <a:ea typeface="Times New Roman" panose="02020603050405020304" pitchFamily="18" charset="0"/>
            </a:endParaRPr>
          </a:p>
          <a:p>
            <a:pPr algn="r" rtl="1"/>
            <a:r>
              <a:rPr lang="ar-SA" sz="2000" dirty="0">
                <a:effectLst/>
                <a:latin typeface="Times New Roman" panose="02020603050405020304" pitchFamily="18" charset="0"/>
                <a:ea typeface="Times New Roman" panose="02020603050405020304" pitchFamily="18" charset="0"/>
              </a:rPr>
              <a:t>6)	دربه.		               </a:t>
            </a:r>
            <a:r>
              <a:rPr lang="ar-JO"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T: Train Him</a:t>
            </a:r>
            <a:endParaRPr lang="en-US" sz="2000" dirty="0">
              <a:effectLst/>
              <a:latin typeface="Times New Roman" panose="02020603050405020304" pitchFamily="18" charset="0"/>
              <a:ea typeface="Times New Roman" panose="02020603050405020304" pitchFamily="18" charset="0"/>
            </a:endParaRPr>
          </a:p>
          <a:p>
            <a:pPr algn="r" rtl="1"/>
            <a:r>
              <a:rPr lang="ar-SA" sz="2000" dirty="0">
                <a:effectLst/>
                <a:latin typeface="Times New Roman" panose="02020603050405020304" pitchFamily="18" charset="0"/>
                <a:ea typeface="Times New Roman" panose="02020603050405020304" pitchFamily="18" charset="0"/>
              </a:rPr>
              <a:t>7)	أرشده. 		                 </a:t>
            </a:r>
            <a:r>
              <a:rPr lang="en-US" sz="2000" b="1" dirty="0">
                <a:effectLst/>
                <a:latin typeface="Times New Roman" panose="02020603050405020304" pitchFamily="18" charset="0"/>
                <a:ea typeface="Times New Roman" panose="02020603050405020304" pitchFamily="18" charset="0"/>
              </a:rPr>
              <a:t>O: Open his eyes</a:t>
            </a:r>
            <a:endParaRPr lang="en-US" sz="2000" dirty="0">
              <a:effectLst/>
              <a:latin typeface="Times New Roman" panose="02020603050405020304" pitchFamily="18" charset="0"/>
              <a:ea typeface="Times New Roman" panose="02020603050405020304" pitchFamily="18" charset="0"/>
            </a:endParaRPr>
          </a:p>
          <a:p>
            <a:pPr algn="r" rtl="1"/>
            <a:r>
              <a:rPr lang="ar-JO" sz="2000" dirty="0">
                <a:effectLst/>
                <a:latin typeface="Times New Roman" panose="02020603050405020304" pitchFamily="18" charset="0"/>
                <a:ea typeface="Times New Roman" panose="02020603050405020304" pitchFamily="18" charset="0"/>
              </a:rPr>
              <a:t>8)          </a:t>
            </a:r>
            <a:r>
              <a:rPr lang="ar-SA" sz="2000" dirty="0">
                <a:effectLst/>
                <a:latin typeface="Times New Roman" panose="02020603050405020304" pitchFamily="18" charset="0"/>
                <a:ea typeface="Times New Roman" panose="02020603050405020304" pitchFamily="18" charset="0"/>
              </a:rPr>
              <a:t>تفه</a:t>
            </a:r>
            <a:r>
              <a:rPr lang="ar-JO" sz="2000" dirty="0">
                <a:effectLst/>
                <a:latin typeface="Times New Roman" panose="02020603050405020304" pitchFamily="18" charset="0"/>
                <a:ea typeface="Times New Roman" panose="02020603050405020304" pitchFamily="18" charset="0"/>
              </a:rPr>
              <a:t>ّ</a:t>
            </a:r>
            <a:r>
              <a:rPr lang="ar-SA" sz="2000" dirty="0">
                <a:effectLst/>
                <a:latin typeface="Times New Roman" panose="02020603050405020304" pitchFamily="18" charset="0"/>
                <a:ea typeface="Times New Roman" panose="02020603050405020304" pitchFamily="18" charset="0"/>
              </a:rPr>
              <a:t>م تفرده.	</a:t>
            </a:r>
            <a:r>
              <a:rPr lang="ar-JO"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U: Understand his uniqueness</a:t>
            </a:r>
          </a:p>
          <a:p>
            <a:pPr algn="r" rtl="1"/>
            <a:r>
              <a:rPr lang="ar-SA" sz="2000" dirty="0">
                <a:effectLst/>
                <a:latin typeface="Times New Roman" panose="02020603050405020304" pitchFamily="18" charset="0"/>
                <a:ea typeface="Times New Roman" panose="02020603050405020304" pitchFamily="18" charset="0"/>
              </a:rPr>
              <a:t>9)	اتصل به. 		             </a:t>
            </a:r>
            <a:r>
              <a:rPr lang="ar-JO"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C: Contact Him</a:t>
            </a:r>
          </a:p>
          <a:p>
            <a:pPr algn="r" rtl="1"/>
            <a:r>
              <a:rPr lang="ar-SA" sz="2000" dirty="0">
                <a:effectLst/>
                <a:latin typeface="Times New Roman" panose="02020603050405020304" pitchFamily="18" charset="0"/>
                <a:ea typeface="Times New Roman" panose="02020603050405020304" pitchFamily="18" charset="0"/>
              </a:rPr>
              <a:t> 10 ) </a:t>
            </a:r>
            <a:r>
              <a:rPr lang="ar-JO"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أكرمه.            	           </a:t>
            </a:r>
            <a:r>
              <a:rPr lang="ar-JO"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H: Honor Him</a:t>
            </a:r>
            <a:endParaRPr lang="en-US" sz="20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2960437" y="5556682"/>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69B13626-708B-367C-D74A-5610A9C3DA03}"/>
              </a:ext>
            </a:extLst>
          </p:cNvPr>
          <p:cNvSpPr txBox="1"/>
          <p:nvPr/>
        </p:nvSpPr>
        <p:spPr>
          <a:xfrm>
            <a:off x="676922" y="4369666"/>
            <a:ext cx="1267288" cy="830997"/>
          </a:xfrm>
          <a:prstGeom prst="rect">
            <a:avLst/>
          </a:prstGeom>
          <a:noFill/>
        </p:spPr>
        <p:txBody>
          <a:bodyPr wrap="square">
            <a:spAutoFit/>
          </a:bodyPr>
          <a:lstStyle/>
          <a:p>
            <a:r>
              <a:rPr lang="en-US" sz="2400" b="1" dirty="0">
                <a:solidFill>
                  <a:schemeClr val="bg1"/>
                </a:solidFill>
                <a:effectLst/>
                <a:latin typeface="Times New Roman" panose="02020603050405020304" pitchFamily="18" charset="0"/>
                <a:ea typeface="Times New Roman" panose="02020603050405020304" pitchFamily="18" charset="0"/>
              </a:rPr>
              <a:t>Human Touch</a:t>
            </a:r>
            <a:endParaRPr lang="ar-JO" sz="2400" dirty="0">
              <a:solidFill>
                <a:schemeClr val="bg1"/>
              </a:solidFill>
            </a:endParaRPr>
          </a:p>
        </p:txBody>
      </p:sp>
      <p:sp>
        <p:nvSpPr>
          <p:cNvPr id="12" name="TextBox 11">
            <a:extLst>
              <a:ext uri="{FF2B5EF4-FFF2-40B4-BE49-F238E27FC236}">
                <a16:creationId xmlns:a16="http://schemas.microsoft.com/office/drawing/2014/main" id="{5EBA8F16-381C-A1C5-788D-B45B4A7E58BA}"/>
              </a:ext>
            </a:extLst>
          </p:cNvPr>
          <p:cNvSpPr txBox="1"/>
          <p:nvPr/>
        </p:nvSpPr>
        <p:spPr>
          <a:xfrm>
            <a:off x="1209675" y="5466003"/>
            <a:ext cx="2105025" cy="369332"/>
          </a:xfrm>
          <a:prstGeom prst="rect">
            <a:avLst/>
          </a:prstGeom>
          <a:noFill/>
        </p:spPr>
        <p:txBody>
          <a:bodyPr wrap="square">
            <a:spAutoFit/>
          </a:bodyPr>
          <a:lstStyle/>
          <a:p>
            <a:r>
              <a:rPr lang="en-GB" dirty="0">
                <a:solidFill>
                  <a:schemeClr val="bg1"/>
                </a:solidFill>
              </a:rPr>
              <a:t>www.midocean.ae</a:t>
            </a:r>
          </a:p>
        </p:txBody>
      </p:sp>
      <p:pic>
        <p:nvPicPr>
          <p:cNvPr id="14" name="Picture 13">
            <a:extLst>
              <a:ext uri="{FF2B5EF4-FFF2-40B4-BE49-F238E27FC236}">
                <a16:creationId xmlns:a16="http://schemas.microsoft.com/office/drawing/2014/main" id="{A8139CB2-4108-08EF-17C6-9DABA12C5556}"/>
              </a:ext>
            </a:extLst>
          </p:cNvPr>
          <p:cNvPicPr>
            <a:picLocks noChangeAspect="1"/>
          </p:cNvPicPr>
          <p:nvPr/>
        </p:nvPicPr>
        <p:blipFill>
          <a:blip r:embed="rId3"/>
          <a:stretch>
            <a:fillRect/>
          </a:stretch>
        </p:blipFill>
        <p:spPr>
          <a:xfrm>
            <a:off x="1209675" y="2912341"/>
            <a:ext cx="2800350" cy="291465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141789058"/>
      </p:ext>
    </p:extLst>
  </p:cSld>
  <p:clrMapOvr>
    <a:masterClrMapping/>
  </p:clrMapOvr>
  <mc:AlternateContent xmlns:mc="http://schemas.openxmlformats.org/markup-compatibility/2006" xmlns:p14="http://schemas.microsoft.com/office/powerpoint/2010/main">
    <mc:Choice Requires="p14">
      <p:transition spd="med" p14:dur="700" advTm="116176">
        <p:fade/>
      </p:transition>
    </mc:Choice>
    <mc:Fallback xmlns="">
      <p:transition spd="med" advTm="116176">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8188" y="118355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905" indent="-1905" algn="r" rtl="1">
              <a:lnSpc>
                <a:spcPct val="110000"/>
              </a:lnSpc>
              <a:spcAft>
                <a:spcPts val="555"/>
              </a:spcAft>
            </a:pPr>
            <a:endPar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marL="1905" indent="-1905" algn="r" rtl="1">
              <a:lnSpc>
                <a:spcPct val="110000"/>
              </a:lnSpc>
              <a:spcAft>
                <a:spcPts val="555"/>
              </a:spcAft>
            </a:pPr>
            <a:r>
              <a:rPr lang="ar-SA" sz="20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قدرات إبداعية فريدة ت</a:t>
            </a:r>
            <a:r>
              <a:rPr lang="ar-JO" sz="20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دفع القائد</a:t>
            </a:r>
            <a:r>
              <a:rPr lang="ar-SA" sz="20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إلى النجاح والتميز:</a:t>
            </a:r>
            <a:endParaRPr lang="en-US" sz="2000" b="1" dirty="0">
              <a:solidFill>
                <a:srgbClr val="000000"/>
              </a:solidFill>
              <a:effectLst/>
              <a:latin typeface="Times New Roman" panose="02020603050405020304" pitchFamily="18" charset="0"/>
              <a:ea typeface="Times New Roman" panose="02020603050405020304" pitchFamily="18" charset="0"/>
            </a:endParaRPr>
          </a:p>
          <a:p>
            <a:pPr marL="1905" indent="-1905" algn="r" rtl="1">
              <a:lnSpc>
                <a:spcPct val="110000"/>
              </a:lnSpc>
              <a:spcAft>
                <a:spcPts val="555"/>
              </a:spcAft>
            </a:pP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القادة المبدعون يبحثون عن الطرق والحلول البديلة ولا يكتفون بطريقة واحدة لحل مشكلات العمل. </a:t>
            </a:r>
            <a:endParaRPr lang="en-US" sz="2000" dirty="0">
              <a:solidFill>
                <a:srgbClr val="000000"/>
              </a:solidFill>
              <a:effectLst/>
              <a:latin typeface="Times New Roman" panose="02020603050405020304" pitchFamily="18" charset="0"/>
              <a:ea typeface="Times New Roman" panose="02020603050405020304" pitchFamily="18" charset="0"/>
            </a:endParaRPr>
          </a:p>
          <a:p>
            <a:pPr marL="1905" indent="-1905" algn="r" rtl="1">
              <a:lnSpc>
                <a:spcPct val="110000"/>
              </a:lnSpc>
              <a:spcAft>
                <a:spcPts val="555"/>
              </a:spcAft>
            </a:pP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القادة المبدعون لديهم تصميم وإرادة قوية لا تهزمها المواقف الصعبة</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و</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لديهم أهداف واضحة يصرون على الوصول إليها ويجتهدون لتحقيق</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ها.</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marL="1905" indent="-1905" algn="r" rtl="1">
              <a:lnSpc>
                <a:spcPct val="110000"/>
              </a:lnSpc>
              <a:spcAft>
                <a:spcPts val="555"/>
              </a:spcAft>
            </a:pP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القادة المبدعون لا يخشون الفشل ولا يمل</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ون</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من</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كثرة </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التجارب</a:t>
            </a:r>
            <a:r>
              <a:rPr lang="ar-JO" sz="2000" dirty="0">
                <a:solidFill>
                  <a:srgbClr val="000000"/>
                </a:solidFill>
                <a:latin typeface="Times New Roman" panose="02020603050405020304" pitchFamily="18" charset="0"/>
                <a:ea typeface="Times New Roman" panose="02020603050405020304" pitchFamily="18" charset="0"/>
                <a:cs typeface="Simplified Arabic" panose="02020603050405020304" pitchFamily="18" charset="-78"/>
              </a:rPr>
              <a:t>.</a:t>
            </a:r>
            <a:endParaRPr lang="en-US" sz="2000" dirty="0">
              <a:solidFill>
                <a:srgbClr val="000000"/>
              </a:solidFill>
              <a:effectLst/>
              <a:latin typeface="Times New Roman" panose="02020603050405020304" pitchFamily="18" charset="0"/>
              <a:ea typeface="Times New Roman" panose="02020603050405020304" pitchFamily="18" charset="0"/>
            </a:endParaRPr>
          </a:p>
          <a:p>
            <a:pPr marL="1905" indent="-1905" algn="r" rtl="1">
              <a:lnSpc>
                <a:spcPct val="110000"/>
              </a:lnSpc>
              <a:spcAft>
                <a:spcPts val="555"/>
              </a:spcAft>
            </a:pP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القادة المبدعون (مبادرون، متفائلون، إيجابيون، لا يميلون للروتين)</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و</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لديهم حب الاستطلاع والاستفسار والحماس المستمر لكل جديد بالعمل</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و</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لديهم الرغبة في التقصي والاكتشاف لمعظم التفاصيل الصعبة. </a:t>
            </a:r>
            <a:endParaRPr lang="en-US" sz="2000" dirty="0">
              <a:solidFill>
                <a:srgbClr val="000000"/>
              </a:solidFill>
              <a:effectLst/>
              <a:latin typeface="Times New Roman" panose="02020603050405020304" pitchFamily="18" charset="0"/>
              <a:ea typeface="Times New Roman" panose="02020603050405020304" pitchFamily="18" charset="0"/>
            </a:endParaRPr>
          </a:p>
          <a:p>
            <a:pPr marL="1905" indent="-1905" algn="r" rtl="1">
              <a:lnSpc>
                <a:spcPct val="110000"/>
              </a:lnSpc>
              <a:spcAft>
                <a:spcPts val="555"/>
              </a:spcAft>
            </a:pP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القادة المبدعون يتميزون بالبراعة</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والدهاء وسرعة البديهة وتعدد الأفكار والإجابات، بالمقارنة بأقرانهم</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و</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يمتلكون القدرة على عرض أفكارهم بصور مبدعة، والتمتع بخيال رحب وقدرة عالية على</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التصو</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ر الذهني، والتمت</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ع بمستويات عقلية عليا في تحليل وتركيب الأفكار</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والأشياء</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كما أن ل</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ديهم خلفية واسعة وعميقة في حقول علمية وأدبية ولغوية وفنية مختلفة.</a:t>
            </a:r>
            <a:endParaRPr lang="en-US" sz="2000" dirty="0">
              <a:solidFill>
                <a:srgbClr val="000000"/>
              </a:solidFill>
              <a:effectLst/>
              <a:latin typeface="Times New Roman" panose="02020603050405020304" pitchFamily="18" charset="0"/>
              <a:ea typeface="Times New Roman" panose="02020603050405020304" pitchFamily="18" charset="0"/>
            </a:endParaRPr>
          </a:p>
          <a:p>
            <a:pPr marL="1905" indent="-1905" algn="r" rtl="1">
              <a:lnSpc>
                <a:spcPct val="110000"/>
              </a:lnSpc>
              <a:spcAft>
                <a:spcPts val="555"/>
              </a:spcAft>
            </a:pP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القادة المبدعون يتميزون بالاستقلالية في الفكر والعمل ،</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ويتمسكون بآرائهم إذا شعروا أنهم على صواب. </a:t>
            </a:r>
            <a:endParaRPr lang="en-US" sz="2000" dirty="0">
              <a:solidFill>
                <a:srgbClr val="000000"/>
              </a:solidFill>
              <a:effectLst/>
              <a:latin typeface="Times New Roman" panose="02020603050405020304" pitchFamily="18" charset="0"/>
              <a:ea typeface="Times New Roman" panose="02020603050405020304" pitchFamily="18" charset="0"/>
            </a:endParaRPr>
          </a:p>
          <a:p>
            <a:pPr marL="1905" indent="-1905" algn="r" rtl="1">
              <a:lnSpc>
                <a:spcPct val="110000"/>
              </a:lnSpc>
              <a:spcAft>
                <a:spcPts val="555"/>
              </a:spcAft>
            </a:pP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القادة المبدعون أكثر جرأة</a:t>
            </a:r>
            <a:r>
              <a:rPr lang="en-GB"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ومغامرة من غيرهم، وأكثر ضبطاً للذات وسيطرة</a:t>
            </a:r>
            <a:r>
              <a:rPr lang="ar-JO"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0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عليها.</a:t>
            </a:r>
            <a:endParaRPr lang="en-US" sz="2000" dirty="0">
              <a:solidFill>
                <a:srgbClr val="00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038475" y="179863"/>
            <a:ext cx="6010275"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قدرات إبداعية تدفع القائد إلى النجاح والتميز</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04289804"/>
      </p:ext>
    </p:extLst>
  </p:cSld>
  <p:clrMapOvr>
    <a:masterClrMapping/>
  </p:clrMapOvr>
  <mc:AlternateContent xmlns:mc="http://schemas.openxmlformats.org/markup-compatibility/2006" xmlns:p14="http://schemas.microsoft.com/office/powerpoint/2010/main">
    <mc:Choice Requires="p14">
      <p:transition spd="med" p14:dur="700" advTm="98595">
        <p:fade/>
      </p:transition>
    </mc:Choice>
    <mc:Fallback xmlns="">
      <p:transition spd="med" advTm="98595">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409951" y="179863"/>
            <a:ext cx="5476874" cy="523220"/>
          </a:xfrm>
          <a:prstGeom prst="rect">
            <a:avLst/>
          </a:prstGeom>
          <a:noFill/>
        </p:spPr>
        <p:txBody>
          <a:bodyPr wrap="square" rtlCol="0">
            <a:spAutoFit/>
          </a:bodyPr>
          <a:lstStyle/>
          <a:p>
            <a:pPr lvl="0">
              <a:buClrTx/>
            </a:pPr>
            <a:r>
              <a:rPr lang="ar-SA" sz="2800" b="1" i="0" dirty="0">
                <a:solidFill>
                  <a:schemeClr val="bg1"/>
                </a:solidFill>
                <a:effectLst/>
                <a:latin typeface="Times New Roman" panose="02020603050405020304" pitchFamily="18" charset="0"/>
                <a:ea typeface="Times New Roman" panose="02020603050405020304" pitchFamily="18" charset="0"/>
                <a:cs typeface="Traditional Arabic" panose="02020603050405020304" pitchFamily="18" charset="-78"/>
              </a:rPr>
              <a:t>العادات السبع للقادة الإداريين </a:t>
            </a:r>
            <a:r>
              <a:rPr lang="ar-JO" sz="2800" b="1" i="0" dirty="0">
                <a:solidFill>
                  <a:schemeClr val="bg1"/>
                </a:solidFill>
                <a:effectLst/>
                <a:latin typeface="Times New Roman" panose="02020603050405020304" pitchFamily="18" charset="0"/>
                <a:ea typeface="Times New Roman" panose="02020603050405020304" pitchFamily="18" charset="0"/>
                <a:cs typeface="Traditional Arabic" panose="02020603050405020304" pitchFamily="18" charset="-78"/>
              </a:rPr>
              <a:t>ل</a:t>
            </a:r>
            <a:r>
              <a:rPr lang="ar-SA" sz="2800" b="1" i="0" dirty="0">
                <a:solidFill>
                  <a:schemeClr val="bg1"/>
                </a:solidFill>
                <a:effectLst/>
                <a:latin typeface="Times New Roman" panose="02020603050405020304" pitchFamily="18" charset="0"/>
                <a:ea typeface="Times New Roman" panose="02020603050405020304" pitchFamily="18" charset="0"/>
                <a:cs typeface="Traditional Arabic" panose="02020603050405020304" pitchFamily="18" charset="-78"/>
              </a:rPr>
              <a:t>ستيفن كوفي</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2900" y="1453180"/>
            <a:ext cx="11468840" cy="4785926"/>
          </a:xfrm>
          <a:prstGeom prst="rect">
            <a:avLst/>
          </a:prstGeom>
          <a:noFill/>
        </p:spPr>
        <p:txBody>
          <a:bodyPr wrap="square" rtlCol="0">
            <a:spAutoFit/>
          </a:bodyPr>
          <a:lstStyle/>
          <a:p>
            <a:pPr indent="503555" algn="just" rtl="1">
              <a:lnSpc>
                <a:spcPts val="2400"/>
              </a:lnSpc>
              <a:spcBef>
                <a:spcPts val="600"/>
              </a:spcBef>
              <a:spcAft>
                <a:spcPts val="0"/>
              </a:spcAft>
            </a:pPr>
            <a:r>
              <a:rPr lang="ar-SA" sz="2000" i="0" dirty="0">
                <a:effectLst/>
                <a:latin typeface="Times New Roman" panose="02020603050405020304" pitchFamily="18" charset="0"/>
                <a:ea typeface="Times New Roman" panose="02020603050405020304" pitchFamily="18" charset="0"/>
              </a:rPr>
              <a:t>•	 </a:t>
            </a:r>
            <a:r>
              <a:rPr lang="ar-JO" sz="2000" i="0" dirty="0">
                <a:effectLst/>
                <a:latin typeface="Times New Roman" panose="02020603050405020304" pitchFamily="18" charset="0"/>
                <a:ea typeface="Times New Roman" panose="02020603050405020304" pitchFamily="18" charset="0"/>
              </a:rPr>
              <a:t>نصائح للقائد (</a:t>
            </a:r>
            <a:r>
              <a:rPr lang="ar-SA" sz="2000" b="1" i="0" dirty="0">
                <a:effectLst/>
                <a:latin typeface="Times New Roman" panose="02020603050405020304" pitchFamily="18" charset="0"/>
                <a:ea typeface="Times New Roman" panose="02020603050405020304" pitchFamily="18" charset="0"/>
              </a:rPr>
              <a:t>العادات السبع للقادة كما يراها ستيفن كوفي في كتابه الشهير</a:t>
            </a:r>
            <a:r>
              <a:rPr lang="ar-JO" sz="2000" b="1" i="0" dirty="0">
                <a:effectLst/>
                <a:latin typeface="Times New Roman" panose="02020603050405020304" pitchFamily="18" charset="0"/>
                <a:ea typeface="Times New Roman" panose="02020603050405020304" pitchFamily="18" charset="0"/>
              </a:rPr>
              <a:t>)</a:t>
            </a:r>
            <a:r>
              <a:rPr lang="ar-SA" sz="2000" b="1" i="0" dirty="0">
                <a:effectLst/>
                <a:latin typeface="Times New Roman" panose="02020603050405020304" pitchFamily="18" charset="0"/>
                <a:ea typeface="Times New Roman" panose="02020603050405020304" pitchFamily="18" charset="0"/>
              </a:rPr>
              <a:t>:</a:t>
            </a:r>
            <a:endParaRPr lang="en-US" sz="2000" b="1" i="1" dirty="0">
              <a:effectLst/>
              <a:latin typeface="Times New Roman" panose="02020603050405020304" pitchFamily="18" charset="0"/>
              <a:ea typeface="Times New Roman" panose="02020603050405020304" pitchFamily="18" charset="0"/>
            </a:endParaRPr>
          </a:p>
          <a:p>
            <a:pPr marL="342900" lvl="0" indent="-342900" algn="justLow" rtl="1">
              <a:buFont typeface="Wingdings" panose="05000000000000000000" pitchFamily="2" charset="2"/>
              <a:buChar char=""/>
              <a:tabLst>
                <a:tab pos="457200" algn="l"/>
              </a:tabLst>
            </a:pPr>
            <a:r>
              <a:rPr lang="ar-SA" sz="2000" i="0" dirty="0">
                <a:solidFill>
                  <a:srgbClr val="00B0F0"/>
                </a:solidFill>
                <a:effectLst/>
                <a:latin typeface="Times New Roman" panose="02020603050405020304" pitchFamily="18" charset="0"/>
                <a:ea typeface="Times New Roman" panose="02020603050405020304" pitchFamily="18" charset="0"/>
              </a:rPr>
              <a:t>كن مختاراً لاستجابتك</a:t>
            </a:r>
            <a:r>
              <a:rPr lang="ar-SA" sz="2000" i="0" dirty="0">
                <a:effectLst/>
                <a:latin typeface="Times New Roman" panose="02020603050405020304" pitchFamily="18" charset="0"/>
                <a:ea typeface="Times New Roman" panose="02020603050405020304" pitchFamily="18" charset="0"/>
              </a:rPr>
              <a:t>: وهذه الخصلة تتصل بمدى معرفة الذات ومعرفة الدوافع والميول والقدرات, فلا تجعل لأي شيء أو أي أحد سيطرة عليك, كن فاعلاً لا مفعولاً به, مؤثراً بالدرجة الأولى لا متأثر</a:t>
            </a:r>
            <a:r>
              <a:rPr lang="ar-JO" sz="2000" i="0" dirty="0">
                <a:effectLst/>
                <a:latin typeface="Times New Roman" panose="02020603050405020304" pitchFamily="18" charset="0"/>
                <a:ea typeface="Times New Roman" panose="02020603050405020304" pitchFamily="18" charset="0"/>
              </a:rPr>
              <a:t>ً</a:t>
            </a:r>
            <a:r>
              <a:rPr lang="ar-SA" sz="2000" i="0" dirty="0">
                <a:effectLst/>
                <a:latin typeface="Times New Roman" panose="02020603050405020304" pitchFamily="18" charset="0"/>
                <a:ea typeface="Times New Roman" panose="02020603050405020304" pitchFamily="18" charset="0"/>
              </a:rPr>
              <a:t>ا, ولا تتهرب من المسؤولية أبداً </a:t>
            </a:r>
            <a:r>
              <a:rPr lang="ar-JO" sz="2000" dirty="0">
                <a:latin typeface="Times New Roman" panose="02020603050405020304" pitchFamily="18" charset="0"/>
                <a:ea typeface="Times New Roman" panose="02020603050405020304" pitchFamily="18" charset="0"/>
              </a:rPr>
              <a:t>.</a:t>
            </a:r>
          </a:p>
          <a:p>
            <a:pPr marL="342900" lvl="0" indent="-342900" algn="justLow" rtl="1">
              <a:buFont typeface="Wingdings" panose="05000000000000000000" pitchFamily="2" charset="2"/>
              <a:buChar char=""/>
              <a:tabLst>
                <a:tab pos="457200" algn="l"/>
              </a:tabLst>
            </a:pPr>
            <a:r>
              <a:rPr lang="ar-SA" sz="2000" i="0" dirty="0">
                <a:solidFill>
                  <a:srgbClr val="00B0F0"/>
                </a:solidFill>
                <a:effectLst/>
                <a:latin typeface="Times New Roman" panose="02020603050405020304" pitchFamily="18" charset="0"/>
                <a:ea typeface="Times New Roman" panose="02020603050405020304" pitchFamily="18" charset="0"/>
              </a:rPr>
              <a:t>لتكن غايتك واضحة حينما تبدأ بعمل ما</a:t>
            </a:r>
            <a:r>
              <a:rPr lang="ar-SA" sz="2000" i="0" dirty="0">
                <a:effectLst/>
                <a:latin typeface="Times New Roman" panose="02020603050405020304" pitchFamily="18" charset="0"/>
                <a:ea typeface="Times New Roman" panose="02020603050405020304" pitchFamily="18" charset="0"/>
              </a:rPr>
              <a:t>: يعني ابدأ ونظرك على الغاية, فتحتاج إلى إطلاق الخيال ليحلّق بعيداً عن أسر الماضي وسجن الخبرة وضيق الذاكرة.</a:t>
            </a:r>
            <a:endParaRPr lang="en-US" sz="2000" i="1" dirty="0">
              <a:effectLst/>
              <a:latin typeface="Times New Roman" panose="02020603050405020304" pitchFamily="18" charset="0"/>
              <a:ea typeface="Times New Roman" panose="02020603050405020304" pitchFamily="18" charset="0"/>
            </a:endParaRPr>
          </a:p>
          <a:p>
            <a:pPr marL="342900" lvl="0" indent="-342900" algn="justLow" rtl="1">
              <a:buFont typeface="Wingdings" panose="05000000000000000000" pitchFamily="2" charset="2"/>
              <a:buChar char=""/>
              <a:tabLst>
                <a:tab pos="457200" algn="l"/>
              </a:tabLst>
            </a:pPr>
            <a:r>
              <a:rPr lang="ar-JO" sz="2000" dirty="0">
                <a:solidFill>
                  <a:srgbClr val="00B0F0"/>
                </a:solidFill>
                <a:latin typeface="Times New Roman" panose="02020603050405020304" pitchFamily="18" charset="0"/>
                <a:ea typeface="Times New Roman" panose="02020603050405020304" pitchFamily="18" charset="0"/>
              </a:rPr>
              <a:t>ا</a:t>
            </a:r>
            <a:r>
              <a:rPr lang="ar-SA" sz="2000" i="0" dirty="0">
                <a:solidFill>
                  <a:srgbClr val="00B0F0"/>
                </a:solidFill>
                <a:effectLst/>
                <a:latin typeface="Times New Roman" panose="02020603050405020304" pitchFamily="18" charset="0"/>
                <a:ea typeface="Times New Roman" panose="02020603050405020304" pitchFamily="18" charset="0"/>
              </a:rPr>
              <a:t>جعل أهمية الأشياء بحسب أولويتها</a:t>
            </a:r>
            <a:r>
              <a:rPr lang="ar-SA" sz="2000" i="0" dirty="0">
                <a:effectLst/>
                <a:latin typeface="Times New Roman" panose="02020603050405020304" pitchFamily="18" charset="0"/>
                <a:ea typeface="Times New Roman" panose="02020603050405020304" pitchFamily="18" charset="0"/>
              </a:rPr>
              <a:t>: وهذه مرتبطة بالقدرة على ممارسة الإدارة وضبط الإرادة فلا تجعل تيار الحياة يسي</a:t>
            </a:r>
            <a:r>
              <a:rPr lang="ar-JO" sz="2000" i="0" dirty="0">
                <a:effectLst/>
                <a:latin typeface="Times New Roman" panose="02020603050405020304" pitchFamily="18" charset="0"/>
                <a:ea typeface="Times New Roman" panose="02020603050405020304" pitchFamily="18" charset="0"/>
              </a:rPr>
              <a:t>ّ</a:t>
            </a:r>
            <a:r>
              <a:rPr lang="ar-SA" sz="2000" i="0" dirty="0">
                <a:effectLst/>
                <a:latin typeface="Times New Roman" panose="02020603050405020304" pitchFamily="18" charset="0"/>
                <a:ea typeface="Times New Roman" panose="02020603050405020304" pitchFamily="18" charset="0"/>
              </a:rPr>
              <a:t>رك كيفما سار, بل اضبط أمورك وركز اهتمامك على ما له قيمة وأهمية.</a:t>
            </a:r>
            <a:endParaRPr lang="en-US" sz="2000" i="1" dirty="0">
              <a:effectLst/>
              <a:latin typeface="Times New Roman" panose="02020603050405020304" pitchFamily="18" charset="0"/>
              <a:ea typeface="Times New Roman" panose="02020603050405020304" pitchFamily="18" charset="0"/>
            </a:endParaRPr>
          </a:p>
          <a:p>
            <a:pPr marL="342900" lvl="0" indent="-342900" algn="justLow" rtl="1">
              <a:buFont typeface="Wingdings" panose="05000000000000000000" pitchFamily="2" charset="2"/>
              <a:buChar char=""/>
              <a:tabLst>
                <a:tab pos="457200" algn="l"/>
              </a:tabLst>
            </a:pPr>
            <a:r>
              <a:rPr lang="ar-SA" sz="2000" i="0" dirty="0">
                <a:solidFill>
                  <a:srgbClr val="00B0F0"/>
                </a:solidFill>
                <a:effectLst/>
                <a:latin typeface="Times New Roman" panose="02020603050405020304" pitchFamily="18" charset="0"/>
                <a:ea typeface="Times New Roman" panose="02020603050405020304" pitchFamily="18" charset="0"/>
              </a:rPr>
              <a:t>فك</a:t>
            </a:r>
            <a:r>
              <a:rPr lang="ar-JO" sz="2000" i="0" dirty="0">
                <a:solidFill>
                  <a:srgbClr val="00B0F0"/>
                </a:solidFill>
                <a:effectLst/>
                <a:latin typeface="Times New Roman" panose="02020603050405020304" pitchFamily="18" charset="0"/>
                <a:ea typeface="Times New Roman" panose="02020603050405020304" pitchFamily="18" charset="0"/>
              </a:rPr>
              <a:t>ّ</a:t>
            </a:r>
            <a:r>
              <a:rPr lang="ar-SA" sz="2000" i="0" dirty="0">
                <a:solidFill>
                  <a:srgbClr val="00B0F0"/>
                </a:solidFill>
                <a:effectLst/>
                <a:latin typeface="Times New Roman" panose="02020603050405020304" pitchFamily="18" charset="0"/>
                <a:ea typeface="Times New Roman" panose="02020603050405020304" pitchFamily="18" charset="0"/>
              </a:rPr>
              <a:t>ر على أساس الطرفين الرابحين</a:t>
            </a:r>
            <a:r>
              <a:rPr lang="ar-SA" sz="2000" i="0" dirty="0">
                <a:effectLst/>
                <a:latin typeface="Times New Roman" panose="02020603050405020304" pitchFamily="18" charset="0"/>
                <a:ea typeface="Times New Roman" panose="02020603050405020304" pitchFamily="18" charset="0"/>
              </a:rPr>
              <a:t>: أن تؤمن أن نجاح شخص ما لا يعني فشل الآخر, وتحاول قدر الإمكان حل المشاكل بما يفيد الجميع, وهذه الخصلة ترتبط بعقلية ثرية واسعة الأفق عظيمة المدارك تتبع عقلية الوفرة لا عقلية الشح والندرة .</a:t>
            </a:r>
            <a:endParaRPr lang="en-US" sz="2000" i="1" dirty="0">
              <a:effectLst/>
              <a:latin typeface="Times New Roman" panose="02020603050405020304" pitchFamily="18" charset="0"/>
              <a:ea typeface="Times New Roman" panose="02020603050405020304" pitchFamily="18" charset="0"/>
            </a:endParaRPr>
          </a:p>
          <a:p>
            <a:pPr marL="342900" lvl="0" indent="-342900" algn="justLow" rtl="1">
              <a:buFont typeface="Wingdings" panose="05000000000000000000" pitchFamily="2" charset="2"/>
              <a:buChar char=""/>
              <a:tabLst>
                <a:tab pos="457200" algn="l"/>
              </a:tabLst>
            </a:pPr>
            <a:r>
              <a:rPr lang="ar-SA" sz="2000" i="0" dirty="0">
                <a:solidFill>
                  <a:srgbClr val="00B0F0"/>
                </a:solidFill>
                <a:effectLst/>
                <a:latin typeface="Times New Roman" panose="02020603050405020304" pitchFamily="18" charset="0"/>
                <a:ea typeface="Times New Roman" panose="02020603050405020304" pitchFamily="18" charset="0"/>
              </a:rPr>
              <a:t>اسع أولاً لأن ت</a:t>
            </a:r>
            <a:r>
              <a:rPr lang="ar-JO" sz="2000" i="0" dirty="0">
                <a:solidFill>
                  <a:srgbClr val="00B0F0"/>
                </a:solidFill>
                <a:effectLst/>
                <a:latin typeface="Times New Roman" panose="02020603050405020304" pitchFamily="18" charset="0"/>
                <a:ea typeface="Times New Roman" panose="02020603050405020304" pitchFamily="18" charset="0"/>
              </a:rPr>
              <a:t>َ</a:t>
            </a:r>
            <a:r>
              <a:rPr lang="ar-SA" sz="2000" i="0" dirty="0">
                <a:solidFill>
                  <a:srgbClr val="00B0F0"/>
                </a:solidFill>
                <a:effectLst/>
                <a:latin typeface="Times New Roman" panose="02020603050405020304" pitchFamily="18" charset="0"/>
                <a:ea typeface="Times New Roman" panose="02020603050405020304" pitchFamily="18" charset="0"/>
              </a:rPr>
              <a:t>فهم, ثم اسع إلى أن تُفهم</a:t>
            </a:r>
            <a:r>
              <a:rPr lang="ar-SA" sz="2000" i="0" dirty="0">
                <a:effectLst/>
                <a:latin typeface="Times New Roman" panose="02020603050405020304" pitchFamily="18" charset="0"/>
                <a:ea typeface="Times New Roman" panose="02020603050405020304" pitchFamily="18" charset="0"/>
              </a:rPr>
              <a:t>: وترتبط هذه الخصلة باحترام الرأي الآخر, فمن الخطأ أن يكون استماعك لأجل الجواب والرد بل لأجل الفهم والمشاركة الوجدانية.</a:t>
            </a:r>
            <a:endParaRPr lang="en-US" sz="2000" i="1" dirty="0">
              <a:effectLst/>
              <a:latin typeface="Times New Roman" panose="02020603050405020304" pitchFamily="18" charset="0"/>
              <a:ea typeface="Times New Roman" panose="02020603050405020304" pitchFamily="18" charset="0"/>
            </a:endParaRPr>
          </a:p>
          <a:p>
            <a:pPr marL="342900" lvl="0" indent="-342900" algn="justLow" rtl="1">
              <a:buFont typeface="Wingdings" panose="05000000000000000000" pitchFamily="2" charset="2"/>
              <a:buChar char=""/>
              <a:tabLst>
                <a:tab pos="457200" algn="l"/>
              </a:tabLst>
            </a:pPr>
            <a:r>
              <a:rPr lang="ar-SA" sz="2000" i="0" dirty="0">
                <a:solidFill>
                  <a:srgbClr val="00B0F0"/>
                </a:solidFill>
                <a:effectLst/>
                <a:latin typeface="Times New Roman" panose="02020603050405020304" pitchFamily="18" charset="0"/>
                <a:ea typeface="Times New Roman" panose="02020603050405020304" pitchFamily="18" charset="0"/>
              </a:rPr>
              <a:t>اجعل العمل شراكة مع الآخرين</a:t>
            </a:r>
            <a:r>
              <a:rPr lang="ar-SA" sz="2000" i="0" dirty="0">
                <a:effectLst/>
                <a:latin typeface="Times New Roman" panose="02020603050405020304" pitchFamily="18" charset="0"/>
                <a:ea typeface="Times New Roman" panose="02020603050405020304" pitchFamily="18" charset="0"/>
              </a:rPr>
              <a:t>: فنحن يكمل بعضنا بعضاً نظراً للاختلافات والفروقات بيننا, وموقف المشاركة هذا هو الموقف الرابح للطرفين, لا موقف الرابح والخاسر.</a:t>
            </a:r>
            <a:endParaRPr lang="en-US" sz="2000" i="1" dirty="0">
              <a:effectLst/>
              <a:latin typeface="Times New Roman" panose="02020603050405020304" pitchFamily="18" charset="0"/>
              <a:ea typeface="Times New Roman" panose="02020603050405020304" pitchFamily="18" charset="0"/>
            </a:endParaRPr>
          </a:p>
          <a:p>
            <a:pPr marL="342900" lvl="0" indent="-342900" algn="justLow" rtl="1">
              <a:buFont typeface="Wingdings" panose="05000000000000000000" pitchFamily="2" charset="2"/>
              <a:buChar char=""/>
              <a:tabLst>
                <a:tab pos="457200" algn="l"/>
              </a:tabLst>
            </a:pPr>
            <a:r>
              <a:rPr lang="ar-SA" sz="2000" i="0" dirty="0">
                <a:solidFill>
                  <a:srgbClr val="00B0F0"/>
                </a:solidFill>
                <a:effectLst/>
                <a:latin typeface="Times New Roman" panose="02020603050405020304" pitchFamily="18" charset="0"/>
                <a:ea typeface="Times New Roman" panose="02020603050405020304" pitchFamily="18" charset="0"/>
              </a:rPr>
              <a:t>اشحذ قدراتك: </a:t>
            </a:r>
            <a:r>
              <a:rPr lang="ar-SA" sz="2000" i="0" dirty="0">
                <a:effectLst/>
                <a:latin typeface="Times New Roman" panose="02020603050405020304" pitchFamily="18" charset="0"/>
                <a:ea typeface="Times New Roman" panose="02020603050405020304" pitchFamily="18" charset="0"/>
              </a:rPr>
              <a:t>ويقصد بها التحسين المستمر والولادة المتجددة وألا يبقى الفرد منا في مكانه بلا تقد</a:t>
            </a:r>
            <a:r>
              <a:rPr lang="ar-JO" sz="2000" i="0" dirty="0">
                <a:effectLst/>
                <a:latin typeface="Times New Roman" panose="02020603050405020304" pitchFamily="18" charset="0"/>
                <a:ea typeface="Times New Roman" panose="02020603050405020304" pitchFamily="18" charset="0"/>
              </a:rPr>
              <a:t>ّ</a:t>
            </a:r>
            <a:r>
              <a:rPr lang="ar-SA" sz="2000" i="0" dirty="0">
                <a:effectLst/>
                <a:latin typeface="Times New Roman" panose="02020603050405020304" pitchFamily="18" charset="0"/>
                <a:ea typeface="Times New Roman" panose="02020603050405020304" pitchFamily="18" charset="0"/>
              </a:rPr>
              <a:t>م لأنه سوف يتأخ</a:t>
            </a:r>
            <a:r>
              <a:rPr lang="ar-JO" sz="2000" i="0" dirty="0">
                <a:effectLst/>
                <a:latin typeface="Times New Roman" panose="02020603050405020304" pitchFamily="18" charset="0"/>
                <a:ea typeface="Times New Roman" panose="02020603050405020304" pitchFamily="18" charset="0"/>
              </a:rPr>
              <a:t>ّ</a:t>
            </a:r>
            <a:r>
              <a:rPr lang="ar-SA" sz="2000" i="0" dirty="0">
                <a:effectLst/>
                <a:latin typeface="Times New Roman" panose="02020603050405020304" pitchFamily="18" charset="0"/>
                <a:ea typeface="Times New Roman" panose="02020603050405020304" pitchFamily="18" charset="0"/>
              </a:rPr>
              <a:t>ر حتماً.</a:t>
            </a:r>
            <a:endParaRPr lang="en-US" sz="2000" i="1" dirty="0">
              <a:effectLst/>
              <a:latin typeface="Times New Roman" panose="02020603050405020304" pitchFamily="18" charset="0"/>
              <a:ea typeface="Times New Roman" panose="02020603050405020304" pitchFamily="18" charset="0"/>
            </a:endParaRPr>
          </a:p>
          <a:p>
            <a:pPr indent="457200" algn="just" rtl="1">
              <a:lnSpc>
                <a:spcPts val="2400"/>
              </a:lnSpc>
              <a:spcBef>
                <a:spcPts val="600"/>
              </a:spcBef>
              <a:spcAft>
                <a:spcPts val="0"/>
              </a:spcAft>
            </a:pPr>
            <a:endParaRPr lang="en-US" sz="200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78822902"/>
      </p:ext>
    </p:extLst>
  </p:cSld>
  <p:clrMapOvr>
    <a:masterClrMapping/>
  </p:clrMapOvr>
  <mc:AlternateContent xmlns:mc="http://schemas.openxmlformats.org/markup-compatibility/2006" xmlns:p14="http://schemas.microsoft.com/office/powerpoint/2010/main">
    <mc:Choice Requires="p14">
      <p:transition spd="med" p14:dur="700" advTm="112063">
        <p:fade/>
      </p:transition>
    </mc:Choice>
    <mc:Fallback xmlns="">
      <p:transition spd="med" advTm="112063">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822111" y="328033"/>
            <a:ext cx="2125525"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القائد والإبداع</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89164" y="1305010"/>
            <a:ext cx="11413671" cy="5128327"/>
          </a:xfrm>
          <a:prstGeom prst="rect">
            <a:avLst/>
          </a:prstGeom>
          <a:noFill/>
        </p:spPr>
        <p:txBody>
          <a:bodyPr wrap="square" rtlCol="0">
            <a:spAutoFit/>
          </a:bodyPr>
          <a:lstStyle/>
          <a:p>
            <a:pPr indent="457200" algn="just" rtl="1">
              <a:lnSpc>
                <a:spcPct val="150000"/>
              </a:lnSpc>
              <a:spcBef>
                <a:spcPts val="600"/>
              </a:spcBef>
              <a:spcAft>
                <a:spcPts val="0"/>
              </a:spcAft>
            </a:pPr>
            <a:r>
              <a:rPr lang="ar-SA"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من استقراء أقوال الفلاسفة في مختلف العصور وفي مختلف الديانات </a:t>
            </a:r>
            <a:r>
              <a:rPr lang="ar-JO"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نجد </a:t>
            </a:r>
            <a:r>
              <a:rPr lang="ar-SA"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أنه </a:t>
            </a:r>
            <a:r>
              <a:rPr lang="ar-SA" sz="2200"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ليس هناك تصورا واضحا لماهية العقل وقدراته</a:t>
            </a:r>
            <a:r>
              <a:rPr lang="ar-SA"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فالعقل مرتبط بالوعي والإدراك وهذا لا يأتي من فراغ </a:t>
            </a:r>
            <a:r>
              <a:rPr lang="ar-JO" sz="2200" dirty="0">
                <a:solidFill>
                  <a:srgbClr val="000000"/>
                </a:solidFill>
                <a:latin typeface="Times New Roman" panose="02020603050405020304" pitchFamily="18" charset="0"/>
                <a:ea typeface="Times New Roman" panose="02020603050405020304" pitchFamily="18" charset="0"/>
              </a:rPr>
              <a:t> </a:t>
            </a:r>
            <a:r>
              <a:rPr lang="ar-SA"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وإنما يأتي بالتعل</a:t>
            </a:r>
            <a:r>
              <a:rPr lang="ar-JO"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م والتجربة والمشاهدة، باعتباره وظيفة دماغية، وغير ذلك فقد يتأثر بما يحب الإنسان وما يكره، أي يتأثر بالهوى, فمثلا بنظر العقلانيين ما وافق العقل فهو عقلاني وما لم يوافقه فهو غير عقلاني،</a:t>
            </a:r>
            <a:r>
              <a:rPr lang="ar-JO"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ويقول وليم جيمس أن "</a:t>
            </a:r>
            <a:r>
              <a:rPr lang="ar-SA" sz="22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العقل ليس اسم</a:t>
            </a:r>
            <a:r>
              <a:rPr lang="ar-JO" sz="22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2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 لكيان مادي يوجد فى</a:t>
            </a:r>
            <a:r>
              <a:rPr lang="ar-JO" sz="2200" b="1" dirty="0">
                <a:solidFill>
                  <a:srgbClr val="000000"/>
                </a:solidFill>
                <a:latin typeface="Times New Roman" panose="02020603050405020304" pitchFamily="18" charset="0"/>
                <a:ea typeface="Times New Roman" panose="02020603050405020304" pitchFamily="18" charset="0"/>
              </a:rPr>
              <a:t> </a:t>
            </a:r>
            <a:r>
              <a:rPr lang="ar-SA" sz="22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الدماغ, وإنما هو وصف لمنظومة من العمليات الفكرية ذات سمات معينة"</a:t>
            </a:r>
            <a:r>
              <a:rPr lang="ar-SA"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ولقد قام بعض المفكرين في العقود الأخيرة بعمل دراسات وأبحاث متنوعة عن الدماغ البشري، تناولوا من خلالها طرق التفكير الإنساني ومراحل ظهور الفكرة الإبداعية وكيفية تذكرها وتخزينها في الذاكرة ومتى تتصف الفكرة بالذكاء وكيفية إدارتها وتنفيذها، كما حاولت الدراسات بحث منظومة الذاكرة وتشريحها إلى ذاكرة أيقونية وذاكرة عاملة قصيرة المدى وأخرى طويلة المدى، وكذلك البحث في أنواع التفكير وتصنيفه إلى تفكير بصري واستدلالي (استقرائي واستنباطي) وتأملي وناقد وإبداعي، وف</a:t>
            </a:r>
            <a:r>
              <a:rPr lang="ar-JO"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ي</a:t>
            </a:r>
            <a:r>
              <a:rPr lang="ar-SA"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نفس الإطار ظهرت نظريات تفسر الذكاء كمصدر للتفكير وكحلقة وصل بين الجسم والعقل وتعددت النظريات فى كون الذكاء (ذكاء واحد متعدد</a:t>
            </a:r>
            <a:r>
              <a:rPr lang="ar-JO"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2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العوامل أم أنه مجموعة ذكاوات بحسب نظرية هوارد جاردنر).</a:t>
            </a:r>
            <a:endParaRPr lang="en-US" sz="2200" dirty="0">
              <a:solidFill>
                <a:srgbClr val="000000"/>
              </a:solidFill>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76576421"/>
      </p:ext>
    </p:extLst>
  </p:cSld>
  <p:clrMapOvr>
    <a:masterClrMapping/>
  </p:clrMapOvr>
  <mc:AlternateContent xmlns:mc="http://schemas.openxmlformats.org/markup-compatibility/2006" xmlns:p14="http://schemas.microsoft.com/office/powerpoint/2010/main">
    <mc:Choice Requires="p14">
      <p:transition spd="med" p14:dur="700" advTm="129199">
        <p:fade/>
      </p:transition>
    </mc:Choice>
    <mc:Fallback xmlns="">
      <p:transition spd="med" advTm="129199">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3" name="Title 2"/>
          <p:cNvSpPr txBox="1">
            <a:spLocks/>
          </p:cNvSpPr>
          <p:nvPr/>
        </p:nvSpPr>
        <p:spPr>
          <a:xfrm>
            <a:off x="3897852" y="434437"/>
            <a:ext cx="6219614" cy="768085"/>
          </a:xfrm>
          <a:prstGeom prst="rect">
            <a:avLst/>
          </a:prstGeom>
        </p:spPr>
        <p:txBody>
          <a:bodyPr anchor="ctr"/>
          <a:lstStyle>
            <a:lvl1pPr algn="ctr" defTabSz="914400" rtl="0" eaLnBrk="1" latinLnBrk="1"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1" hangingPunct="1">
              <a:lnSpc>
                <a:spcPct val="100000"/>
              </a:lnSpc>
              <a:spcBef>
                <a:spcPct val="0"/>
              </a:spcBef>
              <a:spcAft>
                <a:spcPts val="0"/>
              </a:spcAft>
              <a:buClrTx/>
              <a:buSzTx/>
              <a:buFontTx/>
              <a:buNone/>
              <a:tabLst/>
              <a:defRPr/>
            </a:pPr>
            <a:r>
              <a:rPr kumimoji="0" lang="ar-JO" sz="3200" b="1" i="0" u="none" strike="noStrike" kern="1200" cap="none" spc="0" normalizeH="0" baseline="0" noProof="0" dirty="0">
                <a:ln>
                  <a:noFill/>
                </a:ln>
                <a:solidFill>
                  <a:schemeClr val="bg1"/>
                </a:solidFill>
                <a:effectLst/>
                <a:uLnTx/>
                <a:uFillTx/>
                <a:latin typeface="Calibri Light" panose="020F0302020204030204"/>
                <a:ea typeface="+mj-ea"/>
                <a:cs typeface="Arial" pitchFamily="34" charset="0"/>
              </a:rPr>
              <a:t>تدريب القادة وتنميتهم      </a:t>
            </a:r>
            <a:endParaRPr kumimoji="0" lang="en-US" sz="3200" b="1" i="0" u="none" strike="noStrike" kern="1200" cap="none" spc="0" normalizeH="0" baseline="0" noProof="0" dirty="0">
              <a:ln>
                <a:noFill/>
              </a:ln>
              <a:solidFill>
                <a:schemeClr val="bg1"/>
              </a:solidFill>
              <a:effectLst/>
              <a:uLnTx/>
              <a:uFillTx/>
              <a:latin typeface="Calibri Light" panose="020F0302020204030204"/>
              <a:ea typeface="+mj-ea"/>
              <a:cs typeface="Arial" pitchFamily="34" charset="0"/>
            </a:endParaRPr>
          </a:p>
        </p:txBody>
      </p:sp>
      <p:sp>
        <p:nvSpPr>
          <p:cNvPr id="14" name="Rectangle 13"/>
          <p:cNvSpPr/>
          <p:nvPr/>
        </p:nvSpPr>
        <p:spPr>
          <a:xfrm>
            <a:off x="3023659" y="2038552"/>
            <a:ext cx="7968000" cy="9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16" name="TextBox 15"/>
          <p:cNvSpPr txBox="1"/>
          <p:nvPr/>
        </p:nvSpPr>
        <p:spPr>
          <a:xfrm>
            <a:off x="793821" y="1629054"/>
            <a:ext cx="4227215" cy="461665"/>
          </a:xfrm>
          <a:prstGeom prst="rect">
            <a:avLst/>
          </a:prstGeom>
          <a:solidFill>
            <a:schemeClr val="accent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altLang="ko-KR"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Arial" pitchFamily="34" charset="0"/>
              </a:rPr>
              <a:t>أثناء عملية تدريب وتنمية القائد</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Arial" pitchFamily="34" charset="0"/>
            </a:endParaRPr>
          </a:p>
        </p:txBody>
      </p:sp>
      <p:sp>
        <p:nvSpPr>
          <p:cNvPr id="17" name="TextBox 16"/>
          <p:cNvSpPr txBox="1"/>
          <p:nvPr/>
        </p:nvSpPr>
        <p:spPr>
          <a:xfrm>
            <a:off x="667138" y="2301318"/>
            <a:ext cx="5002465" cy="354020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وسائل وطرق التي من الممكن ان يستخدمها القائد لزيادة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 مهاراته القيادية وزيادة الكفاءة وتحسين الأداء:</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304792" marR="0" lvl="0" indent="-304792" algn="r" defTabSz="914400" rtl="1" eaLnBrk="1" fontAlgn="auto" latinLnBrk="0" hangingPunct="1">
              <a:lnSpc>
                <a:spcPct val="100000"/>
              </a:lnSpc>
              <a:spcBef>
                <a:spcPts val="0"/>
              </a:spcBef>
              <a:spcAft>
                <a:spcPts val="0"/>
              </a:spcAft>
              <a:buClrTx/>
              <a:buSzTx/>
              <a:buFontTx/>
              <a:buAutoNum type="arabicPeriod"/>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اتقان مهارات الحاسوب والانترنت.</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304792" marR="0" lvl="0" indent="-304792" algn="r" defTabSz="914400" rtl="1" eaLnBrk="1" fontAlgn="auto" latinLnBrk="0" hangingPunct="1">
              <a:lnSpc>
                <a:spcPct val="100000"/>
              </a:lnSpc>
              <a:spcBef>
                <a:spcPts val="0"/>
              </a:spcBef>
              <a:spcAft>
                <a:spcPts val="0"/>
              </a:spcAft>
              <a:buClrTx/>
              <a:buSzTx/>
              <a:buFontTx/>
              <a:buAutoNum type="arabicPeriod" startAt="2"/>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حضور الدورات التدريبية المستمرة والمكثفة لتساعده على</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 تنمية مهاراته وتطويرها وتحسين أدائه .</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457189" marR="0" lvl="0" indent="-457189" algn="r" defTabSz="914400" rtl="1" eaLnBrk="1" fontAlgn="auto" latinLnBrk="0" hangingPunct="1">
              <a:lnSpc>
                <a:spcPct val="100000"/>
              </a:lnSpc>
              <a:spcBef>
                <a:spcPts val="0"/>
              </a:spcBef>
              <a:spcAft>
                <a:spcPts val="0"/>
              </a:spcAft>
              <a:buClrTx/>
              <a:buSzTx/>
              <a:buFontTx/>
              <a:buAutoNum type="arabicPeriod" startAt="3"/>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المكتبة القيادية والإدارية  يجب ان تكون هي المكان الأول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الذي يقضي فيه القائد معظم وقته.</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4. الانضمام إلى الأندية والمؤسسات التي تنمي مهارات فن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التحدث والاستماع والتفكير.</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1867"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5. الاختلاط والتفاعل مع الأشخاص ذوي الخبرة والمعرفة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والأقدم والأكثر معرفة وتبادل المعرفة. </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18" name="TextBox 17"/>
          <p:cNvSpPr txBox="1"/>
          <p:nvPr/>
        </p:nvSpPr>
        <p:spPr>
          <a:xfrm>
            <a:off x="7396969" y="1672887"/>
            <a:ext cx="4114673" cy="461665"/>
          </a:xfrm>
          <a:prstGeom prst="rect">
            <a:avLst/>
          </a:prstGeom>
          <a:solidFill>
            <a:schemeClr val="accent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altLang="ko-KR"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Arial" pitchFamily="34" charset="0"/>
              </a:rPr>
              <a:t>عناصر يجب توافرها قبل  التدريب</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Arial" pitchFamily="34" charset="0"/>
            </a:endParaRPr>
          </a:p>
        </p:txBody>
      </p:sp>
      <p:sp>
        <p:nvSpPr>
          <p:cNvPr id="19" name="TextBox 18"/>
          <p:cNvSpPr txBox="1"/>
          <p:nvPr/>
        </p:nvSpPr>
        <p:spPr>
          <a:xfrm>
            <a:off x="6237293" y="2528661"/>
            <a:ext cx="5543772" cy="2678234"/>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عناصر مساعدة لتحقيق الغاية من التدريب</a:t>
            </a: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1. وجود المدربين المؤهلين .</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2. توفّر البرامج التدريبية المتطورة المسايرة لركب العلم والمعرفة .</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3. توفّر البيئة المناسبة للتدريب .</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4. استخدام أساليب التدريب الحديثة المتجددة المتنوعة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5. ضمان تفاعل واندماج المتدربين وتفاعلهم مع البرامج المطروحة </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6. إجراء الاختبارات المبنية على أسس سليمة تضمن تطوير مهاراتهم </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67" b="0"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7. الواقعية في التدريب والبعد عن التصورات الخيالية الغير محتملة. </a:t>
            </a:r>
            <a:endParaRPr kumimoji="0" lang="en-GB" sz="1867"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632C950-688B-3758-A1C8-F0462CF50C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5" name="TextBox 4">
            <a:extLst>
              <a:ext uri="{FF2B5EF4-FFF2-40B4-BE49-F238E27FC236}">
                <a16:creationId xmlns:a16="http://schemas.microsoft.com/office/drawing/2014/main" id="{021F85B2-AA75-3186-7183-3235EE251C12}"/>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27639173"/>
      </p:ext>
    </p:extLst>
  </p:cSld>
  <p:clrMapOvr>
    <a:masterClrMapping/>
  </p:clrMapOvr>
  <mc:AlternateContent xmlns:mc="http://schemas.openxmlformats.org/markup-compatibility/2006" xmlns:p14="http://schemas.microsoft.com/office/powerpoint/2010/main">
    <mc:Choice Requires="p14">
      <p:transition spd="slow" p14:dur="2000" advTm="95639"/>
    </mc:Choice>
    <mc:Fallback xmlns="">
      <p:transition spd="slow" advTm="9563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5086008"/>
          </a:xfrm>
          <a:prstGeom prst="rect">
            <a:avLst/>
          </a:prstGeom>
          <a:noFill/>
        </p:spPr>
        <p:txBody>
          <a:bodyPr wrap="square" rtlCol="0">
            <a:spAutoFit/>
          </a:bodyPr>
          <a:lstStyle/>
          <a:p>
            <a:pPr indent="457200" algn="just" rtl="1">
              <a:lnSpc>
                <a:spcPts val="2400"/>
              </a:lnSpc>
              <a:spcBef>
                <a:spcPts val="600"/>
              </a:spcBef>
              <a:spcAft>
                <a:spcPts val="0"/>
              </a:spcAft>
            </a:pPr>
            <a:r>
              <a:rPr lang="ar-SA"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يمكن تنمية التفكير الإبداعي لدى القيادي</a:t>
            </a:r>
            <a:r>
              <a:rPr lang="ar-JO"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بخضوعه لبرامج تدريبية </a:t>
            </a:r>
            <a:r>
              <a:rPr lang="ar-JO"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معينة منها</a:t>
            </a:r>
            <a:r>
              <a:rPr lang="ar-SA" sz="1800" b="1" u="sng"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b="1" u="sng" dirty="0">
              <a:effectLst/>
              <a:latin typeface="Times New Roman" panose="02020603050405020304" pitchFamily="18" charset="0"/>
              <a:ea typeface="Times New Roman" panose="02020603050405020304" pitchFamily="18" charset="0"/>
              <a:cs typeface="Traditional Arabic" panose="02020603050405020304" pitchFamily="18" charset="-78"/>
            </a:endParaRPr>
          </a:p>
          <a:p>
            <a:pPr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1. استخدام النشاطات العلمية (مفتوحة النهاية): </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هي أسئلة تتطلب إجابة كاملة يستخدم فيها المستهدف مشاعره ومعرفته الخاصة، بحيث تتيح الفرصة له للتعبير</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عن نفسه وأفكاره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و</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الكشف عن قدراته المعرفية والمهارية المختلفة والكشف أيضاً عن قدراته في التركيب، وربط العلاقات، واستنتاج الآثار وصياغة الاستخلاصات مثل: التعميمات والمبادئ، إذ أن الإجابة في الغالب تتطلب التخيل والتأمل والبحث في المصادر وإثارة التساؤلات العميقة والتفكير من جهة وتحكيم المنطق والقدرة على الكتابة المركزة الملتزمة بالتوجهات المحددة بالسؤال من جهة أخرى</a:t>
            </a:r>
          </a:p>
          <a:p>
            <a:pPr indent="457200" algn="just" rtl="1">
              <a:lnSpc>
                <a:spcPts val="2400"/>
              </a:lnSpc>
              <a:spcBef>
                <a:spcPts val="600"/>
              </a:spcBef>
              <a:spcAft>
                <a:spcPts val="0"/>
              </a:spcAft>
            </a:pPr>
            <a:endPar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وتتميز هذه النشاطات بأن النتائج (أو الإجابات) عن المشكلات المبحوثة ليست معروفة للمتدرب على القيادة المبدعة الذي يحاول بحثها أو حلها، كما تستخدم عادة لتوليد مشكلات علمية جديدة للتقصي والاكتشاف وفي هذا الصدد يزود المتدربين بنشاطات علمية إبداعية تتضمن ما ي</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أتي</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إيجاد مشكلة.</a:t>
            </a:r>
            <a:endPar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تكوين الفرضيات.</a:t>
            </a:r>
            <a:endPar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إيجاد استعمالات جديدة للأجهزة والأدوات العلمية.</a:t>
            </a:r>
            <a:endPar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إنتاج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أفكار</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أصيل</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ة</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الاتصال العلمي والتعبير العلمي المناسب وبخاصة في تقرير النشاطات والمشروعات العلمية البحثية.</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20984702"/>
      </p:ext>
    </p:extLst>
  </p:cSld>
  <p:clrMapOvr>
    <a:masterClrMapping/>
  </p:clrMapOvr>
  <mc:AlternateContent xmlns:mc="http://schemas.openxmlformats.org/markup-compatibility/2006" xmlns:p14="http://schemas.microsoft.com/office/powerpoint/2010/main">
    <mc:Choice Requires="p14">
      <p:transition spd="med" p14:dur="700" advTm="81041">
        <p:fade/>
      </p:transition>
    </mc:Choice>
    <mc:Fallback xmlns="">
      <p:transition spd="med" advTm="81041">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316566"/>
          </a:xfrm>
          <a:prstGeom prst="rect">
            <a:avLst/>
          </a:prstGeom>
          <a:noFill/>
        </p:spPr>
        <p:txBody>
          <a:bodyPr wrap="square" rtlCol="0">
            <a:spAutoFit/>
          </a:bodyPr>
          <a:lstStyle/>
          <a:p>
            <a:pPr indent="457200" algn="just" rtl="1">
              <a:lnSpc>
                <a:spcPts val="2400"/>
              </a:lnSpc>
              <a:spcBef>
                <a:spcPts val="600"/>
              </a:spcBef>
              <a:spcAft>
                <a:spcPts val="0"/>
              </a:spcAft>
            </a:pPr>
            <a:r>
              <a:rPr lang="ar-EG"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a:p>
            <a:pPr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2. طريقة التقصي والاكتشاف </a:t>
            </a:r>
            <a:r>
              <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rPr>
              <a:t>(Inquiry Discovery – Method)</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عرف بأنها تلك الطريقة التي تقوم على خطوات إجرائية متسلسلة مترابطة تؤدي لزيادة المستوى المعرفي العلمي لدى الطلبة ، وتقوم هذه الطريقة على أربعة مرتكزات هي :</a:t>
            </a: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1- عرض ظاهرة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أو موقف على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المت</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درب</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0</a:t>
            </a: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2- طرح أسئلة قصيرة ومحددة ومتسلسلة تثير تفكي</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ره</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وترتقي بمستوى تفكيره المنطقي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مع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توف</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ي</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ر ثقافة علمية مناسبة لدى المتدرب لكي يتقصى ويكتشف</a:t>
            </a: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3- دفع المت</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درب</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لأن يقترح الحلول المناسبة لهذه الظاهرة </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و</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ممارسة التعلم بالاكتشاف0</a:t>
            </a: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4- تقييم هذه الحلول واعتبار الإجابات النموذجية خطوطاً عريضة يستطيع من خلالها أن يكتشف قدرات ال</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متدربين</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وإمكاناتهم</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تعتبر طريقة التقصي والاكتشاف من أكثر</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الطرائق فاعلية في تنمية التفكير العلمي لدى المتدربين</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وذلك لأنها تتيح الفرصة أمام المتدربين لممارسة العمليات العقلية ومهارات التقصي والاكتشاف بأنفسهم، كما تؤكد على عمليات من حيث ثقته وشعوره بالإنجاز واحترامه لذاته وزيادة مستوى طموحه وتطوير مواهبه الإبداعية، وفيها أيضاً، يسلك المتدرب سلوك العالم في بحثه وتوصله للنتائج كأن يحدد المشكلة، ويجمع المعلومات، ويكون الفرضيات، ويلاحظ، ويقيس، ويتنبأ، ويستنتج</a:t>
            </a:r>
            <a:r>
              <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ويصمم التجارب. </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90854257"/>
      </p:ext>
    </p:extLst>
  </p:cSld>
  <p:clrMapOvr>
    <a:masterClrMapping/>
  </p:clrMapOvr>
  <mc:AlternateContent xmlns:mc="http://schemas.openxmlformats.org/markup-compatibility/2006" xmlns:p14="http://schemas.microsoft.com/office/powerpoint/2010/main">
    <mc:Choice Requires="p14">
      <p:transition spd="med" p14:dur="700" advTm="85035">
        <p:fade/>
      </p:transition>
    </mc:Choice>
    <mc:Fallback xmlns="">
      <p:transition spd="med" advTm="85035">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855175"/>
          </a:xfrm>
          <a:prstGeom prst="rect">
            <a:avLst/>
          </a:prstGeom>
          <a:noFill/>
        </p:spPr>
        <p:txBody>
          <a:bodyPr wrap="square" rtlCol="0">
            <a:spAutoFit/>
          </a:bodyPr>
          <a:lstStyle/>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a:p>
            <a:pPr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3. استخدام الأسئلة المتباعدة (المتشعبة أو المنطلقة) </a:t>
            </a:r>
            <a:r>
              <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rPr>
              <a:t>Divergent Question </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a:p>
            <a:pPr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يعتبر استخدام الأسئلة المتباعدة من الأساليب الفاعلة في تنمية المواهب والقدرات الإبداعية لدى المتدربين وذلك لأنها تتيح الفرصة أمام المتدربين لأن يستخدموا عقولهم باتجاهات متشعبة لإيجاد إجابات مختلفة للأسئلة المطروحة، وتحف</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ز المتدربين على التفكير المتباعد  المنطلق وتهيئ لهم الجو المناسب لانفتاح العقل واستخدام المواهب الإبداعية كما أنها (الأسئلة المتباعدة) وسيلة مناسبة لإثارة المناقشات وتصارع الأفكار وتلاحقها بين المتدربين أنفسهم وليس بين المدرب والمتدربين. وتعود المتدربين أيضاً على مواجهة الحياة بشكل أكثر واقعية، لأن المشكلات الحياتية تحتاج إلى التفكير بعدة حلول ومن ثم اختيار أكثرها فاعلية وملائمة. </a:t>
            </a:r>
            <a:endPar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4. الألغاز الص</a:t>
            </a:r>
            <a:r>
              <a:rPr lang="ar-JO" sz="1800" b="1"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ورية </a:t>
            </a:r>
            <a:r>
              <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rPr>
              <a:t>Pictorial Riddles</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يتميز هذا الأسلوب بأنه يمكن استخدامه كنقطة بدء جيدة للابتداء بتدريس الموضوعات العلمية وبخاصة لأنه يتطلب وقتاً أو جهداً كبيراً من المدرب والمتدربين لتكوين الألغاز الصورية، كما أنه يبعث الحيوية في الدروس العلمية وفي هذا الأسلوب على سبيل المثال، تعرض صورتان (أو أكثر) لشيء أو ظاهر ما، ويحوّر شيء في إحدى الصورتين تحويراً بسيطاً ويسأل المتدربين عن هذا التحوير أو الاختلاف الذي حصل. </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a:p>
            <a:pPr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5. الألعاب العلمية </a:t>
            </a:r>
            <a:r>
              <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rPr>
              <a:t>Games Science</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1800" dirty="0">
              <a:effectLst/>
              <a:latin typeface="Times New Roman" panose="02020603050405020304" pitchFamily="18" charset="0"/>
              <a:ea typeface="Times New Roman" panose="02020603050405020304" pitchFamily="18" charset="0"/>
              <a:cs typeface="Traditional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الألعاب العلمية ذات الطابع العلمي، تهدف إلى تنشيط القدرات العقلية وتحسين الموهبة الإبداعية لدى المتدربين لأنها تتيح لهم البحث والتنقيب والتفكير بمواد كثيرة مختلفة وما بينها من علاقات متشابهة أو متناقضة.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86082659"/>
      </p:ext>
    </p:extLst>
  </p:cSld>
  <p:clrMapOvr>
    <a:masterClrMapping/>
  </p:clrMapOvr>
  <mc:AlternateContent xmlns:mc="http://schemas.openxmlformats.org/markup-compatibility/2006" xmlns:p14="http://schemas.microsoft.com/office/powerpoint/2010/main">
    <mc:Choice Requires="p14">
      <p:transition spd="med" p14:dur="700" advTm="99663">
        <p:fade/>
      </p:transition>
    </mc:Choice>
    <mc:Fallback xmlns="">
      <p:transition spd="med" advTm="99663">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3777957"/>
          </a:xfrm>
          <a:prstGeom prst="rect">
            <a:avLst/>
          </a:prstGeom>
          <a:noFill/>
        </p:spPr>
        <p:txBody>
          <a:bodyPr wrap="square" rtlCol="0">
            <a:spAutoFit/>
          </a:bodyPr>
          <a:lstStyle/>
          <a:p>
            <a:pPr indent="503555"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6. حفز (قصف أو </a:t>
            </a:r>
            <a:r>
              <a:rPr lang="ar-JO" sz="1800" b="1" dirty="0">
                <a:effectLst/>
                <a:latin typeface="Times New Roman" panose="02020603050405020304" pitchFamily="18" charset="0"/>
                <a:ea typeface="Times New Roman" panose="02020603050405020304" pitchFamily="18" charset="0"/>
                <a:cs typeface="Simplified Arabic" panose="02020603050405020304" pitchFamily="18" charset="-78"/>
              </a:rPr>
              <a:t>ا</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مطار) الدماغ </a:t>
            </a:r>
            <a:r>
              <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rPr>
              <a:t>(Brain Storming)</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ينظر إلى حفز الدماغ كنوع من التفكير الجماعي يهدف إلى تعدد الأفكار وتنوعها وأصالتها إذا ما تأجل إصدار الأحكام على الأفكار بمجرد ظهورها، وبخاصة عندما تعرض المشكلات على المتدربين يصعب حلها بشكل فردي. فإحساس المتدرب بأن أفكاره ستكون موضعاً للنقد والانتقاد والرقابة منذ ظهورها قد يكون عاملاً مانعاً أو مثبطاً لإصدار أية أفكار أخرى، ولتطبيق أسلوب حفز الدماغ، ينصح المدرب لأن يقسم المتدربين إلى مجموعات صغيرة تتألف كل مجموعة من حوالي (5-10) متدربين، وتطرح المشكلات (أو الأسئلة) عليهم. ثم يتم التنسيق بين هذه المجموعات للوصول إلى أحسن حل أو السؤال المطروح.</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7. فرض(ا</a:t>
            </a:r>
            <a:r>
              <a:rPr lang="ar-JO" sz="1800" b="1" dirty="0">
                <a:effectLst/>
                <a:latin typeface="Times New Roman" panose="02020603050405020304" pitchFamily="18" charset="0"/>
                <a:ea typeface="Times New Roman" panose="02020603050405020304" pitchFamily="18" charset="0"/>
                <a:cs typeface="Simplified Arabic" panose="02020603050405020304" pitchFamily="18" charset="-78"/>
              </a:rPr>
              <a:t>يجاد</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العلاقات </a:t>
            </a:r>
            <a:r>
              <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rPr>
              <a:t>Forced Relationships</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يقوم هذا الأسلوب على فرض أو اختلاق علاقة بين شيئين أو أكثر (صورة، كلمات، أشياء..) ليس بينها وبين بعضها أية صلة، ويستخدم هذا الأسلوب كنقطة بدء في عملية توليد الأفكار، ولتطبيق هذا الأسلوب، يطلب من المتدربين إيجاد أو اكتشاف العلاقات بين الأشياء والظواهر التي تبدو غير مترابطة أو متباعدة عن بعضها منطقياً.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96549397"/>
      </p:ext>
    </p:extLst>
  </p:cSld>
  <p:clrMapOvr>
    <a:masterClrMapping/>
  </p:clrMapOvr>
  <mc:AlternateContent xmlns:mc="http://schemas.openxmlformats.org/markup-compatibility/2006" xmlns:p14="http://schemas.microsoft.com/office/powerpoint/2010/main">
    <mc:Choice Requires="p14">
      <p:transition spd="med" p14:dur="700" advTm="84663">
        <p:fade/>
      </p:transition>
    </mc:Choice>
    <mc:Fallback xmlns="">
      <p:transition spd="med" advTm="84663">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778231"/>
          </a:xfrm>
          <a:prstGeom prst="rect">
            <a:avLst/>
          </a:prstGeom>
          <a:noFill/>
        </p:spPr>
        <p:txBody>
          <a:bodyPr wrap="square" rtlCol="0">
            <a:spAutoFit/>
          </a:bodyPr>
          <a:lstStyle/>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8. تأليف(تآلف) الأشتات </a:t>
            </a:r>
            <a:r>
              <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rPr>
              <a:t>Synectic</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JO" dirty="0"/>
              <a:t>تآلف الأشتات يعد من النماذج الفعالة في تطوير القـدرات الابتكارية لدى الطلبة وغيرهم في المجالات المتنوعة والمختلقة حيث أن هذا النموذج طوِّ ر من قبل وليم جوردن عام 1961م، حيث أن عمله بدأ من فكرة تطوير وبناء مجموعات ابتكار فـي المؤسسات الصناعية ؛ أي في المجموعات التي يتم فيها اجتماع لأفرادها من أجل تجميع الخبرة والمعرفة للقيام بعملية تطوير الإنتاج . وقد طوّر "وليم جوردن " نموذج من أجل استخدامه في عملية التعليم . </a:t>
            </a:r>
          </a:p>
          <a:p>
            <a:pPr indent="457200" algn="just" rtl="1">
              <a:lnSpc>
                <a:spcPts val="2400"/>
              </a:lnSpc>
              <a:spcBef>
                <a:spcPts val="600"/>
              </a:spcBef>
              <a:spcAft>
                <a:spcPts val="0"/>
              </a:spcAft>
            </a:pPr>
            <a:r>
              <a:rPr lang="ar-JO" dirty="0"/>
              <a:t>ويـرى بعض علماء النفس والتربويون أن تآلف الأشتات يتضمن ربط العناصر والموضوعات المختلفة ببعضها الـبعض ؛ أي ربـط العناصر والأفكار والموضوعات المختلفة التي تدلُّ على عدم وجود ترابط بين بعضها البعض. وأن هذا النموذج يستهدف تنمية القدرة الابتكارية لدى الطلبة </a:t>
            </a:r>
            <a:r>
              <a:rPr lang="ar-JO" sz="1400" dirty="0"/>
              <a:t>(الكسباني ، 2008) </a:t>
            </a:r>
            <a:r>
              <a:rPr lang="ar-JO" dirty="0"/>
              <a:t>و</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يستند هذا الأسلوب على أساس أن عملية الإبداع هي نشاط عقلي يمارسه المتدرب في موقع وتحديد وفهم المشكلة أولاً، ثم في موقف حل المشكلة ثانياً، ويستخدم هذا الأسلوب من حيث المبدأ، لتسيير عمليتين هما(أ) جعل الغريب مألوفاً</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.(ب) وجعل المألوف غريباً.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9. تمثيل الأدوار </a:t>
            </a:r>
            <a:r>
              <a:rPr lang="en-US" sz="1800" b="1" dirty="0">
                <a:effectLst/>
                <a:latin typeface="Times New Roman" panose="02020603050405020304" pitchFamily="18" charset="0"/>
                <a:ea typeface="Times New Roman" panose="02020603050405020304" pitchFamily="18" charset="0"/>
                <a:cs typeface="Simplified Arabic" panose="02020603050405020304" pitchFamily="18" charset="-78"/>
              </a:rPr>
              <a:t>Role Playing</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spcAft>
                <a:spcPts val="0"/>
              </a:spcAft>
            </a:pP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في هذا الأسلوب (لعب الدور أو تمثيل الأدوار</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يمارس المتدرب الدور الذي يتفق عليه مما يسمح له بالتصرف كصاحب الدور نفسه، فقد يطلب المدرب من المتدربين أن يقوموا بدور قائد المستويات العليا. ويتميز هذا الأسلوب بأنه يتيح المجال أمام المتدربين لأن تنطلق أفكارهم وآراءهم الجديدة مما ينمي وينشط قدرات الطلاقة عندهم من جهة، كما ينمي موهبة ومهارة الاتصال سواء تقصّي المشكلات العلمية في إدارة المناقشات والتعبير</a:t>
            </a:r>
            <a:r>
              <a:rPr lang="ar-JO"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1800" dirty="0">
                <a:effectLst/>
                <a:latin typeface="Times New Roman" panose="02020603050405020304" pitchFamily="18" charset="0"/>
                <a:ea typeface="Times New Roman" panose="02020603050405020304" pitchFamily="18" charset="0"/>
                <a:cs typeface="Simplified Arabic" panose="02020603050405020304" pitchFamily="18" charset="-78"/>
              </a:rPr>
              <a:t>عن آرائهم بحرية واحترام آراء زملائهم الآخرين واتخاذ القرارات المناسبة من جهة أخرى.</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94038102"/>
      </p:ext>
    </p:extLst>
  </p:cSld>
  <p:clrMapOvr>
    <a:masterClrMapping/>
  </p:clrMapOvr>
  <mc:AlternateContent xmlns:mc="http://schemas.openxmlformats.org/markup-compatibility/2006" xmlns:p14="http://schemas.microsoft.com/office/powerpoint/2010/main">
    <mc:Choice Requires="p14">
      <p:transition spd="med" p14:dur="700" advTm="127421">
        <p:fade/>
      </p:transition>
    </mc:Choice>
    <mc:Fallback xmlns="">
      <p:transition spd="med" advTm="127421">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23958" y="565977"/>
            <a:ext cx="6568831" cy="400110"/>
          </a:xfrm>
          <a:prstGeom prst="rect">
            <a:avLst/>
          </a:prstGeom>
          <a:noFill/>
        </p:spPr>
        <p:txBody>
          <a:bodyPr wrap="square" rtlCol="0">
            <a:spAutoFit/>
          </a:bodyPr>
          <a:lstStyle/>
          <a:p>
            <a:pPr lvl="0" algn="ctr">
              <a:buClrTx/>
            </a:pPr>
            <a:r>
              <a:rPr lang="ar-JO" sz="2000" b="1" kern="1200" dirty="0">
                <a:solidFill>
                  <a:prstClr val="white"/>
                </a:solidFill>
                <a:latin typeface="Times New Roman" panose="02020603050405020304" pitchFamily="18" charset="0"/>
                <a:ea typeface="+mn-ea"/>
                <a:cs typeface="Times New Roman" panose="02020603050405020304" pitchFamily="18" charset="0"/>
              </a:rPr>
              <a:t>النظام الابتكاري والإبداعي في المنظمات  </a:t>
            </a:r>
            <a:endParaRPr lang="en-GB" sz="2000" b="1" kern="1200" dirty="0">
              <a:solidFill>
                <a:prstClr val="white"/>
              </a:solidFill>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61665"/>
          </a:xfrm>
          <a:prstGeom prst="rect">
            <a:avLst/>
          </a:prstGeom>
          <a:noFill/>
        </p:spPr>
        <p:txBody>
          <a:bodyPr wrap="square" rtlCol="0">
            <a:spAutoFit/>
          </a:bodyPr>
          <a:lstStyle/>
          <a:p>
            <a:pPr algn="r" rtl="1"/>
            <a:endParaRPr lang="ar-JO" sz="2400" b="1" dirty="0">
              <a:effectLst/>
              <a:latin typeface="Times New Roman" panose="02020603050405020304" pitchFamily="18" charset="0"/>
              <a:cs typeface="Traditional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A7EA7F7C-2B86-3301-AA94-8D297E6EBAA1}"/>
              </a:ext>
            </a:extLst>
          </p:cNvPr>
          <p:cNvSpPr txBox="1"/>
          <p:nvPr/>
        </p:nvSpPr>
        <p:spPr>
          <a:xfrm>
            <a:off x="380260" y="1684012"/>
            <a:ext cx="11159411" cy="4185761"/>
          </a:xfrm>
          <a:prstGeom prst="rect">
            <a:avLst/>
          </a:prstGeom>
          <a:noFill/>
        </p:spPr>
        <p:txBody>
          <a:bodyPr wrap="square">
            <a:spAutoFit/>
          </a:bodyPr>
          <a:lstStyle/>
          <a:p>
            <a:pPr algn="r"/>
            <a:endParaRPr lang="ar-JO" sz="1900" dirty="0"/>
          </a:p>
          <a:p>
            <a:pPr algn="r" rtl="1"/>
            <a:r>
              <a:rPr lang="ar-JO" sz="1900" b="1" dirty="0"/>
              <a:t>النظام الابتكاري والإبداعي في المنظمات </a:t>
            </a:r>
            <a:r>
              <a:rPr lang="en-GB" sz="1900" b="1" dirty="0"/>
              <a:t> </a:t>
            </a:r>
            <a:r>
              <a:rPr lang="en-GB" sz="1900" dirty="0"/>
              <a:t>Innovative and Creative System in Organizations</a:t>
            </a:r>
          </a:p>
          <a:p>
            <a:pPr algn="r"/>
            <a:r>
              <a:rPr lang="en-GB" sz="1900" dirty="0"/>
              <a:t> </a:t>
            </a:r>
            <a:r>
              <a:rPr lang="ar-JO" sz="1900" dirty="0"/>
              <a:t>يمكن النظر إلى العملية الابتكارية والإبداعية في المنظمات على أنها نظام له مدخلات وعمليات. ومن المعروف أن نظام الابتكار والإبداع لا يتم في بيئة تنظيمية بيروقراطية، لذلك يجب قياس البيئة المحيطة به سواء أكانت تنظيمية داخلية، أم بيئية خارجية، ومن هذا المنطلق يجب تحديد الأهداف الابتكارية والإبداعية الطويلة الأجل والقصيرة أيضًا، ويجب تحديد الأولويات المرتبطة بهذه الأهداف، وقياس التنبؤ وتوقيت الأداء ومتابعة الخطة وتقييم الأداء والرقابة على المعامل والمختبرات والتجارب، كما أنه يجب توظيف العناصر الفعالة وتعبئة وتوجيه الموارد المادية  والبشرية، ووضع نظام فعال للأجور والحوافز وتحديد المعلومات واتخاذ القرارات المتعلقة بالابتكار والإبداع.</a:t>
            </a:r>
          </a:p>
          <a:p>
            <a:pPr algn="r" rtl="1"/>
            <a:endParaRPr lang="ar-JO" sz="1900" dirty="0"/>
          </a:p>
          <a:p>
            <a:pPr algn="r" rtl="1"/>
            <a:r>
              <a:rPr lang="ar-JO" sz="1900" dirty="0"/>
              <a:t> ويتم تنظيم الانشطة المتعلقة بنظام الابتكار والإبداع في المنظمات في الشكلين التاليين: </a:t>
            </a:r>
          </a:p>
          <a:p>
            <a:pPr algn="r"/>
            <a:r>
              <a:rPr lang="ar-JO" sz="1900" b="1" dirty="0"/>
              <a:t>المركزي</a:t>
            </a:r>
            <a:r>
              <a:rPr lang="ar-JO" sz="1900" dirty="0"/>
              <a:t> :يتم هذا النوع من التنظيم عن طريق </a:t>
            </a:r>
            <a:r>
              <a:rPr lang="ar-JO" sz="1900" b="1" dirty="0"/>
              <a:t>تجميع الخبراء والباحثين في إدارة واحدة </a:t>
            </a:r>
            <a:r>
              <a:rPr lang="ar-JO" sz="1900" dirty="0"/>
              <a:t>كإدارة البحوث أو الابتكار، أو إدارة البحوث والتطوير، أو إدارة ابتكار وتطوير السلع الجديدة وغير ذلك من الأشكال التي يأخذها هذا النوع من التنظيم. </a:t>
            </a:r>
          </a:p>
          <a:p>
            <a:pPr algn="r"/>
            <a:endParaRPr lang="ar-JO" sz="1900" dirty="0"/>
          </a:p>
          <a:p>
            <a:pPr algn="r"/>
            <a:r>
              <a:rPr lang="ar-JO" sz="1900" b="1" dirty="0"/>
              <a:t>اللامركزي </a:t>
            </a:r>
            <a:r>
              <a:rPr lang="ar-JO" sz="1900" dirty="0"/>
              <a:t>: يتم هذا النوع من التنظيم من خلال العمل في أشكال لفرق العمل وتنظيماتها المختلفة بهدف الاستفادة من التفاعل بينهم، باعتباره السبب الرئيسي في عملية الابتكار والإبداع، وقد يتمثل هذا الشكل في شكل </a:t>
            </a:r>
            <a:r>
              <a:rPr lang="ar-JO" sz="1900" b="1" dirty="0"/>
              <a:t>دوائر الجودة أو فرق العمل أو فرق عمل مدارة ذاتياً </a:t>
            </a:r>
            <a:r>
              <a:rPr lang="ar-JO" sz="1900" dirty="0"/>
              <a:t>وغير ذلك.</a:t>
            </a:r>
          </a:p>
        </p:txBody>
      </p:sp>
    </p:spTree>
    <p:extLst>
      <p:ext uri="{BB962C8B-B14F-4D97-AF65-F5344CB8AC3E}">
        <p14:creationId xmlns:p14="http://schemas.microsoft.com/office/powerpoint/2010/main" val="3426703112"/>
      </p:ext>
    </p:extLst>
  </p:cSld>
  <p:clrMapOvr>
    <a:masterClrMapping/>
  </p:clrMapOvr>
  <mc:AlternateContent xmlns:mc="http://schemas.openxmlformats.org/markup-compatibility/2006" xmlns:p14="http://schemas.microsoft.com/office/powerpoint/2010/main">
    <mc:Choice Requires="p14">
      <p:transition spd="med" p14:dur="700" advTm="140806">
        <p:fade/>
      </p:transition>
    </mc:Choice>
    <mc:Fallback xmlns="">
      <p:transition spd="med" advTm="140806">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8188" y="1267115"/>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61665"/>
          </a:xfrm>
          <a:prstGeom prst="rect">
            <a:avLst/>
          </a:prstGeom>
          <a:noFill/>
        </p:spPr>
        <p:txBody>
          <a:bodyPr wrap="square" rtlCol="0">
            <a:spAutoFit/>
          </a:bodyPr>
          <a:lstStyle/>
          <a:p>
            <a:pPr algn="r" rtl="1"/>
            <a:endParaRPr lang="ar-JO" sz="2400" b="1" dirty="0">
              <a:effectLst/>
              <a:latin typeface="Times New Roman" panose="02020603050405020304" pitchFamily="18" charset="0"/>
              <a:cs typeface="Traditional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03C2E95-8F2A-A5FA-BD02-9392BF62041B}"/>
              </a:ext>
            </a:extLst>
          </p:cNvPr>
          <p:cNvPicPr>
            <a:picLocks noChangeAspect="1"/>
          </p:cNvPicPr>
          <p:nvPr/>
        </p:nvPicPr>
        <p:blipFill>
          <a:blip r:embed="rId3"/>
          <a:stretch>
            <a:fillRect/>
          </a:stretch>
        </p:blipFill>
        <p:spPr>
          <a:xfrm>
            <a:off x="2682160" y="1575707"/>
            <a:ext cx="6896100" cy="2304039"/>
          </a:xfrm>
          <a:prstGeom prst="rect">
            <a:avLst/>
          </a:prstGeom>
        </p:spPr>
      </p:pic>
      <p:pic>
        <p:nvPicPr>
          <p:cNvPr id="10" name="Picture 9">
            <a:extLst>
              <a:ext uri="{FF2B5EF4-FFF2-40B4-BE49-F238E27FC236}">
                <a16:creationId xmlns:a16="http://schemas.microsoft.com/office/drawing/2014/main" id="{5F2E1F73-4BED-FB77-4A0E-56437CBF1827}"/>
              </a:ext>
            </a:extLst>
          </p:cNvPr>
          <p:cNvPicPr>
            <a:picLocks noChangeAspect="1"/>
          </p:cNvPicPr>
          <p:nvPr/>
        </p:nvPicPr>
        <p:blipFill>
          <a:blip r:embed="rId4"/>
          <a:stretch>
            <a:fillRect/>
          </a:stretch>
        </p:blipFill>
        <p:spPr>
          <a:xfrm>
            <a:off x="2547937" y="3729451"/>
            <a:ext cx="7096125" cy="1959454"/>
          </a:xfrm>
          <a:prstGeom prst="rect">
            <a:avLst/>
          </a:prstGeom>
        </p:spPr>
      </p:pic>
      <p:sp>
        <p:nvSpPr>
          <p:cNvPr id="12" name="TextBox 11">
            <a:extLst>
              <a:ext uri="{FF2B5EF4-FFF2-40B4-BE49-F238E27FC236}">
                <a16:creationId xmlns:a16="http://schemas.microsoft.com/office/drawing/2014/main" id="{50BE90F3-66C7-2590-7ECB-7ABCCB090A5F}"/>
              </a:ext>
            </a:extLst>
          </p:cNvPr>
          <p:cNvSpPr txBox="1"/>
          <p:nvPr/>
        </p:nvSpPr>
        <p:spPr>
          <a:xfrm>
            <a:off x="417762" y="5943796"/>
            <a:ext cx="6096000" cy="369332"/>
          </a:xfrm>
          <a:prstGeom prst="rect">
            <a:avLst/>
          </a:prstGeom>
          <a:noFill/>
        </p:spPr>
        <p:txBody>
          <a:bodyPr wrap="square">
            <a:spAutoFit/>
          </a:bodyPr>
          <a:lstStyle/>
          <a:p>
            <a:r>
              <a:rPr lang="en-GB" dirty="0"/>
              <a:t>https://meu.edu.jo/libraryTheses/5860cb5abd7e5_1.pdf</a:t>
            </a:r>
            <a:endParaRPr lang="ar-JO" dirty="0"/>
          </a:p>
        </p:txBody>
      </p:sp>
      <p:sp>
        <p:nvSpPr>
          <p:cNvPr id="13" name="TextBox 12">
            <a:extLst>
              <a:ext uri="{FF2B5EF4-FFF2-40B4-BE49-F238E27FC236}">
                <a16:creationId xmlns:a16="http://schemas.microsoft.com/office/drawing/2014/main" id="{5591F48B-3C2B-14E7-68B0-04E986E5FD92}"/>
              </a:ext>
            </a:extLst>
          </p:cNvPr>
          <p:cNvSpPr txBox="1"/>
          <p:nvPr/>
        </p:nvSpPr>
        <p:spPr>
          <a:xfrm>
            <a:off x="4562476" y="388297"/>
            <a:ext cx="3500046"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مجالات الإبداع الوظيفي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8056594"/>
      </p:ext>
    </p:extLst>
  </p:cSld>
  <p:clrMapOvr>
    <a:masterClrMapping/>
  </p:clrMapOvr>
  <mc:AlternateContent xmlns:mc="http://schemas.openxmlformats.org/markup-compatibility/2006" xmlns:p14="http://schemas.microsoft.com/office/powerpoint/2010/main">
    <mc:Choice Requires="p14">
      <p:transition spd="med" p14:dur="700" advTm="48974">
        <p:fade/>
      </p:transition>
    </mc:Choice>
    <mc:Fallback xmlns="">
      <p:transition spd="med" advTm="48974">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62476" y="388297"/>
            <a:ext cx="3500046"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مصادر الإبداع الوظيفي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61665"/>
          </a:xfrm>
          <a:prstGeom prst="rect">
            <a:avLst/>
          </a:prstGeom>
          <a:noFill/>
        </p:spPr>
        <p:txBody>
          <a:bodyPr wrap="square" rtlCol="0">
            <a:spAutoFit/>
          </a:bodyPr>
          <a:lstStyle/>
          <a:p>
            <a:pPr algn="r" rtl="1"/>
            <a:endParaRPr lang="ar-JO" sz="2400" b="1" dirty="0">
              <a:effectLst/>
              <a:latin typeface="Times New Roman" panose="02020603050405020304" pitchFamily="18" charset="0"/>
              <a:cs typeface="Traditional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a:extLst>
              <a:ext uri="{FF2B5EF4-FFF2-40B4-BE49-F238E27FC236}">
                <a16:creationId xmlns:a16="http://schemas.microsoft.com/office/drawing/2014/main" id="{67147064-DADD-6BAA-2DBB-61B51ECAE8D2}"/>
              </a:ext>
            </a:extLst>
          </p:cNvPr>
          <p:cNvPicPr>
            <a:picLocks noChangeAspect="1"/>
          </p:cNvPicPr>
          <p:nvPr/>
        </p:nvPicPr>
        <p:blipFill>
          <a:blip r:embed="rId3"/>
          <a:stretch>
            <a:fillRect/>
          </a:stretch>
        </p:blipFill>
        <p:spPr>
          <a:xfrm>
            <a:off x="2366962" y="1533524"/>
            <a:ext cx="7458075" cy="4516309"/>
          </a:xfrm>
          <a:prstGeom prst="rect">
            <a:avLst/>
          </a:prstGeom>
        </p:spPr>
      </p:pic>
      <p:sp>
        <p:nvSpPr>
          <p:cNvPr id="11" name="TextBox 10">
            <a:extLst>
              <a:ext uri="{FF2B5EF4-FFF2-40B4-BE49-F238E27FC236}">
                <a16:creationId xmlns:a16="http://schemas.microsoft.com/office/drawing/2014/main" id="{669D5CB7-A8F4-FD36-2A81-504D00C3721D}"/>
              </a:ext>
            </a:extLst>
          </p:cNvPr>
          <p:cNvSpPr txBox="1"/>
          <p:nvPr/>
        </p:nvSpPr>
        <p:spPr>
          <a:xfrm>
            <a:off x="628650" y="6077974"/>
            <a:ext cx="6096000" cy="369332"/>
          </a:xfrm>
          <a:prstGeom prst="rect">
            <a:avLst/>
          </a:prstGeom>
          <a:noFill/>
        </p:spPr>
        <p:txBody>
          <a:bodyPr wrap="square">
            <a:spAutoFit/>
          </a:bodyPr>
          <a:lstStyle/>
          <a:p>
            <a:r>
              <a:rPr lang="en-GB" dirty="0"/>
              <a:t>https://meu.edu.jo/libraryTheses/5860cb5abd7e5_1.pdf</a:t>
            </a:r>
            <a:endParaRPr lang="ar-JO" dirty="0"/>
          </a:p>
        </p:txBody>
      </p:sp>
    </p:spTree>
    <p:extLst>
      <p:ext uri="{BB962C8B-B14F-4D97-AF65-F5344CB8AC3E}">
        <p14:creationId xmlns:p14="http://schemas.microsoft.com/office/powerpoint/2010/main" val="4057466848"/>
      </p:ext>
    </p:extLst>
  </p:cSld>
  <p:clrMapOvr>
    <a:masterClrMapping/>
  </p:clrMapOvr>
  <mc:AlternateContent xmlns:mc="http://schemas.openxmlformats.org/markup-compatibility/2006" xmlns:p14="http://schemas.microsoft.com/office/powerpoint/2010/main">
    <mc:Choice Requires="p14">
      <p:transition spd="med" p14:dur="700" advTm="42008">
        <p:fade/>
      </p:transition>
    </mc:Choice>
    <mc:Fallback xmlns="">
      <p:transition spd="med" advTm="42008">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72" y="1475536"/>
            <a:ext cx="10886049" cy="4770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78282" y="367882"/>
            <a:ext cx="2206239"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الإبداع التنظيمي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361929" y="6414451"/>
            <a:ext cx="26162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7" name="Table 6">
            <a:extLst>
              <a:ext uri="{FF2B5EF4-FFF2-40B4-BE49-F238E27FC236}">
                <a16:creationId xmlns:a16="http://schemas.microsoft.com/office/drawing/2014/main" id="{55CF5AC4-C415-8429-E814-CCADD95684D8}"/>
              </a:ext>
            </a:extLst>
          </p:cNvPr>
          <p:cNvGraphicFramePr>
            <a:graphicFrameLocks noGrp="1"/>
          </p:cNvGraphicFramePr>
          <p:nvPr>
            <p:extLst>
              <p:ext uri="{D42A27DB-BD31-4B8C-83A1-F6EECF244321}">
                <p14:modId xmlns:p14="http://schemas.microsoft.com/office/powerpoint/2010/main" val="2340430810"/>
              </p:ext>
            </p:extLst>
          </p:nvPr>
        </p:nvGraphicFramePr>
        <p:xfrm>
          <a:off x="1039248" y="2074216"/>
          <a:ext cx="9593036" cy="3608780"/>
        </p:xfrm>
        <a:graphic>
          <a:graphicData uri="http://schemas.openxmlformats.org/drawingml/2006/table">
            <a:tbl>
              <a:tblPr firstRow="1" bandRow="1">
                <a:tableStyleId>{5940675A-B579-460E-94D1-54222C63F5DA}</a:tableStyleId>
              </a:tblPr>
              <a:tblGrid>
                <a:gridCol w="2398259">
                  <a:extLst>
                    <a:ext uri="{9D8B030D-6E8A-4147-A177-3AD203B41FA5}">
                      <a16:colId xmlns:a16="http://schemas.microsoft.com/office/drawing/2014/main" val="20000"/>
                    </a:ext>
                  </a:extLst>
                </a:gridCol>
                <a:gridCol w="2398259">
                  <a:extLst>
                    <a:ext uri="{9D8B030D-6E8A-4147-A177-3AD203B41FA5}">
                      <a16:colId xmlns:a16="http://schemas.microsoft.com/office/drawing/2014/main" val="20001"/>
                    </a:ext>
                  </a:extLst>
                </a:gridCol>
                <a:gridCol w="2398259">
                  <a:extLst>
                    <a:ext uri="{9D8B030D-6E8A-4147-A177-3AD203B41FA5}">
                      <a16:colId xmlns:a16="http://schemas.microsoft.com/office/drawing/2014/main" val="20002"/>
                    </a:ext>
                  </a:extLst>
                </a:gridCol>
                <a:gridCol w="2398259">
                  <a:extLst>
                    <a:ext uri="{9D8B030D-6E8A-4147-A177-3AD203B41FA5}">
                      <a16:colId xmlns:a16="http://schemas.microsoft.com/office/drawing/2014/main" val="20003"/>
                    </a:ext>
                  </a:extLst>
                </a:gridCol>
              </a:tblGrid>
              <a:tr h="902195">
                <a:tc>
                  <a:txBody>
                    <a:bodyPr/>
                    <a:lstStyle/>
                    <a:p>
                      <a:pPr algn="ctr"/>
                      <a:endParaRPr lang="ko-KR" altLang="en-US" sz="2400"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tx1">
                        <a:lumMod val="50000"/>
                        <a:lumOff val="50000"/>
                      </a:schemeClr>
                    </a:solidFill>
                  </a:tcPr>
                </a:tc>
                <a:tc>
                  <a:txBody>
                    <a:bodyPr/>
                    <a:lstStyle/>
                    <a:p>
                      <a:pPr algn="ctr"/>
                      <a:r>
                        <a:rPr lang="ar-JO" altLang="ko-KR" sz="2400" b="1" dirty="0">
                          <a:solidFill>
                            <a:schemeClr val="bg1"/>
                          </a:solidFill>
                          <a:latin typeface="+mn-lt"/>
                          <a:cs typeface="Arial" pitchFamily="34" charset="0"/>
                        </a:rPr>
                        <a:t>اللامركزية في النمط الاداري</a:t>
                      </a: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solidFill>
                  </a:tcPr>
                </a:tc>
                <a:tc>
                  <a:txBody>
                    <a:bodyPr/>
                    <a:lstStyle/>
                    <a:p>
                      <a:pPr algn="ctr"/>
                      <a:r>
                        <a:rPr lang="ar-JO" altLang="ko-KR" sz="2400" b="1" dirty="0">
                          <a:solidFill>
                            <a:schemeClr val="bg1"/>
                          </a:solidFill>
                          <a:latin typeface="+mn-lt"/>
                          <a:cs typeface="Arial" pitchFamily="34" charset="0"/>
                        </a:rPr>
                        <a:t>التنافس</a:t>
                      </a: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B0F0"/>
                    </a:solidFill>
                  </a:tcPr>
                </a:tc>
                <a:tc>
                  <a:txBody>
                    <a:bodyPr/>
                    <a:lstStyle/>
                    <a:p>
                      <a:pPr algn="ctr"/>
                      <a:r>
                        <a:rPr lang="ar-JO" altLang="ko-KR" sz="2400" b="1" dirty="0">
                          <a:solidFill>
                            <a:schemeClr val="bg1"/>
                          </a:solidFill>
                          <a:latin typeface="+mn-lt"/>
                          <a:cs typeface="Arial" pitchFamily="34" charset="0"/>
                        </a:rPr>
                        <a:t>الثقافة التنظيمية الإيجابية</a:t>
                      </a: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10001"/>
                  </a:ext>
                </a:extLst>
              </a:tr>
              <a:tr h="902195">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ar-JO" altLang="ko-KR" sz="2400" b="1" dirty="0">
                          <a:solidFill>
                            <a:schemeClr val="bg1"/>
                          </a:solidFill>
                          <a:latin typeface="+mn-lt"/>
                          <a:cs typeface="Arial" pitchFamily="34" charset="0"/>
                        </a:rPr>
                        <a:t>المشاركة والتعاون</a:t>
                      </a: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tx1">
                        <a:lumMod val="50000"/>
                        <a:lumOff val="50000"/>
                      </a:schemeClr>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ar-JO" altLang="ko-KR" sz="2400" b="1" dirty="0">
                          <a:solidFill>
                            <a:schemeClr val="bg1"/>
                          </a:solidFill>
                          <a:latin typeface="+mn-lt"/>
                          <a:cs typeface="Arial" pitchFamily="34" charset="0"/>
                        </a:rPr>
                        <a:t>القوانين والأنظمة</a:t>
                      </a: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B0F0"/>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10002"/>
                  </a:ext>
                </a:extLst>
              </a:tr>
              <a:tr h="902195">
                <a:tc>
                  <a:txBody>
                    <a:bodyPr/>
                    <a:lstStyle/>
                    <a:p>
                      <a:pPr algn="ctr"/>
                      <a:endParaRPr lang="ko-KR" altLang="en-US" sz="2400"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tx1">
                        <a:lumMod val="50000"/>
                        <a:lumOff val="50000"/>
                      </a:schemeClr>
                    </a:solidFill>
                  </a:tcPr>
                </a:tc>
                <a:tc>
                  <a:txBody>
                    <a:bodyPr/>
                    <a:lstStyle/>
                    <a:p>
                      <a:pPr algn="ctr"/>
                      <a:r>
                        <a:rPr lang="ar-JO" altLang="ko-KR" sz="2400" b="1" dirty="0">
                          <a:solidFill>
                            <a:schemeClr val="bg1"/>
                          </a:solidFill>
                          <a:latin typeface="+mn-lt"/>
                          <a:cs typeface="Arial" pitchFamily="34" charset="0"/>
                        </a:rPr>
                        <a:t>البيئة التنظيمية</a:t>
                      </a: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solidFill>
                  </a:tcPr>
                </a:tc>
                <a:tc>
                  <a:txBody>
                    <a:bodyPr/>
                    <a:lstStyle/>
                    <a:p>
                      <a:pPr algn="ctr"/>
                      <a:endParaRPr lang="ko-KR" altLang="en-US" sz="2400"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B0F0"/>
                    </a:solidFill>
                  </a:tcPr>
                </a:tc>
                <a:tc>
                  <a:txBody>
                    <a:bodyPr/>
                    <a:lstStyle/>
                    <a:p>
                      <a:pPr algn="ctr"/>
                      <a:r>
                        <a:rPr lang="ar-JO" altLang="ko-KR" sz="2400" b="1" dirty="0">
                          <a:solidFill>
                            <a:schemeClr val="bg1"/>
                          </a:solidFill>
                          <a:latin typeface="+mn-lt"/>
                          <a:cs typeface="Arial" pitchFamily="34" charset="0"/>
                        </a:rPr>
                        <a:t>التدريب المستمر</a:t>
                      </a: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10003"/>
                  </a:ext>
                </a:extLst>
              </a:tr>
              <a:tr h="902195">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ar-JO" altLang="ko-KR" sz="2400" b="1" dirty="0">
                          <a:solidFill>
                            <a:schemeClr val="bg1"/>
                          </a:solidFill>
                          <a:latin typeface="+mn-lt"/>
                          <a:cs typeface="Arial" pitchFamily="34" charset="0"/>
                        </a:rPr>
                        <a:t>الإخلاص في العمل</a:t>
                      </a: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tx1">
                        <a:lumMod val="50000"/>
                        <a:lumOff val="50000"/>
                      </a:schemeClr>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ar-JO" altLang="ko-KR" sz="2400" b="1" dirty="0">
                          <a:solidFill>
                            <a:schemeClr val="bg1"/>
                          </a:solidFill>
                          <a:latin typeface="+mn-lt"/>
                          <a:cs typeface="Arial" pitchFamily="34" charset="0"/>
                        </a:rPr>
                        <a:t>الحوافز</a:t>
                      </a: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B0F0"/>
                    </a:solidFill>
                  </a:tcPr>
                </a:tc>
                <a:tc>
                  <a:txBody>
                    <a:bodyPr/>
                    <a:lstStyle/>
                    <a:p>
                      <a:pPr algn="ctr"/>
                      <a:endParaRPr lang="ko-KR" altLang="en-US" sz="2400" b="1" dirty="0">
                        <a:solidFill>
                          <a:schemeClr val="bg1"/>
                        </a:solidFill>
                        <a:latin typeface="+mn-lt"/>
                        <a:cs typeface="Arial" pitchFamily="34" charset="0"/>
                      </a:endParaRPr>
                    </a:p>
                  </a:txBody>
                  <a:tcPr marL="121920" marR="121920" marT="60960" marB="60960"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10004"/>
                  </a:ext>
                </a:extLst>
              </a:tr>
            </a:tbl>
          </a:graphicData>
        </a:graphic>
      </p:graphicFrame>
      <p:sp>
        <p:nvSpPr>
          <p:cNvPr id="9" name="Action Button: Help 8">
            <a:hlinkClick r:id="" action="ppaction://noaction" highlightClick="1"/>
            <a:extLst>
              <a:ext uri="{FF2B5EF4-FFF2-40B4-BE49-F238E27FC236}">
                <a16:creationId xmlns:a16="http://schemas.microsoft.com/office/drawing/2014/main" id="{D9B08148-6DBD-4813-6651-76AD0B5D3145}"/>
              </a:ext>
            </a:extLst>
          </p:cNvPr>
          <p:cNvSpPr/>
          <p:nvPr/>
        </p:nvSpPr>
        <p:spPr>
          <a:xfrm>
            <a:off x="4361929" y="5026487"/>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JO"/>
          </a:p>
        </p:txBody>
      </p:sp>
      <p:sp>
        <p:nvSpPr>
          <p:cNvPr id="13" name="Action Button: Help 12">
            <a:hlinkClick r:id="" action="ppaction://noaction" highlightClick="1"/>
            <a:extLst>
              <a:ext uri="{FF2B5EF4-FFF2-40B4-BE49-F238E27FC236}">
                <a16:creationId xmlns:a16="http://schemas.microsoft.com/office/drawing/2014/main" id="{F6F5AC1A-F2F6-7024-2249-F7E15CCAE529}"/>
              </a:ext>
            </a:extLst>
          </p:cNvPr>
          <p:cNvSpPr/>
          <p:nvPr/>
        </p:nvSpPr>
        <p:spPr>
          <a:xfrm>
            <a:off x="9215341" y="5026487"/>
            <a:ext cx="432707" cy="378333"/>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JO"/>
          </a:p>
        </p:txBody>
      </p:sp>
      <p:sp>
        <p:nvSpPr>
          <p:cNvPr id="14" name="Action Button: Help 13">
            <a:hlinkClick r:id="" action="ppaction://noaction" highlightClick="1"/>
            <a:extLst>
              <a:ext uri="{FF2B5EF4-FFF2-40B4-BE49-F238E27FC236}">
                <a16:creationId xmlns:a16="http://schemas.microsoft.com/office/drawing/2014/main" id="{C5C53F59-9C5F-9061-1530-247FCB65C0CB}"/>
              </a:ext>
            </a:extLst>
          </p:cNvPr>
          <p:cNvSpPr/>
          <p:nvPr/>
        </p:nvSpPr>
        <p:spPr>
          <a:xfrm>
            <a:off x="1992085" y="4129468"/>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JO"/>
          </a:p>
        </p:txBody>
      </p:sp>
      <p:sp>
        <p:nvSpPr>
          <p:cNvPr id="15" name="Action Button: Help 14">
            <a:hlinkClick r:id="" action="ppaction://noaction" highlightClick="1"/>
            <a:extLst>
              <a:ext uri="{FF2B5EF4-FFF2-40B4-BE49-F238E27FC236}">
                <a16:creationId xmlns:a16="http://schemas.microsoft.com/office/drawing/2014/main" id="{5400B1FF-8DB9-5B76-BE26-4CC2479AFFEA}"/>
              </a:ext>
            </a:extLst>
          </p:cNvPr>
          <p:cNvSpPr/>
          <p:nvPr/>
        </p:nvSpPr>
        <p:spPr>
          <a:xfrm>
            <a:off x="4361929" y="3251011"/>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JO"/>
          </a:p>
        </p:txBody>
      </p:sp>
      <p:sp>
        <p:nvSpPr>
          <p:cNvPr id="16" name="Action Button: Help 15">
            <a:hlinkClick r:id="" action="ppaction://noaction" highlightClick="1"/>
            <a:extLst>
              <a:ext uri="{FF2B5EF4-FFF2-40B4-BE49-F238E27FC236}">
                <a16:creationId xmlns:a16="http://schemas.microsoft.com/office/drawing/2014/main" id="{1399D359-029A-BCE6-14BD-EA6822513423}"/>
              </a:ext>
            </a:extLst>
          </p:cNvPr>
          <p:cNvSpPr/>
          <p:nvPr/>
        </p:nvSpPr>
        <p:spPr>
          <a:xfrm>
            <a:off x="6879772" y="4089054"/>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JO"/>
          </a:p>
        </p:txBody>
      </p:sp>
      <p:sp>
        <p:nvSpPr>
          <p:cNvPr id="17" name="Action Button: Help 16">
            <a:hlinkClick r:id="" action="ppaction://noaction" highlightClick="1"/>
            <a:extLst>
              <a:ext uri="{FF2B5EF4-FFF2-40B4-BE49-F238E27FC236}">
                <a16:creationId xmlns:a16="http://schemas.microsoft.com/office/drawing/2014/main" id="{54050340-D1AC-BF54-8469-EF8901179715}"/>
              </a:ext>
            </a:extLst>
          </p:cNvPr>
          <p:cNvSpPr/>
          <p:nvPr/>
        </p:nvSpPr>
        <p:spPr>
          <a:xfrm>
            <a:off x="1947181" y="2321506"/>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JO"/>
          </a:p>
        </p:txBody>
      </p:sp>
      <p:sp>
        <p:nvSpPr>
          <p:cNvPr id="18" name="Action Button: Help 17">
            <a:hlinkClick r:id="" action="ppaction://noaction" highlightClick="1"/>
            <a:extLst>
              <a:ext uri="{FF2B5EF4-FFF2-40B4-BE49-F238E27FC236}">
                <a16:creationId xmlns:a16="http://schemas.microsoft.com/office/drawing/2014/main" id="{A12FBFFD-9714-23C4-10DA-0589C13DD89C}"/>
              </a:ext>
            </a:extLst>
          </p:cNvPr>
          <p:cNvSpPr/>
          <p:nvPr/>
        </p:nvSpPr>
        <p:spPr>
          <a:xfrm>
            <a:off x="9215341" y="3251011"/>
            <a:ext cx="432707" cy="355977"/>
          </a:xfrm>
          <a:prstGeom prst="actionButtonHelp">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JO"/>
          </a:p>
        </p:txBody>
      </p:sp>
      <p:sp>
        <p:nvSpPr>
          <p:cNvPr id="20" name="TextBox 19">
            <a:extLst>
              <a:ext uri="{FF2B5EF4-FFF2-40B4-BE49-F238E27FC236}">
                <a16:creationId xmlns:a16="http://schemas.microsoft.com/office/drawing/2014/main" id="{9BD9CF1A-1EB6-635A-A3EC-ECD9CE2DD27D}"/>
              </a:ext>
            </a:extLst>
          </p:cNvPr>
          <p:cNvSpPr txBox="1"/>
          <p:nvPr/>
        </p:nvSpPr>
        <p:spPr>
          <a:xfrm>
            <a:off x="4042683" y="1531703"/>
            <a:ext cx="3269796" cy="369332"/>
          </a:xfrm>
          <a:prstGeom prst="rect">
            <a:avLst/>
          </a:prstGeom>
          <a:noFill/>
        </p:spPr>
        <p:txBody>
          <a:bodyPr wrap="square">
            <a:spAutoFit/>
          </a:bodyPr>
          <a:lstStyle/>
          <a:p>
            <a:r>
              <a:rPr lang="en-GB" b="1" dirty="0">
                <a:solidFill>
                  <a:srgbClr val="00B0F0"/>
                </a:solidFill>
              </a:rPr>
              <a:t>Creative System in Organizations</a:t>
            </a:r>
            <a:endParaRPr lang="ar-JO" b="1" dirty="0">
              <a:solidFill>
                <a:srgbClr val="00B0F0"/>
              </a:solidFill>
            </a:endParaRPr>
          </a:p>
        </p:txBody>
      </p:sp>
    </p:spTree>
    <p:extLst>
      <p:ext uri="{BB962C8B-B14F-4D97-AF65-F5344CB8AC3E}">
        <p14:creationId xmlns:p14="http://schemas.microsoft.com/office/powerpoint/2010/main" val="2636038041"/>
      </p:ext>
    </p:extLst>
  </p:cSld>
  <p:clrMapOvr>
    <a:masterClrMapping/>
  </p:clrMapOvr>
  <mc:AlternateContent xmlns:mc="http://schemas.openxmlformats.org/markup-compatibility/2006" xmlns:p14="http://schemas.microsoft.com/office/powerpoint/2010/main">
    <mc:Choice Requires="p14">
      <p:transition spd="med" p14:dur="700" advTm="131995">
        <p:fade/>
      </p:transition>
    </mc:Choice>
    <mc:Fallback xmlns="">
      <p:transition spd="med" advTm="131995">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00476" y="382554"/>
            <a:ext cx="5462196" cy="523220"/>
          </a:xfrm>
          <a:prstGeom prst="rect">
            <a:avLst/>
          </a:prstGeom>
          <a:noFill/>
        </p:spPr>
        <p:txBody>
          <a:bodyPr wrap="square" rtlCol="0">
            <a:spAutoFit/>
          </a:bodyPr>
          <a:lstStyle/>
          <a:p>
            <a:pPr lvl="0">
              <a:buClrTx/>
            </a:pPr>
            <a:r>
              <a:rPr kumimoji="0" lang="ar-JO" sz="2800" b="1" i="0" u="none" strike="noStrike"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دور البيئة التنظيمية في تحفيز الإبداع</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61665"/>
          </a:xfrm>
          <a:prstGeom prst="rect">
            <a:avLst/>
          </a:prstGeom>
          <a:noFill/>
        </p:spPr>
        <p:txBody>
          <a:bodyPr wrap="square" rtlCol="0">
            <a:spAutoFit/>
          </a:bodyPr>
          <a:lstStyle/>
          <a:p>
            <a:pPr algn="r" rtl="1"/>
            <a:endParaRPr lang="ar-JO" sz="2400" b="1" dirty="0">
              <a:effectLst/>
              <a:latin typeface="Times New Roman" panose="02020603050405020304" pitchFamily="18" charset="0"/>
              <a:cs typeface="Traditional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pic>
        <p:nvPicPr>
          <p:cNvPr id="10" name="Picture 9">
            <a:extLst>
              <a:ext uri="{FF2B5EF4-FFF2-40B4-BE49-F238E27FC236}">
                <a16:creationId xmlns:a16="http://schemas.microsoft.com/office/drawing/2014/main" id="{44C75602-0E22-9918-8793-A201D5F3D87D}"/>
              </a:ext>
            </a:extLst>
          </p:cNvPr>
          <p:cNvPicPr>
            <a:picLocks noChangeAspect="1"/>
          </p:cNvPicPr>
          <p:nvPr/>
        </p:nvPicPr>
        <p:blipFill>
          <a:blip r:embed="rId3"/>
          <a:stretch>
            <a:fillRect/>
          </a:stretch>
        </p:blipFill>
        <p:spPr>
          <a:xfrm>
            <a:off x="1103421" y="1333152"/>
            <a:ext cx="9265222" cy="5034194"/>
          </a:xfrm>
          <a:prstGeom prst="rect">
            <a:avLst/>
          </a:prstGeom>
        </p:spPr>
      </p:pic>
      <p:sp>
        <p:nvSpPr>
          <p:cNvPr id="11" name="TextBox 10">
            <a:extLst>
              <a:ext uri="{FF2B5EF4-FFF2-40B4-BE49-F238E27FC236}">
                <a16:creationId xmlns:a16="http://schemas.microsoft.com/office/drawing/2014/main" id="{A578F4BC-258C-4211-A758-B78A8ECCB9AA}"/>
              </a:ext>
            </a:extLst>
          </p:cNvPr>
          <p:cNvSpPr txBox="1"/>
          <p:nvPr/>
        </p:nvSpPr>
        <p:spPr>
          <a:xfrm>
            <a:off x="180101" y="6497827"/>
            <a:ext cx="6096000" cy="338554"/>
          </a:xfrm>
          <a:prstGeom prst="rect">
            <a:avLst/>
          </a:prstGeom>
          <a:noFill/>
        </p:spPr>
        <p:txBody>
          <a:bodyPr wrap="square">
            <a:spAutoFit/>
          </a:bodyPr>
          <a:lstStyle/>
          <a:p>
            <a:r>
              <a:rPr lang="en-GB" sz="1600" dirty="0">
                <a:solidFill>
                  <a:schemeClr val="bg1"/>
                </a:solidFill>
              </a:rPr>
              <a:t>https://meu.edu.jo/libraryTheses/5860cb5abd7e5_1.pdf</a:t>
            </a:r>
            <a:endParaRPr lang="ar-JO" sz="1600" dirty="0">
              <a:solidFill>
                <a:schemeClr val="bg1"/>
              </a:solidFill>
            </a:endParaRPr>
          </a:p>
        </p:txBody>
      </p:sp>
    </p:spTree>
    <p:extLst>
      <p:ext uri="{BB962C8B-B14F-4D97-AF65-F5344CB8AC3E}">
        <p14:creationId xmlns:p14="http://schemas.microsoft.com/office/powerpoint/2010/main" val="2078957199"/>
      </p:ext>
    </p:extLst>
  </p:cSld>
  <p:clrMapOvr>
    <a:masterClrMapping/>
  </p:clrMapOvr>
  <mc:AlternateContent xmlns:mc="http://schemas.openxmlformats.org/markup-compatibility/2006" xmlns:p14="http://schemas.microsoft.com/office/powerpoint/2010/main">
    <mc:Choice Requires="p14">
      <p:transition spd="med" p14:dur="700" advTm="90989">
        <p:fade/>
      </p:transition>
    </mc:Choice>
    <mc:Fallback xmlns="">
      <p:transition spd="med" advTm="90989">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257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61665"/>
          </a:xfrm>
          <a:prstGeom prst="rect">
            <a:avLst/>
          </a:prstGeom>
          <a:noFill/>
        </p:spPr>
        <p:txBody>
          <a:bodyPr wrap="square" rtlCol="0">
            <a:spAutoFit/>
          </a:bodyPr>
          <a:lstStyle/>
          <a:p>
            <a:pPr algn="r" rtl="1"/>
            <a:endParaRPr lang="ar-JO" sz="2400" b="1" dirty="0">
              <a:effectLst/>
              <a:latin typeface="Times New Roman" panose="02020603050405020304" pitchFamily="18" charset="0"/>
              <a:cs typeface="Traditional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pic>
        <p:nvPicPr>
          <p:cNvPr id="9" name="Picture 8">
            <a:extLst>
              <a:ext uri="{FF2B5EF4-FFF2-40B4-BE49-F238E27FC236}">
                <a16:creationId xmlns:a16="http://schemas.microsoft.com/office/drawing/2014/main" id="{380AF0D1-1981-11CC-2F5C-270F7A4C8FB1}"/>
              </a:ext>
            </a:extLst>
          </p:cNvPr>
          <p:cNvPicPr>
            <a:picLocks noChangeAspect="1"/>
          </p:cNvPicPr>
          <p:nvPr/>
        </p:nvPicPr>
        <p:blipFill>
          <a:blip r:embed="rId3"/>
          <a:stretch>
            <a:fillRect/>
          </a:stretch>
        </p:blipFill>
        <p:spPr>
          <a:xfrm>
            <a:off x="1514475" y="1474556"/>
            <a:ext cx="9163050" cy="5138592"/>
          </a:xfrm>
          <a:prstGeom prst="rect">
            <a:avLst/>
          </a:prstGeom>
        </p:spPr>
      </p:pic>
      <p:sp>
        <p:nvSpPr>
          <p:cNvPr id="11" name="TextBox 10">
            <a:extLst>
              <a:ext uri="{FF2B5EF4-FFF2-40B4-BE49-F238E27FC236}">
                <a16:creationId xmlns:a16="http://schemas.microsoft.com/office/drawing/2014/main" id="{1D022935-C0D2-8939-DC4C-A6D5F77721C2}"/>
              </a:ext>
            </a:extLst>
          </p:cNvPr>
          <p:cNvSpPr txBox="1"/>
          <p:nvPr/>
        </p:nvSpPr>
        <p:spPr>
          <a:xfrm>
            <a:off x="3800476" y="382554"/>
            <a:ext cx="5462196" cy="523220"/>
          </a:xfrm>
          <a:prstGeom prst="rect">
            <a:avLst/>
          </a:prstGeom>
          <a:noFill/>
        </p:spPr>
        <p:txBody>
          <a:bodyPr wrap="square" rtlCol="0">
            <a:spAutoFit/>
          </a:bodyPr>
          <a:lstStyle/>
          <a:p>
            <a:pPr lvl="0">
              <a:buClrTx/>
            </a:pPr>
            <a:r>
              <a:rPr kumimoji="0" lang="ar-JO" sz="2800" b="1" i="0" u="none" strike="noStrike"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دور البيئة التنظيمية في تحفيز الإبداع</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577D1C9A-3496-558A-4654-023E79264283}"/>
              </a:ext>
            </a:extLst>
          </p:cNvPr>
          <p:cNvSpPr txBox="1"/>
          <p:nvPr/>
        </p:nvSpPr>
        <p:spPr>
          <a:xfrm>
            <a:off x="183503" y="6641549"/>
            <a:ext cx="6096000" cy="338554"/>
          </a:xfrm>
          <a:prstGeom prst="rect">
            <a:avLst/>
          </a:prstGeom>
          <a:noFill/>
        </p:spPr>
        <p:txBody>
          <a:bodyPr wrap="square">
            <a:spAutoFit/>
          </a:bodyPr>
          <a:lstStyle/>
          <a:p>
            <a:r>
              <a:rPr lang="en-GB" sz="1600" dirty="0">
                <a:solidFill>
                  <a:schemeClr val="bg1"/>
                </a:solidFill>
              </a:rPr>
              <a:t>https://meu.edu.jo/libraryTheses/5860cb5abd7e5_1.pdf</a:t>
            </a:r>
            <a:endParaRPr lang="ar-JO" sz="1600" dirty="0">
              <a:solidFill>
                <a:schemeClr val="bg1"/>
              </a:solidFill>
            </a:endParaRPr>
          </a:p>
        </p:txBody>
      </p:sp>
    </p:spTree>
    <p:extLst>
      <p:ext uri="{BB962C8B-B14F-4D97-AF65-F5344CB8AC3E}">
        <p14:creationId xmlns:p14="http://schemas.microsoft.com/office/powerpoint/2010/main" val="2381786071"/>
      </p:ext>
    </p:extLst>
  </p:cSld>
  <p:clrMapOvr>
    <a:masterClrMapping/>
  </p:clrMapOvr>
  <mc:AlternateContent xmlns:mc="http://schemas.openxmlformats.org/markup-compatibility/2006" xmlns:p14="http://schemas.microsoft.com/office/powerpoint/2010/main">
    <mc:Choice Requires="p14">
      <p:transition spd="med" p14:dur="700" advTm="88694">
        <p:fade/>
      </p:transition>
    </mc:Choice>
    <mc:Fallback xmlns="">
      <p:transition spd="med" advTm="88694">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val="0"/>
              </a:ext>
            </a:extLst>
          </a:blip>
          <a:srcRect/>
          <a:stretch/>
        </p:blipFill>
        <p:spPr>
          <a:xfrm>
            <a:off x="9578322" y="165259"/>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4187800" y="63307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70F1FE5C-AE6F-A664-4CF6-FD420F844C37}"/>
              </a:ext>
            </a:extLst>
          </p:cNvPr>
          <p:cNvSpPr/>
          <p:nvPr/>
        </p:nvSpPr>
        <p:spPr>
          <a:xfrm>
            <a:off x="8822767" y="2020504"/>
            <a:ext cx="4747323" cy="765915"/>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ar-JO" sz="4000" b="1" dirty="0">
                <a:solidFill>
                  <a:schemeClr val="bg1">
                    <a:lumMod val="85000"/>
                  </a:schemeClr>
                </a:solidFill>
              </a:rPr>
              <a:t>ملخص المحاضرة</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738105" y="6389660"/>
            <a:ext cx="2279266" cy="384052"/>
          </a:xfrm>
          <a:prstGeom prst="rect">
            <a:avLst/>
          </a:prstGeom>
        </p:spPr>
      </p:pic>
    </p:spTree>
    <p:extLst>
      <p:ext uri="{BB962C8B-B14F-4D97-AF65-F5344CB8AC3E}">
        <p14:creationId xmlns:p14="http://schemas.microsoft.com/office/powerpoint/2010/main" val="2619272476"/>
      </p:ext>
    </p:extLst>
  </p:cSld>
  <p:clrMapOvr>
    <a:masterClrMapping/>
  </p:clrMapOvr>
  <mc:AlternateContent xmlns:mc="http://schemas.openxmlformats.org/markup-compatibility/2006" xmlns:p14="http://schemas.microsoft.com/office/powerpoint/2010/main">
    <mc:Choice Requires="p14">
      <p:transition spd="slow" p14:dur="2000" advTm="430305"/>
    </mc:Choice>
    <mc:Fallback xmlns="">
      <p:transition spd="slow" advTm="43030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77632"/>
            <a:ext cx="10534688"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1675976" y="1783597"/>
            <a:ext cx="9754479" cy="3085460"/>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الخاتمــــــة: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lang="ar-JO" dirty="0">
                <a:solidFill>
                  <a:prstClr val="black"/>
                </a:solidFill>
                <a:latin typeface="Times New Roman" panose="02020603050405020304" pitchFamily="18" charset="0"/>
                <a:ea typeface="Times New Roman" panose="02020603050405020304" pitchFamily="18" charset="0"/>
                <a:cs typeface="Simplified Arabic" panose="02020603050405020304" pitchFamily="18" charset="-78"/>
              </a:rPr>
              <a:t> يعود سبب نجاح وفشل العديد من المؤسسات الى إدارتها العليا الممثّلة بالقادة، فهم العنصر الفعّال في تحديد الاستراتيجية والسياسة العامة التي تنحدر في مصباتها نجاح أو فشل المؤسسة. ولذلك فإن الاختيار الملائم لهم يعد الاولوية الاساسية لأي مؤسسة ، فكلما حسن اختيار القادة كلما زادت فرص النجاح والتطور .</a:t>
            </a:r>
          </a:p>
          <a:p>
            <a:pPr marL="0" marR="0" lvl="0" indent="457200" algn="just" defTabSz="914400" rtl="1" eaLnBrk="1" fontAlgn="auto" latinLnBrk="0" hangingPunct="1">
              <a:lnSpc>
                <a:spcPts val="2400"/>
              </a:lnSpc>
              <a:spcBef>
                <a:spcPts val="600"/>
              </a:spcBef>
              <a:spcAft>
                <a:spcPts val="0"/>
              </a:spcAft>
              <a:buClrTx/>
              <a:buSzTx/>
              <a:buFontTx/>
              <a:buNone/>
              <a:tabLst/>
              <a:defRPr/>
            </a:pPr>
            <a:r>
              <a:rPr lang="ar-JO" b="1" dirty="0">
                <a:solidFill>
                  <a:prstClr val="black"/>
                </a:solidFill>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القيادي</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المبدع</a:t>
            </a: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كيف يتحقق الإبداع للقائد القيادي؟ </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إن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القائد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يمكنه ان يكون مبدعًا</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بإرادته وتصميمه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تنمية عقله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باستمرار وممارسة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التثقيف الذاتي، وملاحظة أساليب وشخصيات الآخرين فيبقى يلاحظ ويراقب ويحلل ويقارن ويستفيد من أخطائه ويتعلم من نجاح من نجحوا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ويأخذ عبرةً من إخفاق من أخفقوا  فيحل</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ل كل ذلك، ثم يقارن، ثم يفك</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ر بطرق غير مسبوقة، فهو</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بالأصل</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قد مارس جميع أنماط التفكير إلى أن يصل إلى أسلوب التفكير الإبداعي الذي يتسم بالأصالة والمرونة والطلاقة.</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4148223553"/>
      </p:ext>
    </p:extLst>
  </p:cSld>
  <p:clrMapOvr>
    <a:masterClrMapping/>
  </p:clrMapOvr>
  <mc:AlternateContent xmlns:mc="http://schemas.openxmlformats.org/markup-compatibility/2006" xmlns:p14="http://schemas.microsoft.com/office/powerpoint/2010/main">
    <mc:Choice Requires="p14">
      <p:transition spd="slow" p14:dur="2000" advTm="87774"/>
    </mc:Choice>
    <mc:Fallback xmlns="">
      <p:transition spd="slow" advTm="8777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3</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3785652"/>
          </a:xfrm>
          <a:prstGeom prst="rect">
            <a:avLst/>
          </a:prstGeom>
          <a:noFill/>
        </p:spPr>
        <p:txBody>
          <a:bodyPr wrap="square" rtlCol="0">
            <a:spAutoFit/>
          </a:bodyPr>
          <a:lstStyle/>
          <a:p>
            <a:pPr algn="r" rtl="1"/>
            <a:r>
              <a:rPr lang="ar-JO" sz="2400" b="1" dirty="0">
                <a:effectLst/>
                <a:latin typeface="Times New Roman" panose="02020603050405020304" pitchFamily="18" charset="0"/>
                <a:cs typeface="Traditional Arabic" panose="02020603050405020304" pitchFamily="18" charset="-78"/>
              </a:rPr>
              <a:t>المراجع:</a:t>
            </a:r>
          </a:p>
          <a:p>
            <a:pPr algn="r" rtl="1"/>
            <a:endParaRPr lang="ar-JO" sz="2400" b="1" dirty="0">
              <a:effectLst/>
              <a:latin typeface="Times New Roman" panose="02020603050405020304" pitchFamily="18" charset="0"/>
              <a:cs typeface="Traditional Arabic" panose="02020603050405020304" pitchFamily="18" charset="-78"/>
            </a:endParaRPr>
          </a:p>
          <a:p>
            <a:pPr algn="r" rtl="1"/>
            <a:r>
              <a:rPr lang="ar-JO" sz="2400" b="1" dirty="0">
                <a:latin typeface="Times New Roman" panose="02020603050405020304" pitchFamily="18" charset="0"/>
                <a:cs typeface="Traditional Arabic" panose="02020603050405020304" pitchFamily="18" charset="-78"/>
              </a:rPr>
              <a:t>مدخل إلى إدارة الابداع والابتكار، دار المنهل</a:t>
            </a:r>
          </a:p>
          <a:p>
            <a:pPr algn="r" rtl="1"/>
            <a:endParaRPr lang="ar-JO" sz="2400" b="1" dirty="0">
              <a:effectLst/>
              <a:latin typeface="Times New Roman" panose="02020603050405020304" pitchFamily="18" charset="0"/>
              <a:cs typeface="Traditional Arabic" panose="02020603050405020304" pitchFamily="18" charset="-78"/>
            </a:endParaRPr>
          </a:p>
          <a:p>
            <a:pPr algn="r" rtl="1"/>
            <a:endParaRPr lang="ar-JO" sz="2400" b="1" dirty="0">
              <a:latin typeface="Times New Roman" panose="02020603050405020304" pitchFamily="18" charset="0"/>
              <a:cs typeface="Traditional Arabic" panose="02020603050405020304" pitchFamily="18" charset="-78"/>
            </a:endParaRPr>
          </a:p>
          <a:p>
            <a:pPr algn="r" rtl="1"/>
            <a:endParaRPr lang="ar-JO" sz="2400" b="1" dirty="0">
              <a:effectLst/>
              <a:latin typeface="Times New Roman" panose="02020603050405020304" pitchFamily="18" charset="0"/>
              <a:cs typeface="Traditional Arabic" panose="02020603050405020304" pitchFamily="18" charset="-78"/>
            </a:endParaRPr>
          </a:p>
          <a:p>
            <a:pPr algn="r" rtl="1"/>
            <a:r>
              <a:rPr lang="en-GB" sz="2400" b="1" dirty="0">
                <a:latin typeface="Times New Roman" panose="02020603050405020304" pitchFamily="18" charset="0"/>
                <a:cs typeface="Traditional Arabic" panose="02020603050405020304" pitchFamily="18" charset="-78"/>
                <a:hlinkClick r:id="rId2"/>
              </a:rPr>
              <a:t>https://books.google.jo/books</a:t>
            </a:r>
            <a:endParaRPr lang="en-GB" sz="2400" b="1" dirty="0">
              <a:latin typeface="Times New Roman" panose="02020603050405020304" pitchFamily="18" charset="0"/>
              <a:cs typeface="Traditional Arabic" panose="02020603050405020304" pitchFamily="18" charset="-78"/>
            </a:endParaRPr>
          </a:p>
          <a:p>
            <a:pPr algn="r" rtl="1"/>
            <a:endParaRPr lang="en-GB" sz="2400" b="1" dirty="0">
              <a:latin typeface="Times New Roman" panose="02020603050405020304" pitchFamily="18" charset="0"/>
              <a:cs typeface="Traditional Arabic" panose="02020603050405020304" pitchFamily="18" charset="-78"/>
            </a:endParaRPr>
          </a:p>
          <a:p>
            <a:pPr algn="r" rtl="1"/>
            <a:endParaRPr lang="en-GB" sz="2400" b="1" dirty="0">
              <a:effectLst/>
              <a:latin typeface="Times New Roman" panose="02020603050405020304" pitchFamily="18" charset="0"/>
              <a:cs typeface="Traditional Arabic" panose="02020603050405020304" pitchFamily="18" charset="-78"/>
            </a:endParaRPr>
          </a:p>
          <a:p>
            <a:pPr algn="r" rtl="1"/>
            <a:r>
              <a:rPr lang="ar-SA" sz="2400" b="1" dirty="0">
                <a:effectLst/>
                <a:latin typeface="Times New Roman" panose="02020603050405020304" pitchFamily="18" charset="0"/>
                <a:cs typeface="Traditional Arabic" panose="02020603050405020304" pitchFamily="18" charset="-78"/>
              </a:rPr>
              <a:t>القيادة الإبداعية لتطوير وتنمية المؤسسات في الوطن العربي</a:t>
            </a:r>
            <a:r>
              <a:rPr lang="ar-JO" sz="2400" b="1" dirty="0">
                <a:latin typeface="Times New Roman" panose="02020603050405020304" pitchFamily="18" charset="0"/>
                <a:cs typeface="Traditional Arabic" panose="02020603050405020304" pitchFamily="18" charset="-78"/>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د. عبد القادر الشيخلي</a:t>
            </a:r>
            <a:r>
              <a:rPr lang="ar-JO" sz="2400" b="1" dirty="0">
                <a:effectLst/>
                <a:latin typeface="Times New Roman" panose="02020603050405020304" pitchFamily="18" charset="0"/>
                <a:ea typeface="Times New Roman" panose="02020603050405020304" pitchFamily="18" charset="0"/>
                <a:cs typeface="Simplified Arabic" panose="02020603050405020304" pitchFamily="18" charset="-78"/>
              </a:rPr>
              <a:t>،2003</a:t>
            </a:r>
            <a:endParaRPr lang="en-US" sz="2400" b="1"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2B2C24F0-C04F-3D8B-1506-744368749CA7}"/>
              </a:ext>
            </a:extLst>
          </p:cNvPr>
          <p:cNvSpPr txBox="1"/>
          <p:nvPr/>
        </p:nvSpPr>
        <p:spPr>
          <a:xfrm>
            <a:off x="6351814" y="2976674"/>
            <a:ext cx="6057900" cy="369332"/>
          </a:xfrm>
          <a:prstGeom prst="rect">
            <a:avLst/>
          </a:prstGeom>
          <a:noFill/>
        </p:spPr>
        <p:txBody>
          <a:bodyPr wrap="square">
            <a:spAutoFit/>
          </a:bodyPr>
          <a:lstStyle/>
          <a:p>
            <a:r>
              <a:rPr lang="en-GB" b="1" dirty="0"/>
              <a:t>https://meu.edu.jo/libraryTheses/5860cb5abd7e5_1.pdf</a:t>
            </a:r>
            <a:endParaRPr lang="ar-JO" b="1" dirty="0"/>
          </a:p>
        </p:txBody>
      </p:sp>
    </p:spTree>
    <p:extLst>
      <p:ext uri="{BB962C8B-B14F-4D97-AF65-F5344CB8AC3E}">
        <p14:creationId xmlns:p14="http://schemas.microsoft.com/office/powerpoint/2010/main" val="2729835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50B61AA-85B7-6C29-4D96-FDAF527B12FC}"/>
              </a:ext>
            </a:extLst>
          </p:cNvPr>
          <p:cNvPicPr>
            <a:picLocks noGrp="1" noChangeAspect="1"/>
          </p:cNvPicPr>
          <p:nvPr>
            <p:ph type="pic" idx="12"/>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rcRect t="4878" b="4878"/>
          <a:stretch>
            <a:fillRect/>
          </a:stretch>
        </p:blipFill>
        <p:spPr>
          <a:prstGeom prst="rect">
            <a:avLst/>
          </a:prstGeom>
        </p:spPr>
      </p:pic>
      <p:pic>
        <p:nvPicPr>
          <p:cNvPr id="10" name="Picture 9">
            <a:extLst>
              <a:ext uri="{FF2B5EF4-FFF2-40B4-BE49-F238E27FC236}">
                <a16:creationId xmlns:a16="http://schemas.microsoft.com/office/drawing/2014/main" id="{EEF796EE-AC5B-4C0B-2AD7-EED7EAF1D7D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12" name="TextBox 11">
            <a:extLst>
              <a:ext uri="{FF2B5EF4-FFF2-40B4-BE49-F238E27FC236}">
                <a16:creationId xmlns:a16="http://schemas.microsoft.com/office/drawing/2014/main" id="{14A1231D-EEB2-6C21-896F-0ECF4C79651F}"/>
              </a:ext>
            </a:extLst>
          </p:cNvPr>
          <p:cNvSpPr txBox="1"/>
          <p:nvPr/>
        </p:nvSpPr>
        <p:spPr>
          <a:xfrm>
            <a:off x="9596596" y="5829379"/>
            <a:ext cx="2184719"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 وردة أبو كلوب</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774441" y="446187"/>
            <a:ext cx="511492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الموضوع القادم: الإدراك والتفكير الإبداعي</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4" name="Graphic 13">
            <a:extLst>
              <a:ext uri="{FF2B5EF4-FFF2-40B4-BE49-F238E27FC236}">
                <a16:creationId xmlns:a16="http://schemas.microsoft.com/office/drawing/2014/main" id="{A1611DA8-56C6-7708-949C-3EE7B7DB57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76080" y="3518715"/>
            <a:ext cx="2279266" cy="384052"/>
          </a:xfrm>
          <a:prstGeom prst="rect">
            <a:avLst/>
          </a:prstGeom>
        </p:spPr>
      </p:pic>
    </p:spTree>
    <p:extLst>
      <p:ext uri="{BB962C8B-B14F-4D97-AF65-F5344CB8AC3E}">
        <p14:creationId xmlns:p14="http://schemas.microsoft.com/office/powerpoint/2010/main" val="4078580324"/>
      </p:ext>
    </p:extLst>
  </p:cSld>
  <p:clrMapOvr>
    <a:masterClrMapping/>
  </p:clrMapOvr>
  <mc:AlternateContent xmlns:mc="http://schemas.openxmlformats.org/markup-compatibility/2006" xmlns:p14="http://schemas.microsoft.com/office/powerpoint/2010/main">
    <mc:Choice Requires="p14">
      <p:transition spd="slow" p14:dur="2000" advTm="40547"/>
    </mc:Choice>
    <mc:Fallback xmlns="">
      <p:transition spd="slow" advTm="4054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5732</TotalTime>
  <Words>5867</Words>
  <Application>Microsoft Office PowerPoint</Application>
  <PresentationFormat>Widescreen</PresentationFormat>
  <Paragraphs>401</Paragraphs>
  <Slides>39</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Bahnschrift SemiBold SemiConden</vt:lpstr>
      <vt:lpstr>Calibri</vt:lpstr>
      <vt:lpstr>Calibri Light</vt:lpstr>
      <vt:lpstr>Simplified Arabic</vt:lpstr>
      <vt:lpstr>Tajawal Medium</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146</cp:revision>
  <dcterms:created xsi:type="dcterms:W3CDTF">2023-10-13T06:05:23Z</dcterms:created>
  <dcterms:modified xsi:type="dcterms:W3CDTF">2023-10-18T17:57:35Z</dcterms:modified>
</cp:coreProperties>
</file>