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480" r:id="rId3"/>
    <p:sldId id="301" r:id="rId4"/>
    <p:sldId id="261" r:id="rId5"/>
    <p:sldId id="302" r:id="rId6"/>
    <p:sldId id="303" r:id="rId7"/>
    <p:sldId id="258" r:id="rId8"/>
    <p:sldId id="262" r:id="rId9"/>
    <p:sldId id="263" r:id="rId10"/>
    <p:sldId id="264" r:id="rId11"/>
    <p:sldId id="268" r:id="rId12"/>
    <p:sldId id="271" r:id="rId13"/>
    <p:sldId id="270" r:id="rId14"/>
    <p:sldId id="274" r:id="rId15"/>
    <p:sldId id="275" r:id="rId16"/>
    <p:sldId id="276" r:id="rId17"/>
    <p:sldId id="277" r:id="rId18"/>
    <p:sldId id="323" r:id="rId19"/>
    <p:sldId id="324" r:id="rId20"/>
    <p:sldId id="325" r:id="rId21"/>
    <p:sldId id="326" r:id="rId22"/>
    <p:sldId id="272" r:id="rId23"/>
    <p:sldId id="278" r:id="rId24"/>
    <p:sldId id="280" r:id="rId25"/>
    <p:sldId id="281" r:id="rId26"/>
    <p:sldId id="279" r:id="rId27"/>
    <p:sldId id="282" r:id="rId28"/>
    <p:sldId id="304" r:id="rId29"/>
    <p:sldId id="305" r:id="rId30"/>
    <p:sldId id="284" r:id="rId31"/>
    <p:sldId id="306" r:id="rId32"/>
    <p:sldId id="286" r:id="rId33"/>
    <p:sldId id="273" r:id="rId34"/>
    <p:sldId id="307" r:id="rId35"/>
    <p:sldId id="308" r:id="rId36"/>
    <p:sldId id="291" r:id="rId37"/>
    <p:sldId id="31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9D61D9-9397-4F3D-BA65-DFE60DC0399E}" v="1" dt="2023-10-11T21:45:15.9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82" d="100"/>
          <a:sy n="82" d="100"/>
        </p:scale>
        <p:origin x="35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47"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C3A246-0050-4B0D-AEC9-CCA9E4151D22}" type="datetimeFigureOut">
              <a:rPr lang="en-US" smtClean="0"/>
              <a:t>5/30/2026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E3BB15-5403-410A-BDF0-6C01CEB48208}" type="slidenum">
              <a:rPr lang="en-US" smtClean="0"/>
              <a:t>‹#›</a:t>
            </a:fld>
            <a:endParaRPr lang="en-US"/>
          </a:p>
        </p:txBody>
      </p:sp>
    </p:spTree>
    <p:extLst>
      <p:ext uri="{BB962C8B-B14F-4D97-AF65-F5344CB8AC3E}">
        <p14:creationId xmlns:p14="http://schemas.microsoft.com/office/powerpoint/2010/main" val="1843063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5/30/2026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96223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195661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794661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808989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347732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906732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4174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876511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699071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806005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90310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05679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5/30/2026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1"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6496998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5075" y="2559562"/>
            <a:ext cx="9815804" cy="1200329"/>
          </a:xfrm>
          <a:prstGeom prst="rect">
            <a:avLst/>
          </a:prstGeom>
          <a:noFill/>
        </p:spPr>
        <p:txBody>
          <a:bodyPr wrap="square" rtlCol="0">
            <a:spAutoFit/>
          </a:bodyPr>
          <a:lstStyle/>
          <a:p>
            <a:pPr lvl="0">
              <a:defRPr/>
            </a:pPr>
            <a:r>
              <a:rPr lang="en-US" sz="3550" b="1" dirty="0">
                <a:solidFill>
                  <a:srgbClr val="00B0F0"/>
                </a:solidFill>
                <a:latin typeface="Times New Roman" panose="02020603050405020304" pitchFamily="18" charset="0"/>
                <a:cs typeface="Times New Roman" panose="02020603050405020304" pitchFamily="18" charset="0"/>
              </a:rPr>
              <a:t>Project Financial Management</a:t>
            </a:r>
            <a:br>
              <a:rPr lang="en-US" sz="3600" b="1" dirty="0">
                <a:solidFill>
                  <a:srgbClr val="00B0F0"/>
                </a:solidFill>
                <a:latin typeface="Times New Roman" panose="02020603050405020304" pitchFamily="18" charset="0"/>
                <a:cs typeface="Times New Roman" panose="02020603050405020304" pitchFamily="18" charset="0"/>
              </a:rPr>
            </a:b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a:p>
            <a:pPr marL="0" marR="0">
              <a:spcBef>
                <a:spcPts val="0"/>
              </a:spcBef>
              <a:spcAft>
                <a:spcPts val="0"/>
              </a:spcAft>
            </a:pPr>
            <a:r>
              <a:rPr lang="en-US" sz="1800" dirty="0">
                <a:effectLst/>
                <a:latin typeface="Cambria" panose="02040503050406030204" pitchFamily="18" charset="0"/>
                <a:ea typeface="Cambria" panose="02040503050406030204" pitchFamily="18" charset="0"/>
                <a:cs typeface="Cambria" panose="02040503050406030204" pitchFamily="18" charset="0"/>
              </a:rPr>
              <a:t> </a:t>
            </a:r>
          </a:p>
          <a:p>
            <a:pPr marL="0" marR="0">
              <a:spcBef>
                <a:spcPts val="0"/>
              </a:spcBef>
              <a:spcAft>
                <a:spcPts val="0"/>
              </a:spcAft>
            </a:pPr>
            <a:r>
              <a:rPr lang="en-US" sz="2800" b="1" dirty="0">
                <a:solidFill>
                  <a:prstClr val="black"/>
                </a:solidFill>
                <a:latin typeface="Times New Roman" panose="02020603050405020304" pitchFamily="18" charset="0"/>
                <a:cs typeface="Times New Roman" panose="02020603050405020304" pitchFamily="18" charset="0"/>
              </a:rPr>
              <a:t>The Project Finance Markets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Two</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B6F8D-80B9-4A62-B6A5-77B56EC8C7C0}"/>
              </a:ext>
            </a:extLst>
          </p:cNvPr>
          <p:cNvSpPr>
            <a:spLocks noGrp="1"/>
          </p:cNvSpPr>
          <p:nvPr>
            <p:ph type="title"/>
          </p:nvPr>
        </p:nvSpPr>
        <p:spPr>
          <a:xfrm>
            <a:off x="838200" y="1"/>
            <a:ext cx="10515600" cy="815926"/>
          </a:xfrm>
        </p:spPr>
        <p:txBody>
          <a:bodyPr>
            <a:normAutofit/>
          </a:bodyPr>
          <a:lstStyle/>
          <a:p>
            <a:pPr algn="ct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2155270-760E-4620-84C2-0108C1BA6654}"/>
              </a:ext>
            </a:extLst>
          </p:cNvPr>
          <p:cNvSpPr>
            <a:spLocks noGrp="1"/>
          </p:cNvSpPr>
          <p:nvPr>
            <p:ph idx="1"/>
          </p:nvPr>
        </p:nvSpPr>
        <p:spPr>
          <a:xfrm>
            <a:off x="154745" y="998806"/>
            <a:ext cx="11887199" cy="5753685"/>
          </a:xfrm>
        </p:spPr>
        <p:txBody>
          <a:bodyPr>
            <a:normAutofit/>
          </a:bodyPr>
          <a:lstStyle/>
          <a:p>
            <a:pPr marL="195580" marR="460375" algn="just">
              <a:lnSpc>
                <a:spcPct val="115000"/>
              </a:lnSpc>
              <a:spcBef>
                <a:spcPts val="475"/>
              </a:spcBef>
              <a:spcAft>
                <a:spcPts val="0"/>
              </a:spcAft>
            </a:pPr>
            <a:r>
              <a:rPr lang="en-US" sz="2200" dirty="0">
                <a:effectLst/>
                <a:latin typeface="Times New Roman" panose="02020603050405020304" pitchFamily="18" charset="0"/>
                <a:ea typeface="Times New Roman" panose="02020603050405020304" pitchFamily="18" charset="0"/>
              </a:rPr>
              <a:t>Private-sector project-finance debt has traditionally been mainly provided from two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sources—commercial banks and bonds. Commercial banks provide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long-term loans to Project Companies; bondholders (typically life-insurance companies and pension funds, which need long-term cash flows) purchase long-term</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bonds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(tradable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instruments)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issued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Companies.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Recently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these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non-bank</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have</a:t>
            </a:r>
            <a:r>
              <a:rPr lang="en-US" sz="2200" spc="12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begun</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make</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a:t>
            </a:r>
            <a:r>
              <a:rPr lang="en-US" sz="2200" spc="14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participate</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types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private-sector</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a:t>
            </a:r>
            <a:r>
              <a:rPr lang="en-US" sz="2200" spc="1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are</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sometimes</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used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p>
          <a:p>
            <a:pPr marL="195580" marR="460375" algn="just">
              <a:lnSpc>
                <a:spcPct val="115000"/>
              </a:lnSpc>
              <a:spcBef>
                <a:spcPts val="475"/>
              </a:spcBef>
              <a:spcAft>
                <a:spcPts val="0"/>
              </a:spcAft>
            </a:pPr>
            <a:endParaRPr lang="en-US" sz="2200" dirty="0">
              <a:effectLst/>
              <a:latin typeface="Times New Roman" panose="02020603050405020304" pitchFamily="18" charset="0"/>
              <a:ea typeface="Times New Roman" panose="02020603050405020304" pitchFamily="18" charset="0"/>
            </a:endParaRPr>
          </a:p>
          <a:p>
            <a:pPr marL="195580" marR="459740" indent="215900" algn="just">
              <a:lnSpc>
                <a:spcPct val="115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Although the financial and legal structures and procedures are different, the criteria under which debt is raised in each of these markets are much the same. (So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is used in this book to mean either a bank lender, bondholder, non-bank</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or debt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a:t>
            </a:r>
          </a:p>
          <a:p>
            <a:pPr marL="195580" marR="459740" indent="0" algn="just">
              <a:lnSpc>
                <a:spcPct val="115000"/>
              </a:lnSpc>
              <a:spcBef>
                <a:spcPts val="0"/>
              </a:spcBef>
              <a:spcAft>
                <a:spcPts val="0"/>
              </a:spcAft>
              <a:buNone/>
            </a:pPr>
            <a:endParaRPr lang="en-US" sz="2200" dirty="0">
              <a:latin typeface="Times New Roman" panose="02020603050405020304" pitchFamily="18" charset="0"/>
              <a:ea typeface="Times New Roman" panose="02020603050405020304" pitchFamily="18" charset="0"/>
            </a:endParaRPr>
          </a:p>
          <a:p>
            <a:pPr marL="195580" marR="459740" indent="0" algn="just">
              <a:lnSpc>
                <a:spcPct val="115000"/>
              </a:lnSpc>
              <a:spcBef>
                <a:spcPts val="0"/>
              </a:spcBef>
              <a:spcAft>
                <a:spcPts val="0"/>
              </a:spcAft>
              <a:buNone/>
            </a:pPr>
            <a:r>
              <a:rPr lang="en-US" sz="2200" b="0" i="0" dirty="0">
                <a:solidFill>
                  <a:srgbClr val="353535"/>
                </a:solidFill>
                <a:effectLst/>
                <a:highlight>
                  <a:srgbClr val="FFFF00"/>
                </a:highlight>
                <a:latin typeface="Times New Roman" panose="02020603050405020304" pitchFamily="18" charset="0"/>
                <a:cs typeface="Times New Roman" panose="02020603050405020304" pitchFamily="18" charset="0"/>
              </a:rPr>
              <a:t>A debt fund </a:t>
            </a:r>
            <a:r>
              <a:rPr lang="en-US" sz="2200" b="0" i="0" dirty="0">
                <a:solidFill>
                  <a:srgbClr val="353535"/>
                </a:solidFill>
                <a:effectLst/>
                <a:latin typeface="Times New Roman" panose="02020603050405020304" pitchFamily="18" charset="0"/>
                <a:cs typeface="Times New Roman" panose="02020603050405020304" pitchFamily="18" charset="0"/>
              </a:rPr>
              <a:t>is a Mutual Fund scheme that invests in fixed income instruments, such as Corporate and Government Bonds, corporate debt securities, and money market instruments etc. that offer capital appreciation. Debt funds are also referred to as Fixed Income Funds or Bond Funds.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35"/>
              </a:spcBef>
              <a:spcAft>
                <a:spcPts val="0"/>
              </a:spcAft>
            </a:pPr>
            <a:endParaRPr lang="en-US" sz="22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024485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0" y="1825625"/>
            <a:ext cx="12084148" cy="4351338"/>
          </a:xfrm>
        </p:spPr>
        <p:txBody>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Commercial banks are the largest providers of project-finance—nearly 90% of the private-sector project finance debt raised in 2012. In North Africa and the Middle East, project finance is used for petrochemical, LNG, power-generation and desalination projects, and tends to fluctuate from year to year based on relatively few large projects.</a:t>
            </a:r>
          </a:p>
          <a:p>
            <a:pPr marL="0" indent="0" algn="just">
              <a:lnSpc>
                <a:spcPct val="150000"/>
              </a:lnSpc>
              <a:buNone/>
            </a:pPr>
            <a:endParaRPr lang="en-US" dirty="0"/>
          </a:p>
        </p:txBody>
      </p:sp>
    </p:spTree>
    <p:extLst>
      <p:ext uri="{BB962C8B-B14F-4D97-AF65-F5344CB8AC3E}">
        <p14:creationId xmlns:p14="http://schemas.microsoft.com/office/powerpoint/2010/main" val="3057027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1440" y="0"/>
            <a:ext cx="12283440" cy="6858000"/>
          </a:xfrm>
          <a:prstGeom prst="rect">
            <a:avLst/>
          </a:prstGeom>
        </p:spPr>
      </p:pic>
    </p:spTree>
    <p:extLst>
      <p:ext uri="{BB962C8B-B14F-4D97-AF65-F5344CB8AC3E}">
        <p14:creationId xmlns:p14="http://schemas.microsoft.com/office/powerpoint/2010/main" val="822036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1999" cy="6857999"/>
          </a:xfrm>
          <a:prstGeom prst="rect">
            <a:avLst/>
          </a:prstGeom>
        </p:spPr>
      </p:pic>
    </p:spTree>
    <p:extLst>
      <p:ext uri="{BB962C8B-B14F-4D97-AF65-F5344CB8AC3E}">
        <p14:creationId xmlns:p14="http://schemas.microsoft.com/office/powerpoint/2010/main" val="3304332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lgn="ctr">
              <a:lnSpc>
                <a:spcPct val="150000"/>
              </a:lnSpc>
              <a:buNone/>
            </a:pPr>
            <a:r>
              <a:rPr lang="en-US" dirty="0"/>
              <a:t>COMMERCIAL BANKS</a:t>
            </a:r>
            <a:endParaRPr lang="en-US" sz="44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8812" y="1825625"/>
            <a:ext cx="11816862"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Traditionally there has been an inner circle of some 20 major banks that put together project finance transactions as lead arrangers on a worldwide basis, with reasonably large project-finance operations concentrated in key locations around the world. At a minimum, a leading international project-finance bank would have one project finance office in the United States (covering the Americas), one in Europe (covering Europe, the Middle East, and Africa), and one in Asia/ Australasia, and perhaps 50 professional staff (at least) in these offices.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3848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These banks built up a strong position through their relationships with foreign investors, their structuring skills, and using their experience from other markets. Another factor favoring the international project-finance banks is that in some Asian markets raising a loan in $ and then swapping into the local currency produces a lower cost of finance than direct lending in that local currency.</a:t>
            </a:r>
          </a:p>
        </p:txBody>
      </p:sp>
    </p:spTree>
    <p:extLst>
      <p:ext uri="{BB962C8B-B14F-4D97-AF65-F5344CB8AC3E}">
        <p14:creationId xmlns:p14="http://schemas.microsoft.com/office/powerpoint/2010/main" val="448436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154745" y="1825625"/>
            <a:ext cx="11915335"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Bearing in mind that modern project finance was largely invented by American banks, it is surprising to see that although prominent in 2000, by 2012 they had disappeared from the list. </a:t>
            </a:r>
            <a:r>
              <a:rPr lang="en-US" sz="2400" u="sng" dirty="0">
                <a:latin typeface="Times New Roman" panose="02020603050405020304" pitchFamily="18" charset="0"/>
                <a:cs typeface="Times New Roman" panose="02020603050405020304" pitchFamily="18" charset="0"/>
              </a:rPr>
              <a:t>There seem to be two main reasons for this—firstly that project finance is expensive in staffing terms, with an unpredictable income stream (income comes in lumps as projects are signed, rather than a steady stream), and secondly because U.S. banks are not natural long-term lenders, which is a key requirement for project finance.</a:t>
            </a:r>
          </a:p>
          <a:p>
            <a:pPr marL="0" indent="0" algn="just">
              <a:lnSpc>
                <a:spcPct val="150000"/>
              </a:lnSpc>
              <a:buNone/>
            </a:pPr>
            <a:endParaRPr lang="en-US" sz="24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795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295423" y="1825625"/>
            <a:ext cx="11590542" cy="491280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can also be seen that while European banks formed a large part of the market in 2000, their involvement was reduced by 2012. This reflects the major funding problems which these banks had after 2008. Apart from the French banks, the most consistent players in the market over this period have been the Japanese, who continue to benefit from a strong market in Asia.</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Not surprisingly, the big new players on the block are the Indian banks. However, it should be noted that State Bank of India, by far the largest of these, is a majority state-owned bank. So, although it is a commercial bank it is questionable if it should be on this list as compiled by Project Finance. Similarly, given the size of the Australian market, it is not surprising to see that two Australian banks are in the top 20.</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2753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is usually preferable for a project in a particular country to raise its funding from banks operating in that country, firstly </a:t>
            </a:r>
            <a:r>
              <a:rPr lang="en-US" sz="2200" u="sng" dirty="0">
                <a:latin typeface="Times New Roman" panose="02020603050405020304" pitchFamily="18" charset="0"/>
                <a:cs typeface="Times New Roman" panose="02020603050405020304" pitchFamily="18" charset="0"/>
              </a:rPr>
              <a:t>because they have the best understanding of local conditions</a:t>
            </a:r>
            <a:r>
              <a:rPr lang="en-US" sz="2200" dirty="0">
                <a:latin typeface="Times New Roman" panose="02020603050405020304" pitchFamily="18" charset="0"/>
                <a:cs typeface="Times New Roman" panose="02020603050405020304" pitchFamily="18" charset="0"/>
              </a:rPr>
              <a:t>, and secondly </a:t>
            </a:r>
            <a:r>
              <a:rPr lang="en-US" sz="2200" u="sng" dirty="0">
                <a:latin typeface="Times New Roman" panose="02020603050405020304" pitchFamily="18" charset="0"/>
                <a:cs typeface="Times New Roman" panose="02020603050405020304" pitchFamily="18" charset="0"/>
              </a:rPr>
              <a:t>because the funding can be provided in the currency of the country, so avoiding foreign exchange risks </a:t>
            </a:r>
            <a:r>
              <a:rPr lang="en-US" sz="2200" dirty="0">
                <a:latin typeface="Times New Roman" panose="02020603050405020304" pitchFamily="18" charset="0"/>
                <a:cs typeface="Times New Roman" panose="02020603050405020304" pitchFamily="18" charset="0"/>
              </a:rPr>
              <a:t>.Thus in developed countries projects are normally financed by local banks or foreign banks with branch or subsidiary operations in the country concerned. Such financing constitutes the largest proportion of the project finance market.</a:t>
            </a:r>
          </a:p>
        </p:txBody>
      </p:sp>
    </p:spTree>
    <p:extLst>
      <p:ext uri="{BB962C8B-B14F-4D97-AF65-F5344CB8AC3E}">
        <p14:creationId xmlns:p14="http://schemas.microsoft.com/office/powerpoint/2010/main" val="2807872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developing countries, however, this approach may not be possible. There may be no market for long-term loans in the domestic banking market, or the domestic banks may have no experience in project finance. Loans in foreign currency may not be feasible. In some developing countries (such as India and Brazil), there are public-sector development banks that can help to fill the gap if the local commercial banks are not able to provide the funding needed, but their capacity is also limited.</a:t>
            </a:r>
          </a:p>
        </p:txBody>
      </p:sp>
    </p:spTree>
    <p:extLst>
      <p:ext uri="{BB962C8B-B14F-4D97-AF65-F5344CB8AC3E}">
        <p14:creationId xmlns:p14="http://schemas.microsoft.com/office/powerpoint/2010/main" val="65932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Other banks participate in the project-finance market at the next level down as sub-underwriters or participants in syndicated loans. These generally participate in syndications of domestic loans in their own countries, though others may join a wider range of loans around the world originally arranged and underwritten by the larger players in the market, however, loan syndication has greatly reduced in the Americas and European markets.</a:t>
            </a:r>
          </a:p>
        </p:txBody>
      </p:sp>
    </p:spTree>
    <p:extLst>
      <p:ext uri="{BB962C8B-B14F-4D97-AF65-F5344CB8AC3E}">
        <p14:creationId xmlns:p14="http://schemas.microsoft.com/office/powerpoint/2010/main" val="3826303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bond issued by a Project Company is basically similar to a loan from the borrower’s point of view, but it is aimed mainly at the non-banking market and takes the form of a tradable debt instrument, originally evidenced by a paper certificate,  but now generally superseded by electronic registration. agrees to repay to the bond holder the amount of the bond plus interest on fixed future installment dates.</a:t>
            </a:r>
          </a:p>
        </p:txBody>
      </p:sp>
    </p:spTree>
    <p:extLst>
      <p:ext uri="{BB962C8B-B14F-4D97-AF65-F5344CB8AC3E}">
        <p14:creationId xmlns:p14="http://schemas.microsoft.com/office/powerpoint/2010/main" val="3146460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425160" y="1587200"/>
            <a:ext cx="10515600"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Buyers of project-finance bonds are investors who require a good long-term fixed-rate return without taking equity risk, </a:t>
            </a:r>
            <a:r>
              <a:rPr lang="en-US" sz="2200" dirty="0">
                <a:solidFill>
                  <a:srgbClr val="FF0000"/>
                </a:solidFill>
                <a:latin typeface="Times New Roman" panose="02020603050405020304" pitchFamily="18" charset="0"/>
                <a:cs typeface="Times New Roman" panose="02020603050405020304" pitchFamily="18" charset="0"/>
              </a:rPr>
              <a:t>e.g. </a:t>
            </a:r>
            <a:r>
              <a:rPr lang="en-US" sz="2200" dirty="0">
                <a:latin typeface="Times New Roman" panose="02020603050405020304" pitchFamily="18" charset="0"/>
                <a:cs typeface="Times New Roman" panose="02020603050405020304" pitchFamily="18" charset="0"/>
              </a:rPr>
              <a:t>insurance companies and pension funds, which have matching long-term liabilities. The market for project-finance bonds is far narrower in scope than that for bank loans, but significant in certain countries. Pricing is usually based on the yield on government debt for the same term, plus a margin for extra risk.</a:t>
            </a:r>
          </a:p>
          <a:p>
            <a:pPr marL="0" indent="0" algn="just">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522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Bonds may either be public issues (i.e. quoted on a stock exchange and— at least theoretically—quite widely traded), or private placements, which are not quoted and are sold to a limited number of large investors. It is possible for a private placement to take place without the intervention of an investment bank (i.e. the Sponsors deal directly with bond lenders), although this is not common.</a:t>
            </a:r>
          </a:p>
        </p:txBody>
      </p:sp>
    </p:spTree>
    <p:extLst>
      <p:ext uri="{BB962C8B-B14F-4D97-AF65-F5344CB8AC3E}">
        <p14:creationId xmlns:p14="http://schemas.microsoft.com/office/powerpoint/2010/main" val="762928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2192000" cy="6858000"/>
          </a:xfrm>
        </p:spPr>
        <p:txBody>
          <a:bodyPr>
            <a:normAutofit fontScale="92500" lnSpcReduction="2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3.  Exchange and Over-the-Counter Markets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Financial instruments such as foreign exchange contracts, bonds, equities, commodities, and derivatives are traded on either regulated financial markets, called exchanges, or the over-the-counter markets.  An exchange is a centralized marketplace where brokers and traders</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 and, on behalf of their customers or on their own account, buy and sell standardized financial instruments such as equities, bonds, commodities,  options,  and  futures. </a:t>
            </a:r>
            <a:endParaRPr lang="ar-EG"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any  financial  instrument  to  be  traded  on  an  exchange,  it  must  meet  both  regulatory  requirements  imposed  by  the  exchange’s regulator and listing requirements imposed by the exchange itself.</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instance, many stock exchanges impose listing requirements on the listed company regarding the number of shareholders, the stability of earnings, and the size of the company’s assets. Futures exchanges list standard contracts that first must be approved by a regulatory body. Any changes to the contract’s terms must also be approved.</a:t>
            </a:r>
          </a:p>
          <a:p>
            <a:pPr marL="0" indent="0" algn="just">
              <a:buNone/>
            </a:pPr>
            <a:endParaRPr lang="en-US" sz="2400" dirty="0"/>
          </a:p>
          <a:p>
            <a:pPr marL="0" indent="0" algn="just">
              <a:buNone/>
            </a:pPr>
            <a:endParaRPr lang="en-US" dirty="0"/>
          </a:p>
        </p:txBody>
      </p:sp>
    </p:spTree>
    <p:extLst>
      <p:ext uri="{BB962C8B-B14F-4D97-AF65-F5344CB8AC3E}">
        <p14:creationId xmlns:p14="http://schemas.microsoft.com/office/powerpoint/2010/main" val="3551076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Whether the transaction takes place on the trading floor of an exchange or in an electronic marketplace owned by an exchange, the parties to the transaction operate according to an agreed set of exchange rules, which in many cases requires clearing their trades and transactions through a clearing house that is typically affiliated with the exchange.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a:t>
            </a:r>
            <a:r>
              <a:rPr lang="en-US" sz="2200" dirty="0">
                <a:highlight>
                  <a:srgbClr val="FFFF00"/>
                </a:highlight>
                <a:latin typeface="Times New Roman" panose="02020603050405020304" pitchFamily="18" charset="0"/>
                <a:cs typeface="Times New Roman" panose="02020603050405020304" pitchFamily="18" charset="0"/>
              </a:rPr>
              <a:t>clearinghouse, </a:t>
            </a:r>
            <a:r>
              <a:rPr lang="en-US" sz="2200" dirty="0">
                <a:latin typeface="Times New Roman" panose="02020603050405020304" pitchFamily="18" charset="0"/>
                <a:cs typeface="Times New Roman" panose="02020603050405020304" pitchFamily="18" charset="0"/>
              </a:rPr>
              <a:t>often referred to as the central counterparty (CCP), becomes the buyer to each seller and the seller to each buyer, effectively standing in the middle of the transaction to guarantee the financial performance of the trade as agreed by the parties to the transaction. </a:t>
            </a:r>
            <a:r>
              <a:rPr lang="en-US" sz="2200" u="sng" dirty="0">
                <a:latin typeface="Times New Roman" panose="02020603050405020304" pitchFamily="18" charset="0"/>
                <a:cs typeface="Times New Roman" panose="02020603050405020304" pitchFamily="18" charset="0"/>
              </a:rPr>
              <a:t>Each clearinghouse or central counterparty has its own rules, regulations, and conventions, which may differ across the different types of financial instruments that are traded on the same exchange that the clearinghouse or central counterparty clears.</a:t>
            </a:r>
          </a:p>
        </p:txBody>
      </p:sp>
    </p:spTree>
    <p:extLst>
      <p:ext uri="{BB962C8B-B14F-4D97-AF65-F5344CB8AC3E}">
        <p14:creationId xmlns:p14="http://schemas.microsoft.com/office/powerpoint/2010/main" val="444682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298580"/>
            <a:ext cx="12192000" cy="6559419"/>
          </a:xfrm>
        </p:spPr>
        <p:txBody>
          <a:bodyPr>
            <a:normAutofit/>
          </a:bodyPr>
          <a:lstStyle/>
          <a:p>
            <a:pPr marL="0" indent="0" algn="just">
              <a:lnSpc>
                <a:spcPct val="150000"/>
              </a:lnSpc>
              <a:buNone/>
            </a:pPr>
            <a:r>
              <a:rPr lang="en-US" sz="2200" u="sng" dirty="0">
                <a:latin typeface="Times New Roman" panose="02020603050405020304" pitchFamily="18" charset="0"/>
                <a:cs typeface="Times New Roman" panose="02020603050405020304" pitchFamily="18" charset="0"/>
              </a:rPr>
              <a:t>While exchanges offer standardized products, price transparency, clear rules that govern the transactions between the buyers and sellers, and collateral support through the clearinghouse, they do not offer the flexibility many sophisticated investors need, as such investors must individually structure the trades that they want for hedging or other purposes. </a:t>
            </a:r>
            <a:r>
              <a:rPr lang="en-US" sz="2200" dirty="0">
                <a:latin typeface="Times New Roman" panose="02020603050405020304" pitchFamily="18" charset="0"/>
                <a:cs typeface="Times New Roman" panose="02020603050405020304" pitchFamily="18" charset="0"/>
              </a:rPr>
              <a:t>These transactions are executed in the over-the-counter markets instead, where both the flexibility and the ability to customize trades and transactions exist.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highlight>
                  <a:srgbClr val="FFFF00"/>
                </a:highlight>
                <a:latin typeface="Times New Roman" panose="02020603050405020304" pitchFamily="18" charset="0"/>
                <a:cs typeface="Times New Roman" panose="02020603050405020304" pitchFamily="18" charset="0"/>
              </a:rPr>
              <a:t>The over-the-counter or OTC market </a:t>
            </a:r>
            <a:r>
              <a:rPr lang="en-US" sz="2200" dirty="0">
                <a:latin typeface="Times New Roman" panose="02020603050405020304" pitchFamily="18" charset="0"/>
                <a:cs typeface="Times New Roman" panose="02020603050405020304" pitchFamily="18" charset="0"/>
              </a:rPr>
              <a:t>does not have a physical location for its marketplace. However, there has been a major drive toward requiring the trading of OTC transactions through a centralized electronic marketplace to allow for greater transparency around the OTC marketplace, and a perceived increase in safety as it would relate to counterparty default. </a:t>
            </a:r>
          </a:p>
        </p:txBody>
      </p:sp>
    </p:spTree>
    <p:extLst>
      <p:ext uri="{BB962C8B-B14F-4D97-AF65-F5344CB8AC3E}">
        <p14:creationId xmlns:p14="http://schemas.microsoft.com/office/powerpoint/2010/main" val="1049615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1999" cy="6858000"/>
          </a:xfrm>
        </p:spPr>
        <p:txBody>
          <a:bodyPr>
            <a:normAutofit fontScale="92500"/>
          </a:bodyPr>
          <a:lstStyle/>
          <a:p>
            <a:pPr marL="0" indent="0" algn="just">
              <a:lnSpc>
                <a:spcPct val="120000"/>
              </a:lnSpc>
              <a:buNone/>
            </a:pPr>
            <a:r>
              <a:rPr lang="en-US" sz="2400" dirty="0">
                <a:latin typeface="Times New Roman" panose="02020603050405020304" pitchFamily="18" charset="0"/>
                <a:cs typeface="Times New Roman" panose="02020603050405020304" pitchFamily="18" charset="0"/>
              </a:rPr>
              <a:t>In the OTC market, the buying and selling of financial instruments takes place directly between the two parties to the transaction through the use of phones or computer networks, with each party directly assessing and taking on the risk of the creditworthiness of the other party to the transaction. Most notably, foreign exchange, derivatives, bond, and commodity trading, and some equity trading activities are conducted in the OTC markets. Due to the general need and/or desire in the market to customize instruments and to match as closely as possible the needs and desires of the two parties to the transaction, the OTC market is significantly bigger than the exchange marketplace.</a:t>
            </a:r>
          </a:p>
          <a:p>
            <a:pPr marL="0" indent="0" algn="just">
              <a:lnSpc>
                <a:spcPct val="12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20000"/>
              </a:lnSpc>
              <a:buNone/>
            </a:pPr>
            <a:r>
              <a:rPr lang="en-US" sz="2400" u="sng" dirty="0">
                <a:latin typeface="Times New Roman" panose="02020603050405020304" pitchFamily="18" charset="0"/>
                <a:cs typeface="Times New Roman" panose="02020603050405020304" pitchFamily="18" charset="0"/>
              </a:rPr>
              <a:t>The use of collateral in the OTC market is not regulated or standardized, as it is in the exchange-traded markets</a:t>
            </a:r>
            <a:r>
              <a:rPr lang="en-US" sz="2400" dirty="0">
                <a:latin typeface="Times New Roman" panose="02020603050405020304" pitchFamily="18" charset="0"/>
                <a:cs typeface="Times New Roman" panose="02020603050405020304" pitchFamily="18" charset="0"/>
              </a:rPr>
              <a:t>. When parties to an OTC transaction demand collateral from each other, they negotiate to determine the size and quality of the specific type of collateral they would be willing to accept to ensure that performance will occur as agreed. In some limited instances, standardized OTC transactions will move to an exchange marketplace for the primary reason of using a clearinghouse to guarantee the transaction. The movement of these transactions to an exchange for this purpose of ensuring counterparty credit is developing rapidly, reflecting the interest from market participants to extend the protection offered by central clearinghouses to OTC transactions. Figure 6.10 is a general comparison.</a:t>
            </a:r>
          </a:p>
        </p:txBody>
      </p:sp>
    </p:spTree>
    <p:extLst>
      <p:ext uri="{BB962C8B-B14F-4D97-AF65-F5344CB8AC3E}">
        <p14:creationId xmlns:p14="http://schemas.microsoft.com/office/powerpoint/2010/main" val="1955668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A3D2CDB-F9D7-4BAA-B740-9D0885303FB8}"/>
              </a:ext>
            </a:extLst>
          </p:cNvPr>
          <p:cNvPicPr>
            <a:picLocks noGrp="1" noChangeAspect="1"/>
          </p:cNvPicPr>
          <p:nvPr>
            <p:ph idx="1"/>
          </p:nvPr>
        </p:nvPicPr>
        <p:blipFill>
          <a:blip r:embed="rId2"/>
          <a:stretch>
            <a:fillRect/>
          </a:stretch>
        </p:blipFill>
        <p:spPr>
          <a:xfrm>
            <a:off x="0" y="0"/>
            <a:ext cx="12191999" cy="6734629"/>
          </a:xfrm>
        </p:spPr>
      </p:pic>
    </p:spTree>
    <p:extLst>
      <p:ext uri="{BB962C8B-B14F-4D97-AF65-F5344CB8AC3E}">
        <p14:creationId xmlns:p14="http://schemas.microsoft.com/office/powerpoint/2010/main" val="21201574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337625" y="1582640"/>
            <a:ext cx="11844997" cy="4898732"/>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Since project-finance bonds are a natural fit for insurance companies’ and pension funds’ businesses, as well as private investors investing through bond funds, this relative lack of development perhaps seems strange. </a:t>
            </a:r>
            <a:r>
              <a:rPr lang="en-US" sz="2400" u="sng" dirty="0">
                <a:highlight>
                  <a:srgbClr val="FFFF00"/>
                </a:highlight>
                <a:latin typeface="Times New Roman" panose="02020603050405020304" pitchFamily="18" charset="0"/>
                <a:cs typeface="Times New Roman" panose="02020603050405020304" pitchFamily="18" charset="0"/>
              </a:rPr>
              <a:t>But project-finance bonds have a number of disadvantages for such investors: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Usually a 20-year bond is repaid in one amount at the end of 20 years; a 20-year project-finance bond is repaid in irregular installments over the 20-year period, beginning at the end of the project’s construction phase of say 2 years, which makes it a less attractive investment to an investor who is looking for a long-term return. (This irregular cash flow also makes it difficult to compare one bond with another).</a:t>
            </a:r>
          </a:p>
          <a:p>
            <a:pPr marL="0" indent="0" algn="just">
              <a:buNone/>
            </a:pPr>
            <a:endParaRPr lang="en-US" dirty="0">
              <a:solidFill>
                <a:srgbClr val="FF0000"/>
              </a:solidFill>
            </a:endParaRPr>
          </a:p>
        </p:txBody>
      </p:sp>
    </p:spTree>
    <p:extLst>
      <p:ext uri="{BB962C8B-B14F-4D97-AF65-F5344CB8AC3E}">
        <p14:creationId xmlns:p14="http://schemas.microsoft.com/office/powerpoint/2010/main" val="2315644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Analyzing the credit risks in a project-finance bond, as well as monitoring the project’s performance, is complex, and if project-finance bonds only form a small part of the investor’s portfolio, it is not cost-effective for the investor to pay for qualified staff to do this.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Credit risk</a:t>
            </a:r>
            <a:r>
              <a:rPr lang="en-US" sz="2200" dirty="0">
                <a:latin typeface="Times New Roman" panose="02020603050405020304" pitchFamily="18" charset="0"/>
                <a:cs typeface="Times New Roman" panose="02020603050405020304" pitchFamily="18" charset="0"/>
              </a:rPr>
              <a:t> is the possibility of a loss resulting from a borrower's failure to repay a loan or meet contractual obligations. Traditionally, it refers to the </a:t>
            </a:r>
            <a:r>
              <a:rPr lang="en-US" sz="2200" b="1" dirty="0">
                <a:latin typeface="Times New Roman" panose="02020603050405020304" pitchFamily="18" charset="0"/>
                <a:cs typeface="Times New Roman" panose="02020603050405020304" pitchFamily="18" charset="0"/>
              </a:rPr>
              <a:t>risk</a:t>
            </a:r>
            <a:r>
              <a:rPr lang="en-US" sz="2200" dirty="0">
                <a:latin typeface="Times New Roman" panose="02020603050405020304" pitchFamily="18" charset="0"/>
                <a:cs typeface="Times New Roman" panose="02020603050405020304" pitchFamily="18" charset="0"/>
              </a:rPr>
              <a:t> that a lender may not receive the owed principal and interest, which results in an interruption of cash flows and increased costs for collection.</a:t>
            </a:r>
          </a:p>
        </p:txBody>
      </p:sp>
    </p:spTree>
    <p:extLst>
      <p:ext uri="{BB962C8B-B14F-4D97-AF65-F5344CB8AC3E}">
        <p14:creationId xmlns:p14="http://schemas.microsoft.com/office/powerpoint/2010/main" val="765941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lstStyle/>
          <a:p>
            <a:pPr marL="0" indent="0" algn="just">
              <a:lnSpc>
                <a:spcPct val="150000"/>
              </a:lnSpc>
              <a:buNone/>
            </a:pPr>
            <a:r>
              <a:rPr lang="en-US" dirty="0"/>
              <a:t>● </a:t>
            </a:r>
            <a:r>
              <a:rPr lang="en-US" sz="2200" dirty="0">
                <a:latin typeface="Times New Roman" panose="02020603050405020304" pitchFamily="18" charset="0"/>
                <a:cs typeface="Times New Roman" panose="02020603050405020304" pitchFamily="18" charset="0"/>
              </a:rPr>
              <a:t>Project-finance bonds are normally rated at the bottom end of investment grade, which is too risky for many bond funds.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latter disadvantages were overcome in some countries by bond insurance,  this is now difficult to obtain.</a:t>
            </a:r>
          </a:p>
        </p:txBody>
      </p:sp>
    </p:spTree>
    <p:extLst>
      <p:ext uri="{BB962C8B-B14F-4D97-AF65-F5344CB8AC3E}">
        <p14:creationId xmlns:p14="http://schemas.microsoft.com/office/powerpoint/2010/main" val="11997021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211015" y="1825625"/>
            <a:ext cx="11774659" cy="4351338"/>
          </a:xfrm>
        </p:spPr>
        <p:txBody>
          <a:bodyPr>
            <a:normAutofit/>
          </a:bodyPr>
          <a:lstStyle/>
          <a:p>
            <a:pPr marL="514350" indent="-514350" algn="just">
              <a:lnSpc>
                <a:spcPct val="150000"/>
              </a:lnSpc>
              <a:buAutoNum type="arabicPeriod"/>
            </a:pPr>
            <a:r>
              <a:rPr lang="en-US" sz="2200">
                <a:solidFill>
                  <a:srgbClr val="FF0000"/>
                </a:solidFill>
                <a:latin typeface="Times New Roman" panose="02020603050405020304" pitchFamily="18" charset="0"/>
                <a:cs typeface="Times New Roman" panose="02020603050405020304" pitchFamily="18" charset="0"/>
              </a:rPr>
              <a:t>The </a:t>
            </a:r>
            <a:r>
              <a:rPr lang="en-US" sz="2200" dirty="0">
                <a:solidFill>
                  <a:srgbClr val="FF0000"/>
                </a:solidFill>
                <a:latin typeface="Times New Roman" panose="02020603050405020304" pitchFamily="18" charset="0"/>
                <a:cs typeface="Times New Roman" panose="02020603050405020304" pitchFamily="18" charset="0"/>
              </a:rPr>
              <a:t>U.S. Bond Market: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is a long history of issuing bonds for infrastructure (much longer than the history of bank project finance), but the U.S. bond market has been the main model for the development of today’s project-finance bond markets. The U.S. market is by far the world’s largest.</a:t>
            </a:r>
          </a:p>
          <a:p>
            <a:pPr marL="0" indent="0" algn="just">
              <a:lnSpc>
                <a:spcPct val="150000"/>
              </a:lnSpc>
              <a:buNone/>
            </a:pPr>
            <a:r>
              <a:rPr lang="en-US" sz="2200" b="1" dirty="0">
                <a:solidFill>
                  <a:srgbClr val="53728A"/>
                </a:solidFill>
                <a:latin typeface="Times New Roman" panose="02020603050405020304" pitchFamily="18" charset="0"/>
                <a:cs typeface="Times New Roman" panose="02020603050405020304" pitchFamily="18" charset="0"/>
              </a:rPr>
              <a:t>It is worth noting that bonds account for 53% of U.S. corporate debt, and bank loans 47%, compared to the Eurozone and Britain, where bank loans account for 85% of corporate debt.</a:t>
            </a:r>
          </a:p>
        </p:txBody>
      </p:sp>
    </p:spTree>
    <p:extLst>
      <p:ext uri="{BB962C8B-B14F-4D97-AF65-F5344CB8AC3E}">
        <p14:creationId xmlns:p14="http://schemas.microsoft.com/office/powerpoint/2010/main" val="16346939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are two categories of bonds in the U.S. which are relevant to project finance—</a:t>
            </a:r>
            <a:r>
              <a:rPr lang="en-US" sz="2200" dirty="0">
                <a:solidFill>
                  <a:srgbClr val="FF0000"/>
                </a:solidFill>
                <a:latin typeface="Times New Roman" panose="02020603050405020304" pitchFamily="18" charset="0"/>
                <a:cs typeface="Times New Roman" panose="02020603050405020304" pitchFamily="18" charset="0"/>
              </a:rPr>
              <a:t>the municipal bond market</a:t>
            </a:r>
            <a:r>
              <a:rPr lang="en-US" sz="2200" dirty="0">
                <a:latin typeface="Times New Roman" panose="02020603050405020304" pitchFamily="18" charset="0"/>
                <a:cs typeface="Times New Roman" panose="02020603050405020304" pitchFamily="18" charset="0"/>
              </a:rPr>
              <a:t>, whose investors until recently often relied on insurance to cover credit risks </a:t>
            </a:r>
            <a:r>
              <a:rPr lang="en-US" sz="2200" dirty="0">
                <a:solidFill>
                  <a:srgbClr val="FF0000"/>
                </a:solidFill>
                <a:latin typeface="Times New Roman" panose="02020603050405020304" pitchFamily="18" charset="0"/>
                <a:cs typeface="Times New Roman" panose="02020603050405020304" pitchFamily="18" charset="0"/>
              </a:rPr>
              <a:t>and the corporate bond market </a:t>
            </a:r>
            <a:r>
              <a:rPr lang="en-US" sz="2200" dirty="0">
                <a:latin typeface="Times New Roman" panose="02020603050405020304" pitchFamily="18" charset="0"/>
                <a:cs typeface="Times New Roman" panose="02020603050405020304" pitchFamily="18" charset="0"/>
              </a:rPr>
              <a:t>(which in this context includes private-sector project-finance bonds), the latter being similar to bond markets for raising project finance in other countries.</a:t>
            </a:r>
          </a:p>
        </p:txBody>
      </p:sp>
    </p:spTree>
    <p:extLst>
      <p:ext uri="{BB962C8B-B14F-4D97-AF65-F5344CB8AC3E}">
        <p14:creationId xmlns:p14="http://schemas.microsoft.com/office/powerpoint/2010/main" val="4079902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115" y="0"/>
            <a:ext cx="10515600" cy="992777"/>
          </a:xfrm>
        </p:spPr>
        <p:txBody>
          <a:bodyPr/>
          <a:lstStyle/>
          <a:p>
            <a:pPr algn="ctr"/>
            <a:r>
              <a:rPr lang="en-US" dirty="0"/>
              <a:t>BONDS</a:t>
            </a:r>
          </a:p>
        </p:txBody>
      </p:sp>
      <p:sp>
        <p:nvSpPr>
          <p:cNvPr id="3" name="Content Placeholder 2"/>
          <p:cNvSpPr>
            <a:spLocks noGrp="1"/>
          </p:cNvSpPr>
          <p:nvPr>
            <p:ph idx="1"/>
          </p:nvPr>
        </p:nvSpPr>
        <p:spPr>
          <a:xfrm>
            <a:off x="1" y="1227909"/>
            <a:ext cx="12017828" cy="5499462"/>
          </a:xfrm>
        </p:spPr>
        <p:txBody>
          <a:bodyPr>
            <a:normAutofit fontScale="92500" lnSpcReduction="20000"/>
          </a:bodyPr>
          <a:lstStyle/>
          <a:p>
            <a:pPr algn="just">
              <a:lnSpc>
                <a:spcPct val="150000"/>
              </a:lnSpc>
            </a:pPr>
            <a:r>
              <a:rPr lang="en-US" sz="2200" dirty="0">
                <a:latin typeface="Times New Roman" panose="02020603050405020304" pitchFamily="18" charset="0"/>
                <a:cs typeface="Times New Roman" panose="02020603050405020304" pitchFamily="18" charset="0"/>
              </a:rPr>
              <a:t>The U.S. municipal bond (‘muni’) market is more than a century old, </a:t>
            </a:r>
            <a:r>
              <a:rPr lang="en-US" sz="2200" b="1" u="sng" dirty="0">
                <a:latin typeface="Times New Roman" panose="02020603050405020304" pitchFamily="18" charset="0"/>
                <a:cs typeface="Times New Roman" panose="02020603050405020304" pitchFamily="18" charset="0"/>
              </a:rPr>
              <a:t>Municipal bonds </a:t>
            </a:r>
            <a:r>
              <a:rPr lang="en-US" sz="2200" dirty="0">
                <a:latin typeface="Times New Roman" panose="02020603050405020304" pitchFamily="18" charset="0"/>
                <a:cs typeface="Times New Roman" panose="02020603050405020304" pitchFamily="18" charset="0"/>
              </a:rPr>
              <a:t>are debt securities issued by states, cities, counties and other governmental entities to fund day-to-day obligations and to finance capital projects such as building schools, highways or sewer systems. By purchasing municipal bonds, you are in effect lending money to the bond issuer in exchange for a promise of regular interest payments, usually semi-annually, and the return of the original investment, or “principal.” A municipal bond’s maturity date (the date when the issuer of the bond repays the principal) may be years in the future. Short-term bonds mature in one to three years, while long-term bonds won’t mature for more than a decade.</a:t>
            </a:r>
          </a:p>
          <a:p>
            <a:pPr algn="just">
              <a:lnSpc>
                <a:spcPct val="150000"/>
              </a:lnSpc>
            </a:pPr>
            <a:r>
              <a:rPr lang="en-US" sz="2200" dirty="0">
                <a:latin typeface="Times New Roman" panose="02020603050405020304" pitchFamily="18" charset="0"/>
                <a:cs typeface="Times New Roman" panose="02020603050405020304" pitchFamily="18" charset="0"/>
              </a:rPr>
              <a:t>Generally, the interest on municipal bonds is exempt from federal income tax. The interest may also be exempt from state and local taxes if you reside in the state where the bond is issued. Bond investors typically seek a steady stream of income payments and, compared to stock investors, may be more risk-averse and more focused on preserving, rather than increasing, wealth. Given the tax benefits, the interest rate for tax-exempt municipal bonds is usually lower than on taxable fixed-income securities such as corporate bonds with similar maturities, credit qualities and other items.</a:t>
            </a:r>
          </a:p>
          <a:p>
            <a:pPr marL="0" indent="0" algn="just">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732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20DB1-C289-4D1F-B0C5-981E1951634D}"/>
              </a:ext>
            </a:extLst>
          </p:cNvPr>
          <p:cNvSpPr>
            <a:spLocks noGrp="1"/>
          </p:cNvSpPr>
          <p:nvPr>
            <p:ph type="title"/>
          </p:nvPr>
        </p:nvSpPr>
        <p:spPr>
          <a:xfrm>
            <a:off x="675249" y="105509"/>
            <a:ext cx="10678551" cy="555673"/>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9464F136-B860-446C-BD21-FA35C834D570}"/>
              </a:ext>
            </a:extLst>
          </p:cNvPr>
          <p:cNvSpPr>
            <a:spLocks noGrp="1"/>
          </p:cNvSpPr>
          <p:nvPr>
            <p:ph idx="1"/>
          </p:nvPr>
        </p:nvSpPr>
        <p:spPr>
          <a:xfrm>
            <a:off x="201636" y="876055"/>
            <a:ext cx="11788727" cy="5876435"/>
          </a:xfrm>
        </p:spPr>
        <p:txBody>
          <a:bodyPr>
            <a:normAutofit fontScale="70000" lnSpcReduction="20000"/>
          </a:bodyPr>
          <a:lstStyle/>
          <a:p>
            <a:pPr marL="182880" marR="0" indent="0" algn="just">
              <a:lnSpc>
                <a:spcPts val="1360"/>
              </a:lnSpc>
              <a:spcBef>
                <a:spcPts val="0"/>
              </a:spcBef>
              <a:spcAft>
                <a:spcPts val="0"/>
              </a:spcAft>
              <a:buNone/>
            </a:pP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Muni</a:t>
            </a:r>
            <a:r>
              <a:rPr lang="en-US" sz="2800" b="1" u="sng"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b="1" u="sng"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divided</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main</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categories:</a:t>
            </a:r>
          </a:p>
          <a:p>
            <a:pPr marL="628015" marR="458470" indent="-216535" algn="just">
              <a:lnSpc>
                <a:spcPct val="170000"/>
              </a:lnSpc>
              <a:spcBef>
                <a:spcPts val="995"/>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General</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Obligation</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pc="285" dirty="0">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i="0" dirty="0">
                <a:effectLst/>
                <a:latin typeface="Times New Roman" panose="02020603050405020304" pitchFamily="18" charset="0"/>
                <a:cs typeface="Times New Roman" panose="02020603050405020304" pitchFamily="18" charset="0"/>
              </a:rPr>
              <a:t>are issued by states, cities or counties and not secured by any assets. Instead, general obligation are backed by the “full faith and credit” of the issuer, which has the power to tax residents to pay bondholders.</a:t>
            </a:r>
            <a:r>
              <a:rPr lang="en-US" sz="28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not provide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form</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p>
          <a:p>
            <a:pPr marL="411480" marR="458470" indent="0" algn="just">
              <a:lnSpc>
                <a:spcPct val="170000"/>
              </a:lnSpc>
              <a:spcBef>
                <a:spcPts val="995"/>
              </a:spcBef>
              <a:spcAft>
                <a:spcPts val="0"/>
              </a:spcAft>
              <a:buNone/>
            </a:pPr>
            <a:endPar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628015" marR="461010" indent="-216535" algn="just">
              <a:lnSpc>
                <a:spcPct val="170000"/>
              </a:lnSpc>
              <a:spcBef>
                <a:spcPts val="0"/>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1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9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backed</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8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 the issuing entity, which may be an education board, water and sewage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utility, transportation authority, and so on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public-sector entity). These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2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akin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800" spc="2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8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800" spc="1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 borrowers often already have an established cash flow. But it is also possible for a new</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2800" i="1"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toll road, to</a:t>
            </a:r>
            <a:r>
              <a:rPr lang="en-US" sz="28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issue Revenue Bonds, in which</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case the buyer of the bond is taking a project finance-type risk on a specific</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public-sector project.</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2320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4CF32-1C30-4CF8-99F4-6EC69E7F881C}"/>
              </a:ext>
            </a:extLst>
          </p:cNvPr>
          <p:cNvSpPr>
            <a:spLocks noGrp="1"/>
          </p:cNvSpPr>
          <p:nvPr>
            <p:ph type="title"/>
          </p:nvPr>
        </p:nvSpPr>
        <p:spPr>
          <a:xfrm>
            <a:off x="838200" y="1"/>
            <a:ext cx="10515600" cy="681036"/>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62F91B72-6CE0-40A8-B50B-587F9514162D}"/>
              </a:ext>
            </a:extLst>
          </p:cNvPr>
          <p:cNvSpPr>
            <a:spLocks noGrp="1"/>
          </p:cNvSpPr>
          <p:nvPr>
            <p:ph idx="1"/>
          </p:nvPr>
        </p:nvSpPr>
        <p:spPr>
          <a:xfrm>
            <a:off x="154745" y="681036"/>
            <a:ext cx="12037255" cy="6176963"/>
          </a:xfrm>
        </p:spPr>
        <p:txBody>
          <a:bodyPr>
            <a:normAutofit fontScale="92500"/>
          </a:bodyPr>
          <a:lstStyle/>
          <a:p>
            <a:pPr marL="195580" marR="456565" indent="215900" algn="just">
              <a:lnSpc>
                <a:spcPct val="150000"/>
              </a:lnSpc>
              <a:spcBef>
                <a:spcPts val="745"/>
              </a:spcBef>
              <a:spcAft>
                <a:spcPts val="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sub-set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Revenue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 are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private-sector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 especially Public</a:t>
            </a:r>
            <a:r>
              <a:rPr lang="en-US" sz="2200" dirty="0">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-private partnership (PPP)</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projects, are Private Activity Bonds (‘PABs’). These are revenue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bonds issued through a public-sector entity but on-lent to a private-sector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Company, relying only on the project’s cash flows for repayment. Municipal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classified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PABs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section</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141 of</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IRS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Code if:</a:t>
            </a:r>
          </a:p>
          <a:p>
            <a:pPr marL="342900" marR="464185" lvl="0" indent="-342900" algn="just">
              <a:lnSpc>
                <a:spcPct val="150000"/>
              </a:lnSpc>
              <a:spcBef>
                <a:spcPts val="775"/>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proceeds are used to support private business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activities;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debt service is secured by payments from private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462915" lvl="0" indent="0" algn="just">
              <a:lnSpc>
                <a:spcPct val="150000"/>
              </a:lnSpc>
              <a:spcBef>
                <a:spcPts val="0"/>
              </a:spcBef>
              <a:spcAft>
                <a:spcPts val="0"/>
              </a:spcAft>
              <a:buSzPts val="650"/>
              <a:buNone/>
              <a:tabLst>
                <a:tab pos="629285" algn="l"/>
              </a:tabLst>
            </a:pPr>
            <a:r>
              <a:rPr lang="en-US" sz="2200" b="0" i="0" dirty="0">
                <a:solidFill>
                  <a:srgbClr val="202122"/>
                </a:solidFill>
                <a:effectLst/>
                <a:latin typeface="Times New Roman" panose="02020603050405020304" pitchFamily="18" charset="0"/>
                <a:cs typeface="Times New Roman" panose="02020603050405020304" pitchFamily="18" charset="0"/>
              </a:rPr>
              <a:t>A </a:t>
            </a:r>
            <a:r>
              <a:rPr lang="en-US" sz="2200" b="1" i="0" dirty="0">
                <a:solidFill>
                  <a:srgbClr val="202122"/>
                </a:solidFill>
                <a:effectLst/>
                <a:latin typeface="Times New Roman" panose="02020603050405020304" pitchFamily="18" charset="0"/>
                <a:cs typeface="Times New Roman" panose="02020603050405020304" pitchFamily="18" charset="0"/>
              </a:rPr>
              <a:t>public–private partnership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PPP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3P</a:t>
            </a:r>
            <a:r>
              <a:rPr lang="en-US" sz="2200" b="0" i="0" dirty="0">
                <a:solidFill>
                  <a:srgbClr val="202122"/>
                </a:solidFill>
                <a:effectLst/>
                <a:latin typeface="Times New Roman" panose="02020603050405020304" pitchFamily="18" charset="0"/>
                <a:cs typeface="Times New Roman" panose="02020603050405020304" pitchFamily="18" charset="0"/>
              </a:rPr>
              <a:t>, or </a:t>
            </a:r>
            <a:r>
              <a:rPr lang="en-US" sz="2200" b="1" i="0" dirty="0">
                <a:solidFill>
                  <a:srgbClr val="202122"/>
                </a:solidFill>
                <a:effectLst/>
                <a:latin typeface="Times New Roman" panose="02020603050405020304" pitchFamily="18" charset="0"/>
                <a:cs typeface="Times New Roman" panose="02020603050405020304" pitchFamily="18" charset="0"/>
              </a:rPr>
              <a:t>P3</a:t>
            </a:r>
            <a:r>
              <a:rPr lang="en-US" sz="2200" b="0" i="0" dirty="0">
                <a:solidFill>
                  <a:srgbClr val="202122"/>
                </a:solidFill>
                <a:effectLst/>
                <a:latin typeface="Times New Roman" panose="02020603050405020304" pitchFamily="18" charset="0"/>
                <a:cs typeface="Times New Roman" panose="02020603050405020304" pitchFamily="18" charset="0"/>
              </a:rPr>
              <a:t>) is a </a:t>
            </a:r>
            <a:r>
              <a:rPr lang="en-US" sz="2200" b="0" i="0" strike="noStrike" dirty="0">
                <a:solidFill>
                  <a:srgbClr val="0645AD"/>
                </a:solidFill>
                <a:effectLst/>
                <a:latin typeface="Times New Roman" panose="02020603050405020304" pitchFamily="18" charset="0"/>
                <a:cs typeface="Times New Roman" panose="02020603050405020304" pitchFamily="18" charset="0"/>
              </a:rPr>
              <a:t>cooperative</a:t>
            </a:r>
            <a:r>
              <a:rPr lang="en-US" sz="2200" b="0" i="0" dirty="0">
                <a:solidFill>
                  <a:srgbClr val="202122"/>
                </a:solidFill>
                <a:effectLst/>
                <a:latin typeface="Times New Roman" panose="02020603050405020304" pitchFamily="18" charset="0"/>
                <a:cs typeface="Times New Roman" panose="02020603050405020304" pitchFamily="18" charset="0"/>
              </a:rPr>
              <a:t> arrangement between two or more </a:t>
            </a:r>
            <a:r>
              <a:rPr lang="en-US" sz="2200" b="0" i="0" strike="noStrike" dirty="0">
                <a:solidFill>
                  <a:srgbClr val="0645AD"/>
                </a:solidFill>
                <a:effectLst/>
                <a:latin typeface="Times New Roman" panose="02020603050405020304" pitchFamily="18" charset="0"/>
                <a:cs typeface="Times New Roman" panose="02020603050405020304" pitchFamily="18" charset="0"/>
              </a:rPr>
              <a:t>public</a:t>
            </a:r>
            <a:r>
              <a:rPr lang="en-US" sz="2200" b="0" i="0" dirty="0">
                <a:solidFill>
                  <a:srgbClr val="202122"/>
                </a:solidFill>
                <a:effectLst/>
                <a:latin typeface="Times New Roman" panose="02020603050405020304" pitchFamily="18" charset="0"/>
                <a:cs typeface="Times New Roman" panose="02020603050405020304" pitchFamily="18" charset="0"/>
              </a:rPr>
              <a:t> and </a:t>
            </a:r>
            <a:r>
              <a:rPr lang="en-US" sz="2200" b="0" i="0" strike="noStrike" dirty="0">
                <a:solidFill>
                  <a:srgbClr val="0645AD"/>
                </a:solidFill>
                <a:effectLst/>
                <a:latin typeface="Times New Roman" panose="02020603050405020304" pitchFamily="18" charset="0"/>
                <a:cs typeface="Times New Roman" panose="02020603050405020304" pitchFamily="18" charset="0"/>
              </a:rPr>
              <a:t>private sectors</a:t>
            </a:r>
            <a:r>
              <a:rPr lang="en-US" sz="2200" b="0" i="0" dirty="0">
                <a:solidFill>
                  <a:srgbClr val="202122"/>
                </a:solidFill>
                <a:effectLst/>
                <a:latin typeface="Times New Roman" panose="02020603050405020304" pitchFamily="18" charset="0"/>
                <a:cs typeface="Times New Roman" panose="02020603050405020304" pitchFamily="18" charset="0"/>
              </a:rPr>
              <a:t>, typically of a long-term nature.</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In other words, it involves government(s) and business(es) that work together to complete a project and/or to provide services to the population.</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Public–private partnerships have been implemented in </a:t>
            </a:r>
            <a:r>
              <a:rPr lang="en-US" sz="2200" b="0" i="0" strike="noStrike" dirty="0">
                <a:solidFill>
                  <a:srgbClr val="0645AD"/>
                </a:solidFill>
                <a:effectLst/>
                <a:latin typeface="Times New Roman" panose="02020603050405020304" pitchFamily="18" charset="0"/>
                <a:cs typeface="Times New Roman" panose="02020603050405020304" pitchFamily="18" charset="0"/>
              </a:rPr>
              <a:t>multiple countries</a:t>
            </a:r>
            <a:r>
              <a:rPr lang="en-US" sz="2200" b="0" i="0" dirty="0">
                <a:solidFill>
                  <a:srgbClr val="202122"/>
                </a:solidFill>
                <a:effectLst/>
                <a:latin typeface="Times New Roman" panose="02020603050405020304" pitchFamily="18" charset="0"/>
                <a:cs typeface="Times New Roman" panose="02020603050405020304" pitchFamily="18" charset="0"/>
              </a:rPr>
              <a:t>, are primarily used for </a:t>
            </a:r>
            <a:r>
              <a:rPr lang="en-US" sz="2200" b="0" i="0" strike="noStrike" dirty="0">
                <a:solidFill>
                  <a:srgbClr val="0645AD"/>
                </a:solidFill>
                <a:effectLst/>
                <a:latin typeface="Times New Roman" panose="02020603050405020304" pitchFamily="18" charset="0"/>
                <a:cs typeface="Times New Roman" panose="02020603050405020304" pitchFamily="18" charset="0"/>
              </a:rPr>
              <a:t>infrastructure</a:t>
            </a:r>
            <a:r>
              <a:rPr lang="en-US" sz="2200" b="0" i="0" dirty="0">
                <a:solidFill>
                  <a:srgbClr val="202122"/>
                </a:solidFill>
                <a:effectLst/>
                <a:latin typeface="Times New Roman" panose="02020603050405020304" pitchFamily="18" charset="0"/>
                <a:cs typeface="Times New Roman" panose="02020603050405020304" pitchFamily="18" charset="0"/>
              </a:rPr>
              <a:t> projects, such as the building and equipping of schools, hospitals, transport systems, and water and sewerage systems.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936141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256"/>
            <a:ext cx="11454890" cy="662782"/>
          </a:xfrm>
        </p:spPr>
        <p:txBody>
          <a:bodyPr>
            <a:normAutofit fontScale="90000"/>
          </a:bodyPr>
          <a:lstStyle/>
          <a:p>
            <a:pPr algn="ctr"/>
            <a:r>
              <a:rPr lang="en-US" dirty="0">
                <a:solidFill>
                  <a:srgbClr val="FF0000"/>
                </a:solidFill>
              </a:rPr>
              <a:t>Wrapped Bonds</a:t>
            </a:r>
            <a:endParaRPr lang="en-US" dirty="0"/>
          </a:p>
        </p:txBody>
      </p:sp>
      <p:sp>
        <p:nvSpPr>
          <p:cNvPr id="3" name="Content Placeholder 2"/>
          <p:cNvSpPr>
            <a:spLocks noGrp="1"/>
          </p:cNvSpPr>
          <p:nvPr>
            <p:ph idx="1"/>
          </p:nvPr>
        </p:nvSpPr>
        <p:spPr>
          <a:xfrm>
            <a:off x="0" y="886266"/>
            <a:ext cx="12192000" cy="5953478"/>
          </a:xfrm>
        </p:spPr>
        <p:txBody>
          <a:bodyPr>
            <a:noAutofit/>
          </a:bodyPr>
          <a:lstStyle/>
          <a:p>
            <a:pPr marL="195580" marR="459105" algn="just">
              <a:lnSpc>
                <a:spcPct val="115000"/>
              </a:lnSpc>
              <a:spcBef>
                <a:spcPts val="1050"/>
              </a:spcBef>
              <a:spcAft>
                <a:spcPts val="0"/>
              </a:spcAft>
            </a:pPr>
            <a:r>
              <a:rPr lang="en-US" sz="2000" dirty="0">
                <a:effectLst/>
                <a:latin typeface="Times New Roman" panose="02020603050405020304" pitchFamily="18" charset="0"/>
                <a:ea typeface="Times New Roman" panose="02020603050405020304" pitchFamily="18" charset="0"/>
              </a:rPr>
              <a:t>A key element of the </a:t>
            </a:r>
            <a:r>
              <a:rPr lang="en-US" sz="2000" dirty="0" err="1">
                <a:effectLst/>
                <a:latin typeface="Times New Roman" panose="02020603050405020304" pitchFamily="18" charset="0"/>
                <a:ea typeface="Times New Roman" panose="02020603050405020304" pitchFamily="18" charset="0"/>
              </a:rPr>
              <a:t>muni</a:t>
            </a:r>
            <a:r>
              <a:rPr lang="en-US" sz="2000" dirty="0">
                <a:effectLst/>
                <a:latin typeface="Times New Roman" panose="02020603050405020304" pitchFamily="18" charset="0"/>
                <a:ea typeface="Times New Roman" panose="02020603050405020304" pitchFamily="18" charset="0"/>
              </a:rPr>
              <a:t> bond market until recently was that a large proportion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bonds, including PABs, were ‘wrapped’, or guaranteed by ‘monoline’ 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companies. These insurers are called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because they specialize in bond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insurance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
            </a:r>
            <a:r>
              <a:rPr lang="en-US" sz="2000" i="1" dirty="0">
                <a:effectLst/>
                <a:latin typeface="Times New Roman" panose="02020603050405020304" pitchFamily="18" charset="0"/>
                <a:ea typeface="Times New Roman" panose="02020603050405020304" pitchFamily="18" charset="0"/>
              </a:rPr>
              <a:t>i.e.</a:t>
            </a:r>
            <a:r>
              <a:rPr lang="en-US" sz="2000" i="1"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p>
          <a:p>
            <a:pPr marL="0" marR="459105" indent="0" algn="just">
              <a:lnSpc>
                <a:spcPct val="115000"/>
              </a:lnSpc>
              <a:spcBef>
                <a:spcPts val="105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7835" indent="215900"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With monoline-insurance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bondholders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needed to pay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little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attention 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background or risks of the borrower or (if relevant) the project itself—at least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theoretically—and could rely on the credit rating of the insurance company itself.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deals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problem of private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investors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 having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capacity to assess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risks on individual bond issues. Before 2007 around half of all</a:t>
            </a:r>
            <a:r>
              <a:rPr lang="en-US" sz="2000" spc="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munis</a:t>
            </a:r>
            <a:r>
              <a:rPr lang="en-US" sz="2000" dirty="0">
                <a:effectLst/>
                <a:latin typeface="Times New Roman" panose="02020603050405020304" pitchFamily="18" charset="0"/>
                <a:ea typeface="Times New Roman" panose="02020603050405020304" pitchFamily="18" charset="0"/>
              </a:rPr>
              <a:t> were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monoline-insured.</a:t>
            </a:r>
          </a:p>
          <a:p>
            <a:pPr marL="195580" marR="457835" indent="215900" algn="just">
              <a:lnSpc>
                <a:spcPct val="115000"/>
              </a:lnSpc>
              <a:spcBef>
                <a:spcPts val="0"/>
              </a:spcBef>
              <a:spcAft>
                <a:spcPts val="0"/>
              </a:spcAft>
            </a:pPr>
            <a:endParaRPr lang="en-US" sz="2000" dirty="0">
              <a:latin typeface="Times New Roman" panose="02020603050405020304" pitchFamily="18" charset="0"/>
              <a:ea typeface="Times New Roman" panose="02020603050405020304" pitchFamily="18" charset="0"/>
            </a:endParaRPr>
          </a:p>
          <a:p>
            <a:pPr marL="195580" marR="457835" indent="215900" algn="just">
              <a:lnSpc>
                <a:spcPct val="113000"/>
              </a:lnSpc>
              <a:spcBef>
                <a:spcPts val="0"/>
              </a:spcBef>
            </a:pPr>
            <a:r>
              <a:rPr lang="en-US" sz="2000" dirty="0">
                <a:effectLst/>
                <a:latin typeface="Times New Roman" panose="02020603050405020304" pitchFamily="18" charset="0"/>
                <a:ea typeface="Times New Roman" panose="02020603050405020304" pitchFamily="18" charset="0"/>
              </a:rPr>
              <a:t>However, the monoline insurers also became heavily involved in insuring ‘sub-</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prime’ mortgage bonds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the U.S., and incurred such heavy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losses on this after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2008 that most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them effectively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went out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 As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2012 only 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a:t>
            </a:r>
            <a:r>
              <a:rPr lang="en-US" sz="2000" spc="1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was</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covering</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new</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1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result,</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 $13</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billion</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bonds</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were</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insured</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year,</a:t>
            </a:r>
            <a:r>
              <a:rPr lang="en-US" sz="2000" spc="2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remains</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skeptical about the value of such insurance. To a certain extent, </a:t>
            </a:r>
            <a:r>
              <a:rPr lang="en-US" sz="2000" i="1" dirty="0">
                <a:effectLst/>
                <a:latin typeface="Times New Roman" panose="02020603050405020304" pitchFamily="18" charset="0"/>
                <a:ea typeface="Times New Roman" panose="02020603050405020304" pitchFamily="18" charset="0"/>
              </a:rPr>
              <a:t>e.g. </a:t>
            </a:r>
            <a:r>
              <a:rPr lang="en-US" sz="2000" dirty="0">
                <a:effectLst/>
                <a:latin typeface="Times New Roman" panose="02020603050405020304" pitchFamily="18" charset="0"/>
                <a:ea typeface="Times New Roman" panose="02020603050405020304" pitchFamily="18" charset="0"/>
              </a:rPr>
              <a:t>in major project financings issuing PABs, the gap caused by the disappearance of the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is being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filled by commercial-bank guarantees (but primarily from European and Japanese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rather</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p>
          <a:p>
            <a:pPr marL="195580" marR="457835" indent="0" algn="just">
              <a:lnSpc>
                <a:spcPct val="113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195580" marR="457835" indent="215900" algn="just">
              <a:lnSpc>
                <a:spcPct val="115000"/>
              </a:lnSpc>
              <a:spcBef>
                <a:spcPts val="0"/>
              </a:spcBef>
              <a:spcAft>
                <a:spcPts val="0"/>
              </a:spcAft>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391823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F47D2-DF7B-40FD-A9A7-0EF1C019AE49}"/>
              </a:ext>
            </a:extLst>
          </p:cNvPr>
          <p:cNvSpPr>
            <a:spLocks noGrp="1"/>
          </p:cNvSpPr>
          <p:nvPr>
            <p:ph type="title"/>
          </p:nvPr>
        </p:nvSpPr>
        <p:spPr/>
        <p:txBody>
          <a:bodyPr/>
          <a:lstStyle/>
          <a:p>
            <a:pPr algn="ctr"/>
            <a:r>
              <a:rPr lang="en-US" dirty="0"/>
              <a:t>Other sources of private-sector debt</a:t>
            </a:r>
          </a:p>
        </p:txBody>
      </p:sp>
      <p:sp>
        <p:nvSpPr>
          <p:cNvPr id="3" name="Content Placeholder 2">
            <a:extLst>
              <a:ext uri="{FF2B5EF4-FFF2-40B4-BE49-F238E27FC236}">
                <a16:creationId xmlns:a16="http://schemas.microsoft.com/office/drawing/2014/main" id="{5E615756-F9F4-4AA7-85D7-DC5F061A647C}"/>
              </a:ext>
            </a:extLst>
          </p:cNvPr>
          <p:cNvSpPr>
            <a:spLocks noGrp="1"/>
          </p:cNvSpPr>
          <p:nvPr>
            <p:ph idx="1"/>
          </p:nvPr>
        </p:nvSpPr>
        <p:spPr>
          <a:xfrm>
            <a:off x="112541" y="1825625"/>
            <a:ext cx="11915335" cy="4898732"/>
          </a:xfrm>
        </p:spPr>
        <p:txBody>
          <a:bodyPr/>
          <a:lstStyle/>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Non-bank lenders (primarily life-insurance companies or pension funds) are begin</a:t>
            </a:r>
            <a:r>
              <a:rPr lang="en-US" sz="2200" spc="-5" dirty="0">
                <a:effectLst/>
                <a:latin typeface="Times New Roman" panose="02020603050405020304" pitchFamily="18" charset="0"/>
                <a:ea typeface="Times New Roman" panose="02020603050405020304" pitchFamily="18" charset="0"/>
              </a:rPr>
              <a:t>ning</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to</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become</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significant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source</a:t>
            </a:r>
            <a:r>
              <a:rPr lang="en-US" sz="2200" spc="-3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of</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debt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in</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particular</a:t>
            </a:r>
            <a:r>
              <a:rPr lang="en-US" sz="2200" spc="-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markets,</a:t>
            </a:r>
            <a:r>
              <a:rPr lang="en-US" sz="2200" spc="-7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especially Australia, Britain, Canada, France, and the U.S. Life-insurance companies are</a:t>
            </a:r>
            <a:r>
              <a:rPr lang="en-US" sz="2200" spc="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also</a:t>
            </a:r>
            <a:r>
              <a:rPr lang="en-US" sz="2200" spc="-2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well-established</a:t>
            </a:r>
            <a:r>
              <a:rPr lang="en-US" sz="220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lenders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in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the</a:t>
            </a:r>
            <a:r>
              <a:rPr lang="en-US" sz="2200" spc="-2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Korean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PPP</a:t>
            </a:r>
            <a:r>
              <a:rPr lang="en-US" sz="2200" spc="-3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market.</a:t>
            </a:r>
            <a:r>
              <a:rPr lang="en-US" sz="2200" spc="-7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The</a:t>
            </a:r>
            <a:r>
              <a:rPr lang="en-US" sz="2200" u="sng" spc="-25"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key</a:t>
            </a:r>
            <a:r>
              <a:rPr lang="en-US" sz="2200" u="sng" spc="-3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difference</a:t>
            </a:r>
            <a:r>
              <a:rPr lang="en-US" sz="2200" u="sng" spc="-40" dirty="0">
                <a:effectLst/>
                <a:latin typeface="Times New Roman" panose="02020603050405020304" pitchFamily="18" charset="0"/>
                <a:ea typeface="Times New Roman" panose="02020603050405020304" pitchFamily="18" charset="0"/>
              </a:rPr>
              <a:t> </a:t>
            </a:r>
            <a:r>
              <a:rPr lang="en-US" sz="2200" u="sng" spc="-5" dirty="0">
                <a:effectLst/>
                <a:latin typeface="Times New Roman" panose="02020603050405020304" pitchFamily="18" charset="0"/>
                <a:ea typeface="Times New Roman" panose="02020603050405020304" pitchFamily="18" charset="0"/>
              </a:rPr>
              <a:t>between</a:t>
            </a:r>
            <a:r>
              <a:rPr lang="en-US" sz="2200" u="sng" spc="-29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lending</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directly,</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rather</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than</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by</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purchasing</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bonds,</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is</a:t>
            </a:r>
            <a:r>
              <a:rPr lang="en-US" sz="2200" u="sng" spc="-3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that</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lenders</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can</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exercise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con</a:t>
            </a:r>
            <a:r>
              <a:rPr lang="en-US" sz="2200" u="sng" spc="-5" dirty="0">
                <a:effectLst/>
                <a:latin typeface="Times New Roman" panose="02020603050405020304" pitchFamily="18" charset="0"/>
                <a:ea typeface="Times New Roman" panose="02020603050405020304" pitchFamily="18" charset="0"/>
              </a:rPr>
              <a:t>trol</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and</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supervision</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of</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project</a:t>
            </a:r>
            <a:r>
              <a:rPr lang="en-US" sz="2200" u="sng" spc="-7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in</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5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same</a:t>
            </a:r>
            <a:r>
              <a:rPr lang="en-US" sz="2200" u="sng" spc="-6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way</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as</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bank.</a:t>
            </a:r>
          </a:p>
          <a:p>
            <a:pPr marL="0" marR="460375" indent="0" algn="just">
              <a:lnSpc>
                <a:spcPct val="115000"/>
              </a:lnSpc>
              <a:spcBef>
                <a:spcPts val="475"/>
              </a:spcBef>
              <a:spcAft>
                <a:spcPts val="0"/>
              </a:spcAft>
              <a:buNone/>
            </a:pPr>
            <a:endParaRPr lang="en-US" sz="2200" u="sng" dirty="0">
              <a:effectLst/>
              <a:latin typeface="Times New Roman" panose="02020603050405020304" pitchFamily="18" charset="0"/>
              <a:ea typeface="Times New Roman" panose="02020603050405020304" pitchFamily="18" charset="0"/>
            </a:endParaRPr>
          </a:p>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Project-finance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which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enable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smaller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pension</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but leaving the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detailed monitoring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control in the hands of a fund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manager</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experienced</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 are</a:t>
            </a:r>
            <a:r>
              <a:rPr lang="en-US" sz="2200" spc="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beginning</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develop.</a:t>
            </a:r>
          </a:p>
          <a:p>
            <a:pPr marL="0" indent="0">
              <a:buNone/>
            </a:pPr>
            <a:endParaRPr lang="en-US" dirty="0"/>
          </a:p>
        </p:txBody>
      </p:sp>
    </p:spTree>
    <p:extLst>
      <p:ext uri="{BB962C8B-B14F-4D97-AF65-F5344CB8AC3E}">
        <p14:creationId xmlns:p14="http://schemas.microsoft.com/office/powerpoint/2010/main" val="21287934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168811" y="1825625"/>
            <a:ext cx="11808593" cy="4737386"/>
          </a:xfrm>
        </p:spPr>
        <p:txBody>
          <a:bodyPr>
            <a:normAutofit/>
          </a:bodyPr>
          <a:lstStyle/>
          <a:p>
            <a:pPr marL="514350" indent="-514350">
              <a:lnSpc>
                <a:spcPct val="150000"/>
              </a:lnSpc>
              <a:buAutoNum type="arabicPeriod"/>
            </a:pPr>
            <a:r>
              <a:rPr lang="en-US" sz="2200" dirty="0">
                <a:solidFill>
                  <a:srgbClr val="FF0000"/>
                </a:solidFill>
                <a:latin typeface="Times New Roman" panose="02020603050405020304" pitchFamily="18" charset="0"/>
                <a:cs typeface="Times New Roman" panose="02020603050405020304" pitchFamily="18" charset="0"/>
              </a:rPr>
              <a:t>Mezzanine Debt: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Subordinated debt is debt whose repayment ranks after repayments to bank lenders or bondholders (i.e. ‘senior lenders’, whose finance is referred to as ‘senior debt), but before payments of profits to investors, and if the project goes into default and is liquidated, subordinated debt will only be paid off once the senior lenders have been fully repaid. It is usually provided at a fixed rate of interest higher than the cost of senior debt.</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Mezzanine financing is a hybrid of debt and equity financing that gives the lender the right to convert to an equity interest in the company in case of </a:t>
            </a:r>
            <a:r>
              <a:rPr lang="en-US" sz="2200" b="0" i="0" u="sng" dirty="0">
                <a:solidFill>
                  <a:srgbClr val="2C40D0"/>
                </a:solidFill>
                <a:effectLst/>
                <a:latin typeface="Times New Roman" panose="02020603050405020304" pitchFamily="18" charset="0"/>
                <a:cs typeface="Times New Roman" panose="02020603050405020304" pitchFamily="18" charset="0"/>
              </a:rPr>
              <a:t>default</a:t>
            </a:r>
            <a:r>
              <a:rPr lang="en-US" sz="2200" b="0" i="0" dirty="0">
                <a:solidFill>
                  <a:srgbClr val="111111"/>
                </a:solidFill>
                <a:effectLst/>
                <a:latin typeface="Times New Roman" panose="02020603050405020304" pitchFamily="18" charset="0"/>
                <a:cs typeface="Times New Roman" panose="02020603050405020304" pitchFamily="18" charset="0"/>
              </a:rPr>
              <a:t>, generally, other senior lenders are paid.</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845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365760" y="1825625"/>
            <a:ext cx="10988040" cy="4667250"/>
          </a:xfrm>
        </p:spPr>
        <p:txBody>
          <a:bodyPr>
            <a:noAutofit/>
          </a:bodyPr>
          <a:lstStyle/>
          <a:p>
            <a:pPr marL="0" indent="0" algn="just">
              <a:lnSpc>
                <a:spcPct val="160000"/>
              </a:lnSpc>
              <a:buNone/>
            </a:pPr>
            <a:r>
              <a:rPr lang="en-US" sz="2200" dirty="0">
                <a:solidFill>
                  <a:srgbClr val="FF0000"/>
                </a:solidFill>
                <a:latin typeface="Times New Roman" panose="02020603050405020304" pitchFamily="18" charset="0"/>
                <a:cs typeface="Times New Roman" panose="02020603050405020304" pitchFamily="18" charset="0"/>
              </a:rPr>
              <a:t>2. Lease Finance:</a:t>
            </a:r>
          </a:p>
          <a:p>
            <a:pPr algn="just" fontAlgn="base">
              <a:lnSpc>
                <a:spcPct val="160000"/>
              </a:lnSpc>
            </a:pPr>
            <a:r>
              <a:rPr lang="en-US" sz="2200" b="0" dirty="0">
                <a:solidFill>
                  <a:srgbClr val="424142"/>
                </a:solidFill>
                <a:effectLst/>
                <a:latin typeface="Times New Roman" panose="02020603050405020304" pitchFamily="18" charset="0"/>
                <a:cs typeface="Times New Roman" panose="02020603050405020304" pitchFamily="18" charset="0"/>
              </a:rPr>
              <a:t>Lease finance is one of the important sources of medium- and long-term financing where the owner of an asset gives another person, the right to use that asset against periodical payments. The owner of the asset is known as lessor and the user is called lessee. The periodical payment made by the lessee to the lessor is known as lease rental</a:t>
            </a:r>
            <a:r>
              <a:rPr lang="en-US" sz="2200" b="0" dirty="0">
                <a:effectLst/>
                <a:latin typeface="Times New Roman" panose="02020603050405020304" pitchFamily="18" charset="0"/>
                <a:cs typeface="Times New Roman" panose="02020603050405020304" pitchFamily="18" charset="0"/>
              </a:rPr>
              <a:t>. It has 2 types </a:t>
            </a:r>
            <a:r>
              <a:rPr lang="en-US" sz="2200" b="0" u="sng" dirty="0">
                <a:effectLst/>
                <a:latin typeface="Times New Roman" panose="02020603050405020304" pitchFamily="18" charset="0"/>
                <a:cs typeface="Times New Roman" panose="02020603050405020304" pitchFamily="18" charset="0"/>
              </a:rPr>
              <a:t>Finance lease and operating lease.</a:t>
            </a:r>
          </a:p>
          <a:p>
            <a:pPr algn="just" fontAlgn="base">
              <a:lnSpc>
                <a:spcPct val="160000"/>
              </a:lnSpc>
            </a:pPr>
            <a:r>
              <a:rPr lang="en-US" sz="2200" dirty="0">
                <a:effectLst/>
                <a:latin typeface="Times New Roman" panose="02020603050405020304" pitchFamily="18" charset="0"/>
                <a:ea typeface="Times New Roman" panose="02020603050405020304" pitchFamily="18" charset="0"/>
              </a:rPr>
              <a:t>Both of these types of finance are expensive compared to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 and neither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 them are normally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relevant to a</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 situation.</a:t>
            </a:r>
            <a:r>
              <a:rPr lang="en-US" sz="2200" spc="5" dirty="0">
                <a:effectLst/>
                <a:latin typeface="Times New Roman" panose="02020603050405020304" pitchFamily="18" charset="0"/>
                <a:ea typeface="Times New Roman" panose="02020603050405020304" pitchFamily="18" charset="0"/>
              </a:rPr>
              <a:t> </a:t>
            </a:r>
            <a:endParaRPr lang="en-US" sz="2200" b="0" dirty="0">
              <a:solidFill>
                <a:srgbClr val="4241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24288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63289-12A6-4B33-A81B-50D2A7E9732C}"/>
              </a:ext>
            </a:extLst>
          </p:cNvPr>
          <p:cNvSpPr>
            <a:spLocks noGrp="1"/>
          </p:cNvSpPr>
          <p:nvPr>
            <p:ph type="title"/>
          </p:nvPr>
        </p:nvSpPr>
        <p:spPr>
          <a:xfrm>
            <a:off x="150310" y="365125"/>
            <a:ext cx="11736890" cy="586853"/>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767D9741-2924-4C3C-BC93-D84DD0DA5BB3}"/>
              </a:ext>
            </a:extLst>
          </p:cNvPr>
          <p:cNvGraphicFramePr>
            <a:graphicFrameLocks noGrp="1"/>
          </p:cNvGraphicFramePr>
          <p:nvPr>
            <p:ph idx="1"/>
            <p:extLst>
              <p:ext uri="{D42A27DB-BD31-4B8C-83A1-F6EECF244321}">
                <p14:modId xmlns:p14="http://schemas.microsoft.com/office/powerpoint/2010/main" val="2018598081"/>
              </p:ext>
            </p:extLst>
          </p:nvPr>
        </p:nvGraphicFramePr>
        <p:xfrm>
          <a:off x="275573" y="1276675"/>
          <a:ext cx="11203489" cy="2225040"/>
        </p:xfrm>
        <a:graphic>
          <a:graphicData uri="http://schemas.openxmlformats.org/drawingml/2006/table">
            <a:tbl>
              <a:tblPr/>
              <a:tblGrid>
                <a:gridCol w="1886385">
                  <a:extLst>
                    <a:ext uri="{9D8B030D-6E8A-4147-A177-3AD203B41FA5}">
                      <a16:colId xmlns:a16="http://schemas.microsoft.com/office/drawing/2014/main" val="1093992601"/>
                    </a:ext>
                  </a:extLst>
                </a:gridCol>
                <a:gridCol w="5827773">
                  <a:extLst>
                    <a:ext uri="{9D8B030D-6E8A-4147-A177-3AD203B41FA5}">
                      <a16:colId xmlns:a16="http://schemas.microsoft.com/office/drawing/2014/main" val="2944947526"/>
                    </a:ext>
                  </a:extLst>
                </a:gridCol>
                <a:gridCol w="3489331">
                  <a:extLst>
                    <a:ext uri="{9D8B030D-6E8A-4147-A177-3AD203B41FA5}">
                      <a16:colId xmlns:a16="http://schemas.microsoft.com/office/drawing/2014/main" val="1995300450"/>
                    </a:ext>
                  </a:extLst>
                </a:gridCol>
              </a:tblGrid>
              <a:tr h="0">
                <a:tc>
                  <a:txBody>
                    <a:bodyPr/>
                    <a:lstStyle/>
                    <a:p>
                      <a:r>
                        <a:rPr lang="en-US" b="1">
                          <a:effectLst/>
                        </a:rPr>
                        <a:t>Aspects of Difference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B026FE"/>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b="1">
                          <a:effectLst/>
                        </a:rPr>
                        <a:t>Operating Lease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b="1" dirty="0">
                          <a:effectLst/>
                        </a:rPr>
                        <a:t>Finance (Capital) Lease </a:t>
                      </a:r>
                    </a:p>
                  </a:txBody>
                  <a:tcPr marL="76200" marR="76200" marT="76200" marB="76200" anchor="ctr">
                    <a:lnL w="9525" cap="flat" cmpd="sng" algn="ctr">
                      <a:solidFill>
                        <a:srgbClr val="102411"/>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102411"/>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3546534358"/>
                  </a:ext>
                </a:extLst>
              </a:tr>
              <a:tr h="0">
                <a:tc>
                  <a:txBody>
                    <a:bodyPr/>
                    <a:lstStyle/>
                    <a:p>
                      <a:r>
                        <a:rPr lang="en-US" b="0">
                          <a:solidFill>
                            <a:srgbClr val="16CFC1"/>
                          </a:solidFill>
                          <a:effectLst/>
                          <a:latin typeface="Verdana" panose="020B0604030504040204" pitchFamily="34" charset="0"/>
                        </a:rPr>
                        <a:t>Definition</a:t>
                      </a:r>
                    </a:p>
                  </a:txBody>
                  <a:tcPr marL="76200" marR="76200" marT="76200" marB="76200" anchor="ctr">
                    <a:lnL w="9525" cap="flat" cmpd="sng" algn="ctr">
                      <a:solidFill>
                        <a:srgbClr val="002511"/>
                      </a:solidFill>
                      <a:prstDash val="solid"/>
                      <a:round/>
                      <a:headEnd type="none" w="med" len="med"/>
                      <a:tailEnd type="none" w="med" len="med"/>
                    </a:lnL>
                    <a:lnR w="9525" cap="flat" cmpd="sng" algn="ctr">
                      <a:solidFill>
                        <a:srgbClr val="503F10"/>
                      </a:solidFill>
                      <a:prstDash val="solid"/>
                      <a:round/>
                      <a:headEnd type="none" w="med" len="med"/>
                      <a:tailEnd type="none" w="med" len="med"/>
                    </a:lnR>
                    <a:lnT w="9525" cap="flat" cmpd="sng" algn="ctr">
                      <a:solidFill>
                        <a:srgbClr val="002511"/>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dirty="0">
                          <a:effectLst/>
                        </a:rPr>
                        <a:t>A lease in which all risks and rewards related to asset ownership remain with the </a:t>
                      </a:r>
                      <a:r>
                        <a:rPr lang="en-US" u="none" strike="noStrike" dirty="0">
                          <a:solidFill>
                            <a:srgbClr val="870000"/>
                          </a:solidFill>
                          <a:effectLst/>
                        </a:rPr>
                        <a:t>lessor</a:t>
                      </a:r>
                      <a:r>
                        <a:rPr lang="en-US" dirty="0">
                          <a:effectLst/>
                        </a:rPr>
                        <a:t> for the leased asset is called an operating lease. In this type of lease, the asset is returned by the lessee after using it for the agreed-upon lease term. </a:t>
                      </a:r>
                    </a:p>
                  </a:txBody>
                  <a:tcPr marL="76200" marR="76200" marT="76200" marB="76200" anchor="ctr">
                    <a:lnL w="9525" cap="flat" cmpd="sng" algn="ctr">
                      <a:solidFill>
                        <a:srgbClr val="503F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503F10"/>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dirty="0">
                          <a:effectLst/>
                        </a:rPr>
                        <a:t>In a </a:t>
                      </a:r>
                      <a:r>
                        <a:rPr lang="en-US" u="none" strike="noStrike" dirty="0">
                          <a:solidFill>
                            <a:srgbClr val="870000"/>
                          </a:solidFill>
                          <a:effectLst/>
                        </a:rPr>
                        <a:t>finance lease</a:t>
                      </a:r>
                      <a:r>
                        <a:rPr lang="en-US" dirty="0">
                          <a:effectLst/>
                        </a:rPr>
                        <a:t> (also known as a capital lease), the risks and rewards related to ownership of the asset being leased are transferred to the lessee. </a:t>
                      </a:r>
                    </a:p>
                  </a:txBody>
                  <a:tcPr marL="76200" marR="76200" marT="76200" marB="76200" anchor="ctr">
                    <a:lnL w="9525" cap="flat" cmpd="sng" algn="ctr">
                      <a:solidFill>
                        <a:srgbClr val="6044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604410"/>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4120146558"/>
                  </a:ext>
                </a:extLst>
              </a:tr>
            </a:tbl>
          </a:graphicData>
        </a:graphic>
      </p:graphicFrame>
      <p:graphicFrame>
        <p:nvGraphicFramePr>
          <p:cNvPr id="5" name="Table 4">
            <a:extLst>
              <a:ext uri="{FF2B5EF4-FFF2-40B4-BE49-F238E27FC236}">
                <a16:creationId xmlns:a16="http://schemas.microsoft.com/office/drawing/2014/main" id="{176FBC43-9DB0-4940-9165-2D0CE76CC4A3}"/>
              </a:ext>
            </a:extLst>
          </p:cNvPr>
          <p:cNvGraphicFramePr>
            <a:graphicFrameLocks noGrp="1"/>
          </p:cNvGraphicFramePr>
          <p:nvPr>
            <p:extLst>
              <p:ext uri="{D42A27DB-BD31-4B8C-83A1-F6EECF244321}">
                <p14:modId xmlns:p14="http://schemas.microsoft.com/office/powerpoint/2010/main" val="1190969743"/>
              </p:ext>
            </p:extLst>
          </p:nvPr>
        </p:nvGraphicFramePr>
        <p:xfrm>
          <a:off x="275572" y="3501715"/>
          <a:ext cx="11203490" cy="2225040"/>
        </p:xfrm>
        <a:graphic>
          <a:graphicData uri="http://schemas.openxmlformats.org/drawingml/2006/table">
            <a:tbl>
              <a:tblPr/>
              <a:tblGrid>
                <a:gridCol w="1878904">
                  <a:extLst>
                    <a:ext uri="{9D8B030D-6E8A-4147-A177-3AD203B41FA5}">
                      <a16:colId xmlns:a16="http://schemas.microsoft.com/office/drawing/2014/main" val="646649330"/>
                    </a:ext>
                  </a:extLst>
                </a:gridCol>
                <a:gridCol w="5837128">
                  <a:extLst>
                    <a:ext uri="{9D8B030D-6E8A-4147-A177-3AD203B41FA5}">
                      <a16:colId xmlns:a16="http://schemas.microsoft.com/office/drawing/2014/main" val="581905834"/>
                    </a:ext>
                  </a:extLst>
                </a:gridCol>
                <a:gridCol w="3487458">
                  <a:extLst>
                    <a:ext uri="{9D8B030D-6E8A-4147-A177-3AD203B41FA5}">
                      <a16:colId xmlns:a16="http://schemas.microsoft.com/office/drawing/2014/main" val="494387313"/>
                    </a:ext>
                  </a:extLst>
                </a:gridCol>
              </a:tblGrid>
              <a:tr h="0">
                <a:tc>
                  <a:txBody>
                    <a:bodyPr/>
                    <a:lstStyle/>
                    <a:p>
                      <a:r>
                        <a:rPr lang="en-US" b="0" dirty="0">
                          <a:solidFill>
                            <a:srgbClr val="16CFC1"/>
                          </a:solidFill>
                          <a:effectLst/>
                          <a:latin typeface="Verdana" panose="020B0604030504040204" pitchFamily="34" charset="0"/>
                        </a:rPr>
                        <a:t>Ownership</a:t>
                      </a:r>
                    </a:p>
                  </a:txBody>
                  <a:tcPr marL="76200" marR="76200" marT="76200" marB="76200" anchor="ctr">
                    <a:lnL w="9525" cap="flat" cmpd="sng" algn="ctr">
                      <a:solidFill>
                        <a:srgbClr val="8018C7"/>
                      </a:solidFill>
                      <a:prstDash val="solid"/>
                      <a:round/>
                      <a:headEnd type="none" w="med" len="med"/>
                      <a:tailEnd type="none" w="med" len="med"/>
                    </a:lnL>
                    <a:lnR w="9525" cap="flat" cmpd="sng" algn="ctr">
                      <a:solidFill>
                        <a:srgbClr val="600EC7"/>
                      </a:solidFill>
                      <a:prstDash val="solid"/>
                      <a:round/>
                      <a:headEnd type="none" w="med" len="med"/>
                      <a:tailEnd type="none" w="med" len="med"/>
                    </a:lnR>
                    <a:lnT w="9525" cap="flat" cmpd="sng" algn="ctr">
                      <a:solidFill>
                        <a:srgbClr val="8018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The ownership of the asset remains with the lessor for the entire lease period.</a:t>
                      </a:r>
                    </a:p>
                  </a:txBody>
                  <a:tcPr marL="76200" marR="76200" marT="76200" marB="76200" anchor="ctr">
                    <a:lnL w="9525" cap="flat" cmpd="sng" algn="ctr">
                      <a:solidFill>
                        <a:srgbClr val="600E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600E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The ownership transfer option at the end of the lease period is available to the lessee. </a:t>
                      </a:r>
                    </a:p>
                  </a:txBody>
                  <a:tcPr marL="76200" marR="76200" marT="76200" marB="76200" anchor="ctr">
                    <a:lnL w="9525" cap="flat" cmpd="sng" algn="ctr">
                      <a:solidFill>
                        <a:srgbClr val="501B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501B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1415700581"/>
                  </a:ext>
                </a:extLst>
              </a:tr>
              <a:tr h="0">
                <a:tc>
                  <a:txBody>
                    <a:bodyPr/>
                    <a:lstStyle/>
                    <a:p>
                      <a:r>
                        <a:rPr lang="en-US" b="0" dirty="0">
                          <a:solidFill>
                            <a:srgbClr val="16CFC1"/>
                          </a:solidFill>
                          <a:effectLst/>
                          <a:latin typeface="Verdana" panose="020B0604030504040204" pitchFamily="34" charset="0"/>
                        </a:rPr>
                        <a:t>Accounting Effect</a:t>
                      </a:r>
                    </a:p>
                  </a:txBody>
                  <a:tcPr marL="76200" marR="76200" marT="76200" marB="76200" anchor="ctr">
                    <a:lnL w="9525" cap="flat" cmpd="sng" algn="ctr">
                      <a:solidFill>
                        <a:srgbClr val="801BC7"/>
                      </a:solidFill>
                      <a:prstDash val="solid"/>
                      <a:round/>
                      <a:headEnd type="none" w="med" len="med"/>
                      <a:tailEnd type="none" w="med" len="med"/>
                    </a:lnL>
                    <a:lnR w="9525" cap="flat" cmpd="sng" algn="ctr">
                      <a:solidFill>
                        <a:srgbClr val="9020C7"/>
                      </a:solidFill>
                      <a:prstDash val="solid"/>
                      <a:round/>
                      <a:headEnd type="none" w="med" len="med"/>
                      <a:tailEnd type="none" w="med" len="med"/>
                    </a:lnR>
                    <a:lnT w="9525" cap="flat" cmpd="sng" algn="ctr">
                      <a:solidFill>
                        <a:srgbClr val="801B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An operating lease is generally treated like renting. That means the lease payments are treated as operating expenses and the asset does not show on the </a:t>
                      </a:r>
                      <a:r>
                        <a:rPr lang="en-US" u="none" strike="noStrike" dirty="0">
                          <a:solidFill>
                            <a:srgbClr val="870000"/>
                          </a:solidFill>
                          <a:effectLst/>
                        </a:rPr>
                        <a:t>balance sheet</a:t>
                      </a:r>
                      <a:r>
                        <a:rPr lang="en-US" dirty="0">
                          <a:effectLst/>
                        </a:rPr>
                        <a:t>.</a:t>
                      </a:r>
                    </a:p>
                  </a:txBody>
                  <a:tcPr marL="76200" marR="76200" marT="76200" marB="76200" anchor="ctr">
                    <a:lnL w="9525" cap="flat" cmpd="sng" algn="ctr">
                      <a:solidFill>
                        <a:srgbClr val="9020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9020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A finance lease is generally treated like loan. Here, asset ownership is considered by the lessee, so the asset appears on the balance sheet.</a:t>
                      </a:r>
                    </a:p>
                  </a:txBody>
                  <a:tcPr marL="76200" marR="76200" marT="76200" marB="76200" anchor="ctr">
                    <a:lnL w="9525" cap="flat" cmpd="sng" algn="ctr">
                      <a:solidFill>
                        <a:srgbClr val="702E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702E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3867926168"/>
                  </a:ext>
                </a:extLst>
              </a:tr>
            </a:tbl>
          </a:graphicData>
        </a:graphic>
      </p:graphicFrame>
    </p:spTree>
    <p:extLst>
      <p:ext uri="{BB962C8B-B14F-4D97-AF65-F5344CB8AC3E}">
        <p14:creationId xmlns:p14="http://schemas.microsoft.com/office/powerpoint/2010/main" val="13037750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665DB-4368-42A2-A964-D3722C90B031}"/>
              </a:ext>
            </a:extLst>
          </p:cNvPr>
          <p:cNvSpPr>
            <a:spLocks noGrp="1"/>
          </p:cNvSpPr>
          <p:nvPr>
            <p:ph type="title"/>
          </p:nvPr>
        </p:nvSpPr>
        <p:spPr>
          <a:xfrm>
            <a:off x="718457" y="365126"/>
            <a:ext cx="11286309" cy="497024"/>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2CFB1F4B-6CC4-4C14-8810-4F7A0A9B3533}"/>
              </a:ext>
            </a:extLst>
          </p:cNvPr>
          <p:cNvGraphicFramePr>
            <a:graphicFrameLocks noGrp="1"/>
          </p:cNvGraphicFramePr>
          <p:nvPr>
            <p:ph idx="1"/>
            <p:extLst>
              <p:ext uri="{D42A27DB-BD31-4B8C-83A1-F6EECF244321}">
                <p14:modId xmlns:p14="http://schemas.microsoft.com/office/powerpoint/2010/main" val="2594609647"/>
              </p:ext>
            </p:extLst>
          </p:nvPr>
        </p:nvGraphicFramePr>
        <p:xfrm>
          <a:off x="274320" y="1205843"/>
          <a:ext cx="11730446" cy="2377440"/>
        </p:xfrm>
        <a:graphic>
          <a:graphicData uri="http://schemas.openxmlformats.org/drawingml/2006/table">
            <a:tbl>
              <a:tblPr/>
              <a:tblGrid>
                <a:gridCol w="1459422">
                  <a:extLst>
                    <a:ext uri="{9D8B030D-6E8A-4147-A177-3AD203B41FA5}">
                      <a16:colId xmlns:a16="http://schemas.microsoft.com/office/drawing/2014/main" val="475881180"/>
                    </a:ext>
                  </a:extLst>
                </a:gridCol>
                <a:gridCol w="6099281">
                  <a:extLst>
                    <a:ext uri="{9D8B030D-6E8A-4147-A177-3AD203B41FA5}">
                      <a16:colId xmlns:a16="http://schemas.microsoft.com/office/drawing/2014/main" val="2043273356"/>
                    </a:ext>
                  </a:extLst>
                </a:gridCol>
                <a:gridCol w="4171743">
                  <a:extLst>
                    <a:ext uri="{9D8B030D-6E8A-4147-A177-3AD203B41FA5}">
                      <a16:colId xmlns:a16="http://schemas.microsoft.com/office/drawing/2014/main" val="4062663256"/>
                    </a:ext>
                  </a:extLst>
                </a:gridCol>
              </a:tblGrid>
              <a:tr h="0">
                <a:tc>
                  <a:txBody>
                    <a:bodyPr/>
                    <a:lstStyle/>
                    <a:p>
                      <a:r>
                        <a:rPr lang="en-US" b="0" dirty="0">
                          <a:solidFill>
                            <a:srgbClr val="16CFC1"/>
                          </a:solidFill>
                          <a:effectLst/>
                          <a:latin typeface="Verdana" panose="020B0604030504040204" pitchFamily="34" charset="0"/>
                        </a:rPr>
                        <a:t>PURCHASE OPTION</a:t>
                      </a:r>
                    </a:p>
                  </a:txBody>
                  <a:tcPr marL="76200" marR="76200" marT="76200" marB="76200" anchor="ctr">
                    <a:lnL w="9525" cap="flat" cmpd="sng" algn="ctr">
                      <a:solidFill>
                        <a:srgbClr val="E03704"/>
                      </a:solidFill>
                      <a:prstDash val="solid"/>
                      <a:round/>
                      <a:headEnd type="none" w="med" len="med"/>
                      <a:tailEnd type="none" w="med" len="med"/>
                    </a:lnL>
                    <a:lnR w="9525" cap="flat" cmpd="sng" algn="ctr">
                      <a:solidFill>
                        <a:srgbClr val="D03E04"/>
                      </a:solidFill>
                      <a:prstDash val="solid"/>
                      <a:round/>
                      <a:headEnd type="none" w="med" len="med"/>
                      <a:tailEnd type="none" w="med" len="med"/>
                    </a:lnR>
                    <a:lnT w="9525" cap="flat" cmpd="sng" algn="ctr">
                      <a:solidFill>
                        <a:srgbClr val="E03704"/>
                      </a:solidFill>
                      <a:prstDash val="solid"/>
                      <a:round/>
                      <a:headEnd type="none" w="med" len="med"/>
                      <a:tailEnd type="none" w="med" len="med"/>
                    </a:lnT>
                    <a:lnB w="9525" cap="flat" cmpd="sng" algn="ctr">
                      <a:solidFill>
                        <a:srgbClr val="C04504"/>
                      </a:solidFill>
                      <a:prstDash val="solid"/>
                      <a:round/>
                      <a:headEnd type="none" w="med" len="med"/>
                      <a:tailEnd type="none" w="med" len="med"/>
                    </a:lnB>
                    <a:solidFill>
                      <a:srgbClr val="FFFFFF"/>
                    </a:solidFill>
                  </a:tcPr>
                </a:tc>
                <a:tc>
                  <a:txBody>
                    <a:bodyPr/>
                    <a:lstStyle/>
                    <a:p>
                      <a:r>
                        <a:rPr lang="en-US">
                          <a:effectLst/>
                        </a:rPr>
                        <a:t>In an operating lease, the lessee does not have an option to buy the asset during the lease period.</a:t>
                      </a:r>
                    </a:p>
                  </a:txBody>
                  <a:tcPr marL="76200" marR="76200" marT="76200" marB="76200" anchor="ctr">
                    <a:lnL w="9525" cap="flat" cmpd="sng" algn="ctr">
                      <a:solidFill>
                        <a:srgbClr val="D03E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D03E04"/>
                      </a:solidFill>
                      <a:prstDash val="solid"/>
                      <a:round/>
                      <a:headEnd type="none" w="med" len="med"/>
                      <a:tailEnd type="none" w="med" len="med"/>
                    </a:lnT>
                    <a:lnB w="9525" cap="flat" cmpd="sng" algn="ctr">
                      <a:solidFill>
                        <a:srgbClr val="C05A04"/>
                      </a:solidFill>
                      <a:prstDash val="solid"/>
                      <a:round/>
                      <a:headEnd type="none" w="med" len="med"/>
                      <a:tailEnd type="none" w="med" len="med"/>
                    </a:lnB>
                    <a:solidFill>
                      <a:srgbClr val="FFFFFF"/>
                    </a:solidFill>
                  </a:tcPr>
                </a:tc>
                <a:tc>
                  <a:txBody>
                    <a:bodyPr/>
                    <a:lstStyle/>
                    <a:p>
                      <a:r>
                        <a:rPr lang="en-US" dirty="0">
                          <a:effectLst/>
                        </a:rPr>
                        <a:t>A financial lease allows the lessee to have a purchase option at less than the fair market value of the asset.</a:t>
                      </a:r>
                    </a:p>
                  </a:txBody>
                  <a:tcPr marL="76200" marR="76200" marT="76200" marB="76200" anchor="ctr">
                    <a:lnL w="9525" cap="flat" cmpd="sng" algn="ctr">
                      <a:solidFill>
                        <a:srgbClr val="104A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104A04"/>
                      </a:solidFill>
                      <a:prstDash val="solid"/>
                      <a:round/>
                      <a:headEnd type="none" w="med" len="med"/>
                      <a:tailEnd type="none" w="med" len="med"/>
                    </a:lnT>
                    <a:lnB w="9525" cap="flat" cmpd="sng" algn="ctr">
                      <a:solidFill>
                        <a:srgbClr val="F05104"/>
                      </a:solidFill>
                      <a:prstDash val="solid"/>
                      <a:round/>
                      <a:headEnd type="none" w="med" len="med"/>
                      <a:tailEnd type="none" w="med" len="med"/>
                    </a:lnB>
                    <a:solidFill>
                      <a:srgbClr val="FFFFFF"/>
                    </a:solidFill>
                  </a:tcPr>
                </a:tc>
                <a:extLst>
                  <a:ext uri="{0D108BD9-81ED-4DB2-BD59-A6C34878D82A}">
                    <a16:rowId xmlns:a16="http://schemas.microsoft.com/office/drawing/2014/main" val="2445593219"/>
                  </a:ext>
                </a:extLst>
              </a:tr>
              <a:tr h="0">
                <a:tc>
                  <a:txBody>
                    <a:bodyPr/>
                    <a:lstStyle/>
                    <a:p>
                      <a:r>
                        <a:rPr lang="en-US" b="0">
                          <a:solidFill>
                            <a:srgbClr val="16CFC1"/>
                          </a:solidFill>
                          <a:effectLst/>
                          <a:latin typeface="Verdana" panose="020B0604030504040204" pitchFamily="34" charset="0"/>
                        </a:rPr>
                        <a:t>LEASE TERM</a:t>
                      </a:r>
                    </a:p>
                  </a:txBody>
                  <a:tcPr marL="76200" marR="76200" marT="76200" marB="76200" anchor="ctr">
                    <a:lnL w="9525" cap="flat" cmpd="sng" algn="ctr">
                      <a:solidFill>
                        <a:srgbClr val="C04504"/>
                      </a:solidFill>
                      <a:prstDash val="solid"/>
                      <a:round/>
                      <a:headEnd type="none" w="med" len="med"/>
                      <a:tailEnd type="none" w="med" len="med"/>
                    </a:lnL>
                    <a:lnR w="9525" cap="flat" cmpd="sng" algn="ctr">
                      <a:solidFill>
                        <a:srgbClr val="C05A04"/>
                      </a:solidFill>
                      <a:prstDash val="solid"/>
                      <a:round/>
                      <a:headEnd type="none" w="med" len="med"/>
                      <a:tailEnd type="none" w="med" len="med"/>
                    </a:lnR>
                    <a:lnT w="9525" cap="flat" cmpd="sng" algn="ctr">
                      <a:solidFill>
                        <a:srgbClr val="C045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lease term extends to less than 75% of the projected useful life of the leased asset.</a:t>
                      </a:r>
                    </a:p>
                  </a:txBody>
                  <a:tcPr marL="76200" marR="76200" marT="76200" marB="76200" anchor="ctr">
                    <a:lnL w="9525" cap="flat" cmpd="sng" algn="ctr">
                      <a:solidFill>
                        <a:srgbClr val="C05A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C05A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a:effectLst/>
                        </a:rPr>
                        <a:t>The lease term is generally the substantial economic life of the asset leased.</a:t>
                      </a:r>
                    </a:p>
                  </a:txBody>
                  <a:tcPr marL="76200" marR="76200" marT="76200" marB="76200" anchor="ctr">
                    <a:lnL w="9525" cap="flat" cmpd="sng" algn="ctr">
                      <a:solidFill>
                        <a:srgbClr val="F051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F05104"/>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2769399132"/>
                  </a:ext>
                </a:extLst>
              </a:tr>
              <a:tr h="0">
                <a:tc>
                  <a:txBody>
                    <a:bodyPr/>
                    <a:lstStyle/>
                    <a:p>
                      <a:r>
                        <a:rPr lang="en-US" b="0" dirty="0">
                          <a:solidFill>
                            <a:srgbClr val="16CFC1"/>
                          </a:solidFill>
                          <a:effectLst/>
                          <a:latin typeface="Verdana" panose="020B0604030504040204" pitchFamily="34" charset="0"/>
                        </a:rPr>
                        <a:t>EXPENSES BORNE</a:t>
                      </a:r>
                    </a:p>
                  </a:txBody>
                  <a:tcPr marL="76200" marR="76200" marT="76200" marB="76200" anchor="ctr">
                    <a:lnL w="9525" cap="flat" cmpd="sng" algn="ctr">
                      <a:solidFill>
                        <a:srgbClr val="E05B04"/>
                      </a:solidFill>
                      <a:prstDash val="solid"/>
                      <a:round/>
                      <a:headEnd type="none" w="med" len="med"/>
                      <a:tailEnd type="none" w="med" len="med"/>
                    </a:lnL>
                    <a:lnR w="9525" cap="flat" cmpd="sng" algn="ctr">
                      <a:solidFill>
                        <a:srgbClr val="705904"/>
                      </a:solidFill>
                      <a:prstDash val="solid"/>
                      <a:round/>
                      <a:headEnd type="none" w="med" len="med"/>
                      <a:tailEnd type="none" w="med" len="med"/>
                    </a:lnR>
                    <a:lnT w="9525" cap="flat" cmpd="sng" algn="ctr">
                      <a:solidFill>
                        <a:srgbClr val="E05B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lessee pays only the monthly </a:t>
                      </a:r>
                      <a:r>
                        <a:rPr lang="en-US" u="none" strike="noStrike" dirty="0">
                          <a:solidFill>
                            <a:srgbClr val="870000"/>
                          </a:solidFill>
                          <a:effectLst/>
                        </a:rPr>
                        <a:t>lease payment</a:t>
                      </a:r>
                      <a:r>
                        <a:rPr lang="en-US" dirty="0">
                          <a:effectLst/>
                        </a:rPr>
                        <a:t> in an operating lease.</a:t>
                      </a:r>
                    </a:p>
                  </a:txBody>
                  <a:tcPr marL="76200" marR="76200" marT="76200" marB="76200" anchor="ctr">
                    <a:lnL w="9525" cap="flat" cmpd="sng" algn="ctr">
                      <a:solidFill>
                        <a:srgbClr val="705904"/>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7059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dirty="0">
                          <a:effectLst/>
                        </a:rPr>
                        <a:t>In a financial lease, the lessee bears the cost of insurance, maintenance, and taxes.</a:t>
                      </a:r>
                    </a:p>
                  </a:txBody>
                  <a:tcPr marL="76200" marR="76200" marT="76200" marB="76200" anchor="ctr">
                    <a:lnL w="9525" cap="flat" cmpd="sng" algn="ctr">
                      <a:solidFill>
                        <a:srgbClr val="605803"/>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605803"/>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431847285"/>
                  </a:ext>
                </a:extLst>
              </a:tr>
            </a:tbl>
          </a:graphicData>
        </a:graphic>
      </p:graphicFrame>
      <p:graphicFrame>
        <p:nvGraphicFramePr>
          <p:cNvPr id="6" name="Table 5">
            <a:extLst>
              <a:ext uri="{FF2B5EF4-FFF2-40B4-BE49-F238E27FC236}">
                <a16:creationId xmlns:a16="http://schemas.microsoft.com/office/drawing/2014/main" id="{1F8B27D9-002F-4402-B512-7671F476B9E7}"/>
              </a:ext>
            </a:extLst>
          </p:cNvPr>
          <p:cNvGraphicFramePr>
            <a:graphicFrameLocks noGrp="1"/>
          </p:cNvGraphicFramePr>
          <p:nvPr>
            <p:extLst>
              <p:ext uri="{D42A27DB-BD31-4B8C-83A1-F6EECF244321}">
                <p14:modId xmlns:p14="http://schemas.microsoft.com/office/powerpoint/2010/main" val="2912364267"/>
              </p:ext>
            </p:extLst>
          </p:nvPr>
        </p:nvGraphicFramePr>
        <p:xfrm>
          <a:off x="274321" y="3583283"/>
          <a:ext cx="11730445" cy="2651760"/>
        </p:xfrm>
        <a:graphic>
          <a:graphicData uri="http://schemas.openxmlformats.org/drawingml/2006/table">
            <a:tbl>
              <a:tblPr/>
              <a:tblGrid>
                <a:gridCol w="1459421">
                  <a:extLst>
                    <a:ext uri="{9D8B030D-6E8A-4147-A177-3AD203B41FA5}">
                      <a16:colId xmlns:a16="http://schemas.microsoft.com/office/drawing/2014/main" val="496288494"/>
                    </a:ext>
                  </a:extLst>
                </a:gridCol>
                <a:gridCol w="6099281">
                  <a:extLst>
                    <a:ext uri="{9D8B030D-6E8A-4147-A177-3AD203B41FA5}">
                      <a16:colId xmlns:a16="http://schemas.microsoft.com/office/drawing/2014/main" val="2789096710"/>
                    </a:ext>
                  </a:extLst>
                </a:gridCol>
                <a:gridCol w="4171743">
                  <a:extLst>
                    <a:ext uri="{9D8B030D-6E8A-4147-A177-3AD203B41FA5}">
                      <a16:colId xmlns:a16="http://schemas.microsoft.com/office/drawing/2014/main" val="1401716288"/>
                    </a:ext>
                  </a:extLst>
                </a:gridCol>
              </a:tblGrid>
              <a:tr h="0">
                <a:tc>
                  <a:txBody>
                    <a:bodyPr/>
                    <a:lstStyle/>
                    <a:p>
                      <a:r>
                        <a:rPr lang="en-US" b="0" dirty="0">
                          <a:solidFill>
                            <a:srgbClr val="16CFC1"/>
                          </a:solidFill>
                          <a:effectLst/>
                          <a:latin typeface="Verdana" panose="020B0604030504040204" pitchFamily="34" charset="0"/>
                        </a:rPr>
                        <a:t>TAX BENEFIT</a:t>
                      </a:r>
                    </a:p>
                  </a:txBody>
                  <a:tcPr marL="76200" marR="76200" marT="76200" marB="76200" anchor="ctr">
                    <a:lnL w="9525" cap="flat" cmpd="sng" algn="ctr">
                      <a:solidFill>
                        <a:srgbClr val="309F1D"/>
                      </a:solidFill>
                      <a:prstDash val="solid"/>
                      <a:round/>
                      <a:headEnd type="none" w="med" len="med"/>
                      <a:tailEnd type="none" w="med" len="med"/>
                    </a:lnL>
                    <a:lnR w="9525" cap="flat" cmpd="sng" algn="ctr">
                      <a:solidFill>
                        <a:srgbClr val="A0A41D"/>
                      </a:solidFill>
                      <a:prstDash val="solid"/>
                      <a:round/>
                      <a:headEnd type="none" w="med" len="med"/>
                      <a:tailEnd type="none" w="med" len="med"/>
                    </a:lnR>
                    <a:lnT w="9525" cap="flat" cmpd="sng" algn="ctr">
                      <a:solidFill>
                        <a:srgbClr val="309F1D"/>
                      </a:solidFill>
                      <a:prstDash val="solid"/>
                      <a:round/>
                      <a:headEnd type="none" w="med" len="med"/>
                      <a:tailEnd type="none" w="med" len="med"/>
                    </a:lnT>
                    <a:lnB w="9525" cap="flat" cmpd="sng" algn="ctr">
                      <a:solidFill>
                        <a:srgbClr val="00A81D"/>
                      </a:solidFill>
                      <a:prstDash val="solid"/>
                      <a:round/>
                      <a:headEnd type="none" w="med" len="med"/>
                      <a:tailEnd type="none" w="med" len="med"/>
                    </a:lnB>
                    <a:solidFill>
                      <a:srgbClr val="FFFFFF"/>
                    </a:solidFill>
                  </a:tcPr>
                </a:tc>
                <a:tc>
                  <a:txBody>
                    <a:bodyPr/>
                    <a:lstStyle/>
                    <a:p>
                      <a:r>
                        <a:rPr lang="en-US" dirty="0">
                          <a:effectLst/>
                        </a:rPr>
                        <a:t>Since an operating lease is as good as renting, the lease payment is considered an expense. No </a:t>
                      </a:r>
                      <a:r>
                        <a:rPr lang="en-US" u="none" strike="noStrike" dirty="0">
                          <a:solidFill>
                            <a:srgbClr val="870000"/>
                          </a:solidFill>
                          <a:effectLst/>
                        </a:rPr>
                        <a:t>depreciation</a:t>
                      </a:r>
                      <a:r>
                        <a:rPr lang="en-US" dirty="0">
                          <a:effectLst/>
                        </a:rPr>
                        <a:t> can be claimed.</a:t>
                      </a:r>
                    </a:p>
                  </a:txBody>
                  <a:tcPr marL="76200" marR="76200" marT="76200" marB="76200" anchor="ctr">
                    <a:lnL w="9525" cap="flat" cmpd="sng" algn="ctr">
                      <a:solidFill>
                        <a:srgbClr val="A0A4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A0A41D"/>
                      </a:solidFill>
                      <a:prstDash val="solid"/>
                      <a:round/>
                      <a:headEnd type="none" w="med" len="med"/>
                      <a:tailEnd type="none" w="med" len="med"/>
                    </a:lnT>
                    <a:lnB w="9525" cap="flat" cmpd="sng" algn="ctr">
                      <a:solidFill>
                        <a:srgbClr val="70AA1D"/>
                      </a:solidFill>
                      <a:prstDash val="solid"/>
                      <a:round/>
                      <a:headEnd type="none" w="med" len="med"/>
                      <a:tailEnd type="none" w="med" len="med"/>
                    </a:lnB>
                    <a:solidFill>
                      <a:srgbClr val="FFFFFF"/>
                    </a:solidFill>
                  </a:tcPr>
                </a:tc>
                <a:tc>
                  <a:txBody>
                    <a:bodyPr/>
                    <a:lstStyle/>
                    <a:p>
                      <a:r>
                        <a:rPr lang="en-US" dirty="0">
                          <a:effectLst/>
                        </a:rPr>
                        <a:t>The lessee can claim both interest and </a:t>
                      </a:r>
                      <a:r>
                        <a:rPr lang="en-US" u="none" strike="noStrike" dirty="0">
                          <a:solidFill>
                            <a:srgbClr val="870000"/>
                          </a:solidFill>
                          <a:effectLst/>
                        </a:rPr>
                        <a:t>depreciation</a:t>
                      </a:r>
                      <a:r>
                        <a:rPr lang="en-US" dirty="0">
                          <a:effectLst/>
                        </a:rPr>
                        <a:t>, as a financial lease is treated as a loan.</a:t>
                      </a:r>
                    </a:p>
                  </a:txBody>
                  <a:tcPr marL="76200" marR="76200" marT="76200" marB="76200" anchor="ctr">
                    <a:lnL w="9525" cap="flat" cmpd="sng" algn="ctr">
                      <a:solidFill>
                        <a:srgbClr val="C0A8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C0A81D"/>
                      </a:solidFill>
                      <a:prstDash val="solid"/>
                      <a:round/>
                      <a:headEnd type="none" w="med" len="med"/>
                      <a:tailEnd type="none" w="med" len="med"/>
                    </a:lnT>
                    <a:lnB w="9525" cap="flat" cmpd="sng" algn="ctr">
                      <a:solidFill>
                        <a:srgbClr val="C0AE1D"/>
                      </a:solidFill>
                      <a:prstDash val="solid"/>
                      <a:round/>
                      <a:headEnd type="none" w="med" len="med"/>
                      <a:tailEnd type="none" w="med" len="med"/>
                    </a:lnB>
                    <a:solidFill>
                      <a:srgbClr val="FFFFFF"/>
                    </a:solidFill>
                  </a:tcPr>
                </a:tc>
                <a:extLst>
                  <a:ext uri="{0D108BD9-81ED-4DB2-BD59-A6C34878D82A}">
                    <a16:rowId xmlns:a16="http://schemas.microsoft.com/office/drawing/2014/main" val="2960053426"/>
                  </a:ext>
                </a:extLst>
              </a:tr>
              <a:tr h="0">
                <a:tc>
                  <a:txBody>
                    <a:bodyPr/>
                    <a:lstStyle/>
                    <a:p>
                      <a:r>
                        <a:rPr lang="en-US" b="0">
                          <a:solidFill>
                            <a:srgbClr val="16CFC1"/>
                          </a:solidFill>
                          <a:effectLst/>
                          <a:latin typeface="Verdana" panose="020B0604030504040204" pitchFamily="34" charset="0"/>
                        </a:rPr>
                        <a:t>RUNNING COST</a:t>
                      </a:r>
                    </a:p>
                  </a:txBody>
                  <a:tcPr marL="76200" marR="76200" marT="76200" marB="76200" anchor="ctr">
                    <a:lnL w="9525" cap="flat" cmpd="sng" algn="ctr">
                      <a:solidFill>
                        <a:srgbClr val="00A81D"/>
                      </a:solidFill>
                      <a:prstDash val="solid"/>
                      <a:round/>
                      <a:headEnd type="none" w="med" len="med"/>
                      <a:tailEnd type="none" w="med" len="med"/>
                    </a:lnL>
                    <a:lnR w="9525" cap="flat" cmpd="sng" algn="ctr">
                      <a:solidFill>
                        <a:srgbClr val="70AA1D"/>
                      </a:solidFill>
                      <a:prstDash val="solid"/>
                      <a:round/>
                      <a:headEnd type="none" w="med" len="med"/>
                      <a:tailEnd type="none" w="med" len="med"/>
                    </a:lnR>
                    <a:lnT w="9525" cap="flat" cmpd="sng" algn="ctr">
                      <a:solidFill>
                        <a:srgbClr val="00A8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a:effectLst/>
                        </a:rPr>
                        <a:t>In an operating lease, no running or administration costs are borne by the lessee, including registration, repairs etc., since this lease gives only the right to use the asset.</a:t>
                      </a:r>
                    </a:p>
                  </a:txBody>
                  <a:tcPr marL="76200" marR="76200" marT="76200" marB="76200" anchor="ctr">
                    <a:lnL w="9525" cap="flat" cmpd="sng" algn="ctr">
                      <a:solidFill>
                        <a:srgbClr val="70AA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70AA1D"/>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a:effectLst/>
                        </a:rPr>
                        <a:t>In a financial lease, running costs and administration expenses are higher and are born by the lessee.</a:t>
                      </a:r>
                    </a:p>
                  </a:txBody>
                  <a:tcPr marL="76200" marR="76200" marT="76200" marB="76200" anchor="ctr">
                    <a:lnL w="9525" cap="flat" cmpd="sng" algn="ctr">
                      <a:solidFill>
                        <a:srgbClr val="C0AE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C0AE1D"/>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3351751421"/>
                  </a:ext>
                </a:extLst>
              </a:tr>
              <a:tr h="0">
                <a:tc>
                  <a:txBody>
                    <a:bodyPr/>
                    <a:lstStyle/>
                    <a:p>
                      <a:r>
                        <a:rPr lang="en-US" b="0">
                          <a:solidFill>
                            <a:srgbClr val="16CFC1"/>
                          </a:solidFill>
                          <a:effectLst/>
                          <a:latin typeface="Verdana" panose="020B0604030504040204" pitchFamily="34" charset="0"/>
                        </a:rPr>
                        <a:t>EXAMPLE</a:t>
                      </a:r>
                    </a:p>
                  </a:txBody>
                  <a:tcPr marL="76200" marR="76200" marT="76200" marB="76200" anchor="ctr">
                    <a:lnL w="9525" cap="flat" cmpd="sng" algn="ctr">
                      <a:solidFill>
                        <a:srgbClr val="30AB1D"/>
                      </a:solidFill>
                      <a:prstDash val="solid"/>
                      <a:round/>
                      <a:headEnd type="none" w="med" len="med"/>
                      <a:tailEnd type="none" w="med" len="med"/>
                    </a:lnL>
                    <a:lnR w="9525" cap="flat" cmpd="sng" algn="ctr">
                      <a:solidFill>
                        <a:srgbClr val="90AC1C"/>
                      </a:solidFill>
                      <a:prstDash val="solid"/>
                      <a:round/>
                      <a:headEnd type="none" w="med" len="med"/>
                      <a:tailEnd type="none" w="med" len="med"/>
                    </a:lnR>
                    <a:lnT w="9525" cap="flat" cmpd="sng" algn="ctr">
                      <a:solidFill>
                        <a:srgbClr val="30AB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dirty="0">
                          <a:effectLst/>
                        </a:rPr>
                        <a:t>Projectors, Computers, Laptops, Coffee Dispensers, etc.</a:t>
                      </a:r>
                    </a:p>
                  </a:txBody>
                  <a:tcPr marL="76200" marR="76200" marT="76200" marB="76200" anchor="ctr">
                    <a:lnL w="9525" cap="flat" cmpd="sng" algn="ctr">
                      <a:solidFill>
                        <a:srgbClr val="90AC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90AC1C"/>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dirty="0">
                          <a:effectLst/>
                        </a:rPr>
                        <a:t>Plant and Machinery, Land, Office Building, etc.</a:t>
                      </a:r>
                    </a:p>
                  </a:txBody>
                  <a:tcPr marL="76200" marR="76200" marT="76200" marB="76200" anchor="ctr">
                    <a:lnL w="9525" cap="flat" cmpd="sng" algn="ctr">
                      <a:solidFill>
                        <a:srgbClr val="A0A2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A0A21C"/>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1328825516"/>
                  </a:ext>
                </a:extLst>
              </a:tr>
            </a:tbl>
          </a:graphicData>
        </a:graphic>
      </p:graphicFrame>
    </p:spTree>
    <p:extLst>
      <p:ext uri="{BB962C8B-B14F-4D97-AF65-F5344CB8AC3E}">
        <p14:creationId xmlns:p14="http://schemas.microsoft.com/office/powerpoint/2010/main" val="13778339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3. Vendor Finance: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cases, finance may be offered by a seller of equipment, an Construction Contractor, or a supplier of other services to the project (a vendor in this context). An equipment supplier, for example, may have a better understanding of the technical risks of the project, or of the industry concerned, than a commercial Lender, and therefore be willing to take risks unacceptable to the financial markets. Vendor finance may thus enable a supplier to increase sales and open up new markets. Vendor finance may take the form of a loan (i.e. selling the equipment on credit) or a lease of equipment.</a:t>
            </a:r>
          </a:p>
          <a:p>
            <a:pPr marL="0" indent="0">
              <a:buNone/>
            </a:pPr>
            <a:endParaRPr lang="en-US" dirty="0"/>
          </a:p>
        </p:txBody>
      </p:sp>
    </p:spTree>
    <p:extLst>
      <p:ext uri="{BB962C8B-B14F-4D97-AF65-F5344CB8AC3E}">
        <p14:creationId xmlns:p14="http://schemas.microsoft.com/office/powerpoint/2010/main" val="16505276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745" y="215472"/>
            <a:ext cx="11929403" cy="6185327"/>
          </a:xfrm>
        </p:spPr>
        <p:txBody>
          <a:bodyPr>
            <a:normAutofit fontScale="85000" lnSpcReduction="20000"/>
          </a:bodyPr>
          <a:lstStyle/>
          <a:p>
            <a:pPr marL="0" indent="0">
              <a:buNone/>
            </a:pPr>
            <a:r>
              <a:rPr lang="en-US" b="1" dirty="0"/>
              <a:t>Web site for project finance report for KSA:</a:t>
            </a:r>
          </a:p>
          <a:p>
            <a:pPr marL="0" indent="0">
              <a:buNone/>
            </a:pPr>
            <a:r>
              <a:rPr lang="en-US" b="1" dirty="0"/>
              <a:t> </a:t>
            </a:r>
            <a:r>
              <a:rPr lang="en-US" b="1" dirty="0">
                <a:highlight>
                  <a:srgbClr val="FFFF00"/>
                </a:highlight>
              </a:rPr>
              <a:t>https://www.iflr.com/article/b1lp1tjgmkgxf7/2018-project-finance-report-saudi-arabia</a:t>
            </a:r>
          </a:p>
          <a:p>
            <a:pPr marL="0" indent="0">
              <a:buNone/>
            </a:pPr>
            <a:r>
              <a:rPr lang="en-US" b="1" dirty="0"/>
              <a:t>Resources:</a:t>
            </a:r>
          </a:p>
          <a:p>
            <a:pPr marL="0" indent="0">
              <a:buNone/>
            </a:pPr>
            <a:endParaRPr lang="en-US" b="1" dirty="0"/>
          </a:p>
          <a:p>
            <a:pPr marL="0" indent="0">
              <a:buNone/>
            </a:pPr>
            <a:r>
              <a:rPr lang="en-US" b="1" dirty="0"/>
              <a:t>Principles of Project Finance</a:t>
            </a:r>
          </a:p>
          <a:p>
            <a:pPr marL="0" indent="0">
              <a:buNone/>
            </a:pPr>
            <a:r>
              <a:rPr lang="en-US" dirty="0"/>
              <a:t>By:E.R. Yescombe </a:t>
            </a:r>
          </a:p>
          <a:p>
            <a:pPr marL="0" indent="0">
              <a:buNone/>
            </a:pPr>
            <a:r>
              <a:rPr lang="en-US" dirty="0"/>
              <a:t>Second edition</a:t>
            </a:r>
          </a:p>
          <a:p>
            <a:pPr marL="0" indent="0">
              <a:buNone/>
            </a:pPr>
            <a:r>
              <a:rPr lang="en-US" dirty="0"/>
              <a:t>This lecture is taken from chapter </a:t>
            </a:r>
            <a:r>
              <a:rPr lang="ar-EG" dirty="0"/>
              <a:t>4</a:t>
            </a:r>
            <a:endParaRPr lang="en-US" dirty="0"/>
          </a:p>
          <a:p>
            <a:pPr marL="0" indent="0">
              <a:buNone/>
            </a:pPr>
            <a:endParaRPr lang="en-US" dirty="0"/>
          </a:p>
          <a:p>
            <a:pPr marL="0" indent="0">
              <a:buNone/>
            </a:pPr>
            <a:r>
              <a:rPr lang="en-US" b="1" dirty="0"/>
              <a:t>Foundations of Financial Risk.</a:t>
            </a:r>
          </a:p>
          <a:p>
            <a:pPr marL="0" indent="0">
              <a:buNone/>
            </a:pPr>
            <a:r>
              <a:rPr lang="en-US" b="1"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This lecture is taken from Chapter 6</a:t>
            </a:r>
          </a:p>
          <a:p>
            <a:pPr marL="0" indent="0">
              <a:buNone/>
            </a:pPr>
            <a:endParaRPr lang="en-US" dirty="0"/>
          </a:p>
        </p:txBody>
      </p:sp>
    </p:spTree>
    <p:extLst>
      <p:ext uri="{BB962C8B-B14F-4D97-AF65-F5344CB8AC3E}">
        <p14:creationId xmlns:p14="http://schemas.microsoft.com/office/powerpoint/2010/main" val="479651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C50245-DE77-4E26-98B5-745CE974A904}"/>
</file>

<file path=customXml/itemProps2.xml><?xml version="1.0" encoding="utf-8"?>
<ds:datastoreItem xmlns:ds="http://schemas.openxmlformats.org/officeDocument/2006/customXml" ds:itemID="{41FA9D39-A99B-487C-B08B-34C55C299660}"/>
</file>

<file path=customXml/itemProps3.xml><?xml version="1.0" encoding="utf-8"?>
<ds:datastoreItem xmlns:ds="http://schemas.openxmlformats.org/officeDocument/2006/customXml" ds:itemID="{B7E397EF-0AC6-4226-B63B-ABFC5DD7B040}"/>
</file>

<file path=docProps/app.xml><?xml version="1.0" encoding="utf-8"?>
<Properties xmlns="http://schemas.openxmlformats.org/officeDocument/2006/extended-properties" xmlns:vt="http://schemas.openxmlformats.org/officeDocument/2006/docPropsVTypes">
  <TotalTime>2348</TotalTime>
  <Words>4266</Words>
  <Application>Microsoft Office PowerPoint</Application>
  <PresentationFormat>Widescreen</PresentationFormat>
  <Paragraphs>156</Paragraphs>
  <Slides>36</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Arial</vt:lpstr>
      <vt:lpstr>Calibri</vt:lpstr>
      <vt:lpstr>Calibri Light</vt:lpstr>
      <vt:lpstr>Cambria</vt:lpstr>
      <vt:lpstr>Times New Roman</vt:lpstr>
      <vt:lpstr>Verdana</vt:lpstr>
      <vt:lpstr>Office Theme</vt:lpstr>
      <vt:lpstr>1_Office Theme</vt:lpstr>
      <vt:lpstr>PowerPoint Presentation</vt:lpstr>
      <vt:lpstr>INTRODUCTION</vt:lpstr>
      <vt:lpstr>COMMERCIAL BANKS</vt:lpstr>
      <vt:lpstr>PowerPoint Presentation</vt:lpstr>
      <vt:lpstr>PowerPoint Presentation</vt:lpstr>
      <vt:lpstr>COMMERCIAL BANKS</vt:lpstr>
      <vt:lpstr>COMMERCIAL BANKS</vt:lpstr>
      <vt:lpstr>COMMERCIAL BANKS</vt:lpstr>
      <vt:lpstr>COMMERCIAL BANKS</vt:lpstr>
      <vt:lpstr>COMMERCIAL BANKS</vt:lpstr>
      <vt:lpstr>COMMERCIAL BANKS</vt:lpstr>
      <vt:lpstr>COMMERCIAL BANKS</vt:lpstr>
      <vt:lpstr>BONDS</vt:lpstr>
      <vt:lpstr>BONDS</vt:lpstr>
      <vt:lpstr>BONDS</vt:lpstr>
      <vt:lpstr>PowerPoint Presentation</vt:lpstr>
      <vt:lpstr>PowerPoint Presentation</vt:lpstr>
      <vt:lpstr>PowerPoint Presentation</vt:lpstr>
      <vt:lpstr>PowerPoint Presentation</vt:lpstr>
      <vt:lpstr>PowerPoint Presentation</vt:lpstr>
      <vt:lpstr>BONDS</vt:lpstr>
      <vt:lpstr>BONDS</vt:lpstr>
      <vt:lpstr>BONDS</vt:lpstr>
      <vt:lpstr>BONDS</vt:lpstr>
      <vt:lpstr>BONDS</vt:lpstr>
      <vt:lpstr>BONDS</vt:lpstr>
      <vt:lpstr>BONDS</vt:lpstr>
      <vt:lpstr>BONDS</vt:lpstr>
      <vt:lpstr>Wrapped Bonds</vt:lpstr>
      <vt:lpstr>Other sources of private-sector debt</vt:lpstr>
      <vt:lpstr>other sources of private-sector debt</vt:lpstr>
      <vt:lpstr>other sources of private-sector debt</vt:lpstr>
      <vt:lpstr>Comparison between finance lease and operating lease</vt:lpstr>
      <vt:lpstr>Comparison between finance lease and operating lease</vt:lpstr>
      <vt:lpstr>other sources of private-sector debt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ولاء محمد محمود بدر عامر</cp:lastModifiedBy>
  <cp:revision>92</cp:revision>
  <dcterms:created xsi:type="dcterms:W3CDTF">2020-10-15T07:04:09Z</dcterms:created>
  <dcterms:modified xsi:type="dcterms:W3CDTF">2026-05-29T21:47:54Z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