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Lst>
  <p:sldSz cy="6858000" cx="12192000"/>
  <p:notesSz cx="6858000" cy="9144000"/>
  <p:embeddedFontLst>
    <p:embeddedFont>
      <p:font typeface="Tajawal Medium"/>
      <p:regular r:id="rId39"/>
      <p:bold r:id="rId4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1" roundtripDataSignature="AMtx7mi/lpdfXiarUujGbAyIqRnCKKpmO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TajawalMedium-bold.fntdata"/><Relationship Id="rId20" Type="http://schemas.openxmlformats.org/officeDocument/2006/relationships/slide" Target="slides/slide16.xml"/><Relationship Id="rId41" Type="http://customschemas.google.com/relationships/presentationmetadata" Target="metadata"/><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font" Target="fonts/TajawalMedium-regular.fntdata"/><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4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4"/>
          <p:cNvSpPr/>
          <p:nvPr>
            <p:ph idx="2" type="pic"/>
          </p:nvPr>
        </p:nvSpPr>
        <p:spPr>
          <a:xfrm>
            <a:off x="5183188" y="987425"/>
            <a:ext cx="6172200" cy="4873625"/>
          </a:xfrm>
          <a:prstGeom prst="rect">
            <a:avLst/>
          </a:prstGeom>
          <a:noFill/>
          <a:ln>
            <a:noFill/>
          </a:ln>
        </p:spPr>
      </p:sp>
      <p:sp>
        <p:nvSpPr>
          <p:cNvPr id="64" name="Google Shape;64;p4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3.png"/><Relationship Id="rId6" Type="http://schemas.openxmlformats.org/officeDocument/2006/relationships/image" Target="../media/image7.png"/><Relationship Id="rId7"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6.png"/><Relationship Id="rId7"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6.png"/><Relationship Id="rId7"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1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1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1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1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1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1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17.png"/><Relationship Id="rId7" Type="http://schemas.openxmlformats.org/officeDocument/2006/relationships/image" Target="../media/image1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1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8.png"/><Relationship Id="rId4" Type="http://schemas.openxmlformats.org/officeDocument/2006/relationships/image" Target="../media/image8.png"/><Relationship Id="rId5" Type="http://schemas.openxmlformats.org/officeDocument/2006/relationships/image" Target="../media/image11.png"/><Relationship Id="rId6"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89" name="Google Shape;89;p1"/>
          <p:cNvPicPr preferRelativeResize="0"/>
          <p:nvPr/>
        </p:nvPicPr>
        <p:blipFill rotWithShape="1">
          <a:blip r:embed="rId7">
            <a:alphaModFix/>
          </a:blip>
          <a:srcRect b="0" l="0" r="0" t="0"/>
          <a:stretch/>
        </p:blipFill>
        <p:spPr>
          <a:xfrm>
            <a:off x="5248405" y="3125529"/>
            <a:ext cx="7067774" cy="1408372"/>
          </a:xfrm>
          <a:prstGeom prst="rect">
            <a:avLst/>
          </a:prstGeom>
          <a:noFill/>
          <a:ln>
            <a:noFill/>
          </a:ln>
        </p:spPr>
      </p:pic>
      <p:sp>
        <p:nvSpPr>
          <p:cNvPr id="90" name="Google Shape;90;p1"/>
          <p:cNvSpPr txBox="1"/>
          <p:nvPr/>
        </p:nvSpPr>
        <p:spPr>
          <a:xfrm>
            <a:off x="474133" y="715791"/>
            <a:ext cx="4544257"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Project Time Management</a:t>
            </a:r>
            <a:endParaRPr/>
          </a:p>
          <a:p>
            <a:pPr indent="0" lvl="0" marL="0" marR="0" rtl="0" algn="l">
              <a:spcBef>
                <a:spcPts val="0"/>
              </a:spcBef>
              <a:spcAft>
                <a:spcPts val="0"/>
              </a:spcAft>
              <a:buNone/>
            </a:pPr>
            <a:r>
              <a:rPr lang="en-US" sz="2800">
                <a:solidFill>
                  <a:srgbClr val="24A9E1"/>
                </a:solidFill>
                <a:latin typeface="Tajawal Medium"/>
                <a:ea typeface="Tajawal Medium"/>
                <a:cs typeface="Tajawal Medium"/>
                <a:sym typeface="Tajawal Medium"/>
              </a:rPr>
              <a:t>Prepared by Dr. Nael Zabel</a:t>
            </a:r>
            <a:endParaRPr/>
          </a:p>
          <a:p>
            <a:pPr indent="0" lvl="0" marL="0" marR="0" rtl="0" algn="l">
              <a:spcBef>
                <a:spcPts val="0"/>
              </a:spcBef>
              <a:spcAft>
                <a:spcPts val="0"/>
              </a:spcAft>
              <a:buNone/>
            </a:pPr>
            <a:r>
              <a:rPr lang="en-US" sz="2800">
                <a:solidFill>
                  <a:srgbClr val="FF9518"/>
                </a:solidFill>
                <a:latin typeface="Tajawal Medium"/>
                <a:ea typeface="Tajawal Medium"/>
                <a:cs typeface="Tajawal Medium"/>
                <a:sym typeface="Tajawal Medium"/>
              </a:rPr>
              <a:t>Lecture 5</a:t>
            </a:r>
            <a:endParaRPr/>
          </a:p>
        </p:txBody>
      </p:sp>
      <p:sp>
        <p:nvSpPr>
          <p:cNvPr id="91" name="Google Shape;91;p1"/>
          <p:cNvSpPr txBox="1"/>
          <p:nvPr/>
        </p:nvSpPr>
        <p:spPr>
          <a:xfrm>
            <a:off x="5912285" y="3159395"/>
            <a:ext cx="5564139"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PMG 212</a:t>
            </a:r>
            <a:endParaRPr/>
          </a:p>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Planning Concept</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b="0" l="0" r="0" t="0"/>
          <a:stretch/>
        </p:blipFill>
        <p:spPr>
          <a:xfrm>
            <a:off x="409364" y="498334"/>
            <a:ext cx="6058111" cy="850688"/>
          </a:xfrm>
          <a:prstGeom prst="rect">
            <a:avLst/>
          </a:prstGeom>
          <a:noFill/>
          <a:ln>
            <a:noFill/>
          </a:ln>
        </p:spPr>
      </p:pic>
      <p:sp>
        <p:nvSpPr>
          <p:cNvPr id="97" name="Google Shape;97;p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98" name="Google Shape;98;p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99" name="Google Shape;99;p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00" name="Google Shape;100;p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1" name="Google Shape;101;p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2" name="Google Shape;102;p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03" name="Google Shape;103;p2"/>
          <p:cNvSpPr txBox="1"/>
          <p:nvPr/>
        </p:nvSpPr>
        <p:spPr>
          <a:xfrm>
            <a:off x="2492132" y="648838"/>
            <a:ext cx="14253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Agenda</a:t>
            </a:r>
            <a:endParaRPr/>
          </a:p>
        </p:txBody>
      </p:sp>
      <p:sp>
        <p:nvSpPr>
          <p:cNvPr id="104" name="Google Shape;104;p2"/>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105" name="Google Shape;105;p2"/>
          <p:cNvSpPr txBox="1"/>
          <p:nvPr/>
        </p:nvSpPr>
        <p:spPr>
          <a:xfrm>
            <a:off x="1516361" y="1254423"/>
            <a:ext cx="9902228" cy="4893647"/>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rgbClr val="000000"/>
              </a:buClr>
              <a:buSzPts val="2400"/>
              <a:buFont typeface="Courier New"/>
              <a:buChar char="o"/>
            </a:pPr>
            <a:r>
              <a:rPr b="0" i="0" lang="en-US" sz="2400" u="none" cap="none" strike="noStrike">
                <a:solidFill>
                  <a:srgbClr val="000000"/>
                </a:solidFill>
                <a:latin typeface="Calibri"/>
                <a:ea typeface="Calibri"/>
                <a:cs typeface="Calibri"/>
                <a:sym typeface="Calibri"/>
              </a:rPr>
              <a:t>What is Planning?</a:t>
            </a:r>
            <a:endParaRPr/>
          </a:p>
          <a:p>
            <a:pPr indent="-571500" lvl="0" marL="571500" marR="0" rtl="0" algn="l">
              <a:lnSpc>
                <a:spcPct val="100000"/>
              </a:lnSpc>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Planning vs Scheduling</a:t>
            </a:r>
            <a:endParaRPr/>
          </a:p>
          <a:p>
            <a:pPr indent="-571500" lvl="0" marL="571500" marR="0" rtl="0" algn="l">
              <a:lnSpc>
                <a:spcPct val="100000"/>
              </a:lnSpc>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Plan vs Planning</a:t>
            </a:r>
            <a:endParaRPr/>
          </a:p>
          <a:p>
            <a:pPr indent="-571500" lvl="0" marL="571500" marR="0" rtl="0" algn="l">
              <a:lnSpc>
                <a:spcPct val="100000"/>
              </a:lnSpc>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Planning Effort</a:t>
            </a:r>
            <a:endParaRPr/>
          </a:p>
          <a:p>
            <a:pPr indent="-571500" lvl="0" marL="571500" marR="0" rtl="0" algn="l">
              <a:lnSpc>
                <a:spcPct val="100000"/>
              </a:lnSpc>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Planning Team</a:t>
            </a:r>
            <a:endParaRPr/>
          </a:p>
          <a:p>
            <a:pPr indent="-571500" lvl="0" marL="571500" marR="0" rtl="0" algn="l">
              <a:lnSpc>
                <a:spcPct val="100000"/>
              </a:lnSpc>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Elements of Project Plan</a:t>
            </a:r>
            <a:endParaRPr/>
          </a:p>
          <a:p>
            <a:pPr indent="-571500" lvl="0" marL="571500" marR="0" rtl="0" algn="l">
              <a:lnSpc>
                <a:spcPct val="100000"/>
              </a:lnSpc>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Questions Planner Asks- Fundamentals</a:t>
            </a:r>
            <a:endParaRPr/>
          </a:p>
          <a:p>
            <a:pPr indent="-571500" lvl="0" marL="571500" marR="0" rtl="0" algn="l">
              <a:lnSpc>
                <a:spcPct val="100000"/>
              </a:lnSpc>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Questions Planner Asks- Tasks</a:t>
            </a:r>
            <a:endParaRPr/>
          </a:p>
          <a:p>
            <a:pPr indent="-571500" lvl="0" marL="571500" marR="0" rtl="0" algn="l">
              <a:lnSpc>
                <a:spcPct val="100000"/>
              </a:lnSpc>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Questions Planner Asks</a:t>
            </a:r>
            <a:endParaRPr/>
          </a:p>
          <a:p>
            <a:pPr indent="-571500" lvl="0" marL="571500" marR="0" rtl="0" algn="l">
              <a:lnSpc>
                <a:spcPct val="100000"/>
              </a:lnSpc>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Deliverables Associated with the Plan</a:t>
            </a:r>
            <a:endParaRPr/>
          </a:p>
          <a:p>
            <a:pPr indent="-571500" lvl="0" marL="571500" marR="0" rtl="0" algn="l">
              <a:lnSpc>
                <a:spcPct val="100000"/>
              </a:lnSpc>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Project Planning and Setup </a:t>
            </a:r>
            <a:endParaRPr/>
          </a:p>
          <a:p>
            <a:pPr indent="-571500" lvl="0" marL="571500" marR="0" rtl="0" algn="l">
              <a:lnSpc>
                <a:spcPct val="100000"/>
              </a:lnSpc>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What Is Setup?</a:t>
            </a:r>
            <a:endParaRPr/>
          </a:p>
          <a:p>
            <a:pPr indent="-571500" lvl="0" marL="571500" marR="0" rtl="0" algn="l">
              <a:lnSpc>
                <a:spcPct val="100000"/>
              </a:lnSpc>
              <a:spcBef>
                <a:spcPts val="0"/>
              </a:spcBef>
              <a:spcAft>
                <a:spcPts val="0"/>
              </a:spcAft>
              <a:buClr>
                <a:srgbClr val="000000"/>
              </a:buClr>
              <a:buSzPts val="2400"/>
              <a:buFont typeface="Courier New"/>
              <a:buChar char="o"/>
            </a:pPr>
            <a:r>
              <a:rPr lang="en-US" sz="2400">
                <a:solidFill>
                  <a:srgbClr val="000000"/>
                </a:solidFill>
                <a:latin typeface="Calibri"/>
                <a:ea typeface="Calibri"/>
                <a:cs typeface="Calibri"/>
                <a:sym typeface="Calibri"/>
              </a:rPr>
              <a:t>Keys to Successful Setup</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pic>
        <p:nvPicPr>
          <p:cNvPr id="110" name="Google Shape;110;p3"/>
          <p:cNvPicPr preferRelativeResize="0"/>
          <p:nvPr/>
        </p:nvPicPr>
        <p:blipFill rotWithShape="1">
          <a:blip r:embed="rId3">
            <a:alphaModFix/>
          </a:blip>
          <a:srcRect b="0" l="0" r="0" t="0"/>
          <a:stretch/>
        </p:blipFill>
        <p:spPr>
          <a:xfrm>
            <a:off x="409364" y="498334"/>
            <a:ext cx="6058111" cy="850688"/>
          </a:xfrm>
          <a:prstGeom prst="rect">
            <a:avLst/>
          </a:prstGeom>
          <a:noFill/>
          <a:ln>
            <a:noFill/>
          </a:ln>
        </p:spPr>
      </p:pic>
      <p:sp>
        <p:nvSpPr>
          <p:cNvPr id="111" name="Google Shape;111;p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12" name="Google Shape;112;p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13" name="Google Shape;113;p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14" name="Google Shape;114;p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15" name="Google Shape;115;p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16" name="Google Shape;116;p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17" name="Google Shape;117;p3"/>
          <p:cNvSpPr txBox="1"/>
          <p:nvPr/>
        </p:nvSpPr>
        <p:spPr>
          <a:xfrm>
            <a:off x="2492132" y="648838"/>
            <a:ext cx="14253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Agenda</a:t>
            </a:r>
            <a:endParaRPr/>
          </a:p>
        </p:txBody>
      </p:sp>
      <p:sp>
        <p:nvSpPr>
          <p:cNvPr id="118" name="Google Shape;118;p3"/>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119" name="Google Shape;119;p3"/>
          <p:cNvSpPr txBox="1"/>
          <p:nvPr/>
        </p:nvSpPr>
        <p:spPr>
          <a:xfrm>
            <a:off x="1516361" y="1254423"/>
            <a:ext cx="9902228" cy="5016758"/>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chemeClr val="dk1"/>
              </a:buClr>
              <a:buSzPts val="3200"/>
              <a:buFont typeface="Courier New"/>
              <a:buChar char="o"/>
            </a:pPr>
            <a:r>
              <a:rPr b="1" i="0" lang="en-US" sz="3200" u="none" cap="none" strike="noStrike">
                <a:solidFill>
                  <a:schemeClr val="dk1"/>
                </a:solidFill>
                <a:latin typeface="Calibri"/>
                <a:ea typeface="Calibri"/>
                <a:cs typeface="Calibri"/>
                <a:sym typeface="Calibri"/>
              </a:rPr>
              <a:t>What is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vs Scheduling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 vs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Effort</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Team</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Elements of Project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Fundamentals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Tasks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Deliverables Associated with the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Project Planning and Setup </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Setup?</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Keys to Successful Setup</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pic>
        <p:nvPicPr>
          <p:cNvPr id="124" name="Google Shape;124;p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25" name="Google Shape;125;p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26" name="Google Shape;126;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27" name="Google Shape;127;p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28" name="Google Shape;128;p4"/>
          <p:cNvPicPr preferRelativeResize="0"/>
          <p:nvPr/>
        </p:nvPicPr>
        <p:blipFill rotWithShape="1">
          <a:blip r:embed="rId6">
            <a:alphaModFix/>
          </a:blip>
          <a:srcRect b="0" l="0" r="0" t="0"/>
          <a:stretch/>
        </p:blipFill>
        <p:spPr>
          <a:xfrm>
            <a:off x="-108035" y="0"/>
            <a:ext cx="8623386" cy="1610200"/>
          </a:xfrm>
          <a:prstGeom prst="rect">
            <a:avLst/>
          </a:prstGeom>
          <a:noFill/>
          <a:ln>
            <a:noFill/>
          </a:ln>
        </p:spPr>
      </p:pic>
      <p:sp>
        <p:nvSpPr>
          <p:cNvPr id="129" name="Google Shape;129;p4"/>
          <p:cNvSpPr txBox="1"/>
          <p:nvPr/>
        </p:nvSpPr>
        <p:spPr>
          <a:xfrm>
            <a:off x="2650377" y="543490"/>
            <a:ext cx="279102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What is Planning?</a:t>
            </a:r>
            <a:endParaRPr/>
          </a:p>
        </p:txBody>
      </p:sp>
      <p:sp>
        <p:nvSpPr>
          <p:cNvPr id="130" name="Google Shape;130;p4"/>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131" name="Google Shape;131;p4"/>
          <p:cNvSpPr/>
          <p:nvPr/>
        </p:nvSpPr>
        <p:spPr>
          <a:xfrm>
            <a:off x="292877" y="1846924"/>
            <a:ext cx="11617535" cy="350865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3200" u="none" cap="none" strike="noStrike">
                <a:solidFill>
                  <a:srgbClr val="000000"/>
                </a:solidFill>
                <a:latin typeface="Calibri"/>
                <a:ea typeface="Calibri"/>
                <a:cs typeface="Calibri"/>
                <a:sym typeface="Calibri"/>
              </a:rPr>
              <a:t>Making decisions now with the objective of influencing the future. (AACE)</a:t>
            </a:r>
            <a:endParaRPr/>
          </a:p>
          <a:p>
            <a:pPr indent="0" lvl="0" marL="0" marR="0" rtl="0" algn="just">
              <a:lnSpc>
                <a:spcPct val="100000"/>
              </a:lnSpc>
              <a:spcBef>
                <a:spcPts val="1800"/>
              </a:spcBef>
              <a:spcAft>
                <a:spcPts val="0"/>
              </a:spcAft>
              <a:buNone/>
            </a:pPr>
            <a:r>
              <a:rPr b="0" i="0" lang="en-US" sz="3200" u="none" cap="none" strike="noStrike">
                <a:solidFill>
                  <a:srgbClr val="000000"/>
                </a:solidFill>
                <a:latin typeface="Calibri"/>
                <a:ea typeface="Calibri"/>
                <a:cs typeface="Calibri"/>
                <a:sym typeface="Calibri"/>
              </a:rPr>
              <a:t>A detailed scheme, program, or method worked out beforehand for the accomplishment of an objective: “ A plan of attack”. (American Heritage Dictionary)</a:t>
            </a:r>
            <a:endParaRPr/>
          </a:p>
          <a:p>
            <a:pPr indent="0" lvl="0" marL="0" marR="0" rtl="0" algn="just">
              <a:lnSpc>
                <a:spcPct val="100000"/>
              </a:lnSpc>
              <a:spcBef>
                <a:spcPts val="1800"/>
              </a:spcBef>
              <a:spcAft>
                <a:spcPts val="0"/>
              </a:spcAft>
              <a:buNone/>
            </a:pPr>
            <a:r>
              <a:t/>
            </a:r>
            <a:endParaRPr b="0" i="0" sz="3200" u="none" cap="none" strike="noStrike">
              <a:solidFill>
                <a:srgbClr val="000000"/>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pic>
        <p:nvPicPr>
          <p:cNvPr id="136" name="Google Shape;136;p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37" name="Google Shape;137;p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38" name="Google Shape;138;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39" name="Google Shape;139;p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40" name="Google Shape;140;p5"/>
          <p:cNvPicPr preferRelativeResize="0"/>
          <p:nvPr/>
        </p:nvPicPr>
        <p:blipFill rotWithShape="1">
          <a:blip r:embed="rId6">
            <a:alphaModFix/>
          </a:blip>
          <a:srcRect b="0" l="0" r="0" t="0"/>
          <a:stretch/>
        </p:blipFill>
        <p:spPr>
          <a:xfrm>
            <a:off x="-108035" y="0"/>
            <a:ext cx="8623386" cy="1610200"/>
          </a:xfrm>
          <a:prstGeom prst="rect">
            <a:avLst/>
          </a:prstGeom>
          <a:noFill/>
          <a:ln>
            <a:noFill/>
          </a:ln>
        </p:spPr>
      </p:pic>
      <p:sp>
        <p:nvSpPr>
          <p:cNvPr id="141" name="Google Shape;141;p5"/>
          <p:cNvSpPr txBox="1"/>
          <p:nvPr/>
        </p:nvSpPr>
        <p:spPr>
          <a:xfrm>
            <a:off x="2650377" y="543490"/>
            <a:ext cx="279102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What is Planning?</a:t>
            </a:r>
            <a:endParaRPr/>
          </a:p>
        </p:txBody>
      </p:sp>
      <p:sp>
        <p:nvSpPr>
          <p:cNvPr id="142" name="Google Shape;142;p5"/>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143" name="Google Shape;143;p5"/>
          <p:cNvSpPr/>
          <p:nvPr/>
        </p:nvSpPr>
        <p:spPr>
          <a:xfrm>
            <a:off x="292877" y="1846924"/>
            <a:ext cx="11617535" cy="206210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3200"/>
              <a:buFont typeface="Calibri"/>
              <a:buNone/>
            </a:pPr>
            <a:r>
              <a:rPr b="0" i="0" lang="en-US" sz="3200" u="none" cap="none" strike="noStrike">
                <a:solidFill>
                  <a:srgbClr val="000000"/>
                </a:solidFill>
                <a:latin typeface="Calibri"/>
                <a:ea typeface="Calibri"/>
                <a:cs typeface="Calibri"/>
                <a:sym typeface="Calibri"/>
              </a:rPr>
              <a:t>The construction industry is notoriously risky. Much of the preparatory work and planning that precedes construction projects can be viewed as the formulation of Risk Allocation between the contracting parties.</a:t>
            </a:r>
            <a:endParaRPr/>
          </a:p>
        </p:txBody>
      </p:sp>
      <p:sp>
        <p:nvSpPr>
          <p:cNvPr id="144" name="Google Shape;144;p5"/>
          <p:cNvSpPr txBox="1"/>
          <p:nvPr/>
        </p:nvSpPr>
        <p:spPr>
          <a:xfrm>
            <a:off x="292877" y="4301680"/>
            <a:ext cx="6846888" cy="912812"/>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Clr>
                <a:srgbClr val="800000"/>
              </a:buClr>
              <a:buSzPts val="2400"/>
              <a:buFont typeface="Noto Sans Symbols"/>
              <a:buNone/>
            </a:pPr>
            <a:r>
              <a:rPr b="0" i="0" lang="en-US" sz="2400" u="sng">
                <a:solidFill>
                  <a:schemeClr val="dk1"/>
                </a:solidFill>
                <a:latin typeface="Trebuchet MS"/>
                <a:ea typeface="Trebuchet MS"/>
                <a:cs typeface="Trebuchet MS"/>
                <a:sym typeface="Trebuchet MS"/>
              </a:rPr>
              <a:t>The 6P’s</a:t>
            </a:r>
            <a:r>
              <a:rPr b="0" i="0" lang="en-US" sz="2400">
                <a:solidFill>
                  <a:schemeClr val="dk1"/>
                </a:solidFill>
                <a:latin typeface="Trebuchet MS"/>
                <a:ea typeface="Trebuchet MS"/>
                <a:cs typeface="Trebuchet MS"/>
                <a:sym typeface="Trebuchet MS"/>
              </a:rPr>
              <a:t>!</a:t>
            </a:r>
            <a:endParaRPr/>
          </a:p>
          <a:p>
            <a:pPr indent="0" lvl="0" marL="0" marR="0" rtl="0" algn="ctr">
              <a:spcBef>
                <a:spcPts val="1200"/>
              </a:spcBef>
              <a:spcAft>
                <a:spcPts val="0"/>
              </a:spcAft>
              <a:buClr>
                <a:srgbClr val="800000"/>
              </a:buClr>
              <a:buSzPts val="2400"/>
              <a:buFont typeface="Noto Sans Symbols"/>
              <a:buNone/>
            </a:pPr>
            <a:r>
              <a:rPr b="0" i="0" lang="en-US" sz="2400">
                <a:solidFill>
                  <a:srgbClr val="FF0000"/>
                </a:solidFill>
                <a:latin typeface="Trebuchet MS"/>
                <a:ea typeface="Trebuchet MS"/>
                <a:cs typeface="Trebuchet MS"/>
                <a:sym typeface="Trebuchet MS"/>
              </a:rPr>
              <a:t>P</a:t>
            </a:r>
            <a:r>
              <a:rPr b="0" i="0" lang="en-US" sz="2400">
                <a:solidFill>
                  <a:schemeClr val="dk1"/>
                </a:solidFill>
                <a:latin typeface="Trebuchet MS"/>
                <a:ea typeface="Trebuchet MS"/>
                <a:cs typeface="Trebuchet MS"/>
                <a:sym typeface="Trebuchet MS"/>
              </a:rPr>
              <a:t>roper </a:t>
            </a:r>
            <a:r>
              <a:rPr b="0" i="0" lang="en-US" sz="2400">
                <a:solidFill>
                  <a:srgbClr val="FF0000"/>
                </a:solidFill>
                <a:latin typeface="Trebuchet MS"/>
                <a:ea typeface="Trebuchet MS"/>
                <a:cs typeface="Trebuchet MS"/>
                <a:sym typeface="Trebuchet MS"/>
              </a:rPr>
              <a:t>P</a:t>
            </a:r>
            <a:r>
              <a:rPr b="0" i="0" lang="en-US" sz="2400">
                <a:solidFill>
                  <a:schemeClr val="dk1"/>
                </a:solidFill>
                <a:latin typeface="Trebuchet MS"/>
                <a:ea typeface="Trebuchet MS"/>
                <a:cs typeface="Trebuchet MS"/>
                <a:sym typeface="Trebuchet MS"/>
              </a:rPr>
              <a:t>rior </a:t>
            </a:r>
            <a:r>
              <a:rPr b="0" i="0" lang="en-US" sz="2400">
                <a:solidFill>
                  <a:srgbClr val="FF0000"/>
                </a:solidFill>
                <a:latin typeface="Trebuchet MS"/>
                <a:ea typeface="Trebuchet MS"/>
                <a:cs typeface="Trebuchet MS"/>
                <a:sym typeface="Trebuchet MS"/>
              </a:rPr>
              <a:t>P</a:t>
            </a:r>
            <a:r>
              <a:rPr b="0" i="0" lang="en-US" sz="2400">
                <a:solidFill>
                  <a:schemeClr val="dk1"/>
                </a:solidFill>
                <a:latin typeface="Trebuchet MS"/>
                <a:ea typeface="Trebuchet MS"/>
                <a:cs typeface="Trebuchet MS"/>
                <a:sym typeface="Trebuchet MS"/>
              </a:rPr>
              <a:t>lanning </a:t>
            </a:r>
            <a:r>
              <a:rPr b="0" i="0" lang="en-US" sz="2400">
                <a:solidFill>
                  <a:srgbClr val="FF0000"/>
                </a:solidFill>
                <a:latin typeface="Trebuchet MS"/>
                <a:ea typeface="Trebuchet MS"/>
                <a:cs typeface="Trebuchet MS"/>
                <a:sym typeface="Trebuchet MS"/>
              </a:rPr>
              <a:t>P</a:t>
            </a:r>
            <a:r>
              <a:rPr b="0" i="0" lang="en-US" sz="2400">
                <a:solidFill>
                  <a:schemeClr val="dk1"/>
                </a:solidFill>
                <a:latin typeface="Trebuchet MS"/>
                <a:ea typeface="Trebuchet MS"/>
                <a:cs typeface="Trebuchet MS"/>
                <a:sym typeface="Trebuchet MS"/>
              </a:rPr>
              <a:t>revents </a:t>
            </a:r>
            <a:r>
              <a:rPr b="0" i="0" lang="en-US" sz="2400">
                <a:solidFill>
                  <a:srgbClr val="FF0000"/>
                </a:solidFill>
                <a:latin typeface="Trebuchet MS"/>
                <a:ea typeface="Trebuchet MS"/>
                <a:cs typeface="Trebuchet MS"/>
                <a:sym typeface="Trebuchet MS"/>
              </a:rPr>
              <a:t>P</a:t>
            </a:r>
            <a:r>
              <a:rPr b="0" i="0" lang="en-US" sz="2400">
                <a:solidFill>
                  <a:schemeClr val="dk1"/>
                </a:solidFill>
                <a:latin typeface="Trebuchet MS"/>
                <a:ea typeface="Trebuchet MS"/>
                <a:cs typeface="Trebuchet MS"/>
                <a:sym typeface="Trebuchet MS"/>
              </a:rPr>
              <a:t>oor </a:t>
            </a:r>
            <a:r>
              <a:rPr b="0" i="0" lang="en-US" sz="2400">
                <a:solidFill>
                  <a:srgbClr val="FF0000"/>
                </a:solidFill>
                <a:latin typeface="Trebuchet MS"/>
                <a:ea typeface="Trebuchet MS"/>
                <a:cs typeface="Trebuchet MS"/>
                <a:sym typeface="Trebuchet MS"/>
              </a:rPr>
              <a:t>P</a:t>
            </a:r>
            <a:r>
              <a:rPr b="0" i="0" lang="en-US" sz="2400">
                <a:solidFill>
                  <a:schemeClr val="dk1"/>
                </a:solidFill>
                <a:latin typeface="Trebuchet MS"/>
                <a:ea typeface="Trebuchet MS"/>
                <a:cs typeface="Trebuchet MS"/>
                <a:sym typeface="Trebuchet MS"/>
              </a:rPr>
              <a:t>erformance!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4"/>
                                        </p:tgtEl>
                                        <p:attrNameLst>
                                          <p:attrName>style.visibility</p:attrName>
                                        </p:attrNameLst>
                                      </p:cBhvr>
                                      <p:to>
                                        <p:strVal val="visible"/>
                                      </p:to>
                                    </p:set>
                                    <p:animEffect filter="fade" transition="in">
                                      <p:cBhvr>
                                        <p:cTn dur="500"/>
                                        <p:tgtEl>
                                          <p:spTgt spid="14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pic>
        <p:nvPicPr>
          <p:cNvPr id="149" name="Google Shape;149;p6"/>
          <p:cNvPicPr preferRelativeResize="0"/>
          <p:nvPr/>
        </p:nvPicPr>
        <p:blipFill rotWithShape="1">
          <a:blip r:embed="rId3">
            <a:alphaModFix/>
          </a:blip>
          <a:srcRect b="0" l="0" r="0" t="0"/>
          <a:stretch/>
        </p:blipFill>
        <p:spPr>
          <a:xfrm>
            <a:off x="409364" y="498334"/>
            <a:ext cx="6058111" cy="850688"/>
          </a:xfrm>
          <a:prstGeom prst="rect">
            <a:avLst/>
          </a:prstGeom>
          <a:noFill/>
          <a:ln>
            <a:noFill/>
          </a:ln>
        </p:spPr>
      </p:pic>
      <p:sp>
        <p:nvSpPr>
          <p:cNvPr id="150" name="Google Shape;150;p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1" name="Google Shape;151;p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2" name="Google Shape;152;p6"/>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53" name="Google Shape;153;p6"/>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54" name="Google Shape;154;p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55" name="Google Shape;155;p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56" name="Google Shape;156;p6"/>
          <p:cNvSpPr txBox="1"/>
          <p:nvPr/>
        </p:nvSpPr>
        <p:spPr>
          <a:xfrm>
            <a:off x="2492132" y="648838"/>
            <a:ext cx="14253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Agenda</a:t>
            </a:r>
            <a:endParaRPr/>
          </a:p>
        </p:txBody>
      </p:sp>
      <p:sp>
        <p:nvSpPr>
          <p:cNvPr id="157" name="Google Shape;157;p6"/>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158" name="Google Shape;158;p6"/>
          <p:cNvSpPr txBox="1"/>
          <p:nvPr/>
        </p:nvSpPr>
        <p:spPr>
          <a:xfrm>
            <a:off x="1516361" y="1254423"/>
            <a:ext cx="9902228" cy="5016758"/>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Planning?</a:t>
            </a:r>
            <a:endParaRPr/>
          </a:p>
          <a:p>
            <a:pPr indent="-571500" lvl="0" marL="571500" marR="0" rtl="0" algn="l">
              <a:lnSpc>
                <a:spcPct val="100000"/>
              </a:lnSpc>
              <a:spcBef>
                <a:spcPts val="0"/>
              </a:spcBef>
              <a:spcAft>
                <a:spcPts val="0"/>
              </a:spcAft>
              <a:buClr>
                <a:schemeClr val="dk1"/>
              </a:buClr>
              <a:buSzPts val="3200"/>
              <a:buFont typeface="Courier New"/>
              <a:buChar char="o"/>
            </a:pPr>
            <a:r>
              <a:rPr b="1" lang="en-US" sz="3200">
                <a:solidFill>
                  <a:schemeClr val="dk1"/>
                </a:solidFill>
                <a:latin typeface="Calibri"/>
                <a:ea typeface="Calibri"/>
                <a:cs typeface="Calibri"/>
                <a:sym typeface="Calibri"/>
              </a:rPr>
              <a:t>Planning vs Scheduling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 vs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Effort</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Team</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Elements of Project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Fundamentals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Tasks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Deliverables Associated with the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Project Planning and Setup </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Setup?</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Keys to Successful Setup</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pic>
        <p:nvPicPr>
          <p:cNvPr id="163" name="Google Shape;163;p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64" name="Google Shape;164;p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65" name="Google Shape;165;p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66" name="Google Shape;166;p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67" name="Google Shape;167;p7"/>
          <p:cNvPicPr preferRelativeResize="0"/>
          <p:nvPr/>
        </p:nvPicPr>
        <p:blipFill rotWithShape="1">
          <a:blip r:embed="rId6">
            <a:alphaModFix/>
          </a:blip>
          <a:srcRect b="0" l="0" r="0" t="0"/>
          <a:stretch/>
        </p:blipFill>
        <p:spPr>
          <a:xfrm>
            <a:off x="-108035" y="0"/>
            <a:ext cx="8623386" cy="1610200"/>
          </a:xfrm>
          <a:prstGeom prst="rect">
            <a:avLst/>
          </a:prstGeom>
          <a:noFill/>
          <a:ln>
            <a:noFill/>
          </a:ln>
        </p:spPr>
      </p:pic>
      <p:sp>
        <p:nvSpPr>
          <p:cNvPr id="168" name="Google Shape;168;p7"/>
          <p:cNvSpPr txBox="1"/>
          <p:nvPr/>
        </p:nvSpPr>
        <p:spPr>
          <a:xfrm>
            <a:off x="2650377" y="543490"/>
            <a:ext cx="3490058"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Planning vs Scheduling</a:t>
            </a:r>
            <a:endParaRPr/>
          </a:p>
        </p:txBody>
      </p:sp>
      <p:sp>
        <p:nvSpPr>
          <p:cNvPr id="169" name="Google Shape;169;p7"/>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170" name="Google Shape;170;p7"/>
          <p:cNvSpPr/>
          <p:nvPr/>
        </p:nvSpPr>
        <p:spPr>
          <a:xfrm>
            <a:off x="803195" y="1894703"/>
            <a:ext cx="8573862" cy="1013098"/>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Clr>
                <a:srgbClr val="000000"/>
              </a:buClr>
              <a:buSzPts val="2400"/>
              <a:buFont typeface="Noto Sans Symbols"/>
              <a:buNone/>
            </a:pPr>
            <a:r>
              <a:rPr b="0" i="0" lang="en-US" sz="2400">
                <a:solidFill>
                  <a:srgbClr val="000000"/>
                </a:solidFill>
                <a:latin typeface="Trebuchet MS"/>
                <a:ea typeface="Trebuchet MS"/>
                <a:cs typeface="Trebuchet MS"/>
                <a:sym typeface="Trebuchet MS"/>
              </a:rPr>
              <a:t>A </a:t>
            </a:r>
            <a:r>
              <a:rPr b="1" i="1" lang="en-US" sz="2400">
                <a:solidFill>
                  <a:srgbClr val="C00000"/>
                </a:solidFill>
                <a:latin typeface="Trebuchet MS"/>
                <a:ea typeface="Trebuchet MS"/>
                <a:cs typeface="Trebuchet MS"/>
                <a:sym typeface="Trebuchet MS"/>
              </a:rPr>
              <a:t>Plan</a:t>
            </a:r>
            <a:r>
              <a:rPr b="0" i="0" lang="en-US" sz="2400">
                <a:solidFill>
                  <a:srgbClr val="000000"/>
                </a:solidFill>
                <a:latin typeface="Trebuchet MS"/>
                <a:ea typeface="Trebuchet MS"/>
                <a:cs typeface="Trebuchet MS"/>
                <a:sym typeface="Trebuchet MS"/>
              </a:rPr>
              <a:t> is a </a:t>
            </a:r>
            <a:r>
              <a:rPr b="1" i="0" lang="en-US" sz="2400">
                <a:solidFill>
                  <a:srgbClr val="000000"/>
                </a:solidFill>
                <a:latin typeface="Trebuchet MS"/>
                <a:ea typeface="Trebuchet MS"/>
                <a:cs typeface="Trebuchet MS"/>
                <a:sym typeface="Trebuchet MS"/>
              </a:rPr>
              <a:t>logical sequence </a:t>
            </a:r>
            <a:r>
              <a:rPr b="0" i="0" lang="en-US" sz="2400">
                <a:solidFill>
                  <a:srgbClr val="000000"/>
                </a:solidFill>
                <a:latin typeface="Trebuchet MS"/>
                <a:ea typeface="Trebuchet MS"/>
                <a:cs typeface="Trebuchet MS"/>
                <a:sym typeface="Trebuchet MS"/>
              </a:rPr>
              <a:t>of events to accomplish a goal. </a:t>
            </a:r>
            <a:endParaRPr/>
          </a:p>
          <a:p>
            <a:pPr indent="0" lvl="0" marL="0" marR="0" rtl="0" algn="l">
              <a:spcBef>
                <a:spcPts val="1200"/>
              </a:spcBef>
              <a:spcAft>
                <a:spcPts val="0"/>
              </a:spcAft>
              <a:buClr>
                <a:schemeClr val="dk2"/>
              </a:buClr>
              <a:buSzPts val="2400"/>
              <a:buFont typeface="Noto Sans Symbols"/>
              <a:buNone/>
            </a:pPr>
            <a:r>
              <a:t/>
            </a:r>
            <a:endParaRPr b="0" i="0" sz="2400">
              <a:solidFill>
                <a:srgbClr val="000000"/>
              </a:solidFill>
              <a:latin typeface="Trebuchet MS"/>
              <a:ea typeface="Trebuchet MS"/>
              <a:cs typeface="Trebuchet MS"/>
              <a:sym typeface="Trebuchet MS"/>
            </a:endParaRPr>
          </a:p>
        </p:txBody>
      </p:sp>
      <p:sp>
        <p:nvSpPr>
          <p:cNvPr id="171" name="Google Shape;171;p7"/>
          <p:cNvSpPr/>
          <p:nvPr/>
        </p:nvSpPr>
        <p:spPr>
          <a:xfrm>
            <a:off x="803194" y="3429000"/>
            <a:ext cx="8364623" cy="1382430"/>
          </a:xfrm>
          <a:prstGeom prst="rect">
            <a:avLst/>
          </a:prstGeom>
          <a:noFill/>
          <a:ln>
            <a:noFill/>
          </a:ln>
        </p:spPr>
        <p:txBody>
          <a:bodyPr anchorCtr="0" anchor="t" bIns="44450" lIns="90475" spcFirstLastPara="1" rIns="90475" wrap="square" tIns="44450">
            <a:spAutoFit/>
          </a:bodyPr>
          <a:lstStyle/>
          <a:p>
            <a:pPr indent="0" lvl="0" marL="0" marR="0" rtl="0" algn="l">
              <a:spcBef>
                <a:spcPts val="0"/>
              </a:spcBef>
              <a:spcAft>
                <a:spcPts val="0"/>
              </a:spcAft>
              <a:buClr>
                <a:srgbClr val="000000"/>
              </a:buClr>
              <a:buSzPts val="2400"/>
              <a:buFont typeface="Noto Sans Symbols"/>
              <a:buNone/>
            </a:pPr>
            <a:r>
              <a:rPr b="0" i="0" lang="en-US" sz="2400">
                <a:solidFill>
                  <a:srgbClr val="000000"/>
                </a:solidFill>
                <a:latin typeface="Trebuchet MS"/>
                <a:ea typeface="Trebuchet MS"/>
                <a:cs typeface="Trebuchet MS"/>
                <a:sym typeface="Trebuchet MS"/>
              </a:rPr>
              <a:t>A </a:t>
            </a:r>
            <a:r>
              <a:rPr b="1" i="1" lang="en-US" sz="2400">
                <a:solidFill>
                  <a:srgbClr val="C00000"/>
                </a:solidFill>
                <a:latin typeface="Trebuchet MS"/>
                <a:ea typeface="Trebuchet MS"/>
                <a:cs typeface="Trebuchet MS"/>
                <a:sym typeface="Trebuchet MS"/>
              </a:rPr>
              <a:t>Schedule</a:t>
            </a:r>
            <a:r>
              <a:rPr b="0" i="0" lang="en-US" sz="2400">
                <a:solidFill>
                  <a:srgbClr val="000000"/>
                </a:solidFill>
                <a:latin typeface="Trebuchet MS"/>
                <a:ea typeface="Trebuchet MS"/>
                <a:cs typeface="Trebuchet MS"/>
                <a:sym typeface="Trebuchet MS"/>
              </a:rPr>
              <a:t> incorporates </a:t>
            </a:r>
            <a:r>
              <a:rPr b="1" i="0" lang="en-US" sz="2400">
                <a:solidFill>
                  <a:srgbClr val="000000"/>
                </a:solidFill>
                <a:latin typeface="Trebuchet MS"/>
                <a:ea typeface="Trebuchet MS"/>
                <a:cs typeface="Trebuchet MS"/>
                <a:sym typeface="Trebuchet MS"/>
              </a:rPr>
              <a:t>durations</a:t>
            </a:r>
            <a:r>
              <a:rPr b="0" i="0" lang="en-US" sz="2400">
                <a:solidFill>
                  <a:srgbClr val="000000"/>
                </a:solidFill>
                <a:latin typeface="Trebuchet MS"/>
                <a:ea typeface="Trebuchet MS"/>
                <a:cs typeface="Trebuchet MS"/>
                <a:sym typeface="Trebuchet MS"/>
              </a:rPr>
              <a:t> and </a:t>
            </a:r>
            <a:r>
              <a:rPr b="1" i="0" lang="en-US" sz="2400">
                <a:solidFill>
                  <a:srgbClr val="000000"/>
                </a:solidFill>
                <a:latin typeface="Trebuchet MS"/>
                <a:ea typeface="Trebuchet MS"/>
                <a:cs typeface="Trebuchet MS"/>
                <a:sym typeface="Trebuchet MS"/>
              </a:rPr>
              <a:t>dates</a:t>
            </a:r>
            <a:r>
              <a:rPr b="0" i="0" lang="en-US" sz="2400">
                <a:solidFill>
                  <a:srgbClr val="000000"/>
                </a:solidFill>
                <a:latin typeface="Trebuchet MS"/>
                <a:ea typeface="Trebuchet MS"/>
                <a:cs typeface="Trebuchet MS"/>
                <a:sym typeface="Trebuchet MS"/>
              </a:rPr>
              <a:t> into the sequence of events necessary to accomplish the Plan.</a:t>
            </a:r>
            <a:endParaRPr/>
          </a:p>
          <a:p>
            <a:pPr indent="0" lvl="0" marL="0" marR="0" rtl="0" algn="l">
              <a:spcBef>
                <a:spcPts val="1200"/>
              </a:spcBef>
              <a:spcAft>
                <a:spcPts val="0"/>
              </a:spcAft>
              <a:buClr>
                <a:schemeClr val="dk2"/>
              </a:buClr>
              <a:buSzPts val="2400"/>
              <a:buFont typeface="Noto Sans Symbols"/>
              <a:buNone/>
            </a:pPr>
            <a:r>
              <a:t/>
            </a:r>
            <a:endParaRPr b="0" i="0" sz="2400">
              <a:solidFill>
                <a:srgbClr val="000000"/>
              </a:solidFill>
              <a:latin typeface="Trebuchet MS"/>
              <a:ea typeface="Trebuchet MS"/>
              <a:cs typeface="Trebuchet MS"/>
              <a:sym typeface="Trebuchet M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pic>
        <p:nvPicPr>
          <p:cNvPr id="176" name="Google Shape;176;p8"/>
          <p:cNvPicPr preferRelativeResize="0"/>
          <p:nvPr/>
        </p:nvPicPr>
        <p:blipFill rotWithShape="1">
          <a:blip r:embed="rId3">
            <a:alphaModFix/>
          </a:blip>
          <a:srcRect b="0" l="0" r="0" t="0"/>
          <a:stretch/>
        </p:blipFill>
        <p:spPr>
          <a:xfrm>
            <a:off x="409364" y="498334"/>
            <a:ext cx="6058111" cy="850688"/>
          </a:xfrm>
          <a:prstGeom prst="rect">
            <a:avLst/>
          </a:prstGeom>
          <a:noFill/>
          <a:ln>
            <a:noFill/>
          </a:ln>
        </p:spPr>
      </p:pic>
      <p:sp>
        <p:nvSpPr>
          <p:cNvPr id="177" name="Google Shape;177;p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8" name="Google Shape;178;p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9" name="Google Shape;179;p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80" name="Google Shape;180;p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81" name="Google Shape;181;p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82" name="Google Shape;182;p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83" name="Google Shape;183;p8"/>
          <p:cNvSpPr txBox="1"/>
          <p:nvPr/>
        </p:nvSpPr>
        <p:spPr>
          <a:xfrm>
            <a:off x="2492132" y="648838"/>
            <a:ext cx="14253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Agenda</a:t>
            </a:r>
            <a:endParaRPr/>
          </a:p>
        </p:txBody>
      </p:sp>
      <p:sp>
        <p:nvSpPr>
          <p:cNvPr id="184" name="Google Shape;184;p8"/>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185" name="Google Shape;185;p8"/>
          <p:cNvSpPr txBox="1"/>
          <p:nvPr/>
        </p:nvSpPr>
        <p:spPr>
          <a:xfrm>
            <a:off x="1516361" y="1254423"/>
            <a:ext cx="9902228" cy="5016758"/>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vs Scheduling</a:t>
            </a:r>
            <a:endParaRPr/>
          </a:p>
          <a:p>
            <a:pPr indent="-571500" lvl="0" marL="571500" marR="0" rtl="0" algn="l">
              <a:lnSpc>
                <a:spcPct val="100000"/>
              </a:lnSpc>
              <a:spcBef>
                <a:spcPts val="0"/>
              </a:spcBef>
              <a:spcAft>
                <a:spcPts val="0"/>
              </a:spcAft>
              <a:buClr>
                <a:schemeClr val="dk1"/>
              </a:buClr>
              <a:buSzPts val="3200"/>
              <a:buFont typeface="Courier New"/>
              <a:buChar char="o"/>
            </a:pPr>
            <a:r>
              <a:rPr b="1" lang="en-US" sz="3200">
                <a:solidFill>
                  <a:schemeClr val="dk1"/>
                </a:solidFill>
                <a:latin typeface="Calibri"/>
                <a:ea typeface="Calibri"/>
                <a:cs typeface="Calibri"/>
                <a:sym typeface="Calibri"/>
              </a:rPr>
              <a:t>Plan vs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Effort</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Team</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Elements of Project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Fundamentals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Tasks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Deliverables Associated with the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Project Planning and Setup </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Setup?</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Keys to Successful Setup</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pic>
        <p:nvPicPr>
          <p:cNvPr id="190" name="Google Shape;190;p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91" name="Google Shape;191;p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92" name="Google Shape;192;p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93" name="Google Shape;193;p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94" name="Google Shape;194;p9"/>
          <p:cNvPicPr preferRelativeResize="0"/>
          <p:nvPr/>
        </p:nvPicPr>
        <p:blipFill rotWithShape="1">
          <a:blip r:embed="rId6">
            <a:alphaModFix/>
          </a:blip>
          <a:srcRect b="0" l="0" r="0" t="0"/>
          <a:stretch/>
        </p:blipFill>
        <p:spPr>
          <a:xfrm>
            <a:off x="-108035" y="0"/>
            <a:ext cx="8623386" cy="1610200"/>
          </a:xfrm>
          <a:prstGeom prst="rect">
            <a:avLst/>
          </a:prstGeom>
          <a:noFill/>
          <a:ln>
            <a:noFill/>
          </a:ln>
        </p:spPr>
      </p:pic>
      <p:sp>
        <p:nvSpPr>
          <p:cNvPr id="195" name="Google Shape;195;p9"/>
          <p:cNvSpPr txBox="1"/>
          <p:nvPr/>
        </p:nvSpPr>
        <p:spPr>
          <a:xfrm>
            <a:off x="2650377" y="543490"/>
            <a:ext cx="2534668"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Plan vs Planning</a:t>
            </a:r>
            <a:endParaRPr/>
          </a:p>
        </p:txBody>
      </p:sp>
      <p:sp>
        <p:nvSpPr>
          <p:cNvPr id="196" name="Google Shape;196;p9"/>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197" name="Google Shape;197;p9"/>
          <p:cNvSpPr/>
          <p:nvPr/>
        </p:nvSpPr>
        <p:spPr>
          <a:xfrm>
            <a:off x="518446" y="2294077"/>
            <a:ext cx="8723870"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rgbClr val="222222"/>
                </a:solidFill>
                <a:latin typeface="arial"/>
                <a:ea typeface="arial"/>
                <a:cs typeface="arial"/>
                <a:sym typeface="arial"/>
              </a:rPr>
              <a:t>“</a:t>
            </a:r>
            <a:r>
              <a:rPr b="1" lang="en-US" sz="2400">
                <a:solidFill>
                  <a:srgbClr val="222222"/>
                </a:solidFill>
                <a:latin typeface="arial"/>
                <a:ea typeface="arial"/>
                <a:cs typeface="arial"/>
                <a:sym typeface="arial"/>
              </a:rPr>
              <a:t>Plans are of little importance</a:t>
            </a:r>
            <a:r>
              <a:rPr lang="en-US" sz="2400">
                <a:solidFill>
                  <a:srgbClr val="222222"/>
                </a:solidFill>
                <a:latin typeface="arial"/>
                <a:ea typeface="arial"/>
                <a:cs typeface="arial"/>
                <a:sym typeface="arial"/>
              </a:rPr>
              <a:t>, but </a:t>
            </a:r>
            <a:r>
              <a:rPr b="1" lang="en-US" sz="2400">
                <a:solidFill>
                  <a:srgbClr val="222222"/>
                </a:solidFill>
                <a:latin typeface="arial"/>
                <a:ea typeface="arial"/>
                <a:cs typeface="arial"/>
                <a:sym typeface="arial"/>
              </a:rPr>
              <a:t>planning</a:t>
            </a:r>
            <a:r>
              <a:rPr lang="en-US" sz="2400">
                <a:solidFill>
                  <a:srgbClr val="222222"/>
                </a:solidFill>
                <a:latin typeface="arial"/>
                <a:ea typeface="arial"/>
                <a:cs typeface="arial"/>
                <a:sym typeface="arial"/>
              </a:rPr>
              <a:t> is essential”</a:t>
            </a:r>
            <a:endParaRPr/>
          </a:p>
          <a:p>
            <a:pPr indent="0" lvl="2" marL="914400" marR="0" rtl="0" algn="l">
              <a:spcBef>
                <a:spcPts val="0"/>
              </a:spcBef>
              <a:spcAft>
                <a:spcPts val="0"/>
              </a:spcAft>
              <a:buNone/>
            </a:pPr>
            <a:r>
              <a:rPr b="0" i="0" lang="en-US" sz="2400" u="none" cap="none" strike="noStrike">
                <a:solidFill>
                  <a:srgbClr val="222222"/>
                </a:solidFill>
                <a:latin typeface="arial"/>
                <a:ea typeface="arial"/>
                <a:cs typeface="arial"/>
                <a:sym typeface="arial"/>
              </a:rPr>
              <a:t>					     (</a:t>
            </a:r>
            <a:r>
              <a:rPr b="0" i="1" lang="en-US" sz="1800" u="none" cap="none" strike="noStrike">
                <a:solidFill>
                  <a:srgbClr val="222222"/>
                </a:solidFill>
                <a:latin typeface="arial"/>
                <a:ea typeface="arial"/>
                <a:cs typeface="arial"/>
                <a:sym typeface="arial"/>
              </a:rPr>
              <a:t>Winston Churchill)</a:t>
            </a:r>
            <a:endParaRPr/>
          </a:p>
          <a:p>
            <a:pPr indent="0" lvl="0" marL="0" marR="0" rtl="0" algn="l">
              <a:spcBef>
                <a:spcPts val="0"/>
              </a:spcBef>
              <a:spcAft>
                <a:spcPts val="0"/>
              </a:spcAft>
              <a:buNone/>
            </a:pPr>
            <a:r>
              <a:t/>
            </a:r>
            <a:endParaRPr sz="2400">
              <a:solidFill>
                <a:srgbClr val="222222"/>
              </a:solidFill>
              <a:latin typeface="arial"/>
              <a:ea typeface="arial"/>
              <a:cs typeface="arial"/>
              <a:sym typeface="arial"/>
            </a:endParaRPr>
          </a:p>
          <a:p>
            <a:pPr indent="0" lvl="0" marL="0" marR="0" rtl="0" algn="l">
              <a:spcBef>
                <a:spcPts val="0"/>
              </a:spcBef>
              <a:spcAft>
                <a:spcPts val="0"/>
              </a:spcAft>
              <a:buNone/>
            </a:pPr>
            <a:r>
              <a:t/>
            </a:r>
            <a:endParaRPr sz="2400">
              <a:solidFill>
                <a:srgbClr val="222222"/>
              </a:solidFill>
              <a:latin typeface="arial"/>
              <a:ea typeface="arial"/>
              <a:cs typeface="arial"/>
              <a:sym typeface="arial"/>
            </a:endParaRPr>
          </a:p>
          <a:p>
            <a:pPr indent="0" lvl="0" marL="0" marR="0" rtl="0" algn="l">
              <a:spcBef>
                <a:spcPts val="0"/>
              </a:spcBef>
              <a:spcAft>
                <a:spcPts val="0"/>
              </a:spcAft>
              <a:buNone/>
            </a:pPr>
            <a:r>
              <a:rPr lang="en-US" sz="2400">
                <a:solidFill>
                  <a:srgbClr val="222222"/>
                </a:solidFill>
                <a:latin typeface="arial"/>
                <a:ea typeface="arial"/>
                <a:cs typeface="arial"/>
                <a:sym typeface="arial"/>
              </a:rPr>
              <a:t> “</a:t>
            </a:r>
            <a:r>
              <a:rPr b="1" lang="en-US" sz="2400">
                <a:solidFill>
                  <a:srgbClr val="222222"/>
                </a:solidFill>
                <a:latin typeface="arial"/>
                <a:ea typeface="arial"/>
                <a:cs typeface="arial"/>
                <a:sym typeface="arial"/>
              </a:rPr>
              <a:t>Plans</a:t>
            </a:r>
            <a:r>
              <a:rPr lang="en-US" sz="2400">
                <a:solidFill>
                  <a:srgbClr val="222222"/>
                </a:solidFill>
                <a:latin typeface="arial"/>
                <a:ea typeface="arial"/>
                <a:cs typeface="arial"/>
                <a:sym typeface="arial"/>
              </a:rPr>
              <a:t> are worthless, but </a:t>
            </a:r>
            <a:r>
              <a:rPr b="1" lang="en-US" sz="2400">
                <a:solidFill>
                  <a:srgbClr val="222222"/>
                </a:solidFill>
                <a:latin typeface="arial"/>
                <a:ea typeface="arial"/>
                <a:cs typeface="arial"/>
                <a:sym typeface="arial"/>
              </a:rPr>
              <a:t>planning</a:t>
            </a:r>
            <a:r>
              <a:rPr lang="en-US" sz="2400">
                <a:solidFill>
                  <a:srgbClr val="222222"/>
                </a:solidFill>
                <a:latin typeface="arial"/>
                <a:ea typeface="arial"/>
                <a:cs typeface="arial"/>
                <a:sym typeface="arial"/>
              </a:rPr>
              <a:t> is everything”</a:t>
            </a:r>
            <a:endParaRPr/>
          </a:p>
          <a:p>
            <a:pPr indent="0" lvl="3" marL="1371600" marR="0" rtl="0" algn="l">
              <a:spcBef>
                <a:spcPts val="0"/>
              </a:spcBef>
              <a:spcAft>
                <a:spcPts val="0"/>
              </a:spcAft>
              <a:buNone/>
            </a:pPr>
            <a:r>
              <a:rPr b="0" i="0" lang="en-US" sz="2400" u="none" cap="none" strike="noStrike">
                <a:solidFill>
                  <a:srgbClr val="222222"/>
                </a:solidFill>
                <a:latin typeface="arial"/>
                <a:ea typeface="arial"/>
                <a:cs typeface="arial"/>
                <a:sym typeface="arial"/>
              </a:rPr>
              <a:t>				       (</a:t>
            </a:r>
            <a:r>
              <a:rPr b="0" i="1" lang="en-US" sz="1800" u="none" cap="none" strike="noStrike">
                <a:solidFill>
                  <a:srgbClr val="222222"/>
                </a:solidFill>
                <a:latin typeface="arial"/>
                <a:ea typeface="arial"/>
                <a:cs typeface="arial"/>
                <a:sym typeface="arial"/>
              </a:rPr>
              <a:t>D. Eisenhower)</a:t>
            </a:r>
            <a:r>
              <a:rPr b="0" i="0" lang="en-US" sz="2400" u="none" cap="none" strike="noStrike">
                <a:solidFill>
                  <a:srgbClr val="222222"/>
                </a:solidFill>
                <a:latin typeface="arial"/>
                <a:ea typeface="arial"/>
                <a:cs typeface="arial"/>
                <a:sym typeface="arial"/>
              </a:rPr>
              <a:t>	</a:t>
            </a:r>
            <a:endParaRPr b="0" i="0" sz="2400" u="none" cap="none" strike="noStrike">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pic>
        <p:nvPicPr>
          <p:cNvPr id="202" name="Google Shape;202;p10"/>
          <p:cNvPicPr preferRelativeResize="0"/>
          <p:nvPr/>
        </p:nvPicPr>
        <p:blipFill rotWithShape="1">
          <a:blip r:embed="rId3">
            <a:alphaModFix/>
          </a:blip>
          <a:srcRect b="0" l="0" r="0" t="0"/>
          <a:stretch/>
        </p:blipFill>
        <p:spPr>
          <a:xfrm>
            <a:off x="409364" y="498334"/>
            <a:ext cx="6058111" cy="850688"/>
          </a:xfrm>
          <a:prstGeom prst="rect">
            <a:avLst/>
          </a:prstGeom>
          <a:noFill/>
          <a:ln>
            <a:noFill/>
          </a:ln>
        </p:spPr>
      </p:pic>
      <p:sp>
        <p:nvSpPr>
          <p:cNvPr id="203" name="Google Shape;203;p1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04" name="Google Shape;204;p1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05" name="Google Shape;205;p1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06" name="Google Shape;206;p10"/>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07" name="Google Shape;207;p10"/>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08" name="Google Shape;208;p1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09" name="Google Shape;209;p10"/>
          <p:cNvSpPr txBox="1"/>
          <p:nvPr/>
        </p:nvSpPr>
        <p:spPr>
          <a:xfrm>
            <a:off x="2492132" y="648838"/>
            <a:ext cx="14253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Agenda</a:t>
            </a:r>
            <a:endParaRPr/>
          </a:p>
        </p:txBody>
      </p:sp>
      <p:sp>
        <p:nvSpPr>
          <p:cNvPr id="210" name="Google Shape;210;p10"/>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211" name="Google Shape;211;p10"/>
          <p:cNvSpPr txBox="1"/>
          <p:nvPr/>
        </p:nvSpPr>
        <p:spPr>
          <a:xfrm>
            <a:off x="1516361" y="1254423"/>
            <a:ext cx="9902228" cy="5016758"/>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vs Scheduling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 vs Planning</a:t>
            </a:r>
            <a:endParaRPr/>
          </a:p>
          <a:p>
            <a:pPr indent="-571500" lvl="0" marL="571500" marR="0" rtl="0" algn="l">
              <a:spcBef>
                <a:spcPts val="0"/>
              </a:spcBef>
              <a:spcAft>
                <a:spcPts val="0"/>
              </a:spcAft>
              <a:buClr>
                <a:schemeClr val="dk1"/>
              </a:buClr>
              <a:buSzPts val="3200"/>
              <a:buFont typeface="Courier New"/>
              <a:buChar char="o"/>
            </a:pPr>
            <a:r>
              <a:rPr b="1" lang="en-US" sz="3200">
                <a:solidFill>
                  <a:schemeClr val="dk1"/>
                </a:solidFill>
                <a:latin typeface="Calibri"/>
                <a:ea typeface="Calibri"/>
                <a:cs typeface="Calibri"/>
                <a:sym typeface="Calibri"/>
              </a:rPr>
              <a:t>Planning Effort</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Team</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Elements of Project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Fundamentals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Tasks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Deliverables Associated with the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Project Planning and Setup </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Setup?</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Keys to Successful Setup</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pic>
        <p:nvPicPr>
          <p:cNvPr id="216" name="Google Shape;216;p1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17" name="Google Shape;217;p1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18" name="Google Shape;218;p1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19" name="Google Shape;219;p1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20" name="Google Shape;220;p11"/>
          <p:cNvPicPr preferRelativeResize="0"/>
          <p:nvPr/>
        </p:nvPicPr>
        <p:blipFill rotWithShape="1">
          <a:blip r:embed="rId6">
            <a:alphaModFix/>
          </a:blip>
          <a:srcRect b="0" l="0" r="0" t="0"/>
          <a:stretch/>
        </p:blipFill>
        <p:spPr>
          <a:xfrm>
            <a:off x="-108035" y="0"/>
            <a:ext cx="8623386" cy="1610200"/>
          </a:xfrm>
          <a:prstGeom prst="rect">
            <a:avLst/>
          </a:prstGeom>
          <a:noFill/>
          <a:ln>
            <a:noFill/>
          </a:ln>
        </p:spPr>
      </p:pic>
      <p:sp>
        <p:nvSpPr>
          <p:cNvPr id="221" name="Google Shape;221;p11"/>
          <p:cNvSpPr txBox="1"/>
          <p:nvPr/>
        </p:nvSpPr>
        <p:spPr>
          <a:xfrm>
            <a:off x="2650377" y="543490"/>
            <a:ext cx="232801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Planning Effort</a:t>
            </a:r>
            <a:endParaRPr/>
          </a:p>
        </p:txBody>
      </p:sp>
      <p:sp>
        <p:nvSpPr>
          <p:cNvPr id="222" name="Google Shape;222;p11"/>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pic>
        <p:nvPicPr>
          <p:cNvPr id="223" name="Google Shape;223;p11"/>
          <p:cNvPicPr preferRelativeResize="0"/>
          <p:nvPr/>
        </p:nvPicPr>
        <p:blipFill rotWithShape="1">
          <a:blip r:embed="rId7">
            <a:alphaModFix/>
          </a:blip>
          <a:srcRect b="0" l="0" r="0" t="0"/>
          <a:stretch/>
        </p:blipFill>
        <p:spPr>
          <a:xfrm>
            <a:off x="2292625" y="1432277"/>
            <a:ext cx="6101556" cy="3646557"/>
          </a:xfrm>
          <a:prstGeom prst="rect">
            <a:avLst/>
          </a:prstGeom>
          <a:noFill/>
          <a:ln>
            <a:noFill/>
          </a:ln>
        </p:spPr>
      </p:pic>
      <p:sp>
        <p:nvSpPr>
          <p:cNvPr id="224" name="Google Shape;224;p11"/>
          <p:cNvSpPr txBox="1"/>
          <p:nvPr/>
        </p:nvSpPr>
        <p:spPr>
          <a:xfrm>
            <a:off x="1617837" y="4965489"/>
            <a:ext cx="7439025" cy="365125"/>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Clr>
                <a:srgbClr val="800000"/>
              </a:buClr>
              <a:buSzPts val="2400"/>
              <a:buFont typeface="Noto Sans Symbols"/>
              <a:buNone/>
            </a:pPr>
            <a:r>
              <a:rPr lang="en-US" sz="2400">
                <a:solidFill>
                  <a:srgbClr val="000000"/>
                </a:solidFill>
                <a:latin typeface="Trebuchet MS"/>
                <a:ea typeface="Trebuchet MS"/>
                <a:cs typeface="Trebuchet MS"/>
                <a:sym typeface="Trebuchet MS"/>
              </a:rPr>
              <a:t>Planning involves the efficient use of the 4 Resources!</a:t>
            </a:r>
            <a:endParaRPr/>
          </a:p>
        </p:txBody>
      </p:sp>
      <p:sp>
        <p:nvSpPr>
          <p:cNvPr id="225" name="Google Shape;225;p11"/>
          <p:cNvSpPr txBox="1"/>
          <p:nvPr/>
        </p:nvSpPr>
        <p:spPr>
          <a:xfrm>
            <a:off x="1986348" y="5434102"/>
            <a:ext cx="6067425" cy="365125"/>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Clr>
                <a:srgbClr val="800000"/>
              </a:buClr>
              <a:buSzPts val="2400"/>
              <a:buFont typeface="Noto Sans Symbols"/>
              <a:buNone/>
            </a:pPr>
            <a:r>
              <a:rPr lang="en-US" sz="2400">
                <a:solidFill>
                  <a:srgbClr val="000000"/>
                </a:solidFill>
                <a:latin typeface="Trebuchet MS"/>
                <a:ea typeface="Trebuchet MS"/>
                <a:cs typeface="Trebuchet MS"/>
                <a:sym typeface="Trebuchet MS"/>
              </a:rPr>
              <a:t>That being; </a:t>
            </a:r>
            <a:r>
              <a:rPr lang="en-US" sz="2400">
                <a:solidFill>
                  <a:srgbClr val="FF0000"/>
                </a:solidFill>
                <a:latin typeface="Trebuchet MS"/>
                <a:ea typeface="Trebuchet MS"/>
                <a:cs typeface="Trebuchet MS"/>
                <a:sym typeface="Trebuchet MS"/>
              </a:rPr>
              <a:t>Time</a:t>
            </a:r>
            <a:r>
              <a:rPr lang="en-US" sz="2400">
                <a:solidFill>
                  <a:srgbClr val="000000"/>
                </a:solidFill>
                <a:latin typeface="Trebuchet MS"/>
                <a:ea typeface="Trebuchet MS"/>
                <a:cs typeface="Trebuchet MS"/>
                <a:sym typeface="Trebuchet MS"/>
              </a:rPr>
              <a:t>, </a:t>
            </a:r>
            <a:r>
              <a:rPr lang="en-US" sz="2400">
                <a:solidFill>
                  <a:srgbClr val="0000FF"/>
                </a:solidFill>
                <a:latin typeface="Trebuchet MS"/>
                <a:ea typeface="Trebuchet MS"/>
                <a:cs typeface="Trebuchet MS"/>
                <a:sym typeface="Trebuchet MS"/>
              </a:rPr>
              <a:t>Money</a:t>
            </a:r>
            <a:r>
              <a:rPr lang="en-US" sz="2400">
                <a:solidFill>
                  <a:srgbClr val="000000"/>
                </a:solidFill>
                <a:latin typeface="Trebuchet MS"/>
                <a:ea typeface="Trebuchet MS"/>
                <a:cs typeface="Trebuchet MS"/>
                <a:sym typeface="Trebuchet MS"/>
              </a:rPr>
              <a:t>, </a:t>
            </a:r>
            <a:r>
              <a:rPr lang="en-US" sz="2400">
                <a:solidFill>
                  <a:srgbClr val="009900"/>
                </a:solidFill>
                <a:latin typeface="Trebuchet MS"/>
                <a:ea typeface="Trebuchet MS"/>
                <a:cs typeface="Trebuchet MS"/>
                <a:sym typeface="Trebuchet MS"/>
              </a:rPr>
              <a:t>People</a:t>
            </a:r>
            <a:r>
              <a:rPr lang="en-US" sz="2400">
                <a:solidFill>
                  <a:srgbClr val="000000"/>
                </a:solidFill>
                <a:latin typeface="Trebuchet MS"/>
                <a:ea typeface="Trebuchet MS"/>
                <a:cs typeface="Trebuchet MS"/>
                <a:sym typeface="Trebuchet MS"/>
              </a:rPr>
              <a:t> &amp; </a:t>
            </a:r>
            <a:r>
              <a:rPr lang="en-US" sz="2400">
                <a:solidFill>
                  <a:srgbClr val="FF00FF"/>
                </a:solidFill>
                <a:latin typeface="Trebuchet MS"/>
                <a:ea typeface="Trebuchet MS"/>
                <a:cs typeface="Trebuchet MS"/>
                <a:sym typeface="Trebuchet MS"/>
              </a:rPr>
              <a:t>Material</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pic>
        <p:nvPicPr>
          <p:cNvPr id="230" name="Google Shape;230;p12"/>
          <p:cNvPicPr preferRelativeResize="0"/>
          <p:nvPr/>
        </p:nvPicPr>
        <p:blipFill rotWithShape="1">
          <a:blip r:embed="rId3">
            <a:alphaModFix/>
          </a:blip>
          <a:srcRect b="0" l="0" r="0" t="0"/>
          <a:stretch/>
        </p:blipFill>
        <p:spPr>
          <a:xfrm>
            <a:off x="409364" y="498334"/>
            <a:ext cx="6058111" cy="850688"/>
          </a:xfrm>
          <a:prstGeom prst="rect">
            <a:avLst/>
          </a:prstGeom>
          <a:noFill/>
          <a:ln>
            <a:noFill/>
          </a:ln>
        </p:spPr>
      </p:pic>
      <p:sp>
        <p:nvSpPr>
          <p:cNvPr id="231" name="Google Shape;231;p1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32" name="Google Shape;232;p1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33" name="Google Shape;233;p1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34" name="Google Shape;234;p1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35" name="Google Shape;235;p1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36" name="Google Shape;236;p1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37" name="Google Shape;237;p12"/>
          <p:cNvSpPr txBox="1"/>
          <p:nvPr/>
        </p:nvSpPr>
        <p:spPr>
          <a:xfrm>
            <a:off x="2492132" y="648838"/>
            <a:ext cx="14253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Agenda</a:t>
            </a:r>
            <a:endParaRPr/>
          </a:p>
        </p:txBody>
      </p:sp>
      <p:sp>
        <p:nvSpPr>
          <p:cNvPr id="238" name="Google Shape;238;p12"/>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239" name="Google Shape;239;p12"/>
          <p:cNvSpPr txBox="1"/>
          <p:nvPr/>
        </p:nvSpPr>
        <p:spPr>
          <a:xfrm>
            <a:off x="1516361" y="1254423"/>
            <a:ext cx="9902228" cy="5016758"/>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vs Scheduling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 vs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Effort</a:t>
            </a:r>
            <a:endParaRPr/>
          </a:p>
          <a:p>
            <a:pPr indent="-571500" lvl="0" marL="571500" marR="0" rtl="0" algn="l">
              <a:lnSpc>
                <a:spcPct val="100000"/>
              </a:lnSpc>
              <a:spcBef>
                <a:spcPts val="0"/>
              </a:spcBef>
              <a:spcAft>
                <a:spcPts val="0"/>
              </a:spcAft>
              <a:buClr>
                <a:schemeClr val="dk1"/>
              </a:buClr>
              <a:buSzPts val="3200"/>
              <a:buFont typeface="Courier New"/>
              <a:buChar char="o"/>
            </a:pPr>
            <a:r>
              <a:rPr b="1" lang="en-US" sz="3200">
                <a:solidFill>
                  <a:schemeClr val="dk1"/>
                </a:solidFill>
                <a:latin typeface="Calibri"/>
                <a:ea typeface="Calibri"/>
                <a:cs typeface="Calibri"/>
                <a:sym typeface="Calibri"/>
              </a:rPr>
              <a:t>Planning Team</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Elements of Project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Fundamentals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Tasks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Deliverables Associated with the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Project Planning and Setup </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Setup?</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Keys to Successful Setup</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pic>
        <p:nvPicPr>
          <p:cNvPr id="244" name="Google Shape;244;p1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45" name="Google Shape;245;p1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46" name="Google Shape;246;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47" name="Google Shape;247;p1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48" name="Google Shape;248;p13"/>
          <p:cNvPicPr preferRelativeResize="0"/>
          <p:nvPr/>
        </p:nvPicPr>
        <p:blipFill rotWithShape="1">
          <a:blip r:embed="rId6">
            <a:alphaModFix/>
          </a:blip>
          <a:srcRect b="0" l="0" r="0" t="0"/>
          <a:stretch/>
        </p:blipFill>
        <p:spPr>
          <a:xfrm>
            <a:off x="-108035" y="0"/>
            <a:ext cx="8623386" cy="1610200"/>
          </a:xfrm>
          <a:prstGeom prst="rect">
            <a:avLst/>
          </a:prstGeom>
          <a:noFill/>
          <a:ln>
            <a:noFill/>
          </a:ln>
        </p:spPr>
      </p:pic>
      <p:sp>
        <p:nvSpPr>
          <p:cNvPr id="249" name="Google Shape;249;p13"/>
          <p:cNvSpPr txBox="1"/>
          <p:nvPr/>
        </p:nvSpPr>
        <p:spPr>
          <a:xfrm>
            <a:off x="2650377" y="543490"/>
            <a:ext cx="2302362"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Planning Team</a:t>
            </a:r>
            <a:endParaRPr/>
          </a:p>
        </p:txBody>
      </p:sp>
      <p:sp>
        <p:nvSpPr>
          <p:cNvPr id="250" name="Google Shape;250;p13"/>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251" name="Google Shape;251;p13"/>
          <p:cNvSpPr txBox="1"/>
          <p:nvPr/>
        </p:nvSpPr>
        <p:spPr>
          <a:xfrm>
            <a:off x="382814" y="1350580"/>
            <a:ext cx="9702090" cy="4963930"/>
          </a:xfrm>
          <a:prstGeom prst="rect">
            <a:avLst/>
          </a:prstGeom>
          <a:noFill/>
          <a:ln>
            <a:noFill/>
          </a:ln>
        </p:spPr>
        <p:txBody>
          <a:bodyPr anchorCtr="0" anchor="t" bIns="38100" lIns="76200" spcFirstLastPara="1" rIns="76200" wrap="square" tIns="38100">
            <a:noAutofit/>
          </a:bodyPr>
          <a:lstStyle/>
          <a:p>
            <a:pPr indent="0" lvl="0" marL="0" marR="0" rtl="0" algn="l">
              <a:lnSpc>
                <a:spcPct val="95000"/>
              </a:lnSpc>
              <a:spcBef>
                <a:spcPts val="0"/>
              </a:spcBef>
              <a:spcAft>
                <a:spcPts val="0"/>
              </a:spcAft>
              <a:buClr>
                <a:srgbClr val="262626"/>
              </a:buClr>
              <a:buSzPts val="1680"/>
              <a:buFont typeface="Arial"/>
              <a:buNone/>
            </a:pPr>
            <a:r>
              <a:rPr lang="en-US" sz="2400">
                <a:solidFill>
                  <a:srgbClr val="262626"/>
                </a:solidFill>
                <a:latin typeface="Arial"/>
                <a:ea typeface="Arial"/>
                <a:cs typeface="Arial"/>
                <a:sym typeface="Arial"/>
              </a:rPr>
              <a:t>Who makes up the TEAM to develop the Plan?</a:t>
            </a:r>
            <a:endParaRPr/>
          </a:p>
          <a:p>
            <a:pPr indent="0" lvl="0" marL="0" marR="0" rtl="0" algn="l">
              <a:lnSpc>
                <a:spcPct val="95000"/>
              </a:lnSpc>
              <a:spcBef>
                <a:spcPts val="1000"/>
              </a:spcBef>
              <a:spcAft>
                <a:spcPts val="0"/>
              </a:spcAft>
              <a:buClr>
                <a:schemeClr val="dk2"/>
              </a:buClr>
              <a:buSzPts val="1680"/>
              <a:buFont typeface="Arial"/>
              <a:buNone/>
            </a:pPr>
            <a:r>
              <a:rPr lang="en-US" sz="2400">
                <a:solidFill>
                  <a:schemeClr val="dk2"/>
                </a:solidFill>
                <a:latin typeface="Arial"/>
                <a:ea typeface="Arial"/>
                <a:cs typeface="Arial"/>
                <a:sym typeface="Arial"/>
              </a:rPr>
              <a:t>	</a:t>
            </a:r>
            <a:endParaRPr/>
          </a:p>
          <a:p>
            <a:pPr indent="-400050" lvl="1" marL="857250" marR="0" rtl="0" algn="l">
              <a:lnSpc>
                <a:spcPct val="95000"/>
              </a:lnSpc>
              <a:spcBef>
                <a:spcPts val="500"/>
              </a:spcBef>
              <a:spcAft>
                <a:spcPts val="0"/>
              </a:spcAft>
              <a:buClr>
                <a:schemeClr val="dk1"/>
              </a:buClr>
              <a:buSzPts val="2400"/>
              <a:buFont typeface="Noto Sans Symbols"/>
              <a:buChar char="▪"/>
            </a:pPr>
            <a:r>
              <a:rPr b="0" i="0" lang="en-US" sz="2400" u="none" cap="none" strike="noStrike">
                <a:solidFill>
                  <a:schemeClr val="dk1"/>
                </a:solidFill>
                <a:latin typeface="Arial"/>
                <a:ea typeface="Arial"/>
                <a:cs typeface="Arial"/>
                <a:sym typeface="Arial"/>
              </a:rPr>
              <a:t>Project Manager </a:t>
            </a:r>
            <a:endParaRPr/>
          </a:p>
          <a:p>
            <a:pPr indent="-400050" lvl="1" marL="857250" marR="0" rtl="0" algn="l">
              <a:lnSpc>
                <a:spcPct val="95000"/>
              </a:lnSpc>
              <a:spcBef>
                <a:spcPts val="500"/>
              </a:spcBef>
              <a:spcAft>
                <a:spcPts val="0"/>
              </a:spcAft>
              <a:buClr>
                <a:schemeClr val="dk1"/>
              </a:buClr>
              <a:buSzPts val="2400"/>
              <a:buFont typeface="Noto Sans Symbols"/>
              <a:buChar char="▪"/>
            </a:pPr>
            <a:r>
              <a:rPr b="0" i="0" lang="en-US" sz="2400" u="none" cap="none" strike="noStrike">
                <a:solidFill>
                  <a:schemeClr val="dk1"/>
                </a:solidFill>
                <a:latin typeface="Arial"/>
                <a:ea typeface="Arial"/>
                <a:cs typeface="Arial"/>
                <a:sym typeface="Arial"/>
              </a:rPr>
              <a:t>Engineering Manger </a:t>
            </a:r>
            <a:endParaRPr/>
          </a:p>
          <a:p>
            <a:pPr indent="-400050" lvl="1" marL="857250" marR="0" rtl="0" algn="l">
              <a:lnSpc>
                <a:spcPct val="95000"/>
              </a:lnSpc>
              <a:spcBef>
                <a:spcPts val="500"/>
              </a:spcBef>
              <a:spcAft>
                <a:spcPts val="0"/>
              </a:spcAft>
              <a:buClr>
                <a:schemeClr val="dk1"/>
              </a:buClr>
              <a:buSzPts val="2400"/>
              <a:buFont typeface="Noto Sans Symbols"/>
              <a:buChar char="▪"/>
            </a:pPr>
            <a:r>
              <a:rPr b="0" i="0" lang="en-US" sz="2400" u="none" cap="none" strike="noStrike">
                <a:solidFill>
                  <a:schemeClr val="dk1"/>
                </a:solidFill>
                <a:latin typeface="Arial"/>
                <a:ea typeface="Arial"/>
                <a:cs typeface="Arial"/>
                <a:sym typeface="Arial"/>
              </a:rPr>
              <a:t>Discipline Leads</a:t>
            </a:r>
            <a:endParaRPr/>
          </a:p>
          <a:p>
            <a:pPr indent="-400050" lvl="1" marL="857250" marR="0" rtl="0" algn="l">
              <a:lnSpc>
                <a:spcPct val="95000"/>
              </a:lnSpc>
              <a:spcBef>
                <a:spcPts val="500"/>
              </a:spcBef>
              <a:spcAft>
                <a:spcPts val="0"/>
              </a:spcAft>
              <a:buClr>
                <a:schemeClr val="dk1"/>
              </a:buClr>
              <a:buSzPts val="2400"/>
              <a:buFont typeface="Noto Sans Symbols"/>
              <a:buChar char="▪"/>
            </a:pPr>
            <a:r>
              <a:rPr b="0" i="0" lang="en-US" sz="2400" u="none" cap="none" strike="noStrike">
                <a:solidFill>
                  <a:schemeClr val="dk1"/>
                </a:solidFill>
                <a:latin typeface="Arial"/>
                <a:ea typeface="Arial"/>
                <a:cs typeface="Arial"/>
                <a:sym typeface="Arial"/>
              </a:rPr>
              <a:t>Construction Manger</a:t>
            </a:r>
            <a:endParaRPr/>
          </a:p>
          <a:p>
            <a:pPr indent="-400050" lvl="2" marL="857250" marR="0" rtl="0" algn="l">
              <a:lnSpc>
                <a:spcPct val="95000"/>
              </a:lnSpc>
              <a:spcBef>
                <a:spcPts val="500"/>
              </a:spcBef>
              <a:spcAft>
                <a:spcPts val="0"/>
              </a:spcAft>
              <a:buClr>
                <a:schemeClr val="dk1"/>
              </a:buClr>
              <a:buSzPts val="2400"/>
              <a:buFont typeface="Noto Sans Symbols"/>
              <a:buChar char="▪"/>
            </a:pPr>
            <a:r>
              <a:rPr b="0" i="0" lang="en-US" sz="2400" u="none" cap="none" strike="noStrike">
                <a:solidFill>
                  <a:schemeClr val="dk1"/>
                </a:solidFill>
                <a:latin typeface="Arial"/>
                <a:ea typeface="Arial"/>
                <a:cs typeface="Arial"/>
                <a:sym typeface="Arial"/>
              </a:rPr>
              <a:t>Craft Superintendents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pic>
        <p:nvPicPr>
          <p:cNvPr id="256" name="Google Shape;256;p1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57" name="Google Shape;257;p1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58" name="Google Shape;258;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59" name="Google Shape;259;p1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60" name="Google Shape;260;p14"/>
          <p:cNvPicPr preferRelativeResize="0"/>
          <p:nvPr/>
        </p:nvPicPr>
        <p:blipFill rotWithShape="1">
          <a:blip r:embed="rId6">
            <a:alphaModFix/>
          </a:blip>
          <a:srcRect b="0" l="0" r="0" t="0"/>
          <a:stretch/>
        </p:blipFill>
        <p:spPr>
          <a:xfrm>
            <a:off x="-108035" y="0"/>
            <a:ext cx="8623386" cy="1610200"/>
          </a:xfrm>
          <a:prstGeom prst="rect">
            <a:avLst/>
          </a:prstGeom>
          <a:noFill/>
          <a:ln>
            <a:noFill/>
          </a:ln>
        </p:spPr>
      </p:pic>
      <p:sp>
        <p:nvSpPr>
          <p:cNvPr id="261" name="Google Shape;261;p14"/>
          <p:cNvSpPr txBox="1"/>
          <p:nvPr/>
        </p:nvSpPr>
        <p:spPr>
          <a:xfrm>
            <a:off x="2650377" y="543490"/>
            <a:ext cx="2302362"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Planning Team</a:t>
            </a:r>
            <a:endParaRPr/>
          </a:p>
        </p:txBody>
      </p:sp>
      <p:sp>
        <p:nvSpPr>
          <p:cNvPr id="262" name="Google Shape;262;p14"/>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263" name="Google Shape;263;p14"/>
          <p:cNvSpPr txBox="1"/>
          <p:nvPr/>
        </p:nvSpPr>
        <p:spPr>
          <a:xfrm>
            <a:off x="382814" y="1350580"/>
            <a:ext cx="9702090" cy="4963930"/>
          </a:xfrm>
          <a:prstGeom prst="rect">
            <a:avLst/>
          </a:prstGeom>
          <a:noFill/>
          <a:ln>
            <a:noFill/>
          </a:ln>
        </p:spPr>
        <p:txBody>
          <a:bodyPr anchorCtr="0" anchor="t" bIns="38100" lIns="76200" spcFirstLastPara="1" rIns="76200" wrap="square" tIns="38100">
            <a:noAutofit/>
          </a:bodyPr>
          <a:lstStyle/>
          <a:p>
            <a:pPr indent="0" lvl="0" marL="0" marR="0" rtl="0" algn="l">
              <a:lnSpc>
                <a:spcPct val="95000"/>
              </a:lnSpc>
              <a:spcBef>
                <a:spcPts val="0"/>
              </a:spcBef>
              <a:spcAft>
                <a:spcPts val="0"/>
              </a:spcAft>
              <a:buClr>
                <a:srgbClr val="262626"/>
              </a:buClr>
              <a:buSzPts val="1680"/>
              <a:buFont typeface="Arial"/>
              <a:buNone/>
            </a:pPr>
            <a:r>
              <a:rPr b="0" i="0" lang="en-US" sz="2400" u="none" cap="none" strike="noStrike">
                <a:solidFill>
                  <a:srgbClr val="262626"/>
                </a:solidFill>
                <a:latin typeface="Arial"/>
                <a:ea typeface="Arial"/>
                <a:cs typeface="Arial"/>
                <a:sym typeface="Arial"/>
              </a:rPr>
              <a:t>Who makes up the TEAM to develop the Plan?</a:t>
            </a:r>
            <a:endParaRPr/>
          </a:p>
          <a:p>
            <a:pPr indent="0" lvl="0" marL="0" marR="0" rtl="0" algn="l">
              <a:lnSpc>
                <a:spcPct val="95000"/>
              </a:lnSpc>
              <a:spcBef>
                <a:spcPts val="1000"/>
              </a:spcBef>
              <a:spcAft>
                <a:spcPts val="0"/>
              </a:spcAft>
              <a:buClr>
                <a:srgbClr val="44546A"/>
              </a:buClr>
              <a:buSzPts val="1680"/>
              <a:buFont typeface="Arial"/>
              <a:buNone/>
            </a:pPr>
            <a:r>
              <a:rPr b="0" i="0" lang="en-US" sz="2400" u="none" cap="none" strike="noStrike">
                <a:solidFill>
                  <a:srgbClr val="44546A"/>
                </a:solidFill>
                <a:latin typeface="Arial"/>
                <a:ea typeface="Arial"/>
                <a:cs typeface="Arial"/>
                <a:sym typeface="Arial"/>
              </a:rPr>
              <a:t>	</a:t>
            </a:r>
            <a:endParaRPr/>
          </a:p>
          <a:p>
            <a:pPr indent="-400050" lvl="1" marL="857250" marR="0" rtl="0" algn="l">
              <a:lnSpc>
                <a:spcPct val="95000"/>
              </a:lnSpc>
              <a:spcBef>
                <a:spcPts val="500"/>
              </a:spcBef>
              <a:spcAft>
                <a:spcPts val="0"/>
              </a:spcAft>
              <a:buClr>
                <a:srgbClr val="000000"/>
              </a:buClr>
              <a:buSzPts val="2400"/>
              <a:buFont typeface="Noto Sans Symbols"/>
              <a:buChar char="▪"/>
            </a:pPr>
            <a:r>
              <a:rPr b="1" i="0" lang="en-US" sz="2400" u="none" cap="none" strike="noStrike">
                <a:solidFill>
                  <a:srgbClr val="000000"/>
                </a:solidFill>
                <a:latin typeface="Arial"/>
                <a:ea typeface="Arial"/>
                <a:cs typeface="Arial"/>
                <a:sym typeface="Arial"/>
              </a:rPr>
              <a:t>Project Controls </a:t>
            </a:r>
            <a:endParaRPr/>
          </a:p>
          <a:p>
            <a:pPr indent="-400050" lvl="3" marL="1314450" marR="0" rtl="0" algn="l">
              <a:lnSpc>
                <a:spcPct val="95000"/>
              </a:lnSpc>
              <a:spcBef>
                <a:spcPts val="500"/>
              </a:spcBef>
              <a:spcAft>
                <a:spcPts val="0"/>
              </a:spcAft>
              <a:buClr>
                <a:srgbClr val="757070"/>
              </a:buClr>
              <a:buSzPts val="2200"/>
              <a:buFont typeface="Noto Sans Symbols"/>
              <a:buChar char="▪"/>
            </a:pPr>
            <a:r>
              <a:rPr b="1" i="0" lang="en-US" sz="2200" u="none" cap="none" strike="noStrike">
                <a:solidFill>
                  <a:srgbClr val="757070"/>
                </a:solidFill>
                <a:latin typeface="Arial"/>
                <a:ea typeface="Arial"/>
                <a:cs typeface="Arial"/>
                <a:sym typeface="Arial"/>
              </a:rPr>
              <a:t>Planning / Scheduling</a:t>
            </a:r>
            <a:endParaRPr/>
          </a:p>
          <a:p>
            <a:pPr indent="-400050" lvl="3" marL="1314450" marR="0" rtl="0" algn="l">
              <a:lnSpc>
                <a:spcPct val="95000"/>
              </a:lnSpc>
              <a:spcBef>
                <a:spcPts val="500"/>
              </a:spcBef>
              <a:spcAft>
                <a:spcPts val="0"/>
              </a:spcAft>
              <a:buClr>
                <a:srgbClr val="757070"/>
              </a:buClr>
              <a:buSzPts val="2200"/>
              <a:buFont typeface="Noto Sans Symbols"/>
              <a:buChar char="▪"/>
            </a:pPr>
            <a:r>
              <a:rPr b="0" i="0" lang="en-US" sz="2200" u="none" cap="none" strike="noStrike">
                <a:solidFill>
                  <a:srgbClr val="757070"/>
                </a:solidFill>
                <a:latin typeface="Arial"/>
                <a:ea typeface="Arial"/>
                <a:cs typeface="Arial"/>
                <a:sym typeface="Arial"/>
              </a:rPr>
              <a:t>Cost Controls</a:t>
            </a:r>
            <a:endParaRPr/>
          </a:p>
          <a:p>
            <a:pPr indent="-400050" lvl="3" marL="1314450" marR="0" rtl="0" algn="l">
              <a:lnSpc>
                <a:spcPct val="95000"/>
              </a:lnSpc>
              <a:spcBef>
                <a:spcPts val="500"/>
              </a:spcBef>
              <a:spcAft>
                <a:spcPts val="0"/>
              </a:spcAft>
              <a:buClr>
                <a:srgbClr val="757070"/>
              </a:buClr>
              <a:buSzPts val="2200"/>
              <a:buFont typeface="Noto Sans Symbols"/>
              <a:buChar char="▪"/>
            </a:pPr>
            <a:r>
              <a:rPr b="0" i="0" lang="en-US" sz="2200" u="none" cap="none" strike="noStrike">
                <a:solidFill>
                  <a:srgbClr val="757070"/>
                </a:solidFill>
                <a:latin typeface="Arial"/>
                <a:ea typeface="Arial"/>
                <a:cs typeface="Arial"/>
                <a:sym typeface="Arial"/>
              </a:rPr>
              <a:t>Estimating</a:t>
            </a:r>
            <a:endParaRPr/>
          </a:p>
          <a:p>
            <a:pPr indent="-400050" lvl="1" marL="857250" marR="0" rtl="0" algn="l">
              <a:lnSpc>
                <a:spcPct val="95000"/>
              </a:lnSpc>
              <a:spcBef>
                <a:spcPts val="500"/>
              </a:spcBef>
              <a:spcAft>
                <a:spcPts val="0"/>
              </a:spcAft>
              <a:buClr>
                <a:srgbClr val="262626"/>
              </a:buClr>
              <a:buSzPts val="2400"/>
              <a:buFont typeface="Noto Sans Symbols"/>
              <a:buChar char="▪"/>
            </a:pPr>
            <a:r>
              <a:rPr b="0" i="0" lang="en-US" sz="2400" u="none" cap="none" strike="noStrike">
                <a:solidFill>
                  <a:srgbClr val="262626"/>
                </a:solidFill>
                <a:latin typeface="Arial"/>
                <a:ea typeface="Arial"/>
                <a:cs typeface="Arial"/>
                <a:sym typeface="Arial"/>
              </a:rPr>
              <a:t>Procurement  - Major Suppliers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pic>
        <p:nvPicPr>
          <p:cNvPr id="268" name="Google Shape;268;p15"/>
          <p:cNvPicPr preferRelativeResize="0"/>
          <p:nvPr/>
        </p:nvPicPr>
        <p:blipFill rotWithShape="1">
          <a:blip r:embed="rId3">
            <a:alphaModFix/>
          </a:blip>
          <a:srcRect b="0" l="0" r="0" t="0"/>
          <a:stretch/>
        </p:blipFill>
        <p:spPr>
          <a:xfrm>
            <a:off x="409364" y="498334"/>
            <a:ext cx="6058111" cy="850688"/>
          </a:xfrm>
          <a:prstGeom prst="rect">
            <a:avLst/>
          </a:prstGeom>
          <a:noFill/>
          <a:ln>
            <a:noFill/>
          </a:ln>
        </p:spPr>
      </p:pic>
      <p:sp>
        <p:nvSpPr>
          <p:cNvPr id="269" name="Google Shape;269;p1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70" name="Google Shape;270;p1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71" name="Google Shape;271;p1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72" name="Google Shape;272;p15"/>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73" name="Google Shape;273;p1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74" name="Google Shape;274;p1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75" name="Google Shape;275;p15"/>
          <p:cNvSpPr txBox="1"/>
          <p:nvPr/>
        </p:nvSpPr>
        <p:spPr>
          <a:xfrm>
            <a:off x="2492132" y="648838"/>
            <a:ext cx="14253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Agenda</a:t>
            </a:r>
            <a:endParaRPr/>
          </a:p>
        </p:txBody>
      </p:sp>
      <p:sp>
        <p:nvSpPr>
          <p:cNvPr id="276" name="Google Shape;276;p15"/>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277" name="Google Shape;277;p15"/>
          <p:cNvSpPr txBox="1"/>
          <p:nvPr/>
        </p:nvSpPr>
        <p:spPr>
          <a:xfrm>
            <a:off x="1516361" y="1254423"/>
            <a:ext cx="9902228" cy="5016758"/>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vs Scheduling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 vs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Effort</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Team</a:t>
            </a:r>
            <a:endParaRPr/>
          </a:p>
          <a:p>
            <a:pPr indent="-571500" lvl="0" marL="571500" marR="0" rtl="0" algn="l">
              <a:spcBef>
                <a:spcPts val="0"/>
              </a:spcBef>
              <a:spcAft>
                <a:spcPts val="0"/>
              </a:spcAft>
              <a:buClr>
                <a:schemeClr val="dk1"/>
              </a:buClr>
              <a:buSzPts val="3200"/>
              <a:buFont typeface="Courier New"/>
              <a:buChar char="o"/>
            </a:pPr>
            <a:r>
              <a:rPr b="1" lang="en-US" sz="3200">
                <a:solidFill>
                  <a:schemeClr val="dk1"/>
                </a:solidFill>
                <a:latin typeface="Calibri"/>
                <a:ea typeface="Calibri"/>
                <a:cs typeface="Calibri"/>
                <a:sym typeface="Calibri"/>
              </a:rPr>
              <a:t>Elements of Project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Fundamentals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Tasks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Deliverables Associated with the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Project Planning and Setup </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Setup?</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Keys to Successful Setup</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pic>
        <p:nvPicPr>
          <p:cNvPr id="282" name="Google Shape;282;p1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83" name="Google Shape;283;p1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84" name="Google Shape;284;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85" name="Google Shape;285;p1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86" name="Google Shape;286;p16"/>
          <p:cNvPicPr preferRelativeResize="0"/>
          <p:nvPr/>
        </p:nvPicPr>
        <p:blipFill rotWithShape="1">
          <a:blip r:embed="rId6">
            <a:alphaModFix/>
          </a:blip>
          <a:srcRect b="0" l="0" r="0" t="0"/>
          <a:stretch/>
        </p:blipFill>
        <p:spPr>
          <a:xfrm>
            <a:off x="-108035" y="0"/>
            <a:ext cx="8623386" cy="1610200"/>
          </a:xfrm>
          <a:prstGeom prst="rect">
            <a:avLst/>
          </a:prstGeom>
          <a:noFill/>
          <a:ln>
            <a:noFill/>
          </a:ln>
        </p:spPr>
      </p:pic>
      <p:sp>
        <p:nvSpPr>
          <p:cNvPr id="287" name="Google Shape;287;p16"/>
          <p:cNvSpPr txBox="1"/>
          <p:nvPr/>
        </p:nvSpPr>
        <p:spPr>
          <a:xfrm>
            <a:off x="2650377" y="543490"/>
            <a:ext cx="3734227"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Elements of Project Plan</a:t>
            </a:r>
            <a:endParaRPr/>
          </a:p>
        </p:txBody>
      </p:sp>
      <p:sp>
        <p:nvSpPr>
          <p:cNvPr id="288" name="Google Shape;288;p16"/>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pic>
        <p:nvPicPr>
          <p:cNvPr id="289" name="Google Shape;289;p16"/>
          <p:cNvPicPr preferRelativeResize="0"/>
          <p:nvPr/>
        </p:nvPicPr>
        <p:blipFill rotWithShape="1">
          <a:blip r:embed="rId7">
            <a:alphaModFix/>
          </a:blip>
          <a:srcRect b="0" l="0" r="0" t="0"/>
          <a:stretch/>
        </p:blipFill>
        <p:spPr>
          <a:xfrm>
            <a:off x="907678" y="1846925"/>
            <a:ext cx="4622059" cy="3400936"/>
          </a:xfrm>
          <a:prstGeom prst="rect">
            <a:avLst/>
          </a:prstGeom>
          <a:noFill/>
          <a:ln>
            <a:noFill/>
          </a:ln>
        </p:spPr>
      </p:pic>
      <p:sp>
        <p:nvSpPr>
          <p:cNvPr id="290" name="Google Shape;290;p16"/>
          <p:cNvSpPr txBox="1"/>
          <p:nvPr/>
        </p:nvSpPr>
        <p:spPr>
          <a:xfrm>
            <a:off x="6352303" y="1441995"/>
            <a:ext cx="5251621" cy="3963759"/>
          </a:xfrm>
          <a:prstGeom prst="rect">
            <a:avLst/>
          </a:prstGeom>
          <a:noFill/>
          <a:ln cap="flat" cmpd="sng" w="12700">
            <a:solidFill>
              <a:srgbClr val="000000"/>
            </a:solidFill>
            <a:prstDash val="solid"/>
            <a:miter lim="800000"/>
            <a:headEnd len="sm" w="sm" type="none"/>
            <a:tailEnd len="sm" w="sm" type="none"/>
          </a:ln>
        </p:spPr>
        <p:txBody>
          <a:bodyPr anchorCtr="0" anchor="t" bIns="38100" lIns="76200" spcFirstLastPara="1" rIns="76200" wrap="square" tIns="38100">
            <a:noAutofit/>
          </a:bodyPr>
          <a:lstStyle/>
          <a:p>
            <a:pPr indent="0" lvl="0" marL="0" marR="0" rtl="0" algn="ctr">
              <a:lnSpc>
                <a:spcPct val="95000"/>
              </a:lnSpc>
              <a:spcBef>
                <a:spcPts val="0"/>
              </a:spcBef>
              <a:spcAft>
                <a:spcPts val="0"/>
              </a:spcAft>
              <a:buClr>
                <a:srgbClr val="DF0126"/>
              </a:buClr>
              <a:buSzPts val="1400"/>
              <a:buFont typeface="Arial"/>
              <a:buNone/>
            </a:pPr>
            <a:r>
              <a:rPr b="1" i="1" lang="en-US" sz="2000" u="none" cap="none" strike="noStrike">
                <a:solidFill>
                  <a:srgbClr val="000000"/>
                </a:solidFill>
                <a:latin typeface="Arial"/>
                <a:ea typeface="Arial"/>
                <a:cs typeface="Arial"/>
                <a:sym typeface="Arial"/>
              </a:rPr>
              <a:t>Project Plan</a:t>
            </a:r>
            <a:endParaRPr/>
          </a:p>
          <a:p>
            <a:pPr indent="-228600" lvl="0" marL="228600" marR="0" rtl="0" algn="l">
              <a:lnSpc>
                <a:spcPct val="95000"/>
              </a:lnSpc>
              <a:spcBef>
                <a:spcPts val="1000"/>
              </a:spcBef>
              <a:spcAft>
                <a:spcPts val="0"/>
              </a:spcAft>
              <a:buClr>
                <a:srgbClr val="DF0126"/>
              </a:buClr>
              <a:buSzPts val="1400"/>
              <a:buFont typeface="Arial"/>
              <a:buChar char="•"/>
            </a:pPr>
            <a:r>
              <a:rPr b="0" i="0" lang="en-US" sz="2000" u="none" cap="none" strike="noStrike">
                <a:solidFill>
                  <a:srgbClr val="000000"/>
                </a:solidFill>
                <a:latin typeface="Arial"/>
                <a:ea typeface="Arial"/>
                <a:cs typeface="Arial"/>
                <a:sym typeface="Arial"/>
              </a:rPr>
              <a:t>Identifies the Project </a:t>
            </a:r>
            <a:r>
              <a:rPr b="1" i="0" lang="en-US" sz="2000" u="none" cap="none" strike="noStrike">
                <a:solidFill>
                  <a:srgbClr val="000000"/>
                </a:solidFill>
                <a:latin typeface="Arial"/>
                <a:ea typeface="Arial"/>
                <a:cs typeface="Arial"/>
                <a:sym typeface="Arial"/>
              </a:rPr>
              <a:t>goals </a:t>
            </a:r>
            <a:endParaRPr/>
          </a:p>
          <a:p>
            <a:pPr indent="-228600" lvl="0" marL="228600" marR="0" rtl="0" algn="l">
              <a:lnSpc>
                <a:spcPct val="95000"/>
              </a:lnSpc>
              <a:spcBef>
                <a:spcPts val="1000"/>
              </a:spcBef>
              <a:spcAft>
                <a:spcPts val="0"/>
              </a:spcAft>
              <a:buClr>
                <a:srgbClr val="DF0126"/>
              </a:buClr>
              <a:buSzPts val="1400"/>
              <a:buFont typeface="Arial"/>
              <a:buChar char="•"/>
            </a:pPr>
            <a:r>
              <a:rPr b="0" i="0" lang="en-US" sz="2000" u="none" cap="none" strike="noStrike">
                <a:solidFill>
                  <a:srgbClr val="000000"/>
                </a:solidFill>
                <a:latin typeface="Arial"/>
                <a:ea typeface="Arial"/>
                <a:cs typeface="Arial"/>
                <a:sym typeface="Arial"/>
              </a:rPr>
              <a:t>Encompasses the </a:t>
            </a:r>
            <a:r>
              <a:rPr b="1" i="0" lang="en-US" sz="2000" u="none" cap="none" strike="noStrike">
                <a:solidFill>
                  <a:srgbClr val="000000"/>
                </a:solidFill>
                <a:latin typeface="Arial"/>
                <a:ea typeface="Arial"/>
                <a:cs typeface="Arial"/>
                <a:sym typeface="Arial"/>
              </a:rPr>
              <a:t>Scope of Work</a:t>
            </a:r>
            <a:r>
              <a:rPr b="0" i="0" lang="en-US" sz="2000" u="none" cap="none" strike="noStrike">
                <a:solidFill>
                  <a:srgbClr val="000000"/>
                </a:solidFill>
                <a:latin typeface="Arial"/>
                <a:ea typeface="Arial"/>
                <a:cs typeface="Arial"/>
                <a:sym typeface="Arial"/>
              </a:rPr>
              <a:t>.</a:t>
            </a:r>
            <a:endParaRPr/>
          </a:p>
          <a:p>
            <a:pPr indent="-228600" lvl="0" marL="228600" marR="0" rtl="0" algn="l">
              <a:lnSpc>
                <a:spcPct val="95000"/>
              </a:lnSpc>
              <a:spcBef>
                <a:spcPts val="1000"/>
              </a:spcBef>
              <a:spcAft>
                <a:spcPts val="0"/>
              </a:spcAft>
              <a:buClr>
                <a:srgbClr val="DF0126"/>
              </a:buClr>
              <a:buSzPts val="1400"/>
              <a:buFont typeface="Arial"/>
              <a:buChar char="•"/>
            </a:pPr>
            <a:r>
              <a:rPr b="0" i="0" lang="en-US" sz="2000" u="none" cap="none" strike="noStrike">
                <a:solidFill>
                  <a:srgbClr val="000000"/>
                </a:solidFill>
                <a:latin typeface="Arial"/>
                <a:ea typeface="Arial"/>
                <a:cs typeface="Arial"/>
                <a:sym typeface="Arial"/>
              </a:rPr>
              <a:t>Defines the Project </a:t>
            </a:r>
            <a:r>
              <a:rPr b="1" i="0" lang="en-US" sz="2000" u="none" cap="none" strike="noStrike">
                <a:solidFill>
                  <a:srgbClr val="000000"/>
                </a:solidFill>
                <a:latin typeface="Arial"/>
                <a:ea typeface="Arial"/>
                <a:cs typeface="Arial"/>
                <a:sym typeface="Arial"/>
              </a:rPr>
              <a:t>Execution Plan</a:t>
            </a:r>
            <a:r>
              <a:rPr b="0" i="0" lang="en-US" sz="2000" u="none" cap="none" strike="noStrike">
                <a:solidFill>
                  <a:srgbClr val="000000"/>
                </a:solidFill>
                <a:latin typeface="Arial"/>
                <a:ea typeface="Arial"/>
                <a:cs typeface="Arial"/>
                <a:sym typeface="Arial"/>
              </a:rPr>
              <a:t>.</a:t>
            </a:r>
            <a:endParaRPr/>
          </a:p>
          <a:p>
            <a:pPr indent="-228600" lvl="0" marL="228600" marR="0" rtl="0" algn="l">
              <a:lnSpc>
                <a:spcPct val="95000"/>
              </a:lnSpc>
              <a:spcBef>
                <a:spcPts val="1000"/>
              </a:spcBef>
              <a:spcAft>
                <a:spcPts val="0"/>
              </a:spcAft>
              <a:buClr>
                <a:srgbClr val="DF0126"/>
              </a:buClr>
              <a:buSzPts val="1400"/>
              <a:buFont typeface="Arial"/>
              <a:buChar char="•"/>
            </a:pPr>
            <a:r>
              <a:rPr b="0" i="0" lang="en-US" sz="2000" u="none" cap="none" strike="noStrike">
                <a:solidFill>
                  <a:srgbClr val="000000"/>
                </a:solidFill>
                <a:latin typeface="Arial"/>
                <a:ea typeface="Arial"/>
                <a:cs typeface="Arial"/>
                <a:sym typeface="Arial"/>
              </a:rPr>
              <a:t>Incorporates decisions that can </a:t>
            </a:r>
            <a:r>
              <a:rPr b="1" i="0" lang="en-US" sz="2000" u="none" cap="none" strike="noStrike">
                <a:solidFill>
                  <a:srgbClr val="000000"/>
                </a:solidFill>
                <a:latin typeface="Arial"/>
                <a:ea typeface="Arial"/>
                <a:cs typeface="Arial"/>
                <a:sym typeface="Arial"/>
              </a:rPr>
              <a:t>influence the future</a:t>
            </a:r>
            <a:r>
              <a:rPr b="0" i="0" lang="en-US" sz="2000" u="none" cap="none" strike="noStrike">
                <a:solidFill>
                  <a:srgbClr val="000000"/>
                </a:solidFill>
                <a:latin typeface="Arial"/>
                <a:ea typeface="Arial"/>
                <a:cs typeface="Arial"/>
                <a:sym typeface="Arial"/>
              </a:rPr>
              <a:t>.</a:t>
            </a:r>
            <a:endParaRPr/>
          </a:p>
          <a:p>
            <a:pPr indent="-228600" lvl="0" marL="228600" marR="0" rtl="0" algn="l">
              <a:lnSpc>
                <a:spcPct val="95000"/>
              </a:lnSpc>
              <a:spcBef>
                <a:spcPts val="1000"/>
              </a:spcBef>
              <a:spcAft>
                <a:spcPts val="0"/>
              </a:spcAft>
              <a:buClr>
                <a:srgbClr val="DF0126"/>
              </a:buClr>
              <a:buSzPts val="1400"/>
              <a:buFont typeface="Arial"/>
              <a:buChar char="•"/>
            </a:pPr>
            <a:r>
              <a:rPr b="0" i="0" lang="en-US" sz="2000" u="none" cap="none" strike="noStrike">
                <a:solidFill>
                  <a:srgbClr val="000000"/>
                </a:solidFill>
                <a:latin typeface="Arial"/>
                <a:ea typeface="Arial"/>
                <a:cs typeface="Arial"/>
                <a:sym typeface="Arial"/>
              </a:rPr>
              <a:t>Is a </a:t>
            </a:r>
            <a:r>
              <a:rPr b="1" i="0" lang="en-US" sz="2000" u="none" cap="none" strike="noStrike">
                <a:solidFill>
                  <a:srgbClr val="000000"/>
                </a:solidFill>
                <a:latin typeface="Arial"/>
                <a:ea typeface="Arial"/>
                <a:cs typeface="Arial"/>
                <a:sym typeface="Arial"/>
              </a:rPr>
              <a:t>sequence of activities </a:t>
            </a:r>
            <a:r>
              <a:rPr b="0" i="0" lang="en-US" sz="2000" u="none" cap="none" strike="noStrike">
                <a:solidFill>
                  <a:srgbClr val="000000"/>
                </a:solidFill>
                <a:latin typeface="Arial"/>
                <a:ea typeface="Arial"/>
                <a:cs typeface="Arial"/>
                <a:sym typeface="Arial"/>
              </a:rPr>
              <a:t>with which the Project Goals can be accomplished. </a:t>
            </a:r>
            <a:endParaRPr/>
          </a:p>
          <a:p>
            <a:pPr indent="-228600" lvl="0" marL="228600" marR="0" rtl="0" algn="l">
              <a:lnSpc>
                <a:spcPct val="95000"/>
              </a:lnSpc>
              <a:spcBef>
                <a:spcPts val="1000"/>
              </a:spcBef>
              <a:spcAft>
                <a:spcPts val="0"/>
              </a:spcAft>
              <a:buClr>
                <a:srgbClr val="DF0126"/>
              </a:buClr>
              <a:buSzPts val="1400"/>
              <a:buFont typeface="Arial"/>
              <a:buChar char="•"/>
            </a:pPr>
            <a:r>
              <a:rPr b="0" i="0" lang="en-US" sz="2000" u="none" cap="none" strike="noStrike">
                <a:solidFill>
                  <a:srgbClr val="000000"/>
                </a:solidFill>
                <a:latin typeface="Arial"/>
                <a:ea typeface="Arial"/>
                <a:cs typeface="Arial"/>
                <a:sym typeface="Arial"/>
              </a:rPr>
              <a:t>Identifies the </a:t>
            </a:r>
            <a:r>
              <a:rPr b="1" i="0" lang="en-US" sz="2000" u="none" cap="none" strike="noStrike">
                <a:solidFill>
                  <a:srgbClr val="000000"/>
                </a:solidFill>
                <a:latin typeface="Arial"/>
                <a:ea typeface="Arial"/>
                <a:cs typeface="Arial"/>
                <a:sym typeface="Arial"/>
              </a:rPr>
              <a:t>resources</a:t>
            </a:r>
            <a:r>
              <a:rPr b="0" i="0" lang="en-US" sz="2000" u="none" cap="none" strike="noStrike">
                <a:solidFill>
                  <a:srgbClr val="000000"/>
                </a:solidFill>
                <a:latin typeface="Arial"/>
                <a:ea typeface="Arial"/>
                <a:cs typeface="Arial"/>
                <a:sym typeface="Arial"/>
              </a:rPr>
              <a:t> required and </a:t>
            </a:r>
            <a:r>
              <a:rPr b="1" i="0" lang="en-US" sz="2000" u="none" cap="none" strike="noStrike">
                <a:solidFill>
                  <a:srgbClr val="000000"/>
                </a:solidFill>
                <a:latin typeface="Arial"/>
                <a:ea typeface="Arial"/>
                <a:cs typeface="Arial"/>
                <a:sym typeface="Arial"/>
              </a:rPr>
              <a:t>cost</a:t>
            </a:r>
            <a:r>
              <a:rPr b="0" i="0" lang="en-US" sz="2000" u="none" cap="none" strike="noStrike">
                <a:solidFill>
                  <a:srgbClr val="000000"/>
                </a:solidFill>
                <a:latin typeface="Arial"/>
                <a:ea typeface="Arial"/>
                <a:cs typeface="Arial"/>
                <a:sym typeface="Arial"/>
              </a:rPr>
              <a:t>.</a:t>
            </a:r>
            <a:endParaRPr b="0" i="0" sz="2000" u="none" cap="none" strike="noStrike">
              <a:solidFill>
                <a:srgbClr val="F35B1B"/>
              </a:solidFill>
              <a:latin typeface="Arial"/>
              <a:ea typeface="Arial"/>
              <a:cs typeface="Arial"/>
              <a:sym typeface="Arial"/>
            </a:endParaRPr>
          </a:p>
        </p:txBody>
      </p:sp>
      <p:sp>
        <p:nvSpPr>
          <p:cNvPr id="291" name="Google Shape;291;p16"/>
          <p:cNvSpPr/>
          <p:nvPr/>
        </p:nvSpPr>
        <p:spPr>
          <a:xfrm>
            <a:off x="4001238" y="5785708"/>
            <a:ext cx="2895600" cy="457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800000"/>
              </a:buClr>
              <a:buSzPts val="3200"/>
              <a:buFont typeface="Noto Sans Symbols"/>
              <a:buNone/>
            </a:pPr>
            <a:r>
              <a:t/>
            </a:r>
            <a:endParaRPr b="1" i="1" sz="3200" u="none" cap="none" strike="noStrike">
              <a:solidFill>
                <a:srgbClr val="44546A"/>
              </a:solidFill>
              <a:latin typeface="Impact"/>
              <a:ea typeface="Impact"/>
              <a:cs typeface="Impact"/>
              <a:sym typeface="Impact"/>
            </a:endParaRPr>
          </a:p>
        </p:txBody>
      </p:sp>
      <p:sp>
        <p:nvSpPr>
          <p:cNvPr id="292" name="Google Shape;292;p16"/>
          <p:cNvSpPr txBox="1"/>
          <p:nvPr/>
        </p:nvSpPr>
        <p:spPr>
          <a:xfrm>
            <a:off x="2095223" y="5642479"/>
            <a:ext cx="7602980" cy="430887"/>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Clr>
                <a:srgbClr val="800000"/>
              </a:buClr>
              <a:buSzPts val="2800"/>
              <a:buFont typeface="Noto Sans Symbols"/>
              <a:buNone/>
            </a:pPr>
            <a:r>
              <a:rPr lang="en-US" sz="2800">
                <a:solidFill>
                  <a:srgbClr val="000000"/>
                </a:solidFill>
                <a:latin typeface="Arial"/>
                <a:ea typeface="Arial"/>
                <a:cs typeface="Arial"/>
                <a:sym typeface="Arial"/>
              </a:rPr>
              <a:t>Planning is the efficient use of the 4 Resources</a:t>
            </a:r>
            <a:r>
              <a:rPr lang="en-US" sz="2400">
                <a:solidFill>
                  <a:srgbClr val="000000"/>
                </a:solidFill>
                <a:latin typeface="Trebuchet MS"/>
                <a:ea typeface="Trebuchet MS"/>
                <a:cs typeface="Trebuchet MS"/>
                <a:sym typeface="Trebuchet MS"/>
              </a:rPr>
              <a:t>!</a:t>
            </a:r>
            <a:endParaRPr/>
          </a:p>
        </p:txBody>
      </p:sp>
      <p:sp>
        <p:nvSpPr>
          <p:cNvPr id="293" name="Google Shape;293;p16"/>
          <p:cNvSpPr txBox="1"/>
          <p:nvPr/>
        </p:nvSpPr>
        <p:spPr>
          <a:xfrm>
            <a:off x="3596426" y="6264833"/>
            <a:ext cx="4403725" cy="365125"/>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Clr>
                <a:srgbClr val="800000"/>
              </a:buClr>
              <a:buSzPts val="2400"/>
              <a:buFont typeface="Noto Sans Symbols"/>
              <a:buNone/>
            </a:pPr>
            <a:r>
              <a:rPr lang="en-US" sz="2400">
                <a:solidFill>
                  <a:srgbClr val="FF0000"/>
                </a:solidFill>
                <a:latin typeface="Trebuchet MS"/>
                <a:ea typeface="Trebuchet MS"/>
                <a:cs typeface="Trebuchet MS"/>
                <a:sym typeface="Trebuchet MS"/>
              </a:rPr>
              <a:t>Time</a:t>
            </a:r>
            <a:r>
              <a:rPr lang="en-US" sz="2400">
                <a:solidFill>
                  <a:srgbClr val="000000"/>
                </a:solidFill>
                <a:latin typeface="Trebuchet MS"/>
                <a:ea typeface="Trebuchet MS"/>
                <a:cs typeface="Trebuchet MS"/>
                <a:sym typeface="Trebuchet MS"/>
              </a:rPr>
              <a:t>, </a:t>
            </a:r>
            <a:r>
              <a:rPr lang="en-US" sz="2400">
                <a:solidFill>
                  <a:srgbClr val="0000FF"/>
                </a:solidFill>
                <a:latin typeface="Trebuchet MS"/>
                <a:ea typeface="Trebuchet MS"/>
                <a:cs typeface="Trebuchet MS"/>
                <a:sym typeface="Trebuchet MS"/>
              </a:rPr>
              <a:t>Money</a:t>
            </a:r>
            <a:r>
              <a:rPr lang="en-US" sz="2400">
                <a:solidFill>
                  <a:srgbClr val="000000"/>
                </a:solidFill>
                <a:latin typeface="Trebuchet MS"/>
                <a:ea typeface="Trebuchet MS"/>
                <a:cs typeface="Trebuchet MS"/>
                <a:sym typeface="Trebuchet MS"/>
              </a:rPr>
              <a:t>, </a:t>
            </a:r>
            <a:r>
              <a:rPr lang="en-US" sz="2400">
                <a:solidFill>
                  <a:srgbClr val="009900"/>
                </a:solidFill>
                <a:latin typeface="Trebuchet MS"/>
                <a:ea typeface="Trebuchet MS"/>
                <a:cs typeface="Trebuchet MS"/>
                <a:sym typeface="Trebuchet MS"/>
              </a:rPr>
              <a:t>People</a:t>
            </a:r>
            <a:r>
              <a:rPr lang="en-US" sz="2400">
                <a:solidFill>
                  <a:srgbClr val="000000"/>
                </a:solidFill>
                <a:latin typeface="Trebuchet MS"/>
                <a:ea typeface="Trebuchet MS"/>
                <a:cs typeface="Trebuchet MS"/>
                <a:sym typeface="Trebuchet MS"/>
              </a:rPr>
              <a:t> &amp; </a:t>
            </a:r>
            <a:r>
              <a:rPr lang="en-US" sz="2400">
                <a:solidFill>
                  <a:srgbClr val="FF00FF"/>
                </a:solidFill>
                <a:latin typeface="Trebuchet MS"/>
                <a:ea typeface="Trebuchet MS"/>
                <a:cs typeface="Trebuchet MS"/>
                <a:sym typeface="Trebuchet MS"/>
              </a:rPr>
              <a:t>Material</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gtEl>
                                        <p:attrNameLst>
                                          <p:attrName>style.visibility</p:attrName>
                                        </p:attrNameLst>
                                      </p:cBhvr>
                                      <p:to>
                                        <p:strVal val="visible"/>
                                      </p:to>
                                    </p:set>
                                    <p:animEffect filter="fade" transition="in">
                                      <p:cBhvr>
                                        <p:cTn dur="500"/>
                                        <p:tgtEl>
                                          <p:spTgt spid="292"/>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293"/>
                                        </p:tgtEl>
                                        <p:attrNameLst>
                                          <p:attrName>style.visibility</p:attrName>
                                        </p:attrNameLst>
                                      </p:cBhvr>
                                      <p:to>
                                        <p:strVal val="visible"/>
                                      </p:to>
                                    </p:set>
                                    <p:animEffect filter="fade" transition="in">
                                      <p:cBhvr>
                                        <p:cTn dur="500"/>
                                        <p:tgtEl>
                                          <p:spTgt spid="29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pic>
        <p:nvPicPr>
          <p:cNvPr id="298" name="Google Shape;298;p1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99" name="Google Shape;299;p1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00" name="Google Shape;300;p1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01" name="Google Shape;301;p1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02" name="Google Shape;302;p17"/>
          <p:cNvPicPr preferRelativeResize="0"/>
          <p:nvPr/>
        </p:nvPicPr>
        <p:blipFill rotWithShape="1">
          <a:blip r:embed="rId6">
            <a:alphaModFix/>
          </a:blip>
          <a:srcRect b="0" l="0" r="0" t="0"/>
          <a:stretch/>
        </p:blipFill>
        <p:spPr>
          <a:xfrm>
            <a:off x="0" y="0"/>
            <a:ext cx="7436487" cy="1610200"/>
          </a:xfrm>
          <a:prstGeom prst="rect">
            <a:avLst/>
          </a:prstGeom>
          <a:noFill/>
          <a:ln>
            <a:noFill/>
          </a:ln>
        </p:spPr>
      </p:pic>
      <p:sp>
        <p:nvSpPr>
          <p:cNvPr id="303" name="Google Shape;303;p17"/>
          <p:cNvSpPr txBox="1"/>
          <p:nvPr/>
        </p:nvSpPr>
        <p:spPr>
          <a:xfrm>
            <a:off x="2199803" y="498334"/>
            <a:ext cx="3249479"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Elements of Planning</a:t>
            </a:r>
            <a:endParaRPr/>
          </a:p>
        </p:txBody>
      </p:sp>
      <p:sp>
        <p:nvSpPr>
          <p:cNvPr id="304" name="Google Shape;304;p17"/>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305" name="Google Shape;305;p17"/>
          <p:cNvSpPr txBox="1"/>
          <p:nvPr/>
        </p:nvSpPr>
        <p:spPr>
          <a:xfrm>
            <a:off x="1262952" y="1336245"/>
            <a:ext cx="9895536" cy="4172734"/>
          </a:xfrm>
          <a:prstGeom prst="rect">
            <a:avLst/>
          </a:prstGeom>
          <a:noFill/>
          <a:ln>
            <a:noFill/>
          </a:ln>
        </p:spPr>
        <p:txBody>
          <a:bodyPr anchorCtr="0" anchor="t" bIns="38100" lIns="76200" spcFirstLastPara="1" rIns="76200" wrap="square" tIns="38100">
            <a:noAutofit/>
          </a:bodyPr>
          <a:lstStyle/>
          <a:p>
            <a:pPr indent="-395288" lvl="0" marL="395288" marR="0" rtl="0" algn="l">
              <a:lnSpc>
                <a:spcPct val="95000"/>
              </a:lnSpc>
              <a:spcBef>
                <a:spcPts val="0"/>
              </a:spcBef>
              <a:spcAft>
                <a:spcPts val="0"/>
              </a:spcAft>
              <a:buClr>
                <a:srgbClr val="262626"/>
              </a:buClr>
              <a:buSzPts val="2400"/>
              <a:buFont typeface="Noto Sans Symbols"/>
              <a:buChar char="▪"/>
            </a:pPr>
            <a:r>
              <a:rPr lang="en-US" sz="2400">
                <a:solidFill>
                  <a:srgbClr val="262626"/>
                </a:solidFill>
                <a:latin typeface="Arial"/>
                <a:ea typeface="Arial"/>
                <a:cs typeface="Arial"/>
                <a:sym typeface="Arial"/>
              </a:rPr>
              <a:t>Scope Definition</a:t>
            </a:r>
            <a:endParaRPr/>
          </a:p>
          <a:p>
            <a:pPr indent="-242888" lvl="0" marL="395288" marR="0" rtl="0" algn="l">
              <a:lnSpc>
                <a:spcPct val="95000"/>
              </a:lnSpc>
              <a:spcBef>
                <a:spcPts val="1000"/>
              </a:spcBef>
              <a:spcAft>
                <a:spcPts val="0"/>
              </a:spcAft>
              <a:buClr>
                <a:schemeClr val="dk1"/>
              </a:buClr>
              <a:buSzPts val="2400"/>
              <a:buFont typeface="Noto Sans Symbols"/>
              <a:buNone/>
            </a:pPr>
            <a:r>
              <a:t/>
            </a:r>
            <a:endParaRPr sz="2400">
              <a:solidFill>
                <a:srgbClr val="262626"/>
              </a:solidFill>
              <a:latin typeface="Arial"/>
              <a:ea typeface="Arial"/>
              <a:cs typeface="Arial"/>
              <a:sym typeface="Arial"/>
            </a:endParaRPr>
          </a:p>
          <a:p>
            <a:pPr indent="-395288" lvl="0" marL="395288" marR="0" rtl="0" algn="l">
              <a:lnSpc>
                <a:spcPct val="95000"/>
              </a:lnSpc>
              <a:spcBef>
                <a:spcPts val="1000"/>
              </a:spcBef>
              <a:spcAft>
                <a:spcPts val="0"/>
              </a:spcAft>
              <a:buClr>
                <a:srgbClr val="262626"/>
              </a:buClr>
              <a:buSzPts val="2400"/>
              <a:buFont typeface="Noto Sans Symbols"/>
              <a:buChar char="▪"/>
            </a:pPr>
            <a:r>
              <a:rPr lang="en-US" sz="2400">
                <a:solidFill>
                  <a:srgbClr val="262626"/>
                </a:solidFill>
                <a:latin typeface="Arial"/>
                <a:ea typeface="Arial"/>
                <a:cs typeface="Arial"/>
                <a:sym typeface="Arial"/>
              </a:rPr>
              <a:t>Execution strategy (EPC, D&amp;B, C etc.)</a:t>
            </a:r>
            <a:endParaRPr/>
          </a:p>
          <a:p>
            <a:pPr indent="-242888" lvl="0" marL="395288" marR="0" rtl="0" algn="l">
              <a:lnSpc>
                <a:spcPct val="95000"/>
              </a:lnSpc>
              <a:spcBef>
                <a:spcPts val="1000"/>
              </a:spcBef>
              <a:spcAft>
                <a:spcPts val="0"/>
              </a:spcAft>
              <a:buClr>
                <a:schemeClr val="dk1"/>
              </a:buClr>
              <a:buSzPts val="2400"/>
              <a:buFont typeface="Noto Sans Symbols"/>
              <a:buNone/>
            </a:pPr>
            <a:r>
              <a:t/>
            </a:r>
            <a:endParaRPr sz="2400">
              <a:solidFill>
                <a:srgbClr val="262626"/>
              </a:solidFill>
              <a:latin typeface="Arial"/>
              <a:ea typeface="Arial"/>
              <a:cs typeface="Arial"/>
              <a:sym typeface="Arial"/>
            </a:endParaRPr>
          </a:p>
          <a:p>
            <a:pPr indent="-395288" lvl="0" marL="395288" marR="0" rtl="0" algn="l">
              <a:lnSpc>
                <a:spcPct val="95000"/>
              </a:lnSpc>
              <a:spcBef>
                <a:spcPts val="1000"/>
              </a:spcBef>
              <a:spcAft>
                <a:spcPts val="0"/>
              </a:spcAft>
              <a:buClr>
                <a:srgbClr val="262626"/>
              </a:buClr>
              <a:buSzPts val="2400"/>
              <a:buFont typeface="Noto Sans Symbols"/>
              <a:buChar char="▪"/>
            </a:pPr>
            <a:r>
              <a:rPr lang="en-US" sz="2400">
                <a:solidFill>
                  <a:srgbClr val="262626"/>
                </a:solidFill>
                <a:latin typeface="Arial"/>
                <a:ea typeface="Arial"/>
                <a:cs typeface="Arial"/>
                <a:sym typeface="Arial"/>
              </a:rPr>
              <a:t>Contract requirement</a:t>
            </a:r>
            <a:endParaRPr/>
          </a:p>
          <a:p>
            <a:pPr indent="-242888" lvl="0" marL="395288" marR="0" rtl="0" algn="l">
              <a:lnSpc>
                <a:spcPct val="95000"/>
              </a:lnSpc>
              <a:spcBef>
                <a:spcPts val="1000"/>
              </a:spcBef>
              <a:spcAft>
                <a:spcPts val="0"/>
              </a:spcAft>
              <a:buClr>
                <a:schemeClr val="dk1"/>
              </a:buClr>
              <a:buSzPts val="2400"/>
              <a:buFont typeface="Noto Sans Symbols"/>
              <a:buNone/>
            </a:pPr>
            <a:r>
              <a:t/>
            </a:r>
            <a:endParaRPr sz="2400">
              <a:solidFill>
                <a:srgbClr val="262626"/>
              </a:solidFill>
              <a:latin typeface="Arial"/>
              <a:ea typeface="Arial"/>
              <a:cs typeface="Arial"/>
              <a:sym typeface="Arial"/>
            </a:endParaRPr>
          </a:p>
          <a:p>
            <a:pPr indent="-395288" lvl="0" marL="395288" marR="0" rtl="0" algn="l">
              <a:lnSpc>
                <a:spcPct val="95000"/>
              </a:lnSpc>
              <a:spcBef>
                <a:spcPts val="1000"/>
              </a:spcBef>
              <a:spcAft>
                <a:spcPts val="0"/>
              </a:spcAft>
              <a:buClr>
                <a:srgbClr val="262626"/>
              </a:buClr>
              <a:buSzPts val="2400"/>
              <a:buFont typeface="Noto Sans Symbols"/>
              <a:buChar char="▪"/>
            </a:pPr>
            <a:r>
              <a:rPr lang="en-US" sz="2400">
                <a:solidFill>
                  <a:srgbClr val="262626"/>
                </a:solidFill>
                <a:latin typeface="Arial"/>
                <a:ea typeface="Arial"/>
                <a:cs typeface="Arial"/>
                <a:sym typeface="Arial"/>
              </a:rPr>
              <a:t>Discipline integration</a:t>
            </a:r>
            <a:endParaRPr/>
          </a:p>
          <a:p>
            <a:pPr indent="-242888" lvl="0" marL="395288" marR="0" rtl="0" algn="l">
              <a:lnSpc>
                <a:spcPct val="95000"/>
              </a:lnSpc>
              <a:spcBef>
                <a:spcPts val="1000"/>
              </a:spcBef>
              <a:spcAft>
                <a:spcPts val="0"/>
              </a:spcAft>
              <a:buClr>
                <a:schemeClr val="dk1"/>
              </a:buClr>
              <a:buSzPts val="2400"/>
              <a:buFont typeface="Noto Sans Symbols"/>
              <a:buNone/>
            </a:pPr>
            <a:r>
              <a:t/>
            </a:r>
            <a:endParaRPr sz="2400">
              <a:solidFill>
                <a:srgbClr val="262626"/>
              </a:solidFill>
              <a:latin typeface="Arial"/>
              <a:ea typeface="Arial"/>
              <a:cs typeface="Arial"/>
              <a:sym typeface="Arial"/>
            </a:endParaRPr>
          </a:p>
          <a:p>
            <a:pPr indent="-395288" lvl="0" marL="395288" marR="0" rtl="0" algn="l">
              <a:lnSpc>
                <a:spcPct val="95000"/>
              </a:lnSpc>
              <a:spcBef>
                <a:spcPts val="1000"/>
              </a:spcBef>
              <a:spcAft>
                <a:spcPts val="0"/>
              </a:spcAft>
              <a:buClr>
                <a:srgbClr val="262626"/>
              </a:buClr>
              <a:buSzPts val="2400"/>
              <a:buFont typeface="Noto Sans Symbols"/>
              <a:buChar char="▪"/>
            </a:pPr>
            <a:r>
              <a:rPr lang="en-US" sz="2400">
                <a:solidFill>
                  <a:srgbClr val="262626"/>
                </a:solidFill>
                <a:latin typeface="Arial"/>
                <a:ea typeface="Arial"/>
                <a:cs typeface="Arial"/>
                <a:sym typeface="Arial"/>
              </a:rPr>
              <a:t>Work Breakdown Structure (WBS)</a:t>
            </a:r>
            <a:endParaRPr/>
          </a:p>
          <a:p>
            <a:pPr indent="-121920" lvl="0" marL="228600" marR="0" rtl="0" algn="l">
              <a:lnSpc>
                <a:spcPct val="95000"/>
              </a:lnSpc>
              <a:spcBef>
                <a:spcPts val="1000"/>
              </a:spcBef>
              <a:spcAft>
                <a:spcPts val="0"/>
              </a:spcAft>
              <a:buClr>
                <a:schemeClr val="dk1"/>
              </a:buClr>
              <a:buSzPts val="1680"/>
              <a:buFont typeface="Arial"/>
              <a:buNone/>
            </a:pPr>
            <a:r>
              <a:t/>
            </a:r>
            <a:endParaRPr sz="2400">
              <a:solidFill>
                <a:srgbClr val="262626"/>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pic>
        <p:nvPicPr>
          <p:cNvPr id="310" name="Google Shape;310;p1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11" name="Google Shape;311;p1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12" name="Google Shape;312;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13" name="Google Shape;313;p1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14" name="Google Shape;314;p18"/>
          <p:cNvPicPr preferRelativeResize="0"/>
          <p:nvPr/>
        </p:nvPicPr>
        <p:blipFill rotWithShape="1">
          <a:blip r:embed="rId6">
            <a:alphaModFix/>
          </a:blip>
          <a:srcRect b="0" l="0" r="0" t="0"/>
          <a:stretch/>
        </p:blipFill>
        <p:spPr>
          <a:xfrm>
            <a:off x="0" y="0"/>
            <a:ext cx="7436487" cy="1610200"/>
          </a:xfrm>
          <a:prstGeom prst="rect">
            <a:avLst/>
          </a:prstGeom>
          <a:noFill/>
          <a:ln>
            <a:noFill/>
          </a:ln>
        </p:spPr>
      </p:pic>
      <p:sp>
        <p:nvSpPr>
          <p:cNvPr id="315" name="Google Shape;315;p18"/>
          <p:cNvSpPr txBox="1"/>
          <p:nvPr/>
        </p:nvSpPr>
        <p:spPr>
          <a:xfrm>
            <a:off x="2199803" y="498334"/>
            <a:ext cx="3249479"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Elements of Planning</a:t>
            </a:r>
            <a:endParaRPr/>
          </a:p>
        </p:txBody>
      </p:sp>
      <p:sp>
        <p:nvSpPr>
          <p:cNvPr id="316" name="Google Shape;316;p18"/>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317" name="Google Shape;317;p18"/>
          <p:cNvSpPr txBox="1"/>
          <p:nvPr/>
        </p:nvSpPr>
        <p:spPr>
          <a:xfrm>
            <a:off x="1262952" y="1336245"/>
            <a:ext cx="9895536" cy="3819515"/>
          </a:xfrm>
          <a:prstGeom prst="rect">
            <a:avLst/>
          </a:prstGeom>
          <a:noFill/>
          <a:ln>
            <a:noFill/>
          </a:ln>
        </p:spPr>
        <p:txBody>
          <a:bodyPr anchorCtr="0" anchor="t" bIns="38100" lIns="76200" spcFirstLastPara="1" rIns="76200" wrap="square" tIns="38100">
            <a:noAutofit/>
          </a:bodyPr>
          <a:lstStyle/>
          <a:p>
            <a:pPr indent="-395288" lvl="0" marL="395288" marR="0" rtl="0" algn="l">
              <a:lnSpc>
                <a:spcPct val="95000"/>
              </a:lnSpc>
              <a:spcBef>
                <a:spcPts val="0"/>
              </a:spcBef>
              <a:spcAft>
                <a:spcPts val="0"/>
              </a:spcAft>
              <a:buClr>
                <a:srgbClr val="262626"/>
              </a:buClr>
              <a:buSzPts val="2400"/>
              <a:buFont typeface="Noto Sans Symbols"/>
              <a:buChar char="▪"/>
            </a:pPr>
            <a:r>
              <a:rPr b="0" i="0" lang="en-US" sz="2400" u="none" cap="none" strike="noStrike">
                <a:solidFill>
                  <a:srgbClr val="262626"/>
                </a:solidFill>
                <a:latin typeface="Arial"/>
                <a:ea typeface="Arial"/>
                <a:cs typeface="Arial"/>
                <a:sym typeface="Arial"/>
              </a:rPr>
              <a:t>Organizational Breakdown Structure</a:t>
            </a:r>
            <a:endParaRPr/>
          </a:p>
          <a:p>
            <a:pPr indent="-242888" lvl="0" marL="395288" marR="0" rtl="0" algn="l">
              <a:lnSpc>
                <a:spcPct val="95000"/>
              </a:lnSpc>
              <a:spcBef>
                <a:spcPts val="1000"/>
              </a:spcBef>
              <a:spcAft>
                <a:spcPts val="0"/>
              </a:spcAft>
              <a:buClr>
                <a:schemeClr val="dk1"/>
              </a:buClr>
              <a:buSzPts val="2400"/>
              <a:buFont typeface="Noto Sans Symbols"/>
              <a:buNone/>
            </a:pPr>
            <a:r>
              <a:t/>
            </a:r>
            <a:endParaRPr b="0" i="0" sz="2400" u="none" cap="none" strike="noStrike">
              <a:solidFill>
                <a:srgbClr val="262626"/>
              </a:solidFill>
              <a:latin typeface="Arial"/>
              <a:ea typeface="Arial"/>
              <a:cs typeface="Arial"/>
              <a:sym typeface="Arial"/>
            </a:endParaRPr>
          </a:p>
          <a:p>
            <a:pPr indent="-395288" lvl="0" marL="395288" marR="0" rtl="0" algn="l">
              <a:lnSpc>
                <a:spcPct val="95000"/>
              </a:lnSpc>
              <a:spcBef>
                <a:spcPts val="1000"/>
              </a:spcBef>
              <a:spcAft>
                <a:spcPts val="0"/>
              </a:spcAft>
              <a:buClr>
                <a:srgbClr val="262626"/>
              </a:buClr>
              <a:buSzPts val="2400"/>
              <a:buFont typeface="Noto Sans Symbols"/>
              <a:buChar char="▪"/>
            </a:pPr>
            <a:r>
              <a:rPr b="0" i="0" lang="en-US" sz="2400" u="none" cap="none" strike="noStrike">
                <a:solidFill>
                  <a:srgbClr val="262626"/>
                </a:solidFill>
                <a:latin typeface="Arial"/>
                <a:ea typeface="Arial"/>
                <a:cs typeface="Arial"/>
                <a:sym typeface="Arial"/>
              </a:rPr>
              <a:t>Work and Planning Packaging</a:t>
            </a:r>
            <a:endParaRPr/>
          </a:p>
          <a:p>
            <a:pPr indent="-242888" lvl="0" marL="395288" marR="0" rtl="0" algn="l">
              <a:lnSpc>
                <a:spcPct val="95000"/>
              </a:lnSpc>
              <a:spcBef>
                <a:spcPts val="1000"/>
              </a:spcBef>
              <a:spcAft>
                <a:spcPts val="0"/>
              </a:spcAft>
              <a:buClr>
                <a:schemeClr val="dk1"/>
              </a:buClr>
              <a:buSzPts val="2400"/>
              <a:buFont typeface="Noto Sans Symbols"/>
              <a:buNone/>
            </a:pPr>
            <a:r>
              <a:t/>
            </a:r>
            <a:endParaRPr b="0" i="0" sz="2400" u="none" cap="none" strike="noStrike">
              <a:solidFill>
                <a:srgbClr val="262626"/>
              </a:solidFill>
              <a:latin typeface="Arial"/>
              <a:ea typeface="Arial"/>
              <a:cs typeface="Arial"/>
              <a:sym typeface="Arial"/>
            </a:endParaRPr>
          </a:p>
          <a:p>
            <a:pPr indent="-395288" lvl="0" marL="395288" marR="0" rtl="0" algn="l">
              <a:lnSpc>
                <a:spcPct val="95000"/>
              </a:lnSpc>
              <a:spcBef>
                <a:spcPts val="1000"/>
              </a:spcBef>
              <a:spcAft>
                <a:spcPts val="0"/>
              </a:spcAft>
              <a:buClr>
                <a:srgbClr val="262626"/>
              </a:buClr>
              <a:buSzPts val="2400"/>
              <a:buFont typeface="Noto Sans Symbols"/>
              <a:buChar char="▪"/>
            </a:pPr>
            <a:r>
              <a:rPr b="0" i="0" lang="en-US" sz="2400" u="none" cap="none" strike="noStrike">
                <a:solidFill>
                  <a:srgbClr val="262626"/>
                </a:solidFill>
                <a:latin typeface="Arial"/>
                <a:ea typeface="Arial"/>
                <a:cs typeface="Arial"/>
                <a:sym typeface="Arial"/>
              </a:rPr>
              <a:t>Identifying / Defining the activities &amp; milestones necessary</a:t>
            </a:r>
            <a:endParaRPr/>
          </a:p>
          <a:p>
            <a:pPr indent="-242888" lvl="0" marL="395288" marR="0" rtl="0" algn="l">
              <a:lnSpc>
                <a:spcPct val="95000"/>
              </a:lnSpc>
              <a:spcBef>
                <a:spcPts val="1000"/>
              </a:spcBef>
              <a:spcAft>
                <a:spcPts val="0"/>
              </a:spcAft>
              <a:buClr>
                <a:schemeClr val="dk1"/>
              </a:buClr>
              <a:buSzPts val="2400"/>
              <a:buFont typeface="Noto Sans Symbols"/>
              <a:buNone/>
            </a:pPr>
            <a:r>
              <a:t/>
            </a:r>
            <a:endParaRPr b="0" i="0" sz="2400" u="none" cap="none" strike="noStrike">
              <a:solidFill>
                <a:srgbClr val="262626"/>
              </a:solidFill>
              <a:latin typeface="Arial"/>
              <a:ea typeface="Arial"/>
              <a:cs typeface="Arial"/>
              <a:sym typeface="Arial"/>
            </a:endParaRPr>
          </a:p>
          <a:p>
            <a:pPr indent="-395288" lvl="0" marL="395288" marR="0" rtl="0" algn="l">
              <a:lnSpc>
                <a:spcPct val="95000"/>
              </a:lnSpc>
              <a:spcBef>
                <a:spcPts val="1000"/>
              </a:spcBef>
              <a:spcAft>
                <a:spcPts val="0"/>
              </a:spcAft>
              <a:buClr>
                <a:srgbClr val="262626"/>
              </a:buClr>
              <a:buSzPts val="2400"/>
              <a:buFont typeface="Noto Sans Symbols"/>
              <a:buChar char="▪"/>
            </a:pPr>
            <a:r>
              <a:rPr b="0" i="0" lang="en-US" sz="2400" u="none" cap="none" strike="noStrike">
                <a:solidFill>
                  <a:srgbClr val="262626"/>
                </a:solidFill>
                <a:latin typeface="Arial"/>
                <a:ea typeface="Arial"/>
                <a:cs typeface="Arial"/>
                <a:sym typeface="Arial"/>
              </a:rPr>
              <a:t>Level of detail</a:t>
            </a:r>
            <a:endParaRPr/>
          </a:p>
          <a:p>
            <a:pPr indent="-121920" lvl="0" marL="228600" marR="0" rtl="0" algn="l">
              <a:lnSpc>
                <a:spcPct val="95000"/>
              </a:lnSpc>
              <a:spcBef>
                <a:spcPts val="1000"/>
              </a:spcBef>
              <a:spcAft>
                <a:spcPts val="0"/>
              </a:spcAft>
              <a:buClr>
                <a:schemeClr val="dk1"/>
              </a:buClr>
              <a:buSzPts val="1680"/>
              <a:buFont typeface="Arial"/>
              <a:buNone/>
            </a:pPr>
            <a:r>
              <a:t/>
            </a:r>
            <a:endParaRPr b="0" i="0" sz="2400" u="none" cap="none" strike="noStrike">
              <a:solidFill>
                <a:srgbClr val="262626"/>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pic>
        <p:nvPicPr>
          <p:cNvPr id="322" name="Google Shape;322;p19"/>
          <p:cNvPicPr preferRelativeResize="0"/>
          <p:nvPr/>
        </p:nvPicPr>
        <p:blipFill rotWithShape="1">
          <a:blip r:embed="rId3">
            <a:alphaModFix/>
          </a:blip>
          <a:srcRect b="0" l="0" r="0" t="0"/>
          <a:stretch/>
        </p:blipFill>
        <p:spPr>
          <a:xfrm>
            <a:off x="409364" y="498334"/>
            <a:ext cx="6058111" cy="850688"/>
          </a:xfrm>
          <a:prstGeom prst="rect">
            <a:avLst/>
          </a:prstGeom>
          <a:noFill/>
          <a:ln>
            <a:noFill/>
          </a:ln>
        </p:spPr>
      </p:pic>
      <p:sp>
        <p:nvSpPr>
          <p:cNvPr id="323" name="Google Shape;323;p1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24" name="Google Shape;324;p1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25" name="Google Shape;325;p19"/>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26" name="Google Shape;326;p19"/>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27" name="Google Shape;327;p1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28" name="Google Shape;328;p1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29" name="Google Shape;329;p19"/>
          <p:cNvSpPr txBox="1"/>
          <p:nvPr/>
        </p:nvSpPr>
        <p:spPr>
          <a:xfrm>
            <a:off x="2492132" y="648838"/>
            <a:ext cx="14253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Agenda</a:t>
            </a:r>
            <a:endParaRPr/>
          </a:p>
        </p:txBody>
      </p:sp>
      <p:sp>
        <p:nvSpPr>
          <p:cNvPr id="330" name="Google Shape;330;p19"/>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331" name="Google Shape;331;p19"/>
          <p:cNvSpPr txBox="1"/>
          <p:nvPr/>
        </p:nvSpPr>
        <p:spPr>
          <a:xfrm>
            <a:off x="1516361" y="1254423"/>
            <a:ext cx="9902228" cy="5016758"/>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vs Scheduling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 vs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Effort</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Team</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Elements of Project Plan</a:t>
            </a:r>
            <a:endParaRPr/>
          </a:p>
          <a:p>
            <a:pPr indent="-571500" lvl="0" marL="571500" marR="0" rtl="0" algn="l">
              <a:lnSpc>
                <a:spcPct val="100000"/>
              </a:lnSpc>
              <a:spcBef>
                <a:spcPts val="0"/>
              </a:spcBef>
              <a:spcAft>
                <a:spcPts val="0"/>
              </a:spcAft>
              <a:buClr>
                <a:schemeClr val="dk1"/>
              </a:buClr>
              <a:buSzPts val="3200"/>
              <a:buFont typeface="Courier New"/>
              <a:buChar char="o"/>
            </a:pPr>
            <a:r>
              <a:rPr b="1" lang="en-US" sz="3200">
                <a:solidFill>
                  <a:schemeClr val="dk1"/>
                </a:solidFill>
                <a:latin typeface="Calibri"/>
                <a:ea typeface="Calibri"/>
                <a:cs typeface="Calibri"/>
                <a:sym typeface="Calibri"/>
              </a:rPr>
              <a:t>Questions Planner Asks- Fundamentals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Tasks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Deliverables Associated with the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Project Planning and Setup </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Setup?</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Keys to Successful Setup</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pic>
        <p:nvPicPr>
          <p:cNvPr id="336" name="Google Shape;336;p2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37" name="Google Shape;337;p20"/>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38" name="Google Shape;338;p2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39" name="Google Shape;339;p2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40" name="Google Shape;340;p20"/>
          <p:cNvPicPr preferRelativeResize="0"/>
          <p:nvPr/>
        </p:nvPicPr>
        <p:blipFill rotWithShape="1">
          <a:blip r:embed="rId6">
            <a:alphaModFix/>
          </a:blip>
          <a:srcRect b="0" l="0" r="0" t="0"/>
          <a:stretch/>
        </p:blipFill>
        <p:spPr>
          <a:xfrm>
            <a:off x="0" y="0"/>
            <a:ext cx="7898296" cy="1610200"/>
          </a:xfrm>
          <a:prstGeom prst="rect">
            <a:avLst/>
          </a:prstGeom>
          <a:noFill/>
          <a:ln>
            <a:noFill/>
          </a:ln>
        </p:spPr>
      </p:pic>
      <p:sp>
        <p:nvSpPr>
          <p:cNvPr id="341" name="Google Shape;341;p20"/>
          <p:cNvSpPr txBox="1"/>
          <p:nvPr/>
        </p:nvSpPr>
        <p:spPr>
          <a:xfrm>
            <a:off x="2199803" y="498334"/>
            <a:ext cx="5844229"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Questions Planner Asks- Fundamentals</a:t>
            </a:r>
            <a:endParaRPr/>
          </a:p>
        </p:txBody>
      </p:sp>
      <p:sp>
        <p:nvSpPr>
          <p:cNvPr id="342" name="Google Shape;342;p20"/>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343" name="Google Shape;343;p20"/>
          <p:cNvSpPr txBox="1"/>
          <p:nvPr/>
        </p:nvSpPr>
        <p:spPr>
          <a:xfrm>
            <a:off x="578568" y="1644435"/>
            <a:ext cx="9941874" cy="3569129"/>
          </a:xfrm>
          <a:prstGeom prst="rect">
            <a:avLst/>
          </a:prstGeom>
          <a:noFill/>
          <a:ln>
            <a:noFill/>
          </a:ln>
        </p:spPr>
        <p:txBody>
          <a:bodyPr anchorCtr="0" anchor="t" bIns="38100" lIns="74600" spcFirstLastPara="1" rIns="74600" wrap="square" tIns="38100">
            <a:noAutofit/>
          </a:bodyPr>
          <a:lstStyle/>
          <a:p>
            <a:pPr indent="-457200" lvl="0" marL="457200" marR="0" rtl="0" algn="l">
              <a:lnSpc>
                <a:spcPct val="150000"/>
              </a:lnSpc>
              <a:spcBef>
                <a:spcPts val="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What is the </a:t>
            </a:r>
            <a:r>
              <a:rPr b="1" lang="en-US" sz="2400">
                <a:solidFill>
                  <a:srgbClr val="000000"/>
                </a:solidFill>
                <a:latin typeface="Arial"/>
                <a:ea typeface="Arial"/>
                <a:cs typeface="Arial"/>
                <a:sym typeface="Arial"/>
              </a:rPr>
              <a:t>scope of work</a:t>
            </a:r>
            <a:r>
              <a:rPr lang="en-US" sz="2400">
                <a:solidFill>
                  <a:srgbClr val="000000"/>
                </a:solidFill>
                <a:latin typeface="Arial"/>
                <a:ea typeface="Arial"/>
                <a:cs typeface="Arial"/>
                <a:sym typeface="Arial"/>
              </a:rPr>
              <a:t>?</a:t>
            </a:r>
            <a:endParaRPr/>
          </a:p>
          <a:p>
            <a:pPr indent="-457200" lvl="0" marL="457200" marR="0" rtl="0" algn="l">
              <a:lnSpc>
                <a:spcPct val="150000"/>
              </a:lnSpc>
              <a:spcBef>
                <a:spcPts val="100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What is the </a:t>
            </a:r>
            <a:r>
              <a:rPr b="1" lang="en-US" sz="2400">
                <a:solidFill>
                  <a:srgbClr val="000000"/>
                </a:solidFill>
                <a:latin typeface="Arial"/>
                <a:ea typeface="Arial"/>
                <a:cs typeface="Arial"/>
                <a:sym typeface="Arial"/>
              </a:rPr>
              <a:t>execution strategy</a:t>
            </a:r>
            <a:r>
              <a:rPr lang="en-US" sz="2400">
                <a:solidFill>
                  <a:srgbClr val="000000"/>
                </a:solidFill>
                <a:latin typeface="Arial"/>
                <a:ea typeface="Arial"/>
                <a:cs typeface="Arial"/>
                <a:sym typeface="Arial"/>
              </a:rPr>
              <a:t>? E? EP? EPC? EPCM? CM? PMC?</a:t>
            </a:r>
            <a:endParaRPr/>
          </a:p>
          <a:p>
            <a:pPr indent="-457200" lvl="0" marL="457200" marR="0" rtl="0" algn="l">
              <a:lnSpc>
                <a:spcPct val="150000"/>
              </a:lnSpc>
              <a:spcBef>
                <a:spcPts val="100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When is the official contract </a:t>
            </a:r>
            <a:r>
              <a:rPr b="1" lang="en-US" sz="2400">
                <a:solidFill>
                  <a:srgbClr val="000000"/>
                </a:solidFill>
                <a:latin typeface="Arial"/>
                <a:ea typeface="Arial"/>
                <a:cs typeface="Arial"/>
                <a:sym typeface="Arial"/>
              </a:rPr>
              <a:t>award</a:t>
            </a:r>
            <a:r>
              <a:rPr lang="en-US" sz="2400">
                <a:solidFill>
                  <a:srgbClr val="000000"/>
                </a:solidFill>
                <a:latin typeface="Arial"/>
                <a:ea typeface="Arial"/>
                <a:cs typeface="Arial"/>
                <a:sym typeface="Arial"/>
              </a:rPr>
              <a:t> or </a:t>
            </a:r>
            <a:r>
              <a:rPr b="1" lang="en-US" sz="2400">
                <a:solidFill>
                  <a:srgbClr val="000000"/>
                </a:solidFill>
                <a:latin typeface="Arial"/>
                <a:ea typeface="Arial"/>
                <a:cs typeface="Arial"/>
                <a:sym typeface="Arial"/>
              </a:rPr>
              <a:t>notice to proceed date</a:t>
            </a:r>
            <a:r>
              <a:rPr lang="en-US" sz="2400">
                <a:solidFill>
                  <a:srgbClr val="000000"/>
                </a:solidFill>
                <a:latin typeface="Arial"/>
                <a:ea typeface="Arial"/>
                <a:cs typeface="Arial"/>
                <a:sym typeface="Arial"/>
              </a:rPr>
              <a:t>?</a:t>
            </a:r>
            <a:endParaRPr/>
          </a:p>
          <a:p>
            <a:pPr indent="-457200" lvl="0" marL="457200" marR="0" rtl="0" algn="l">
              <a:lnSpc>
                <a:spcPct val="150000"/>
              </a:lnSpc>
              <a:spcBef>
                <a:spcPts val="100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What constitutes </a:t>
            </a:r>
            <a:r>
              <a:rPr b="1" lang="en-US" sz="2400">
                <a:solidFill>
                  <a:srgbClr val="000000"/>
                </a:solidFill>
                <a:latin typeface="Arial"/>
                <a:ea typeface="Arial"/>
                <a:cs typeface="Arial"/>
                <a:sym typeface="Arial"/>
              </a:rPr>
              <a:t>completion</a:t>
            </a:r>
            <a:r>
              <a:rPr lang="en-US" sz="2400">
                <a:solidFill>
                  <a:srgbClr val="000000"/>
                </a:solidFill>
                <a:latin typeface="Arial"/>
                <a:ea typeface="Arial"/>
                <a:cs typeface="Arial"/>
                <a:sym typeface="Arial"/>
              </a:rPr>
              <a:t>?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pic>
        <p:nvPicPr>
          <p:cNvPr id="348" name="Google Shape;348;p21"/>
          <p:cNvPicPr preferRelativeResize="0"/>
          <p:nvPr/>
        </p:nvPicPr>
        <p:blipFill rotWithShape="1">
          <a:blip r:embed="rId3">
            <a:alphaModFix/>
          </a:blip>
          <a:srcRect b="0" l="0" r="0" t="0"/>
          <a:stretch/>
        </p:blipFill>
        <p:spPr>
          <a:xfrm>
            <a:off x="409364" y="498334"/>
            <a:ext cx="6058111" cy="850688"/>
          </a:xfrm>
          <a:prstGeom prst="rect">
            <a:avLst/>
          </a:prstGeom>
          <a:noFill/>
          <a:ln>
            <a:noFill/>
          </a:ln>
        </p:spPr>
      </p:pic>
      <p:sp>
        <p:nvSpPr>
          <p:cNvPr id="349" name="Google Shape;349;p2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50" name="Google Shape;350;p2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51" name="Google Shape;351;p21"/>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52" name="Google Shape;352;p21"/>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53" name="Google Shape;353;p21"/>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54" name="Google Shape;354;p2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55" name="Google Shape;355;p21"/>
          <p:cNvSpPr txBox="1"/>
          <p:nvPr/>
        </p:nvSpPr>
        <p:spPr>
          <a:xfrm>
            <a:off x="2492132" y="648838"/>
            <a:ext cx="14253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Agenda</a:t>
            </a:r>
            <a:endParaRPr/>
          </a:p>
        </p:txBody>
      </p:sp>
      <p:sp>
        <p:nvSpPr>
          <p:cNvPr id="356" name="Google Shape;356;p21"/>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357" name="Google Shape;357;p21"/>
          <p:cNvSpPr txBox="1"/>
          <p:nvPr/>
        </p:nvSpPr>
        <p:spPr>
          <a:xfrm>
            <a:off x="1516361" y="1254423"/>
            <a:ext cx="9902228" cy="5016758"/>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vs Scheduling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 vs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Effort</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Team</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Elements of Project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Fundamentals</a:t>
            </a:r>
            <a:endParaRPr/>
          </a:p>
          <a:p>
            <a:pPr indent="-571500" lvl="0" marL="571500" marR="0" rtl="0" algn="l">
              <a:lnSpc>
                <a:spcPct val="100000"/>
              </a:lnSpc>
              <a:spcBef>
                <a:spcPts val="0"/>
              </a:spcBef>
              <a:spcAft>
                <a:spcPts val="0"/>
              </a:spcAft>
              <a:buClr>
                <a:schemeClr val="dk1"/>
              </a:buClr>
              <a:buSzPts val="3200"/>
              <a:buFont typeface="Courier New"/>
              <a:buChar char="o"/>
            </a:pPr>
            <a:r>
              <a:rPr b="1" lang="en-US" sz="3200">
                <a:solidFill>
                  <a:schemeClr val="dk1"/>
                </a:solidFill>
                <a:latin typeface="Calibri"/>
                <a:ea typeface="Calibri"/>
                <a:cs typeface="Calibri"/>
                <a:sym typeface="Calibri"/>
              </a:rPr>
              <a:t>Questions Planner Asks- Tasks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Deliverables Associated with the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Project Planning and Setup </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Setup?</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Keys to Successful Setup</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pic>
        <p:nvPicPr>
          <p:cNvPr id="362" name="Google Shape;362;p2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63" name="Google Shape;363;p2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64" name="Google Shape;364;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65" name="Google Shape;365;p2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66" name="Google Shape;366;p22"/>
          <p:cNvPicPr preferRelativeResize="0"/>
          <p:nvPr/>
        </p:nvPicPr>
        <p:blipFill rotWithShape="1">
          <a:blip r:embed="rId6">
            <a:alphaModFix/>
          </a:blip>
          <a:srcRect b="0" l="0" r="0" t="0"/>
          <a:stretch/>
        </p:blipFill>
        <p:spPr>
          <a:xfrm>
            <a:off x="0" y="0"/>
            <a:ext cx="7898296" cy="1610200"/>
          </a:xfrm>
          <a:prstGeom prst="rect">
            <a:avLst/>
          </a:prstGeom>
          <a:noFill/>
          <a:ln>
            <a:noFill/>
          </a:ln>
        </p:spPr>
      </p:pic>
      <p:sp>
        <p:nvSpPr>
          <p:cNvPr id="367" name="Google Shape;367;p22"/>
          <p:cNvSpPr txBox="1"/>
          <p:nvPr/>
        </p:nvSpPr>
        <p:spPr>
          <a:xfrm>
            <a:off x="2199803" y="498334"/>
            <a:ext cx="4539704"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Questions Planner Asks- Tasks</a:t>
            </a:r>
            <a:endParaRPr/>
          </a:p>
        </p:txBody>
      </p:sp>
      <p:sp>
        <p:nvSpPr>
          <p:cNvPr id="368" name="Google Shape;368;p22"/>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369" name="Google Shape;369;p22"/>
          <p:cNvSpPr txBox="1"/>
          <p:nvPr/>
        </p:nvSpPr>
        <p:spPr>
          <a:xfrm>
            <a:off x="651740" y="1846924"/>
            <a:ext cx="11123281" cy="3286897"/>
          </a:xfrm>
          <a:prstGeom prst="rect">
            <a:avLst/>
          </a:prstGeom>
          <a:noFill/>
          <a:ln>
            <a:noFill/>
          </a:ln>
        </p:spPr>
        <p:txBody>
          <a:bodyPr anchorCtr="0" anchor="t" bIns="38100" lIns="76200" spcFirstLastPara="1" rIns="76200" wrap="square" tIns="38100">
            <a:noAutofit/>
          </a:bodyPr>
          <a:lstStyle/>
          <a:p>
            <a:pPr indent="-395288" lvl="0" marL="395288" marR="0" rtl="0" algn="l">
              <a:lnSpc>
                <a:spcPct val="150000"/>
              </a:lnSpc>
              <a:spcBef>
                <a:spcPts val="0"/>
              </a:spcBef>
              <a:spcAft>
                <a:spcPts val="0"/>
              </a:spcAft>
              <a:buClr>
                <a:srgbClr val="000000"/>
              </a:buClr>
              <a:buSzPts val="2400"/>
              <a:buFont typeface="Noto Sans Symbols"/>
              <a:buChar char="▪"/>
            </a:pPr>
            <a:r>
              <a:rPr b="1" lang="en-US" sz="2400">
                <a:solidFill>
                  <a:srgbClr val="000000"/>
                </a:solidFill>
                <a:latin typeface="Arial"/>
                <a:ea typeface="Arial"/>
                <a:cs typeface="Arial"/>
                <a:sym typeface="Arial"/>
              </a:rPr>
              <a:t>What tasks </a:t>
            </a:r>
            <a:r>
              <a:rPr lang="en-US" sz="2400">
                <a:solidFill>
                  <a:srgbClr val="000000"/>
                </a:solidFill>
                <a:latin typeface="Arial"/>
                <a:ea typeface="Arial"/>
                <a:cs typeface="Arial"/>
                <a:sym typeface="Arial"/>
              </a:rPr>
              <a:t>will be performed? (Scope)</a:t>
            </a:r>
            <a:endParaRPr/>
          </a:p>
          <a:p>
            <a:pPr indent="-395288" lvl="0" marL="395288" marR="0" rtl="0" algn="l">
              <a:lnSpc>
                <a:spcPct val="150000"/>
              </a:lnSpc>
              <a:spcBef>
                <a:spcPts val="1000"/>
              </a:spcBef>
              <a:spcAft>
                <a:spcPts val="0"/>
              </a:spcAft>
              <a:buClr>
                <a:srgbClr val="000000"/>
              </a:buClr>
              <a:buSzPts val="2400"/>
              <a:buFont typeface="Noto Sans Symbols"/>
              <a:buChar char="▪"/>
            </a:pPr>
            <a:r>
              <a:rPr b="1" lang="en-US" sz="2400">
                <a:solidFill>
                  <a:srgbClr val="000000"/>
                </a:solidFill>
                <a:latin typeface="Arial"/>
                <a:ea typeface="Arial"/>
                <a:cs typeface="Arial"/>
                <a:sym typeface="Arial"/>
              </a:rPr>
              <a:t>How </a:t>
            </a:r>
            <a:r>
              <a:rPr lang="en-US" sz="2400">
                <a:solidFill>
                  <a:srgbClr val="000000"/>
                </a:solidFill>
                <a:latin typeface="Arial"/>
                <a:ea typeface="Arial"/>
                <a:cs typeface="Arial"/>
                <a:sym typeface="Arial"/>
              </a:rPr>
              <a:t>will the tasks be performed? (Execution Plan)</a:t>
            </a:r>
            <a:endParaRPr/>
          </a:p>
          <a:p>
            <a:pPr indent="-395288" lvl="0" marL="395288" marR="0" rtl="0" algn="l">
              <a:lnSpc>
                <a:spcPct val="150000"/>
              </a:lnSpc>
              <a:spcBef>
                <a:spcPts val="1000"/>
              </a:spcBef>
              <a:spcAft>
                <a:spcPts val="0"/>
              </a:spcAft>
              <a:buClr>
                <a:srgbClr val="000000"/>
              </a:buClr>
              <a:buSzPts val="2400"/>
              <a:buFont typeface="Noto Sans Symbols"/>
              <a:buChar char="▪"/>
            </a:pPr>
            <a:r>
              <a:rPr b="1" lang="en-US" sz="2400">
                <a:solidFill>
                  <a:srgbClr val="000000"/>
                </a:solidFill>
                <a:latin typeface="Arial"/>
                <a:ea typeface="Arial"/>
                <a:cs typeface="Arial"/>
                <a:sym typeface="Arial"/>
              </a:rPr>
              <a:t>What </a:t>
            </a:r>
            <a:r>
              <a:rPr lang="en-US" sz="2400">
                <a:solidFill>
                  <a:srgbClr val="000000"/>
                </a:solidFill>
                <a:latin typeface="Arial"/>
                <a:ea typeface="Arial"/>
                <a:cs typeface="Arial"/>
                <a:sym typeface="Arial"/>
              </a:rPr>
              <a:t>is the </a:t>
            </a:r>
            <a:r>
              <a:rPr b="1" lang="en-US" sz="2400">
                <a:solidFill>
                  <a:srgbClr val="000000"/>
                </a:solidFill>
                <a:latin typeface="Arial"/>
                <a:ea typeface="Arial"/>
                <a:cs typeface="Arial"/>
                <a:sym typeface="Arial"/>
              </a:rPr>
              <a:t>sequence </a:t>
            </a:r>
            <a:r>
              <a:rPr lang="en-US" sz="2400">
                <a:solidFill>
                  <a:srgbClr val="000000"/>
                </a:solidFill>
                <a:latin typeface="Arial"/>
                <a:ea typeface="Arial"/>
                <a:cs typeface="Arial"/>
                <a:sym typeface="Arial"/>
              </a:rPr>
              <a:t>the tasks will be performed? (Execution Plan &amp; Resources)</a:t>
            </a:r>
            <a:endParaRPr/>
          </a:p>
          <a:p>
            <a:pPr indent="-395288" lvl="0" marL="395288" marR="0" rtl="0" algn="l">
              <a:lnSpc>
                <a:spcPct val="150000"/>
              </a:lnSpc>
              <a:spcBef>
                <a:spcPts val="1000"/>
              </a:spcBef>
              <a:spcAft>
                <a:spcPts val="0"/>
              </a:spcAft>
              <a:buClr>
                <a:srgbClr val="000000"/>
              </a:buClr>
              <a:buSzPts val="2400"/>
              <a:buFont typeface="Noto Sans Symbols"/>
              <a:buChar char="▪"/>
            </a:pPr>
            <a:r>
              <a:rPr b="1" lang="en-US" sz="2400">
                <a:solidFill>
                  <a:srgbClr val="000000"/>
                </a:solidFill>
                <a:latin typeface="Arial"/>
                <a:ea typeface="Arial"/>
                <a:cs typeface="Arial"/>
                <a:sym typeface="Arial"/>
              </a:rPr>
              <a:t>Who </a:t>
            </a:r>
            <a:r>
              <a:rPr lang="en-US" sz="2400">
                <a:solidFill>
                  <a:srgbClr val="000000"/>
                </a:solidFill>
                <a:latin typeface="Arial"/>
                <a:ea typeface="Arial"/>
                <a:cs typeface="Arial"/>
                <a:sym typeface="Arial"/>
              </a:rPr>
              <a:t>will perform the tasks?  (Resources &amp; Execution Plan)</a:t>
            </a:r>
            <a:endParaRPr sz="2400">
              <a:solidFill>
                <a:srgbClr val="44546A"/>
              </a:solidFill>
              <a:latin typeface="Arial"/>
              <a:ea typeface="Arial"/>
              <a:cs typeface="Arial"/>
              <a:sym typeface="Arial"/>
            </a:endParaRPr>
          </a:p>
          <a:p>
            <a:pPr indent="-228600" lvl="0" marL="228600" marR="0" rtl="0" algn="l">
              <a:lnSpc>
                <a:spcPct val="150000"/>
              </a:lnSpc>
              <a:spcBef>
                <a:spcPts val="1000"/>
              </a:spcBef>
              <a:spcAft>
                <a:spcPts val="0"/>
              </a:spcAft>
              <a:buClr>
                <a:schemeClr val="dk1"/>
              </a:buClr>
              <a:buSzPts val="2400"/>
              <a:buFont typeface="Noto Sans Symbols"/>
              <a:buNone/>
            </a:pPr>
            <a:r>
              <a:t/>
            </a:r>
            <a:endParaRPr sz="2400">
              <a:solidFill>
                <a:srgbClr val="44546A"/>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pic>
        <p:nvPicPr>
          <p:cNvPr id="374" name="Google Shape;374;p23"/>
          <p:cNvPicPr preferRelativeResize="0"/>
          <p:nvPr/>
        </p:nvPicPr>
        <p:blipFill rotWithShape="1">
          <a:blip r:embed="rId3">
            <a:alphaModFix/>
          </a:blip>
          <a:srcRect b="0" l="0" r="0" t="0"/>
          <a:stretch/>
        </p:blipFill>
        <p:spPr>
          <a:xfrm>
            <a:off x="409364" y="498334"/>
            <a:ext cx="6058111" cy="850688"/>
          </a:xfrm>
          <a:prstGeom prst="rect">
            <a:avLst/>
          </a:prstGeom>
          <a:noFill/>
          <a:ln>
            <a:noFill/>
          </a:ln>
        </p:spPr>
      </p:pic>
      <p:sp>
        <p:nvSpPr>
          <p:cNvPr id="375" name="Google Shape;375;p2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76" name="Google Shape;376;p2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77" name="Google Shape;377;p2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78" name="Google Shape;378;p2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79" name="Google Shape;379;p2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80" name="Google Shape;380;p2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81" name="Google Shape;381;p23"/>
          <p:cNvSpPr txBox="1"/>
          <p:nvPr/>
        </p:nvSpPr>
        <p:spPr>
          <a:xfrm>
            <a:off x="2492132" y="648838"/>
            <a:ext cx="14253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Agenda</a:t>
            </a:r>
            <a:endParaRPr/>
          </a:p>
        </p:txBody>
      </p:sp>
      <p:sp>
        <p:nvSpPr>
          <p:cNvPr id="382" name="Google Shape;382;p23"/>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383" name="Google Shape;383;p23"/>
          <p:cNvSpPr txBox="1"/>
          <p:nvPr/>
        </p:nvSpPr>
        <p:spPr>
          <a:xfrm>
            <a:off x="1516361" y="1254423"/>
            <a:ext cx="9902228" cy="5016758"/>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vs Scheduling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 vs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Effort</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Team</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Elements of Project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Fundamentals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Tasks</a:t>
            </a:r>
            <a:endParaRPr/>
          </a:p>
          <a:p>
            <a:pPr indent="-571500" lvl="0" marL="571500" marR="0" rtl="0" algn="l">
              <a:lnSpc>
                <a:spcPct val="100000"/>
              </a:lnSpc>
              <a:spcBef>
                <a:spcPts val="0"/>
              </a:spcBef>
              <a:spcAft>
                <a:spcPts val="0"/>
              </a:spcAft>
              <a:buClr>
                <a:schemeClr val="dk1"/>
              </a:buClr>
              <a:buSzPts val="3200"/>
              <a:buFont typeface="Courier New"/>
              <a:buChar char="o"/>
            </a:pPr>
            <a:r>
              <a:rPr b="1" lang="en-US" sz="3200">
                <a:solidFill>
                  <a:schemeClr val="dk1"/>
                </a:solidFill>
                <a:latin typeface="Calibri"/>
                <a:ea typeface="Calibri"/>
                <a:cs typeface="Calibri"/>
                <a:sym typeface="Calibri"/>
              </a:rPr>
              <a:t>Questions Planner 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Deliverables Associated with the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Project Planning and Setup </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Setup?</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Keys to Successful Setup</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pic>
        <p:nvPicPr>
          <p:cNvPr id="388" name="Google Shape;388;p2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89" name="Google Shape;389;p2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90" name="Google Shape;390;p2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91" name="Google Shape;391;p2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92" name="Google Shape;392;p24"/>
          <p:cNvPicPr preferRelativeResize="0"/>
          <p:nvPr/>
        </p:nvPicPr>
        <p:blipFill rotWithShape="1">
          <a:blip r:embed="rId6">
            <a:alphaModFix/>
          </a:blip>
          <a:srcRect b="0" l="0" r="0" t="0"/>
          <a:stretch/>
        </p:blipFill>
        <p:spPr>
          <a:xfrm>
            <a:off x="0" y="0"/>
            <a:ext cx="7898296" cy="1610200"/>
          </a:xfrm>
          <a:prstGeom prst="rect">
            <a:avLst/>
          </a:prstGeom>
          <a:noFill/>
          <a:ln>
            <a:noFill/>
          </a:ln>
        </p:spPr>
      </p:pic>
      <p:sp>
        <p:nvSpPr>
          <p:cNvPr id="393" name="Google Shape;393;p24"/>
          <p:cNvSpPr txBox="1"/>
          <p:nvPr/>
        </p:nvSpPr>
        <p:spPr>
          <a:xfrm>
            <a:off x="2199803" y="498334"/>
            <a:ext cx="3586879"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Questions Planner Asks</a:t>
            </a:r>
            <a:endParaRPr/>
          </a:p>
        </p:txBody>
      </p:sp>
      <p:sp>
        <p:nvSpPr>
          <p:cNvPr id="394" name="Google Shape;394;p24"/>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395" name="Google Shape;395;p24"/>
          <p:cNvSpPr txBox="1"/>
          <p:nvPr/>
        </p:nvSpPr>
        <p:spPr>
          <a:xfrm>
            <a:off x="382164" y="2031100"/>
            <a:ext cx="11195222" cy="2616715"/>
          </a:xfrm>
          <a:prstGeom prst="rect">
            <a:avLst/>
          </a:prstGeom>
          <a:noFill/>
          <a:ln>
            <a:noFill/>
          </a:ln>
        </p:spPr>
        <p:txBody>
          <a:bodyPr anchorCtr="0" anchor="t" bIns="38100" lIns="74600" spcFirstLastPara="1" rIns="74600" wrap="square" tIns="38100">
            <a:noAutofit/>
          </a:bodyPr>
          <a:lstStyle/>
          <a:p>
            <a:pPr indent="-395288" lvl="0" marL="395288" marR="0" rtl="0" algn="l">
              <a:lnSpc>
                <a:spcPct val="150000"/>
              </a:lnSpc>
              <a:spcBef>
                <a:spcPts val="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Where is the </a:t>
            </a:r>
            <a:r>
              <a:rPr b="1" lang="en-US" sz="2400">
                <a:solidFill>
                  <a:srgbClr val="000000"/>
                </a:solidFill>
                <a:latin typeface="Arial"/>
                <a:ea typeface="Arial"/>
                <a:cs typeface="Arial"/>
                <a:sym typeface="Arial"/>
              </a:rPr>
              <a:t>equipment list</a:t>
            </a:r>
            <a:r>
              <a:rPr lang="en-US" sz="2400">
                <a:solidFill>
                  <a:srgbClr val="000000"/>
                </a:solidFill>
                <a:latin typeface="Arial"/>
                <a:ea typeface="Arial"/>
                <a:cs typeface="Arial"/>
                <a:sym typeface="Arial"/>
              </a:rPr>
              <a:t>, is there any exotic material used? </a:t>
            </a:r>
            <a:r>
              <a:rPr lang="en-US" sz="1200">
                <a:solidFill>
                  <a:srgbClr val="000000"/>
                </a:solidFill>
                <a:latin typeface="Arial"/>
                <a:ea typeface="Arial"/>
                <a:cs typeface="Arial"/>
                <a:sym typeface="Arial"/>
              </a:rPr>
              <a:t>(Scope &amp; Execution Plan)</a:t>
            </a:r>
            <a:endParaRPr/>
          </a:p>
          <a:p>
            <a:pPr indent="-395288" lvl="0" marL="395288" marR="0" rtl="0" algn="l">
              <a:lnSpc>
                <a:spcPct val="150000"/>
              </a:lnSpc>
              <a:spcBef>
                <a:spcPts val="100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How many </a:t>
            </a:r>
            <a:r>
              <a:rPr b="1" lang="en-US" sz="2400">
                <a:solidFill>
                  <a:srgbClr val="000000"/>
                </a:solidFill>
                <a:latin typeface="Arial"/>
                <a:ea typeface="Arial"/>
                <a:cs typeface="Arial"/>
                <a:sym typeface="Arial"/>
              </a:rPr>
              <a:t>subcontractors</a:t>
            </a:r>
            <a:r>
              <a:rPr lang="en-US" sz="2400">
                <a:solidFill>
                  <a:srgbClr val="000000"/>
                </a:solidFill>
                <a:latin typeface="Arial"/>
                <a:ea typeface="Arial"/>
                <a:cs typeface="Arial"/>
                <a:sym typeface="Arial"/>
              </a:rPr>
              <a:t> do we plan to use? </a:t>
            </a:r>
            <a:r>
              <a:rPr lang="en-US" sz="1200">
                <a:solidFill>
                  <a:srgbClr val="000000"/>
                </a:solidFill>
                <a:latin typeface="Arial"/>
                <a:ea typeface="Arial"/>
                <a:cs typeface="Arial"/>
                <a:sym typeface="Arial"/>
              </a:rPr>
              <a:t>(Execution Plan &amp; Resources)</a:t>
            </a:r>
            <a:endParaRPr/>
          </a:p>
          <a:p>
            <a:pPr indent="-395288" lvl="0" marL="395288" marR="0" rtl="0" algn="l">
              <a:lnSpc>
                <a:spcPct val="150000"/>
              </a:lnSpc>
              <a:spcBef>
                <a:spcPts val="100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What </a:t>
            </a:r>
            <a:r>
              <a:rPr b="1" lang="en-US" sz="2400">
                <a:solidFill>
                  <a:srgbClr val="000000"/>
                </a:solidFill>
                <a:latin typeface="Arial"/>
                <a:ea typeface="Arial"/>
                <a:cs typeface="Arial"/>
                <a:sym typeface="Arial"/>
              </a:rPr>
              <a:t>Permits</a:t>
            </a:r>
            <a:r>
              <a:rPr lang="en-US" sz="2400">
                <a:solidFill>
                  <a:srgbClr val="000000"/>
                </a:solidFill>
                <a:latin typeface="Arial"/>
                <a:ea typeface="Arial"/>
                <a:cs typeface="Arial"/>
                <a:sym typeface="Arial"/>
              </a:rPr>
              <a:t> are required and who is responsible for them? </a:t>
            </a:r>
            <a:r>
              <a:rPr lang="en-US" sz="1200">
                <a:solidFill>
                  <a:srgbClr val="000000"/>
                </a:solidFill>
                <a:latin typeface="Arial"/>
                <a:ea typeface="Arial"/>
                <a:cs typeface="Arial"/>
                <a:sym typeface="Arial"/>
              </a:rPr>
              <a:t>(Scope &amp; Execution Plan)</a:t>
            </a:r>
            <a:endParaRPr/>
          </a:p>
          <a:p>
            <a:pPr indent="-395288" lvl="0" marL="395288" marR="0" rtl="0" algn="l">
              <a:lnSpc>
                <a:spcPct val="150000"/>
              </a:lnSpc>
              <a:spcBef>
                <a:spcPts val="1000"/>
              </a:spcBef>
              <a:spcAft>
                <a:spcPts val="0"/>
              </a:spcAft>
              <a:buClr>
                <a:srgbClr val="000000"/>
              </a:buClr>
              <a:buSzPts val="2400"/>
              <a:buFont typeface="Noto Sans Symbols"/>
              <a:buChar char="▪"/>
            </a:pPr>
            <a:r>
              <a:rPr b="1" lang="en-US" sz="2400">
                <a:solidFill>
                  <a:srgbClr val="000000"/>
                </a:solidFill>
                <a:latin typeface="Arial"/>
                <a:ea typeface="Arial"/>
                <a:cs typeface="Arial"/>
                <a:sym typeface="Arial"/>
              </a:rPr>
              <a:t>Where</a:t>
            </a:r>
            <a:r>
              <a:rPr lang="en-US" sz="2400">
                <a:solidFill>
                  <a:srgbClr val="000000"/>
                </a:solidFill>
                <a:latin typeface="Arial"/>
                <a:ea typeface="Arial"/>
                <a:cs typeface="Arial"/>
                <a:sym typeface="Arial"/>
              </a:rPr>
              <a:t> is the Project to be executed?  </a:t>
            </a:r>
            <a:r>
              <a:rPr lang="en-US" sz="1200">
                <a:solidFill>
                  <a:srgbClr val="000000"/>
                </a:solidFill>
                <a:latin typeface="Arial"/>
                <a:ea typeface="Arial"/>
                <a:cs typeface="Arial"/>
                <a:sym typeface="Arial"/>
              </a:rPr>
              <a:t>(Scope, Execution Plan &amp; Resources)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pic>
        <p:nvPicPr>
          <p:cNvPr id="400" name="Google Shape;400;p25"/>
          <p:cNvPicPr preferRelativeResize="0"/>
          <p:nvPr/>
        </p:nvPicPr>
        <p:blipFill rotWithShape="1">
          <a:blip r:embed="rId3">
            <a:alphaModFix/>
          </a:blip>
          <a:srcRect b="0" l="0" r="0" t="0"/>
          <a:stretch/>
        </p:blipFill>
        <p:spPr>
          <a:xfrm>
            <a:off x="409364" y="498334"/>
            <a:ext cx="6058111" cy="850688"/>
          </a:xfrm>
          <a:prstGeom prst="rect">
            <a:avLst/>
          </a:prstGeom>
          <a:noFill/>
          <a:ln>
            <a:noFill/>
          </a:ln>
        </p:spPr>
      </p:pic>
      <p:sp>
        <p:nvSpPr>
          <p:cNvPr id="401" name="Google Shape;401;p2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02" name="Google Shape;402;p2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03" name="Google Shape;403;p2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404" name="Google Shape;404;p25"/>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05" name="Google Shape;405;p2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06" name="Google Shape;406;p2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07" name="Google Shape;407;p25"/>
          <p:cNvSpPr txBox="1"/>
          <p:nvPr/>
        </p:nvSpPr>
        <p:spPr>
          <a:xfrm>
            <a:off x="2492132" y="648838"/>
            <a:ext cx="14253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Agenda</a:t>
            </a:r>
            <a:endParaRPr/>
          </a:p>
        </p:txBody>
      </p:sp>
      <p:sp>
        <p:nvSpPr>
          <p:cNvPr id="408" name="Google Shape;408;p25"/>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4</a:t>
            </a:r>
            <a:endParaRPr/>
          </a:p>
        </p:txBody>
      </p:sp>
      <p:sp>
        <p:nvSpPr>
          <p:cNvPr id="409" name="Google Shape;409;p25"/>
          <p:cNvSpPr txBox="1"/>
          <p:nvPr/>
        </p:nvSpPr>
        <p:spPr>
          <a:xfrm>
            <a:off x="1516361" y="1254423"/>
            <a:ext cx="9902228" cy="5016758"/>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vs Scheduling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 vs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Effort</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Team</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Elements of Project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Fundamentals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Tasks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a:t>
            </a:r>
            <a:endParaRPr/>
          </a:p>
          <a:p>
            <a:pPr indent="-571500" lvl="0" marL="571500" marR="0" rtl="0" algn="l">
              <a:lnSpc>
                <a:spcPct val="100000"/>
              </a:lnSpc>
              <a:spcBef>
                <a:spcPts val="0"/>
              </a:spcBef>
              <a:spcAft>
                <a:spcPts val="0"/>
              </a:spcAft>
              <a:buClr>
                <a:schemeClr val="dk1"/>
              </a:buClr>
              <a:buSzPts val="3200"/>
              <a:buFont typeface="Courier New"/>
              <a:buChar char="o"/>
            </a:pPr>
            <a:r>
              <a:rPr b="1" lang="en-US" sz="3200">
                <a:solidFill>
                  <a:schemeClr val="dk1"/>
                </a:solidFill>
                <a:latin typeface="Calibri"/>
                <a:ea typeface="Calibri"/>
                <a:cs typeface="Calibri"/>
                <a:sym typeface="Calibri"/>
              </a:rPr>
              <a:t>Deliverables Associated with the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Project Planning and Setup </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Setup?</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Keys to Successful Setup</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pic>
        <p:nvPicPr>
          <p:cNvPr id="414" name="Google Shape;414;p2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15" name="Google Shape;415;p2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16" name="Google Shape;416;p2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17" name="Google Shape;417;p2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18" name="Google Shape;418;p26"/>
          <p:cNvPicPr preferRelativeResize="0"/>
          <p:nvPr/>
        </p:nvPicPr>
        <p:blipFill rotWithShape="1">
          <a:blip r:embed="rId6">
            <a:alphaModFix/>
          </a:blip>
          <a:srcRect b="0" l="0" r="0" t="0"/>
          <a:stretch/>
        </p:blipFill>
        <p:spPr>
          <a:xfrm>
            <a:off x="0" y="0"/>
            <a:ext cx="7898296" cy="1610200"/>
          </a:xfrm>
          <a:prstGeom prst="rect">
            <a:avLst/>
          </a:prstGeom>
          <a:noFill/>
          <a:ln>
            <a:noFill/>
          </a:ln>
        </p:spPr>
      </p:pic>
      <p:sp>
        <p:nvSpPr>
          <p:cNvPr id="419" name="Google Shape;419;p26"/>
          <p:cNvSpPr txBox="1"/>
          <p:nvPr/>
        </p:nvSpPr>
        <p:spPr>
          <a:xfrm>
            <a:off x="2199803" y="498334"/>
            <a:ext cx="5618398"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Deliverables Associated with the Plan</a:t>
            </a:r>
            <a:endParaRPr/>
          </a:p>
        </p:txBody>
      </p:sp>
      <p:sp>
        <p:nvSpPr>
          <p:cNvPr id="420" name="Google Shape;420;p26"/>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421" name="Google Shape;421;p26"/>
          <p:cNvSpPr/>
          <p:nvPr/>
        </p:nvSpPr>
        <p:spPr>
          <a:xfrm>
            <a:off x="328260" y="1650970"/>
            <a:ext cx="10663881" cy="3556059"/>
          </a:xfrm>
          <a:prstGeom prst="rect">
            <a:avLst/>
          </a:prstGeom>
          <a:noFill/>
          <a:ln>
            <a:noFill/>
          </a:ln>
        </p:spPr>
        <p:txBody>
          <a:bodyPr anchorCtr="0" anchor="t" bIns="38100" lIns="74600" spcFirstLastPara="1" rIns="74600" wrap="square" tIns="38100">
            <a:noAutofit/>
          </a:bodyPr>
          <a:lstStyle/>
          <a:p>
            <a:pPr indent="-233363" lvl="0" marL="233363" marR="0" rtl="0" algn="l">
              <a:lnSpc>
                <a:spcPct val="150000"/>
              </a:lnSpc>
              <a:spcBef>
                <a:spcPts val="0"/>
              </a:spcBef>
              <a:spcAft>
                <a:spcPts val="0"/>
              </a:spcAft>
              <a:buClr>
                <a:srgbClr val="000000"/>
              </a:buClr>
              <a:buSzPts val="2000"/>
              <a:buFont typeface="Noto Sans Symbols"/>
              <a:buNone/>
            </a:pPr>
            <a:r>
              <a:rPr b="1" i="0" lang="en-US" sz="2000" u="none" cap="none" strike="noStrike">
                <a:solidFill>
                  <a:srgbClr val="000000"/>
                </a:solidFill>
                <a:latin typeface="Arial"/>
                <a:ea typeface="Arial"/>
                <a:cs typeface="Arial"/>
                <a:sym typeface="Arial"/>
              </a:rPr>
              <a:t>The Plan</a:t>
            </a:r>
            <a:r>
              <a:rPr b="0" i="0" lang="en-US" sz="2000" u="none" cap="none" strike="noStrike">
                <a:solidFill>
                  <a:srgbClr val="000000"/>
                </a:solidFill>
                <a:latin typeface="Arial"/>
                <a:ea typeface="Arial"/>
                <a:cs typeface="Arial"/>
                <a:sym typeface="Arial"/>
              </a:rPr>
              <a:t> - How to achieve the Project’s Goals. In a  Level II Schedule format </a:t>
            </a:r>
            <a:endParaRPr/>
          </a:p>
          <a:p>
            <a:pPr indent="0" lvl="0" marL="0" marR="0" rtl="0" algn="l">
              <a:lnSpc>
                <a:spcPct val="150000"/>
              </a:lnSpc>
              <a:spcBef>
                <a:spcPts val="1000"/>
              </a:spcBef>
              <a:spcAft>
                <a:spcPts val="0"/>
              </a:spcAft>
              <a:buClr>
                <a:srgbClr val="000000"/>
              </a:buClr>
              <a:buSzPts val="2000"/>
              <a:buFont typeface="Noto Sans Symbols"/>
              <a:buNone/>
            </a:pPr>
            <a:r>
              <a:rPr b="1" i="0" lang="en-US" sz="2000" u="none" cap="none" strike="noStrike">
                <a:solidFill>
                  <a:srgbClr val="000000"/>
                </a:solidFill>
                <a:latin typeface="Arial"/>
                <a:ea typeface="Arial"/>
                <a:cs typeface="Arial"/>
                <a:sym typeface="Arial"/>
              </a:rPr>
              <a:t>The Scope Book</a:t>
            </a:r>
            <a:r>
              <a:rPr b="0" i="0" lang="en-US" sz="2000" u="none" cap="none" strike="noStrike">
                <a:solidFill>
                  <a:srgbClr val="000000"/>
                </a:solidFill>
                <a:latin typeface="Arial"/>
                <a:ea typeface="Arial"/>
                <a:cs typeface="Arial"/>
                <a:sym typeface="Arial"/>
              </a:rPr>
              <a:t> - A written document detailing our understanding  of the Project’s Goals and therefore the basis of Plan.</a:t>
            </a:r>
            <a:endParaRPr/>
          </a:p>
          <a:p>
            <a:pPr indent="0" lvl="0" marL="0" marR="0" rtl="0" algn="l">
              <a:lnSpc>
                <a:spcPct val="150000"/>
              </a:lnSpc>
              <a:spcBef>
                <a:spcPts val="1000"/>
              </a:spcBef>
              <a:spcAft>
                <a:spcPts val="0"/>
              </a:spcAft>
              <a:buClr>
                <a:srgbClr val="000000"/>
              </a:buClr>
              <a:buSzPts val="2000"/>
              <a:buFont typeface="Noto Sans Symbols"/>
              <a:buNone/>
            </a:pPr>
            <a:r>
              <a:rPr b="1" i="0" lang="en-US" sz="2000" u="none" cap="none" strike="noStrike">
                <a:solidFill>
                  <a:srgbClr val="000000"/>
                </a:solidFill>
                <a:latin typeface="Arial"/>
                <a:ea typeface="Arial"/>
                <a:cs typeface="Arial"/>
                <a:sym typeface="Arial"/>
              </a:rPr>
              <a:t>The Execution Plan</a:t>
            </a:r>
            <a:r>
              <a:rPr b="0" i="0" lang="en-US" sz="2000" u="none" cap="none" strike="noStrike">
                <a:solidFill>
                  <a:srgbClr val="000000"/>
                </a:solidFill>
                <a:latin typeface="Arial"/>
                <a:ea typeface="Arial"/>
                <a:cs typeface="Arial"/>
                <a:sym typeface="Arial"/>
              </a:rPr>
              <a:t> - A written document detailing the deliverables that support the Plan and the Risks that the Project is willing to accept and the resources that will be used on the Project.</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pic>
        <p:nvPicPr>
          <p:cNvPr id="426" name="Google Shape;426;p2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27" name="Google Shape;427;p2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28" name="Google Shape;428;p2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29" name="Google Shape;429;p2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30" name="Google Shape;430;p27"/>
          <p:cNvPicPr preferRelativeResize="0"/>
          <p:nvPr/>
        </p:nvPicPr>
        <p:blipFill rotWithShape="1">
          <a:blip r:embed="rId6">
            <a:alphaModFix/>
          </a:blip>
          <a:srcRect b="0" l="0" r="0" t="0"/>
          <a:stretch/>
        </p:blipFill>
        <p:spPr>
          <a:xfrm>
            <a:off x="0" y="0"/>
            <a:ext cx="7898296" cy="1610200"/>
          </a:xfrm>
          <a:prstGeom prst="rect">
            <a:avLst/>
          </a:prstGeom>
          <a:noFill/>
          <a:ln>
            <a:noFill/>
          </a:ln>
        </p:spPr>
      </p:pic>
      <p:sp>
        <p:nvSpPr>
          <p:cNvPr id="431" name="Google Shape;431;p27"/>
          <p:cNvSpPr txBox="1"/>
          <p:nvPr/>
        </p:nvSpPr>
        <p:spPr>
          <a:xfrm>
            <a:off x="2199803" y="498334"/>
            <a:ext cx="5618398"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Deliverables Associated with the Plan</a:t>
            </a:r>
            <a:endParaRPr/>
          </a:p>
        </p:txBody>
      </p:sp>
      <p:sp>
        <p:nvSpPr>
          <p:cNvPr id="432" name="Google Shape;432;p27"/>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433" name="Google Shape;433;p27"/>
          <p:cNvSpPr/>
          <p:nvPr/>
        </p:nvSpPr>
        <p:spPr>
          <a:xfrm>
            <a:off x="421025" y="2108534"/>
            <a:ext cx="10061445" cy="2709534"/>
          </a:xfrm>
          <a:prstGeom prst="rect">
            <a:avLst/>
          </a:prstGeom>
          <a:noFill/>
          <a:ln>
            <a:noFill/>
          </a:ln>
        </p:spPr>
        <p:txBody>
          <a:bodyPr anchorCtr="0" anchor="t" bIns="38100" lIns="74600" spcFirstLastPara="1" rIns="74600" wrap="square" tIns="38100">
            <a:noAutofit/>
          </a:bodyPr>
          <a:lstStyle/>
          <a:p>
            <a:pPr indent="0" lvl="0" marL="0" marR="0" rtl="0" algn="l">
              <a:lnSpc>
                <a:spcPct val="150000"/>
              </a:lnSpc>
              <a:spcBef>
                <a:spcPts val="0"/>
              </a:spcBef>
              <a:spcAft>
                <a:spcPts val="0"/>
              </a:spcAft>
              <a:buClr>
                <a:srgbClr val="000000"/>
              </a:buClr>
              <a:buSzPts val="2000"/>
              <a:buFont typeface="Noto Sans Symbols"/>
              <a:buNone/>
            </a:pPr>
            <a:r>
              <a:rPr b="1" i="0" lang="en-US" sz="2000">
                <a:solidFill>
                  <a:srgbClr val="000000"/>
                </a:solidFill>
                <a:latin typeface="Arial"/>
                <a:ea typeface="Arial"/>
                <a:cs typeface="Arial"/>
                <a:sym typeface="Arial"/>
              </a:rPr>
              <a:t>Estimate</a:t>
            </a:r>
            <a:r>
              <a:rPr b="0" i="0" lang="en-US" sz="2000">
                <a:solidFill>
                  <a:srgbClr val="000000"/>
                </a:solidFill>
                <a:latin typeface="Arial"/>
                <a:ea typeface="Arial"/>
                <a:cs typeface="Arial"/>
                <a:sym typeface="Arial"/>
              </a:rPr>
              <a:t> - To the accuracy allowed, based on the information given or developed. </a:t>
            </a:r>
            <a:endParaRPr/>
          </a:p>
          <a:p>
            <a:pPr indent="0" lvl="0" marL="0" marR="0" rtl="0" algn="l">
              <a:lnSpc>
                <a:spcPct val="150000"/>
              </a:lnSpc>
              <a:spcBef>
                <a:spcPts val="1000"/>
              </a:spcBef>
              <a:spcAft>
                <a:spcPts val="0"/>
              </a:spcAft>
              <a:buClr>
                <a:srgbClr val="000000"/>
              </a:buClr>
              <a:buSzPts val="2000"/>
              <a:buFont typeface="Noto Sans Symbols"/>
              <a:buNone/>
            </a:pPr>
            <a:r>
              <a:rPr b="1" i="0" lang="en-US" sz="2000">
                <a:solidFill>
                  <a:srgbClr val="000000"/>
                </a:solidFill>
                <a:latin typeface="Arial"/>
                <a:ea typeface="Arial"/>
                <a:cs typeface="Arial"/>
                <a:sym typeface="Arial"/>
              </a:rPr>
              <a:t>Budget</a:t>
            </a:r>
            <a:r>
              <a:rPr b="0" i="0" lang="en-US" sz="2000">
                <a:solidFill>
                  <a:srgbClr val="000000"/>
                </a:solidFill>
                <a:latin typeface="Arial"/>
                <a:ea typeface="Arial"/>
                <a:cs typeface="Arial"/>
                <a:sym typeface="Arial"/>
              </a:rPr>
              <a:t> - Cost of the Plan as presented and based on the Estimate.</a:t>
            </a:r>
            <a:endParaRPr/>
          </a:p>
          <a:p>
            <a:pPr indent="0" lvl="0" marL="0" marR="0" rtl="0" algn="l">
              <a:lnSpc>
                <a:spcPct val="150000"/>
              </a:lnSpc>
              <a:spcBef>
                <a:spcPts val="1000"/>
              </a:spcBef>
              <a:spcAft>
                <a:spcPts val="0"/>
              </a:spcAft>
              <a:buClr>
                <a:srgbClr val="000000"/>
              </a:buClr>
              <a:buSzPts val="2000"/>
              <a:buFont typeface="Noto Sans Symbols"/>
              <a:buNone/>
            </a:pPr>
            <a:r>
              <a:rPr b="1" i="0" lang="en-US" sz="2000">
                <a:solidFill>
                  <a:srgbClr val="000000"/>
                </a:solidFill>
                <a:latin typeface="Arial"/>
                <a:ea typeface="Arial"/>
                <a:cs typeface="Arial"/>
                <a:sym typeface="Arial"/>
              </a:rPr>
              <a:t>Basis </a:t>
            </a:r>
            <a:r>
              <a:rPr b="0" i="0" lang="en-US" sz="2000">
                <a:solidFill>
                  <a:srgbClr val="000000"/>
                </a:solidFill>
                <a:latin typeface="Arial"/>
                <a:ea typeface="Arial"/>
                <a:cs typeface="Arial"/>
                <a:sym typeface="Arial"/>
              </a:rPr>
              <a:t>- Underlying Assumptions used in the development of the Plan and the Execution Plan.</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pic>
        <p:nvPicPr>
          <p:cNvPr id="438" name="Google Shape;438;p28"/>
          <p:cNvPicPr preferRelativeResize="0"/>
          <p:nvPr/>
        </p:nvPicPr>
        <p:blipFill rotWithShape="1">
          <a:blip r:embed="rId3">
            <a:alphaModFix/>
          </a:blip>
          <a:srcRect b="0" l="0" r="0" t="0"/>
          <a:stretch/>
        </p:blipFill>
        <p:spPr>
          <a:xfrm>
            <a:off x="409364" y="498334"/>
            <a:ext cx="6058111" cy="850688"/>
          </a:xfrm>
          <a:prstGeom prst="rect">
            <a:avLst/>
          </a:prstGeom>
          <a:noFill/>
          <a:ln>
            <a:noFill/>
          </a:ln>
        </p:spPr>
      </p:pic>
      <p:sp>
        <p:nvSpPr>
          <p:cNvPr id="439" name="Google Shape;439;p2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40" name="Google Shape;440;p2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41" name="Google Shape;441;p2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442" name="Google Shape;442;p2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43" name="Google Shape;443;p2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44" name="Google Shape;444;p2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45" name="Google Shape;445;p28"/>
          <p:cNvSpPr txBox="1"/>
          <p:nvPr/>
        </p:nvSpPr>
        <p:spPr>
          <a:xfrm>
            <a:off x="2492132" y="648838"/>
            <a:ext cx="14253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Agenda</a:t>
            </a:r>
            <a:endParaRPr/>
          </a:p>
        </p:txBody>
      </p:sp>
      <p:sp>
        <p:nvSpPr>
          <p:cNvPr id="446" name="Google Shape;446;p28"/>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447" name="Google Shape;447;p28"/>
          <p:cNvSpPr txBox="1"/>
          <p:nvPr/>
        </p:nvSpPr>
        <p:spPr>
          <a:xfrm>
            <a:off x="1516361" y="1254423"/>
            <a:ext cx="9902228" cy="5016758"/>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vs Scheduling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 vs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Effort</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Team</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Elements of Project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Fundamentals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Tasks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Deliverables Associated with the Plan</a:t>
            </a:r>
            <a:endParaRPr/>
          </a:p>
          <a:p>
            <a:pPr indent="-571500" lvl="0" marL="571500" marR="0" rtl="0" algn="l">
              <a:lnSpc>
                <a:spcPct val="100000"/>
              </a:lnSpc>
              <a:spcBef>
                <a:spcPts val="0"/>
              </a:spcBef>
              <a:spcAft>
                <a:spcPts val="0"/>
              </a:spcAft>
              <a:buClr>
                <a:schemeClr val="dk1"/>
              </a:buClr>
              <a:buSzPts val="3200"/>
              <a:buFont typeface="Courier New"/>
              <a:buChar char="o"/>
            </a:pPr>
            <a:r>
              <a:rPr b="1" lang="en-US" sz="3200">
                <a:solidFill>
                  <a:schemeClr val="dk1"/>
                </a:solidFill>
                <a:latin typeface="Calibri"/>
                <a:ea typeface="Calibri"/>
                <a:cs typeface="Calibri"/>
                <a:sym typeface="Calibri"/>
              </a:rPr>
              <a:t>Project Planning and Setup </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Setup?</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Keys to Successful Setup</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pic>
        <p:nvPicPr>
          <p:cNvPr id="452" name="Google Shape;452;p2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53" name="Google Shape;453;p2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54" name="Google Shape;454;p2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55" name="Google Shape;455;p2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56" name="Google Shape;456;p29"/>
          <p:cNvPicPr preferRelativeResize="0"/>
          <p:nvPr/>
        </p:nvPicPr>
        <p:blipFill rotWithShape="1">
          <a:blip r:embed="rId6">
            <a:alphaModFix/>
          </a:blip>
          <a:srcRect b="0" l="0" r="0" t="0"/>
          <a:stretch/>
        </p:blipFill>
        <p:spPr>
          <a:xfrm>
            <a:off x="0" y="0"/>
            <a:ext cx="7235687" cy="1610200"/>
          </a:xfrm>
          <a:prstGeom prst="rect">
            <a:avLst/>
          </a:prstGeom>
          <a:noFill/>
          <a:ln>
            <a:noFill/>
          </a:ln>
        </p:spPr>
      </p:pic>
      <p:sp>
        <p:nvSpPr>
          <p:cNvPr id="457" name="Google Shape;457;p29"/>
          <p:cNvSpPr txBox="1"/>
          <p:nvPr/>
        </p:nvSpPr>
        <p:spPr>
          <a:xfrm>
            <a:off x="2199803" y="498334"/>
            <a:ext cx="4189288"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Project Planning and Setup </a:t>
            </a:r>
            <a:endParaRPr/>
          </a:p>
        </p:txBody>
      </p:sp>
      <p:sp>
        <p:nvSpPr>
          <p:cNvPr id="458" name="Google Shape;458;p29"/>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459" name="Google Shape;459;p29"/>
          <p:cNvSpPr txBox="1"/>
          <p:nvPr/>
        </p:nvSpPr>
        <p:spPr>
          <a:xfrm>
            <a:off x="1014366" y="1610201"/>
            <a:ext cx="10382504" cy="3750398"/>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chemeClr val="dk1"/>
              </a:buClr>
              <a:buSzPts val="2000"/>
              <a:buFont typeface="Arial"/>
              <a:buNone/>
            </a:pPr>
            <a:r>
              <a:rPr lang="en-US" sz="2000">
                <a:solidFill>
                  <a:schemeClr val="dk1"/>
                </a:solidFill>
                <a:latin typeface="Arial"/>
                <a:ea typeface="Arial"/>
                <a:cs typeface="Arial"/>
                <a:sym typeface="Arial"/>
              </a:rPr>
              <a:t>“Front-end planning is arguably the single most important process in the facility project lifecycle. It creates strong early links between the business or mission need and the project’s strategy, scope, cost, and schedule and maintains these links throughout the project life.”</a:t>
            </a:r>
            <a:endParaRPr/>
          </a:p>
          <a:p>
            <a:pPr indent="0" lvl="0" marL="0" marR="0" rtl="0" algn="l">
              <a:lnSpc>
                <a:spcPct val="150000"/>
              </a:lnSpc>
              <a:spcBef>
                <a:spcPts val="1000"/>
              </a:spcBef>
              <a:spcAft>
                <a:spcPts val="0"/>
              </a:spcAft>
              <a:buClr>
                <a:schemeClr val="dk1"/>
              </a:buClr>
              <a:buSzPts val="2000"/>
              <a:buFont typeface="Arial"/>
              <a:buNone/>
            </a:pPr>
            <a:r>
              <a:t/>
            </a:r>
            <a:endParaRPr sz="2000">
              <a:solidFill>
                <a:schemeClr val="dk1"/>
              </a:solidFill>
              <a:latin typeface="Arial"/>
              <a:ea typeface="Arial"/>
              <a:cs typeface="Arial"/>
              <a:sym typeface="Arial"/>
            </a:endParaRPr>
          </a:p>
          <a:p>
            <a:pPr indent="0" lvl="0" marL="0" marR="0" rtl="0" algn="r">
              <a:lnSpc>
                <a:spcPct val="150000"/>
              </a:lnSpc>
              <a:spcBef>
                <a:spcPts val="1000"/>
              </a:spcBef>
              <a:spcAft>
                <a:spcPts val="0"/>
              </a:spcAft>
              <a:buClr>
                <a:schemeClr val="dk1"/>
              </a:buClr>
              <a:buSzPts val="2000"/>
              <a:buFont typeface="Arial"/>
              <a:buNone/>
            </a:pPr>
            <a:r>
              <a:rPr i="1" lang="en-US" sz="2000">
                <a:solidFill>
                  <a:schemeClr val="dk1"/>
                </a:solidFill>
                <a:latin typeface="Arial"/>
                <a:ea typeface="Arial"/>
                <a:cs typeface="Arial"/>
                <a:sym typeface="Arial"/>
              </a:rPr>
              <a:t>From Construction Industry Institute (CII)</a:t>
            </a:r>
            <a:endParaRPr/>
          </a:p>
          <a:p>
            <a:pPr indent="-101600" lvl="0" marL="228600" marR="0" rtl="0" algn="l">
              <a:lnSpc>
                <a:spcPct val="150000"/>
              </a:lnSpc>
              <a:spcBef>
                <a:spcPts val="1000"/>
              </a:spcBef>
              <a:spcAft>
                <a:spcPts val="0"/>
              </a:spcAft>
              <a:buClr>
                <a:schemeClr val="dk1"/>
              </a:buClr>
              <a:buSzPts val="2000"/>
              <a:buFont typeface="Arial"/>
              <a:buNone/>
            </a:pPr>
            <a:r>
              <a:t/>
            </a:r>
            <a:endParaRPr sz="2000">
              <a:solidFill>
                <a:schemeClr val="dk1"/>
              </a:solidFill>
              <a:latin typeface="Arial"/>
              <a:ea typeface="Arial"/>
              <a:cs typeface="Arial"/>
              <a:sym typeface="Arial"/>
            </a:endParaRPr>
          </a:p>
          <a:p>
            <a:pPr indent="0" lvl="0" marL="0" marR="0" rtl="0" algn="l">
              <a:lnSpc>
                <a:spcPct val="90000"/>
              </a:lnSpc>
              <a:spcBef>
                <a:spcPts val="1000"/>
              </a:spcBef>
              <a:spcAft>
                <a:spcPts val="0"/>
              </a:spcAft>
              <a:buClr>
                <a:schemeClr val="dk1"/>
              </a:buClr>
              <a:buSzPts val="2000"/>
              <a:buFont typeface="Arial"/>
              <a:buNone/>
            </a:pPr>
            <a:r>
              <a:t/>
            </a:r>
            <a:endParaRPr sz="2000">
              <a:solidFill>
                <a:schemeClr val="dk1"/>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pic>
        <p:nvPicPr>
          <p:cNvPr id="464" name="Google Shape;464;p30"/>
          <p:cNvPicPr preferRelativeResize="0"/>
          <p:nvPr/>
        </p:nvPicPr>
        <p:blipFill rotWithShape="1">
          <a:blip r:embed="rId3">
            <a:alphaModFix/>
          </a:blip>
          <a:srcRect b="0" l="0" r="0" t="0"/>
          <a:stretch/>
        </p:blipFill>
        <p:spPr>
          <a:xfrm>
            <a:off x="409364" y="498334"/>
            <a:ext cx="6058111" cy="850688"/>
          </a:xfrm>
          <a:prstGeom prst="rect">
            <a:avLst/>
          </a:prstGeom>
          <a:noFill/>
          <a:ln>
            <a:noFill/>
          </a:ln>
        </p:spPr>
      </p:pic>
      <p:sp>
        <p:nvSpPr>
          <p:cNvPr id="465" name="Google Shape;465;p3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66" name="Google Shape;466;p3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67" name="Google Shape;467;p3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468" name="Google Shape;468;p30"/>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69" name="Google Shape;469;p30"/>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70" name="Google Shape;470;p3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71" name="Google Shape;471;p30"/>
          <p:cNvSpPr txBox="1"/>
          <p:nvPr/>
        </p:nvSpPr>
        <p:spPr>
          <a:xfrm>
            <a:off x="2492132" y="648838"/>
            <a:ext cx="14253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Agenda</a:t>
            </a:r>
            <a:endParaRPr/>
          </a:p>
        </p:txBody>
      </p:sp>
      <p:sp>
        <p:nvSpPr>
          <p:cNvPr id="472" name="Google Shape;472;p30"/>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473" name="Google Shape;473;p30"/>
          <p:cNvSpPr txBox="1"/>
          <p:nvPr/>
        </p:nvSpPr>
        <p:spPr>
          <a:xfrm>
            <a:off x="1516361" y="1254423"/>
            <a:ext cx="9902228" cy="5016758"/>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vs Scheduling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 vs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Effort</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Team</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Elements of Project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Fundamentals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Tasks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Deliverables Associated with the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Project Planning and Setup </a:t>
            </a:r>
            <a:endParaRPr/>
          </a:p>
          <a:p>
            <a:pPr indent="-571500" lvl="0" marL="571500" marR="0" rtl="0" algn="l">
              <a:lnSpc>
                <a:spcPct val="100000"/>
              </a:lnSpc>
              <a:spcBef>
                <a:spcPts val="0"/>
              </a:spcBef>
              <a:spcAft>
                <a:spcPts val="0"/>
              </a:spcAft>
              <a:buClr>
                <a:schemeClr val="dk1"/>
              </a:buClr>
              <a:buSzPts val="3200"/>
              <a:buFont typeface="Courier New"/>
              <a:buChar char="o"/>
            </a:pPr>
            <a:r>
              <a:rPr b="1" lang="en-US" sz="3200">
                <a:solidFill>
                  <a:schemeClr val="dk1"/>
                </a:solidFill>
                <a:latin typeface="Calibri"/>
                <a:ea typeface="Calibri"/>
                <a:cs typeface="Calibri"/>
                <a:sym typeface="Calibri"/>
              </a:rPr>
              <a:t>What Is Setup?</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Keys to Successful Setup</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pic>
        <p:nvPicPr>
          <p:cNvPr id="478" name="Google Shape;478;p3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79" name="Google Shape;479;p3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80" name="Google Shape;480;p3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81" name="Google Shape;481;p3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82" name="Google Shape;482;p31"/>
          <p:cNvPicPr preferRelativeResize="0"/>
          <p:nvPr/>
        </p:nvPicPr>
        <p:blipFill rotWithShape="1">
          <a:blip r:embed="rId6">
            <a:alphaModFix/>
          </a:blip>
          <a:srcRect b="0" l="0" r="0" t="0"/>
          <a:stretch/>
        </p:blipFill>
        <p:spPr>
          <a:xfrm>
            <a:off x="0" y="0"/>
            <a:ext cx="7235687" cy="1610200"/>
          </a:xfrm>
          <a:prstGeom prst="rect">
            <a:avLst/>
          </a:prstGeom>
          <a:noFill/>
          <a:ln>
            <a:noFill/>
          </a:ln>
        </p:spPr>
      </p:pic>
      <p:sp>
        <p:nvSpPr>
          <p:cNvPr id="483" name="Google Shape;483;p31"/>
          <p:cNvSpPr txBox="1"/>
          <p:nvPr/>
        </p:nvSpPr>
        <p:spPr>
          <a:xfrm>
            <a:off x="2199803" y="498334"/>
            <a:ext cx="2381934"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What Is Setup?</a:t>
            </a:r>
            <a:endParaRPr/>
          </a:p>
        </p:txBody>
      </p:sp>
      <p:sp>
        <p:nvSpPr>
          <p:cNvPr id="484" name="Google Shape;484;p31"/>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485" name="Google Shape;485;p31"/>
          <p:cNvSpPr txBox="1"/>
          <p:nvPr/>
        </p:nvSpPr>
        <p:spPr>
          <a:xfrm>
            <a:off x="309912" y="1610199"/>
            <a:ext cx="6170401" cy="2153417"/>
          </a:xfrm>
          <a:prstGeom prst="rect">
            <a:avLst/>
          </a:prstGeom>
          <a:noFill/>
          <a:ln>
            <a:noFill/>
          </a:ln>
        </p:spPr>
        <p:txBody>
          <a:bodyPr anchorCtr="0" anchor="t" bIns="45700" lIns="91425" spcFirstLastPara="1" rIns="91425" wrap="square" tIns="45700">
            <a:normAutofit/>
          </a:bodyPr>
          <a:lstStyle/>
          <a:p>
            <a:pPr indent="0" lvl="0" marL="0" marR="0" rtl="0" algn="just">
              <a:lnSpc>
                <a:spcPct val="150000"/>
              </a:lnSpc>
              <a:spcBef>
                <a:spcPts val="0"/>
              </a:spcBef>
              <a:spcAft>
                <a:spcPts val="0"/>
              </a:spcAft>
              <a:buClr>
                <a:srgbClr val="000000"/>
              </a:buClr>
              <a:buSzPts val="2000"/>
              <a:buFont typeface="Arial"/>
              <a:buNone/>
            </a:pPr>
            <a:r>
              <a:rPr lang="en-US" sz="2000">
                <a:solidFill>
                  <a:srgbClr val="000000"/>
                </a:solidFill>
                <a:latin typeface="Arial"/>
                <a:ea typeface="Arial"/>
                <a:cs typeface="Arial"/>
                <a:sym typeface="Arial"/>
              </a:rPr>
              <a:t>Performance management setup is establishing how the project is going to do this progression—well and fast.</a:t>
            </a:r>
            <a:endParaRPr/>
          </a:p>
          <a:p>
            <a:pPr indent="0" lvl="0" marL="0" marR="0" rtl="0" algn="l">
              <a:lnSpc>
                <a:spcPct val="150000"/>
              </a:lnSpc>
              <a:spcBef>
                <a:spcPts val="1000"/>
              </a:spcBef>
              <a:spcAft>
                <a:spcPts val="0"/>
              </a:spcAft>
              <a:buClr>
                <a:schemeClr val="dk1"/>
              </a:buClr>
              <a:buSzPts val="2000"/>
              <a:buFont typeface="Arial"/>
              <a:buNone/>
            </a:pPr>
            <a:r>
              <a:t/>
            </a:r>
            <a:endParaRPr sz="2000">
              <a:solidFill>
                <a:srgbClr val="000000"/>
              </a:solidFill>
              <a:latin typeface="Arial"/>
              <a:ea typeface="Arial"/>
              <a:cs typeface="Arial"/>
              <a:sym typeface="Arial"/>
            </a:endParaRPr>
          </a:p>
          <a:p>
            <a:pPr indent="0" lvl="0" marL="0" marR="0" rtl="0" algn="l">
              <a:lnSpc>
                <a:spcPct val="150000"/>
              </a:lnSpc>
              <a:spcBef>
                <a:spcPts val="1000"/>
              </a:spcBef>
              <a:spcAft>
                <a:spcPts val="0"/>
              </a:spcAft>
              <a:buClr>
                <a:schemeClr val="dk1"/>
              </a:buClr>
              <a:buSzPts val="2000"/>
              <a:buFont typeface="Arial"/>
              <a:buNone/>
            </a:pPr>
            <a:r>
              <a:t/>
            </a:r>
            <a:endParaRPr sz="2000">
              <a:solidFill>
                <a:srgbClr val="000000"/>
              </a:solidFill>
              <a:latin typeface="Arial"/>
              <a:ea typeface="Arial"/>
              <a:cs typeface="Arial"/>
              <a:sym typeface="Arial"/>
            </a:endParaRPr>
          </a:p>
          <a:p>
            <a:pPr indent="0" lvl="0" marL="0" marR="0" rtl="0" algn="l">
              <a:lnSpc>
                <a:spcPct val="90000"/>
              </a:lnSpc>
              <a:spcBef>
                <a:spcPts val="1000"/>
              </a:spcBef>
              <a:spcAft>
                <a:spcPts val="0"/>
              </a:spcAft>
              <a:buClr>
                <a:schemeClr val="dk1"/>
              </a:buClr>
              <a:buSzPts val="2000"/>
              <a:buFont typeface="Arial"/>
              <a:buNone/>
            </a:pPr>
            <a:r>
              <a:t/>
            </a:r>
            <a:endParaRPr sz="2000">
              <a:solidFill>
                <a:srgbClr val="000000"/>
              </a:solidFill>
              <a:latin typeface="Arial"/>
              <a:ea typeface="Arial"/>
              <a:cs typeface="Arial"/>
              <a:sym typeface="Arial"/>
            </a:endParaRPr>
          </a:p>
        </p:txBody>
      </p:sp>
      <p:pic>
        <p:nvPicPr>
          <p:cNvPr id="486" name="Google Shape;486;p31"/>
          <p:cNvPicPr preferRelativeResize="0"/>
          <p:nvPr/>
        </p:nvPicPr>
        <p:blipFill rotWithShape="1">
          <a:blip r:embed="rId7">
            <a:alphaModFix/>
          </a:blip>
          <a:srcRect b="0" l="0" r="0" t="0"/>
          <a:stretch/>
        </p:blipFill>
        <p:spPr>
          <a:xfrm>
            <a:off x="6846356" y="498334"/>
            <a:ext cx="5035732" cy="538323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0" name="Shape 490"/>
        <p:cNvGrpSpPr/>
        <p:nvPr/>
      </p:nvGrpSpPr>
      <p:grpSpPr>
        <a:xfrm>
          <a:off x="0" y="0"/>
          <a:ext cx="0" cy="0"/>
          <a:chOff x="0" y="0"/>
          <a:chExt cx="0" cy="0"/>
        </a:xfrm>
      </p:grpSpPr>
      <p:pic>
        <p:nvPicPr>
          <p:cNvPr id="491" name="Google Shape;491;p32"/>
          <p:cNvPicPr preferRelativeResize="0"/>
          <p:nvPr/>
        </p:nvPicPr>
        <p:blipFill rotWithShape="1">
          <a:blip r:embed="rId3">
            <a:alphaModFix/>
          </a:blip>
          <a:srcRect b="0" l="0" r="0" t="0"/>
          <a:stretch/>
        </p:blipFill>
        <p:spPr>
          <a:xfrm>
            <a:off x="409364" y="252815"/>
            <a:ext cx="6058111" cy="850688"/>
          </a:xfrm>
          <a:prstGeom prst="rect">
            <a:avLst/>
          </a:prstGeom>
          <a:noFill/>
          <a:ln>
            <a:noFill/>
          </a:ln>
        </p:spPr>
      </p:pic>
      <p:sp>
        <p:nvSpPr>
          <p:cNvPr id="492" name="Google Shape;492;p3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93" name="Google Shape;493;p3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94" name="Google Shape;494;p3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495" name="Google Shape;495;p3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96" name="Google Shape;496;p3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97" name="Google Shape;497;p3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98" name="Google Shape;498;p32"/>
          <p:cNvSpPr txBox="1"/>
          <p:nvPr/>
        </p:nvSpPr>
        <p:spPr>
          <a:xfrm>
            <a:off x="2592664" y="407574"/>
            <a:ext cx="14253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Agenda</a:t>
            </a:r>
            <a:endParaRPr/>
          </a:p>
        </p:txBody>
      </p:sp>
      <p:sp>
        <p:nvSpPr>
          <p:cNvPr id="499" name="Google Shape;499;p32"/>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500" name="Google Shape;500;p32"/>
          <p:cNvSpPr txBox="1"/>
          <p:nvPr/>
        </p:nvSpPr>
        <p:spPr>
          <a:xfrm>
            <a:off x="1516361" y="910448"/>
            <a:ext cx="9902228" cy="5016758"/>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vs Scheduling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 vs Planning</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Effort</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Planning Team</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Elements of Project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Fundamentals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 Tasks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Questions Planner Asks</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Deliverables Associated with the Plan</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Project Planning and Setup </a:t>
            </a:r>
            <a:endParaRPr/>
          </a:p>
          <a:p>
            <a:pPr indent="-571500" lvl="0" marL="571500" marR="0" rtl="0" algn="l">
              <a:lnSpc>
                <a:spcPct val="100000"/>
              </a:lnSpc>
              <a:spcBef>
                <a:spcPts val="0"/>
              </a:spcBef>
              <a:spcAft>
                <a:spcPts val="0"/>
              </a:spcAft>
              <a:buClr>
                <a:srgbClr val="BFBFBF"/>
              </a:buClr>
              <a:buSzPts val="2400"/>
              <a:buFont typeface="Courier New"/>
              <a:buChar char="o"/>
            </a:pPr>
            <a:r>
              <a:rPr b="0" i="0" lang="en-US" sz="2400" u="none" cap="none" strike="noStrike">
                <a:solidFill>
                  <a:srgbClr val="BFBFBF"/>
                </a:solidFill>
                <a:latin typeface="Calibri"/>
                <a:ea typeface="Calibri"/>
                <a:cs typeface="Calibri"/>
                <a:sym typeface="Calibri"/>
              </a:rPr>
              <a:t>What Is Setup?</a:t>
            </a:r>
            <a:endParaRPr/>
          </a:p>
          <a:p>
            <a:pPr indent="-571500" lvl="0" marL="571500" marR="0" rtl="0" algn="l">
              <a:spcBef>
                <a:spcPts val="0"/>
              </a:spcBef>
              <a:spcAft>
                <a:spcPts val="0"/>
              </a:spcAft>
              <a:buClr>
                <a:schemeClr val="dk1"/>
              </a:buClr>
              <a:buSzPts val="3200"/>
              <a:buFont typeface="Courier New"/>
              <a:buChar char="o"/>
            </a:pPr>
            <a:r>
              <a:rPr b="1" lang="en-US" sz="3200">
                <a:solidFill>
                  <a:schemeClr val="dk1"/>
                </a:solidFill>
                <a:latin typeface="Calibri"/>
                <a:ea typeface="Calibri"/>
                <a:cs typeface="Calibri"/>
                <a:sym typeface="Calibri"/>
              </a:rPr>
              <a:t>Keys to Successful Setup</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pic>
        <p:nvPicPr>
          <p:cNvPr id="505" name="Google Shape;505;p3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06" name="Google Shape;506;p3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07" name="Google Shape;507;p3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08" name="Google Shape;508;p3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09" name="Google Shape;509;p33"/>
          <p:cNvPicPr preferRelativeResize="0"/>
          <p:nvPr/>
        </p:nvPicPr>
        <p:blipFill rotWithShape="1">
          <a:blip r:embed="rId6">
            <a:alphaModFix/>
          </a:blip>
          <a:srcRect b="0" l="0" r="0" t="0"/>
          <a:stretch/>
        </p:blipFill>
        <p:spPr>
          <a:xfrm>
            <a:off x="0" y="0"/>
            <a:ext cx="7235687" cy="1610200"/>
          </a:xfrm>
          <a:prstGeom prst="rect">
            <a:avLst/>
          </a:prstGeom>
          <a:noFill/>
          <a:ln>
            <a:noFill/>
          </a:ln>
        </p:spPr>
      </p:pic>
      <p:sp>
        <p:nvSpPr>
          <p:cNvPr id="510" name="Google Shape;510;p33"/>
          <p:cNvSpPr txBox="1"/>
          <p:nvPr/>
        </p:nvSpPr>
        <p:spPr>
          <a:xfrm>
            <a:off x="2199803" y="498334"/>
            <a:ext cx="3725635"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Calibri"/>
              <a:buNone/>
            </a:pPr>
            <a:r>
              <a:rPr b="0" i="0" lang="en-US" sz="2800" u="none" cap="none" strike="noStrike">
                <a:solidFill>
                  <a:srgbClr val="FFFFFF"/>
                </a:solidFill>
                <a:latin typeface="Calibri"/>
                <a:ea typeface="Calibri"/>
                <a:cs typeface="Calibri"/>
                <a:sym typeface="Calibri"/>
              </a:rPr>
              <a:t>Keys to Successful Setup</a:t>
            </a:r>
            <a:endParaRPr/>
          </a:p>
        </p:txBody>
      </p:sp>
      <p:sp>
        <p:nvSpPr>
          <p:cNvPr id="511" name="Google Shape;511;p33"/>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5</a:t>
            </a:r>
            <a:endParaRPr/>
          </a:p>
        </p:txBody>
      </p:sp>
      <p:sp>
        <p:nvSpPr>
          <p:cNvPr id="512" name="Google Shape;512;p33"/>
          <p:cNvSpPr txBox="1"/>
          <p:nvPr/>
        </p:nvSpPr>
        <p:spPr>
          <a:xfrm>
            <a:off x="1874165" y="1285381"/>
            <a:ext cx="8095279" cy="4988682"/>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150000"/>
              </a:lnSpc>
              <a:spcBef>
                <a:spcPts val="0"/>
              </a:spcBef>
              <a:spcAft>
                <a:spcPts val="0"/>
              </a:spcAft>
              <a:buClr>
                <a:srgbClr val="000000"/>
              </a:buClr>
              <a:buSzPts val="2000"/>
              <a:buFont typeface="Noto Sans Symbols"/>
              <a:buChar char="▪"/>
            </a:pPr>
            <a:r>
              <a:rPr lang="en-US" sz="2000">
                <a:solidFill>
                  <a:srgbClr val="000000"/>
                </a:solidFill>
                <a:latin typeface="Arial"/>
                <a:ea typeface="Arial"/>
                <a:cs typeface="Arial"/>
                <a:sym typeface="Arial"/>
              </a:rPr>
              <a:t>Utilize a Scope Packaging Matrix.</a:t>
            </a:r>
            <a:endParaRPr/>
          </a:p>
          <a:p>
            <a:pPr indent="-228600" lvl="0" marL="228600" marR="0" rtl="0" algn="just">
              <a:lnSpc>
                <a:spcPct val="150000"/>
              </a:lnSpc>
              <a:spcBef>
                <a:spcPts val="1000"/>
              </a:spcBef>
              <a:spcAft>
                <a:spcPts val="0"/>
              </a:spcAft>
              <a:buClr>
                <a:srgbClr val="000000"/>
              </a:buClr>
              <a:buSzPts val="2000"/>
              <a:buFont typeface="Noto Sans Symbols"/>
              <a:buChar char="▪"/>
            </a:pPr>
            <a:r>
              <a:rPr lang="en-US" sz="2000">
                <a:solidFill>
                  <a:srgbClr val="000000"/>
                </a:solidFill>
                <a:latin typeface="Arial"/>
                <a:ea typeface="Arial"/>
                <a:cs typeface="Arial"/>
                <a:sym typeface="Arial"/>
              </a:rPr>
              <a:t>Ensure the baseline is owned.</a:t>
            </a:r>
            <a:endParaRPr/>
          </a:p>
          <a:p>
            <a:pPr indent="-228600" lvl="0" marL="228600" marR="0" rtl="0" algn="just">
              <a:lnSpc>
                <a:spcPct val="150000"/>
              </a:lnSpc>
              <a:spcBef>
                <a:spcPts val="1000"/>
              </a:spcBef>
              <a:spcAft>
                <a:spcPts val="0"/>
              </a:spcAft>
              <a:buClr>
                <a:srgbClr val="000000"/>
              </a:buClr>
              <a:buSzPts val="2000"/>
              <a:buFont typeface="Noto Sans Symbols"/>
              <a:buChar char="▪"/>
            </a:pPr>
            <a:r>
              <a:rPr lang="en-US" sz="2000">
                <a:solidFill>
                  <a:srgbClr val="000000"/>
                </a:solidFill>
                <a:latin typeface="Arial"/>
                <a:ea typeface="Arial"/>
                <a:cs typeface="Arial"/>
                <a:sym typeface="Arial"/>
              </a:rPr>
              <a:t>Strive for less detail and more clarity.</a:t>
            </a:r>
            <a:endParaRPr/>
          </a:p>
          <a:p>
            <a:pPr indent="-228600" lvl="0" marL="228600" marR="0" rtl="0" algn="just">
              <a:lnSpc>
                <a:spcPct val="150000"/>
              </a:lnSpc>
              <a:spcBef>
                <a:spcPts val="1000"/>
              </a:spcBef>
              <a:spcAft>
                <a:spcPts val="0"/>
              </a:spcAft>
              <a:buClr>
                <a:srgbClr val="000000"/>
              </a:buClr>
              <a:buSzPts val="2000"/>
              <a:buFont typeface="Noto Sans Symbols"/>
              <a:buChar char="▪"/>
            </a:pPr>
            <a:r>
              <a:rPr lang="en-US" sz="2000">
                <a:solidFill>
                  <a:srgbClr val="000000"/>
                </a:solidFill>
                <a:latin typeface="Arial"/>
                <a:ea typeface="Arial"/>
                <a:cs typeface="Arial"/>
                <a:sym typeface="Arial"/>
              </a:rPr>
              <a:t>Emphasize timeliness, especially related to trending and change management.</a:t>
            </a:r>
            <a:endParaRPr/>
          </a:p>
          <a:p>
            <a:pPr indent="-228600" lvl="0" marL="228600" marR="0" rtl="0" algn="just">
              <a:lnSpc>
                <a:spcPct val="150000"/>
              </a:lnSpc>
              <a:spcBef>
                <a:spcPts val="1000"/>
              </a:spcBef>
              <a:spcAft>
                <a:spcPts val="0"/>
              </a:spcAft>
              <a:buClr>
                <a:srgbClr val="000000"/>
              </a:buClr>
              <a:buSzPts val="2000"/>
              <a:buFont typeface="Noto Sans Symbols"/>
              <a:buChar char="▪"/>
            </a:pPr>
            <a:r>
              <a:rPr lang="en-US" sz="2000">
                <a:solidFill>
                  <a:srgbClr val="000000"/>
                </a:solidFill>
                <a:latin typeface="Arial"/>
                <a:ea typeface="Arial"/>
                <a:cs typeface="Arial"/>
                <a:sym typeface="Arial"/>
              </a:rPr>
              <a:t>Focus on the data, not the tools, for data-driven decisions.</a:t>
            </a:r>
            <a:endParaRPr/>
          </a:p>
          <a:p>
            <a:pPr indent="-228600" lvl="0" marL="228600" marR="0" rtl="0" algn="just">
              <a:lnSpc>
                <a:spcPct val="150000"/>
              </a:lnSpc>
              <a:spcBef>
                <a:spcPts val="1000"/>
              </a:spcBef>
              <a:spcAft>
                <a:spcPts val="0"/>
              </a:spcAft>
              <a:buClr>
                <a:srgbClr val="000000"/>
              </a:buClr>
              <a:buSzPts val="2000"/>
              <a:buFont typeface="Noto Sans Symbols"/>
              <a:buChar char="▪"/>
            </a:pPr>
            <a:r>
              <a:rPr lang="en-US" sz="2000">
                <a:solidFill>
                  <a:srgbClr val="000000"/>
                </a:solidFill>
                <a:latin typeface="Arial"/>
                <a:ea typeface="Arial"/>
                <a:cs typeface="Arial"/>
                <a:sym typeface="Arial"/>
              </a:rPr>
              <a:t>Hold rigorous (but few and short) performance review meetings.</a:t>
            </a:r>
            <a:endParaRPr/>
          </a:p>
          <a:p>
            <a:pPr indent="-228600" lvl="0" marL="228600" marR="0" rtl="0" algn="just">
              <a:lnSpc>
                <a:spcPct val="150000"/>
              </a:lnSpc>
              <a:spcBef>
                <a:spcPts val="1000"/>
              </a:spcBef>
              <a:spcAft>
                <a:spcPts val="0"/>
              </a:spcAft>
              <a:buClr>
                <a:srgbClr val="000000"/>
              </a:buClr>
              <a:buSzPts val="2000"/>
              <a:buFont typeface="Noto Sans Symbols"/>
              <a:buChar char="▪"/>
            </a:pPr>
            <a:r>
              <a:rPr lang="en-US" sz="2000">
                <a:solidFill>
                  <a:srgbClr val="000000"/>
                </a:solidFill>
                <a:latin typeface="Arial"/>
                <a:ea typeface="Arial"/>
                <a:cs typeface="Arial"/>
                <a:sym typeface="Arial"/>
              </a:rPr>
              <a:t>Produce analytics versus reports.</a:t>
            </a:r>
            <a:endParaRPr/>
          </a:p>
          <a:p>
            <a:pPr indent="0" lvl="0" marL="0" marR="0" rtl="0" algn="l">
              <a:lnSpc>
                <a:spcPct val="150000"/>
              </a:lnSpc>
              <a:spcBef>
                <a:spcPts val="1000"/>
              </a:spcBef>
              <a:spcAft>
                <a:spcPts val="0"/>
              </a:spcAft>
              <a:buClr>
                <a:schemeClr val="dk1"/>
              </a:buClr>
              <a:buSzPts val="2000"/>
              <a:buFont typeface="Arial"/>
              <a:buNone/>
            </a:pPr>
            <a:r>
              <a:t/>
            </a:r>
            <a:endParaRPr sz="2000">
              <a:solidFill>
                <a:srgbClr val="000000"/>
              </a:solidFill>
              <a:latin typeface="Arial"/>
              <a:ea typeface="Arial"/>
              <a:cs typeface="Arial"/>
              <a:sym typeface="Arial"/>
            </a:endParaRPr>
          </a:p>
          <a:p>
            <a:pPr indent="0" lvl="0" marL="0" marR="0" rtl="0" algn="l">
              <a:lnSpc>
                <a:spcPct val="150000"/>
              </a:lnSpc>
              <a:spcBef>
                <a:spcPts val="1000"/>
              </a:spcBef>
              <a:spcAft>
                <a:spcPts val="0"/>
              </a:spcAft>
              <a:buClr>
                <a:schemeClr val="dk1"/>
              </a:buClr>
              <a:buSzPts val="2000"/>
              <a:buFont typeface="Arial"/>
              <a:buNone/>
            </a:pPr>
            <a:r>
              <a:t/>
            </a:r>
            <a:endParaRPr sz="2000">
              <a:solidFill>
                <a:srgbClr val="000000"/>
              </a:solidFill>
              <a:latin typeface="Arial"/>
              <a:ea typeface="Arial"/>
              <a:cs typeface="Arial"/>
              <a:sym typeface="Arial"/>
            </a:endParaRPr>
          </a:p>
          <a:p>
            <a:pPr indent="0" lvl="0" marL="0" marR="0" rtl="0" algn="l">
              <a:lnSpc>
                <a:spcPct val="90000"/>
              </a:lnSpc>
              <a:spcBef>
                <a:spcPts val="1000"/>
              </a:spcBef>
              <a:spcAft>
                <a:spcPts val="0"/>
              </a:spcAft>
              <a:buClr>
                <a:schemeClr val="dk1"/>
              </a:buClr>
              <a:buSzPts val="2000"/>
              <a:buFont typeface="Arial"/>
              <a:buNone/>
            </a:pPr>
            <a:r>
              <a:t/>
            </a:r>
            <a:endParaRPr sz="2000">
              <a:solidFill>
                <a:srgbClr val="000000"/>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6" name="Shape 516"/>
        <p:cNvGrpSpPr/>
        <p:nvPr/>
      </p:nvGrpSpPr>
      <p:grpSpPr>
        <a:xfrm>
          <a:off x="0" y="0"/>
          <a:ext cx="0" cy="0"/>
          <a:chOff x="0" y="0"/>
          <a:chExt cx="0" cy="0"/>
        </a:xfrm>
      </p:grpSpPr>
      <p:pic>
        <p:nvPicPr>
          <p:cNvPr descr="Thank You" id="517" name="Google Shape;517;p34"/>
          <p:cNvPicPr preferRelativeResize="0"/>
          <p:nvPr/>
        </p:nvPicPr>
        <p:blipFill rotWithShape="1">
          <a:blip r:embed="rId3">
            <a:alphaModFix/>
          </a:blip>
          <a:srcRect b="0" l="0" r="0" t="0"/>
          <a:stretch/>
        </p:blipFill>
        <p:spPr>
          <a:xfrm>
            <a:off x="3134784" y="2337789"/>
            <a:ext cx="6734386" cy="840667"/>
          </a:xfrm>
          <a:prstGeom prst="rect">
            <a:avLst/>
          </a:prstGeom>
          <a:noFill/>
          <a:ln>
            <a:noFill/>
          </a:ln>
        </p:spPr>
      </p:pic>
      <p:sp>
        <p:nvSpPr>
          <p:cNvPr id="518" name="Google Shape;518;p3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19" name="Google Shape;519;p3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20" name="Google Shape;520;p3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521" name="Google Shape;521;p34"/>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522" name="Google Shape;522;p3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23" name="Google Shape;523;p3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24" name="Google Shape;524;p34"/>
          <p:cNvSpPr txBox="1"/>
          <p:nvPr/>
        </p:nvSpPr>
        <p:spPr>
          <a:xfrm>
            <a:off x="171828" y="236724"/>
            <a:ext cx="168507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Lecture </a:t>
            </a:r>
            <a:r>
              <a:rPr lang="en-US" sz="2800">
                <a:solidFill>
                  <a:srgbClr val="FFFFFF"/>
                </a:solidFill>
                <a:latin typeface="Tajawal Medium"/>
                <a:ea typeface="Tajawal Medium"/>
                <a:cs typeface="Tajawal Medium"/>
                <a:sym typeface="Tajawal Medium"/>
              </a:rPr>
              <a:t>5</a:t>
            </a:r>
            <a:endParaRPr b="0" i="0" sz="2800" u="none" cap="none" strike="noStrike">
              <a:solidFill>
                <a:srgbClr val="FFFFFF"/>
              </a:solidFill>
              <a:latin typeface="Tajawal Medium"/>
              <a:ea typeface="Tajawal Medium"/>
              <a:cs typeface="Tajawal Medium"/>
              <a:sym typeface="Tajawal Medium"/>
            </a:endParaRPr>
          </a:p>
        </p:txBody>
      </p:sp>
      <p:sp>
        <p:nvSpPr>
          <p:cNvPr id="525" name="Google Shape;525;p34"/>
          <p:cNvSpPr txBox="1"/>
          <p:nvPr/>
        </p:nvSpPr>
        <p:spPr>
          <a:xfrm>
            <a:off x="5928189" y="2527289"/>
            <a:ext cx="2650732"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400"/>
              <a:buFont typeface="Calibri"/>
              <a:buNone/>
            </a:pPr>
            <a:r>
              <a:rPr b="1" i="0" lang="en-US" sz="2400" u="none" cap="none" strike="noStrike">
                <a:solidFill>
                  <a:srgbClr val="FFFFFF"/>
                </a:solidFill>
                <a:latin typeface="Calibri"/>
                <a:ea typeface="Calibri"/>
                <a:cs typeface="Calibri"/>
                <a:sym typeface="Calibri"/>
              </a:rPr>
              <a:t>Thank You</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