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1" u="heavy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1" u="heavy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1" u="heavy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70607" y="1501520"/>
            <a:ext cx="3531235" cy="63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1" u="heavy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image" Target="../media/image20.png"/><Relationship Id="rId10" Type="http://schemas.openxmlformats.org/officeDocument/2006/relationships/image" Target="../media/image1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Relationship Id="rId3" Type="http://schemas.openxmlformats.org/officeDocument/2006/relationships/image" Target="../media/image12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Relationship Id="rId3" Type="http://schemas.openxmlformats.org/officeDocument/2006/relationships/image" Target="../media/image1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12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Relationship Id="rId3" Type="http://schemas.openxmlformats.org/officeDocument/2006/relationships/image" Target="../media/image12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Relationship Id="rId3" Type="http://schemas.openxmlformats.org/officeDocument/2006/relationships/image" Target="../media/image12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Relationship Id="rId3" Type="http://schemas.openxmlformats.org/officeDocument/2006/relationships/image" Target="../media/image12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12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Relationship Id="rId3" Type="http://schemas.openxmlformats.org/officeDocument/2006/relationships/image" Target="../media/image12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Relationship Id="rId3" Type="http://schemas.openxmlformats.org/officeDocument/2006/relationships/image" Target="../media/image12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Relationship Id="rId3" Type="http://schemas.openxmlformats.org/officeDocument/2006/relationships/image" Target="../media/image12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g"/><Relationship Id="rId3" Type="http://schemas.openxmlformats.org/officeDocument/2006/relationships/image" Target="../media/image12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Relationship Id="rId3" Type="http://schemas.openxmlformats.org/officeDocument/2006/relationships/image" Target="../media/image12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g"/><Relationship Id="rId3" Type="http://schemas.openxmlformats.org/officeDocument/2006/relationships/image" Target="../media/image12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Relationship Id="rId3" Type="http://schemas.openxmlformats.org/officeDocument/2006/relationships/image" Target="../media/image12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g"/><Relationship Id="rId3" Type="http://schemas.openxmlformats.org/officeDocument/2006/relationships/image" Target="../media/image12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g"/><Relationship Id="rId3" Type="http://schemas.openxmlformats.org/officeDocument/2006/relationships/image" Target="../media/image12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g"/><Relationship Id="rId3" Type="http://schemas.openxmlformats.org/officeDocument/2006/relationships/image" Target="../media/image12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g"/><Relationship Id="rId3" Type="http://schemas.openxmlformats.org/officeDocument/2006/relationships/image" Target="../media/image12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Relationship Id="rId3" Type="http://schemas.openxmlformats.org/officeDocument/2006/relationships/image" Target="../media/image1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Relationship Id="rId3" Type="http://schemas.openxmlformats.org/officeDocument/2006/relationships/image" Target="../media/image12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1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12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jpg"/><Relationship Id="rId3" Type="http://schemas.openxmlformats.org/officeDocument/2006/relationships/image" Target="../media/image12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Relationship Id="rId3" Type="http://schemas.openxmlformats.org/officeDocument/2006/relationships/image" Target="../media/image12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jpg"/><Relationship Id="rId3" Type="http://schemas.openxmlformats.org/officeDocument/2006/relationships/image" Target="../media/image12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g"/><Relationship Id="rId3" Type="http://schemas.openxmlformats.org/officeDocument/2006/relationships/image" Target="../media/image12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g"/><Relationship Id="rId3" Type="http://schemas.openxmlformats.org/officeDocument/2006/relationships/image" Target="../media/image12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Relationship Id="rId3" Type="http://schemas.openxmlformats.org/officeDocument/2006/relationships/image" Target="../media/image12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Relationship Id="rId3" Type="http://schemas.openxmlformats.org/officeDocument/2006/relationships/image" Target="../media/image12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Relationship Id="rId3" Type="http://schemas.openxmlformats.org/officeDocument/2006/relationships/image" Target="../media/image1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764792" y="0"/>
            <a:ext cx="1519555" cy="1879600"/>
          </a:xfrm>
          <a:custGeom>
            <a:avLst/>
            <a:gdLst/>
            <a:ahLst/>
            <a:cxnLst/>
            <a:rect l="l" t="t" r="r" b="b"/>
            <a:pathLst>
              <a:path w="1519554" h="1879600">
                <a:moveTo>
                  <a:pt x="1367028" y="0"/>
                </a:moveTo>
                <a:lnTo>
                  <a:pt x="1072896" y="0"/>
                </a:lnTo>
                <a:lnTo>
                  <a:pt x="0" y="1100328"/>
                </a:lnTo>
                <a:lnTo>
                  <a:pt x="294132" y="1100328"/>
                </a:lnTo>
                <a:lnTo>
                  <a:pt x="1367028" y="0"/>
                </a:lnTo>
                <a:close/>
              </a:path>
              <a:path w="1519554" h="1879600">
                <a:moveTo>
                  <a:pt x="1519428" y="778764"/>
                </a:moveTo>
                <a:lnTo>
                  <a:pt x="1225296" y="778764"/>
                </a:lnTo>
                <a:lnTo>
                  <a:pt x="152400" y="1879092"/>
                </a:lnTo>
                <a:lnTo>
                  <a:pt x="446532" y="1879092"/>
                </a:lnTo>
                <a:lnTo>
                  <a:pt x="1519428" y="778764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/>
          <p:cNvGrpSpPr/>
          <p:nvPr/>
        </p:nvGrpSpPr>
        <p:grpSpPr>
          <a:xfrm>
            <a:off x="707136" y="2886455"/>
            <a:ext cx="4575810" cy="3667125"/>
            <a:chOff x="707136" y="2886455"/>
            <a:chExt cx="4575810" cy="366712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8660" y="4507991"/>
              <a:ext cx="4574286" cy="18249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7136" y="2886455"/>
              <a:ext cx="4575048" cy="182422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6676" y="3015995"/>
              <a:ext cx="4320540" cy="156972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49552" y="2948939"/>
              <a:ext cx="2522981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71016" y="3680459"/>
              <a:ext cx="1079754" cy="78714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83663" y="3680459"/>
              <a:ext cx="2867406" cy="78714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12163" y="5602223"/>
              <a:ext cx="3366516" cy="951001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430273" y="5720333"/>
              <a:ext cx="3134995" cy="719455"/>
            </a:xfrm>
            <a:custGeom>
              <a:avLst/>
              <a:gdLst/>
              <a:ahLst/>
              <a:cxnLst/>
              <a:rect l="l" t="t" r="r" b="b"/>
              <a:pathLst>
                <a:path w="3134995" h="719454">
                  <a:moveTo>
                    <a:pt x="3014979" y="0"/>
                  </a:moveTo>
                  <a:lnTo>
                    <a:pt x="119887" y="0"/>
                  </a:lnTo>
                  <a:lnTo>
                    <a:pt x="73241" y="9420"/>
                  </a:lnTo>
                  <a:lnTo>
                    <a:pt x="35131" y="35112"/>
                  </a:lnTo>
                  <a:lnTo>
                    <a:pt x="9427" y="73219"/>
                  </a:lnTo>
                  <a:lnTo>
                    <a:pt x="0" y="119887"/>
                  </a:lnTo>
                  <a:lnTo>
                    <a:pt x="0" y="599439"/>
                  </a:lnTo>
                  <a:lnTo>
                    <a:pt x="9427" y="646102"/>
                  </a:lnTo>
                  <a:lnTo>
                    <a:pt x="35131" y="684210"/>
                  </a:lnTo>
                  <a:lnTo>
                    <a:pt x="73241" y="709905"/>
                  </a:lnTo>
                  <a:lnTo>
                    <a:pt x="119887" y="719327"/>
                  </a:lnTo>
                  <a:lnTo>
                    <a:pt x="3014979" y="719327"/>
                  </a:lnTo>
                  <a:lnTo>
                    <a:pt x="3061626" y="709905"/>
                  </a:lnTo>
                  <a:lnTo>
                    <a:pt x="3099736" y="684210"/>
                  </a:lnTo>
                  <a:lnTo>
                    <a:pt x="3125440" y="646102"/>
                  </a:lnTo>
                  <a:lnTo>
                    <a:pt x="3134867" y="599439"/>
                  </a:lnTo>
                  <a:lnTo>
                    <a:pt x="3134867" y="119887"/>
                  </a:lnTo>
                  <a:lnTo>
                    <a:pt x="3125440" y="73219"/>
                  </a:lnTo>
                  <a:lnTo>
                    <a:pt x="3099736" y="35112"/>
                  </a:lnTo>
                  <a:lnTo>
                    <a:pt x="3061626" y="9420"/>
                  </a:lnTo>
                  <a:lnTo>
                    <a:pt x="30149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1430273" y="5720333"/>
              <a:ext cx="3134995" cy="719455"/>
            </a:xfrm>
            <a:custGeom>
              <a:avLst/>
              <a:gdLst/>
              <a:ahLst/>
              <a:cxnLst/>
              <a:rect l="l" t="t" r="r" b="b"/>
              <a:pathLst>
                <a:path w="3134995" h="719454">
                  <a:moveTo>
                    <a:pt x="0" y="119887"/>
                  </a:moveTo>
                  <a:lnTo>
                    <a:pt x="9427" y="73219"/>
                  </a:lnTo>
                  <a:lnTo>
                    <a:pt x="35131" y="35112"/>
                  </a:lnTo>
                  <a:lnTo>
                    <a:pt x="73241" y="9420"/>
                  </a:lnTo>
                  <a:lnTo>
                    <a:pt x="119887" y="0"/>
                  </a:lnTo>
                  <a:lnTo>
                    <a:pt x="3014979" y="0"/>
                  </a:lnTo>
                  <a:lnTo>
                    <a:pt x="3061626" y="9420"/>
                  </a:lnTo>
                  <a:lnTo>
                    <a:pt x="3099736" y="35112"/>
                  </a:lnTo>
                  <a:lnTo>
                    <a:pt x="3125440" y="73219"/>
                  </a:lnTo>
                  <a:lnTo>
                    <a:pt x="3134867" y="119887"/>
                  </a:lnTo>
                  <a:lnTo>
                    <a:pt x="3134867" y="599439"/>
                  </a:lnTo>
                  <a:lnTo>
                    <a:pt x="3125440" y="646102"/>
                  </a:lnTo>
                  <a:lnTo>
                    <a:pt x="3099736" y="684210"/>
                  </a:lnTo>
                  <a:lnTo>
                    <a:pt x="3061626" y="709905"/>
                  </a:lnTo>
                  <a:lnTo>
                    <a:pt x="3014979" y="719327"/>
                  </a:lnTo>
                  <a:lnTo>
                    <a:pt x="119887" y="719327"/>
                  </a:lnTo>
                  <a:lnTo>
                    <a:pt x="73241" y="709905"/>
                  </a:lnTo>
                  <a:lnTo>
                    <a:pt x="35131" y="684210"/>
                  </a:lnTo>
                  <a:lnTo>
                    <a:pt x="9427" y="646102"/>
                  </a:lnTo>
                  <a:lnTo>
                    <a:pt x="0" y="599439"/>
                  </a:lnTo>
                  <a:lnTo>
                    <a:pt x="0" y="119887"/>
                  </a:lnTo>
                  <a:close/>
                </a:path>
              </a:pathLst>
            </a:custGeom>
            <a:ln w="25400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1913635" y="5830925"/>
            <a:ext cx="217106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solidFill>
                  <a:srgbClr val="C00000"/>
                </a:solidFill>
                <a:latin typeface="Palatino Linotype"/>
                <a:cs typeface="Palatino Linotype"/>
              </a:rPr>
              <a:t>Lecture</a:t>
            </a:r>
            <a:r>
              <a:rPr dirty="0" sz="2800" spc="-2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800" spc="-5" b="1">
                <a:solidFill>
                  <a:srgbClr val="C00000"/>
                </a:solidFill>
                <a:latin typeface="Palatino Linotype"/>
                <a:cs typeface="Palatino Linotype"/>
              </a:rPr>
              <a:t>No.</a:t>
            </a:r>
            <a:r>
              <a:rPr dirty="0" sz="28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800" spc="-5" b="1">
                <a:solidFill>
                  <a:srgbClr val="C00000"/>
                </a:solidFill>
                <a:latin typeface="Palatino Linotype"/>
                <a:cs typeface="Palatino Linotype"/>
              </a:rPr>
              <a:t>6</a:t>
            </a:r>
            <a:endParaRPr sz="2800">
              <a:latin typeface="Palatino Linotype"/>
              <a:cs typeface="Palatino Linotype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711451" y="2316479"/>
            <a:ext cx="1732280" cy="787400"/>
            <a:chOff x="1711451" y="2316479"/>
            <a:chExt cx="1732280" cy="787400"/>
          </a:xfrm>
        </p:grpSpPr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11451" y="2316479"/>
              <a:ext cx="1192530" cy="78714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36875" y="2316479"/>
              <a:ext cx="1006601" cy="787146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620674" y="1711528"/>
            <a:ext cx="4801870" cy="24993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40">
                <a:solidFill>
                  <a:srgbClr val="C00000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15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z="2800" spc="-70">
                <a:solidFill>
                  <a:srgbClr val="C00000"/>
                </a:solidFill>
                <a:latin typeface="Times New Roman"/>
                <a:cs typeface="Times New Roman"/>
              </a:rPr>
              <a:t>FEASIBILITY</a:t>
            </a:r>
            <a:r>
              <a:rPr dirty="0" sz="2800" spc="5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z="2800" spc="-200">
                <a:solidFill>
                  <a:srgbClr val="C00000"/>
                </a:solidFill>
                <a:latin typeface="Times New Roman"/>
                <a:cs typeface="Times New Roman"/>
              </a:rPr>
              <a:t>STUDY</a:t>
            </a:r>
            <a:endParaRPr sz="2800">
              <a:latin typeface="Times New Roman"/>
              <a:cs typeface="Times New Roman"/>
            </a:endParaRPr>
          </a:p>
          <a:p>
            <a:pPr marL="1311910">
              <a:lnSpc>
                <a:spcPct val="100000"/>
              </a:lnSpc>
              <a:spcBef>
                <a:spcPts val="2030"/>
              </a:spcBef>
            </a:pPr>
            <a:r>
              <a:rPr dirty="0" sz="2800" spc="-10" b="1">
                <a:solidFill>
                  <a:srgbClr val="00AFEF"/>
                </a:solidFill>
                <a:latin typeface="Calibri"/>
                <a:cs typeface="Calibri"/>
              </a:rPr>
              <a:t>PMG201</a:t>
            </a:r>
            <a:endParaRPr sz="2800">
              <a:latin typeface="Calibri"/>
              <a:cs typeface="Calibri"/>
            </a:endParaRPr>
          </a:p>
          <a:p>
            <a:pPr algn="ctr" marR="128270">
              <a:lnSpc>
                <a:spcPct val="100000"/>
              </a:lnSpc>
              <a:spcBef>
                <a:spcPts val="1610"/>
              </a:spcBef>
            </a:pPr>
            <a:r>
              <a:rPr dirty="0" sz="2800" spc="-5" b="1">
                <a:solidFill>
                  <a:srgbClr val="17375E"/>
                </a:solidFill>
                <a:latin typeface="Palatino Linotype"/>
                <a:cs typeface="Palatino Linotype"/>
              </a:rPr>
              <a:t>Prepared</a:t>
            </a:r>
            <a:r>
              <a:rPr dirty="0" sz="2800" spc="-25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2800" spc="-5" b="1">
                <a:solidFill>
                  <a:srgbClr val="17375E"/>
                </a:solidFill>
                <a:latin typeface="Palatino Linotype"/>
                <a:cs typeface="Palatino Linotype"/>
              </a:rPr>
              <a:t>by</a:t>
            </a:r>
            <a:endParaRPr sz="2800">
              <a:latin typeface="Palatino Linotype"/>
              <a:cs typeface="Palatino Linotype"/>
            </a:endParaRPr>
          </a:p>
          <a:p>
            <a:pPr algn="ctr" marR="37465">
              <a:lnSpc>
                <a:spcPct val="100000"/>
              </a:lnSpc>
              <a:spcBef>
                <a:spcPts val="2400"/>
              </a:spcBef>
            </a:pPr>
            <a:r>
              <a:rPr dirty="0" sz="2800" spc="-5" b="1">
                <a:solidFill>
                  <a:srgbClr val="17375E"/>
                </a:solidFill>
                <a:latin typeface="Palatino Linotype"/>
                <a:cs typeface="Palatino Linotype"/>
              </a:rPr>
              <a:t>Dr.</a:t>
            </a:r>
            <a:r>
              <a:rPr dirty="0" sz="2800" spc="-15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2800" spc="-5" b="1">
                <a:solidFill>
                  <a:srgbClr val="17375E"/>
                </a:solidFill>
                <a:latin typeface="Palatino Linotype"/>
                <a:cs typeface="Palatino Linotype"/>
              </a:rPr>
              <a:t>Manal</a:t>
            </a:r>
            <a:r>
              <a:rPr dirty="0" sz="2800" spc="-10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2800" b="1">
                <a:solidFill>
                  <a:srgbClr val="17375E"/>
                </a:solidFill>
                <a:latin typeface="Palatino Linotype"/>
                <a:cs typeface="Palatino Linotype"/>
              </a:rPr>
              <a:t>Elsayed</a:t>
            </a:r>
            <a:endParaRPr sz="2800">
              <a:latin typeface="Palatino Linotype"/>
              <a:cs typeface="Palatino Linotype"/>
            </a:endParaRPr>
          </a:p>
        </p:txBody>
      </p:sp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911083" y="2189988"/>
            <a:ext cx="3855085" cy="2523490"/>
            <a:chOff x="7911083" y="2189988"/>
            <a:chExt cx="3855085" cy="25234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12607" y="3349752"/>
              <a:ext cx="3853434" cy="136321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11083" y="2189988"/>
              <a:ext cx="3854196" cy="136245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0623" y="2319528"/>
              <a:ext cx="3599687" cy="110794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38843" y="2289060"/>
              <a:ext cx="1626870" cy="51128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30995" y="2776740"/>
              <a:ext cx="698753" cy="51128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24187" y="2776740"/>
              <a:ext cx="1849374" cy="511289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8040623" y="2319527"/>
            <a:ext cx="3599815" cy="1108075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algn="ctr" marR="41275">
              <a:lnSpc>
                <a:spcPct val="100000"/>
              </a:lnSpc>
              <a:spcBef>
                <a:spcPts val="240"/>
              </a:spcBef>
            </a:pPr>
            <a:r>
              <a:rPr dirty="0" sz="1800" b="1">
                <a:solidFill>
                  <a:srgbClr val="17375E"/>
                </a:solidFill>
                <a:latin typeface="Palatino Linotype"/>
                <a:cs typeface="Palatino Linotype"/>
              </a:rPr>
              <a:t>Prepared</a:t>
            </a:r>
            <a:r>
              <a:rPr dirty="0" sz="1800" spc="-100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1800" b="1">
                <a:solidFill>
                  <a:srgbClr val="17375E"/>
                </a:solidFill>
                <a:latin typeface="Palatino Linotype"/>
                <a:cs typeface="Palatino Linotype"/>
              </a:rPr>
              <a:t>by</a:t>
            </a:r>
            <a:endParaRPr sz="1800">
              <a:latin typeface="Palatino Linotype"/>
              <a:cs typeface="Palatino Linotype"/>
            </a:endParaRPr>
          </a:p>
          <a:p>
            <a:pPr algn="ctr" marL="6985">
              <a:lnSpc>
                <a:spcPct val="100000"/>
              </a:lnSpc>
              <a:spcBef>
                <a:spcPts val="1680"/>
              </a:spcBef>
            </a:pPr>
            <a:r>
              <a:rPr dirty="0" sz="1800" b="1">
                <a:solidFill>
                  <a:srgbClr val="17375E"/>
                </a:solidFill>
                <a:latin typeface="Palatino Linotype"/>
                <a:cs typeface="Palatino Linotype"/>
              </a:rPr>
              <a:t>Dr.</a:t>
            </a:r>
            <a:r>
              <a:rPr dirty="0" sz="1800" spc="-30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1800" b="1">
                <a:solidFill>
                  <a:srgbClr val="17375E"/>
                </a:solidFill>
                <a:latin typeface="Palatino Linotype"/>
                <a:cs typeface="Palatino Linotype"/>
              </a:rPr>
              <a:t>Manal</a:t>
            </a:r>
            <a:r>
              <a:rPr dirty="0" sz="1800" spc="-25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1800" b="1">
                <a:solidFill>
                  <a:srgbClr val="17375E"/>
                </a:solidFill>
                <a:latin typeface="Palatino Linotype"/>
                <a:cs typeface="Palatino Linotype"/>
              </a:rPr>
              <a:t>Elsayed</a:t>
            </a:r>
            <a:endParaRPr sz="1800">
              <a:latin typeface="Palatino Linotype"/>
              <a:cs typeface="Palatino Linotype"/>
            </a:endParaRPr>
          </a:p>
        </p:txBody>
      </p:sp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997196" y="4351020"/>
            <a:ext cx="5395722" cy="1145286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307584" y="4471238"/>
            <a:ext cx="4392930" cy="651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100" spc="-5" b="1">
                <a:solidFill>
                  <a:srgbClr val="FF0000"/>
                </a:solidFill>
                <a:latin typeface="Calibri"/>
                <a:cs typeface="Calibri"/>
              </a:rPr>
              <a:t>Planning</a:t>
            </a:r>
            <a:r>
              <a:rPr dirty="0" sz="41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4100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41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4100" spc="-10" b="1">
                <a:solidFill>
                  <a:srgbClr val="FF0000"/>
                </a:solidFill>
                <a:latin typeface="Calibri"/>
                <a:cs typeface="Calibri"/>
              </a:rPr>
              <a:t>Project</a:t>
            </a:r>
            <a:endParaRPr sz="41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62528" y="1124711"/>
            <a:ext cx="5501639" cy="1348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070607" y="2287905"/>
            <a:ext cx="7933055" cy="269621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385"/>
              </a:spcBef>
              <a:buClr>
                <a:srgbClr val="C00000"/>
              </a:buClr>
              <a:buFont typeface="Palatino Linotype"/>
              <a:buAutoNum type="arabicPeriod"/>
              <a:tabLst>
                <a:tab pos="317500" algn="l"/>
              </a:tabLst>
            </a:pP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T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he Contents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of</a:t>
            </a:r>
            <a:r>
              <a:rPr dirty="0" sz="2400" spc="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a Project</a:t>
            </a:r>
            <a:r>
              <a:rPr dirty="0" sz="24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80" b="1">
                <a:solidFill>
                  <a:srgbClr val="C00000"/>
                </a:solidFill>
                <a:latin typeface="Palatino Linotype"/>
                <a:cs typeface="Palatino Linotype"/>
              </a:rPr>
              <a:t>Plan</a:t>
            </a:r>
            <a:r>
              <a:rPr dirty="0" sz="2400" spc="80" b="1" i="1">
                <a:solidFill>
                  <a:srgbClr val="C00000"/>
                </a:solidFill>
                <a:latin typeface="Trebuchet MS"/>
                <a:cs typeface="Trebuchet MS"/>
              </a:rPr>
              <a:t>—</a:t>
            </a:r>
            <a:r>
              <a:rPr dirty="0" sz="2400" spc="80" b="1">
                <a:solidFill>
                  <a:srgbClr val="C00000"/>
                </a:solidFill>
                <a:latin typeface="Palatino Linotype"/>
                <a:cs typeface="Palatino Linotype"/>
              </a:rPr>
              <a:t>The</a:t>
            </a:r>
            <a:r>
              <a:rPr dirty="0" sz="24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-30" b="1" i="1">
                <a:solidFill>
                  <a:srgbClr val="C00000"/>
                </a:solidFill>
                <a:latin typeface="Trebuchet MS"/>
                <a:cs typeface="Trebuchet MS"/>
              </a:rPr>
              <a:t>“</a:t>
            </a:r>
            <a:r>
              <a:rPr dirty="0" sz="2400" spc="-30" b="1">
                <a:solidFill>
                  <a:srgbClr val="C00000"/>
                </a:solidFill>
                <a:latin typeface="Palatino Linotype"/>
                <a:cs typeface="Palatino Linotype"/>
              </a:rPr>
              <a:t>Project</a:t>
            </a:r>
            <a:r>
              <a:rPr dirty="0" sz="24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-25" b="1">
                <a:solidFill>
                  <a:srgbClr val="C00000"/>
                </a:solidFill>
                <a:latin typeface="Palatino Linotype"/>
                <a:cs typeface="Palatino Linotype"/>
              </a:rPr>
              <a:t>Charter</a:t>
            </a:r>
            <a:r>
              <a:rPr dirty="0" sz="2400" spc="-25" b="1" i="1">
                <a:solidFill>
                  <a:srgbClr val="C00000"/>
                </a:solidFill>
                <a:latin typeface="Trebuchet MS"/>
                <a:cs typeface="Trebuchet MS"/>
              </a:rPr>
              <a:t>”</a:t>
            </a:r>
            <a:r>
              <a:rPr dirty="0" sz="2400" spc="-25" b="1">
                <a:solidFill>
                  <a:srgbClr val="C00000"/>
                </a:solidFill>
                <a:latin typeface="Palatino Linotype"/>
                <a:cs typeface="Palatino Linotype"/>
              </a:rPr>
              <a:t>.</a:t>
            </a:r>
            <a:endParaRPr sz="2400">
              <a:latin typeface="Palatino Linotype"/>
              <a:cs typeface="Palatino Linotype"/>
            </a:endParaRPr>
          </a:p>
          <a:p>
            <a:pPr marL="317500" indent="-304800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317500" algn="l"/>
              </a:tabLst>
            </a:pP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The</a:t>
            </a:r>
            <a:r>
              <a:rPr dirty="0" sz="2400" spc="-2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Planning</a:t>
            </a:r>
            <a:r>
              <a:rPr dirty="0" sz="2400" spc="-1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35" b="1">
                <a:solidFill>
                  <a:srgbClr val="C00000"/>
                </a:solidFill>
                <a:latin typeface="Palatino Linotype"/>
                <a:cs typeface="Palatino Linotype"/>
              </a:rPr>
              <a:t>Process</a:t>
            </a:r>
            <a:r>
              <a:rPr dirty="0" sz="2400" spc="35" b="1" i="1">
                <a:solidFill>
                  <a:srgbClr val="C00000"/>
                </a:solidFill>
                <a:latin typeface="Trebuchet MS"/>
                <a:cs typeface="Trebuchet MS"/>
              </a:rPr>
              <a:t>—</a:t>
            </a:r>
            <a:r>
              <a:rPr dirty="0" sz="2400" spc="35" b="1">
                <a:solidFill>
                  <a:srgbClr val="C00000"/>
                </a:solidFill>
                <a:latin typeface="Palatino Linotype"/>
                <a:cs typeface="Palatino Linotype"/>
              </a:rPr>
              <a:t>Overview.</a:t>
            </a:r>
            <a:endParaRPr sz="2400">
              <a:latin typeface="Palatino Linotype"/>
              <a:cs typeface="Palatino Linotype"/>
            </a:endParaRPr>
          </a:p>
          <a:p>
            <a:pPr marL="317500" indent="-304800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317500" algn="l"/>
              </a:tabLst>
            </a:pP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The</a:t>
            </a:r>
            <a:r>
              <a:rPr dirty="0" sz="24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Planning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50" b="1">
                <a:solidFill>
                  <a:srgbClr val="C00000"/>
                </a:solidFill>
                <a:latin typeface="Palatino Linotype"/>
                <a:cs typeface="Palatino Linotype"/>
              </a:rPr>
              <a:t>Process</a:t>
            </a:r>
            <a:r>
              <a:rPr dirty="0" sz="2400" spc="50" b="1" i="1">
                <a:solidFill>
                  <a:srgbClr val="C00000"/>
                </a:solidFill>
                <a:latin typeface="Trebuchet MS"/>
                <a:cs typeface="Trebuchet MS"/>
              </a:rPr>
              <a:t>—</a:t>
            </a:r>
            <a:r>
              <a:rPr dirty="0" sz="2400" spc="50" b="1">
                <a:solidFill>
                  <a:srgbClr val="C00000"/>
                </a:solidFill>
                <a:latin typeface="Palatino Linotype"/>
                <a:cs typeface="Palatino Linotype"/>
              </a:rPr>
              <a:t>Nuts</a:t>
            </a:r>
            <a:r>
              <a:rPr dirty="0" sz="2400" spc="-4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and</a:t>
            </a:r>
            <a:r>
              <a:rPr dirty="0" sz="24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Bolts.</a:t>
            </a:r>
            <a:endParaRPr sz="2400">
              <a:latin typeface="Palatino Linotype"/>
              <a:cs typeface="Palatino Linotype"/>
            </a:endParaRPr>
          </a:p>
          <a:p>
            <a:pPr marL="12700" marR="522605">
              <a:lnSpc>
                <a:spcPts val="2590"/>
              </a:lnSpc>
              <a:spcBef>
                <a:spcPts val="615"/>
              </a:spcBef>
              <a:buAutoNum type="arabicPeriod"/>
              <a:tabLst>
                <a:tab pos="317500" algn="l"/>
              </a:tabLst>
            </a:pP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More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 on</a:t>
            </a:r>
            <a:r>
              <a:rPr dirty="0" sz="2400" spc="-1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the</a:t>
            </a:r>
            <a:r>
              <a:rPr dirty="0" sz="2400" spc="-2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Work 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Breakdown</a:t>
            </a:r>
            <a:r>
              <a:rPr dirty="0" sz="2400" spc="-1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Structure</a:t>
            </a:r>
            <a:r>
              <a:rPr dirty="0" sz="2400" spc="-2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and</a:t>
            </a:r>
            <a:r>
              <a:rPr dirty="0" sz="2400" spc="-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Other </a:t>
            </a:r>
            <a:r>
              <a:rPr dirty="0" sz="2400" spc="-58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Aids</a:t>
            </a:r>
            <a:r>
              <a:rPr dirty="0" sz="2400" spc="-3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.</a:t>
            </a:r>
            <a:endParaRPr sz="2400">
              <a:latin typeface="Palatino Linotype"/>
              <a:cs typeface="Palatino Linotype"/>
            </a:endParaRPr>
          </a:p>
          <a:p>
            <a:pPr marL="12700" marR="593090">
              <a:lnSpc>
                <a:spcPts val="2590"/>
              </a:lnSpc>
              <a:spcBef>
                <a:spcPts val="580"/>
              </a:spcBef>
              <a:buAutoNum type="arabicPeriod"/>
              <a:tabLst>
                <a:tab pos="317500" algn="l"/>
              </a:tabLst>
            </a:pP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Multidisciplinary</a:t>
            </a:r>
            <a:r>
              <a:rPr dirty="0" sz="2400" spc="-5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spc="40" b="1">
                <a:solidFill>
                  <a:srgbClr val="C00000"/>
                </a:solidFill>
                <a:latin typeface="Palatino Linotype"/>
                <a:cs typeface="Palatino Linotype"/>
              </a:rPr>
              <a:t>Teams</a:t>
            </a:r>
            <a:r>
              <a:rPr dirty="0" sz="2400" spc="40" b="1" i="1">
                <a:solidFill>
                  <a:srgbClr val="C00000"/>
                </a:solidFill>
                <a:latin typeface="Trebuchet MS"/>
                <a:cs typeface="Trebuchet MS"/>
              </a:rPr>
              <a:t>—</a:t>
            </a:r>
            <a:r>
              <a:rPr dirty="0" sz="2400" spc="40" b="1">
                <a:solidFill>
                  <a:srgbClr val="C00000"/>
                </a:solidFill>
                <a:latin typeface="Palatino Linotype"/>
                <a:cs typeface="Palatino Linotype"/>
              </a:rPr>
              <a:t>Balancing</a:t>
            </a:r>
            <a:r>
              <a:rPr dirty="0" sz="2400" spc="-3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Pleasure</a:t>
            </a:r>
            <a:r>
              <a:rPr dirty="0" sz="2400" spc="-2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and </a:t>
            </a:r>
            <a:r>
              <a:rPr dirty="0" sz="2400" spc="-585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400" b="1">
                <a:solidFill>
                  <a:srgbClr val="C00000"/>
                </a:solidFill>
                <a:latin typeface="Palatino Linotype"/>
                <a:cs typeface="Palatino Linotype"/>
              </a:rPr>
              <a:t>Pain.</a:t>
            </a:r>
            <a:endParaRPr sz="2400">
              <a:latin typeface="Palatino Linotype"/>
              <a:cs typeface="Palatino Linotype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7653" y="1388490"/>
            <a:ext cx="178943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5" i="0">
                <a:solidFill>
                  <a:srgbClr val="C00000"/>
                </a:solidFill>
                <a:latin typeface="Palatino Linotype"/>
                <a:cs typeface="Palatino Linotype"/>
              </a:rPr>
              <a:t>Introduction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6761" y="2149601"/>
            <a:ext cx="3201035" cy="2769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861060" algn="l"/>
              </a:tabLst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If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problems arise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during the </a:t>
            </a:r>
            <a:r>
              <a:rPr dirty="0" sz="20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life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of a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project,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our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first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2000" spc="5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nch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	</a:t>
            </a:r>
            <a:r>
              <a:rPr dirty="0" sz="2000" spc="-5" b="1">
                <a:solidFill>
                  <a:srgbClr val="C00000"/>
                </a:solidFill>
                <a:latin typeface="Arial"/>
                <a:cs typeface="Arial"/>
              </a:rPr>
              <a:t>ل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و</a:t>
            </a:r>
            <a:r>
              <a:rPr dirty="0" sz="2000" spc="-190" b="1">
                <a:solidFill>
                  <a:srgbClr val="C00000"/>
                </a:solidFill>
                <a:latin typeface="Arial"/>
                <a:cs typeface="Arial"/>
              </a:rPr>
              <a:t>لأ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ا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235" b="1">
                <a:solidFill>
                  <a:srgbClr val="C00000"/>
                </a:solidFill>
                <a:latin typeface="Arial"/>
                <a:cs typeface="Arial"/>
              </a:rPr>
              <a:t>انسد</a:t>
            </a:r>
            <a:r>
              <a:rPr dirty="0" sz="2000" spc="-265" b="1">
                <a:solidFill>
                  <a:srgbClr val="C00000"/>
                </a:solidFill>
                <a:latin typeface="Arial"/>
                <a:cs typeface="Arial"/>
              </a:rPr>
              <a:t>ح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w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2000" spc="5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ld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be 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that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was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not </a:t>
            </a:r>
            <a:r>
              <a:rPr dirty="0" sz="20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properly</a:t>
            </a: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planned.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Most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 </a:t>
            </a:r>
            <a:r>
              <a:rPr dirty="0" sz="2000" spc="-4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time our hunch </a:t>
            </a:r>
            <a:r>
              <a:rPr dirty="0" sz="2000" spc="-5" b="1">
                <a:latin typeface="Calibri"/>
                <a:cs typeface="Calibri"/>
              </a:rPr>
              <a:t>would </a:t>
            </a:r>
            <a:r>
              <a:rPr dirty="0" sz="2000" b="1">
                <a:latin typeface="Calibri"/>
                <a:cs typeface="Calibri"/>
              </a:rPr>
              <a:t>be 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c</a:t>
            </a:r>
            <a:r>
              <a:rPr dirty="0" sz="2000" b="1">
                <a:latin typeface="Calibri"/>
                <a:cs typeface="Calibri"/>
              </a:rPr>
              <a:t>or</a:t>
            </a:r>
            <a:r>
              <a:rPr dirty="0" sz="2000" spc="-35" b="1">
                <a:latin typeface="Calibri"/>
                <a:cs typeface="Calibri"/>
              </a:rPr>
              <a:t>r</a:t>
            </a:r>
            <a:r>
              <a:rPr dirty="0" sz="2000" spc="-5" b="1">
                <a:latin typeface="Calibri"/>
                <a:cs typeface="Calibri"/>
              </a:rPr>
              <a:t>ect</a:t>
            </a:r>
            <a:r>
              <a:rPr dirty="0" sz="2000" b="1">
                <a:latin typeface="Calibri"/>
                <a:cs typeface="Calibri"/>
              </a:rPr>
              <a:t>.</a:t>
            </a:r>
            <a:r>
              <a:rPr dirty="0" sz="2000" spc="75" b="1">
                <a:latin typeface="Calibri"/>
                <a:cs typeface="Calibri"/>
              </a:rPr>
              <a:t> </a:t>
            </a:r>
            <a:r>
              <a:rPr dirty="0" sz="2000" spc="-370" b="1">
                <a:latin typeface="Arial"/>
                <a:cs typeface="Arial"/>
              </a:rPr>
              <a:t>ح</a:t>
            </a:r>
            <a:r>
              <a:rPr dirty="0" sz="2000" spc="-425" b="1">
                <a:latin typeface="Arial"/>
                <a:cs typeface="Arial"/>
              </a:rPr>
              <a:t>ي</a:t>
            </a:r>
            <a:r>
              <a:rPr dirty="0" sz="2000" spc="-245" b="1">
                <a:latin typeface="Arial"/>
                <a:cs typeface="Arial"/>
              </a:rPr>
              <a:t>ح</a:t>
            </a:r>
            <a:r>
              <a:rPr dirty="0" sz="2000" spc="-445" b="1">
                <a:latin typeface="Arial"/>
                <a:cs typeface="Arial"/>
              </a:rPr>
              <a:t>ص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ن</a:t>
            </a:r>
            <a:r>
              <a:rPr dirty="0" sz="2000" spc="-15" b="1">
                <a:latin typeface="Arial"/>
                <a:cs typeface="Arial"/>
              </a:rPr>
              <a:t>و</a:t>
            </a:r>
            <a:r>
              <a:rPr dirty="0" sz="2000" spc="-509" b="1">
                <a:latin typeface="Arial"/>
                <a:cs typeface="Arial"/>
              </a:rPr>
              <a:t>ك</a:t>
            </a:r>
            <a:r>
              <a:rPr dirty="0" sz="2000" spc="-610" b="1">
                <a:latin typeface="Arial"/>
                <a:cs typeface="Arial"/>
              </a:rPr>
              <a:t>ي</a:t>
            </a:r>
            <a:r>
              <a:rPr dirty="0" sz="2000" spc="-580" b="1">
                <a:latin typeface="Arial"/>
                <a:cs typeface="Arial"/>
              </a:rPr>
              <a:t>س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ا</a:t>
            </a:r>
            <a:r>
              <a:rPr dirty="0" sz="2000" spc="-10" b="1">
                <a:latin typeface="Arial"/>
                <a:cs typeface="Arial"/>
              </a:rPr>
              <a:t>ذ</a:t>
            </a:r>
            <a:r>
              <a:rPr dirty="0" sz="2000" spc="105" b="1">
                <a:latin typeface="Arial"/>
                <a:cs typeface="Arial"/>
              </a:rPr>
              <a:t>هو  </a:t>
            </a:r>
            <a:r>
              <a:rPr dirty="0" sz="2000" spc="-5" b="1">
                <a:latin typeface="Calibri"/>
                <a:cs typeface="Calibri"/>
              </a:rPr>
              <a:t>Inadequate </a:t>
            </a:r>
            <a:r>
              <a:rPr dirty="0" sz="2000" b="1">
                <a:latin typeface="Calibri"/>
                <a:cs typeface="Calibri"/>
              </a:rPr>
              <a:t>planning is </a:t>
            </a:r>
            <a:r>
              <a:rPr dirty="0" sz="2000" spc="-10" b="1">
                <a:latin typeface="Calibri"/>
                <a:cs typeface="Calibri"/>
              </a:rPr>
              <a:t>more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case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than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exception.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27292" y="1744979"/>
            <a:ext cx="3086100" cy="352196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545460" y="4667758"/>
            <a:ext cx="2635250" cy="280670"/>
          </a:xfrm>
          <a:custGeom>
            <a:avLst/>
            <a:gdLst/>
            <a:ahLst/>
            <a:cxnLst/>
            <a:rect l="l" t="t" r="r" b="b"/>
            <a:pathLst>
              <a:path w="2635250" h="280670">
                <a:moveTo>
                  <a:pt x="2634995" y="0"/>
                </a:moveTo>
                <a:lnTo>
                  <a:pt x="0" y="0"/>
                </a:lnTo>
                <a:lnTo>
                  <a:pt x="0" y="280415"/>
                </a:lnTo>
                <a:lnTo>
                  <a:pt x="2634995" y="280415"/>
                </a:lnTo>
                <a:lnTo>
                  <a:pt x="263499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337684" y="2198877"/>
            <a:ext cx="227711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5" b="1">
                <a:latin typeface="Calibri"/>
                <a:cs typeface="Calibri"/>
              </a:rPr>
              <a:t>meet</a:t>
            </a:r>
            <a:r>
              <a:rPr dirty="0" sz="1800" spc="-6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commitments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75814" y="1902663"/>
            <a:ext cx="2221865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Basic</a:t>
            </a:r>
            <a:r>
              <a:rPr dirty="0" u="heavy" sz="1800" spc="-5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objective:</a:t>
            </a:r>
            <a:endParaRPr sz="1800">
              <a:latin typeface="Calibri"/>
              <a:cs typeface="Calibri"/>
            </a:endParaRPr>
          </a:p>
          <a:p>
            <a:pPr marL="469900" marR="5080">
              <a:lnSpc>
                <a:spcPct val="100000"/>
              </a:lnSpc>
              <a:spcBef>
                <a:spcPts val="5"/>
              </a:spcBef>
            </a:pPr>
            <a:r>
              <a:rPr dirty="0" sz="1800" spc="-80" b="1">
                <a:latin typeface="Calibri"/>
                <a:cs typeface="Calibri"/>
              </a:rPr>
              <a:t>To </a:t>
            </a:r>
            <a:r>
              <a:rPr dirty="0" sz="1800" spc="-15" b="1">
                <a:latin typeface="Calibri"/>
                <a:cs typeface="Calibri"/>
              </a:rPr>
              <a:t>create </a:t>
            </a:r>
            <a:r>
              <a:rPr dirty="0" sz="1800" b="1">
                <a:latin typeface="Calibri"/>
                <a:cs typeface="Calibri"/>
              </a:rPr>
              <a:t>a plan </a:t>
            </a:r>
            <a:r>
              <a:rPr dirty="0" sz="1800" spc="-10" b="1">
                <a:latin typeface="Calibri"/>
                <a:cs typeface="Calibri"/>
              </a:rPr>
              <a:t>to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of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33014" y="2726182"/>
            <a:ext cx="418020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5" b="1">
                <a:latin typeface="Calibri"/>
                <a:cs typeface="Calibri"/>
              </a:rPr>
              <a:t>Create </a:t>
            </a:r>
            <a:r>
              <a:rPr dirty="0" sz="1800" b="1">
                <a:latin typeface="Calibri"/>
                <a:cs typeface="Calibri"/>
              </a:rPr>
              <a:t>a </a:t>
            </a:r>
            <a:r>
              <a:rPr dirty="0" sz="1800" spc="-5" b="1">
                <a:latin typeface="Calibri"/>
                <a:cs typeface="Calibri"/>
              </a:rPr>
              <a:t>path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that,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if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followed,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will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lead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 </a:t>
            </a:r>
            <a:r>
              <a:rPr dirty="0" sz="1800" b="1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45460" y="3021838"/>
            <a:ext cx="173482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b="1">
                <a:latin typeface="Calibri"/>
                <a:cs typeface="Calibri"/>
              </a:rPr>
              <a:t>s</a:t>
            </a:r>
            <a:r>
              <a:rPr dirty="0" sz="1800" spc="5" b="1">
                <a:latin typeface="Calibri"/>
                <a:cs typeface="Calibri"/>
              </a:rPr>
              <a:t>u</a:t>
            </a:r>
            <a:r>
              <a:rPr dirty="0" sz="1800" spc="-5" b="1">
                <a:latin typeface="Calibri"/>
                <a:cs typeface="Calibri"/>
              </a:rPr>
              <a:t>c</a:t>
            </a:r>
            <a:r>
              <a:rPr dirty="0" sz="1800" b="1">
                <a:latin typeface="Calibri"/>
                <a:cs typeface="Calibri"/>
              </a:rPr>
              <a:t>ce</a:t>
            </a:r>
            <a:r>
              <a:rPr dirty="0" sz="1800" spc="-15" b="1">
                <a:latin typeface="Calibri"/>
                <a:cs typeface="Calibri"/>
              </a:rPr>
              <a:t>s</a:t>
            </a:r>
            <a:r>
              <a:rPr dirty="0" sz="1800" spc="-25" b="1">
                <a:latin typeface="Calibri"/>
                <a:cs typeface="Calibri"/>
              </a:rPr>
              <a:t>s</a:t>
            </a:r>
            <a:r>
              <a:rPr dirty="0" sz="1800" spc="-5" b="1">
                <a:latin typeface="Calibri"/>
                <a:cs typeface="Calibri"/>
              </a:rPr>
              <a:t>fu</a:t>
            </a:r>
            <a:r>
              <a:rPr dirty="0" sz="1800" b="1">
                <a:latin typeface="Calibri"/>
                <a:cs typeface="Calibri"/>
              </a:rPr>
              <a:t>l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p</a:t>
            </a:r>
            <a:r>
              <a:rPr dirty="0" sz="1800" spc="-30" b="1">
                <a:latin typeface="Calibri"/>
                <a:cs typeface="Calibri"/>
              </a:rPr>
              <a:t>r</a:t>
            </a:r>
            <a:r>
              <a:rPr dirty="0" sz="1800" b="1">
                <a:latin typeface="Calibri"/>
                <a:cs typeface="Calibri"/>
              </a:rPr>
              <a:t>oj</a:t>
            </a:r>
            <a:r>
              <a:rPr dirty="0" sz="1800" spc="5" b="1">
                <a:latin typeface="Calibri"/>
                <a:cs typeface="Calibri"/>
              </a:rPr>
              <a:t>e</a:t>
            </a:r>
            <a:r>
              <a:rPr dirty="0" sz="1800" spc="-5" b="1">
                <a:latin typeface="Calibri"/>
                <a:cs typeface="Calibri"/>
              </a:rPr>
              <a:t>ct.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75814" y="3274821"/>
            <a:ext cx="1671955" cy="5772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00"/>
              </a:spcBef>
            </a:pP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Planning</a:t>
            </a:r>
            <a:r>
              <a:rPr dirty="0" u="heavy" sz="1800" spc="-9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involves</a:t>
            </a:r>
            <a:endParaRPr sz="1800">
              <a:latin typeface="Calibri"/>
              <a:cs typeface="Calibri"/>
            </a:endParaRPr>
          </a:p>
          <a:p>
            <a:pPr algn="r" marR="30480">
              <a:lnSpc>
                <a:spcPct val="100000"/>
              </a:lnSpc>
              <a:spcBef>
                <a:spcPts val="25"/>
              </a:spcBef>
            </a:pPr>
            <a:r>
              <a:rPr dirty="0" sz="1800" spc="-5" b="1">
                <a:latin typeface="Calibri"/>
                <a:cs typeface="Calibri"/>
              </a:rPr>
              <a:t>De</a:t>
            </a:r>
            <a:r>
              <a:rPr dirty="0" sz="1800" spc="-10" b="1">
                <a:latin typeface="Calibri"/>
                <a:cs typeface="Calibri"/>
              </a:rPr>
              <a:t>f</a:t>
            </a:r>
            <a:r>
              <a:rPr dirty="0" sz="1800" b="1">
                <a:latin typeface="Calibri"/>
                <a:cs typeface="Calibri"/>
              </a:rPr>
              <a:t>ini</a:t>
            </a:r>
            <a:r>
              <a:rPr dirty="0" sz="1800" spc="5" b="1">
                <a:latin typeface="Calibri"/>
                <a:cs typeface="Calibri"/>
              </a:rPr>
              <a:t>n</a:t>
            </a:r>
            <a:r>
              <a:rPr dirty="0" sz="1800" b="1">
                <a:latin typeface="Calibri"/>
                <a:cs typeface="Calibri"/>
              </a:rPr>
              <a:t>g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60089" y="3573526"/>
            <a:ext cx="119507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20" b="1">
                <a:latin typeface="Calibri"/>
                <a:cs typeface="Calibri"/>
              </a:rPr>
              <a:t>LC</a:t>
            </a:r>
            <a:r>
              <a:rPr dirty="0" sz="1800" spc="46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life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cycle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42713" y="3551885"/>
            <a:ext cx="128270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latin typeface="Calibri"/>
                <a:cs typeface="Calibri"/>
              </a:rPr>
              <a:t>process</a:t>
            </a:r>
            <a:r>
              <a:rPr dirty="0" sz="1800" spc="-8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be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75814" y="3823842"/>
            <a:ext cx="4639310" cy="1397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Calibri"/>
                <a:cs typeface="Calibri"/>
              </a:rPr>
              <a:t>followed, estimates, </a:t>
            </a:r>
            <a:r>
              <a:rPr dirty="0" sz="1800" spc="-5" b="1">
                <a:latin typeface="Calibri"/>
                <a:cs typeface="Calibri"/>
              </a:rPr>
              <a:t>detailed schedule, plan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for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quality,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etc.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Main</a:t>
            </a:r>
            <a:r>
              <a:rPr dirty="0" u="heavy" sz="1800" spc="-4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output</a:t>
            </a:r>
            <a:endParaRPr sz="1800">
              <a:latin typeface="Calibri"/>
              <a:cs typeface="Calibri"/>
            </a:endParaRPr>
          </a:p>
          <a:p>
            <a:pPr marL="469900" marR="1060450">
              <a:lnSpc>
                <a:spcPct val="100000"/>
              </a:lnSpc>
            </a:pPr>
            <a:r>
              <a:rPr dirty="0" sz="1800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management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plan,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and </a:t>
            </a:r>
            <a:r>
              <a:rPr dirty="0" sz="1800" spc="-39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schedule.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052066" y="1251584"/>
            <a:ext cx="208407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u="none" sz="2400" spc="-10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Planning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43700" y="1604772"/>
            <a:ext cx="3552444" cy="325831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23414" y="1398270"/>
            <a:ext cx="238125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30" i="0">
                <a:solidFill>
                  <a:srgbClr val="C00000"/>
                </a:solidFill>
                <a:latin typeface="Calibri"/>
                <a:cs typeface="Calibri"/>
              </a:rPr>
              <a:t>Key</a:t>
            </a:r>
            <a:r>
              <a:rPr dirty="0" u="none" sz="2400" spc="-3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Planning</a:t>
            </a:r>
            <a:r>
              <a:rPr dirty="0" u="none" sz="24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45" i="0">
                <a:solidFill>
                  <a:srgbClr val="C00000"/>
                </a:solidFill>
                <a:latin typeface="Calibri"/>
                <a:cs typeface="Calibri"/>
              </a:rPr>
              <a:t>Tasks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173602" y="4679696"/>
            <a:ext cx="2005964" cy="281940"/>
          </a:xfrm>
          <a:custGeom>
            <a:avLst/>
            <a:gdLst/>
            <a:ahLst/>
            <a:cxnLst/>
            <a:rect l="l" t="t" r="r" b="b"/>
            <a:pathLst>
              <a:path w="2005964" h="281939">
                <a:moveTo>
                  <a:pt x="2005583" y="0"/>
                </a:moveTo>
                <a:lnTo>
                  <a:pt x="0" y="0"/>
                </a:lnTo>
                <a:lnTo>
                  <a:pt x="0" y="281939"/>
                </a:lnTo>
                <a:lnTo>
                  <a:pt x="2005583" y="281939"/>
                </a:lnTo>
                <a:lnTo>
                  <a:pt x="200558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050160" y="1892300"/>
            <a:ext cx="3569335" cy="1550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131445" indent="-342900">
              <a:lnSpc>
                <a:spcPct val="100000"/>
              </a:lnSpc>
              <a:spcBef>
                <a:spcPts val="10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b="1">
                <a:latin typeface="Times New Roman"/>
                <a:cs typeface="Times New Roman"/>
              </a:rPr>
              <a:t>Define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suitable</a:t>
            </a:r>
            <a:r>
              <a:rPr dirty="0" sz="2000" spc="-5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processes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for </a:t>
            </a:r>
            <a:r>
              <a:rPr dirty="0" sz="2000" spc="-484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executing</a:t>
            </a:r>
            <a:r>
              <a:rPr dirty="0" sz="2000" spc="-3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project.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b="1">
                <a:latin typeface="Times New Roman"/>
                <a:cs typeface="Times New Roman"/>
              </a:rPr>
              <a:t>Estimate</a:t>
            </a:r>
            <a:r>
              <a:rPr dirty="0" sz="2000" spc="-6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effort.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b="1">
                <a:latin typeface="Times New Roman"/>
                <a:cs typeface="Times New Roman"/>
              </a:rPr>
              <a:t>Define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project</a:t>
            </a:r>
            <a:r>
              <a:rPr dirty="0" sz="2000" spc="-5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milestones</a:t>
            </a:r>
            <a:r>
              <a:rPr dirty="0" sz="2000" spc="-5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and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dirty="0" sz="2000" spc="-5" b="1">
                <a:latin typeface="Times New Roman"/>
                <a:cs typeface="Times New Roman"/>
              </a:rPr>
              <a:t>create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</a:t>
            </a:r>
            <a:r>
              <a:rPr dirty="0" sz="2000" spc="-2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schedule.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0160" y="3416553"/>
            <a:ext cx="107632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spc="-5" b="1">
                <a:latin typeface="Times New Roman"/>
                <a:cs typeface="Times New Roman"/>
              </a:rPr>
              <a:t>De</a:t>
            </a:r>
            <a:r>
              <a:rPr dirty="0" sz="2000" spc="5" b="1">
                <a:latin typeface="Times New Roman"/>
                <a:cs typeface="Times New Roman"/>
              </a:rPr>
              <a:t>f</a:t>
            </a:r>
            <a:r>
              <a:rPr dirty="0" sz="2000" b="1">
                <a:latin typeface="Times New Roman"/>
                <a:cs typeface="Times New Roman"/>
              </a:rPr>
              <a:t>ine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73602" y="3460496"/>
            <a:ext cx="1958339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160"/>
              </a:lnSpc>
            </a:pPr>
            <a:r>
              <a:rPr dirty="0" sz="2000" spc="-5" b="1">
                <a:latin typeface="Times New Roman"/>
                <a:cs typeface="Times New Roman"/>
              </a:rPr>
              <a:t>quality</a:t>
            </a:r>
            <a:r>
              <a:rPr dirty="0" sz="2000" spc="-5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objectives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19878" y="3416553"/>
            <a:ext cx="62484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Times New Roman"/>
                <a:cs typeface="Times New Roman"/>
              </a:rPr>
              <a:t>and</a:t>
            </a:r>
            <a:r>
              <a:rPr dirty="0" sz="2000" spc="-9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05507" y="3765296"/>
            <a:ext cx="1306195" cy="2819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160"/>
              </a:lnSpc>
            </a:pPr>
            <a:r>
              <a:rPr dirty="0" sz="2000" spc="-5" b="1">
                <a:latin typeface="Times New Roman"/>
                <a:cs typeface="Times New Roman"/>
              </a:rPr>
              <a:t>quality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plan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99509" y="3721353"/>
            <a:ext cx="895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0160" y="4026153"/>
            <a:ext cx="4158615" cy="1550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55600" marR="307340" indent="-34290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dirty="0" sz="2000" spc="-5" b="1">
                <a:latin typeface="Times New Roman"/>
                <a:cs typeface="Times New Roman"/>
              </a:rPr>
              <a:t>Identify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risks</a:t>
            </a:r>
            <a:r>
              <a:rPr dirty="0" sz="2000" spc="-1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and</a:t>
            </a:r>
            <a:r>
              <a:rPr dirty="0" sz="2000" spc="-2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make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plans</a:t>
            </a:r>
            <a:r>
              <a:rPr dirty="0" sz="2000" spc="-2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to </a:t>
            </a:r>
            <a:r>
              <a:rPr dirty="0" sz="2000" spc="-49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mitigate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them.</a:t>
            </a:r>
            <a:endParaRPr sz="2000">
              <a:latin typeface="Times New Roman"/>
              <a:cs typeface="Times New Roman"/>
            </a:endParaRPr>
          </a:p>
          <a:p>
            <a:pPr algn="just" marL="355600" marR="5080" indent="-342900">
              <a:lnSpc>
                <a:spcPct val="100000"/>
              </a:lnSpc>
              <a:buFont typeface="Microsoft Sans Serif"/>
              <a:buChar char="•"/>
              <a:tabLst>
                <a:tab pos="355600" algn="l"/>
              </a:tabLst>
            </a:pPr>
            <a:r>
              <a:rPr dirty="0" sz="2000" spc="-5" b="1">
                <a:latin typeface="Times New Roman"/>
                <a:cs typeface="Times New Roman"/>
              </a:rPr>
              <a:t>Define measurement plan, project- </a:t>
            </a:r>
            <a:r>
              <a:rPr dirty="0" sz="2000" spc="-484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tracking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procedures,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training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plan, </a:t>
            </a:r>
            <a:r>
              <a:rPr dirty="0" sz="2000" spc="-49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team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organization,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etc.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48984" y="1711451"/>
            <a:ext cx="3657600" cy="3520440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90317" y="1251584"/>
            <a:ext cx="222885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10" i="0">
                <a:solidFill>
                  <a:srgbClr val="C00000"/>
                </a:solidFill>
                <a:latin typeface="Calibri"/>
                <a:cs typeface="Calibri"/>
              </a:rPr>
              <a:t>Life</a:t>
            </a:r>
            <a:r>
              <a:rPr dirty="0" u="none" sz="2400" spc="-5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10" i="0">
                <a:solidFill>
                  <a:srgbClr val="C00000"/>
                </a:solidFill>
                <a:latin typeface="Calibri"/>
                <a:cs typeface="Calibri"/>
              </a:rPr>
              <a:t>Cycle</a:t>
            </a:r>
            <a:r>
              <a:rPr dirty="0" u="none" sz="24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Process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579624" y="2804921"/>
            <a:ext cx="3180715" cy="798830"/>
          </a:xfrm>
          <a:custGeom>
            <a:avLst/>
            <a:gdLst/>
            <a:ahLst/>
            <a:cxnLst/>
            <a:rect l="l" t="t" r="r" b="b"/>
            <a:pathLst>
              <a:path w="3180715" h="798829">
                <a:moveTo>
                  <a:pt x="3180588" y="0"/>
                </a:moveTo>
                <a:lnTo>
                  <a:pt x="0" y="0"/>
                </a:lnTo>
                <a:lnTo>
                  <a:pt x="0" y="243840"/>
                </a:lnTo>
                <a:lnTo>
                  <a:pt x="0" y="310896"/>
                </a:lnTo>
                <a:lnTo>
                  <a:pt x="0" y="487680"/>
                </a:lnTo>
                <a:lnTo>
                  <a:pt x="0" y="554736"/>
                </a:lnTo>
                <a:lnTo>
                  <a:pt x="0" y="798576"/>
                </a:lnTo>
                <a:lnTo>
                  <a:pt x="733044" y="798576"/>
                </a:lnTo>
                <a:lnTo>
                  <a:pt x="733044" y="554736"/>
                </a:lnTo>
                <a:lnTo>
                  <a:pt x="2665476" y="554736"/>
                </a:lnTo>
                <a:lnTo>
                  <a:pt x="2665476" y="310896"/>
                </a:lnTo>
                <a:lnTo>
                  <a:pt x="3180588" y="310896"/>
                </a:lnTo>
                <a:lnTo>
                  <a:pt x="31805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224277" y="1806701"/>
            <a:ext cx="3618865" cy="1062990"/>
          </a:xfrm>
          <a:prstGeom prst="rect">
            <a:avLst/>
          </a:prstGeom>
        </p:spPr>
        <p:txBody>
          <a:bodyPr wrap="square" lIns="0" tIns="71755" rIns="0" bIns="0" rtlCol="0" vert="horz">
            <a:spAutoFit/>
          </a:bodyPr>
          <a:lstStyle/>
          <a:p>
            <a:pPr marL="355600" marR="5080" indent="-342900">
              <a:lnSpc>
                <a:spcPts val="1920"/>
              </a:lnSpc>
              <a:spcBef>
                <a:spcPts val="56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spc="-15">
                <a:latin typeface="Calibri"/>
                <a:cs typeface="Calibri"/>
              </a:rPr>
              <a:t>Various LC </a:t>
            </a:r>
            <a:r>
              <a:rPr dirty="0" sz="2000">
                <a:latin typeface="Calibri"/>
                <a:cs typeface="Calibri"/>
              </a:rPr>
              <a:t>models - </a:t>
            </a:r>
            <a:r>
              <a:rPr dirty="0" sz="2000" spc="-15">
                <a:latin typeface="Calibri"/>
                <a:cs typeface="Calibri"/>
              </a:rPr>
              <a:t>waterfall, 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iterative,</a:t>
            </a:r>
            <a:r>
              <a:rPr dirty="0" sz="2000" spc="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prototyping;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diff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models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35">
                <a:latin typeface="Calibri"/>
                <a:cs typeface="Calibri"/>
              </a:rPr>
              <a:t> </a:t>
            </a:r>
            <a:r>
              <a:rPr dirty="0" sz="2000" spc="-220">
                <a:latin typeface="Microsoft Sans Serif"/>
                <a:cs typeface="Microsoft Sans Serif"/>
              </a:rPr>
              <a:t>ة</a:t>
            </a:r>
            <a:r>
              <a:rPr dirty="0" sz="2000" spc="-440">
                <a:latin typeface="Microsoft Sans Serif"/>
                <a:cs typeface="Microsoft Sans Serif"/>
              </a:rPr>
              <a:t>ي</a:t>
            </a:r>
            <a:r>
              <a:rPr dirty="0" sz="2000" spc="-265">
                <a:latin typeface="Microsoft Sans Serif"/>
                <a:cs typeface="Microsoft Sans Serif"/>
              </a:rPr>
              <a:t>لو</a:t>
            </a:r>
            <a:r>
              <a:rPr dirty="0" sz="2000" spc="-130">
                <a:latin typeface="Microsoft Sans Serif"/>
                <a:cs typeface="Microsoft Sans Serif"/>
              </a:rPr>
              <a:t>أ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20">
                <a:latin typeface="Microsoft Sans Serif"/>
                <a:cs typeface="Microsoft Sans Serif"/>
              </a:rPr>
              <a:t>ج</a:t>
            </a:r>
            <a:r>
              <a:rPr dirty="0" sz="2000">
                <a:latin typeface="Microsoft Sans Serif"/>
                <a:cs typeface="Microsoft Sans Serif"/>
              </a:rPr>
              <a:t>ذ</a:t>
            </a:r>
            <a:r>
              <a:rPr dirty="0" sz="2000" spc="-130">
                <a:latin typeface="Microsoft Sans Serif"/>
                <a:cs typeface="Microsoft Sans Serif"/>
              </a:rPr>
              <a:t>ام</a:t>
            </a:r>
            <a:r>
              <a:rPr dirty="0" sz="2000" spc="-225">
                <a:latin typeface="Microsoft Sans Serif"/>
                <a:cs typeface="Microsoft Sans Serif"/>
              </a:rPr>
              <a:t>ن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35">
                <a:latin typeface="Microsoft Sans Serif"/>
                <a:cs typeface="Microsoft Sans Serif"/>
              </a:rPr>
              <a:t>،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 spc="-15">
                <a:latin typeface="Microsoft Sans Serif"/>
                <a:cs typeface="Microsoft Sans Serif"/>
              </a:rPr>
              <a:t>ي</a:t>
            </a:r>
            <a:r>
              <a:rPr dirty="0" sz="2000" spc="-30">
                <a:latin typeface="Microsoft Sans Serif"/>
                <a:cs typeface="Microsoft Sans Serif"/>
              </a:rPr>
              <a:t>ر</a:t>
            </a:r>
            <a:r>
              <a:rPr dirty="0" sz="2000" spc="-10">
                <a:latin typeface="Microsoft Sans Serif"/>
                <a:cs typeface="Microsoft Sans Serif"/>
              </a:rPr>
              <a:t>ا</a:t>
            </a:r>
            <a:r>
              <a:rPr dirty="0" sz="2000" spc="-204">
                <a:latin typeface="Microsoft Sans Serif"/>
                <a:cs typeface="Microsoft Sans Serif"/>
              </a:rPr>
              <a:t>رك</a:t>
            </a:r>
            <a:r>
              <a:rPr dirty="0" sz="2000" spc="-944">
                <a:latin typeface="Microsoft Sans Serif"/>
                <a:cs typeface="Microsoft Sans Serif"/>
              </a:rPr>
              <a:t>ت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35">
                <a:latin typeface="Microsoft Sans Serif"/>
                <a:cs typeface="Microsoft Sans Serif"/>
              </a:rPr>
              <a:t>،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225">
                <a:latin typeface="Microsoft Sans Serif"/>
                <a:cs typeface="Microsoft Sans Serif"/>
              </a:rPr>
              <a:t>للاش</a:t>
            </a:r>
            <a:endParaRPr sz="2000">
              <a:latin typeface="Microsoft Sans Serif"/>
              <a:cs typeface="Microsoft Sans Serif"/>
            </a:endParaRPr>
          </a:p>
          <a:p>
            <a:pPr marL="76200">
              <a:lnSpc>
                <a:spcPts val="1935"/>
              </a:lnSpc>
            </a:pPr>
            <a:r>
              <a:rPr dirty="0" sz="2000" spc="-340">
                <a:latin typeface="Microsoft Sans Serif"/>
                <a:cs typeface="Microsoft Sans Serif"/>
              </a:rPr>
              <a:t>قرفلا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30">
                <a:latin typeface="Microsoft Sans Serif"/>
                <a:cs typeface="Microsoft Sans Serif"/>
              </a:rPr>
              <a:t>ج</a:t>
            </a:r>
            <a:r>
              <a:rPr dirty="0" sz="2000" spc="-15">
                <a:latin typeface="Microsoft Sans Serif"/>
                <a:cs typeface="Microsoft Sans Serif"/>
              </a:rPr>
              <a:t>ذ</a:t>
            </a:r>
            <a:r>
              <a:rPr dirty="0" sz="2000" spc="-15">
                <a:latin typeface="Microsoft Sans Serif"/>
                <a:cs typeface="Microsoft Sans Serif"/>
              </a:rPr>
              <a:t>ا</a:t>
            </a:r>
            <a:r>
              <a:rPr dirty="0" sz="2000" spc="-185">
                <a:latin typeface="Microsoft Sans Serif"/>
                <a:cs typeface="Microsoft Sans Serif"/>
              </a:rPr>
              <a:t>م</a:t>
            </a:r>
            <a:r>
              <a:rPr dirty="0" sz="2000" spc="-280">
                <a:latin typeface="Microsoft Sans Serif"/>
                <a:cs typeface="Microsoft Sans Serif"/>
              </a:rPr>
              <a:t>ن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45">
                <a:latin typeface="Microsoft Sans Serif"/>
                <a:cs typeface="Microsoft Sans Serif"/>
              </a:rPr>
              <a:t>؛</a:t>
            </a:r>
            <a:r>
              <a:rPr dirty="0" sz="2000" spc="-5">
                <a:latin typeface="Calibri"/>
                <a:cs typeface="Calibri"/>
              </a:rPr>
              <a:t>su</a:t>
            </a:r>
            <a:r>
              <a:rPr dirty="0" sz="2000" spc="-10">
                <a:latin typeface="Calibri"/>
                <a:cs typeface="Calibri"/>
              </a:rPr>
              <a:t>i</a:t>
            </a:r>
            <a:r>
              <a:rPr dirty="0" sz="2000">
                <a:latin typeface="Calibri"/>
                <a:cs typeface="Calibri"/>
              </a:rPr>
              <a:t>t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di</a:t>
            </a:r>
            <a:r>
              <a:rPr dirty="0" sz="2000" spc="-25">
                <a:latin typeface="Calibri"/>
                <a:cs typeface="Calibri"/>
              </a:rPr>
              <a:t>f</a:t>
            </a:r>
            <a:r>
              <a:rPr dirty="0" sz="2000" spc="-50">
                <a:latin typeface="Calibri"/>
                <a:cs typeface="Calibri"/>
              </a:rPr>
              <a:t>f</a:t>
            </a:r>
            <a:r>
              <a:rPr dirty="0" sz="2000">
                <a:latin typeface="Calibri"/>
                <a:cs typeface="Calibri"/>
              </a:rPr>
              <a:t>e</a:t>
            </a:r>
            <a:r>
              <a:rPr dirty="0" sz="2000" spc="-35">
                <a:latin typeface="Calibri"/>
                <a:cs typeface="Calibri"/>
              </a:rPr>
              <a:t>r</a:t>
            </a:r>
            <a:r>
              <a:rPr dirty="0" sz="2000">
                <a:latin typeface="Calibri"/>
                <a:cs typeface="Calibri"/>
              </a:rPr>
              <a:t>e</a:t>
            </a:r>
            <a:r>
              <a:rPr dirty="0" sz="2000" spc="-25">
                <a:latin typeface="Calibri"/>
                <a:cs typeface="Calibri"/>
              </a:rPr>
              <a:t>n</a:t>
            </a:r>
            <a:r>
              <a:rPr dirty="0" sz="2000">
                <a:latin typeface="Calibri"/>
                <a:cs typeface="Calibri"/>
              </a:rPr>
              <a:t>t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</a:t>
            </a:r>
            <a:r>
              <a:rPr dirty="0" sz="2000" spc="-40">
                <a:latin typeface="Calibri"/>
                <a:cs typeface="Calibri"/>
              </a:rPr>
              <a:t>r</a:t>
            </a:r>
            <a:r>
              <a:rPr dirty="0" sz="2000" spc="-5">
                <a:latin typeface="Calibri"/>
                <a:cs typeface="Calibri"/>
              </a:rPr>
              <a:t>ojects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24277" y="2782316"/>
            <a:ext cx="11493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79623" y="2804922"/>
            <a:ext cx="3180715" cy="2438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20"/>
              </a:lnSpc>
            </a:pPr>
            <a:r>
              <a:rPr dirty="0" sz="2000">
                <a:latin typeface="Calibri"/>
                <a:cs typeface="Calibri"/>
              </a:rPr>
              <a:t>During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planning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can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select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9623" y="3115817"/>
            <a:ext cx="2665730" cy="17716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90"/>
              </a:lnSpc>
            </a:pPr>
            <a:r>
              <a:rPr dirty="0" sz="2000">
                <a:latin typeface="Calibri"/>
                <a:cs typeface="Calibri"/>
              </a:rPr>
              <a:t>model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that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5">
                <a:latin typeface="Calibri"/>
                <a:cs typeface="Calibri"/>
              </a:rPr>
              <a:t> best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for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79623" y="3359658"/>
            <a:ext cx="746125" cy="2438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800"/>
              </a:lnSpc>
            </a:pPr>
            <a:r>
              <a:rPr dirty="0" sz="2000">
                <a:latin typeface="Calibri"/>
                <a:cs typeface="Calibri"/>
              </a:rPr>
              <a:t>p</a:t>
            </a:r>
            <a:r>
              <a:rPr dirty="0" sz="2000" spc="-40">
                <a:latin typeface="Calibri"/>
                <a:cs typeface="Calibri"/>
              </a:rPr>
              <a:t>r</a:t>
            </a:r>
            <a:r>
              <a:rPr dirty="0" sz="2000" spc="-5">
                <a:latin typeface="Calibri"/>
                <a:cs typeface="Calibri"/>
              </a:rPr>
              <a:t>oje</a:t>
            </a:r>
            <a:r>
              <a:rPr dirty="0" sz="2000" spc="5">
                <a:latin typeface="Calibri"/>
                <a:cs typeface="Calibri"/>
              </a:rPr>
              <a:t>c</a:t>
            </a:r>
            <a:r>
              <a:rPr dirty="0" sz="2000">
                <a:latin typeface="Calibri"/>
                <a:cs typeface="Calibri"/>
              </a:rPr>
              <a:t>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00476" y="3269995"/>
            <a:ext cx="9017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24277" y="3513835"/>
            <a:ext cx="3404870" cy="574675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58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Calibri"/>
                <a:cs typeface="Calibri"/>
              </a:rPr>
              <a:t>This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gives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overall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process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which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has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to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fine-tuned</a:t>
            </a:r>
            <a:r>
              <a:rPr dirty="0" sz="2000" spc="-15">
                <a:latin typeface="Calibri"/>
                <a:cs typeface="Calibri"/>
              </a:rPr>
              <a:t> to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67177" y="4001211"/>
            <a:ext cx="80772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suit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17823" y="4024121"/>
            <a:ext cx="140970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10">
                <a:latin typeface="Calibri"/>
                <a:cs typeface="Calibri"/>
              </a:rPr>
              <a:t>project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needs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24277" y="4245609"/>
            <a:ext cx="3613150" cy="1550670"/>
          </a:xfrm>
          <a:prstGeom prst="rect">
            <a:avLst/>
          </a:prstGeom>
        </p:spPr>
        <p:txBody>
          <a:bodyPr wrap="square" lIns="0" tIns="71755" rIns="0" bIns="0" rtlCol="0" vert="horz">
            <a:spAutoFit/>
          </a:bodyPr>
          <a:lstStyle/>
          <a:p>
            <a:pPr marL="355600" marR="5080" indent="-342900">
              <a:lnSpc>
                <a:spcPts val="1920"/>
              </a:lnSpc>
              <a:spcBef>
                <a:spcPts val="56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Calibri"/>
                <a:cs typeface="Calibri"/>
              </a:rPr>
              <a:t>Usually done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u="heavy" sz="20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by process </a:t>
            </a: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u="heavy" sz="20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tailoring</a:t>
            </a:r>
            <a:r>
              <a:rPr dirty="0" sz="2000" spc="-4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- changing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10">
                <a:latin typeface="Calibri"/>
                <a:cs typeface="Calibri"/>
              </a:rPr>
              <a:t>process </a:t>
            </a:r>
            <a:r>
              <a:rPr dirty="0" sz="2000" spc="-434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to </a:t>
            </a:r>
            <a:r>
              <a:rPr dirty="0" sz="2000">
                <a:latin typeface="Calibri"/>
                <a:cs typeface="Calibri"/>
              </a:rPr>
              <a:t>suit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5">
                <a:latin typeface="Calibri"/>
                <a:cs typeface="Calibri"/>
              </a:rPr>
              <a:t>project</a:t>
            </a:r>
            <a:endParaRPr sz="2000">
              <a:latin typeface="Calibri"/>
              <a:cs typeface="Calibri"/>
            </a:endParaRPr>
          </a:p>
          <a:p>
            <a:pPr marL="355600" marR="420370" indent="-342900">
              <a:lnSpc>
                <a:spcPts val="1920"/>
              </a:lnSpc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spc="-20">
                <a:latin typeface="Calibri"/>
                <a:cs typeface="Calibri"/>
              </a:rPr>
              <a:t>Tailoring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finally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results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 </a:t>
            </a:r>
            <a:r>
              <a:rPr dirty="0" sz="2000" spc="5">
                <a:latin typeface="Calibri"/>
                <a:cs typeface="Calibri"/>
              </a:rPr>
              <a:t> adding,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deleting,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modifying </a:t>
            </a:r>
            <a:r>
              <a:rPr dirty="0" sz="2000" spc="-434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some process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steps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9591" y="1341119"/>
            <a:ext cx="4465320" cy="4392168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71242" y="1159002"/>
            <a:ext cx="3215005" cy="577215"/>
          </a:xfrm>
          <a:prstGeom prst="rect"/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75"/>
              </a:spcBef>
              <a:tabLst>
                <a:tab pos="354965" algn="l"/>
              </a:tabLst>
            </a:pP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1.	The</a:t>
            </a:r>
            <a:r>
              <a:rPr dirty="0" u="none" sz="18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Contents</a:t>
            </a:r>
            <a:r>
              <a:rPr dirty="0" u="none" sz="1800" spc="-3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dirty="0" u="none" sz="1800" spc="-4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 Project</a:t>
            </a:r>
            <a:r>
              <a:rPr dirty="0" u="none" sz="18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Plan </a:t>
            </a:r>
            <a:r>
              <a:rPr dirty="0" u="none" sz="1800" spc="-39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u="none" sz="1800" spc="-1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Charter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42489" y="2295271"/>
            <a:ext cx="28378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document that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serves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42489" y="2569590"/>
            <a:ext cx="789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5">
                <a:solidFill>
                  <a:srgbClr val="C00000"/>
                </a:solidFill>
                <a:latin typeface="Calibri"/>
                <a:cs typeface="Calibri"/>
              </a:rPr>
              <a:t>f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orma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71800" y="2590800"/>
            <a:ext cx="223012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announce the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selection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54935" y="2871216"/>
            <a:ext cx="252857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approval</a:t>
            </a:r>
            <a:r>
              <a:rPr dirty="0" sz="1800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dirty="0" sz="1800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1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71186" y="2843910"/>
            <a:ext cx="334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,</a:t>
            </a:r>
            <a:r>
              <a:rPr dirty="0" sz="1800" spc="-7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42489" y="3118230"/>
            <a:ext cx="1560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well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grant</a:t>
            </a:r>
            <a:r>
              <a:rPr dirty="0" sz="1800" spc="-3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41420" y="3145535"/>
            <a:ext cx="158496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1800" spc="-3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manager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54935" y="3419855"/>
            <a:ext cx="27711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authority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meet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 project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54935" y="3694176"/>
            <a:ext cx="99250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objectives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34995" y="3667125"/>
            <a:ext cx="18745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using</a:t>
            </a:r>
            <a:r>
              <a:rPr dirty="0" sz="1800" spc="-2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5">
                <a:solidFill>
                  <a:srgbClr val="C00000"/>
                </a:solidFill>
                <a:latin typeface="Calibri"/>
                <a:cs typeface="Calibri"/>
              </a:rPr>
              <a:t>organizational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42489" y="3941445"/>
            <a:ext cx="315912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resources. </a:t>
            </a: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also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includes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main</a:t>
            </a:r>
            <a:r>
              <a:rPr dirty="0" sz="1800" spc="-5">
                <a:latin typeface="Calibri"/>
                <a:cs typeface="Calibri"/>
              </a:rPr>
              <a:t> goals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>
                <a:latin typeface="Calibri"/>
                <a:cs typeface="Calibri"/>
              </a:rPr>
              <a:t> the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project,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54935" y="4511040"/>
            <a:ext cx="228473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designation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roles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54935" y="4791455"/>
            <a:ext cx="1449705" cy="27749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70"/>
              </a:lnSpc>
            </a:pPr>
            <a:r>
              <a:rPr dirty="0" sz="1800" spc="-30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5">
                <a:latin typeface="Calibri"/>
                <a:cs typeface="Calibri"/>
              </a:rPr>
              <a:t>s</a:t>
            </a:r>
            <a:r>
              <a:rPr dirty="0" sz="1800" spc="-5">
                <a:latin typeface="Calibri"/>
                <a:cs typeface="Calibri"/>
              </a:rPr>
              <a:t>pon</a:t>
            </a:r>
            <a:r>
              <a:rPr dirty="0" sz="1800" spc="5">
                <a:latin typeface="Calibri"/>
                <a:cs typeface="Calibri"/>
              </a:rPr>
              <a:t>s</a:t>
            </a:r>
            <a:r>
              <a:rPr dirty="0" sz="1800" spc="-5">
                <a:latin typeface="Calibri"/>
                <a:cs typeface="Calibri"/>
              </a:rPr>
              <a:t>ibi</a:t>
            </a:r>
            <a:r>
              <a:rPr dirty="0" sz="1800" spc="-10">
                <a:latin typeface="Calibri"/>
                <a:cs typeface="Calibri"/>
              </a:rPr>
              <a:t>l</a:t>
            </a:r>
            <a:r>
              <a:rPr dirty="0" sz="1800" spc="-5">
                <a:latin typeface="Calibri"/>
                <a:cs typeface="Calibri"/>
              </a:rPr>
              <a:t>i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5">
                <a:latin typeface="Calibri"/>
                <a:cs typeface="Calibri"/>
              </a:rPr>
              <a:t>s</a:t>
            </a:r>
            <a:r>
              <a:rPr dirty="0" sz="180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36335" y="1341119"/>
            <a:ext cx="4270247" cy="417575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281808" y="1785873"/>
            <a:ext cx="3710940" cy="3592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The purpose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 charter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provide support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for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managers involved,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as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well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as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helping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the </a:t>
            </a:r>
            <a:r>
              <a:rPr dirty="0" u="heavy" sz="1800" spc="-1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stakeholders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to understand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what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the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given project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is hoping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to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accomplish. </a:t>
            </a:r>
            <a:r>
              <a:rPr dirty="0" sz="1800">
                <a:latin typeface="Calibri"/>
                <a:cs typeface="Calibri"/>
              </a:rPr>
              <a:t>It </a:t>
            </a:r>
            <a:r>
              <a:rPr dirty="0" sz="1800" spc="-5">
                <a:latin typeface="Calibri"/>
                <a:cs typeface="Calibri"/>
              </a:rPr>
              <a:t>defines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project's </a:t>
            </a:r>
            <a:r>
              <a:rPr dirty="0" sz="1800" spc="-5">
                <a:latin typeface="Calibri"/>
                <a:cs typeface="Calibri"/>
              </a:rPr>
              <a:t> success,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offers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deadlines,</a:t>
            </a:r>
            <a:r>
              <a:rPr dirty="0" sz="1800" spc="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provides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information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identified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risks,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outlines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budget</a:t>
            </a:r>
            <a:r>
              <a:rPr dirty="0" sz="1800" spc="-5" b="1">
                <a:latin typeface="Calibri"/>
                <a:cs typeface="Calibri"/>
              </a:rPr>
              <a:t>.</a:t>
            </a:r>
            <a:r>
              <a:rPr dirty="0" sz="1800" spc="30" b="1"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charter serves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as the basis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for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planning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, </a:t>
            </a:r>
            <a:r>
              <a:rPr dirty="0" sz="1800">
                <a:latin typeface="Calibri"/>
                <a:cs typeface="Calibri"/>
              </a:rPr>
              <a:t>and it </a:t>
            </a:r>
            <a:r>
              <a:rPr dirty="0" sz="1800" spc="-5">
                <a:latin typeface="Calibri"/>
                <a:cs typeface="Calibri"/>
              </a:rPr>
              <a:t>maps out each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step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20">
                <a:latin typeface="Calibri"/>
                <a:cs typeface="Calibri"/>
              </a:rPr>
              <a:t>way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so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 </a:t>
            </a:r>
            <a:r>
              <a:rPr dirty="0" sz="1800" spc="-15">
                <a:latin typeface="Calibri"/>
                <a:cs typeface="Calibri"/>
              </a:rPr>
              <a:t>any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changes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can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implemented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easily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smoothly.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98726" y="1357376"/>
            <a:ext cx="407670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Th</a:t>
            </a:r>
            <a:r>
              <a:rPr dirty="0" u="none" sz="2400" i="0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10" i="0">
                <a:solidFill>
                  <a:srgbClr val="C00000"/>
                </a:solidFill>
                <a:latin typeface="Calibri"/>
                <a:cs typeface="Calibri"/>
              </a:rPr>
              <a:t>P</a:t>
            </a:r>
            <a:r>
              <a:rPr dirty="0" u="none" sz="2400" spc="-30" i="0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u="none" sz="2400" i="0">
                <a:solidFill>
                  <a:srgbClr val="C00000"/>
                </a:solidFill>
                <a:latin typeface="Calibri"/>
                <a:cs typeface="Calibri"/>
              </a:rPr>
              <a:t>oj</a:t>
            </a:r>
            <a:r>
              <a:rPr dirty="0" u="none" sz="2400" spc="5" i="0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c</a:t>
            </a:r>
            <a:r>
              <a:rPr dirty="0" u="none" sz="2400" i="0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u="none" sz="2400" spc="-2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Char</a:t>
            </a:r>
            <a:r>
              <a:rPr dirty="0" u="none" sz="2400" spc="-30" i="0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u="none" sz="2400" i="0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u="none" sz="2400" spc="14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175" i="0">
                <a:solidFill>
                  <a:srgbClr val="C00000"/>
                </a:solidFill>
                <a:latin typeface="Arial"/>
                <a:cs typeface="Arial"/>
              </a:rPr>
              <a:t>عورشمل</a:t>
            </a:r>
            <a:r>
              <a:rPr dirty="0" u="none" sz="2400" spc="-75" i="0">
                <a:solidFill>
                  <a:srgbClr val="C00000"/>
                </a:solidFill>
                <a:latin typeface="Arial"/>
                <a:cs typeface="Arial"/>
              </a:rPr>
              <a:t>ا</a:t>
            </a:r>
            <a:r>
              <a:rPr dirty="0" u="none" sz="2400" i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u="none" sz="2400" spc="-335" i="0">
                <a:solidFill>
                  <a:srgbClr val="C00000"/>
                </a:solidFill>
                <a:latin typeface="Arial"/>
                <a:cs typeface="Arial"/>
              </a:rPr>
              <a:t>قاثيم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76516" y="1758695"/>
            <a:ext cx="4337303" cy="3340607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761" y="1389634"/>
            <a:ext cx="376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01289" y="1411224"/>
            <a:ext cx="113855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oj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plan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76294" y="1389634"/>
            <a:ext cx="42564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fall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into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one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following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nine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categories: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23007" y="2581782"/>
            <a:ext cx="3016250" cy="2769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10" b="1" i="1">
                <a:latin typeface="Calibri"/>
                <a:cs typeface="Calibri"/>
              </a:rPr>
              <a:t>Overview.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b="1" i="1">
                <a:latin typeface="Calibri"/>
                <a:cs typeface="Calibri"/>
              </a:rPr>
              <a:t>Objectives.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5" b="1" i="1">
                <a:latin typeface="Calibri"/>
                <a:cs typeface="Calibri"/>
              </a:rPr>
              <a:t>General</a:t>
            </a:r>
            <a:r>
              <a:rPr dirty="0" sz="2000" spc="-45" b="1" i="1">
                <a:latin typeface="Calibri"/>
                <a:cs typeface="Calibri"/>
              </a:rPr>
              <a:t> </a:t>
            </a:r>
            <a:r>
              <a:rPr dirty="0" sz="2000" b="1" i="1">
                <a:latin typeface="Calibri"/>
                <a:cs typeface="Calibri"/>
              </a:rPr>
              <a:t>approach.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5" b="1" i="1">
                <a:latin typeface="Calibri"/>
                <a:cs typeface="Calibri"/>
              </a:rPr>
              <a:t>Contractual</a:t>
            </a:r>
            <a:r>
              <a:rPr dirty="0" sz="2000" spc="-65" b="1" i="1">
                <a:latin typeface="Calibri"/>
                <a:cs typeface="Calibri"/>
              </a:rPr>
              <a:t> </a:t>
            </a:r>
            <a:r>
              <a:rPr dirty="0" sz="2000" b="1" i="1">
                <a:latin typeface="Calibri"/>
                <a:cs typeface="Calibri"/>
              </a:rPr>
              <a:t>aspects.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5" b="1" i="1">
                <a:latin typeface="Calibri"/>
                <a:cs typeface="Calibri"/>
              </a:rPr>
              <a:t>Schedules.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5" b="1" i="1">
                <a:latin typeface="Calibri"/>
                <a:cs typeface="Calibri"/>
              </a:rPr>
              <a:t>Resource</a:t>
            </a:r>
            <a:r>
              <a:rPr dirty="0" sz="2000" spc="-55" b="1" i="1">
                <a:latin typeface="Calibri"/>
                <a:cs typeface="Calibri"/>
              </a:rPr>
              <a:t> </a:t>
            </a:r>
            <a:r>
              <a:rPr dirty="0" sz="2000" spc="-5" b="1" i="1">
                <a:latin typeface="Calibri"/>
                <a:cs typeface="Calibri"/>
              </a:rPr>
              <a:t>requirements</a:t>
            </a:r>
            <a:r>
              <a:rPr dirty="0" sz="2000" spc="-75" b="1" i="1">
                <a:latin typeface="Calibri"/>
                <a:cs typeface="Calibri"/>
              </a:rPr>
              <a:t> </a:t>
            </a:r>
            <a:r>
              <a:rPr dirty="0" sz="2000" i="1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5" b="1" i="1">
                <a:latin typeface="Calibri"/>
                <a:cs typeface="Calibri"/>
              </a:rPr>
              <a:t>Personnel.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b="1" i="1">
                <a:latin typeface="Calibri"/>
                <a:cs typeface="Calibri"/>
              </a:rPr>
              <a:t>Risk</a:t>
            </a:r>
            <a:r>
              <a:rPr dirty="0" sz="2000" spc="-25" b="1" i="1">
                <a:latin typeface="Calibri"/>
                <a:cs typeface="Calibri"/>
              </a:rPr>
              <a:t> </a:t>
            </a:r>
            <a:r>
              <a:rPr dirty="0" sz="2000" spc="-5" b="1" i="1">
                <a:latin typeface="Calibri"/>
                <a:cs typeface="Calibri"/>
              </a:rPr>
              <a:t>management.</a:t>
            </a:r>
            <a:endParaRPr sz="20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dirty="0" sz="2000" spc="-10" b="1" i="1">
                <a:latin typeface="Calibri"/>
                <a:cs typeface="Calibri"/>
              </a:rPr>
              <a:t>Evaluation</a:t>
            </a:r>
            <a:r>
              <a:rPr dirty="0" sz="2000" spc="-70" b="1" i="1">
                <a:latin typeface="Calibri"/>
                <a:cs typeface="Calibri"/>
              </a:rPr>
              <a:t> </a:t>
            </a:r>
            <a:r>
              <a:rPr dirty="0" sz="2000" spc="-5" b="1" i="1">
                <a:latin typeface="Calibri"/>
                <a:cs typeface="Calibri"/>
              </a:rPr>
              <a:t>methods</a:t>
            </a:r>
            <a:r>
              <a:rPr dirty="0" sz="1800" spc="-5" b="1" i="1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1580" y="1917192"/>
            <a:ext cx="2607564" cy="329183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3610" y="1631950"/>
            <a:ext cx="251142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Calibri"/>
                <a:cs typeface="Calibri"/>
              </a:rPr>
              <a:t>Thi</a:t>
            </a:r>
            <a:r>
              <a:rPr dirty="0" sz="2000" spc="-5">
                <a:latin typeface="Calibri"/>
                <a:cs typeface="Calibri"/>
              </a:rPr>
              <a:t>s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section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contains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69484" y="1655064"/>
            <a:ext cx="1937385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320"/>
              </a:lnSpc>
            </a:pP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brief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description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56510" y="1936445"/>
            <a:ext cx="143002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30345" y="1965960"/>
            <a:ext cx="2047239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its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deliverables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5011" y="1936445"/>
            <a:ext cx="44069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Th</a:t>
            </a:r>
            <a:r>
              <a:rPr dirty="0" sz="2000" spc="-10">
                <a:latin typeface="Calibri"/>
                <a:cs typeface="Calibri"/>
              </a:rPr>
              <a:t>i</a:t>
            </a:r>
            <a:r>
              <a:rPr dirty="0" sz="2000">
                <a:latin typeface="Calibri"/>
                <a:cs typeface="Calibri"/>
              </a:rPr>
              <a:t>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56510" y="2241931"/>
            <a:ext cx="273367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section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should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include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4889" y="2270760"/>
            <a:ext cx="92964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275"/>
              </a:lnSpc>
            </a:pPr>
            <a:r>
              <a:rPr dirty="0" sz="2000" i="1">
                <a:latin typeface="Calibri"/>
                <a:cs typeface="Calibri"/>
              </a:rPr>
              <a:t>Business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68829" y="2569464"/>
            <a:ext cx="209296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5" i="1">
                <a:latin typeface="Calibri"/>
                <a:cs typeface="Calibri"/>
              </a:rPr>
              <a:t>Case</a:t>
            </a:r>
            <a:r>
              <a:rPr dirty="0" sz="2000" spc="-25" i="1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for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3610" y="2851531"/>
            <a:ext cx="11493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C00000"/>
                </a:solidFill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56510" y="2851531"/>
            <a:ext cx="3268979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Business</a:t>
            </a:r>
            <a:r>
              <a:rPr dirty="0" sz="20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Case</a:t>
            </a:r>
            <a:r>
              <a:rPr dirty="0" sz="20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includes</a:t>
            </a:r>
            <a:r>
              <a:rPr dirty="0" sz="20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68829" y="3179064"/>
            <a:ext cx="182753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strategic</a:t>
            </a:r>
            <a:r>
              <a:rPr dirty="0" sz="20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reasons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84040" y="3156331"/>
            <a:ext cx="190944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for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2000" spc="-5">
                <a:latin typeface="Calibri"/>
                <a:cs typeface="Calibri"/>
              </a:rPr>
              <a:t>,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its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56510" y="3460826"/>
            <a:ext cx="403479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Calibri"/>
                <a:cs typeface="Calibri"/>
              </a:rPr>
              <a:t>expected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profitability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competitive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56510" y="3766184"/>
            <a:ext cx="217551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</a:rPr>
              <a:t>effects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well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77104" y="3788664"/>
            <a:ext cx="147828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325"/>
              </a:lnSpc>
            </a:pPr>
            <a:r>
              <a:rPr dirty="0" sz="2000" spc="-10">
                <a:latin typeface="Calibri"/>
                <a:cs typeface="Calibri"/>
              </a:rPr>
              <a:t>desired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scope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43573" y="3766184"/>
            <a:ext cx="41529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13610" y="4070984"/>
            <a:ext cx="4412615" cy="2161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latin typeface="Calibri"/>
                <a:cs typeface="Calibri"/>
              </a:rPr>
              <a:t>any </a:t>
            </a:r>
            <a:r>
              <a:rPr dirty="0" sz="2000" spc="-5">
                <a:latin typeface="Calibri"/>
                <a:cs typeface="Calibri"/>
              </a:rPr>
              <a:t>other technical results. The main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u="heavy" sz="20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goal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 the Business </a:t>
            </a:r>
            <a:r>
              <a:rPr dirty="0" u="heavy" sz="20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Case </a:t>
            </a:r>
            <a:r>
              <a:rPr dirty="0" sz="2000">
                <a:latin typeface="Calibri"/>
                <a:cs typeface="Calibri"/>
              </a:rPr>
              <a:t>is </a:t>
            </a:r>
            <a:r>
              <a:rPr dirty="0" sz="2000" spc="-15">
                <a:latin typeface="Calibri"/>
                <a:cs typeface="Calibri"/>
              </a:rPr>
              <a:t>to </a:t>
            </a:r>
            <a:r>
              <a:rPr dirty="0" sz="2000" spc="-10">
                <a:latin typeface="Calibri"/>
                <a:cs typeface="Calibri"/>
              </a:rPr>
              <a:t> communicate</a:t>
            </a:r>
            <a:r>
              <a:rPr dirty="0" sz="2000" spc="85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to</a:t>
            </a:r>
            <a:r>
              <a:rPr dirty="0" sz="2000" spc="8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</a:t>
            </a:r>
            <a:r>
              <a:rPr dirty="0" sz="2000" spc="8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team 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members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(and</a:t>
            </a:r>
            <a:r>
              <a:rPr dirty="0" sz="2000" spc="-10">
                <a:latin typeface="Calibri"/>
                <a:cs typeface="Calibri"/>
              </a:rPr>
              <a:t> others)</a:t>
            </a:r>
            <a:r>
              <a:rPr dirty="0" sz="2000">
                <a:latin typeface="Calibri"/>
                <a:cs typeface="Calibri"/>
              </a:rPr>
              <a:t> the</a:t>
            </a:r>
            <a:r>
              <a:rPr dirty="0" sz="2000" spc="-5">
                <a:latin typeface="Calibri"/>
                <a:cs typeface="Calibri"/>
              </a:rPr>
              <a:t> reasons </a:t>
            </a:r>
            <a:r>
              <a:rPr dirty="0" sz="2000" spc="-15">
                <a:latin typeface="Calibri"/>
                <a:cs typeface="Calibri"/>
              </a:rPr>
              <a:t>why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10">
                <a:latin typeface="Calibri"/>
                <a:cs typeface="Calibri"/>
              </a:rPr>
              <a:t>organization </a:t>
            </a:r>
            <a:r>
              <a:rPr dirty="0" sz="2000">
                <a:latin typeface="Calibri"/>
                <a:cs typeface="Calibri"/>
              </a:rPr>
              <a:t>is </a:t>
            </a:r>
            <a:r>
              <a:rPr dirty="0" sz="2000" spc="-5">
                <a:latin typeface="Calibri"/>
                <a:cs typeface="Calibri"/>
              </a:rPr>
              <a:t>undertaking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5"/>
              </a:spcBef>
              <a:buFont typeface="Microsoft Sans Serif"/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523235" y="1112901"/>
            <a:ext cx="155321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1-</a:t>
            </a:r>
            <a:r>
              <a:rPr dirty="0" u="none" sz="2400" spc="-7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Overview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43700" y="2709672"/>
            <a:ext cx="3672840" cy="1799844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214498" y="1308353"/>
            <a:ext cx="1360805" cy="2997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360"/>
              </a:lnSpc>
            </a:pPr>
            <a:r>
              <a:rPr dirty="0" sz="2800" spc="-5" b="1">
                <a:solidFill>
                  <a:srgbClr val="C00000"/>
                </a:solidFill>
                <a:latin typeface="Calibri"/>
                <a:cs typeface="Calibri"/>
              </a:rPr>
              <a:t>2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Objectives</a:t>
            </a:r>
            <a:r>
              <a:rPr dirty="0" sz="1800" spc="-5" i="1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53385" y="3015488"/>
            <a:ext cx="1744980" cy="280670"/>
          </a:xfrm>
          <a:custGeom>
            <a:avLst/>
            <a:gdLst/>
            <a:ahLst/>
            <a:cxnLst/>
            <a:rect l="l" t="t" r="r" b="b"/>
            <a:pathLst>
              <a:path w="1744979" h="280670">
                <a:moveTo>
                  <a:pt x="1744980" y="0"/>
                </a:moveTo>
                <a:lnTo>
                  <a:pt x="0" y="0"/>
                </a:lnTo>
                <a:lnTo>
                  <a:pt x="0" y="280415"/>
                </a:lnTo>
                <a:lnTo>
                  <a:pt x="1744980" y="280415"/>
                </a:lnTo>
                <a:lnTo>
                  <a:pt x="174498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440939" y="1622552"/>
            <a:ext cx="753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This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33673" y="1643888"/>
            <a:ext cx="249047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10" b="1">
                <a:latin typeface="Calibri"/>
                <a:cs typeface="Calibri"/>
              </a:rPr>
              <a:t>more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detailed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description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40939" y="1896871"/>
            <a:ext cx="3129915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’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</a:t>
            </a:r>
            <a:r>
              <a:rPr dirty="0" sz="1800" spc="-5">
                <a:latin typeface="Calibri"/>
                <a:cs typeface="Calibri"/>
              </a:rPr>
              <a:t> scope,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its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deliverables</a:t>
            </a:r>
            <a:r>
              <a:rPr dirty="0" sz="1800">
                <a:latin typeface="Calibri"/>
                <a:cs typeface="Calibri"/>
              </a:rPr>
              <a:t> and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outcomes.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Another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approach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describing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40939" y="2719832"/>
            <a:ext cx="192658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’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objectives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07153" y="2741167"/>
            <a:ext cx="126809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40939" y="2993847"/>
            <a:ext cx="3334385" cy="24987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95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mission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statement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. </a:t>
            </a:r>
            <a:r>
              <a:rPr dirty="0" sz="1800" spc="-10">
                <a:latin typeface="Calibri"/>
                <a:cs typeface="Calibri"/>
              </a:rPr>
              <a:t>While </a:t>
            </a:r>
            <a:r>
              <a:rPr dirty="0" sz="1800" spc="-5">
                <a:latin typeface="Calibri"/>
                <a:cs typeface="Calibri"/>
              </a:rPr>
              <a:t> somewhat similar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Business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Case,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focus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mission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statement</a:t>
            </a:r>
            <a:r>
              <a:rPr dirty="0" sz="1800" spc="-5">
                <a:latin typeface="Calibri"/>
                <a:cs typeface="Calibri"/>
              </a:rPr>
              <a:t> is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communicate</a:t>
            </a:r>
            <a:r>
              <a:rPr dirty="0" u="heavy" sz="1800" spc="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</a:t>
            </a:r>
            <a:r>
              <a:rPr dirty="0" u="heavy" sz="18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team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members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(and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others) </a:t>
            </a:r>
            <a:r>
              <a:rPr dirty="0" sz="1800" spc="-390">
                <a:latin typeface="Calibri"/>
                <a:cs typeface="Calibri"/>
              </a:rPr>
              <a:t>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what will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be done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to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achieve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the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project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’ s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overall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objectives</a:t>
            </a:r>
            <a:r>
              <a:rPr dirty="0" sz="1800" spc="-5">
                <a:latin typeface="Calibri"/>
                <a:cs typeface="Calibri"/>
              </a:rPr>
              <a:t>. </a:t>
            </a:r>
            <a:r>
              <a:rPr dirty="0" sz="1800" spc="-80">
                <a:latin typeface="Calibri"/>
                <a:cs typeface="Calibri"/>
              </a:rPr>
              <a:t>To </a:t>
            </a:r>
            <a:r>
              <a:rPr dirty="0" sz="1800" spc="-7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foster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understanding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 </a:t>
            </a: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whole.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4035" y="1772412"/>
            <a:ext cx="3614927" cy="3518915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6761" y="1216278"/>
            <a:ext cx="223012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3</a:t>
            </a:r>
            <a:r>
              <a:rPr dirty="0" u="none" spc="-3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5" i="0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r>
              <a:rPr dirty="0" u="none" spc="-5">
                <a:solidFill>
                  <a:srgbClr val="C00000"/>
                </a:solidFill>
              </a:rPr>
              <a:t>General</a:t>
            </a:r>
            <a:r>
              <a:rPr dirty="0" u="none" spc="-55">
                <a:solidFill>
                  <a:srgbClr val="C00000"/>
                </a:solidFill>
              </a:rPr>
              <a:t> </a:t>
            </a:r>
            <a:r>
              <a:rPr dirty="0" u="none" spc="-5">
                <a:solidFill>
                  <a:srgbClr val="C00000"/>
                </a:solidFill>
              </a:rPr>
              <a:t>approach</a:t>
            </a:r>
            <a:r>
              <a:rPr dirty="0" u="none" spc="-5" b="0">
                <a:solidFill>
                  <a:srgbClr val="00000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86761" y="1791080"/>
            <a:ext cx="1767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this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section,</a:t>
            </a:r>
            <a:r>
              <a:rPr dirty="0" sz="1800" spc="-6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92702" y="1812417"/>
            <a:ext cx="172212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technological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8954" y="2092832"/>
            <a:ext cx="220853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managerial</a:t>
            </a:r>
            <a:r>
              <a:rPr dirty="0" sz="1800" spc="-6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approaches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42535" y="2065401"/>
            <a:ext cx="1129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work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6761" y="2339721"/>
            <a:ext cx="3421379" cy="19494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95"/>
              </a:spcBef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are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described. </a:t>
            </a:r>
            <a:r>
              <a:rPr dirty="0" sz="1800">
                <a:latin typeface="Calibri"/>
                <a:cs typeface="Calibri"/>
              </a:rPr>
              <a:t>Also </a:t>
            </a:r>
            <a:r>
              <a:rPr dirty="0" sz="1800" spc="-10">
                <a:latin typeface="Calibri"/>
                <a:cs typeface="Calibri"/>
              </a:rPr>
              <a:t>noted are </a:t>
            </a:r>
            <a:r>
              <a:rPr dirty="0" sz="1800" spc="-5">
                <a:latin typeface="Calibri"/>
                <a:cs typeface="Calibri"/>
              </a:rPr>
              <a:t>plans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 go</a:t>
            </a:r>
            <a:r>
              <a:rPr dirty="0" sz="1800" spc="-10">
                <a:latin typeface="Calibri"/>
                <a:cs typeface="Calibri"/>
              </a:rPr>
              <a:t> beyond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organization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’ s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standard </a:t>
            </a:r>
            <a:r>
              <a:rPr dirty="0" sz="1800" spc="-5">
                <a:latin typeface="Calibri"/>
                <a:cs typeface="Calibri"/>
              </a:rPr>
              <a:t>management </a:t>
            </a:r>
            <a:r>
              <a:rPr dirty="0" sz="1800" spc="-10">
                <a:latin typeface="Calibri"/>
                <a:cs typeface="Calibri"/>
              </a:rPr>
              <a:t>practices. For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example,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some firms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do not allow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use of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consultants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subcontractors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without special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approval.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4035" y="2264664"/>
            <a:ext cx="3848100" cy="233324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24201" y="1559813"/>
            <a:ext cx="3395979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4.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 i="1">
                <a:solidFill>
                  <a:srgbClr val="C00000"/>
                </a:solidFill>
                <a:latin typeface="Calibri"/>
                <a:cs typeface="Calibri"/>
              </a:rPr>
              <a:t>Contractual</a:t>
            </a:r>
            <a:r>
              <a:rPr dirty="0" sz="2000" spc="-6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 i="1">
                <a:solidFill>
                  <a:srgbClr val="C00000"/>
                </a:solidFill>
                <a:latin typeface="Calibri"/>
                <a:cs typeface="Calibri"/>
              </a:rPr>
              <a:t>aspects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Calibri"/>
                <a:cs typeface="Calibri"/>
              </a:rPr>
              <a:t>This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section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contains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complete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24201" y="2169109"/>
            <a:ext cx="148399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description</a:t>
            </a:r>
            <a:r>
              <a:rPr dirty="0" sz="2000" spc="-10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1630" y="2192401"/>
            <a:ext cx="2266315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all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agreements</a:t>
            </a: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made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36775" y="2503297"/>
            <a:ext cx="3535679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with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client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or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any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 third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party.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24201" y="2779268"/>
            <a:ext cx="230378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This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list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would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include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71542" y="2808097"/>
            <a:ext cx="1320165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>
                <a:latin typeface="Calibri"/>
                <a:cs typeface="Calibri"/>
              </a:rPr>
              <a:t>all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reporting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36775" y="3112897"/>
            <a:ext cx="2914015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10">
                <a:latin typeface="Calibri"/>
                <a:cs typeface="Calibri"/>
              </a:rPr>
              <a:t>requirements;</a:t>
            </a:r>
            <a:r>
              <a:rPr dirty="0" sz="2000">
                <a:latin typeface="Calibri"/>
                <a:cs typeface="Calibri"/>
              </a:rPr>
              <a:t> the</a:t>
            </a:r>
            <a:r>
              <a:rPr dirty="0" sz="2000" spc="-5">
                <a:latin typeface="Calibri"/>
                <a:cs typeface="Calibri"/>
              </a:rPr>
              <a:t> technical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36775" y="3417696"/>
            <a:ext cx="326009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5">
                <a:latin typeface="Calibri"/>
                <a:cs typeface="Calibri"/>
              </a:rPr>
              <a:t>specifications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all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deliverables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84672" y="3388867"/>
            <a:ext cx="9398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;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24201" y="3693363"/>
            <a:ext cx="313690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agreements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delivery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dates.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24201" y="3998721"/>
            <a:ext cx="265303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Calibri"/>
                <a:cs typeface="Calibri"/>
              </a:rPr>
              <a:t>If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relevant,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may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contain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20539" y="4021201"/>
            <a:ext cx="128524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325"/>
              </a:lnSpc>
            </a:pPr>
            <a:r>
              <a:rPr dirty="0" sz="2000" spc="-5">
                <a:latin typeface="Calibri"/>
                <a:cs typeface="Calibri"/>
              </a:rPr>
              <a:t>agreements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36775" y="4332096"/>
            <a:ext cx="380365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000" spc="-15">
                <a:latin typeface="Calibri"/>
                <a:cs typeface="Calibri"/>
              </a:rPr>
              <a:t>to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comply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with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legal,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environmental,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36775" y="4636896"/>
            <a:ext cx="380365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other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constraints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on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10">
                <a:latin typeface="Calibri"/>
                <a:cs typeface="Calibri"/>
              </a:rPr>
              <a:t>project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36775" y="4941696"/>
            <a:ext cx="1889760" cy="30670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90"/>
              </a:lnSpc>
            </a:pPr>
            <a:r>
              <a:rPr dirty="0" sz="2000" spc="-10">
                <a:latin typeface="Calibri"/>
                <a:cs typeface="Calibri"/>
              </a:rPr>
              <a:t>work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outputs.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0" y="1269491"/>
            <a:ext cx="4050792" cy="4547616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489" y="1142745"/>
            <a:ext cx="131889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5.</a:t>
            </a:r>
            <a:r>
              <a:rPr dirty="0" u="none" spc="-8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5">
                <a:solidFill>
                  <a:srgbClr val="C00000"/>
                </a:solidFill>
              </a:rPr>
              <a:t>Schedules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99894" y="1789557"/>
            <a:ext cx="280289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An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outline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all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schedules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99894" y="2094357"/>
            <a:ext cx="1697989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7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milestones.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38904" y="2117217"/>
            <a:ext cx="1031875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10" b="1">
                <a:latin typeface="Calibri"/>
                <a:cs typeface="Calibri"/>
              </a:rPr>
              <a:t>Each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task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12213" y="2428113"/>
            <a:ext cx="275844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b="1">
                <a:latin typeface="Calibri"/>
                <a:cs typeface="Calibri"/>
              </a:rPr>
              <a:t>in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project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is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listed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in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12213" y="2732913"/>
            <a:ext cx="2630805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5" b="1">
                <a:latin typeface="Calibri"/>
                <a:cs typeface="Calibri"/>
              </a:rPr>
              <a:t>project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WBS.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Listed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with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12213" y="3037713"/>
            <a:ext cx="221742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5" b="1">
                <a:latin typeface="Calibri"/>
                <a:cs typeface="Calibri"/>
              </a:rPr>
              <a:t>each</a:t>
            </a:r>
            <a:r>
              <a:rPr dirty="0" sz="2000" spc="-10" b="1">
                <a:latin typeface="Calibri"/>
                <a:cs typeface="Calibri"/>
              </a:rPr>
              <a:t> task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2213" y="3342513"/>
            <a:ext cx="232664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000" spc="-10" b="1">
                <a:latin typeface="Calibri"/>
                <a:cs typeface="Calibri"/>
              </a:rPr>
              <a:t>required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to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perform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13579" y="3313938"/>
            <a:ext cx="9398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99894" y="3618738"/>
            <a:ext cx="2482850" cy="1247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100"/>
              </a:spcBef>
            </a:pPr>
            <a:r>
              <a:rPr dirty="0" sz="2000" b="1">
                <a:latin typeface="Calibri"/>
                <a:cs typeface="Calibri"/>
              </a:rPr>
              <a:t>The </a:t>
            </a:r>
            <a:r>
              <a:rPr dirty="0" sz="2000" spc="-5" b="1">
                <a:latin typeface="Calibri"/>
                <a:cs typeface="Calibri"/>
              </a:rPr>
              <a:t>project </a:t>
            </a:r>
            <a:r>
              <a:rPr dirty="0" sz="2000" b="1">
                <a:latin typeface="Calibri"/>
                <a:cs typeface="Calibri"/>
              </a:rPr>
              <a:t>schedule is </a:t>
            </a:r>
            <a:r>
              <a:rPr dirty="0" sz="2000" spc="-44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constructed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from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these </a:t>
            </a:r>
            <a:r>
              <a:rPr dirty="0" sz="2000" spc="-434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data </a:t>
            </a:r>
            <a:r>
              <a:rPr dirty="0" sz="2000" spc="-5" b="1">
                <a:latin typeface="Calibri"/>
                <a:cs typeface="Calibri"/>
              </a:rPr>
              <a:t>and </a:t>
            </a:r>
            <a:r>
              <a:rPr dirty="0" sz="2000" b="1">
                <a:latin typeface="Calibri"/>
                <a:cs typeface="Calibri"/>
              </a:rPr>
              <a:t>is </a:t>
            </a:r>
            <a:r>
              <a:rPr dirty="0" sz="2000" spc="-5" b="1">
                <a:latin typeface="Calibri"/>
                <a:cs typeface="Calibri"/>
              </a:rPr>
              <a:t>included </a:t>
            </a:r>
            <a:r>
              <a:rPr dirty="0" sz="2000" b="1">
                <a:latin typeface="Calibri"/>
                <a:cs typeface="Calibri"/>
              </a:rPr>
              <a:t>in 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this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section.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48300" y="1988820"/>
            <a:ext cx="4895088" cy="3044952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781680" y="2019680"/>
            <a:ext cx="2753995" cy="311150"/>
          </a:xfrm>
          <a:custGeom>
            <a:avLst/>
            <a:gdLst/>
            <a:ahLst/>
            <a:cxnLst/>
            <a:rect l="l" t="t" r="r" b="b"/>
            <a:pathLst>
              <a:path w="2753995" h="311150">
                <a:moveTo>
                  <a:pt x="2753868" y="0"/>
                </a:moveTo>
                <a:lnTo>
                  <a:pt x="0" y="0"/>
                </a:lnTo>
                <a:lnTo>
                  <a:pt x="0" y="310896"/>
                </a:lnTo>
                <a:lnTo>
                  <a:pt x="2753868" y="310896"/>
                </a:lnTo>
                <a:lnTo>
                  <a:pt x="275386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157853" y="3238880"/>
            <a:ext cx="1681480" cy="311150"/>
          </a:xfrm>
          <a:custGeom>
            <a:avLst/>
            <a:gdLst/>
            <a:ahLst/>
            <a:cxnLst/>
            <a:rect l="l" t="t" r="r" b="b"/>
            <a:pathLst>
              <a:path w="1681479" h="311150">
                <a:moveTo>
                  <a:pt x="1680972" y="0"/>
                </a:moveTo>
                <a:lnTo>
                  <a:pt x="0" y="0"/>
                </a:lnTo>
                <a:lnTo>
                  <a:pt x="0" y="310896"/>
                </a:lnTo>
                <a:lnTo>
                  <a:pt x="1680972" y="310896"/>
                </a:lnTo>
                <a:lnTo>
                  <a:pt x="168097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870329" y="1142745"/>
            <a:ext cx="3562985" cy="880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6.</a:t>
            </a:r>
            <a:r>
              <a:rPr dirty="0" sz="20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 i="1">
                <a:solidFill>
                  <a:srgbClr val="C00000"/>
                </a:solidFill>
                <a:latin typeface="Calibri"/>
                <a:cs typeface="Calibri"/>
              </a:rPr>
              <a:t>Resource</a:t>
            </a:r>
            <a:r>
              <a:rPr dirty="0" sz="2000" spc="-8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 i="1">
                <a:solidFill>
                  <a:srgbClr val="C00000"/>
                </a:solidFill>
                <a:latin typeface="Calibri"/>
                <a:cs typeface="Calibri"/>
              </a:rPr>
              <a:t>requirements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>
              <a:latin typeface="Calibri"/>
              <a:cs typeface="Calibri"/>
            </a:endParaRPr>
          </a:p>
          <a:p>
            <a:pPr marL="356235">
              <a:lnSpc>
                <a:spcPct val="100000"/>
              </a:lnSpc>
              <a:spcBef>
                <a:spcPts val="5"/>
              </a:spcBef>
            </a:pP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Estimates</a:t>
            </a:r>
            <a:r>
              <a:rPr dirty="0" sz="20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expenses,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26945" y="2019680"/>
            <a:ext cx="500380" cy="311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both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26817" y="2019680"/>
            <a:ext cx="2829560" cy="311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5244">
              <a:lnSpc>
                <a:spcPts val="2325"/>
              </a:lnSpc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capital</a:t>
            </a:r>
            <a:r>
              <a:rPr dirty="0" sz="20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operating,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are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945" y="2330576"/>
            <a:ext cx="3759835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included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here</a:t>
            </a:r>
            <a:r>
              <a:rPr dirty="0" sz="2000" spc="-5">
                <a:latin typeface="Calibri"/>
                <a:cs typeface="Calibri"/>
              </a:rPr>
              <a:t>.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costs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associated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26945" y="2635376"/>
            <a:ext cx="325374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with</a:t>
            </a:r>
            <a:r>
              <a:rPr dirty="0" sz="20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each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task 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are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 shown,</a:t>
            </a:r>
            <a:r>
              <a:rPr dirty="0" sz="20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26945" y="2940176"/>
            <a:ext cx="3329940" cy="2990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overhead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fixed charges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are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26945" y="3238880"/>
            <a:ext cx="574675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li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st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ed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01492" y="3238880"/>
            <a:ext cx="1356360" cy="311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r>
              <a:rPr dirty="0" sz="20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addition,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57853" y="3238880"/>
            <a:ext cx="1681480" cy="311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10">
                <a:latin typeface="Calibri"/>
                <a:cs typeface="Calibri"/>
              </a:rPr>
              <a:t>cost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monitoring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26945" y="3549777"/>
            <a:ext cx="3329940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cost</a:t>
            </a:r>
            <a:r>
              <a:rPr dirty="0" sz="2000" spc="-15">
                <a:latin typeface="Calibri"/>
                <a:cs typeface="Calibri"/>
              </a:rPr>
              <a:t> control</a:t>
            </a:r>
            <a:r>
              <a:rPr dirty="0" sz="2000" spc="-10">
                <a:latin typeface="Calibri"/>
                <a:cs typeface="Calibri"/>
              </a:rPr>
              <a:t> procedures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are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26945" y="3854577"/>
            <a:ext cx="1603375" cy="30480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000" spc="-5">
                <a:latin typeface="Calibri"/>
                <a:cs typeface="Calibri"/>
              </a:rPr>
              <a:t>described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here.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74389" y="3826002"/>
            <a:ext cx="141732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The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details</a:t>
            </a:r>
            <a:r>
              <a:rPr dirty="0" sz="2000" spc="-5">
                <a:latin typeface="Calibri"/>
                <a:cs typeface="Calibri"/>
              </a:rPr>
              <a:t> of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214498" y="4130802"/>
            <a:ext cx="2935605" cy="63754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499"/>
              </a:lnSpc>
              <a:spcBef>
                <a:spcPts val="90"/>
              </a:spcBef>
            </a:pPr>
            <a:r>
              <a:rPr dirty="0" sz="2000" spc="-10">
                <a:latin typeface="Calibri"/>
                <a:cs typeface="Calibri"/>
              </a:rPr>
              <a:t>materiel</a:t>
            </a:r>
            <a:r>
              <a:rPr dirty="0" sz="2000" spc="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acquisition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are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also </a:t>
            </a:r>
            <a:r>
              <a:rPr dirty="0" sz="2000" spc="-434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detailed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this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section.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43700" y="1793748"/>
            <a:ext cx="3451859" cy="3579876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14498" y="1385062"/>
            <a:ext cx="138430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7.</a:t>
            </a:r>
            <a:r>
              <a:rPr dirty="0" u="none" spc="-6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10">
                <a:solidFill>
                  <a:srgbClr val="C00000"/>
                </a:solidFill>
              </a:rPr>
              <a:t>Personnel.</a:t>
            </a:r>
          </a:p>
        </p:txBody>
      </p:sp>
      <p:sp>
        <p:nvSpPr>
          <p:cNvPr id="4" name="object 4"/>
          <p:cNvSpPr/>
          <p:nvPr/>
        </p:nvSpPr>
        <p:spPr>
          <a:xfrm>
            <a:off x="2067560" y="2638044"/>
            <a:ext cx="535305" cy="311150"/>
          </a:xfrm>
          <a:custGeom>
            <a:avLst/>
            <a:gdLst/>
            <a:ahLst/>
            <a:cxnLst/>
            <a:rect l="l" t="t" r="r" b="b"/>
            <a:pathLst>
              <a:path w="535305" h="311150">
                <a:moveTo>
                  <a:pt x="534924" y="0"/>
                </a:moveTo>
                <a:lnTo>
                  <a:pt x="0" y="0"/>
                </a:lnTo>
                <a:lnTo>
                  <a:pt x="0" y="310896"/>
                </a:lnTo>
                <a:lnTo>
                  <a:pt x="534924" y="310896"/>
                </a:lnTo>
                <a:lnTo>
                  <a:pt x="53492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055114" y="2005711"/>
            <a:ext cx="237426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This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section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covers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5114" y="2310511"/>
            <a:ext cx="100012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details</a:t>
            </a:r>
            <a:r>
              <a:rPr dirty="0" sz="20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97783" y="2333244"/>
            <a:ext cx="1809114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20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work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55114" y="2615311"/>
            <a:ext cx="3081655" cy="1855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force.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It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notes 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any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special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 skill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requirements,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necessary </a:t>
            </a:r>
            <a:r>
              <a:rPr dirty="0" sz="2000" spc="-4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training. </a:t>
            </a:r>
            <a:r>
              <a:rPr dirty="0" sz="2000" spc="-5">
                <a:latin typeface="Calibri"/>
                <a:cs typeface="Calibri"/>
              </a:rPr>
              <a:t>Combined </a:t>
            </a:r>
            <a:r>
              <a:rPr dirty="0" sz="2000">
                <a:latin typeface="Calibri"/>
                <a:cs typeface="Calibri"/>
              </a:rPr>
              <a:t>with the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schedule,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it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notes</a:t>
            </a:r>
            <a:r>
              <a:rPr dirty="0" sz="2000">
                <a:latin typeface="Calibri"/>
                <a:cs typeface="Calibri"/>
              </a:rPr>
              <a:t> 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time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-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phasing of </a:t>
            </a:r>
            <a:r>
              <a:rPr dirty="0" sz="2000">
                <a:latin typeface="Calibri"/>
                <a:cs typeface="Calibri"/>
              </a:rPr>
              <a:t>all </a:t>
            </a:r>
            <a:r>
              <a:rPr dirty="0" sz="2000" spc="-10">
                <a:latin typeface="Calibri"/>
                <a:cs typeface="Calibri"/>
              </a:rPr>
              <a:t>personnel 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requirements.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91784" y="2205227"/>
            <a:ext cx="4178808" cy="259232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88004" y="1049782"/>
            <a:ext cx="217741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8.</a:t>
            </a:r>
            <a:r>
              <a:rPr dirty="0" u="none" spc="-3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>
                <a:solidFill>
                  <a:srgbClr val="C00000"/>
                </a:solidFill>
              </a:rPr>
              <a:t>Risk</a:t>
            </a:r>
            <a:r>
              <a:rPr dirty="0" u="none" spc="-55">
                <a:solidFill>
                  <a:srgbClr val="C00000"/>
                </a:solidFill>
              </a:rPr>
              <a:t> </a:t>
            </a:r>
            <a:r>
              <a:rPr dirty="0" u="none" spc="-5">
                <a:solidFill>
                  <a:srgbClr val="C00000"/>
                </a:solidFill>
              </a:rPr>
              <a:t>management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86761" y="1430782"/>
            <a:ext cx="1862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Planners</a:t>
            </a:r>
            <a:r>
              <a:rPr dirty="0" sz="1800" spc="-7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should</a:t>
            </a:r>
            <a:r>
              <a:rPr dirty="0" sz="1800" spc="-8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list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87190" y="1452372"/>
            <a:ext cx="98171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major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8954" y="1732788"/>
            <a:ext cx="28092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39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minor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disasters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that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may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98954" y="2007107"/>
            <a:ext cx="145097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strike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86378" y="1979803"/>
            <a:ext cx="15474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argument</a:t>
            </a:r>
            <a:r>
              <a:rPr dirty="0" sz="1800" spc="-6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6761" y="2254122"/>
            <a:ext cx="294513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37084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made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that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crises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cannot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be </a:t>
            </a:r>
            <a:r>
              <a:rPr dirty="0" sz="1800" spc="-39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predicted</a:t>
            </a:r>
            <a:r>
              <a:rPr dirty="0" sz="1800" spc="-10" b="1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only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uncertainty,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however,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which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of the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crises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will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occur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86761" y="3351098"/>
            <a:ext cx="10293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8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when.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53561" y="3372611"/>
            <a:ext cx="1891664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any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case,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dealing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98954" y="3653028"/>
            <a:ext cx="282448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with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crises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does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not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require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98954" y="3927347"/>
            <a:ext cx="283718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which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-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-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when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prediction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10988" y="3900296"/>
            <a:ext cx="869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86761" y="4174617"/>
            <a:ext cx="2936240" cy="112585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400"/>
              </a:lnSpc>
              <a:spcBef>
                <a:spcPts val="90"/>
              </a:spcBef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Contingency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plans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deal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with </a:t>
            </a:r>
            <a:r>
              <a:rPr dirty="0" sz="1800" spc="-39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such </a:t>
            </a:r>
            <a:r>
              <a:rPr dirty="0" sz="1800" spc="-5" b="1">
                <a:latin typeface="Calibri"/>
                <a:cs typeface="Calibri"/>
              </a:rPr>
              <a:t>potential crises should </a:t>
            </a:r>
            <a:r>
              <a:rPr dirty="0" sz="1800" b="1">
                <a:latin typeface="Calibri"/>
                <a:cs typeface="Calibri"/>
              </a:rPr>
              <a:t>be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 </a:t>
            </a:r>
            <a:r>
              <a:rPr dirty="0" sz="1800" spc="-10" b="1">
                <a:latin typeface="Calibri"/>
                <a:cs typeface="Calibri"/>
              </a:rPr>
              <a:t>standard </a:t>
            </a:r>
            <a:r>
              <a:rPr dirty="0" sz="1800" b="1">
                <a:latin typeface="Calibri"/>
                <a:cs typeface="Calibri"/>
              </a:rPr>
              <a:t>part of the </a:t>
            </a:r>
            <a:r>
              <a:rPr dirty="0" sz="1800" spc="-5" b="1">
                <a:latin typeface="Calibri"/>
                <a:cs typeface="Calibri"/>
              </a:rPr>
              <a:t>project </a:t>
            </a:r>
            <a:r>
              <a:rPr dirty="0" sz="1800" b="1">
                <a:latin typeface="Calibri"/>
                <a:cs typeface="Calibri"/>
              </a:rPr>
              <a:t> plan.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64708" y="1490472"/>
            <a:ext cx="4584192" cy="3738372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14498" y="1430782"/>
            <a:ext cx="243776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9.</a:t>
            </a:r>
            <a:r>
              <a:rPr dirty="0" u="none" spc="-3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10">
                <a:solidFill>
                  <a:srgbClr val="C00000"/>
                </a:solidFill>
              </a:rPr>
              <a:t>Evaluation</a:t>
            </a:r>
            <a:r>
              <a:rPr dirty="0" u="none" spc="-70">
                <a:solidFill>
                  <a:srgbClr val="C00000"/>
                </a:solidFill>
              </a:rPr>
              <a:t> </a:t>
            </a:r>
            <a:r>
              <a:rPr dirty="0" u="none" spc="-5">
                <a:solidFill>
                  <a:srgbClr val="C00000"/>
                </a:solidFill>
              </a:rPr>
              <a:t>methods.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30627" y="1989582"/>
            <a:ext cx="3348354" cy="22237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95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Descriptions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of all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evaluation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procedures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 quality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standards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are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found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this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section</a:t>
            </a:r>
            <a:r>
              <a:rPr dirty="0" sz="1800" b="1">
                <a:latin typeface="Calibri"/>
                <a:cs typeface="Calibri"/>
              </a:rPr>
              <a:t>. </a:t>
            </a:r>
            <a:r>
              <a:rPr dirty="0" sz="1800" spc="-39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Also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included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 procedures to 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ensure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compliance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all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corporate requirements for 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monitoring, collecting,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storing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data</a:t>
            </a:r>
            <a:r>
              <a:rPr dirty="0" u="heavy" sz="1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</a:t>
            </a:r>
            <a:r>
              <a:rPr dirty="0" u="heavy" sz="18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performance.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12408" y="2133600"/>
            <a:ext cx="3886199" cy="306324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48077" y="1069340"/>
            <a:ext cx="447675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2.</a:t>
            </a:r>
            <a:r>
              <a:rPr dirty="0" u="none" sz="24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10" i="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u="none" sz="24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Planning</a:t>
            </a:r>
            <a:r>
              <a:rPr dirty="0" u="none" sz="2400" spc="-1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2400" spc="-5" i="0">
                <a:solidFill>
                  <a:srgbClr val="C00000"/>
                </a:solidFill>
                <a:latin typeface="Calibri"/>
                <a:cs typeface="Calibri"/>
              </a:rPr>
              <a:t>Process—Overview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2960" y="2289048"/>
            <a:ext cx="52069" cy="280670"/>
          </a:xfrm>
          <a:custGeom>
            <a:avLst/>
            <a:gdLst/>
            <a:ahLst/>
            <a:cxnLst/>
            <a:rect l="l" t="t" r="r" b="b"/>
            <a:pathLst>
              <a:path w="52070" h="280669">
                <a:moveTo>
                  <a:pt x="51815" y="0"/>
                </a:moveTo>
                <a:lnTo>
                  <a:pt x="0" y="0"/>
                </a:lnTo>
                <a:lnTo>
                  <a:pt x="0" y="280415"/>
                </a:lnTo>
                <a:lnTo>
                  <a:pt x="51815" y="280415"/>
                </a:lnTo>
                <a:lnTo>
                  <a:pt x="5181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638426" y="1718817"/>
            <a:ext cx="4015104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great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deal has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been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written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about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planning.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Some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literature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focuses </a:t>
            </a:r>
            <a:r>
              <a:rPr dirty="0" sz="1800" spc="-39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strategic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aspect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planning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—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37385" y="2563367"/>
            <a:ext cx="337439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choosing</a:t>
            </a:r>
            <a:r>
              <a:rPr dirty="0" sz="1800">
                <a:latin typeface="Calibri"/>
                <a:cs typeface="Calibri"/>
              </a:rPr>
              <a:t> 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planning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projects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37385" y="2843783"/>
            <a:ext cx="3634104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contribute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5">
                <a:latin typeface="Calibri"/>
                <a:cs typeface="Calibri"/>
              </a:rPr>
              <a:t>organization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’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 </a:t>
            </a:r>
            <a:r>
              <a:rPr dirty="0" sz="1800" spc="-10">
                <a:latin typeface="Calibri"/>
                <a:cs typeface="Calibri"/>
              </a:rPr>
              <a:t>goals.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38426" y="3090798"/>
            <a:ext cx="3791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Another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body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writing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 spc="-10">
                <a:latin typeface="Calibri"/>
                <a:cs typeface="Calibri"/>
              </a:rPr>
              <a:t> directed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37385" y="3386328"/>
            <a:ext cx="3465829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techniques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how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plan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rather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37385" y="3666744"/>
            <a:ext cx="164909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latin typeface="Calibri"/>
                <a:cs typeface="Calibri"/>
              </a:rPr>
              <a:t>than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what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74160" y="3639692"/>
            <a:ext cx="831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38426" y="3914013"/>
            <a:ext cx="28746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far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can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determine,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54092" y="3934967"/>
            <a:ext cx="79502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way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37385" y="4215384"/>
            <a:ext cx="360299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that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planning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techniques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vary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these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37385" y="4489703"/>
            <a:ext cx="33299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5">
                <a:latin typeface="Calibri"/>
                <a:cs typeface="Calibri"/>
              </a:rPr>
              <a:t>different</a:t>
            </a:r>
            <a:r>
              <a:rPr dirty="0" sz="1800" spc="-5">
                <a:latin typeface="Calibri"/>
                <a:cs typeface="Calibri"/>
              </a:rPr>
              <a:t> cases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has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more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do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37385" y="4764023"/>
            <a:ext cx="3490595" cy="27749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70"/>
              </a:lnSpc>
            </a:pPr>
            <a:r>
              <a:rPr dirty="0" sz="1800" spc="-10">
                <a:latin typeface="Calibri"/>
                <a:cs typeface="Calibri"/>
              </a:rPr>
              <a:t>nomenclature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than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substance.</a:t>
            </a:r>
            <a:r>
              <a:rPr dirty="0" sz="1800" spc="530">
                <a:latin typeface="Calibri"/>
                <a:cs typeface="Calibri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ةقيرطلا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70329" y="5056632"/>
            <a:ext cx="3491229" cy="2565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5405">
              <a:lnSpc>
                <a:spcPts val="1975"/>
              </a:lnSpc>
            </a:pPr>
            <a:r>
              <a:rPr dirty="0" sz="1800" spc="-150">
                <a:latin typeface="Microsoft Sans Serif"/>
                <a:cs typeface="Microsoft Sans Serif"/>
              </a:rPr>
              <a:t>تلااحلا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sz="1800" spc="60">
                <a:latin typeface="Microsoft Sans Serif"/>
                <a:cs typeface="Microsoft Sans Serif"/>
              </a:rPr>
              <a:t>هذه</a:t>
            </a:r>
            <a:r>
              <a:rPr dirty="0" sz="1800" spc="40">
                <a:latin typeface="Microsoft Sans Serif"/>
                <a:cs typeface="Microsoft Sans Serif"/>
              </a:rPr>
              <a:t> </a:t>
            </a:r>
            <a:r>
              <a:rPr dirty="0" sz="1800" spc="-520">
                <a:latin typeface="Microsoft Sans Serif"/>
                <a:cs typeface="Microsoft Sans Serif"/>
              </a:rPr>
              <a:t>يف</a:t>
            </a:r>
            <a:r>
              <a:rPr dirty="0" sz="1800" spc="1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طيطختلا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تاينقت</a:t>
            </a:r>
            <a:r>
              <a:rPr dirty="0" sz="1800" spc="30">
                <a:latin typeface="Microsoft Sans Serif"/>
                <a:cs typeface="Microsoft Sans Serif"/>
              </a:rPr>
              <a:t> </a:t>
            </a:r>
            <a:r>
              <a:rPr dirty="0" sz="1800" spc="-240">
                <a:latin typeface="Microsoft Sans Serif"/>
                <a:cs typeface="Microsoft Sans Serif"/>
              </a:rPr>
              <a:t>اهب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فلتخت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يتلا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98345" y="5330952"/>
            <a:ext cx="3350895" cy="2565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80"/>
              </a:lnSpc>
            </a:pPr>
            <a:r>
              <a:rPr dirty="0" sz="1800">
                <a:latin typeface="Microsoft Sans Serif"/>
                <a:cs typeface="Microsoft Sans Serif"/>
              </a:rPr>
              <a:t>.</a:t>
            </a:r>
            <a:r>
              <a:rPr dirty="0" sz="1800" spc="-60">
                <a:latin typeface="Microsoft Sans Serif"/>
                <a:cs typeface="Microsoft Sans Serif"/>
              </a:rPr>
              <a:t>رهوجلا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sz="1800" spc="45">
                <a:latin typeface="Microsoft Sans Serif"/>
                <a:cs typeface="Microsoft Sans Serif"/>
              </a:rPr>
              <a:t>نم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رثكأ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sz="1800" spc="-15">
                <a:latin typeface="Microsoft Sans Serif"/>
                <a:cs typeface="Microsoft Sans Serif"/>
              </a:rPr>
              <a:t>ت</a:t>
            </a:r>
            <a:r>
              <a:rPr dirty="0" sz="1800" spc="-15">
                <a:latin typeface="Microsoft Sans Serif"/>
                <a:cs typeface="Microsoft Sans Serif"/>
              </a:rPr>
              <a:t>ا</a:t>
            </a:r>
            <a:r>
              <a:rPr dirty="0" sz="1800" spc="-320">
                <a:latin typeface="Microsoft Sans Serif"/>
                <a:cs typeface="Microsoft Sans Serif"/>
              </a:rPr>
              <a:t>يم</a:t>
            </a:r>
            <a:r>
              <a:rPr dirty="0" sz="1800" spc="-520">
                <a:latin typeface="Microsoft Sans Serif"/>
                <a:cs typeface="Microsoft Sans Serif"/>
              </a:rPr>
              <a:t>س</a:t>
            </a:r>
            <a:r>
              <a:rPr dirty="0" sz="1800" spc="-509">
                <a:latin typeface="Microsoft Sans Serif"/>
                <a:cs typeface="Microsoft Sans Serif"/>
              </a:rPr>
              <a:t>تلا</a:t>
            </a:r>
            <a:r>
              <a:rPr dirty="0" sz="1800" spc="-740">
                <a:latin typeface="Microsoft Sans Serif"/>
                <a:cs typeface="Microsoft Sans Serif"/>
              </a:rPr>
              <a:t>ب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160">
                <a:latin typeface="Microsoft Sans Serif"/>
                <a:cs typeface="Microsoft Sans Serif"/>
              </a:rPr>
              <a:t>ة</a:t>
            </a:r>
            <a:r>
              <a:rPr dirty="0" sz="1800" spc="-305">
                <a:latin typeface="Microsoft Sans Serif"/>
                <a:cs typeface="Microsoft Sans Serif"/>
              </a:rPr>
              <a:t>ق</a:t>
            </a:r>
            <a:r>
              <a:rPr dirty="0" sz="1800" spc="-130">
                <a:latin typeface="Microsoft Sans Serif"/>
                <a:cs typeface="Microsoft Sans Serif"/>
              </a:rPr>
              <a:t>لا</a:t>
            </a:r>
            <a:r>
              <a:rPr dirty="0" sz="1800" spc="-35">
                <a:latin typeface="Microsoft Sans Serif"/>
                <a:cs typeface="Microsoft Sans Serif"/>
              </a:rPr>
              <a:t>ع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 spc="55">
                <a:latin typeface="Microsoft Sans Serif"/>
                <a:cs typeface="Microsoft Sans Serif"/>
              </a:rPr>
              <a:t>ا</a:t>
            </a:r>
            <a:r>
              <a:rPr dirty="0" sz="1800" spc="70">
                <a:latin typeface="Microsoft Sans Serif"/>
                <a:cs typeface="Microsoft Sans Serif"/>
              </a:rPr>
              <a:t>ه</a:t>
            </a:r>
            <a:r>
              <a:rPr dirty="0" sz="1800" spc="-545">
                <a:latin typeface="Microsoft Sans Serif"/>
                <a:cs typeface="Microsoft Sans Serif"/>
              </a:rPr>
              <a:t>ل</a:t>
            </a:r>
            <a:r>
              <a:rPr dirty="0" sz="1800" spc="30">
                <a:latin typeface="Microsoft Sans Serif"/>
                <a:cs typeface="Microsoft Sans Serif"/>
              </a:rPr>
              <a:t> </a:t>
            </a:r>
            <a:r>
              <a:rPr dirty="0" sz="1800" spc="-235">
                <a:latin typeface="Microsoft Sans Serif"/>
                <a:cs typeface="Microsoft Sans Serif"/>
              </a:rPr>
              <a:t>ة</a:t>
            </a:r>
            <a:r>
              <a:rPr dirty="0" sz="1800" spc="-610">
                <a:latin typeface="Microsoft Sans Serif"/>
                <a:cs typeface="Microsoft Sans Serif"/>
              </a:rPr>
              <a:t>ف</a:t>
            </a:r>
            <a:r>
              <a:rPr dirty="0" sz="1800" spc="-325">
                <a:latin typeface="Microsoft Sans Serif"/>
                <a:cs typeface="Microsoft Sans Serif"/>
              </a:rPr>
              <a:t>لتخملا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9771" y="1818132"/>
            <a:ext cx="4392168" cy="3221736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55111" y="1070609"/>
            <a:ext cx="537083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following</a:t>
            </a:r>
            <a:r>
              <a:rPr dirty="0" sz="1800" spc="4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planning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process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 has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been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divided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into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FF0000"/>
                </a:solidFill>
                <a:latin typeface="Calibri"/>
                <a:cs typeface="Calibri"/>
              </a:rPr>
              <a:t>EIGHT </a:t>
            </a:r>
            <a:r>
              <a:rPr dirty="0" sz="1800" spc="-10">
                <a:latin typeface="Calibri"/>
                <a:cs typeface="Calibri"/>
              </a:rPr>
              <a:t>distinct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steps.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98726" y="1622552"/>
            <a:ext cx="199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1.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53817" y="1643888"/>
            <a:ext cx="322199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Develop 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and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evaluate</a:t>
            </a:r>
            <a:r>
              <a:rPr dirty="0" sz="1800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concept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63615" y="1622552"/>
            <a:ext cx="5778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8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41626" y="1896871"/>
            <a:ext cx="741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project.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21914" y="1924304"/>
            <a:ext cx="287464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Describe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what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 </a:t>
            </a:r>
            <a:r>
              <a:rPr dirty="0" sz="1800" spc="-10">
                <a:latin typeface="Calibri"/>
                <a:cs typeface="Calibri"/>
              </a:rPr>
              <a:t>you </a:t>
            </a:r>
            <a:r>
              <a:rPr dirty="0" sz="1800" spc="-5">
                <a:latin typeface="Calibri"/>
                <a:cs typeface="Calibri"/>
              </a:rPr>
              <a:t>wish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353817" y="2198623"/>
            <a:ext cx="379476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develop,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including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its basic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performance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53817" y="2472944"/>
            <a:ext cx="139509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c</a:t>
            </a:r>
            <a:r>
              <a:rPr dirty="0" sz="1800" spc="-5">
                <a:latin typeface="Calibri"/>
                <a:cs typeface="Calibri"/>
              </a:rPr>
              <a:t>ha</a:t>
            </a:r>
            <a:r>
              <a:rPr dirty="0" sz="1800" spc="-40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ac</a:t>
            </a:r>
            <a:r>
              <a:rPr dirty="0" sz="1800" spc="-35">
                <a:latin typeface="Calibri"/>
                <a:cs typeface="Calibri"/>
              </a:rPr>
              <a:t>t</a:t>
            </a:r>
            <a:r>
              <a:rPr dirty="0" sz="1800">
                <a:latin typeface="Calibri"/>
                <a:cs typeface="Calibri"/>
              </a:rPr>
              <a:t>er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 spc="-20">
                <a:latin typeface="Calibri"/>
                <a:cs typeface="Calibri"/>
              </a:rPr>
              <a:t>s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-10">
                <a:latin typeface="Calibri"/>
                <a:cs typeface="Calibri"/>
              </a:rPr>
              <a:t>ic</a:t>
            </a:r>
            <a:r>
              <a:rPr dirty="0" sz="1800" spc="-5">
                <a:latin typeface="Calibri"/>
                <a:cs typeface="Calibri"/>
              </a:rPr>
              <a:t>s,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80282" y="2445511"/>
            <a:ext cx="2561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decide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getting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such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41626" y="2719832"/>
            <a:ext cx="24130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deliverable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worthwhile.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98726" y="2993847"/>
            <a:ext cx="23107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2.	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Carefully</a:t>
            </a:r>
            <a:r>
              <a:rPr dirty="0" sz="1800" spc="-2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identify</a:t>
            </a:r>
            <a:r>
              <a:rPr dirty="0" sz="1800" spc="-2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0258" y="3015488"/>
            <a:ext cx="214630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090"/>
              </a:lnSpc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actual</a:t>
            </a:r>
            <a:r>
              <a:rPr dirty="0" sz="1800" spc="-2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capabilities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that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53817" y="3295903"/>
            <a:ext cx="395033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 ’</a:t>
            </a:r>
            <a:r>
              <a:rPr dirty="0" sz="1800" spc="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800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deliverable</a:t>
            </a:r>
            <a:r>
              <a:rPr dirty="0" sz="1800" spc="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must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have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to 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be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53817" y="3570223"/>
            <a:ext cx="99568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800" spc="5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cc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800" spc="5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800" spc="-10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f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5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98726" y="3817366"/>
            <a:ext cx="199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3.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53817" y="3844544"/>
            <a:ext cx="159956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5">
                <a:latin typeface="Calibri"/>
                <a:cs typeface="Calibri"/>
              </a:rPr>
              <a:t>Create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system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(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28109" y="3817366"/>
            <a:ext cx="2639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product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service),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which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98726" y="4094733"/>
            <a:ext cx="4285615" cy="8458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3695" marR="127635" indent="127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45">
                <a:latin typeface="Calibri"/>
                <a:cs typeface="Calibri"/>
              </a:rPr>
              <a:t>say,</a:t>
            </a:r>
            <a:r>
              <a:rPr dirty="0" sz="1800" spc="-5">
                <a:latin typeface="Calibri"/>
                <a:cs typeface="Calibri"/>
              </a:rPr>
              <a:t> build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prototype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deliverable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 spc="-530">
                <a:latin typeface="Microsoft Sans Serif"/>
                <a:cs typeface="Microsoft Sans Serif"/>
              </a:rPr>
              <a:t>ميلست </a:t>
            </a:r>
            <a:r>
              <a:rPr dirty="0" sz="1800" spc="-465">
                <a:latin typeface="Microsoft Sans Serif"/>
                <a:cs typeface="Microsoft Sans Serif"/>
              </a:rPr>
              <a:t> </a:t>
            </a:r>
            <a:r>
              <a:rPr dirty="0" sz="1800" spc="-215">
                <a:latin typeface="Microsoft Sans Serif"/>
                <a:cs typeface="Microsoft Sans Serif"/>
              </a:rPr>
              <a:t>يلو</a:t>
            </a:r>
            <a:r>
              <a:rPr dirty="0" sz="1800" spc="-185">
                <a:latin typeface="Microsoft Sans Serif"/>
                <a:cs typeface="Microsoft Sans Serif"/>
              </a:rPr>
              <a:t>لأ</a:t>
            </a:r>
            <a:r>
              <a:rPr dirty="0" sz="1800" spc="-50">
                <a:latin typeface="Microsoft Sans Serif"/>
                <a:cs typeface="Microsoft Sans Serif"/>
              </a:rPr>
              <a:t>ا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25">
                <a:latin typeface="Microsoft Sans Serif"/>
                <a:cs typeface="Microsoft Sans Serif"/>
              </a:rPr>
              <a:t>ج</a:t>
            </a:r>
            <a:r>
              <a:rPr dirty="0" sz="1800" spc="-5">
                <a:latin typeface="Microsoft Sans Serif"/>
                <a:cs typeface="Microsoft Sans Serif"/>
              </a:rPr>
              <a:t>ذ</a:t>
            </a:r>
            <a:r>
              <a:rPr dirty="0" sz="1800" spc="5">
                <a:latin typeface="Microsoft Sans Serif"/>
                <a:cs typeface="Microsoft Sans Serif"/>
              </a:rPr>
              <a:t>و</a:t>
            </a:r>
            <a:r>
              <a:rPr dirty="0" sz="1800" spc="-295">
                <a:latin typeface="Microsoft Sans Serif"/>
                <a:cs typeface="Microsoft Sans Serif"/>
              </a:rPr>
              <a:t>منل</a:t>
            </a:r>
            <a:r>
              <a:rPr dirty="0" sz="1800" spc="-130">
                <a:latin typeface="Microsoft Sans Serif"/>
                <a:cs typeface="Microsoft Sans Serif"/>
              </a:rPr>
              <a:t>ا</a:t>
            </a:r>
            <a:r>
              <a:rPr dirty="0" sz="180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354965" algn="l"/>
              </a:tabLst>
            </a:pPr>
            <a:r>
              <a:rPr dirty="0" sz="1800" spc="-5">
                <a:latin typeface="Calibri"/>
                <a:cs typeface="Calibri"/>
              </a:rPr>
              <a:t>4.	</a:t>
            </a:r>
            <a:r>
              <a:rPr dirty="0" sz="1800" spc="-45">
                <a:latin typeface="Calibri"/>
                <a:cs typeface="Calibri"/>
              </a:rPr>
              <a:t>Test</a:t>
            </a:r>
            <a:r>
              <a:rPr dirty="0" sz="1800" spc="-5">
                <a:latin typeface="Calibri"/>
                <a:cs typeface="Calibri"/>
              </a:rPr>
              <a:t> the </a:t>
            </a:r>
            <a:r>
              <a:rPr dirty="0" sz="1800" spc="-10">
                <a:latin typeface="Calibri"/>
                <a:cs typeface="Calibri"/>
              </a:rPr>
              <a:t>prototype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5">
                <a:latin typeface="Calibri"/>
                <a:cs typeface="Calibri"/>
              </a:rPr>
              <a:t> see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does,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fact,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53817" y="4935728"/>
            <a:ext cx="394144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10">
                <a:latin typeface="Calibri"/>
                <a:cs typeface="Calibri"/>
              </a:rPr>
              <a:t>have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desired</a:t>
            </a:r>
            <a:r>
              <a:rPr dirty="0" sz="1800" spc="-5">
                <a:latin typeface="Calibri"/>
                <a:cs typeface="Calibri"/>
              </a:rPr>
              <a:t> capabilities.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If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necessary,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53817" y="5216144"/>
            <a:ext cx="169037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0">
                <a:latin typeface="Calibri"/>
                <a:cs typeface="Calibri"/>
              </a:rPr>
              <a:t>cycle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back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step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31741" y="5189346"/>
            <a:ext cx="24364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3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modify the</a:t>
            </a:r>
            <a:r>
              <a:rPr dirty="0" sz="1800" spc="-10">
                <a:latin typeface="Calibri"/>
                <a:cs typeface="Calibri"/>
              </a:rPr>
              <a:t> prototype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341626" y="5463641"/>
            <a:ext cx="401637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retest</a:t>
            </a:r>
            <a:r>
              <a:rPr dirty="0" sz="1800" spc="-5">
                <a:latin typeface="Calibri"/>
                <a:cs typeface="Calibri"/>
              </a:rPr>
              <a:t> it.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Continue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until</a:t>
            </a:r>
            <a:r>
              <a:rPr dirty="0" sz="1800">
                <a:latin typeface="Calibri"/>
                <a:cs typeface="Calibri"/>
              </a:rPr>
              <a:t> 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deliverable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meets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preset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requirements.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00443" y="2133600"/>
            <a:ext cx="3768852" cy="3276600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53003" y="2131314"/>
            <a:ext cx="2353310" cy="280670"/>
          </a:xfrm>
          <a:custGeom>
            <a:avLst/>
            <a:gdLst/>
            <a:ahLst/>
            <a:cxnLst/>
            <a:rect l="l" t="t" r="r" b="b"/>
            <a:pathLst>
              <a:path w="2353310" h="280669">
                <a:moveTo>
                  <a:pt x="2353055" y="0"/>
                </a:moveTo>
                <a:lnTo>
                  <a:pt x="0" y="0"/>
                </a:lnTo>
                <a:lnTo>
                  <a:pt x="0" y="280415"/>
                </a:lnTo>
                <a:lnTo>
                  <a:pt x="2353055" y="280415"/>
                </a:lnTo>
                <a:lnTo>
                  <a:pt x="235305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70607" y="1287017"/>
            <a:ext cx="4117340" cy="1397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09220">
              <a:lnSpc>
                <a:spcPct val="100000"/>
              </a:lnSpc>
              <a:spcBef>
                <a:spcPts val="100"/>
              </a:spcBef>
              <a:buClr>
                <a:srgbClr val="FF0000"/>
              </a:buClr>
              <a:buFont typeface="Calibri"/>
              <a:buAutoNum type="arabicPeriod" startAt="5"/>
              <a:tabLst>
                <a:tab pos="238760" algn="l"/>
              </a:tabLst>
            </a:pPr>
            <a:r>
              <a:rPr dirty="0" sz="1800" spc="-15">
                <a:latin typeface="Calibri"/>
                <a:cs typeface="Calibri"/>
              </a:rPr>
              <a:t>I</a:t>
            </a:r>
            <a:r>
              <a:rPr dirty="0" sz="1800" spc="-15">
                <a:latin typeface="Calibri"/>
                <a:cs typeface="Calibri"/>
              </a:rPr>
              <a:t>ntegrate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deliverable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into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system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</a:t>
            </a:r>
            <a:r>
              <a:rPr dirty="0" sz="1800" spc="-10">
                <a:latin typeface="Calibri"/>
                <a:cs typeface="Calibri"/>
              </a:rPr>
              <a:t> which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was</a:t>
            </a:r>
            <a:r>
              <a:rPr dirty="0" sz="1800" spc="-5">
                <a:latin typeface="Calibri"/>
                <a:cs typeface="Calibri"/>
              </a:rPr>
              <a:t> designed.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Clr>
                <a:srgbClr val="FF0000"/>
              </a:buClr>
              <a:buAutoNum type="arabicPeriod" startAt="5"/>
              <a:tabLst>
                <a:tab pos="238760" algn="l"/>
              </a:tabLst>
            </a:pPr>
            <a:r>
              <a:rPr dirty="0" sz="1800" spc="-20">
                <a:latin typeface="Calibri"/>
                <a:cs typeface="Calibri"/>
              </a:rPr>
              <a:t>Validate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deliverable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—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which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answers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question,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“does</a:t>
            </a:r>
            <a:r>
              <a:rPr dirty="0" sz="1800" spc="-5">
                <a:latin typeface="Calibri"/>
                <a:cs typeface="Calibri"/>
              </a:rPr>
              <a:t> it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still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work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properly?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”</a:t>
            </a:r>
            <a:endParaRPr sz="1800">
              <a:latin typeface="Calibri"/>
              <a:cs typeface="Calibri"/>
            </a:endParaRPr>
          </a:p>
          <a:p>
            <a:pPr marL="238125" indent="-226060">
              <a:lnSpc>
                <a:spcPct val="100000"/>
              </a:lnSpc>
              <a:buClr>
                <a:srgbClr val="FF0000"/>
              </a:buClr>
              <a:buAutoNum type="arabicPeriod" startAt="5"/>
              <a:tabLst>
                <a:tab pos="238760" algn="l"/>
              </a:tabLst>
            </a:pPr>
            <a:r>
              <a:rPr dirty="0" sz="1800">
                <a:latin typeface="Calibri"/>
                <a:cs typeface="Calibri"/>
              </a:rPr>
              <a:t>If the </a:t>
            </a:r>
            <a:r>
              <a:rPr dirty="0" sz="1800" spc="-10">
                <a:latin typeface="Calibri"/>
                <a:cs typeface="Calibri"/>
              </a:rPr>
              <a:t>deliverable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has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been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validated,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let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70607" y="2658313"/>
            <a:ext cx="15411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client </a:t>
            </a:r>
            <a:r>
              <a:rPr dirty="0" sz="1800" spc="-15">
                <a:latin typeface="Calibri"/>
                <a:cs typeface="Calibri"/>
              </a:rPr>
              <a:t>test </a:t>
            </a:r>
            <a:r>
              <a:rPr dirty="0" sz="1800" spc="-5">
                <a:latin typeface="Calibri"/>
                <a:cs typeface="Calibri"/>
              </a:rPr>
              <a:t>it.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1122" y="2679954"/>
            <a:ext cx="247205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Can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client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operate</a:t>
            </a:r>
            <a:r>
              <a:rPr dirty="0" sz="1800">
                <a:latin typeface="Calibri"/>
                <a:cs typeface="Calibri"/>
              </a:rPr>
              <a:t> 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2926" y="2960370"/>
            <a:ext cx="304228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5">
                <a:latin typeface="Calibri"/>
                <a:cs typeface="Calibri"/>
              </a:rPr>
              <a:t>system?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If </a:t>
            </a:r>
            <a:r>
              <a:rPr dirty="0" sz="1800" spc="-5">
                <a:latin typeface="Calibri"/>
                <a:cs typeface="Calibri"/>
              </a:rPr>
              <a:t>not, </a:t>
            </a:r>
            <a:r>
              <a:rPr dirty="0" sz="1800" spc="-10">
                <a:latin typeface="Calibri"/>
                <a:cs typeface="Calibri"/>
              </a:rPr>
              <a:t>instruct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client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12765" y="2933191"/>
            <a:ext cx="831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70607" y="3207511"/>
            <a:ext cx="4118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0000"/>
                </a:solidFill>
                <a:latin typeface="Calibri"/>
                <a:cs typeface="Calibri"/>
              </a:rPr>
              <a:t>8. </a:t>
            </a:r>
            <a:r>
              <a:rPr dirty="0" sz="1800">
                <a:latin typeface="Calibri"/>
                <a:cs typeface="Calibri"/>
              </a:rPr>
              <a:t>If the</a:t>
            </a:r>
            <a:r>
              <a:rPr dirty="0" sz="1800" spc="-5">
                <a:latin typeface="Calibri"/>
                <a:cs typeface="Calibri"/>
              </a:rPr>
              <a:t> client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can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operate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(and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accepts)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70607" y="3481832"/>
            <a:ext cx="11080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deliverable,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18307" y="3502914"/>
            <a:ext cx="236728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15">
                <a:latin typeface="Calibri"/>
                <a:cs typeface="Calibri"/>
              </a:rPr>
              <a:t>make </a:t>
            </a:r>
            <a:r>
              <a:rPr dirty="0" sz="1800" spc="-10">
                <a:latin typeface="Calibri"/>
                <a:cs typeface="Calibri"/>
              </a:rPr>
              <a:t>sure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client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82926" y="3783329"/>
            <a:ext cx="368998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understands</a:t>
            </a:r>
            <a:r>
              <a:rPr dirty="0" sz="1800">
                <a:latin typeface="Calibri"/>
                <a:cs typeface="Calibri"/>
              </a:rPr>
              <a:t> all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standard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operating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82926" y="4057650"/>
            <a:ext cx="253365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maintenance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requirements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91558" y="4030167"/>
            <a:ext cx="15455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.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Then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shake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68626" y="4305045"/>
            <a:ext cx="4282440" cy="140652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4604" marR="5080">
              <a:lnSpc>
                <a:spcPct val="100600"/>
              </a:lnSpc>
              <a:spcBef>
                <a:spcPts val="85"/>
              </a:spcBef>
            </a:pPr>
            <a:r>
              <a:rPr dirty="0" sz="1800" spc="-5">
                <a:latin typeface="Calibri"/>
                <a:cs typeface="Calibri"/>
              </a:rPr>
              <a:t>client</a:t>
            </a:r>
            <a:r>
              <a:rPr dirty="0" sz="1800">
                <a:latin typeface="Calibri"/>
                <a:cs typeface="Calibri"/>
              </a:rPr>
              <a:t> ’ s</a:t>
            </a:r>
            <a:r>
              <a:rPr dirty="0" sz="1800" spc="-5">
                <a:latin typeface="Calibri"/>
                <a:cs typeface="Calibri"/>
              </a:rPr>
              <a:t> hand,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present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client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written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copy</a:t>
            </a:r>
            <a:r>
              <a:rPr dirty="0" sz="1800" spc="-5">
                <a:latin typeface="Calibri"/>
                <a:cs typeface="Calibri"/>
              </a:rPr>
              <a:t> of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maintenance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operating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instructions,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give</a:t>
            </a:r>
            <a:r>
              <a:rPr dirty="0" sz="1800">
                <a:latin typeface="Calibri"/>
                <a:cs typeface="Calibri"/>
              </a:rPr>
              <a:t> 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client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bill,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leave.</a:t>
            </a:r>
            <a:endParaRPr sz="1800">
              <a:latin typeface="Calibri"/>
              <a:cs typeface="Calibri"/>
            </a:endParaRPr>
          </a:p>
          <a:p>
            <a:pPr marL="12700" marR="100330" indent="-635">
              <a:lnSpc>
                <a:spcPct val="100000"/>
              </a:lnSpc>
              <a:spcBef>
                <a:spcPts val="50"/>
              </a:spcBef>
            </a:pPr>
            <a:r>
              <a:rPr dirty="0" sz="1800" b="1">
                <a:latin typeface="Arial"/>
                <a:cs typeface="Arial"/>
              </a:rPr>
              <a:t>، </a:t>
            </a:r>
            <a:r>
              <a:rPr dirty="0" sz="1800" spc="-330" b="1">
                <a:latin typeface="Arial"/>
                <a:cs typeface="Arial"/>
              </a:rPr>
              <a:t>ليغشتلاو</a:t>
            </a:r>
            <a:r>
              <a:rPr dirty="0" sz="1800" spc="-325" b="1">
                <a:latin typeface="Arial"/>
                <a:cs typeface="Arial"/>
              </a:rPr>
              <a:t> </a:t>
            </a:r>
            <a:r>
              <a:rPr dirty="0" sz="1800" spc="-280" b="1">
                <a:latin typeface="Arial"/>
                <a:cs typeface="Arial"/>
              </a:rPr>
              <a:t>ةنايصلا</a:t>
            </a:r>
            <a:r>
              <a:rPr dirty="0" sz="1800" spc="-275" b="1">
                <a:latin typeface="Arial"/>
                <a:cs typeface="Arial"/>
              </a:rPr>
              <a:t> </a:t>
            </a:r>
            <a:r>
              <a:rPr dirty="0" sz="1800" spc="-285" b="1">
                <a:latin typeface="Arial"/>
                <a:cs typeface="Arial"/>
              </a:rPr>
              <a:t>تاميلعت</a:t>
            </a:r>
            <a:r>
              <a:rPr dirty="0" sz="1800" spc="-280" b="1">
                <a:latin typeface="Arial"/>
                <a:cs typeface="Arial"/>
              </a:rPr>
              <a:t> </a:t>
            </a:r>
            <a:r>
              <a:rPr dirty="0" sz="1800" spc="45" b="1">
                <a:latin typeface="Arial"/>
                <a:cs typeface="Arial"/>
              </a:rPr>
              <a:t>نم </a:t>
            </a:r>
            <a:r>
              <a:rPr dirty="0" sz="1800" spc="-250" b="1">
                <a:latin typeface="Arial"/>
                <a:cs typeface="Arial"/>
              </a:rPr>
              <a:t>ةبوتكم</a:t>
            </a:r>
            <a:r>
              <a:rPr dirty="0" sz="1800" spc="-245" b="1">
                <a:latin typeface="Arial"/>
                <a:cs typeface="Arial"/>
              </a:rPr>
              <a:t> </a:t>
            </a:r>
            <a:r>
              <a:rPr dirty="0" sz="1800" spc="-250" b="1">
                <a:latin typeface="Arial"/>
                <a:cs typeface="Arial"/>
              </a:rPr>
              <a:t>ةخسن</a:t>
            </a:r>
            <a:r>
              <a:rPr dirty="0" sz="1800" spc="-245" b="1">
                <a:latin typeface="Arial"/>
                <a:cs typeface="Arial"/>
              </a:rPr>
              <a:t> </a:t>
            </a:r>
            <a:r>
              <a:rPr dirty="0" sz="1800" spc="-285" b="1">
                <a:latin typeface="Arial"/>
                <a:cs typeface="Arial"/>
              </a:rPr>
              <a:t>ليمعلل</a:t>
            </a:r>
            <a:r>
              <a:rPr dirty="0" sz="1800" spc="-280" b="1">
                <a:latin typeface="Arial"/>
                <a:cs typeface="Arial"/>
              </a:rPr>
              <a:t> </a:t>
            </a:r>
            <a:r>
              <a:rPr dirty="0" sz="1800" spc="-190" b="1">
                <a:latin typeface="Arial"/>
                <a:cs typeface="Arial"/>
              </a:rPr>
              <a:t>مدق </a:t>
            </a:r>
            <a:r>
              <a:rPr dirty="0" sz="1800" spc="-490" b="1">
                <a:latin typeface="Arial"/>
                <a:cs typeface="Arial"/>
              </a:rPr>
              <a:t> </a:t>
            </a:r>
            <a:r>
              <a:rPr dirty="0" sz="1800" spc="10" b="1">
                <a:latin typeface="Arial"/>
                <a:cs typeface="Arial"/>
              </a:rPr>
              <a:t>رد</a:t>
            </a:r>
            <a:r>
              <a:rPr dirty="0" sz="1800" b="1">
                <a:latin typeface="Arial"/>
                <a:cs typeface="Arial"/>
              </a:rPr>
              <a:t>ا</a:t>
            </a:r>
            <a:r>
              <a:rPr dirty="0" sz="1800" spc="-5" b="1">
                <a:latin typeface="Arial"/>
                <a:cs typeface="Arial"/>
              </a:rPr>
              <a:t>غ</a:t>
            </a:r>
            <a:r>
              <a:rPr dirty="0" sz="1800" b="1">
                <a:latin typeface="Arial"/>
                <a:cs typeface="Arial"/>
              </a:rPr>
              <a:t>و ،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spc="-210" b="1">
                <a:latin typeface="Arial"/>
                <a:cs typeface="Arial"/>
              </a:rPr>
              <a:t>ةروتا</a:t>
            </a:r>
            <a:r>
              <a:rPr dirty="0" sz="1800" spc="-375" b="1">
                <a:latin typeface="Arial"/>
                <a:cs typeface="Arial"/>
              </a:rPr>
              <a:t>ف</a:t>
            </a:r>
            <a:r>
              <a:rPr dirty="0" sz="1800" spc="-270" b="1">
                <a:latin typeface="Arial"/>
                <a:cs typeface="Arial"/>
              </a:rPr>
              <a:t>ل</a:t>
            </a:r>
            <a:r>
              <a:rPr dirty="0" sz="1800" spc="-130" b="1">
                <a:latin typeface="Arial"/>
                <a:cs typeface="Arial"/>
              </a:rPr>
              <a:t>ا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 spc="-245" b="1">
                <a:latin typeface="Arial"/>
                <a:cs typeface="Arial"/>
              </a:rPr>
              <a:t>ليمعل</a:t>
            </a:r>
            <a:r>
              <a:rPr dirty="0" sz="1800" spc="-105" b="1">
                <a:latin typeface="Arial"/>
                <a:cs typeface="Arial"/>
              </a:rPr>
              <a:t>ا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طعأو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00443" y="2133600"/>
            <a:ext cx="3768852" cy="3276600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84219" y="1299209"/>
            <a:ext cx="426339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latin typeface="Calibri"/>
                <a:cs typeface="Calibri"/>
              </a:rPr>
              <a:t>3.</a:t>
            </a:r>
            <a:r>
              <a:rPr dirty="0" u="none" spc="-10" i="0">
                <a:latin typeface="Calibri"/>
                <a:cs typeface="Calibri"/>
              </a:rPr>
              <a:t> </a:t>
            </a:r>
            <a:r>
              <a:rPr dirty="0" u="none" spc="-5" i="0">
                <a:latin typeface="Calibri"/>
                <a:cs typeface="Calibri"/>
              </a:rPr>
              <a:t>The</a:t>
            </a:r>
            <a:r>
              <a:rPr dirty="0" u="none" spc="-30" i="0">
                <a:latin typeface="Calibri"/>
                <a:cs typeface="Calibri"/>
              </a:rPr>
              <a:t> </a:t>
            </a:r>
            <a:r>
              <a:rPr dirty="0" u="none" spc="-5" i="0">
                <a:latin typeface="Calibri"/>
                <a:cs typeface="Calibri"/>
              </a:rPr>
              <a:t>Planning</a:t>
            </a:r>
            <a:r>
              <a:rPr dirty="0" u="none" spc="-30" i="0">
                <a:latin typeface="Calibri"/>
                <a:cs typeface="Calibri"/>
              </a:rPr>
              <a:t> </a:t>
            </a:r>
            <a:r>
              <a:rPr dirty="0" u="none" i="0">
                <a:latin typeface="Calibri"/>
                <a:cs typeface="Calibri"/>
              </a:rPr>
              <a:t>Process—Nuts</a:t>
            </a:r>
            <a:r>
              <a:rPr dirty="0" u="none" spc="-50" i="0">
                <a:latin typeface="Calibri"/>
                <a:cs typeface="Calibri"/>
              </a:rPr>
              <a:t> </a:t>
            </a:r>
            <a:r>
              <a:rPr dirty="0" u="none" i="0">
                <a:latin typeface="Calibri"/>
                <a:cs typeface="Calibri"/>
              </a:rPr>
              <a:t>and</a:t>
            </a:r>
            <a:r>
              <a:rPr dirty="0" u="none" spc="-20" i="0">
                <a:latin typeface="Calibri"/>
                <a:cs typeface="Calibri"/>
              </a:rPr>
              <a:t> </a:t>
            </a:r>
            <a:r>
              <a:rPr dirty="0" u="none" i="0">
                <a:latin typeface="Calibri"/>
                <a:cs typeface="Calibri"/>
              </a:rPr>
              <a:t>Bolts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070607" y="1884045"/>
            <a:ext cx="25336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This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section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deals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with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70607" y="2158365"/>
            <a:ext cx="10750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b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lem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83254" y="2179827"/>
            <a:ext cx="160274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determining</a:t>
            </a:r>
            <a:r>
              <a:rPr dirty="0" sz="1800" spc="-7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2926" y="2460244"/>
            <a:ext cx="322961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listing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various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tasks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that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must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2926" y="2734564"/>
            <a:ext cx="270319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be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accomplished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order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82926" y="3008883"/>
            <a:ext cx="1774189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complete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44797" y="2981705"/>
            <a:ext cx="480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r>
              <a:rPr dirty="0" sz="1800" spc="-10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70607" y="3256026"/>
            <a:ext cx="317754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important </a:t>
            </a:r>
            <a:r>
              <a:rPr dirty="0" sz="1800" spc="-20">
                <a:latin typeface="Calibri"/>
                <a:cs typeface="Calibri"/>
              </a:rPr>
              <a:t>matters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generating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budget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5">
                <a:latin typeface="Calibri"/>
                <a:cs typeface="Calibri"/>
              </a:rPr>
              <a:t>developing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82926" y="3825747"/>
            <a:ext cx="230759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10">
                <a:latin typeface="Calibri"/>
                <a:cs typeface="Calibri"/>
              </a:rPr>
              <a:t>precise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schedule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78197" y="3804666"/>
            <a:ext cx="689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left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70607" y="4081729"/>
            <a:ext cx="185673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coming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chapters,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2423" y="4353559"/>
            <a:ext cx="691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thou</a:t>
            </a:r>
            <a:r>
              <a:rPr dirty="0" sz="1800" spc="5">
                <a:latin typeface="Calibri"/>
                <a:cs typeface="Calibri"/>
              </a:rPr>
              <a:t>g</a:t>
            </a:r>
            <a:r>
              <a:rPr dirty="0" sz="1800">
                <a:latin typeface="Calibri"/>
                <a:cs typeface="Calibri"/>
              </a:rPr>
              <a:t>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54070" y="4374388"/>
            <a:ext cx="240220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>
                <a:latin typeface="Calibri"/>
                <a:cs typeface="Calibri"/>
              </a:rPr>
              <a:t>much</a:t>
            </a:r>
            <a:r>
              <a:rPr dirty="0" sz="1800" spc="-5">
                <a:latin typeface="Calibri"/>
                <a:cs typeface="Calibri"/>
              </a:rPr>
              <a:t> of</a:t>
            </a:r>
            <a:r>
              <a:rPr dirty="0" sz="1800">
                <a:latin typeface="Calibri"/>
                <a:cs typeface="Calibri"/>
              </a:rPr>
              <a:t> the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raw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material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082926" y="4654803"/>
            <a:ext cx="306959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5">
                <a:latin typeface="Calibri"/>
                <a:cs typeface="Calibri"/>
              </a:rPr>
              <a:t>for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doing</a:t>
            </a:r>
            <a:r>
              <a:rPr dirty="0" sz="1800">
                <a:latin typeface="Calibri"/>
                <a:cs typeface="Calibri"/>
              </a:rPr>
              <a:t> those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important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things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70607" y="4902200"/>
            <a:ext cx="2628265" cy="57721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75"/>
              </a:spcBef>
            </a:pPr>
            <a:r>
              <a:rPr dirty="0" sz="1800" spc="-5">
                <a:latin typeface="Calibri"/>
                <a:cs typeface="Calibri"/>
              </a:rPr>
              <a:t>will </a:t>
            </a:r>
            <a:r>
              <a:rPr dirty="0" sz="1800" spc="-10">
                <a:latin typeface="Calibri"/>
                <a:cs typeface="Calibri"/>
              </a:rPr>
              <a:t>come from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planning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process</a:t>
            </a:r>
            <a:r>
              <a:rPr dirty="0" sz="1800" spc="-5">
                <a:latin typeface="Calibri"/>
                <a:cs typeface="Calibri"/>
              </a:rPr>
              <a:t> described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here.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07964" y="1850135"/>
            <a:ext cx="4520184" cy="3666744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15844" y="1396110"/>
            <a:ext cx="567182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2400" spc="-5" b="0" i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u="none" sz="2400" b="0" i="0">
                <a:solidFill>
                  <a:srgbClr val="000000"/>
                </a:solidFill>
                <a:latin typeface="Calibri"/>
                <a:cs typeface="Calibri"/>
              </a:rPr>
              <a:t> Planning</a:t>
            </a:r>
            <a:r>
              <a:rPr dirty="0" u="none" sz="2400" spc="-1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u="none" sz="2400" spc="-10" b="0" i="0">
                <a:solidFill>
                  <a:srgbClr val="000000"/>
                </a:solidFill>
                <a:latin typeface="Calibri"/>
                <a:cs typeface="Calibri"/>
              </a:rPr>
              <a:t>Process—Nuts</a:t>
            </a:r>
            <a:r>
              <a:rPr dirty="0" u="none" sz="2400" spc="-2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u="none" sz="2400" b="0" i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u="none" sz="2400" spc="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u="none" sz="2400" b="0" i="0">
                <a:solidFill>
                  <a:srgbClr val="000000"/>
                </a:solidFill>
                <a:latin typeface="Calibri"/>
                <a:cs typeface="Calibri"/>
              </a:rPr>
              <a:t>Bolts</a:t>
            </a:r>
            <a:r>
              <a:rPr dirty="0" u="none" sz="2400" spc="-4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u="none" sz="2400" spc="-15" b="0" i="0">
                <a:solidFill>
                  <a:srgbClr val="000000"/>
                </a:solidFill>
                <a:latin typeface="Calibri"/>
                <a:cs typeface="Calibri"/>
              </a:rPr>
              <a:t>cont.</a:t>
            </a:r>
            <a:r>
              <a:rPr dirty="0" u="none" sz="2400" spc="-2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u="none" sz="2400" b="0" i="0">
                <a:solidFill>
                  <a:srgbClr val="000000"/>
                </a:solidFill>
                <a:latin typeface="Calibri"/>
                <a:cs typeface="Calibri"/>
              </a:rPr>
              <a:t>…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98726" y="1859407"/>
            <a:ext cx="359537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 project launch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meeting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sets the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scope,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demonstrates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managerial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commitment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to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project,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initiates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6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plan.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98726" y="2956382"/>
            <a:ext cx="13074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The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result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45941" y="2978023"/>
            <a:ext cx="198310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WBS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</a:t>
            </a:r>
            <a:r>
              <a:rPr dirty="0" sz="1800" spc="-10">
                <a:latin typeface="Calibri"/>
                <a:cs typeface="Calibri"/>
              </a:rPr>
              <a:t> lists </a:t>
            </a:r>
            <a:r>
              <a:rPr dirty="0" sz="1800" spc="-5">
                <a:latin typeface="Calibri"/>
                <a:cs typeface="Calibri"/>
              </a:rPr>
              <a:t>all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10917" y="3258439"/>
            <a:ext cx="331787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tasks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required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carry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out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10917" y="3532759"/>
            <a:ext cx="260921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together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</a:t>
            </a:r>
            <a:r>
              <a:rPr dirty="0" sz="1800" spc="-10">
                <a:latin typeface="Calibri"/>
                <a:cs typeface="Calibri"/>
              </a:rPr>
              <a:t> task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resource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10917" y="3807078"/>
            <a:ext cx="125603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30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5">
                <a:latin typeface="Calibri"/>
                <a:cs typeface="Calibri"/>
              </a:rPr>
              <a:t>q</a:t>
            </a:r>
            <a:r>
              <a:rPr dirty="0" sz="1800" spc="-5">
                <a:latin typeface="Calibri"/>
                <a:cs typeface="Calibri"/>
              </a:rPr>
              <a:t>ui</a:t>
            </a:r>
            <a:r>
              <a:rPr dirty="0" sz="1800" spc="-35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em</a:t>
            </a:r>
            <a:r>
              <a:rPr dirty="0" sz="1800" spc="5">
                <a:latin typeface="Calibri"/>
                <a:cs typeface="Calibri"/>
              </a:rPr>
              <a:t>e</a:t>
            </a:r>
            <a:r>
              <a:rPr dirty="0" sz="1800" spc="-10">
                <a:latin typeface="Calibri"/>
                <a:cs typeface="Calibri"/>
              </a:rPr>
              <a:t>n</a:t>
            </a:r>
            <a:r>
              <a:rPr dirty="0" sz="1800">
                <a:latin typeface="Calibri"/>
                <a:cs typeface="Calibri"/>
              </a:rPr>
              <a:t>ts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54502" y="3779901"/>
            <a:ext cx="24034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,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durations, predecessors,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98726" y="4054220"/>
            <a:ext cx="2955290" cy="57721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75"/>
              </a:spcBef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identification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people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responsible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each </a:t>
            </a:r>
            <a:r>
              <a:rPr dirty="0" sz="1800" spc="-10">
                <a:latin typeface="Calibri"/>
                <a:cs typeface="Calibri"/>
              </a:rPr>
              <a:t>task.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23659" y="2133600"/>
            <a:ext cx="3904488" cy="3166872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88947" y="1255268"/>
            <a:ext cx="159639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4.</a:t>
            </a:r>
            <a:r>
              <a:rPr dirty="0" u="none" spc="-3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5" i="0">
                <a:solidFill>
                  <a:srgbClr val="C00000"/>
                </a:solidFill>
                <a:latin typeface="Calibri"/>
                <a:cs typeface="Calibri"/>
              </a:rPr>
              <a:t>More</a:t>
            </a:r>
            <a:r>
              <a:rPr dirty="0" u="none" spc="-3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on</a:t>
            </a:r>
            <a:r>
              <a:rPr dirty="0" u="none" spc="-3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the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27501" y="1278382"/>
            <a:ext cx="2921635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0"/>
              </a:lnSpc>
            </a:pP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Work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Breakdown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Structure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37197" y="1255268"/>
            <a:ext cx="160655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20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Other</a:t>
            </a:r>
            <a:r>
              <a:rPr dirty="0" sz="20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Aids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20720" y="3673347"/>
            <a:ext cx="1172210" cy="280670"/>
          </a:xfrm>
          <a:custGeom>
            <a:avLst/>
            <a:gdLst/>
            <a:ahLst/>
            <a:cxnLst/>
            <a:rect l="l" t="t" r="r" b="b"/>
            <a:pathLst>
              <a:path w="1172210" h="280670">
                <a:moveTo>
                  <a:pt x="1171956" y="0"/>
                </a:moveTo>
                <a:lnTo>
                  <a:pt x="0" y="0"/>
                </a:lnTo>
                <a:lnTo>
                  <a:pt x="0" y="280415"/>
                </a:lnTo>
                <a:lnTo>
                  <a:pt x="1171956" y="280415"/>
                </a:lnTo>
                <a:lnTo>
                  <a:pt x="117195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475101" y="4496320"/>
            <a:ext cx="1649095" cy="554990"/>
          </a:xfrm>
          <a:custGeom>
            <a:avLst/>
            <a:gdLst/>
            <a:ahLst/>
            <a:cxnLst/>
            <a:rect l="l" t="t" r="r" b="b"/>
            <a:pathLst>
              <a:path w="1649095" h="554989">
                <a:moveTo>
                  <a:pt x="1648968" y="274434"/>
                </a:moveTo>
                <a:lnTo>
                  <a:pt x="1508760" y="274434"/>
                </a:lnTo>
                <a:lnTo>
                  <a:pt x="1508760" y="0"/>
                </a:lnTo>
                <a:lnTo>
                  <a:pt x="441960" y="0"/>
                </a:lnTo>
                <a:lnTo>
                  <a:pt x="441960" y="274434"/>
                </a:lnTo>
                <a:lnTo>
                  <a:pt x="0" y="274434"/>
                </a:lnTo>
                <a:lnTo>
                  <a:pt x="0" y="554850"/>
                </a:lnTo>
                <a:lnTo>
                  <a:pt x="1648968" y="554850"/>
                </a:lnTo>
                <a:lnTo>
                  <a:pt x="1648968" y="27443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214498" y="1731645"/>
            <a:ext cx="3009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process</a:t>
            </a:r>
            <a:r>
              <a:rPr dirty="0" sz="1800" spc="-5">
                <a:latin typeface="Calibri"/>
                <a:cs typeface="Calibri"/>
              </a:rPr>
              <a:t> 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building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WBS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14498" y="2005965"/>
            <a:ext cx="1132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meaningful.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86709" y="2027554"/>
            <a:ext cx="116776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The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PM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26945" y="2307970"/>
            <a:ext cx="286385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individual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members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may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26945" y="2582291"/>
            <a:ext cx="302260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5">
                <a:latin typeface="Calibri"/>
                <a:cs typeface="Calibri"/>
              </a:rPr>
              <a:t>differ</a:t>
            </a:r>
            <a:r>
              <a:rPr dirty="0" sz="1800" spc="-5">
                <a:latin typeface="Calibri"/>
                <a:cs typeface="Calibri"/>
              </a:rPr>
              <a:t> on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technical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approach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6945" y="2856610"/>
            <a:ext cx="2078989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to working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93489" y="2829305"/>
            <a:ext cx="910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,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type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14498" y="3103626"/>
            <a:ext cx="320992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5">
                <a:latin typeface="Calibri"/>
                <a:cs typeface="Calibri"/>
              </a:rPr>
              <a:t>quantity of </a:t>
            </a:r>
            <a:r>
              <a:rPr dirty="0" sz="1800" spc="-10">
                <a:latin typeface="Calibri"/>
                <a:cs typeface="Calibri"/>
              </a:rPr>
              <a:t>resources </a:t>
            </a:r>
            <a:r>
              <a:rPr dirty="0" sz="1800">
                <a:latin typeface="Calibri"/>
                <a:cs typeface="Calibri"/>
              </a:rPr>
              <a:t>needed,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duration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 </a:t>
            </a:r>
            <a:r>
              <a:rPr dirty="0" sz="1800">
                <a:latin typeface="Calibri"/>
                <a:cs typeface="Calibri"/>
              </a:rPr>
              <a:t>each </a:t>
            </a:r>
            <a:r>
              <a:rPr dirty="0" sz="1800" spc="-5">
                <a:latin typeface="Calibri"/>
                <a:cs typeface="Calibri"/>
              </a:rPr>
              <a:t>subtask.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If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so,</a:t>
            </a:r>
            <a:r>
              <a:rPr dirty="0" sz="1800" spc="-10">
                <a:latin typeface="Calibri"/>
                <a:cs typeface="Calibri"/>
              </a:rPr>
              <a:t> negotiation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apt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 spc="-10">
                <a:latin typeface="Calibri"/>
                <a:cs typeface="Calibri"/>
              </a:rPr>
              <a:t>accompany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planning </a:t>
            </a:r>
            <a:r>
              <a:rPr dirty="0" sz="1800" spc="-10">
                <a:latin typeface="Calibri"/>
                <a:cs typeface="Calibri"/>
              </a:rPr>
              <a:t>process.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14498" y="4201159"/>
            <a:ext cx="847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8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usual,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101720" y="4221988"/>
            <a:ext cx="12471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10">
                <a:latin typeface="Calibri"/>
                <a:cs typeface="Calibri"/>
              </a:rPr>
              <a:t>participatory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26945" y="4496308"/>
            <a:ext cx="124841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management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475101" y="4496308"/>
            <a:ext cx="441959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2095"/>
              </a:lnSpc>
            </a:pPr>
            <a:r>
              <a:rPr dirty="0" sz="1800"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917060" y="4496308"/>
            <a:ext cx="106680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n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-10">
                <a:latin typeface="Calibri"/>
                <a:cs typeface="Calibri"/>
              </a:rPr>
              <a:t>g</a:t>
            </a:r>
            <a:r>
              <a:rPr dirty="0" sz="1800" spc="-5">
                <a:latin typeface="Calibri"/>
                <a:cs typeface="Calibri"/>
              </a:rPr>
              <a:t>ot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 spc="-15">
                <a:latin typeface="Calibri"/>
                <a:cs typeface="Calibri"/>
              </a:rPr>
              <a:t>a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 spc="-5">
                <a:latin typeface="Calibri"/>
                <a:cs typeface="Calibri"/>
              </a:rPr>
              <a:t>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26945" y="4776723"/>
            <a:ext cx="1248410" cy="274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0">
                <a:latin typeface="Calibri"/>
                <a:cs typeface="Calibri"/>
              </a:rPr>
              <a:t>often </a:t>
            </a:r>
            <a:r>
              <a:rPr dirty="0" sz="1800" spc="-5">
                <a:latin typeface="Calibri"/>
                <a:cs typeface="Calibri"/>
              </a:rPr>
              <a:t>lead</a:t>
            </a:r>
            <a:r>
              <a:rPr dirty="0" sz="1800" spc="-10">
                <a:latin typeface="Calibri"/>
                <a:cs typeface="Calibri"/>
              </a:rPr>
              <a:t> 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75101" y="4776723"/>
            <a:ext cx="1649095" cy="274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0">
                <a:latin typeface="Calibri"/>
                <a:cs typeface="Calibri"/>
              </a:rPr>
              <a:t>improved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226945" y="5051171"/>
            <a:ext cx="30378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performance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better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ways </a:t>
            </a:r>
            <a:r>
              <a:rPr dirty="0" sz="1800" spc="-5"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226945" y="5325364"/>
            <a:ext cx="2680970" cy="27749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70"/>
              </a:lnSpc>
            </a:pPr>
            <a:r>
              <a:rPr dirty="0" sz="1800" spc="-5">
                <a:latin typeface="Calibri"/>
                <a:cs typeface="Calibri"/>
              </a:rPr>
              <a:t>meeting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’ s</a:t>
            </a:r>
            <a:r>
              <a:rPr dirty="0" sz="1800" spc="-10">
                <a:latin typeface="Calibri"/>
                <a:cs typeface="Calibri"/>
              </a:rPr>
              <a:t> goals.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25" name="object 2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02808" y="1796795"/>
            <a:ext cx="4770120" cy="3526535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479416" y="4901946"/>
            <a:ext cx="1755775" cy="280670"/>
          </a:xfrm>
          <a:custGeom>
            <a:avLst/>
            <a:gdLst/>
            <a:ahLst/>
            <a:cxnLst/>
            <a:rect l="l" t="t" r="r" b="b"/>
            <a:pathLst>
              <a:path w="1755775" h="280670">
                <a:moveTo>
                  <a:pt x="1755648" y="0"/>
                </a:moveTo>
                <a:lnTo>
                  <a:pt x="0" y="0"/>
                </a:lnTo>
                <a:lnTo>
                  <a:pt x="0" y="280415"/>
                </a:lnTo>
                <a:lnTo>
                  <a:pt x="1755648" y="280415"/>
                </a:lnTo>
                <a:lnTo>
                  <a:pt x="175564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125472" y="1300353"/>
            <a:ext cx="5832475" cy="14116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More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on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Work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Breakdown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Structure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Other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Aids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cont.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50">
              <a:latin typeface="Calibri"/>
              <a:cs typeface="Calibri"/>
            </a:endParaRPr>
          </a:p>
          <a:p>
            <a:pPr algn="just" marL="101600" marR="1663700">
              <a:lnSpc>
                <a:spcPct val="100000"/>
              </a:lnSpc>
            </a:pPr>
            <a:r>
              <a:rPr dirty="0" sz="1800" spc="-5">
                <a:solidFill>
                  <a:srgbClr val="FF0000"/>
                </a:solidFill>
                <a:latin typeface="Calibri"/>
                <a:cs typeface="Calibri"/>
              </a:rPr>
              <a:t>1. </a:t>
            </a:r>
            <a:r>
              <a:rPr dirty="0" sz="1800">
                <a:latin typeface="Calibri"/>
                <a:cs typeface="Calibri"/>
              </a:rPr>
              <a:t>All </a:t>
            </a:r>
            <a:r>
              <a:rPr dirty="0" sz="1800" spc="-5">
                <a:latin typeface="Calibri"/>
                <a:cs typeface="Calibri"/>
              </a:rPr>
              <a:t>project activities will </a:t>
            </a:r>
            <a:r>
              <a:rPr dirty="0" sz="1800">
                <a:latin typeface="Calibri"/>
                <a:cs typeface="Calibri"/>
              </a:rPr>
              <a:t>be </a:t>
            </a:r>
            <a:r>
              <a:rPr dirty="0" sz="1800" spc="-5">
                <a:latin typeface="Calibri"/>
                <a:cs typeface="Calibri"/>
              </a:rPr>
              <a:t>identified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arranged </a:t>
            </a:r>
            <a:r>
              <a:rPr dirty="0" sz="1800">
                <a:latin typeface="Calibri"/>
                <a:cs typeface="Calibri"/>
              </a:rPr>
              <a:t>in </a:t>
            </a:r>
            <a:r>
              <a:rPr dirty="0" sz="1800" spc="-5">
                <a:latin typeface="Calibri"/>
                <a:cs typeface="Calibri"/>
              </a:rPr>
              <a:t>successively finer </a:t>
            </a:r>
            <a:r>
              <a:rPr dirty="0" sz="1800" spc="-10">
                <a:latin typeface="Calibri"/>
                <a:cs typeface="Calibri"/>
              </a:rPr>
              <a:t>detail, </a:t>
            </a:r>
            <a:r>
              <a:rPr dirty="0" sz="1800" spc="-5">
                <a:latin typeface="Calibri"/>
                <a:cs typeface="Calibri"/>
              </a:rPr>
              <a:t>that </a:t>
            </a:r>
            <a:r>
              <a:rPr dirty="0" sz="1800" spc="-10">
                <a:latin typeface="Calibri"/>
                <a:cs typeface="Calibri"/>
              </a:rPr>
              <a:t>is,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by levels.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14498" y="2685745"/>
            <a:ext cx="181102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0000"/>
                </a:solidFill>
                <a:latin typeface="Calibri"/>
                <a:cs typeface="Calibri"/>
              </a:rPr>
              <a:t>2.</a:t>
            </a:r>
            <a:r>
              <a:rPr dirty="0" sz="1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For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each </a:t>
            </a:r>
            <a:r>
              <a:rPr dirty="0" sz="1800" spc="-20">
                <a:latin typeface="Calibri"/>
                <a:cs typeface="Calibri"/>
              </a:rPr>
              <a:t>activity,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63365" y="2707385"/>
            <a:ext cx="230632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type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quantity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26945" y="2987801"/>
            <a:ext cx="220218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latin typeface="Calibri"/>
                <a:cs typeface="Calibri"/>
              </a:rPr>
              <a:t>each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required resource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16933" y="2960623"/>
            <a:ext cx="19862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(including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personnel)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14498" y="3234944"/>
            <a:ext cx="4132579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identified.</a:t>
            </a:r>
            <a:endParaRPr sz="1800">
              <a:latin typeface="Calibri"/>
              <a:cs typeface="Calibri"/>
            </a:endParaRPr>
          </a:p>
          <a:p>
            <a:pPr marL="238125" indent="-226060">
              <a:lnSpc>
                <a:spcPts val="2150"/>
              </a:lnSpc>
              <a:spcBef>
                <a:spcPts val="20"/>
              </a:spcBef>
              <a:buClr>
                <a:srgbClr val="FF0000"/>
              </a:buClr>
              <a:buAutoNum type="arabicPeriod" startAt="3"/>
              <a:tabLst>
                <a:tab pos="238760" algn="l"/>
              </a:tabLst>
            </a:pPr>
            <a:r>
              <a:rPr dirty="0" sz="1800" spc="-25">
                <a:latin typeface="Calibri"/>
                <a:cs typeface="Calibri"/>
              </a:rPr>
              <a:t>F</a:t>
            </a:r>
            <a:r>
              <a:rPr dirty="0" sz="1800" spc="-5">
                <a:latin typeface="Calibri"/>
                <a:cs typeface="Calibri"/>
              </a:rPr>
              <a:t>o</a:t>
            </a:r>
            <a:r>
              <a:rPr dirty="0" sz="1800">
                <a:latin typeface="Calibri"/>
                <a:cs typeface="Calibri"/>
              </a:rPr>
              <a:t>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5">
                <a:latin typeface="Calibri"/>
                <a:cs typeface="Calibri"/>
              </a:rPr>
              <a:t>e</a:t>
            </a:r>
            <a:r>
              <a:rPr dirty="0" sz="1800">
                <a:latin typeface="Calibri"/>
                <a:cs typeface="Calibri"/>
              </a:rPr>
              <a:t>ach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act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>
                <a:latin typeface="Calibri"/>
                <a:cs typeface="Calibri"/>
              </a:rPr>
              <a:t>vit</a:t>
            </a:r>
            <a:r>
              <a:rPr dirty="0" sz="1800" spc="-135">
                <a:latin typeface="Calibri"/>
                <a:cs typeface="Calibri"/>
              </a:rPr>
              <a:t>y</a:t>
            </a:r>
            <a:r>
              <a:rPr dirty="0" sz="1800">
                <a:latin typeface="Calibri"/>
                <a:cs typeface="Calibri"/>
              </a:rPr>
              <a:t>,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</a:t>
            </a:r>
            <a:r>
              <a:rPr dirty="0" sz="1800" spc="-25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edece</a:t>
            </a:r>
            <a:r>
              <a:rPr dirty="0" sz="1800" spc="5">
                <a:latin typeface="Calibri"/>
                <a:cs typeface="Calibri"/>
              </a:rPr>
              <a:t>ss</a:t>
            </a:r>
            <a:r>
              <a:rPr dirty="0" sz="1800" spc="-5">
                <a:latin typeface="Calibri"/>
                <a:cs typeface="Calibri"/>
              </a:rPr>
              <a:t>o</a:t>
            </a:r>
            <a:r>
              <a:rPr dirty="0" sz="1800" spc="-40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s</a:t>
            </a:r>
            <a:r>
              <a:rPr dirty="0" sz="1800" spc="45">
                <a:latin typeface="Calibri"/>
                <a:cs typeface="Calibri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قبس</a:t>
            </a:r>
            <a:r>
              <a:rPr dirty="0" sz="1800" spc="40">
                <a:latin typeface="Microsoft Sans Serif"/>
                <a:cs typeface="Microsoft Sans Serif"/>
              </a:rPr>
              <a:t> </a:t>
            </a:r>
            <a:r>
              <a:rPr dirty="0" sz="1800" spc="30">
                <a:latin typeface="Microsoft Sans Serif"/>
                <a:cs typeface="Microsoft Sans Serif"/>
              </a:rPr>
              <a:t>ا</a:t>
            </a:r>
            <a:r>
              <a:rPr dirty="0" sz="1800" spc="50">
                <a:latin typeface="Microsoft Sans Serif"/>
                <a:cs typeface="Microsoft Sans Serif"/>
              </a:rPr>
              <a:t>م</a:t>
            </a:r>
            <a:r>
              <a:rPr dirty="0" sz="1800" spc="15">
                <a:latin typeface="Microsoft Sans Serif"/>
                <a:cs typeface="Microsoft Sans Serif"/>
              </a:rPr>
              <a:t> </a:t>
            </a:r>
            <a:r>
              <a:rPr dirty="0" sz="1800" spc="-195">
                <a:latin typeface="Microsoft Sans Serif"/>
                <a:cs typeface="Microsoft Sans Serif"/>
              </a:rPr>
              <a:t>لك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ts val="2150"/>
              </a:lnSpc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duration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 estimated.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99500"/>
              </a:lnSpc>
              <a:spcBef>
                <a:spcPts val="35"/>
              </a:spcBef>
              <a:buClr>
                <a:srgbClr val="FF0000"/>
              </a:buClr>
              <a:buAutoNum type="arabicPeriod" startAt="4"/>
              <a:tabLst>
                <a:tab pos="238760" algn="l"/>
              </a:tabLst>
            </a:pPr>
            <a:r>
              <a:rPr dirty="0" sz="1800">
                <a:latin typeface="Calibri"/>
                <a:cs typeface="Calibri"/>
              </a:rPr>
              <a:t>All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project milestones</a:t>
            </a:r>
            <a:r>
              <a:rPr dirty="0" sz="1800" spc="75">
                <a:latin typeface="Calibri"/>
                <a:cs typeface="Calibri"/>
              </a:rPr>
              <a:t> </a:t>
            </a:r>
            <a:r>
              <a:rPr dirty="0" sz="1800" spc="-190">
                <a:latin typeface="Microsoft Sans Serif"/>
                <a:cs typeface="Microsoft Sans Serif"/>
              </a:rPr>
              <a:t>ملاعملا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10">
                <a:latin typeface="Calibri"/>
                <a:cs typeface="Calibri"/>
              </a:rPr>
              <a:t>are </a:t>
            </a:r>
            <a:r>
              <a:rPr dirty="0" sz="1800" spc="-5">
                <a:latin typeface="Calibri"/>
                <a:cs typeface="Calibri"/>
              </a:rPr>
              <a:t>identified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located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5">
                <a:latin typeface="Calibri"/>
                <a:cs typeface="Calibri"/>
              </a:rPr>
              <a:t> schedule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following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their</a:t>
            </a:r>
            <a:r>
              <a:rPr dirty="0" sz="1800" spc="-5">
                <a:latin typeface="Calibri"/>
                <a:cs typeface="Calibri"/>
              </a:rPr>
              <a:t> predecessor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activities.</a:t>
            </a:r>
            <a:endParaRPr sz="1800">
              <a:latin typeface="Calibri"/>
              <a:cs typeface="Calibri"/>
            </a:endParaRPr>
          </a:p>
          <a:p>
            <a:pPr marL="238125" indent="-226060">
              <a:lnSpc>
                <a:spcPct val="100000"/>
              </a:lnSpc>
              <a:buClr>
                <a:srgbClr val="FF0000"/>
              </a:buClr>
              <a:buAutoNum type="arabicPeriod" startAt="4"/>
              <a:tabLst>
                <a:tab pos="238760" algn="l"/>
              </a:tabLst>
            </a:pPr>
            <a:r>
              <a:rPr dirty="0" sz="1800" spc="-10">
                <a:latin typeface="Calibri"/>
                <a:cs typeface="Calibri"/>
              </a:rPr>
              <a:t>For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each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activity,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individual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or</a:t>
            </a:r>
            <a:r>
              <a:rPr dirty="0" sz="1800" spc="-10">
                <a:latin typeface="Calibri"/>
                <a:cs typeface="Calibri"/>
              </a:rPr>
              <a:t> group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26945" y="5179314"/>
            <a:ext cx="186563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assigned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perform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31945" y="5158485"/>
            <a:ext cx="20459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work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identified.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00443" y="2133600"/>
            <a:ext cx="3816096" cy="3352800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3507" y="1138173"/>
            <a:ext cx="5834380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More</a:t>
            </a:r>
            <a:r>
              <a:rPr dirty="0" u="none" sz="1800" spc="-1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on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20" i="0">
                <a:solidFill>
                  <a:srgbClr val="C00000"/>
                </a:solidFill>
                <a:latin typeface="Calibri"/>
                <a:cs typeface="Calibri"/>
              </a:rPr>
              <a:t>Work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Breakdown</a:t>
            </a:r>
            <a:r>
              <a:rPr dirty="0" u="none" sz="1800" spc="-5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Structure</a:t>
            </a:r>
            <a:r>
              <a:rPr dirty="0" u="none" sz="1800" spc="-2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u="none" sz="1800" spc="-1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spc="-5" i="0">
                <a:solidFill>
                  <a:srgbClr val="C00000"/>
                </a:solidFill>
                <a:latin typeface="Calibri"/>
                <a:cs typeface="Calibri"/>
              </a:rPr>
              <a:t>Other</a:t>
            </a:r>
            <a:r>
              <a:rPr dirty="0" u="none" sz="1800" spc="-2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Aids</a:t>
            </a:r>
            <a:r>
              <a:rPr dirty="0" u="none" sz="1800" spc="-2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z="1800" i="0">
                <a:solidFill>
                  <a:srgbClr val="C00000"/>
                </a:solidFill>
                <a:latin typeface="Calibri"/>
                <a:cs typeface="Calibri"/>
              </a:rPr>
              <a:t>cont</a:t>
            </a:r>
            <a:r>
              <a:rPr dirty="0" u="none" sz="1800" i="0">
                <a:solidFill>
                  <a:srgbClr val="000000"/>
                </a:solidFill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89177" y="4353305"/>
            <a:ext cx="3200400" cy="280670"/>
          </a:xfrm>
          <a:custGeom>
            <a:avLst/>
            <a:gdLst/>
            <a:ahLst/>
            <a:cxnLst/>
            <a:rect l="l" t="t" r="r" b="b"/>
            <a:pathLst>
              <a:path w="3200400" h="280670">
                <a:moveTo>
                  <a:pt x="3200400" y="0"/>
                </a:moveTo>
                <a:lnTo>
                  <a:pt x="0" y="0"/>
                </a:lnTo>
                <a:lnTo>
                  <a:pt x="0" y="280415"/>
                </a:lnTo>
                <a:lnTo>
                  <a:pt x="3200400" y="280415"/>
                </a:lnTo>
                <a:lnTo>
                  <a:pt x="32004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276603" y="1863090"/>
            <a:ext cx="362204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0000"/>
                </a:solidFill>
                <a:latin typeface="Calibri"/>
                <a:cs typeface="Calibri"/>
              </a:rPr>
              <a:t>6</a:t>
            </a:r>
            <a:r>
              <a:rPr dirty="0" sz="1800" spc="-5">
                <a:latin typeface="Calibri"/>
                <a:cs typeface="Calibri"/>
              </a:rPr>
              <a:t>.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If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milestones,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durations,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predecessors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 </a:t>
            </a:r>
            <a:r>
              <a:rPr dirty="0" sz="1800" spc="-5">
                <a:latin typeface="Calibri"/>
                <a:cs typeface="Calibri"/>
              </a:rPr>
              <a:t>combined,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76603" y="2411729"/>
            <a:ext cx="748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result</a:t>
            </a:r>
            <a:r>
              <a:rPr dirty="0" sz="1800" spc="-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63369" y="2433066"/>
            <a:ext cx="270891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master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schedule</a:t>
            </a:r>
            <a:r>
              <a:rPr dirty="0" sz="1800" spc="-5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6603" y="2685745"/>
            <a:ext cx="38328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0000"/>
                </a:solidFill>
                <a:latin typeface="Calibri"/>
                <a:cs typeface="Calibri"/>
              </a:rPr>
              <a:t>7</a:t>
            </a:r>
            <a:r>
              <a:rPr dirty="0" sz="1800" spc="-5">
                <a:latin typeface="Calibri"/>
                <a:cs typeface="Calibri"/>
              </a:rPr>
              <a:t>.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master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schedule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allows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PM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89177" y="2981705"/>
            <a:ext cx="313055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10">
                <a:latin typeface="Calibri"/>
                <a:cs typeface="Calibri"/>
              </a:rPr>
              <a:t>compare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actual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planned </a:t>
            </a:r>
            <a:r>
              <a:rPr dirty="0" sz="1800" spc="-10">
                <a:latin typeface="Calibri"/>
                <a:cs typeface="Calibri"/>
              </a:rPr>
              <a:t>task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89177" y="3262121"/>
            <a:ext cx="389382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durations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10">
                <a:latin typeface="Calibri"/>
                <a:cs typeface="Calibri"/>
              </a:rPr>
              <a:t>resource </a:t>
            </a:r>
            <a:r>
              <a:rPr dirty="0" sz="1800" spc="-5">
                <a:latin typeface="Calibri"/>
                <a:cs typeface="Calibri"/>
              </a:rPr>
              <a:t>usage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at</a:t>
            </a:r>
            <a:r>
              <a:rPr dirty="0" sz="1800" spc="-15">
                <a:latin typeface="Calibri"/>
                <a:cs typeface="Calibri"/>
              </a:rPr>
              <a:t> any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level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89177" y="3536441"/>
            <a:ext cx="95440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activity.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76603" y="3783583"/>
            <a:ext cx="373126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51435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The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need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 </a:t>
            </a:r>
            <a:r>
              <a:rPr dirty="0" sz="1800" spc="-5">
                <a:latin typeface="Calibri"/>
                <a:cs typeface="Calibri"/>
              </a:rPr>
              <a:t>such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comparisons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provide </a:t>
            </a:r>
            <a:r>
              <a:rPr dirty="0" sz="1800" spc="-39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information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about </a:t>
            </a:r>
            <a:r>
              <a:rPr dirty="0" sz="1800" spc="-10">
                <a:latin typeface="Calibri"/>
                <a:cs typeface="Calibri"/>
              </a:rPr>
              <a:t>project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performance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should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 monitored.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This </a:t>
            </a:r>
            <a:r>
              <a:rPr dirty="0" sz="1800" spc="-39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gives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PM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ability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control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03220" y="4901946"/>
            <a:ext cx="205295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25">
                <a:latin typeface="Calibri"/>
                <a:cs typeface="Calibri"/>
              </a:rPr>
              <a:t>take </a:t>
            </a:r>
            <a:r>
              <a:rPr dirty="0" sz="1800" spc="-10">
                <a:latin typeface="Calibri"/>
                <a:cs typeface="Calibri"/>
              </a:rPr>
              <a:t>corrective</a:t>
            </a:r>
            <a:r>
              <a:rPr dirty="0" sz="1800" spc="-5">
                <a:latin typeface="Calibri"/>
                <a:cs typeface="Calibri"/>
              </a:rPr>
              <a:t> action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76603" y="4881117"/>
            <a:ext cx="367855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80080" algn="l"/>
              </a:tabLst>
            </a:pP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	</a:t>
            </a:r>
            <a:r>
              <a:rPr dirty="0" sz="1800" spc="-5">
                <a:latin typeface="Calibri"/>
                <a:cs typeface="Calibri"/>
              </a:rPr>
              <a:t>if</a:t>
            </a:r>
            <a:r>
              <a:rPr dirty="0" sz="1800" spc="-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76603" y="5155438"/>
            <a:ext cx="3538854" cy="57721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75"/>
              </a:spcBef>
            </a:pPr>
            <a:r>
              <a:rPr dirty="0" sz="1800" spc="-10">
                <a:latin typeface="Calibri"/>
                <a:cs typeface="Calibri"/>
              </a:rPr>
              <a:t>project </a:t>
            </a:r>
            <a:r>
              <a:rPr dirty="0" sz="1800" spc="-5">
                <a:latin typeface="Calibri"/>
                <a:cs typeface="Calibri"/>
              </a:rPr>
              <a:t>is not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proceeding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according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plan.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00443" y="2060448"/>
            <a:ext cx="4023359" cy="3179064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2285" y="1137869"/>
            <a:ext cx="2840355" cy="3314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none" i="0">
                <a:solidFill>
                  <a:srgbClr val="C00000"/>
                </a:solidFill>
                <a:latin typeface="Calibri"/>
                <a:cs typeface="Calibri"/>
              </a:rPr>
              <a:t>5.</a:t>
            </a:r>
            <a:r>
              <a:rPr dirty="0" u="none" spc="-1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5" i="0">
                <a:solidFill>
                  <a:srgbClr val="C00000"/>
                </a:solidFill>
                <a:latin typeface="Calibri"/>
                <a:cs typeface="Calibri"/>
              </a:rPr>
              <a:t>Multidisciplinary</a:t>
            </a:r>
            <a:r>
              <a:rPr dirty="0" u="none" spc="-50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none" spc="-30" i="0">
                <a:solidFill>
                  <a:srgbClr val="C00000"/>
                </a:solidFill>
                <a:latin typeface="Calibri"/>
                <a:cs typeface="Calibri"/>
              </a:rPr>
              <a:t>Teams,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25820" y="1161414"/>
            <a:ext cx="296164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320"/>
              </a:lnSpc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Balancing</a:t>
            </a:r>
            <a:r>
              <a:rPr dirty="0" sz="20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Pleasure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Pain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79753" y="2217038"/>
            <a:ext cx="5135880" cy="280670"/>
          </a:xfrm>
          <a:custGeom>
            <a:avLst/>
            <a:gdLst/>
            <a:ahLst/>
            <a:cxnLst/>
            <a:rect l="l" t="t" r="r" b="b"/>
            <a:pathLst>
              <a:path w="5135880" h="280669">
                <a:moveTo>
                  <a:pt x="2642603" y="0"/>
                </a:moveTo>
                <a:lnTo>
                  <a:pt x="2587752" y="0"/>
                </a:lnTo>
                <a:lnTo>
                  <a:pt x="777240" y="0"/>
                </a:lnTo>
                <a:lnTo>
                  <a:pt x="725424" y="0"/>
                </a:lnTo>
                <a:lnTo>
                  <a:pt x="0" y="0"/>
                </a:lnTo>
                <a:lnTo>
                  <a:pt x="0" y="280416"/>
                </a:lnTo>
                <a:lnTo>
                  <a:pt x="725424" y="280416"/>
                </a:lnTo>
                <a:lnTo>
                  <a:pt x="777240" y="280416"/>
                </a:lnTo>
                <a:lnTo>
                  <a:pt x="2587752" y="280416"/>
                </a:lnTo>
                <a:lnTo>
                  <a:pt x="2642603" y="280416"/>
                </a:lnTo>
                <a:lnTo>
                  <a:pt x="2642603" y="0"/>
                </a:lnTo>
                <a:close/>
              </a:path>
              <a:path w="5135880" h="280669">
                <a:moveTo>
                  <a:pt x="3515855" y="0"/>
                </a:moveTo>
                <a:lnTo>
                  <a:pt x="3462528" y="0"/>
                </a:lnTo>
                <a:lnTo>
                  <a:pt x="2804160" y="0"/>
                </a:lnTo>
                <a:lnTo>
                  <a:pt x="2752344" y="0"/>
                </a:lnTo>
                <a:lnTo>
                  <a:pt x="2642616" y="0"/>
                </a:lnTo>
                <a:lnTo>
                  <a:pt x="2642616" y="280416"/>
                </a:lnTo>
                <a:lnTo>
                  <a:pt x="2752344" y="280416"/>
                </a:lnTo>
                <a:lnTo>
                  <a:pt x="2804160" y="280416"/>
                </a:lnTo>
                <a:lnTo>
                  <a:pt x="3462528" y="280416"/>
                </a:lnTo>
                <a:lnTo>
                  <a:pt x="3515855" y="280416"/>
                </a:lnTo>
                <a:lnTo>
                  <a:pt x="3515855" y="0"/>
                </a:lnTo>
                <a:close/>
              </a:path>
              <a:path w="5135880" h="280669">
                <a:moveTo>
                  <a:pt x="5135880" y="0"/>
                </a:moveTo>
                <a:lnTo>
                  <a:pt x="3515868" y="0"/>
                </a:lnTo>
                <a:lnTo>
                  <a:pt x="3515868" y="280416"/>
                </a:lnTo>
                <a:lnTo>
                  <a:pt x="5135880" y="280416"/>
                </a:lnTo>
                <a:lnTo>
                  <a:pt x="513588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134262" y="1646935"/>
            <a:ext cx="474535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800" spc="-10" b="1" i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Integration</a:t>
            </a:r>
            <a:r>
              <a:rPr dirty="0" u="heavy" sz="1800" spc="-20" b="1" i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 b="1" i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Management</a:t>
            </a:r>
            <a:endParaRPr sz="1800">
              <a:latin typeface="Calibri"/>
              <a:cs typeface="Calibri"/>
            </a:endParaRPr>
          </a:p>
          <a:p>
            <a:pPr marL="64135">
              <a:lnSpc>
                <a:spcPct val="100000"/>
              </a:lnSpc>
            </a:pPr>
            <a:r>
              <a:rPr dirty="0" sz="1800" spc="-10">
                <a:latin typeface="Calibri"/>
                <a:cs typeface="Calibri"/>
              </a:rPr>
              <a:t>Integration </a:t>
            </a:r>
            <a:r>
              <a:rPr dirty="0" sz="1800" spc="-5">
                <a:latin typeface="Calibri"/>
                <a:cs typeface="Calibri"/>
              </a:rPr>
              <a:t>management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 </a:t>
            </a:r>
            <a:r>
              <a:rPr dirty="0" sz="1800">
                <a:latin typeface="Calibri"/>
                <a:cs typeface="Calibri"/>
              </a:rPr>
              <a:t>an </a:t>
            </a:r>
            <a:r>
              <a:rPr dirty="0" sz="1800" spc="-15">
                <a:latin typeface="Calibri"/>
                <a:cs typeface="Calibri"/>
              </a:rPr>
              <a:t>organized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approach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6886" y="2217039"/>
            <a:ext cx="394335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>
                <a:latin typeface="Calibri"/>
                <a:cs typeface="Calibri"/>
              </a:rPr>
              <a:t>th</a:t>
            </a:r>
            <a:r>
              <a:rPr dirty="0" sz="1800" spc="-15">
                <a:latin typeface="Calibri"/>
                <a:cs typeface="Calibri"/>
              </a:rPr>
              <a:t>a</a:t>
            </a:r>
            <a:r>
              <a:rPr dirty="0" sz="180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27936" y="2217039"/>
            <a:ext cx="518795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1435"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ensures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all processes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within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synchronized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6886" y="2497454"/>
            <a:ext cx="22123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executed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efficiently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33750" y="2470150"/>
            <a:ext cx="31959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,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resources</a:t>
            </a:r>
            <a:r>
              <a:rPr dirty="0" sz="1800" spc="-5">
                <a:latin typeface="Calibri"/>
                <a:cs typeface="Calibri"/>
              </a:rPr>
              <a:t> remain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 </a:t>
            </a:r>
            <a:r>
              <a:rPr dirty="0" sz="1800" spc="-10">
                <a:latin typeface="Calibri"/>
                <a:cs typeface="Calibri"/>
              </a:rPr>
              <a:t>track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34262" y="2744470"/>
            <a:ext cx="5612130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achieve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goals.</a:t>
            </a:r>
            <a:r>
              <a:rPr dirty="0" sz="1800">
                <a:latin typeface="Calibri"/>
                <a:cs typeface="Calibri"/>
              </a:rPr>
              <a:t> It</a:t>
            </a:r>
            <a:r>
              <a:rPr dirty="0" sz="1800" spc="-5">
                <a:latin typeface="Calibri"/>
                <a:cs typeface="Calibri"/>
              </a:rPr>
              <a:t> helps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managers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 balance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stakeholder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expectations</a:t>
            </a:r>
            <a:r>
              <a:rPr dirty="0" sz="1800">
                <a:latin typeface="Calibri"/>
                <a:cs typeface="Calibri"/>
              </a:rPr>
              <a:t> 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customer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needs </a:t>
            </a:r>
            <a:r>
              <a:rPr dirty="0" sz="1800" spc="-5">
                <a:latin typeface="Calibri"/>
                <a:cs typeface="Calibri"/>
              </a:rPr>
              <a:t>while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optimizing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resources,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steering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toward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34262" y="3567429"/>
            <a:ext cx="117983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success.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what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can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be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50897" y="3862959"/>
            <a:ext cx="4126229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achieved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through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integration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management: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4262" y="4116451"/>
            <a:ext cx="5280660" cy="1397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Processes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tasks can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organized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listed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out.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 spc="-40">
                <a:latin typeface="Calibri"/>
                <a:cs typeface="Calibri"/>
              </a:rPr>
              <a:t>Team</a:t>
            </a:r>
            <a:r>
              <a:rPr dirty="0" sz="1800" spc="-5">
                <a:latin typeface="Calibri"/>
                <a:cs typeface="Calibri"/>
              </a:rPr>
              <a:t> members</a:t>
            </a:r>
            <a:r>
              <a:rPr dirty="0" sz="1800" spc="-10">
                <a:latin typeface="Calibri"/>
                <a:cs typeface="Calibri"/>
              </a:rPr>
              <a:t> can </a:t>
            </a:r>
            <a:r>
              <a:rPr dirty="0" sz="1800" spc="-5">
                <a:latin typeface="Calibri"/>
                <a:cs typeface="Calibri"/>
              </a:rPr>
              <a:t>be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allocated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responsibilities.</a:t>
            </a:r>
            <a:endParaRPr sz="18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Shared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resources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their </a:t>
            </a:r>
            <a:r>
              <a:rPr dirty="0" sz="1800" spc="-5">
                <a:latin typeface="Calibri"/>
                <a:cs typeface="Calibri"/>
              </a:rPr>
              <a:t>overlapping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schedules</a:t>
            </a:r>
            <a:r>
              <a:rPr dirty="0" sz="1800" spc="-10">
                <a:latin typeface="Calibri"/>
                <a:cs typeface="Calibri"/>
              </a:rPr>
              <a:t> are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managed.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 spc="-25">
                <a:latin typeface="Calibri"/>
                <a:cs typeface="Calibri"/>
              </a:rPr>
              <a:t>Work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efficiency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within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teams is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enhanced.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2588" y="2133600"/>
            <a:ext cx="3698748" cy="3166872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03776" y="2903347"/>
            <a:ext cx="1065530" cy="280670"/>
          </a:xfrm>
          <a:custGeom>
            <a:avLst/>
            <a:gdLst/>
            <a:ahLst/>
            <a:cxnLst/>
            <a:rect l="l" t="t" r="r" b="b"/>
            <a:pathLst>
              <a:path w="1065529" h="280669">
                <a:moveTo>
                  <a:pt x="1065276" y="0"/>
                </a:moveTo>
                <a:lnTo>
                  <a:pt x="0" y="0"/>
                </a:lnTo>
                <a:lnTo>
                  <a:pt x="0" y="280415"/>
                </a:lnTo>
                <a:lnTo>
                  <a:pt x="1065276" y="280415"/>
                </a:lnTo>
                <a:lnTo>
                  <a:pt x="106527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489" y="1173607"/>
            <a:ext cx="3510915" cy="63754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499"/>
              </a:lnSpc>
              <a:spcBef>
                <a:spcPts val="90"/>
              </a:spcBef>
              <a:tabLst>
                <a:tab pos="1581785" algn="l"/>
              </a:tabLst>
            </a:pPr>
            <a:r>
              <a:rPr dirty="0" u="heavy" spc="-1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Interface </a:t>
            </a:r>
            <a:r>
              <a:rPr dirty="0" u="heavy" spc="-5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Coordination </a:t>
            </a:r>
            <a:r>
              <a:rPr dirty="0" u="heavy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, </a:t>
            </a:r>
            <a:r>
              <a:rPr dirty="0" u="heavy" spc="-1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Interface </a:t>
            </a:r>
            <a:r>
              <a:rPr dirty="0" u="none" spc="-445">
                <a:solidFill>
                  <a:srgbClr val="C00000"/>
                </a:solidFill>
              </a:rPr>
              <a:t> </a:t>
            </a:r>
            <a:r>
              <a:rPr dirty="0" u="heavy" spc="-5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Management	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42489" y="1784730"/>
            <a:ext cx="32264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 spc="-5">
                <a:latin typeface="Calibri"/>
                <a:cs typeface="Calibri"/>
              </a:rPr>
              <a:t>One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PM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’ 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more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difficult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29001" y="2059051"/>
            <a:ext cx="900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problems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69564" y="2080386"/>
            <a:ext cx="229870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coordinating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work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41448" y="2360802"/>
            <a:ext cx="2778760" cy="55181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different</a:t>
            </a:r>
            <a:r>
              <a:rPr dirty="0" sz="1800" spc="-5">
                <a:latin typeface="Calibri"/>
                <a:cs typeface="Calibri"/>
              </a:rPr>
              <a:t> functional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groups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r>
              <a:rPr dirty="0" sz="1800" spc="-15">
                <a:latin typeface="Calibri"/>
                <a:cs typeface="Calibri"/>
              </a:rPr>
              <a:t>interacting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members.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42489" y="2882265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41448" y="2912491"/>
            <a:ext cx="1862455" cy="271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20"/>
              </a:lnSpc>
            </a:pPr>
            <a:r>
              <a:rPr dirty="0" sz="1800" spc="-5">
                <a:latin typeface="Calibri"/>
                <a:cs typeface="Calibri"/>
              </a:rPr>
              <a:t>The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members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03776" y="2912491"/>
            <a:ext cx="1065530" cy="271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020"/>
              </a:lnSpc>
            </a:pPr>
            <a:r>
              <a:rPr dirty="0" sz="1800" spc="-10">
                <a:latin typeface="Calibri"/>
                <a:cs typeface="Calibri"/>
              </a:rPr>
              <a:t>come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from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41448" y="3183763"/>
            <a:ext cx="240030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5">
                <a:latin typeface="Calibri"/>
                <a:cs typeface="Calibri"/>
              </a:rPr>
              <a:t>different </a:t>
            </a:r>
            <a:r>
              <a:rPr dirty="0" sz="1800" spc="-5">
                <a:latin typeface="Calibri"/>
                <a:cs typeface="Calibri"/>
              </a:rPr>
              <a:t>functional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29683" y="3156584"/>
            <a:ext cx="926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often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29001" y="3430904"/>
            <a:ext cx="303911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are </a:t>
            </a:r>
            <a:r>
              <a:rPr dirty="0" sz="1800" spc="-5">
                <a:latin typeface="Calibri"/>
                <a:cs typeface="Calibri"/>
              </a:rPr>
              <a:t>not used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dealing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another </a:t>
            </a:r>
            <a:r>
              <a:rPr dirty="0" sz="1800" spc="-20">
                <a:latin typeface="Calibri"/>
                <a:cs typeface="Calibri"/>
              </a:rPr>
              <a:t>directly.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42489" y="3979545"/>
            <a:ext cx="29495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Microsoft Sans Serif"/>
              <a:buChar char="•"/>
              <a:tabLst>
                <a:tab pos="299085" algn="l"/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For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most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part,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they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have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31308" y="4000627"/>
            <a:ext cx="29464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no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41448" y="4281042"/>
            <a:ext cx="326136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0">
                <a:latin typeface="Calibri"/>
                <a:cs typeface="Calibri"/>
              </a:rPr>
              <a:t>established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dependencies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each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41448" y="4555363"/>
            <a:ext cx="326136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5">
                <a:latin typeface="Calibri"/>
                <a:cs typeface="Calibri"/>
              </a:rPr>
              <a:t>other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5">
                <a:latin typeface="Calibri"/>
                <a:cs typeface="Calibri"/>
              </a:rPr>
              <a:t>being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-</a:t>
            </a:r>
            <a:r>
              <a:rPr dirty="0" sz="1800" spc="-10">
                <a:latin typeface="Calibri"/>
                <a:cs typeface="Calibri"/>
              </a:rPr>
              <a:t> members</a:t>
            </a:r>
            <a:r>
              <a:rPr dirty="0" sz="1800" spc="-5">
                <a:latin typeface="Calibri"/>
                <a:cs typeface="Calibri"/>
              </a:rPr>
              <a:t> of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41448" y="4829683"/>
            <a:ext cx="2005964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not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sufficient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434966" y="4802885"/>
            <a:ext cx="13474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cause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29001" y="5077205"/>
            <a:ext cx="3288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to associate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— </a:t>
            </a:r>
            <a:r>
              <a:rPr dirty="0" sz="1800" spc="-5">
                <a:latin typeface="Calibri"/>
                <a:cs typeface="Calibri"/>
              </a:rPr>
              <a:t>unless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29001" y="5351475"/>
            <a:ext cx="197103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mission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makes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387596" y="5372277"/>
            <a:ext cx="121793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50800">
              <a:lnSpc>
                <a:spcPts val="2095"/>
              </a:lnSpc>
            </a:pPr>
            <a:r>
              <a:rPr dirty="0" sz="1800" spc="-5">
                <a:latin typeface="Calibri"/>
                <a:cs typeface="Calibri"/>
              </a:rPr>
              <a:t>it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important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41448" y="5652693"/>
            <a:ext cx="265493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5">
                <a:latin typeface="Calibri"/>
                <a:cs typeface="Calibri"/>
              </a:rPr>
              <a:t>for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members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develop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41448" y="5927013"/>
            <a:ext cx="1248410" cy="27749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75"/>
              </a:lnSpc>
            </a:pPr>
            <a:r>
              <a:rPr dirty="0" sz="1800" spc="-30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el</a:t>
            </a:r>
            <a:r>
              <a:rPr dirty="0" sz="1800" spc="-15">
                <a:latin typeface="Calibri"/>
                <a:cs typeface="Calibri"/>
              </a:rPr>
              <a:t>a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 spc="-5">
                <a:latin typeface="Calibri"/>
                <a:cs typeface="Calibri"/>
              </a:rPr>
              <a:t>on</a:t>
            </a:r>
            <a:r>
              <a:rPr dirty="0" sz="1800">
                <a:latin typeface="Calibri"/>
                <a:cs typeface="Calibri"/>
              </a:rPr>
              <a:t>s</a:t>
            </a:r>
            <a:r>
              <a:rPr dirty="0" sz="1800" spc="-5">
                <a:latin typeface="Calibri"/>
                <a:cs typeface="Calibri"/>
              </a:rPr>
              <a:t>hi</a:t>
            </a:r>
            <a:r>
              <a:rPr dirty="0" sz="1800" spc="-15">
                <a:latin typeface="Calibri"/>
                <a:cs typeface="Calibri"/>
              </a:rPr>
              <a:t>p</a:t>
            </a:r>
            <a:r>
              <a:rPr dirty="0" sz="1800" spc="-5">
                <a:latin typeface="Calibri"/>
                <a:cs typeface="Calibri"/>
              </a:rPr>
              <a:t>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25" name="object 2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9591" y="1988820"/>
            <a:ext cx="4392168" cy="374446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4498" y="1357376"/>
            <a:ext cx="3622040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2000" spc="-5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2000" spc="-20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spc="-5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Design</a:t>
            </a:r>
            <a:r>
              <a:rPr dirty="0" u="heavy" sz="2000" spc="-45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spc="-5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Structure</a:t>
            </a:r>
            <a:r>
              <a:rPr dirty="0" u="heavy" sz="2000" spc="-55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b="1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Matrix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Calibri"/>
                <a:cs typeface="Calibri"/>
              </a:rPr>
              <a:t>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Design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Structure Matrix</a:t>
            </a:r>
            <a:r>
              <a:rPr dirty="0" sz="2000">
                <a:latin typeface="Calibri"/>
                <a:cs typeface="Calibri"/>
              </a:rPr>
              <a:t> (DSM)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21660" y="1989963"/>
            <a:ext cx="1699260" cy="31115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10">
                <a:latin typeface="Calibri"/>
                <a:cs typeface="Calibri"/>
              </a:rPr>
              <a:t>general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method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4498" y="1966976"/>
            <a:ext cx="241554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106295" algn="l"/>
              </a:tabLst>
            </a:pP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>
                <a:latin typeface="Calibri"/>
                <a:cs typeface="Calibri"/>
              </a:rPr>
              <a:t>	</a:t>
            </a:r>
            <a:r>
              <a:rPr dirty="0" sz="2000" spc="-40">
                <a:latin typeface="Calibri"/>
                <a:cs typeface="Calibri"/>
              </a:rPr>
              <a:t>f</a:t>
            </a:r>
            <a:r>
              <a:rPr dirty="0" sz="2000" spc="-5">
                <a:latin typeface="Calibri"/>
                <a:cs typeface="Calibri"/>
              </a:rPr>
              <a:t>or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14498" y="2272030"/>
            <a:ext cx="3644900" cy="39909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75565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Calibri"/>
                <a:cs typeface="Calibri"/>
              </a:rPr>
              <a:t>representing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analyzing </a:t>
            </a:r>
            <a:r>
              <a:rPr dirty="0" sz="2000" spc="-20">
                <a:latin typeface="Calibri"/>
                <a:cs typeface="Calibri"/>
              </a:rPr>
              <a:t>system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models in a </a:t>
            </a:r>
            <a:r>
              <a:rPr dirty="0" sz="2000" spc="-10">
                <a:latin typeface="Calibri"/>
                <a:cs typeface="Calibri"/>
              </a:rPr>
              <a:t>variety </a:t>
            </a:r>
            <a:r>
              <a:rPr dirty="0" sz="2000" spc="-5">
                <a:latin typeface="Calibri"/>
                <a:cs typeface="Calibri"/>
              </a:rPr>
              <a:t>of application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areas.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 DSM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square</a:t>
            </a:r>
            <a:endParaRPr sz="2000">
              <a:latin typeface="Calibri"/>
              <a:cs typeface="Calibri"/>
            </a:endParaRPr>
          </a:p>
          <a:p>
            <a:pPr algn="just" marL="12700" marR="331470">
              <a:lnSpc>
                <a:spcPct val="100000"/>
              </a:lnSpc>
            </a:pPr>
            <a:r>
              <a:rPr dirty="0" sz="2000" spc="-5" b="1">
                <a:latin typeface="Calibri"/>
                <a:cs typeface="Calibri"/>
              </a:rPr>
              <a:t>matrix </a:t>
            </a:r>
            <a:r>
              <a:rPr dirty="0" sz="2000" spc="-5">
                <a:latin typeface="Calibri"/>
                <a:cs typeface="Calibri"/>
              </a:rPr>
              <a:t>that </a:t>
            </a:r>
            <a:r>
              <a:rPr dirty="0" sz="2000" spc="-10">
                <a:latin typeface="Calibri"/>
                <a:cs typeface="Calibri"/>
              </a:rPr>
              <a:t>shows </a:t>
            </a:r>
            <a:r>
              <a:rPr dirty="0" sz="2000" spc="-5" b="1">
                <a:latin typeface="Calibri"/>
                <a:cs typeface="Calibri"/>
              </a:rPr>
              <a:t>relationships </a:t>
            </a:r>
            <a:r>
              <a:rPr dirty="0" sz="2000" spc="-44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between elements </a:t>
            </a:r>
            <a:r>
              <a:rPr dirty="0" sz="2000" b="1">
                <a:latin typeface="Calibri"/>
                <a:cs typeface="Calibri"/>
              </a:rPr>
              <a:t>in a </a:t>
            </a:r>
            <a:r>
              <a:rPr dirty="0" sz="2000" spc="-15" b="1">
                <a:latin typeface="Calibri"/>
                <a:cs typeface="Calibri"/>
              </a:rPr>
              <a:t>system</a:t>
            </a:r>
            <a:r>
              <a:rPr dirty="0" sz="2000" spc="-15">
                <a:latin typeface="Calibri"/>
                <a:cs typeface="Calibri"/>
              </a:rPr>
              <a:t>.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DSM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has</a:t>
            </a:r>
            <a:r>
              <a:rPr dirty="0" sz="2000" spc="-10">
                <a:latin typeface="Calibri"/>
                <a:cs typeface="Calibri"/>
              </a:rPr>
              <a:t> two </a:t>
            </a:r>
            <a:r>
              <a:rPr dirty="0" sz="2000">
                <a:latin typeface="Calibri"/>
                <a:cs typeface="Calibri"/>
              </a:rPr>
              <a:t>main</a:t>
            </a:r>
            <a:r>
              <a:rPr dirty="0" sz="2000" spc="-10">
                <a:latin typeface="Calibri"/>
                <a:cs typeface="Calibri"/>
              </a:rPr>
              <a:t> advantages:</a:t>
            </a:r>
            <a:endParaRPr sz="2000">
              <a:latin typeface="Calibri"/>
              <a:cs typeface="Calibri"/>
            </a:endParaRPr>
          </a:p>
          <a:p>
            <a:pPr marL="355600" marR="5080" indent="-343535">
              <a:lnSpc>
                <a:spcPct val="100000"/>
              </a:lnSpc>
              <a:buFont typeface="Microsoft Sans Serif"/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Calibri"/>
                <a:cs typeface="Calibri"/>
              </a:rPr>
              <a:t>It </a:t>
            </a:r>
            <a:r>
              <a:rPr dirty="0" sz="2000" spc="-10">
                <a:latin typeface="Calibri"/>
                <a:cs typeface="Calibri"/>
              </a:rPr>
              <a:t>provides </a:t>
            </a: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-5">
                <a:latin typeface="Calibri"/>
                <a:cs typeface="Calibri"/>
              </a:rPr>
              <a:t>simple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concise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way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to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represent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complex 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system.</a:t>
            </a:r>
            <a:endParaRPr sz="20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Microsoft Sans Serif"/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Calibri"/>
                <a:cs typeface="Calibri"/>
              </a:rPr>
              <a:t>It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amenable</a:t>
            </a:r>
            <a:r>
              <a:rPr dirty="0" sz="2000" spc="-15">
                <a:latin typeface="Calibri"/>
                <a:cs typeface="Calibri"/>
              </a:rPr>
              <a:t> to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2000" spc="-5">
                <a:latin typeface="Calibri"/>
                <a:cs typeface="Calibri"/>
              </a:rPr>
              <a:t>powerful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analyses</a:t>
            </a:r>
            <a:r>
              <a:rPr dirty="0" sz="2000" spc="-5">
                <a:latin typeface="Calibri"/>
                <a:cs typeface="Calibri"/>
              </a:rPr>
              <a:t>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such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as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15"/>
              </a:spcBef>
            </a:pPr>
            <a:r>
              <a:rPr dirty="0" sz="2000" spc="-5">
                <a:latin typeface="Calibri"/>
                <a:cs typeface="Calibri"/>
              </a:rPr>
              <a:t>clustering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sequencing.</a:t>
            </a:r>
            <a:r>
              <a:rPr dirty="0" sz="2000" spc="60">
                <a:latin typeface="Calibri"/>
                <a:cs typeface="Calibri"/>
              </a:rPr>
              <a:t> </a:t>
            </a:r>
            <a:r>
              <a:rPr dirty="0" sz="2000" spc="-415">
                <a:solidFill>
                  <a:srgbClr val="3B4043"/>
                </a:solidFill>
                <a:latin typeface="Microsoft Sans Serif"/>
                <a:cs typeface="Microsoft Sans Serif"/>
              </a:rPr>
              <a:t>ةلباق</a:t>
            </a:r>
            <a:endParaRPr sz="2000">
              <a:latin typeface="Microsoft Sans Serif"/>
              <a:cs typeface="Microsoft Sans Serif"/>
            </a:endParaRPr>
          </a:p>
          <a:p>
            <a:pPr marL="354330">
              <a:lnSpc>
                <a:spcPct val="100000"/>
              </a:lnSpc>
            </a:pPr>
            <a:r>
              <a:rPr dirty="0" sz="2000" spc="-380">
                <a:solidFill>
                  <a:srgbClr val="3B4043"/>
                </a:solidFill>
                <a:latin typeface="Microsoft Sans Serif"/>
                <a:cs typeface="Microsoft Sans Serif"/>
              </a:rPr>
              <a:t>.لسلستلاو</a:t>
            </a:r>
            <a:r>
              <a:rPr dirty="0" sz="2000" spc="-295">
                <a:solidFill>
                  <a:srgbClr val="3B4043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65">
                <a:solidFill>
                  <a:srgbClr val="3B4043"/>
                </a:solidFill>
                <a:latin typeface="Microsoft Sans Serif"/>
                <a:cs typeface="Microsoft Sans Serif"/>
              </a:rPr>
              <a:t>عيمجتلا</a:t>
            </a:r>
            <a:r>
              <a:rPr dirty="0" sz="2000" spc="-160">
                <a:solidFill>
                  <a:srgbClr val="3B4043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80">
                <a:solidFill>
                  <a:srgbClr val="3B4043"/>
                </a:solidFill>
                <a:latin typeface="Microsoft Sans Serif"/>
                <a:cs typeface="Microsoft Sans Serif"/>
              </a:rPr>
              <a:t>لثم</a:t>
            </a:r>
            <a:r>
              <a:rPr dirty="0" sz="2000" spc="-5">
                <a:solidFill>
                  <a:srgbClr val="3B4043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75">
                <a:solidFill>
                  <a:srgbClr val="3B4043"/>
                </a:solidFill>
                <a:latin typeface="Microsoft Sans Serif"/>
                <a:cs typeface="Microsoft Sans Serif"/>
              </a:rPr>
              <a:t>،ةيوقلا</a:t>
            </a:r>
            <a:r>
              <a:rPr dirty="0" sz="2000" spc="-10">
                <a:solidFill>
                  <a:srgbClr val="3B4043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34">
                <a:solidFill>
                  <a:srgbClr val="3B4043"/>
                </a:solidFill>
                <a:latin typeface="Microsoft Sans Serif"/>
                <a:cs typeface="Microsoft Sans Serif"/>
              </a:rPr>
              <a:t>تلايلحتلل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9591" y="1604772"/>
            <a:ext cx="4392168" cy="318973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pc="-5"/>
              <a:t>Comments on </a:t>
            </a:r>
            <a:r>
              <a:rPr dirty="0" spc="-10"/>
              <a:t>Empowerment </a:t>
            </a:r>
            <a:r>
              <a:rPr dirty="0"/>
              <a:t>and </a:t>
            </a:r>
            <a:r>
              <a:rPr dirty="0" u="none" spc="-440"/>
              <a:t> </a:t>
            </a:r>
            <a:r>
              <a:rPr dirty="0" spc="-25"/>
              <a:t>Work</a:t>
            </a:r>
            <a:r>
              <a:rPr dirty="0" spc="-30"/>
              <a:t> </a:t>
            </a:r>
            <a:r>
              <a:rPr dirty="0" spc="-35"/>
              <a:t>Teams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70607" y="2112645"/>
            <a:ext cx="3545204" cy="27724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323215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Some of the </a:t>
            </a:r>
            <a:r>
              <a:rPr dirty="0" sz="1800" spc="-10" b="1">
                <a:latin typeface="Calibri"/>
                <a:cs typeface="Calibri"/>
              </a:rPr>
              <a:t>more </a:t>
            </a:r>
            <a:r>
              <a:rPr dirty="0" sz="1800" spc="-5" b="1">
                <a:latin typeface="Calibri"/>
                <a:cs typeface="Calibri"/>
              </a:rPr>
              <a:t>important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advantages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of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empowerment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are:</a:t>
            </a:r>
            <a:endParaRPr sz="1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Calibri"/>
              <a:buAutoNum type="arabicPeriod"/>
              <a:tabLst>
                <a:tab pos="241300" algn="l"/>
              </a:tabLst>
            </a:pPr>
            <a:r>
              <a:rPr dirty="0" sz="1800" spc="-35">
                <a:latin typeface="Calibri"/>
                <a:cs typeface="Calibri"/>
              </a:rPr>
              <a:t>Teams</a:t>
            </a:r>
            <a:r>
              <a:rPr dirty="0" sz="1800" spc="-15">
                <a:latin typeface="Calibri"/>
                <a:cs typeface="Calibri"/>
              </a:rPr>
              <a:t> generate</a:t>
            </a:r>
            <a:r>
              <a:rPr dirty="0" sz="1800" spc="-5">
                <a:latin typeface="Calibri"/>
                <a:cs typeface="Calibri"/>
              </a:rPr>
              <a:t> high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-</a:t>
            </a:r>
            <a:r>
              <a:rPr dirty="0" sz="1800" spc="-5">
                <a:latin typeface="Calibri"/>
                <a:cs typeface="Calibri"/>
              </a:rPr>
              <a:t> quality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 spc="-5">
                <a:latin typeface="Calibri"/>
                <a:cs typeface="Calibri"/>
              </a:rPr>
              <a:t>solutions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appropriate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problems.</a:t>
            </a:r>
            <a:endParaRPr sz="1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Calibri"/>
              <a:buAutoNum type="arabicPeriod" startAt="2"/>
              <a:tabLst>
                <a:tab pos="241300" algn="l"/>
              </a:tabLst>
            </a:pPr>
            <a:r>
              <a:rPr dirty="0" sz="1800" spc="-10">
                <a:latin typeface="Calibri"/>
                <a:cs typeface="Calibri"/>
              </a:rPr>
              <a:t>Micromanagement</a:t>
            </a:r>
            <a:r>
              <a:rPr dirty="0" sz="1800" spc="-5">
                <a:latin typeface="Calibri"/>
                <a:cs typeface="Calibri"/>
              </a:rPr>
              <a:t> is </a:t>
            </a:r>
            <a:r>
              <a:rPr dirty="0" sz="1800" spc="-10">
                <a:latin typeface="Calibri"/>
                <a:cs typeface="Calibri"/>
              </a:rPr>
              <a:t>avoided.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Font typeface="Calibri"/>
              <a:buAutoNum type="arabicPeriod" startAt="2"/>
              <a:tabLst>
                <a:tab pos="241300" algn="l"/>
              </a:tabLst>
            </a:pPr>
            <a:r>
              <a:rPr dirty="0" sz="1800" spc="-5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given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accountability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some </a:t>
            </a:r>
            <a:r>
              <a:rPr dirty="0" sz="1800">
                <a:latin typeface="Calibri"/>
                <a:cs typeface="Calibri"/>
              </a:rPr>
              <a:t>part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deliverable.</a:t>
            </a:r>
            <a:endParaRPr sz="1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Calibri"/>
              <a:buAutoNum type="arabicPeriod" startAt="2"/>
              <a:tabLst>
                <a:tab pos="241300" algn="l"/>
              </a:tabLst>
            </a:pPr>
            <a:r>
              <a:rPr dirty="0" sz="1800" spc="-10">
                <a:latin typeface="Calibri"/>
                <a:cs typeface="Calibri"/>
              </a:rPr>
              <a:t>Synergistic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solutions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 spc="-5">
                <a:latin typeface="Calibri"/>
                <a:cs typeface="Calibri"/>
              </a:rPr>
              <a:t> frequent.</a:t>
            </a:r>
            <a:endParaRPr sz="1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Calibri"/>
              <a:buAutoNum type="arabicPeriod" startAt="2"/>
              <a:tabLst>
                <a:tab pos="241300" algn="l"/>
              </a:tabLst>
            </a:pPr>
            <a:r>
              <a:rPr dirty="0" sz="1800" spc="-5">
                <a:latin typeface="Calibri"/>
                <a:cs typeface="Calibri"/>
              </a:rPr>
              <a:t>The PM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has</a:t>
            </a:r>
            <a:r>
              <a:rPr dirty="0" sz="1800">
                <a:latin typeface="Calibri"/>
                <a:cs typeface="Calibri"/>
              </a:rPr>
              <a:t> a</a:t>
            </a:r>
            <a:r>
              <a:rPr dirty="0" sz="1800" spc="-10">
                <a:latin typeface="Calibri"/>
                <a:cs typeface="Calibri"/>
              </a:rPr>
              <a:t> tool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timely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z="1800" spc="-10">
                <a:latin typeface="Calibri"/>
                <a:cs typeface="Calibri"/>
              </a:rPr>
              <a:t>evaluation</a:t>
            </a:r>
            <a:r>
              <a:rPr dirty="0" sz="1800">
                <a:latin typeface="Calibri"/>
                <a:cs typeface="Calibri"/>
              </a:rPr>
              <a:t> and</a:t>
            </a:r>
            <a:r>
              <a:rPr dirty="0" sz="1800" spc="-10">
                <a:latin typeface="Calibri"/>
                <a:cs typeface="Calibri"/>
              </a:rPr>
              <a:t> feedback.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66815" y="1604772"/>
            <a:ext cx="4558284" cy="348995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د.أبوالمجد</dc:creator>
  <dc:title>عرض تقديمي في PowerPoint</dc:title>
  <dcterms:created xsi:type="dcterms:W3CDTF">2024-07-19T06:41:06Z</dcterms:created>
  <dcterms:modified xsi:type="dcterms:W3CDTF">2024-07-19T06:41:06Z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2024-07-18T00:00:00Z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2024-07-19T00:00:00Z</vt:filetime>
  </property>
</Properties>
</file>