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9" r:id="rId3"/>
    <p:sldId id="269" r:id="rId4"/>
    <p:sldId id="354" r:id="rId5"/>
    <p:sldId id="356" r:id="rId6"/>
    <p:sldId id="303" r:id="rId7"/>
    <p:sldId id="291" r:id="rId8"/>
    <p:sldId id="352" r:id="rId9"/>
    <p:sldId id="357" r:id="rId10"/>
    <p:sldId id="349" r:id="rId11"/>
    <p:sldId id="353" r:id="rId12"/>
    <p:sldId id="355" r:id="rId13"/>
    <p:sldId id="270" r:id="rId14"/>
    <p:sldId id="351" r:id="rId15"/>
    <p:sldId id="350" r:id="rId16"/>
    <p:sldId id="358" r:id="rId17"/>
    <p:sldId id="359" r:id="rId18"/>
    <p:sldId id="261" r:id="rId19"/>
    <p:sldId id="305" r:id="rId20"/>
    <p:sldId id="304" r:id="rId21"/>
    <p:sldId id="306" r:id="rId22"/>
    <p:sldId id="307" r:id="rId23"/>
    <p:sldId id="325" r:id="rId24"/>
    <p:sldId id="326" r:id="rId25"/>
    <p:sldId id="308" r:id="rId26"/>
    <p:sldId id="310" r:id="rId27"/>
    <p:sldId id="327" r:id="rId28"/>
    <p:sldId id="332" r:id="rId29"/>
    <p:sldId id="336" r:id="rId30"/>
    <p:sldId id="333" r:id="rId31"/>
    <p:sldId id="337" r:id="rId32"/>
    <p:sldId id="334" r:id="rId33"/>
    <p:sldId id="341" r:id="rId34"/>
    <p:sldId id="311" r:id="rId35"/>
    <p:sldId id="312" r:id="rId36"/>
    <p:sldId id="342" r:id="rId37"/>
    <p:sldId id="26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8" d="100"/>
          <a:sy n="88" d="100"/>
        </p:scale>
        <p:origin x="81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AC2A1-E464-4994-ABE8-1247D6A5DEA4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41B2DD-03F0-4084-9842-FA42E4F3E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008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B21EF-2027-4F17-8C6B-1AD4B7AC3C77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D48B-7009-4349-A9F1-B3B261149EB5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07BD1-4C5B-4389-9642-C3E2AA9C9304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BA851-0CB0-4A06-9D6D-24EDC8C55D5B}" type="datetime1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BEB2-734D-4F5D-A895-04F0F16326B4}" type="datetime1">
              <a:rPr lang="en-US" smtClean="0"/>
              <a:t>10/11/2025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582C1-FF8E-43B5-8D06-25DA85CC06E0}" type="datetime1">
              <a:rPr lang="en-US" smtClean="0"/>
              <a:t>10/11/2025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DD3-223C-425A-949F-6A76C2418AC0}" type="datetime1">
              <a:rPr lang="en-US" smtClean="0"/>
              <a:t>10/11/2025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65BF-562A-4E74-88B4-6D81E5B94A03}" type="datetime1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067D-0529-4143-87D3-8586847C8507}" type="datetime1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ADAB2-2D67-468C-B1E5-0C7C71E4470C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B00-E6A5-4352-AC67-EAFF544B35A3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EB216-103B-4B35-9A6C-E57763A72270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0" y="3247933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122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Determinants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F1DD231-31A5-965D-409D-EC6B6CD0C8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9025" y="85287"/>
            <a:ext cx="12746177" cy="6865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70AFB4-BEBC-04C5-7F86-77457D49A81E}"/>
              </a:ext>
            </a:extLst>
          </p:cNvPr>
          <p:cNvSpPr txBox="1"/>
          <p:nvPr/>
        </p:nvSpPr>
        <p:spPr>
          <a:xfrm>
            <a:off x="2023353" y="1853034"/>
            <a:ext cx="9438974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Definition of the determinants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Determinant for 2*2 matrix </a:t>
            </a:r>
          </a:p>
          <a:p>
            <a:endParaRPr lang="en-US" sz="28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Determinant for 3*3 matrix – First Way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Determinant for 3*3 matrix – Second Way </a:t>
            </a:r>
          </a:p>
          <a:p>
            <a:endParaRPr lang="en-US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D100FA2-EFC5-7B3A-44EE-6517901231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6DF336D-B4A6-F119-0817-E321BE900B36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4F242C1-8F8E-4FE5-8B2E-F6FFA4BEAA0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847AB5E-BDC1-04C5-1777-A78E5CCA99B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6B7F692-0A8E-8BE7-E242-5A6407F4AD7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900080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43714" y="506544"/>
            <a:ext cx="7661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the determinants  </a:t>
            </a:r>
            <a:endParaRPr lang="en-US" sz="2000" b="1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5">
            <a:extLst>
              <a:ext uri="{FF2B5EF4-FFF2-40B4-BE49-F238E27FC236}">
                <a16:creationId xmlns:a16="http://schemas.microsoft.com/office/drawing/2014/main" id="{B1985304-66B9-E789-295A-1AB1F9FF4F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6844" y="1845089"/>
            <a:ext cx="8229600" cy="3429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TW" sz="2800" b="1" dirty="0">
                <a:latin typeface="Arial" panose="020B0604020202020204" pitchFamily="34" charset="0"/>
              </a:rPr>
              <a:t>Definition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TW" dirty="0"/>
              <a:t>The </a:t>
            </a:r>
            <a:r>
              <a:rPr lang="en-US" altLang="zh-TW" b="1" dirty="0">
                <a:solidFill>
                  <a:srgbClr val="0033CC"/>
                </a:solidFill>
              </a:rPr>
              <a:t>determinant</a:t>
            </a:r>
            <a:r>
              <a:rPr lang="en-US" altLang="zh-TW" dirty="0"/>
              <a:t> of a 2 </a:t>
            </a:r>
            <a:r>
              <a:rPr lang="en-US" altLang="zh-TW" dirty="0">
                <a:sym typeface="Symbol" panose="05050102010706020507" pitchFamily="18" charset="2"/>
              </a:rPr>
              <a:t> 2 matrix </a:t>
            </a:r>
            <a:r>
              <a:rPr lang="en-US" altLang="zh-TW" i="1" dirty="0">
                <a:sym typeface="Symbol" panose="05050102010706020507" pitchFamily="18" charset="2"/>
              </a:rPr>
              <a:t>A</a:t>
            </a:r>
            <a:r>
              <a:rPr lang="en-US" altLang="zh-TW" dirty="0">
                <a:sym typeface="Symbol" panose="05050102010706020507" pitchFamily="18" charset="2"/>
              </a:rPr>
              <a:t> is denoted </a:t>
            </a:r>
            <a:r>
              <a:rPr lang="en-US" altLang="zh-TW" b="1" dirty="0">
                <a:solidFill>
                  <a:srgbClr val="0033CC"/>
                </a:solidFill>
                <a:sym typeface="Symbol" panose="05050102010706020507" pitchFamily="18" charset="2"/>
              </a:rPr>
              <a:t>|</a:t>
            </a:r>
            <a:r>
              <a:rPr lang="en-US" altLang="zh-TW" b="1" i="1" dirty="0">
                <a:solidFill>
                  <a:srgbClr val="0033CC"/>
                </a:solidFill>
                <a:sym typeface="Symbol" panose="05050102010706020507" pitchFamily="18" charset="2"/>
              </a:rPr>
              <a:t>A</a:t>
            </a:r>
            <a:r>
              <a:rPr lang="en-US" altLang="zh-TW" b="1" dirty="0">
                <a:solidFill>
                  <a:srgbClr val="0033CC"/>
                </a:solidFill>
                <a:sym typeface="Symbol" panose="05050102010706020507" pitchFamily="18" charset="2"/>
              </a:rPr>
              <a:t>|</a:t>
            </a:r>
            <a:r>
              <a:rPr lang="en-US" altLang="zh-TW" dirty="0">
                <a:sym typeface="Symbol" panose="05050102010706020507" pitchFamily="18" charset="2"/>
              </a:rPr>
              <a:t> and is given by</a:t>
            </a:r>
          </a:p>
          <a:p>
            <a:pPr eaLnBrk="1" hangingPunct="1">
              <a:spcBef>
                <a:spcPct val="20000"/>
              </a:spcBef>
            </a:pPr>
            <a:endParaRPr lang="en-US" altLang="zh-TW" dirty="0">
              <a:sym typeface="Symbol" panose="05050102010706020507" pitchFamily="18" charset="2"/>
            </a:endParaRPr>
          </a:p>
          <a:p>
            <a:pPr eaLnBrk="1" hangingPunct="1">
              <a:spcBef>
                <a:spcPct val="20000"/>
              </a:spcBef>
            </a:pPr>
            <a:endParaRPr lang="en-US" altLang="zh-TW" dirty="0">
              <a:sym typeface="Symbol" panose="05050102010706020507" pitchFamily="18" charset="2"/>
            </a:endParaRPr>
          </a:p>
          <a:p>
            <a:pPr eaLnBrk="1" hangingPunct="1">
              <a:spcBef>
                <a:spcPct val="20000"/>
              </a:spcBef>
            </a:pPr>
            <a:r>
              <a:rPr lang="en-US" altLang="zh-TW" dirty="0">
                <a:sym typeface="Symbol" panose="05050102010706020507" pitchFamily="18" charset="2"/>
              </a:rPr>
              <a:t>Observe that the determinant of a </a:t>
            </a:r>
            <a:r>
              <a:rPr lang="en-US" altLang="zh-TW" dirty="0"/>
              <a:t>2 </a:t>
            </a:r>
            <a:r>
              <a:rPr lang="en-US" altLang="zh-TW" dirty="0">
                <a:sym typeface="Symbol" panose="05050102010706020507" pitchFamily="18" charset="2"/>
              </a:rPr>
              <a:t> 2 matrix is given by </a:t>
            </a:r>
            <a:r>
              <a:rPr lang="en-US" altLang="zh-TW" i="1" dirty="0">
                <a:sym typeface="Symbol" panose="05050102010706020507" pitchFamily="18" charset="2"/>
              </a:rPr>
              <a:t>the different of the products of the two diagonals</a:t>
            </a:r>
            <a:r>
              <a:rPr lang="en-US" altLang="zh-TW" dirty="0">
                <a:sym typeface="Symbol" panose="05050102010706020507" pitchFamily="18" charset="2"/>
              </a:rPr>
              <a:t> of the matrix.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TW" dirty="0">
                <a:sym typeface="Symbol" panose="05050102010706020507" pitchFamily="18" charset="2"/>
              </a:rPr>
              <a:t>The notation </a:t>
            </a:r>
            <a:r>
              <a:rPr lang="en-US" altLang="zh-TW" b="1" dirty="0">
                <a:solidFill>
                  <a:srgbClr val="0033CC"/>
                </a:solidFill>
                <a:sym typeface="Symbol" panose="05050102010706020507" pitchFamily="18" charset="2"/>
              </a:rPr>
              <a:t>det(</a:t>
            </a:r>
            <a:r>
              <a:rPr lang="en-US" altLang="zh-TW" b="1" i="1" dirty="0">
                <a:solidFill>
                  <a:srgbClr val="0033CC"/>
                </a:solidFill>
                <a:sym typeface="Symbol" panose="05050102010706020507" pitchFamily="18" charset="2"/>
              </a:rPr>
              <a:t>A</a:t>
            </a:r>
            <a:r>
              <a:rPr lang="en-US" altLang="zh-TW" b="1" dirty="0">
                <a:solidFill>
                  <a:srgbClr val="0033CC"/>
                </a:solidFill>
                <a:sym typeface="Symbol" panose="05050102010706020507" pitchFamily="18" charset="2"/>
              </a:rPr>
              <a:t>)</a:t>
            </a:r>
            <a:r>
              <a:rPr lang="en-US" altLang="zh-TW" dirty="0">
                <a:sym typeface="Symbol" panose="05050102010706020507" pitchFamily="18" charset="2"/>
              </a:rPr>
              <a:t> is also used for the determinant of </a:t>
            </a:r>
            <a:r>
              <a:rPr lang="en-US" altLang="zh-TW" i="1" dirty="0">
                <a:sym typeface="Symbol" panose="05050102010706020507" pitchFamily="18" charset="2"/>
              </a:rPr>
              <a:t>A</a:t>
            </a:r>
            <a:r>
              <a:rPr lang="en-US" altLang="zh-TW" dirty="0">
                <a:sym typeface="Symbol" panose="05050102010706020507" pitchFamily="18" charset="2"/>
              </a:rPr>
              <a:t>.</a:t>
            </a:r>
          </a:p>
        </p:txBody>
      </p:sp>
      <p:graphicFrame>
        <p:nvGraphicFramePr>
          <p:cNvPr id="13" name="Object 23">
            <a:extLst>
              <a:ext uri="{FF2B5EF4-FFF2-40B4-BE49-F238E27FC236}">
                <a16:creationId xmlns:a16="http://schemas.microsoft.com/office/drawing/2014/main" id="{AEAC2C79-B00A-63F2-39A7-BBD259B2AF7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6051649"/>
              </p:ext>
            </p:extLst>
          </p:nvPr>
        </p:nvGraphicFramePr>
        <p:xfrm>
          <a:off x="3820881" y="2863850"/>
          <a:ext cx="3629025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方程式" r:id="rId3" imgW="1549080" imgH="482400" progId="Equation.3">
                  <p:embed/>
                </p:oleObj>
              </mc:Choice>
              <mc:Fallback>
                <p:oleObj name="方程式" r:id="rId3" imgW="1549080" imgH="482400" progId="Equation.3">
                  <p:embed/>
                  <p:pic>
                    <p:nvPicPr>
                      <p:cNvPr id="1026" name="Object 23">
                        <a:extLst>
                          <a:ext uri="{FF2B5EF4-FFF2-40B4-BE49-F238E27FC236}">
                            <a16:creationId xmlns:a16="http://schemas.microsoft.com/office/drawing/2014/main" id="{77C8D92D-906E-25BB-B3A4-55B8A7F04F7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0881" y="2863850"/>
                        <a:ext cx="3629025" cy="113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A02615C2-4BD1-76F5-71D5-C0EA40ED0DC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83F228E-1D55-FD26-69A1-DCFDEAD8321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57E508D-9F8D-F612-4946-D496F52995C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0574164-A13E-DA6C-93F9-3174797CB2D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B8ABE753-2140-8101-D16F-5ECA0987EAC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949402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68666" y="506544"/>
            <a:ext cx="34772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</a:t>
            </a:r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Determinant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900" y="1900237"/>
            <a:ext cx="7696200" cy="3057525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DCB2B13-F03B-0BB3-E672-986804407AA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FDC2383-9B7C-D6DE-76B8-A0AE85AF14D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05FE044-B4A1-C55C-9465-F5934A83E44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483EAE3-34CC-1BD1-464B-2365B35A83D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1BE2729-5550-FDC0-E2F9-535945EC7D13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4145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874034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68666" y="506544"/>
            <a:ext cx="25667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</a:t>
            </a:r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Matrices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074FCF1-DD66-3DE8-6F87-E1460E6AA1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1856" y="1493699"/>
            <a:ext cx="6325005" cy="445554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659512D-49B2-98F5-89DD-62EF866A740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11667D7-4EDD-3654-6CFC-34920FB137DA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2C32AF8-D1A7-6ADC-31E8-6F0BCF59984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636B714-36E8-07D1-FAB1-BF8B79DD9F0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44D9938-C683-135B-DD7F-F2A132D447EB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5585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858932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426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Determinant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311D6B3-AC45-9F91-3027-8B30BE8683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470" y="1448736"/>
            <a:ext cx="6464941" cy="4705346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2905C03-EEE8-19E5-630C-DF568B23B54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42B1FEC-3891-B15F-2A93-6BBF944E3F6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63A798EE-94C3-75FD-96FA-7E99D5B49A3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818C0DE-C778-7170-9F5B-4B93CC00D5D0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D603F804-E365-68F0-D5FD-BD41D54E93B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19348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3501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Determinants of 2*2 Matrix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E5E823-0515-3A8E-4480-CC49F4A70DB7}"/>
              </a:ext>
            </a:extLst>
          </p:cNvPr>
          <p:cNvSpPr txBox="1"/>
          <p:nvPr/>
        </p:nvSpPr>
        <p:spPr>
          <a:xfrm>
            <a:off x="2351914" y="2855546"/>
            <a:ext cx="809098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4000" b="1" dirty="0">
                <a:solidFill>
                  <a:srgbClr val="FF0000"/>
                </a:solidFill>
                <a:latin typeface="Helvetica" panose="020B0604020202020204" pitchFamily="34" charset="0"/>
              </a:rPr>
              <a:t>Determinants of 2*2 Matrix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05CA185-1378-7D45-88B3-E28912D1B5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5C73795-603E-F0A4-C4A7-FAB54F48D40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E855AC84-8370-52F8-C08C-CDB76C56EE0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FD7A1C5-4EED-DB2C-DD4E-EDFB73EFF3C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0314D8A-F9A5-2F17-C31F-A5C8EA40EFAC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876411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66936" y="543490"/>
            <a:ext cx="58184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Determinants of 2*2 Matrix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10CB090-51F2-8BEB-395C-889FB6A725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657" y="1984138"/>
            <a:ext cx="8261561" cy="3437292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45B3DB2-E893-C253-0B5A-9DB86D8C53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CCF1341-95DE-32CC-16A6-BA327D4BA55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C783A1CA-A84A-D829-5C7E-E3A3A0AC98E6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7D85B05-D32A-B2E9-2ADF-6C7D234E731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E092AD9-AFAF-FDDE-C641-BBE05D06A7B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00353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05741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66936" y="543490"/>
            <a:ext cx="58184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Determinants of 2*2 Matrix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10CB090-51F2-8BEB-395C-889FB6A725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657" y="1984138"/>
            <a:ext cx="8261561" cy="3437292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E08EFDD-8321-B085-8F22-C6E7EA0F07D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3BB042-4E9F-1B97-2007-CA200FA8889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00416A1-4730-67E9-FC4B-463697BDAD43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F77E9DE-991D-1AB3-436A-2A77593307F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9430D7E-12FB-A498-D66E-57466A945030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93879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22069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0493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</a:t>
            </a:r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Determinants of 2*2 Matrix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4D0543-275F-2F2A-F7F9-ACA1317844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4544" y="1630436"/>
            <a:ext cx="6934200" cy="44005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E4DB3F5-B1B7-D8E5-BCE0-B8709329C91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506C116-0D21-B24E-16D3-E8D7CC2F9059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C64F767-40D8-8727-4818-C1105607FF2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E41B21B9-C715-1FA6-7A2F-B8D263FBE90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6422600-4C31-7D3B-E4F3-4633257ED28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3369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1157409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70834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Determinants of 3*3 Matrix – First Way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E5E823-0515-3A8E-4480-CC49F4A70DB7}"/>
              </a:ext>
            </a:extLst>
          </p:cNvPr>
          <p:cNvSpPr txBox="1"/>
          <p:nvPr/>
        </p:nvSpPr>
        <p:spPr>
          <a:xfrm>
            <a:off x="1452664" y="2847874"/>
            <a:ext cx="107393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4000" b="1" dirty="0">
                <a:solidFill>
                  <a:srgbClr val="FF0000"/>
                </a:solidFill>
                <a:latin typeface="Helvetica" panose="020B0604020202020204" pitchFamily="34" charset="0"/>
              </a:rPr>
              <a:t>Determinants of 3*3 Matrix – First Way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A350D91-1DBF-4323-4EFD-293FB08CD2A0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F4A364BB-EB82-0D6F-7B4C-626D1B7F592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2">
            <a:extLst>
              <a:ext uri="{FF2B5EF4-FFF2-40B4-BE49-F238E27FC236}">
                <a16:creationId xmlns:a16="http://schemas.microsoft.com/office/drawing/2014/main" id="{27666DA3-9267-42CD-7351-79C045117D1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: Rounded Corners 22">
            <a:extLst>
              <a:ext uri="{FF2B5EF4-FFF2-40B4-BE49-F238E27FC236}">
                <a16:creationId xmlns:a16="http://schemas.microsoft.com/office/drawing/2014/main" id="{4C1B881F-3BA7-CA69-46C7-721C0540018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11307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1157409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70834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Determinants of 3*3 Matrix – First Way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5B62FAB-4D08-958E-A13B-C8A439B8CA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549" y="1899004"/>
            <a:ext cx="7477125" cy="36099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F6A53E2-2258-8C29-2BBC-56F1301425E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069CBB8-C52B-9108-C640-45C6AD07813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3710986-2D83-E6E3-D7F1-ECD668CE5EA5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3873084-97F2-B479-48F9-F6064583D70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184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1002459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1753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altLang="en-US" sz="2800" b="1" dirty="0">
                <a:solidFill>
                  <a:schemeClr val="bg1"/>
                </a:solidFill>
                <a:latin typeface="Helvetica" panose="020B0604020202020204" pitchFamily="34" charset="0"/>
              </a:rPr>
              <a:t>Determinants of 3*3 Matrix – First way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37F29E-1372-808A-975F-94E7E02F87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0377" y="1682334"/>
            <a:ext cx="6407183" cy="4148592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9E9D0FD-F5D9-20D1-11CF-C643E2F19D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3689EF9-ED0D-A490-27B5-B15FB92A2D7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9454430-F0AB-001D-69C6-F86AFC788D65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EC3660B-76C6-3094-BCEC-E1FB1893C08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E794356-CD58-167F-6987-CC8FC79F7A3C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3" y="-36946"/>
            <a:ext cx="120514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3751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Determinants of 3*3 Matrix – Second Way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E5E823-0515-3A8E-4480-CC49F4A70DB7}"/>
              </a:ext>
            </a:extLst>
          </p:cNvPr>
          <p:cNvSpPr txBox="1"/>
          <p:nvPr/>
        </p:nvSpPr>
        <p:spPr>
          <a:xfrm>
            <a:off x="1452664" y="2847874"/>
            <a:ext cx="107393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4000" b="1" dirty="0">
                <a:solidFill>
                  <a:srgbClr val="FF0000"/>
                </a:solidFill>
                <a:latin typeface="Helvetica" panose="020B0604020202020204" pitchFamily="34" charset="0"/>
              </a:rPr>
              <a:t>Determinants of 3*3 Matrix – Second Way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6AE3D0A-0C12-AE9F-6FD3-0167AB4D7FA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2CBBCE1-0658-372A-BB05-10D352C3A63A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FB572A9-C5E1-7109-6AE0-853DBF0D739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FD7FA05-29AB-A83D-799C-AF48A455C7F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108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1200429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5034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 Determinants of 3*3 Matrix – Second Way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B94E409-8541-3A92-F11E-3985D07AC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9838" y="1573254"/>
            <a:ext cx="7664282" cy="4366458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15D802F-ED21-A546-96FD-8ACC1AC620B1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30034F4A-5AF4-399B-5BFE-D6B63EF6FA75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8EFACFF-EC7D-8374-61EE-C6D82FB3125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78B80DA-747B-3FC1-58FF-2C5B9678B70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0895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1200429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5034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 Determinants of 3*3 Matrix – Second Way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B94E409-8541-3A92-F11E-3985D07AC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9838" y="1573254"/>
            <a:ext cx="7664282" cy="4366458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744D5A9-28D1-655F-B261-C037A96E023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BDFBCB8-9FDD-EC94-7941-8E931A24DDD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9436F6A-3078-3062-3C2F-7587DBAA973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1AABA4B-AC74-7463-46CD-B601BFD7928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79292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1200429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5034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 Determinants of 3*3 Matrix – Second Way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B94E409-8541-3A92-F11E-3985D07AC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9838" y="1573254"/>
            <a:ext cx="7664282" cy="4366458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EB499D-FF83-D32D-1B9F-702A389C16C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AACE9085-FDC5-31CA-57F3-EE8559114085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9443C353-5F63-4405-E937-556B5A04473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12778C8-0D2A-FCEB-8C7B-7A99A1D5D18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86233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2" y="-109671"/>
            <a:ext cx="1031252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1978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Helvetica" panose="020B0604020202020204" pitchFamily="34" charset="0"/>
              </a:rPr>
              <a:t>Determinants of 3*3 Matrix – Second way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EC653F0-BD7A-0B0E-56D7-81CB3D4867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662" y="1500529"/>
            <a:ext cx="7820605" cy="488899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D6D8B81-2837-E8BE-B8FA-6DB29FA5F1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AE37413-2D63-E486-7128-3E10C0FFD26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6E2E829C-8E39-FA68-DAAE-7539962AC9B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13388E5-DA88-812A-A5EC-1E627786C3B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3FF2093-0A67-7E2A-1C6F-4BF4E494203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61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Properties of Determinants 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F0FF75B-85CA-25B3-497B-93A6319A77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8052" y="1571752"/>
            <a:ext cx="8015895" cy="47465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17A4580-C012-FB61-1B40-388B566B842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E4BB80E-1EDF-DD84-2433-97694B40005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398543B-BEA3-247E-827B-8047A9C66246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5C3EA4D-F745-E904-D7C9-77E05BEF9078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CBC17D2-69D5-67AD-647D-8993F8A0D78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41734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35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Let’s Practice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AF9BCA-3A30-8893-E116-37E2D5EB3C45}"/>
              </a:ext>
            </a:extLst>
          </p:cNvPr>
          <p:cNvSpPr txBox="1"/>
          <p:nvPr/>
        </p:nvSpPr>
        <p:spPr>
          <a:xfrm>
            <a:off x="3005847" y="3224878"/>
            <a:ext cx="62257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Practice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9E34001-FCC7-27F1-DF6C-CCAF8AA3B3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238936F-2325-D445-DA5F-F4882C13AAA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6AC6B23-8227-BF3B-5BFB-98F2D645B447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7113BE2-6185-ADE5-2C8B-B05E1234556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263106CB-A94D-80D3-08E6-210EE98EBFA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83462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874552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7C69E4B-F4FF-AD29-CFCD-E19CDA5DBC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3365770"/>
            <a:ext cx="2028825" cy="7810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61FFB6-9FF5-0258-F49C-1C01762526B8}"/>
              </a:ext>
            </a:extLst>
          </p:cNvPr>
          <p:cNvSpPr txBox="1"/>
          <p:nvPr/>
        </p:nvSpPr>
        <p:spPr>
          <a:xfrm>
            <a:off x="2440788" y="2100180"/>
            <a:ext cx="62257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Find the determinants for the following matrix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76DE9B36-A104-1FB9-75EB-3E0ADC884C7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CA7543C-95A9-9502-0C9D-3F735517365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27BEB4B-0989-2F67-3780-995DA338E943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E72B366-E046-7509-11C7-92DD66EE0D6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4A429958-B349-4C62-35A9-14C424BE4AA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39926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C8387DC-1494-3F7B-DD60-F66114C08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2492" y="2288579"/>
            <a:ext cx="7286625" cy="25050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C78D3AB-8CBA-BA0D-671E-37ADEF7762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3134E84-CC32-80F3-F2C4-580F91FAD626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29415E91-2D98-46CF-210E-A82CB81ED37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E7215D7B-EDF5-6D15-42F1-0738F3924F6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96089EC-AE1C-1C7B-2C72-67D42FCAA49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14697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8347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C0F451A-00F6-E563-874A-C321D343AC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9799" y="2081026"/>
            <a:ext cx="4067175" cy="23812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8399038-EAE1-E38B-3475-CE48BF55876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37E7350-5E9F-7C49-1C01-6E724CEE47B6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2EE7192-C299-6CE1-F5E4-1D9EEF68163A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CA4A689-9407-43EC-014E-D4547AF61D8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86D5D0D2-186A-648D-1006-09364255F33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01664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74684D5-E21E-641D-8A7F-5C532DF2F6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5318" y="2011092"/>
            <a:ext cx="3400425" cy="25050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9661BAA8-AD3B-C71D-683A-12F5476F987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884E764-EDA0-BAA8-1FEA-EFEB258672B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4AA85F5-BB73-4890-E779-AE63516895A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9FB193B-47E9-AC96-40D1-D87DD3809B7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D4E8D92-E0B2-FF7F-B5EC-BE01FCA0D59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79948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5DF9BBA-514F-5E2A-9288-EBF7CD692C93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</a:blip>
          <a:stretch>
            <a:fillRect/>
          </a:stretch>
        </p:blipFill>
        <p:spPr>
          <a:xfrm>
            <a:off x="2148192" y="2007355"/>
            <a:ext cx="5896638" cy="2603556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DA3FC37-5924-E885-BC1D-09159ABCCD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17AA974-425B-BE00-DFEE-FC8948A01EE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60A24CAE-8D58-0D80-44D2-E57E7B231CF6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3CE5524-212F-EAEB-14D3-9CB3041AF73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87FE68A-2D26-E137-D7B7-950A2EF6BB4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23978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4232E03-6ABF-91DC-5814-604B383CD8F1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</a:blip>
          <a:stretch>
            <a:fillRect/>
          </a:stretch>
        </p:blipFill>
        <p:spPr>
          <a:xfrm>
            <a:off x="1874165" y="1811751"/>
            <a:ext cx="5200650" cy="34956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6B9D24F-B1B1-01A2-5683-6915BA0595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6BEF0C4-260C-AB40-FD5B-07F958A0B89A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3E3D3D3-EB46-07FE-F789-828BB1DF8CE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0612ABE-4D7F-AFE5-39E2-9553DA766D2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8A96168A-D45A-D842-C250-52D31D521B73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87592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49FCAF1-9ECF-B851-0A93-469FABC671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886" y="2204822"/>
            <a:ext cx="6191250" cy="20764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3B24486-7CE4-D974-57E5-B7738539162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9D06F4A-5781-E197-7548-E18F188851C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E2478607-7EEE-4DA6-AB91-DCAE9152D3B6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CE2FB5B-4296-2543-40F0-CD311FA1D14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4FBC116-BB4B-9DC4-7D7C-6BA15792DED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40316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--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8884" y="1730789"/>
            <a:ext cx="9848850" cy="3657600"/>
          </a:xfrm>
          <a:prstGeom prst="rect">
            <a:avLst/>
          </a:pr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A83F8EA4-0B42-AFCD-F105-83298EC216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71F06CB-C1AB-3343-54C3-F0265827CD1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9252B84-2484-AC3F-537F-DD0157A7A58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46B9336-0BF8-1E96-2246-E724E941D33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A5C9AE4-66B1-76CB-4662-EE944FC72F3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09560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--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8209DCA-4B44-97F7-F5E4-5DEAB8233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204822"/>
            <a:ext cx="8020050" cy="156210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C92CFCE-8A5A-84E6-EAB6-297F0C9CBD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073B3F0-5659-875E-B53D-403ECC1FECB0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96AAD0D-A018-81BF-D4DF-0682228C416A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8C31457-860D-13BD-74DF-23127826C93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61DCAEE-25F3-0CD4-7152-32601646CE8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06434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225" y="1709737"/>
            <a:ext cx="8591550" cy="3438525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1EE33481-184F-8D14-EB79-CEBF514A64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14F0184-386E-46A1-CE88-86895692271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4ED80B8-7899-4605-C64D-D17A80C5461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3C49AA2-F7D6-C36A-A902-A68993D29D6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18EBC8D-8833-AD87-29B7-3C6C8ECF174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05913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B5E1A73-A95B-9B57-DBD7-AA7C7ABD9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6886" y="1809206"/>
            <a:ext cx="4343400" cy="31051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25294D3-E03F-E82B-B2B8-C762019557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2886654-DEF2-69C2-B3AE-07F15821D5D1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3C82F71F-E5E5-F6B1-7FE2-415128F4CB3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72A3BB6-FFB1-1D94-99ED-141AE4A2C8C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BD49E0A-19CF-6E54-78D5-6B01456E11E5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45063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7CB14AD-2FA8-2781-293F-74599FDE4F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241" y="2020009"/>
            <a:ext cx="5553075" cy="33432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5090BD6-FC49-C264-A740-DFFDF4B418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8DC2422-8C15-9D86-B659-FA8A49D7A84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21ED529-99B6-30FF-C946-FA2A6ACD1D1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18B9319-602C-1C15-AE62-B0C6305E34E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9DC965D-68EC-5AF3-CA87-C751F7F72A4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85919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0DA264D-C241-10B7-8028-95C75B5CE13F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</a:blip>
          <a:stretch>
            <a:fillRect/>
          </a:stretch>
        </p:blipFill>
        <p:spPr>
          <a:xfrm>
            <a:off x="2067527" y="2095313"/>
            <a:ext cx="4333875" cy="237172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B34D331-C8AA-67E9-A5AB-CB26CF03D2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EE859E6-357E-5271-40C1-73C2AA19681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3704083-F6CE-E011-BE89-3E9F37F55B85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CA49978-B21F-2216-9F9F-C2699EA2F7D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3322414-7425-7376-3290-63B04E327C3C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62483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F466FD7-91C7-0D5C-C755-77FC98B4A3D8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</a:blip>
          <a:stretch>
            <a:fillRect/>
          </a:stretch>
        </p:blipFill>
        <p:spPr>
          <a:xfrm>
            <a:off x="1874165" y="1860904"/>
            <a:ext cx="7991475" cy="36480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EF3E160-121D-9C27-BE90-56AB0E9ACF3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9D979D0-FBDC-AA01-6C06-8CE45F8FA0E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168837B-41AA-E250-CD5A-47A743C4FFB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8DA253E-B153-B33B-90D4-353A4827755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00DBB0C-F163-4313-FF53-AB0E48FCDD9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15322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6F41154-94D2-8781-1050-500651EA22F5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</a:blip>
          <a:stretch>
            <a:fillRect/>
          </a:stretch>
        </p:blipFill>
        <p:spPr>
          <a:xfrm>
            <a:off x="2521288" y="2807691"/>
            <a:ext cx="1390650" cy="14668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BC00A99-0942-95E1-4370-188CD0B8E3EF}"/>
              </a:ext>
            </a:extLst>
          </p:cNvPr>
          <p:cNvSpPr txBox="1"/>
          <p:nvPr/>
        </p:nvSpPr>
        <p:spPr>
          <a:xfrm>
            <a:off x="2011981" y="1892080"/>
            <a:ext cx="7905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Evaluate the following determinant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477405F0-4D1E-BEBF-C820-C208772334F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21EC943-D2E2-9C5E-5A8F-DC0B22F7F95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5BF84A5-AB65-C1DC-E791-BF8482BDCEF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CA13033-F443-45CB-D3C3-0787078EF91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111E6207-2F90-975D-0D85-6CD4CD186F2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65371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090019D-D0AA-5D36-0CF9-BB78A0B0C118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50000"/>
          </a:blip>
          <a:stretch>
            <a:fillRect/>
          </a:stretch>
        </p:blipFill>
        <p:spPr>
          <a:xfrm>
            <a:off x="2170281" y="1949864"/>
            <a:ext cx="5886450" cy="32194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9569E14-8F10-B28C-2301-79DDC0B196ED}"/>
              </a:ext>
            </a:extLst>
          </p:cNvPr>
          <p:cNvSpPr/>
          <p:nvPr/>
        </p:nvSpPr>
        <p:spPr>
          <a:xfrm>
            <a:off x="2266545" y="2383277"/>
            <a:ext cx="583659" cy="5350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391F3705-D2B9-350C-BAD3-FF5494F1C33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5DE4034-EB36-B4BF-BFDE-D3145E809E4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25E58A3-EB77-B97B-0227-80A0E0D1806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66C18F6-AE60-E862-45A7-9844F42F597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9723DE01-2B4E-B517-854E-D5538B40797C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06671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06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2C97D81-7A77-1F10-5BC0-66E69AF84E0F}"/>
              </a:ext>
            </a:extLst>
          </p:cNvPr>
          <p:cNvSpPr txBox="1"/>
          <p:nvPr/>
        </p:nvSpPr>
        <p:spPr>
          <a:xfrm>
            <a:off x="2440787" y="2101598"/>
            <a:ext cx="884604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Definition of the determinants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Determinant for 2*2 matrix </a:t>
            </a:r>
          </a:p>
          <a:p>
            <a:endParaRPr lang="en-US" sz="24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Determinant for 3*3 matrix – First Way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Determinant for 3*3 matrix – Second Way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6A36CAA-5345-7E31-B07B-2FE5B16C33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DA0DE68-4621-D6EA-770E-6FE08D05C92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0F94347-5283-2EBD-DBED-3BEFEEB8D68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88D634D-EDE4-8649-3DB7-0A387F0C5B15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1860861-4778-DA0A-E347-5D41E05B254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2313</TotalTime>
  <Words>670</Words>
  <Application>Microsoft Office PowerPoint</Application>
  <PresentationFormat>Widescreen</PresentationFormat>
  <Paragraphs>214</Paragraphs>
  <Slides>37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Arial</vt:lpstr>
      <vt:lpstr>Calibri</vt:lpstr>
      <vt:lpstr>Calibri Light</vt:lpstr>
      <vt:lpstr>Helvetica</vt:lpstr>
      <vt:lpstr>Symbol</vt:lpstr>
      <vt:lpstr>Tajawal Medium</vt:lpstr>
      <vt:lpstr>Times New Roman</vt:lpstr>
      <vt:lpstr>Office Theme</vt:lpstr>
      <vt:lpstr>方程式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134</cp:revision>
  <dcterms:created xsi:type="dcterms:W3CDTF">2021-08-03T13:03:26Z</dcterms:created>
  <dcterms:modified xsi:type="dcterms:W3CDTF">2025-10-11T12:19:26Z</dcterms:modified>
</cp:coreProperties>
</file>