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402" r:id="rId2"/>
    <p:sldId id="384" r:id="rId3"/>
    <p:sldId id="463" r:id="rId4"/>
    <p:sldId id="508" r:id="rId5"/>
    <p:sldId id="506" r:id="rId6"/>
    <p:sldId id="479" r:id="rId7"/>
    <p:sldId id="507" r:id="rId8"/>
    <p:sldId id="509" r:id="rId9"/>
    <p:sldId id="510" r:id="rId10"/>
    <p:sldId id="511" r:id="rId11"/>
    <p:sldId id="512" r:id="rId12"/>
    <p:sldId id="513" r:id="rId13"/>
    <p:sldId id="504" r:id="rId14"/>
    <p:sldId id="505" r:id="rId15"/>
    <p:sldId id="480" r:id="rId16"/>
    <p:sldId id="481" r:id="rId17"/>
    <p:sldId id="482" r:id="rId18"/>
    <p:sldId id="490" r:id="rId19"/>
    <p:sldId id="486" r:id="rId20"/>
    <p:sldId id="497" r:id="rId21"/>
    <p:sldId id="488" r:id="rId22"/>
    <p:sldId id="487" r:id="rId23"/>
    <p:sldId id="489" r:id="rId24"/>
    <p:sldId id="501" r:id="rId25"/>
    <p:sldId id="491" r:id="rId26"/>
    <p:sldId id="492" r:id="rId27"/>
    <p:sldId id="493" r:id="rId28"/>
    <p:sldId id="484" r:id="rId29"/>
    <p:sldId id="483" r:id="rId30"/>
    <p:sldId id="495" r:id="rId31"/>
    <p:sldId id="494" r:id="rId32"/>
    <p:sldId id="496" r:id="rId33"/>
    <p:sldId id="406" r:id="rId34"/>
    <p:sldId id="471" r:id="rId35"/>
    <p:sldId id="424" r:id="rId36"/>
    <p:sldId id="425" r:id="rId37"/>
    <p:sldId id="426" r:id="rId38"/>
    <p:sldId id="498" r:id="rId39"/>
    <p:sldId id="427" r:id="rId40"/>
    <p:sldId id="428" r:id="rId41"/>
    <p:sldId id="429" r:id="rId42"/>
    <p:sldId id="430" r:id="rId43"/>
    <p:sldId id="431" r:id="rId44"/>
    <p:sldId id="502" r:id="rId45"/>
    <p:sldId id="432" r:id="rId46"/>
    <p:sldId id="433" r:id="rId47"/>
    <p:sldId id="434" r:id="rId48"/>
    <p:sldId id="435" r:id="rId49"/>
    <p:sldId id="436" r:id="rId50"/>
    <p:sldId id="437" r:id="rId51"/>
    <p:sldId id="438" r:id="rId52"/>
    <p:sldId id="503" r:id="rId53"/>
    <p:sldId id="439" r:id="rId54"/>
    <p:sldId id="440" r:id="rId55"/>
    <p:sldId id="473" r:id="rId56"/>
    <p:sldId id="500" r:id="rId57"/>
    <p:sldId id="472" r:id="rId58"/>
    <p:sldId id="499" r:id="rId59"/>
    <p:sldId id="416" r:id="rId60"/>
    <p:sldId id="470" r:id="rId61"/>
    <p:sldId id="446" r:id="rId62"/>
    <p:sldId id="409" r:id="rId63"/>
    <p:sldId id="408" r:id="rId64"/>
    <p:sldId id="412"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C9D0"/>
    <a:srgbClr val="C7A5B1"/>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6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10" Type="http://schemas.openxmlformats.org/officeDocument/2006/relationships/image" Target="../media/image16.png"/><Relationship Id="rId4" Type="http://schemas.openxmlformats.org/officeDocument/2006/relationships/image" Target="../media/image3.pn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6.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30.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2.png"/><Relationship Id="rId7" Type="http://schemas.openxmlformats.org/officeDocument/2006/relationships/image" Target="../media/image5.png"/><Relationship Id="rId2" Type="http://schemas.openxmlformats.org/officeDocument/2006/relationships/image" Target="../media/image31.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2998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&amp; crises management </a:t>
            </a:r>
          </a:p>
          <a:p>
            <a:r>
              <a:rPr lang="en-US" sz="2000" dirty="0">
                <a:solidFill>
                  <a:srgbClr val="FAC748"/>
                </a:solidFill>
                <a:latin typeface="Tajawal Medium" panose="00000600000000000000" pitchFamily="2" charset="-78"/>
                <a:cs typeface="Tajawal Medium" panose="00000600000000000000" pitchFamily="2" charset="-78"/>
              </a:rPr>
              <a:t>(Approaches &amp;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138526"/>
            <a:ext cx="7806596" cy="1692771"/>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r>
              <a:rPr lang="en-US" sz="2000" b="1" dirty="0">
                <a:solidFill>
                  <a:schemeClr val="bg1"/>
                </a:solidFill>
                <a:latin typeface="Tajawal Medium" panose="00000600000000000000" pitchFamily="2" charset="-78"/>
                <a:cs typeface="Tajawal Medium" panose="00000600000000000000" pitchFamily="2" charset="-78"/>
              </a:rPr>
              <a:t>	(Approaches &amp; Theories)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4350" y="1524022"/>
            <a:ext cx="10238444"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1257300" lvl="2"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5709771" y="223941"/>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ar-EG" sz="4800" b="1" dirty="0">
                <a:solidFill>
                  <a:srgbClr val="0A1F61"/>
                </a:solidFill>
                <a:latin typeface="Tajawal ExtraBold" panose="00000800000000000000" pitchFamily="2" charset="-78"/>
                <a:cs typeface="Tajawal ExtraBold" panose="00000800000000000000" pitchFamily="2" charset="-78"/>
              </a:rPr>
              <a:t>تنويه عن الندوة</a:t>
            </a:r>
            <a:endParaRPr lang="en-US" sz="4800" dirty="0">
              <a:ln w="0"/>
              <a:solidFill>
                <a:srgbClr val="0A1F61"/>
              </a:solidFill>
              <a:effectLst>
                <a:outerShdw blurRad="38100" dist="19050" dir="2700000" algn="tl" rotWithShape="0">
                  <a:schemeClr val="dk1">
                    <a:alpha val="40000"/>
                  </a:schemeClr>
                </a:outerShdw>
              </a:effectLst>
            </a:endParaRPr>
          </a:p>
        </p:txBody>
      </p:sp>
      <p:pic>
        <p:nvPicPr>
          <p:cNvPr id="6" name="Picture 5" descr="A person in a black shirt&#10;&#10;Description automatically generated">
            <a:extLst>
              <a:ext uri="{FF2B5EF4-FFF2-40B4-BE49-F238E27FC236}">
                <a16:creationId xmlns:a16="http://schemas.microsoft.com/office/drawing/2014/main" id="{161B4A5B-3F40-A1DE-2D3B-9EDA4F9E10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67000" y="1811378"/>
            <a:ext cx="5046621" cy="5046621"/>
          </a:xfrm>
          <a:prstGeom prst="rect">
            <a:avLst/>
          </a:prstGeom>
        </p:spPr>
      </p:pic>
      <p:sp>
        <p:nvSpPr>
          <p:cNvPr id="8" name="TextBox 7">
            <a:extLst>
              <a:ext uri="{FF2B5EF4-FFF2-40B4-BE49-F238E27FC236}">
                <a16:creationId xmlns:a16="http://schemas.microsoft.com/office/drawing/2014/main" id="{A4A39B8B-4AC9-0926-2857-0E414CD3188E}"/>
              </a:ext>
            </a:extLst>
          </p:cNvPr>
          <p:cNvSpPr txBox="1"/>
          <p:nvPr/>
        </p:nvSpPr>
        <p:spPr>
          <a:xfrm>
            <a:off x="8266017" y="2828834"/>
            <a:ext cx="3536777" cy="1477328"/>
          </a:xfrm>
          <a:prstGeom prst="rect">
            <a:avLst/>
          </a:prstGeom>
          <a:solidFill>
            <a:srgbClr val="C7A5B1"/>
          </a:solidFill>
        </p:spPr>
        <p:txBody>
          <a:bodyPr wrap="square">
            <a:spAutoFit/>
          </a:bodyPr>
          <a:lstStyle/>
          <a:p>
            <a:pPr algn="r" rtl="1"/>
            <a:r>
              <a:rPr lang="ar-EG" b="1" dirty="0"/>
              <a:t>رابط التسجيل</a:t>
            </a:r>
          </a:p>
          <a:p>
            <a:r>
              <a:rPr lang="en-US" b="1" dirty="0"/>
              <a:t>https://sis.midocean.ae/public-forms/create?public_hash=84e901db44e9891f0289ef5d62becb5551d919a4</a:t>
            </a:r>
          </a:p>
        </p:txBody>
      </p:sp>
    </p:spTree>
    <p:extLst>
      <p:ext uri="{BB962C8B-B14F-4D97-AF65-F5344CB8AC3E}">
        <p14:creationId xmlns:p14="http://schemas.microsoft.com/office/powerpoint/2010/main" val="265458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584087" y="1073185"/>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H&amp;M PR Crisis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91892" y="3063914"/>
            <a:ext cx="3807284" cy="2508894"/>
          </a:xfrm>
          <a:prstGeom prst="rect">
            <a:avLst/>
          </a:prstGeom>
        </p:spPr>
      </p:pic>
    </p:spTree>
    <p:extLst>
      <p:ext uri="{BB962C8B-B14F-4D97-AF65-F5344CB8AC3E}">
        <p14:creationId xmlns:p14="http://schemas.microsoft.com/office/powerpoint/2010/main" val="1237592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descr="A child in a green sweatshirt&#10;&#10;Description automatically generated">
            <a:extLst>
              <a:ext uri="{FF2B5EF4-FFF2-40B4-BE49-F238E27FC236}">
                <a16:creationId xmlns:a16="http://schemas.microsoft.com/office/drawing/2014/main" id="{C768F10B-E8B3-4D27-73A4-0E90B32D8EA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47778" y="1533216"/>
            <a:ext cx="7889550" cy="4439665"/>
          </a:xfrm>
          <a:prstGeom prst="rect">
            <a:avLst/>
          </a:prstGeom>
        </p:spPr>
      </p:pic>
      <p:sp>
        <p:nvSpPr>
          <p:cNvPr id="9" name="TextBox 8">
            <a:extLst>
              <a:ext uri="{FF2B5EF4-FFF2-40B4-BE49-F238E27FC236}">
                <a16:creationId xmlns:a16="http://schemas.microsoft.com/office/drawing/2014/main" id="{86119EF5-C685-C466-C31F-30EF90F16809}"/>
              </a:ext>
            </a:extLst>
          </p:cNvPr>
          <p:cNvSpPr txBox="1"/>
          <p:nvPr/>
        </p:nvSpPr>
        <p:spPr>
          <a:xfrm>
            <a:off x="3061392" y="6042952"/>
            <a:ext cx="6961909" cy="338554"/>
          </a:xfrm>
          <a:prstGeom prst="rect">
            <a:avLst/>
          </a:prstGeom>
          <a:noFill/>
        </p:spPr>
        <p:txBody>
          <a:bodyPr wrap="square">
            <a:spAutoFit/>
          </a:bodyPr>
          <a:lstStyle/>
          <a:p>
            <a:r>
              <a:rPr lang="en-US" sz="1600" dirty="0"/>
              <a:t>https://medium.com/@villa.naomi/h-m-pr-crisis-a-case-study-2ca2085255fe</a:t>
            </a:r>
          </a:p>
        </p:txBody>
      </p:sp>
    </p:spTree>
    <p:extLst>
      <p:ext uri="{BB962C8B-B14F-4D97-AF65-F5344CB8AC3E}">
        <p14:creationId xmlns:p14="http://schemas.microsoft.com/office/powerpoint/2010/main" val="1050140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10238444"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H&amp;M’s PR crisis was caused by a racist children's sweatshirt. The sweatshirt was modeled by an African American boy with the imprinted words </a:t>
            </a:r>
            <a:r>
              <a:rPr lang="en-US" sz="2400" b="1" dirty="0">
                <a:solidFill>
                  <a:srgbClr val="FF0000"/>
                </a:solidFill>
                <a:latin typeface="Tajawal ExtraBold" panose="00000800000000000000" pitchFamily="2" charset="-78"/>
                <a:cs typeface="Tajawal ExtraBold" panose="00000800000000000000" pitchFamily="2" charset="-78"/>
              </a:rPr>
              <a:t>“Coolest Monkey in the Jungle.</a:t>
            </a:r>
            <a:r>
              <a:rPr lang="ar-EG" sz="2400" b="1" dirty="0">
                <a:solidFill>
                  <a:srgbClr val="FF0000"/>
                </a:solidFill>
                <a:latin typeface="Tajawal ExtraBold" panose="00000800000000000000" pitchFamily="2" charset="-78"/>
                <a:cs typeface="Tajawal ExtraBold" panose="00000800000000000000" pitchFamily="2" charset="-78"/>
              </a:rPr>
              <a:t> عليه عبارة "أروع قرد في الغابة"</a:t>
            </a:r>
            <a:r>
              <a:rPr lang="en-US" sz="2400" b="1" dirty="0">
                <a:solidFill>
                  <a:srgbClr val="FF0000"/>
                </a:solidFill>
                <a:latin typeface="Tajawal ExtraBold" panose="00000800000000000000" pitchFamily="2" charset="-78"/>
                <a:cs typeface="Tajawal ExtraBold" panose="00000800000000000000" pitchFamily="2" charset="-78"/>
              </a:rPr>
              <a:t>”</a:t>
            </a:r>
            <a:r>
              <a:rPr lang="en-US" sz="2400" b="1" dirty="0">
                <a:solidFill>
                  <a:srgbClr val="2D3956"/>
                </a:solidFill>
                <a:latin typeface="Tajawal ExtraBold" panose="00000800000000000000" pitchFamily="2" charset="-78"/>
                <a:cs typeface="Tajawal ExtraBold" panose="00000800000000000000" pitchFamily="2" charset="-78"/>
              </a:rPr>
              <a:t> To the millions that saw the image it was a “shocking admission that white companies still saw Black consumers as a degrading and ugly stereotype” (Wang, 2019).</a:t>
            </a:r>
            <a:r>
              <a:rPr lang="ar-EG" sz="2400" dirty="0"/>
              <a:t> "اعترافًا صادمًا بأن الشركات البيضاء لا تزال تنظر إلى المستهلكين السود على أنهم صورة نمطية مهينة وقبيحة"</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Multiple factors contributed to fueling of the crisis. In the photo the child had a somber look on his face</a:t>
            </a:r>
            <a:r>
              <a:rPr lang="ar-EG" sz="2400" dirty="0"/>
              <a:t>كان للطفل نظرة حزينة على وجهه</a:t>
            </a:r>
            <a:r>
              <a:rPr lang="en-US" sz="2400" b="1" dirty="0">
                <a:solidFill>
                  <a:srgbClr val="2D3956"/>
                </a:solidFill>
                <a:latin typeface="Tajawal ExtraBold" panose="00000800000000000000" pitchFamily="2" charset="-78"/>
                <a:cs typeface="Tajawal ExtraBold" panose="00000800000000000000" pitchFamily="2" charset="-78"/>
              </a:rPr>
              <a:t>, hands in his pockets</a:t>
            </a:r>
            <a:r>
              <a:rPr lang="ar-EG" sz="2400" dirty="0"/>
              <a:t>ويداه في جيوبه</a:t>
            </a:r>
            <a:r>
              <a:rPr lang="en-US" sz="2400" b="1" dirty="0">
                <a:solidFill>
                  <a:srgbClr val="2D3956"/>
                </a:solidFill>
                <a:latin typeface="Tajawal ExtraBold" panose="00000800000000000000" pitchFamily="2" charset="-78"/>
                <a:cs typeface="Tajawal ExtraBold" panose="00000800000000000000" pitchFamily="2" charset="-78"/>
              </a:rPr>
              <a:t>, and a stiff stance almost as if he were aware of the humiliation</a:t>
            </a:r>
            <a:r>
              <a:rPr lang="ar-EG" sz="2400" dirty="0"/>
              <a:t>ووقفة متصلبة كما لو كان على علم بالإهانة</a:t>
            </a:r>
            <a:r>
              <a:rPr lang="en-US" sz="2400" b="1" dirty="0">
                <a:solidFill>
                  <a:srgbClr val="2D3956"/>
                </a:solidFill>
                <a:latin typeface="Tajawal ExtraBold" panose="00000800000000000000" pitchFamily="2" charset="-78"/>
                <a:cs typeface="Tajawal ExtraBold" panose="00000800000000000000" pitchFamily="2" charset="-78"/>
              </a:rPr>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10238444"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child’s mother also made comments about the issue that also inadvertently fueled the crisis. These comments were met with vicious backlash, even being called a “traitor to her own community.”</a:t>
            </a:r>
          </a:p>
          <a:p>
            <a:pPr algn="just" rtl="1"/>
            <a:r>
              <a:rPr lang="ar-EG" sz="2400" b="1" dirty="0">
                <a:solidFill>
                  <a:srgbClr val="2D3956"/>
                </a:solidFill>
                <a:latin typeface="Tajawal ExtraBold" panose="00000800000000000000" pitchFamily="2" charset="-78"/>
                <a:cs typeface="Tajawal ExtraBold" panose="00000800000000000000" pitchFamily="2" charset="-78"/>
              </a:rPr>
              <a:t>كما أدلت والدة الطفل بتعليقات حول القضية التي أدت أيضًا إلى تأجيج الأزمة عن غير قصد. وقد قوبلت هذه التعليقات برد فعل عنيف، حتى أنها وصفت بأنها "خائنة لمجتمعها".</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H&amp;M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H&amp;M reacted by removing the sweatshirt from stores, apologized on all of their social media accounts, and apologized through statements to the media.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798600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7751932" cy="156966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They also promoted </a:t>
            </a:r>
            <a:r>
              <a:rPr lang="en-US" sz="2400" b="1" dirty="0">
                <a:solidFill>
                  <a:srgbClr val="FF0000"/>
                </a:solidFill>
                <a:latin typeface="Tajawal ExtraBold" panose="00000800000000000000" pitchFamily="2" charset="-78"/>
                <a:cs typeface="Tajawal ExtraBold" panose="00000800000000000000" pitchFamily="2" charset="-78"/>
              </a:rPr>
              <a:t>Annie Wu</a:t>
            </a:r>
            <a:r>
              <a:rPr lang="en-US" sz="2400" b="1" dirty="0">
                <a:solidFill>
                  <a:srgbClr val="2D3956"/>
                </a:solidFill>
                <a:latin typeface="Tajawal ExtraBold" panose="00000800000000000000" pitchFamily="2" charset="-78"/>
                <a:cs typeface="Tajawal ExtraBold" panose="00000800000000000000" pitchFamily="2" charset="-78"/>
              </a:rPr>
              <a:t>, a Taiwanese immigrant, to a new position as the global head of diversity and inclusivity based in Stockholm.</a:t>
            </a:r>
          </a:p>
          <a:p>
            <a:pPr algn="just"/>
            <a:r>
              <a:rPr lang="en-US" sz="2400" b="1" dirty="0">
                <a:solidFill>
                  <a:srgbClr val="2D3956"/>
                </a:solidFill>
                <a:latin typeface="Tajawal ExtraBold" panose="00000800000000000000" pitchFamily="2" charset="-78"/>
                <a:cs typeface="Tajawal ExtraBold" panose="00000800000000000000" pitchFamily="2" charset="-78"/>
              </a:rPr>
              <a:t>This was their statement: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9" name="Picture 8">
            <a:extLst>
              <a:ext uri="{FF2B5EF4-FFF2-40B4-BE49-F238E27FC236}">
                <a16:creationId xmlns:a16="http://schemas.microsoft.com/office/drawing/2014/main" id="{46E390FD-E689-EA4F-4382-3D62B3127CA6}"/>
              </a:ext>
            </a:extLst>
          </p:cNvPr>
          <p:cNvPicPr>
            <a:picLocks noChangeAspect="1"/>
          </p:cNvPicPr>
          <p:nvPr/>
        </p:nvPicPr>
        <p:blipFill rotWithShape="1">
          <a:blip r:embed="rId9"/>
          <a:srcRect t="1309"/>
          <a:stretch/>
        </p:blipFill>
        <p:spPr>
          <a:xfrm>
            <a:off x="9459516" y="1487797"/>
            <a:ext cx="1650313" cy="1941203"/>
          </a:xfrm>
          <a:prstGeom prst="rect">
            <a:avLst/>
          </a:prstGeom>
        </p:spPr>
      </p:pic>
      <p:pic>
        <p:nvPicPr>
          <p:cNvPr id="13" name="Picture 12" descr="A white background with black text&#10;&#10;Description automatically generated">
            <a:extLst>
              <a:ext uri="{FF2B5EF4-FFF2-40B4-BE49-F238E27FC236}">
                <a16:creationId xmlns:a16="http://schemas.microsoft.com/office/drawing/2014/main" id="{F3E82605-C11B-069C-D748-BEA57D809AF2}"/>
              </a:ext>
            </a:extLst>
          </p:cNvPr>
          <p:cNvPicPr>
            <a:picLocks noChangeAspect="1"/>
          </p:cNvPicPr>
          <p:nvPr/>
        </p:nvPicPr>
        <p:blipFill rotWithShape="1">
          <a:blip r:embed="rId10">
            <a:extLst>
              <a:ext uri="{28A0092B-C50C-407E-A947-70E740481C1C}">
                <a14:useLocalDpi xmlns:a14="http://schemas.microsoft.com/office/drawing/2010/main" val="0"/>
              </a:ext>
            </a:extLst>
          </a:blip>
          <a:srcRect t="14718" b="15152"/>
          <a:stretch/>
        </p:blipFill>
        <p:spPr>
          <a:xfrm>
            <a:off x="4485187" y="2956209"/>
            <a:ext cx="5437958" cy="3813633"/>
          </a:xfrm>
          <a:prstGeom prst="rect">
            <a:avLst/>
          </a:prstGeom>
        </p:spPr>
      </p:pic>
      <p:sp>
        <p:nvSpPr>
          <p:cNvPr id="15" name="TextBox 14">
            <a:extLst>
              <a:ext uri="{FF2B5EF4-FFF2-40B4-BE49-F238E27FC236}">
                <a16:creationId xmlns:a16="http://schemas.microsoft.com/office/drawing/2014/main" id="{4E2E9E07-9DA8-9DF4-0EF0-10692DDBD585}"/>
              </a:ext>
            </a:extLst>
          </p:cNvPr>
          <p:cNvSpPr txBox="1"/>
          <p:nvPr/>
        </p:nvSpPr>
        <p:spPr>
          <a:xfrm>
            <a:off x="21122" y="3170904"/>
            <a:ext cx="4464065" cy="2308324"/>
          </a:xfrm>
          <a:prstGeom prst="rect">
            <a:avLst/>
          </a:prstGeom>
          <a:solidFill>
            <a:srgbClr val="DDC9D0"/>
          </a:solidFill>
        </p:spPr>
        <p:txBody>
          <a:bodyPr wrap="square">
            <a:spAutoFit/>
          </a:bodyPr>
          <a:lstStyle/>
          <a:p>
            <a:pPr algn="just" rtl="1"/>
            <a:r>
              <a:rPr lang="en-US" b="1" dirty="0"/>
              <a:t>"</a:t>
            </a:r>
            <a:r>
              <a:rPr lang="en-US" b="1" dirty="0" err="1"/>
              <a:t>نحن</a:t>
            </a:r>
            <a:r>
              <a:rPr lang="en-US" b="1" dirty="0"/>
              <a:t> </a:t>
            </a:r>
            <a:r>
              <a:rPr lang="en-US" b="1" dirty="0" err="1"/>
              <a:t>نفهم</a:t>
            </a:r>
            <a:r>
              <a:rPr lang="en-US" b="1" dirty="0"/>
              <a:t> </a:t>
            </a:r>
            <a:r>
              <a:rPr lang="en-US" b="1" dirty="0" err="1"/>
              <a:t>أن</a:t>
            </a:r>
            <a:r>
              <a:rPr lang="en-US" b="1" dirty="0"/>
              <a:t> </a:t>
            </a:r>
            <a:r>
              <a:rPr lang="en-US" b="1" dirty="0" err="1"/>
              <a:t>الكثير</a:t>
            </a:r>
            <a:r>
              <a:rPr lang="en-US" b="1" dirty="0"/>
              <a:t> </a:t>
            </a:r>
            <a:r>
              <a:rPr lang="en-US" b="1" dirty="0" err="1"/>
              <a:t>من</a:t>
            </a:r>
            <a:r>
              <a:rPr lang="en-US" b="1" dirty="0"/>
              <a:t> </a:t>
            </a:r>
            <a:r>
              <a:rPr lang="en-US" b="1" dirty="0" err="1"/>
              <a:t>الناس</a:t>
            </a:r>
            <a:r>
              <a:rPr lang="en-US" b="1" dirty="0"/>
              <a:t> </a:t>
            </a:r>
            <a:r>
              <a:rPr lang="en-US" b="1" dirty="0" err="1"/>
              <a:t>مستاؤون</a:t>
            </a:r>
            <a:r>
              <a:rPr lang="en-US" b="1" dirty="0"/>
              <a:t> </a:t>
            </a:r>
            <a:r>
              <a:rPr lang="en-US" b="1" dirty="0" err="1"/>
              <a:t>من</a:t>
            </a:r>
            <a:r>
              <a:rPr lang="en-US" b="1" dirty="0"/>
              <a:t> </a:t>
            </a:r>
            <a:r>
              <a:rPr lang="en-US" b="1" dirty="0" err="1"/>
              <a:t>الصورة</a:t>
            </a:r>
            <a:r>
              <a:rPr lang="en-US" b="1" dirty="0"/>
              <a:t>. </a:t>
            </a:r>
            <a:r>
              <a:rPr lang="en-US" b="1" dirty="0" err="1"/>
              <a:t>نحن</a:t>
            </a:r>
            <a:r>
              <a:rPr lang="en-US" b="1" dirty="0"/>
              <a:t>، </a:t>
            </a:r>
            <a:r>
              <a:rPr lang="en-US" b="1" dirty="0" err="1"/>
              <a:t>الذين</a:t>
            </a:r>
            <a:r>
              <a:rPr lang="en-US" b="1" dirty="0"/>
              <a:t> </a:t>
            </a:r>
            <a:r>
              <a:rPr lang="en-US" b="1" dirty="0" err="1"/>
              <a:t>نعمل</a:t>
            </a:r>
            <a:r>
              <a:rPr lang="en-US" b="1" dirty="0"/>
              <a:t> في H&amp;M، </a:t>
            </a:r>
            <a:r>
              <a:rPr lang="en-US" b="1" dirty="0" err="1"/>
              <a:t>لا</a:t>
            </a:r>
            <a:r>
              <a:rPr lang="en-US" b="1" dirty="0"/>
              <a:t> </a:t>
            </a:r>
            <a:r>
              <a:rPr lang="en-US" b="1" dirty="0" err="1"/>
              <a:t>يسعنا</a:t>
            </a:r>
            <a:r>
              <a:rPr lang="en-US" b="1" dirty="0"/>
              <a:t> </a:t>
            </a:r>
            <a:r>
              <a:rPr lang="en-US" b="1" dirty="0" err="1"/>
              <a:t>إلا</a:t>
            </a:r>
            <a:r>
              <a:rPr lang="en-US" b="1" dirty="0"/>
              <a:t> </a:t>
            </a:r>
            <a:r>
              <a:rPr lang="en-US" b="1" dirty="0" err="1"/>
              <a:t>أن</a:t>
            </a:r>
            <a:r>
              <a:rPr lang="en-US" b="1" dirty="0"/>
              <a:t> </a:t>
            </a:r>
            <a:r>
              <a:rPr lang="en-US" b="1" dirty="0" err="1"/>
              <a:t>نتفق</a:t>
            </a:r>
            <a:r>
              <a:rPr lang="en-US" b="1" dirty="0"/>
              <a:t> </a:t>
            </a:r>
            <a:r>
              <a:rPr lang="en-US" b="1" dirty="0" err="1"/>
              <a:t>مع</a:t>
            </a:r>
            <a:r>
              <a:rPr lang="en-US" b="1" dirty="0"/>
              <a:t> </a:t>
            </a:r>
            <a:r>
              <a:rPr lang="en-US" b="1" dirty="0" err="1"/>
              <a:t>ذلك.نأسف</a:t>
            </a:r>
            <a:r>
              <a:rPr lang="en-US" b="1" dirty="0"/>
              <a:t> </a:t>
            </a:r>
            <a:r>
              <a:rPr lang="en-US" b="1" dirty="0" err="1"/>
              <a:t>بشدة</a:t>
            </a:r>
            <a:r>
              <a:rPr lang="en-US" b="1" dirty="0"/>
              <a:t> </a:t>
            </a:r>
            <a:r>
              <a:rPr lang="en-US" b="1" dirty="0" err="1"/>
              <a:t>لالتقاط</a:t>
            </a:r>
            <a:r>
              <a:rPr lang="en-US" b="1" dirty="0"/>
              <a:t> </a:t>
            </a:r>
            <a:r>
              <a:rPr lang="en-US" b="1" dirty="0" err="1"/>
              <a:t>الصورة</a:t>
            </a:r>
            <a:r>
              <a:rPr lang="en-US" b="1" dirty="0"/>
              <a:t>، </a:t>
            </a:r>
            <a:r>
              <a:rPr lang="en-US" b="1" dirty="0" err="1"/>
              <a:t>ونأسف</a:t>
            </a:r>
            <a:r>
              <a:rPr lang="en-US" b="1" dirty="0"/>
              <a:t> </a:t>
            </a:r>
            <a:r>
              <a:rPr lang="en-US" b="1" dirty="0" err="1"/>
              <a:t>أيضًا</a:t>
            </a:r>
            <a:r>
              <a:rPr lang="en-US" b="1" dirty="0"/>
              <a:t> </a:t>
            </a:r>
            <a:r>
              <a:rPr lang="en-US" b="1" dirty="0" err="1"/>
              <a:t>للطباعة</a:t>
            </a:r>
            <a:r>
              <a:rPr lang="en-US" b="1" dirty="0"/>
              <a:t> </a:t>
            </a:r>
            <a:r>
              <a:rPr lang="en-US" b="1" dirty="0" err="1"/>
              <a:t>الفعلية</a:t>
            </a:r>
            <a:r>
              <a:rPr lang="en-US" b="1" dirty="0"/>
              <a:t>. </a:t>
            </a:r>
            <a:r>
              <a:rPr lang="en-US" b="1" dirty="0" err="1"/>
              <a:t>لذلك</a:t>
            </a:r>
            <a:r>
              <a:rPr lang="en-US" b="1" dirty="0"/>
              <a:t>، </a:t>
            </a:r>
            <a:r>
              <a:rPr lang="en-US" b="1" dirty="0" err="1"/>
              <a:t>لم</a:t>
            </a:r>
            <a:r>
              <a:rPr lang="en-US" b="1" dirty="0"/>
              <a:t> </a:t>
            </a:r>
            <a:r>
              <a:rPr lang="en-US" b="1" dirty="0" err="1"/>
              <a:t>نقم</a:t>
            </a:r>
            <a:r>
              <a:rPr lang="en-US" b="1" dirty="0"/>
              <a:t> </a:t>
            </a:r>
            <a:r>
              <a:rPr lang="en-US" b="1" dirty="0" err="1"/>
              <a:t>بإزالة</a:t>
            </a:r>
            <a:r>
              <a:rPr lang="en-US" b="1" dirty="0"/>
              <a:t> </a:t>
            </a:r>
            <a:r>
              <a:rPr lang="en-US" b="1" dirty="0" err="1"/>
              <a:t>الصورة</a:t>
            </a:r>
            <a:r>
              <a:rPr lang="en-US" b="1" dirty="0"/>
              <a:t> </a:t>
            </a:r>
            <a:r>
              <a:rPr lang="en-US" b="1" dirty="0" err="1"/>
              <a:t>من</a:t>
            </a:r>
            <a:r>
              <a:rPr lang="en-US" b="1" dirty="0"/>
              <a:t> </a:t>
            </a:r>
            <a:r>
              <a:rPr lang="en-US" b="1" dirty="0" err="1"/>
              <a:t>قنواتنا</a:t>
            </a:r>
            <a:r>
              <a:rPr lang="en-US" b="1" dirty="0"/>
              <a:t> </a:t>
            </a:r>
            <a:r>
              <a:rPr lang="en-US" b="1" dirty="0" err="1"/>
              <a:t>فحسب</a:t>
            </a:r>
            <a:r>
              <a:rPr lang="en-US" b="1" dirty="0"/>
              <a:t>، </a:t>
            </a:r>
            <a:r>
              <a:rPr lang="en-US" b="1" dirty="0" err="1"/>
              <a:t>بل</a:t>
            </a:r>
            <a:r>
              <a:rPr lang="en-US" b="1" dirty="0"/>
              <a:t> </a:t>
            </a:r>
            <a:r>
              <a:rPr lang="en-US" b="1" dirty="0" err="1"/>
              <a:t>قمنا</a:t>
            </a:r>
            <a:r>
              <a:rPr lang="en-US" b="1" dirty="0"/>
              <a:t> </a:t>
            </a:r>
            <a:r>
              <a:rPr lang="en-US" b="1" dirty="0" err="1"/>
              <a:t>أيضًا</a:t>
            </a:r>
            <a:r>
              <a:rPr lang="en-US" b="1" dirty="0"/>
              <a:t> </a:t>
            </a:r>
            <a:r>
              <a:rPr lang="en-US" b="1" dirty="0" err="1"/>
              <a:t>بإزالة</a:t>
            </a:r>
            <a:r>
              <a:rPr lang="en-US" b="1" dirty="0"/>
              <a:t> </a:t>
            </a:r>
            <a:r>
              <a:rPr lang="en-US" b="1" dirty="0" err="1"/>
              <a:t>الملابس</a:t>
            </a:r>
            <a:r>
              <a:rPr lang="en-US" b="1" dirty="0"/>
              <a:t> </a:t>
            </a:r>
            <a:r>
              <a:rPr lang="en-US" b="1" dirty="0" err="1"/>
              <a:t>من</a:t>
            </a:r>
            <a:r>
              <a:rPr lang="en-US" b="1" dirty="0"/>
              <a:t> </a:t>
            </a:r>
            <a:r>
              <a:rPr lang="en-US" b="1" dirty="0" err="1"/>
              <a:t>عروض</a:t>
            </a:r>
            <a:r>
              <a:rPr lang="en-US" b="1" dirty="0"/>
              <a:t> </a:t>
            </a:r>
            <a:r>
              <a:rPr lang="en-US" b="1" dirty="0" err="1"/>
              <a:t>منتجاتنا.من</a:t>
            </a:r>
            <a:r>
              <a:rPr lang="en-US" b="1" dirty="0"/>
              <a:t> </a:t>
            </a:r>
            <a:r>
              <a:rPr lang="en-US" b="1" dirty="0" err="1"/>
              <a:t>الواضح</a:t>
            </a:r>
            <a:r>
              <a:rPr lang="en-US" b="1" dirty="0"/>
              <a:t> </a:t>
            </a:r>
            <a:r>
              <a:rPr lang="en-US" b="1" dirty="0" err="1"/>
              <a:t>أن</a:t>
            </a:r>
            <a:r>
              <a:rPr lang="en-US" b="1" dirty="0"/>
              <a:t> </a:t>
            </a:r>
            <a:r>
              <a:rPr lang="en-US" b="1" dirty="0" err="1"/>
              <a:t>إجراءاتنا</a:t>
            </a:r>
            <a:r>
              <a:rPr lang="en-US" b="1" dirty="0"/>
              <a:t> </a:t>
            </a:r>
            <a:r>
              <a:rPr lang="en-US" b="1" dirty="0" err="1"/>
              <a:t>الروتينية</a:t>
            </a:r>
            <a:r>
              <a:rPr lang="en-US" b="1" dirty="0"/>
              <a:t> </a:t>
            </a:r>
            <a:r>
              <a:rPr lang="en-US" b="1" dirty="0" err="1"/>
              <a:t>لم</a:t>
            </a:r>
            <a:r>
              <a:rPr lang="en-US" b="1" dirty="0"/>
              <a:t> </a:t>
            </a:r>
            <a:r>
              <a:rPr lang="en-US" b="1" dirty="0" err="1"/>
              <a:t>يتم</a:t>
            </a:r>
            <a:r>
              <a:rPr lang="en-US" b="1" dirty="0"/>
              <a:t> </a:t>
            </a:r>
            <a:r>
              <a:rPr lang="en-US" b="1" dirty="0" err="1"/>
              <a:t>اتباعها</a:t>
            </a:r>
            <a:r>
              <a:rPr lang="en-US" b="1" dirty="0"/>
              <a:t> </a:t>
            </a:r>
            <a:r>
              <a:rPr lang="en-US" b="1" dirty="0" err="1"/>
              <a:t>بشكل</a:t>
            </a:r>
            <a:r>
              <a:rPr lang="en-US" b="1" dirty="0"/>
              <a:t> </a:t>
            </a:r>
            <a:r>
              <a:rPr lang="en-US" b="1" dirty="0" err="1"/>
              <a:t>صحيح</a:t>
            </a:r>
            <a:r>
              <a:rPr lang="en-US" b="1" dirty="0"/>
              <a:t>. </a:t>
            </a:r>
            <a:r>
              <a:rPr lang="en-US" b="1" dirty="0" err="1"/>
              <a:t>وهذا</a:t>
            </a:r>
            <a:r>
              <a:rPr lang="en-US" b="1" dirty="0"/>
              <a:t> </a:t>
            </a:r>
            <a:r>
              <a:rPr lang="en-US" b="1" dirty="0" err="1"/>
              <a:t>بلا</a:t>
            </a:r>
            <a:r>
              <a:rPr lang="en-US" b="1" dirty="0"/>
              <a:t> </a:t>
            </a:r>
            <a:r>
              <a:rPr lang="en-US" b="1" dirty="0" err="1"/>
              <a:t>أدنى</a:t>
            </a:r>
            <a:r>
              <a:rPr lang="en-US" b="1" dirty="0"/>
              <a:t> </a:t>
            </a:r>
            <a:r>
              <a:rPr lang="en-US" b="1" dirty="0" err="1"/>
              <a:t>شك</a:t>
            </a:r>
            <a:r>
              <a:rPr lang="en-US" b="1" dirty="0"/>
              <a:t>. </a:t>
            </a:r>
            <a:r>
              <a:rPr lang="en-US" b="1" dirty="0" err="1"/>
              <a:t>سنحقق</a:t>
            </a:r>
            <a:r>
              <a:rPr lang="en-US" b="1" dirty="0"/>
              <a:t> </a:t>
            </a:r>
            <a:r>
              <a:rPr lang="en-US" b="1" dirty="0" err="1"/>
              <a:t>بدقة</a:t>
            </a:r>
            <a:r>
              <a:rPr lang="en-US" b="1" dirty="0"/>
              <a:t> في </a:t>
            </a:r>
            <a:r>
              <a:rPr lang="en-US" b="1" dirty="0" err="1"/>
              <a:t>سبب</a:t>
            </a:r>
            <a:r>
              <a:rPr lang="en-US" b="1" dirty="0"/>
              <a:t> </a:t>
            </a:r>
            <a:r>
              <a:rPr lang="en-US" b="1" dirty="0" err="1"/>
              <a:t>حدوث</a:t>
            </a:r>
            <a:r>
              <a:rPr lang="en-US" b="1" dirty="0"/>
              <a:t> </a:t>
            </a:r>
            <a:r>
              <a:rPr lang="en-US" b="1" dirty="0" err="1"/>
              <a:t>ذلك</a:t>
            </a:r>
            <a:r>
              <a:rPr lang="en-US" b="1" dirty="0"/>
              <a:t> </a:t>
            </a:r>
            <a:r>
              <a:rPr lang="en-US" b="1" dirty="0" err="1"/>
              <a:t>لمنع</a:t>
            </a:r>
            <a:r>
              <a:rPr lang="en-US" b="1" dirty="0"/>
              <a:t> </a:t>
            </a:r>
            <a:r>
              <a:rPr lang="en-US" b="1" dirty="0" err="1"/>
              <a:t>حدوث</a:t>
            </a:r>
            <a:r>
              <a:rPr lang="en-US" b="1" dirty="0"/>
              <a:t> </a:t>
            </a:r>
            <a:r>
              <a:rPr lang="en-US" b="1" dirty="0" err="1"/>
              <a:t>هذا</a:t>
            </a:r>
            <a:r>
              <a:rPr lang="en-US" b="1" dirty="0"/>
              <a:t> </a:t>
            </a:r>
            <a:r>
              <a:rPr lang="en-US" b="1" dirty="0" err="1"/>
              <a:t>النوع</a:t>
            </a:r>
            <a:r>
              <a:rPr lang="en-US" b="1" dirty="0"/>
              <a:t> </a:t>
            </a:r>
            <a:r>
              <a:rPr lang="en-US" b="1" dirty="0" err="1"/>
              <a:t>من</a:t>
            </a:r>
            <a:r>
              <a:rPr lang="en-US" b="1" dirty="0"/>
              <a:t> </a:t>
            </a:r>
            <a:r>
              <a:rPr lang="en-US" b="1" dirty="0" err="1"/>
              <a:t>الأخطاء</a:t>
            </a:r>
            <a:r>
              <a:rPr lang="en-US" b="1" dirty="0"/>
              <a:t> </a:t>
            </a:r>
            <a:r>
              <a:rPr lang="en-US" b="1" dirty="0" err="1"/>
              <a:t>مرة</a:t>
            </a:r>
            <a:r>
              <a:rPr lang="en-US" b="1" dirty="0"/>
              <a:t> </a:t>
            </a:r>
            <a:r>
              <a:rPr lang="en-US" b="1" dirty="0" err="1"/>
              <a:t>أخرى</a:t>
            </a:r>
            <a:r>
              <a:rPr lang="en-US" b="1" dirty="0"/>
              <a:t>.</a:t>
            </a:r>
          </a:p>
        </p:txBody>
      </p:sp>
    </p:spTree>
    <p:extLst>
      <p:ext uri="{BB962C8B-B14F-4D97-AF65-F5344CB8AC3E}">
        <p14:creationId xmlns:p14="http://schemas.microsoft.com/office/powerpoint/2010/main" val="499120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10238444"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Even with efforts to fix the issue the fallout was severe. Petitions were made for global boycotts of H&amp;M, demonstrations were held around the world, stores were vandalized by protestors, The </a:t>
            </a:r>
            <a:r>
              <a:rPr lang="en-US" sz="2400" b="1" dirty="0" err="1">
                <a:solidFill>
                  <a:srgbClr val="2D3956"/>
                </a:solidFill>
                <a:latin typeface="Tajawal ExtraBold" panose="00000800000000000000" pitchFamily="2" charset="-78"/>
                <a:cs typeface="Tajawal ExtraBold" panose="00000800000000000000" pitchFamily="2" charset="-78"/>
              </a:rPr>
              <a:t>Weeknd</a:t>
            </a:r>
            <a:r>
              <a:rPr lang="en-US" sz="2400" b="1" dirty="0">
                <a:solidFill>
                  <a:srgbClr val="2D3956"/>
                </a:solidFill>
                <a:latin typeface="Tajawal ExtraBold" panose="00000800000000000000" pitchFamily="2" charset="-78"/>
                <a:cs typeface="Tajawal ExtraBold" panose="00000800000000000000" pitchFamily="2" charset="-78"/>
              </a:rPr>
              <a:t> vowed to never work with the retailer again and other celebrities like LeBron James, Diddy, and G-</a:t>
            </a:r>
            <a:r>
              <a:rPr lang="en-US" sz="2400" b="1" dirty="0" err="1">
                <a:solidFill>
                  <a:srgbClr val="2D3956"/>
                </a:solidFill>
                <a:latin typeface="Tajawal ExtraBold" panose="00000800000000000000" pitchFamily="2" charset="-78"/>
                <a:cs typeface="Tajawal ExtraBold" panose="00000800000000000000" pitchFamily="2" charset="-78"/>
              </a:rPr>
              <a:t>Eazy</a:t>
            </a:r>
            <a:r>
              <a:rPr lang="en-US" sz="2400" b="1" dirty="0">
                <a:solidFill>
                  <a:srgbClr val="2D3956"/>
                </a:solidFill>
                <a:latin typeface="Tajawal ExtraBold" panose="00000800000000000000" pitchFamily="2" charset="-78"/>
                <a:cs typeface="Tajawal ExtraBold" panose="00000800000000000000" pitchFamily="2" charset="-78"/>
              </a:rPr>
              <a:t> condemned the brand.</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H&amp;M made efforts to manage the crisis not only was it not enough but the biggest issue was that garment of clothing should not of ever been created. </a:t>
            </a:r>
          </a:p>
          <a:p>
            <a:pPr algn="just" rtl="1"/>
            <a:r>
              <a:rPr lang="ar-EG" sz="2000" b="1" dirty="0">
                <a:solidFill>
                  <a:srgbClr val="2D3956"/>
                </a:solidFill>
                <a:latin typeface="Tajawal ExtraBold" panose="00000800000000000000" pitchFamily="2" charset="-78"/>
                <a:cs typeface="Tajawal ExtraBold" panose="00000800000000000000" pitchFamily="2" charset="-78"/>
              </a:rPr>
              <a:t>وحتى مع الجهود المبذولة لإصلاح المشكلة، كانت التداعيات شديدة. تم تقديم التماسات للمقاطعة العالمية لـ </a:t>
            </a:r>
            <a:r>
              <a:rPr lang="en-US" sz="2000" b="1" dirty="0">
                <a:solidFill>
                  <a:srgbClr val="2D3956"/>
                </a:solidFill>
                <a:latin typeface="Tajawal ExtraBold" panose="00000800000000000000" pitchFamily="2" charset="-78"/>
                <a:cs typeface="Tajawal ExtraBold" panose="00000800000000000000" pitchFamily="2" charset="-78"/>
              </a:rPr>
              <a:t>H&amp;M، </a:t>
            </a:r>
            <a:r>
              <a:rPr lang="ar-EG" sz="2000" b="1" dirty="0">
                <a:solidFill>
                  <a:srgbClr val="2D3956"/>
                </a:solidFill>
                <a:latin typeface="Tajawal ExtraBold" panose="00000800000000000000" pitchFamily="2" charset="-78"/>
                <a:cs typeface="Tajawal ExtraBold" panose="00000800000000000000" pitchFamily="2" charset="-78"/>
              </a:rPr>
              <a:t>ونظمت مظاهرات في جميع أنحاء العالم، وتم تخريب المتاجر من قبل المتظاهرين، وتعهد </a:t>
            </a:r>
            <a:r>
              <a:rPr lang="en-US" sz="2000" b="1" dirty="0">
                <a:solidFill>
                  <a:srgbClr val="2D3956"/>
                </a:solidFill>
                <a:latin typeface="Tajawal ExtraBold" panose="00000800000000000000" pitchFamily="2" charset="-78"/>
                <a:cs typeface="Tajawal ExtraBold" panose="00000800000000000000" pitchFamily="2" charset="-78"/>
              </a:rPr>
              <a:t>The </a:t>
            </a:r>
            <a:r>
              <a:rPr lang="en-US" sz="2000" b="1" dirty="0" err="1">
                <a:solidFill>
                  <a:srgbClr val="2D3956"/>
                </a:solidFill>
                <a:latin typeface="Tajawal ExtraBold" panose="00000800000000000000" pitchFamily="2" charset="-78"/>
                <a:cs typeface="Tajawal ExtraBold" panose="00000800000000000000" pitchFamily="2" charset="-78"/>
              </a:rPr>
              <a:t>Weeknd</a:t>
            </a:r>
            <a:r>
              <a:rPr lang="en-US" sz="2000" b="1" dirty="0">
                <a:solidFill>
                  <a:srgbClr val="2D3956"/>
                </a:solidFill>
                <a:latin typeface="Tajawal ExtraBold" panose="00000800000000000000" pitchFamily="2" charset="-78"/>
                <a:cs typeface="Tajawal ExtraBold" panose="00000800000000000000" pitchFamily="2" charset="-78"/>
              </a:rPr>
              <a:t> </a:t>
            </a:r>
            <a:r>
              <a:rPr lang="ar-EG" sz="2000" b="1" dirty="0">
                <a:solidFill>
                  <a:srgbClr val="2D3956"/>
                </a:solidFill>
                <a:latin typeface="Tajawal ExtraBold" panose="00000800000000000000" pitchFamily="2" charset="-78"/>
                <a:cs typeface="Tajawal ExtraBold" panose="00000800000000000000" pitchFamily="2" charset="-78"/>
              </a:rPr>
              <a:t>بعدم العمل أبدًا مع بائع التجزئة مرة أخرى، وأدان مشاهير آخرون مثل </a:t>
            </a:r>
            <a:r>
              <a:rPr lang="en-US" sz="2000" b="1" dirty="0">
                <a:solidFill>
                  <a:srgbClr val="2D3956"/>
                </a:solidFill>
                <a:latin typeface="Tajawal ExtraBold" panose="00000800000000000000" pitchFamily="2" charset="-78"/>
                <a:cs typeface="Tajawal ExtraBold" panose="00000800000000000000" pitchFamily="2" charset="-78"/>
              </a:rPr>
              <a:t>LeBron James </a:t>
            </a:r>
            <a:r>
              <a:rPr lang="ar-EG" sz="2000" b="1" dirty="0">
                <a:solidFill>
                  <a:srgbClr val="2D3956"/>
                </a:solidFill>
                <a:latin typeface="Tajawal ExtraBold" panose="00000800000000000000" pitchFamily="2" charset="-78"/>
                <a:cs typeface="Tajawal ExtraBold" panose="00000800000000000000" pitchFamily="2" charset="-78"/>
              </a:rPr>
              <a:t>و</a:t>
            </a:r>
            <a:r>
              <a:rPr lang="en-US" sz="2000" b="1" dirty="0">
                <a:solidFill>
                  <a:srgbClr val="2D3956"/>
                </a:solidFill>
                <a:latin typeface="Tajawal ExtraBold" panose="00000800000000000000" pitchFamily="2" charset="-78"/>
                <a:cs typeface="Tajawal ExtraBold" panose="00000800000000000000" pitchFamily="2" charset="-78"/>
              </a:rPr>
              <a:t>Diddy </a:t>
            </a:r>
            <a:r>
              <a:rPr lang="ar-EG" sz="2000" b="1" dirty="0">
                <a:solidFill>
                  <a:srgbClr val="2D3956"/>
                </a:solidFill>
                <a:latin typeface="Tajawal ExtraBold" panose="00000800000000000000" pitchFamily="2" charset="-78"/>
                <a:cs typeface="Tajawal ExtraBold" panose="00000800000000000000" pitchFamily="2" charset="-78"/>
              </a:rPr>
              <a:t>و</a:t>
            </a:r>
            <a:r>
              <a:rPr lang="en-US" sz="2000" b="1" dirty="0">
                <a:solidFill>
                  <a:srgbClr val="2D3956"/>
                </a:solidFill>
                <a:latin typeface="Tajawal ExtraBold" panose="00000800000000000000" pitchFamily="2" charset="-78"/>
                <a:cs typeface="Tajawal ExtraBold" panose="00000800000000000000" pitchFamily="2" charset="-78"/>
              </a:rPr>
              <a:t>G-</a:t>
            </a:r>
            <a:r>
              <a:rPr lang="en-US" sz="2000" b="1" dirty="0" err="1">
                <a:solidFill>
                  <a:srgbClr val="2D3956"/>
                </a:solidFill>
                <a:latin typeface="Tajawal ExtraBold" panose="00000800000000000000" pitchFamily="2" charset="-78"/>
                <a:cs typeface="Tajawal ExtraBold" panose="00000800000000000000" pitchFamily="2" charset="-78"/>
              </a:rPr>
              <a:t>Eazy</a:t>
            </a:r>
            <a:r>
              <a:rPr lang="en-US" sz="2000" b="1" dirty="0">
                <a:solidFill>
                  <a:srgbClr val="2D3956"/>
                </a:solidFill>
                <a:latin typeface="Tajawal ExtraBold" panose="00000800000000000000" pitchFamily="2" charset="-78"/>
                <a:cs typeface="Tajawal ExtraBold" panose="00000800000000000000" pitchFamily="2" charset="-78"/>
              </a:rPr>
              <a:t> </a:t>
            </a:r>
            <a:r>
              <a:rPr lang="ar-EG" sz="2000" b="1" dirty="0">
                <a:solidFill>
                  <a:srgbClr val="2D3956"/>
                </a:solidFill>
                <a:latin typeface="Tajawal ExtraBold" panose="00000800000000000000" pitchFamily="2" charset="-78"/>
                <a:cs typeface="Tajawal ExtraBold" panose="00000800000000000000" pitchFamily="2" charset="-78"/>
              </a:rPr>
              <a:t>العلامة </a:t>
            </a:r>
            <a:r>
              <a:rPr lang="ar-EG" sz="2000" b="1" dirty="0" err="1">
                <a:solidFill>
                  <a:srgbClr val="2D3956"/>
                </a:solidFill>
                <a:latin typeface="Tajawal ExtraBold" panose="00000800000000000000" pitchFamily="2" charset="-78"/>
                <a:cs typeface="Tajawal ExtraBold" panose="00000800000000000000" pitchFamily="2" charset="-78"/>
              </a:rPr>
              <a:t>التجارية.على</a:t>
            </a:r>
            <a:r>
              <a:rPr lang="ar-EG" sz="2000" b="1" dirty="0">
                <a:solidFill>
                  <a:srgbClr val="2D3956"/>
                </a:solidFill>
                <a:latin typeface="Tajawal ExtraBold" panose="00000800000000000000" pitchFamily="2" charset="-78"/>
                <a:cs typeface="Tajawal ExtraBold" panose="00000800000000000000" pitchFamily="2" charset="-78"/>
              </a:rPr>
              <a:t> الرغم من أن شركة </a:t>
            </a:r>
            <a:r>
              <a:rPr lang="en-US" sz="2000" b="1" dirty="0">
                <a:solidFill>
                  <a:srgbClr val="2D3956"/>
                </a:solidFill>
                <a:latin typeface="Tajawal ExtraBold" panose="00000800000000000000" pitchFamily="2" charset="-78"/>
                <a:cs typeface="Tajawal ExtraBold" panose="00000800000000000000" pitchFamily="2" charset="-78"/>
              </a:rPr>
              <a:t>H&amp;M </a:t>
            </a:r>
            <a:r>
              <a:rPr lang="ar-EG" sz="2000" b="1" dirty="0">
                <a:solidFill>
                  <a:srgbClr val="2D3956"/>
                </a:solidFill>
                <a:latin typeface="Tajawal ExtraBold" panose="00000800000000000000" pitchFamily="2" charset="-78"/>
                <a:cs typeface="Tajawal ExtraBold" panose="00000800000000000000" pitchFamily="2" charset="-78"/>
              </a:rPr>
              <a:t>بذلت جهودًا لإدارة الأزمة، إلا أن ذلك لم يكن كافيًا فحسب، بل كانت المشكلة الأكبر هي أنه لا ينبغي تصنيع الملابس على الإطلاق.</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2776309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10238444" cy="3816429"/>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There are many things that could have been done differently and many lessons that could be learned.</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 first lesson is about diversity </a:t>
            </a:r>
            <a:r>
              <a:rPr lang="en-US" sz="2200" b="1" dirty="0">
                <a:solidFill>
                  <a:srgbClr val="2D3956"/>
                </a:solidFill>
                <a:latin typeface="Tajawal ExtraBold" panose="00000800000000000000" pitchFamily="2" charset="-78"/>
                <a:cs typeface="Tajawal ExtraBold" panose="00000800000000000000" pitchFamily="2" charset="-78"/>
              </a:rPr>
              <a:t>within the company. For something so blatantly racist to have been created shows the lack of diversity and attention to the importance of diversity within the company. To work to resolve this H&amp;M has “decided that by 2025, 100% of their employees will feel that they have the same opportunity as the person sitting next to them,” that number will also be tracked by internal employee engagement surveys. H&amp;M has also pledged that “by 2025, 100% of its employees can see visible diversity in those holding leadership positions, wherever they are” (Wang, 2019).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DDA2EB31-C724-CBE7-9F21-F41429A36375}"/>
              </a:ext>
            </a:extLst>
          </p:cNvPr>
          <p:cNvSpPr txBox="1"/>
          <p:nvPr/>
        </p:nvSpPr>
        <p:spPr>
          <a:xfrm>
            <a:off x="2632293" y="5332610"/>
            <a:ext cx="9479007" cy="1477328"/>
          </a:xfrm>
          <a:prstGeom prst="rect">
            <a:avLst/>
          </a:prstGeom>
          <a:solidFill>
            <a:srgbClr val="DDC9D0"/>
          </a:solidFill>
        </p:spPr>
        <p:txBody>
          <a:bodyPr wrap="square">
            <a:spAutoFit/>
          </a:bodyPr>
          <a:lstStyle/>
          <a:p>
            <a:pPr algn="just" rtl="1"/>
            <a:r>
              <a:rPr lang="en-US" b="1" dirty="0" err="1"/>
              <a:t>الدرس</a:t>
            </a:r>
            <a:r>
              <a:rPr lang="en-US" b="1" dirty="0"/>
              <a:t> </a:t>
            </a:r>
            <a:r>
              <a:rPr lang="en-US" b="1" dirty="0" err="1"/>
              <a:t>الأول</a:t>
            </a:r>
            <a:r>
              <a:rPr lang="en-US" b="1" dirty="0"/>
              <a:t> </a:t>
            </a:r>
            <a:r>
              <a:rPr lang="en-US" b="1" dirty="0" err="1"/>
              <a:t>يدور</a:t>
            </a:r>
            <a:r>
              <a:rPr lang="en-US" b="1" dirty="0"/>
              <a:t> </a:t>
            </a:r>
            <a:r>
              <a:rPr lang="en-US" b="1" dirty="0" err="1"/>
              <a:t>حول</a:t>
            </a:r>
            <a:r>
              <a:rPr lang="en-US" b="1" dirty="0"/>
              <a:t> </a:t>
            </a:r>
            <a:r>
              <a:rPr lang="en-US" b="1" dirty="0" err="1"/>
              <a:t>التنوع</a:t>
            </a:r>
            <a:r>
              <a:rPr lang="en-US" b="1" dirty="0"/>
              <a:t> </a:t>
            </a:r>
            <a:r>
              <a:rPr lang="en-US" b="1" dirty="0" err="1"/>
              <a:t>داخل</a:t>
            </a:r>
            <a:r>
              <a:rPr lang="en-US" b="1" dirty="0"/>
              <a:t> </a:t>
            </a:r>
            <a:r>
              <a:rPr lang="en-US" b="1" dirty="0" err="1"/>
              <a:t>الشركة</a:t>
            </a:r>
            <a:r>
              <a:rPr lang="en-US" b="1" dirty="0"/>
              <a:t>. </a:t>
            </a:r>
            <a:r>
              <a:rPr lang="en-US" b="1" dirty="0" err="1"/>
              <a:t>إن</a:t>
            </a:r>
            <a:r>
              <a:rPr lang="en-US" b="1" dirty="0"/>
              <a:t> </a:t>
            </a:r>
            <a:r>
              <a:rPr lang="en-US" b="1" dirty="0" err="1"/>
              <a:t>إنشاء</a:t>
            </a:r>
            <a:r>
              <a:rPr lang="en-US" b="1" dirty="0"/>
              <a:t> </a:t>
            </a:r>
            <a:r>
              <a:rPr lang="en-US" b="1" dirty="0" err="1"/>
              <a:t>شيء</a:t>
            </a:r>
            <a:r>
              <a:rPr lang="en-US" b="1" dirty="0"/>
              <a:t> </a:t>
            </a:r>
            <a:r>
              <a:rPr lang="en-US" b="1" dirty="0" err="1"/>
              <a:t>عنصري</a:t>
            </a:r>
            <a:r>
              <a:rPr lang="en-US" b="1" dirty="0"/>
              <a:t> </a:t>
            </a:r>
            <a:r>
              <a:rPr lang="en-US" b="1" dirty="0" err="1"/>
              <a:t>بشكل</a:t>
            </a:r>
            <a:r>
              <a:rPr lang="en-US" b="1" dirty="0"/>
              <a:t> </a:t>
            </a:r>
            <a:r>
              <a:rPr lang="en-US" b="1" dirty="0" err="1"/>
              <a:t>صارخ</a:t>
            </a:r>
            <a:r>
              <a:rPr lang="en-US" b="1" dirty="0"/>
              <a:t> </a:t>
            </a:r>
            <a:r>
              <a:rPr lang="en-US" b="1" dirty="0" err="1"/>
              <a:t>يدل</a:t>
            </a:r>
            <a:r>
              <a:rPr lang="en-US" b="1" dirty="0"/>
              <a:t> </a:t>
            </a:r>
            <a:r>
              <a:rPr lang="en-US" b="1" dirty="0" err="1"/>
              <a:t>على</a:t>
            </a:r>
            <a:r>
              <a:rPr lang="en-US" b="1" dirty="0"/>
              <a:t> </a:t>
            </a:r>
            <a:r>
              <a:rPr lang="en-US" b="1" dirty="0" err="1"/>
              <a:t>عدم</a:t>
            </a:r>
            <a:r>
              <a:rPr lang="en-US" b="1" dirty="0"/>
              <a:t> </a:t>
            </a:r>
            <a:r>
              <a:rPr lang="en-US" b="1" dirty="0" err="1"/>
              <a:t>وجود</a:t>
            </a:r>
            <a:r>
              <a:rPr lang="en-US" b="1" dirty="0"/>
              <a:t> </a:t>
            </a:r>
            <a:r>
              <a:rPr lang="en-US" b="1" dirty="0" err="1"/>
              <a:t>التنوع</a:t>
            </a:r>
            <a:r>
              <a:rPr lang="en-US" b="1" dirty="0"/>
              <a:t> </a:t>
            </a:r>
            <a:r>
              <a:rPr lang="en-US" b="1" dirty="0" err="1"/>
              <a:t>والاهتمام</a:t>
            </a:r>
            <a:r>
              <a:rPr lang="en-US" b="1" dirty="0"/>
              <a:t> </a:t>
            </a:r>
            <a:r>
              <a:rPr lang="en-US" b="1" dirty="0" err="1"/>
              <a:t>بأهمية</a:t>
            </a:r>
            <a:r>
              <a:rPr lang="en-US" b="1" dirty="0"/>
              <a:t> </a:t>
            </a:r>
            <a:r>
              <a:rPr lang="en-US" b="1" dirty="0" err="1"/>
              <a:t>التنوع</a:t>
            </a:r>
            <a:r>
              <a:rPr lang="en-US" b="1" dirty="0"/>
              <a:t> </a:t>
            </a:r>
            <a:r>
              <a:rPr lang="en-US" b="1" dirty="0" err="1"/>
              <a:t>داخل</a:t>
            </a:r>
            <a:r>
              <a:rPr lang="en-US" b="1" dirty="0"/>
              <a:t> </a:t>
            </a:r>
            <a:r>
              <a:rPr lang="en-US" b="1" dirty="0" err="1"/>
              <a:t>الشركة</a:t>
            </a:r>
            <a:r>
              <a:rPr lang="en-US" b="1" dirty="0"/>
              <a:t>. </a:t>
            </a:r>
            <a:r>
              <a:rPr lang="en-US" b="1" dirty="0" err="1"/>
              <a:t>للعمل</a:t>
            </a:r>
            <a:r>
              <a:rPr lang="en-US" b="1" dirty="0"/>
              <a:t> </a:t>
            </a:r>
            <a:r>
              <a:rPr lang="en-US" b="1" dirty="0" err="1"/>
              <a:t>على</a:t>
            </a:r>
            <a:r>
              <a:rPr lang="en-US" b="1" dirty="0"/>
              <a:t> </a:t>
            </a:r>
            <a:r>
              <a:rPr lang="en-US" b="1" dirty="0" err="1"/>
              <a:t>حل</a:t>
            </a:r>
            <a:r>
              <a:rPr lang="en-US" b="1" dirty="0"/>
              <a:t> </a:t>
            </a:r>
            <a:r>
              <a:rPr lang="en-US" b="1" dirty="0" err="1"/>
              <a:t>هذه</a:t>
            </a:r>
            <a:r>
              <a:rPr lang="en-US" b="1" dirty="0"/>
              <a:t> </a:t>
            </a:r>
            <a:r>
              <a:rPr lang="en-US" b="1" dirty="0" err="1"/>
              <a:t>المشكلة</a:t>
            </a:r>
            <a:r>
              <a:rPr lang="en-US" b="1" dirty="0"/>
              <a:t>، "</a:t>
            </a:r>
            <a:r>
              <a:rPr lang="en-US" b="1" dirty="0" err="1"/>
              <a:t>قررت</a:t>
            </a:r>
            <a:r>
              <a:rPr lang="en-US" b="1" dirty="0"/>
              <a:t> </a:t>
            </a:r>
            <a:r>
              <a:rPr lang="en-US" b="1" dirty="0" err="1"/>
              <a:t>شركة</a:t>
            </a:r>
            <a:r>
              <a:rPr lang="en-US" b="1" dirty="0"/>
              <a:t> H&amp;M </a:t>
            </a:r>
            <a:r>
              <a:rPr lang="en-US" b="1" dirty="0" err="1"/>
              <a:t>أنه</a:t>
            </a:r>
            <a:r>
              <a:rPr lang="en-US" b="1" dirty="0"/>
              <a:t> </a:t>
            </a:r>
            <a:r>
              <a:rPr lang="en-US" b="1" dirty="0" err="1"/>
              <a:t>بحلول</a:t>
            </a:r>
            <a:r>
              <a:rPr lang="en-US" b="1" dirty="0"/>
              <a:t> </a:t>
            </a:r>
            <a:r>
              <a:rPr lang="en-US" b="1" dirty="0" err="1"/>
              <a:t>عام</a:t>
            </a:r>
            <a:r>
              <a:rPr lang="en-US" b="1" dirty="0"/>
              <a:t> 2025، </a:t>
            </a:r>
            <a:r>
              <a:rPr lang="en-US" b="1" dirty="0" err="1"/>
              <a:t>سيشعر</a:t>
            </a:r>
            <a:r>
              <a:rPr lang="en-US" b="1" dirty="0"/>
              <a:t> 100٪ </a:t>
            </a:r>
            <a:r>
              <a:rPr lang="en-US" b="1" dirty="0" err="1"/>
              <a:t>من</a:t>
            </a:r>
            <a:r>
              <a:rPr lang="en-US" b="1" dirty="0"/>
              <a:t> </a:t>
            </a:r>
            <a:r>
              <a:rPr lang="en-US" b="1" dirty="0" err="1"/>
              <a:t>موظفيها</a:t>
            </a:r>
            <a:r>
              <a:rPr lang="en-US" b="1" dirty="0"/>
              <a:t> </a:t>
            </a:r>
            <a:r>
              <a:rPr lang="en-US" b="1" dirty="0" err="1"/>
              <a:t>أن</a:t>
            </a:r>
            <a:r>
              <a:rPr lang="en-US" b="1" dirty="0"/>
              <a:t> </a:t>
            </a:r>
            <a:r>
              <a:rPr lang="en-US" b="1" dirty="0" err="1"/>
              <a:t>لديهم</a:t>
            </a:r>
            <a:r>
              <a:rPr lang="en-US" b="1" dirty="0"/>
              <a:t> </a:t>
            </a:r>
            <a:r>
              <a:rPr lang="en-US" b="1" dirty="0" err="1"/>
              <a:t>نفس</a:t>
            </a:r>
            <a:r>
              <a:rPr lang="en-US" b="1" dirty="0"/>
              <a:t> </a:t>
            </a:r>
            <a:r>
              <a:rPr lang="en-US" b="1" dirty="0" err="1"/>
              <a:t>الفرصة</a:t>
            </a:r>
            <a:r>
              <a:rPr lang="en-US" b="1" dirty="0"/>
              <a:t> </a:t>
            </a:r>
            <a:r>
              <a:rPr lang="en-US" b="1" dirty="0" err="1"/>
              <a:t>التي</a:t>
            </a:r>
            <a:r>
              <a:rPr lang="en-US" b="1" dirty="0"/>
              <a:t> </a:t>
            </a:r>
            <a:r>
              <a:rPr lang="en-US" b="1" dirty="0" err="1"/>
              <a:t>يتمتع</a:t>
            </a:r>
            <a:r>
              <a:rPr lang="en-US" b="1" dirty="0"/>
              <a:t> </a:t>
            </a:r>
            <a:r>
              <a:rPr lang="en-US" b="1" dirty="0" err="1"/>
              <a:t>بها</a:t>
            </a:r>
            <a:r>
              <a:rPr lang="en-US" b="1" dirty="0"/>
              <a:t> </a:t>
            </a:r>
            <a:r>
              <a:rPr lang="en-US" b="1" dirty="0" err="1"/>
              <a:t>الشخص</a:t>
            </a:r>
            <a:r>
              <a:rPr lang="en-US" b="1" dirty="0"/>
              <a:t> </a:t>
            </a:r>
            <a:r>
              <a:rPr lang="en-US" b="1" dirty="0" err="1"/>
              <a:t>الذي</a:t>
            </a:r>
            <a:r>
              <a:rPr lang="en-US" b="1" dirty="0"/>
              <a:t> </a:t>
            </a:r>
            <a:r>
              <a:rPr lang="en-US" b="1" dirty="0" err="1"/>
              <a:t>يجلس</a:t>
            </a:r>
            <a:r>
              <a:rPr lang="en-US" b="1" dirty="0"/>
              <a:t> </a:t>
            </a:r>
            <a:r>
              <a:rPr lang="en-US" b="1" dirty="0" err="1"/>
              <a:t>بجانبهم</a:t>
            </a:r>
            <a:r>
              <a:rPr lang="en-US" b="1" dirty="0"/>
              <a:t>"، </a:t>
            </a:r>
            <a:r>
              <a:rPr lang="en-US" b="1" dirty="0" err="1"/>
              <a:t>وسيتم</a:t>
            </a:r>
            <a:r>
              <a:rPr lang="en-US" b="1" dirty="0"/>
              <a:t> </a:t>
            </a:r>
            <a:r>
              <a:rPr lang="en-US" b="1" dirty="0" err="1"/>
              <a:t>تتبع</a:t>
            </a:r>
            <a:r>
              <a:rPr lang="en-US" b="1" dirty="0"/>
              <a:t> </a:t>
            </a:r>
            <a:r>
              <a:rPr lang="en-US" b="1" dirty="0" err="1"/>
              <a:t>هذا</a:t>
            </a:r>
            <a:r>
              <a:rPr lang="en-US" b="1" dirty="0"/>
              <a:t> </a:t>
            </a:r>
            <a:r>
              <a:rPr lang="en-US" b="1" dirty="0" err="1"/>
              <a:t>الرقم</a:t>
            </a:r>
            <a:r>
              <a:rPr lang="en-US" b="1" dirty="0"/>
              <a:t> </a:t>
            </a:r>
            <a:r>
              <a:rPr lang="en-US" b="1" dirty="0" err="1"/>
              <a:t>أيضًا</a:t>
            </a:r>
            <a:r>
              <a:rPr lang="en-US" b="1" dirty="0"/>
              <a:t> </a:t>
            </a:r>
            <a:r>
              <a:rPr lang="en-US" b="1" dirty="0" err="1"/>
              <a:t>من</a:t>
            </a:r>
            <a:r>
              <a:rPr lang="en-US" b="1" dirty="0"/>
              <a:t> </a:t>
            </a:r>
            <a:r>
              <a:rPr lang="en-US" b="1" dirty="0" err="1"/>
              <a:t>خلال</a:t>
            </a:r>
            <a:r>
              <a:rPr lang="en-US" b="1" dirty="0"/>
              <a:t> </a:t>
            </a:r>
            <a:r>
              <a:rPr lang="en-US" b="1" dirty="0" err="1"/>
              <a:t>استطلاعات</a:t>
            </a:r>
            <a:r>
              <a:rPr lang="en-US" b="1" dirty="0"/>
              <a:t> </a:t>
            </a:r>
            <a:r>
              <a:rPr lang="en-US" b="1" dirty="0" err="1"/>
              <a:t>مشاركة</a:t>
            </a:r>
            <a:r>
              <a:rPr lang="en-US" b="1" dirty="0"/>
              <a:t> </a:t>
            </a:r>
            <a:r>
              <a:rPr lang="en-US" b="1" dirty="0" err="1"/>
              <a:t>الموظفين</a:t>
            </a:r>
            <a:r>
              <a:rPr lang="en-US" b="1" dirty="0"/>
              <a:t> </a:t>
            </a:r>
            <a:r>
              <a:rPr lang="en-US" b="1" dirty="0" err="1"/>
              <a:t>الداخلية</a:t>
            </a:r>
            <a:r>
              <a:rPr lang="en-US" b="1" dirty="0"/>
              <a:t>. </a:t>
            </a:r>
            <a:r>
              <a:rPr lang="en-US" b="1" dirty="0" err="1"/>
              <a:t>وتعهدت</a:t>
            </a:r>
            <a:r>
              <a:rPr lang="en-US" b="1" dirty="0"/>
              <a:t> H&amp;M </a:t>
            </a:r>
            <a:r>
              <a:rPr lang="en-US" b="1" dirty="0" err="1"/>
              <a:t>أيضًا</a:t>
            </a:r>
            <a:r>
              <a:rPr lang="en-US" b="1" dirty="0"/>
              <a:t> </a:t>
            </a:r>
            <a:r>
              <a:rPr lang="en-US" b="1" dirty="0" err="1"/>
              <a:t>بأنه</a:t>
            </a:r>
            <a:r>
              <a:rPr lang="en-US" b="1" dirty="0"/>
              <a:t> "</a:t>
            </a:r>
            <a:r>
              <a:rPr lang="en-US" b="1" dirty="0" err="1"/>
              <a:t>بحلول</a:t>
            </a:r>
            <a:r>
              <a:rPr lang="en-US" b="1" dirty="0"/>
              <a:t> </a:t>
            </a:r>
            <a:r>
              <a:rPr lang="en-US" b="1" dirty="0" err="1"/>
              <a:t>عام</a:t>
            </a:r>
            <a:r>
              <a:rPr lang="en-US" b="1" dirty="0"/>
              <a:t> 2025، </a:t>
            </a:r>
            <a:r>
              <a:rPr lang="en-US" b="1" dirty="0" err="1"/>
              <a:t>سيتمكن</a:t>
            </a:r>
            <a:r>
              <a:rPr lang="en-US" b="1" dirty="0"/>
              <a:t> 100% </a:t>
            </a:r>
            <a:r>
              <a:rPr lang="en-US" b="1" dirty="0" err="1"/>
              <a:t>من</a:t>
            </a:r>
            <a:r>
              <a:rPr lang="en-US" b="1" dirty="0"/>
              <a:t> </a:t>
            </a:r>
            <a:r>
              <a:rPr lang="en-US" b="1" dirty="0" err="1"/>
              <a:t>موظفيها</a:t>
            </a:r>
            <a:r>
              <a:rPr lang="en-US" b="1" dirty="0"/>
              <a:t> </a:t>
            </a:r>
            <a:r>
              <a:rPr lang="en-US" b="1" dirty="0" err="1"/>
              <a:t>من</a:t>
            </a:r>
            <a:r>
              <a:rPr lang="en-US" b="1" dirty="0"/>
              <a:t> </a:t>
            </a:r>
            <a:r>
              <a:rPr lang="en-US" b="1" dirty="0" err="1"/>
              <a:t>رؤية</a:t>
            </a:r>
            <a:r>
              <a:rPr lang="en-US" b="1" dirty="0"/>
              <a:t> </a:t>
            </a:r>
            <a:r>
              <a:rPr lang="en-US" b="1" dirty="0" err="1"/>
              <a:t>تنوع</a:t>
            </a:r>
            <a:r>
              <a:rPr lang="en-US" b="1" dirty="0"/>
              <a:t> </a:t>
            </a:r>
            <a:r>
              <a:rPr lang="en-US" b="1" dirty="0" err="1"/>
              <a:t>واضح</a:t>
            </a:r>
            <a:r>
              <a:rPr lang="en-US" b="1" dirty="0"/>
              <a:t> في </a:t>
            </a:r>
            <a:r>
              <a:rPr lang="en-US" b="1" dirty="0" err="1"/>
              <a:t>أولئك</a:t>
            </a:r>
            <a:r>
              <a:rPr lang="en-US" b="1" dirty="0"/>
              <a:t> </a:t>
            </a:r>
            <a:r>
              <a:rPr lang="en-US" b="1" dirty="0" err="1"/>
              <a:t>الذين</a:t>
            </a:r>
            <a:r>
              <a:rPr lang="en-US" b="1" dirty="0"/>
              <a:t> </a:t>
            </a:r>
            <a:r>
              <a:rPr lang="en-US" b="1" dirty="0" err="1"/>
              <a:t>يشغلون</a:t>
            </a:r>
            <a:r>
              <a:rPr lang="en-US" b="1" dirty="0"/>
              <a:t> </a:t>
            </a:r>
            <a:r>
              <a:rPr lang="en-US" b="1" dirty="0" err="1"/>
              <a:t>مناصب</a:t>
            </a:r>
            <a:r>
              <a:rPr lang="en-US" b="1" dirty="0"/>
              <a:t> </a:t>
            </a:r>
            <a:r>
              <a:rPr lang="en-US" b="1" dirty="0" err="1"/>
              <a:t>قيادية</a:t>
            </a:r>
            <a:r>
              <a:rPr lang="en-US" b="1" dirty="0"/>
              <a:t>، </a:t>
            </a:r>
            <a:r>
              <a:rPr lang="en-US" b="1" dirty="0" err="1"/>
              <a:t>أينما</a:t>
            </a:r>
            <a:r>
              <a:rPr lang="en-US" b="1" dirty="0"/>
              <a:t> </a:t>
            </a:r>
            <a:r>
              <a:rPr lang="en-US" b="1" dirty="0" err="1"/>
              <a:t>كانوا</a:t>
            </a:r>
            <a:r>
              <a:rPr lang="en-US" b="1" dirty="0"/>
              <a:t>" (Wang, 2019).</a:t>
            </a:r>
          </a:p>
        </p:txBody>
      </p:sp>
    </p:spTree>
    <p:extLst>
      <p:ext uri="{BB962C8B-B14F-4D97-AF65-F5344CB8AC3E}">
        <p14:creationId xmlns:p14="http://schemas.microsoft.com/office/powerpoint/2010/main" val="257204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10238444" cy="3139321"/>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There are many things that could have been done differently and many lessons that could be learned.</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 second lesson is about the system in which H&amp;M uses for new clothing items</a:t>
            </a:r>
            <a:r>
              <a:rPr lang="en-US" sz="2200" b="1" dirty="0">
                <a:solidFill>
                  <a:srgbClr val="2D3956"/>
                </a:solidFill>
                <a:latin typeface="Tajawal ExtraBold" panose="00000800000000000000" pitchFamily="2" charset="-78"/>
                <a:cs typeface="Tajawal ExtraBold" panose="00000800000000000000" pitchFamily="2" charset="-78"/>
              </a:rPr>
              <a:t>. Although they had a seven step system there was still large room for error. To reduce this room for error “ there are now opportunities to flag garments at every stage of the process and make notes about particular sensitivities ranging from where it should (and shouldn’t) be sold to how it should be styled to who should be wearing it on the site” (Wang, 2019).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DDA2EB31-C724-CBE7-9F21-F41429A36375}"/>
              </a:ext>
            </a:extLst>
          </p:cNvPr>
          <p:cNvSpPr txBox="1"/>
          <p:nvPr/>
        </p:nvSpPr>
        <p:spPr>
          <a:xfrm>
            <a:off x="2632293" y="4335206"/>
            <a:ext cx="9479007" cy="1200329"/>
          </a:xfrm>
          <a:prstGeom prst="rect">
            <a:avLst/>
          </a:prstGeom>
          <a:solidFill>
            <a:srgbClr val="DDC9D0"/>
          </a:solidFill>
        </p:spPr>
        <p:txBody>
          <a:bodyPr wrap="square">
            <a:spAutoFit/>
          </a:bodyPr>
          <a:lstStyle/>
          <a:p>
            <a:pPr algn="just" rtl="1"/>
            <a:r>
              <a:rPr lang="ar-EG" b="1" dirty="0"/>
              <a:t>الدرس الثاني يدور حول النظام الذي تستخدمه شركة </a:t>
            </a:r>
            <a:r>
              <a:rPr lang="en-US" b="1" dirty="0"/>
              <a:t>H&amp;M </a:t>
            </a:r>
            <a:r>
              <a:rPr lang="ar-EG" b="1" dirty="0"/>
              <a:t>في الملابس الجديدة. على الرغم من أنه كان لديهم نظام من سبع خطوات، إلا أنه لا يزال هناك مجال كبير للخطأ. وللحد من هذه المساحة للخطأ "توجد الآن فرص لوضع علامة على الملابس في كل مرحلة من مراحل العملية وتدوين ملاحظات حول حساسيات معينة تتراوح بين المكان الذي ينبغي (أو لا ينبغي) بيعه فيه إلى كيفية تصميمه ومن يجب أن يرتديه". على الموقع" (وانغ، 2019).</a:t>
            </a:r>
            <a:endParaRPr lang="en-US" b="1" dirty="0"/>
          </a:p>
        </p:txBody>
      </p:sp>
    </p:spTree>
    <p:extLst>
      <p:ext uri="{BB962C8B-B14F-4D97-AF65-F5344CB8AC3E}">
        <p14:creationId xmlns:p14="http://schemas.microsoft.com/office/powerpoint/2010/main" val="24314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0234"/>
            <a:ext cx="10238444" cy="2800767"/>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There are many things that could have been done differently and many lessons that could be learned.</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They also have made a system where “any flagged items are now discussed in meetings that bring together various departments. There are email groups where anyone can submit a concern and weigh in on items. They’ve also increased the amount of people who do the final-round of quality checks, not only to prevent visual fatigue but also to establish objective distance between the checker and image” (Wang, 2019).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DDA2EB31-C724-CBE7-9F21-F41429A36375}"/>
              </a:ext>
            </a:extLst>
          </p:cNvPr>
          <p:cNvSpPr txBox="1"/>
          <p:nvPr/>
        </p:nvSpPr>
        <p:spPr>
          <a:xfrm>
            <a:off x="2632293" y="4315040"/>
            <a:ext cx="9479007" cy="1200329"/>
          </a:xfrm>
          <a:prstGeom prst="rect">
            <a:avLst/>
          </a:prstGeom>
          <a:solidFill>
            <a:srgbClr val="DDC9D0"/>
          </a:solidFill>
        </p:spPr>
        <p:txBody>
          <a:bodyPr wrap="square">
            <a:spAutoFit/>
          </a:bodyPr>
          <a:lstStyle/>
          <a:p>
            <a:pPr algn="just" rtl="1"/>
            <a:r>
              <a:rPr lang="ar-EG" b="1" dirty="0"/>
              <a:t>لقد أنشأوا أيضًا نظامًا حيث تتم الآن مناقشة أي عناصر تم وضع علامة عليها في الاجتماعات التي تجمع الأقسام المختلفة. هناك مجموعات بريد إلكتروني حيث يمكن لأي شخص تقديم مخاوفه والتعليق على العناصر. لقد قاموا أيضًا بزيادة عدد الأشخاص الذين يقومون بالجولة النهائية من فحوصات الجودة، ليس فقط لمنع الإرهاق البصري ولكن أيضًا لإنشاء مسافة موضوعية بين المدقق والصورة "(وانغ، 2019).</a:t>
            </a:r>
            <a:endParaRPr lang="en-US" b="1" dirty="0"/>
          </a:p>
        </p:txBody>
      </p:sp>
    </p:spTree>
    <p:extLst>
      <p:ext uri="{BB962C8B-B14F-4D97-AF65-F5344CB8AC3E}">
        <p14:creationId xmlns:p14="http://schemas.microsoft.com/office/powerpoint/2010/main" val="82231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2927411"/>
            <a:ext cx="6667500" cy="2505075"/>
          </a:xfrm>
          <a:prstGeom prst="rect">
            <a:avLst/>
          </a:prstGeom>
        </p:spPr>
      </p:pic>
    </p:spTree>
    <p:extLst>
      <p:ext uri="{BB962C8B-B14F-4D97-AF65-F5344CB8AC3E}">
        <p14:creationId xmlns:p14="http://schemas.microsoft.com/office/powerpoint/2010/main" val="395985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Public Relations (PR)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82748"/>
            <a:ext cx="9446683"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Public relations (PR) has been the backbone of corporate relationships in society so that both parties may benefit in some way, whether it involves community relations, media relations, issues management or crisis communication.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PR is “the management function that establishes and maintains mutually beneficial relationships between an organization and the publics on whom its success or failure depends”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37647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131566"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when done successfully, can help mitigate 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Reputation</a:t>
            </a:r>
            <a:r>
              <a:rPr lang="en-US" sz="2400" b="1" dirty="0">
                <a:solidFill>
                  <a:srgbClr val="2D3956"/>
                </a:solidFill>
                <a:latin typeface="Tajawal ExtraBold" panose="00000800000000000000" pitchFamily="2" charset="-78"/>
                <a:cs typeface="Tajawal ExtraBold" panose="00000800000000000000" pitchFamily="2" charset="-78"/>
              </a:rPr>
              <a:t> is “a perceptual representation of a company’s past actions and future prospects </a:t>
            </a:r>
            <a:r>
              <a:rPr lang="ar-EG" sz="2400" b="1" dirty="0">
                <a:solidFill>
                  <a:srgbClr val="2D3956"/>
                </a:solidFill>
                <a:latin typeface="Tajawal ExtraBold" panose="00000800000000000000" pitchFamily="2" charset="-78"/>
                <a:cs typeface="Tajawal ExtraBold" panose="00000800000000000000" pitchFamily="2" charset="-78"/>
              </a:rPr>
              <a:t>آفاق </a:t>
            </a:r>
            <a:r>
              <a:rPr lang="en-US" sz="2400" b="1" dirty="0">
                <a:solidFill>
                  <a:srgbClr val="2D3956"/>
                </a:solidFill>
                <a:latin typeface="Tajawal ExtraBold" panose="00000800000000000000" pitchFamily="2" charset="-78"/>
                <a:cs typeface="Tajawal ExtraBold" panose="00000800000000000000" pitchFamily="2" charset="-78"/>
              </a:rPr>
              <a:t> that describe the firm’s appeal </a:t>
            </a:r>
            <a:r>
              <a:rPr lang="ar-EG" sz="2400" b="1" dirty="0">
                <a:solidFill>
                  <a:srgbClr val="2D3956"/>
                </a:solidFill>
                <a:latin typeface="Tajawal ExtraBold" panose="00000800000000000000" pitchFamily="2" charset="-78"/>
                <a:cs typeface="Tajawal ExtraBold" panose="00000800000000000000" pitchFamily="2" charset="-78"/>
              </a:rPr>
              <a:t>جاذبية الشركة </a:t>
            </a:r>
            <a:r>
              <a:rPr lang="en-US" sz="2400" b="1" dirty="0">
                <a:solidFill>
                  <a:srgbClr val="2D3956"/>
                </a:solidFill>
                <a:latin typeface="Tajawal ExtraBold" panose="00000800000000000000" pitchFamily="2" charset="-78"/>
                <a:cs typeface="Tajawal ExtraBold" panose="00000800000000000000" pitchFamily="2" charset="-78"/>
              </a:rPr>
              <a:t> to all of its key constituents”.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Crises are harmful to organizations and their stakeholders who might have conflicting interests and needs. </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the organizational actions and communication that are expected to lower the likelihood of a crisis, minimize the harm from a crisis, and re-establish orders after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296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As a result, organizational research regarding crisis management usually addresses one or more of the event’s three areas/stages: (a) pre-crisis preparedness, (b) proposal for handling midst crisis situations, and (c) post-crisis strategies to restore the corporate image.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reputation-attribution </a:t>
            </a:r>
            <a:r>
              <a:rPr lang="ar-EG" sz="2400" b="1" dirty="0">
                <a:solidFill>
                  <a:srgbClr val="2D3956"/>
                </a:solidFill>
                <a:latin typeface="Tajawal ExtraBold" panose="00000800000000000000" pitchFamily="2" charset="-78"/>
                <a:cs typeface="Tajawal ExtraBold" panose="00000800000000000000" pitchFamily="2" charset="-78"/>
              </a:rPr>
              <a:t>إسناد السمعة </a:t>
            </a:r>
            <a:r>
              <a:rPr lang="en-US" sz="2400" b="1" dirty="0">
                <a:solidFill>
                  <a:srgbClr val="2D3956"/>
                </a:solidFill>
                <a:latin typeface="Tajawal ExtraBold" panose="00000800000000000000" pitchFamily="2" charset="-78"/>
                <a:cs typeface="Tajawal ExtraBold" panose="00000800000000000000" pitchFamily="2" charset="-78"/>
              </a:rPr>
              <a:t> is a more straightforward psychological process, crisis communication strategies are more complicated but can influence cognitions and help lessen a crisis’s negative impacts on an organization and its stakeholders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201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3877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Social Media in Crisis Communication</a:t>
            </a:r>
          </a:p>
          <a:p>
            <a:pPr algn="ctr"/>
            <a:r>
              <a:rPr lang="en-US" sz="3400" b="1" dirty="0">
                <a:solidFill>
                  <a:srgbClr val="2E3957"/>
                </a:solidFill>
                <a:latin typeface="Tajawal ExtraBold" panose="00000800000000000000" pitchFamily="2" charset="-78"/>
                <a:cs typeface="Tajawal ExtraBold" panose="00000800000000000000" pitchFamily="2" charset="-78"/>
              </a:rPr>
              <a:t>Opportunities and Challenges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AE92FFAB-BC44-343C-031D-F79F381148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5849" y="2657777"/>
            <a:ext cx="5064207" cy="2848616"/>
          </a:xfrm>
          <a:prstGeom prst="rect">
            <a:avLst/>
          </a:prstGeom>
        </p:spPr>
      </p:pic>
    </p:spTree>
    <p:extLst>
      <p:ext uri="{BB962C8B-B14F-4D97-AF65-F5344CB8AC3E}">
        <p14:creationId xmlns:p14="http://schemas.microsoft.com/office/powerpoint/2010/main" val="284047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in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3376420" cy="4401205"/>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Social media provides both </a:t>
            </a:r>
            <a:r>
              <a:rPr lang="en-US" sz="2000" b="1" dirty="0">
                <a:solidFill>
                  <a:srgbClr val="C00000"/>
                </a:solidFill>
                <a:latin typeface="Tajawal ExtraBold" panose="00000800000000000000" pitchFamily="2" charset="-78"/>
                <a:cs typeface="Tajawal ExtraBold" panose="00000800000000000000" pitchFamily="2" charset="-78"/>
              </a:rPr>
              <a:t>opportunities and challenges </a:t>
            </a:r>
            <a:r>
              <a:rPr lang="en-US" sz="2000" b="1" dirty="0">
                <a:solidFill>
                  <a:srgbClr val="2D3956"/>
                </a:solidFill>
                <a:latin typeface="Tajawal ExtraBold" panose="00000800000000000000" pitchFamily="2" charset="-78"/>
                <a:cs typeface="Tajawal ExtraBold" panose="00000800000000000000" pitchFamily="2" charset="-78"/>
              </a:rPr>
              <a:t>for crisis communication. With more than three billion people around the globe using social media.</a:t>
            </a:r>
          </a:p>
          <a:p>
            <a:pPr algn="just"/>
            <a:r>
              <a:rPr lang="en-US" sz="2000" b="1" dirty="0">
                <a:solidFill>
                  <a:srgbClr val="2D3956"/>
                </a:solidFill>
                <a:latin typeface="Tajawal ExtraBold" panose="00000800000000000000" pitchFamily="2" charset="-78"/>
                <a:cs typeface="Tajawal ExtraBold" panose="00000800000000000000" pitchFamily="2" charset="-78"/>
              </a:rPr>
              <a:t>By using social media effectively, crisis managers can ensure their communication is received by their intended audience at the time it needs to be received.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92134619-83D9-D539-DB4B-4E3868DD5047}"/>
              </a:ext>
            </a:extLst>
          </p:cNvPr>
          <p:cNvGrpSpPr/>
          <p:nvPr/>
        </p:nvGrpSpPr>
        <p:grpSpPr>
          <a:xfrm>
            <a:off x="4835170" y="1414506"/>
            <a:ext cx="7392456" cy="4896873"/>
            <a:chOff x="4799545" y="1414506"/>
            <a:chExt cx="7392456" cy="4896873"/>
          </a:xfrm>
        </p:grpSpPr>
        <p:pic>
          <p:nvPicPr>
            <p:cNvPr id="8" name="Picture 7">
              <a:extLst>
                <a:ext uri="{FF2B5EF4-FFF2-40B4-BE49-F238E27FC236}">
                  <a16:creationId xmlns:a16="http://schemas.microsoft.com/office/drawing/2014/main" id="{7EE86E82-0569-FFD8-5033-A279D4A1C78B}"/>
                </a:ext>
              </a:extLst>
            </p:cNvPr>
            <p:cNvPicPr>
              <a:picLocks noChangeAspect="1"/>
            </p:cNvPicPr>
            <p:nvPr/>
          </p:nvPicPr>
          <p:blipFill>
            <a:blip r:embed="rId8">
              <a:lum bright="-20000" contrast="40000"/>
            </a:blip>
            <a:stretch>
              <a:fillRect/>
            </a:stretch>
          </p:blipFill>
          <p:spPr>
            <a:xfrm>
              <a:off x="4799545" y="1414506"/>
              <a:ext cx="7392456" cy="4896873"/>
            </a:xfrm>
            <a:prstGeom prst="rect">
              <a:avLst/>
            </a:prstGeom>
            <a:ln>
              <a:solidFill>
                <a:schemeClr val="tx1"/>
              </a:solidFill>
            </a:ln>
          </p:spPr>
        </p:pic>
        <p:sp>
          <p:nvSpPr>
            <p:cNvPr id="12" name="Rectangle 11">
              <a:extLst>
                <a:ext uri="{FF2B5EF4-FFF2-40B4-BE49-F238E27FC236}">
                  <a16:creationId xmlns:a16="http://schemas.microsoft.com/office/drawing/2014/main" id="{8D761D2D-C8C4-0C35-FDD4-63812F5A04B4}"/>
                </a:ext>
              </a:extLst>
            </p:cNvPr>
            <p:cNvSpPr/>
            <p:nvPr/>
          </p:nvSpPr>
          <p:spPr>
            <a:xfrm>
              <a:off x="4799545" y="1468414"/>
              <a:ext cx="686855" cy="2377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Beveled 5">
            <a:extLst>
              <a:ext uri="{FF2B5EF4-FFF2-40B4-BE49-F238E27FC236}">
                <a16:creationId xmlns:a16="http://schemas.microsoft.com/office/drawing/2014/main" id="{98AB7464-9207-740E-E888-B0E0ADBFDBF7}"/>
              </a:ext>
            </a:extLst>
          </p:cNvPr>
          <p:cNvSpPr/>
          <p:nvPr/>
        </p:nvSpPr>
        <p:spPr>
          <a:xfrm>
            <a:off x="9225148" y="4741202"/>
            <a:ext cx="2719450" cy="1448638"/>
          </a:xfrm>
          <a:prstGeom prst="bevel">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F0000"/>
                </a:solidFill>
                <a:effectLst>
                  <a:outerShdw blurRad="38100" dist="19050" dir="2700000" algn="tl" rotWithShape="0">
                    <a:schemeClr val="dk1">
                      <a:alpha val="40000"/>
                    </a:schemeClr>
                  </a:outerShdw>
                </a:effectLst>
              </a:rPr>
              <a:t>Para </a:t>
            </a:r>
            <a:r>
              <a:rPr lang="en-US" sz="1400" dirty="0">
                <a:ln w="0"/>
                <a:solidFill>
                  <a:schemeClr val="tx1"/>
                </a:solidFill>
                <a:effectLst>
                  <a:outerShdw blurRad="38100" dist="19050" dir="2700000" algn="tl" rotWithShape="0">
                    <a:schemeClr val="dk1">
                      <a:alpha val="40000"/>
                    </a:schemeClr>
                  </a:outerShdw>
                </a:effectLst>
              </a:rPr>
              <a:t>can mean “like” something. A </a:t>
            </a:r>
            <a:r>
              <a:rPr lang="en-US" sz="1400" dirty="0" err="1">
                <a:ln w="0"/>
                <a:solidFill>
                  <a:srgbClr val="FF0000"/>
                </a:solidFill>
                <a:effectLst>
                  <a:outerShdw blurRad="38100" dist="19050" dir="2700000" algn="tl" rotWithShape="0">
                    <a:schemeClr val="dk1">
                      <a:alpha val="40000"/>
                    </a:schemeClr>
                  </a:outerShdw>
                </a:effectLst>
              </a:rPr>
              <a:t>paracrisis</a:t>
            </a:r>
            <a:r>
              <a:rPr lang="en-US" sz="1400" dirty="0">
                <a:ln w="0"/>
                <a:solidFill>
                  <a:schemeClr val="tx1"/>
                </a:solidFill>
                <a:effectLst>
                  <a:outerShdw blurRad="38100" dist="19050" dir="2700000" algn="tl" rotWithShape="0">
                    <a:schemeClr val="dk1">
                      <a:alpha val="40000"/>
                    </a:schemeClr>
                  </a:outerShdw>
                </a:effectLst>
              </a:rPr>
              <a:t> is like a crisis. It can “look like” a crisis and does require action from the organization.</a:t>
            </a:r>
          </a:p>
        </p:txBody>
      </p:sp>
    </p:spTree>
    <p:extLst>
      <p:ext uri="{BB962C8B-B14F-4D97-AF65-F5344CB8AC3E}">
        <p14:creationId xmlns:p14="http://schemas.microsoft.com/office/powerpoint/2010/main" val="363554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07102" y="2884883"/>
            <a:ext cx="3681351"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oster of a model&#10;&#10;Description automatically generated">
            <a:extLst>
              <a:ext uri="{FF2B5EF4-FFF2-40B4-BE49-F238E27FC236}">
                <a16:creationId xmlns:a16="http://schemas.microsoft.com/office/drawing/2014/main" id="{34E1B556-F494-E754-4250-0BF802B7C9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6810" y="0"/>
            <a:ext cx="6206335" cy="6858000"/>
          </a:xfrm>
          <a:prstGeom prst="rect">
            <a:avLst/>
          </a:prstGeom>
        </p:spPr>
      </p:pic>
    </p:spTree>
    <p:extLst>
      <p:ext uri="{BB962C8B-B14F-4D97-AF65-F5344CB8AC3E}">
        <p14:creationId xmlns:p14="http://schemas.microsoft.com/office/powerpoint/2010/main" val="2984610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ar-EG" sz="1800" b="1" dirty="0">
                <a:effectLst/>
                <a:latin typeface="Calibri" panose="020F0502020204030204" pitchFamily="34" charset="0"/>
                <a:ea typeface="Calibri" panose="020F0502020204030204" pitchFamily="34" charset="0"/>
                <a:cs typeface="Arial" panose="020B0604020202020204" pitchFamily="34" charset="0"/>
              </a:rPr>
              <a:t>وكالة الصحف/ الدعاية</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560416"/>
          </a:xfrm>
          <a:prstGeom prst="rect">
            <a:avLst/>
          </a:prstGeom>
          <a:noFill/>
        </p:spPr>
        <p:txBody>
          <a:bodyPr wrap="square" rtlCol="0">
            <a:spAutoFit/>
          </a:bodyPr>
          <a:lstStyle/>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2)The public information model </a:t>
            </a:r>
            <a:r>
              <a:rPr lang="ar-EG" sz="1800" b="1" dirty="0">
                <a:effectLst/>
                <a:latin typeface="Calibri" panose="020F0502020204030204" pitchFamily="34" charset="0"/>
                <a:ea typeface="Calibri" panose="020F0502020204030204" pitchFamily="34" charset="0"/>
                <a:cs typeface="Arial" panose="020B0604020202020204" pitchFamily="34" charset="0"/>
              </a:rPr>
              <a:t>المعلومات العامة</a:t>
            </a:r>
            <a:r>
              <a:rPr lang="en-US" sz="2050" b="1" dirty="0">
                <a:solidFill>
                  <a:srgbClr val="2D3956"/>
                </a:solidFill>
                <a:latin typeface="Tajawal ExtraBold" panose="00000800000000000000" pitchFamily="2" charset="-78"/>
                <a:cs typeface="Tajawal ExtraBold" panose="00000800000000000000" pitchFamily="2" charset="-78"/>
              </a:rPr>
              <a:t>, developed as a reaction to attacks on large corporations and government agencies by journalists. Leaders of these organizations realized they needed more than the propaganda of press agents to counter the attacks in the media. The public information model is also a one-way asymmetrical model of communication, traveling from the organization to the audience, with mass media as its primary channel.</a:t>
            </a:r>
          </a:p>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3) The two-way asymmetrical model </a:t>
            </a:r>
            <a:r>
              <a:rPr lang="ar-EG" sz="1800" b="1" dirty="0">
                <a:effectLst/>
                <a:latin typeface="Calibri" panose="020F0502020204030204" pitchFamily="34" charset="0"/>
                <a:ea typeface="Calibri" panose="020F0502020204030204" pitchFamily="34" charset="0"/>
                <a:cs typeface="Arial" panose="020B0604020202020204" pitchFamily="34" charset="0"/>
              </a:rPr>
              <a:t>نموذج الاتجاهين غير المتناسق/غير المتماثل</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050" b="1" dirty="0">
                <a:solidFill>
                  <a:srgbClr val="2D3956"/>
                </a:solidFill>
                <a:latin typeface="Tajawal ExtraBold" panose="00000800000000000000" pitchFamily="2" charset="-78"/>
                <a:cs typeface="Tajawal ExtraBold" panose="00000800000000000000" pitchFamily="2" charset="-78"/>
              </a:rPr>
              <a:t>some public relations practitioners began to base their work on the behavioral and social sciences, and, as a result, to give more credence to examining audience behavior: PR practitioners both sought information from and gave information to the public. Here, the key is to persuade publics to accept an organization’s point of view. Unlike the first two models, feedback was generated through scientific research to advance and secure the interests and needs of the organization ahead of its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34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7856"/>
            <a:ext cx="9994935" cy="433965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4)The two-way symmetrical model </a:t>
            </a:r>
            <a:r>
              <a:rPr lang="ar-EG" sz="1800" b="1" dirty="0">
                <a:effectLst/>
                <a:latin typeface="Calibri" panose="020F0502020204030204" pitchFamily="34" charset="0"/>
                <a:ea typeface="Calibri" panose="020F0502020204030204" pitchFamily="34" charset="0"/>
                <a:cs typeface="Arial" panose="020B0604020202020204" pitchFamily="34" charset="0"/>
              </a:rPr>
              <a:t>نموذج الاتجاهين المتناسق/ المتماثل</a:t>
            </a:r>
            <a:r>
              <a:rPr lang="en-US" sz="2300" b="1" dirty="0">
                <a:solidFill>
                  <a:srgbClr val="C00000"/>
                </a:solidFill>
                <a:latin typeface="Tajawal ExtraBold" panose="00000800000000000000" pitchFamily="2" charset="-78"/>
                <a:cs typeface="Tajawal ExtraBold" panose="00000800000000000000" pitchFamily="2" charset="-78"/>
              </a:rPr>
              <a:t> </a:t>
            </a:r>
            <a:r>
              <a:rPr lang="en-US" sz="2300" b="1" dirty="0">
                <a:solidFill>
                  <a:srgbClr val="2D3956"/>
                </a:solidFill>
                <a:latin typeface="Tajawal ExtraBold" panose="00000800000000000000" pitchFamily="2" charset="-78"/>
                <a:cs typeface="Tajawal ExtraBold" panose="00000800000000000000" pitchFamily="2" charset="-78"/>
              </a:rPr>
              <a:t>is to use communication to create and maintain a mutual understanding and respect between an organization and its publics. The two-way symmetrical model of public relations focuses on a balanced dialogue, where the organization listens to the concerns of the public to encourage an open and honest, mutually beneficial relationship.</a:t>
            </a:r>
          </a:p>
          <a:p>
            <a:pPr algn="just"/>
            <a:r>
              <a:rPr lang="en-US" sz="2300" b="1" dirty="0">
                <a:solidFill>
                  <a:srgbClr val="2D3956"/>
                </a:solidFill>
                <a:latin typeface="Tajawal ExtraBold" panose="00000800000000000000" pitchFamily="2" charset="-78"/>
                <a:cs typeface="Tajawal ExtraBold" panose="00000800000000000000" pitchFamily="2" charset="-78"/>
              </a:rPr>
              <a:t>This model is based on a </a:t>
            </a:r>
            <a:r>
              <a:rPr lang="en-US" sz="2300" b="1" dirty="0">
                <a:solidFill>
                  <a:srgbClr val="C00000"/>
                </a:solidFill>
                <a:latin typeface="Tajawal ExtraBold" panose="00000800000000000000" pitchFamily="2" charset="-78"/>
                <a:cs typeface="Tajawal ExtraBold" panose="00000800000000000000" pitchFamily="2" charset="-78"/>
              </a:rPr>
              <a:t>free exchange of information </a:t>
            </a:r>
            <a:r>
              <a:rPr lang="en-US" sz="2300" b="1" dirty="0">
                <a:solidFill>
                  <a:srgbClr val="2D3956"/>
                </a:solidFill>
                <a:latin typeface="Tajawal ExtraBold" panose="00000800000000000000" pitchFamily="2" charset="-78"/>
                <a:cs typeface="Tajawal ExtraBold" panose="00000800000000000000" pitchFamily="2" charset="-78"/>
              </a:rPr>
              <a:t>that is used to alter attitudes in both the organization and its public rather than the public changing to suit the organization. Given that communication is a balance between senders and receivers, both the public and the organization can, in theory, be persuaded to shift their thinking and/or practice.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917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BC5CB47-DEA1-62DA-5EF9-D5243D85A519}"/>
              </a:ext>
            </a:extLst>
          </p:cNvPr>
          <p:cNvSpPr txBox="1"/>
          <p:nvPr/>
        </p:nvSpPr>
        <p:spPr>
          <a:xfrm>
            <a:off x="2597130" y="3105833"/>
            <a:ext cx="6513614" cy="646331"/>
          </a:xfrm>
          <a:prstGeom prst="rect">
            <a:avLst/>
          </a:prstGeom>
          <a:noFill/>
        </p:spPr>
        <p:txBody>
          <a:bodyPr wrap="square">
            <a:spAutoFit/>
          </a:bodyPr>
          <a:lstStyle/>
          <a:p>
            <a:r>
              <a:rPr lang="en-US" dirty="0"/>
              <a:t>https://konahpr.wixsite.com/konah/post/%D8%AC%D9%8A%D9%85%D8%B3-%D8%AC%D8%B1%D9%88%D9%86%D8%AC</a:t>
            </a:r>
          </a:p>
        </p:txBody>
      </p:sp>
      <p:sp>
        <p:nvSpPr>
          <p:cNvPr id="4" name="Rectangle 3">
            <a:extLst>
              <a:ext uri="{FF2B5EF4-FFF2-40B4-BE49-F238E27FC236}">
                <a16:creationId xmlns:a16="http://schemas.microsoft.com/office/drawing/2014/main" id="{287C4917-784A-C5D6-B455-5621BFBEFD6D}"/>
              </a:ext>
            </a:extLst>
          </p:cNvPr>
          <p:cNvSpPr/>
          <p:nvPr/>
        </p:nvSpPr>
        <p:spPr>
          <a:xfrm>
            <a:off x="1364043" y="1900745"/>
            <a:ext cx="3101079" cy="99683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6353323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3326" y="2524849"/>
            <a:ext cx="5789919" cy="2894960"/>
          </a:xfrm>
          <a:prstGeom prst="rect">
            <a:avLst/>
          </a:prstGeom>
        </p:spPr>
      </p:pic>
    </p:spTree>
    <p:extLst>
      <p:ext uri="{BB962C8B-B14F-4D97-AF65-F5344CB8AC3E}">
        <p14:creationId xmlns:p14="http://schemas.microsoft.com/office/powerpoint/2010/main" val="4089675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ar-EG" sz="1800" b="1" dirty="0">
                <a:effectLst/>
                <a:latin typeface="Calibri" panose="020F0502020204030204" pitchFamily="34" charset="0"/>
                <a:ea typeface="Calibri" panose="020F0502020204030204" pitchFamily="34" charset="0"/>
                <a:cs typeface="Arial" panose="020B0604020202020204" pitchFamily="34" charset="0"/>
              </a:rPr>
              <a:t>نظرية استعادة الصورة </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ar-EG" sz="2200" b="1" dirty="0">
                <a:solidFill>
                  <a:srgbClr val="C00000"/>
                </a:solidFill>
                <a:latin typeface="Tajawal ExtraBold" panose="00000800000000000000" pitchFamily="2" charset="-78"/>
                <a:cs typeface="Tajawal ExtraBold" panose="00000800000000000000" pitchFamily="2" charset="-78"/>
              </a:rPr>
              <a:t> اعتذار </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t>
            </a:r>
            <a:r>
              <a:rPr lang="ar-EG" sz="2200" b="1" dirty="0">
                <a:solidFill>
                  <a:srgbClr val="2D3956"/>
                </a:solidFill>
                <a:latin typeface="Tajawal ExtraBold" panose="00000800000000000000" pitchFamily="2" charset="-78"/>
                <a:cs typeface="Tajawal ExtraBold" panose="00000800000000000000" pitchFamily="2" charset="-78"/>
              </a:rPr>
              <a:t> فعل </a:t>
            </a:r>
            <a:r>
              <a:rPr lang="ar-EG" sz="2200" b="1" dirty="0" err="1">
                <a:solidFill>
                  <a:srgbClr val="2D3956"/>
                </a:solidFill>
                <a:latin typeface="Tajawal ExtraBold" panose="00000800000000000000" pitchFamily="2" charset="-78"/>
                <a:cs typeface="Tajawal ExtraBold" panose="00000800000000000000" pitchFamily="2" charset="-78"/>
              </a:rPr>
              <a:t>مسئ</a:t>
            </a:r>
            <a:r>
              <a:rPr lang="en-US" sz="2200" b="1" dirty="0">
                <a:solidFill>
                  <a:srgbClr val="2D3956"/>
                </a:solidFill>
                <a:latin typeface="Tajawal ExtraBold" panose="00000800000000000000" pitchFamily="2" charset="-78"/>
                <a:cs typeface="Tajawal ExtraBold" panose="00000800000000000000" pitchFamily="2" charset="-78"/>
              </a:rPr>
              <a:t> and 2) an accusation</a:t>
            </a:r>
            <a:r>
              <a:rPr lang="ar-EG" sz="2200" b="1" dirty="0">
                <a:solidFill>
                  <a:srgbClr val="2D3956"/>
                </a:solidFill>
                <a:latin typeface="Tajawal ExtraBold" panose="00000800000000000000" pitchFamily="2" charset="-78"/>
                <a:cs typeface="Tajawal ExtraBold" panose="00000800000000000000" pitchFamily="2" charset="-78"/>
              </a:rPr>
              <a:t>الاتهام </a:t>
            </a:r>
            <a:r>
              <a:rPr lang="en-US" sz="2200" b="1" dirty="0">
                <a:solidFill>
                  <a:srgbClr val="2D3956"/>
                </a:solidFill>
                <a:latin typeface="Tajawal ExtraBold" panose="00000800000000000000" pitchFamily="2" charset="-78"/>
                <a:cs typeface="Tajawal ExtraBold" panose="00000800000000000000" pitchFamily="2" charset="-78"/>
              </a:rPr>
              <a:t>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83209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2) maintaining a positive reputation is one of the central goals of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strategies into five distinct categories: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Denial </a:t>
            </a:r>
            <a:r>
              <a:rPr lang="ar-EG" sz="2200" b="1" dirty="0">
                <a:solidFill>
                  <a:srgbClr val="2D3956"/>
                </a:solidFill>
                <a:latin typeface="Tajawal ExtraBold" panose="00000800000000000000" pitchFamily="2" charset="-78"/>
                <a:cs typeface="Tajawal ExtraBold" panose="00000800000000000000" pitchFamily="2" charset="-78"/>
              </a:rPr>
              <a:t>إنكار</a:t>
            </a:r>
            <a:r>
              <a:rPr lang="en-US" sz="2200" b="1" dirty="0">
                <a:solidFill>
                  <a:srgbClr val="2D3956"/>
                </a:solidFill>
                <a:latin typeface="Tajawal ExtraBold" panose="00000800000000000000" pitchFamily="2" charset="-78"/>
                <a:cs typeface="Tajawal ExtraBold" panose="00000800000000000000" pitchFamily="2" charset="-78"/>
              </a:rPr>
              <a:t>,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Evading </a:t>
            </a:r>
            <a:r>
              <a:rPr lang="ar-EG" sz="2200" b="1" dirty="0">
                <a:solidFill>
                  <a:srgbClr val="2D3956"/>
                </a:solidFill>
                <a:latin typeface="Tajawal ExtraBold" panose="00000800000000000000" pitchFamily="2" charset="-78"/>
                <a:cs typeface="Tajawal ExtraBold" panose="00000800000000000000" pitchFamily="2" charset="-78"/>
              </a:rPr>
              <a:t>التهرب</a:t>
            </a:r>
            <a:r>
              <a:rPr lang="en-US" sz="2200" b="1" dirty="0">
                <a:solidFill>
                  <a:srgbClr val="2D3956"/>
                </a:solidFill>
                <a:latin typeface="Tajawal ExtraBold" panose="00000800000000000000" pitchFamily="2" charset="-78"/>
                <a:cs typeface="Tajawal ExtraBold" panose="00000800000000000000" pitchFamily="2" charset="-78"/>
              </a:rPr>
              <a:t> responsibility,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Mortification </a:t>
            </a:r>
            <a:r>
              <a:rPr lang="ar-EG" sz="2200" b="1" dirty="0">
                <a:solidFill>
                  <a:srgbClr val="2D3956"/>
                </a:solidFill>
                <a:latin typeface="Tajawal ExtraBold" panose="00000800000000000000" pitchFamily="2" charset="-78"/>
                <a:cs typeface="Tajawal ExtraBold" panose="00000800000000000000" pitchFamily="2" charset="-78"/>
              </a:rPr>
              <a:t>الإماتة</a:t>
            </a:r>
            <a:r>
              <a:rPr lang="en-US" sz="2200" b="1" dirty="0">
                <a:solidFill>
                  <a:srgbClr val="2D3956"/>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tries to restore an image by asking forgiveness. </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a:t>
            </a:r>
            <a:r>
              <a:rPr lang="ar-EG" sz="2200" b="1" dirty="0">
                <a:solidFill>
                  <a:srgbClr val="C00000"/>
                </a:solidFill>
                <a:latin typeface="Tajawal ExtraBold" panose="00000800000000000000" pitchFamily="2" charset="-78"/>
                <a:cs typeface="Tajawal ExtraBold" panose="00000800000000000000" pitchFamily="2" charset="-78"/>
              </a:rPr>
              <a:t>تناقص</a:t>
            </a:r>
            <a:r>
              <a:rPr lang="en-US" sz="2200" b="1" dirty="0">
                <a:solidFill>
                  <a:srgbClr val="C00000"/>
                </a:solidFill>
                <a:latin typeface="Tajawal ExtraBold" panose="00000800000000000000" pitchFamily="2" charset="-78"/>
                <a:cs typeface="Tajawal ExtraBold" panose="00000800000000000000" pitchFamily="2" charset="-78"/>
              </a:rPr>
              <a: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a:t>
            </a:r>
            <a:r>
              <a:rPr lang="ar-EG" sz="2200" b="1" dirty="0">
                <a:solidFill>
                  <a:srgbClr val="C00000"/>
                </a:solidFill>
                <a:latin typeface="Tajawal ExtraBold" panose="00000800000000000000" pitchFamily="2" charset="-78"/>
                <a:cs typeface="Tajawal ExtraBold" panose="00000800000000000000" pitchFamily="2" charset="-78"/>
              </a:rPr>
              <a:t>تعزيز</a:t>
            </a:r>
            <a:r>
              <a:rPr lang="en-US" sz="2200" b="1" dirty="0">
                <a:solidFill>
                  <a:srgbClr val="C00000"/>
                </a:solidFill>
                <a:latin typeface="Tajawal ExtraBold" panose="00000800000000000000" pitchFamily="2" charset="-78"/>
                <a:cs typeface="Tajawal ExtraBold" panose="00000800000000000000" pitchFamily="2" charset="-78"/>
              </a:rPr>
              <a:t>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8">
            <a:lum bright="-20000" contrast="40000"/>
          </a:blip>
          <a:stretch>
            <a:fillRect/>
          </a:stretch>
        </p:blipFill>
        <p:spPr>
          <a:xfrm>
            <a:off x="1591071" y="1541078"/>
            <a:ext cx="10009339" cy="4194703"/>
          </a:xfrm>
          <a:prstGeom prst="rect">
            <a:avLst/>
          </a:prstGeom>
        </p:spPr>
      </p:pic>
      <p:sp>
        <p:nvSpPr>
          <p:cNvPr id="6" name="TextBox 5">
            <a:extLst>
              <a:ext uri="{FF2B5EF4-FFF2-40B4-BE49-F238E27FC236}">
                <a16:creationId xmlns:a16="http://schemas.microsoft.com/office/drawing/2014/main" id="{453B68E2-1C16-D641-8619-59AFDE19A383}"/>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9AC18CC-5011-E45D-10C7-FB02B3900B5A}"/>
              </a:ext>
            </a:extLst>
          </p:cNvPr>
          <p:cNvSpPr txBox="1"/>
          <p:nvPr/>
        </p:nvSpPr>
        <p:spPr>
          <a:xfrm>
            <a:off x="2953987" y="4826722"/>
            <a:ext cx="834242" cy="338554"/>
          </a:xfrm>
          <a:prstGeom prst="rect">
            <a:avLst/>
          </a:prstGeom>
          <a:noFill/>
        </p:spPr>
        <p:txBody>
          <a:bodyPr wrap="square">
            <a:spAutoFit/>
          </a:bodyPr>
          <a:lstStyle/>
          <a:p>
            <a:r>
              <a:rPr lang="en-US" sz="1600" b="1" dirty="0" err="1"/>
              <a:t>التكامل</a:t>
            </a:r>
            <a:endParaRPr lang="en-US" sz="1600" b="1" dirty="0"/>
          </a:p>
        </p:txBody>
      </p:sp>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i="1" dirty="0">
                <a:solidFill>
                  <a:srgbClr val="C00000"/>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2F8DC8D0-75A4-E45D-5300-41C00E245960}"/>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This model is quite useful for communication in emergency situations for defining the at-risk population and how to reach these people in an effective way and timely manner.</a:t>
            </a:r>
          </a:p>
          <a:p>
            <a:pPr algn="just"/>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r>
              <a:rPr lang="en-US" sz="2200" b="1" dirty="0">
                <a:solidFill>
                  <a:srgbClr val="2D3956"/>
                </a:solidFill>
                <a:latin typeface="Tajawal ExtraBold" panose="00000800000000000000" pitchFamily="2" charset="-78"/>
                <a:cs typeface="Tajawal ExtraBold" panose="00000800000000000000" pitchFamily="2" charset="-78"/>
              </a:rPr>
              <a:t>It is to be noted that, </a:t>
            </a:r>
            <a:r>
              <a:rPr lang="en-US" sz="2200" b="1" dirty="0">
                <a:solidFill>
                  <a:srgbClr val="C00000"/>
                </a:solidFill>
                <a:latin typeface="Tajawal ExtraBold" panose="00000800000000000000" pitchFamily="2" charset="-78"/>
                <a:cs typeface="Tajawal ExtraBold" panose="00000800000000000000" pitchFamily="2" charset="-78"/>
              </a:rPr>
              <a:t>social media platforms can facilitate organizations to monitor crisis issues, cultivate critical relationships, and create transparency</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2A5554A-35F1-ABFB-0EF4-810983254428}"/>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792" r="2792"/>
          <a:stretch/>
        </p:blipFill>
        <p:spPr>
          <a:xfrm>
            <a:off x="3384855" y="2612914"/>
            <a:ext cx="5223059" cy="2904310"/>
          </a:xfrm>
          <a:prstGeom prst="rect">
            <a:avLst/>
          </a:prstGeom>
        </p:spPr>
      </p:pic>
    </p:spTree>
    <p:extLst>
      <p:ext uri="{BB962C8B-B14F-4D97-AF65-F5344CB8AC3E}">
        <p14:creationId xmlns:p14="http://schemas.microsoft.com/office/powerpoint/2010/main" val="4248760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C00000"/>
                </a:solidFill>
                <a:latin typeface="Tajawal ExtraBold" panose="00000800000000000000" pitchFamily="2" charset="-78"/>
                <a:cs typeface="Tajawal ExtraBold" panose="00000800000000000000" pitchFamily="2" charset="-78"/>
              </a:rPr>
              <a:t>a dialogic public relations theory</a:t>
            </a:r>
            <a:r>
              <a:rPr lang="en-US" sz="2400" b="1" dirty="0">
                <a:solidFill>
                  <a:srgbClr val="2D3956"/>
                </a:solidFill>
                <a:latin typeface="Tajawal ExtraBold" panose="00000800000000000000" pitchFamily="2" charset="-78"/>
                <a:cs typeface="Tajawal ExtraBold" panose="00000800000000000000" pitchFamily="2" charset="-78"/>
              </a:rPr>
              <a:t>, Kent and Taylor (2002) </a:t>
            </a:r>
            <a:r>
              <a:rPr lang="en-US" sz="2400" b="1" dirty="0">
                <a:solidFill>
                  <a:srgbClr val="C00000"/>
                </a:solidFill>
                <a:latin typeface="Tajawal ExtraBold" panose="00000800000000000000" pitchFamily="2" charset="-78"/>
                <a:cs typeface="Tajawal ExtraBold" panose="00000800000000000000" pitchFamily="2" charset="-78"/>
              </a:rPr>
              <a:t>presented that public relations could enhance dialogue by creating channels for dialogic communication to occur</a:t>
            </a:r>
            <a:r>
              <a:rPr lang="en-US" sz="2400" b="1" dirty="0">
                <a:solidFill>
                  <a:srgbClr val="2D3956"/>
                </a:solidFill>
                <a:latin typeface="Tajawal ExtraBold" panose="00000800000000000000" pitchFamily="2" charset="-78"/>
                <a:cs typeface="Tajawal ExtraBold" panose="00000800000000000000" pitchFamily="2" charset="-78"/>
              </a:rPr>
              <a: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online communication as an ideal opportunity for promoting dialogue.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dialogic relationships with stakeholders through strategically designed websites.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five ways you can use influencers to help in a PR crisis on social media.</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By generating positive commentary </a:t>
            </a:r>
            <a:r>
              <a:rPr lang="en-US" sz="2400" b="1" dirty="0">
                <a:solidFill>
                  <a:srgbClr val="2D3956"/>
                </a:solidFill>
                <a:latin typeface="Tajawal ExtraBold" panose="00000800000000000000" pitchFamily="2" charset="-78"/>
                <a:cs typeface="Tajawal ExtraBold" panose="00000800000000000000" pitchFamily="2" charset="-78"/>
              </a:rPr>
              <a:t>about your brand and engaging your target audience, influencers can help shift conversations.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Influencers can help shift the attention </a:t>
            </a:r>
            <a:r>
              <a:rPr lang="en-US" sz="2400" b="1" dirty="0">
                <a:solidFill>
                  <a:srgbClr val="2D3956"/>
                </a:solidFill>
                <a:latin typeface="Tajawal ExtraBold" panose="00000800000000000000" pitchFamily="2" charset="-78"/>
                <a:cs typeface="Tajawal ExtraBold" panose="00000800000000000000" pitchFamily="2" charset="-78"/>
              </a:rPr>
              <a:t>and conversations. But that’s not to say you shouldn’t own up to your mistakes. Before recruiting influencers to change the conversation, address the issue and show your commitment to fixing it. Then, you can bring in influencers to add positive vibes.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drive positive traffic to your most relevant web resources in times of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a:t>
            </a:r>
            <a:r>
              <a:rPr lang="en-US" sz="2800" b="1" dirty="0">
                <a:solidFill>
                  <a:srgbClr val="C00000"/>
                </a:solidFill>
                <a:latin typeface="Tajawal ExtraBold" panose="00000800000000000000" pitchFamily="2" charset="-78"/>
                <a:cs typeface="Tajawal ExtraBold" panose="00000800000000000000" pitchFamily="2" charset="-78"/>
              </a:rPr>
              <a:t>improve positive mentions </a:t>
            </a:r>
            <a:r>
              <a:rPr lang="en-US" sz="2800" b="1" dirty="0">
                <a:solidFill>
                  <a:srgbClr val="2D3956"/>
                </a:solidFill>
                <a:latin typeface="Tajawal ExtraBold" panose="00000800000000000000" pitchFamily="2" charset="-78"/>
                <a:cs typeface="Tajawal ExtraBold" panose="00000800000000000000" pitchFamily="2" charset="-78"/>
              </a:rPr>
              <a:t>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It’s hard to believe that in late 2021, Britain’s #1 breakfast cereal – Weetabix – was facing a significant PR crisis that made headlines. Workers at the food giant partly downed their tools across various factories, causing a shortage of Weetabix. As a result, significant negative sentiment erupted around the Weetabix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ACCC29D-6037-7771-D31C-1EDA34B2EFFE}"/>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27101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While the strike was resolved, Weetabix anticipated that negative conversations about the brand would still pervade online search items and mentions in the days and weeks that followed.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By partnering with content creators and micro-influencers from the food and lifestyle niches, </a:t>
            </a:r>
            <a:r>
              <a:rPr lang="en-US" sz="2400" b="1" dirty="0">
                <a:solidFill>
                  <a:srgbClr val="2D3956"/>
                </a:solidFill>
                <a:latin typeface="Tajawal ExtraBold" panose="00000800000000000000" pitchFamily="2" charset="-78"/>
                <a:cs typeface="Tajawal ExtraBold" panose="00000800000000000000" pitchFamily="2" charset="-78"/>
              </a:rPr>
              <a:t>Weetabix managed to ignite</a:t>
            </a:r>
            <a:r>
              <a:rPr lang="ar-EG" sz="2400" b="1" dirty="0">
                <a:solidFill>
                  <a:srgbClr val="2D3956"/>
                </a:solidFill>
                <a:latin typeface="Tajawal ExtraBold" panose="00000800000000000000" pitchFamily="2" charset="-78"/>
                <a:cs typeface="Tajawal ExtraBold" panose="00000800000000000000" pitchFamily="2" charset="-78"/>
              </a:rPr>
              <a:t> يشعل </a:t>
            </a:r>
            <a:r>
              <a:rPr lang="en-US" sz="2400" b="1" dirty="0">
                <a:solidFill>
                  <a:srgbClr val="2D3956"/>
                </a:solidFill>
                <a:latin typeface="Tajawal ExtraBold" panose="00000800000000000000" pitchFamily="2" charset="-78"/>
                <a:cs typeface="Tajawal ExtraBold" panose="00000800000000000000" pitchFamily="2" charset="-78"/>
              </a:rPr>
              <a:t> several viral moments on social platforms including Instagram and TikTok. In particular, the #WeetabixCheesecake viral challenge generated positive mentions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886D0E53-30BF-2D1B-939E-D1CD899E1096}"/>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2108019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DDDA9C6-E85B-532A-C39D-DCD60D4D58A1}"/>
              </a:ext>
            </a:extLst>
          </p:cNvPr>
          <p:cNvPicPr>
            <a:picLocks noChangeAspect="1"/>
          </p:cNvPicPr>
          <p:nvPr/>
        </p:nvPicPr>
        <p:blipFill>
          <a:blip r:embed="rId8"/>
          <a:stretch>
            <a:fillRect/>
          </a:stretch>
        </p:blipFill>
        <p:spPr>
          <a:xfrm>
            <a:off x="1858100" y="1281441"/>
            <a:ext cx="4143298" cy="4708566"/>
          </a:xfrm>
          <a:prstGeom prst="rect">
            <a:avLst/>
          </a:prstGeom>
        </p:spPr>
      </p:pic>
      <p:pic>
        <p:nvPicPr>
          <p:cNvPr id="10" name="Picture 9">
            <a:extLst>
              <a:ext uri="{FF2B5EF4-FFF2-40B4-BE49-F238E27FC236}">
                <a16:creationId xmlns:a16="http://schemas.microsoft.com/office/drawing/2014/main" id="{D98D4CC3-A810-6EF4-A397-1CF884831EC3}"/>
              </a:ext>
            </a:extLst>
          </p:cNvPr>
          <p:cNvPicPr>
            <a:picLocks noChangeAspect="1"/>
          </p:cNvPicPr>
          <p:nvPr/>
        </p:nvPicPr>
        <p:blipFill>
          <a:blip r:embed="rId9"/>
          <a:stretch>
            <a:fillRect/>
          </a:stretch>
        </p:blipFill>
        <p:spPr>
          <a:xfrm>
            <a:off x="6304362" y="1226485"/>
            <a:ext cx="4431908" cy="5005449"/>
          </a:xfrm>
          <a:prstGeom prst="rect">
            <a:avLst/>
          </a:prstGeom>
        </p:spPr>
      </p:pic>
      <p:sp>
        <p:nvSpPr>
          <p:cNvPr id="6" name="Rectangle 5">
            <a:extLst>
              <a:ext uri="{FF2B5EF4-FFF2-40B4-BE49-F238E27FC236}">
                <a16:creationId xmlns:a16="http://schemas.microsoft.com/office/drawing/2014/main" id="{D2FEA571-31AB-A89F-8068-A8C1B8236623}"/>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326982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Writing better content for your brand and telling your stories organically is a key advantage of combining PR with influencer marketing. This, in turn, improves your brand engagement rate.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An influencer campaign effectively connects you with specific audiences on social media platforms during a PR crisis. Influencers can increase your brand’s likes, shares, reposts, comments, DMs, link clicks, hashtag engagements – pretty much everything.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30832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Walkers Crisps is an example of a brand that aimed to connect better with audiences on social media after a minor PR crisis. The brand’s 2017 #WalkersWave ad campaign was intended in good humor, and it did amuse me quite a bit.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798E8F42-31E1-E48A-A23B-5699D1C1262A}"/>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820201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1537535"/>
            <a:ext cx="4795132"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However, the campaign, fronted by football legend Gary Lineker, backfired after it failed to consider how people on the internet might try and have fun with it, and it ended up showing the star holding portraits of questionable characters such as Joseph Stalin and Fred West doing the Mexican wave. All a tad embarrassing.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71C7839-F7A6-9AF1-07C1-5662E50D0632}"/>
              </a:ext>
            </a:extLst>
          </p:cNvPr>
          <p:cNvPicPr>
            <a:picLocks noChangeAspect="1"/>
          </p:cNvPicPr>
          <p:nvPr/>
        </p:nvPicPr>
        <p:blipFill>
          <a:blip r:embed="rId8"/>
          <a:stretch>
            <a:fillRect/>
          </a:stretch>
        </p:blipFill>
        <p:spPr>
          <a:xfrm>
            <a:off x="6614374" y="1344468"/>
            <a:ext cx="5121366" cy="4910447"/>
          </a:xfrm>
          <a:prstGeom prst="rect">
            <a:avLst/>
          </a:prstGeom>
        </p:spPr>
      </p:pic>
      <p:sp>
        <p:nvSpPr>
          <p:cNvPr id="6" name="Rectangle 5">
            <a:extLst>
              <a:ext uri="{FF2B5EF4-FFF2-40B4-BE49-F238E27FC236}">
                <a16:creationId xmlns:a16="http://schemas.microsoft.com/office/drawing/2014/main" id="{F61FC0DC-1651-0FF1-A17F-87D2F77AF03B}"/>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1630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quickly overcome the public relations backlash, Walkers’ strategy was to rejuvenate customer perceptions and engagements with the brand through influencer partnerships.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Walkers employed a multi-faceted approach. First, the brand, a darling of soccer fans in the UK, enlisted influencers from this circle. The most visible was influencer and journalist Reggie Yates, who fronted its #WalkersUnited and #SnapandShare campaigns across socials such as Snapchat.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62720-2CED-63C1-AB3C-27D8688D02B5}"/>
              </a:ext>
            </a:extLst>
          </p:cNvPr>
          <p:cNvSpPr txBox="1"/>
          <p:nvPr/>
        </p:nvSpPr>
        <p:spPr>
          <a:xfrm>
            <a:off x="362732" y="2199881"/>
            <a:ext cx="966228" cy="34163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en-US" dirty="0"/>
          </a:p>
          <a:p>
            <a:r>
              <a:rPr lang="en-US" dirty="0"/>
              <a:t>https://vimeo.com/213405274?embedded=true&amp;source=video_title&amp;owner=1356983</a:t>
            </a:r>
          </a:p>
        </p:txBody>
      </p:sp>
      <p:sp>
        <p:nvSpPr>
          <p:cNvPr id="8" name="Rectangle 7">
            <a:extLst>
              <a:ext uri="{FF2B5EF4-FFF2-40B4-BE49-F238E27FC236}">
                <a16:creationId xmlns:a16="http://schemas.microsoft.com/office/drawing/2014/main" id="{87A1DF5F-D3AE-119B-F565-27D6ABAB061F}"/>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082364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next strategy was for Walkers to enlist celebrity influencers, the Spice Girls, as the new face of the brand with the social media campaign #BestEverFan.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This campaign had a massive return on investment. A single live stream on Facebook generated an average engagement of 50%, with 36,000 comments, likes and shares, and hundreds of thousands of views.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E8248E34-7D28-0964-A208-B8A4747BAC7D}"/>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211280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Any misinformation or negative press coming from the crisis will affect their attitude towards your brand.</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counteract that. A good influencer marketing campaign will help shed some light on what your brand is all about. Besides showing the good work of your brand, influencers may also help people who have never heard about you discover what your company does.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Snapchat faced mounting criticism in 2018 when the company announced sweeping redesign changes. Among many things, they wanted to condense their Stories and Discover features on a single page. Snapchat users were less than impressed, with some describing the new design as cumbersome and hard to get used to.</a:t>
            </a:r>
          </a:p>
          <a:p>
            <a:pPr algn="just"/>
            <a:r>
              <a:rPr lang="en-US" sz="2400" b="1" dirty="0">
                <a:solidFill>
                  <a:srgbClr val="2D3956"/>
                </a:solidFill>
                <a:latin typeface="Tajawal ExtraBold" panose="00000800000000000000" pitchFamily="2" charset="-78"/>
                <a:cs typeface="Tajawal ExtraBold" panose="00000800000000000000" pitchFamily="2" charset="-78"/>
              </a:rPr>
              <a:t>Initially, Snapchat’s CEO Evan Spiegel was bullish about the design changes and assured users that “they were here to stay”. However, after increased backlash, competition from a revamped Instagram, and a single tweet from Kylie Jenner that sent Snapchat’s shares tumbling, Snapchat backtracked.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215D24C8-9127-7D21-C72F-A400FA120D45}"/>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712804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5209179"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Besides resolving some of the UX issues on the app, Snapchat also conducted promos with some of the most famous influencers on the app. That included Cyrene </a:t>
            </a:r>
            <a:r>
              <a:rPr lang="en-US" sz="2400" b="1" dirty="0" err="1">
                <a:solidFill>
                  <a:srgbClr val="2D3956"/>
                </a:solidFill>
                <a:latin typeface="Tajawal ExtraBold" panose="00000800000000000000" pitchFamily="2" charset="-78"/>
                <a:cs typeface="Tajawal ExtraBold" panose="00000800000000000000" pitchFamily="2" charset="-78"/>
              </a:rPr>
              <a:t>Quiamco</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err="1">
                <a:solidFill>
                  <a:srgbClr val="2D3956"/>
                </a:solidFill>
                <a:latin typeface="Tajawal ExtraBold" panose="00000800000000000000" pitchFamily="2" charset="-78"/>
                <a:cs typeface="Tajawal ExtraBold" panose="00000800000000000000" pitchFamily="2" charset="-78"/>
              </a:rPr>
              <a:t>CyreneQ</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digital artist, creative and influencer with over 200k followers. </a:t>
            </a:r>
            <a:r>
              <a:rPr lang="en-US" sz="2400" b="1" dirty="0">
                <a:solidFill>
                  <a:srgbClr val="2D3956"/>
                </a:solidFill>
                <a:latin typeface="Tajawal ExtraBold" panose="00000800000000000000" pitchFamily="2" charset="-78"/>
                <a:cs typeface="Tajawal ExtraBold" panose="00000800000000000000" pitchFamily="2" charset="-78"/>
              </a:rPr>
              <a:t>The influencers promoted the new design and increased awareness about the new product rollouts.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342170E-154B-D6E4-56D3-7E61E6B6CA95}"/>
              </a:ext>
            </a:extLst>
          </p:cNvPr>
          <p:cNvPicPr>
            <a:picLocks noChangeAspect="1"/>
          </p:cNvPicPr>
          <p:nvPr/>
        </p:nvPicPr>
        <p:blipFill>
          <a:blip r:embed="rId8"/>
          <a:stretch>
            <a:fillRect/>
          </a:stretch>
        </p:blipFill>
        <p:spPr>
          <a:xfrm>
            <a:off x="7005651" y="1337041"/>
            <a:ext cx="5020763" cy="4854045"/>
          </a:xfrm>
          <a:prstGeom prst="rect">
            <a:avLst/>
          </a:prstGeom>
        </p:spPr>
      </p:pic>
      <p:sp>
        <p:nvSpPr>
          <p:cNvPr id="6" name="Rectangle 5">
            <a:extLst>
              <a:ext uri="{FF2B5EF4-FFF2-40B4-BE49-F238E27FC236}">
                <a16:creationId xmlns:a16="http://schemas.microsoft.com/office/drawing/2014/main" id="{5652A060-FB94-1387-CB6E-89DD2D66270F}"/>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761993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will not make a bad product good. However, influencer relationships can help rebuild trust with people amid a bad PR outlay.</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rebuild trust and brand sentiment, generate positive search traffic and social signals, earn potential customers, and improve engagement. This is achieved through sharing positive content and directing conversations.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Chipotle has been in the news since 2015, when the first cases of E. coli outbreak were reported at the giant Mexican-themed food retailer. Negative sentiment about Chipotle rippled across the company’s customer base of health-conscious food lovers. Lawsuits and sales slumps dogged the company through a rough couple of years.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9D5BD10-FE5E-ED5A-4F1B-C2BD15186A23}"/>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981479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5209179" cy="230832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r>
              <a:rPr lang="en-US" sz="2400" b="1" dirty="0">
                <a:solidFill>
                  <a:srgbClr val="2D3956"/>
                </a:solidFill>
                <a:latin typeface="Tajawal ExtraBold" panose="00000800000000000000" pitchFamily="2" charset="-78"/>
                <a:cs typeface="Tajawal ExtraBold" panose="00000800000000000000" pitchFamily="2" charset="-78"/>
              </a:rPr>
              <a:t>A $50million advertising campaign on TV and sites like YouTube did little to salvage Chipotle’s image. Free coupons and giveaways didn’t help either.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342170E-154B-D6E4-56D3-7E61E6B6CA9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005651" y="1961949"/>
            <a:ext cx="5020763" cy="3604229"/>
          </a:xfrm>
          <a:prstGeom prst="rect">
            <a:avLst/>
          </a:prstGeom>
        </p:spPr>
      </p:pic>
      <p:pic>
        <p:nvPicPr>
          <p:cNvPr id="9" name="Picture 8">
            <a:extLst>
              <a:ext uri="{FF2B5EF4-FFF2-40B4-BE49-F238E27FC236}">
                <a16:creationId xmlns:a16="http://schemas.microsoft.com/office/drawing/2014/main" id="{E33C6BC2-0950-18D7-58F5-4FEADD5CA46F}"/>
              </a:ext>
            </a:extLst>
          </p:cNvPr>
          <p:cNvPicPr>
            <a:picLocks noChangeAspect="1"/>
          </p:cNvPicPr>
          <p:nvPr/>
        </p:nvPicPr>
        <p:blipFill>
          <a:blip r:embed="rId9"/>
          <a:stretch>
            <a:fillRect/>
          </a:stretch>
        </p:blipFill>
        <p:spPr>
          <a:xfrm>
            <a:off x="2575089" y="3877531"/>
            <a:ext cx="4371975" cy="2462213"/>
          </a:xfrm>
          <a:prstGeom prst="rect">
            <a:avLst/>
          </a:prstGeom>
        </p:spPr>
      </p:pic>
      <p:sp>
        <p:nvSpPr>
          <p:cNvPr id="6" name="Rectangle 5">
            <a:extLst>
              <a:ext uri="{FF2B5EF4-FFF2-40B4-BE49-F238E27FC236}">
                <a16:creationId xmlns:a16="http://schemas.microsoft.com/office/drawing/2014/main" id="{0FE0E316-4047-1F5A-9D23-0833710E079B}"/>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240421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r>
              <a:rPr lang="en-US" sz="2400" b="1" dirty="0">
                <a:solidFill>
                  <a:srgbClr val="2D3956"/>
                </a:solidFill>
                <a:latin typeface="Tajawal ExtraBold" panose="00000800000000000000" pitchFamily="2" charset="-78"/>
                <a:cs typeface="Tajawal ExtraBold" panose="00000800000000000000" pitchFamily="2" charset="-78"/>
              </a:rPr>
              <a:t>But then Chipotle released a video ad (the Behind the Foil campaign) that took cameras inside its elusive kitchens, showcasing its “safety first” approaches. Besides the video-ad campaign, Chipotle further engaged digital influencers in a move that saw the company target Gen-Z and millennials, who had fast become its main target segment. </a:t>
            </a:r>
          </a:p>
          <a:p>
            <a:pPr algn="just"/>
            <a:r>
              <a:rPr lang="en-US" sz="2400" b="1" dirty="0">
                <a:solidFill>
                  <a:srgbClr val="2D3956"/>
                </a:solidFill>
                <a:latin typeface="Tajawal ExtraBold" panose="00000800000000000000" pitchFamily="2" charset="-78"/>
                <a:cs typeface="Tajawal ExtraBold" panose="00000800000000000000" pitchFamily="2" charset="-78"/>
              </a:rPr>
              <a:t>Under the #chipotlecreator program, various influencers from Facebook and TikTok produced content for Chipotle that would resonate with the younger generations, aiming to rebuild lost trust and create relationships that would drive up market share and help shape the brand's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31EF21D-0687-C908-EAE4-1F1B2CAE10F2}"/>
              </a:ext>
            </a:extLst>
          </p:cNvPr>
          <p:cNvSpPr txBox="1"/>
          <p:nvPr/>
        </p:nvSpPr>
        <p:spPr>
          <a:xfrm>
            <a:off x="143658" y="2019689"/>
            <a:ext cx="1303357" cy="39703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1200" dirty="0"/>
              <a:t>https://www.tiktok.com/@chipotle/video/7005949765573790981?embed_source=71223855%2C121331973%2C120811592%2C120810756%3Bnull%3Bembed_share&amp;refer=embed&amp;referer_url=www.prezly.com%2Facademy%2Fhow-influencers-can-help-you-manage-a-social-media-pr-crisis&amp;referer_video_id=7005949765573790981</a:t>
            </a:r>
          </a:p>
        </p:txBody>
      </p:sp>
      <p:sp>
        <p:nvSpPr>
          <p:cNvPr id="6" name="Rectangle 5">
            <a:extLst>
              <a:ext uri="{FF2B5EF4-FFF2-40B4-BE49-F238E27FC236}">
                <a16:creationId xmlns:a16="http://schemas.microsoft.com/office/drawing/2014/main" id="{FE2BB889-6915-76AF-E409-A63980BF4FCD}"/>
              </a:ext>
            </a:extLst>
          </p:cNvPr>
          <p:cNvSpPr/>
          <p:nvPr/>
        </p:nvSpPr>
        <p:spPr>
          <a:xfrm>
            <a:off x="207451" y="1432199"/>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019849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498DCAD-D2EA-B527-896C-D94388283747}"/>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good response to a crisis can show your brand’s commitment to looking after its community. It can turn a bad situation into good PR, helping you solidify your bond with your existing fans by showing your brand's true colors.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for that to happen, you’ll need ​ to have a solid PR crisis management plan in place. </a:t>
            </a:r>
          </a:p>
          <a:p>
            <a:pPr algn="just"/>
            <a:r>
              <a:rPr lang="en-US" sz="2400" b="1" dirty="0">
                <a:solidFill>
                  <a:srgbClr val="2D3956"/>
                </a:solidFill>
                <a:latin typeface="Tajawal ExtraBold" panose="00000800000000000000" pitchFamily="2" charset="-78"/>
                <a:cs typeface="Tajawal ExtraBold" panose="00000800000000000000" pitchFamily="2" charset="-78"/>
              </a:rPr>
              <a:t>And as it happens, influencers can play a critical role in that plan.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5611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As PR crises are an almost inevitable part of business operations, staying one step ahead of the curve is crucial. Influencer strategies can turn the tide for your business or brand when facing a public relations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influencers are favorable due to their instant access and connection to audiences. The trust afforded to them and their ability to speak in a voice that resonates with both customers and brands make them extremely valuable comms assets.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1826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99409"/>
            <a:ext cx="7288491" cy="1477328"/>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pPr lvl="2"/>
            <a:r>
              <a:rPr lang="en-US" sz="2000" b="1" dirty="0">
                <a:solidFill>
                  <a:schemeClr val="bg1"/>
                </a:solidFill>
                <a:latin typeface="Tajawal Medium" panose="00000600000000000000" pitchFamily="2" charset="-78"/>
                <a:cs typeface="Tajawal Medium" panose="00000600000000000000" pitchFamily="2" charset="-78"/>
              </a:rPr>
              <a:t>(Approaches &amp; Theories)</a:t>
            </a:r>
          </a:p>
          <a:p>
            <a:r>
              <a:rPr lang="en-US" sz="1400" b="1" dirty="0">
                <a:solidFill>
                  <a:schemeClr val="bg1"/>
                </a:solidFill>
                <a:latin typeface="Tajawal Medium" panose="00000600000000000000" pitchFamily="2" charset="-78"/>
                <a:cs typeface="Tajawal Medium" panose="00000600000000000000" pitchFamily="2" charset="-78"/>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Definition of 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Norton, C. (2022, July). How influencers can help you manage a social media PR crisis: PR Academy. Prezly.com. https://www.prezly.com/academy/how-influencers-can-help-you-manage-a-social-media-pr-crisis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Barbe, D., &amp; Pennington-Gray, L. (2020). Social Media and Crisis Communication in Tourism and Hospitality.</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effectLst/>
              </a:rPr>
              <a:t>Kwok, L., Lee, J., &amp; Han, S. H. (2021). Crisis communication on social media: What types of covid-19 messages get the attention? </a:t>
            </a:r>
            <a:r>
              <a:rPr lang="en-US" sz="1600" i="1" dirty="0">
                <a:effectLst/>
              </a:rPr>
              <a:t>Cornell Hospitality Quarterly</a:t>
            </a:r>
            <a:r>
              <a:rPr lang="en-US" sz="1600" dirty="0">
                <a:effectLst/>
              </a:rPr>
              <a:t>, </a:t>
            </a:r>
            <a:r>
              <a:rPr lang="en-US" sz="1600" i="1" dirty="0">
                <a:effectLst/>
              </a:rPr>
              <a:t>63</a:t>
            </a:r>
            <a:r>
              <a:rPr lang="en-US" sz="1600" dirty="0">
                <a:effectLst/>
              </a:rPr>
              <a:t>(4), 528–543. https://doi.org/10.1177/19389655211028143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Ward, C. A. (2011, June).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(dissertation).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Retrieved May 2023, from https://cardinalscholar.bsu.edu/bitstream/handle/123456789/195041/WardC_2011-3_BODY.pdf?sequence=1. </a:t>
            </a: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Burak</a:t>
            </a:r>
            <a:r>
              <a:rPr lang="en-US" sz="1600" i="0" dirty="0">
                <a:solidFill>
                  <a:srgbClr val="000000"/>
                </a:solidFill>
                <a:latin typeface="Segoe UI" panose="020B0502040204020203" pitchFamily="34" charset="0"/>
              </a:rPr>
              <a:t>, </a:t>
            </a:r>
            <a:r>
              <a:rPr lang="en-US" sz="1600" i="0" dirty="0" err="1">
                <a:solidFill>
                  <a:srgbClr val="000000"/>
                </a:solidFill>
                <a:latin typeface="Segoe UI" panose="020B0502040204020203" pitchFamily="34" charset="0"/>
              </a:rPr>
              <a:t>Begüm</a:t>
            </a:r>
            <a:r>
              <a:rPr lang="en-US" sz="1600" i="0" dirty="0">
                <a:solidFill>
                  <a:srgbClr val="000000"/>
                </a:solidFill>
                <a:latin typeface="Segoe UI" panose="020B0502040204020203" pitchFamily="34" charset="0"/>
              </a:rPr>
              <a:t>. (2021). RETHINKING THE SOCIAL-MEDIATED CRISIS COMMUNICATION MODEL: THE ROLE OF SOCIAL MEDIA DURING THE CORONAVIRUS PANDEMIC.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2826</TotalTime>
  <Words>5699</Words>
  <Application>Microsoft Office PowerPoint</Application>
  <PresentationFormat>Widescreen</PresentationFormat>
  <Paragraphs>433</Paragraphs>
  <Slides>64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64</vt:i4>
      </vt:variant>
    </vt:vector>
  </HeadingPairs>
  <TitlesOfParts>
    <vt:vector size="73" baseType="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60</cp:revision>
  <dcterms:created xsi:type="dcterms:W3CDTF">2023-04-29T09:08:23Z</dcterms:created>
  <dcterms:modified xsi:type="dcterms:W3CDTF">2023-11-02T17:33:24Z</dcterms:modified>
</cp:coreProperties>
</file>