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480" r:id="rId2"/>
    <p:sldId id="303" r:id="rId3"/>
    <p:sldId id="313" r:id="rId4"/>
    <p:sldId id="1246" r:id="rId5"/>
    <p:sldId id="1231" r:id="rId6"/>
    <p:sldId id="276" r:id="rId7"/>
    <p:sldId id="488" r:id="rId8"/>
    <p:sldId id="1222" r:id="rId9"/>
    <p:sldId id="481" r:id="rId10"/>
    <p:sldId id="1233" r:id="rId11"/>
    <p:sldId id="1234" r:id="rId12"/>
    <p:sldId id="1238" r:id="rId13"/>
    <p:sldId id="1243" r:id="rId14"/>
    <p:sldId id="1237" r:id="rId15"/>
    <p:sldId id="1236" r:id="rId16"/>
    <p:sldId id="1240" r:id="rId17"/>
    <p:sldId id="1239" r:id="rId18"/>
    <p:sldId id="1241" r:id="rId19"/>
    <p:sldId id="1244" r:id="rId20"/>
    <p:sldId id="1245" r:id="rId21"/>
    <p:sldId id="1242" r:id="rId22"/>
    <p:sldId id="1249" r:id="rId23"/>
    <p:sldId id="1251" r:id="rId24"/>
    <p:sldId id="1250" r:id="rId25"/>
    <p:sldId id="1252" r:id="rId26"/>
    <p:sldId id="1253" r:id="rId27"/>
    <p:sldId id="1254" r:id="rId28"/>
    <p:sldId id="1255" r:id="rId29"/>
    <p:sldId id="1256" r:id="rId30"/>
    <p:sldId id="1257" r:id="rId31"/>
    <p:sldId id="1258" r:id="rId32"/>
    <p:sldId id="1259" r:id="rId33"/>
    <p:sldId id="1260" r:id="rId34"/>
    <p:sldId id="1230" r:id="rId35"/>
    <p:sldId id="1232" r:id="rId36"/>
    <p:sldId id="306" r:id="rId37"/>
    <p:sldId id="1229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1246"/>
            <p14:sldId id="1231"/>
            <p14:sldId id="276"/>
            <p14:sldId id="488"/>
            <p14:sldId id="1222"/>
            <p14:sldId id="481"/>
            <p14:sldId id="1233"/>
            <p14:sldId id="1234"/>
            <p14:sldId id="1238"/>
            <p14:sldId id="1243"/>
            <p14:sldId id="1237"/>
            <p14:sldId id="1236"/>
            <p14:sldId id="1240"/>
            <p14:sldId id="1239"/>
            <p14:sldId id="1241"/>
            <p14:sldId id="1244"/>
            <p14:sldId id="1245"/>
            <p14:sldId id="1242"/>
            <p14:sldId id="1249"/>
            <p14:sldId id="1251"/>
            <p14:sldId id="1250"/>
            <p14:sldId id="1252"/>
            <p14:sldId id="1253"/>
            <p14:sldId id="1254"/>
            <p14:sldId id="1255"/>
            <p14:sldId id="1256"/>
            <p14:sldId id="1257"/>
            <p14:sldId id="1258"/>
            <p14:sldId id="1259"/>
            <p14:sldId id="1260"/>
            <p14:sldId id="1230"/>
            <p14:sldId id="1232"/>
            <p14:sldId id="306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000000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79A698-09FC-6345-AC18-EB5836756182}" v="1" dt="2026-06-18T21:04:24.1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86"/>
    <p:restoredTop sz="93856" autoAdjust="0"/>
  </p:normalViewPr>
  <p:slideViewPr>
    <p:cSldViewPr snapToGrid="0">
      <p:cViewPr varScale="1">
        <p:scale>
          <a:sx n="74" d="100"/>
          <a:sy n="74" d="100"/>
        </p:scale>
        <p:origin x="1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Sprint 2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Remiaing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Sheet1!$A$2:$A$16</c:f>
              <c:strCache>
                <c:ptCount val="15"/>
                <c:pt idx="0">
                  <c:v>Day 0</c:v>
                </c:pt>
                <c:pt idx="1">
                  <c:v>Day 1</c:v>
                </c:pt>
                <c:pt idx="2">
                  <c:v>Day 2</c:v>
                </c:pt>
                <c:pt idx="3">
                  <c:v>Day 3</c:v>
                </c:pt>
                <c:pt idx="4">
                  <c:v>Day 4</c:v>
                </c:pt>
                <c:pt idx="5">
                  <c:v>Day 5</c:v>
                </c:pt>
                <c:pt idx="6">
                  <c:v>Day 6</c:v>
                </c:pt>
                <c:pt idx="7">
                  <c:v>Day 7</c:v>
                </c:pt>
                <c:pt idx="8">
                  <c:v>Day 8</c:v>
                </c:pt>
                <c:pt idx="9">
                  <c:v>Day 9</c:v>
                </c:pt>
                <c:pt idx="10">
                  <c:v>Day 10</c:v>
                </c:pt>
                <c:pt idx="11">
                  <c:v>Day 11</c:v>
                </c:pt>
                <c:pt idx="12">
                  <c:v>Day 12</c:v>
                </c:pt>
                <c:pt idx="13">
                  <c:v>Day 13</c:v>
                </c:pt>
                <c:pt idx="14">
                  <c:v>Day 14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29</c:v>
                </c:pt>
                <c:pt idx="4">
                  <c:v>29</c:v>
                </c:pt>
                <c:pt idx="5">
                  <c:v>26</c:v>
                </c:pt>
                <c:pt idx="6">
                  <c:v>26</c:v>
                </c:pt>
                <c:pt idx="7">
                  <c:v>26</c:v>
                </c:pt>
                <c:pt idx="8">
                  <c:v>23</c:v>
                </c:pt>
                <c:pt idx="9">
                  <c:v>23</c:v>
                </c:pt>
                <c:pt idx="10">
                  <c:v>20</c:v>
                </c:pt>
                <c:pt idx="11">
                  <c:v>20</c:v>
                </c:pt>
                <c:pt idx="12">
                  <c:v>15</c:v>
                </c:pt>
                <c:pt idx="13">
                  <c:v>15</c:v>
                </c:pt>
                <c:pt idx="1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E5F-9E4A-8EF8-547D545FD3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Remiaing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0</c:v>
                </c:pt>
                <c:pt idx="1">
                  <c:v>Sprint 1</c:v>
                </c:pt>
                <c:pt idx="2">
                  <c:v>Sprint 2</c:v>
                </c:pt>
                <c:pt idx="3">
                  <c:v>Sprint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272</c:v>
                </c:pt>
                <c:pt idx="2">
                  <c:v>240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8E-6D45-BD7B-221615FA95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Scrum is the most widely used Agile Methodology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Some Agile methodologies as Lean, Crystal has no prescribed processes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Most methodologies started in the Software Industry, except for Lean and Kanban who came from manufacturing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You can mix tools from different methodologies together in your Agile project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Review Lectures 2 and 4 for definitions for this lecture exam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Scrum has very minimal documents (product Backlog, Sprint Backlog) and uses many visual tools (Kanban Board, Burndown Charts, Velocity Charts)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Scrum is  characterized by fast problem solving and decision making in sprint planning, daily scrum, sprint review and retrospective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As all Agile frameworks, Scrum is flexible and adapts to changing needs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Scrum involves the customer and focus on delivering high priority, high value features first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9471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Scrum is the most widely used Agile Methodology</a:t>
          </a:r>
        </a:p>
      </dsp:txBody>
      <dsp:txXfrm>
        <a:off x="46541" y="66012"/>
        <a:ext cx="8116322" cy="860321"/>
      </dsp:txXfrm>
    </dsp:sp>
    <dsp:sp modelId="{4DB5426A-2B9E-234E-B169-7E0AEBEEDD02}">
      <dsp:nvSpPr>
        <dsp:cNvPr id="0" name=""/>
        <dsp:cNvSpPr/>
      </dsp:nvSpPr>
      <dsp:spPr>
        <a:xfrm>
          <a:off x="0" y="1041995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Agile methodologies as Lean, Crystal has no prescribed processes</a:t>
          </a:r>
        </a:p>
      </dsp:txBody>
      <dsp:txXfrm>
        <a:off x="46541" y="1088536"/>
        <a:ext cx="8116322" cy="860321"/>
      </dsp:txXfrm>
    </dsp:sp>
    <dsp:sp modelId="{EBA3D880-7A5D-4D4E-BBD1-BC754876A36E}">
      <dsp:nvSpPr>
        <dsp:cNvPr id="0" name=""/>
        <dsp:cNvSpPr/>
      </dsp:nvSpPr>
      <dsp:spPr>
        <a:xfrm>
          <a:off x="0" y="2064519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Most methodologies started in the Software Industry, except for Lean and Kanban who came from manufacturing</a:t>
          </a:r>
        </a:p>
      </dsp:txBody>
      <dsp:txXfrm>
        <a:off x="46541" y="2111060"/>
        <a:ext cx="8116322" cy="860321"/>
      </dsp:txXfrm>
    </dsp:sp>
    <dsp:sp modelId="{659856DB-0B2F-4541-BDC5-4BF9A02BFA45}">
      <dsp:nvSpPr>
        <dsp:cNvPr id="0" name=""/>
        <dsp:cNvSpPr/>
      </dsp:nvSpPr>
      <dsp:spPr>
        <a:xfrm>
          <a:off x="0" y="3087042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You can mix tools from different methodologies together in your Agile project</a:t>
          </a:r>
        </a:p>
      </dsp:txBody>
      <dsp:txXfrm>
        <a:off x="46541" y="3133583"/>
        <a:ext cx="8116322" cy="8603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3574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Review Lectures 2 and 4 for definitions for this lecture exam</a:t>
          </a:r>
        </a:p>
      </dsp:txBody>
      <dsp:txXfrm>
        <a:off x="36845" y="70419"/>
        <a:ext cx="8135714" cy="681087"/>
      </dsp:txXfrm>
    </dsp:sp>
    <dsp:sp modelId="{4DB5426A-2B9E-234E-B169-7E0AEBEEDD02}">
      <dsp:nvSpPr>
        <dsp:cNvPr id="0" name=""/>
        <dsp:cNvSpPr/>
      </dsp:nvSpPr>
      <dsp:spPr>
        <a:xfrm>
          <a:off x="0" y="843072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has very minimal documents (product Backlog, Sprint Backlog) and uses many visual tools (Kanban Board, Burndown Charts, Velocity Charts)</a:t>
          </a:r>
        </a:p>
      </dsp:txBody>
      <dsp:txXfrm>
        <a:off x="36845" y="879917"/>
        <a:ext cx="8135714" cy="681087"/>
      </dsp:txXfrm>
    </dsp:sp>
    <dsp:sp modelId="{EBA3D880-7A5D-4D4E-BBD1-BC754876A36E}">
      <dsp:nvSpPr>
        <dsp:cNvPr id="0" name=""/>
        <dsp:cNvSpPr/>
      </dsp:nvSpPr>
      <dsp:spPr>
        <a:xfrm>
          <a:off x="0" y="1652570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is  characterized by fast problem solving and decision making in sprint planning, daily scrum, sprint review and retrospective</a:t>
          </a:r>
        </a:p>
      </dsp:txBody>
      <dsp:txXfrm>
        <a:off x="36845" y="1689415"/>
        <a:ext cx="8135714" cy="681087"/>
      </dsp:txXfrm>
    </dsp:sp>
    <dsp:sp modelId="{659856DB-0B2F-4541-BDC5-4BF9A02BFA45}">
      <dsp:nvSpPr>
        <dsp:cNvPr id="0" name=""/>
        <dsp:cNvSpPr/>
      </dsp:nvSpPr>
      <dsp:spPr>
        <a:xfrm>
          <a:off x="0" y="2462067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As all Agile frameworks, Scrum is flexible and adapts to changing needs</a:t>
          </a:r>
        </a:p>
      </dsp:txBody>
      <dsp:txXfrm>
        <a:off x="36845" y="2498912"/>
        <a:ext cx="8135714" cy="681087"/>
      </dsp:txXfrm>
    </dsp:sp>
    <dsp:sp modelId="{183D9119-E953-894B-A6DB-3FAC264FA961}">
      <dsp:nvSpPr>
        <dsp:cNvPr id="0" name=""/>
        <dsp:cNvSpPr/>
      </dsp:nvSpPr>
      <dsp:spPr>
        <a:xfrm>
          <a:off x="0" y="3271565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involves the customer and focus on delivering high priority, high value features first</a:t>
          </a:r>
        </a:p>
      </dsp:txBody>
      <dsp:txXfrm>
        <a:off x="36845" y="3308410"/>
        <a:ext cx="8135714" cy="681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9722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69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3604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804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399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3.svg"/><Relationship Id="rId5" Type="http://schemas.openxmlformats.org/officeDocument/2006/relationships/image" Target="../media/image12.svg"/><Relationship Id="rId4" Type="http://schemas.openxmlformats.org/officeDocument/2006/relationships/image" Target="../media/image7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5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chart" Target="../charts/char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13.svg"/><Relationship Id="rId5" Type="http://schemas.openxmlformats.org/officeDocument/2006/relationships/image" Target="../media/image12.svg"/><Relationship Id="rId4" Type="http://schemas.openxmlformats.org/officeDocument/2006/relationships/image" Target="../media/image7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liedframeworks.com/blog/scrum-case-studies-example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hyperlink" Target="https://youtu.be/eYLf0z3Xhok" TargetMode="External"/><Relationship Id="rId4" Type="http://schemas.openxmlformats.org/officeDocument/2006/relationships/hyperlink" Target="https://youtu.be/SWDhGSZNF9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eYLf0z3Xhok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hyperlink" Target="https://guides.visual-paradigm.com/how-to-develop-an-agile-project-proposal-with-use-case-analysis-a-local-grocery-store-example/" TargetMode="External"/><Relationship Id="rId4" Type="http://schemas.openxmlformats.org/officeDocument/2006/relationships/hyperlink" Target="https://youtu.be/xzeIK7tl-84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disciplined-agile/serial/hybridlifecycle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804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198360"/>
            <a:ext cx="57802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 with a Framework (Scrum)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9787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1485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Scrum framework on a sample project to: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Product Vision, Product Roadmap, and Release Plan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an Initial Product Backlog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Story Mapping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Sprint Planning including story splitting, user story development and estimation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Kanban Boards to manage Sprints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Burndown Charts and calculate Velocity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Sprint Review and Retrospective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Backlog Refinement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88A6D-56A4-D356-5AA7-2D5594EA4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Note for Lecture Exam:</a:t>
            </a:r>
            <a:br>
              <a:rPr lang="en-US" b="1" dirty="0">
                <a:solidFill>
                  <a:srgbClr val="FF0000"/>
                </a:solidFill>
              </a:rPr>
            </a:b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Please Review Lecture 2 and Lecture 4 for definitions of terms used in this Lecture.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DDF86-C35E-080F-16D2-94F74B7CEB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55548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/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4068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29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E37E818-1B9D-D6C4-046E-48242BD09CF6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7930AEB-C482-5D00-6F86-85650B7A3E6E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BE987A-29C8-9351-B9F7-2E38E3AE10B0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6E1702A-C792-4806-2B4A-4A1682018D23}"/>
              </a:ext>
            </a:extLst>
          </p:cNvPr>
          <p:cNvSpPr/>
          <p:nvPr/>
        </p:nvSpPr>
        <p:spPr>
          <a:xfrm>
            <a:off x="7130486" y="4340072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E93106F-172F-7E21-10CF-F272B9E88013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8EE73A3-FA6D-AD1F-5533-DB9D63C3A653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0085586-613E-9BA4-ADF5-2C0E64D798C9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DB0ADDD-9A61-DE31-B84A-7EEB39BCA53F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D5DC940-7048-8CAA-7E4A-C5C61CCBB4F5}"/>
              </a:ext>
            </a:extLst>
          </p:cNvPr>
          <p:cNvSpPr/>
          <p:nvPr/>
        </p:nvSpPr>
        <p:spPr>
          <a:xfrm>
            <a:off x="6075460" y="466711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336FA9-15BE-4564-F358-D84063AF4501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6AB030-2BC2-63E8-B485-3F45F2224E0A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545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Project: Develop a Calculator Application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Graphic 11" descr="Calculator with solid fill">
            <a:extLst>
              <a:ext uri="{FF2B5EF4-FFF2-40B4-BE49-F238E27FC236}">
                <a16:creationId xmlns:a16="http://schemas.microsoft.com/office/drawing/2014/main" id="{F694D6BF-486C-B4B6-0876-64D81397FE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08500" y="1425627"/>
            <a:ext cx="4630280" cy="4630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4DE419-5AD5-DFA8-1CBF-9056C0713ACB}"/>
              </a:ext>
            </a:extLst>
          </p:cNvPr>
          <p:cNvSpPr txBox="1"/>
          <p:nvPr/>
        </p:nvSpPr>
        <p:spPr>
          <a:xfrm>
            <a:off x="1153149" y="3181381"/>
            <a:ext cx="3210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Arithmetic 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Algebraic Equations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Trigonometric 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Statistical Functions</a:t>
            </a:r>
            <a:endParaRPr lang="ar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27DCAE-32BC-09E1-F495-0568C3F1609B}"/>
              </a:ext>
            </a:extLst>
          </p:cNvPr>
          <p:cNvSpPr txBox="1"/>
          <p:nvPr/>
        </p:nvSpPr>
        <p:spPr>
          <a:xfrm>
            <a:off x="8069180" y="3132037"/>
            <a:ext cx="3360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Works on multiple platforms: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Web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Android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7117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E217CC1D-6593-B0D3-FA2C-33C34C26D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0088" y="1779013"/>
            <a:ext cx="8171823" cy="4137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2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Vision, Roadmap, and Release Plan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Vision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Describes the purpose of a Product, the intention with which the Product is being created, what problems it tries to resolve, and what it aims to achieve for customers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4605671-5831-3BE9-48F0-15C6AD6960F7}"/>
              </a:ext>
            </a:extLst>
          </p:cNvPr>
          <p:cNvSpPr/>
          <p:nvPr/>
        </p:nvSpPr>
        <p:spPr>
          <a:xfrm>
            <a:off x="1064276" y="2487262"/>
            <a:ext cx="10018433" cy="137909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VISION: </a:t>
            </a:r>
            <a:r>
              <a:rPr lang="en-US" sz="2400" dirty="0"/>
              <a:t>The BEST Calculator APP for Students.</a:t>
            </a:r>
            <a:r>
              <a:rPr lang="en-US" dirty="0"/>
              <a:t> 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1064278" y="4001294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Target Group:</a:t>
            </a:r>
          </a:p>
          <a:p>
            <a:pPr algn="ctr"/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High School Students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University Students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Post-Graduate Students</a:t>
            </a:r>
            <a:endParaRPr lang="ar-SA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2FD44C2C-2BBE-8BD3-E8AA-21C4147AFF1D}"/>
              </a:ext>
            </a:extLst>
          </p:cNvPr>
          <p:cNvSpPr/>
          <p:nvPr/>
        </p:nvSpPr>
        <p:spPr>
          <a:xfrm>
            <a:off x="3568886" y="4001293"/>
            <a:ext cx="2504608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Needs: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User Friendly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Performs Arithmetic, Algebra, Trigonometry, and statistics Functions</a:t>
            </a:r>
            <a:endParaRPr lang="ar-SA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0A88EF0-4203-478D-AF97-E3C78258A5A5}"/>
              </a:ext>
            </a:extLst>
          </p:cNvPr>
          <p:cNvSpPr/>
          <p:nvPr/>
        </p:nvSpPr>
        <p:spPr>
          <a:xfrm>
            <a:off x="6299572" y="4001292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Product: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Multi-Platform (Web, IOS, Android)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Supports Touchscreens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Uses AI to predict input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ar-SA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0214595-BE65-DF5D-8AAE-F7A7D7D4FF70}"/>
              </a:ext>
            </a:extLst>
          </p:cNvPr>
          <p:cNvSpPr/>
          <p:nvPr/>
        </p:nvSpPr>
        <p:spPr>
          <a:xfrm>
            <a:off x="8804180" y="4001292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300" dirty="0"/>
              <a:t>Business Goals: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Gain 1 M subscribers by end of year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Generate 1 M USD/month by end of Month 6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594359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Content Placeholder 8">
            <a:extLst>
              <a:ext uri="{FF2B5EF4-FFF2-40B4-BE49-F238E27FC236}">
                <a16:creationId xmlns:a16="http://schemas.microsoft.com/office/drawing/2014/main" id="{B1BAF7FF-FDA5-239E-573A-FB9AC6BA4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326" y="980120"/>
            <a:ext cx="10515600" cy="4351338"/>
          </a:xfrm>
        </p:spPr>
        <p:txBody>
          <a:bodyPr/>
          <a:lstStyle/>
          <a:p>
            <a:r>
              <a:rPr lang="en-US" sz="2000" dirty="0"/>
              <a:t>A visual depiction of the product releases and the main components that will be included in each release.</a:t>
            </a:r>
          </a:p>
          <a:p>
            <a:r>
              <a:rPr lang="en-US" sz="2000" dirty="0"/>
              <a:t>Usually, developed by Product Owner to decide on business priorities with some input from the team.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56"/>
            <a:ext cx="10515600" cy="1325563"/>
          </a:xfrm>
        </p:spPr>
        <p:txBody>
          <a:bodyPr/>
          <a:lstStyle/>
          <a:p>
            <a:r>
              <a:rPr lang="en-US" dirty="0"/>
              <a:t>Product Roadmap</a:t>
            </a:r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B5E7111-73DB-56F2-B5BD-926521106D32}"/>
              </a:ext>
            </a:extLst>
          </p:cNvPr>
          <p:cNvSpPr/>
          <p:nvPr/>
        </p:nvSpPr>
        <p:spPr>
          <a:xfrm>
            <a:off x="838201" y="2677950"/>
            <a:ext cx="1479217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User Interface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33E33E0-2F72-F3F4-B887-017866B46AD7}"/>
              </a:ext>
            </a:extLst>
          </p:cNvPr>
          <p:cNvSpPr/>
          <p:nvPr/>
        </p:nvSpPr>
        <p:spPr>
          <a:xfrm>
            <a:off x="1577809" y="3203896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Coding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76450B3-5F22-FCB8-8DA6-EC1342FEDCF0}"/>
              </a:ext>
            </a:extLst>
          </p:cNvPr>
          <p:cNvSpPr/>
          <p:nvPr/>
        </p:nvSpPr>
        <p:spPr>
          <a:xfrm>
            <a:off x="838200" y="3197082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Design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C57D5A2-12CB-21C9-FCA1-5FAAF7D513C9}"/>
              </a:ext>
            </a:extLst>
          </p:cNvPr>
          <p:cNvSpPr/>
          <p:nvPr/>
        </p:nvSpPr>
        <p:spPr>
          <a:xfrm>
            <a:off x="3154465" y="4158239"/>
            <a:ext cx="848556" cy="447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FD12AF0-CB9F-EC22-C6CD-8E796A458857}"/>
              </a:ext>
            </a:extLst>
          </p:cNvPr>
          <p:cNvSpPr/>
          <p:nvPr/>
        </p:nvSpPr>
        <p:spPr>
          <a:xfrm>
            <a:off x="2317418" y="4158239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F84B481-8A07-712E-B968-44FB3236688D}"/>
              </a:ext>
            </a:extLst>
          </p:cNvPr>
          <p:cNvSpPr/>
          <p:nvPr/>
        </p:nvSpPr>
        <p:spPr>
          <a:xfrm>
            <a:off x="4856793" y="4158239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597CD2B-59E6-11F2-0AC0-21ABFF69CEFC}"/>
              </a:ext>
            </a:extLst>
          </p:cNvPr>
          <p:cNvSpPr/>
          <p:nvPr/>
        </p:nvSpPr>
        <p:spPr>
          <a:xfrm>
            <a:off x="2317419" y="3638766"/>
            <a:ext cx="338793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Web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AE491DB-7588-FECE-E81A-C2AE29DFC93F}"/>
              </a:ext>
            </a:extLst>
          </p:cNvPr>
          <p:cNvSpPr/>
          <p:nvPr/>
        </p:nvSpPr>
        <p:spPr>
          <a:xfrm>
            <a:off x="4011784" y="4163354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3CCF4EBF-D27D-7961-C489-4AF1B1851EEC}"/>
              </a:ext>
            </a:extLst>
          </p:cNvPr>
          <p:cNvSpPr/>
          <p:nvPr/>
        </p:nvSpPr>
        <p:spPr>
          <a:xfrm>
            <a:off x="6356176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B47D595-550D-0950-2D97-E6839F8545C8}"/>
              </a:ext>
            </a:extLst>
          </p:cNvPr>
          <p:cNvSpPr/>
          <p:nvPr/>
        </p:nvSpPr>
        <p:spPr>
          <a:xfrm>
            <a:off x="5707017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D7EFD29-BD42-29D1-724D-F749AAD1E702}"/>
              </a:ext>
            </a:extLst>
          </p:cNvPr>
          <p:cNvSpPr/>
          <p:nvPr/>
        </p:nvSpPr>
        <p:spPr>
          <a:xfrm>
            <a:off x="7635996" y="5128864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03882786-ABDE-81D1-28C1-366CBD1B0D36}"/>
              </a:ext>
            </a:extLst>
          </p:cNvPr>
          <p:cNvSpPr/>
          <p:nvPr/>
        </p:nvSpPr>
        <p:spPr>
          <a:xfrm>
            <a:off x="5705349" y="4583263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IOS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A7DD4D80-27AE-5696-A79B-81FF3A03AC80}"/>
              </a:ext>
            </a:extLst>
          </p:cNvPr>
          <p:cNvSpPr/>
          <p:nvPr/>
        </p:nvSpPr>
        <p:spPr>
          <a:xfrm>
            <a:off x="6986837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D96FD9E-D1CE-53CF-2685-A34D2E3D3F5F}"/>
              </a:ext>
            </a:extLst>
          </p:cNvPr>
          <p:cNvCxnSpPr/>
          <p:nvPr/>
        </p:nvCxnSpPr>
        <p:spPr>
          <a:xfrm>
            <a:off x="406401" y="2590866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FE2805DC-9D1B-19B6-09C1-33F72A1BE28E}"/>
              </a:ext>
            </a:extLst>
          </p:cNvPr>
          <p:cNvSpPr txBox="1"/>
          <p:nvPr/>
        </p:nvSpPr>
        <p:spPr>
          <a:xfrm>
            <a:off x="10337604" y="2227034"/>
            <a:ext cx="1075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4 Months</a:t>
            </a:r>
            <a:endParaRPr lang="ar-SA" sz="1600" dirty="0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9C609D1-CAA7-4E4B-8DE8-D545AC1FD3A4}"/>
              </a:ext>
            </a:extLst>
          </p:cNvPr>
          <p:cNvCxnSpPr>
            <a:cxnSpLocks/>
          </p:cNvCxnSpPr>
          <p:nvPr/>
        </p:nvCxnSpPr>
        <p:spPr>
          <a:xfrm>
            <a:off x="10877350" y="2588741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F0A61CC3-6648-B94E-EBE2-3E17CE651A6E}"/>
              </a:ext>
            </a:extLst>
          </p:cNvPr>
          <p:cNvSpPr txBox="1"/>
          <p:nvPr/>
        </p:nvSpPr>
        <p:spPr>
          <a:xfrm>
            <a:off x="7655742" y="2216435"/>
            <a:ext cx="110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3 Months</a:t>
            </a:r>
            <a:endParaRPr lang="ar-SA" sz="1600" dirty="0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9B9E279-A83A-6077-2FBC-53FF81059C06}"/>
              </a:ext>
            </a:extLst>
          </p:cNvPr>
          <p:cNvCxnSpPr>
            <a:cxnSpLocks/>
          </p:cNvCxnSpPr>
          <p:nvPr/>
        </p:nvCxnSpPr>
        <p:spPr>
          <a:xfrm>
            <a:off x="8285860" y="2588741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7E6313CB-EF04-6B9A-2F0B-C6C1B55C481A}"/>
              </a:ext>
            </a:extLst>
          </p:cNvPr>
          <p:cNvSpPr txBox="1"/>
          <p:nvPr/>
        </p:nvSpPr>
        <p:spPr>
          <a:xfrm>
            <a:off x="5150603" y="2230910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Months</a:t>
            </a:r>
            <a:endParaRPr lang="ar-SA" sz="1600" dirty="0"/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20568131-1A13-11D3-8D0D-F57287512B8B}"/>
              </a:ext>
            </a:extLst>
          </p:cNvPr>
          <p:cNvCxnSpPr>
            <a:cxnSpLocks/>
          </p:cNvCxnSpPr>
          <p:nvPr/>
        </p:nvCxnSpPr>
        <p:spPr>
          <a:xfrm>
            <a:off x="5705349" y="2565588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5F3618DE-EDFA-D0B9-58AA-179DBAB14176}"/>
              </a:ext>
            </a:extLst>
          </p:cNvPr>
          <p:cNvSpPr txBox="1"/>
          <p:nvPr/>
        </p:nvSpPr>
        <p:spPr>
          <a:xfrm>
            <a:off x="1983588" y="2218969"/>
            <a:ext cx="962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Weeks</a:t>
            </a:r>
            <a:endParaRPr lang="ar-SA" sz="1600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AEA3DD6-ABC6-DB80-44B4-17836094E36B}"/>
              </a:ext>
            </a:extLst>
          </p:cNvPr>
          <p:cNvCxnSpPr>
            <a:cxnSpLocks/>
          </p:cNvCxnSpPr>
          <p:nvPr/>
        </p:nvCxnSpPr>
        <p:spPr>
          <a:xfrm flipH="1">
            <a:off x="2317417" y="2588741"/>
            <a:ext cx="37790" cy="3957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16D0EAA3-F0EB-6711-7B0B-C87C5D9D5711}"/>
              </a:ext>
            </a:extLst>
          </p:cNvPr>
          <p:cNvSpPr/>
          <p:nvPr/>
        </p:nvSpPr>
        <p:spPr>
          <a:xfrm>
            <a:off x="8945456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F45A044-5F82-2FA1-F7D2-A44CC1CA032C}"/>
              </a:ext>
            </a:extLst>
          </p:cNvPr>
          <p:cNvSpPr/>
          <p:nvPr/>
        </p:nvSpPr>
        <p:spPr>
          <a:xfrm>
            <a:off x="8296297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D271253C-C9DE-C331-B4D3-92D7919EA062}"/>
              </a:ext>
            </a:extLst>
          </p:cNvPr>
          <p:cNvSpPr/>
          <p:nvPr/>
        </p:nvSpPr>
        <p:spPr>
          <a:xfrm>
            <a:off x="10225276" y="6106918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98E2DC1C-FC40-F20D-50CE-AC5EEE9F5409}"/>
              </a:ext>
            </a:extLst>
          </p:cNvPr>
          <p:cNvSpPr/>
          <p:nvPr/>
        </p:nvSpPr>
        <p:spPr>
          <a:xfrm>
            <a:off x="8294629" y="5561317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Android</a:t>
            </a: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E08C45B5-5659-92B3-6B39-B9A5C264D7D9}"/>
              </a:ext>
            </a:extLst>
          </p:cNvPr>
          <p:cNvSpPr/>
          <p:nvPr/>
        </p:nvSpPr>
        <p:spPr>
          <a:xfrm>
            <a:off x="9576117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E4DFFC3-AA76-FD42-68F9-01BE928DD0F5}"/>
              </a:ext>
            </a:extLst>
          </p:cNvPr>
          <p:cNvSpPr txBox="1"/>
          <p:nvPr/>
        </p:nvSpPr>
        <p:spPr>
          <a:xfrm>
            <a:off x="576324" y="2227034"/>
            <a:ext cx="667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Start</a:t>
            </a:r>
            <a:endParaRPr lang="ar-SA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4076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Release Plan</a:t>
            </a:r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B5E7111-73DB-56F2-B5BD-926521106D32}"/>
              </a:ext>
            </a:extLst>
          </p:cNvPr>
          <p:cNvSpPr/>
          <p:nvPr/>
        </p:nvSpPr>
        <p:spPr>
          <a:xfrm>
            <a:off x="838201" y="2469404"/>
            <a:ext cx="1479217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User Interface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33E33E0-2F72-F3F4-B887-017866B46AD7}"/>
              </a:ext>
            </a:extLst>
          </p:cNvPr>
          <p:cNvSpPr/>
          <p:nvPr/>
        </p:nvSpPr>
        <p:spPr>
          <a:xfrm>
            <a:off x="1577809" y="2995350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Coding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76450B3-5F22-FCB8-8DA6-EC1342FEDCF0}"/>
              </a:ext>
            </a:extLst>
          </p:cNvPr>
          <p:cNvSpPr/>
          <p:nvPr/>
        </p:nvSpPr>
        <p:spPr>
          <a:xfrm>
            <a:off x="838200" y="2988536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Design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C57D5A2-12CB-21C9-FCA1-5FAAF7D513C9}"/>
              </a:ext>
            </a:extLst>
          </p:cNvPr>
          <p:cNvSpPr/>
          <p:nvPr/>
        </p:nvSpPr>
        <p:spPr>
          <a:xfrm>
            <a:off x="3154465" y="3949693"/>
            <a:ext cx="848556" cy="447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FD12AF0-CB9F-EC22-C6CD-8E796A458857}"/>
              </a:ext>
            </a:extLst>
          </p:cNvPr>
          <p:cNvSpPr/>
          <p:nvPr/>
        </p:nvSpPr>
        <p:spPr>
          <a:xfrm>
            <a:off x="2317418" y="3949693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F84B481-8A07-712E-B968-44FB3236688D}"/>
              </a:ext>
            </a:extLst>
          </p:cNvPr>
          <p:cNvSpPr/>
          <p:nvPr/>
        </p:nvSpPr>
        <p:spPr>
          <a:xfrm>
            <a:off x="4856793" y="3949693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597CD2B-59E6-11F2-0AC0-21ABFF69CEFC}"/>
              </a:ext>
            </a:extLst>
          </p:cNvPr>
          <p:cNvSpPr/>
          <p:nvPr/>
        </p:nvSpPr>
        <p:spPr>
          <a:xfrm>
            <a:off x="2317419" y="3430220"/>
            <a:ext cx="338793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Web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AE491DB-7588-FECE-E81A-C2AE29DFC93F}"/>
              </a:ext>
            </a:extLst>
          </p:cNvPr>
          <p:cNvSpPr/>
          <p:nvPr/>
        </p:nvSpPr>
        <p:spPr>
          <a:xfrm>
            <a:off x="4011784" y="3954808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3CCF4EBF-D27D-7961-C489-4AF1B1851EEC}"/>
              </a:ext>
            </a:extLst>
          </p:cNvPr>
          <p:cNvSpPr/>
          <p:nvPr/>
        </p:nvSpPr>
        <p:spPr>
          <a:xfrm>
            <a:off x="6356176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B47D595-550D-0950-2D97-E6839F8545C8}"/>
              </a:ext>
            </a:extLst>
          </p:cNvPr>
          <p:cNvSpPr/>
          <p:nvPr/>
        </p:nvSpPr>
        <p:spPr>
          <a:xfrm>
            <a:off x="5707017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D7EFD29-BD42-29D1-724D-F749AAD1E702}"/>
              </a:ext>
            </a:extLst>
          </p:cNvPr>
          <p:cNvSpPr/>
          <p:nvPr/>
        </p:nvSpPr>
        <p:spPr>
          <a:xfrm>
            <a:off x="7651920" y="4890710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03882786-ABDE-81D1-28C1-366CBD1B0D36}"/>
              </a:ext>
            </a:extLst>
          </p:cNvPr>
          <p:cNvSpPr/>
          <p:nvPr/>
        </p:nvSpPr>
        <p:spPr>
          <a:xfrm>
            <a:off x="5705349" y="4374717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IOS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A7DD4D80-27AE-5696-A79B-81FF3A03AC80}"/>
              </a:ext>
            </a:extLst>
          </p:cNvPr>
          <p:cNvSpPr/>
          <p:nvPr/>
        </p:nvSpPr>
        <p:spPr>
          <a:xfrm>
            <a:off x="6986837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D96FD9E-D1CE-53CF-2685-A34D2E3D3F5F}"/>
              </a:ext>
            </a:extLst>
          </p:cNvPr>
          <p:cNvCxnSpPr/>
          <p:nvPr/>
        </p:nvCxnSpPr>
        <p:spPr>
          <a:xfrm>
            <a:off x="406401" y="2382320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9C609D1-CAA7-4E4B-8DE8-D545AC1FD3A4}"/>
              </a:ext>
            </a:extLst>
          </p:cNvPr>
          <p:cNvCxnSpPr>
            <a:cxnSpLocks/>
          </p:cNvCxnSpPr>
          <p:nvPr/>
        </p:nvCxnSpPr>
        <p:spPr>
          <a:xfrm>
            <a:off x="10877350" y="2380195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9B9E279-A83A-6077-2FBC-53FF81059C06}"/>
              </a:ext>
            </a:extLst>
          </p:cNvPr>
          <p:cNvCxnSpPr>
            <a:cxnSpLocks/>
          </p:cNvCxnSpPr>
          <p:nvPr/>
        </p:nvCxnSpPr>
        <p:spPr>
          <a:xfrm>
            <a:off x="8285860" y="2380195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20568131-1A13-11D3-8D0D-F57287512B8B}"/>
              </a:ext>
            </a:extLst>
          </p:cNvPr>
          <p:cNvCxnSpPr>
            <a:cxnSpLocks/>
          </p:cNvCxnSpPr>
          <p:nvPr/>
        </p:nvCxnSpPr>
        <p:spPr>
          <a:xfrm>
            <a:off x="5705349" y="2357042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AEA3DD6-ABC6-DB80-44B4-17836094E36B}"/>
              </a:ext>
            </a:extLst>
          </p:cNvPr>
          <p:cNvCxnSpPr>
            <a:cxnSpLocks/>
          </p:cNvCxnSpPr>
          <p:nvPr/>
        </p:nvCxnSpPr>
        <p:spPr>
          <a:xfrm>
            <a:off x="2317417" y="2348977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16D0EAA3-F0EB-6711-7B0B-C87C5D9D5711}"/>
              </a:ext>
            </a:extLst>
          </p:cNvPr>
          <p:cNvSpPr/>
          <p:nvPr/>
        </p:nvSpPr>
        <p:spPr>
          <a:xfrm>
            <a:off x="8928899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F45A044-5F82-2FA1-F7D2-A44CC1CA032C}"/>
              </a:ext>
            </a:extLst>
          </p:cNvPr>
          <p:cNvSpPr/>
          <p:nvPr/>
        </p:nvSpPr>
        <p:spPr>
          <a:xfrm>
            <a:off x="8296297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D271253C-C9DE-C331-B4D3-92D7919EA062}"/>
              </a:ext>
            </a:extLst>
          </p:cNvPr>
          <p:cNvSpPr/>
          <p:nvPr/>
        </p:nvSpPr>
        <p:spPr>
          <a:xfrm>
            <a:off x="10225275" y="587812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98E2DC1C-FC40-F20D-50CE-AC5EEE9F5409}"/>
              </a:ext>
            </a:extLst>
          </p:cNvPr>
          <p:cNvSpPr/>
          <p:nvPr/>
        </p:nvSpPr>
        <p:spPr>
          <a:xfrm>
            <a:off x="8294629" y="5352771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Android</a:t>
            </a: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E08C45B5-5659-92B3-6B39-B9A5C264D7D9}"/>
              </a:ext>
            </a:extLst>
          </p:cNvPr>
          <p:cNvSpPr/>
          <p:nvPr/>
        </p:nvSpPr>
        <p:spPr>
          <a:xfrm>
            <a:off x="9576117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7F9BE1D-B876-A6B2-A447-50197203DCBD}"/>
              </a:ext>
            </a:extLst>
          </p:cNvPr>
          <p:cNvCxnSpPr>
            <a:cxnSpLocks/>
            <a:stCxn id="5" idx="1"/>
          </p:cNvCxnSpPr>
          <p:nvPr/>
        </p:nvCxnSpPr>
        <p:spPr>
          <a:xfrm flipH="1">
            <a:off x="3151546" y="4173349"/>
            <a:ext cx="2919" cy="7469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5B42781-4DA9-4AFD-8A55-73B3809420B9}"/>
              </a:ext>
            </a:extLst>
          </p:cNvPr>
          <p:cNvSpPr txBox="1"/>
          <p:nvPr/>
        </p:nvSpPr>
        <p:spPr>
          <a:xfrm>
            <a:off x="2752154" y="4920290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#1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970766B-7D6F-9783-F181-F0F11A8D55EF}"/>
              </a:ext>
            </a:extLst>
          </p:cNvPr>
          <p:cNvCxnSpPr>
            <a:cxnSpLocks/>
          </p:cNvCxnSpPr>
          <p:nvPr/>
        </p:nvCxnSpPr>
        <p:spPr>
          <a:xfrm>
            <a:off x="4003818" y="4173349"/>
            <a:ext cx="752" cy="9008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5B67FEC-769B-8C96-E4B5-7BC45ED01638}"/>
              </a:ext>
            </a:extLst>
          </p:cNvPr>
          <p:cNvSpPr txBox="1"/>
          <p:nvPr/>
        </p:nvSpPr>
        <p:spPr>
          <a:xfrm>
            <a:off x="3596001" y="5031875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#2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0EDA1E9-7AD1-BCD1-86BC-DC4C4601E9CF}"/>
              </a:ext>
            </a:extLst>
          </p:cNvPr>
          <p:cNvCxnSpPr>
            <a:cxnSpLocks/>
          </p:cNvCxnSpPr>
          <p:nvPr/>
        </p:nvCxnSpPr>
        <p:spPr>
          <a:xfrm>
            <a:off x="4859674" y="4173349"/>
            <a:ext cx="2333" cy="96088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2CBD9C8-4AC2-5B8B-23FF-B86BF23000B5}"/>
              </a:ext>
            </a:extLst>
          </p:cNvPr>
          <p:cNvSpPr txBox="1"/>
          <p:nvPr/>
        </p:nvSpPr>
        <p:spPr>
          <a:xfrm>
            <a:off x="4463518" y="5134230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#3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8B58632-5532-A18E-EA9A-B6ABBB3D5A37}"/>
              </a:ext>
            </a:extLst>
          </p:cNvPr>
          <p:cNvCxnSpPr/>
          <p:nvPr/>
        </p:nvCxnSpPr>
        <p:spPr>
          <a:xfrm>
            <a:off x="5701806" y="4177978"/>
            <a:ext cx="11509" cy="11794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5B6F7A77-3205-7C78-9990-245BF4192C7A}"/>
              </a:ext>
            </a:extLst>
          </p:cNvPr>
          <p:cNvSpPr txBox="1"/>
          <p:nvPr/>
        </p:nvSpPr>
        <p:spPr>
          <a:xfrm>
            <a:off x="5308614" y="5357400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#4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5D68A585-9DC5-E434-7607-33404058036E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6337678" y="5134230"/>
            <a:ext cx="221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61C4ECC1-E238-1449-B31B-CF9C84757A68}"/>
              </a:ext>
            </a:extLst>
          </p:cNvPr>
          <p:cNvSpPr txBox="1"/>
          <p:nvPr/>
        </p:nvSpPr>
        <p:spPr>
          <a:xfrm>
            <a:off x="5915418" y="5580570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#5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424C43F-3FD1-FE43-EE44-880722D04FCA}"/>
              </a:ext>
            </a:extLst>
          </p:cNvPr>
          <p:cNvCxnSpPr>
            <a:cxnSpLocks/>
            <a:stCxn id="47" idx="3"/>
          </p:cNvCxnSpPr>
          <p:nvPr/>
        </p:nvCxnSpPr>
        <p:spPr>
          <a:xfrm>
            <a:off x="6986837" y="5134230"/>
            <a:ext cx="8767" cy="75951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EABF3305-13F4-7509-C4F4-F7ED092CD35F}"/>
              </a:ext>
            </a:extLst>
          </p:cNvPr>
          <p:cNvSpPr txBox="1"/>
          <p:nvPr/>
        </p:nvSpPr>
        <p:spPr>
          <a:xfrm>
            <a:off x="6583715" y="5824006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#6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1F4E7286-E3E1-403C-2679-A9C58EC1D13F}"/>
              </a:ext>
            </a:extLst>
          </p:cNvPr>
          <p:cNvCxnSpPr>
            <a:cxnSpLocks/>
          </p:cNvCxnSpPr>
          <p:nvPr/>
        </p:nvCxnSpPr>
        <p:spPr>
          <a:xfrm>
            <a:off x="7630148" y="5180618"/>
            <a:ext cx="5291" cy="84944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4D4427DB-E70B-680A-8B32-CBCC90437905}"/>
              </a:ext>
            </a:extLst>
          </p:cNvPr>
          <p:cNvSpPr txBox="1"/>
          <p:nvPr/>
        </p:nvSpPr>
        <p:spPr>
          <a:xfrm>
            <a:off x="7192961" y="6006911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#7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B1E890D-4BE4-68F2-F01E-70539B135EDC}"/>
              </a:ext>
            </a:extLst>
          </p:cNvPr>
          <p:cNvCxnSpPr>
            <a:cxnSpLocks/>
            <a:endCxn id="66" idx="1"/>
          </p:cNvCxnSpPr>
          <p:nvPr/>
        </p:nvCxnSpPr>
        <p:spPr>
          <a:xfrm>
            <a:off x="8279307" y="5180618"/>
            <a:ext cx="16990" cy="9316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6C36D9D7-4BC3-E790-456B-1BD9A9C74BC2}"/>
              </a:ext>
            </a:extLst>
          </p:cNvPr>
          <p:cNvSpPr txBox="1"/>
          <p:nvPr/>
        </p:nvSpPr>
        <p:spPr>
          <a:xfrm>
            <a:off x="7846768" y="6335454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rgbClr val="FF0000"/>
                </a:solidFill>
              </a:rPr>
              <a:t>Rel. #8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16DD5756-0D52-42C4-8193-96C63E0D59A9}"/>
              </a:ext>
            </a:extLst>
          </p:cNvPr>
          <p:cNvCxnSpPr>
            <a:cxnSpLocks/>
          </p:cNvCxnSpPr>
          <p:nvPr/>
        </p:nvCxnSpPr>
        <p:spPr>
          <a:xfrm>
            <a:off x="8925015" y="6029170"/>
            <a:ext cx="221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AA4CEA8-B89C-70B2-FF11-DAF54392CB41}"/>
              </a:ext>
            </a:extLst>
          </p:cNvPr>
          <p:cNvCxnSpPr>
            <a:cxnSpLocks/>
          </p:cNvCxnSpPr>
          <p:nvPr/>
        </p:nvCxnSpPr>
        <p:spPr>
          <a:xfrm flipH="1">
            <a:off x="9561233" y="6029170"/>
            <a:ext cx="1294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556E7551-5B58-675F-90BE-2CC78FF78B7C}"/>
              </a:ext>
            </a:extLst>
          </p:cNvPr>
          <p:cNvSpPr txBox="1"/>
          <p:nvPr/>
        </p:nvSpPr>
        <p:spPr>
          <a:xfrm>
            <a:off x="9172779" y="6506016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10#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9D46191B-E9C1-055A-DB23-C826FFB87617}"/>
              </a:ext>
            </a:extLst>
          </p:cNvPr>
          <p:cNvCxnSpPr>
            <a:cxnSpLocks/>
          </p:cNvCxnSpPr>
          <p:nvPr/>
        </p:nvCxnSpPr>
        <p:spPr>
          <a:xfrm>
            <a:off x="10217485" y="6075558"/>
            <a:ext cx="0" cy="4658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3F663344-B0DB-AFE9-7A67-8A09CF264E64}"/>
              </a:ext>
            </a:extLst>
          </p:cNvPr>
          <p:cNvSpPr txBox="1"/>
          <p:nvPr/>
        </p:nvSpPr>
        <p:spPr>
          <a:xfrm>
            <a:off x="9824826" y="6499899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#11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BA75B754-8059-157D-E35E-47B541AB654D}"/>
              </a:ext>
            </a:extLst>
          </p:cNvPr>
          <p:cNvCxnSpPr>
            <a:cxnSpLocks/>
          </p:cNvCxnSpPr>
          <p:nvPr/>
        </p:nvCxnSpPr>
        <p:spPr>
          <a:xfrm flipH="1">
            <a:off x="10857877" y="6075558"/>
            <a:ext cx="8767" cy="4776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E4F72672-E2F4-2741-17A6-56699021FD5E}"/>
              </a:ext>
            </a:extLst>
          </p:cNvPr>
          <p:cNvSpPr txBox="1"/>
          <p:nvPr/>
        </p:nvSpPr>
        <p:spPr>
          <a:xfrm>
            <a:off x="10405123" y="6492875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rgbClr val="FF0000"/>
                </a:solidFill>
              </a:rPr>
              <a:t>Rel. #12</a:t>
            </a:r>
            <a:endParaRPr lang="ar-SA" sz="1400" dirty="0">
              <a:solidFill>
                <a:srgbClr val="FF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73EEA3A-8979-80EC-9F17-29AC277E4FCA}"/>
              </a:ext>
            </a:extLst>
          </p:cNvPr>
          <p:cNvSpPr txBox="1"/>
          <p:nvPr/>
        </p:nvSpPr>
        <p:spPr>
          <a:xfrm>
            <a:off x="8498815" y="6502624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#9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98FE1323-479E-9083-6AF1-FC7D032EE676}"/>
              </a:ext>
            </a:extLst>
          </p:cNvPr>
          <p:cNvCxnSpPr/>
          <p:nvPr/>
        </p:nvCxnSpPr>
        <p:spPr>
          <a:xfrm>
            <a:off x="406401" y="2382320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:a16="http://schemas.microsoft.com/office/drawing/2014/main" id="{90347A47-3BB1-9C0F-AE7B-5A0181912743}"/>
              </a:ext>
            </a:extLst>
          </p:cNvPr>
          <p:cNvSpPr txBox="1"/>
          <p:nvPr/>
        </p:nvSpPr>
        <p:spPr>
          <a:xfrm>
            <a:off x="10337604" y="2018488"/>
            <a:ext cx="1075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4 Months</a:t>
            </a:r>
            <a:endParaRPr lang="ar-SA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B7CCF7B-88CD-DDB4-C47C-3F778D38423B}"/>
              </a:ext>
            </a:extLst>
          </p:cNvPr>
          <p:cNvSpPr txBox="1"/>
          <p:nvPr/>
        </p:nvSpPr>
        <p:spPr>
          <a:xfrm>
            <a:off x="7655742" y="2007889"/>
            <a:ext cx="110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3 Months</a:t>
            </a:r>
            <a:endParaRPr lang="ar-SA" sz="160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15EE29CE-7339-A742-A575-B28103F52DF0}"/>
              </a:ext>
            </a:extLst>
          </p:cNvPr>
          <p:cNvSpPr txBox="1"/>
          <p:nvPr/>
        </p:nvSpPr>
        <p:spPr>
          <a:xfrm>
            <a:off x="5150603" y="202236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2 Months</a:t>
            </a:r>
            <a:endParaRPr lang="ar-SA" sz="16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856F3185-58E4-3D9A-FBCF-7FCD01BE9378}"/>
              </a:ext>
            </a:extLst>
          </p:cNvPr>
          <p:cNvSpPr txBox="1"/>
          <p:nvPr/>
        </p:nvSpPr>
        <p:spPr>
          <a:xfrm>
            <a:off x="1983588" y="2010423"/>
            <a:ext cx="962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Weeks</a:t>
            </a:r>
            <a:endParaRPr lang="ar-SA" sz="1600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15A76A70-E9B3-F5AC-87BD-4B4B048C69EA}"/>
              </a:ext>
            </a:extLst>
          </p:cNvPr>
          <p:cNvSpPr txBox="1"/>
          <p:nvPr/>
        </p:nvSpPr>
        <p:spPr>
          <a:xfrm>
            <a:off x="576324" y="2018488"/>
            <a:ext cx="667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Start</a:t>
            </a:r>
            <a:endParaRPr lang="ar-SA" sz="1600" dirty="0"/>
          </a:p>
        </p:txBody>
      </p:sp>
    </p:spTree>
    <p:extLst>
      <p:ext uri="{BB962C8B-B14F-4D97-AF65-F5344CB8AC3E}">
        <p14:creationId xmlns:p14="http://schemas.microsoft.com/office/powerpoint/2010/main" val="3212406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956259"/>
            <a:ext cx="59830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Stories, Story Mapping, Product Backlog, and Estimating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334"/>
            <a:ext cx="10515600" cy="1325563"/>
          </a:xfrm>
        </p:spPr>
        <p:txBody>
          <a:bodyPr/>
          <a:lstStyle/>
          <a:p>
            <a:r>
              <a:rPr lang="en-US" dirty="0"/>
              <a:t>EPIC vs. Features vs. User Stories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0640"/>
            <a:ext cx="10515600" cy="4351338"/>
          </a:xfrm>
        </p:spPr>
        <p:txBody>
          <a:bodyPr/>
          <a:lstStyle/>
          <a:p>
            <a:r>
              <a:rPr lang="en-US" sz="2000" dirty="0"/>
              <a:t>Epics are big chunks of work that has multiple features</a:t>
            </a:r>
          </a:p>
          <a:p>
            <a:r>
              <a:rPr lang="en-US" sz="2000" dirty="0"/>
              <a:t>Features are divided into multiple User Stories (Story Splitting)</a:t>
            </a:r>
          </a:p>
          <a:p>
            <a:r>
              <a:rPr lang="en-US" sz="2000" dirty="0"/>
              <a:t>Big User-Stories can be further divided into multiple User Stories (Story splitting)</a:t>
            </a:r>
          </a:p>
          <a:p>
            <a:r>
              <a:rPr lang="en-US" sz="2000" dirty="0"/>
              <a:t>Product backlog can be developed on feature or user story levels</a:t>
            </a:r>
            <a:endParaRPr lang="en-US" dirty="0"/>
          </a:p>
          <a:p>
            <a:endParaRPr lang="ar-SA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9D685E8-12C1-238C-9301-F7C25E4835B7}"/>
              </a:ext>
            </a:extLst>
          </p:cNvPr>
          <p:cNvCxnSpPr>
            <a:cxnSpLocks/>
          </p:cNvCxnSpPr>
          <p:nvPr/>
        </p:nvCxnSpPr>
        <p:spPr>
          <a:xfrm>
            <a:off x="4181848" y="2665595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7E4EDED-B4FE-049A-33E2-E7F4C7A05313}"/>
              </a:ext>
            </a:extLst>
          </p:cNvPr>
          <p:cNvSpPr txBox="1"/>
          <p:nvPr/>
        </p:nvSpPr>
        <p:spPr>
          <a:xfrm>
            <a:off x="1924237" y="2730726"/>
            <a:ext cx="1322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Epics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1D854C-C75D-4CE2-2C60-1A7FA0BFDF05}"/>
              </a:ext>
            </a:extLst>
          </p:cNvPr>
          <p:cNvSpPr txBox="1"/>
          <p:nvPr/>
        </p:nvSpPr>
        <p:spPr>
          <a:xfrm>
            <a:off x="4860335" y="2691772"/>
            <a:ext cx="196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Features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C7121FE-080F-82AE-DCE8-1BF85AE8A179}"/>
              </a:ext>
            </a:extLst>
          </p:cNvPr>
          <p:cNvCxnSpPr/>
          <p:nvPr/>
        </p:nvCxnSpPr>
        <p:spPr>
          <a:xfrm>
            <a:off x="989588" y="3249470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AE26F22-B53E-47FD-E249-99BE8C643109}"/>
              </a:ext>
            </a:extLst>
          </p:cNvPr>
          <p:cNvCxnSpPr>
            <a:cxnSpLocks/>
          </p:cNvCxnSpPr>
          <p:nvPr/>
        </p:nvCxnSpPr>
        <p:spPr>
          <a:xfrm>
            <a:off x="7544375" y="2691772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142290C-9095-826C-AD63-95A8E67DCB17}"/>
              </a:ext>
            </a:extLst>
          </p:cNvPr>
          <p:cNvSpPr txBox="1"/>
          <p:nvPr/>
        </p:nvSpPr>
        <p:spPr>
          <a:xfrm>
            <a:off x="8441700" y="2691772"/>
            <a:ext cx="1442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User Stories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2CA15E2-FE7F-FC9A-1BE1-981AC35A5746}"/>
              </a:ext>
            </a:extLst>
          </p:cNvPr>
          <p:cNvSpPr/>
          <p:nvPr/>
        </p:nvSpPr>
        <p:spPr>
          <a:xfrm>
            <a:off x="1711190" y="537933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IOS Application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100121B-6DAF-D7F2-F8D6-5A52989E322B}"/>
              </a:ext>
            </a:extLst>
          </p:cNvPr>
          <p:cNvSpPr/>
          <p:nvPr/>
        </p:nvSpPr>
        <p:spPr>
          <a:xfrm>
            <a:off x="1723789" y="473883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Web Application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2DA740E-4C8C-CA95-74B1-1EC9BF15E2A7}"/>
              </a:ext>
            </a:extLst>
          </p:cNvPr>
          <p:cNvSpPr/>
          <p:nvPr/>
        </p:nvSpPr>
        <p:spPr>
          <a:xfrm>
            <a:off x="1711189" y="6136781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Android Application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D4B6A1C8-27C6-4EA5-CC18-84DCD4A2B7AA}"/>
              </a:ext>
            </a:extLst>
          </p:cNvPr>
          <p:cNvSpPr/>
          <p:nvPr/>
        </p:nvSpPr>
        <p:spPr>
          <a:xfrm>
            <a:off x="1723789" y="356508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Interface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D46D6D98-96E1-1CC3-E84A-91C86106518A}"/>
              </a:ext>
            </a:extLst>
          </p:cNvPr>
          <p:cNvSpPr/>
          <p:nvPr/>
        </p:nvSpPr>
        <p:spPr>
          <a:xfrm>
            <a:off x="4962556" y="4099244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6319974D-7A9B-BA21-CE9E-34F1D6C717DF}"/>
              </a:ext>
            </a:extLst>
          </p:cNvPr>
          <p:cNvSpPr/>
          <p:nvPr/>
        </p:nvSpPr>
        <p:spPr>
          <a:xfrm>
            <a:off x="4962556" y="3556676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A93F06A7-D409-FE4E-83FF-8D375689F2CF}"/>
              </a:ext>
            </a:extLst>
          </p:cNvPr>
          <p:cNvSpPr/>
          <p:nvPr/>
        </p:nvSpPr>
        <p:spPr>
          <a:xfrm>
            <a:off x="4962556" y="5272993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Algebraic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AFCCF7-DA3A-92DC-0380-AD04AF6C40EF}"/>
              </a:ext>
            </a:extLst>
          </p:cNvPr>
          <p:cNvSpPr/>
          <p:nvPr/>
        </p:nvSpPr>
        <p:spPr>
          <a:xfrm>
            <a:off x="4962556" y="4730425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Arithmetic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81AB0FFC-9F04-BD0B-F596-A5E2CFB82127}"/>
              </a:ext>
            </a:extLst>
          </p:cNvPr>
          <p:cNvSpPr/>
          <p:nvPr/>
        </p:nvSpPr>
        <p:spPr>
          <a:xfrm>
            <a:off x="4974528" y="6355322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Statistics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94E277C-A533-9FE0-79AC-C7E50C8145DB}"/>
              </a:ext>
            </a:extLst>
          </p:cNvPr>
          <p:cNvSpPr/>
          <p:nvPr/>
        </p:nvSpPr>
        <p:spPr>
          <a:xfrm>
            <a:off x="4974528" y="5812754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Trigonometric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AAAE3984-CEEB-BB53-6058-C3AF43E634F2}"/>
              </a:ext>
            </a:extLst>
          </p:cNvPr>
          <p:cNvCxnSpPr>
            <a:cxnSpLocks/>
            <a:stCxn id="34" idx="3"/>
            <a:endCxn id="36" idx="1"/>
          </p:cNvCxnSpPr>
          <p:nvPr/>
        </p:nvCxnSpPr>
        <p:spPr>
          <a:xfrm flipV="1">
            <a:off x="3046746" y="3775217"/>
            <a:ext cx="1915810" cy="8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4932C721-B131-67EE-C29E-896CC6C77D71}"/>
              </a:ext>
            </a:extLst>
          </p:cNvPr>
          <p:cNvCxnSpPr>
            <a:cxnSpLocks/>
            <a:stCxn id="34" idx="3"/>
            <a:endCxn id="35" idx="1"/>
          </p:cNvCxnSpPr>
          <p:nvPr/>
        </p:nvCxnSpPr>
        <p:spPr>
          <a:xfrm>
            <a:off x="3046746" y="3783628"/>
            <a:ext cx="1915810" cy="534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21724E7B-AB3E-3735-A144-F1A42DAEE816}"/>
              </a:ext>
            </a:extLst>
          </p:cNvPr>
          <p:cNvCxnSpPr>
            <a:cxnSpLocks/>
            <a:stCxn id="18" idx="3"/>
            <a:endCxn id="38" idx="1"/>
          </p:cNvCxnSpPr>
          <p:nvPr/>
        </p:nvCxnSpPr>
        <p:spPr>
          <a:xfrm flipV="1">
            <a:off x="3046746" y="4948966"/>
            <a:ext cx="1915810" cy="8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F16F719C-66BD-30B9-F023-79E83BD4C7E7}"/>
              </a:ext>
            </a:extLst>
          </p:cNvPr>
          <p:cNvCxnSpPr>
            <a:cxnSpLocks/>
            <a:stCxn id="18" idx="3"/>
            <a:endCxn id="37" idx="1"/>
          </p:cNvCxnSpPr>
          <p:nvPr/>
        </p:nvCxnSpPr>
        <p:spPr>
          <a:xfrm>
            <a:off x="3046746" y="4957377"/>
            <a:ext cx="1915810" cy="534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C699785-F41A-16A0-D0E8-427B42728AF1}"/>
              </a:ext>
            </a:extLst>
          </p:cNvPr>
          <p:cNvCxnSpPr>
            <a:cxnSpLocks/>
            <a:stCxn id="18" idx="3"/>
            <a:endCxn id="40" idx="1"/>
          </p:cNvCxnSpPr>
          <p:nvPr/>
        </p:nvCxnSpPr>
        <p:spPr>
          <a:xfrm>
            <a:off x="3046746" y="4957377"/>
            <a:ext cx="1927782" cy="10739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8BBE9E8C-27C4-4448-7A8D-BCFDA446FCA0}"/>
              </a:ext>
            </a:extLst>
          </p:cNvPr>
          <p:cNvCxnSpPr>
            <a:cxnSpLocks/>
            <a:stCxn id="18" idx="3"/>
            <a:endCxn id="39" idx="1"/>
          </p:cNvCxnSpPr>
          <p:nvPr/>
        </p:nvCxnSpPr>
        <p:spPr>
          <a:xfrm>
            <a:off x="3046746" y="4957377"/>
            <a:ext cx="1927782" cy="16164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28A4265F-9EAA-7616-7237-898F2F1BBBB3}"/>
              </a:ext>
            </a:extLst>
          </p:cNvPr>
          <p:cNvSpPr/>
          <p:nvPr/>
        </p:nvSpPr>
        <p:spPr>
          <a:xfrm>
            <a:off x="8401618" y="522811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</a:t>
            </a: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8551BEC9-53A7-B11A-462B-5A4D0C563711}"/>
              </a:ext>
            </a:extLst>
          </p:cNvPr>
          <p:cNvSpPr/>
          <p:nvPr/>
        </p:nvSpPr>
        <p:spPr>
          <a:xfrm>
            <a:off x="8401618" y="4685551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</a:t>
            </a: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48B55A5C-A147-1BFE-088E-8C80CD6F0A61}"/>
              </a:ext>
            </a:extLst>
          </p:cNvPr>
          <p:cNvSpPr/>
          <p:nvPr/>
        </p:nvSpPr>
        <p:spPr>
          <a:xfrm>
            <a:off x="8413590" y="6310448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</a:t>
            </a: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5EEAA871-2984-684C-8E0B-8E9A340827AA}"/>
              </a:ext>
            </a:extLst>
          </p:cNvPr>
          <p:cNvSpPr/>
          <p:nvPr/>
        </p:nvSpPr>
        <p:spPr>
          <a:xfrm>
            <a:off x="8413590" y="576788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605D8D0-A913-1BD6-CBDD-1296679CEDE8}"/>
              </a:ext>
            </a:extLst>
          </p:cNvPr>
          <p:cNvCxnSpPr>
            <a:cxnSpLocks/>
            <a:stCxn id="38" idx="3"/>
            <a:endCxn id="59" idx="1"/>
          </p:cNvCxnSpPr>
          <p:nvPr/>
        </p:nvCxnSpPr>
        <p:spPr>
          <a:xfrm flipV="1">
            <a:off x="6529136" y="4904092"/>
            <a:ext cx="1872482" cy="448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E2FE42DD-B358-141B-2737-ED4D8D2A9B12}"/>
              </a:ext>
            </a:extLst>
          </p:cNvPr>
          <p:cNvCxnSpPr>
            <a:cxnSpLocks/>
            <a:stCxn id="38" idx="3"/>
            <a:endCxn id="58" idx="1"/>
          </p:cNvCxnSpPr>
          <p:nvPr/>
        </p:nvCxnSpPr>
        <p:spPr>
          <a:xfrm>
            <a:off x="6529136" y="4948966"/>
            <a:ext cx="1872482" cy="4976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6ADB8221-B1ED-303F-62B0-B921190618CB}"/>
              </a:ext>
            </a:extLst>
          </p:cNvPr>
          <p:cNvCxnSpPr>
            <a:cxnSpLocks/>
            <a:stCxn id="38" idx="3"/>
            <a:endCxn id="61" idx="1"/>
          </p:cNvCxnSpPr>
          <p:nvPr/>
        </p:nvCxnSpPr>
        <p:spPr>
          <a:xfrm>
            <a:off x="6529136" y="4948966"/>
            <a:ext cx="1884454" cy="1037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A10E7019-FD66-22EE-AFE7-0C9AB5EA7838}"/>
              </a:ext>
            </a:extLst>
          </p:cNvPr>
          <p:cNvCxnSpPr>
            <a:cxnSpLocks/>
            <a:stCxn id="38" idx="3"/>
            <a:endCxn id="60" idx="1"/>
          </p:cNvCxnSpPr>
          <p:nvPr/>
        </p:nvCxnSpPr>
        <p:spPr>
          <a:xfrm>
            <a:off x="6529136" y="4948966"/>
            <a:ext cx="1884454" cy="15800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6059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User Stories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A short description of a feature or requirement from the user perspective.</a:t>
            </a:r>
          </a:p>
          <a:p>
            <a:r>
              <a:rPr lang="en-US" sz="2000" dirty="0"/>
              <a:t>Written on a card in the following format: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dirty="0"/>
          </a:p>
          <a:p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838200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#1 (ADD)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Add 2 Numbers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basic Arithmetic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two numbers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addition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sum of the two numbers.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88AF403-3F23-41F0-E54F-8A21B5ED2FE5}"/>
              </a:ext>
            </a:extLst>
          </p:cNvPr>
          <p:cNvSpPr/>
          <p:nvPr/>
        </p:nvSpPr>
        <p:spPr>
          <a:xfrm>
            <a:off x="4279231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 (Subtract)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Subtract 2 Numbers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basic Arithmetic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two numbers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subtract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difference of the two numbers.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747FEA8-196D-CC78-4067-679A93866D37}"/>
              </a:ext>
            </a:extLst>
          </p:cNvPr>
          <p:cNvSpPr/>
          <p:nvPr/>
        </p:nvSpPr>
        <p:spPr>
          <a:xfrm>
            <a:off x="7720262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#20 (Sin)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be able to calculate the  Sin of a Number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trigonometric Function</a:t>
            </a:r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a number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sin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sine of a number.</a:t>
            </a:r>
          </a:p>
        </p:txBody>
      </p:sp>
    </p:spTree>
    <p:extLst>
      <p:ext uri="{BB962C8B-B14F-4D97-AF65-F5344CB8AC3E}">
        <p14:creationId xmlns:p14="http://schemas.microsoft.com/office/powerpoint/2010/main" val="3199042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17"/>
            <a:ext cx="10515600" cy="1325563"/>
          </a:xfrm>
        </p:spPr>
        <p:txBody>
          <a:bodyPr/>
          <a:lstStyle/>
          <a:p>
            <a:r>
              <a:rPr lang="en-US" dirty="0"/>
              <a:t>Story Mapping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67065"/>
            <a:ext cx="11276612" cy="4351338"/>
          </a:xfrm>
        </p:spPr>
        <p:txBody>
          <a:bodyPr/>
          <a:lstStyle/>
          <a:p>
            <a:r>
              <a:rPr lang="en-US" sz="2000" dirty="0"/>
              <a:t>Story mapping consists of ordering user stories along two independent dimensions. </a:t>
            </a:r>
          </a:p>
          <a:p>
            <a:r>
              <a:rPr lang="en-US" sz="2000" dirty="0"/>
              <a:t>Horizontal axis user activities are put roughly in the order in which the user would perform the task. </a:t>
            </a:r>
          </a:p>
          <a:p>
            <a:r>
              <a:rPr lang="en-US" sz="2000" dirty="0"/>
              <a:t>Vertical axis, user stories are ordered by priority and/or increasing sophistication of the implementation.</a:t>
            </a:r>
          </a:p>
          <a:p>
            <a:endParaRPr lang="en-US" sz="2000" dirty="0"/>
          </a:p>
          <a:p>
            <a:endParaRPr lang="en-US" dirty="0"/>
          </a:p>
          <a:p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3323A30-F847-0559-40CF-D441DC8D1506}"/>
              </a:ext>
            </a:extLst>
          </p:cNvPr>
          <p:cNvSpPr/>
          <p:nvPr/>
        </p:nvSpPr>
        <p:spPr>
          <a:xfrm>
            <a:off x="8314472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Csc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4460ED0-C90E-C55C-C2D8-0F3B0F1997E4}"/>
              </a:ext>
            </a:extLst>
          </p:cNvPr>
          <p:cNvSpPr/>
          <p:nvPr/>
        </p:nvSpPr>
        <p:spPr>
          <a:xfrm>
            <a:off x="8326444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Variance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36B2C43-97D0-9462-2BF1-DB7B106C7D01}"/>
              </a:ext>
            </a:extLst>
          </p:cNvPr>
          <p:cNvSpPr/>
          <p:nvPr/>
        </p:nvSpPr>
        <p:spPr>
          <a:xfrm>
            <a:off x="8326444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Radical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E2AB46E-D708-5C1C-11DB-B59172259D39}"/>
              </a:ext>
            </a:extLst>
          </p:cNvPr>
          <p:cNvSpPr/>
          <p:nvPr/>
        </p:nvSpPr>
        <p:spPr>
          <a:xfrm>
            <a:off x="4001671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415D406-8065-65B1-9C0C-86E21FF0EBF0}"/>
              </a:ext>
            </a:extLst>
          </p:cNvPr>
          <p:cNvSpPr/>
          <p:nvPr/>
        </p:nvSpPr>
        <p:spPr>
          <a:xfrm>
            <a:off x="4001671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C789162-8526-1B6B-2563-39164B91693A}"/>
              </a:ext>
            </a:extLst>
          </p:cNvPr>
          <p:cNvSpPr/>
          <p:nvPr/>
        </p:nvSpPr>
        <p:spPr>
          <a:xfrm>
            <a:off x="4013643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Median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53E137C-E4FA-E6E2-96A0-4CB8F0DC52A8}"/>
              </a:ext>
            </a:extLst>
          </p:cNvPr>
          <p:cNvSpPr/>
          <p:nvPr/>
        </p:nvSpPr>
        <p:spPr>
          <a:xfrm>
            <a:off x="4013643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Rational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283F84C-DC88-2BEE-7C9A-3C42B5ECAE0C}"/>
              </a:ext>
            </a:extLst>
          </p:cNvPr>
          <p:cNvSpPr/>
          <p:nvPr/>
        </p:nvSpPr>
        <p:spPr>
          <a:xfrm>
            <a:off x="5420476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Tan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B8873668-4FA5-6CC0-6779-4CD8BC9AFE91}"/>
              </a:ext>
            </a:extLst>
          </p:cNvPr>
          <p:cNvSpPr/>
          <p:nvPr/>
        </p:nvSpPr>
        <p:spPr>
          <a:xfrm>
            <a:off x="5420476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12DD8CC-0B39-43E7-CB0B-1DDB611711B2}"/>
              </a:ext>
            </a:extLst>
          </p:cNvPr>
          <p:cNvSpPr/>
          <p:nvPr/>
        </p:nvSpPr>
        <p:spPr>
          <a:xfrm>
            <a:off x="5432448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Mode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3032148-EF7D-B684-4355-1D67E4EFCEDC}"/>
              </a:ext>
            </a:extLst>
          </p:cNvPr>
          <p:cNvSpPr/>
          <p:nvPr/>
        </p:nvSpPr>
        <p:spPr>
          <a:xfrm>
            <a:off x="5432448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Exponentials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D825FB26-75EB-0C35-C544-D6AF2EE924E0}"/>
              </a:ext>
            </a:extLst>
          </p:cNvPr>
          <p:cNvSpPr/>
          <p:nvPr/>
        </p:nvSpPr>
        <p:spPr>
          <a:xfrm>
            <a:off x="6861488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Sec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07CCD316-19F1-2160-B463-187D73B1984C}"/>
              </a:ext>
            </a:extLst>
          </p:cNvPr>
          <p:cNvSpPr/>
          <p:nvPr/>
        </p:nvSpPr>
        <p:spPr>
          <a:xfrm>
            <a:off x="6861488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86C26C2-8343-7714-86B0-5B2567F62666}"/>
              </a:ext>
            </a:extLst>
          </p:cNvPr>
          <p:cNvSpPr/>
          <p:nvPr/>
        </p:nvSpPr>
        <p:spPr>
          <a:xfrm>
            <a:off x="6873460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Std. Deviation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EF34880-55F2-E163-785B-8EFD271599B6}"/>
              </a:ext>
            </a:extLst>
          </p:cNvPr>
          <p:cNvSpPr/>
          <p:nvPr/>
        </p:nvSpPr>
        <p:spPr>
          <a:xfrm>
            <a:off x="6873460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Logarithmic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168888C-67FF-C849-0ED9-7352D5F46E4D}"/>
              </a:ext>
            </a:extLst>
          </p:cNvPr>
          <p:cNvSpPr/>
          <p:nvPr/>
        </p:nvSpPr>
        <p:spPr>
          <a:xfrm>
            <a:off x="2548687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Sin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1EFF87D-6607-A88B-704C-D4E61398E28D}"/>
              </a:ext>
            </a:extLst>
          </p:cNvPr>
          <p:cNvSpPr/>
          <p:nvPr/>
        </p:nvSpPr>
        <p:spPr>
          <a:xfrm>
            <a:off x="2548687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5BC20DC-F5BD-F598-5291-4AAD33B78057}"/>
              </a:ext>
            </a:extLst>
          </p:cNvPr>
          <p:cNvSpPr/>
          <p:nvPr/>
        </p:nvSpPr>
        <p:spPr>
          <a:xfrm>
            <a:off x="2560659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Mean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E505500-4AE5-F405-BFA8-803C773AFA32}"/>
              </a:ext>
            </a:extLst>
          </p:cNvPr>
          <p:cNvSpPr/>
          <p:nvPr/>
        </p:nvSpPr>
        <p:spPr>
          <a:xfrm>
            <a:off x="2560659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Polynomial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A22F08DC-4855-42C6-F52A-2AC966A7C871}"/>
              </a:ext>
            </a:extLst>
          </p:cNvPr>
          <p:cNvSpPr/>
          <p:nvPr/>
        </p:nvSpPr>
        <p:spPr>
          <a:xfrm>
            <a:off x="4001671" y="25138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EF28F3C5-6F10-BF37-C99A-10203B9DD90E}"/>
              </a:ext>
            </a:extLst>
          </p:cNvPr>
          <p:cNvSpPr/>
          <p:nvPr/>
        </p:nvSpPr>
        <p:spPr>
          <a:xfrm>
            <a:off x="2548687" y="25138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3731B1CC-F6C7-5390-FAC0-BAF8C3E80633}"/>
              </a:ext>
            </a:extLst>
          </p:cNvPr>
          <p:cNvSpPr/>
          <p:nvPr/>
        </p:nvSpPr>
        <p:spPr>
          <a:xfrm>
            <a:off x="9767456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Cot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871240A0-E648-B1D8-E5CE-614879EA318B}"/>
              </a:ext>
            </a:extLst>
          </p:cNvPr>
          <p:cNvSpPr/>
          <p:nvPr/>
        </p:nvSpPr>
        <p:spPr>
          <a:xfrm>
            <a:off x="9767455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Count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CDE706E-07AC-6EFA-36D4-CFD8F3C909C0}"/>
              </a:ext>
            </a:extLst>
          </p:cNvPr>
          <p:cNvSpPr txBox="1"/>
          <p:nvPr/>
        </p:nvSpPr>
        <p:spPr>
          <a:xfrm>
            <a:off x="1123321" y="3135150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Arithmetic</a:t>
            </a:r>
            <a:endParaRPr lang="ar-SA" sz="16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BBF44DC-6768-65AB-EAAD-41DE2972125F}"/>
              </a:ext>
            </a:extLst>
          </p:cNvPr>
          <p:cNvSpPr txBox="1"/>
          <p:nvPr/>
        </p:nvSpPr>
        <p:spPr>
          <a:xfrm>
            <a:off x="937475" y="3677718"/>
            <a:ext cx="14811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Trigonometric</a:t>
            </a:r>
            <a:endParaRPr lang="ar-SA" sz="16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5F29A7C-013D-A458-9712-8CEB0F5ED51A}"/>
              </a:ext>
            </a:extLst>
          </p:cNvPr>
          <p:cNvSpPr txBox="1"/>
          <p:nvPr/>
        </p:nvSpPr>
        <p:spPr>
          <a:xfrm>
            <a:off x="1152383" y="4223225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Algebraic</a:t>
            </a:r>
            <a:endParaRPr lang="ar-SA" sz="16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50A843-03E6-C248-D0D3-D79A206F0190}"/>
              </a:ext>
            </a:extLst>
          </p:cNvPr>
          <p:cNvSpPr txBox="1"/>
          <p:nvPr/>
        </p:nvSpPr>
        <p:spPr>
          <a:xfrm>
            <a:off x="1152383" y="4771622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Statistical</a:t>
            </a:r>
            <a:endParaRPr lang="ar-SA" sz="1600" dirty="0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FD6E248-9EDB-3261-4015-F88DE544A802}"/>
              </a:ext>
            </a:extLst>
          </p:cNvPr>
          <p:cNvCxnSpPr>
            <a:cxnSpLocks/>
          </p:cNvCxnSpPr>
          <p:nvPr/>
        </p:nvCxnSpPr>
        <p:spPr>
          <a:xfrm>
            <a:off x="1001643" y="3555052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4CF3D51-4235-03D3-D40C-6D5F8900C9D8}"/>
              </a:ext>
            </a:extLst>
          </p:cNvPr>
          <p:cNvCxnSpPr>
            <a:cxnSpLocks/>
          </p:cNvCxnSpPr>
          <p:nvPr/>
        </p:nvCxnSpPr>
        <p:spPr>
          <a:xfrm>
            <a:off x="1027069" y="4100366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3EAE7FC-013A-9672-8970-6288EC6517CF}"/>
              </a:ext>
            </a:extLst>
          </p:cNvPr>
          <p:cNvCxnSpPr>
            <a:cxnSpLocks/>
          </p:cNvCxnSpPr>
          <p:nvPr/>
        </p:nvCxnSpPr>
        <p:spPr>
          <a:xfrm>
            <a:off x="1027069" y="4662922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775AC1A8-A186-2576-E12D-79E63786769D}"/>
              </a:ext>
            </a:extLst>
          </p:cNvPr>
          <p:cNvCxnSpPr>
            <a:cxnSpLocks/>
          </p:cNvCxnSpPr>
          <p:nvPr/>
        </p:nvCxnSpPr>
        <p:spPr>
          <a:xfrm>
            <a:off x="1001643" y="5264289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97A60AC6-DD98-2161-5C22-374AD2EFE2A8}"/>
              </a:ext>
            </a:extLst>
          </p:cNvPr>
          <p:cNvSpPr txBox="1"/>
          <p:nvPr/>
        </p:nvSpPr>
        <p:spPr>
          <a:xfrm rot="16200000">
            <a:off x="-361803" y="4013923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Web</a:t>
            </a:r>
            <a:endParaRPr lang="ar-SA" sz="1600" dirty="0"/>
          </a:p>
        </p:txBody>
      </p:sp>
      <p:sp>
        <p:nvSpPr>
          <p:cNvPr id="46" name="Left Brace 45">
            <a:extLst>
              <a:ext uri="{FF2B5EF4-FFF2-40B4-BE49-F238E27FC236}">
                <a16:creationId xmlns:a16="http://schemas.microsoft.com/office/drawing/2014/main" id="{68131664-A8B0-42B2-4392-6AA7D9FAE655}"/>
              </a:ext>
            </a:extLst>
          </p:cNvPr>
          <p:cNvSpPr/>
          <p:nvPr/>
        </p:nvSpPr>
        <p:spPr>
          <a:xfrm>
            <a:off x="429971" y="3158655"/>
            <a:ext cx="437227" cy="212913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894B928-94FC-6D23-4BA2-E6AC88142FC5}"/>
              </a:ext>
            </a:extLst>
          </p:cNvPr>
          <p:cNvSpPr txBox="1"/>
          <p:nvPr/>
        </p:nvSpPr>
        <p:spPr>
          <a:xfrm rot="16200000">
            <a:off x="-361803" y="545713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IOS</a:t>
            </a:r>
            <a:endParaRPr lang="ar-SA" sz="1600" dirty="0"/>
          </a:p>
        </p:txBody>
      </p:sp>
      <p:sp>
        <p:nvSpPr>
          <p:cNvPr id="48" name="Left Brace 47">
            <a:extLst>
              <a:ext uri="{FF2B5EF4-FFF2-40B4-BE49-F238E27FC236}">
                <a16:creationId xmlns:a16="http://schemas.microsoft.com/office/drawing/2014/main" id="{171646FE-A208-0A4B-FD58-F568F70A603E}"/>
              </a:ext>
            </a:extLst>
          </p:cNvPr>
          <p:cNvSpPr/>
          <p:nvPr/>
        </p:nvSpPr>
        <p:spPr>
          <a:xfrm>
            <a:off x="455370" y="5277392"/>
            <a:ext cx="437227" cy="69637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DFD706A-B955-7D61-9A7F-9F4738215920}"/>
              </a:ext>
            </a:extLst>
          </p:cNvPr>
          <p:cNvSpPr txBox="1"/>
          <p:nvPr/>
        </p:nvSpPr>
        <p:spPr>
          <a:xfrm rot="16200000">
            <a:off x="-361803" y="620031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Android</a:t>
            </a:r>
            <a:endParaRPr lang="ar-SA" sz="1600" dirty="0"/>
          </a:p>
        </p:txBody>
      </p:sp>
      <p:sp>
        <p:nvSpPr>
          <p:cNvPr id="52" name="Left Brace 51">
            <a:extLst>
              <a:ext uri="{FF2B5EF4-FFF2-40B4-BE49-F238E27FC236}">
                <a16:creationId xmlns:a16="http://schemas.microsoft.com/office/drawing/2014/main" id="{DE346284-B08B-A1C5-BE60-341316BEEA62}"/>
              </a:ext>
            </a:extLst>
          </p:cNvPr>
          <p:cNvSpPr/>
          <p:nvPr/>
        </p:nvSpPr>
        <p:spPr>
          <a:xfrm>
            <a:off x="455370" y="6021406"/>
            <a:ext cx="437227" cy="69637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D4B2AD5D-8F30-0CC4-E1FA-C0ACCFB38976}"/>
              </a:ext>
            </a:extLst>
          </p:cNvPr>
          <p:cNvSpPr/>
          <p:nvPr/>
        </p:nvSpPr>
        <p:spPr>
          <a:xfrm>
            <a:off x="2560659" y="5418403"/>
            <a:ext cx="8541726" cy="471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Repeat User Stories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ED6F17A8-C1C3-950C-1846-1658E554B17B}"/>
              </a:ext>
            </a:extLst>
          </p:cNvPr>
          <p:cNvSpPr/>
          <p:nvPr/>
        </p:nvSpPr>
        <p:spPr>
          <a:xfrm>
            <a:off x="2548686" y="6160059"/>
            <a:ext cx="8541726" cy="471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Repeat User Stories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E7A4F93-3C8E-83FD-2BA8-2754544E3293}"/>
              </a:ext>
            </a:extLst>
          </p:cNvPr>
          <p:cNvCxnSpPr>
            <a:cxnSpLocks/>
          </p:cNvCxnSpPr>
          <p:nvPr/>
        </p:nvCxnSpPr>
        <p:spPr>
          <a:xfrm>
            <a:off x="1123321" y="6021406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EFF8B798-6435-6FC8-6A3A-A02DD89BFD68}"/>
              </a:ext>
            </a:extLst>
          </p:cNvPr>
          <p:cNvCxnSpPr>
            <a:cxnSpLocks/>
          </p:cNvCxnSpPr>
          <p:nvPr/>
        </p:nvCxnSpPr>
        <p:spPr>
          <a:xfrm>
            <a:off x="1001643" y="6717777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41941C60-40D4-EACB-8BC0-2C3107FD0DBE}"/>
              </a:ext>
            </a:extLst>
          </p:cNvPr>
          <p:cNvSpPr txBox="1"/>
          <p:nvPr/>
        </p:nvSpPr>
        <p:spPr>
          <a:xfrm>
            <a:off x="1152383" y="2552265"/>
            <a:ext cx="1109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User Interface</a:t>
            </a:r>
            <a:endParaRPr lang="ar-SA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377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45" grpId="0"/>
      <p:bldP spid="46" grpId="0" animBg="1"/>
      <p:bldP spid="47" grpId="0"/>
      <p:bldP spid="48" grpId="0" animBg="1"/>
      <p:bldP spid="51" grpId="0"/>
      <p:bldP spid="52" grpId="0" animBg="1"/>
      <p:bldP spid="53" grpId="0" animBg="1"/>
      <p:bldP spid="54" grpId="0" animBg="1"/>
      <p:bldP spid="5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Initial Product Backlog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7976"/>
            <a:ext cx="10515600" cy="4351338"/>
          </a:xfrm>
        </p:spPr>
        <p:txBody>
          <a:bodyPr/>
          <a:lstStyle/>
          <a:p>
            <a:r>
              <a:rPr lang="en-US" sz="2000" dirty="0"/>
              <a:t>A prioritized list of all the work that needs to be done to complete the project as new features, changes to existing features, fixes, process changes, or other activities.</a:t>
            </a:r>
            <a:endParaRPr lang="en-US" dirty="0"/>
          </a:p>
          <a:p>
            <a:endParaRPr lang="ar-SA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239407"/>
              </p:ext>
            </p:extLst>
          </p:nvPr>
        </p:nvGraphicFramePr>
        <p:xfrm>
          <a:off x="663794" y="2219385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667364"/>
              </p:ext>
            </p:extLst>
          </p:nvPr>
        </p:nvGraphicFramePr>
        <p:xfrm>
          <a:off x="4539739" y="2219384"/>
          <a:ext cx="3643164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31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99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157402"/>
              </p:ext>
            </p:extLst>
          </p:nvPr>
        </p:nvGraphicFramePr>
        <p:xfrm>
          <a:off x="8341438" y="2219384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0F192416-DC3C-77AE-5276-97724AB777B1}"/>
              </a:ext>
            </a:extLst>
          </p:cNvPr>
          <p:cNvSpPr txBox="1"/>
          <p:nvPr/>
        </p:nvSpPr>
        <p:spPr>
          <a:xfrm>
            <a:off x="3534032" y="-15569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849123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0871"/>
            <a:ext cx="10515600" cy="4351338"/>
          </a:xfrm>
        </p:spPr>
        <p:txBody>
          <a:bodyPr/>
          <a:lstStyle/>
          <a:p>
            <a:endParaRPr lang="en-US" dirty="0"/>
          </a:p>
          <a:p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25306C-7DE6-74F5-0A5F-3037EE223E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5710"/>
          <a:stretch/>
        </p:blipFill>
        <p:spPr>
          <a:xfrm>
            <a:off x="4417759" y="1825625"/>
            <a:ext cx="5564214" cy="14774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30C8DF-29BE-0A85-1696-B4600950AB5D}"/>
              </a:ext>
            </a:extLst>
          </p:cNvPr>
          <p:cNvSpPr txBox="1"/>
          <p:nvPr/>
        </p:nvSpPr>
        <p:spPr>
          <a:xfrm>
            <a:off x="1415441" y="2341453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# of Story Points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15440" y="4165100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User Stories</a:t>
            </a:r>
            <a:endParaRPr lang="ar-SA" sz="2000" b="1" dirty="0">
              <a:solidFill>
                <a:srgbClr val="1B1E2B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E235BEC-3ABA-D916-6C58-319764B0E114}"/>
              </a:ext>
            </a:extLst>
          </p:cNvPr>
          <p:cNvCxnSpPr>
            <a:cxnSpLocks/>
          </p:cNvCxnSpPr>
          <p:nvPr/>
        </p:nvCxnSpPr>
        <p:spPr>
          <a:xfrm>
            <a:off x="4181848" y="2068643"/>
            <a:ext cx="0" cy="4372476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CC5A78-2355-5D29-A1AB-30BE9F48596E}"/>
              </a:ext>
            </a:extLst>
          </p:cNvPr>
          <p:cNvCxnSpPr/>
          <p:nvPr/>
        </p:nvCxnSpPr>
        <p:spPr>
          <a:xfrm>
            <a:off x="989588" y="3249470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5AD6E81-C796-0423-19D7-58CE01396FCA}"/>
              </a:ext>
            </a:extLst>
          </p:cNvPr>
          <p:cNvCxnSpPr>
            <a:cxnSpLocks/>
          </p:cNvCxnSpPr>
          <p:nvPr/>
        </p:nvCxnSpPr>
        <p:spPr>
          <a:xfrm>
            <a:off x="6899799" y="1948721"/>
            <a:ext cx="0" cy="4423751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8B06F6E-8A16-D10E-A7B1-8E2FF5E99F82}"/>
              </a:ext>
            </a:extLst>
          </p:cNvPr>
          <p:cNvCxnSpPr>
            <a:cxnSpLocks/>
          </p:cNvCxnSpPr>
          <p:nvPr/>
        </p:nvCxnSpPr>
        <p:spPr>
          <a:xfrm flipH="1">
            <a:off x="5570821" y="1933731"/>
            <a:ext cx="16704" cy="4533565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C483779-FF71-7C89-3AEF-4867623581D6}"/>
              </a:ext>
            </a:extLst>
          </p:cNvPr>
          <p:cNvCxnSpPr>
            <a:cxnSpLocks/>
          </p:cNvCxnSpPr>
          <p:nvPr/>
        </p:nvCxnSpPr>
        <p:spPr>
          <a:xfrm>
            <a:off x="8236420" y="1948721"/>
            <a:ext cx="0" cy="4516191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395C88FD-416C-940E-8175-CC635B4E6430}"/>
              </a:ext>
            </a:extLst>
          </p:cNvPr>
          <p:cNvSpPr/>
          <p:nvPr/>
        </p:nvSpPr>
        <p:spPr>
          <a:xfrm>
            <a:off x="7017176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Design: 15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DC7277E-D9BB-4FF6-AC67-9AC7D89459F6}"/>
              </a:ext>
            </a:extLst>
          </p:cNvPr>
          <p:cNvSpPr/>
          <p:nvPr/>
        </p:nvSpPr>
        <p:spPr>
          <a:xfrm>
            <a:off x="7017176" y="380233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Coding: 20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3A30F904-A0B1-E1A6-E55F-1E76102D6753}"/>
              </a:ext>
            </a:extLst>
          </p:cNvPr>
          <p:cNvSpPr/>
          <p:nvPr/>
        </p:nvSpPr>
        <p:spPr>
          <a:xfrm>
            <a:off x="4330481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Add: 3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6E0EA9E9-6CD5-D530-4972-716767D4E869}"/>
              </a:ext>
            </a:extLst>
          </p:cNvPr>
          <p:cNvSpPr/>
          <p:nvPr/>
        </p:nvSpPr>
        <p:spPr>
          <a:xfrm>
            <a:off x="4330481" y="375408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Subtract: 3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8200089-F1F4-3005-7318-A4CF9AA1F83D}"/>
              </a:ext>
            </a:extLst>
          </p:cNvPr>
          <p:cNvSpPr/>
          <p:nvPr/>
        </p:nvSpPr>
        <p:spPr>
          <a:xfrm>
            <a:off x="4330481" y="415223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Multiply: 3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2B5D3DD-68A6-CC51-1F76-764B374AF0EA}"/>
              </a:ext>
            </a:extLst>
          </p:cNvPr>
          <p:cNvSpPr/>
          <p:nvPr/>
        </p:nvSpPr>
        <p:spPr>
          <a:xfrm>
            <a:off x="4330481" y="456731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Divide: 3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F272CAD3-6EDF-D4EE-B8E5-89D11ED50BCE}"/>
              </a:ext>
            </a:extLst>
          </p:cNvPr>
          <p:cNvSpPr/>
          <p:nvPr/>
        </p:nvSpPr>
        <p:spPr>
          <a:xfrm>
            <a:off x="5725794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Sin: 5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29217CC-5113-DF3C-5846-D2E69345047F}"/>
              </a:ext>
            </a:extLst>
          </p:cNvPr>
          <p:cNvSpPr/>
          <p:nvPr/>
        </p:nvSpPr>
        <p:spPr>
          <a:xfrm>
            <a:off x="5725794" y="376918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Cos: 5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B770AB8C-9286-8131-300D-58D6738DA413}"/>
              </a:ext>
            </a:extLst>
          </p:cNvPr>
          <p:cNvSpPr/>
          <p:nvPr/>
        </p:nvSpPr>
        <p:spPr>
          <a:xfrm>
            <a:off x="5725794" y="416733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Tan: 5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F05DB617-F723-48BA-84BC-1AF87B85633B}"/>
              </a:ext>
            </a:extLst>
          </p:cNvPr>
          <p:cNvSpPr/>
          <p:nvPr/>
        </p:nvSpPr>
        <p:spPr>
          <a:xfrm>
            <a:off x="5725794" y="458241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Sec: 5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9186847-BA52-E6DA-B8B4-1A23A4249057}"/>
              </a:ext>
            </a:extLst>
          </p:cNvPr>
          <p:cNvSpPr/>
          <p:nvPr/>
        </p:nvSpPr>
        <p:spPr>
          <a:xfrm>
            <a:off x="5725794" y="4978092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Csc: 5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67C99872-D4BB-CADB-393F-D3F7693675EA}"/>
              </a:ext>
            </a:extLst>
          </p:cNvPr>
          <p:cNvSpPr/>
          <p:nvPr/>
        </p:nvSpPr>
        <p:spPr>
          <a:xfrm>
            <a:off x="5725794" y="539119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Cot: 5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1C87E24-B0E0-0637-91C4-DAB0FCAC50CD}"/>
              </a:ext>
            </a:extLst>
          </p:cNvPr>
          <p:cNvSpPr/>
          <p:nvPr/>
        </p:nvSpPr>
        <p:spPr>
          <a:xfrm>
            <a:off x="5725794" y="5789343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Median: 8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8EE01F0F-BE97-76E1-2DCA-D01D2978131B}"/>
              </a:ext>
            </a:extLst>
          </p:cNvPr>
          <p:cNvSpPr/>
          <p:nvPr/>
        </p:nvSpPr>
        <p:spPr>
          <a:xfrm>
            <a:off x="5725794" y="620442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Mode: 8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20E38191-EC99-8326-DEA2-43E6F736EEE3}"/>
              </a:ext>
            </a:extLst>
          </p:cNvPr>
          <p:cNvSpPr/>
          <p:nvPr/>
        </p:nvSpPr>
        <p:spPr>
          <a:xfrm>
            <a:off x="7019417" y="420048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Mean: 13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A61799E7-4CEC-0D75-743E-89242C5E9D21}"/>
              </a:ext>
            </a:extLst>
          </p:cNvPr>
          <p:cNvSpPr/>
          <p:nvPr/>
        </p:nvSpPr>
        <p:spPr>
          <a:xfrm>
            <a:off x="7019417" y="4613589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StdDev</a:t>
            </a:r>
            <a:r>
              <a:rPr lang="en-US" sz="1600" dirty="0"/>
              <a:t>: 13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F3F18F93-A9C9-8697-91F3-81CAF1BA9BF7}"/>
              </a:ext>
            </a:extLst>
          </p:cNvPr>
          <p:cNvSpPr/>
          <p:nvPr/>
        </p:nvSpPr>
        <p:spPr>
          <a:xfrm>
            <a:off x="7019417" y="501173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Var: 13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02F93646-BB56-08A6-8AE0-67921312A1AA}"/>
              </a:ext>
            </a:extLst>
          </p:cNvPr>
          <p:cNvSpPr/>
          <p:nvPr/>
        </p:nvSpPr>
        <p:spPr>
          <a:xfrm>
            <a:off x="7019417" y="5426820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Poly: 20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22D9015-062B-4C8F-8F77-F9ACCA0DEA45}"/>
              </a:ext>
            </a:extLst>
          </p:cNvPr>
          <p:cNvSpPr/>
          <p:nvPr/>
        </p:nvSpPr>
        <p:spPr>
          <a:xfrm>
            <a:off x="7019417" y="582249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Rat.: 20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F5987F0-AEF0-6096-B32A-246D9A121040}"/>
              </a:ext>
            </a:extLst>
          </p:cNvPr>
          <p:cNvSpPr/>
          <p:nvPr/>
        </p:nvSpPr>
        <p:spPr>
          <a:xfrm>
            <a:off x="7019417" y="623559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Rad: 15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9B981CA-D5A6-5BAC-53E2-B9BD0348A163}"/>
              </a:ext>
            </a:extLst>
          </p:cNvPr>
          <p:cNvSpPr/>
          <p:nvPr/>
        </p:nvSpPr>
        <p:spPr>
          <a:xfrm>
            <a:off x="4325469" y="4962762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Count: 3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2A17DF31-B657-E988-E81B-F7C4F3974C28}"/>
              </a:ext>
            </a:extLst>
          </p:cNvPr>
          <p:cNvSpPr/>
          <p:nvPr/>
        </p:nvSpPr>
        <p:spPr>
          <a:xfrm>
            <a:off x="8449048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Log.: 40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295ACC71-E7C1-BEAC-FC3F-C035341EA499}"/>
              </a:ext>
            </a:extLst>
          </p:cNvPr>
          <p:cNvSpPr/>
          <p:nvPr/>
        </p:nvSpPr>
        <p:spPr>
          <a:xfrm>
            <a:off x="8449048" y="376918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Exp.: 50</a:t>
            </a:r>
          </a:p>
        </p:txBody>
      </p:sp>
    </p:spTree>
    <p:extLst>
      <p:ext uri="{BB962C8B-B14F-4D97-AF65-F5344CB8AC3E}">
        <p14:creationId xmlns:p14="http://schemas.microsoft.com/office/powerpoint/2010/main" val="500617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Update Product Backlog with User Story estimates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907246"/>
              </p:ext>
            </p:extLst>
          </p:nvPr>
        </p:nvGraphicFramePr>
        <p:xfrm>
          <a:off x="596061" y="1690689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463631"/>
              </p:ext>
            </p:extLst>
          </p:nvPr>
        </p:nvGraphicFramePr>
        <p:xfrm>
          <a:off x="4522086" y="1690688"/>
          <a:ext cx="3593083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979396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287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97337FF8-8CEC-DA69-C23D-C4913BE349C4}"/>
              </a:ext>
            </a:extLst>
          </p:cNvPr>
          <p:cNvSpPr txBox="1"/>
          <p:nvPr/>
        </p:nvSpPr>
        <p:spPr>
          <a:xfrm>
            <a:off x="838200" y="6303949"/>
            <a:ext cx="5608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solidFill>
                  <a:schemeClr val="tx2"/>
                </a:solidFill>
              </a:rPr>
              <a:t>End of Project Day 1 </a:t>
            </a:r>
            <a:endParaRPr lang="ar-SA" b="1" u="sng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733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67888" y="1184918"/>
            <a:ext cx="6088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Sprint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2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Sprint 1: Sprint Planning Meeting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Team decided sprints will be </a:t>
            </a:r>
            <a:r>
              <a:rPr lang="en-US" sz="2000" b="1" dirty="0">
                <a:solidFill>
                  <a:srgbClr val="FF0000"/>
                </a:solidFill>
              </a:rPr>
              <a:t>2 weeks long</a:t>
            </a:r>
          </a:p>
          <a:p>
            <a:r>
              <a:rPr lang="en-US" sz="2000" dirty="0"/>
              <a:t>Initially we assume velocity, let’s say </a:t>
            </a:r>
            <a:r>
              <a:rPr lang="en-US" sz="2000" b="1" u="sng" dirty="0">
                <a:solidFill>
                  <a:srgbClr val="FF0000"/>
                </a:solidFill>
              </a:rPr>
              <a:t>velocity = 35 Story points/Sprint</a:t>
            </a:r>
          </a:p>
          <a:p>
            <a:r>
              <a:rPr lang="en-US" sz="2000" b="1" u="sng" dirty="0">
                <a:solidFill>
                  <a:srgbClr val="FF0000"/>
                </a:solidFill>
              </a:rPr>
              <a:t>All team meets at Sprint 1 Day 1 to </a:t>
            </a:r>
            <a:r>
              <a:rPr lang="en-US" sz="2000" b="1" u="sng" dirty="0" err="1">
                <a:solidFill>
                  <a:srgbClr val="FF0000"/>
                </a:solidFill>
              </a:rPr>
              <a:t>perfrorm</a:t>
            </a:r>
            <a:r>
              <a:rPr lang="en-US" sz="2000" b="1" u="sng" dirty="0">
                <a:solidFill>
                  <a:srgbClr val="FF0000"/>
                </a:solidFill>
              </a:rPr>
              <a:t> Sprint Planning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8B2C2629-3EAF-C115-9F5B-2F1946156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764816"/>
              </p:ext>
            </p:extLst>
          </p:nvPr>
        </p:nvGraphicFramePr>
        <p:xfrm>
          <a:off x="1098981" y="2811646"/>
          <a:ext cx="3701539" cy="34200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571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063C0C77-9A54-8DC2-EB5C-0B68669CB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438789"/>
              </p:ext>
            </p:extLst>
          </p:nvPr>
        </p:nvGraphicFramePr>
        <p:xfrm>
          <a:off x="6372021" y="2811645"/>
          <a:ext cx="3701539" cy="1698816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b="1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28506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B880F0A-EE7D-810F-C6DC-27205A4A0612}"/>
              </a:ext>
            </a:extLst>
          </p:cNvPr>
          <p:cNvSpPr/>
          <p:nvPr/>
        </p:nvSpPr>
        <p:spPr>
          <a:xfrm>
            <a:off x="1874520" y="34747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FB5CD3F-F18B-5F97-A3AD-9F3B49C6DB6C}"/>
              </a:ext>
            </a:extLst>
          </p:cNvPr>
          <p:cNvSpPr/>
          <p:nvPr/>
        </p:nvSpPr>
        <p:spPr>
          <a:xfrm>
            <a:off x="1874520" y="379476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3EF42E4-F679-DFC7-332A-C6D63DD84BDE}"/>
              </a:ext>
            </a:extLst>
          </p:cNvPr>
          <p:cNvSpPr/>
          <p:nvPr/>
        </p:nvSpPr>
        <p:spPr>
          <a:xfrm>
            <a:off x="4130040" y="34747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93EB9F-8333-1089-9367-9E8CF94E65E1}"/>
              </a:ext>
            </a:extLst>
          </p:cNvPr>
          <p:cNvSpPr/>
          <p:nvPr/>
        </p:nvSpPr>
        <p:spPr>
          <a:xfrm>
            <a:off x="4130040" y="379476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09F1642-EDB3-73E1-97BE-3DA0C819244B}"/>
              </a:ext>
            </a:extLst>
          </p:cNvPr>
          <p:cNvCxnSpPr>
            <a:stCxn id="13" idx="6"/>
          </p:cNvCxnSpPr>
          <p:nvPr/>
        </p:nvCxnSpPr>
        <p:spPr>
          <a:xfrm>
            <a:off x="4648200" y="3611880"/>
            <a:ext cx="17238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1074A4-CA87-4186-9009-C27B6C6F8C51}"/>
              </a:ext>
            </a:extLst>
          </p:cNvPr>
          <p:cNvCxnSpPr/>
          <p:nvPr/>
        </p:nvCxnSpPr>
        <p:spPr>
          <a:xfrm>
            <a:off x="4648200" y="3931920"/>
            <a:ext cx="17238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8">
            <a:extLst>
              <a:ext uri="{FF2B5EF4-FFF2-40B4-BE49-F238E27FC236}">
                <a16:creationId xmlns:a16="http://schemas.microsoft.com/office/drawing/2014/main" id="{39B64B93-6750-09B1-4C83-42B71D8AB9D8}"/>
              </a:ext>
            </a:extLst>
          </p:cNvPr>
          <p:cNvSpPr txBox="1">
            <a:spLocks/>
          </p:cNvSpPr>
          <p:nvPr/>
        </p:nvSpPr>
        <p:spPr>
          <a:xfrm>
            <a:off x="5242560" y="4496753"/>
            <a:ext cx="5379720" cy="110844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/>
          </a:p>
          <a:p>
            <a:r>
              <a:rPr lang="en-US" sz="2000" dirty="0"/>
              <a:t>We start taking stories in priority order from the Product Backlog to Sprint Backlog</a:t>
            </a:r>
          </a:p>
          <a:p>
            <a:r>
              <a:rPr lang="en-US" sz="2000" dirty="0"/>
              <a:t>We stop when the Sprint has user stories around the velocity threshold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2C417AFD-DBBE-3037-176C-49288C92D354}"/>
              </a:ext>
            </a:extLst>
          </p:cNvPr>
          <p:cNvSpPr txBox="1">
            <a:spLocks/>
          </p:cNvSpPr>
          <p:nvPr/>
        </p:nvSpPr>
        <p:spPr>
          <a:xfrm>
            <a:off x="1989630" y="2011879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Product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20" name="Content Placeholder 8">
            <a:extLst>
              <a:ext uri="{FF2B5EF4-FFF2-40B4-BE49-F238E27FC236}">
                <a16:creationId xmlns:a16="http://schemas.microsoft.com/office/drawing/2014/main" id="{9584E912-4D8A-8964-3051-7A4CF3FCA20C}"/>
              </a:ext>
            </a:extLst>
          </p:cNvPr>
          <p:cNvSpPr txBox="1">
            <a:spLocks/>
          </p:cNvSpPr>
          <p:nvPr/>
        </p:nvSpPr>
        <p:spPr>
          <a:xfrm>
            <a:off x="7259226" y="2011879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Sprint 1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64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988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 descr="Close with solid fill">
            <a:extLst>
              <a:ext uri="{FF2B5EF4-FFF2-40B4-BE49-F238E27FC236}">
                <a16:creationId xmlns:a16="http://schemas.microsoft.com/office/drawing/2014/main" id="{546B3A30-875D-392C-A9FA-01D739440F4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3917" y="2966962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3971" y="413897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28258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Sprint Backlog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730721" y="2141125"/>
            <a:ext cx="196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(2)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6988041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608404" y="2141125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Testing </a:t>
            </a:r>
          </a:p>
          <a:p>
            <a:pPr algn="ctr"/>
            <a:r>
              <a:rPr lang="en-US" sz="2000" dirty="0"/>
              <a:t>(1)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368733" y="3861801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Coding: 20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3971" y="304551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368734" y="3060845"/>
            <a:ext cx="1598760" cy="6166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Interface Design: 15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1D4D491-2F65-A26F-72D2-69D57CBCC3F2}"/>
              </a:ext>
            </a:extLst>
          </p:cNvPr>
          <p:cNvCxnSpPr>
            <a:cxnSpLocks/>
          </p:cNvCxnSpPr>
          <p:nvPr/>
        </p:nvCxnSpPr>
        <p:spPr>
          <a:xfrm>
            <a:off x="9686958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6C545FD-D95F-E3CE-DAE4-F70A17B19290}"/>
              </a:ext>
            </a:extLst>
          </p:cNvPr>
          <p:cNvSpPr txBox="1"/>
          <p:nvPr/>
        </p:nvSpPr>
        <p:spPr>
          <a:xfrm>
            <a:off x="9939903" y="2169487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Done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14" y="-480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Management - Sprint 1 Kanban Board</a:t>
            </a:r>
            <a:endParaRPr lang="ar-SA" sz="3600" dirty="0"/>
          </a:p>
        </p:txBody>
      </p:sp>
      <p:sp>
        <p:nvSpPr>
          <p:cNvPr id="29" name="Title 23">
            <a:extLst>
              <a:ext uri="{FF2B5EF4-FFF2-40B4-BE49-F238E27FC236}">
                <a16:creationId xmlns:a16="http://schemas.microsoft.com/office/drawing/2014/main" id="{D2D5BF08-07D4-A482-A2BE-962382151B0D}"/>
              </a:ext>
            </a:extLst>
          </p:cNvPr>
          <p:cNvSpPr txBox="1">
            <a:spLocks/>
          </p:cNvSpPr>
          <p:nvPr/>
        </p:nvSpPr>
        <p:spPr>
          <a:xfrm>
            <a:off x="990600" y="1345306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</a:t>
            </a:r>
            <a:endParaRPr lang="ar-SA" sz="2800" b="1" dirty="0"/>
          </a:p>
        </p:txBody>
      </p:sp>
      <p:sp>
        <p:nvSpPr>
          <p:cNvPr id="30" name="Title 23">
            <a:extLst>
              <a:ext uri="{FF2B5EF4-FFF2-40B4-BE49-F238E27FC236}">
                <a16:creationId xmlns:a16="http://schemas.microsoft.com/office/drawing/2014/main" id="{9FC959A7-1CAE-09EE-1E2B-B67A13FB5AB2}"/>
              </a:ext>
            </a:extLst>
          </p:cNvPr>
          <p:cNvSpPr txBox="1">
            <a:spLocks/>
          </p:cNvSpPr>
          <p:nvPr/>
        </p:nvSpPr>
        <p:spPr>
          <a:xfrm>
            <a:off x="990600" y="1345062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5</a:t>
            </a:r>
            <a:endParaRPr lang="ar-SA" sz="2800" b="1" dirty="0"/>
          </a:p>
        </p:txBody>
      </p:sp>
      <p:sp>
        <p:nvSpPr>
          <p:cNvPr id="31" name="Title 23">
            <a:extLst>
              <a:ext uri="{FF2B5EF4-FFF2-40B4-BE49-F238E27FC236}">
                <a16:creationId xmlns:a16="http://schemas.microsoft.com/office/drawing/2014/main" id="{27028D6D-914D-6C59-1AEB-35E62411652F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10</a:t>
            </a:r>
            <a:endParaRPr lang="ar-SA" sz="2800" b="1" dirty="0"/>
          </a:p>
        </p:txBody>
      </p:sp>
      <p:sp>
        <p:nvSpPr>
          <p:cNvPr id="32" name="Title 23">
            <a:extLst>
              <a:ext uri="{FF2B5EF4-FFF2-40B4-BE49-F238E27FC236}">
                <a16:creationId xmlns:a16="http://schemas.microsoft.com/office/drawing/2014/main" id="{F4376041-5447-7CDE-F27C-4449F05B666E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14</a:t>
            </a:r>
            <a:endParaRPr lang="ar-SA" sz="2800" b="1" dirty="0"/>
          </a:p>
        </p:txBody>
      </p:sp>
      <p:sp>
        <p:nvSpPr>
          <p:cNvPr id="34" name="Oval Callout 33">
            <a:extLst>
              <a:ext uri="{FF2B5EF4-FFF2-40B4-BE49-F238E27FC236}">
                <a16:creationId xmlns:a16="http://schemas.microsoft.com/office/drawing/2014/main" id="{FED82684-6600-C05A-0569-5596080A3315}"/>
              </a:ext>
            </a:extLst>
          </p:cNvPr>
          <p:cNvSpPr/>
          <p:nvPr/>
        </p:nvSpPr>
        <p:spPr>
          <a:xfrm>
            <a:off x="2838517" y="3307079"/>
            <a:ext cx="4004242" cy="3134763"/>
          </a:xfrm>
          <a:prstGeom prst="wedgeEllipseCallout">
            <a:avLst>
              <a:gd name="adj1" fmla="val -47446"/>
              <a:gd name="adj2" fmla="val -3122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5" name="Oval Callout 34">
            <a:extLst>
              <a:ext uri="{FF2B5EF4-FFF2-40B4-BE49-F238E27FC236}">
                <a16:creationId xmlns:a16="http://schemas.microsoft.com/office/drawing/2014/main" id="{F2A3655F-56E2-38B1-DA72-90EA3493803D}"/>
              </a:ext>
            </a:extLst>
          </p:cNvPr>
          <p:cNvSpPr/>
          <p:nvPr/>
        </p:nvSpPr>
        <p:spPr>
          <a:xfrm>
            <a:off x="2838517" y="3307080"/>
            <a:ext cx="4004241" cy="3156570"/>
          </a:xfrm>
          <a:prstGeom prst="wedgeEllipseCallout">
            <a:avLst>
              <a:gd name="adj1" fmla="val -45924"/>
              <a:gd name="adj2" fmla="val -4972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Story Splitting: Team may find these stories too big and split them into multiple user stories within the Sprint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480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671 L 0.29258 0.010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59259E-6 L 0.29102 0.0828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9 L 0.49974 0.0180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52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974 0.01088 L 0.66719 0.0108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0.08287 L 0.49948 -0.0708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6 -0.06135 L 0.66823 0.05347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07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29" grpId="0"/>
      <p:bldP spid="30" grpId="0"/>
      <p:bldP spid="30" grpId="1"/>
      <p:bldP spid="31" grpId="0"/>
      <p:bldP spid="31" grpId="1"/>
      <p:bldP spid="32" grpId="0"/>
      <p:bldP spid="34" grpId="0" animBg="1"/>
      <p:bldP spid="34" grpId="1" animBg="1"/>
      <p:bldP spid="35" grpId="0" animBg="1"/>
      <p:bldP spid="3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1 Review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91640" y="3845060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makes a demo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6" name="Graphic 5" descr="Calculator with solid fill">
            <a:extLst>
              <a:ext uri="{FF2B5EF4-FFF2-40B4-BE49-F238E27FC236}">
                <a16:creationId xmlns:a16="http://schemas.microsoft.com/office/drawing/2014/main" id="{43D66349-7E11-F6F6-A67E-54691707A7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87634" y="1498065"/>
            <a:ext cx="2680334" cy="1900416"/>
          </a:xfrm>
          <a:prstGeom prst="rect">
            <a:avLst/>
          </a:prstGeom>
        </p:spPr>
      </p:pic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30157" y="122037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08090" y="1529454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8818533" y="3843768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Customer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4511040" y="3843768"/>
            <a:ext cx="37185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Finished Work:</a:t>
            </a:r>
          </a:p>
          <a:p>
            <a:pPr algn="ctr"/>
            <a:r>
              <a:rPr lang="en-US" sz="2000" b="1" dirty="0">
                <a:solidFill>
                  <a:srgbClr val="1B1E2B"/>
                </a:solidFill>
              </a:rPr>
              <a:t>User Interface Design and Coding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4404360" y="4389120"/>
            <a:ext cx="5029200" cy="2421733"/>
          </a:xfrm>
          <a:prstGeom prst="wedgeRoundRectCallout">
            <a:avLst>
              <a:gd name="adj1" fmla="val 60682"/>
              <a:gd name="adj2" fmla="val -8422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Customer wants to change Shape of Buttons</a:t>
            </a:r>
          </a:p>
          <a:p>
            <a:pPr algn="ctr"/>
            <a:r>
              <a:rPr lang="en-US" dirty="0"/>
              <a:t>Customer wants Two memory  Buttons to store results so that they can be recalled in other calculations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136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1 Retrospective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264920" y="3877516"/>
            <a:ext cx="34594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Scrum Master facilitates a review of the sprint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53957" y="154041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06633" y="1686036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7849433" y="3780831"/>
            <a:ext cx="34594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identifies what went good and what can be improved</a:t>
            </a: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3581400" y="3877516"/>
            <a:ext cx="5029200" cy="2823032"/>
          </a:xfrm>
          <a:prstGeom prst="wedgeRoundRectCallout">
            <a:avLst>
              <a:gd name="adj1" fmla="val 45531"/>
              <a:gd name="adj2" fmla="val -10067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Development Team can take 3 tasks instead of 2 at the same time</a:t>
            </a:r>
          </a:p>
          <a:p>
            <a:pPr algn="ctr"/>
            <a:r>
              <a:rPr lang="en-US" dirty="0"/>
              <a:t>Testing team can take 2 tasks instead of 1 at the same time</a:t>
            </a:r>
          </a:p>
          <a:p>
            <a:pPr algn="ctr"/>
            <a:r>
              <a:rPr lang="en-US" dirty="0"/>
              <a:t>Velocity 35 is too much, we need to limit it to 30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278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Product Backlog Refinement After Sprint 1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80986"/>
              </p:ext>
            </p:extLst>
          </p:nvPr>
        </p:nvGraphicFramePr>
        <p:xfrm>
          <a:off x="596061" y="1690689"/>
          <a:ext cx="3701539" cy="4514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Divide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616927"/>
              </p:ext>
            </p:extLst>
          </p:nvPr>
        </p:nvGraphicFramePr>
        <p:xfrm>
          <a:off x="4522086" y="1690688"/>
          <a:ext cx="3593083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Sec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Csc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Polynomial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Rational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Exponential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Logarithmic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Radical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13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209575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Median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Mode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Std. Deviation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Variance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Count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Total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307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1328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New User Stories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838200" y="1825625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#24 (Change </a:t>
            </a:r>
            <a:r>
              <a:rPr lang="en-US" sz="1600" b="1" u="sng" dirty="0" err="1"/>
              <a:t>Buttone</a:t>
            </a:r>
            <a:r>
              <a:rPr lang="en-US" sz="1600" b="1" u="sng" dirty="0"/>
              <a:t> Shape)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have squared with round corners button shape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It is easier on the eye</a:t>
            </a:r>
          </a:p>
          <a:p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Button should be a square with round corners.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88AF403-3F23-41F0-E54F-8A21B5ED2FE5}"/>
              </a:ext>
            </a:extLst>
          </p:cNvPr>
          <p:cNvSpPr/>
          <p:nvPr/>
        </p:nvSpPr>
        <p:spPr>
          <a:xfrm>
            <a:off x="4279231" y="1825625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#25 (Memory Functions)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save up to two results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use them in other calculations later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save result by pressing one of two memory buttons.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retrieve result by pressing on the memory button again</a:t>
            </a:r>
          </a:p>
        </p:txBody>
      </p:sp>
    </p:spTree>
    <p:extLst>
      <p:ext uri="{BB962C8B-B14F-4D97-AF65-F5344CB8AC3E}">
        <p14:creationId xmlns:p14="http://schemas.microsoft.com/office/powerpoint/2010/main" val="4104439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Sprint 2: Sprint Planning Meeting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As per team feedback </a:t>
            </a:r>
            <a:r>
              <a:rPr lang="en-US" sz="2000" b="1" u="sng" dirty="0">
                <a:solidFill>
                  <a:srgbClr val="FF0000"/>
                </a:solidFill>
              </a:rPr>
              <a:t>Velocity = 30 Story points/Sprint</a:t>
            </a:r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8B2C2629-3EAF-C115-9F5B-2F1946156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91470"/>
              </p:ext>
            </p:extLst>
          </p:nvPr>
        </p:nvGraphicFramePr>
        <p:xfrm>
          <a:off x="838200" y="2525691"/>
          <a:ext cx="3962321" cy="4151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06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1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4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64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571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10953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10412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063C0C77-9A54-8DC2-EB5C-0B68669CB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154024"/>
              </p:ext>
            </p:extLst>
          </p:nvPr>
        </p:nvGraphicFramePr>
        <p:xfrm>
          <a:off x="6372020" y="2525690"/>
          <a:ext cx="3701539" cy="3440960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Multiply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685219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Divide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249069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Change Button Shape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76354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Add 2 Memory Functions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065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b="1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28506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B880F0A-EE7D-810F-C6DC-27205A4A0612}"/>
              </a:ext>
            </a:extLst>
          </p:cNvPr>
          <p:cNvSpPr/>
          <p:nvPr/>
        </p:nvSpPr>
        <p:spPr>
          <a:xfrm>
            <a:off x="1670857" y="375394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FB5CD3F-F18B-5F97-A3AD-9F3B49C6DB6C}"/>
              </a:ext>
            </a:extLst>
          </p:cNvPr>
          <p:cNvSpPr/>
          <p:nvPr/>
        </p:nvSpPr>
        <p:spPr>
          <a:xfrm>
            <a:off x="1670858" y="4031777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3EF42E4-F679-DFC7-332A-C6D63DD84BDE}"/>
              </a:ext>
            </a:extLst>
          </p:cNvPr>
          <p:cNvSpPr/>
          <p:nvPr/>
        </p:nvSpPr>
        <p:spPr>
          <a:xfrm>
            <a:off x="4130039" y="375394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93EB9F-8333-1089-9367-9E8CF94E65E1}"/>
              </a:ext>
            </a:extLst>
          </p:cNvPr>
          <p:cNvSpPr/>
          <p:nvPr/>
        </p:nvSpPr>
        <p:spPr>
          <a:xfrm>
            <a:off x="4130039" y="4034363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09F1642-EDB3-73E1-97BE-3DA0C819244B}"/>
              </a:ext>
            </a:extLst>
          </p:cNvPr>
          <p:cNvCxnSpPr>
            <a:cxnSpLocks/>
            <a:stCxn id="13" idx="6"/>
          </p:cNvCxnSpPr>
          <p:nvPr/>
        </p:nvCxnSpPr>
        <p:spPr>
          <a:xfrm flipV="1">
            <a:off x="4648199" y="3365235"/>
            <a:ext cx="1723821" cy="5258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1074A4-CA87-4186-9009-C27B6C6F8C51}"/>
              </a:ext>
            </a:extLst>
          </p:cNvPr>
          <p:cNvCxnSpPr>
            <a:cxnSpLocks/>
            <a:stCxn id="14" idx="6"/>
          </p:cNvCxnSpPr>
          <p:nvPr/>
        </p:nvCxnSpPr>
        <p:spPr>
          <a:xfrm flipV="1">
            <a:off x="4648199" y="3645965"/>
            <a:ext cx="1723821" cy="5255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2C417AFD-DBBE-3037-176C-49288C92D354}"/>
              </a:ext>
            </a:extLst>
          </p:cNvPr>
          <p:cNvSpPr txBox="1">
            <a:spLocks/>
          </p:cNvSpPr>
          <p:nvPr/>
        </p:nvSpPr>
        <p:spPr>
          <a:xfrm>
            <a:off x="1989629" y="1725924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Product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20" name="Content Placeholder 8">
            <a:extLst>
              <a:ext uri="{FF2B5EF4-FFF2-40B4-BE49-F238E27FC236}">
                <a16:creationId xmlns:a16="http://schemas.microsoft.com/office/drawing/2014/main" id="{9584E912-4D8A-8964-3051-7A4CF3FCA20C}"/>
              </a:ext>
            </a:extLst>
          </p:cNvPr>
          <p:cNvSpPr txBox="1">
            <a:spLocks/>
          </p:cNvSpPr>
          <p:nvPr/>
        </p:nvSpPr>
        <p:spPr>
          <a:xfrm>
            <a:off x="7259225" y="1725924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Sprint 2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3E3C595-408C-477D-39B7-318907A64739}"/>
              </a:ext>
            </a:extLst>
          </p:cNvPr>
          <p:cNvSpPr/>
          <p:nvPr/>
        </p:nvSpPr>
        <p:spPr>
          <a:xfrm>
            <a:off x="1670856" y="432206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29A54EF-6F2E-7556-16D5-56C79E36D3F8}"/>
              </a:ext>
            </a:extLst>
          </p:cNvPr>
          <p:cNvSpPr/>
          <p:nvPr/>
        </p:nvSpPr>
        <p:spPr>
          <a:xfrm>
            <a:off x="1670857" y="4599897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22898D-44A7-7F4C-A9CF-6A8961DC7326}"/>
              </a:ext>
            </a:extLst>
          </p:cNvPr>
          <p:cNvSpPr/>
          <p:nvPr/>
        </p:nvSpPr>
        <p:spPr>
          <a:xfrm>
            <a:off x="4130038" y="432206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2DC2A84-1A0E-CCD3-4FF6-5C3FBD0F22CC}"/>
              </a:ext>
            </a:extLst>
          </p:cNvPr>
          <p:cNvSpPr/>
          <p:nvPr/>
        </p:nvSpPr>
        <p:spPr>
          <a:xfrm>
            <a:off x="4130038" y="4602483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75E4ACD-7D5F-D259-30E4-B59EC9DFCD8B}"/>
              </a:ext>
            </a:extLst>
          </p:cNvPr>
          <p:cNvCxnSpPr>
            <a:cxnSpLocks/>
            <a:stCxn id="6" idx="6"/>
          </p:cNvCxnSpPr>
          <p:nvPr/>
        </p:nvCxnSpPr>
        <p:spPr>
          <a:xfrm flipV="1">
            <a:off x="4648198" y="4028262"/>
            <a:ext cx="1723821" cy="430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F9CA7E5-DD56-8E63-F85E-8501F917DD8B}"/>
              </a:ext>
            </a:extLst>
          </p:cNvPr>
          <p:cNvCxnSpPr>
            <a:cxnSpLocks/>
            <a:stCxn id="7" idx="6"/>
          </p:cNvCxnSpPr>
          <p:nvPr/>
        </p:nvCxnSpPr>
        <p:spPr>
          <a:xfrm flipV="1">
            <a:off x="4648198" y="4459222"/>
            <a:ext cx="1723820" cy="280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0FE8611A-A9E9-098E-B792-175168DEE237}"/>
              </a:ext>
            </a:extLst>
          </p:cNvPr>
          <p:cNvSpPr/>
          <p:nvPr/>
        </p:nvSpPr>
        <p:spPr>
          <a:xfrm>
            <a:off x="1579418" y="4890182"/>
            <a:ext cx="979120" cy="317032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0A126D3-E419-6DAD-E103-B5A5B8C177F6}"/>
              </a:ext>
            </a:extLst>
          </p:cNvPr>
          <p:cNvSpPr/>
          <p:nvPr/>
        </p:nvSpPr>
        <p:spPr>
          <a:xfrm>
            <a:off x="1579418" y="5210728"/>
            <a:ext cx="979120" cy="391293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C40FA76-34CC-7258-CF8A-74246F3B2FFE}"/>
              </a:ext>
            </a:extLst>
          </p:cNvPr>
          <p:cNvSpPr/>
          <p:nvPr/>
        </p:nvSpPr>
        <p:spPr>
          <a:xfrm>
            <a:off x="4130037" y="4932894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C44AFB4-442E-A8FB-D147-7657BB1A428F}"/>
              </a:ext>
            </a:extLst>
          </p:cNvPr>
          <p:cNvSpPr/>
          <p:nvPr/>
        </p:nvSpPr>
        <p:spPr>
          <a:xfrm>
            <a:off x="4130037" y="52719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1AA9EA6-C928-0446-B88E-D55A2BBCD744}"/>
              </a:ext>
            </a:extLst>
          </p:cNvPr>
          <p:cNvCxnSpPr>
            <a:cxnSpLocks/>
            <a:stCxn id="32" idx="6"/>
          </p:cNvCxnSpPr>
          <p:nvPr/>
        </p:nvCxnSpPr>
        <p:spPr>
          <a:xfrm flipV="1">
            <a:off x="4648197" y="4874217"/>
            <a:ext cx="1723821" cy="195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F9E78523-3625-7F34-7612-DC230C05AD61}"/>
              </a:ext>
            </a:extLst>
          </p:cNvPr>
          <p:cNvCxnSpPr>
            <a:cxnSpLocks/>
          </p:cNvCxnSpPr>
          <p:nvPr/>
        </p:nvCxnSpPr>
        <p:spPr>
          <a:xfrm flipV="1">
            <a:off x="4648197" y="5363854"/>
            <a:ext cx="1723821" cy="425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id="{4D02520C-43A0-CFC8-F390-E479D7354599}"/>
              </a:ext>
            </a:extLst>
          </p:cNvPr>
          <p:cNvSpPr/>
          <p:nvPr/>
        </p:nvSpPr>
        <p:spPr>
          <a:xfrm>
            <a:off x="9424554" y="5602021"/>
            <a:ext cx="488372" cy="364629"/>
          </a:xfrm>
          <a:prstGeom prst="ellipse">
            <a:avLst/>
          </a:prstGeom>
          <a:solidFill>
            <a:srgbClr val="FF0000">
              <a:alpha val="44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58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4" grpId="0" animBg="1"/>
      <p:bldP spid="5" grpId="0" animBg="1"/>
      <p:bldP spid="6" grpId="0" animBg="1"/>
      <p:bldP spid="7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988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Graphic 19" descr="Close with solid fill">
            <a:extLst>
              <a:ext uri="{FF2B5EF4-FFF2-40B4-BE49-F238E27FC236}">
                <a16:creationId xmlns:a16="http://schemas.microsoft.com/office/drawing/2014/main" id="{F8C7A5F0-B99E-2DD8-B632-DC8C1DCA51C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01038" y="4005088"/>
            <a:ext cx="914400" cy="914400"/>
          </a:xfrm>
          <a:prstGeom prst="rect">
            <a:avLst/>
          </a:prstGeom>
        </p:spPr>
      </p:pic>
      <p:pic>
        <p:nvPicPr>
          <p:cNvPr id="19" name="Graphic 18" descr="Close with solid fill">
            <a:extLst>
              <a:ext uri="{FF2B5EF4-FFF2-40B4-BE49-F238E27FC236}">
                <a16:creationId xmlns:a16="http://schemas.microsoft.com/office/drawing/2014/main" id="{07FE1C20-EE22-3980-7AAA-BC95A4E1F0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3971" y="5053374"/>
            <a:ext cx="914400" cy="914400"/>
          </a:xfrm>
          <a:prstGeom prst="rect">
            <a:avLst/>
          </a:prstGeom>
        </p:spPr>
      </p:pic>
      <p:pic>
        <p:nvPicPr>
          <p:cNvPr id="27" name="Graphic 26" descr="Close with solid fill">
            <a:extLst>
              <a:ext uri="{FF2B5EF4-FFF2-40B4-BE49-F238E27FC236}">
                <a16:creationId xmlns:a16="http://schemas.microsoft.com/office/drawing/2014/main" id="{546B3A30-875D-392C-A9FA-01D739440F4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3917" y="2966962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3971" y="413897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28258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Sprint Backlog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730721" y="2141125"/>
            <a:ext cx="196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(3)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6988041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608404" y="2141125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Testing 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331214" y="355441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Subtract: 3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3971" y="304551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331214" y="2966962"/>
            <a:ext cx="1598760" cy="4869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Add: 3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1D4D491-2F65-A26F-72D2-69D57CBCC3F2}"/>
              </a:ext>
            </a:extLst>
          </p:cNvPr>
          <p:cNvCxnSpPr>
            <a:cxnSpLocks/>
          </p:cNvCxnSpPr>
          <p:nvPr/>
        </p:nvCxnSpPr>
        <p:spPr>
          <a:xfrm>
            <a:off x="9686958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6C545FD-D95F-E3CE-DAE4-F70A17B19290}"/>
              </a:ext>
            </a:extLst>
          </p:cNvPr>
          <p:cNvSpPr txBox="1"/>
          <p:nvPr/>
        </p:nvSpPr>
        <p:spPr>
          <a:xfrm>
            <a:off x="9939903" y="2169487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Done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14" y="-480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Management - Sprint 2 Kanban Board</a:t>
            </a:r>
            <a:endParaRPr lang="ar-SA" sz="3600" dirty="0"/>
          </a:p>
        </p:txBody>
      </p:sp>
      <p:sp>
        <p:nvSpPr>
          <p:cNvPr id="29" name="Title 23">
            <a:extLst>
              <a:ext uri="{FF2B5EF4-FFF2-40B4-BE49-F238E27FC236}">
                <a16:creationId xmlns:a16="http://schemas.microsoft.com/office/drawing/2014/main" id="{D2D5BF08-07D4-A482-A2BE-962382151B0D}"/>
              </a:ext>
            </a:extLst>
          </p:cNvPr>
          <p:cNvSpPr txBox="1">
            <a:spLocks/>
          </p:cNvSpPr>
          <p:nvPr/>
        </p:nvSpPr>
        <p:spPr>
          <a:xfrm>
            <a:off x="990600" y="1345306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</a:t>
            </a:r>
            <a:endParaRPr lang="ar-SA" sz="2800" b="1" dirty="0"/>
          </a:p>
        </p:txBody>
      </p:sp>
      <p:sp>
        <p:nvSpPr>
          <p:cNvPr id="30" name="Title 23">
            <a:extLst>
              <a:ext uri="{FF2B5EF4-FFF2-40B4-BE49-F238E27FC236}">
                <a16:creationId xmlns:a16="http://schemas.microsoft.com/office/drawing/2014/main" id="{9FC959A7-1CAE-09EE-1E2B-B67A13FB5AB2}"/>
              </a:ext>
            </a:extLst>
          </p:cNvPr>
          <p:cNvSpPr txBox="1">
            <a:spLocks/>
          </p:cNvSpPr>
          <p:nvPr/>
        </p:nvSpPr>
        <p:spPr>
          <a:xfrm>
            <a:off x="990600" y="1345062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5</a:t>
            </a:r>
            <a:endParaRPr lang="ar-SA" sz="2800" b="1" dirty="0"/>
          </a:p>
        </p:txBody>
      </p:sp>
      <p:sp>
        <p:nvSpPr>
          <p:cNvPr id="31" name="Title 23">
            <a:extLst>
              <a:ext uri="{FF2B5EF4-FFF2-40B4-BE49-F238E27FC236}">
                <a16:creationId xmlns:a16="http://schemas.microsoft.com/office/drawing/2014/main" id="{27028D6D-914D-6C59-1AEB-35E62411652F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10</a:t>
            </a:r>
            <a:endParaRPr lang="ar-SA" sz="2800" b="1" dirty="0"/>
          </a:p>
        </p:txBody>
      </p:sp>
      <p:sp>
        <p:nvSpPr>
          <p:cNvPr id="32" name="Title 23">
            <a:extLst>
              <a:ext uri="{FF2B5EF4-FFF2-40B4-BE49-F238E27FC236}">
                <a16:creationId xmlns:a16="http://schemas.microsoft.com/office/drawing/2014/main" id="{F4376041-5447-7CDE-F27C-4449F05B666E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14</a:t>
            </a:r>
            <a:endParaRPr lang="ar-SA" sz="2800" b="1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E1BE6DA-BA07-895B-FDC7-852ABF7DDCC8}"/>
              </a:ext>
            </a:extLst>
          </p:cNvPr>
          <p:cNvSpPr/>
          <p:nvPr/>
        </p:nvSpPr>
        <p:spPr>
          <a:xfrm>
            <a:off x="1331214" y="409199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Multiply: 3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BF40DBA-8229-CB35-2123-12E767DE4B3D}"/>
              </a:ext>
            </a:extLst>
          </p:cNvPr>
          <p:cNvSpPr/>
          <p:nvPr/>
        </p:nvSpPr>
        <p:spPr>
          <a:xfrm>
            <a:off x="1331214" y="462957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Divide: 3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0F1023E-CDF1-2516-5108-BD5C4A6F359F}"/>
              </a:ext>
            </a:extLst>
          </p:cNvPr>
          <p:cNvSpPr/>
          <p:nvPr/>
        </p:nvSpPr>
        <p:spPr>
          <a:xfrm>
            <a:off x="1331214" y="516715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Change Button Shape: 5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ECD04C5-0FE5-C9C2-0384-37272B6ACE6D}"/>
              </a:ext>
            </a:extLst>
          </p:cNvPr>
          <p:cNvSpPr/>
          <p:nvPr/>
        </p:nvSpPr>
        <p:spPr>
          <a:xfrm>
            <a:off x="1331214" y="5704734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 2 Memory Functions: 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528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672 L 0.29258 0.010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0 L 0.29101 0.08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33333E-6 L 0.29101 0.150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4" y="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8 L 0.49974 0.0180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52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0.08287 L 0.50195 0.0956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45" y="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44444E-6 L 0.2931 -0.228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09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81481E-6 L 0.29102 -0.1523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48" y="-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974 0.01088 L 0.6931 0.0175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61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0.0956 L 0.68073 0.0085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32" y="-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0.15047 L 0.50026 -0.1495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4" y="-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2287 L 0.50196 -0.0613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59259E-6 L 0.2931 -0.3854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23" y="-1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26 -0.14236 L 0.69661 0.0319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18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06134 L 0.68932 0.0162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62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30695 L 0.50195 -0.1395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0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13959 L 0.68932 -0.0062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62" y="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38542 L 0.49948 -0.07084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51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06135 L 0.68724 -0.01366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8" y="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29" grpId="0"/>
      <p:bldP spid="30" grpId="0"/>
      <p:bldP spid="30" grpId="1"/>
      <p:bldP spid="31" grpId="0"/>
      <p:bldP spid="31" grpId="1"/>
      <p:bldP spid="32" grpId="0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10" grpId="0" animBg="1"/>
      <p:bldP spid="10" grpId="1" animBg="1"/>
      <p:bldP spid="10" grpId="2" animBg="1"/>
      <p:bldP spid="16" grpId="0" animBg="1"/>
      <p:bldP spid="16" grpId="1" animBg="1"/>
      <p:bldP spid="16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Daily Scrum Meeting (10-15 min.)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Led by Scrum Master, asks every team member:</a:t>
            </a:r>
          </a:p>
          <a:p>
            <a:pPr lvl="1"/>
            <a:r>
              <a:rPr lang="en-US" sz="1600" dirty="0"/>
              <a:t>What did you do yesterday?</a:t>
            </a:r>
          </a:p>
          <a:p>
            <a:pPr lvl="1"/>
            <a:r>
              <a:rPr lang="en-US" sz="1600" dirty="0"/>
              <a:t>Where are you blocked?</a:t>
            </a:r>
          </a:p>
          <a:p>
            <a:pPr lvl="1"/>
            <a:r>
              <a:rPr lang="en-US" sz="1600" dirty="0"/>
              <a:t>What are you going to do today?</a:t>
            </a:r>
          </a:p>
          <a:p>
            <a:r>
              <a:rPr lang="en-US" sz="2000" dirty="0"/>
              <a:t>Decision-Making and Problem Solving to ensure Sprint finishes its objectives</a:t>
            </a:r>
          </a:p>
        </p:txBody>
      </p:sp>
      <p:pic>
        <p:nvPicPr>
          <p:cNvPr id="5" name="Picture 4" descr="A screen shot of a diagram&#10;&#10;Description automatically generated">
            <a:extLst>
              <a:ext uri="{FF2B5EF4-FFF2-40B4-BE49-F238E27FC236}">
                <a16:creationId xmlns:a16="http://schemas.microsoft.com/office/drawing/2014/main" id="{78531671-4DFB-EF32-F0A6-5B870E0E35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435" r="-24489" b="980"/>
          <a:stretch/>
        </p:blipFill>
        <p:spPr>
          <a:xfrm>
            <a:off x="477157" y="3423243"/>
            <a:ext cx="6994797" cy="24617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ABAD57-3BEE-5A5C-485E-69F6394FD9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8815" y="3434757"/>
            <a:ext cx="5236028" cy="24502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78881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Burndown Chart vs. Project Burndown Chart</a:t>
            </a:r>
            <a:endParaRPr lang="ar-SA" sz="3600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4A14C22-C6C8-066F-5E3C-0B00B41E10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2256088"/>
              </p:ext>
            </p:extLst>
          </p:nvPr>
        </p:nvGraphicFramePr>
        <p:xfrm>
          <a:off x="838201" y="1985554"/>
          <a:ext cx="5257800" cy="4062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Content Placeholder 1">
            <a:extLst>
              <a:ext uri="{FF2B5EF4-FFF2-40B4-BE49-F238E27FC236}">
                <a16:creationId xmlns:a16="http://schemas.microsoft.com/office/drawing/2014/main" id="{CAD96E10-44E5-85DF-CB43-58CD34126B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387203"/>
              </p:ext>
            </p:extLst>
          </p:nvPr>
        </p:nvGraphicFramePr>
        <p:xfrm>
          <a:off x="6718300" y="1985554"/>
          <a:ext cx="5257800" cy="4062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441972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2 Review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91640" y="3686036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makes a demo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6" name="Graphic 5" descr="Calculator with solid fill">
            <a:extLst>
              <a:ext uri="{FF2B5EF4-FFF2-40B4-BE49-F238E27FC236}">
                <a16:creationId xmlns:a16="http://schemas.microsoft.com/office/drawing/2014/main" id="{43D66349-7E11-F6F6-A67E-54691707A7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87634" y="1339041"/>
            <a:ext cx="2680334" cy="1900416"/>
          </a:xfrm>
          <a:prstGeom prst="rect">
            <a:avLst/>
          </a:prstGeom>
        </p:spPr>
      </p:pic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30157" y="1061353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08090" y="1370430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8818533" y="3684744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Customer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4511040" y="3684744"/>
            <a:ext cx="37185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Finished Work:</a:t>
            </a:r>
          </a:p>
          <a:p>
            <a:pPr algn="ctr"/>
            <a:r>
              <a:rPr lang="en-US" sz="2000" b="1" dirty="0">
                <a:solidFill>
                  <a:srgbClr val="1B1E2B"/>
                </a:solidFill>
              </a:rPr>
              <a:t>Arithmetic functions, button Shape,  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4404360" y="4389120"/>
            <a:ext cx="5029200" cy="2421733"/>
          </a:xfrm>
          <a:prstGeom prst="wedgeRoundRectCallout">
            <a:avLst>
              <a:gd name="adj1" fmla="val 60682"/>
              <a:gd name="adj2" fmla="val -8422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Proceed with Release 1</a:t>
            </a:r>
          </a:p>
          <a:p>
            <a:pPr algn="ctr"/>
            <a:r>
              <a:rPr lang="en-US" dirty="0"/>
              <a:t>Customer Identified minor bug to be resolved that won’t impact release 1.</a:t>
            </a:r>
          </a:p>
          <a:p>
            <a:pPr algn="ctr"/>
            <a:r>
              <a:rPr lang="en-US" dirty="0"/>
              <a:t>Customer wants to add more than two numbers in one calculation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075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2 Retrospective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264920" y="3877516"/>
            <a:ext cx="34594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Scrum Master facilitates a review of the sprint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53957" y="154041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06633" y="1686036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7849433" y="3780831"/>
            <a:ext cx="34594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identifies what went good and what can be improved</a:t>
            </a: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3581400" y="3877516"/>
            <a:ext cx="5029200" cy="2823032"/>
          </a:xfrm>
          <a:prstGeom prst="wedgeRoundRectCallout">
            <a:avLst>
              <a:gd name="adj1" fmla="val 45531"/>
              <a:gd name="adj2" fmla="val -10067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Calculated average velocity (35+32/2) = 33.5</a:t>
            </a:r>
          </a:p>
          <a:p>
            <a:pPr algn="ctr"/>
            <a:r>
              <a:rPr lang="en-US" dirty="0"/>
              <a:t>Decided to develop user manual (should be added as a user story)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424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Product Backlog Refinement After Sprint 2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735263"/>
              </p:ext>
            </p:extLst>
          </p:nvPr>
        </p:nvGraphicFramePr>
        <p:xfrm>
          <a:off x="596061" y="1690689"/>
          <a:ext cx="3701539" cy="4514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Divide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144456"/>
              </p:ext>
            </p:extLst>
          </p:nvPr>
        </p:nvGraphicFramePr>
        <p:xfrm>
          <a:off x="4522086" y="1690688"/>
          <a:ext cx="3593083" cy="4379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Sec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Csc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Solve Minor Bug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Polynomial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Rational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Exponential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Logarithmic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Add more than 2 numbers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191260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Radical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13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Median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Mode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Std. Deviation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Variance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Count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User Manual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Total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331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64236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5910720"/>
              </p:ext>
            </p:extLst>
          </p:nvPr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1045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6394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Check this link for several case studies on applying Scrum Methodologies.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“Examples of Scrum Case Studies”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a case study on applying Scrum 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“Scrum in 20 mins... (with examples)”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Scrum Workflow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“Scrum Master Tutorial | Google Project Management Certificate”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67275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794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Scrum Example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8 Practical Examples &amp; Case Study | Scrum Master Course | Speedily Tech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 the following Scrum Case Study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“How to Develop an Agile Project Proposal with Use Case Analysis: A Local Grocery Store Example”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331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Hybrid Life Cycles: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 the Article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“Hybrid Life Cycles”</a:t>
            </a:r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8.8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2.4|17.7|10.3|6.6|5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6.5|0|58.6|22.1|4|16.7|2.9|8|43.7|2.2|2.4|21.6|20|1.3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3|0.7|0.6|9.2|1.3|1.6|4.6|1|2.2|4.9|1.2|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3.3|2.5|11.1|1.5|2.5|2.8|7.5|2.7|9.4|10.6|1.7|6.5|6|5.1|5|9.1|1.9|2.9|3.1|3.2|6.6|5.2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3AEC160-2020-4044-ACFE-6FD04FB97AFD}"/>
</file>

<file path=customXml/itemProps2.xml><?xml version="1.0" encoding="utf-8"?>
<ds:datastoreItem xmlns:ds="http://schemas.openxmlformats.org/officeDocument/2006/customXml" ds:itemID="{A1B2F0E4-277C-4CA7-9ECD-9B3809A86BA9}"/>
</file>

<file path=customXml/itemProps3.xml><?xml version="1.0" encoding="utf-8"?>
<ds:datastoreItem xmlns:ds="http://schemas.openxmlformats.org/officeDocument/2006/customXml" ds:itemID="{660D58C5-5723-4652-BFB9-3D0EDA1C3A2D}"/>
</file>

<file path=docProps/app.xml><?xml version="1.0" encoding="utf-8"?>
<Properties xmlns="http://schemas.openxmlformats.org/officeDocument/2006/extended-properties" xmlns:vt="http://schemas.openxmlformats.org/officeDocument/2006/docPropsVTypes">
  <TotalTime>9519</TotalTime>
  <Words>2670</Words>
  <Application>Microsoft Macintosh PowerPoint</Application>
  <PresentationFormat>Widescreen</PresentationFormat>
  <Paragraphs>1061</Paragraphs>
  <Slides>38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Note for Lecture Exam:  Please Review Lecture 2 and Lecture 4 for definitions of terms used in this Lecture.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Product Vision</vt:lpstr>
      <vt:lpstr>Product Roadmap</vt:lpstr>
      <vt:lpstr>Product Release Plan</vt:lpstr>
      <vt:lpstr>PowerPoint Presentation</vt:lpstr>
      <vt:lpstr>EPIC vs. Features vs. User Stories</vt:lpstr>
      <vt:lpstr>Writing User Stories</vt:lpstr>
      <vt:lpstr>Story Mapping</vt:lpstr>
      <vt:lpstr>Initial Product Backlog</vt:lpstr>
      <vt:lpstr>Estimating</vt:lpstr>
      <vt:lpstr>Update Product Backlog with User Story estimates</vt:lpstr>
      <vt:lpstr>PowerPoint Presentation</vt:lpstr>
      <vt:lpstr>Sprint 1: Sprint Planning Meeting</vt:lpstr>
      <vt:lpstr>Sprint Management - Sprint 1 Kanban Board</vt:lpstr>
      <vt:lpstr>Sprint 1 Review</vt:lpstr>
      <vt:lpstr>Sprint 1 Retrospective</vt:lpstr>
      <vt:lpstr>Product Backlog Refinement After Sprint 1</vt:lpstr>
      <vt:lpstr>Writing New User Stories</vt:lpstr>
      <vt:lpstr>Sprint 2: Sprint Planning Meeting</vt:lpstr>
      <vt:lpstr>Sprint Management - Sprint 2 Kanban Board</vt:lpstr>
      <vt:lpstr>Daily Scrum Meeting (10-15 min.)</vt:lpstr>
      <vt:lpstr>Sprint Burndown Chart vs. Project Burndown Chart</vt:lpstr>
      <vt:lpstr>Sprint 2 Review</vt:lpstr>
      <vt:lpstr>Sprint 2 Retrospective</vt:lpstr>
      <vt:lpstr>Product Backlog Refinement After Sprint 2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Teams Training</cp:lastModifiedBy>
  <cp:revision>18</cp:revision>
  <dcterms:created xsi:type="dcterms:W3CDTF">2023-04-29T09:08:23Z</dcterms:created>
  <dcterms:modified xsi:type="dcterms:W3CDTF">2026-06-18T21:04:26Z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