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theme/themeOverride1.xml" ContentType="application/vnd.openxmlformats-officedocument.themeOverr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 id="2147483684" r:id="rId6"/>
  </p:sldMasterIdLst>
  <p:notesMasterIdLst>
    <p:notesMasterId r:id="rId49"/>
  </p:notesMasterIdLst>
  <p:sldIdLst>
    <p:sldId id="552" r:id="rId7"/>
    <p:sldId id="303" r:id="rId8"/>
    <p:sldId id="510" r:id="rId9"/>
    <p:sldId id="484" r:id="rId10"/>
    <p:sldId id="498" r:id="rId11"/>
    <p:sldId id="512" r:id="rId12"/>
    <p:sldId id="513" r:id="rId13"/>
    <p:sldId id="542" r:id="rId14"/>
    <p:sldId id="541" r:id="rId15"/>
    <p:sldId id="527" r:id="rId16"/>
    <p:sldId id="521" r:id="rId17"/>
    <p:sldId id="524" r:id="rId18"/>
    <p:sldId id="525" r:id="rId19"/>
    <p:sldId id="515" r:id="rId20"/>
    <p:sldId id="537" r:id="rId21"/>
    <p:sldId id="501" r:id="rId22"/>
    <p:sldId id="528" r:id="rId23"/>
    <p:sldId id="511" r:id="rId24"/>
    <p:sldId id="548" r:id="rId25"/>
    <p:sldId id="502" r:id="rId26"/>
    <p:sldId id="529" r:id="rId27"/>
    <p:sldId id="549" r:id="rId28"/>
    <p:sldId id="482" r:id="rId29"/>
    <p:sldId id="550" r:id="rId30"/>
    <p:sldId id="530" r:id="rId31"/>
    <p:sldId id="531" r:id="rId32"/>
    <p:sldId id="271" r:id="rId33"/>
    <p:sldId id="543" r:id="rId34"/>
    <p:sldId id="547" r:id="rId35"/>
    <p:sldId id="490" r:id="rId36"/>
    <p:sldId id="485" r:id="rId37"/>
    <p:sldId id="532" r:id="rId38"/>
    <p:sldId id="500" r:id="rId39"/>
    <p:sldId id="533" r:id="rId40"/>
    <p:sldId id="544" r:id="rId41"/>
    <p:sldId id="545" r:id="rId42"/>
    <p:sldId id="546" r:id="rId43"/>
    <p:sldId id="540" r:id="rId44"/>
    <p:sldId id="551" r:id="rId45"/>
    <p:sldId id="514" r:id="rId46"/>
    <p:sldId id="496" r:id="rId47"/>
    <p:sldId id="55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2"/>
            <p14:sldId id="303"/>
            <p14:sldId id="510"/>
            <p14:sldId id="484"/>
            <p14:sldId id="498"/>
            <p14:sldId id="512"/>
            <p14:sldId id="513"/>
            <p14:sldId id="542"/>
            <p14:sldId id="541"/>
            <p14:sldId id="527"/>
            <p14:sldId id="521"/>
            <p14:sldId id="524"/>
            <p14:sldId id="525"/>
            <p14:sldId id="515"/>
            <p14:sldId id="537"/>
            <p14:sldId id="501"/>
            <p14:sldId id="528"/>
            <p14:sldId id="511"/>
            <p14:sldId id="548"/>
            <p14:sldId id="502"/>
            <p14:sldId id="529"/>
            <p14:sldId id="549"/>
            <p14:sldId id="482"/>
            <p14:sldId id="550"/>
            <p14:sldId id="530"/>
            <p14:sldId id="531"/>
            <p14:sldId id="271"/>
            <p14:sldId id="543"/>
            <p14:sldId id="547"/>
            <p14:sldId id="490"/>
            <p14:sldId id="485"/>
            <p14:sldId id="532"/>
            <p14:sldId id="500"/>
            <p14:sldId id="533"/>
            <p14:sldId id="544"/>
            <p14:sldId id="545"/>
            <p14:sldId id="546"/>
            <p14:sldId id="540"/>
            <p14:sldId id="551"/>
            <p14:sldId id="514"/>
            <p14:sldId id="496"/>
            <p14:sldId id="5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6E8136-23B5-3A81-2954-12F6D632F15B}" v="6" dt="2026-02-14T12:48:35.846"/>
    <p1510:client id="{C675F381-7329-A679-EA47-40B95A4A1EE0}" v="6" dt="2026-02-14T13:29:16.6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C675F381-7329-A679-EA47-40B95A4A1EE0}"/>
    <pc:docChg chg="modSld">
      <pc:chgData name="Mai Ismail" userId="S::maiismail@midocean.edu.km::85882224-4888-4d4d-9a88-3c74d5953e9d" providerId="AD" clId="Web-{C675F381-7329-A679-EA47-40B95A4A1EE0}" dt="2026-02-14T13:29:16.681" v="2" actId="20577"/>
      <pc:docMkLst>
        <pc:docMk/>
      </pc:docMkLst>
      <pc:sldChg chg="modSp">
        <pc:chgData name="Mai Ismail" userId="S::maiismail@midocean.edu.km::85882224-4888-4d4d-9a88-3c74d5953e9d" providerId="AD" clId="Web-{C675F381-7329-A679-EA47-40B95A4A1EE0}" dt="2026-02-14T13:29:16.681" v="2" actId="20577"/>
        <pc:sldMkLst>
          <pc:docMk/>
          <pc:sldMk cId="1772873958" sldId="529"/>
        </pc:sldMkLst>
        <pc:spChg chg="mod">
          <ac:chgData name="Mai Ismail" userId="S::maiismail@midocean.edu.km::85882224-4888-4d4d-9a88-3c74d5953e9d" providerId="AD" clId="Web-{C675F381-7329-A679-EA47-40B95A4A1EE0}" dt="2026-02-14T13:29:16.681" v="2" actId="20577"/>
          <ac:spMkLst>
            <pc:docMk/>
            <pc:sldMk cId="1772873958" sldId="529"/>
            <ac:spMk id="12" creationId="{14D15634-14A6-D73F-B8E6-4315C80056B1}"/>
          </ac:spMkLst>
        </pc:spChg>
      </pc:sldChg>
    </pc:docChg>
  </pc:docChgLst>
  <pc:docChgLst>
    <pc:chgData name="Mai Ismail" userId="S::maiismail@midocean.edu.km::85882224-4888-4d4d-9a88-3c74d5953e9d" providerId="AD" clId="Web-{1A6E8136-23B5-3A81-2954-12F6D632F15B}"/>
    <pc:docChg chg="modSld">
      <pc:chgData name="Mai Ismail" userId="S::maiismail@midocean.edu.km::85882224-4888-4d4d-9a88-3c74d5953e9d" providerId="AD" clId="Web-{1A6E8136-23B5-3A81-2954-12F6D632F15B}" dt="2026-02-14T12:48:35.674" v="2" actId="20577"/>
      <pc:docMkLst>
        <pc:docMk/>
      </pc:docMkLst>
      <pc:sldChg chg="modSp">
        <pc:chgData name="Mai Ismail" userId="S::maiismail@midocean.edu.km::85882224-4888-4d4d-9a88-3c74d5953e9d" providerId="AD" clId="Web-{1A6E8136-23B5-3A81-2954-12F6D632F15B}" dt="2026-02-14T12:48:35.674" v="2" actId="20577"/>
        <pc:sldMkLst>
          <pc:docMk/>
          <pc:sldMk cId="50759987" sldId="527"/>
        </pc:sldMkLst>
        <pc:spChg chg="mod">
          <ac:chgData name="Mai Ismail" userId="S::maiismail@midocean.edu.km::85882224-4888-4d4d-9a88-3c74d5953e9d" providerId="AD" clId="Web-{1A6E8136-23B5-3A81-2954-12F6D632F15B}" dt="2026-02-14T12:48:35.674" v="2" actId="20577"/>
          <ac:spMkLst>
            <pc:docMk/>
            <pc:sldMk cId="50759987" sldId="527"/>
            <ac:spMk id="2" creationId="{2005DFBB-6366-D970-3F96-DE28F05E751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dgm:spPr/>
      <dgm:t>
        <a:bodyPr/>
        <a:lstStyle/>
        <a:p>
          <a:r>
            <a:rPr lang="ar-JO" dirty="0"/>
            <a:t>نشأة التعليم الحديث</a:t>
          </a:r>
          <a:endParaRPr lang="en-US" dirty="0"/>
        </a:p>
      </dgm:t>
    </dgm:pt>
    <dgm:pt modelId="{116D506F-3683-431A-82D1-072D5706B967}" type="parTrans" cxnId="{52AAC9E3-774B-4DF4-BA5F-A6240C55AA0A}">
      <dgm:prSet/>
      <dgm:spPr/>
      <dgm:t>
        <a:bodyPr/>
        <a:lstStyle/>
        <a:p>
          <a:endParaRPr lang="en-US"/>
        </a:p>
      </dgm:t>
    </dgm:pt>
    <dgm:pt modelId="{B993EEB2-B65D-49C6-A488-108321570668}" type="sibTrans" cxnId="{52AAC9E3-774B-4DF4-BA5F-A6240C55AA0A}">
      <dgm:prSet/>
      <dgm:spPr/>
      <dgm:t>
        <a:bodyPr/>
        <a:lstStyle/>
        <a:p>
          <a:endParaRPr lang="en-US"/>
        </a:p>
      </dgm:t>
    </dgm:pt>
    <dgm:pt modelId="{0B48E2DC-DC23-450C-A1F5-930B15E5CFA1}">
      <dgm:prSet phldrT="[Text]"/>
      <dgm:spPr/>
      <dgm:t>
        <a:bodyPr/>
        <a:lstStyle/>
        <a:p>
          <a:r>
            <a:rPr lang="ar-JO" dirty="0"/>
            <a:t>التعليم في العالم الغربي والوطن العربي</a:t>
          </a:r>
          <a:endParaRPr lang="en-US" dirty="0"/>
        </a:p>
      </dgm:t>
    </dgm:pt>
    <dgm:pt modelId="{2635DCF1-8C1F-4B18-8BD5-E07B6768CD5A}" type="parTrans" cxnId="{10D574B4-EAE1-4199-86C8-D574F142DAB2}">
      <dgm:prSet/>
      <dgm:spPr/>
      <dgm:t>
        <a:bodyPr/>
        <a:lstStyle/>
        <a:p>
          <a:endParaRPr lang="en-US"/>
        </a:p>
      </dgm:t>
    </dgm:pt>
    <dgm:pt modelId="{0F42D841-AF00-4457-92A1-51359D60606B}" type="sibTrans" cxnId="{10D574B4-EAE1-4199-86C8-D574F142DAB2}">
      <dgm:prSet/>
      <dgm:spPr/>
      <dgm:t>
        <a:bodyPr/>
        <a:lstStyle/>
        <a:p>
          <a:endParaRPr lang="en-US"/>
        </a:p>
      </dgm:t>
    </dgm:pt>
    <dgm:pt modelId="{D5F73F09-4FAD-4410-AB39-A230B0046A45}">
      <dgm:prSet phldrT="[Text]"/>
      <dgm:spPr/>
      <dgm:t>
        <a:bodyPr/>
        <a:lstStyle/>
        <a:p>
          <a:r>
            <a:rPr lang="ar-JO" dirty="0"/>
            <a:t>تحديات ومشكلات  التعليم في الوطن العربي</a:t>
          </a:r>
          <a:endParaRPr lang="en-US" dirty="0"/>
        </a:p>
      </dgm:t>
    </dgm:pt>
    <dgm:pt modelId="{81B6CF74-0852-4796-8294-C2881F07C844}" type="parTrans" cxnId="{62055D9C-9256-4C62-98F6-7E5868D47AA2}">
      <dgm:prSet/>
      <dgm:spPr/>
      <dgm:t>
        <a:bodyPr/>
        <a:lstStyle/>
        <a:p>
          <a:endParaRPr lang="en-US"/>
        </a:p>
      </dgm:t>
    </dgm:pt>
    <dgm:pt modelId="{E5ECF4E5-827E-4E4C-84F2-C6C573E159C1}" type="sibTrans" cxnId="{62055D9C-9256-4C62-98F6-7E5868D47AA2}">
      <dgm:prSet/>
      <dgm:spPr/>
      <dgm:t>
        <a:bodyPr/>
        <a:lstStyle/>
        <a:p>
          <a:endParaRPr lang="en-US"/>
        </a:p>
      </dgm:t>
    </dgm:pt>
    <dgm:pt modelId="{BB31EF55-2421-4B33-8411-9412C3865829}">
      <dgm:prSet/>
      <dgm:spPr/>
      <dgm:t>
        <a:bodyPr/>
        <a:lstStyle/>
        <a:p>
          <a:r>
            <a:rPr lang="ar-JO" dirty="0"/>
            <a:t>دواعي تطوير سياسات التعليم</a:t>
          </a:r>
          <a:endParaRPr lang="en-US" dirty="0"/>
        </a:p>
      </dgm:t>
    </dgm:pt>
    <dgm:pt modelId="{C819B6B3-DE33-487B-88E7-8E1B5342879E}" type="parTrans" cxnId="{98E7B2CB-90C3-40E2-A124-992EEE50B75D}">
      <dgm:prSet/>
      <dgm:spPr/>
      <dgm:t>
        <a:bodyPr/>
        <a:lstStyle/>
        <a:p>
          <a:endParaRPr lang="en-US"/>
        </a:p>
      </dgm:t>
    </dgm:pt>
    <dgm:pt modelId="{E3EC123A-3001-4F80-BECF-ABE0B2D32F0E}" type="sibTrans" cxnId="{98E7B2CB-90C3-40E2-A124-992EEE50B75D}">
      <dgm:prSet/>
      <dgm:spPr/>
      <dgm:t>
        <a:bodyPr/>
        <a:lstStyle/>
        <a:p>
          <a:endParaRPr lang="en-US"/>
        </a:p>
      </dgm:t>
    </dgm:pt>
    <dgm:pt modelId="{695D1B77-C7F5-4FCC-88E9-B71E20028F4F}">
      <dgm:prSet/>
      <dgm:spPr/>
      <dgm:t>
        <a:bodyPr/>
        <a:lstStyle/>
        <a:p>
          <a:endParaRPr lang="en-US"/>
        </a:p>
      </dgm:t>
    </dgm:pt>
    <dgm:pt modelId="{FB129FFC-012F-45E9-9ED1-C5C7AC340767}" type="parTrans" cxnId="{531B32AD-4BE5-4C00-8CFC-690390769E85}">
      <dgm:prSet/>
      <dgm:spPr/>
      <dgm:t>
        <a:bodyPr/>
        <a:lstStyle/>
        <a:p>
          <a:endParaRPr lang="en-US"/>
        </a:p>
      </dgm:t>
    </dgm:pt>
    <dgm:pt modelId="{CF8B391B-3E93-4F74-BDDB-31718DEEE0F2}" type="sibTrans" cxnId="{531B32AD-4BE5-4C00-8CFC-690390769E85}">
      <dgm:prSet/>
      <dgm:spPr/>
      <dgm:t>
        <a:bodyPr/>
        <a:lstStyle/>
        <a:p>
          <a:endParaRPr lang="en-US"/>
        </a:p>
      </dgm:t>
    </dgm:pt>
    <dgm:pt modelId="{89CFF072-A1A0-4F09-9F67-EE4D236805D3}">
      <dgm:prSet/>
      <dgm:spPr/>
      <dgm:t>
        <a:bodyPr/>
        <a:lstStyle/>
        <a:p>
          <a:r>
            <a:rPr lang="ar-JO" dirty="0"/>
            <a:t>مفهوم تطوير سياسات التعليم</a:t>
          </a:r>
          <a:endParaRPr lang="en-US" dirty="0"/>
        </a:p>
      </dgm:t>
    </dgm:pt>
    <dgm:pt modelId="{AABCCB18-3072-4FFB-838D-EB549A07C1B6}" type="parTrans" cxnId="{16F0926A-67CF-4929-AEC2-EFB875093347}">
      <dgm:prSet/>
      <dgm:spPr/>
      <dgm:t>
        <a:bodyPr/>
        <a:lstStyle/>
        <a:p>
          <a:endParaRPr lang="en-US"/>
        </a:p>
      </dgm:t>
    </dgm:pt>
    <dgm:pt modelId="{B113AC43-1CEC-489F-8372-422940150501}" type="sibTrans" cxnId="{16F0926A-67CF-4929-AEC2-EFB875093347}">
      <dgm:prSet/>
      <dgm:spPr/>
      <dgm:t>
        <a:bodyPr/>
        <a:lstStyle/>
        <a:p>
          <a:endParaRPr lang="en-US"/>
        </a:p>
      </dgm:t>
    </dgm:pt>
    <dgm:pt modelId="{D1600C61-5B18-4335-874D-7213F3EC9984}" type="pres">
      <dgm:prSet presAssocID="{95F60F96-AD7F-48F9-A337-52B047C88AD2}" presName="rootnode" presStyleCnt="0">
        <dgm:presLayoutVars>
          <dgm:chMax/>
          <dgm:chPref/>
          <dgm:dir/>
          <dgm:animLvl val="lvl"/>
        </dgm:presLayoutVars>
      </dgm:prSet>
      <dgm:spPr/>
      <dgm:t>
        <a:bodyPr/>
        <a:lstStyle/>
        <a:p>
          <a:endParaRPr lang="en-US"/>
        </a:p>
      </dgm:t>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4"/>
      <dgm:spPr/>
    </dgm:pt>
    <dgm:pt modelId="{F5F26FEB-CEC7-4A5A-90CD-9DEA208F73CC}" type="pres">
      <dgm:prSet presAssocID="{3149DEB9-4BE9-4918-9D3A-4524A6A0CC27}" presName="ParentText" presStyleLbl="node1" presStyleIdx="0" presStyleCnt="5" custScaleX="287718">
        <dgm:presLayoutVars>
          <dgm:chMax val="1"/>
          <dgm:chPref val="1"/>
          <dgm:bulletEnabled val="1"/>
        </dgm:presLayoutVars>
      </dgm:prSet>
      <dgm:spPr/>
      <dgm:t>
        <a:bodyPr/>
        <a:lstStyle/>
        <a:p>
          <a:endParaRPr lang="en-US"/>
        </a:p>
      </dgm:t>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4"/>
      <dgm:spPr/>
    </dgm:pt>
    <dgm:pt modelId="{99B531EB-AC65-400E-A17C-5A763DA8A38F}" type="pres">
      <dgm:prSet presAssocID="{0B48E2DC-DC23-450C-A1F5-930B15E5CFA1}" presName="ParentText" presStyleLbl="node1" presStyleIdx="1" presStyleCnt="5" custScaleX="372084">
        <dgm:presLayoutVars>
          <dgm:chMax val="1"/>
          <dgm:chPref val="1"/>
          <dgm:bulletEnabled val="1"/>
        </dgm:presLayoutVars>
      </dgm:prSet>
      <dgm:spPr/>
      <dgm:t>
        <a:bodyPr/>
        <a:lstStyle/>
        <a:p>
          <a:endParaRPr lang="en-US"/>
        </a:p>
      </dgm:t>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4" custLinFactNeighborY="0"/>
      <dgm:spPr/>
    </dgm:pt>
    <dgm:pt modelId="{EA4ABEC6-B080-41E3-98CF-5FCC5922CC16}" type="pres">
      <dgm:prSet presAssocID="{D5F73F09-4FAD-4410-AB39-A230B0046A45}" presName="ParentText" presStyleLbl="node1" presStyleIdx="2" presStyleCnt="5" custScaleX="432546">
        <dgm:presLayoutVars>
          <dgm:chMax val="1"/>
          <dgm:chPref val="1"/>
          <dgm:bulletEnabled val="1"/>
        </dgm:presLayoutVars>
      </dgm:prSet>
      <dgm:spPr/>
      <dgm:t>
        <a:bodyPr/>
        <a:lstStyle/>
        <a:p>
          <a:endParaRPr lang="en-US"/>
        </a:p>
      </dgm:t>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4"/>
      <dgm:spPr/>
    </dgm:pt>
    <dgm:pt modelId="{1C5B7D4A-316A-4BB2-AF37-EE55E83F6900}" type="pres">
      <dgm:prSet presAssocID="{89CFF072-A1A0-4F09-9F67-EE4D236805D3}" presName="ParentText" presStyleLbl="node1" presStyleIdx="3" presStyleCnt="5" custScaleX="463087">
        <dgm:presLayoutVars>
          <dgm:chMax val="1"/>
          <dgm:chPref val="1"/>
          <dgm:bulletEnabled val="1"/>
        </dgm:presLayoutVars>
      </dgm:prSet>
      <dgm:spPr/>
      <dgm:t>
        <a:bodyPr/>
        <a:lstStyle/>
        <a:p>
          <a:endParaRPr lang="en-US"/>
        </a:p>
      </dgm:t>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77A5EE82-C52F-409A-962F-FADD3502A9BB}" type="pres">
      <dgm:prSet presAssocID="{BB31EF55-2421-4B33-8411-9412C3865829}" presName="ParentText" presStyleLbl="node1" presStyleIdx="4" presStyleCnt="5" custScaleX="466651" custLinFactNeighborX="1936" custLinFactNeighborY="15175">
        <dgm:presLayoutVars>
          <dgm:chMax val="1"/>
          <dgm:chPref val="1"/>
          <dgm:bulletEnabled val="1"/>
        </dgm:presLayoutVars>
      </dgm:prSet>
      <dgm:spPr/>
      <dgm:t>
        <a:bodyPr/>
        <a:lstStyle/>
        <a:p>
          <a:endParaRPr lang="en-US"/>
        </a:p>
      </dgm:t>
    </dgm:pt>
    <dgm:pt modelId="{FA3048B5-F705-45B0-BE05-78ADFD61AF84}" type="pres">
      <dgm:prSet presAssocID="{BB31EF55-2421-4B33-8411-9412C3865829}" presName="FinalChildText" presStyleLbl="revTx" presStyleIdx="4" presStyleCnt="5">
        <dgm:presLayoutVars>
          <dgm:chMax val="0"/>
          <dgm:chPref val="0"/>
          <dgm:bulletEnabled val="1"/>
        </dgm:presLayoutVars>
      </dgm:prSet>
      <dgm:spPr/>
      <dgm:t>
        <a:bodyPr/>
        <a:lstStyle/>
        <a:p>
          <a:endParaRPr lang="en-US"/>
        </a:p>
      </dgm:t>
    </dgm:pt>
  </dgm:ptLst>
  <dgm:cxnLst>
    <dgm:cxn modelId="{7B631019-07DE-46C7-99CA-319769C16B8C}" type="presOf" srcId="{BB31EF55-2421-4B33-8411-9412C3865829}" destId="{77A5EE82-C52F-409A-962F-FADD3502A9BB}"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E3DCC20B-D2D0-409C-A9D0-04A2D4FBEDA1}" type="presOf" srcId="{D5F73F09-4FAD-4410-AB39-A230B0046A45}" destId="{EA4ABEC6-B080-41E3-98CF-5FCC5922CC16}"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62055D9C-9256-4C62-98F6-7E5868D47AA2}" srcId="{95F60F96-AD7F-48F9-A337-52B047C88AD2}" destId="{D5F73F09-4FAD-4410-AB39-A230B0046A45}" srcOrd="2" destOrd="0" parTransId="{81B6CF74-0852-4796-8294-C2881F07C844}" sibTransId="{E5ECF4E5-827E-4E4C-84F2-C6C573E159C1}"/>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341AE573-A947-4B15-9B2A-1A64B86709D0}" type="presOf" srcId="{0B48E2DC-DC23-450C-A1F5-930B15E5CFA1}" destId="{99B531EB-AC65-400E-A17C-5A763DA8A38F}" srcOrd="0" destOrd="0" presId="urn:microsoft.com/office/officeart/2005/8/layout/StepDownProcess"/>
    <dgm:cxn modelId="{531B32AD-4BE5-4C00-8CFC-690390769E85}" srcId="{BB31EF55-2421-4B33-8411-9412C3865829}" destId="{695D1B77-C7F5-4FCC-88E9-B71E20028F4F}" srcOrd="0" destOrd="0" parTransId="{FB129FFC-012F-45E9-9ED1-C5C7AC340767}" sibTransId="{CF8B391B-3E93-4F74-BDDB-31718DEEE0F2}"/>
    <dgm:cxn modelId="{A17A90DD-2087-4BBF-BE10-1694B27B0A5B}" type="presOf" srcId="{695D1B77-C7F5-4FCC-88E9-B71E20028F4F}" destId="{FA3048B5-F705-45B0-BE05-78ADFD61AF84}" srcOrd="0" destOrd="0" presId="urn:microsoft.com/office/officeart/2005/8/layout/StepDownProcess"/>
    <dgm:cxn modelId="{17E93452-39BE-4DC7-BB38-2CBA19BB24D7}" type="presOf" srcId="{95F60F96-AD7F-48F9-A337-52B047C88AD2}" destId="{D1600C61-5B18-4335-874D-7213F3EC9984}"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D35420B6-DED6-4107-95DE-9BA9FBD1C539}" type="presParOf" srcId="{44505696-04B5-4A64-8494-D476D8093891}" destId="{77A5EE82-C52F-409A-962F-FADD3502A9BB}" srcOrd="0" destOrd="0" presId="urn:microsoft.com/office/officeart/2005/8/layout/StepDownProcess"/>
    <dgm:cxn modelId="{D3563CF3-42CC-4216-9E3B-AA1C4511F913}" type="presParOf" srcId="{44505696-04B5-4A64-8494-D476D8093891}" destId="{FA3048B5-F705-45B0-BE05-78ADFD61AF84}"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dgm:spPr/>
      <dgm:t>
        <a:bodyPr/>
        <a:lstStyle/>
        <a:p>
          <a:r>
            <a:rPr lang="ar-JO" dirty="0"/>
            <a:t>نشأة التعليم الحديث</a:t>
          </a:r>
          <a:endParaRPr lang="en-US" dirty="0"/>
        </a:p>
      </dgm:t>
    </dgm:pt>
    <dgm:pt modelId="{116D506F-3683-431A-82D1-072D5706B967}" type="parTrans" cxnId="{52AAC9E3-774B-4DF4-BA5F-A6240C55AA0A}">
      <dgm:prSet/>
      <dgm:spPr/>
      <dgm:t>
        <a:bodyPr/>
        <a:lstStyle/>
        <a:p>
          <a:endParaRPr lang="en-US"/>
        </a:p>
      </dgm:t>
    </dgm:pt>
    <dgm:pt modelId="{B993EEB2-B65D-49C6-A488-108321570668}" type="sibTrans" cxnId="{52AAC9E3-774B-4DF4-BA5F-A6240C55AA0A}">
      <dgm:prSet/>
      <dgm:spPr/>
      <dgm:t>
        <a:bodyPr/>
        <a:lstStyle/>
        <a:p>
          <a:endParaRPr lang="en-US"/>
        </a:p>
      </dgm:t>
    </dgm:pt>
    <dgm:pt modelId="{43C79C30-734A-41ED-9237-ABDA92AF45F3}">
      <dgm:prSet phldrT="[Text]" custT="1"/>
      <dgm:spPr/>
      <dgm:t>
        <a:bodyPr/>
        <a:lstStyle/>
        <a:p>
          <a:r>
            <a:rPr lang="ar-JO" sz="2400" b="1" dirty="0">
              <a:solidFill>
                <a:schemeClr val="bg1"/>
              </a:solidFill>
            </a:rPr>
            <a:t>نشأة التعليم الحديث</a:t>
          </a:r>
          <a:endParaRPr lang="en-US" sz="2400" b="1" dirty="0">
            <a:solidFill>
              <a:schemeClr val="bg1"/>
            </a:solidFill>
          </a:endParaRPr>
        </a:p>
      </dgm:t>
    </dgm:pt>
    <dgm:pt modelId="{911D5EEE-D636-467F-96EE-13869D7136F9}" type="parTrans" cxnId="{7A10ACA6-784F-4230-A870-53A2925A29F2}">
      <dgm:prSet/>
      <dgm:spPr/>
      <dgm:t>
        <a:bodyPr/>
        <a:lstStyle/>
        <a:p>
          <a:endParaRPr lang="en-US"/>
        </a:p>
      </dgm:t>
    </dgm:pt>
    <dgm:pt modelId="{7FE15032-85D2-4B23-89DB-03AC14C0CF5C}" type="sibTrans" cxnId="{7A10ACA6-784F-4230-A870-53A2925A29F2}">
      <dgm:prSet/>
      <dgm:spPr/>
      <dgm:t>
        <a:bodyPr/>
        <a:lstStyle/>
        <a:p>
          <a:endParaRPr lang="en-US"/>
        </a:p>
      </dgm:t>
    </dgm:pt>
    <dgm:pt modelId="{0B48E2DC-DC23-450C-A1F5-930B15E5CFA1}">
      <dgm:prSet phldrT="[Text]"/>
      <dgm:spPr/>
      <dgm:t>
        <a:bodyPr/>
        <a:lstStyle/>
        <a:p>
          <a:r>
            <a:rPr lang="ar-JO" dirty="0"/>
            <a:t>التعليم في العالم الغربي والوطن العربي</a:t>
          </a:r>
          <a:endParaRPr lang="en-US" dirty="0"/>
        </a:p>
      </dgm:t>
    </dgm:pt>
    <dgm:pt modelId="{2635DCF1-8C1F-4B18-8BD5-E07B6768CD5A}" type="parTrans" cxnId="{10D574B4-EAE1-4199-86C8-D574F142DAB2}">
      <dgm:prSet/>
      <dgm:spPr/>
      <dgm:t>
        <a:bodyPr/>
        <a:lstStyle/>
        <a:p>
          <a:endParaRPr lang="en-US"/>
        </a:p>
      </dgm:t>
    </dgm:pt>
    <dgm:pt modelId="{0F42D841-AF00-4457-92A1-51359D60606B}" type="sibTrans" cxnId="{10D574B4-EAE1-4199-86C8-D574F142DAB2}">
      <dgm:prSet/>
      <dgm:spPr/>
      <dgm:t>
        <a:bodyPr/>
        <a:lstStyle/>
        <a:p>
          <a:endParaRPr lang="en-US"/>
        </a:p>
      </dgm:t>
    </dgm:pt>
    <dgm:pt modelId="{D5F73F09-4FAD-4410-AB39-A230B0046A45}">
      <dgm:prSet phldrT="[Text]"/>
      <dgm:spPr/>
      <dgm:t>
        <a:bodyPr/>
        <a:lstStyle/>
        <a:p>
          <a:r>
            <a:rPr lang="ar-JO" dirty="0"/>
            <a:t>تحديات ومشكلات  التعليم في الوطن العربي</a:t>
          </a:r>
          <a:endParaRPr lang="en-US" dirty="0"/>
        </a:p>
      </dgm:t>
    </dgm:pt>
    <dgm:pt modelId="{81B6CF74-0852-4796-8294-C2881F07C844}" type="parTrans" cxnId="{62055D9C-9256-4C62-98F6-7E5868D47AA2}">
      <dgm:prSet/>
      <dgm:spPr/>
      <dgm:t>
        <a:bodyPr/>
        <a:lstStyle/>
        <a:p>
          <a:endParaRPr lang="en-US"/>
        </a:p>
      </dgm:t>
    </dgm:pt>
    <dgm:pt modelId="{E5ECF4E5-827E-4E4C-84F2-C6C573E159C1}" type="sibTrans" cxnId="{62055D9C-9256-4C62-98F6-7E5868D47AA2}">
      <dgm:prSet/>
      <dgm:spPr/>
      <dgm:t>
        <a:bodyPr/>
        <a:lstStyle/>
        <a:p>
          <a:endParaRPr lang="en-US"/>
        </a:p>
      </dgm:t>
    </dgm:pt>
    <dgm:pt modelId="{BB31EF55-2421-4B33-8411-9412C3865829}">
      <dgm:prSet/>
      <dgm:spPr/>
      <dgm:t>
        <a:bodyPr/>
        <a:lstStyle/>
        <a:p>
          <a:r>
            <a:rPr lang="ar-JO" dirty="0"/>
            <a:t>دواعي تطوير سياسات التعليم</a:t>
          </a:r>
          <a:endParaRPr lang="en-US" dirty="0"/>
        </a:p>
      </dgm:t>
    </dgm:pt>
    <dgm:pt modelId="{C819B6B3-DE33-487B-88E7-8E1B5342879E}" type="parTrans" cxnId="{98E7B2CB-90C3-40E2-A124-992EEE50B75D}">
      <dgm:prSet/>
      <dgm:spPr/>
      <dgm:t>
        <a:bodyPr/>
        <a:lstStyle/>
        <a:p>
          <a:endParaRPr lang="en-US"/>
        </a:p>
      </dgm:t>
    </dgm:pt>
    <dgm:pt modelId="{E3EC123A-3001-4F80-BECF-ABE0B2D32F0E}" type="sibTrans" cxnId="{98E7B2CB-90C3-40E2-A124-992EEE50B75D}">
      <dgm:prSet/>
      <dgm:spPr/>
      <dgm:t>
        <a:bodyPr/>
        <a:lstStyle/>
        <a:p>
          <a:endParaRPr lang="en-US"/>
        </a:p>
      </dgm:t>
    </dgm:pt>
    <dgm:pt modelId="{695D1B77-C7F5-4FCC-88E9-B71E20028F4F}">
      <dgm:prSet/>
      <dgm:spPr/>
      <dgm:t>
        <a:bodyPr/>
        <a:lstStyle/>
        <a:p>
          <a:endParaRPr lang="en-US"/>
        </a:p>
      </dgm:t>
    </dgm:pt>
    <dgm:pt modelId="{FB129FFC-012F-45E9-9ED1-C5C7AC340767}" type="parTrans" cxnId="{531B32AD-4BE5-4C00-8CFC-690390769E85}">
      <dgm:prSet/>
      <dgm:spPr/>
      <dgm:t>
        <a:bodyPr/>
        <a:lstStyle/>
        <a:p>
          <a:endParaRPr lang="en-US"/>
        </a:p>
      </dgm:t>
    </dgm:pt>
    <dgm:pt modelId="{CF8B391B-3E93-4F74-BDDB-31718DEEE0F2}" type="sibTrans" cxnId="{531B32AD-4BE5-4C00-8CFC-690390769E85}">
      <dgm:prSet/>
      <dgm:spPr/>
      <dgm:t>
        <a:bodyPr/>
        <a:lstStyle/>
        <a:p>
          <a:endParaRPr lang="en-US"/>
        </a:p>
      </dgm:t>
    </dgm:pt>
    <dgm:pt modelId="{89CFF072-A1A0-4F09-9F67-EE4D236805D3}">
      <dgm:prSet/>
      <dgm:spPr/>
      <dgm:t>
        <a:bodyPr/>
        <a:lstStyle/>
        <a:p>
          <a:r>
            <a:rPr lang="ar-JO" dirty="0"/>
            <a:t>مفهوم تطوير سياسات التعليم</a:t>
          </a:r>
          <a:endParaRPr lang="en-US" dirty="0"/>
        </a:p>
      </dgm:t>
    </dgm:pt>
    <dgm:pt modelId="{AABCCB18-3072-4FFB-838D-EB549A07C1B6}" type="parTrans" cxnId="{16F0926A-67CF-4929-AEC2-EFB875093347}">
      <dgm:prSet/>
      <dgm:spPr/>
      <dgm:t>
        <a:bodyPr/>
        <a:lstStyle/>
        <a:p>
          <a:endParaRPr lang="en-US"/>
        </a:p>
      </dgm:t>
    </dgm:pt>
    <dgm:pt modelId="{B113AC43-1CEC-489F-8372-422940150501}" type="sibTrans" cxnId="{16F0926A-67CF-4929-AEC2-EFB875093347}">
      <dgm:prSet/>
      <dgm:spPr/>
      <dgm:t>
        <a:bodyPr/>
        <a:lstStyle/>
        <a:p>
          <a:endParaRPr lang="en-US"/>
        </a:p>
      </dgm:t>
    </dgm:pt>
    <dgm:pt modelId="{D1600C61-5B18-4335-874D-7213F3EC9984}" type="pres">
      <dgm:prSet presAssocID="{95F60F96-AD7F-48F9-A337-52B047C88AD2}" presName="rootnode" presStyleCnt="0">
        <dgm:presLayoutVars>
          <dgm:chMax/>
          <dgm:chPref/>
          <dgm:dir/>
          <dgm:animLvl val="lvl"/>
        </dgm:presLayoutVars>
      </dgm:prSet>
      <dgm:spPr/>
      <dgm:t>
        <a:bodyPr/>
        <a:lstStyle/>
        <a:p>
          <a:endParaRPr lang="en-US"/>
        </a:p>
      </dgm:t>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4"/>
      <dgm:spPr/>
    </dgm:pt>
    <dgm:pt modelId="{F5F26FEB-CEC7-4A5A-90CD-9DEA208F73CC}" type="pres">
      <dgm:prSet presAssocID="{3149DEB9-4BE9-4918-9D3A-4524A6A0CC27}" presName="ParentText" presStyleLbl="node1" presStyleIdx="0" presStyleCnt="5" custScaleX="287718">
        <dgm:presLayoutVars>
          <dgm:chMax val="1"/>
          <dgm:chPref val="1"/>
          <dgm:bulletEnabled val="1"/>
        </dgm:presLayoutVars>
      </dgm:prSet>
      <dgm:spPr/>
      <dgm:t>
        <a:bodyPr/>
        <a:lstStyle/>
        <a:p>
          <a:endParaRPr lang="en-US"/>
        </a:p>
      </dgm:t>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t>
        <a:bodyPr/>
        <a:lstStyle/>
        <a:p>
          <a:endParaRPr lang="en-US"/>
        </a:p>
      </dgm:t>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4"/>
      <dgm:spPr/>
    </dgm:pt>
    <dgm:pt modelId="{99B531EB-AC65-400E-A17C-5A763DA8A38F}" type="pres">
      <dgm:prSet presAssocID="{0B48E2DC-DC23-450C-A1F5-930B15E5CFA1}" presName="ParentText" presStyleLbl="node1" presStyleIdx="1" presStyleCnt="5" custScaleX="372084">
        <dgm:presLayoutVars>
          <dgm:chMax val="1"/>
          <dgm:chPref val="1"/>
          <dgm:bulletEnabled val="1"/>
        </dgm:presLayoutVars>
      </dgm:prSet>
      <dgm:spPr/>
      <dgm:t>
        <a:bodyPr/>
        <a:lstStyle/>
        <a:p>
          <a:endParaRPr lang="en-US"/>
        </a:p>
      </dgm:t>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4" custLinFactNeighborY="0"/>
      <dgm:spPr/>
    </dgm:pt>
    <dgm:pt modelId="{EA4ABEC6-B080-41E3-98CF-5FCC5922CC16}" type="pres">
      <dgm:prSet presAssocID="{D5F73F09-4FAD-4410-AB39-A230B0046A45}" presName="ParentText" presStyleLbl="node1" presStyleIdx="2" presStyleCnt="5" custScaleX="432546">
        <dgm:presLayoutVars>
          <dgm:chMax val="1"/>
          <dgm:chPref val="1"/>
          <dgm:bulletEnabled val="1"/>
        </dgm:presLayoutVars>
      </dgm:prSet>
      <dgm:spPr/>
      <dgm:t>
        <a:bodyPr/>
        <a:lstStyle/>
        <a:p>
          <a:endParaRPr lang="en-US"/>
        </a:p>
      </dgm:t>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4"/>
      <dgm:spPr/>
    </dgm:pt>
    <dgm:pt modelId="{1C5B7D4A-316A-4BB2-AF37-EE55E83F6900}" type="pres">
      <dgm:prSet presAssocID="{89CFF072-A1A0-4F09-9F67-EE4D236805D3}" presName="ParentText" presStyleLbl="node1" presStyleIdx="3" presStyleCnt="5" custScaleX="463087">
        <dgm:presLayoutVars>
          <dgm:chMax val="1"/>
          <dgm:chPref val="1"/>
          <dgm:bulletEnabled val="1"/>
        </dgm:presLayoutVars>
      </dgm:prSet>
      <dgm:spPr/>
      <dgm:t>
        <a:bodyPr/>
        <a:lstStyle/>
        <a:p>
          <a:endParaRPr lang="en-US"/>
        </a:p>
      </dgm:t>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77A5EE82-C52F-409A-962F-FADD3502A9BB}" type="pres">
      <dgm:prSet presAssocID="{BB31EF55-2421-4B33-8411-9412C3865829}" presName="ParentText" presStyleLbl="node1" presStyleIdx="4" presStyleCnt="5" custScaleX="466651" custLinFactNeighborX="1936" custLinFactNeighborY="15175">
        <dgm:presLayoutVars>
          <dgm:chMax val="1"/>
          <dgm:chPref val="1"/>
          <dgm:bulletEnabled val="1"/>
        </dgm:presLayoutVars>
      </dgm:prSet>
      <dgm:spPr/>
      <dgm:t>
        <a:bodyPr/>
        <a:lstStyle/>
        <a:p>
          <a:endParaRPr lang="en-US"/>
        </a:p>
      </dgm:t>
    </dgm:pt>
    <dgm:pt modelId="{FA3048B5-F705-45B0-BE05-78ADFD61AF84}" type="pres">
      <dgm:prSet presAssocID="{BB31EF55-2421-4B33-8411-9412C3865829}" presName="FinalChildText" presStyleLbl="revTx" presStyleIdx="4" presStyleCnt="5">
        <dgm:presLayoutVars>
          <dgm:chMax val="0"/>
          <dgm:chPref val="0"/>
          <dgm:bulletEnabled val="1"/>
        </dgm:presLayoutVars>
      </dgm:prSet>
      <dgm:spPr/>
      <dgm:t>
        <a:bodyPr/>
        <a:lstStyle/>
        <a:p>
          <a:endParaRPr lang="en-US"/>
        </a:p>
      </dgm:t>
    </dgm:pt>
  </dgm:ptLst>
  <dgm:cxnLst>
    <dgm:cxn modelId="{7B631019-07DE-46C7-99CA-319769C16B8C}" type="presOf" srcId="{BB31EF55-2421-4B33-8411-9412C3865829}" destId="{77A5EE82-C52F-409A-962F-FADD3502A9BB}"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E3DCC20B-D2D0-409C-A9D0-04A2D4FBEDA1}" type="presOf" srcId="{D5F73F09-4FAD-4410-AB39-A230B0046A45}" destId="{EA4ABEC6-B080-41E3-98CF-5FCC5922CC16}"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B4194C5F-7A54-4109-9CC7-9A96F751A044}" type="presOf" srcId="{43C79C30-734A-41ED-9237-ABDA92AF45F3}" destId="{89960AC2-0694-4799-87D3-3CEE9BDADCE4}"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10D574B4-EAE1-4199-86C8-D574F142DAB2}" srcId="{95F60F96-AD7F-48F9-A337-52B047C88AD2}" destId="{0B48E2DC-DC23-450C-A1F5-930B15E5CFA1}" srcOrd="1" destOrd="0" parTransId="{2635DCF1-8C1F-4B18-8BD5-E07B6768CD5A}" sibTransId="{0F42D841-AF00-4457-92A1-51359D60606B}"/>
    <dgm:cxn modelId="{7A10ACA6-784F-4230-A870-53A2925A29F2}" srcId="{3149DEB9-4BE9-4918-9D3A-4524A6A0CC27}" destId="{43C79C30-734A-41ED-9237-ABDA92AF45F3}" srcOrd="0" destOrd="0" parTransId="{911D5EEE-D636-467F-96EE-13869D7136F9}" sibTransId="{7FE15032-85D2-4B23-89DB-03AC14C0CF5C}"/>
    <dgm:cxn modelId="{98E7B2CB-90C3-40E2-A124-992EEE50B75D}" srcId="{95F60F96-AD7F-48F9-A337-52B047C88AD2}" destId="{BB31EF55-2421-4B33-8411-9412C3865829}" srcOrd="4" destOrd="0" parTransId="{C819B6B3-DE33-487B-88E7-8E1B5342879E}" sibTransId="{E3EC123A-3001-4F80-BECF-ABE0B2D32F0E}"/>
    <dgm:cxn modelId="{341AE573-A947-4B15-9B2A-1A64B86709D0}" type="presOf" srcId="{0B48E2DC-DC23-450C-A1F5-930B15E5CFA1}" destId="{99B531EB-AC65-400E-A17C-5A763DA8A38F}" srcOrd="0" destOrd="0" presId="urn:microsoft.com/office/officeart/2005/8/layout/StepDownProcess"/>
    <dgm:cxn modelId="{531B32AD-4BE5-4C00-8CFC-690390769E85}" srcId="{BB31EF55-2421-4B33-8411-9412C3865829}" destId="{695D1B77-C7F5-4FCC-88E9-B71E20028F4F}" srcOrd="0" destOrd="0" parTransId="{FB129FFC-012F-45E9-9ED1-C5C7AC340767}" sibTransId="{CF8B391B-3E93-4F74-BDDB-31718DEEE0F2}"/>
    <dgm:cxn modelId="{A17A90DD-2087-4BBF-BE10-1694B27B0A5B}" type="presOf" srcId="{695D1B77-C7F5-4FCC-88E9-B71E20028F4F}" destId="{FA3048B5-F705-45B0-BE05-78ADFD61AF84}" srcOrd="0" destOrd="0" presId="urn:microsoft.com/office/officeart/2005/8/layout/StepDownProcess"/>
    <dgm:cxn modelId="{17E93452-39BE-4DC7-BB38-2CBA19BB24D7}" type="presOf" srcId="{95F60F96-AD7F-48F9-A337-52B047C88AD2}" destId="{D1600C61-5B18-4335-874D-7213F3EC9984}"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D35420B6-DED6-4107-95DE-9BA9FBD1C539}" type="presParOf" srcId="{44505696-04B5-4A64-8494-D476D8093891}" destId="{77A5EE82-C52F-409A-962F-FADD3502A9BB}" srcOrd="0" destOrd="0" presId="urn:microsoft.com/office/officeart/2005/8/layout/StepDownProcess"/>
    <dgm:cxn modelId="{D3563CF3-42CC-4216-9E3B-AA1C4511F913}" type="presParOf" srcId="{44505696-04B5-4A64-8494-D476D8093891}" destId="{FA3048B5-F705-45B0-BE05-78ADFD61AF84}"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773532" y="111089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875" y="646654"/>
          <a:ext cx="2028403"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t>نشأة التعليم الحديث</a:t>
          </a:r>
          <a:endParaRPr lang="en-US" sz="1500" kern="1200" dirty="0"/>
        </a:p>
      </dsp:txBody>
      <dsp:txXfrm>
        <a:off x="24969" y="670748"/>
        <a:ext cx="1980215" cy="445287"/>
      </dsp:txXfrm>
    </dsp:sp>
    <dsp:sp modelId="{89960AC2-0694-4799-87D3-3CEE9BDADCE4}">
      <dsp:nvSpPr>
        <dsp:cNvPr id="0" name=""/>
        <dsp:cNvSpPr/>
      </dsp:nvSpPr>
      <dsp:spPr>
        <a:xfrm>
          <a:off x="2622474" y="560191"/>
          <a:ext cx="2197698" cy="398848"/>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377444" y="1665227"/>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307398" y="1200989"/>
          <a:ext cx="2623181"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t>التعليم في العالم الغربي والوطن العربي</a:t>
          </a:r>
          <a:endParaRPr lang="en-US" sz="1500" kern="1200" dirty="0"/>
        </a:p>
      </dsp:txBody>
      <dsp:txXfrm>
        <a:off x="1331492" y="1225083"/>
        <a:ext cx="2574993" cy="445287"/>
      </dsp:txXfrm>
    </dsp:sp>
    <dsp:sp modelId="{6EDD9BAD-0086-421D-8F3A-65C576AA67DC}">
      <dsp:nvSpPr>
        <dsp:cNvPr id="0" name=""/>
        <dsp:cNvSpPr/>
      </dsp:nvSpPr>
      <dsp:spPr>
        <a:xfrm>
          <a:off x="2971487" y="1248053"/>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3897095" y="221956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613921" y="1755324"/>
          <a:ext cx="3049437"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t>تحديات ومشكلات  التعليم في الوطن العربي</a:t>
          </a:r>
          <a:endParaRPr lang="en-US" sz="1500" kern="1200" dirty="0"/>
        </a:p>
      </dsp:txBody>
      <dsp:txXfrm>
        <a:off x="2638015" y="1779418"/>
        <a:ext cx="3001249" cy="445287"/>
      </dsp:txXfrm>
    </dsp:sp>
    <dsp:sp modelId="{C7E54DB4-5269-4080-9D9F-A5B297E1FEC0}">
      <dsp:nvSpPr>
        <dsp:cNvPr id="0" name=""/>
        <dsp:cNvSpPr/>
      </dsp:nvSpPr>
      <dsp:spPr>
        <a:xfrm>
          <a:off x="4491138" y="1802389"/>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311275" y="2773898"/>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920445" y="2309660"/>
          <a:ext cx="3264750"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t>مفهوم تطوير سياسات التعليم</a:t>
          </a:r>
          <a:endParaRPr lang="en-US" sz="1500" kern="1200" dirty="0"/>
        </a:p>
      </dsp:txBody>
      <dsp:txXfrm>
        <a:off x="3944539" y="2333754"/>
        <a:ext cx="3216562" cy="445287"/>
      </dsp:txXfrm>
    </dsp:sp>
    <dsp:sp modelId="{228855C6-F372-45F0-939A-45180865521C}">
      <dsp:nvSpPr>
        <dsp:cNvPr id="0" name=""/>
        <dsp:cNvSpPr/>
      </dsp:nvSpPr>
      <dsp:spPr>
        <a:xfrm>
          <a:off x="5905318" y="2356724"/>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77A5EE82-C52F-409A-962F-FADD3502A9BB}">
      <dsp:nvSpPr>
        <dsp:cNvPr id="0" name=""/>
        <dsp:cNvSpPr/>
      </dsp:nvSpPr>
      <dsp:spPr>
        <a:xfrm>
          <a:off x="5227843" y="2938880"/>
          <a:ext cx="3289876"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t>دواعي تطوير سياسات التعليم</a:t>
          </a:r>
          <a:endParaRPr lang="en-US" sz="1500" kern="1200" dirty="0"/>
        </a:p>
      </dsp:txBody>
      <dsp:txXfrm>
        <a:off x="5251937" y="2962974"/>
        <a:ext cx="3241688" cy="445287"/>
      </dsp:txXfrm>
    </dsp:sp>
    <dsp:sp modelId="{FA3048B5-F705-45B0-BE05-78ADFD61AF84}">
      <dsp:nvSpPr>
        <dsp:cNvPr id="0" name=""/>
        <dsp:cNvSpPr/>
      </dsp:nvSpPr>
      <dsp:spPr>
        <a:xfrm>
          <a:off x="7224405" y="2911059"/>
          <a:ext cx="512747"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7224405" y="2911059"/>
        <a:ext cx="512747" cy="3988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773532" y="111089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875" y="646654"/>
          <a:ext cx="2028403"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t>نشأة التعليم الحديث</a:t>
          </a:r>
          <a:endParaRPr lang="en-US" sz="1500" kern="1200" dirty="0"/>
        </a:p>
      </dsp:txBody>
      <dsp:txXfrm>
        <a:off x="24969" y="670748"/>
        <a:ext cx="1980215" cy="445287"/>
      </dsp:txXfrm>
    </dsp:sp>
    <dsp:sp modelId="{89960AC2-0694-4799-87D3-3CEE9BDADCE4}">
      <dsp:nvSpPr>
        <dsp:cNvPr id="0" name=""/>
        <dsp:cNvSpPr/>
      </dsp:nvSpPr>
      <dsp:spPr>
        <a:xfrm>
          <a:off x="2622474" y="560191"/>
          <a:ext cx="2197698"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ar-JO" sz="2400" b="1" kern="1200" dirty="0">
              <a:solidFill>
                <a:schemeClr val="bg1"/>
              </a:solidFill>
            </a:rPr>
            <a:t>نشأة التعليم الحديث</a:t>
          </a:r>
          <a:endParaRPr lang="en-US" sz="2400" b="1" kern="1200" dirty="0">
            <a:solidFill>
              <a:schemeClr val="bg1"/>
            </a:solidFill>
          </a:endParaRPr>
        </a:p>
      </dsp:txBody>
      <dsp:txXfrm>
        <a:off x="2622474" y="560191"/>
        <a:ext cx="2197698" cy="398848"/>
      </dsp:txXfrm>
    </dsp:sp>
    <dsp:sp modelId="{D2B7CAAA-B227-4E0A-8B83-DCF53DE5FF8C}">
      <dsp:nvSpPr>
        <dsp:cNvPr id="0" name=""/>
        <dsp:cNvSpPr/>
      </dsp:nvSpPr>
      <dsp:spPr>
        <a:xfrm rot="5400000">
          <a:off x="2377444" y="1665227"/>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307398" y="1200989"/>
          <a:ext cx="2623181"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t>التعليم في العالم الغربي والوطن العربي</a:t>
          </a:r>
          <a:endParaRPr lang="en-US" sz="1500" kern="1200" dirty="0"/>
        </a:p>
      </dsp:txBody>
      <dsp:txXfrm>
        <a:off x="1331492" y="1225083"/>
        <a:ext cx="2574993" cy="445287"/>
      </dsp:txXfrm>
    </dsp:sp>
    <dsp:sp modelId="{6EDD9BAD-0086-421D-8F3A-65C576AA67DC}">
      <dsp:nvSpPr>
        <dsp:cNvPr id="0" name=""/>
        <dsp:cNvSpPr/>
      </dsp:nvSpPr>
      <dsp:spPr>
        <a:xfrm>
          <a:off x="2971487" y="1248053"/>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3897095" y="221956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613921" y="1755324"/>
          <a:ext cx="3049437"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t>تحديات ومشكلات  التعليم في الوطن العربي</a:t>
          </a:r>
          <a:endParaRPr lang="en-US" sz="1500" kern="1200" dirty="0"/>
        </a:p>
      </dsp:txBody>
      <dsp:txXfrm>
        <a:off x="2638015" y="1779418"/>
        <a:ext cx="3001249" cy="445287"/>
      </dsp:txXfrm>
    </dsp:sp>
    <dsp:sp modelId="{C7E54DB4-5269-4080-9D9F-A5B297E1FEC0}">
      <dsp:nvSpPr>
        <dsp:cNvPr id="0" name=""/>
        <dsp:cNvSpPr/>
      </dsp:nvSpPr>
      <dsp:spPr>
        <a:xfrm>
          <a:off x="4491138" y="1802389"/>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311275" y="2773898"/>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920445" y="2309660"/>
          <a:ext cx="3264750"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t>مفهوم تطوير سياسات التعليم</a:t>
          </a:r>
          <a:endParaRPr lang="en-US" sz="1500" kern="1200" dirty="0"/>
        </a:p>
      </dsp:txBody>
      <dsp:txXfrm>
        <a:off x="3944539" y="2333754"/>
        <a:ext cx="3216562" cy="445287"/>
      </dsp:txXfrm>
    </dsp:sp>
    <dsp:sp modelId="{228855C6-F372-45F0-939A-45180865521C}">
      <dsp:nvSpPr>
        <dsp:cNvPr id="0" name=""/>
        <dsp:cNvSpPr/>
      </dsp:nvSpPr>
      <dsp:spPr>
        <a:xfrm>
          <a:off x="5905318" y="2356724"/>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77A5EE82-C52F-409A-962F-FADD3502A9BB}">
      <dsp:nvSpPr>
        <dsp:cNvPr id="0" name=""/>
        <dsp:cNvSpPr/>
      </dsp:nvSpPr>
      <dsp:spPr>
        <a:xfrm>
          <a:off x="5227843" y="2938880"/>
          <a:ext cx="3289876"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t>دواعي تطوير سياسات التعليم</a:t>
          </a:r>
          <a:endParaRPr lang="en-US" sz="1500" kern="1200" dirty="0"/>
        </a:p>
      </dsp:txBody>
      <dsp:txXfrm>
        <a:off x="5251937" y="2962974"/>
        <a:ext cx="3241688" cy="445287"/>
      </dsp:txXfrm>
    </dsp:sp>
    <dsp:sp modelId="{FA3048B5-F705-45B0-BE05-78ADFD61AF84}">
      <dsp:nvSpPr>
        <dsp:cNvPr id="0" name=""/>
        <dsp:cNvSpPr/>
      </dsp:nvSpPr>
      <dsp:spPr>
        <a:xfrm>
          <a:off x="7224405" y="2911059"/>
          <a:ext cx="512747"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7224405" y="2911059"/>
        <a:ext cx="512747" cy="398848"/>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01881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4320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616044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advTm="25088">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advTm="25088">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advTm="25088">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advTm="25088">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advTm="25088">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advTm="25088">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advTm="25088">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advTm="25088">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advTm="25088">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advTm="25088">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advTm="25088">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advTm="2508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ransition spd="slow" advTm="2508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162718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32652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200405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260277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2/14/2026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24158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2/14/2026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69888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19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51471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27991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95780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8280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0674011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9714751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944325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6032586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423605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43166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90279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8043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2/14/2026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48056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2/14/2026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06174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021988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31686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07134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60228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44923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3836981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3883232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0468814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6097639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openxmlformats.org/officeDocument/2006/relationships/theme" Target="../theme/theme3.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000">
              <a:srgbClr val="E3E3E3">
                <a:lumMod val="8000"/>
                <a:lumOff val="92000"/>
                <a:alpha val="91000"/>
              </a:srgbClr>
            </a:gs>
            <a:gs pos="20000">
              <a:schemeClr val="accent3">
                <a:alpha val="91000"/>
                <a:lumMod val="8000"/>
                <a:lumOff val="92000"/>
              </a:schemeClr>
            </a:gs>
            <a:gs pos="86000">
              <a:srgbClr val="D5D5D5"/>
            </a:gs>
            <a:gs pos="85000">
              <a:schemeClr val="accent3">
                <a:alpha val="99000"/>
                <a:lumMod val="47000"/>
                <a:lumOff val="53000"/>
              </a:schemeClr>
            </a:gs>
            <a:gs pos="99000">
              <a:schemeClr val="accent3">
                <a:lumMod val="45000"/>
                <a:lumOff val="55000"/>
              </a:schemeClr>
            </a:gs>
            <a:gs pos="100000">
              <a:schemeClr val="accent3">
                <a:lumMod val="30000"/>
                <a:lumOff val="70000"/>
              </a:schemeClr>
            </a:gs>
          </a:gsLst>
          <a:lin ang="30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2/14/2026</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Lst>
  <p:transition spd="slow" advTm="25088">
    <p:wheel spokes="1"/>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000">
              <a:srgbClr val="E3E3E3">
                <a:lumMod val="8000"/>
                <a:lumOff val="92000"/>
                <a:alpha val="91000"/>
              </a:srgbClr>
            </a:gs>
            <a:gs pos="20000">
              <a:schemeClr val="accent3">
                <a:alpha val="91000"/>
                <a:lumMod val="8000"/>
                <a:lumOff val="92000"/>
              </a:schemeClr>
            </a:gs>
            <a:gs pos="86000">
              <a:srgbClr val="D5D5D5"/>
            </a:gs>
            <a:gs pos="85000">
              <a:schemeClr val="accent3">
                <a:alpha val="99000"/>
                <a:lumMod val="47000"/>
                <a:lumOff val="53000"/>
              </a:schemeClr>
            </a:gs>
            <a:gs pos="99000">
              <a:schemeClr val="accent3">
                <a:lumMod val="45000"/>
                <a:lumOff val="55000"/>
              </a:schemeClr>
            </a:gs>
            <a:gs pos="100000">
              <a:schemeClr val="accent3">
                <a:lumMod val="30000"/>
                <a:lumOff val="70000"/>
              </a:schemeClr>
            </a:gs>
          </a:gsLst>
          <a:lin ang="30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344023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Lst>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0">
              <a:schemeClr val="accent3">
                <a:alpha val="91000"/>
                <a:lumMod val="8000"/>
                <a:lumOff val="92000"/>
              </a:schemeClr>
            </a:gs>
            <a:gs pos="65000">
              <a:schemeClr val="accent3">
                <a:lumMod val="45000"/>
                <a:lumOff val="55000"/>
              </a:schemeClr>
            </a:gs>
            <a:gs pos="90000">
              <a:schemeClr val="accent3">
                <a:lumMod val="45000"/>
                <a:lumOff val="55000"/>
              </a:schemeClr>
            </a:gs>
            <a:gs pos="100000">
              <a:schemeClr val="accent3">
                <a:lumMod val="42000"/>
                <a:lumOff val="58000"/>
              </a:schemeClr>
            </a:gs>
          </a:gsLst>
          <a:lin ang="27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6961188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Lst>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13.xml"/><Relationship Id="rId1" Type="http://schemas.openxmlformats.org/officeDocument/2006/relationships/tags" Target="../tags/ta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3.xml"/><Relationship Id="rId10" Type="http://schemas.openxmlformats.org/officeDocument/2006/relationships/image" Target="../media/image1.png"/><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13.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jp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ags" Target="../tags/tag2.xml"/></Relationships>
</file>

<file path=ppt/slides/_rels/slide3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13.xml"/><Relationship Id="rId1" Type="http://schemas.openxmlformats.org/officeDocument/2006/relationships/tags" Target="../tags/tag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tarbiyaa.com/%D9%85%D8%B4%D8%A7%D9%83%D9%84-%D8%A7%25" TargetMode="External"/><Relationship Id="rId2" Type="http://schemas.openxmlformats.org/officeDocument/2006/relationships/hyperlink" Target="https://drasah.com/Description.aspx?id=6306" TargetMode="Externa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jp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4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33644"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ELD</a:t>
            </a:r>
            <a:r>
              <a:rPr kumimoji="0" lang="ar-JO"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721</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سياسات التعليم</a:t>
            </a:r>
            <a:endParaRPr kumimoji="0" lang="en-US"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Prepared by Dr. </a:t>
            </a:r>
            <a:r>
              <a:rPr kumimoji="0" lang="en-US" sz="2400" b="0" i="0" u="none" strike="noStrike" kern="1200" cap="none" spc="0" normalizeH="0" baseline="0" noProof="0" dirty="0" err="1">
                <a:ln>
                  <a:noFill/>
                </a:ln>
                <a:solidFill>
                  <a:prstClr val="black"/>
                </a:solidFill>
                <a:effectLst/>
                <a:uLnTx/>
                <a:uFillTx/>
                <a:latin typeface="Segoe UI" panose="020B0502040204020203" pitchFamily="34" charset="0"/>
                <a:cs typeface="Segoe UI" panose="020B0502040204020203" pitchFamily="34" charset="0"/>
              </a:rPr>
              <a:t>Eman</a:t>
            </a:r>
            <a:r>
              <a:rPr kumimoji="0" lang="en-US" sz="24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710922"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المحاضرة الثالثة</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extLst mod="1">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1" y="-1254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34516" y="4614333"/>
            <a:ext cx="5834948"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المحاضرة الثالثة:</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التطورات التاريخية والحديثة والمنهجية للسياسات التعليمية</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Dr. </a:t>
            </a:r>
            <a:r>
              <a:rPr kumimoji="0" lang="en-US" sz="2800" b="1" i="0" u="none" strike="noStrike" kern="1200" cap="none" spc="0" normalizeH="0" baseline="0" noProof="0" dirty="0" err="1">
                <a:ln>
                  <a:noFill/>
                </a:ln>
                <a:solidFill>
                  <a:srgbClr val="00B0F0"/>
                </a:solidFill>
                <a:effectLst/>
                <a:uLnTx/>
                <a:uFillTx/>
                <a:latin typeface="Alexandria SemiBold" pitchFamily="2" charset="-78"/>
                <a:ea typeface="+mn-ea"/>
                <a:cs typeface="Alexandria SemiBold" pitchFamily="2" charset="-78"/>
              </a:rPr>
              <a:t>Eman</a:t>
            </a:r>
            <a:r>
              <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 </a:t>
            </a:r>
            <a:r>
              <a:rPr kumimoji="0" lang="en-US" sz="2800" b="1" i="0" u="none" strike="noStrike" kern="1200" cap="none" spc="0" normalizeH="0" baseline="0" noProof="0" dirty="0" err="1">
                <a:ln>
                  <a:noFill/>
                </a:ln>
                <a:solidFill>
                  <a:srgbClr val="00B0F0"/>
                </a:solidFill>
                <a:effectLst/>
                <a:uLnTx/>
                <a:uFillTx/>
                <a:latin typeface="Alexandria SemiBold" pitchFamily="2" charset="-78"/>
                <a:ea typeface="+mn-ea"/>
                <a:cs typeface="Alexandria SemiBold" pitchFamily="2" charset="-78"/>
              </a:rPr>
              <a:t>ALmasri</a:t>
            </a:r>
            <a:endPar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Education policy</a:t>
            </a:r>
            <a:endPar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سياسات التعليم</a:t>
            </a:r>
            <a:endPar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7EC08C9-3499-B9E4-EAAE-C6C4D6CCE6D9}"/>
              </a:ext>
            </a:extLst>
          </p:cNvPr>
          <p:cNvSpPr txBox="1"/>
          <p:nvPr/>
        </p:nvSpPr>
        <p:spPr>
          <a:xfrm>
            <a:off x="104388" y="5238983"/>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ELD721 </a:t>
            </a:r>
            <a:r>
              <a:rPr kumimoji="0" lang="ar-JO"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      </a:t>
            </a:r>
            <a:endParaRPr kumimoji="0" lang="en-US"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411324" y="1582056"/>
            <a:ext cx="10194501" cy="4701401"/>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TextBox 3">
            <a:extLst>
              <a:ext uri="{FF2B5EF4-FFF2-40B4-BE49-F238E27FC236}">
                <a16:creationId xmlns:a16="http://schemas.microsoft.com/office/drawing/2014/main" xmlns="" id="{681F3599-CF3D-C008-1704-81BCC2073AD1}"/>
              </a:ext>
            </a:extLst>
          </p:cNvPr>
          <p:cNvSpPr txBox="1"/>
          <p:nvPr/>
        </p:nvSpPr>
        <p:spPr>
          <a:xfrm>
            <a:off x="4372429" y="1990829"/>
            <a:ext cx="5769424" cy="584775"/>
          </a:xfrm>
          <a:prstGeom prst="rect">
            <a:avLst/>
          </a:prstGeom>
          <a:noFill/>
        </p:spPr>
        <p:txBody>
          <a:bodyPr wrap="square" rtlCol="0">
            <a:spAutoFit/>
          </a:bodyPr>
          <a:lstStyle/>
          <a:p>
            <a:pPr algn="ctr"/>
            <a:r>
              <a:rPr lang="ar-JO" altLang="en-US" sz="3200" b="1" dirty="0">
                <a:solidFill>
                  <a:srgbClr val="00B0F0"/>
                </a:solidFill>
                <a:latin typeface="Arial" panose="020B0604020202020204" pitchFamily="34" charset="0"/>
                <a:cs typeface="Times New Roman" panose="02020603050405020304" pitchFamily="18" charset="0"/>
              </a:rPr>
              <a:t>مراجعة لأهم مواضيع </a:t>
            </a:r>
            <a:r>
              <a:rPr lang="ar-JO" altLang="en-US" sz="3200" b="1" u="sng" dirty="0">
                <a:solidFill>
                  <a:srgbClr val="00B0F0"/>
                </a:solidFill>
                <a:latin typeface="Arial" panose="020B0604020202020204" pitchFamily="34" charset="0"/>
                <a:cs typeface="Times New Roman" panose="02020603050405020304" pitchFamily="18" charset="0"/>
              </a:rPr>
              <a:t>المحاضرة السابقة</a:t>
            </a:r>
          </a:p>
        </p:txBody>
      </p:sp>
      <p:sp>
        <p:nvSpPr>
          <p:cNvPr id="7" name="TextBox 6">
            <a:extLst>
              <a:ext uri="{FF2B5EF4-FFF2-40B4-BE49-F238E27FC236}">
                <a16:creationId xmlns:a16="http://schemas.microsoft.com/office/drawing/2014/main" xmlns="" id="{24BEEDFF-358A-BF33-4D26-1E5574EBB113}"/>
              </a:ext>
            </a:extLst>
          </p:cNvPr>
          <p:cNvSpPr txBox="1"/>
          <p:nvPr/>
        </p:nvSpPr>
        <p:spPr>
          <a:xfrm>
            <a:off x="2054562" y="2803835"/>
            <a:ext cx="8908026" cy="2363724"/>
          </a:xfrm>
          <a:prstGeom prst="rect">
            <a:avLst/>
          </a:prstGeom>
          <a:noFill/>
        </p:spPr>
        <p:txBody>
          <a:bodyPr wrap="square" rtlCol="0">
            <a:spAutoFit/>
          </a:bodyPr>
          <a:lstStyle/>
          <a:p>
            <a:pPr marL="457200" lvl="0" indent="-457200" algn="r" rtl="1">
              <a:buFont typeface="Wingdings" panose="05000000000000000000" pitchFamily="2" charset="2"/>
              <a:buChar char="ü"/>
            </a:pPr>
            <a:r>
              <a:rPr lang="ar-JO" sz="3200" dirty="0"/>
              <a:t>خصائص سياسات التعليم</a:t>
            </a:r>
            <a:endParaRPr lang="en-US" sz="3200" dirty="0"/>
          </a:p>
          <a:p>
            <a:pPr marL="457200" lvl="0" indent="-457200" algn="r" rtl="1">
              <a:buFont typeface="Wingdings" panose="05000000000000000000" pitchFamily="2" charset="2"/>
              <a:buChar char="ü"/>
            </a:pPr>
            <a:r>
              <a:rPr lang="ar-JO" sz="3200" dirty="0"/>
              <a:t>العوامل المؤثرة في سياسات التعليم</a:t>
            </a:r>
            <a:endParaRPr lang="en-US" sz="3200" dirty="0"/>
          </a:p>
          <a:p>
            <a:pPr marL="457200" lvl="0" indent="-457200" algn="r" rtl="1">
              <a:buFont typeface="Wingdings" panose="05000000000000000000" pitchFamily="2" charset="2"/>
              <a:buChar char="ü"/>
            </a:pPr>
            <a:r>
              <a:rPr lang="ar-JO" sz="3200" dirty="0"/>
              <a:t>وظائف سياسات التعليم</a:t>
            </a:r>
            <a:endParaRPr lang="en-US" sz="3200" dirty="0"/>
          </a:p>
          <a:p>
            <a:pPr marL="457200" indent="-457200" algn="r" rtl="1">
              <a:buFont typeface="Wingdings" panose="05000000000000000000" pitchFamily="2" charset="2"/>
              <a:buChar char="ü"/>
            </a:pPr>
            <a:r>
              <a:rPr lang="ar-JO" sz="3200" dirty="0"/>
              <a:t>تصنيف سياسات التعليم</a:t>
            </a:r>
          </a:p>
          <a:p>
            <a:pPr algn="r" rtl="1"/>
            <a:r>
              <a:rPr lang="ar-JO" dirty="0"/>
              <a:t>  </a:t>
            </a:r>
            <a:endParaRPr lang="en-US" dirty="0"/>
          </a:p>
        </p:txBody>
      </p:sp>
      <p:pic>
        <p:nvPicPr>
          <p:cNvPr id="6" name="Graphic 21">
            <a:extLst>
              <a:ext uri="{FF2B5EF4-FFF2-40B4-BE49-F238E27FC236}">
                <a16:creationId xmlns:a16="http://schemas.microsoft.com/office/drawing/2014/main" xmlns="" id="{21EC4708-6059-046A-F366-E10AABA75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3"/>
            <a:ext cx="2427056" cy="1312404"/>
          </a:xfrm>
          <a:prstGeom prst="rect">
            <a:avLst/>
          </a:prstGeom>
        </p:spPr>
      </p:pic>
    </p:spTree>
    <p:extLst>
      <p:ext uri="{BB962C8B-B14F-4D97-AF65-F5344CB8AC3E}">
        <p14:creationId xmlns:p14="http://schemas.microsoft.com/office/powerpoint/2010/main" val="6056026"/>
      </p:ext>
    </p:extLst>
  </p:cSld>
  <p:clrMapOvr>
    <a:masterClrMapping/>
  </p:clrMapOvr>
  <p:transition spd="slow" advTm="79132">
    <p:wheel spokes="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542211" y="1556384"/>
            <a:ext cx="6370320" cy="400110"/>
          </a:xfrm>
          <a:prstGeom prst="rect">
            <a:avLst/>
          </a:prstGeom>
          <a:noFill/>
        </p:spPr>
        <p:txBody>
          <a:bodyPr wrap="square" rtlCol="0">
            <a:spAutoFit/>
          </a:bodyPr>
          <a:lstStyle/>
          <a:p>
            <a:r>
              <a:rPr lang="ar-JO" sz="2000" dirty="0">
                <a:latin typeface="Alexandria Medium" pitchFamily="2" charset="-78"/>
                <a:cs typeface="Alexandria Medium" pitchFamily="2" charset="-78"/>
              </a:rPr>
              <a:t>محتوى المادة الدراسية والجدول الزّمني</a:t>
            </a:r>
            <a:endParaRPr lang="en-US" sz="2000" dirty="0">
              <a:latin typeface="Alexandria Medium" pitchFamily="2" charset="-78"/>
              <a:cs typeface="Alexandria Medium" pitchFamily="2" charset="-78"/>
            </a:endParaRPr>
          </a:p>
        </p:txBody>
      </p:sp>
      <p:graphicFrame>
        <p:nvGraphicFramePr>
          <p:cNvPr id="2" name="Table 1">
            <a:extLst>
              <a:ext uri="{FF2B5EF4-FFF2-40B4-BE49-F238E27FC236}">
                <a16:creationId xmlns:a16="http://schemas.microsoft.com/office/drawing/2014/main" xmlns="" id="{D7CD67A0-6325-A101-6C83-40F4DBC49CD7}"/>
              </a:ext>
            </a:extLst>
          </p:cNvPr>
          <p:cNvGraphicFramePr>
            <a:graphicFrameLocks noGrp="1"/>
          </p:cNvGraphicFramePr>
          <p:nvPr>
            <p:extLst>
              <p:ext uri="{D42A27DB-BD31-4B8C-83A1-F6EECF244321}">
                <p14:modId xmlns:p14="http://schemas.microsoft.com/office/powerpoint/2010/main" val="3045344812"/>
              </p:ext>
            </p:extLst>
          </p:nvPr>
        </p:nvGraphicFramePr>
        <p:xfrm>
          <a:off x="2176847" y="2158764"/>
          <a:ext cx="7785920" cy="4027974"/>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125925656"/>
                  </a:ext>
                </a:extLst>
              </a:tr>
            </a:tbl>
          </a:graphicData>
        </a:graphic>
      </p:graphicFrame>
      <p:pic>
        <p:nvPicPr>
          <p:cNvPr id="4" name="Graphic 21">
            <a:extLst>
              <a:ext uri="{FF2B5EF4-FFF2-40B4-BE49-F238E27FC236}">
                <a16:creationId xmlns:a16="http://schemas.microsoft.com/office/drawing/2014/main" xmlns="" id="{BE32CCF0-15F1-076D-1C43-516F37EC76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648" y="0"/>
            <a:ext cx="2427056" cy="1312404"/>
          </a:xfrm>
          <a:prstGeom prst="rect">
            <a:avLst/>
          </a:prstGeom>
        </p:spPr>
      </p:pic>
      <p:cxnSp>
        <p:nvCxnSpPr>
          <p:cNvPr id="12" name="Straight Connector 11">
            <a:extLst>
              <a:ext uri="{FF2B5EF4-FFF2-40B4-BE49-F238E27FC236}">
                <a16:creationId xmlns:a16="http://schemas.microsoft.com/office/drawing/2014/main" xmlns="" id="{A8651776-7B2B-B16A-5930-AA3C6313B64F}"/>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6985379"/>
      </p:ext>
    </p:extLst>
  </p:cSld>
  <p:clrMapOvr>
    <a:masterClrMapping/>
  </p:clrMapOvr>
  <p:transition spd="slow" advTm="11071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305070" y="282013"/>
            <a:ext cx="11451501" cy="549089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xmlns="" id="{25760A6C-566F-B7E3-1EEE-CB29F0CF0113}"/>
              </a:ext>
            </a:extLst>
          </p:cNvPr>
          <p:cNvSpPr txBox="1"/>
          <p:nvPr/>
        </p:nvSpPr>
        <p:spPr>
          <a:xfrm>
            <a:off x="5464254" y="673229"/>
            <a:ext cx="1281120" cy="584775"/>
          </a:xfrm>
          <a:prstGeom prst="rect">
            <a:avLst/>
          </a:prstGeom>
          <a:noFill/>
        </p:spPr>
        <p:txBody>
          <a:bodyPr wrap="none" rtlCol="0">
            <a:spAutoFit/>
          </a:bodyPr>
          <a:lstStyle/>
          <a:p>
            <a:r>
              <a:rPr lang="ar-JO" sz="3200" b="1" dirty="0">
                <a:solidFill>
                  <a:srgbClr val="00B0F0"/>
                </a:solidFill>
                <a:latin typeface="Segoe UI" panose="020B0502040204020203" pitchFamily="34" charset="0"/>
                <a:cs typeface="Segoe UI" panose="020B0502040204020203" pitchFamily="34" charset="0"/>
              </a:rPr>
              <a:t>مقدمة</a:t>
            </a:r>
            <a:endParaRPr lang="ar-JO" altLang="en-US" sz="3200" b="1" dirty="0">
              <a:solidFill>
                <a:srgbClr val="00B0F0"/>
              </a:solidFill>
              <a:latin typeface="Segoe UI" panose="020B0502040204020203" pitchFamily="34" charset="0"/>
              <a:cs typeface="Segoe UI" panose="020B0502040204020203" pitchFamily="34"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721734" y="1442670"/>
            <a:ext cx="10497357" cy="4211409"/>
          </a:xfrm>
          <a:prstGeom prst="rect">
            <a:avLst/>
          </a:prstGeom>
          <a:noFill/>
        </p:spPr>
        <p:txBody>
          <a:bodyPr wrap="square" rtlCol="0">
            <a:spAutoFit/>
          </a:bodyPr>
          <a:lstStyle/>
          <a:p>
            <a:pPr marL="0" marR="0" algn="just" rtl="1">
              <a:lnSpc>
                <a:spcPct val="200000"/>
              </a:lnSpc>
              <a:spcBef>
                <a:spcPts val="0"/>
              </a:spcBef>
              <a:spcAft>
                <a:spcPts val="800"/>
              </a:spcAft>
            </a:pPr>
            <a:r>
              <a:rPr lang="ar-JO" sz="1800" dirty="0">
                <a:effectLst/>
                <a:latin typeface="Segoe UI" panose="020B0502040204020203" pitchFamily="34" charset="0"/>
                <a:ea typeface="Calibri" panose="020F0502020204030204" pitchFamily="34" charset="0"/>
                <a:cs typeface="Segoe UI" panose="020B0502040204020203" pitchFamily="34" charset="0"/>
              </a:rPr>
              <a:t>   </a:t>
            </a:r>
            <a:r>
              <a:rPr lang="ar-JO" kern="100" dirty="0">
                <a:latin typeface="Segoe UI" panose="020B0502040204020203" pitchFamily="34" charset="0"/>
                <a:ea typeface="Calibri" panose="020F0502020204030204" pitchFamily="34" charset="0"/>
                <a:cs typeface="Segoe UI" panose="020B0502040204020203" pitchFamily="34" charset="0"/>
              </a:rPr>
              <a:t> </a:t>
            </a:r>
            <a:r>
              <a:rPr lang="ar-JO" sz="1800" kern="100" dirty="0">
                <a:effectLst/>
                <a:latin typeface="Segoe UI" panose="020B0502040204020203" pitchFamily="34" charset="0"/>
                <a:ea typeface="Calibri" panose="020F0502020204030204" pitchFamily="34" charset="0"/>
                <a:cs typeface="Segoe UI" panose="020B0502040204020203" pitchFamily="34" charset="0"/>
              </a:rPr>
              <a:t> </a:t>
            </a:r>
            <a:r>
              <a:rPr lang="ar-JO" sz="1600" kern="100" dirty="0">
                <a:effectLst/>
                <a:latin typeface="Segoe UI" panose="020B0502040204020203" pitchFamily="34" charset="0"/>
                <a:ea typeface="Calibri" panose="020F0502020204030204" pitchFamily="34" charset="0"/>
                <a:cs typeface="Segoe UI" panose="020B0502040204020203" pitchFamily="34" charset="0"/>
              </a:rPr>
              <a:t>يحظى التعليم العالي باهتمام بالغ من قبل المجتمعات لما له أثر في رقيها وتطورها وتقدمها العلمي، و لما يوكل له من مهمة تخريج </a:t>
            </a:r>
            <a:r>
              <a:rPr lang="ar-JO" sz="1600" kern="100" dirty="0">
                <a:latin typeface="Segoe UI" panose="020B0502040204020203" pitchFamily="34" charset="0"/>
                <a:cs typeface="Segoe UI" panose="020B0502040204020203" pitchFamily="34" charset="0"/>
              </a:rPr>
              <a:t>كوادر بشرية من أجل التنمية الوطنية، لذا شهد العالم خلال العقود الماضية تغييرات سريعة و متلاحقة في ميادين العلوم التطبيقية وتكنولوجيا المعلومات والاتصالات ومن خلال تلك التغييرات التي تواجه مؤسسات التعليم العالي في كافة دول العالم لذلك كان لزامًا على الدول تطوير  سياساتها التعليمية لتتمكن من استيعاب التغيرات والتكيف معها</a:t>
            </a:r>
            <a:endParaRPr lang="en-US" sz="1600" kern="100" dirty="0">
              <a:latin typeface="Segoe UI" panose="020B0502040204020203" pitchFamily="34" charset="0"/>
              <a:cs typeface="Segoe UI" panose="020B0502040204020203" pitchFamily="34" charset="0"/>
            </a:endParaRPr>
          </a:p>
          <a:p>
            <a:pPr marL="0" marR="0" algn="just" rtl="1">
              <a:lnSpc>
                <a:spcPct val="200000"/>
              </a:lnSpc>
              <a:spcBef>
                <a:spcPts val="0"/>
              </a:spcBef>
              <a:spcAft>
                <a:spcPts val="0"/>
              </a:spcAft>
            </a:pPr>
            <a:r>
              <a:rPr lang="ar-JO" sz="1600" kern="100" dirty="0">
                <a:latin typeface="Segoe UI" panose="020B0502040204020203" pitchFamily="34" charset="0"/>
                <a:cs typeface="Segoe UI" panose="020B0502040204020203" pitchFamily="34" charset="0"/>
              </a:rPr>
              <a:t> </a:t>
            </a:r>
            <a:r>
              <a:rPr lang="ar-SA" sz="1600" kern="100" dirty="0">
                <a:latin typeface="Segoe UI" panose="020B0502040204020203" pitchFamily="34" charset="0"/>
                <a:cs typeface="Segoe UI" panose="020B0502040204020203" pitchFamily="34" charset="0"/>
              </a:rPr>
              <a:t>وفي ظل العولمة، وعصر المعرفة، والتجارة العالمية، لم تقتصِر حدة المنافسة بين مؤسسات التعليم محلياً، أو إقليماً، إنما أصبحت المنافسة عالمية، </a:t>
            </a:r>
            <a:r>
              <a:rPr lang="ar-JO" sz="1600" kern="100" dirty="0">
                <a:latin typeface="Segoe UI" panose="020B0502040204020203" pitchFamily="34" charset="0"/>
                <a:cs typeface="Segoe UI" panose="020B0502040204020203" pitchFamily="34" charset="0"/>
              </a:rPr>
              <a:t>مما</a:t>
            </a:r>
            <a:r>
              <a:rPr lang="ar-SA" sz="1600" kern="100" dirty="0">
                <a:latin typeface="Segoe UI" panose="020B0502040204020203" pitchFamily="34" charset="0"/>
                <a:cs typeface="Segoe UI" panose="020B0502040204020203" pitchFamily="34" charset="0"/>
              </a:rPr>
              <a:t> يتطلب من مؤسسات التعليم في الدول العربية تطوير سياساتها ونظمها، لضمان استمراريتها في تأدية أدوارها المستقبلية بصورة تحقق متطلبات </a:t>
            </a:r>
            <a:r>
              <a:rPr lang="ar-JO" sz="1600" kern="100" dirty="0">
                <a:latin typeface="Segoe UI" panose="020B0502040204020203" pitchFamily="34" charset="0"/>
                <a:cs typeface="Segoe UI" panose="020B0502040204020203" pitchFamily="34" charset="0"/>
              </a:rPr>
              <a:t>م</a:t>
            </a:r>
            <a:r>
              <a:rPr lang="ar-SA" sz="1600" kern="100" dirty="0">
                <a:latin typeface="Segoe UI" panose="020B0502040204020203" pitchFamily="34" charset="0"/>
                <a:cs typeface="Segoe UI" panose="020B0502040204020203" pitchFamily="34" charset="0"/>
              </a:rPr>
              <a:t>جتمعها الثقافية، والاجتماعية، والتربوية، والاقتصادية، والأمنية</a:t>
            </a:r>
            <a:r>
              <a:rPr lang="en-US" sz="1600" kern="100" dirty="0">
                <a:latin typeface="Segoe UI" panose="020B0502040204020203" pitchFamily="34" charset="0"/>
                <a:cs typeface="Segoe UI" panose="020B0502040204020203" pitchFamily="34" charset="0"/>
              </a:rPr>
              <a:t>.</a:t>
            </a:r>
            <a:r>
              <a:rPr lang="ar-SA" sz="1600" dirty="0">
                <a:effectLst/>
                <a:latin typeface="Segoe UI" panose="020B0502040204020203" pitchFamily="34" charset="0"/>
                <a:ea typeface="Calibri" panose="020F0502020204030204" pitchFamily="34" charset="0"/>
                <a:cs typeface="Segoe UI" panose="020B0502040204020203" pitchFamily="34" charset="0"/>
              </a:rPr>
              <a:t>    </a:t>
            </a:r>
            <a:endParaRPr lang="ar-JO" sz="16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800"/>
              </a:spcAft>
            </a:pPr>
            <a:r>
              <a:rPr lang="ar-SA" sz="1800" dirty="0">
                <a:effectLst/>
                <a:latin typeface="Segoe UI" panose="020B0502040204020203" pitchFamily="34" charset="0"/>
                <a:ea typeface="Calibri" panose="020F0502020204030204" pitchFamily="34" charset="0"/>
                <a:cs typeface="Segoe UI" panose="020B0502040204020203" pitchFamily="34" charset="0"/>
              </a:rPr>
              <a:t> </a:t>
            </a:r>
            <a:r>
              <a:rPr lang="ar-JO" sz="2400" b="1" dirty="0">
                <a:solidFill>
                  <a:srgbClr val="0070C0"/>
                </a:solidFill>
                <a:effectLst/>
                <a:latin typeface="Segoe UI" panose="020B0502040204020203" pitchFamily="34" charset="0"/>
                <a:ea typeface="Calibri" panose="020F0502020204030204" pitchFamily="34" charset="0"/>
                <a:cs typeface="Segoe UI" panose="020B0502040204020203" pitchFamily="34" charset="0"/>
              </a:rPr>
              <a:t>فما هي أهم التطورات التي طرأت على السياسات التعليمية التاريخية والحديثة؟</a:t>
            </a:r>
            <a:endParaRPr lang="en-US" sz="2400" b="1" dirty="0">
              <a:solidFill>
                <a:srgbClr val="0070C0"/>
              </a:solidFill>
              <a:latin typeface="Segoe UI" panose="020B0502040204020203"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35DD4A0D-0179-3228-F25D-75D6B11059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5071" y="282014"/>
            <a:ext cx="2427056" cy="1312404"/>
          </a:xfrm>
          <a:prstGeom prst="rect">
            <a:avLst/>
          </a:prstGeom>
        </p:spPr>
      </p:pic>
    </p:spTree>
    <p:extLst>
      <p:ext uri="{BB962C8B-B14F-4D97-AF65-F5344CB8AC3E}">
        <p14:creationId xmlns:p14="http://schemas.microsoft.com/office/powerpoint/2010/main" val="768746275"/>
      </p:ext>
    </p:extLst>
  </p:cSld>
  <p:clrMapOvr>
    <a:masterClrMapping/>
  </p:clrMapOvr>
  <p:transition spd="slow" advTm="107576">
    <p:wheel spokes="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4787900" y="413291"/>
            <a:ext cx="3747770" cy="461665"/>
          </a:xfrm>
          <a:prstGeom prst="rect">
            <a:avLst/>
          </a:prstGeom>
          <a:noFill/>
        </p:spPr>
        <p:txBody>
          <a:bodyPr wrap="square" rtlCol="0">
            <a:spAutoFit/>
          </a:bodyPr>
          <a:lstStyle/>
          <a:p>
            <a:r>
              <a:rPr lang="ar-JO" sz="2400" b="1" dirty="0">
                <a:latin typeface="Segoe UI" panose="020B0502040204020203" pitchFamily="34" charset="0"/>
                <a:cs typeface="Segoe UI" panose="020B0502040204020203" pitchFamily="34" charset="0"/>
              </a:rPr>
              <a:t>سياسات التعليم</a:t>
            </a:r>
            <a:endParaRPr lang="en-US" sz="2400" b="1" dirty="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13" name="Diagram 12">
            <a:extLst>
              <a:ext uri="{FF2B5EF4-FFF2-40B4-BE49-F238E27FC236}">
                <a16:creationId xmlns:a16="http://schemas.microsoft.com/office/drawing/2014/main" xmlns="" id="{B706DE47-AB56-4378-1C85-B3D4F7ACA803}"/>
              </a:ext>
            </a:extLst>
          </p:cNvPr>
          <p:cNvGraphicFramePr/>
          <p:nvPr>
            <p:extLst>
              <p:ext uri="{D42A27DB-BD31-4B8C-83A1-F6EECF244321}">
                <p14:modId xmlns:p14="http://schemas.microsoft.com/office/powerpoint/2010/main" val="631906496"/>
              </p:ext>
            </p:extLst>
          </p:nvPr>
        </p:nvGraphicFramePr>
        <p:xfrm>
          <a:off x="2031999" y="2014538"/>
          <a:ext cx="8517720" cy="4004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TextBox 19">
            <a:extLst>
              <a:ext uri="{FF2B5EF4-FFF2-40B4-BE49-F238E27FC236}">
                <a16:creationId xmlns:a16="http://schemas.microsoft.com/office/drawing/2014/main" xmlns="" id="{54830403-E990-F3FA-DBB4-38F3C4883622}"/>
              </a:ext>
            </a:extLst>
          </p:cNvPr>
          <p:cNvSpPr txBox="1"/>
          <p:nvPr/>
        </p:nvSpPr>
        <p:spPr>
          <a:xfrm>
            <a:off x="4057608" y="1429994"/>
            <a:ext cx="3725839" cy="461665"/>
          </a:xfrm>
          <a:prstGeom prst="rect">
            <a:avLst/>
          </a:prstGeom>
          <a:noFill/>
        </p:spPr>
        <p:txBody>
          <a:bodyPr wrap="square" rtlCol="0">
            <a:spAutoFit/>
          </a:bodyPr>
          <a:lstStyle/>
          <a:p>
            <a:pPr algn="ctr"/>
            <a:r>
              <a:rPr lang="ar-JO" sz="2400" b="1" dirty="0">
                <a:ln w="0"/>
                <a:solidFill>
                  <a:srgbClr val="00B0F0"/>
                </a:solidFill>
                <a:effectLst>
                  <a:outerShdw blurRad="38100" dist="19050" dir="2700000" algn="tl" rotWithShape="0">
                    <a:schemeClr val="dk1">
                      <a:alpha val="40000"/>
                    </a:schemeClr>
                  </a:outerShdw>
                </a:effectLst>
                <a:latin typeface="Segoe UI" panose="020B0502040204020203" pitchFamily="34" charset="0"/>
                <a:cs typeface="Segoe UI" panose="020B0502040204020203" pitchFamily="34" charset="0"/>
              </a:rPr>
              <a:t>نتاجات المحاضرة الثالثة</a:t>
            </a:r>
            <a:endParaRPr lang="en-US" sz="2400" b="1" dirty="0">
              <a:ln w="0"/>
              <a:solidFill>
                <a:srgbClr val="00B0F0"/>
              </a:solidFill>
              <a:effectLst>
                <a:outerShdw blurRad="38100" dist="19050" dir="2700000" algn="tl" rotWithShape="0">
                  <a:schemeClr val="dk1">
                    <a:alpha val="40000"/>
                  </a:schemeClr>
                </a:outerShdw>
              </a:effectLst>
              <a:latin typeface="Segoe UI" panose="020B0502040204020203" pitchFamily="34" charset="0"/>
              <a:cs typeface="Segoe UI" panose="020B0502040204020203" pitchFamily="34" charset="0"/>
            </a:endParaRPr>
          </a:p>
        </p:txBody>
      </p:sp>
      <p:pic>
        <p:nvPicPr>
          <p:cNvPr id="2" name="Graphic 21">
            <a:extLst>
              <a:ext uri="{FF2B5EF4-FFF2-40B4-BE49-F238E27FC236}">
                <a16:creationId xmlns:a16="http://schemas.microsoft.com/office/drawing/2014/main" xmlns="" id="{ECD922A9-C82D-1896-C5AA-DF885B8E54F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xmlns="" id="{CCE5344C-0751-03B7-DE19-B070D046E12B}"/>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569933940"/>
      </p:ext>
    </p:extLst>
  </p:cSld>
  <p:clrMapOvr>
    <a:masterClrMapping/>
  </p:clrMapOvr>
  <p:transition spd="slow" advTm="5581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13795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Segoe UI" panose="020B0502040204020203" pitchFamily="34" charset="0"/>
                <a:ea typeface="Calibri" panose="020F0502020204030204" pitchFamily="34" charset="0"/>
                <a:cs typeface="Segoe UI" panose="020B0502040204020203" pitchFamily="34" charset="0"/>
              </a:rPr>
              <a:t> </a:t>
            </a:r>
            <a:r>
              <a:rPr lang="ar-JO" sz="2800">
                <a:effectLst/>
                <a:latin typeface="Segoe UI" panose="020B0502040204020203" pitchFamily="34" charset="0"/>
                <a:ea typeface="Calibri" panose="020F0502020204030204" pitchFamily="34" charset="0"/>
                <a:cs typeface="Segoe UI" panose="020B0502040204020203" pitchFamily="34" charset="0"/>
              </a:rPr>
              <a:t>أورد تقرير اليونسكو (2018) المتعلق بالأحوال التعليمية بأن</a:t>
            </a:r>
            <a:r>
              <a:rPr lang="ar-SA" sz="2800">
                <a:effectLst/>
                <a:latin typeface="Segoe UI" panose="020B0502040204020203" pitchFamily="34" charset="0"/>
                <a:ea typeface="Calibri" panose="020F0502020204030204" pitchFamily="34" charset="0"/>
                <a:cs typeface="Segoe UI" panose="020B0502040204020203" pitchFamily="34" charset="0"/>
              </a:rPr>
              <a:t> نظام التعليم في الدول العربية</a:t>
            </a:r>
            <a:r>
              <a:rPr lang="ar-JO" sz="2800">
                <a:effectLst/>
                <a:latin typeface="Segoe UI" panose="020B0502040204020203" pitchFamily="34" charset="0"/>
                <a:ea typeface="Calibri" panose="020F0502020204030204" pitchFamily="34" charset="0"/>
                <a:cs typeface="Segoe UI" panose="020B0502040204020203" pitchFamily="34" charset="0"/>
              </a:rPr>
              <a:t> يُعد </a:t>
            </a:r>
            <a:r>
              <a:rPr lang="ar-SA" sz="2800">
                <a:effectLst/>
                <a:latin typeface="Segoe UI" panose="020B0502040204020203" pitchFamily="34" charset="0"/>
                <a:ea typeface="Calibri" panose="020F0502020204030204" pitchFamily="34" charset="0"/>
                <a:cs typeface="Segoe UI" panose="020B0502040204020203" pitchFamily="34" charset="0"/>
              </a:rPr>
              <a:t>حديث العهد بالمعنى المعاصر </a:t>
            </a:r>
            <a:r>
              <a:rPr lang="ar-JO" sz="2800">
                <a:effectLst/>
                <a:latin typeface="Segoe UI" panose="020B0502040204020203" pitchFamily="34" charset="0"/>
                <a:ea typeface="Calibri" panose="020F0502020204030204" pitchFamily="34" charset="0"/>
                <a:cs typeface="Segoe UI" panose="020B0502040204020203" pitchFamily="34" charset="0"/>
              </a:rPr>
              <a:t>فقد بدأ</a:t>
            </a:r>
            <a:r>
              <a:rPr lang="ar-SA" sz="2800">
                <a:effectLst/>
                <a:latin typeface="Segoe UI" panose="020B0502040204020203" pitchFamily="34" charset="0"/>
                <a:ea typeface="Calibri" panose="020F0502020204030204" pitchFamily="34" charset="0"/>
                <a:cs typeface="Segoe UI" panose="020B0502040204020203" pitchFamily="34" charset="0"/>
              </a:rPr>
              <a:t> </a:t>
            </a:r>
            <a:r>
              <a:rPr lang="ar-JO" sz="2800">
                <a:effectLst/>
                <a:latin typeface="Segoe UI" panose="020B0502040204020203" pitchFamily="34" charset="0"/>
                <a:ea typeface="Calibri" panose="020F0502020204030204" pitchFamily="34" charset="0"/>
                <a:cs typeface="Segoe UI" panose="020B0502040204020203" pitchFamily="34" charset="0"/>
              </a:rPr>
              <a:t>ظهورالتعليم</a:t>
            </a:r>
            <a:r>
              <a:rPr lang="ar-SA" sz="2800">
                <a:effectLst/>
                <a:latin typeface="Segoe UI" panose="020B0502040204020203" pitchFamily="34" charset="0"/>
                <a:ea typeface="Calibri" panose="020F0502020204030204" pitchFamily="34" charset="0"/>
                <a:cs typeface="Segoe UI" panose="020B0502040204020203" pitchFamily="34" charset="0"/>
              </a:rPr>
              <a:t> </a:t>
            </a:r>
            <a:r>
              <a:rPr lang="ar-JO" sz="2800">
                <a:effectLst/>
                <a:latin typeface="Segoe UI" panose="020B0502040204020203" pitchFamily="34" charset="0"/>
                <a:ea typeface="Calibri" panose="020F0502020204030204" pitchFamily="34" charset="0"/>
                <a:cs typeface="Segoe UI" panose="020B0502040204020203" pitchFamily="34" charset="0"/>
              </a:rPr>
              <a:t>بعد </a:t>
            </a:r>
            <a:r>
              <a:rPr lang="ar-SA" sz="2800">
                <a:effectLst/>
                <a:latin typeface="Segoe UI" panose="020B0502040204020203" pitchFamily="34" charset="0"/>
                <a:ea typeface="Calibri" panose="020F0502020204030204" pitchFamily="34" charset="0"/>
                <a:cs typeface="Segoe UI" panose="020B0502040204020203" pitchFamily="34" charset="0"/>
              </a:rPr>
              <a:t>استقلال العديد من الدول العربية </a:t>
            </a:r>
            <a:r>
              <a:rPr lang="ar-JO" sz="2800">
                <a:effectLst/>
                <a:latin typeface="Segoe UI" panose="020B0502040204020203" pitchFamily="34" charset="0"/>
                <a:ea typeface="Calibri" panose="020F0502020204030204" pitchFamily="34" charset="0"/>
                <a:cs typeface="Segoe UI" panose="020B0502040204020203" pitchFamily="34" charset="0"/>
              </a:rPr>
              <a:t>ثم انتشر بشكل بسيط في</a:t>
            </a:r>
            <a:r>
              <a:rPr lang="ar-SA" sz="2800">
                <a:effectLst/>
                <a:latin typeface="Segoe UI" panose="020B0502040204020203" pitchFamily="34" charset="0"/>
                <a:ea typeface="Calibri" panose="020F0502020204030204" pitchFamily="34" charset="0"/>
                <a:cs typeface="Segoe UI" panose="020B0502040204020203"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Segoe UI" panose="020B0502040204020203" pitchFamily="34" charset="0"/>
                <a:ea typeface="Calibri" panose="020F0502020204030204" pitchFamily="34" charset="0"/>
                <a:cs typeface="Segoe UI" panose="020B0502040204020203" pitchFamily="34" charset="0"/>
              </a:rPr>
              <a:t> (1866)، </a:t>
            </a:r>
            <a:endParaRPr lang="en-US" sz="2800" dirty="0">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849086" y="1646916"/>
            <a:ext cx="5527343" cy="461665"/>
          </a:xfrm>
          <a:prstGeom prst="rect">
            <a:avLst/>
          </a:prstGeom>
          <a:noFill/>
        </p:spPr>
        <p:txBody>
          <a:bodyPr wrap="square" rtlCol="0">
            <a:spAutoFit/>
          </a:bodyPr>
          <a:lstStyle/>
          <a:p>
            <a:r>
              <a:rPr lang="ar-JO" sz="2400" b="1" dirty="0">
                <a:solidFill>
                  <a:srgbClr val="00B0F0"/>
                </a:solidFill>
                <a:latin typeface="Segoe UI" panose="020B0502040204020203" pitchFamily="34" charset="0"/>
                <a:cs typeface="Segoe UI" panose="020B0502040204020203" pitchFamily="34" charset="0"/>
              </a:rPr>
              <a:t>نشأة التعليم في العالم الغربي</a:t>
            </a:r>
            <a:endParaRPr lang="en-US" sz="24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660160" y="1762927"/>
            <a:ext cx="10639822" cy="3705566"/>
          </a:xfrm>
          <a:prstGeom prst="rect">
            <a:avLst/>
          </a:prstGeom>
          <a:noFill/>
        </p:spPr>
        <p:txBody>
          <a:bodyPr wrap="square" rtlCol="0">
            <a:spAutoFit/>
          </a:bodyPr>
          <a:lstStyle/>
          <a:p>
            <a:pPr algn="just" rtl="1" fontAlgn="base">
              <a:lnSpc>
                <a:spcPct val="150000"/>
              </a:lnSpc>
            </a:pPr>
            <a:r>
              <a:rPr lang="ar-JO" sz="1400" dirty="0">
                <a:effectLst/>
                <a:latin typeface="Segoe UI" panose="020B0502040204020203" pitchFamily="34" charset="0"/>
                <a:ea typeface="Calibri" panose="020F0502020204030204" pitchFamily="34" charset="0"/>
                <a:cs typeface="Segoe UI" panose="020B0502040204020203" pitchFamily="34" charset="0"/>
              </a:rPr>
              <a:t>    </a:t>
            </a:r>
          </a:p>
          <a:p>
            <a:pPr algn="just" rtl="1" fontAlgn="base">
              <a:lnSpc>
                <a:spcPct val="200000"/>
              </a:lnSpc>
            </a:pPr>
            <a:r>
              <a:rPr lang="ar-JO" b="0" i="0" dirty="0">
                <a:solidFill>
                  <a:srgbClr val="232323"/>
                </a:solidFill>
                <a:effectLst/>
                <a:latin typeface="Segoe UI" panose="020B0502040204020203" pitchFamily="34" charset="0"/>
                <a:cs typeface="Segoe UI" panose="020B0502040204020203" pitchFamily="34" charset="0"/>
              </a:rPr>
              <a:t>        </a:t>
            </a:r>
            <a:r>
              <a:rPr lang="ar-YE" i="0" dirty="0">
                <a:solidFill>
                  <a:srgbClr val="232323"/>
                </a:solidFill>
                <a:effectLst/>
                <a:latin typeface="Segoe UI" panose="020B0502040204020203" pitchFamily="34" charset="0"/>
                <a:cs typeface="Segoe UI" panose="020B0502040204020203" pitchFamily="34" charset="0"/>
              </a:rPr>
              <a:t>نشأ التعليم النظامي بشكله الحالي </a:t>
            </a:r>
            <a:r>
              <a:rPr lang="ar-JO" i="0" dirty="0">
                <a:solidFill>
                  <a:srgbClr val="232323"/>
                </a:solidFill>
                <a:effectLst/>
                <a:latin typeface="Segoe UI" panose="020B0502040204020203" pitchFamily="34" charset="0"/>
                <a:cs typeface="Segoe UI" panose="020B0502040204020203" pitchFamily="34" charset="0"/>
              </a:rPr>
              <a:t>في العصر الحديث </a:t>
            </a:r>
            <a:r>
              <a:rPr lang="ar-YE" i="0" dirty="0">
                <a:solidFill>
                  <a:srgbClr val="232323"/>
                </a:solidFill>
                <a:effectLst/>
                <a:latin typeface="Segoe UI" panose="020B0502040204020203" pitchFamily="34" charset="0"/>
                <a:cs typeface="Segoe UI" panose="020B0502040204020203" pitchFamily="34" charset="0"/>
              </a:rPr>
              <a:t>خلال فترة الثورة الصناعية في القرنين الـ 18 والـ 19 حيث تم تصميم نظام تعليمي منبثقًا من الثقافة الفكرية والثورة التنويرية التي نشأت آنذاك بالإضافة للثورة الصناعية الكبرى</a:t>
            </a:r>
            <a:r>
              <a:rPr lang="ar-JO" i="0" dirty="0">
                <a:solidFill>
                  <a:srgbClr val="232323"/>
                </a:solidFill>
                <a:effectLst/>
                <a:latin typeface="Segoe UI" panose="020B0502040204020203" pitchFamily="34" charset="0"/>
                <a:cs typeface="Segoe UI" panose="020B0502040204020203" pitchFamily="34" charset="0"/>
              </a:rPr>
              <a:t> وتأثيرها على الاقتصاد</a:t>
            </a:r>
            <a:r>
              <a:rPr lang="ar-YE" i="0" dirty="0">
                <a:solidFill>
                  <a:srgbClr val="232323"/>
                </a:solidFill>
                <a:effectLst/>
                <a:latin typeface="Segoe UI" panose="020B0502040204020203" pitchFamily="34" charset="0"/>
                <a:cs typeface="Segoe UI" panose="020B0502040204020203" pitchFamily="34" charset="0"/>
              </a:rPr>
              <a:t>.</a:t>
            </a:r>
          </a:p>
          <a:p>
            <a:pPr algn="just" rtl="1" fontAlgn="base">
              <a:lnSpc>
                <a:spcPct val="200000"/>
              </a:lnSpc>
            </a:pPr>
            <a:r>
              <a:rPr lang="ar-YE" i="0" dirty="0">
                <a:solidFill>
                  <a:srgbClr val="232323"/>
                </a:solidFill>
                <a:effectLst/>
                <a:latin typeface="Segoe UI" panose="020B0502040204020203" pitchFamily="34" charset="0"/>
                <a:cs typeface="Segoe UI" panose="020B0502040204020203" pitchFamily="34" charset="0"/>
              </a:rPr>
              <a:t>فقبل ذلك كان التعليم مقصورًا على الطبقة العليا والأثرياء عن طريق معلمين خصوصين ويتم من خلالهم تدريس علوم معينة بشكل يتماشى مع الطفل أو المتعلم، ويحيط بالمتعلمين طبقة أخرى غير متعلمة تقوم على خدمتهم والقيام بالأعمال اليدوية – حيث كان كل شيء يدويًا – وتوفير الاحتياجات الأخرى</a:t>
            </a:r>
            <a:r>
              <a:rPr lang="ar-YE" sz="2000" i="0" dirty="0">
                <a:solidFill>
                  <a:srgbClr val="232323"/>
                </a:solidFill>
                <a:effectLst/>
                <a:latin typeface="Segoe UI" panose="020B0502040204020203" pitchFamily="34" charset="0"/>
                <a:cs typeface="Segoe UI" panose="020B0502040204020203" pitchFamily="34" charset="0"/>
              </a:rPr>
              <a:t>.</a:t>
            </a:r>
          </a:p>
        </p:txBody>
      </p:sp>
      <p:cxnSp>
        <p:nvCxnSpPr>
          <p:cNvPr id="4" name="Straight Connector 3">
            <a:extLst>
              <a:ext uri="{FF2B5EF4-FFF2-40B4-BE49-F238E27FC236}">
                <a16:creationId xmlns:a16="http://schemas.microsoft.com/office/drawing/2014/main" xmlns="" id="{C3BB4F3D-C86D-910A-3FC2-B161D8A9C60D}"/>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21">
            <a:extLst>
              <a:ext uri="{FF2B5EF4-FFF2-40B4-BE49-F238E27FC236}">
                <a16:creationId xmlns:a16="http://schemas.microsoft.com/office/drawing/2014/main" xmlns="" id="{0A8D438C-8259-9109-AFCE-0A37883BFE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2358661837"/>
      </p:ext>
    </p:extLst>
  </p:cSld>
  <p:clrMapOvr>
    <a:masterClrMapping/>
  </p:clrMapOvr>
  <p:transition spd="slow" advTm="17283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75774" y="1271158"/>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Segoe UI" panose="020B0502040204020203" pitchFamily="34" charset="0"/>
                <a:ea typeface="Calibri" panose="020F0502020204030204" pitchFamily="34" charset="0"/>
                <a:cs typeface="Segoe UI" panose="020B0502040204020203" pitchFamily="34" charset="0"/>
              </a:rPr>
              <a:t> </a:t>
            </a:r>
            <a:r>
              <a:rPr lang="ar-JO" sz="2800">
                <a:effectLst/>
                <a:latin typeface="Segoe UI" panose="020B0502040204020203" pitchFamily="34" charset="0"/>
                <a:ea typeface="Calibri" panose="020F0502020204030204" pitchFamily="34" charset="0"/>
                <a:cs typeface="Segoe UI" panose="020B0502040204020203" pitchFamily="34" charset="0"/>
              </a:rPr>
              <a:t>أورد تقرير اليونسكو (2018) المتعلق بالأحوال التعليمية بأن</a:t>
            </a:r>
            <a:r>
              <a:rPr lang="ar-SA" sz="2800">
                <a:effectLst/>
                <a:latin typeface="Segoe UI" panose="020B0502040204020203" pitchFamily="34" charset="0"/>
                <a:ea typeface="Calibri" panose="020F0502020204030204" pitchFamily="34" charset="0"/>
                <a:cs typeface="Segoe UI" panose="020B0502040204020203" pitchFamily="34" charset="0"/>
              </a:rPr>
              <a:t> نظام التعليم في الدول العربية</a:t>
            </a:r>
            <a:r>
              <a:rPr lang="ar-JO" sz="2800">
                <a:effectLst/>
                <a:latin typeface="Segoe UI" panose="020B0502040204020203" pitchFamily="34" charset="0"/>
                <a:ea typeface="Calibri" panose="020F0502020204030204" pitchFamily="34" charset="0"/>
                <a:cs typeface="Segoe UI" panose="020B0502040204020203" pitchFamily="34" charset="0"/>
              </a:rPr>
              <a:t> يُعد </a:t>
            </a:r>
            <a:r>
              <a:rPr lang="ar-SA" sz="2800">
                <a:effectLst/>
                <a:latin typeface="Segoe UI" panose="020B0502040204020203" pitchFamily="34" charset="0"/>
                <a:ea typeface="Calibri" panose="020F0502020204030204" pitchFamily="34" charset="0"/>
                <a:cs typeface="Segoe UI" panose="020B0502040204020203" pitchFamily="34" charset="0"/>
              </a:rPr>
              <a:t>حديث العهد بالمعنى المعاصر </a:t>
            </a:r>
            <a:r>
              <a:rPr lang="ar-JO" sz="2800">
                <a:effectLst/>
                <a:latin typeface="Segoe UI" panose="020B0502040204020203" pitchFamily="34" charset="0"/>
                <a:ea typeface="Calibri" panose="020F0502020204030204" pitchFamily="34" charset="0"/>
                <a:cs typeface="Segoe UI" panose="020B0502040204020203" pitchFamily="34" charset="0"/>
              </a:rPr>
              <a:t>فقد بدأ</a:t>
            </a:r>
            <a:r>
              <a:rPr lang="ar-SA" sz="2800">
                <a:effectLst/>
                <a:latin typeface="Segoe UI" panose="020B0502040204020203" pitchFamily="34" charset="0"/>
                <a:ea typeface="Calibri" panose="020F0502020204030204" pitchFamily="34" charset="0"/>
                <a:cs typeface="Segoe UI" panose="020B0502040204020203" pitchFamily="34" charset="0"/>
              </a:rPr>
              <a:t> </a:t>
            </a:r>
            <a:r>
              <a:rPr lang="ar-JO" sz="2800">
                <a:effectLst/>
                <a:latin typeface="Segoe UI" panose="020B0502040204020203" pitchFamily="34" charset="0"/>
                <a:ea typeface="Calibri" panose="020F0502020204030204" pitchFamily="34" charset="0"/>
                <a:cs typeface="Segoe UI" panose="020B0502040204020203" pitchFamily="34" charset="0"/>
              </a:rPr>
              <a:t>ظهورالتعليم</a:t>
            </a:r>
            <a:r>
              <a:rPr lang="ar-SA" sz="2800">
                <a:effectLst/>
                <a:latin typeface="Segoe UI" panose="020B0502040204020203" pitchFamily="34" charset="0"/>
                <a:ea typeface="Calibri" panose="020F0502020204030204" pitchFamily="34" charset="0"/>
                <a:cs typeface="Segoe UI" panose="020B0502040204020203" pitchFamily="34" charset="0"/>
              </a:rPr>
              <a:t> </a:t>
            </a:r>
            <a:r>
              <a:rPr lang="ar-JO" sz="2800">
                <a:effectLst/>
                <a:latin typeface="Segoe UI" panose="020B0502040204020203" pitchFamily="34" charset="0"/>
                <a:ea typeface="Calibri" panose="020F0502020204030204" pitchFamily="34" charset="0"/>
                <a:cs typeface="Segoe UI" panose="020B0502040204020203" pitchFamily="34" charset="0"/>
              </a:rPr>
              <a:t>بعد </a:t>
            </a:r>
            <a:r>
              <a:rPr lang="ar-SA" sz="2800">
                <a:effectLst/>
                <a:latin typeface="Segoe UI" panose="020B0502040204020203" pitchFamily="34" charset="0"/>
                <a:ea typeface="Calibri" panose="020F0502020204030204" pitchFamily="34" charset="0"/>
                <a:cs typeface="Segoe UI" panose="020B0502040204020203" pitchFamily="34" charset="0"/>
              </a:rPr>
              <a:t>استقلال العديد من الدول العربية </a:t>
            </a:r>
            <a:r>
              <a:rPr lang="ar-JO" sz="2800">
                <a:effectLst/>
                <a:latin typeface="Segoe UI" panose="020B0502040204020203" pitchFamily="34" charset="0"/>
                <a:ea typeface="Calibri" panose="020F0502020204030204" pitchFamily="34" charset="0"/>
                <a:cs typeface="Segoe UI" panose="020B0502040204020203" pitchFamily="34" charset="0"/>
              </a:rPr>
              <a:t>ثم انتشر بشكل بسيط في</a:t>
            </a:r>
            <a:r>
              <a:rPr lang="ar-SA" sz="2800">
                <a:effectLst/>
                <a:latin typeface="Segoe UI" panose="020B0502040204020203" pitchFamily="34" charset="0"/>
                <a:ea typeface="Calibri" panose="020F0502020204030204" pitchFamily="34" charset="0"/>
                <a:cs typeface="Segoe UI" panose="020B0502040204020203"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Segoe UI" panose="020B0502040204020203" pitchFamily="34" charset="0"/>
                <a:ea typeface="Calibri" panose="020F0502020204030204" pitchFamily="34" charset="0"/>
                <a:cs typeface="Segoe UI" panose="020B0502040204020203" pitchFamily="34" charset="0"/>
              </a:rPr>
              <a:t> (1866)، </a:t>
            </a:r>
            <a:endParaRPr lang="en-US" sz="2800" dirty="0">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849086" y="1577715"/>
            <a:ext cx="5527343" cy="400110"/>
          </a:xfrm>
          <a:prstGeom prst="rect">
            <a:avLst/>
          </a:prstGeom>
          <a:noFill/>
        </p:spPr>
        <p:txBody>
          <a:bodyPr wrap="square" rtlCol="0">
            <a:spAutoFit/>
          </a:bodyPr>
          <a:lstStyle/>
          <a:p>
            <a:r>
              <a:rPr lang="ar-JO" sz="2000" b="1" dirty="0">
                <a:solidFill>
                  <a:srgbClr val="00B0F0"/>
                </a:solidFill>
                <a:latin typeface="Segoe UI" panose="020B0502040204020203" pitchFamily="34" charset="0"/>
                <a:cs typeface="Segoe UI" panose="020B0502040204020203" pitchFamily="34" charset="0"/>
              </a:rPr>
              <a:t>تابع نشأة التعليم في العالم الغربي</a:t>
            </a:r>
            <a:endParaRPr lang="en-US" sz="20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154545" y="2127382"/>
            <a:ext cx="10054903" cy="3704219"/>
          </a:xfrm>
          <a:prstGeom prst="rect">
            <a:avLst/>
          </a:prstGeom>
          <a:noFill/>
        </p:spPr>
        <p:txBody>
          <a:bodyPr wrap="square" rtlCol="0">
            <a:spAutoFit/>
          </a:bodyPr>
          <a:lstStyle/>
          <a:p>
            <a:pPr algn="just" rtl="1" fontAlgn="base">
              <a:lnSpc>
                <a:spcPct val="200000"/>
              </a:lnSpc>
            </a:pPr>
            <a:r>
              <a:rPr lang="ar-JO" b="0" i="0" dirty="0">
                <a:solidFill>
                  <a:srgbClr val="232323"/>
                </a:solidFill>
                <a:effectLst/>
                <a:latin typeface="Segoe UI" panose="020B0502040204020203" pitchFamily="34" charset="0"/>
                <a:cs typeface="Segoe UI" panose="020B0502040204020203" pitchFamily="34" charset="0"/>
              </a:rPr>
              <a:t>       </a:t>
            </a:r>
            <a:r>
              <a:rPr lang="ar-YE" sz="1600" b="0" i="0" dirty="0">
                <a:solidFill>
                  <a:srgbClr val="232323"/>
                </a:solidFill>
                <a:effectLst/>
                <a:latin typeface="Segoe UI" panose="020B0502040204020203" pitchFamily="34" charset="0"/>
                <a:cs typeface="Segoe UI" panose="020B0502040204020203" pitchFamily="34" charset="0"/>
              </a:rPr>
              <a:t>مع قيام الثورة الصناعية والإنتاج العالي ونشأة الاحتياج للوظائف، ظهرت الحاجة لوجود أفراد متعلمين – بشكل معين – لسد الحاجة للوظائف والموظفين، ومع ازدياد الإنتاج وجدت السلع التي يجب أن يتم تصريفها وهذا التصريف لن يتم إلا عبر أفراد يعملون بشكل مستمر للحصول – ليس على الأكل والشرب وأساسيات الحياة  – بل للحصول على الرفاهيات والمحافظة على كل جديد، التي تنتج بشكل مستمر أي أن الأمر أشبه بدائرة مغلقة.</a:t>
            </a:r>
          </a:p>
          <a:p>
            <a:pPr algn="just" rtl="1" fontAlgn="base">
              <a:lnSpc>
                <a:spcPct val="200000"/>
              </a:lnSpc>
            </a:pPr>
            <a:r>
              <a:rPr lang="ar-YE" sz="1600" b="0" i="0" dirty="0">
                <a:solidFill>
                  <a:srgbClr val="232323"/>
                </a:solidFill>
                <a:effectLst/>
                <a:latin typeface="Segoe UI" panose="020B0502040204020203" pitchFamily="34" charset="0"/>
                <a:cs typeface="Segoe UI" panose="020B0502040204020203" pitchFamily="34" charset="0"/>
              </a:rPr>
              <a:t>و</a:t>
            </a:r>
            <a:r>
              <a:rPr lang="ar-JO" sz="1600" b="0" i="0" dirty="0">
                <a:solidFill>
                  <a:srgbClr val="232323"/>
                </a:solidFill>
                <a:effectLst/>
                <a:latin typeface="Segoe UI" panose="020B0502040204020203" pitchFamily="34" charset="0"/>
                <a:cs typeface="Segoe UI" panose="020B0502040204020203" pitchFamily="34" charset="0"/>
              </a:rPr>
              <a:t>قد </a:t>
            </a:r>
            <a:r>
              <a:rPr lang="ar-YE" sz="1600" b="0" i="0" dirty="0">
                <a:solidFill>
                  <a:srgbClr val="232323"/>
                </a:solidFill>
                <a:effectLst/>
                <a:latin typeface="Segoe UI" panose="020B0502040204020203" pitchFamily="34" charset="0"/>
                <a:cs typeface="Segoe UI" panose="020B0502040204020203" pitchFamily="34" charset="0"/>
              </a:rPr>
              <a:t>أُسس النظام التعليمي بحيث يعطي جميع الطلبة نفس المادة في نفس السن من أجل استمرار عملية توليد الموظفين والقائمين على العملية الاقتصادية، ومع مرور الوقت وتغير الزمن بدأت تظهر آثار خطيرة على المجتمعات وحرية الأفراد بسبب هذا النظام</a:t>
            </a:r>
            <a:r>
              <a:rPr lang="ar-YE" b="0" i="0" dirty="0">
                <a:solidFill>
                  <a:srgbClr val="232323"/>
                </a:solidFill>
                <a:effectLst/>
                <a:latin typeface="Segoe UI" panose="020B0502040204020203" pitchFamily="34" charset="0"/>
                <a:cs typeface="Segoe UI" panose="020B0502040204020203" pitchFamily="34" charset="0"/>
              </a:rPr>
              <a:t>.</a:t>
            </a:r>
          </a:p>
        </p:txBody>
      </p:sp>
      <p:pic>
        <p:nvPicPr>
          <p:cNvPr id="4" name="Graphic 21">
            <a:extLst>
              <a:ext uri="{FF2B5EF4-FFF2-40B4-BE49-F238E27FC236}">
                <a16:creationId xmlns:a16="http://schemas.microsoft.com/office/drawing/2014/main" xmlns="" id="{50A0884D-EE8F-CB5C-47A9-7E5CCB31DD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2" name="Straight Connector 11">
            <a:extLst>
              <a:ext uri="{FF2B5EF4-FFF2-40B4-BE49-F238E27FC236}">
                <a16:creationId xmlns:a16="http://schemas.microsoft.com/office/drawing/2014/main" xmlns="" id="{24EDA4A9-C1E2-814F-2687-22F238967CB2}"/>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4431471"/>
      </p:ext>
    </p:extLst>
  </p:cSld>
  <p:clrMapOvr>
    <a:masterClrMapping/>
  </p:clrMapOvr>
  <p:transition spd="slow" advTm="73973">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984315" y="1922945"/>
            <a:ext cx="5527343" cy="461665"/>
          </a:xfrm>
          <a:prstGeom prst="rect">
            <a:avLst/>
          </a:prstGeom>
          <a:noFill/>
        </p:spPr>
        <p:txBody>
          <a:bodyPr wrap="square" rtlCol="0">
            <a:spAutoFit/>
          </a:bodyPr>
          <a:lstStyle/>
          <a:p>
            <a:r>
              <a:rPr lang="ar-JO" sz="2400" b="1" dirty="0">
                <a:solidFill>
                  <a:srgbClr val="00B0F0"/>
                </a:solidFill>
                <a:latin typeface="Segoe UI" panose="020B0502040204020203" pitchFamily="34" charset="0"/>
                <a:cs typeface="Segoe UI" panose="020B0502040204020203" pitchFamily="34" charset="0"/>
              </a:rPr>
              <a:t>نشأة التعليم في الدول العربية</a:t>
            </a:r>
            <a:endParaRPr lang="en-US" sz="24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815152" y="2634018"/>
            <a:ext cx="9116705" cy="2780889"/>
          </a:xfrm>
          <a:prstGeom prst="rect">
            <a:avLst/>
          </a:prstGeom>
          <a:noFill/>
        </p:spPr>
        <p:txBody>
          <a:bodyPr wrap="square" rtlCol="0">
            <a:spAutoFit/>
          </a:bodyPr>
          <a:lstStyle/>
          <a:p>
            <a:pPr algn="just" rtl="1">
              <a:lnSpc>
                <a:spcPct val="200000"/>
              </a:lnSpc>
            </a:pPr>
            <a:r>
              <a:rPr lang="ar-JO" sz="1400" dirty="0">
                <a:effectLst/>
                <a:latin typeface="Segoe UI" panose="020B0502040204020203" pitchFamily="34" charset="0"/>
                <a:ea typeface="Calibri" panose="020F0502020204030204" pitchFamily="34" charset="0"/>
                <a:cs typeface="Segoe UI" panose="020B0502040204020203" pitchFamily="34" charset="0"/>
              </a:rPr>
              <a:t>      </a:t>
            </a:r>
            <a:r>
              <a:rPr lang="ar-JO" sz="1800" dirty="0">
                <a:effectLst/>
                <a:latin typeface="Segoe UI" panose="020B0502040204020203" pitchFamily="34" charset="0"/>
                <a:ea typeface="Calibri" panose="020F0502020204030204" pitchFamily="34" charset="0"/>
                <a:cs typeface="Segoe UI" panose="020B0502040204020203" pitchFamily="34" charset="0"/>
              </a:rPr>
              <a:t>أورد تقرير اليونسكو (2018) المتعلق بالأحوال التعليمية بأن</a:t>
            </a:r>
            <a:r>
              <a:rPr lang="ar-SA" sz="1800" dirty="0">
                <a:effectLst/>
                <a:latin typeface="Segoe UI" panose="020B0502040204020203" pitchFamily="34" charset="0"/>
                <a:ea typeface="Calibri" panose="020F0502020204030204" pitchFamily="34" charset="0"/>
                <a:cs typeface="Segoe UI" panose="020B0502040204020203" pitchFamily="34" charset="0"/>
              </a:rPr>
              <a:t> نظام التعليم في الدول العربية</a:t>
            </a:r>
            <a:r>
              <a:rPr lang="ar-JO" sz="1800" dirty="0">
                <a:effectLst/>
                <a:latin typeface="Segoe UI" panose="020B0502040204020203" pitchFamily="34" charset="0"/>
                <a:ea typeface="Calibri" panose="020F0502020204030204" pitchFamily="34" charset="0"/>
                <a:cs typeface="Segoe UI" panose="020B0502040204020203" pitchFamily="34" charset="0"/>
              </a:rPr>
              <a:t> يُعد </a:t>
            </a:r>
            <a:r>
              <a:rPr lang="ar-SA" sz="1800" dirty="0">
                <a:effectLst/>
                <a:latin typeface="Segoe UI" panose="020B0502040204020203" pitchFamily="34" charset="0"/>
                <a:ea typeface="Calibri" panose="020F0502020204030204" pitchFamily="34" charset="0"/>
                <a:cs typeface="Segoe UI" panose="020B0502040204020203" pitchFamily="34" charset="0"/>
              </a:rPr>
              <a:t>حديث العهد بالمعنى المعاصر </a:t>
            </a:r>
            <a:r>
              <a:rPr lang="ar-JO" sz="1800" dirty="0">
                <a:effectLst/>
                <a:latin typeface="Segoe UI" panose="020B0502040204020203" pitchFamily="34" charset="0"/>
                <a:ea typeface="Calibri" panose="020F0502020204030204" pitchFamily="34" charset="0"/>
                <a:cs typeface="Segoe UI" panose="020B0502040204020203" pitchFamily="34" charset="0"/>
              </a:rPr>
              <a:t>فقد بدأ</a:t>
            </a:r>
            <a:r>
              <a:rPr lang="ar-SA" sz="1800" dirty="0">
                <a:effectLst/>
                <a:latin typeface="Segoe UI" panose="020B0502040204020203" pitchFamily="34" charset="0"/>
                <a:ea typeface="Calibri" panose="020F0502020204030204" pitchFamily="34" charset="0"/>
                <a:cs typeface="Segoe UI" panose="020B0502040204020203" pitchFamily="34" charset="0"/>
              </a:rPr>
              <a:t> </a:t>
            </a:r>
            <a:r>
              <a:rPr lang="ar-JO" sz="1800" dirty="0">
                <a:effectLst/>
                <a:latin typeface="Segoe UI" panose="020B0502040204020203" pitchFamily="34" charset="0"/>
                <a:ea typeface="Calibri" panose="020F0502020204030204" pitchFamily="34" charset="0"/>
                <a:cs typeface="Segoe UI" panose="020B0502040204020203" pitchFamily="34" charset="0"/>
              </a:rPr>
              <a:t>ظهور</a:t>
            </a:r>
            <a:r>
              <a:rPr lang="en-US" sz="1800" dirty="0">
                <a:effectLst/>
                <a:latin typeface="Segoe UI" panose="020B0502040204020203" pitchFamily="34" charset="0"/>
                <a:ea typeface="Calibri" panose="020F0502020204030204" pitchFamily="34" charset="0"/>
                <a:cs typeface="Segoe UI" panose="020B0502040204020203" pitchFamily="34" charset="0"/>
              </a:rPr>
              <a:t> </a:t>
            </a:r>
            <a:r>
              <a:rPr lang="ar-JO" sz="1800" dirty="0">
                <a:effectLst/>
                <a:latin typeface="Segoe UI" panose="020B0502040204020203" pitchFamily="34" charset="0"/>
                <a:ea typeface="Calibri" panose="020F0502020204030204" pitchFamily="34" charset="0"/>
                <a:cs typeface="Segoe UI" panose="020B0502040204020203" pitchFamily="34" charset="0"/>
              </a:rPr>
              <a:t>التعليم</a:t>
            </a:r>
            <a:r>
              <a:rPr lang="ar-SA" sz="1800" dirty="0">
                <a:effectLst/>
                <a:latin typeface="Segoe UI" panose="020B0502040204020203" pitchFamily="34" charset="0"/>
                <a:ea typeface="Calibri" panose="020F0502020204030204" pitchFamily="34" charset="0"/>
                <a:cs typeface="Segoe UI" panose="020B0502040204020203" pitchFamily="34" charset="0"/>
              </a:rPr>
              <a:t> </a:t>
            </a:r>
            <a:r>
              <a:rPr lang="ar-JO" sz="1800" dirty="0">
                <a:effectLst/>
                <a:latin typeface="Segoe UI" panose="020B0502040204020203" pitchFamily="34" charset="0"/>
                <a:ea typeface="Calibri" panose="020F0502020204030204" pitchFamily="34" charset="0"/>
                <a:cs typeface="Segoe UI" panose="020B0502040204020203" pitchFamily="34" charset="0"/>
              </a:rPr>
              <a:t>بعد </a:t>
            </a:r>
            <a:r>
              <a:rPr lang="ar-SA" sz="1800" dirty="0">
                <a:effectLst/>
                <a:latin typeface="Segoe UI" panose="020B0502040204020203" pitchFamily="34" charset="0"/>
                <a:ea typeface="Calibri" panose="020F0502020204030204" pitchFamily="34" charset="0"/>
                <a:cs typeface="Segoe UI" panose="020B0502040204020203" pitchFamily="34" charset="0"/>
              </a:rPr>
              <a:t>استقلال العديد من الدول العربية </a:t>
            </a:r>
            <a:r>
              <a:rPr lang="ar-JO" sz="1800" dirty="0">
                <a:effectLst/>
                <a:latin typeface="Segoe UI" panose="020B0502040204020203" pitchFamily="34" charset="0"/>
                <a:ea typeface="Calibri" panose="020F0502020204030204" pitchFamily="34" charset="0"/>
                <a:cs typeface="Segoe UI" panose="020B0502040204020203" pitchFamily="34" charset="0"/>
              </a:rPr>
              <a:t>ثم انتشر بشكل بسيط في</a:t>
            </a:r>
            <a:r>
              <a:rPr lang="ar-SA" sz="1800" dirty="0">
                <a:effectLst/>
                <a:latin typeface="Segoe UI" panose="020B0502040204020203" pitchFamily="34" charset="0"/>
                <a:ea typeface="Calibri" panose="020F0502020204030204" pitchFamily="34" charset="0"/>
                <a:cs typeface="Segoe UI" panose="020B0502040204020203"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1800" dirty="0">
                <a:effectLst/>
                <a:latin typeface="Segoe UI" panose="020B0502040204020203" pitchFamily="34" charset="0"/>
                <a:ea typeface="Calibri" panose="020F0502020204030204" pitchFamily="34" charset="0"/>
                <a:cs typeface="Segoe UI" panose="020B0502040204020203" pitchFamily="34" charset="0"/>
              </a:rPr>
              <a:t> (1866)، </a:t>
            </a:r>
            <a:endParaRPr lang="en-US" dirty="0">
              <a:latin typeface="Segoe UI" panose="020B0502040204020203" pitchFamily="34" charset="0"/>
              <a:cs typeface="Segoe UI" panose="020B0502040204020203" pitchFamily="34" charset="0"/>
            </a:endParaRPr>
          </a:p>
        </p:txBody>
      </p:sp>
      <p:cxnSp>
        <p:nvCxnSpPr>
          <p:cNvPr id="4" name="Straight Connector 3">
            <a:extLst>
              <a:ext uri="{FF2B5EF4-FFF2-40B4-BE49-F238E27FC236}">
                <a16:creationId xmlns:a16="http://schemas.microsoft.com/office/drawing/2014/main" xmlns="" id="{E2C75F39-5F1B-980E-7D78-5C57A8CCB617}"/>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21">
            <a:extLst>
              <a:ext uri="{FF2B5EF4-FFF2-40B4-BE49-F238E27FC236}">
                <a16:creationId xmlns:a16="http://schemas.microsoft.com/office/drawing/2014/main" xmlns="" id="{A13B1432-DE46-1544-E36F-77EC55C1F2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422424654"/>
      </p:ext>
    </p:extLst>
  </p:cSld>
  <p:clrMapOvr>
    <a:masterClrMapping/>
  </p:clrMapOvr>
  <p:transition spd="slow" advTm="8386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800769" y="1461479"/>
            <a:ext cx="5220956"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السياسات التعليمية في الوطن العربي</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899886" y="1888102"/>
            <a:ext cx="10400096" cy="3689856"/>
          </a:xfrm>
          <a:prstGeom prst="rect">
            <a:avLst/>
          </a:prstGeom>
          <a:noFill/>
        </p:spPr>
        <p:txBody>
          <a:bodyPr wrap="square" lIns="91440" tIns="45720" rIns="91440" bIns="45720" rtlCol="0" anchor="t">
            <a:spAutoFit/>
          </a:bodyPr>
          <a:lstStyle/>
          <a:p>
            <a:pPr algn="just" rtl="1">
              <a:lnSpc>
                <a:spcPct val="200000"/>
              </a:lnSpc>
            </a:pPr>
            <a:r>
              <a:rPr lang="ar-JO" sz="2000" dirty="0">
                <a:effectLst/>
                <a:latin typeface="Segoe UI" panose="020B0502040204020203" pitchFamily="34" charset="0"/>
                <a:ea typeface="Calibri"/>
                <a:cs typeface="Segoe UI" panose="020B0502040204020203" pitchFamily="34" charset="0"/>
              </a:rPr>
              <a:t>ثم </a:t>
            </a:r>
            <a:r>
              <a:rPr lang="ar-SA" sz="2000" dirty="0">
                <a:effectLst/>
                <a:latin typeface="Segoe UI" panose="020B0502040204020203" pitchFamily="34" charset="0"/>
                <a:ea typeface="Calibri"/>
                <a:cs typeface="Segoe UI" panose="020B0502040204020203" pitchFamily="34" charset="0"/>
              </a:rPr>
              <a:t>ركزت الدول العربية </a:t>
            </a:r>
            <a:r>
              <a:rPr lang="ar-JO" sz="2000" dirty="0">
                <a:effectLst/>
                <a:latin typeface="Segoe UI" panose="020B0502040204020203" pitchFamily="34" charset="0"/>
                <a:ea typeface="Calibri"/>
                <a:cs typeface="Segoe UI" panose="020B0502040204020203" pitchFamily="34" charset="0"/>
              </a:rPr>
              <a:t>- بعد استقلالها </a:t>
            </a:r>
            <a:r>
              <a:rPr lang="ar-JO" sz="2000" dirty="0" err="1">
                <a:effectLst/>
                <a:latin typeface="Segoe UI" panose="020B0502040204020203" pitchFamily="34" charset="0"/>
                <a:ea typeface="Calibri"/>
                <a:cs typeface="Segoe UI" panose="020B0502040204020203" pitchFamily="34" charset="0"/>
              </a:rPr>
              <a:t>واسثمار</a:t>
            </a:r>
            <a:r>
              <a:rPr lang="ar-JO" sz="2000" dirty="0">
                <a:effectLst/>
                <a:latin typeface="Segoe UI" panose="020B0502040204020203" pitchFamily="34" charset="0"/>
                <a:ea typeface="Calibri"/>
                <a:cs typeface="Segoe UI" panose="020B0502040204020203" pitchFamily="34" charset="0"/>
              </a:rPr>
              <a:t> مواردها- </a:t>
            </a:r>
            <a:r>
              <a:rPr lang="ar-SA" sz="2000" dirty="0">
                <a:effectLst/>
                <a:latin typeface="Segoe UI" panose="020B0502040204020203" pitchFamily="34" charset="0"/>
                <a:ea typeface="Calibri"/>
                <a:cs typeface="Segoe UI" panose="020B0502040204020203" pitchFamily="34" charset="0"/>
              </a:rPr>
              <a:t>بقوة على التعليم </a:t>
            </a:r>
            <a:r>
              <a:rPr lang="ar-SA" sz="2000" dirty="0">
                <a:latin typeface="Segoe UI" panose="020B0502040204020203" pitchFamily="34" charset="0"/>
                <a:ea typeface="Calibri"/>
                <a:cs typeface="Segoe UI" panose="020B0502040204020203" pitchFamily="34" charset="0"/>
              </a:rPr>
              <a:t>وأنشأت</a:t>
            </a:r>
            <a:r>
              <a:rPr lang="ar-SA" sz="2000" dirty="0">
                <a:effectLst/>
                <a:latin typeface="Segoe UI" panose="020B0502040204020203" pitchFamily="34" charset="0"/>
                <a:ea typeface="Calibri"/>
                <a:cs typeface="Segoe UI" panose="020B0502040204020203" pitchFamily="34" charset="0"/>
              </a:rPr>
              <a:t> ن</a:t>
            </a:r>
            <a:r>
              <a:rPr lang="ar-JO" sz="2000" dirty="0">
                <a:effectLst/>
                <a:latin typeface="Segoe UI" panose="020B0502040204020203" pitchFamily="34" charset="0"/>
                <a:ea typeface="Calibri"/>
                <a:cs typeface="Segoe UI" panose="020B0502040204020203" pitchFamily="34" charset="0"/>
              </a:rPr>
              <a:t>ُ</a:t>
            </a:r>
            <a:r>
              <a:rPr lang="ar-SA" sz="2000" dirty="0">
                <a:effectLst/>
                <a:latin typeface="Segoe UI" panose="020B0502040204020203" pitchFamily="34" charset="0"/>
                <a:ea typeface="Calibri"/>
                <a:cs typeface="Segoe UI" panose="020B0502040204020203" pitchFamily="34" charset="0"/>
              </a:rPr>
              <a:t>ظم تعليم مدرسي موسّعة، وقد كان التعليم المدرسي إلزامي</a:t>
            </a:r>
            <a:r>
              <a:rPr lang="ar-JO" sz="2000" dirty="0">
                <a:effectLst/>
                <a:latin typeface="Segoe UI" panose="020B0502040204020203" pitchFamily="34" charset="0"/>
                <a:ea typeface="Calibri"/>
                <a:cs typeface="Segoe UI" panose="020B0502040204020203" pitchFamily="34" charset="0"/>
              </a:rPr>
              <a:t>ًا</a:t>
            </a:r>
            <a:r>
              <a:rPr lang="ar-SA" sz="2000" dirty="0">
                <a:effectLst/>
                <a:latin typeface="Segoe UI" panose="020B0502040204020203" pitchFamily="34" charset="0"/>
                <a:ea typeface="Calibri"/>
                <a:cs typeface="Segoe UI" panose="020B0502040204020203" pitchFamily="34" charset="0"/>
              </a:rPr>
              <a:t> في كل الدول العربية كما وأنه كان مجاني</a:t>
            </a:r>
            <a:r>
              <a:rPr lang="ar-JO" sz="2000" dirty="0">
                <a:effectLst/>
                <a:latin typeface="Segoe UI" panose="020B0502040204020203" pitchFamily="34" charset="0"/>
                <a:ea typeface="Calibri"/>
                <a:cs typeface="Segoe UI" panose="020B0502040204020203" pitchFamily="34" charset="0"/>
              </a:rPr>
              <a:t>ًا </a:t>
            </a:r>
            <a:r>
              <a:rPr lang="ar-SA" sz="2000" dirty="0">
                <a:effectLst/>
                <a:latin typeface="Segoe UI" panose="020B0502040204020203" pitchFamily="34" charset="0"/>
                <a:ea typeface="Calibri"/>
                <a:cs typeface="Segoe UI" panose="020B0502040204020203" pitchFamily="34" charset="0"/>
              </a:rPr>
              <a:t>في العديد منها وفي بعض الحالات كان يغطي مرحلة التعليم الثانوي كذلك حتى سن ال (18)، في أغلب الأحيان ويشمل التعليم المجاني أو التعليم المدعوم من الحكومة</a:t>
            </a:r>
            <a:r>
              <a:rPr lang="ar-JO" sz="2000" dirty="0">
                <a:effectLst/>
                <a:latin typeface="Segoe UI" panose="020B0502040204020203" pitchFamily="34" charset="0"/>
                <a:ea typeface="Calibri"/>
                <a:cs typeface="Segoe UI" panose="020B0502040204020203" pitchFamily="34" charset="0"/>
              </a:rPr>
              <a:t>.</a:t>
            </a:r>
          </a:p>
          <a:p>
            <a:pPr algn="just" rtl="1">
              <a:lnSpc>
                <a:spcPct val="200000"/>
              </a:lnSpc>
            </a:pPr>
            <a:r>
              <a:rPr lang="ar-JO" sz="2000" b="0" i="0" u="none" strike="noStrike" baseline="0" dirty="0">
                <a:latin typeface="Segoe UI" panose="020B0502040204020203" pitchFamily="34" charset="0"/>
                <a:cs typeface="Segoe UI" panose="020B0502040204020203" pitchFamily="34" charset="0"/>
              </a:rPr>
              <a:t>ومع ظهور المدارس النظامية بدأت الدول تضع القوانين والتعليمات التي تنظم وتوجه العملية التعليمية فشكلت هذه القواعد والتعليمات </a:t>
            </a:r>
            <a:r>
              <a:rPr lang="ar-JO" sz="2000" dirty="0">
                <a:latin typeface="Segoe UI" panose="020B0502040204020203" pitchFamily="34" charset="0"/>
                <a:cs typeface="Segoe UI" panose="020B0502040204020203" pitchFamily="34" charset="0"/>
              </a:rPr>
              <a:t>نواة السياسات التعليمية.</a:t>
            </a:r>
            <a:endParaRPr lang="ar-JO" sz="2400" b="0" i="0" u="none" strike="noStrike" baseline="0" dirty="0">
              <a:latin typeface="Segoe UI" panose="020B0502040204020203" pitchFamily="34" charset="0"/>
              <a:cs typeface="Segoe UI" panose="020B0502040204020203" pitchFamily="34" charset="0"/>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xmlns=""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pic>
        <p:nvPicPr>
          <p:cNvPr id="3" name="Graphic 21">
            <a:extLst>
              <a:ext uri="{FF2B5EF4-FFF2-40B4-BE49-F238E27FC236}">
                <a16:creationId xmlns:a16="http://schemas.microsoft.com/office/drawing/2014/main" xmlns="" id="{C154D731-11BB-1CFD-261E-0226600B0188}"/>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xmlns="" id="{F5106D01-3D4D-305B-81A0-014FB2A5F4D3}"/>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759987"/>
      </p:ext>
    </p:extLst>
  </p:cSld>
  <p:clrMapOvr>
    <a:masterClrMapping/>
  </p:clrMapOvr>
  <p:transition spd="slow" advTm="91603">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mod="1">
    <p:ext uri="{3A86A75C-4F4B-4683-9AE1-C65F6400EC91}">
      <p14:laserTraceLst xmlns:p14="http://schemas.microsoft.com/office/powerpoint/2010/main">
        <p14:tracePtLst>
          <p14:tracePt t="65064" x="3419475" y="6303963"/>
          <p14:tracePt t="66543"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11143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240753" y="1475706"/>
            <a:ext cx="6459794" cy="461665"/>
          </a:xfrm>
          <a:prstGeom prst="rect">
            <a:avLst/>
          </a:prstGeom>
          <a:noFill/>
        </p:spPr>
        <p:txBody>
          <a:bodyPr wrap="square" rtlCol="0">
            <a:spAutoFit/>
          </a:bodyPr>
          <a:lstStyle/>
          <a:p>
            <a:pPr algn="ctr"/>
            <a:r>
              <a:rPr lang="ar-JO" sz="2400" b="1" dirty="0">
                <a:solidFill>
                  <a:srgbClr val="00B0F0"/>
                </a:solidFill>
                <a:latin typeface="Segoe UI" panose="020B0502040204020203" pitchFamily="34" charset="0"/>
                <a:cs typeface="Segoe UI" panose="020B0502040204020203" pitchFamily="34" charset="0"/>
              </a:rPr>
              <a:t>تقارير عن التعليم في الوطن العربي</a:t>
            </a:r>
            <a:endParaRPr lang="ar-JO" altLang="en-US" sz="24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867044" y="2053399"/>
            <a:ext cx="9921909" cy="3888885"/>
          </a:xfrm>
          <a:prstGeom prst="rect">
            <a:avLst/>
          </a:prstGeom>
          <a:noFill/>
        </p:spPr>
        <p:txBody>
          <a:bodyPr wrap="square" rtlCol="0">
            <a:spAutoFit/>
          </a:bodyPr>
          <a:lstStyle/>
          <a:p>
            <a:pPr algn="just" rtl="1">
              <a:lnSpc>
                <a:spcPct val="200000"/>
              </a:lnSpc>
            </a:pPr>
            <a:r>
              <a:rPr lang="ar-JO" dirty="0">
                <a:latin typeface="Segoe UI" panose="020B0502040204020203" pitchFamily="34" charset="0"/>
                <a:cs typeface="Segoe UI" panose="020B0502040204020203" pitchFamily="34" charset="0"/>
              </a:rPr>
              <a:t>في ما يختص بالجانب التعليمي، فتشير معظم التقارير العربية والإقليمية والدولية الصادرة خلال السنوات الخمس الماضية إلى أن الواقع التعليمي في الوطن العربي يواجه ظرفاً دقيقاً، وربما حرجًا. نظرا للأحداث الراهنة التي انعكست آثارها على التعليم، كميّا ونوعيًا. فقد أشار تقرير اليونسكو الإقليمي للتعليم للجميع والخاص بالدول العربية والصادر عام (2014) أن الظروف التي تمر بها المنطقة قد أعاقت الاستمرارية المنتظمة لتحقيق التعليم للجميع بحلول عام (2015) حسب (مؤتمر داكار لليونسكو، تمهيداً للانتقال لخطة اليونسكو ما بعد (2015) من أجل تعليم أفضل في المستقبل يلبي مطالب المجتمعات وطموحات شعوبها نحو نوعية أفضل للحياة.  </a:t>
            </a:r>
            <a:endParaRPr lang="en-US" sz="4400" dirty="0">
              <a:latin typeface="Segoe UI" panose="020B0502040204020203" pitchFamily="34" charset="0"/>
              <a:cs typeface="Segoe UI" panose="020B0502040204020203" pitchFamily="34" charset="0"/>
            </a:endParaRPr>
          </a:p>
        </p:txBody>
      </p:sp>
      <p:cxnSp>
        <p:nvCxnSpPr>
          <p:cNvPr id="11" name="Straight Connector 10">
            <a:extLst>
              <a:ext uri="{FF2B5EF4-FFF2-40B4-BE49-F238E27FC236}">
                <a16:creationId xmlns:a16="http://schemas.microsoft.com/office/drawing/2014/main" xmlns="" id="{6889EC91-05ED-651B-5269-896E1044C92D}"/>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21">
            <a:extLst>
              <a:ext uri="{FF2B5EF4-FFF2-40B4-BE49-F238E27FC236}">
                <a16:creationId xmlns:a16="http://schemas.microsoft.com/office/drawing/2014/main" xmlns="" id="{51D3EF4E-08C2-0D88-3B73-3A199D6B83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p:transition spd="slow" advTm="87687">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127760" y="1648369"/>
            <a:ext cx="10213530" cy="3970318"/>
          </a:xfrm>
          <a:prstGeom prst="rect">
            <a:avLst/>
          </a:prstGeom>
          <a:noFill/>
        </p:spPr>
        <p:txBody>
          <a:bodyPr wrap="square" rtlCol="0">
            <a:spAutoFit/>
          </a:bodyPr>
          <a:lstStyle/>
          <a:p>
            <a:pPr algn="just" rtl="1">
              <a:lnSpc>
                <a:spcPct val="200000"/>
              </a:lnSpc>
            </a:pPr>
            <a:r>
              <a:rPr lang="ar-JO" dirty="0">
                <a:latin typeface="Segoe UI" panose="020B0502040204020203" pitchFamily="34" charset="0"/>
                <a:cs typeface="Segoe UI" panose="020B0502040204020203" pitchFamily="34" charset="0"/>
              </a:rPr>
              <a:t>     فنسبة الالتحاق بالتعليم ما قبل المدرسي لا تتجاوز (</a:t>
            </a:r>
            <a:r>
              <a:rPr lang="en-US" dirty="0">
                <a:latin typeface="Segoe UI" panose="020B0502040204020203" pitchFamily="34" charset="0"/>
                <a:cs typeface="Segoe UI" panose="020B0502040204020203" pitchFamily="34" charset="0"/>
              </a:rPr>
              <a:t>21% </a:t>
            </a:r>
            <a:r>
              <a:rPr lang="ar-JO" dirty="0">
                <a:latin typeface="Segoe UI" panose="020B0502040204020203" pitchFamily="34" charset="0"/>
                <a:cs typeface="Segoe UI" panose="020B0502040204020203" pitchFamily="34" charset="0"/>
              </a:rPr>
              <a:t>)مع توسع بطيء، بينما تتراوح النسبة في المجتمعات الغربية ما بين (80-%95) واتسع نطاق التعليم الابتدائي ليصل إلى (</a:t>
            </a:r>
            <a:r>
              <a:rPr lang="en-US" dirty="0">
                <a:latin typeface="Segoe UI" panose="020B0502040204020203" pitchFamily="34" charset="0"/>
                <a:cs typeface="Segoe UI" panose="020B0502040204020203" pitchFamily="34" charset="0"/>
              </a:rPr>
              <a:t>89%</a:t>
            </a:r>
            <a:r>
              <a:rPr lang="ar-JO" dirty="0">
                <a:latin typeface="Segoe UI" panose="020B0502040204020203" pitchFamily="34" charset="0"/>
                <a:cs typeface="Segoe UI" panose="020B0502040204020203" pitchFamily="34" charset="0"/>
              </a:rPr>
              <a:t>) عام (2011) وبلغت نسبة إكمال المرحلة (</a:t>
            </a:r>
            <a:r>
              <a:rPr lang="en-US" dirty="0">
                <a:latin typeface="Segoe UI" panose="020B0502040204020203" pitchFamily="34" charset="0"/>
                <a:cs typeface="Segoe UI" panose="020B0502040204020203" pitchFamily="34" charset="0"/>
              </a:rPr>
              <a:t>87%</a:t>
            </a:r>
            <a:r>
              <a:rPr lang="ar-JO" dirty="0">
                <a:latin typeface="Segoe UI" panose="020B0502040204020203" pitchFamily="34" charset="0"/>
                <a:cs typeface="Segoe UI" panose="020B0502040204020203" pitchFamily="34" charset="0"/>
              </a:rPr>
              <a:t>) من الملتحقين بالمرحلة الابتدائية. وحقق التعليم الثانوي تقدما ملموسًا إذ بلغ متوسط المعدل الإجمالي للالتحاق (</a:t>
            </a:r>
            <a:r>
              <a:rPr lang="en-US" dirty="0">
                <a:latin typeface="Segoe UI" panose="020B0502040204020203" pitchFamily="34" charset="0"/>
                <a:cs typeface="Segoe UI" panose="020B0502040204020203" pitchFamily="34" charset="0"/>
              </a:rPr>
              <a:t>71%</a:t>
            </a:r>
            <a:r>
              <a:rPr lang="ar-JO" dirty="0">
                <a:latin typeface="Segoe UI" panose="020B0502040204020203" pitchFamily="34" charset="0"/>
                <a:cs typeface="Segoe UI" panose="020B0502040204020203" pitchFamily="34" charset="0"/>
              </a:rPr>
              <a:t>) مع تراجع في التعليم المهني من (</a:t>
            </a:r>
            <a:r>
              <a:rPr lang="en-US" dirty="0">
                <a:latin typeface="Segoe UI" panose="020B0502040204020203" pitchFamily="34" charset="0"/>
                <a:cs typeface="Segoe UI" panose="020B0502040204020203" pitchFamily="34" charset="0"/>
              </a:rPr>
              <a:t>14%</a:t>
            </a:r>
            <a:r>
              <a:rPr lang="ar-JO" dirty="0">
                <a:latin typeface="Segoe UI" panose="020B0502040204020203" pitchFamily="34" charset="0"/>
                <a:cs typeface="Segoe UI" panose="020B0502040204020203" pitchFamily="34" charset="0"/>
              </a:rPr>
              <a:t>) عام 1999 إلى (%10) عام 2011. ويشير التقرير نفسه إلى أن قضية (نوعية التعليم) مازالت مؤرقة للمنظومات التعليمية العربية . فنتائج المشاركة المحدودة في الاختبارات الدولية في العلوم والرياضيات والقراءة كانت بدرجة منخفضة على سلم التقييم المكون من درجات متقدمة وعالية ومتوسطة ومنخفضة.</a:t>
            </a:r>
            <a:endParaRPr lang="en-US" b="1" i="0" u="none" strike="noStrike" baseline="0" dirty="0">
              <a:solidFill>
                <a:srgbClr val="00B0F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9EA8695A-9ABC-D16C-F32D-701F5A26E0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xmlns="" id="{EBEC1106-92E0-D9D3-6405-739ACDA1A2B4}"/>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846032"/>
      </p:ext>
    </p:extLst>
  </p:cSld>
  <p:clrMapOvr>
    <a:masterClrMapping/>
  </p:clrMapOvr>
  <p:transition spd="slow" advTm="10209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181350" y="1551855"/>
            <a:ext cx="6459794" cy="400110"/>
          </a:xfrm>
          <a:prstGeom prst="rect">
            <a:avLst/>
          </a:prstGeom>
          <a:noFill/>
        </p:spPr>
        <p:txBody>
          <a:bodyPr wrap="square" rtlCol="0">
            <a:spAutoFit/>
          </a:bodyPr>
          <a:lstStyle/>
          <a:p>
            <a:pPr algn="ctr" rtl="1"/>
            <a:r>
              <a:rPr lang="ar-JO" sz="2000" b="1" dirty="0">
                <a:solidFill>
                  <a:srgbClr val="00B0F0"/>
                </a:solidFill>
                <a:latin typeface="Segoe UI" panose="020B0502040204020203" pitchFamily="34" charset="0"/>
                <a:cs typeface="Segoe UI" panose="020B0502040204020203" pitchFamily="34" charset="0"/>
              </a:rPr>
              <a:t>التعليم العالي في الوطن العربي</a:t>
            </a:r>
            <a:endParaRPr lang="en-US" sz="20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AF2F0897-1643-8640-44A3-7468727F0497}"/>
              </a:ext>
            </a:extLst>
          </p:cNvPr>
          <p:cNvSpPr txBox="1"/>
          <p:nvPr/>
        </p:nvSpPr>
        <p:spPr>
          <a:xfrm>
            <a:off x="903026" y="2014538"/>
            <a:ext cx="10385947" cy="3831818"/>
          </a:xfrm>
          <a:prstGeom prst="rect">
            <a:avLst/>
          </a:prstGeom>
          <a:noFill/>
        </p:spPr>
        <p:txBody>
          <a:bodyPr wrap="square" rtlCol="0">
            <a:spAutoFit/>
          </a:bodyPr>
          <a:lstStyle/>
          <a:p>
            <a:pPr algn="r" rtl="1">
              <a:lnSpc>
                <a:spcPct val="150000"/>
              </a:lnSpc>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يضم </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التعلیم العالي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عدة أنواع من المؤسسات، ومنها</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الجامعات، والكلیات، والمعاهد</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إلا </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أن الجامعة تبقى النمط الأكثر انتشارًا واعتبارًا. حیث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نجد في الكثیر من الأحیان المعاهد،</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والكلیات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تتبع</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إداری</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 وعلمی</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 إلى سلطة الجامعة. وهذا یفسر لنا </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قوة بعض الجامعات في استق</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بال عدد كبیر من الطلبة واحتوائها لمختلف فروع المعرفة وتخصصاتها</a:t>
            </a:r>
            <a:r>
              <a:rPr lang="en-US"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و</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یعتبر التعلیم العالي في الوطن العربي </a:t>
            </a:r>
            <a:r>
              <a:rPr lang="ar-SA" dirty="0">
                <a:solidFill>
                  <a:srgbClr val="000000"/>
                </a:solidFill>
                <a:latin typeface="Segoe UI" panose="020B0502040204020203" pitchFamily="34" charset="0"/>
                <a:cs typeface="Segoe UI" panose="020B0502040204020203" pitchFamily="34" charset="0"/>
              </a:rPr>
              <a:t>حدیث النشأة، اعتمد في إعداد برامجه على فلسفة ومناهج البلدان المتقدمة</a:t>
            </a:r>
            <a:r>
              <a:rPr lang="en-US" dirty="0">
                <a:solidFill>
                  <a:srgbClr val="000000"/>
                </a:solidFill>
                <a:latin typeface="Segoe UI" panose="020B0502040204020203" pitchFamily="34" charset="0"/>
                <a:cs typeface="Segoe UI" panose="020B0502040204020203" pitchFamily="34" charset="0"/>
              </a:rPr>
              <a:t>.</a:t>
            </a:r>
            <a:endParaRPr lang="ar-JO" dirty="0">
              <a:solidFill>
                <a:srgbClr val="000000"/>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0"/>
              </a:spcAft>
            </a:pPr>
            <a:r>
              <a:rPr lang="ar-SA" dirty="0">
                <a:solidFill>
                  <a:srgbClr val="000000"/>
                </a:solidFill>
                <a:latin typeface="Segoe UI" panose="020B0502040204020203" pitchFamily="34" charset="0"/>
                <a:cs typeface="Segoe UI" panose="020B0502040204020203" pitchFamily="34" charset="0"/>
              </a:rPr>
              <a:t>فقد وصل عدد الجامعات بالوطن العربي في سنة (</a:t>
            </a:r>
            <a:r>
              <a:rPr lang="en-US" dirty="0">
                <a:solidFill>
                  <a:srgbClr val="000000"/>
                </a:solidFill>
                <a:latin typeface="Segoe UI" panose="020B0502040204020203" pitchFamily="34" charset="0"/>
                <a:cs typeface="Segoe UI" panose="020B0502040204020203" pitchFamily="34" charset="0"/>
              </a:rPr>
              <a:t>  (1992</a:t>
            </a:r>
            <a:r>
              <a:rPr lang="ar-SA" dirty="0">
                <a:solidFill>
                  <a:srgbClr val="000000"/>
                </a:solidFill>
                <a:latin typeface="Segoe UI" panose="020B0502040204020203" pitchFamily="34" charset="0"/>
                <a:cs typeface="Segoe UI" panose="020B0502040204020203" pitchFamily="34" charset="0"/>
              </a:rPr>
              <a:t>إلى</a:t>
            </a:r>
            <a:r>
              <a:rPr lang="en-US" dirty="0">
                <a:solidFill>
                  <a:srgbClr val="000000"/>
                </a:solidFill>
                <a:latin typeface="Segoe UI" panose="020B0502040204020203" pitchFamily="34" charset="0"/>
                <a:cs typeface="Segoe UI" panose="020B0502040204020203" pitchFamily="34" charset="0"/>
              </a:rPr>
              <a:t>(112) </a:t>
            </a:r>
            <a:r>
              <a:rPr lang="ar-JO" dirty="0">
                <a:solidFill>
                  <a:srgbClr val="000000"/>
                </a:solidFill>
                <a:latin typeface="Segoe UI" panose="020B0502040204020203" pitchFamily="34" charset="0"/>
                <a:cs typeface="Segoe UI" panose="020B0502040204020203" pitchFamily="34" charset="0"/>
              </a:rPr>
              <a:t> جامعة وكان توزيعها حسب النشأة </a:t>
            </a:r>
            <a:r>
              <a:rPr lang="ar-SA" dirty="0">
                <a:solidFill>
                  <a:srgbClr val="000000"/>
                </a:solidFill>
                <a:latin typeface="Segoe UI" panose="020B0502040204020203" pitchFamily="34" charset="0"/>
                <a:cs typeface="Segoe UI" panose="020B0502040204020203" pitchFamily="34" charset="0"/>
              </a:rPr>
              <a:t>كما يأتي: </a:t>
            </a:r>
            <a:endParaRPr lang="en-US" dirty="0">
              <a:solidFill>
                <a:srgbClr val="000000"/>
              </a:solidFill>
              <a:latin typeface="Segoe UI" panose="020B0502040204020203" pitchFamily="34" charset="0"/>
              <a:cs typeface="Segoe UI" panose="020B0502040204020203" pitchFamily="34" charset="0"/>
            </a:endParaRPr>
          </a:p>
          <a:p>
            <a:pPr marL="342900" marR="0" lvl="0" indent="-342900" algn="r" rtl="1">
              <a:lnSpc>
                <a:spcPct val="150000"/>
              </a:lnSpc>
              <a:spcBef>
                <a:spcPts val="0"/>
              </a:spcBef>
              <a:spcAft>
                <a:spcPts val="0"/>
              </a:spcAft>
              <a:buFont typeface="Symbol" panose="05050102010706020507" pitchFamily="18" charset="2"/>
              <a:buChar char=""/>
            </a:pPr>
            <a:r>
              <a:rPr lang="en-US" dirty="0">
                <a:solidFill>
                  <a:srgbClr val="000000"/>
                </a:solidFill>
                <a:latin typeface="Segoe UI" panose="020B0502040204020203" pitchFamily="34" charset="0"/>
                <a:cs typeface="Segoe UI" panose="020B0502040204020203" pitchFamily="34" charset="0"/>
              </a:rPr>
              <a:t>10</a:t>
            </a:r>
            <a:r>
              <a:rPr lang="ar-SA" dirty="0">
                <a:solidFill>
                  <a:srgbClr val="000000"/>
                </a:solidFill>
                <a:latin typeface="Segoe UI" panose="020B0502040204020203" pitchFamily="34" charset="0"/>
                <a:cs typeface="Segoe UI" panose="020B0502040204020203" pitchFamily="34" charset="0"/>
              </a:rPr>
              <a:t>جامعات قبل سنة </a:t>
            </a:r>
            <a:r>
              <a:rPr lang="en-US" dirty="0">
                <a:solidFill>
                  <a:srgbClr val="000000"/>
                </a:solidFill>
                <a:latin typeface="Segoe UI" panose="020B0502040204020203" pitchFamily="34" charset="0"/>
                <a:cs typeface="Segoe UI" panose="020B0502040204020203" pitchFamily="34" charset="0"/>
              </a:rPr>
              <a:t>1950)</a:t>
            </a:r>
            <a:r>
              <a:rPr lang="ar-SA" dirty="0">
                <a:solidFill>
                  <a:srgbClr val="000000"/>
                </a:solidFill>
                <a:latin typeface="Segoe UI" panose="020B0502040204020203" pitchFamily="34" charset="0"/>
                <a:cs typeface="Segoe UI" panose="020B0502040204020203" pitchFamily="34" charset="0"/>
              </a:rPr>
              <a:t>)</a:t>
            </a:r>
            <a:endParaRPr lang="en-US" dirty="0">
              <a:solidFill>
                <a:srgbClr val="000000"/>
              </a:solidFill>
              <a:latin typeface="Segoe UI" panose="020B0502040204020203" pitchFamily="34" charset="0"/>
              <a:cs typeface="Segoe UI" panose="020B0502040204020203" pitchFamily="34" charset="0"/>
            </a:endParaRPr>
          </a:p>
          <a:p>
            <a:pPr marL="342900" marR="0" lvl="0" indent="-342900" algn="r" rtl="1">
              <a:lnSpc>
                <a:spcPct val="150000"/>
              </a:lnSpc>
              <a:spcBef>
                <a:spcPts val="0"/>
              </a:spcBef>
              <a:spcAft>
                <a:spcPts val="0"/>
              </a:spcAft>
              <a:buFont typeface="Symbol" panose="05050102010706020507" pitchFamily="18" charset="2"/>
              <a:buChar char=""/>
            </a:pPr>
            <a:r>
              <a:rPr lang="en-US" dirty="0">
                <a:solidFill>
                  <a:srgbClr val="000000"/>
                </a:solidFill>
                <a:latin typeface="Segoe UI" panose="020B0502040204020203" pitchFamily="34" charset="0"/>
                <a:cs typeface="Segoe UI" panose="020B0502040204020203" pitchFamily="34" charset="0"/>
              </a:rPr>
              <a:t>23</a:t>
            </a:r>
            <a:r>
              <a:rPr lang="ar-SA" dirty="0">
                <a:solidFill>
                  <a:srgbClr val="000000"/>
                </a:solidFill>
                <a:latin typeface="Segoe UI" panose="020B0502040204020203" pitchFamily="34" charset="0"/>
                <a:cs typeface="Segoe UI" panose="020B0502040204020203" pitchFamily="34" charset="0"/>
              </a:rPr>
              <a:t> جامعة في الفترة ما بين (1950- 1969).</a:t>
            </a:r>
            <a:endParaRPr lang="en-US" dirty="0">
              <a:solidFill>
                <a:srgbClr val="000000"/>
              </a:solidFill>
              <a:latin typeface="Segoe UI" panose="020B0502040204020203" pitchFamily="34" charset="0"/>
              <a:cs typeface="Segoe UI" panose="020B0502040204020203" pitchFamily="34" charset="0"/>
            </a:endParaRPr>
          </a:p>
          <a:p>
            <a:pPr marL="342900" marR="0" lvl="0" indent="-342900" algn="r" rtl="1">
              <a:lnSpc>
                <a:spcPct val="150000"/>
              </a:lnSpc>
              <a:spcBef>
                <a:spcPts val="0"/>
              </a:spcBef>
              <a:spcAft>
                <a:spcPts val="0"/>
              </a:spcAft>
              <a:buFont typeface="Symbol" panose="05050102010706020507" pitchFamily="18" charset="2"/>
              <a:buChar char=""/>
            </a:pPr>
            <a:r>
              <a:rPr lang="en-US" dirty="0">
                <a:solidFill>
                  <a:srgbClr val="000000"/>
                </a:solidFill>
                <a:latin typeface="Segoe UI" panose="020B0502040204020203" pitchFamily="34" charset="0"/>
                <a:cs typeface="Segoe UI" panose="020B0502040204020203" pitchFamily="34" charset="0"/>
              </a:rPr>
              <a:t>79</a:t>
            </a:r>
            <a:r>
              <a:rPr lang="ar-SA" dirty="0">
                <a:solidFill>
                  <a:srgbClr val="000000"/>
                </a:solidFill>
                <a:latin typeface="Segoe UI" panose="020B0502040204020203" pitchFamily="34" charset="0"/>
                <a:cs typeface="Segoe UI" panose="020B0502040204020203" pitchFamily="34" charset="0"/>
              </a:rPr>
              <a:t> جامعة في الفترة ما بين (1970 – 1992)</a:t>
            </a:r>
            <a:endParaRPr lang="en-US" dirty="0">
              <a:solidFill>
                <a:srgbClr val="000000"/>
              </a:solidFill>
              <a:latin typeface="Segoe UI" panose="020B0502040204020203" pitchFamily="34" charset="0"/>
              <a:cs typeface="Segoe UI" panose="020B0502040204020203" pitchFamily="34" charset="0"/>
            </a:endParaRPr>
          </a:p>
        </p:txBody>
      </p:sp>
      <p:cxnSp>
        <p:nvCxnSpPr>
          <p:cNvPr id="12" name="Straight Connector 11">
            <a:extLst>
              <a:ext uri="{FF2B5EF4-FFF2-40B4-BE49-F238E27FC236}">
                <a16:creationId xmlns:a16="http://schemas.microsoft.com/office/drawing/2014/main" xmlns="" id="{5BC321A2-6FB4-09B0-A665-4AF990A0830E}"/>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Graphic 21">
            <a:extLst>
              <a:ext uri="{FF2B5EF4-FFF2-40B4-BE49-F238E27FC236}">
                <a16:creationId xmlns:a16="http://schemas.microsoft.com/office/drawing/2014/main" xmlns="" id="{B6095CB5-F2C5-4CFF-AE6C-59DE765A42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132521891"/>
      </p:ext>
    </p:extLst>
  </p:cSld>
  <p:clrMapOvr>
    <a:masterClrMapping/>
  </p:clrMapOvr>
  <p:transition spd="slow" advTm="11786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496913" y="1507197"/>
            <a:ext cx="4470106"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التعليم العالي في الوطن العربي</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736005" y="1907307"/>
            <a:ext cx="10719989" cy="4524315"/>
          </a:xfrm>
          <a:prstGeom prst="rect">
            <a:avLst/>
          </a:prstGeom>
          <a:noFill/>
        </p:spPr>
        <p:txBody>
          <a:bodyPr wrap="square" rtlCol="0">
            <a:spAutoFit/>
          </a:bodyPr>
          <a:lstStyle/>
          <a:p>
            <a:pPr marL="0" marR="0" algn="r" rtl="1">
              <a:lnSpc>
                <a:spcPct val="200000"/>
              </a:lnSpc>
              <a:spcBef>
                <a:spcPts val="0"/>
              </a:spcBef>
              <a:spcAft>
                <a:spcPts val="0"/>
              </a:spcAft>
            </a:pP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إن النمو السریع في عدد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هذه المؤسسات خلال السبعينيات والثمانينيات </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كان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يهدف  إلى </a:t>
            </a:r>
            <a:r>
              <a:rPr lang="ar-SA"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تحقیق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السياسات الآتية</a:t>
            </a:r>
            <a:r>
              <a:rPr lang="en-US"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R="0" lvl="0" algn="r" rtl="1">
              <a:lnSpc>
                <a:spcPct val="200000"/>
              </a:lnSpc>
              <a:spcBef>
                <a:spcPts val="0"/>
              </a:spcBef>
              <a:spcAft>
                <a:spcPts val="0"/>
              </a:spcAft>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توفیر التعلیم العالي للأجیال الشابة وذلك لإمداد بلدان الوطن العربي بالقوى البشریة المؤهلة في المیادین العلمیة المختلفة</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R="0" lvl="0" algn="r" rtl="1">
              <a:lnSpc>
                <a:spcPct val="200000"/>
              </a:lnSpc>
              <a:spcBef>
                <a:spcPts val="0"/>
              </a:spcBef>
              <a:spcAft>
                <a:spcPts val="0"/>
              </a:spcAft>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العمل على تطویر البحث العلمي والتقني لكونه ركیزة أساسیة لدعم وإنجاح مخططات التنمیة</a:t>
            </a:r>
            <a:r>
              <a:rPr lang="en-US"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a:t>
            </a:r>
            <a:endParaRPr lang="ar-JO" dirty="0">
              <a:solidFill>
                <a:srgbClr val="000000"/>
              </a:solidFill>
              <a:latin typeface="Segoe UI" panose="020B0502040204020203" pitchFamily="34" charset="0"/>
              <a:ea typeface="Calibri" panose="020F0502020204030204" pitchFamily="34" charset="0"/>
              <a:cs typeface="Segoe UI" panose="020B0502040204020203" pitchFamily="34" charset="0"/>
            </a:endParaRPr>
          </a:p>
          <a:p>
            <a:pPr marR="0" lvl="0" algn="r" rtl="1">
              <a:lnSpc>
                <a:spcPct val="200000"/>
              </a:lnSpc>
              <a:spcBef>
                <a:spcPts val="0"/>
              </a:spcBef>
              <a:spcAft>
                <a:spcPts val="0"/>
              </a:spcAft>
            </a:pPr>
            <a:r>
              <a:rPr lang="ar-JO"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dirty="0">
                <a:solidFill>
                  <a:srgbClr val="000000"/>
                </a:solidFill>
                <a:latin typeface="Segoe UI" panose="020B0502040204020203" pitchFamily="34" charset="0"/>
                <a:cs typeface="Segoe UI" panose="020B0502040204020203" pitchFamily="34" charset="0"/>
              </a:rPr>
              <a:t>القیام بنشر المعرفة والثقافة في هذه المجتمعات</a:t>
            </a:r>
            <a:r>
              <a:rPr lang="en-US" dirty="0">
                <a:solidFill>
                  <a:srgbClr val="000000"/>
                </a:solidFill>
                <a:latin typeface="Segoe UI" panose="020B0502040204020203" pitchFamily="34" charset="0"/>
                <a:cs typeface="Segoe UI" panose="020B0502040204020203" pitchFamily="34" charset="0"/>
              </a:rPr>
              <a:t>.</a:t>
            </a:r>
            <a:endParaRPr lang="ar-JO" dirty="0">
              <a:solidFill>
                <a:srgbClr val="000000"/>
              </a:solidFill>
              <a:latin typeface="Segoe UI" panose="020B0502040204020203" pitchFamily="34" charset="0"/>
              <a:cs typeface="Segoe UI" panose="020B0502040204020203" pitchFamily="34" charset="0"/>
            </a:endParaRPr>
          </a:p>
          <a:p>
            <a:pPr marR="0" lvl="0" algn="r" rtl="1">
              <a:lnSpc>
                <a:spcPct val="200000"/>
              </a:lnSpc>
              <a:spcBef>
                <a:spcPts val="0"/>
              </a:spcBef>
              <a:spcAft>
                <a:spcPts val="0"/>
              </a:spcAft>
            </a:pPr>
            <a:r>
              <a:rPr lang="ar-SA" dirty="0">
                <a:solidFill>
                  <a:srgbClr val="000000"/>
                </a:solidFill>
                <a:latin typeface="Segoe UI" panose="020B0502040204020203" pitchFamily="34" charset="0"/>
                <a:cs typeface="Segoe UI" panose="020B0502040204020203" pitchFamily="34" charset="0"/>
              </a:rPr>
              <a:t>وتشير الإحصائيات بوضوح إلى ارتفاع الإقبال على التعليم العالي في الدول العربية  وكذلك الزيادة في أعداد الجامعات والكليات.ومن الأمثلة على زيادة أعداد الطلبة خلال الفترة بين (1981 -1998) قد بلغت (9%) وهي من </a:t>
            </a:r>
            <a:r>
              <a:rPr lang="ar-JO" dirty="0">
                <a:solidFill>
                  <a:srgbClr val="000000"/>
                </a:solidFill>
                <a:latin typeface="Segoe UI" panose="020B0502040204020203" pitchFamily="34" charset="0"/>
                <a:cs typeface="Segoe UI" panose="020B0502040204020203" pitchFamily="34" charset="0"/>
              </a:rPr>
              <a:t>أ</a:t>
            </a:r>
            <a:r>
              <a:rPr lang="ar-SA" dirty="0">
                <a:solidFill>
                  <a:srgbClr val="000000"/>
                </a:solidFill>
                <a:latin typeface="Segoe UI" panose="020B0502040204020203" pitchFamily="34" charset="0"/>
                <a:cs typeface="Segoe UI" panose="020B0502040204020203" pitchFamily="34" charset="0"/>
              </a:rPr>
              <a:t>على النسب العالمية</a:t>
            </a:r>
            <a:endParaRPr lang="en-US" dirty="0">
              <a:solidFill>
                <a:srgbClr val="000000"/>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692A71B7-F48A-AA88-91D8-C3013A4324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1" name="Straight Connector 10">
            <a:extLst>
              <a:ext uri="{FF2B5EF4-FFF2-40B4-BE49-F238E27FC236}">
                <a16:creationId xmlns:a16="http://schemas.microsoft.com/office/drawing/2014/main" xmlns="" id="{0866C011-4E47-4E07-F479-1A6767948AF3}"/>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116067"/>
      </p:ext>
    </p:extLst>
  </p:cSld>
  <p:clrMapOvr>
    <a:masterClrMapping/>
  </p:clrMapOvr>
  <p:transition spd="slow" advTm="11280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1263425" y="1364343"/>
            <a:ext cx="9796116" cy="4833852"/>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263425" y="2014538"/>
            <a:ext cx="8939283" cy="707886"/>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تحديات ومشاكل نظام التعليم (العام/المدارس) و(العالي/الجامعات)</a:t>
            </a:r>
          </a:p>
          <a:p>
            <a:pPr algn="ctr"/>
            <a:r>
              <a:rPr lang="ar-JO" sz="2000" b="1" dirty="0">
                <a:solidFill>
                  <a:srgbClr val="00B0F0"/>
                </a:solidFill>
                <a:latin typeface="Segoe UI" panose="020B0502040204020203" pitchFamily="34" charset="0"/>
                <a:cs typeface="Segoe UI" panose="020B0502040204020203" pitchFamily="34" charset="0"/>
              </a:rPr>
              <a:t>في الوطن العربي</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B427C6CD-23AA-462D-5ED3-C4506BAE60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4770" y="3314829"/>
            <a:ext cx="5227093" cy="2621791"/>
          </a:xfrm>
          <a:prstGeom prst="rect">
            <a:avLst/>
          </a:prstGeom>
        </p:spPr>
      </p:pic>
      <p:cxnSp>
        <p:nvCxnSpPr>
          <p:cNvPr id="2" name="Straight Connector 1">
            <a:extLst>
              <a:ext uri="{FF2B5EF4-FFF2-40B4-BE49-F238E27FC236}">
                <a16:creationId xmlns:a16="http://schemas.microsoft.com/office/drawing/2014/main" xmlns="" id="{8B31F254-FE83-6EBA-4BAA-0F798DF0666D}"/>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Graphic 21">
            <a:extLst>
              <a:ext uri="{FF2B5EF4-FFF2-40B4-BE49-F238E27FC236}">
                <a16:creationId xmlns:a16="http://schemas.microsoft.com/office/drawing/2014/main" xmlns="" id="{C3C35D7C-4F4B-3DCC-0F57-F0CB8D29ED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3268138689"/>
      </p:ext>
    </p:extLst>
  </p:cSld>
  <p:clrMapOvr>
    <a:masterClrMapping/>
  </p:clrMapOvr>
  <p:transition spd="slow" advTm="4817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822842" y="1431749"/>
            <a:ext cx="7163054" cy="400110"/>
          </a:xfrm>
          <a:prstGeom prst="rect">
            <a:avLst/>
          </a:prstGeom>
          <a:noFill/>
        </p:spPr>
        <p:txBody>
          <a:bodyPr wrap="square" rtlCol="0">
            <a:spAutoFit/>
          </a:bodyPr>
          <a:lstStyle/>
          <a:p>
            <a:r>
              <a:rPr lang="ar-JO" sz="2000" b="1" dirty="0">
                <a:solidFill>
                  <a:srgbClr val="00B0F0"/>
                </a:solidFill>
                <a:latin typeface="Segoe UI" panose="020B0502040204020203" pitchFamily="34" charset="0"/>
                <a:cs typeface="Segoe UI" panose="020B0502040204020203" pitchFamily="34" charset="0"/>
              </a:rPr>
              <a:t>التحديات التي تواجه قطاع التعليم في الوطن العربي</a:t>
            </a:r>
            <a:endParaRPr lang="en-US" sz="2000" b="1" dirty="0">
              <a:solidFill>
                <a:srgbClr val="00B0F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E663E696-5E6E-86A0-1BCC-CF18A434FEBA}"/>
              </a:ext>
            </a:extLst>
          </p:cNvPr>
          <p:cNvSpPr txBox="1"/>
          <p:nvPr/>
        </p:nvSpPr>
        <p:spPr>
          <a:xfrm>
            <a:off x="2235199" y="2034430"/>
            <a:ext cx="8707737" cy="2985433"/>
          </a:xfrm>
          <a:prstGeom prst="rect">
            <a:avLst/>
          </a:prstGeom>
          <a:noFill/>
        </p:spPr>
        <p:txBody>
          <a:bodyPr wrap="square" rtlCol="0">
            <a:spAutoFit/>
          </a:bodyPr>
          <a:lstStyle/>
          <a:p>
            <a:pPr marL="457200" indent="-457200" algn="r" rtl="1">
              <a:buAutoNum type="arabic1Minus"/>
            </a:pPr>
            <a:r>
              <a:rPr lang="ar-JO" sz="2000" b="1" i="0" u="none" strike="noStrike" baseline="0" dirty="0">
                <a:latin typeface="Segoe UI" panose="020B0502040204020203" pitchFamily="34" charset="0"/>
                <a:cs typeface="Segoe UI" panose="020B0502040204020203" pitchFamily="34" charset="0"/>
              </a:rPr>
              <a:t>ضعف الموارد المالية</a:t>
            </a:r>
          </a:p>
          <a:p>
            <a:pPr algn="r" rtl="1"/>
            <a:endParaRPr lang="ar-JO" b="0" i="0" u="none" strike="noStrike" baseline="0" dirty="0">
              <a:latin typeface="Alexandria Medium" pitchFamily="2" charset="-78"/>
              <a:cs typeface="Alexandria Medium" pitchFamily="2" charset="-78"/>
            </a:endParaRPr>
          </a:p>
          <a:p>
            <a:pPr algn="just" rtl="1">
              <a:lnSpc>
                <a:spcPct val="150000"/>
              </a:lnSpc>
            </a:pPr>
            <a:r>
              <a:rPr lang="ar-YE" sz="2800" b="0" i="0" u="none" strike="noStrike" baseline="0" dirty="0">
                <a:latin typeface="TraditionalArabic"/>
              </a:rPr>
              <a:t> </a:t>
            </a:r>
            <a:r>
              <a:rPr lang="ar-JO" sz="2800" b="0" i="0" u="none" strike="noStrike" baseline="0" dirty="0">
                <a:latin typeface="TraditionalArabic"/>
              </a:rPr>
              <a:t> </a:t>
            </a:r>
            <a:r>
              <a:rPr lang="ar-JO" b="0" i="0" dirty="0">
                <a:solidFill>
                  <a:srgbClr val="2C2F34"/>
                </a:solidFill>
                <a:effectLst/>
                <a:latin typeface="Segoe UI" panose="020B0502040204020203" pitchFamily="34" charset="0"/>
                <a:cs typeface="Segoe UI" panose="020B0502040204020203" pitchFamily="34" charset="0"/>
              </a:rPr>
              <a:t>لا شك </a:t>
            </a:r>
            <a:r>
              <a:rPr lang="ar-YE" b="0" i="0" dirty="0">
                <a:solidFill>
                  <a:srgbClr val="2C2F34"/>
                </a:solidFill>
                <a:effectLst/>
                <a:latin typeface="Segoe UI" panose="020B0502040204020203" pitchFamily="34" charset="0"/>
                <a:cs typeface="Segoe UI" panose="020B0502040204020203" pitchFamily="34" charset="0"/>
              </a:rPr>
              <a:t>أن التعليم يحتاج إلى دعم مالي كبير لنجاح المؤسسات التعليمية، وقد تفتقر بعض الدول العربية إلى ذلك. </a:t>
            </a:r>
            <a:r>
              <a:rPr lang="ar-JO" b="0" i="0" dirty="0">
                <a:solidFill>
                  <a:srgbClr val="2C2F34"/>
                </a:solidFill>
                <a:effectLst/>
                <a:latin typeface="Segoe UI" panose="020B0502040204020203" pitchFamily="34" charset="0"/>
                <a:cs typeface="Segoe UI" panose="020B0502040204020203" pitchFamily="34" charset="0"/>
              </a:rPr>
              <a:t>فالتعليم بحاجة إلى تمويل كبير لتغطية النفقات الأساسية وتوفير المواد اللازمة وتحديث البنية التحتية للمدارس والجامعات، بالإضافة إلى أن </a:t>
            </a:r>
            <a:r>
              <a:rPr lang="ar-YE" b="0" i="0" dirty="0">
                <a:solidFill>
                  <a:srgbClr val="2C2F34"/>
                </a:solidFill>
                <a:effectLst/>
                <a:latin typeface="Segoe UI" panose="020B0502040204020203" pitchFamily="34" charset="0"/>
                <a:cs typeface="Segoe UI" panose="020B0502040204020203" pitchFamily="34" charset="0"/>
              </a:rPr>
              <a:t>أجور</a:t>
            </a:r>
            <a:r>
              <a:rPr lang="ar-JO" b="0" i="0" dirty="0">
                <a:solidFill>
                  <a:srgbClr val="2C2F34"/>
                </a:solidFill>
                <a:effectLst/>
                <a:latin typeface="Segoe UI" panose="020B0502040204020203" pitchFamily="34" charset="0"/>
                <a:cs typeface="Segoe UI" panose="020B0502040204020203" pitchFamily="34" charset="0"/>
              </a:rPr>
              <a:t> </a:t>
            </a:r>
            <a:r>
              <a:rPr lang="ar-YE" b="0" i="0" dirty="0">
                <a:solidFill>
                  <a:srgbClr val="2C2F34"/>
                </a:solidFill>
                <a:effectLst/>
                <a:latin typeface="Segoe UI" panose="020B0502040204020203" pitchFamily="34" charset="0"/>
                <a:cs typeface="Segoe UI" panose="020B0502040204020203" pitchFamily="34" charset="0"/>
              </a:rPr>
              <a:t>المعلمين المنخفضة وعدم القدرة على دعم الطلاب من خلال المنح الدراسية وإعداد </a:t>
            </a:r>
            <a:r>
              <a:rPr lang="ar-JO" b="0" i="0" dirty="0">
                <a:solidFill>
                  <a:srgbClr val="2C2F34"/>
                </a:solidFill>
                <a:effectLst/>
                <a:latin typeface="Segoe UI" panose="020B0502040204020203" pitchFamily="34" charset="0"/>
                <a:cs typeface="Segoe UI" panose="020B0502040204020203" pitchFamily="34" charset="0"/>
              </a:rPr>
              <a:t>المختبرات</a:t>
            </a:r>
            <a:r>
              <a:rPr lang="ar-YE" b="0" i="0" dirty="0">
                <a:solidFill>
                  <a:srgbClr val="2C2F34"/>
                </a:solidFill>
                <a:effectLst/>
                <a:latin typeface="Segoe UI" panose="020B0502040204020203" pitchFamily="34" charset="0"/>
                <a:cs typeface="Segoe UI" panose="020B0502040204020203" pitchFamily="34" charset="0"/>
              </a:rPr>
              <a:t> والمكتبات، كل ذلك يؤدي إلى ضعف مخرجات التعلم</a:t>
            </a:r>
            <a:r>
              <a:rPr lang="ar-JO" b="0" i="0" dirty="0">
                <a:solidFill>
                  <a:srgbClr val="2C2F34"/>
                </a:solidFill>
                <a:effectLst/>
                <a:latin typeface="Segoe UI" panose="020B0502040204020203" pitchFamily="34" charset="0"/>
                <a:cs typeface="Segoe UI" panose="020B0502040204020203" pitchFamily="34" charset="0"/>
              </a:rPr>
              <a:t> بعكس الدول الغنية ذات الموارد الضخمة </a:t>
            </a:r>
            <a:endParaRPr lang="en-US" sz="4000" dirty="0"/>
          </a:p>
        </p:txBody>
      </p:sp>
      <p:pic>
        <p:nvPicPr>
          <p:cNvPr id="4" name="Picture 3">
            <a:extLst>
              <a:ext uri="{FF2B5EF4-FFF2-40B4-BE49-F238E27FC236}">
                <a16:creationId xmlns:a16="http://schemas.microsoft.com/office/drawing/2014/main" xmlns="" id="{F275C280-BB21-84E9-A9AF-120514EBE5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174" y="1774819"/>
            <a:ext cx="1676571" cy="3959231"/>
          </a:xfrm>
          <a:prstGeom prst="rect">
            <a:avLst/>
          </a:prstGeom>
        </p:spPr>
      </p:pic>
      <p:pic>
        <p:nvPicPr>
          <p:cNvPr id="11" name="Graphic 21">
            <a:extLst>
              <a:ext uri="{FF2B5EF4-FFF2-40B4-BE49-F238E27FC236}">
                <a16:creationId xmlns:a16="http://schemas.microsoft.com/office/drawing/2014/main" xmlns="" id="{3AC038A5-423A-E9CB-2F14-DD19968E1C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2" name="Straight Connector 11">
            <a:extLst>
              <a:ext uri="{FF2B5EF4-FFF2-40B4-BE49-F238E27FC236}">
                <a16:creationId xmlns:a16="http://schemas.microsoft.com/office/drawing/2014/main" xmlns="" id="{42EE594B-4C7F-B1E4-E30A-0B8155D8DE68}"/>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7981440"/>
      </p:ext>
    </p:extLst>
  </p:cSld>
  <p:clrMapOvr>
    <a:masterClrMapping/>
  </p:clrMapOvr>
  <p:transition spd="slow" advTm="12248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2" name="TextBox 1">
            <a:extLst>
              <a:ext uri="{FF2B5EF4-FFF2-40B4-BE49-F238E27FC236}">
                <a16:creationId xmlns:a16="http://schemas.microsoft.com/office/drawing/2014/main" xmlns="" id="{122BD2AE-F78B-38E7-4D38-C117AB0E66B9}"/>
              </a:ext>
            </a:extLst>
          </p:cNvPr>
          <p:cNvSpPr txBox="1"/>
          <p:nvPr/>
        </p:nvSpPr>
        <p:spPr>
          <a:xfrm>
            <a:off x="700302" y="2165632"/>
            <a:ext cx="10411624" cy="3693319"/>
          </a:xfrm>
          <a:prstGeom prst="rect">
            <a:avLst/>
          </a:prstGeom>
          <a:noFill/>
        </p:spPr>
        <p:txBody>
          <a:bodyPr wrap="square" rtlCol="0">
            <a:spAutoFit/>
          </a:bodyPr>
          <a:lstStyle/>
          <a:p>
            <a:pPr algn="just" rtl="1">
              <a:lnSpc>
                <a:spcPct val="150000"/>
              </a:lnSpc>
            </a:pPr>
            <a:r>
              <a:rPr lang="ar-JO" sz="2800" b="1" i="0" dirty="0">
                <a:solidFill>
                  <a:srgbClr val="2C2F34"/>
                </a:solidFill>
                <a:effectLst/>
                <a:latin typeface="-apple-system"/>
              </a:rPr>
              <a:t>ثانيًا: التفاوت في استخدام التكنولوجيا</a:t>
            </a:r>
          </a:p>
          <a:p>
            <a:pPr algn="just" rtl="1">
              <a:lnSpc>
                <a:spcPct val="150000"/>
              </a:lnSpc>
            </a:pPr>
            <a:r>
              <a:rPr lang="ar-JO" sz="2000" b="0" i="0" dirty="0">
                <a:solidFill>
                  <a:srgbClr val="2C2F34"/>
                </a:solidFill>
                <a:effectLst/>
                <a:latin typeface="Segoe UI" panose="020B0502040204020203" pitchFamily="34" charset="0"/>
                <a:cs typeface="Segoe UI" panose="020B0502040204020203" pitchFamily="34" charset="0"/>
              </a:rPr>
              <a:t>  </a:t>
            </a:r>
            <a:r>
              <a:rPr lang="ar-JO" b="0" i="0" dirty="0">
                <a:solidFill>
                  <a:srgbClr val="2C2F34"/>
                </a:solidFill>
                <a:effectLst/>
                <a:latin typeface="Segoe UI" panose="020B0502040204020203" pitchFamily="34" charset="0"/>
                <a:cs typeface="Segoe UI" panose="020B0502040204020203" pitchFamily="34" charset="0"/>
              </a:rPr>
              <a:t>من المعلوم أن الدول العربية تختلف في استثمارها للتكنولوجيا والثورة المعلوماتية وذلك يعود لقوة أو ضعف اقتصاد الدولة، ف</a:t>
            </a:r>
            <a:r>
              <a:rPr lang="ar-YE" b="0" i="0" dirty="0">
                <a:solidFill>
                  <a:srgbClr val="2C2F34"/>
                </a:solidFill>
                <a:effectLst/>
                <a:latin typeface="Segoe UI" panose="020B0502040204020203" pitchFamily="34" charset="0"/>
                <a:cs typeface="Segoe UI" panose="020B0502040204020203" pitchFamily="34" charset="0"/>
              </a:rPr>
              <a:t>بسبب قلة الإمكانيات المادية أصبحت التكنولوجيا مهملة ب</a:t>
            </a:r>
            <a:r>
              <a:rPr lang="ar-JO" b="0" i="0" dirty="0">
                <a:solidFill>
                  <a:srgbClr val="2C2F34"/>
                </a:solidFill>
                <a:effectLst/>
                <a:latin typeface="Segoe UI" panose="020B0502040204020203" pitchFamily="34" charset="0"/>
                <a:cs typeface="Segoe UI" panose="020B0502040204020203" pitchFamily="34" charset="0"/>
              </a:rPr>
              <a:t>بعض </a:t>
            </a:r>
            <a:r>
              <a:rPr lang="ar-YE" b="0" i="0" dirty="0">
                <a:solidFill>
                  <a:srgbClr val="2C2F34"/>
                </a:solidFill>
                <a:effectLst/>
                <a:latin typeface="Segoe UI" panose="020B0502040204020203" pitchFamily="34" charset="0"/>
                <a:cs typeface="Segoe UI" panose="020B0502040204020203" pitchFamily="34" charset="0"/>
              </a:rPr>
              <a:t>المدارس </a:t>
            </a:r>
            <a:r>
              <a:rPr lang="ar-JO" b="0" i="0" dirty="0">
                <a:solidFill>
                  <a:srgbClr val="2C2F34"/>
                </a:solidFill>
                <a:effectLst/>
                <a:latin typeface="Segoe UI" panose="020B0502040204020203" pitchFamily="34" charset="0"/>
                <a:cs typeface="Segoe UI" panose="020B0502040204020203" pitchFamily="34" charset="0"/>
              </a:rPr>
              <a:t>وكذلك لعدم </a:t>
            </a:r>
            <a:r>
              <a:rPr lang="ar-YE" b="0" i="0" dirty="0">
                <a:solidFill>
                  <a:srgbClr val="2C2F34"/>
                </a:solidFill>
                <a:effectLst/>
                <a:latin typeface="Segoe UI" panose="020B0502040204020203" pitchFamily="34" charset="0"/>
                <a:cs typeface="Segoe UI" panose="020B0502040204020203" pitchFamily="34" charset="0"/>
              </a:rPr>
              <a:t>وعي المعلمين بضرورة استخدام التكنولوجيا في العصر الذي نعيشه اليوم. واتباع نظم التعليم القديمة جعلت التكنولوجيا عنصرًا مهمشًا بالتعليم مما يؤثر على مستوى الطلاب ويخرج جيلًا لا يستطيع التعامل مع مقتضيات العصر</a:t>
            </a:r>
            <a:r>
              <a:rPr lang="ar-JO" b="0" i="0" dirty="0">
                <a:solidFill>
                  <a:srgbClr val="2C2F34"/>
                </a:solidFill>
                <a:effectLst/>
                <a:latin typeface="Segoe UI" panose="020B0502040204020203" pitchFamily="34" charset="0"/>
                <a:cs typeface="Segoe UI" panose="020B0502040204020203" pitchFamily="34" charset="0"/>
              </a:rPr>
              <a:t>. والعكس صحيح بما يختص بالدول التي سعت </a:t>
            </a:r>
            <a:r>
              <a:rPr lang="ar-JO" b="0" i="0" dirty="0">
                <a:solidFill>
                  <a:srgbClr val="2C2F34"/>
                </a:solidFill>
                <a:effectLst/>
                <a:highlight>
                  <a:srgbClr val="FFFF00"/>
                </a:highlight>
                <a:latin typeface="Segoe UI" panose="020B0502040204020203" pitchFamily="34" charset="0"/>
                <a:cs typeface="Segoe UI" panose="020B0502040204020203" pitchFamily="34" charset="0"/>
              </a:rPr>
              <a:t>إلى تجذير التكنولوجيا واستثمارها في التعليم </a:t>
            </a:r>
            <a:r>
              <a:rPr lang="ar-JO" b="0" i="0" dirty="0">
                <a:solidFill>
                  <a:srgbClr val="2C2F34"/>
                </a:solidFill>
                <a:effectLst/>
                <a:latin typeface="Segoe UI" panose="020B0502040204020203" pitchFamily="34" charset="0"/>
                <a:cs typeface="Segoe UI" panose="020B0502040204020203" pitchFamily="34" charset="0"/>
              </a:rPr>
              <a:t>فأصبحت من الدول المتقدمة وظهر أثر ذلك على تمكين معلميها وتطور مهارات طلبتها مما جعلها تنافس المدارس العالمية في هذا المجال وخاصة في مجال الروبوت والذكاء الاصطناعي</a:t>
            </a:r>
            <a:r>
              <a:rPr lang="ar-YE" sz="1600" b="0" i="0" dirty="0">
                <a:solidFill>
                  <a:srgbClr val="2C2F34"/>
                </a:solidFill>
                <a:effectLst/>
                <a:latin typeface="-apple-system"/>
              </a:rPr>
              <a:t>.</a:t>
            </a:r>
            <a:endParaRPr lang="en-US" dirty="0"/>
          </a:p>
        </p:txBody>
      </p:sp>
      <p:pic>
        <p:nvPicPr>
          <p:cNvPr id="4" name="Picture 3">
            <a:extLst>
              <a:ext uri="{FF2B5EF4-FFF2-40B4-BE49-F238E27FC236}">
                <a16:creationId xmlns:a16="http://schemas.microsoft.com/office/drawing/2014/main" xmlns="" id="{51DDBF99-D58D-682C-40AB-1FC170D1C4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726" y="1531943"/>
            <a:ext cx="2590800" cy="1267377"/>
          </a:xfrm>
          <a:prstGeom prst="rect">
            <a:avLst/>
          </a:prstGeom>
        </p:spPr>
      </p:pic>
      <p:cxnSp>
        <p:nvCxnSpPr>
          <p:cNvPr id="10" name="Straight Connector 9">
            <a:extLst>
              <a:ext uri="{FF2B5EF4-FFF2-40B4-BE49-F238E27FC236}">
                <a16:creationId xmlns:a16="http://schemas.microsoft.com/office/drawing/2014/main" xmlns="" id="{F7FCA672-15D0-A4A4-9B6A-FDD9263FABBD}"/>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Graphic 21">
            <a:extLst>
              <a:ext uri="{FF2B5EF4-FFF2-40B4-BE49-F238E27FC236}">
                <a16:creationId xmlns:a16="http://schemas.microsoft.com/office/drawing/2014/main" xmlns="" id="{F84A2DF8-CB48-6555-F409-1BC8A95577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150743867"/>
      </p:ext>
    </p:extLst>
  </p:cSld>
  <p:clrMapOvr>
    <a:masterClrMapping/>
  </p:clrMapOvr>
  <p:transition spd="slow" advTm="14543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xmlns="" id="{1EE01C9F-D15D-AFF6-71F8-123F8164663E}"/>
              </a:ext>
            </a:extLst>
          </p:cNvPr>
          <p:cNvSpPr txBox="1"/>
          <p:nvPr/>
        </p:nvSpPr>
        <p:spPr>
          <a:xfrm>
            <a:off x="1127760" y="1865041"/>
            <a:ext cx="10066266" cy="4339650"/>
          </a:xfrm>
          <a:prstGeom prst="rect">
            <a:avLst/>
          </a:prstGeom>
          <a:noFill/>
        </p:spPr>
        <p:txBody>
          <a:bodyPr wrap="square" rtlCol="0">
            <a:spAutoFit/>
          </a:bodyPr>
          <a:lstStyle/>
          <a:p>
            <a:pPr algn="r" rtl="1"/>
            <a:r>
              <a:rPr lang="ar-JO" sz="2000" b="1" i="0" u="none" strike="noStrike" baseline="0" dirty="0">
                <a:latin typeface="Segoe UI" panose="020B0502040204020203" pitchFamily="34" charset="0"/>
                <a:cs typeface="Segoe UI" panose="020B0502040204020203" pitchFamily="34" charset="0"/>
              </a:rPr>
              <a:t>ثالثًا: انتشار العنف والسلوكات غير المرغوبة في مؤسسات التعليم</a:t>
            </a:r>
            <a:endParaRPr lang="ar-YE" sz="2000" b="1" i="0" u="none" strike="noStrike" baseline="0" dirty="0">
              <a:latin typeface="Segoe UI" panose="020B0502040204020203" pitchFamily="34" charset="0"/>
              <a:cs typeface="Segoe UI" panose="020B0502040204020203" pitchFamily="34" charset="0"/>
            </a:endParaRPr>
          </a:p>
          <a:p>
            <a:pPr algn="r" rtl="1">
              <a:lnSpc>
                <a:spcPct val="200000"/>
              </a:lnSpc>
            </a:pPr>
            <a:r>
              <a:rPr lang="en-US" sz="2000" b="0" i="0" dirty="0">
                <a:solidFill>
                  <a:srgbClr val="2C2F34"/>
                </a:solidFill>
                <a:effectLst/>
                <a:latin typeface="Segoe UI" panose="020B0502040204020203" pitchFamily="34" charset="0"/>
                <a:cs typeface="Segoe UI" panose="020B0502040204020203" pitchFamily="34" charset="0"/>
              </a:rPr>
              <a:t>    </a:t>
            </a:r>
            <a:r>
              <a:rPr lang="ar-YE" sz="2000" b="0" i="0" dirty="0">
                <a:solidFill>
                  <a:srgbClr val="2C2F34"/>
                </a:solidFill>
                <a:effectLst/>
                <a:latin typeface="Segoe UI" panose="020B0502040204020203" pitchFamily="34" charset="0"/>
                <a:cs typeface="Segoe UI" panose="020B0502040204020203" pitchFamily="34" charset="0"/>
              </a:rPr>
              <a:t>لا تنتشر ظاهر العنف في الوطن العربي بالمدارس فقط بل توجد في الشوارع والبيوت والمواصلات. ولذلك يجد الطالب العنف في كل مكان. </a:t>
            </a:r>
            <a:r>
              <a:rPr lang="ar-JO" sz="2000" b="0" i="0" dirty="0">
                <a:solidFill>
                  <a:srgbClr val="2C2F34"/>
                </a:solidFill>
                <a:effectLst/>
                <a:latin typeface="Segoe UI" panose="020B0502040204020203" pitchFamily="34" charset="0"/>
                <a:cs typeface="Segoe UI" panose="020B0502040204020203" pitchFamily="34" charset="0"/>
              </a:rPr>
              <a:t>والأخطر من ذلك </a:t>
            </a:r>
            <a:r>
              <a:rPr lang="ar-YE" sz="2000" b="0" i="0" dirty="0">
                <a:solidFill>
                  <a:srgbClr val="2C2F34"/>
                </a:solidFill>
                <a:effectLst/>
                <a:latin typeface="Segoe UI" panose="020B0502040204020203" pitchFamily="34" charset="0"/>
                <a:cs typeface="Segoe UI" panose="020B0502040204020203" pitchFamily="34" charset="0"/>
              </a:rPr>
              <a:t>أن يجد الطالب العنف في المكان الذي يتعلم به ومن مدرسيه </a:t>
            </a:r>
            <a:r>
              <a:rPr lang="ar-JO" sz="2000" b="0" i="0" dirty="0">
                <a:solidFill>
                  <a:srgbClr val="2C2F34"/>
                </a:solidFill>
                <a:effectLst/>
                <a:latin typeface="Segoe UI" panose="020B0502040204020203" pitchFamily="34" charset="0"/>
                <a:cs typeface="Segoe UI" panose="020B0502040204020203" pitchFamily="34" charset="0"/>
              </a:rPr>
              <a:t>وزملائه </a:t>
            </a:r>
            <a:r>
              <a:rPr lang="ar-YE" sz="2000" b="0" i="0" dirty="0">
                <a:solidFill>
                  <a:srgbClr val="2C2F34"/>
                </a:solidFill>
                <a:effectLst/>
                <a:latin typeface="Segoe UI" panose="020B0502040204020203" pitchFamily="34" charset="0"/>
                <a:cs typeface="Segoe UI" panose="020B0502040204020203" pitchFamily="34" charset="0"/>
              </a:rPr>
              <a:t>الذين من المفترض أن يكونوا قدوته ومثله الأعلى. وبسبب ذلك يخرج التعليم بالوطن العربي شخصيات مشوهة تكره التعليم والمدرسة وتصبح ناقمة على المجتمع الذي تعيش به</a:t>
            </a:r>
            <a:r>
              <a:rPr lang="ar-JO" sz="2000" b="0" i="0" dirty="0">
                <a:solidFill>
                  <a:srgbClr val="2C2F34"/>
                </a:solidFill>
                <a:effectLst/>
                <a:latin typeface="Segoe UI" panose="020B0502040204020203" pitchFamily="34" charset="0"/>
                <a:cs typeface="Segoe UI" panose="020B0502040204020203" pitchFamily="34" charset="0"/>
              </a:rPr>
              <a:t>.</a:t>
            </a:r>
            <a:r>
              <a:rPr lang="ar-YE" sz="2800" dirty="0"/>
              <a:t/>
            </a:r>
            <a:br>
              <a:rPr lang="ar-YE" sz="2800" dirty="0"/>
            </a:br>
            <a:endParaRPr lang="en-US" sz="2800" dirty="0"/>
          </a:p>
        </p:txBody>
      </p:sp>
      <p:pic>
        <p:nvPicPr>
          <p:cNvPr id="4" name="Picture 3">
            <a:extLst>
              <a:ext uri="{FF2B5EF4-FFF2-40B4-BE49-F238E27FC236}">
                <a16:creationId xmlns:a16="http://schemas.microsoft.com/office/drawing/2014/main" xmlns="" id="{23A2400D-39A9-5930-CC2E-4993D28862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9703" y="4793438"/>
            <a:ext cx="2762250" cy="1394461"/>
          </a:xfrm>
          <a:prstGeom prst="rect">
            <a:avLst/>
          </a:prstGeom>
        </p:spPr>
      </p:pic>
      <p:pic>
        <p:nvPicPr>
          <p:cNvPr id="10" name="Graphic 21">
            <a:extLst>
              <a:ext uri="{FF2B5EF4-FFF2-40B4-BE49-F238E27FC236}">
                <a16:creationId xmlns:a16="http://schemas.microsoft.com/office/drawing/2014/main" xmlns="" id="{BD03294C-2F2B-FB04-F58B-0CB3A896A9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1" name="Straight Connector 10">
            <a:extLst>
              <a:ext uri="{FF2B5EF4-FFF2-40B4-BE49-F238E27FC236}">
                <a16:creationId xmlns:a16="http://schemas.microsoft.com/office/drawing/2014/main" xmlns="" id="{75F78C4C-BF14-79AB-C9C9-FB64C68B5816}"/>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3254967"/>
      </p:ext>
    </p:extLst>
  </p:cSld>
  <p:clrMapOvr>
    <a:masterClrMapping/>
  </p:clrMapOvr>
  <p:transition spd="slow" advTm="8353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xmlns="" id="{1EE01C9F-D15D-AFF6-71F8-123F8164663E}"/>
              </a:ext>
            </a:extLst>
          </p:cNvPr>
          <p:cNvSpPr txBox="1"/>
          <p:nvPr/>
        </p:nvSpPr>
        <p:spPr>
          <a:xfrm>
            <a:off x="1127760" y="1865041"/>
            <a:ext cx="10066266" cy="1015663"/>
          </a:xfrm>
          <a:prstGeom prst="rect">
            <a:avLst/>
          </a:prstGeom>
          <a:noFill/>
        </p:spPr>
        <p:txBody>
          <a:bodyPr wrap="square" rtlCol="0">
            <a:spAutoFit/>
          </a:bodyPr>
          <a:lstStyle/>
          <a:p>
            <a:pPr algn="ctr" rtl="1"/>
            <a:r>
              <a:rPr lang="ar-JO" sz="3200" b="1" i="0" u="none" strike="noStrike" baseline="0" dirty="0">
                <a:solidFill>
                  <a:srgbClr val="4472C4"/>
                </a:solidFill>
                <a:latin typeface="Arial-BoldMT"/>
              </a:rPr>
              <a:t>أشكال العنف في التعليم</a:t>
            </a:r>
            <a:r>
              <a:rPr lang="ar-YE" sz="2800" dirty="0"/>
              <a:t/>
            </a:r>
            <a:br>
              <a:rPr lang="ar-YE" sz="2800" dirty="0"/>
            </a:br>
            <a:endParaRPr lang="en-US" sz="2800" dirty="0"/>
          </a:p>
        </p:txBody>
      </p:sp>
      <p:pic>
        <p:nvPicPr>
          <p:cNvPr id="10" name="Picture 9">
            <a:extLst>
              <a:ext uri="{FF2B5EF4-FFF2-40B4-BE49-F238E27FC236}">
                <a16:creationId xmlns:a16="http://schemas.microsoft.com/office/drawing/2014/main" xmlns="" id="{93E8B10B-AAF0-6DAF-7635-E8D66FBAFD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3572" y="3313587"/>
            <a:ext cx="2762250" cy="1657350"/>
          </a:xfrm>
          <a:prstGeom prst="rect">
            <a:avLst/>
          </a:prstGeom>
        </p:spPr>
      </p:pic>
      <p:pic>
        <p:nvPicPr>
          <p:cNvPr id="12" name="Picture 11">
            <a:extLst>
              <a:ext uri="{FF2B5EF4-FFF2-40B4-BE49-F238E27FC236}">
                <a16:creationId xmlns:a16="http://schemas.microsoft.com/office/drawing/2014/main" xmlns="" id="{4823E48E-D10F-A78F-B79F-A8E34EA359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3122" y="2101755"/>
            <a:ext cx="2857500" cy="1600200"/>
          </a:xfrm>
          <a:prstGeom prst="rect">
            <a:avLst/>
          </a:prstGeom>
        </p:spPr>
      </p:pic>
      <p:pic>
        <p:nvPicPr>
          <p:cNvPr id="14" name="Picture 13">
            <a:extLst>
              <a:ext uri="{FF2B5EF4-FFF2-40B4-BE49-F238E27FC236}">
                <a16:creationId xmlns:a16="http://schemas.microsoft.com/office/drawing/2014/main" xmlns="" id="{A9BA49AC-8BFC-74FA-988E-F841E580A1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5232" y="4394842"/>
            <a:ext cx="2857500" cy="1600200"/>
          </a:xfrm>
          <a:prstGeom prst="rect">
            <a:avLst/>
          </a:prstGeom>
        </p:spPr>
      </p:pic>
      <p:pic>
        <p:nvPicPr>
          <p:cNvPr id="16" name="Picture 15">
            <a:extLst>
              <a:ext uri="{FF2B5EF4-FFF2-40B4-BE49-F238E27FC236}">
                <a16:creationId xmlns:a16="http://schemas.microsoft.com/office/drawing/2014/main" xmlns="" id="{14CB9151-BEF8-C339-076A-424D32C530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3274" y="4394843"/>
            <a:ext cx="3239636" cy="1600200"/>
          </a:xfrm>
          <a:prstGeom prst="rect">
            <a:avLst/>
          </a:prstGeom>
        </p:spPr>
      </p:pic>
      <p:pic>
        <p:nvPicPr>
          <p:cNvPr id="19" name="Picture 18">
            <a:extLst>
              <a:ext uri="{FF2B5EF4-FFF2-40B4-BE49-F238E27FC236}">
                <a16:creationId xmlns:a16="http://schemas.microsoft.com/office/drawing/2014/main" xmlns="" id="{A99D9F52-348A-6CA9-3E78-F28166F3152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7760" y="2101755"/>
            <a:ext cx="3105150" cy="1600200"/>
          </a:xfrm>
          <a:prstGeom prst="rect">
            <a:avLst/>
          </a:prstGeom>
        </p:spPr>
      </p:pic>
      <p:cxnSp>
        <p:nvCxnSpPr>
          <p:cNvPr id="4" name="Straight Connector 3">
            <a:extLst>
              <a:ext uri="{FF2B5EF4-FFF2-40B4-BE49-F238E27FC236}">
                <a16:creationId xmlns:a16="http://schemas.microsoft.com/office/drawing/2014/main" xmlns="" id="{626258C9-6A3C-6B09-C559-EC8C8B414F93}"/>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Graphic 21">
            <a:extLst>
              <a:ext uri="{FF2B5EF4-FFF2-40B4-BE49-F238E27FC236}">
                <a16:creationId xmlns:a16="http://schemas.microsoft.com/office/drawing/2014/main" xmlns="" id="{BAC73425-CA4F-AF8D-695E-BCA7A54985A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3631861593"/>
      </p:ext>
    </p:extLst>
  </p:cSld>
  <p:clrMapOvr>
    <a:masterClrMapping/>
  </p:clrMapOvr>
  <p:transition spd="slow" advTm="10956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3" name="TextBox 2">
            <a:extLst>
              <a:ext uri="{FF2B5EF4-FFF2-40B4-BE49-F238E27FC236}">
                <a16:creationId xmlns:a16="http://schemas.microsoft.com/office/drawing/2014/main" xmlns="" id="{2B44F1AA-1BD0-FF73-6B2F-F6E44C6107F8}"/>
              </a:ext>
            </a:extLst>
          </p:cNvPr>
          <p:cNvSpPr txBox="1"/>
          <p:nvPr/>
        </p:nvSpPr>
        <p:spPr>
          <a:xfrm>
            <a:off x="1127760" y="1538164"/>
            <a:ext cx="9931779" cy="4185761"/>
          </a:xfrm>
          <a:prstGeom prst="rect">
            <a:avLst/>
          </a:prstGeom>
          <a:noFill/>
        </p:spPr>
        <p:txBody>
          <a:bodyPr wrap="square" rtlCol="0">
            <a:spAutoFit/>
          </a:bodyPr>
          <a:lstStyle/>
          <a:p>
            <a:pPr algn="r" rtl="1"/>
            <a:r>
              <a:rPr lang="ar-JO" sz="2000" b="1" dirty="0">
                <a:latin typeface="Segoe UI" panose="020B0502040204020203" pitchFamily="34" charset="0"/>
                <a:cs typeface="Segoe UI" panose="020B0502040204020203" pitchFamily="34" charset="0"/>
              </a:rPr>
              <a:t>رابعًا: المناهج التقليدية</a:t>
            </a:r>
          </a:p>
          <a:p>
            <a:pPr algn="just" rtl="1">
              <a:lnSpc>
                <a:spcPct val="150000"/>
              </a:lnSpc>
            </a:pPr>
            <a:r>
              <a:rPr lang="ar-JO" sz="2400" b="0" i="0" dirty="0">
                <a:solidFill>
                  <a:srgbClr val="2C2F34"/>
                </a:solidFill>
                <a:effectLst/>
                <a:latin typeface="-apple-system"/>
              </a:rPr>
              <a:t>    </a:t>
            </a:r>
            <a:r>
              <a:rPr lang="ar-JO" sz="2000" b="0" i="0" dirty="0">
                <a:solidFill>
                  <a:srgbClr val="2C2F34"/>
                </a:solidFill>
                <a:effectLst/>
                <a:latin typeface="Segoe UI" panose="020B0502040204020203" pitchFamily="34" charset="0"/>
                <a:cs typeface="Segoe UI" panose="020B0502040204020203" pitchFamily="34" charset="0"/>
              </a:rPr>
              <a:t>من</a:t>
            </a:r>
            <a:r>
              <a:rPr lang="ar-YE" sz="2000" b="0" i="0" dirty="0">
                <a:solidFill>
                  <a:srgbClr val="2C2F34"/>
                </a:solidFill>
                <a:effectLst/>
                <a:latin typeface="Segoe UI" panose="020B0502040204020203" pitchFamily="34" charset="0"/>
                <a:cs typeface="Segoe UI" panose="020B0502040204020203" pitchFamily="34" charset="0"/>
              </a:rPr>
              <a:t> مشاكل التعليم في الوطن العربي أنه ما زال يتمسك بمناهج قديمة لا تخدم عصرنا الحالي. وهو ما يؤثر على المستوى المهني للطلاب. </a:t>
            </a:r>
            <a:r>
              <a:rPr lang="ar-JO" sz="2000" b="0" i="0" dirty="0">
                <a:solidFill>
                  <a:srgbClr val="2C2F34"/>
                </a:solidFill>
                <a:effectLst/>
                <a:latin typeface="Segoe UI" panose="020B0502040204020203" pitchFamily="34" charset="0"/>
                <a:cs typeface="Segoe UI" panose="020B0502040204020203" pitchFamily="34" charset="0"/>
              </a:rPr>
              <a:t>فتظهر </a:t>
            </a:r>
            <a:r>
              <a:rPr lang="ar-YE" sz="2000" b="0" i="0" dirty="0">
                <a:solidFill>
                  <a:srgbClr val="2C2F34"/>
                </a:solidFill>
                <a:effectLst/>
                <a:latin typeface="Segoe UI" panose="020B0502040204020203" pitchFamily="34" charset="0"/>
                <a:cs typeface="Segoe UI" panose="020B0502040204020203" pitchFamily="34" charset="0"/>
              </a:rPr>
              <a:t>المناهج المكدسة والمليئة بالحشو والتعقيد. حيث تقيس مستوى الحفظ عند الطلاب وليس مستوى الفهم والتفكير. ولا تهتم بتنمية الجوانب المهارية للطلاب وتشجيعهم على التجربة الاكتشاف وتنمية الإبداع والذكاء والتفكير المنطقي وحل المشكلات</a:t>
            </a:r>
            <a:r>
              <a:rPr lang="ar-JO" sz="2000" b="0" i="0" dirty="0">
                <a:solidFill>
                  <a:srgbClr val="2C2F34"/>
                </a:solidFill>
                <a:effectLst/>
                <a:latin typeface="Segoe UI" panose="020B0502040204020203" pitchFamily="34" charset="0"/>
                <a:cs typeface="Segoe UI" panose="020B0502040204020203" pitchFamily="34" charset="0"/>
              </a:rPr>
              <a:t>.</a:t>
            </a:r>
          </a:p>
          <a:p>
            <a:pPr algn="just" rtl="1">
              <a:lnSpc>
                <a:spcPct val="150000"/>
              </a:lnSpc>
            </a:pPr>
            <a:r>
              <a:rPr lang="ar-JO" sz="2000" b="0" i="0" dirty="0">
                <a:solidFill>
                  <a:srgbClr val="2C2F34"/>
                </a:solidFill>
                <a:effectLst/>
                <a:latin typeface="Segoe UI" panose="020B0502040204020203" pitchFamily="34" charset="0"/>
                <a:cs typeface="Segoe UI" panose="020B0502040204020203" pitchFamily="34" charset="0"/>
              </a:rPr>
              <a:t>وبعد تخرجهم وبحثهم عن وظيفة بتخصصهم يصابوا بخيبة أمل</a:t>
            </a:r>
            <a:r>
              <a:rPr lang="ar-YE" sz="2000" b="0" i="0" dirty="0">
                <a:solidFill>
                  <a:srgbClr val="2C2F34"/>
                </a:solidFill>
                <a:effectLst/>
                <a:latin typeface="Segoe UI" panose="020B0502040204020203" pitchFamily="34" charset="0"/>
                <a:cs typeface="Segoe UI" panose="020B0502040204020203" pitchFamily="34" charset="0"/>
              </a:rPr>
              <a:t> بالواقع بسبب متطلبات سوق العمل التي لم يتدربوا عليها، والتخصصات </a:t>
            </a:r>
            <a:r>
              <a:rPr lang="ar-JO" sz="2000" b="0" i="0" dirty="0">
                <a:solidFill>
                  <a:srgbClr val="2C2F34"/>
                </a:solidFill>
                <a:effectLst/>
                <a:latin typeface="Segoe UI" panose="020B0502040204020203" pitchFamily="34" charset="0"/>
                <a:cs typeface="Segoe UI" panose="020B0502040204020203" pitchFamily="34" charset="0"/>
              </a:rPr>
              <a:t>الحديثة ذات مهارات نوعية:</a:t>
            </a:r>
          </a:p>
          <a:p>
            <a:pPr algn="just" rtl="1">
              <a:lnSpc>
                <a:spcPct val="150000"/>
              </a:lnSpc>
            </a:pPr>
            <a:r>
              <a:rPr lang="ar-JO" sz="2000" b="0" i="0" dirty="0">
                <a:solidFill>
                  <a:srgbClr val="2C2F34"/>
                </a:solidFill>
                <a:effectLst/>
                <a:latin typeface="Segoe UI" panose="020B0502040204020203" pitchFamily="34" charset="0"/>
                <a:cs typeface="Segoe UI" panose="020B0502040204020203" pitchFamily="34" charset="0"/>
              </a:rPr>
              <a:t> ( شخصية أكانت أم تكنولوجية أم تخصصية) </a:t>
            </a:r>
            <a:r>
              <a:rPr lang="ar-YE" sz="2000" b="0" i="0" dirty="0">
                <a:solidFill>
                  <a:srgbClr val="2C2F34"/>
                </a:solidFill>
                <a:effectLst/>
                <a:latin typeface="Segoe UI" panose="020B0502040204020203" pitchFamily="34" charset="0"/>
                <a:cs typeface="Segoe UI" panose="020B0502040204020203" pitchFamily="34" charset="0"/>
              </a:rPr>
              <a:t>و</a:t>
            </a:r>
            <a:r>
              <a:rPr lang="ar-JO" sz="2000" b="0" i="0" dirty="0">
                <a:solidFill>
                  <a:srgbClr val="2C2F34"/>
                </a:solidFill>
                <a:effectLst/>
                <a:latin typeface="Segoe UI" panose="020B0502040204020203" pitchFamily="34" charset="0"/>
                <a:cs typeface="Segoe UI" panose="020B0502040204020203" pitchFamily="34" charset="0"/>
              </a:rPr>
              <a:t>التي </a:t>
            </a:r>
            <a:r>
              <a:rPr lang="ar-YE" sz="2000" b="0" i="0" dirty="0">
                <a:solidFill>
                  <a:srgbClr val="2C2F34"/>
                </a:solidFill>
                <a:effectLst/>
                <a:latin typeface="Segoe UI" panose="020B0502040204020203" pitchFamily="34" charset="0"/>
                <a:cs typeface="Segoe UI" panose="020B0502040204020203" pitchFamily="34" charset="0"/>
              </a:rPr>
              <a:t>لم تهتم  الجهات التعليمي</a:t>
            </a:r>
            <a:r>
              <a:rPr lang="ar-JO" sz="2000" b="0" i="0" dirty="0">
                <a:solidFill>
                  <a:srgbClr val="2C2F34"/>
                </a:solidFill>
                <a:effectLst/>
                <a:latin typeface="Segoe UI" panose="020B0502040204020203" pitchFamily="34" charset="0"/>
                <a:cs typeface="Segoe UI" panose="020B0502040204020203" pitchFamily="34" charset="0"/>
              </a:rPr>
              <a:t>ة بتنميتها</a:t>
            </a:r>
            <a:endParaRPr lang="ar-YE" b="0" i="0" u="none" strike="noStrike" baseline="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053EE02D-7CA5-06AB-D2A9-82F7889E46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0" name="Straight Connector 9">
            <a:extLst>
              <a:ext uri="{FF2B5EF4-FFF2-40B4-BE49-F238E27FC236}">
                <a16:creationId xmlns:a16="http://schemas.microsoft.com/office/drawing/2014/main" xmlns="" id="{AFC8DF8A-BDDA-4222-C202-C4936177FCC1}"/>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9300774"/>
      </p:ext>
    </p:extLst>
  </p:cSld>
  <p:clrMapOvr>
    <a:masterClrMapping/>
  </p:clrMapOvr>
  <p:transition spd="slow" advTm="116999">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587985" y="138684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106971" y="1779990"/>
            <a:ext cx="10012680" cy="3539430"/>
          </a:xfrm>
          <a:prstGeom prst="rect">
            <a:avLst/>
          </a:prstGeom>
          <a:noFill/>
        </p:spPr>
        <p:txBody>
          <a:bodyPr wrap="square" lIns="91440" tIns="45720" rIns="91440" bIns="45720" rtlCol="0" anchor="t">
            <a:spAutoFit/>
          </a:bodyPr>
          <a:lstStyle/>
          <a:p>
            <a:pPr algn="r" rtl="1"/>
            <a:r>
              <a:rPr lang="ar-JO" sz="2000" b="1" i="0" u="none" strike="noStrike" baseline="0" dirty="0">
                <a:latin typeface="Segoe UI" panose="020B0502040204020203" pitchFamily="34" charset="0"/>
                <a:cs typeface="Segoe UI" panose="020B0502040204020203" pitchFamily="34" charset="0"/>
              </a:rPr>
              <a:t>خامسًا: طرق التعليم التقليدية</a:t>
            </a:r>
            <a:endParaRPr lang="ar-YE" sz="2000" b="1" i="0" u="none" strike="noStrike" baseline="0" dirty="0">
              <a:latin typeface="Segoe UI" panose="020B0502040204020203" pitchFamily="34" charset="0"/>
              <a:cs typeface="Segoe UI" panose="020B0502040204020203" pitchFamily="34" charset="0"/>
            </a:endParaRPr>
          </a:p>
          <a:p>
            <a:pPr algn="just" rtl="1"/>
            <a:r>
              <a:rPr lang="ar-JO" sz="2800" dirty="0">
                <a:solidFill>
                  <a:srgbClr val="2C2F34"/>
                </a:solidFill>
                <a:latin typeface="-apple-system"/>
              </a:rPr>
              <a:t>   </a:t>
            </a:r>
          </a:p>
          <a:p>
            <a:pPr algn="r" rtl="1">
              <a:lnSpc>
                <a:spcPct val="200000"/>
              </a:lnSpc>
            </a:pPr>
            <a:r>
              <a:rPr lang="ar-JO" sz="2800" dirty="0">
                <a:solidFill>
                  <a:srgbClr val="2C2F34"/>
                </a:solidFill>
                <a:latin typeface="-apple-system"/>
                <a:cs typeface="Arial"/>
              </a:rPr>
              <a:t>   </a:t>
            </a:r>
            <a:r>
              <a:rPr lang="ar-JO" sz="2000" dirty="0">
                <a:solidFill>
                  <a:srgbClr val="2C2F34"/>
                </a:solidFill>
                <a:latin typeface="Segoe UI" panose="020B0502040204020203" pitchFamily="34" charset="0"/>
                <a:cs typeface="Segoe UI" panose="020B0502040204020203" pitchFamily="34" charset="0"/>
              </a:rPr>
              <a:t>ما زلنا نجد في وقتنا الحاضر </a:t>
            </a:r>
            <a:r>
              <a:rPr lang="ar-JO" sz="2000" b="0" i="0" dirty="0">
                <a:solidFill>
                  <a:srgbClr val="2C2F34"/>
                </a:solidFill>
                <a:effectLst/>
                <a:latin typeface="Segoe UI" panose="020B0502040204020203" pitchFamily="34" charset="0"/>
                <a:cs typeface="Segoe UI" panose="020B0502040204020203" pitchFamily="34" charset="0"/>
              </a:rPr>
              <a:t>تركيز بعض المعلمين على استخدام الطرق التقليدية القائمة على المحاضرة ودور المعلم الأساسي في التعليم، وإغفال استراتيجيات التعلم النشط القائمة على التعلم وإعطاء الدور الأكبر للطالب للبحث عن المعرفة واكتسباها وإنتاجها واكتشافها بنفسه مما يزيد من الإبداع والابتكار وتنمية المهارات العقلية العليا مما يؤدي إلى جودة المخرجات </a:t>
            </a:r>
            <a:r>
              <a:rPr lang="ar-JO" sz="2000" dirty="0">
                <a:solidFill>
                  <a:srgbClr val="2C2F34"/>
                </a:solidFill>
                <a:latin typeface="Segoe UI" panose="020B0502040204020203" pitchFamily="34" charset="0"/>
                <a:cs typeface="Segoe UI" panose="020B0502040204020203" pitchFamily="34" charset="0"/>
              </a:rPr>
              <a:t>التعليمية</a:t>
            </a:r>
            <a:endParaRPr lang="ar-YE" sz="2400" b="1" i="0" u="none" strike="noStrike" baseline="0" dirty="0">
              <a:latin typeface="TraditionalArabic"/>
            </a:endParaRPr>
          </a:p>
        </p:txBody>
      </p:sp>
      <p:cxnSp>
        <p:nvCxnSpPr>
          <p:cNvPr id="3" name="Straight Connector 2">
            <a:extLst>
              <a:ext uri="{FF2B5EF4-FFF2-40B4-BE49-F238E27FC236}">
                <a16:creationId xmlns:a16="http://schemas.microsoft.com/office/drawing/2014/main" xmlns="" id="{D2938ED0-9AD5-518B-1A91-7F5227A04F81}"/>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xmlns="" id="{B2C91969-DA9B-0374-88C7-63EFDE71F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772873958"/>
      </p:ext>
    </p:extLst>
  </p:cSld>
  <p:clrMapOvr>
    <a:masterClrMapping/>
  </p:clrMapOvr>
  <p:transition spd="slow" advTm="115107">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3" name="TextBox 2">
            <a:extLst>
              <a:ext uri="{FF2B5EF4-FFF2-40B4-BE49-F238E27FC236}">
                <a16:creationId xmlns:a16="http://schemas.microsoft.com/office/drawing/2014/main" xmlns="" id="{2B44F1AA-1BD0-FF73-6B2F-F6E44C6107F8}"/>
              </a:ext>
            </a:extLst>
          </p:cNvPr>
          <p:cNvSpPr txBox="1"/>
          <p:nvPr/>
        </p:nvSpPr>
        <p:spPr>
          <a:xfrm>
            <a:off x="1625094" y="1436879"/>
            <a:ext cx="9408160" cy="461665"/>
          </a:xfrm>
          <a:prstGeom prst="rect">
            <a:avLst/>
          </a:prstGeom>
          <a:noFill/>
        </p:spPr>
        <p:txBody>
          <a:bodyPr wrap="square" rtlCol="0">
            <a:spAutoFit/>
          </a:bodyPr>
          <a:lstStyle/>
          <a:p>
            <a:pPr algn="ctr" rtl="1"/>
            <a:r>
              <a:rPr lang="ar-JO" sz="2400" b="1" dirty="0">
                <a:solidFill>
                  <a:srgbClr val="00B0F0"/>
                </a:solidFill>
                <a:latin typeface="Segoe UI" panose="020B0502040204020203" pitchFamily="34" charset="0"/>
                <a:cs typeface="Segoe UI" panose="020B0502040204020203" pitchFamily="34" charset="0"/>
              </a:rPr>
              <a:t>المنهاج القديم والحديث</a:t>
            </a:r>
            <a:endParaRPr lang="ar-YE" sz="2000" b="1" i="0" u="none" strike="noStrike" baseline="0" dirty="0">
              <a:solidFill>
                <a:srgbClr val="00B0F0"/>
              </a:solidFill>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DD98A080-6235-6F21-C7D8-022B6EF409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19415" y="2061384"/>
            <a:ext cx="4409294" cy="3672665"/>
          </a:xfrm>
          <a:prstGeom prst="rect">
            <a:avLst/>
          </a:prstGeom>
        </p:spPr>
      </p:pic>
      <p:pic>
        <p:nvPicPr>
          <p:cNvPr id="11" name="Picture 10">
            <a:extLst>
              <a:ext uri="{FF2B5EF4-FFF2-40B4-BE49-F238E27FC236}">
                <a16:creationId xmlns:a16="http://schemas.microsoft.com/office/drawing/2014/main" xmlns="" id="{2CEDE654-8613-0531-3B54-A4F1E1C69E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7356" y="2014538"/>
            <a:ext cx="5271818" cy="3659193"/>
          </a:xfrm>
          <a:prstGeom prst="rect">
            <a:avLst/>
          </a:prstGeom>
        </p:spPr>
      </p:pic>
      <p:sp>
        <p:nvSpPr>
          <p:cNvPr id="13" name="Rectangle 12">
            <a:extLst>
              <a:ext uri="{FF2B5EF4-FFF2-40B4-BE49-F238E27FC236}">
                <a16:creationId xmlns:a16="http://schemas.microsoft.com/office/drawing/2014/main" xmlns="" id="{099546A1-0101-D63E-3BD8-619F14C7A1E4}"/>
              </a:ext>
            </a:extLst>
          </p:cNvPr>
          <p:cNvSpPr/>
          <p:nvPr/>
        </p:nvSpPr>
        <p:spPr>
          <a:xfrm>
            <a:off x="5131558" y="5213445"/>
            <a:ext cx="1140972" cy="460286"/>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xmlns="" id="{6C14E76B-D45C-1C8C-8078-752A1A3328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2" name="Straight Connector 11">
            <a:extLst>
              <a:ext uri="{FF2B5EF4-FFF2-40B4-BE49-F238E27FC236}">
                <a16:creationId xmlns:a16="http://schemas.microsoft.com/office/drawing/2014/main" xmlns="" id="{4245410B-6BB5-4B2A-7571-5DB07FFCF7D1}"/>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8466719"/>
      </p:ext>
    </p:extLst>
  </p:cSld>
  <p:clrMapOvr>
    <a:masterClrMapping/>
  </p:clrMapOvr>
  <p:transition spd="slow" advTm="23167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323862" y="2194565"/>
            <a:ext cx="10012680" cy="2693045"/>
          </a:xfrm>
          <a:prstGeom prst="rect">
            <a:avLst/>
          </a:prstGeom>
          <a:noFill/>
        </p:spPr>
        <p:txBody>
          <a:bodyPr wrap="square" rtlCol="0">
            <a:spAutoFit/>
          </a:bodyPr>
          <a:lstStyle/>
          <a:p>
            <a:pPr algn="r" rtl="1"/>
            <a:r>
              <a:rPr lang="ar-JO" sz="2800" b="1" i="0" u="none" strike="noStrike" baseline="0" dirty="0">
                <a:latin typeface="TraditionalArabic-Bold"/>
              </a:rPr>
              <a:t>سادسًا: انخفاض الروح المعنوية</a:t>
            </a:r>
          </a:p>
          <a:p>
            <a:pPr algn="r" rtl="1"/>
            <a:endParaRPr lang="ar-JO" sz="2400" b="0" i="0" u="none" strike="noStrike" baseline="0" dirty="0">
              <a:latin typeface="TraditionalArabic"/>
            </a:endParaRPr>
          </a:p>
          <a:p>
            <a:pPr algn="just" rtl="1">
              <a:lnSpc>
                <a:spcPct val="150000"/>
              </a:lnSpc>
            </a:pPr>
            <a:r>
              <a:rPr lang="ar-JO" sz="2400" b="0" i="0" dirty="0">
                <a:solidFill>
                  <a:srgbClr val="2C2F34"/>
                </a:solidFill>
                <a:effectLst/>
                <a:latin typeface="-apple-system"/>
              </a:rPr>
              <a:t>    </a:t>
            </a:r>
            <a:r>
              <a:rPr lang="ar-YE" b="0" i="0" dirty="0">
                <a:solidFill>
                  <a:srgbClr val="2C2F34"/>
                </a:solidFill>
                <a:effectLst/>
                <a:latin typeface="Segoe UI" panose="020B0502040204020203" pitchFamily="34" charset="0"/>
                <a:cs typeface="Segoe UI" panose="020B0502040204020203" pitchFamily="34" charset="0"/>
              </a:rPr>
              <a:t>بسبب </a:t>
            </a:r>
            <a:r>
              <a:rPr lang="ar-JO" b="0" i="0" dirty="0">
                <a:solidFill>
                  <a:srgbClr val="2C2F34"/>
                </a:solidFill>
                <a:effectLst/>
                <a:latin typeface="Segoe UI" panose="020B0502040204020203" pitchFamily="34" charset="0"/>
                <a:cs typeface="Segoe UI" panose="020B0502040204020203" pitchFamily="34" charset="0"/>
              </a:rPr>
              <a:t>قلة الإنفاق وعدم توفر أدوات التعليم واستخدام الطرق التقليدية في التعليم وعدم تقدير قطاع التعليم</a:t>
            </a:r>
            <a:r>
              <a:rPr lang="ar-YE" b="0" i="0" dirty="0">
                <a:solidFill>
                  <a:srgbClr val="2C2F34"/>
                </a:solidFill>
                <a:effectLst/>
                <a:latin typeface="Segoe UI" panose="020B0502040204020203" pitchFamily="34" charset="0"/>
                <a:cs typeface="Segoe UI" panose="020B0502040204020203" pitchFamily="34" charset="0"/>
              </a:rPr>
              <a:t> </a:t>
            </a:r>
            <a:r>
              <a:rPr lang="ar-JO" b="0" i="0" dirty="0">
                <a:solidFill>
                  <a:srgbClr val="2C2F34"/>
                </a:solidFill>
                <a:effectLst/>
                <a:latin typeface="Segoe UI" panose="020B0502040204020203" pitchFamily="34" charset="0"/>
                <a:cs typeface="Segoe UI" panose="020B0502040204020203" pitchFamily="34" charset="0"/>
              </a:rPr>
              <a:t>ينعكس أثر ذلك سلبًا على</a:t>
            </a:r>
            <a:r>
              <a:rPr lang="ar-YE" b="0" i="0" dirty="0">
                <a:solidFill>
                  <a:srgbClr val="2C2F34"/>
                </a:solidFill>
                <a:effectLst/>
                <a:latin typeface="Segoe UI" panose="020B0502040204020203" pitchFamily="34" charset="0"/>
                <a:cs typeface="Segoe UI" panose="020B0502040204020203" pitchFamily="34" charset="0"/>
              </a:rPr>
              <a:t> </a:t>
            </a:r>
            <a:r>
              <a:rPr lang="ar-JO" dirty="0">
                <a:solidFill>
                  <a:srgbClr val="2C2F34"/>
                </a:solidFill>
                <a:latin typeface="Segoe UI" panose="020B0502040204020203" pitchFamily="34" charset="0"/>
                <a:cs typeface="Segoe UI" panose="020B0502040204020203" pitchFamily="34" charset="0"/>
              </a:rPr>
              <a:t>ا</a:t>
            </a:r>
            <a:r>
              <a:rPr lang="ar-YE" b="0" i="0" dirty="0">
                <a:solidFill>
                  <a:srgbClr val="2C2F34"/>
                </a:solidFill>
                <a:effectLst/>
                <a:latin typeface="Segoe UI" panose="020B0502040204020203" pitchFamily="34" charset="0"/>
                <a:cs typeface="Segoe UI" panose="020B0502040204020203" pitchFamily="34" charset="0"/>
              </a:rPr>
              <a:t>لطلاب والمعلمين </a:t>
            </a:r>
            <a:r>
              <a:rPr lang="ar-JO" b="0" i="0" dirty="0">
                <a:solidFill>
                  <a:srgbClr val="2C2F34"/>
                </a:solidFill>
                <a:effectLst/>
                <a:latin typeface="Segoe UI" panose="020B0502040204020203" pitchFamily="34" charset="0"/>
                <a:cs typeface="Segoe UI" panose="020B0502040204020203" pitchFamily="34" charset="0"/>
              </a:rPr>
              <a:t>فتنشأ </a:t>
            </a:r>
            <a:r>
              <a:rPr lang="ar-YE" b="0" i="0" dirty="0">
                <a:solidFill>
                  <a:srgbClr val="2C2F34"/>
                </a:solidFill>
                <a:effectLst/>
                <a:latin typeface="Segoe UI" panose="020B0502040204020203" pitchFamily="34" charset="0"/>
                <a:cs typeface="Segoe UI" panose="020B0502040204020203" pitchFamily="34" charset="0"/>
              </a:rPr>
              <a:t>حالة من اللامبالاة وعدم السعي لتقديم الأفضل. لأنهم لا يجدون تشجيعًا من مؤسسات التعليم. وبسبب انخفاض معدل الرواتب للمعلمين وسوء تقدير الطلاب المتفوقين، وعدم الاهتمام بالعملية التعليمية، تنخفض الروح المعنوية لدى جميع أعضاء المؤسسة</a:t>
            </a:r>
            <a:r>
              <a:rPr lang="ar-JO" b="0" i="0" dirty="0">
                <a:solidFill>
                  <a:srgbClr val="2C2F34"/>
                </a:solidFill>
                <a:effectLst/>
                <a:latin typeface="Segoe UI" panose="020B0502040204020203" pitchFamily="34" charset="0"/>
                <a:cs typeface="Segoe UI" panose="020B0502040204020203" pitchFamily="34" charset="0"/>
              </a:rPr>
              <a:t>.</a:t>
            </a:r>
            <a:endParaRPr lang="ar-YE" sz="1800" b="0" i="0" u="none" strike="noStrike" baseline="0"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4C066A05-B97F-FDBF-A7E3-E36AD88A2C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40" y="1456969"/>
            <a:ext cx="2343150" cy="1409312"/>
          </a:xfrm>
          <a:prstGeom prst="rect">
            <a:avLst/>
          </a:prstGeom>
        </p:spPr>
      </p:pic>
      <p:cxnSp>
        <p:nvCxnSpPr>
          <p:cNvPr id="2" name="Straight Connector 1">
            <a:extLst>
              <a:ext uri="{FF2B5EF4-FFF2-40B4-BE49-F238E27FC236}">
                <a16:creationId xmlns:a16="http://schemas.microsoft.com/office/drawing/2014/main" xmlns="" id="{5DF1F068-1D4C-AA76-77A5-60361E794929}"/>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xmlns="" id="{D9F3690B-FB61-EE47-FA62-B8F5C0B143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299787679"/>
      </p:ext>
    </p:extLst>
  </p:cSld>
  <p:clrMapOvr>
    <a:masterClrMapping/>
  </p:clrMapOvr>
  <p:transition spd="slow" advTm="13434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23387" y="1394084"/>
            <a:ext cx="11292840" cy="4620451"/>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163943" y="2152359"/>
            <a:ext cx="10012680" cy="2862322"/>
          </a:xfrm>
          <a:prstGeom prst="rect">
            <a:avLst/>
          </a:prstGeom>
          <a:noFill/>
        </p:spPr>
        <p:txBody>
          <a:bodyPr wrap="square" rtlCol="0">
            <a:spAutoFit/>
          </a:bodyPr>
          <a:lstStyle/>
          <a:p>
            <a:pPr algn="r" rtl="1"/>
            <a:r>
              <a:rPr lang="ar-JO" sz="2400" b="1" i="0" u="none" strike="noStrike" baseline="0" dirty="0">
                <a:latin typeface="Segoe UI" panose="020B0502040204020203" pitchFamily="34" charset="0"/>
                <a:cs typeface="Segoe UI" panose="020B0502040204020203" pitchFamily="34" charset="0"/>
              </a:rPr>
              <a:t>سابعًا: سوء الإدارات أو القائمين على عملية التعليم</a:t>
            </a:r>
            <a:endParaRPr lang="ar-JO" sz="1600" b="1" dirty="0">
              <a:latin typeface="Segoe UI" panose="020B0502040204020203" pitchFamily="34" charset="0"/>
              <a:cs typeface="Segoe UI" panose="020B0502040204020203" pitchFamily="34" charset="0"/>
            </a:endParaRPr>
          </a:p>
          <a:p>
            <a:pPr algn="r" rtl="1">
              <a:lnSpc>
                <a:spcPct val="150000"/>
              </a:lnSpc>
            </a:pPr>
            <a:r>
              <a:rPr lang="ar-YE" sz="3200" dirty="0">
                <a:latin typeface="TraditionalArabic"/>
              </a:rPr>
              <a:t> </a:t>
            </a:r>
            <a:r>
              <a:rPr lang="ar-YE" sz="2000" b="0" i="0" dirty="0">
                <a:solidFill>
                  <a:srgbClr val="2C2F34"/>
                </a:solidFill>
                <a:effectLst/>
                <a:latin typeface="Segoe UI" panose="020B0502040204020203" pitchFamily="34" charset="0"/>
                <a:cs typeface="Segoe UI" panose="020B0502040204020203" pitchFamily="34" charset="0"/>
              </a:rPr>
              <a:t>يفتقد التعليم بالوطن العربي إلى إدارة </a:t>
            </a:r>
            <a:r>
              <a:rPr lang="ar-JO" sz="2000" b="0" i="0" dirty="0">
                <a:solidFill>
                  <a:srgbClr val="2C2F34"/>
                </a:solidFill>
                <a:effectLst/>
                <a:latin typeface="Segoe UI" panose="020B0502040204020203" pitchFamily="34" charset="0"/>
                <a:cs typeface="Segoe UI" panose="020B0502040204020203" pitchFamily="34" charset="0"/>
              </a:rPr>
              <a:t>وقيادة </a:t>
            </a:r>
            <a:r>
              <a:rPr lang="ar-YE" sz="2000" b="0" i="0" dirty="0">
                <a:solidFill>
                  <a:srgbClr val="2C2F34"/>
                </a:solidFill>
                <a:effectLst/>
                <a:latin typeface="Segoe UI" panose="020B0502040204020203" pitchFamily="34" charset="0"/>
                <a:cs typeface="Segoe UI" panose="020B0502040204020203" pitchFamily="34" charset="0"/>
              </a:rPr>
              <a:t>حكيمة تنجح في توظيف المؤهلين والمتخصصين بمجال التربية وهو عكس ما يحدث من توظيف غير المتخصصين. كما تحتاج إلى تدريب العاملين على كيفية التخطيط والتنظيم والإدارة والتعامل مع الطلاب وتسيير عملية التعليم بشكل إيجابي ناجح</a:t>
            </a:r>
            <a:r>
              <a:rPr lang="en-US" sz="2000" b="0" i="0" dirty="0">
                <a:solidFill>
                  <a:srgbClr val="2C2F34"/>
                </a:solidFill>
                <a:effectLst/>
                <a:latin typeface="Segoe UI" panose="020B0502040204020203" pitchFamily="34" charset="0"/>
                <a:cs typeface="Segoe UI" panose="020B0502040204020203" pitchFamily="34" charset="0"/>
              </a:rPr>
              <a:t> </a:t>
            </a:r>
            <a:r>
              <a:rPr lang="ar-JO" sz="2000" b="0" i="0" dirty="0">
                <a:solidFill>
                  <a:srgbClr val="2C2F34"/>
                </a:solidFill>
                <a:effectLst/>
                <a:latin typeface="Segoe UI" panose="020B0502040204020203" pitchFamily="34" charset="0"/>
                <a:cs typeface="Segoe UI" panose="020B0502040204020203" pitchFamily="34" charset="0"/>
              </a:rPr>
              <a:t>واتخاذ القرارات المناسبة لتسهيل وتطوير عملية التعليم</a:t>
            </a:r>
            <a:r>
              <a:rPr lang="ar-JO" sz="3200" b="0" i="0" dirty="0">
                <a:solidFill>
                  <a:srgbClr val="2C2F34"/>
                </a:solidFill>
                <a:effectLst/>
                <a:latin typeface="-apple-system"/>
              </a:rPr>
              <a:t>.</a:t>
            </a:r>
            <a:endParaRPr lang="ar-YE" sz="3200" b="0" i="0" u="none" strike="noStrike" baseline="0" dirty="0">
              <a:latin typeface="TraditionalArabic"/>
            </a:endParaRPr>
          </a:p>
        </p:txBody>
      </p:sp>
      <p:pic>
        <p:nvPicPr>
          <p:cNvPr id="10" name="Picture 9">
            <a:extLst>
              <a:ext uri="{FF2B5EF4-FFF2-40B4-BE49-F238E27FC236}">
                <a16:creationId xmlns:a16="http://schemas.microsoft.com/office/drawing/2014/main" xmlns="" id="{CC200996-4C2D-07B2-9AC5-ADAAB845C1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3151" y="1587921"/>
            <a:ext cx="2383737" cy="1140289"/>
          </a:xfrm>
          <a:prstGeom prst="rect">
            <a:avLst/>
          </a:prstGeom>
        </p:spPr>
      </p:pic>
      <p:pic>
        <p:nvPicPr>
          <p:cNvPr id="3" name="Graphic 21">
            <a:extLst>
              <a:ext uri="{FF2B5EF4-FFF2-40B4-BE49-F238E27FC236}">
                <a16:creationId xmlns:a16="http://schemas.microsoft.com/office/drawing/2014/main" xmlns="" id="{5F7D1CF0-FC15-1F1B-121F-B14529882D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xmlns="" id="{1222D1D3-D3A2-51F8-C9BB-7C03964499AE}"/>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1780133"/>
      </p:ext>
    </p:extLst>
  </p:cSld>
  <p:clrMapOvr>
    <a:masterClrMapping/>
  </p:clrMapOvr>
  <p:transition spd="slow" advTm="12448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046860" y="2014538"/>
            <a:ext cx="10012680" cy="4462760"/>
          </a:xfrm>
          <a:prstGeom prst="rect">
            <a:avLst/>
          </a:prstGeom>
          <a:noFill/>
        </p:spPr>
        <p:txBody>
          <a:bodyPr wrap="square" rtlCol="0">
            <a:spAutoFit/>
          </a:bodyPr>
          <a:lstStyle/>
          <a:p>
            <a:pPr algn="r" rtl="1"/>
            <a:r>
              <a:rPr lang="ar-JO" sz="2000" b="1" i="0" u="none" strike="noStrike" baseline="0" dirty="0">
                <a:latin typeface="Segoe UI" panose="020B0502040204020203" pitchFamily="34" charset="0"/>
                <a:cs typeface="Segoe UI" panose="020B0502040204020203" pitchFamily="34" charset="0"/>
              </a:rPr>
              <a:t>ثامنًا: </a:t>
            </a:r>
            <a:r>
              <a:rPr lang="ar-YE" sz="2000" b="1" i="0" u="none" strike="noStrike" baseline="0" dirty="0">
                <a:latin typeface="Segoe UI" panose="020B0502040204020203" pitchFamily="34" charset="0"/>
                <a:cs typeface="Segoe UI" panose="020B0502040204020203" pitchFamily="34" charset="0"/>
              </a:rPr>
              <a:t> </a:t>
            </a:r>
            <a:r>
              <a:rPr lang="ar-JO" sz="2000" b="1" i="0" u="none" strike="noStrike" baseline="0" dirty="0">
                <a:latin typeface="Segoe UI" panose="020B0502040204020203" pitchFamily="34" charset="0"/>
                <a:cs typeface="Segoe UI" panose="020B0502040204020203" pitchFamily="34" charset="0"/>
              </a:rPr>
              <a:t>عدم التركيز على الأهداف</a:t>
            </a:r>
          </a:p>
          <a:p>
            <a:pPr algn="r" rtl="1"/>
            <a:r>
              <a:rPr lang="ar-JO" sz="2400" b="1" dirty="0">
                <a:latin typeface="TraditionalArabic-Bold"/>
              </a:rPr>
              <a:t>  </a:t>
            </a:r>
          </a:p>
          <a:p>
            <a:pPr algn="r" rtl="1">
              <a:lnSpc>
                <a:spcPct val="200000"/>
              </a:lnSpc>
            </a:pPr>
            <a:r>
              <a:rPr lang="ar-JO" sz="2400" dirty="0">
                <a:solidFill>
                  <a:srgbClr val="2C2F34"/>
                </a:solidFill>
                <a:latin typeface="-apple-system"/>
                <a:cs typeface="Segoe UI" panose="020B0502040204020203" pitchFamily="34" charset="0"/>
              </a:rPr>
              <a:t>   </a:t>
            </a:r>
            <a:r>
              <a:rPr lang="ar-JO" sz="2400" dirty="0">
                <a:solidFill>
                  <a:srgbClr val="2C2F34"/>
                </a:solidFill>
                <a:latin typeface="Segoe UI" panose="020B0502040204020203" pitchFamily="34" charset="0"/>
                <a:cs typeface="Segoe UI" panose="020B0502040204020203" pitchFamily="34" charset="0"/>
              </a:rPr>
              <a:t> </a:t>
            </a:r>
            <a:r>
              <a:rPr lang="ar-JO" dirty="0">
                <a:solidFill>
                  <a:srgbClr val="2C2F34"/>
                </a:solidFill>
                <a:latin typeface="Segoe UI" panose="020B0502040204020203" pitchFamily="34" charset="0"/>
                <a:cs typeface="Segoe UI" panose="020B0502040204020203" pitchFamily="34" charset="0"/>
              </a:rPr>
              <a:t>قد يغفل من يعمل في التعليم عن التركيز على نتاجات عمليات التعليم بجميع أشكالها بسبب كثرة المهام الروتينية والمشاكل التي يواجهونها ف</a:t>
            </a:r>
            <a:r>
              <a:rPr lang="ar-YE" dirty="0">
                <a:solidFill>
                  <a:srgbClr val="2C2F34"/>
                </a:solidFill>
                <a:latin typeface="Segoe UI" panose="020B0502040204020203" pitchFamily="34" charset="0"/>
                <a:cs typeface="Segoe UI" panose="020B0502040204020203" pitchFamily="34" charset="0"/>
              </a:rPr>
              <a:t>تضيع أهداف التعليم بين الطالب والمعلم والمدير في الوطن العربي. ويضيع معها نجاح العملية التعليمية، ذلك أنه ليس هناك هدف </a:t>
            </a:r>
            <a:r>
              <a:rPr lang="ar-JO" dirty="0">
                <a:solidFill>
                  <a:srgbClr val="2C2F34"/>
                </a:solidFill>
                <a:latin typeface="Segoe UI" panose="020B0502040204020203" pitchFamily="34" charset="0"/>
                <a:cs typeface="Segoe UI" panose="020B0502040204020203" pitchFamily="34" charset="0"/>
              </a:rPr>
              <a:t>واضح</a:t>
            </a:r>
            <a:r>
              <a:rPr lang="ar-YE" dirty="0">
                <a:solidFill>
                  <a:srgbClr val="2C2F34"/>
                </a:solidFill>
                <a:latin typeface="Segoe UI" panose="020B0502040204020203" pitchFamily="34" charset="0"/>
                <a:cs typeface="Segoe UI" panose="020B0502040204020203" pitchFamily="34" charset="0"/>
              </a:rPr>
              <a:t>. ولا توجد خطة محددة يتعارف عليها الجميع ويسع</a:t>
            </a:r>
            <a:r>
              <a:rPr lang="ar-JO" dirty="0">
                <a:solidFill>
                  <a:srgbClr val="2C2F34"/>
                </a:solidFill>
                <a:latin typeface="Segoe UI" panose="020B0502040204020203" pitchFamily="34" charset="0"/>
                <a:cs typeface="Segoe UI" panose="020B0502040204020203" pitchFamily="34" charset="0"/>
              </a:rPr>
              <a:t>ون</a:t>
            </a:r>
            <a:r>
              <a:rPr lang="ar-YE" dirty="0">
                <a:solidFill>
                  <a:srgbClr val="2C2F34"/>
                </a:solidFill>
                <a:latin typeface="Segoe UI" panose="020B0502040204020203" pitchFamily="34" charset="0"/>
                <a:cs typeface="Segoe UI" panose="020B0502040204020203" pitchFamily="34" charset="0"/>
              </a:rPr>
              <a:t> </a:t>
            </a:r>
            <a:r>
              <a:rPr lang="ar-JO" dirty="0">
                <a:solidFill>
                  <a:srgbClr val="2C2F34"/>
                </a:solidFill>
                <a:latin typeface="Segoe UI" panose="020B0502040204020203" pitchFamily="34" charset="0"/>
                <a:cs typeface="Segoe UI" panose="020B0502040204020203" pitchFamily="34" charset="0"/>
              </a:rPr>
              <a:t>ل</a:t>
            </a:r>
            <a:r>
              <a:rPr lang="ar-YE" dirty="0">
                <a:solidFill>
                  <a:srgbClr val="2C2F34"/>
                </a:solidFill>
                <a:latin typeface="Segoe UI" panose="020B0502040204020203" pitchFamily="34" charset="0"/>
                <a:cs typeface="Segoe UI" panose="020B0502040204020203" pitchFamily="34" charset="0"/>
              </a:rPr>
              <a:t>تحقيقها، بل يسير الأمر بعشوائية وطريقة تقليدية مملة دون أهداف تولد العزيمة والإرادة</a:t>
            </a:r>
            <a:r>
              <a:rPr lang="ar-JO" dirty="0">
                <a:solidFill>
                  <a:srgbClr val="2C2F34"/>
                </a:solidFill>
                <a:latin typeface="Segoe UI" panose="020B0502040204020203" pitchFamily="34" charset="0"/>
                <a:cs typeface="Segoe UI" panose="020B0502040204020203" pitchFamily="34" charset="0"/>
              </a:rPr>
              <a:t> وتشجع على الابتكار والتغيير</a:t>
            </a:r>
            <a:r>
              <a:rPr lang="ar-YE" dirty="0"/>
              <a:t/>
            </a:r>
            <a:br>
              <a:rPr lang="ar-YE" dirty="0"/>
            </a:br>
            <a:endParaRPr lang="ar-YE" sz="2400" b="0" i="0" u="none" strike="noStrike" baseline="0" dirty="0">
              <a:latin typeface="TraditionalArabic"/>
            </a:endParaRPr>
          </a:p>
        </p:txBody>
      </p:sp>
      <p:pic>
        <p:nvPicPr>
          <p:cNvPr id="3" name="Picture 2">
            <a:extLst>
              <a:ext uri="{FF2B5EF4-FFF2-40B4-BE49-F238E27FC236}">
                <a16:creationId xmlns:a16="http://schemas.microsoft.com/office/drawing/2014/main" xmlns="" id="{334B8048-1AD9-335E-8286-EEAF724DD5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8709" y="1523999"/>
            <a:ext cx="2990850" cy="1273183"/>
          </a:xfrm>
          <a:prstGeom prst="rect">
            <a:avLst/>
          </a:prstGeom>
        </p:spPr>
      </p:pic>
      <p:cxnSp>
        <p:nvCxnSpPr>
          <p:cNvPr id="4" name="Straight Connector 3">
            <a:extLst>
              <a:ext uri="{FF2B5EF4-FFF2-40B4-BE49-F238E27FC236}">
                <a16:creationId xmlns:a16="http://schemas.microsoft.com/office/drawing/2014/main" xmlns="" id="{7F26E083-B1DD-57A7-04B7-50DB31155011}"/>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xmlns="" id="{9BDA87F8-60CE-50A9-2C2C-C7BE4FCBAE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509188632"/>
      </p:ext>
    </p:extLst>
  </p:cSld>
  <p:clrMapOvr>
    <a:masterClrMapping/>
  </p:clrMapOvr>
  <p:transition spd="slow" advTm="9829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310730" y="129062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935893" y="1550016"/>
            <a:ext cx="10320214" cy="4739759"/>
          </a:xfrm>
          <a:prstGeom prst="rect">
            <a:avLst/>
          </a:prstGeom>
          <a:noFill/>
        </p:spPr>
        <p:txBody>
          <a:bodyPr wrap="square" rtlCol="0">
            <a:spAutoFit/>
          </a:bodyPr>
          <a:lstStyle/>
          <a:p>
            <a:pPr algn="just" rtl="1">
              <a:lnSpc>
                <a:spcPct val="150000"/>
              </a:lnSpc>
            </a:pPr>
            <a:r>
              <a:rPr lang="ar-JO" sz="2000" b="1" dirty="0">
                <a:effectLst/>
                <a:latin typeface="Segoe UI" panose="020B0502040204020203" pitchFamily="34" charset="0"/>
                <a:ea typeface="Calibri" panose="020F0502020204030204" pitchFamily="34" charset="0"/>
                <a:cs typeface="Segoe UI" panose="020B0502040204020203" pitchFamily="34" charset="0"/>
              </a:rPr>
              <a:t>تاسعًا: تدني نوعية وجودة التعليم</a:t>
            </a:r>
          </a:p>
          <a:p>
            <a:pPr algn="just" rtl="1">
              <a:lnSpc>
                <a:spcPct val="200000"/>
              </a:lnSpc>
            </a:pPr>
            <a:r>
              <a:rPr lang="ar-JO" sz="2800" b="0" i="0" u="none" strike="noStrike" baseline="0" dirty="0">
                <a:latin typeface="TraditionalArabic"/>
              </a:rPr>
              <a:t> </a:t>
            </a:r>
            <a:r>
              <a:rPr lang="ar-YE" b="0" i="0" dirty="0">
                <a:solidFill>
                  <a:srgbClr val="2C2F34"/>
                </a:solidFill>
                <a:effectLst/>
                <a:latin typeface="Segoe UI" panose="020B0502040204020203" pitchFamily="34" charset="0"/>
                <a:cs typeface="Segoe UI" panose="020B0502040204020203" pitchFamily="34" charset="0"/>
              </a:rPr>
              <a:t>تشير معظم الأبحاث والدراسات الميدانية التي تم تنفيذها في مختلف بلادنا العربية إلى </a:t>
            </a:r>
            <a:r>
              <a:rPr lang="ar-YE" b="0" i="0" dirty="0">
                <a:solidFill>
                  <a:srgbClr val="2C2F34"/>
                </a:solidFill>
                <a:effectLst/>
                <a:highlight>
                  <a:srgbClr val="00FF00"/>
                </a:highlight>
                <a:latin typeface="Segoe UI" panose="020B0502040204020203" pitchFamily="34" charset="0"/>
                <a:cs typeface="Segoe UI" panose="020B0502040204020203" pitchFamily="34" charset="0"/>
              </a:rPr>
              <a:t>تراجع نوعية التعليم، </a:t>
            </a:r>
            <a:r>
              <a:rPr lang="ar-YE" b="0" i="0" dirty="0">
                <a:solidFill>
                  <a:srgbClr val="2C2F34"/>
                </a:solidFill>
                <a:effectLst/>
                <a:latin typeface="Segoe UI" panose="020B0502040204020203" pitchFamily="34" charset="0"/>
                <a:cs typeface="Segoe UI" panose="020B0502040204020203" pitchFamily="34" charset="0"/>
              </a:rPr>
              <a:t>وضعف مستو</a:t>
            </a:r>
            <a:r>
              <a:rPr lang="ar-JO" b="0" i="0" dirty="0">
                <a:solidFill>
                  <a:srgbClr val="2C2F34"/>
                </a:solidFill>
                <a:effectLst/>
                <a:latin typeface="Segoe UI" panose="020B0502040204020203" pitchFamily="34" charset="0"/>
                <a:cs typeface="Segoe UI" panose="020B0502040204020203" pitchFamily="34" charset="0"/>
              </a:rPr>
              <a:t>ى</a:t>
            </a:r>
            <a:r>
              <a:rPr lang="ar-YE" b="0" i="0" dirty="0">
                <a:solidFill>
                  <a:srgbClr val="2C2F34"/>
                </a:solidFill>
                <a:effectLst/>
                <a:latin typeface="Segoe UI" panose="020B0502040204020203" pitchFamily="34" charset="0"/>
                <a:cs typeface="Segoe UI" panose="020B0502040204020203" pitchFamily="34" charset="0"/>
              </a:rPr>
              <a:t> الطالب والمعلم على حد سواء، والمقصود بنوعية التعليم هو ضعف المهارات والقدرات التي يصنعها التعليم في شخصية وعقل التلميذ، فالتعليم العربي اعتاد أن يعلم التلميذ القراءة والكتابة وبعض العمليات الحسابية وتدريسه ثقافة عامة، وتحسين نوعية التعليم تتطلب الاهتمام ببناء القدرات والمهارات التي يحتاجها طالب اليوم، ومواطن الغد، ولعل من أهم القدرات المرتبطة بتحسين النوعية هي بناء قدرات التحليل، والتركيب، والاستنتاج، والتطبيق، وتدريب الطالب على توظيف المعلومات والمعارف التي يتلقاها في كل نظام عقلي ومنطقي متناسق مرتبط ببعضه بعضاً</a:t>
            </a:r>
            <a:endParaRPr lang="ar-YE" sz="2800" b="0" i="0" u="none" strike="noStrike" baseline="0"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1E5D2719-BBBC-7853-097E-9B30AC9CFF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5893" y="1416124"/>
            <a:ext cx="2729718" cy="857027"/>
          </a:xfrm>
          <a:prstGeom prst="rect">
            <a:avLst/>
          </a:prstGeom>
        </p:spPr>
      </p:pic>
      <p:pic>
        <p:nvPicPr>
          <p:cNvPr id="4" name="Graphic 21">
            <a:extLst>
              <a:ext uri="{FF2B5EF4-FFF2-40B4-BE49-F238E27FC236}">
                <a16:creationId xmlns:a16="http://schemas.microsoft.com/office/drawing/2014/main" xmlns="" id="{9906D086-32F7-0EC2-4E57-F08BCDCCBA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1" name="Straight Connector 10">
            <a:extLst>
              <a:ext uri="{FF2B5EF4-FFF2-40B4-BE49-F238E27FC236}">
                <a16:creationId xmlns:a16="http://schemas.microsoft.com/office/drawing/2014/main" xmlns="" id="{47B3A23E-68F4-476C-55BA-A2C808C17CB6}"/>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2561832"/>
      </p:ext>
    </p:extLst>
  </p:cSld>
  <p:clrMapOvr>
    <a:masterClrMapping/>
  </p:clrMapOvr>
  <p:transition spd="slow" advTm="14550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1640114" y="1273183"/>
            <a:ext cx="9782629"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2453570" y="1679991"/>
            <a:ext cx="7232474" cy="669094"/>
          </a:xfrm>
          <a:prstGeom prst="rect">
            <a:avLst/>
          </a:prstGeom>
          <a:noFill/>
        </p:spPr>
        <p:txBody>
          <a:bodyPr wrap="square" rtlCol="0">
            <a:spAutoFit/>
          </a:bodyPr>
          <a:lstStyle/>
          <a:p>
            <a:pPr algn="ctr" rtl="1">
              <a:lnSpc>
                <a:spcPct val="150000"/>
              </a:lnSpc>
            </a:pPr>
            <a:r>
              <a:rPr lang="ar-JO" sz="2800" i="0" u="none" strike="noStrike" baseline="0" dirty="0">
                <a:latin typeface="Segoe UI" panose="020B0502040204020203" pitchFamily="34" charset="0"/>
                <a:cs typeface="Segoe UI" panose="020B0502040204020203" pitchFamily="34" charset="0"/>
              </a:rPr>
              <a:t>   </a:t>
            </a:r>
            <a:r>
              <a:rPr lang="ar-JO" sz="2000" b="1" dirty="0">
                <a:solidFill>
                  <a:srgbClr val="00B0F0"/>
                </a:solidFill>
                <a:latin typeface="Segoe UI" panose="020B0502040204020203" pitchFamily="34" charset="0"/>
                <a:cs typeface="Segoe UI" panose="020B0502040204020203" pitchFamily="34" charset="0"/>
              </a:rPr>
              <a:t>مفهوم </a:t>
            </a:r>
            <a:r>
              <a:rPr lang="ar-JO" sz="2000" b="1" i="0" u="sng" strike="noStrike" baseline="0" dirty="0">
                <a:solidFill>
                  <a:srgbClr val="00B0F0"/>
                </a:solidFill>
                <a:latin typeface="Segoe UI" panose="020B0502040204020203" pitchFamily="34" charset="0"/>
                <a:cs typeface="Segoe UI" panose="020B0502040204020203" pitchFamily="34" charset="0"/>
              </a:rPr>
              <a:t>تطوير</a:t>
            </a:r>
            <a:r>
              <a:rPr lang="ar-JO" sz="2000" b="1" i="0" u="none" strike="noStrike" baseline="0" dirty="0">
                <a:solidFill>
                  <a:srgbClr val="00B0F0"/>
                </a:solidFill>
                <a:latin typeface="Segoe UI" panose="020B0502040204020203" pitchFamily="34" charset="0"/>
                <a:cs typeface="Segoe UI" panose="020B0502040204020203" pitchFamily="34" charset="0"/>
              </a:rPr>
              <a:t> سياسات التعليم العام والعالي</a:t>
            </a:r>
            <a:r>
              <a:rPr lang="ar-JO" sz="2000" b="1" dirty="0">
                <a:solidFill>
                  <a:srgbClr val="00B0F0"/>
                </a:solidFill>
                <a:latin typeface="Segoe UI" panose="020B0502040204020203" pitchFamily="34" charset="0"/>
                <a:cs typeface="Segoe UI" panose="020B0502040204020203" pitchFamily="34" charset="0"/>
              </a:rPr>
              <a:t> </a:t>
            </a:r>
            <a:r>
              <a:rPr lang="ar-JO" sz="2000" b="1" u="sng" dirty="0">
                <a:solidFill>
                  <a:srgbClr val="00B0F0"/>
                </a:solidFill>
                <a:latin typeface="Segoe UI" panose="020B0502040204020203" pitchFamily="34" charset="0"/>
                <a:cs typeface="Segoe UI" panose="020B0502040204020203" pitchFamily="34" charset="0"/>
              </a:rPr>
              <a:t>ودواعيه</a:t>
            </a:r>
            <a:endParaRPr lang="en-US" sz="40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pic>
        <p:nvPicPr>
          <p:cNvPr id="10" name="Picture 9">
            <a:extLst>
              <a:ext uri="{FF2B5EF4-FFF2-40B4-BE49-F238E27FC236}">
                <a16:creationId xmlns:a16="http://schemas.microsoft.com/office/drawing/2014/main" xmlns="" id="{08BA1ACC-670A-5D6B-935A-5CB13D2DDB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0390" y="2653643"/>
            <a:ext cx="5345723" cy="3414954"/>
          </a:xfrm>
          <a:prstGeom prst="rect">
            <a:avLst/>
          </a:prstGeom>
        </p:spPr>
      </p:pic>
      <p:cxnSp>
        <p:nvCxnSpPr>
          <p:cNvPr id="2" name="Straight Connector 1">
            <a:extLst>
              <a:ext uri="{FF2B5EF4-FFF2-40B4-BE49-F238E27FC236}">
                <a16:creationId xmlns:a16="http://schemas.microsoft.com/office/drawing/2014/main" xmlns="" id="{C365D029-24EA-0BDD-814E-D66F47942D6E}"/>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xmlns="" id="{F6894ACD-23C0-59EF-89EF-DF8B4E3809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2257388018"/>
      </p:ext>
    </p:extLst>
  </p:cSld>
  <p:clrMapOvr>
    <a:masterClrMapping/>
  </p:clrMapOvr>
  <p:transition spd="slow" advTm="38392">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2422544" y="1507197"/>
            <a:ext cx="7074544" cy="583878"/>
          </a:xfrm>
          <a:prstGeom prst="rect">
            <a:avLst/>
          </a:prstGeom>
          <a:noFill/>
        </p:spPr>
        <p:txBody>
          <a:bodyPr wrap="square" rtlCol="0">
            <a:spAutoFit/>
          </a:bodyPr>
          <a:lstStyle/>
          <a:p>
            <a:pPr algn="ctr" rtl="1">
              <a:lnSpc>
                <a:spcPct val="150000"/>
              </a:lnSpc>
            </a:pPr>
            <a:r>
              <a:rPr lang="ar-JO" sz="2000" i="0" u="none" strike="noStrike" baseline="0" dirty="0">
                <a:latin typeface="Segoe UI" panose="020B0502040204020203" pitchFamily="34" charset="0"/>
                <a:cs typeface="Segoe UI" panose="020B0502040204020203" pitchFamily="34" charset="0"/>
              </a:rPr>
              <a:t>   </a:t>
            </a:r>
            <a:r>
              <a:rPr lang="ar-JO" sz="2400" b="1" i="0" u="none" strike="noStrike" baseline="0" dirty="0">
                <a:solidFill>
                  <a:srgbClr val="00B0F0"/>
                </a:solidFill>
                <a:latin typeface="Segoe UI" panose="020B0502040204020203" pitchFamily="34" charset="0"/>
                <a:cs typeface="Segoe UI" panose="020B0502040204020203" pitchFamily="34" charset="0"/>
              </a:rPr>
              <a:t>تطوير سياسات التعليم</a:t>
            </a:r>
            <a:endParaRPr lang="en-US" sz="32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E7758CAA-5E28-4210-8ABB-396AD03A324E}"/>
              </a:ext>
            </a:extLst>
          </p:cNvPr>
          <p:cNvSpPr txBox="1"/>
          <p:nvPr/>
        </p:nvSpPr>
        <p:spPr>
          <a:xfrm>
            <a:off x="1127760" y="2291277"/>
            <a:ext cx="9931780" cy="3139321"/>
          </a:xfrm>
          <a:prstGeom prst="rect">
            <a:avLst/>
          </a:prstGeom>
          <a:noFill/>
        </p:spPr>
        <p:txBody>
          <a:bodyPr wrap="square" rtlCol="0">
            <a:spAutoFit/>
          </a:bodyPr>
          <a:lstStyle/>
          <a:p>
            <a:pPr algn="just" rtl="1">
              <a:lnSpc>
                <a:spcPct val="200000"/>
              </a:lnSpc>
            </a:pPr>
            <a:r>
              <a:rPr lang="ar-JO" b="1" dirty="0">
                <a:effectLst/>
                <a:latin typeface="Segoe UI" panose="020B0502040204020203" pitchFamily="34" charset="0"/>
                <a:ea typeface="Calibri" panose="020F0502020204030204" pitchFamily="34" charset="0"/>
                <a:cs typeface="Segoe UI" panose="020B0502040204020203" pitchFamily="34" charset="0"/>
              </a:rPr>
              <a:t>مفهوم تطوير سياسات التعليم</a:t>
            </a:r>
          </a:p>
          <a:p>
            <a:pPr algn="just" rtl="1">
              <a:lnSpc>
                <a:spcPct val="200000"/>
              </a:lnSpc>
            </a:pPr>
            <a:endParaRPr lang="ar-JO" sz="600" b="1" dirty="0">
              <a:effectLst/>
              <a:latin typeface="Alexandria Medium" pitchFamily="2" charset="-78"/>
              <a:ea typeface="Calibri" panose="020F0502020204030204" pitchFamily="34" charset="0"/>
              <a:cs typeface="Alexandria Medium" pitchFamily="2" charset="-78"/>
            </a:endParaRPr>
          </a:p>
          <a:p>
            <a:pPr algn="just" rtl="1">
              <a:lnSpc>
                <a:spcPct val="150000"/>
              </a:lnSpc>
            </a:pPr>
            <a:r>
              <a:rPr lang="ar-JO" sz="1800" dirty="0">
                <a:effectLst/>
                <a:ea typeface="Calibri" panose="020F0502020204030204" pitchFamily="34" charset="0"/>
                <a:cs typeface="Simplified Arabic" panose="02020603050405020304" pitchFamily="18" charset="-78"/>
              </a:rPr>
              <a:t>    </a:t>
            </a:r>
            <a:r>
              <a:rPr lang="ar-JO" sz="2000" dirty="0">
                <a:effectLst/>
                <a:latin typeface="Segoe UI" panose="020B0502040204020203" pitchFamily="34" charset="0"/>
                <a:ea typeface="Calibri" panose="020F0502020204030204" pitchFamily="34" charset="0"/>
                <a:cs typeface="Segoe UI" panose="020B0502040204020203" pitchFamily="34" charset="0"/>
              </a:rPr>
              <a:t>يشير مفهوم تطوير سياسات التعليم في المدارس والجامعات إلى أنها عملية هادفة لتغيير وتحسين طبيعة التعليم العام والعالي نحو الأفضل، والانتقال به إلى وضع أرقى نظريًا وعملياً، وذلك من خلال البحث المتأني في فلسفة التعليم، وسياساته، ونظمه، ومؤسساته، وكفايته الداخلية والخارجية، ووالبحث عن طرق محددة ودقيقة لتغييره بإجراء تغيرات بسيطة، فيكون التطوير محدوداً، أو بتغيرات في النظام التعليمي وما يتعلق به من أنظمة أخرى فيكون إصلاحاً</a:t>
            </a:r>
            <a:r>
              <a:rPr lang="ar-JO" sz="1600" dirty="0">
                <a:effectLst/>
                <a:latin typeface="Segoe UI" panose="020B0502040204020203" pitchFamily="34" charset="0"/>
                <a:ea typeface="Calibri" panose="020F0502020204030204" pitchFamily="34" charset="0"/>
                <a:cs typeface="Segoe UI" panose="020B0502040204020203" pitchFamily="34" charset="0"/>
              </a:rPr>
              <a:t>.</a:t>
            </a:r>
            <a:endParaRPr lang="en-US" dirty="0">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5A28D0BF-B9D4-F829-EDDF-1ABB77E80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081" y="1310647"/>
            <a:ext cx="2143125" cy="1760864"/>
          </a:xfrm>
          <a:prstGeom prst="rect">
            <a:avLst/>
          </a:prstGeom>
        </p:spPr>
      </p:pic>
      <p:sp>
        <p:nvSpPr>
          <p:cNvPr id="10" name="Rectangle 9">
            <a:extLst>
              <a:ext uri="{FF2B5EF4-FFF2-40B4-BE49-F238E27FC236}">
                <a16:creationId xmlns:a16="http://schemas.microsoft.com/office/drawing/2014/main" xmlns="" id="{294A7740-697F-6CE9-584A-F61C80728232}"/>
              </a:ext>
            </a:extLst>
          </p:cNvPr>
          <p:cNvSpPr/>
          <p:nvPr/>
        </p:nvSpPr>
        <p:spPr>
          <a:xfrm>
            <a:off x="464512" y="2766026"/>
            <a:ext cx="2143125" cy="2696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xmlns="" id="{A3E7387A-EE0C-02DD-0CDA-4286DD1012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3" name="Straight Connector 12">
            <a:extLst>
              <a:ext uri="{FF2B5EF4-FFF2-40B4-BE49-F238E27FC236}">
                <a16:creationId xmlns:a16="http://schemas.microsoft.com/office/drawing/2014/main" xmlns="" id="{A1FAEAA7-046D-166F-B459-D013E451B479}"/>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4067511"/>
      </p:ext>
    </p:extLst>
  </p:cSld>
  <p:clrMapOvr>
    <a:masterClrMapping/>
  </p:clrMapOvr>
  <p:transition spd="slow" advTm="183183">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2422544" y="1507197"/>
            <a:ext cx="7074544" cy="751488"/>
          </a:xfrm>
          <a:prstGeom prst="rect">
            <a:avLst/>
          </a:prstGeom>
          <a:noFill/>
        </p:spPr>
        <p:txBody>
          <a:bodyPr wrap="square" rtlCol="0">
            <a:spAutoFit/>
          </a:bodyPr>
          <a:lstStyle/>
          <a:p>
            <a:pPr algn="ctr" rtl="1">
              <a:lnSpc>
                <a:spcPct val="150000"/>
              </a:lnSpc>
            </a:pPr>
            <a:r>
              <a:rPr lang="ar-JO" sz="3200" i="0" u="none" strike="noStrike" baseline="0" dirty="0">
                <a:latin typeface="Segoe UI" panose="020B0502040204020203" pitchFamily="34" charset="0"/>
                <a:cs typeface="Segoe UI" panose="020B0502040204020203" pitchFamily="34" charset="0"/>
              </a:rPr>
              <a:t>   </a:t>
            </a:r>
            <a:r>
              <a:rPr lang="ar-JO" sz="2400" b="1" i="0" u="none" strike="noStrike" baseline="0" dirty="0">
                <a:solidFill>
                  <a:srgbClr val="00B0F0"/>
                </a:solidFill>
                <a:latin typeface="Segoe UI" panose="020B0502040204020203" pitchFamily="34" charset="0"/>
                <a:cs typeface="Segoe UI" panose="020B0502040204020203" pitchFamily="34" charset="0"/>
              </a:rPr>
              <a:t>تطوير سياسات التعليم</a:t>
            </a:r>
            <a:endParaRPr lang="en-US" sz="44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E7758CAA-5E28-4210-8ABB-396AD03A324E}"/>
              </a:ext>
            </a:extLst>
          </p:cNvPr>
          <p:cNvSpPr txBox="1"/>
          <p:nvPr/>
        </p:nvSpPr>
        <p:spPr>
          <a:xfrm>
            <a:off x="1127760" y="2191757"/>
            <a:ext cx="9931780" cy="3708708"/>
          </a:xfrm>
          <a:prstGeom prst="rect">
            <a:avLst/>
          </a:prstGeom>
          <a:noFill/>
        </p:spPr>
        <p:txBody>
          <a:bodyPr wrap="square" rtlCol="0">
            <a:spAutoFit/>
          </a:bodyPr>
          <a:lstStyle/>
          <a:p>
            <a:pPr algn="just" rtl="1">
              <a:lnSpc>
                <a:spcPct val="200000"/>
              </a:lnSpc>
            </a:pPr>
            <a:r>
              <a:rPr lang="ar-SA" b="1" dirty="0">
                <a:effectLst/>
                <a:latin typeface="Segoe UI" panose="020B0502040204020203" pitchFamily="34" charset="0"/>
                <a:ea typeface="Calibri" panose="020F0502020204030204" pitchFamily="34" charset="0"/>
                <a:cs typeface="Segoe UI" panose="020B0502040204020203" pitchFamily="34" charset="0"/>
              </a:rPr>
              <a:t>وتتمحور علمية تطوير السياسات التربوية </a:t>
            </a:r>
            <a:r>
              <a:rPr lang="ar-JO" b="1" dirty="0">
                <a:effectLst/>
                <a:latin typeface="Segoe UI" panose="020B0502040204020203" pitchFamily="34" charset="0"/>
                <a:ea typeface="Calibri" panose="020F0502020204030204" pitchFamily="34" charset="0"/>
                <a:cs typeface="Segoe UI" panose="020B0502040204020203" pitchFamily="34" charset="0"/>
              </a:rPr>
              <a:t>للمدارس و</a:t>
            </a:r>
            <a:r>
              <a:rPr lang="ar-JO" b="1" dirty="0">
                <a:latin typeface="Segoe UI" panose="020B0502040204020203" pitchFamily="34" charset="0"/>
                <a:ea typeface="Calibri" panose="020F0502020204030204" pitchFamily="34" charset="0"/>
                <a:cs typeface="Segoe UI" panose="020B0502040204020203" pitchFamily="34" charset="0"/>
              </a:rPr>
              <a:t>ا</a:t>
            </a:r>
            <a:r>
              <a:rPr lang="ar-SA" b="1" dirty="0">
                <a:effectLst/>
                <a:latin typeface="Segoe UI" panose="020B0502040204020203" pitchFamily="34" charset="0"/>
                <a:ea typeface="Calibri" panose="020F0502020204030204" pitchFamily="34" charset="0"/>
                <a:cs typeface="Segoe UI" panose="020B0502040204020203" pitchFamily="34" charset="0"/>
              </a:rPr>
              <a:t>لجامعات حول</a:t>
            </a:r>
            <a:r>
              <a:rPr lang="ar-JO" sz="1600" b="1" dirty="0">
                <a:effectLst/>
                <a:latin typeface="Segoe UI" panose="020B0502040204020203" pitchFamily="34" charset="0"/>
                <a:ea typeface="Calibri" panose="020F0502020204030204" pitchFamily="34" charset="0"/>
                <a:cs typeface="Segoe UI" panose="020B0502040204020203" pitchFamily="34" charset="0"/>
              </a:rPr>
              <a:t>:</a:t>
            </a:r>
          </a:p>
          <a:p>
            <a:pPr algn="just" rtl="1">
              <a:lnSpc>
                <a:spcPct val="200000"/>
              </a:lnSpc>
            </a:pPr>
            <a:endParaRPr lang="ar-JO" sz="1400" b="1" dirty="0">
              <a:effectLst/>
              <a:latin typeface="Alexandria Medium" pitchFamily="2" charset="-78"/>
              <a:ea typeface="Calibri" panose="020F0502020204030204" pitchFamily="34" charset="0"/>
              <a:cs typeface="Alexandria Medium" pitchFamily="2" charset="-78"/>
            </a:endParaRPr>
          </a:p>
          <a:p>
            <a:pPr algn="just" rtl="1">
              <a:lnSpc>
                <a:spcPct val="150000"/>
              </a:lnSpc>
            </a:pPr>
            <a:r>
              <a:rPr lang="ar-JO" sz="2400" dirty="0">
                <a:ea typeface="Calibri" panose="020F0502020204030204" pitchFamily="34" charset="0"/>
              </a:rPr>
              <a:t>- </a:t>
            </a:r>
            <a:r>
              <a:rPr lang="ar-SA" sz="2400" dirty="0">
                <a:effectLst/>
                <a:ea typeface="Calibri" panose="020F0502020204030204"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إعادة صياغة الفلسفة الأساسية، وتحديث رؤية ورسالة </a:t>
            </a:r>
            <a:r>
              <a:rPr lang="ar-JO" dirty="0">
                <a:effectLst/>
                <a:latin typeface="Segoe UI" panose="020B0502040204020203" pitchFamily="34" charset="0"/>
                <a:ea typeface="Calibri" panose="020F0502020204030204" pitchFamily="34" charset="0"/>
                <a:cs typeface="Segoe UI" panose="020B0502040204020203" pitchFamily="34" charset="0"/>
              </a:rPr>
              <a:t>المدارس وال</a:t>
            </a:r>
            <a:r>
              <a:rPr lang="ar-SA" dirty="0">
                <a:effectLst/>
                <a:latin typeface="Segoe UI" panose="020B0502040204020203" pitchFamily="34" charset="0"/>
                <a:ea typeface="Calibri" panose="020F0502020204030204" pitchFamily="34" charset="0"/>
                <a:cs typeface="Segoe UI" panose="020B0502040204020203" pitchFamily="34" charset="0"/>
              </a:rPr>
              <a:t>جامع</a:t>
            </a:r>
            <a:r>
              <a:rPr lang="ar-JO" dirty="0">
                <a:effectLst/>
                <a:latin typeface="Segoe UI" panose="020B0502040204020203" pitchFamily="34" charset="0"/>
                <a:ea typeface="Calibri" panose="020F0502020204030204" pitchFamily="34" charset="0"/>
                <a:cs typeface="Segoe UI" panose="020B0502040204020203" pitchFamily="34" charset="0"/>
              </a:rPr>
              <a:t>ات</a:t>
            </a:r>
            <a:r>
              <a:rPr lang="ar-SA" dirty="0">
                <a:effectLst/>
                <a:latin typeface="Segoe UI" panose="020B0502040204020203" pitchFamily="34" charset="0"/>
                <a:ea typeface="Calibri" panose="020F0502020204030204" pitchFamily="34" charset="0"/>
                <a:cs typeface="Segoe UI" panose="020B0502040204020203" pitchFamily="34" charset="0"/>
              </a:rPr>
              <a:t> بما يعكس سمات ومعطيات العصر</a:t>
            </a:r>
            <a:r>
              <a:rPr lang="ar-JO" dirty="0">
                <a:effectLst/>
                <a:latin typeface="Segoe UI" panose="020B0502040204020203" pitchFamily="34" charset="0"/>
                <a:ea typeface="Calibri" panose="020F0502020204030204" pitchFamily="34" charset="0"/>
                <a:cs typeface="Segoe UI" panose="020B0502040204020203" pitchFamily="34" charset="0"/>
              </a:rPr>
              <a:t>.</a:t>
            </a:r>
          </a:p>
          <a:p>
            <a:pPr algn="just" rtl="1">
              <a:lnSpc>
                <a:spcPct val="150000"/>
              </a:lnSpc>
            </a:pPr>
            <a:r>
              <a:rPr lang="en-US" dirty="0">
                <a:latin typeface="Segoe UI" panose="020B0502040204020203" pitchFamily="34" charset="0"/>
                <a:ea typeface="Calibri" panose="020F0502020204030204" pitchFamily="34" charset="0"/>
                <a:cs typeface="Segoe UI" panose="020B0502040204020203" pitchFamily="34" charset="0"/>
              </a:rPr>
              <a:t>- </a:t>
            </a:r>
            <a:r>
              <a:rPr lang="ar-JO" dirty="0">
                <a:latin typeface="Segoe UI" panose="020B0502040204020203" pitchFamily="34" charset="0"/>
                <a:ea typeface="Calibri" panose="020F0502020204030204" pitchFamily="34" charset="0"/>
                <a:cs typeface="Segoe UI" panose="020B0502040204020203" pitchFamily="34" charset="0"/>
              </a:rPr>
              <a:t>إعادة النظر في القوانين والتعليمات المنظمة لهذه العمليات وإصلاحها وإدخال روح الابتكار والتجديد</a:t>
            </a:r>
            <a:endParaRPr lang="ar-JO"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50000"/>
              </a:lnSpc>
            </a:pPr>
            <a:r>
              <a:rPr lang="ar-JO" dirty="0">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إعادة تصميم هياكل </a:t>
            </a:r>
            <a:r>
              <a:rPr lang="ar-JO" dirty="0">
                <a:effectLst/>
                <a:latin typeface="Segoe UI" panose="020B0502040204020203" pitchFamily="34" charset="0"/>
                <a:ea typeface="Calibri" panose="020F0502020204030204" pitchFamily="34" charset="0"/>
                <a:cs typeface="Segoe UI" panose="020B0502040204020203" pitchFamily="34" charset="0"/>
              </a:rPr>
              <a:t>التنظيمات الإدارية والفنية </a:t>
            </a:r>
            <a:r>
              <a:rPr lang="ar-SA" dirty="0">
                <a:effectLst/>
                <a:latin typeface="Segoe UI" panose="020B0502040204020203" pitchFamily="34" charset="0"/>
                <a:ea typeface="Calibri" panose="020F0502020204030204" pitchFamily="34" charset="0"/>
                <a:cs typeface="Segoe UI" panose="020B0502040204020203" pitchFamily="34" charset="0"/>
              </a:rPr>
              <a:t>باعتماد المرونة واللامركزية، وتطوير مبادئ التواصل والترابط بينها</a:t>
            </a:r>
            <a:r>
              <a:rPr lang="ar-JO" dirty="0">
                <a:effectLst/>
                <a:latin typeface="Segoe UI" panose="020B0502040204020203" pitchFamily="34" charset="0"/>
                <a:ea typeface="Calibri" panose="020F0502020204030204" pitchFamily="34" charset="0"/>
                <a:cs typeface="Segoe UI" panose="020B0502040204020203" pitchFamily="34" charset="0"/>
              </a:rPr>
              <a:t>.</a:t>
            </a:r>
          </a:p>
          <a:p>
            <a:pPr algn="just" rtl="1">
              <a:lnSpc>
                <a:spcPct val="150000"/>
              </a:lnSpc>
            </a:pPr>
            <a:r>
              <a:rPr lang="ar-SA" dirty="0">
                <a:effectLst/>
                <a:latin typeface="Segoe UI" panose="020B0502040204020203" pitchFamily="34" charset="0"/>
                <a:ea typeface="Calibri" panose="020F0502020204030204" pitchFamily="34" charset="0"/>
                <a:cs typeface="Segoe UI" panose="020B0502040204020203" pitchFamily="34" charset="0"/>
              </a:rPr>
              <a:t> </a:t>
            </a:r>
            <a:r>
              <a:rPr lang="ar-JO"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وأخيراً الالتزام بالتطوير والتحديث منهاجاً أساسياً فيها، وتكريس التميز والاختلاف فيما بينها</a:t>
            </a:r>
            <a:endParaRPr lang="en-US" dirty="0">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C0702F9B-AE13-E4C0-BCDF-E200D44DC6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6052" y="1555418"/>
            <a:ext cx="2828925" cy="1385236"/>
          </a:xfrm>
          <a:prstGeom prst="rect">
            <a:avLst/>
          </a:prstGeom>
        </p:spPr>
      </p:pic>
      <p:pic>
        <p:nvPicPr>
          <p:cNvPr id="10" name="Graphic 21">
            <a:extLst>
              <a:ext uri="{FF2B5EF4-FFF2-40B4-BE49-F238E27FC236}">
                <a16:creationId xmlns:a16="http://schemas.microsoft.com/office/drawing/2014/main" xmlns="" id="{12DB8D93-03C9-CBEC-6DD6-82D9C9EA36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1" name="Straight Connector 10">
            <a:extLst>
              <a:ext uri="{FF2B5EF4-FFF2-40B4-BE49-F238E27FC236}">
                <a16:creationId xmlns:a16="http://schemas.microsoft.com/office/drawing/2014/main" xmlns="" id="{5116F6B3-BE7F-9967-CE70-C06AD43748BB}"/>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129622"/>
      </p:ext>
    </p:extLst>
  </p:cSld>
  <p:clrMapOvr>
    <a:masterClrMapping/>
  </p:clrMapOvr>
  <p:transition spd="slow" advTm="10129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2818555" y="1434983"/>
            <a:ext cx="6395783" cy="489108"/>
          </a:xfrm>
          <a:prstGeom prst="rect">
            <a:avLst/>
          </a:prstGeom>
          <a:noFill/>
        </p:spPr>
        <p:txBody>
          <a:bodyPr wrap="square" rtlCol="0">
            <a:spAutoFit/>
          </a:bodyPr>
          <a:lstStyle/>
          <a:p>
            <a:pPr marR="0" lvl="0" algn="ctr" rtl="1">
              <a:lnSpc>
                <a:spcPct val="115000"/>
              </a:lnSpc>
              <a:spcBef>
                <a:spcPts val="200"/>
              </a:spcBef>
              <a:spcAft>
                <a:spcPts val="200"/>
              </a:spcAft>
              <a:tabLst>
                <a:tab pos="365760" algn="l"/>
                <a:tab pos="731520" algn="l"/>
                <a:tab pos="1097280" algn="l"/>
                <a:tab pos="1463040" algn="l"/>
                <a:tab pos="457200" algn="l"/>
              </a:tabLst>
            </a:pPr>
            <a:r>
              <a:rPr lang="ar-JO" sz="24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دواعي تطوير سياسات التعليم</a:t>
            </a:r>
            <a:r>
              <a:rPr lang="ar-JO" b="1" dirty="0">
                <a:effectLst/>
                <a:latin typeface="Segoe UI" panose="020B0502040204020203" pitchFamily="34" charset="0"/>
                <a:ea typeface="Times New Roman" panose="02020603050405020304" pitchFamily="18" charset="0"/>
                <a:cs typeface="Segoe UI" panose="020B0502040204020203" pitchFamily="34" charset="0"/>
              </a:rPr>
              <a:t>  </a:t>
            </a:r>
            <a:r>
              <a:rPr lang="ar-JO" sz="2400" b="1" dirty="0">
                <a:solidFill>
                  <a:srgbClr val="00B0F0"/>
                </a:solidFill>
                <a:latin typeface="Segoe UI" panose="020B0502040204020203" pitchFamily="34" charset="0"/>
                <a:cs typeface="Segoe UI" panose="020B0502040204020203" pitchFamily="34" charset="0"/>
              </a:rPr>
              <a:t>في المدارس</a:t>
            </a:r>
            <a:endParaRPr lang="en-US" sz="2400" b="1" dirty="0">
              <a:solidFill>
                <a:srgbClr val="00B0F0"/>
              </a:solidFill>
              <a:latin typeface="Segoe UI" panose="020B0502040204020203" pitchFamily="34" charset="0"/>
              <a:cs typeface="Segoe UI" panose="020B0502040204020203" pitchFamily="34" charset="0"/>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860322" y="1888392"/>
            <a:ext cx="10471355" cy="4431983"/>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sz="2400" kern="0" dirty="0">
                <a:solidFill>
                  <a:srgbClr val="000000"/>
                </a:solidFill>
                <a:latin typeface="Calibri" panose="020F0502020204030204" pitchFamily="34" charset="0"/>
                <a:cs typeface="Arial" panose="020B0604020202020204" pitchFamily="34" charset="0"/>
              </a:rPr>
              <a:t>       </a:t>
            </a:r>
            <a:r>
              <a:rPr lang="ar-YE" sz="2000" kern="0" dirty="0">
                <a:solidFill>
                  <a:srgbClr val="000000"/>
                </a:solidFill>
                <a:latin typeface="Segoe UI" panose="020B0502040204020203" pitchFamily="34" charset="0"/>
                <a:cs typeface="Segoe UI" panose="020B0502040204020203" pitchFamily="34" charset="0"/>
              </a:rPr>
              <a:t>هناك العديد من المبررات للاهتمام بتطوير السياسات التعليمية في القرن الحادي والعشرين نظراً</a:t>
            </a:r>
            <a:r>
              <a:rPr lang="ar-JO" sz="2000" kern="0" dirty="0">
                <a:solidFill>
                  <a:srgbClr val="000000"/>
                </a:solidFill>
                <a:latin typeface="Segoe UI" panose="020B0502040204020203" pitchFamily="34" charset="0"/>
                <a:cs typeface="Segoe UI" panose="020B0502040204020203" pitchFamily="34" charset="0"/>
              </a:rPr>
              <a:t> لل</a:t>
            </a:r>
            <a:r>
              <a:rPr lang="ar-YE" sz="2000" kern="0" dirty="0">
                <a:solidFill>
                  <a:srgbClr val="000000"/>
                </a:solidFill>
                <a:latin typeface="Segoe UI" panose="020B0502040204020203" pitchFamily="34" charset="0"/>
                <a:cs typeface="Segoe UI" panose="020B0502040204020203" pitchFamily="34" charset="0"/>
              </a:rPr>
              <a:t>تطورات في جميع المجالات مما يتطلب أن يكون النظام التعليمي مواكب لها لتمكين الأجيال الجديدة من التعامل مع مستحدثات هذا العصر ومواكبة التغير السريع في الأنظمة بمختلف المجالات</a:t>
            </a:r>
            <a:r>
              <a:rPr lang="ar-YE" kern="0" dirty="0">
                <a:solidFill>
                  <a:srgbClr val="000000"/>
                </a:solidFill>
                <a:latin typeface="Segoe UI" panose="020B0502040204020203" pitchFamily="34" charset="0"/>
                <a:cs typeface="Segoe UI" panose="020B0502040204020203" pitchFamily="34" charset="0"/>
              </a:rPr>
              <a:t>.</a:t>
            </a:r>
            <a:endParaRPr lang="ar-JO" kern="0" dirty="0">
              <a:solidFill>
                <a:srgbClr val="000000"/>
              </a:solidFill>
              <a:latin typeface="Segoe UI" panose="020B0502040204020203" pitchFamily="34" charset="0"/>
              <a:cs typeface="Segoe UI" panose="020B0502040204020203" pitchFamily="34" charset="0"/>
            </a:endParaRPr>
          </a:p>
          <a:p>
            <a:pPr marL="342900" marR="285750" lvl="0" indent="-342900" algn="just" rtl="1">
              <a:lnSpc>
                <a:spcPct val="150000"/>
              </a:lnSpc>
              <a:spcBef>
                <a:spcPts val="0"/>
              </a:spcBef>
              <a:spcAft>
                <a:spcPts val="0"/>
              </a:spcAft>
              <a:tabLst>
                <a:tab pos="457200" algn="l"/>
              </a:tabLst>
            </a:pPr>
            <a:r>
              <a:rPr lang="ar-JO"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أولًا: تفعيل</a:t>
            </a: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أفضل الممارسات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التي تحقق الحفاظ على الجودة كونها بديل للمعايير التشريعية الإلزامية والتي من الممكن أن تستند إلى إجراء التقييم </a:t>
            </a:r>
            <a:r>
              <a:rPr lang="ar-JO"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marR="285750" lvl="0" indent="-342900" algn="just" rtl="1">
              <a:lnSpc>
                <a:spcPct val="150000"/>
              </a:lnSpc>
              <a:spcBef>
                <a:spcPts val="0"/>
              </a:spcBef>
              <a:spcAft>
                <a:spcPts val="0"/>
              </a:spcAft>
              <a:tabLst>
                <a:tab pos="457200" algn="l"/>
              </a:tabLst>
            </a:pPr>
            <a:r>
              <a:rPr lang="ar-JO" sz="2000" b="1" kern="0" dirty="0">
                <a:latin typeface="Segoe UI" panose="020B0502040204020203" pitchFamily="34" charset="0"/>
                <a:ea typeface="Times New Roman" panose="02020603050405020304" pitchFamily="18" charset="0"/>
                <a:cs typeface="Segoe UI" panose="020B0502040204020203" pitchFamily="34" charset="0"/>
              </a:rPr>
              <a:t>ثانيًا: </a:t>
            </a:r>
            <a:r>
              <a:rPr lang="ar-SA" sz="2000" b="1" kern="0" dirty="0">
                <a:effectLst/>
                <a:latin typeface="Segoe UI" panose="020B0502040204020203" pitchFamily="34" charset="0"/>
                <a:ea typeface="Times New Roman" panose="02020603050405020304" pitchFamily="18" charset="0"/>
                <a:cs typeface="Segoe UI" panose="020B0502040204020203" pitchFamily="34" charset="0"/>
              </a:rPr>
              <a:t>النهوض بمستوى النظام التعليمي </a:t>
            </a: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وبشكل خاص مرحلة التعليم الأساسي وما تتطلبه من معدات وتجهيزات وأبنية ومناهج وكتب ومعلمين يتميزون بالكفاءة.</a:t>
            </a:r>
            <a:endParaRPr lang="ar-JO" sz="2000" kern="0" dirty="0">
              <a:effectLst/>
              <a:latin typeface="Segoe UI" panose="020B0502040204020203" pitchFamily="34" charset="0"/>
              <a:ea typeface="Times New Roman" panose="02020603050405020304" pitchFamily="18" charset="0"/>
              <a:cs typeface="Segoe UI" panose="020B0502040204020203" pitchFamily="34" charset="0"/>
            </a:endParaRPr>
          </a:p>
          <a:p>
            <a:pPr marL="342900" marR="285750" lvl="0" indent="-342900" algn="just" rtl="1">
              <a:lnSpc>
                <a:spcPct val="150000"/>
              </a:lnSpc>
              <a:spcBef>
                <a:spcPts val="0"/>
              </a:spcBef>
              <a:spcAft>
                <a:spcPts val="0"/>
              </a:spcAft>
              <a:tabLst>
                <a:tab pos="457200" algn="l"/>
              </a:tabLst>
            </a:pP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3" name="Straight Connector 2">
            <a:extLst>
              <a:ext uri="{FF2B5EF4-FFF2-40B4-BE49-F238E27FC236}">
                <a16:creationId xmlns:a16="http://schemas.microsoft.com/office/drawing/2014/main" xmlns="" id="{02136214-757F-4FE7-2A19-40C7C5C1535B}"/>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xmlns="" id="{9896ADD0-EF8D-EA27-8204-DF2DC5AF9A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901050378"/>
      </p:ext>
    </p:extLst>
  </p:cSld>
  <p:clrMapOvr>
    <a:masterClrMapping/>
  </p:clrMapOvr>
  <p:transition spd="slow" advTm="18118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2" name="TextBox 1">
            <a:extLst>
              <a:ext uri="{FF2B5EF4-FFF2-40B4-BE49-F238E27FC236}">
                <a16:creationId xmlns:a16="http://schemas.microsoft.com/office/drawing/2014/main" xmlns="" id="{9C9875EF-80DB-20F8-E488-43537262612C}"/>
              </a:ext>
            </a:extLst>
          </p:cNvPr>
          <p:cNvSpPr txBox="1"/>
          <p:nvPr/>
        </p:nvSpPr>
        <p:spPr>
          <a:xfrm>
            <a:off x="311175" y="1390933"/>
            <a:ext cx="11292840" cy="3959161"/>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endParaRPr lang="ar-JO"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marR="285750" lvl="0" indent="-342900" algn="just" rtl="1">
              <a:lnSpc>
                <a:spcPct val="150000"/>
              </a:lnSpc>
              <a:spcBef>
                <a:spcPts val="0"/>
              </a:spcBef>
              <a:spcAft>
                <a:spcPts val="0"/>
              </a:spcAft>
              <a:tabLst>
                <a:tab pos="457200" algn="l"/>
              </a:tabLst>
            </a:pPr>
            <a:r>
              <a:rPr lang="ar-JO"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ثالثًا: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تبني أفضل الممارسات التي تمكن من إجراء التحليل للسياسات التعليمية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وذلك من خلال تحليل السلوك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الواقع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لمعلمي القرن الحالي بالإضافة إلى إجراء تحليل للقضايا التي تتعلق بالظاهرة موضوع الدراسة والاستفادة من الممارسات المماثلة و</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تقليل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من الهدر والبحث عن بدائل لتمويل التعليم.</a:t>
            </a:r>
            <a:endPar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L="342900" marR="285750" lvl="0" indent="-342900" algn="just" rtl="1">
              <a:lnSpc>
                <a:spcPct val="150000"/>
              </a:lnSpc>
              <a:spcBef>
                <a:spcPts val="0"/>
              </a:spcBef>
              <a:spcAft>
                <a:spcPts val="0"/>
              </a:spcAft>
              <a:tabLst>
                <a:tab pos="457200" algn="l"/>
              </a:tabLst>
            </a:pPr>
            <a:r>
              <a:rPr lang="ar-JO" b="1"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رابعًا: </a:t>
            </a:r>
            <a:r>
              <a:rPr lang="ar-SA" b="1"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أن تطوير السياسة التعليمية بالاستناد إلى الممارسات </a:t>
            </a:r>
            <a:r>
              <a:rPr lang="ar-JO" b="1"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والأهداف </a:t>
            </a: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القابلة للتحقيق </a:t>
            </a:r>
            <a:r>
              <a:rPr lang="ar-SA"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يساهم في زيادة الوعي وتحقيق الكفاءة والمرونة في العمل</a:t>
            </a: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 </a:t>
            </a:r>
            <a:endPar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L="342900" marR="285750" lvl="0" indent="-342900" algn="just" rtl="1">
              <a:lnSpc>
                <a:spcPct val="150000"/>
              </a:lnSpc>
              <a:spcBef>
                <a:spcPts val="0"/>
              </a:spcBef>
              <a:spcAft>
                <a:spcPts val="0"/>
              </a:spcAft>
              <a:tabLst>
                <a:tab pos="457200" algn="l"/>
              </a:tabLst>
            </a:pPr>
            <a:r>
              <a:rPr lang="ar-JO" b="1"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خامسًا:</a:t>
            </a:r>
            <a:r>
              <a:rPr lang="ar-SA" b="1"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زيادة وعي القائمين على صناعة القرار </a:t>
            </a:r>
            <a:r>
              <a:rPr lang="ar-SA"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في جميع المستويات وذلك بالحلول المتاحة والممكنة للتحديات التي تواجه التعليم في القرن الحالي</a:t>
            </a: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a:t>
            </a:r>
          </a:p>
          <a:p>
            <a:pPr marL="342900" marR="285750" lvl="0" indent="-342900" algn="just" rtl="1">
              <a:lnSpc>
                <a:spcPct val="150000"/>
              </a:lnSpc>
              <a:spcBef>
                <a:spcPts val="0"/>
              </a:spcBef>
              <a:spcAft>
                <a:spcPts val="0"/>
              </a:spcAft>
              <a:tabLst>
                <a:tab pos="457200" algn="l"/>
              </a:tabLst>
            </a:pPr>
            <a:r>
              <a:rPr lang="ar-JO" b="1"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سادسًا: </a:t>
            </a:r>
            <a:r>
              <a:rPr lang="ar-SA" b="1"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نقل التجارب والمعارف والخبرات </a:t>
            </a:r>
            <a:r>
              <a:rPr lang="ar-SA"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من خلال إقامة شبكات اتصال فعالة وقوية لتطوير السياسة التعليمية</a:t>
            </a:r>
            <a:r>
              <a:rPr lang="ar-JO" sz="2000" kern="0" dirty="0">
                <a:solidFill>
                  <a:srgbClr val="000000"/>
                </a:solidFill>
                <a:latin typeface="Segoe UI" panose="020B0502040204020203" pitchFamily="34" charset="0"/>
                <a:cs typeface="Segoe UI" panose="020B0502040204020203" pitchFamily="34" charset="0"/>
              </a:rPr>
              <a:t>.</a:t>
            </a:r>
            <a:r>
              <a:rPr lang="ar-SA" sz="2000" kern="0" dirty="0">
                <a:solidFill>
                  <a:srgbClr val="000000"/>
                </a:solidFill>
                <a:latin typeface="Segoe UI" panose="020B0502040204020203" pitchFamily="34" charset="0"/>
                <a:cs typeface="Segoe UI" panose="020B0502040204020203" pitchFamily="34" charset="0"/>
              </a:rPr>
              <a:t> </a:t>
            </a:r>
            <a:endParaRPr lang="en-US" sz="2000" kern="0" dirty="0">
              <a:solidFill>
                <a:srgbClr val="00000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0BDB607E-20B3-D90A-3AAF-35C59A7E11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0" name="Straight Connector 9">
            <a:extLst>
              <a:ext uri="{FF2B5EF4-FFF2-40B4-BE49-F238E27FC236}">
                <a16:creationId xmlns:a16="http://schemas.microsoft.com/office/drawing/2014/main" xmlns="" id="{D6938FDB-397C-5033-9675-CC254B1826F6}"/>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363791"/>
      </p:ext>
    </p:extLst>
  </p:cSld>
  <p:clrMapOvr>
    <a:masterClrMapping/>
  </p:clrMapOvr>
  <p:transition spd="slow" advTm="23120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2" name="TextBox 1">
            <a:extLst>
              <a:ext uri="{FF2B5EF4-FFF2-40B4-BE49-F238E27FC236}">
                <a16:creationId xmlns:a16="http://schemas.microsoft.com/office/drawing/2014/main" xmlns="" id="{9C9875EF-80DB-20F8-E488-43537262612C}"/>
              </a:ext>
            </a:extLst>
          </p:cNvPr>
          <p:cNvSpPr txBox="1"/>
          <p:nvPr/>
        </p:nvSpPr>
        <p:spPr>
          <a:xfrm>
            <a:off x="1025651" y="1422403"/>
            <a:ext cx="10193085" cy="3918701"/>
          </a:xfrm>
          <a:prstGeom prst="rect">
            <a:avLst/>
          </a:prstGeom>
          <a:noFill/>
        </p:spPr>
        <p:txBody>
          <a:bodyPr wrap="square" rtlCol="0">
            <a:spAutoFit/>
          </a:bodyPr>
          <a:lstStyle/>
          <a:p>
            <a:pPr algn="just" rtl="1">
              <a:lnSpc>
                <a:spcPct val="150000"/>
              </a:lnSpc>
            </a:pPr>
            <a:r>
              <a:rPr lang="ar-JO"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سابعًا: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أن الغاية من تطوير السياسات التربوية هو إحداث تغير إيجابي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في جهود كلا من المعلمين والمتعلمين حتى يكون هناك تطور ملحوظ في مستوى الأداء المدرسي، وكذلك نوعيه النتائج التربوية وقيمة المهارات والمعارف المكتسبة، وأساليب التنظيم والتسيير بحيث تصبح أوضاع التعليم وظروف النشاط التعليمي أفضل ما يمكن، ويتحقق ذلك عندما يكون المردود متكافئ مع الجهود التي يتم بذلها</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just" rtl="1">
              <a:lnSpc>
                <a:spcPct val="150000"/>
              </a:lnSpc>
            </a:pP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JO"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ثامنًا</a:t>
            </a:r>
            <a:r>
              <a:rPr lang="ar-JO" b="1" kern="0" dirty="0">
                <a:solidFill>
                  <a:srgbClr val="000000"/>
                </a:solidFill>
                <a:latin typeface="Segoe UI" panose="020B0502040204020203" pitchFamily="34" charset="0"/>
                <a:cs typeface="Segoe UI" panose="020B0502040204020203" pitchFamily="34" charset="0"/>
              </a:rPr>
              <a:t>: </a:t>
            </a:r>
            <a:r>
              <a:rPr lang="ar-SA" b="1" kern="0" dirty="0">
                <a:solidFill>
                  <a:srgbClr val="000000"/>
                </a:solidFill>
                <a:latin typeface="Segoe UI" panose="020B0502040204020203" pitchFamily="34" charset="0"/>
                <a:cs typeface="Segoe UI" panose="020B0502040204020203" pitchFamily="34" charset="0"/>
              </a:rPr>
              <a:t>تثمين دور القائمين على النظام التعليمي </a:t>
            </a:r>
            <a:r>
              <a:rPr lang="ar-SA" kern="0" dirty="0">
                <a:solidFill>
                  <a:srgbClr val="000000"/>
                </a:solidFill>
                <a:latin typeface="Segoe UI" panose="020B0502040204020203" pitchFamily="34" charset="0"/>
                <a:cs typeface="Segoe UI" panose="020B0502040204020203" pitchFamily="34" charset="0"/>
              </a:rPr>
              <a:t>وتمكينهم من فرص التكوين والتثقيف التي تساهم في إثراء خبراتهم وترفع من مستوياتهم، كذلك فمراجعة المحتويات التعليمية والمناهج الدراسية بطريقة علمية تحقق الانسجام مع الأهداف العامة للتعليم ومواكبة المستجدات الحضارية والعلمية والتحولات الاقتصادية والسياسية التي يعيشها المجتمع</a:t>
            </a:r>
            <a:r>
              <a:rPr lang="ar-JO" kern="0" dirty="0">
                <a:solidFill>
                  <a:srgbClr val="000000"/>
                </a:solidFill>
                <a:latin typeface="Segoe UI" panose="020B0502040204020203" pitchFamily="34" charset="0"/>
                <a:cs typeface="Segoe UI" panose="020B0502040204020203" pitchFamily="34" charset="0"/>
              </a:rPr>
              <a:t>.</a:t>
            </a:r>
            <a:r>
              <a:rPr lang="ar-SA" kern="0" dirty="0">
                <a:solidFill>
                  <a:srgbClr val="000000"/>
                </a:solidFill>
                <a:latin typeface="Segoe UI" panose="020B0502040204020203" pitchFamily="34" charset="0"/>
                <a:cs typeface="Segoe UI" panose="020B0502040204020203" pitchFamily="34" charset="0"/>
              </a:rPr>
              <a:t> </a:t>
            </a:r>
            <a:endParaRPr lang="en-US" kern="0" dirty="0">
              <a:solidFill>
                <a:srgbClr val="000000"/>
              </a:solidFill>
              <a:latin typeface="Segoe UI" panose="020B0502040204020203" pitchFamily="34" charset="0"/>
              <a:cs typeface="Segoe UI" panose="020B0502040204020203" pitchFamily="34" charset="0"/>
            </a:endParaRPr>
          </a:p>
        </p:txBody>
      </p:sp>
      <p:cxnSp>
        <p:nvCxnSpPr>
          <p:cNvPr id="4" name="Straight Connector 3">
            <a:extLst>
              <a:ext uri="{FF2B5EF4-FFF2-40B4-BE49-F238E27FC236}">
                <a16:creationId xmlns:a16="http://schemas.microsoft.com/office/drawing/2014/main" xmlns="" id="{D6198ADA-3133-5298-729C-123BA41DF069}"/>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xmlns="" id="{9ECF8CFA-D0C6-3B64-3164-E426F5A99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522565828"/>
      </p:ext>
    </p:extLst>
  </p:cSld>
  <p:clrMapOvr>
    <a:masterClrMapping/>
  </p:clrMapOvr>
  <p:transition spd="slow" advTm="13183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794263" y="1422403"/>
            <a:ext cx="10603473" cy="4524315"/>
          </a:xfrm>
          <a:prstGeom prst="rect">
            <a:avLst/>
          </a:prstGeom>
          <a:noFill/>
        </p:spPr>
        <p:txBody>
          <a:bodyPr wrap="square" rtlCol="0">
            <a:spAutoFit/>
          </a:bodyPr>
          <a:lstStyle/>
          <a:p>
            <a:pPr algn="r" rtl="1">
              <a:lnSpc>
                <a:spcPct val="200000"/>
              </a:lnSpc>
            </a:pPr>
            <a:r>
              <a:rPr lang="ar-YE" sz="2400" dirty="0">
                <a:latin typeface="Dubai" panose="020B0503030403030204" pitchFamily="34" charset="-78"/>
              </a:rPr>
              <a:t>  </a:t>
            </a:r>
            <a:r>
              <a:rPr lang="ar-JO" b="1" dirty="0">
                <a:latin typeface="Segoe UI" panose="020B0502040204020203" pitchFamily="34" charset="0"/>
                <a:cs typeface="Segoe UI" panose="020B0502040204020203" pitchFamily="34" charset="0"/>
              </a:rPr>
              <a:t>تاسعًا: ال</a:t>
            </a:r>
            <a:r>
              <a:rPr lang="ar-YE" b="1" i="0" dirty="0">
                <a:effectLst/>
                <a:latin typeface="Segoe UI" panose="020B0502040204020203" pitchFamily="34" charset="0"/>
                <a:cs typeface="Segoe UI" panose="020B0502040204020203" pitchFamily="34" charset="0"/>
              </a:rPr>
              <a:t>حاجة </a:t>
            </a:r>
            <a:r>
              <a:rPr lang="ar-JO" b="1" i="0" dirty="0">
                <a:effectLst/>
                <a:latin typeface="Segoe UI" panose="020B0502040204020203" pitchFamily="34" charset="0"/>
                <a:cs typeface="Segoe UI" panose="020B0502040204020203" pitchFamily="34" charset="0"/>
              </a:rPr>
              <a:t>ال</a:t>
            </a:r>
            <a:r>
              <a:rPr lang="ar-YE" b="1" i="0" dirty="0">
                <a:effectLst/>
                <a:latin typeface="Segoe UI" panose="020B0502040204020203" pitchFamily="34" charset="0"/>
                <a:cs typeface="Segoe UI" panose="020B0502040204020203" pitchFamily="34" charset="0"/>
              </a:rPr>
              <a:t>ضرورية لمواكبة التغيرات التي تحدث في المجتمعات المتقدمة </a:t>
            </a:r>
            <a:r>
              <a:rPr lang="ar-YE" sz="2000" b="0" i="0" dirty="0">
                <a:effectLst/>
                <a:latin typeface="Segoe UI" panose="020B0502040204020203" pitchFamily="34" charset="0"/>
                <a:cs typeface="Segoe UI" panose="020B0502040204020203" pitchFamily="34" charset="0"/>
              </a:rPr>
              <a:t>وفي المجالات الاجتماعية والاقتصادية، وضرورة استيعاب الانفجار المعرفي وكذلك التطورات التكنولوجية والعلمية على المستوى العالمي والتي تتمثل في ثورة المعلومات والاتصال وكذلك الاستفادة من التطورات الحديثة في الفكر التربوي والعمل على إصلاح النظام التعليمي وربط التعليم العالي بالتعليم العام والتعليم التقني والمهني، وكذلك سوق العمل والاستجابة لمتطلبات المهارات الإدارية والمهنية الجديدة التي يتطلبها سوق العمل، والعمل على توسيع قاعدة التعليم العالي حتى يكون متاح لأكبر عدد ممكن من السكان وتوفير الفرص العادلة بشكل أفضل لقبول الطلاب المبتكرين والموهوبين.</a:t>
            </a:r>
            <a:r>
              <a:rPr lang="ar-YE" sz="1400" b="0" i="0" u="none" strike="noStrike" baseline="0" dirty="0">
                <a:latin typeface="Segoe UI" panose="020B0502040204020203" pitchFamily="34" charset="0"/>
                <a:cs typeface="Segoe UI" panose="020B0502040204020203" pitchFamily="34" charset="0"/>
              </a:rPr>
              <a:t>.</a:t>
            </a:r>
            <a:endParaRPr lang="en-US" sz="320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F9AA87C9-2B2F-DACF-5DC3-5CCB3A9334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xmlns="" id="{840CF36D-3D74-CCD0-1898-63454609997B}"/>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9815605"/>
      </p:ext>
    </p:extLst>
  </p:cSld>
  <p:clrMapOvr>
    <a:masterClrMapping/>
  </p:clrMapOvr>
  <p:transition spd="slow" advTm="123723">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737419" y="1610128"/>
            <a:ext cx="10603473" cy="3170099"/>
          </a:xfrm>
          <a:prstGeom prst="rect">
            <a:avLst/>
          </a:prstGeom>
          <a:noFill/>
        </p:spPr>
        <p:txBody>
          <a:bodyPr wrap="square" rtlCol="0">
            <a:spAutoFit/>
          </a:bodyPr>
          <a:lstStyle/>
          <a:p>
            <a:pPr algn="r" rtl="1"/>
            <a:r>
              <a:rPr lang="ar-YE" sz="3600" b="1" i="0" dirty="0">
                <a:effectLst/>
                <a:latin typeface="arial black" panose="020B0A04020102020204" pitchFamily="34" charset="0"/>
              </a:rPr>
              <a:t> </a:t>
            </a:r>
            <a:endParaRPr lang="ar-JO" sz="3600" b="1" u="none" strike="noStrike" baseline="0" dirty="0">
              <a:latin typeface="arial black" panose="020B0A04020102020204" pitchFamily="34" charset="0"/>
            </a:endParaRPr>
          </a:p>
          <a:p>
            <a:pPr algn="just" rtl="1">
              <a:lnSpc>
                <a:spcPct val="200000"/>
              </a:lnSpc>
            </a:pPr>
            <a:r>
              <a:rPr lang="ar-JO" sz="2000" b="1" i="0" dirty="0">
                <a:effectLst/>
                <a:latin typeface="Segoe UI" panose="020B0502040204020203" pitchFamily="34" charset="0"/>
                <a:cs typeface="Segoe UI" panose="020B0502040204020203" pitchFamily="34" charset="0"/>
              </a:rPr>
              <a:t>عاشرًا: </a:t>
            </a:r>
            <a:r>
              <a:rPr lang="ar-YE" sz="2000" b="1" i="0" dirty="0">
                <a:effectLst/>
                <a:latin typeface="Segoe UI" panose="020B0502040204020203" pitchFamily="34" charset="0"/>
                <a:cs typeface="Segoe UI" panose="020B0502040204020203" pitchFamily="34" charset="0"/>
              </a:rPr>
              <a:t>تطوير السياسات التعليمية أيض</a:t>
            </a:r>
            <a:r>
              <a:rPr lang="ar-JO" sz="2000" b="1" i="0" dirty="0">
                <a:effectLst/>
                <a:latin typeface="Segoe UI" panose="020B0502040204020203" pitchFamily="34" charset="0"/>
                <a:cs typeface="Segoe UI" panose="020B0502040204020203" pitchFamily="34" charset="0"/>
              </a:rPr>
              <a:t>ً</a:t>
            </a:r>
            <a:r>
              <a:rPr lang="ar-YE" sz="2000" b="1" i="0" dirty="0">
                <a:effectLst/>
                <a:latin typeface="Segoe UI" panose="020B0502040204020203" pitchFamily="34" charset="0"/>
                <a:cs typeface="Segoe UI" panose="020B0502040204020203" pitchFamily="34" charset="0"/>
              </a:rPr>
              <a:t>ا </a:t>
            </a:r>
            <a:r>
              <a:rPr lang="ar-JO" sz="2000" b="1" i="0" dirty="0">
                <a:effectLst/>
                <a:latin typeface="Segoe UI" panose="020B0502040204020203" pitchFamily="34" charset="0"/>
                <a:cs typeface="Segoe UI" panose="020B0502040204020203" pitchFamily="34" charset="0"/>
              </a:rPr>
              <a:t>ل</a:t>
            </a:r>
            <a:r>
              <a:rPr lang="ar-YE" sz="2000" b="1" i="0" dirty="0">
                <a:effectLst/>
                <a:latin typeface="Segoe UI" panose="020B0502040204020203" pitchFamily="34" charset="0"/>
                <a:cs typeface="Segoe UI" panose="020B0502040204020203" pitchFamily="34" charset="0"/>
              </a:rPr>
              <a:t>تحسين ظروف التعليم</a:t>
            </a:r>
            <a:r>
              <a:rPr lang="ar-YE" sz="2800" b="1" i="0" dirty="0">
                <a:effectLst/>
                <a:latin typeface="Segoe UI" panose="020B0502040204020203" pitchFamily="34" charset="0"/>
                <a:cs typeface="Segoe UI" panose="020B0502040204020203" pitchFamily="34" charset="0"/>
              </a:rPr>
              <a:t> </a:t>
            </a:r>
            <a:r>
              <a:rPr lang="ar-YE" b="0" i="0" dirty="0">
                <a:effectLst/>
                <a:latin typeface="Segoe UI" panose="020B0502040204020203" pitchFamily="34" charset="0"/>
                <a:cs typeface="Segoe UI" panose="020B0502040204020203" pitchFamily="34" charset="0"/>
              </a:rPr>
              <a:t>وتطوير الوسائل الخاصة بالعمل من خلال توفير العدد اللازم للمنشآت والمرافق، وبذل أقصى جهد لتأسيس الخدمات اللازمة للمؤسسات التعليمية، واستخدام الأساليب والطرق الحديثة التي تساهم في تطوير التعليم والتي تتيح للمتعلمين إمكانية المشاركة الفعالة والايجابية في التعبير بحرية عن أفكارهم واهتماماتهم على اعتبار كونهم طرف أساسي في عملية التعليم</a:t>
            </a:r>
            <a:endParaRPr lang="en-US" sz="2800" dirty="0">
              <a:latin typeface="Segoe UI" panose="020B0502040204020203" pitchFamily="34" charset="0"/>
              <a:cs typeface="Segoe UI" panose="020B0502040204020203" pitchFamily="34" charset="0"/>
            </a:endParaRPr>
          </a:p>
        </p:txBody>
      </p:sp>
      <p:cxnSp>
        <p:nvCxnSpPr>
          <p:cNvPr id="2" name="Straight Connector 1">
            <a:extLst>
              <a:ext uri="{FF2B5EF4-FFF2-40B4-BE49-F238E27FC236}">
                <a16:creationId xmlns:a16="http://schemas.microsoft.com/office/drawing/2014/main" xmlns="" id="{5A174140-25F4-5648-7FCC-82EC3DC215DA}"/>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xmlns="" id="{BD027A9F-1479-9E87-129A-84DD3ACEDD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855775445"/>
      </p:ext>
    </p:extLst>
  </p:cSld>
  <p:clrMapOvr>
    <a:masterClrMapping/>
  </p:clrMapOvr>
  <p:transition spd="slow" advTm="11392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737419" y="1610128"/>
            <a:ext cx="10603473" cy="4247188"/>
          </a:xfrm>
          <a:prstGeom prst="rect">
            <a:avLst/>
          </a:prstGeom>
          <a:noFill/>
        </p:spPr>
        <p:txBody>
          <a:bodyPr wrap="square" rtlCol="0">
            <a:spAutoFit/>
          </a:bodyPr>
          <a:lstStyle/>
          <a:p>
            <a:pPr marL="0" marR="0" algn="ctr" rtl="1">
              <a:lnSpc>
                <a:spcPct val="107000"/>
              </a:lnSpc>
              <a:spcBef>
                <a:spcPts val="0"/>
              </a:spcBef>
              <a:spcAft>
                <a:spcPts val="800"/>
              </a:spcAft>
            </a:pPr>
            <a:r>
              <a:rPr lang="ar-JO"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دواعي </a:t>
            </a:r>
            <a:r>
              <a:rPr lang="ar-JO" sz="20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تطوير سياسات التعليم العالي </a:t>
            </a:r>
            <a:r>
              <a:rPr lang="ar-JO"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في العالم العربي</a:t>
            </a:r>
          </a:p>
          <a:p>
            <a:pPr marL="0" marR="0" algn="just" rtl="1">
              <a:lnSpc>
                <a:spcPct val="200000"/>
              </a:lnSpc>
              <a:spcBef>
                <a:spcPts val="0"/>
              </a:spcBef>
              <a:spcAft>
                <a:spcPts val="800"/>
              </a:spcAft>
            </a:pPr>
            <a:r>
              <a:rPr lang="ar-SA" dirty="0">
                <a:effectLst/>
                <a:latin typeface="Segoe UI" panose="020B0502040204020203" pitchFamily="34" charset="0"/>
                <a:ea typeface="Calibri" panose="020F0502020204030204" pitchFamily="34" charset="0"/>
                <a:cs typeface="Segoe UI" panose="020B0502040204020203" pitchFamily="34" charset="0"/>
              </a:rPr>
              <a:t>تتنوع </a:t>
            </a:r>
            <a:r>
              <a:rPr lang="ar-JO" dirty="0">
                <a:effectLst/>
                <a:latin typeface="Segoe UI" panose="020B0502040204020203" pitchFamily="34" charset="0"/>
                <a:ea typeface="Calibri" panose="020F0502020204030204" pitchFamily="34" charset="0"/>
                <a:cs typeface="Segoe UI" panose="020B0502040204020203" pitchFamily="34" charset="0"/>
              </a:rPr>
              <a:t>الدواعي</a:t>
            </a:r>
            <a:r>
              <a:rPr lang="ar-SA" dirty="0">
                <a:effectLst/>
                <a:latin typeface="Segoe UI" panose="020B0502040204020203" pitchFamily="34" charset="0"/>
                <a:ea typeface="Calibri" panose="020F0502020204030204" pitchFamily="34" charset="0"/>
                <a:cs typeface="Segoe UI" panose="020B0502040204020203" pitchFamily="34" charset="0"/>
              </a:rPr>
              <a:t> التي تدعو معظم دول الوطن العربي إلى ضرورة أخذ قرار يقتضي بتطوير سياساتها التعليمية وذلك لتراجع دور مؤسسات التعليم العالي بتأدية وظائفها بكل فاعلية وكفاءة ومن هذه </a:t>
            </a:r>
            <a:r>
              <a:rPr lang="ar-JO" dirty="0">
                <a:effectLst/>
                <a:latin typeface="Segoe UI" panose="020B0502040204020203" pitchFamily="34" charset="0"/>
                <a:ea typeface="Calibri" panose="020F0502020204030204" pitchFamily="34" charset="0"/>
                <a:cs typeface="Segoe UI" panose="020B0502040204020203" pitchFamily="34" charset="0"/>
              </a:rPr>
              <a:t>الدواعي</a:t>
            </a:r>
            <a:r>
              <a:rPr lang="ar-SA" dirty="0">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تواضع البحث العلمي في الجامعات العربية</a:t>
            </a:r>
            <a:r>
              <a:rPr lang="en-US" dirty="0">
                <a:effectLst/>
                <a:latin typeface="Segoe UI" panose="020B0502040204020203" pitchFamily="34" charset="0"/>
                <a:ea typeface="Calibri" panose="020F0502020204030204" pitchFamily="34" charset="0"/>
                <a:cs typeface="Segoe UI" panose="020B0502040204020203" pitchFamily="34" charset="0"/>
              </a:rPr>
              <a:t>. </a:t>
            </a: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إهمال براءات الاختراع</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ضعف تطبيق مبدأ تكافؤ الفرص التعليمية في التعليم الجامعي</a:t>
            </a:r>
            <a:r>
              <a:rPr lang="ar-JO" dirty="0">
                <a:effectLst/>
                <a:latin typeface="Segoe UI" panose="020B0502040204020203" pitchFamily="34" charset="0"/>
                <a:ea typeface="Calibri" panose="020F0502020204030204" pitchFamily="34" charset="0"/>
                <a:cs typeface="Segoe UI" panose="020B0502040204020203" pitchFamily="34" charset="0"/>
              </a:rPr>
              <a:t>.</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200000"/>
              </a:lnSpc>
            </a:pPr>
            <a:r>
              <a:rPr lang="ar-SA" dirty="0">
                <a:effectLst/>
                <a:latin typeface="Segoe UI" panose="020B0502040204020203" pitchFamily="34" charset="0"/>
                <a:ea typeface="Calibri" panose="020F0502020204030204" pitchFamily="34" charset="0"/>
                <a:cs typeface="Segoe UI" panose="020B0502040204020203" pitchFamily="34" charset="0"/>
              </a:rPr>
              <a:t>ضعف أعداد ونسب الطلاب الملتحقين بالأقسام العلمية بالجامعات</a:t>
            </a:r>
            <a:r>
              <a:rPr lang="ar-JO" dirty="0">
                <a:effectLst/>
                <a:latin typeface="Segoe UI" panose="020B0502040204020203" pitchFamily="34" charset="0"/>
                <a:ea typeface="Calibri" panose="020F0502020204030204" pitchFamily="34" charset="0"/>
                <a:cs typeface="Segoe UI" panose="020B0502040204020203" pitchFamily="34" charset="0"/>
              </a:rPr>
              <a:t> مقابل الأقسام الإنسانية.</a:t>
            </a:r>
            <a:endParaRPr lang="ar-JO" sz="2400" b="1" dirty="0">
              <a:solidFill>
                <a:schemeClr val="accent1">
                  <a:lumMod val="60000"/>
                  <a:lumOff val="40000"/>
                </a:schemeClr>
              </a:solidFill>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xmlns="" id="{7239A8B4-5063-94D5-B488-8A037642E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xmlns="" id="{6C761875-42A6-E80D-34E7-A53F82B42FFE}"/>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1796069"/>
      </p:ext>
    </p:extLst>
  </p:cSld>
  <p:clrMapOvr>
    <a:masterClrMapping/>
  </p:clrMapOvr>
  <p:transition spd="slow" advTm="12543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737419" y="1610128"/>
            <a:ext cx="10603473" cy="3726148"/>
          </a:xfrm>
          <a:prstGeom prst="rect">
            <a:avLst/>
          </a:prstGeom>
          <a:noFill/>
        </p:spPr>
        <p:txBody>
          <a:bodyPr wrap="square" rtlCol="0">
            <a:spAutoFit/>
          </a:bodyPr>
          <a:lstStyle/>
          <a:p>
            <a:pPr marL="0" marR="0" algn="ctr" rtl="1">
              <a:lnSpc>
                <a:spcPct val="107000"/>
              </a:lnSpc>
              <a:spcBef>
                <a:spcPts val="0"/>
              </a:spcBef>
              <a:spcAft>
                <a:spcPts val="800"/>
              </a:spcAft>
            </a:pPr>
            <a:r>
              <a:rPr lang="ar-JO"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دواعي تطوير سياسات </a:t>
            </a:r>
            <a:r>
              <a:rPr lang="ar-JO" sz="20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التعليم العالي </a:t>
            </a:r>
            <a:r>
              <a:rPr lang="ar-JO"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العام في العالم العربي</a:t>
            </a:r>
          </a:p>
          <a:p>
            <a:pPr marL="0" marR="0" algn="ctr" rtl="1">
              <a:lnSpc>
                <a:spcPct val="107000"/>
              </a:lnSpc>
              <a:spcBef>
                <a:spcPts val="0"/>
              </a:spcBef>
              <a:spcAft>
                <a:spcPts val="800"/>
              </a:spcAft>
            </a:pPr>
            <a:endParaRPr lang="ar-JO" sz="2000" b="1" dirty="0">
              <a:solidFill>
                <a:srgbClr val="00B0F0"/>
              </a:solidFill>
              <a:effectLst/>
              <a:latin typeface="Alexandria Medium" pitchFamily="2" charset="-78"/>
              <a:ea typeface="Calibri" panose="020F0502020204030204" pitchFamily="34" charset="0"/>
              <a:cs typeface="Alexandria Medium" pitchFamily="2" charset="-78"/>
            </a:endParaRP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هجرة العقول </a:t>
            </a:r>
            <a:r>
              <a:rPr lang="ar-JO" dirty="0">
                <a:effectLst/>
                <a:latin typeface="Segoe UI" panose="020B0502040204020203" pitchFamily="34" charset="0"/>
                <a:ea typeface="Calibri" panose="020F0502020204030204" pitchFamily="34" charset="0"/>
                <a:cs typeface="Segoe UI" panose="020B0502040204020203" pitchFamily="34" charset="0"/>
              </a:rPr>
              <a:t>من القادة الأكاديميين وأعضاء هيئة التدريس </a:t>
            </a:r>
            <a:r>
              <a:rPr lang="ar-SA" dirty="0">
                <a:effectLst/>
                <a:latin typeface="Segoe UI" panose="020B0502040204020203" pitchFamily="34" charset="0"/>
                <a:ea typeface="Calibri" panose="020F0502020204030204" pitchFamily="34" charset="0"/>
                <a:cs typeface="Segoe UI" panose="020B0502040204020203" pitchFamily="34" charset="0"/>
              </a:rPr>
              <a:t>للخارج.</a:t>
            </a:r>
            <a:endParaRPr lang="en-US"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غياب الجامعات العربية عن التصنيفات العالمية </a:t>
            </a:r>
            <a:endParaRPr lang="ar-JO" dirty="0">
              <a:effectLst/>
              <a:latin typeface="Segoe UI" panose="020B0502040204020203" pitchFamily="34" charset="0"/>
              <a:ea typeface="Calibri" panose="020F0502020204030204" pitchFamily="34" charset="0"/>
              <a:cs typeface="Segoe UI" panose="020B0502040204020203" pitchFamily="34" charset="0"/>
            </a:endParaRP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استيعاب الانفجار المعرفي، والتطورات العلمية والتكنولوجية العالمية المتلاحقة، والمتمثلة في ثورة المعلومات والاتصال</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342900" indent="-342900" algn="just" rtl="1">
              <a:lnSpc>
                <a:spcPct val="200000"/>
              </a:lnSpc>
              <a:buFont typeface="Arial" panose="020B0604020202020204" pitchFamily="34" charset="0"/>
              <a:buChar char="•"/>
            </a:pPr>
            <a:r>
              <a:rPr lang="ar-SA" dirty="0">
                <a:effectLst/>
                <a:latin typeface="Segoe UI" panose="020B0502040204020203" pitchFamily="34" charset="0"/>
                <a:ea typeface="Calibri" panose="020F0502020204030204" pitchFamily="34" charset="0"/>
                <a:cs typeface="Segoe UI" panose="020B0502040204020203" pitchFamily="34" charset="0"/>
              </a:rPr>
              <a:t>الاستفادة من التطورات الحديثة في الفكر التربوي وإصلاح التعليم العالي في ضوئها</a:t>
            </a:r>
            <a:endParaRPr lang="en-US"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C248C677-BB4A-88FA-4DDB-A4DEC23EF9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xmlns="" id="{C26A913D-703C-5856-DFD6-127D052A3088}"/>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4403533"/>
      </p:ext>
    </p:extLst>
  </p:cSld>
  <p:clrMapOvr>
    <a:masterClrMapping/>
  </p:clrMapOvr>
  <p:transition spd="slow" advTm="17319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75773"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820457" y="1585607"/>
            <a:ext cx="10603473" cy="4148443"/>
          </a:xfrm>
          <a:prstGeom prst="rect">
            <a:avLst/>
          </a:prstGeom>
          <a:noFill/>
        </p:spPr>
        <p:txBody>
          <a:bodyPr wrap="square" rtlCol="0">
            <a:spAutoFit/>
          </a:bodyPr>
          <a:lstStyle/>
          <a:p>
            <a:pPr marL="0" marR="0" algn="ctr" rtl="1">
              <a:lnSpc>
                <a:spcPct val="107000"/>
              </a:lnSpc>
              <a:spcBef>
                <a:spcPts val="0"/>
              </a:spcBef>
              <a:spcAft>
                <a:spcPts val="800"/>
              </a:spcAft>
            </a:pPr>
            <a:r>
              <a:rPr lang="ar-JO"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دواعي تطوير </a:t>
            </a:r>
            <a:r>
              <a:rPr lang="ar-JO" sz="20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سياسات التعليم العالي </a:t>
            </a:r>
            <a:r>
              <a:rPr lang="ar-JO"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العام في العالم العربي</a:t>
            </a:r>
          </a:p>
          <a:p>
            <a:pPr marL="0" marR="0" algn="ctr" rtl="1">
              <a:lnSpc>
                <a:spcPct val="107000"/>
              </a:lnSpc>
              <a:spcBef>
                <a:spcPts val="0"/>
              </a:spcBef>
              <a:spcAft>
                <a:spcPts val="800"/>
              </a:spcAft>
            </a:pPr>
            <a:endParaRPr lang="ar-JO" sz="1200" b="1" dirty="0">
              <a:solidFill>
                <a:schemeClr val="accent1">
                  <a:lumMod val="60000"/>
                  <a:lumOff val="40000"/>
                </a:schemeClr>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العمل على ربط التعليم العالي بالتعليم العام، والتعليم المهني، والتقني، وربط مناهج التعليم العالي بسوق العمل، والاستجابة لمتطلبات المهارات المهنية والإدارية الجديدة التي يتطلبها اقتصاد سوق العمل</a:t>
            </a:r>
            <a:r>
              <a:rPr lang="en-US" dirty="0">
                <a:effectLst/>
                <a:latin typeface="Segoe UI" panose="020B0502040204020203" pitchFamily="34" charset="0"/>
                <a:ea typeface="Calibri" panose="020F0502020204030204" pitchFamily="34" charset="0"/>
                <a:cs typeface="Segoe UI" panose="020B0502040204020203" pitchFamily="34" charset="0"/>
              </a:rPr>
              <a:t>.</a:t>
            </a: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توسيع قاعدة التعليم العالي، بحيث يكون متاحاً لأكبر نسبة من السكان، وتيسير فرص عادلة أفضل لقبول الطلاب الموهوبين من المحتاجي</a:t>
            </a:r>
            <a:r>
              <a:rPr lang="ar-JO" dirty="0">
                <a:effectLst/>
                <a:latin typeface="Segoe UI" panose="020B0502040204020203" pitchFamily="34" charset="0"/>
                <a:ea typeface="Calibri" panose="020F0502020204030204" pitchFamily="34" charset="0"/>
                <a:cs typeface="Segoe UI" panose="020B0502040204020203" pitchFamily="34" charset="0"/>
              </a:rPr>
              <a:t>ن. </a:t>
            </a:r>
          </a:p>
          <a:p>
            <a:pPr algn="r" rtl="1">
              <a:lnSpc>
                <a:spcPct val="200000"/>
              </a:lnSpc>
            </a:pPr>
            <a:r>
              <a:rPr lang="ar-JO" dirty="0">
                <a:latin typeface="Segoe UI" panose="020B0502040204020203" pitchFamily="34" charset="0"/>
                <a:ea typeface="Calibri" panose="020F0502020204030204" pitchFamily="34" charset="0"/>
                <a:cs typeface="Segoe UI" panose="020B0502040204020203" pitchFamily="34" charset="0"/>
              </a:rPr>
              <a:t>*</a:t>
            </a:r>
            <a:r>
              <a:rPr lang="ar-JO"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انفتاح التعليم العالي على الثقافات العالمية بسبب العولمة وبفضل تكنولوجيا المعلومات والاتصال والانفتاح </a:t>
            </a:r>
            <a:r>
              <a:rPr lang="ar-JO"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على السو</a:t>
            </a:r>
            <a:r>
              <a:rPr lang="ar-JO" dirty="0">
                <a:effectLst/>
                <a:latin typeface="Segoe UI" panose="020B0502040204020203" pitchFamily="34" charset="0"/>
                <a:ea typeface="Calibri" panose="020F0502020204030204" pitchFamily="34" charset="0"/>
                <a:cs typeface="Segoe UI" panose="020B0502040204020203" pitchFamily="34" charset="0"/>
              </a:rPr>
              <a:t>ق</a:t>
            </a:r>
            <a:endParaRPr lang="en-US" sz="2400" dirty="0">
              <a:effectLst/>
              <a:latin typeface="Segoe UI" panose="020B0502040204020203" pitchFamily="34" charset="0"/>
              <a:ea typeface="Calibri" panose="020F0502020204030204" pitchFamily="34" charset="0"/>
              <a:cs typeface="Segoe UI" panose="020B0502040204020203" pitchFamily="34" charset="0"/>
            </a:endParaRPr>
          </a:p>
        </p:txBody>
      </p:sp>
      <p:cxnSp>
        <p:nvCxnSpPr>
          <p:cNvPr id="3" name="Straight Connector 2">
            <a:extLst>
              <a:ext uri="{FF2B5EF4-FFF2-40B4-BE49-F238E27FC236}">
                <a16:creationId xmlns:a16="http://schemas.microsoft.com/office/drawing/2014/main" xmlns="" id="{09A0F150-C3FC-0132-17D6-7AD6F2CC62FD}"/>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xmlns="" id="{E98C93E6-455A-1933-3845-8E3B9DD0DE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974258128"/>
      </p:ext>
    </p:extLst>
  </p:cSld>
  <p:clrMapOvr>
    <a:masterClrMapping/>
  </p:clrMapOvr>
  <p:transition spd="slow" advTm="83927">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xmlns="" id="{E9080746-5912-5A9F-A0CE-239DE8EDA1EF}"/>
              </a:ext>
            </a:extLst>
          </p:cNvPr>
          <p:cNvSpPr txBox="1"/>
          <p:nvPr/>
        </p:nvSpPr>
        <p:spPr>
          <a:xfrm>
            <a:off x="941696" y="1505972"/>
            <a:ext cx="10117844" cy="4524315"/>
          </a:xfrm>
          <a:prstGeom prst="rect">
            <a:avLst/>
          </a:prstGeom>
          <a:noFill/>
        </p:spPr>
        <p:txBody>
          <a:bodyPr wrap="square" rtlCol="0">
            <a:spAutoFit/>
          </a:bodyPr>
          <a:lstStyle/>
          <a:p>
            <a:pPr algn="ctr"/>
            <a:r>
              <a:rPr lang="ar-JO" sz="3600" kern="0" dirty="0">
                <a:solidFill>
                  <a:srgbClr val="00B0F0"/>
                </a:solidFill>
                <a:effectLst/>
                <a:latin typeface="Alexandria Medium" pitchFamily="2" charset="-78"/>
                <a:ea typeface="Times New Roman" panose="02020603050405020304" pitchFamily="18" charset="0"/>
                <a:cs typeface="Alexandria Medium" pitchFamily="2" charset="-78"/>
              </a:rPr>
              <a:t>خاتمة</a:t>
            </a:r>
            <a:endParaRPr lang="ar-JO" sz="1800" kern="0" dirty="0">
              <a:solidFill>
                <a:srgbClr val="000000"/>
              </a:solidFill>
              <a:effectLst/>
              <a:latin typeface="Alexandria Medium" pitchFamily="2" charset="-78"/>
              <a:ea typeface="Times New Roman" panose="02020603050405020304" pitchFamily="18" charset="0"/>
              <a:cs typeface="Alexandria Medium" pitchFamily="2" charset="-78"/>
            </a:endParaRPr>
          </a:p>
          <a:p>
            <a:pPr algn="just" rtl="1">
              <a:lnSpc>
                <a:spcPct val="20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بذلك نرى أن تطوير السياسات التعليمية له العديد من ال</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يجابيات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التي من أهمها رصد رسالة ورؤية معاصرة للتعليم تتوافق مع الاتجاهات الحديثة في التعليم العالي، والاستفادة من الخبرات العالمية لتحقيق الرؤية والرسالة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للتعليم</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وتصميم البرامج التي تتلاءم مع متطلبات السوق المحلي والعالمي، واتباع نظام خاص في تصميم البرامج الأكاديمية وإيجاد الشراكة الحقيقية مع مؤسسات سوق العمل وذلك من خلال التعليم التعاوني بمختلف أنماطه وتوظيف التقنيات الحديثة وتكنولوجيا المعلومات والاتصالات لتنفيذ البرامج الأكاديمية بكفاءة وفاعلية، وخلق بيئة تعليمية تتيح للطالب حرية اكتساب المعرفة الشاملة من جميع المصادر المتاحة</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1419EF60-4DDD-D014-9E78-C1FB3940F0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2" name="Straight Connector 11">
            <a:extLst>
              <a:ext uri="{FF2B5EF4-FFF2-40B4-BE49-F238E27FC236}">
                <a16:creationId xmlns:a16="http://schemas.microsoft.com/office/drawing/2014/main" xmlns="" id="{A96EF315-7982-7522-1DEC-7AAF59FF3090}"/>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104281993"/>
      </p:ext>
    </p:extLst>
  </p:cSld>
  <p:clrMapOvr>
    <a:masterClrMapping/>
  </p:clrMapOvr>
  <p:transition spd="slow" advTm="1454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13" name="Diagram 12">
            <a:extLst>
              <a:ext uri="{FF2B5EF4-FFF2-40B4-BE49-F238E27FC236}">
                <a16:creationId xmlns:a16="http://schemas.microsoft.com/office/drawing/2014/main" xmlns="" id="{B706DE47-AB56-4378-1C85-B3D4F7ACA803}"/>
              </a:ext>
            </a:extLst>
          </p:cNvPr>
          <p:cNvGraphicFramePr/>
          <p:nvPr/>
        </p:nvGraphicFramePr>
        <p:xfrm>
          <a:off x="2031999" y="2014538"/>
          <a:ext cx="8517720" cy="4004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TextBox 19">
            <a:extLst>
              <a:ext uri="{FF2B5EF4-FFF2-40B4-BE49-F238E27FC236}">
                <a16:creationId xmlns:a16="http://schemas.microsoft.com/office/drawing/2014/main" xmlns="" id="{54830403-E990-F3FA-DBB4-38F3C4883622}"/>
              </a:ext>
            </a:extLst>
          </p:cNvPr>
          <p:cNvSpPr txBox="1"/>
          <p:nvPr/>
        </p:nvSpPr>
        <p:spPr>
          <a:xfrm>
            <a:off x="3044803" y="1614428"/>
            <a:ext cx="6492111" cy="400110"/>
          </a:xfrm>
          <a:prstGeom prst="rect">
            <a:avLst/>
          </a:prstGeom>
          <a:noFill/>
        </p:spPr>
        <p:txBody>
          <a:bodyPr wrap="square" rtlCol="0">
            <a:spAutoFit/>
          </a:bodyPr>
          <a:lstStyle/>
          <a:p>
            <a:pPr algn="ctr"/>
            <a:r>
              <a:rPr lang="ar-JO" sz="2000" b="1" dirty="0">
                <a:ln w="0"/>
                <a:solidFill>
                  <a:srgbClr val="00B0F0"/>
                </a:solidFill>
                <a:effectLst>
                  <a:outerShdw blurRad="38100" dist="19050" dir="2700000" algn="tl" rotWithShape="0">
                    <a:schemeClr val="dk1">
                      <a:alpha val="40000"/>
                    </a:schemeClr>
                  </a:outerShdw>
                </a:effectLst>
                <a:latin typeface="Alexandria Medium" pitchFamily="2" charset="-78"/>
                <a:cs typeface="Alexandria Medium" pitchFamily="2" charset="-78"/>
              </a:rPr>
              <a:t>وأخيرًا نستذكر أهم نتاجات المحاضرة الثالثة</a:t>
            </a:r>
            <a:endParaRPr lang="en-US" sz="2000" b="1" dirty="0">
              <a:ln w="0"/>
              <a:solidFill>
                <a:srgbClr val="00B0F0"/>
              </a:solidFill>
              <a:effectLst>
                <a:outerShdw blurRad="38100" dist="19050" dir="2700000" algn="tl" rotWithShape="0">
                  <a:schemeClr val="dk1">
                    <a:alpha val="40000"/>
                  </a:schemeClr>
                </a:outerShdw>
              </a:effectLst>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xmlns="" id="{FE910AF8-411E-52CE-3CFB-7027DF8F4FD9}"/>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xmlns="" id="{3689A84E-E496-8C49-3C67-C130949DF71F}"/>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181479772"/>
      </p:ext>
    </p:extLst>
  </p:cSld>
  <p:clrMapOvr>
    <a:masterClrMapping/>
  </p:clrMapOvr>
  <p:transition spd="slow" advTm="25861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D4CEA5D8-F6B2-7478-E517-50642F83BCBD}"/>
              </a:ext>
            </a:extLst>
          </p:cNvPr>
          <p:cNvSpPr txBox="1"/>
          <p:nvPr/>
        </p:nvSpPr>
        <p:spPr>
          <a:xfrm>
            <a:off x="8590867" y="1435393"/>
            <a:ext cx="3198987" cy="584775"/>
          </a:xfrm>
          <a:prstGeom prst="rect">
            <a:avLst/>
          </a:prstGeom>
          <a:noFill/>
        </p:spPr>
        <p:txBody>
          <a:bodyPr wrap="square" rtlCol="0">
            <a:spAutoFit/>
          </a:bodyPr>
          <a:lstStyle/>
          <a:p>
            <a:r>
              <a:rPr lang="ar-JO" sz="3200" b="1" dirty="0">
                <a:solidFill>
                  <a:srgbClr val="00B0F0"/>
                </a:solidFill>
              </a:rPr>
              <a:t>المراجع</a:t>
            </a:r>
            <a:endParaRPr lang="en-US" sz="3200" b="1" dirty="0">
              <a:solidFill>
                <a:srgbClr val="00B0F0"/>
              </a:solidFill>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00487EAE-94F8-5DE1-F19F-9DD94F022D53}"/>
              </a:ext>
            </a:extLst>
          </p:cNvPr>
          <p:cNvSpPr txBox="1"/>
          <p:nvPr/>
        </p:nvSpPr>
        <p:spPr>
          <a:xfrm>
            <a:off x="1651819" y="3665228"/>
            <a:ext cx="9247239" cy="954107"/>
          </a:xfrm>
          <a:prstGeom prst="rect">
            <a:avLst/>
          </a:prstGeom>
          <a:noFill/>
        </p:spPr>
        <p:txBody>
          <a:bodyPr wrap="square" rtlCol="0">
            <a:spAutoFit/>
          </a:bodyPr>
          <a:lstStyle/>
          <a:p>
            <a:pPr algn="r" rtl="1"/>
            <a:r>
              <a:rPr lang="ar-JO" sz="2000" dirty="0">
                <a:latin typeface="arial black" panose="020B0A04020102020204" pitchFamily="34" charset="0"/>
              </a:rPr>
              <a:t>الموسى، عبدالله(2022) تطوير السياسات التعليمية</a:t>
            </a:r>
            <a:endParaRPr lang="ar-JO" sz="2000" b="0" i="0" dirty="0">
              <a:effectLst/>
              <a:latin typeface="arial black" panose="020B0A04020102020204" pitchFamily="34" charset="0"/>
            </a:endParaRPr>
          </a:p>
          <a:p>
            <a:pPr rtl="1"/>
            <a:r>
              <a:rPr lang="en-US" dirty="0">
                <a:hlinkClick r:id="rId2"/>
              </a:rPr>
              <a:t>https://drasah.com/Description.aspx?id=6306</a:t>
            </a:r>
            <a:endParaRPr lang="ar-JO" dirty="0"/>
          </a:p>
          <a:p>
            <a:pPr rtl="1"/>
            <a:endParaRPr lang="en-US" dirty="0"/>
          </a:p>
        </p:txBody>
      </p:sp>
      <p:sp>
        <p:nvSpPr>
          <p:cNvPr id="14" name="TextBox 13">
            <a:extLst>
              <a:ext uri="{FF2B5EF4-FFF2-40B4-BE49-F238E27FC236}">
                <a16:creationId xmlns:a16="http://schemas.microsoft.com/office/drawing/2014/main" xmlns="" id="{3B77D9D1-4001-732B-D531-EF4C13C6FCF0}"/>
              </a:ext>
            </a:extLst>
          </p:cNvPr>
          <p:cNvSpPr txBox="1"/>
          <p:nvPr/>
        </p:nvSpPr>
        <p:spPr>
          <a:xfrm>
            <a:off x="2443931" y="2905240"/>
            <a:ext cx="7934632" cy="434734"/>
          </a:xfrm>
          <a:prstGeom prst="rect">
            <a:avLst/>
          </a:prstGeom>
          <a:noFill/>
        </p:spPr>
        <p:txBody>
          <a:bodyPr wrap="square" rtlCol="0">
            <a:spAutoFit/>
          </a:bodyP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p:txBody>
      </p:sp>
      <p:sp>
        <p:nvSpPr>
          <p:cNvPr id="15" name="TextBox 14">
            <a:extLst>
              <a:ext uri="{FF2B5EF4-FFF2-40B4-BE49-F238E27FC236}">
                <a16:creationId xmlns:a16="http://schemas.microsoft.com/office/drawing/2014/main" xmlns="" id="{DC9CF143-F92C-63B3-D63E-FC85245276B6}"/>
              </a:ext>
            </a:extLst>
          </p:cNvPr>
          <p:cNvSpPr txBox="1"/>
          <p:nvPr/>
        </p:nvSpPr>
        <p:spPr>
          <a:xfrm>
            <a:off x="1894473" y="2051447"/>
            <a:ext cx="8427349" cy="418191"/>
          </a:xfrm>
          <a:prstGeom prst="rect">
            <a:avLst/>
          </a:prstGeom>
          <a:noFill/>
        </p:spPr>
        <p:txBody>
          <a:bodyPr wrap="square" rtlCol="0">
            <a:spAutoFit/>
          </a:bodyPr>
          <a:lstStyle/>
          <a:p>
            <a:pPr algn="r">
              <a:lnSpc>
                <a:spcPct val="115000"/>
              </a:lnSpc>
            </a:pPr>
            <a:r>
              <a:rPr lang="ar-YE" sz="2000" b="0" i="0" u="none" strike="noStrike" baseline="0" dirty="0">
                <a:latin typeface="TraditionalArabic"/>
              </a:rPr>
              <a:t>جرادات عزت دراسة التعايش والتعددية والمذهبية مؤشر عالمي منتدى الوسطية عمان 2015</a:t>
            </a:r>
            <a:r>
              <a:rPr lang="ar-YE" sz="1800" b="0" i="0" u="none" strike="noStrike" baseline="0" dirty="0">
                <a:latin typeface="TraditionalArabic"/>
              </a:rPr>
              <a:t>.</a:t>
            </a:r>
            <a:endParaRPr lang="en-US" sz="2000" dirty="0"/>
          </a:p>
        </p:txBody>
      </p:sp>
      <p:sp>
        <p:nvSpPr>
          <p:cNvPr id="2" name="TextBox 1">
            <a:extLst>
              <a:ext uri="{FF2B5EF4-FFF2-40B4-BE49-F238E27FC236}">
                <a16:creationId xmlns:a16="http://schemas.microsoft.com/office/drawing/2014/main" xmlns="" id="{7DEB9135-7D6B-5245-3047-82A2CAE0C328}"/>
              </a:ext>
            </a:extLst>
          </p:cNvPr>
          <p:cNvSpPr txBox="1"/>
          <p:nvPr/>
        </p:nvSpPr>
        <p:spPr>
          <a:xfrm>
            <a:off x="1637731" y="4843462"/>
            <a:ext cx="9048466" cy="646331"/>
          </a:xfrm>
          <a:prstGeom prst="rect">
            <a:avLst/>
          </a:prstGeom>
          <a:noFill/>
        </p:spPr>
        <p:txBody>
          <a:bodyPr wrap="square" rtlCol="0">
            <a:spAutoFit/>
          </a:bodyPr>
          <a:lstStyle/>
          <a:p>
            <a:r>
              <a:rPr lang="en-US" dirty="0">
                <a:hlinkClick r:id="rId3"/>
              </a:rPr>
              <a:t>https://tarbiyaa.com/%D9%85%D8%B4%D8%A7%D9%83%D9%84-%D8%A7%</a:t>
            </a:r>
            <a:endParaRPr lang="ar-JO" dirty="0"/>
          </a:p>
          <a:p>
            <a:endParaRPr lang="en-US" dirty="0"/>
          </a:p>
        </p:txBody>
      </p:sp>
      <p:cxnSp>
        <p:nvCxnSpPr>
          <p:cNvPr id="10" name="Straight Connector 9">
            <a:extLst>
              <a:ext uri="{FF2B5EF4-FFF2-40B4-BE49-F238E27FC236}">
                <a16:creationId xmlns:a16="http://schemas.microsoft.com/office/drawing/2014/main" xmlns="" id="{C0EF5D6D-C07D-29FD-2CCE-13BC30D60E47}"/>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21">
            <a:extLst>
              <a:ext uri="{FF2B5EF4-FFF2-40B4-BE49-F238E27FC236}">
                <a16:creationId xmlns:a16="http://schemas.microsoft.com/office/drawing/2014/main" xmlns="" id="{EB8696C0-4688-6821-F879-73B2F37AC1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3261152654"/>
      </p:ext>
    </p:extLst>
  </p:cSld>
  <p:clrMapOvr>
    <a:masterClrMapping/>
  </p:clrMapOvr>
  <p:transition spd="slow" advTm="119142">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53953" y="133348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6732502" y="1507197"/>
            <a:ext cx="4937346" cy="461665"/>
          </a:xfrm>
          <a:prstGeom prst="rect">
            <a:avLst/>
          </a:prstGeom>
          <a:noFill/>
        </p:spPr>
        <p:txBody>
          <a:bodyPr wrap="square" rtlCol="0">
            <a:spAutoFit/>
          </a:bodyPr>
          <a:lstStyle/>
          <a:p>
            <a:pPr algn="ctr"/>
            <a:r>
              <a:rPr lang="ar-JO" sz="2400" b="1" dirty="0">
                <a:solidFill>
                  <a:srgbClr val="00B0F0"/>
                </a:solidFill>
                <a:latin typeface="Alexandria Medium" pitchFamily="2" charset="-78"/>
                <a:cs typeface="Alexandria Medium" pitchFamily="2" charset="-78"/>
              </a:rPr>
              <a:t>مراجع المادة المعتمدة </a:t>
            </a:r>
            <a:endParaRPr lang="en-US" sz="2400" b="1" dirty="0">
              <a:solidFill>
                <a:srgbClr val="00B0F0"/>
              </a:solidFill>
              <a:latin typeface="Alexandria Medium" pitchFamily="2" charset="-78"/>
              <a:cs typeface="Alexandria Medium" pitchFamily="2" charset="-78"/>
            </a:endParaRPr>
          </a:p>
        </p:txBody>
      </p:sp>
      <p:sp>
        <p:nvSpPr>
          <p:cNvPr id="15" name="Rectangle: Top Corners Rounded 14">
            <a:extLst>
              <a:ext uri="{FF2B5EF4-FFF2-40B4-BE49-F238E27FC236}">
                <a16:creationId xmlns:a16="http://schemas.microsoft.com/office/drawing/2014/main" xmlns="" id="{3DC374E1-6AE2-24D8-536E-D71A408C19A5}"/>
              </a:ext>
            </a:extLst>
          </p:cNvPr>
          <p:cNvSpPr/>
          <p:nvPr/>
        </p:nvSpPr>
        <p:spPr>
          <a:xfrm>
            <a:off x="622682" y="1322426"/>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xmlns="" id="{6EBBB157-BA76-70AA-776A-1DD14266A1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8865" y="1536060"/>
            <a:ext cx="4200450" cy="4383286"/>
          </a:xfrm>
          <a:prstGeom prst="rect">
            <a:avLst/>
          </a:prstGeom>
        </p:spPr>
      </p:pic>
      <p:pic>
        <p:nvPicPr>
          <p:cNvPr id="3" name="Graphic 21">
            <a:extLst>
              <a:ext uri="{FF2B5EF4-FFF2-40B4-BE49-F238E27FC236}">
                <a16:creationId xmlns:a16="http://schemas.microsoft.com/office/drawing/2014/main" xmlns="" id="{DEA0EE81-1769-5E83-52A0-B27E0DBB09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644688886"/>
      </p:ext>
    </p:extLst>
  </p:cSld>
  <p:clrMapOvr>
    <a:masterClrMapping/>
  </p:clrMapOvr>
  <p:transition spd="slow" advTm="14306">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Segoe UI" panose="020B0502040204020203" pitchFamily="34" charset="0"/>
                <a:cs typeface="Segoe UI" panose="020B0502040204020203" pitchFamily="34" charset="0"/>
              </a:rPr>
              <a:t>سياسات التعليم</a:t>
            </a:r>
            <a:endParaRPr kumimoji="0" lang="id-ID" sz="1800" b="0" i="0" u="none" strike="noStrike" kern="1200" cap="none" spc="0" normalizeH="0" baseline="0" noProof="0" dirty="0">
              <a:ln>
                <a:noFill/>
              </a:ln>
              <a:solidFill>
                <a:prstClr val="white"/>
              </a:solidFill>
              <a:effectLst/>
              <a:uLnTx/>
              <a:uFillTx/>
              <a:latin typeface="Segoe UI" panose="020B0502040204020203" pitchFamily="34" charset="0"/>
              <a:cs typeface="Segoe UI" panose="020B0502040204020203" pitchFamily="34" charset="0"/>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xmlns=""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1"/>
</p:tagLst>
</file>

<file path=ppt/tags/tag3.xml><?xml version="1.0" encoding="utf-8"?>
<p:tagLst xmlns:a="http://schemas.openxmlformats.org/drawingml/2006/main" xmlns:r="http://schemas.openxmlformats.org/officeDocument/2006/relationships" xmlns:p="http://schemas.openxmlformats.org/presentationml/2006/main">
  <p:tag name="TIMING" val="|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3.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E50A4F8-5ADF-4F88-80C2-B2B3A6385C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A83F0B6-E43B-4EFF-9438-419F740EF28C}">
  <ds:schemaRefs>
    <ds:schemaRef ds:uri="http://schemas.microsoft.com/sharepoint/v3/contenttype/forms"/>
  </ds:schemaRefs>
</ds:datastoreItem>
</file>

<file path=customXml/itemProps3.xml><?xml version="1.0" encoding="utf-8"?>
<ds:datastoreItem xmlns:ds="http://schemas.openxmlformats.org/officeDocument/2006/customXml" ds:itemID="{9E5836BF-FFDE-4661-B565-CD6F1AFF7F7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4065</TotalTime>
  <Words>3539</Words>
  <Application>Microsoft Office PowerPoint</Application>
  <PresentationFormat>Widescreen</PresentationFormat>
  <Paragraphs>267</Paragraphs>
  <Slides>42</Slides>
  <Notes>5</Notes>
  <HiddenSlides>0</HiddenSlides>
  <MMClips>0</MMClips>
  <ScaleCrop>false</ScaleCrop>
  <HeadingPairs>
    <vt:vector size="6" baseType="variant">
      <vt:variant>
        <vt:lpstr>Fonts Used</vt:lpstr>
      </vt:variant>
      <vt:variant>
        <vt:i4>20</vt:i4>
      </vt:variant>
      <vt:variant>
        <vt:lpstr>Theme</vt:lpstr>
      </vt:variant>
      <vt:variant>
        <vt:i4>3</vt:i4>
      </vt:variant>
      <vt:variant>
        <vt:lpstr>Slide Titles</vt:lpstr>
      </vt:variant>
      <vt:variant>
        <vt:i4>42</vt:i4>
      </vt:variant>
    </vt:vector>
  </HeadingPairs>
  <TitlesOfParts>
    <vt:vector size="65" baseType="lpstr">
      <vt:lpstr>Alexandria Black</vt:lpstr>
      <vt:lpstr>Alexandria Medium</vt:lpstr>
      <vt:lpstr>Alexandria SemiBold</vt:lpstr>
      <vt:lpstr>-apple-system</vt:lpstr>
      <vt:lpstr>Arial</vt:lpstr>
      <vt:lpstr>arial black</vt:lpstr>
      <vt:lpstr>Arial-BoldMT</vt:lpstr>
      <vt:lpstr>Calibri</vt:lpstr>
      <vt:lpstr>Calibri Light</vt:lpstr>
      <vt:lpstr>DroidArabicKufi-Regular</vt:lpstr>
      <vt:lpstr>Dubai</vt:lpstr>
      <vt:lpstr>Roboto Light</vt:lpstr>
      <vt:lpstr>Rockwell Condensed</vt:lpstr>
      <vt:lpstr>Segoe UI</vt:lpstr>
      <vt:lpstr>Simplified Arabic</vt:lpstr>
      <vt:lpstr>Symbol</vt:lpstr>
      <vt:lpstr>Times New Roman</vt:lpstr>
      <vt:lpstr>TraditionalArabic</vt:lpstr>
      <vt:lpstr>TraditionalArabic-Bold</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567</cp:revision>
  <dcterms:created xsi:type="dcterms:W3CDTF">2023-04-29T09:08:23Z</dcterms:created>
  <dcterms:modified xsi:type="dcterms:W3CDTF">2026-02-14T15:28:06Z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