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9"/>
  </p:notesMasterIdLst>
  <p:sldIdLst>
    <p:sldId id="480" r:id="rId5"/>
    <p:sldId id="303" r:id="rId6"/>
    <p:sldId id="313" r:id="rId7"/>
    <p:sldId id="276" r:id="rId8"/>
    <p:sldId id="596" r:id="rId9"/>
    <p:sldId id="597" r:id="rId10"/>
    <p:sldId id="626" r:id="rId11"/>
    <p:sldId id="598" r:id="rId12"/>
    <p:sldId id="627" r:id="rId13"/>
    <p:sldId id="640" r:id="rId14"/>
    <p:sldId id="641" r:id="rId15"/>
    <p:sldId id="642" r:id="rId16"/>
    <p:sldId id="643" r:id="rId17"/>
    <p:sldId id="599" r:id="rId18"/>
    <p:sldId id="549" r:id="rId19"/>
    <p:sldId id="628" r:id="rId20"/>
    <p:sldId id="629" r:id="rId21"/>
    <p:sldId id="550" r:id="rId22"/>
    <p:sldId id="630" r:id="rId23"/>
    <p:sldId id="585" r:id="rId24"/>
    <p:sldId id="614" r:id="rId25"/>
    <p:sldId id="601" r:id="rId26"/>
    <p:sldId id="602" r:id="rId27"/>
    <p:sldId id="586" r:id="rId28"/>
    <p:sldId id="587" r:id="rId29"/>
    <p:sldId id="551" r:id="rId30"/>
    <p:sldId id="603" r:id="rId31"/>
    <p:sldId id="589" r:id="rId32"/>
    <p:sldId id="590" r:id="rId33"/>
    <p:sldId id="552" r:id="rId34"/>
    <p:sldId id="570" r:id="rId35"/>
    <p:sldId id="604" r:id="rId36"/>
    <p:sldId id="605" r:id="rId37"/>
    <p:sldId id="571" r:id="rId38"/>
    <p:sldId id="631" r:id="rId39"/>
    <p:sldId id="573" r:id="rId40"/>
    <p:sldId id="632" r:id="rId41"/>
    <p:sldId id="625" r:id="rId42"/>
    <p:sldId id="554" r:id="rId43"/>
    <p:sldId id="633" r:id="rId44"/>
    <p:sldId id="556" r:id="rId45"/>
    <p:sldId id="606" r:id="rId46"/>
    <p:sldId id="558" r:id="rId47"/>
    <p:sldId id="607" r:id="rId48"/>
    <p:sldId id="609" r:id="rId49"/>
    <p:sldId id="634" r:id="rId50"/>
    <p:sldId id="560" r:id="rId51"/>
    <p:sldId id="566" r:id="rId52"/>
    <p:sldId id="567" r:id="rId53"/>
    <p:sldId id="610" r:id="rId54"/>
    <p:sldId id="635" r:id="rId55"/>
    <p:sldId id="611" r:id="rId56"/>
    <p:sldId id="497" r:id="rId57"/>
    <p:sldId id="613" r:id="rId58"/>
    <p:sldId id="615" r:id="rId59"/>
    <p:sldId id="636" r:id="rId60"/>
    <p:sldId id="616" r:id="rId61"/>
    <p:sldId id="637" r:id="rId62"/>
    <p:sldId id="498" r:id="rId63"/>
    <p:sldId id="638" r:id="rId64"/>
    <p:sldId id="618" r:id="rId65"/>
    <p:sldId id="639" r:id="rId66"/>
    <p:sldId id="594" r:id="rId67"/>
    <p:sldId id="349"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96"/>
            <p14:sldId id="597"/>
            <p14:sldId id="626"/>
            <p14:sldId id="598"/>
            <p14:sldId id="627"/>
            <p14:sldId id="640"/>
            <p14:sldId id="641"/>
            <p14:sldId id="642"/>
            <p14:sldId id="643"/>
            <p14:sldId id="599"/>
            <p14:sldId id="549"/>
            <p14:sldId id="628"/>
            <p14:sldId id="629"/>
            <p14:sldId id="550"/>
            <p14:sldId id="630"/>
            <p14:sldId id="585"/>
            <p14:sldId id="614"/>
            <p14:sldId id="601"/>
            <p14:sldId id="602"/>
            <p14:sldId id="586"/>
            <p14:sldId id="587"/>
            <p14:sldId id="551"/>
            <p14:sldId id="603"/>
            <p14:sldId id="589"/>
            <p14:sldId id="590"/>
            <p14:sldId id="552"/>
            <p14:sldId id="570"/>
            <p14:sldId id="604"/>
            <p14:sldId id="605"/>
            <p14:sldId id="571"/>
            <p14:sldId id="631"/>
            <p14:sldId id="573"/>
            <p14:sldId id="632"/>
            <p14:sldId id="625"/>
            <p14:sldId id="554"/>
            <p14:sldId id="633"/>
            <p14:sldId id="556"/>
            <p14:sldId id="606"/>
            <p14:sldId id="558"/>
            <p14:sldId id="607"/>
            <p14:sldId id="609"/>
            <p14:sldId id="634"/>
            <p14:sldId id="560"/>
            <p14:sldId id="566"/>
            <p14:sldId id="567"/>
            <p14:sldId id="610"/>
            <p14:sldId id="635"/>
            <p14:sldId id="611"/>
            <p14:sldId id="497"/>
            <p14:sldId id="613"/>
            <p14:sldId id="615"/>
            <p14:sldId id="636"/>
            <p14:sldId id="616"/>
            <p14:sldId id="637"/>
            <p14:sldId id="498"/>
            <p14:sldId id="638"/>
            <p14:sldId id="618"/>
            <p14:sldId id="639"/>
            <p14:sldId id="594"/>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91"/>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 Type="http://schemas.openxmlformats.org/officeDocument/2006/relationships/slide" Target="slides/slide3.xml"/><Relationship Id="rId71"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933466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2FEE2D6-5F48-C94B-6052-CD59986C1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359627F-8426-5C3F-303E-EC65DF121DE7}"/>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xmlns="" id="{A7BCCBED-374C-456D-D202-23107CB7B36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A9B1B389-06AD-B608-33E4-F0DA57A63E43}"/>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03560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wZzXmCKxB0c" TargetMode="Externa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6.xml"/><Relationship Id="rId6" Type="http://schemas.openxmlformats.org/officeDocument/2006/relationships/image" Target="../media/image22.png"/><Relationship Id="rId5"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a:t>
            </a:r>
            <a:r>
              <a:rPr lang="ar-SA" sz="2800" b="1" dirty="0" smtClean="0">
                <a:solidFill>
                  <a:schemeClr val="bg1"/>
                </a:solidFill>
                <a:latin typeface="Alexandria" charset="0"/>
                <a:cs typeface="Alexandria" charset="0"/>
              </a:rPr>
              <a:t>الرابعة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a16="http://schemas.microsoft.com/office/drawing/2014/main" xmlns=""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585"/>
    </mc:Choice>
    <mc:Fallback xmlns="">
      <p:transition spd="slow" advTm="2258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2" y="-6944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43888" y="2717225"/>
            <a:ext cx="6644252" cy="2123658"/>
          </a:xfrm>
          <a:prstGeom prst="rect">
            <a:avLst/>
          </a:prstGeom>
          <a:noFill/>
        </p:spPr>
        <p:txBody>
          <a:bodyPr wrap="square" rtlCol="0">
            <a:spAutoFit/>
          </a:bodyPr>
          <a:lstStyle/>
          <a:p>
            <a:pPr algn="ctr" rtl="1"/>
            <a:r>
              <a:rPr lang="ar-SA" sz="4400" b="1" dirty="0">
                <a:solidFill>
                  <a:srgbClr val="00B0F0"/>
                </a:solidFill>
                <a:latin typeface="Alexandria" charset="0"/>
                <a:cs typeface="Alexandria" charset="0"/>
              </a:rPr>
              <a:t>جمع البيانات: الأدوات والاستراتيجيات </a:t>
            </a:r>
          </a:p>
          <a:p>
            <a:pPr algn="ctr" rtl="1"/>
            <a:r>
              <a:rPr lang="ar-EG" sz="4400" b="1" dirty="0" smtClean="0">
                <a:solidFill>
                  <a:srgbClr val="00B0F0"/>
                </a:solidFill>
                <a:latin typeface="Alexandria" charset="0"/>
                <a:cs typeface="Alexandria" charset="0"/>
              </a:rPr>
              <a:t> </a:t>
            </a:r>
            <a:endParaRPr lang="ar-EG" sz="4400" b="1" dirty="0">
              <a:solidFill>
                <a:srgbClr val="00B0F0"/>
              </a:solidFill>
              <a:latin typeface="Alexandria" charset="0"/>
              <a:cs typeface="Alexandria" charset="0"/>
            </a:endParaRP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665"/>
    </mc:Choice>
    <mc:Fallback xmlns="">
      <p:transition spd="slow" advTm="566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67377" y="1136132"/>
            <a:ext cx="7392366" cy="4647426"/>
          </a:xfrm>
          <a:prstGeom prst="rect">
            <a:avLst/>
          </a:prstGeom>
          <a:noFill/>
        </p:spPr>
        <p:txBody>
          <a:bodyPr wrap="square" rtlCol="0">
            <a:spAutoFit/>
          </a:bodyPr>
          <a:lstStyle/>
          <a:p>
            <a:pPr algn="r" rtl="1"/>
            <a:r>
              <a:rPr lang="ar-EG" sz="3200" b="1" dirty="0">
                <a:solidFill>
                  <a:srgbClr val="2D3956"/>
                </a:solidFill>
                <a:latin typeface="Alexandria" charset="0"/>
                <a:cs typeface="Alexandria" charset="0"/>
              </a:rPr>
              <a:t>محاور المحاضرة الرابعة</a:t>
            </a:r>
          </a:p>
          <a:p>
            <a:pPr algn="r" rtl="1"/>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 ما البيانات </a:t>
            </a:r>
            <a:r>
              <a:rPr lang="ar-EG" sz="3200" dirty="0" smtClean="0">
                <a:solidFill>
                  <a:srgbClr val="2D3956"/>
                </a:solidFill>
                <a:latin typeface="Alexandria" charset="0"/>
                <a:cs typeface="Alexandria" charset="0"/>
              </a:rPr>
              <a:t>الإحصائية</a:t>
            </a:r>
            <a:r>
              <a:rPr lang="ar-SA" sz="3200" dirty="0" smtClean="0">
                <a:solidFill>
                  <a:srgbClr val="2D3956"/>
                </a:solidFill>
                <a:latin typeface="Alexandria" charset="0"/>
                <a:cs typeface="Alexandria" charset="0"/>
              </a:rPr>
              <a:t>؟</a:t>
            </a:r>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أنواع البيانات الإحصائية </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كيف يتم التعامل مع البيانات الوصفية </a:t>
            </a:r>
            <a:r>
              <a:rPr lang="ar-EG" sz="3200" dirty="0" smtClean="0">
                <a:solidFill>
                  <a:srgbClr val="2D3956"/>
                </a:solidFill>
                <a:latin typeface="Alexandria" charset="0"/>
                <a:cs typeface="Alexandria" charset="0"/>
              </a:rPr>
              <a:t>لتحليلها</a:t>
            </a:r>
            <a:r>
              <a:rPr lang="ar-SA" sz="3200" dirty="0" smtClean="0">
                <a:solidFill>
                  <a:srgbClr val="2D3956"/>
                </a:solidFill>
                <a:latin typeface="Alexandria" charset="0"/>
                <a:cs typeface="Alexandria" charset="0"/>
              </a:rPr>
              <a:t>؟</a:t>
            </a:r>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مصادر جمع البيانات</a:t>
            </a:r>
          </a:p>
          <a:p>
            <a:pPr marL="285750" indent="-285750" algn="r" rtl="1">
              <a:buFont typeface="Wingdings" panose="05000000000000000000" pitchFamily="2" charset="2"/>
              <a:buChar char="Ø"/>
            </a:pPr>
            <a:r>
              <a:rPr lang="ar-EG" sz="3200" dirty="0">
                <a:solidFill>
                  <a:srgbClr val="2D3956"/>
                </a:solidFill>
                <a:latin typeface="Alexandria" charset="0"/>
                <a:cs typeface="Alexandria" charset="0"/>
              </a:rPr>
              <a:t>أدوات جمع البيانات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xmlns=""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7363"/>
    </mc:Choice>
    <mc:Fallback xmlns="">
      <p:transition spd="slow" advTm="4736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006082" y="1083696"/>
            <a:ext cx="7034614" cy="646331"/>
          </a:xfrm>
          <a:prstGeom prst="rect">
            <a:avLst/>
          </a:prstGeom>
          <a:noFill/>
        </p:spPr>
        <p:txBody>
          <a:bodyPr wrap="square" rtlCol="0">
            <a:spAutoFit/>
          </a:bodyPr>
          <a:lstStyle/>
          <a:p>
            <a:pPr algn="ctr" rtl="1"/>
            <a:r>
              <a:rPr lang="ar-EG" sz="3600" b="1" dirty="0">
                <a:solidFill>
                  <a:srgbClr val="2D3956"/>
                </a:solidFill>
                <a:latin typeface="Alexandria" charset="0"/>
                <a:cs typeface="Alexandria" charset="0"/>
              </a:rPr>
              <a:t> </a:t>
            </a:r>
            <a:r>
              <a:rPr lang="ar-EG" sz="3600" b="1" dirty="0">
                <a:latin typeface="Alexandria" charset="0"/>
                <a:cs typeface="Alexandria" charset="0"/>
              </a:rPr>
              <a:t>ما البيانات الإحصائية؟</a:t>
            </a:r>
          </a:p>
        </p:txBody>
      </p:sp>
      <p:sp>
        <p:nvSpPr>
          <p:cNvPr id="48" name="TextBox 47"/>
          <p:cNvSpPr txBox="1"/>
          <p:nvPr/>
        </p:nvSpPr>
        <p:spPr>
          <a:xfrm>
            <a:off x="626140" y="1883915"/>
            <a:ext cx="10541000" cy="5386090"/>
          </a:xfrm>
          <a:prstGeom prst="rect">
            <a:avLst/>
          </a:prstGeom>
          <a:noFill/>
        </p:spPr>
        <p:txBody>
          <a:bodyPr wrap="square" rtlCol="0">
            <a:spAutoFit/>
          </a:bodyPr>
          <a:lstStyle/>
          <a:p>
            <a:pPr marL="457200" indent="-457200" algn="just" rtl="1">
              <a:buFont typeface="Wingdings" pitchFamily="2" charset="2"/>
              <a:buChar char="q"/>
            </a:pPr>
            <a:r>
              <a:rPr lang="ar-EG" sz="3200" dirty="0" smtClean="0">
                <a:latin typeface="Alexandria" charset="0"/>
                <a:cs typeface="Alexandria" charset="0"/>
              </a:rPr>
              <a:t>تشير </a:t>
            </a:r>
            <a:r>
              <a:rPr lang="ar-EG" sz="3200" dirty="0">
                <a:latin typeface="Alexandria" charset="0"/>
                <a:cs typeface="Alexandria" charset="0"/>
              </a:rPr>
              <a:t>البيانات الإحصائية إلى جمع المعلومات الكمية أو النوعية التي يتم جمعها وتحليلها بشكل منهجي لاستخلاص الأفكار</a:t>
            </a:r>
            <a:r>
              <a:rPr lang="ar-EG" sz="3200" dirty="0" smtClean="0">
                <a:latin typeface="Alexandria" charset="0"/>
                <a:cs typeface="Alexandria" charset="0"/>
              </a:rPr>
              <a:t>.</a:t>
            </a:r>
            <a:endParaRPr lang="en-US" sz="3200" dirty="0" smtClean="0">
              <a:latin typeface="Alexandria" charset="0"/>
              <a:cs typeface="Alexandria" charset="0"/>
            </a:endParaRPr>
          </a:p>
          <a:p>
            <a:pPr marL="457200" indent="-457200" algn="just" rtl="1">
              <a:buFont typeface="Wingdings" pitchFamily="2" charset="2"/>
              <a:buChar char="q"/>
            </a:pPr>
            <a:r>
              <a:rPr lang="ar-EG" sz="3200" dirty="0" smtClean="0">
                <a:latin typeface="Alexandria" charset="0"/>
                <a:cs typeface="Alexandria" charset="0"/>
              </a:rPr>
              <a:t> </a:t>
            </a:r>
            <a:r>
              <a:rPr lang="ar-EG" sz="3200" dirty="0">
                <a:latin typeface="Alexandria" charset="0"/>
                <a:cs typeface="Alexandria" charset="0"/>
              </a:rPr>
              <a:t>يمكن أن تتخذ هذه البيانات أشكالًا مختلفة، بما في ذلك الأرقام </a:t>
            </a:r>
            <a:r>
              <a:rPr lang="ar-EG" sz="3200" dirty="0" smtClean="0">
                <a:latin typeface="Alexandria" charset="0"/>
                <a:cs typeface="Alexandria" charset="0"/>
              </a:rPr>
              <a:t>والفئات، </a:t>
            </a:r>
            <a:r>
              <a:rPr lang="ar-EG" sz="3200" dirty="0">
                <a:latin typeface="Alexandria" charset="0"/>
                <a:cs typeface="Alexandria" charset="0"/>
              </a:rPr>
              <a:t>وهي ضرورية لاتخاذ قرارات مستنيرة في مجالات مثل الاقتصاد والرعاية الصحية والعلوم الاجتماعية. </a:t>
            </a:r>
            <a:endParaRPr lang="en-US" sz="3200" dirty="0" smtClean="0">
              <a:latin typeface="Alexandria" charset="0"/>
              <a:cs typeface="Alexandria" charset="0"/>
            </a:endParaRPr>
          </a:p>
          <a:p>
            <a:pPr marL="457200" indent="-457200" algn="just" rtl="1">
              <a:buFont typeface="Wingdings" pitchFamily="2" charset="2"/>
              <a:buChar char="q"/>
            </a:pPr>
            <a:r>
              <a:rPr lang="ar-EG" sz="3200" dirty="0" smtClean="0">
                <a:latin typeface="Alexandria" charset="0"/>
                <a:cs typeface="Alexandria" charset="0"/>
              </a:rPr>
              <a:t>الهدف </a:t>
            </a:r>
            <a:r>
              <a:rPr lang="ar-EG" sz="3200" dirty="0">
                <a:latin typeface="Alexandria" charset="0"/>
                <a:cs typeface="Alexandria" charset="0"/>
              </a:rPr>
              <a:t>الأساسي للبيانات الإحصائية هو توفير أساس لفهم الاتجاهات والأنماط والعلاقات داخل مجموعة البيانات.</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p14:dur="10" advTm="214649"/>
    </mc:Choice>
    <mc:Fallback xmlns="">
      <p:transition advTm="21464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90280" y="916956"/>
            <a:ext cx="7034614" cy="584775"/>
          </a:xfrm>
          <a:prstGeom prst="rect">
            <a:avLst/>
          </a:prstGeom>
          <a:noFill/>
        </p:spPr>
        <p:txBody>
          <a:bodyPr wrap="square" rtlCol="0">
            <a:spAutoFit/>
          </a:bodyPr>
          <a:lstStyle/>
          <a:p>
            <a:pPr algn="r" rtl="1"/>
            <a:r>
              <a:rPr lang="ar-EG" sz="3200" b="1" dirty="0">
                <a:latin typeface="Alexandria" charset="0"/>
                <a:cs typeface="Alexandria" charset="0"/>
              </a:rPr>
              <a:t>تقنيات تحليل البيانات</a:t>
            </a:r>
          </a:p>
        </p:txBody>
      </p:sp>
      <p:sp>
        <p:nvSpPr>
          <p:cNvPr id="48" name="TextBox 47"/>
          <p:cNvSpPr txBox="1"/>
          <p:nvPr/>
        </p:nvSpPr>
        <p:spPr>
          <a:xfrm>
            <a:off x="626140" y="1883915"/>
            <a:ext cx="10541000" cy="5386090"/>
          </a:xfrm>
          <a:prstGeom prst="rect">
            <a:avLst/>
          </a:prstGeom>
          <a:noFill/>
        </p:spPr>
        <p:txBody>
          <a:bodyPr wrap="square" rtlCol="0">
            <a:spAutoFit/>
          </a:bodyPr>
          <a:lstStyle/>
          <a:p>
            <a:pPr marL="457200" indent="-457200" algn="just" rtl="1">
              <a:buFont typeface="Wingdings" pitchFamily="2" charset="2"/>
              <a:buChar char="q"/>
            </a:pPr>
            <a:r>
              <a:rPr lang="ar-EG" sz="3200" dirty="0" smtClean="0">
                <a:latin typeface="Alexandria" charset="0"/>
                <a:cs typeface="Alexandria" charset="0"/>
              </a:rPr>
              <a:t>بمجرد </a:t>
            </a:r>
            <a:r>
              <a:rPr lang="ar-EG" sz="3200" dirty="0">
                <a:latin typeface="Alexandria" charset="0"/>
                <a:cs typeface="Alexandria" charset="0"/>
              </a:rPr>
              <a:t>جمع البيانات الإحصائية، فإنها تخضع للتحليل باستخدام تقنيات مختلفة، مثل الإحصاء الوصفي، والإحصاءات الاستدلالية، وتحليل الانحدار. </a:t>
            </a:r>
            <a:endParaRPr lang="en-US" sz="3200" dirty="0" smtClean="0">
              <a:latin typeface="Alexandria" charset="0"/>
              <a:cs typeface="Alexandria" charset="0"/>
            </a:endParaRPr>
          </a:p>
          <a:p>
            <a:pPr marL="457200" indent="-457200" algn="just" rtl="1">
              <a:buFont typeface="Wingdings" pitchFamily="2" charset="2"/>
              <a:buChar char="q"/>
            </a:pPr>
            <a:r>
              <a:rPr lang="ar-EG" sz="3200" dirty="0" smtClean="0">
                <a:latin typeface="Alexandria" charset="0"/>
                <a:cs typeface="Alexandria" charset="0"/>
              </a:rPr>
              <a:t>تلخص </a:t>
            </a:r>
            <a:r>
              <a:rPr lang="ar-EG" sz="3200" dirty="0">
                <a:latin typeface="Alexandria" charset="0"/>
                <a:cs typeface="Alexandria" charset="0"/>
              </a:rPr>
              <a:t>الإحصائيات الوصفية البيانات من خلال مقاييس مثل المتوسط ​​والوسيط والوضع، مما يوفر صورة واضحة لمجموعة البيانات. </a:t>
            </a:r>
            <a:endParaRPr lang="en-US" sz="3200" dirty="0" smtClean="0">
              <a:latin typeface="Alexandria" charset="0"/>
              <a:cs typeface="Alexandria" charset="0"/>
            </a:endParaRPr>
          </a:p>
          <a:p>
            <a:pPr marL="457200" indent="-457200" algn="just" rtl="1">
              <a:buFont typeface="Wingdings" pitchFamily="2" charset="2"/>
              <a:buChar char="q"/>
            </a:pPr>
            <a:r>
              <a:rPr lang="ar-EG" sz="3200" dirty="0" smtClean="0">
                <a:latin typeface="Alexandria" charset="0"/>
                <a:cs typeface="Alexandria" charset="0"/>
              </a:rPr>
              <a:t>من </a:t>
            </a:r>
            <a:r>
              <a:rPr lang="ar-EG" sz="3200" dirty="0">
                <a:latin typeface="Alexandria" charset="0"/>
                <a:cs typeface="Alexandria" charset="0"/>
              </a:rPr>
              <a:t>ناحية أخرى، تسمح الإحصائيات الاستدلالية للباحثين بعمل تنبؤات أو تعميمات حول مجتمع ما بناءً على عينة، بينما يفحص تحليل الانحدار العلاقات بين المتغيرات.</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021043560"/>
      </p:ext>
    </p:extLst>
  </p:cSld>
  <p:clrMapOvr>
    <a:masterClrMapping/>
  </p:clrMapOvr>
  <mc:AlternateContent xmlns:mc="http://schemas.openxmlformats.org/markup-compatibility/2006" xmlns:p14="http://schemas.microsoft.com/office/powerpoint/2010/main">
    <mc:Choice Requires="p14">
      <p:transition p14:dur="10" advTm="72535"/>
    </mc:Choice>
    <mc:Fallback xmlns="">
      <p:transition advTm="7253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AB205F9-8383-0DD3-1752-8579D99F50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9F2A33D-9C9E-A508-9A5C-FE5B9A459C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CF2F9F79-F643-F5E0-12BE-A9E951A32824}"/>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CC0E9B63-DED8-796F-B10F-34EB7404FD60}"/>
              </a:ext>
            </a:extLst>
          </p:cNvPr>
          <p:cNvSpPr txBox="1"/>
          <p:nvPr/>
        </p:nvSpPr>
        <p:spPr>
          <a:xfrm>
            <a:off x="626140" y="1883915"/>
            <a:ext cx="10541000" cy="5447645"/>
          </a:xfrm>
          <a:prstGeom prst="rect">
            <a:avLst/>
          </a:prstGeom>
          <a:noFill/>
        </p:spPr>
        <p:txBody>
          <a:bodyPr wrap="square" rtlCol="0">
            <a:spAutoFit/>
          </a:bodyPr>
          <a:lstStyle/>
          <a:p>
            <a:pPr algn="ctr" rtl="1"/>
            <a:r>
              <a:rPr lang="ar-EG" sz="3600" b="1" dirty="0">
                <a:solidFill>
                  <a:srgbClr val="2D3956"/>
                </a:solidFill>
                <a:latin typeface="Alexandria" charset="0"/>
                <a:cs typeface="Alexandria" charset="0"/>
              </a:rPr>
              <a:t>أهمية البيانات الإحصائية</a:t>
            </a:r>
          </a:p>
          <a:p>
            <a:pPr algn="just" rtl="1"/>
            <a:r>
              <a:rPr lang="ar-EG" sz="3200" dirty="0" smtClean="0">
                <a:solidFill>
                  <a:srgbClr val="2D3956"/>
                </a:solidFill>
                <a:latin typeface="Alexandria" charset="0"/>
                <a:cs typeface="Alexandria" charset="0"/>
              </a:rPr>
              <a:t>لا </a:t>
            </a:r>
            <a:r>
              <a:rPr lang="ar-EG" sz="3200" dirty="0">
                <a:solidFill>
                  <a:srgbClr val="2D3956"/>
                </a:solidFill>
                <a:latin typeface="Alexandria" charset="0"/>
                <a:cs typeface="Alexandria" charset="0"/>
              </a:rPr>
              <a:t>يمكن المبالغة في أهمية البيانات الإحصائية. ويلعب دورًا حاسمًا في عمليات صنع القرار في مختلف القطاعات، بما في ذلك الأعمال والرعاية الصحية والسياسة العامة. ومن خلال تحليل البيانات الإحصائية، يمكن للمؤسسات تحديد الاتجاهات والتنبؤ بالنتائج المستقبلية وتخصيص الموارد بشكل أكثر فعالية. يعزز هذا النهج المبني على البيانات القدرة على اتخاذ خيارات مستنيرة يمكن أن تؤدي إلى تحسين الأداء والنتائج.</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5FEBA26C-E760-B93A-A6FD-9C7E31227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35068B11-9B7F-1266-9AE9-374929EE873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60238564"/>
      </p:ext>
    </p:extLst>
  </p:cSld>
  <p:clrMapOvr>
    <a:masterClrMapping/>
  </p:clrMapOvr>
  <mc:AlternateContent xmlns:mc="http://schemas.openxmlformats.org/markup-compatibility/2006" xmlns:p14="http://schemas.microsoft.com/office/powerpoint/2010/main">
    <mc:Choice Requires="p14">
      <p:transition p14:dur="10" advTm="96340"/>
    </mc:Choice>
    <mc:Fallback xmlns="">
      <p:transition advTm="9634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AB205F9-8383-0DD3-1752-8579D99F50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9F2A33D-9C9E-A508-9A5C-FE5B9A459C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CF2F9F79-F643-F5E0-12BE-A9E951A32824}"/>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CC0E9B63-DED8-796F-B10F-34EB7404FD60}"/>
              </a:ext>
            </a:extLst>
          </p:cNvPr>
          <p:cNvSpPr txBox="1"/>
          <p:nvPr/>
        </p:nvSpPr>
        <p:spPr>
          <a:xfrm>
            <a:off x="626140" y="1883915"/>
            <a:ext cx="10541000" cy="4462760"/>
          </a:xfrm>
          <a:prstGeom prst="rect">
            <a:avLst/>
          </a:prstGeom>
          <a:noFill/>
        </p:spPr>
        <p:txBody>
          <a:bodyPr wrap="square" rtlCol="0">
            <a:spAutoFit/>
          </a:bodyPr>
          <a:lstStyle/>
          <a:p>
            <a:pPr algn="ctr" rtl="1"/>
            <a:r>
              <a:rPr lang="ar-EG" sz="3600" b="1" dirty="0" smtClean="0">
                <a:solidFill>
                  <a:srgbClr val="2D3956"/>
                </a:solidFill>
                <a:latin typeface="Alexandria" charset="0"/>
                <a:cs typeface="Alexandria" charset="0"/>
              </a:rPr>
              <a:t>التحديات </a:t>
            </a:r>
            <a:r>
              <a:rPr lang="ar-EG" sz="3600" b="1" dirty="0">
                <a:solidFill>
                  <a:srgbClr val="2D3956"/>
                </a:solidFill>
                <a:latin typeface="Alexandria" charset="0"/>
                <a:cs typeface="Alexandria" charset="0"/>
              </a:rPr>
              <a:t>في البيانات الإحصائية</a:t>
            </a:r>
          </a:p>
          <a:p>
            <a:pPr algn="just" rtl="1"/>
            <a:r>
              <a:rPr lang="ar-EG" sz="3200" dirty="0" smtClean="0">
                <a:solidFill>
                  <a:srgbClr val="2D3956"/>
                </a:solidFill>
                <a:latin typeface="Alexandria" charset="0"/>
                <a:cs typeface="Alexandria" charset="0"/>
              </a:rPr>
              <a:t>على </a:t>
            </a:r>
            <a:r>
              <a:rPr lang="ar-EG" sz="3200" dirty="0">
                <a:solidFill>
                  <a:srgbClr val="2D3956"/>
                </a:solidFill>
                <a:latin typeface="Alexandria" charset="0"/>
                <a:cs typeface="Alexandria" charset="0"/>
              </a:rPr>
              <a:t>الرغم من أهميته، فإن العمل مع البيانات الإحصائية يطرح العديد من التحديات. يمكن أن تؤدي مشكلات مثل جودة البيانات والتحيز وسوء التفسير إلى استنتاجات خاطئة. يعد ضمان دقة البيانات وموثوقيتها أمرًا بالغ الأهمية، لأن البيانات الخاطئة يمكن أن تؤدي إلى قرارات مضللة. </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5FEBA26C-E760-B93A-A6FD-9C7E31227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35068B11-9B7F-1266-9AE9-374929EE873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606156661"/>
      </p:ext>
    </p:extLst>
  </p:cSld>
  <p:clrMapOvr>
    <a:masterClrMapping/>
  </p:clrMapOvr>
  <mc:AlternateContent xmlns:mc="http://schemas.openxmlformats.org/markup-compatibility/2006" xmlns:p14="http://schemas.microsoft.com/office/powerpoint/2010/main">
    <mc:Choice Requires="p14">
      <p:transition p14:dur="10" advTm="84935"/>
    </mc:Choice>
    <mc:Fallback xmlns="">
      <p:transition advTm="8493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BEBCA8FB-D7C5-C489-7F72-C6F0502B9DC0}"/>
              </a:ext>
            </a:extLst>
          </p:cNvPr>
          <p:cNvSpPr txBox="1"/>
          <p:nvPr/>
        </p:nvSpPr>
        <p:spPr>
          <a:xfrm>
            <a:off x="626140" y="1883915"/>
            <a:ext cx="10541000" cy="6432530"/>
          </a:xfrm>
          <a:prstGeom prst="rect">
            <a:avLst/>
          </a:prstGeom>
          <a:noFill/>
        </p:spPr>
        <p:txBody>
          <a:bodyPr wrap="square" rtlCol="0">
            <a:spAutoFit/>
          </a:bodyPr>
          <a:lstStyle/>
          <a:p>
            <a:pPr algn="ctr" rtl="1"/>
            <a:r>
              <a:rPr lang="ar-EG" sz="3600" b="1" dirty="0">
                <a:solidFill>
                  <a:srgbClr val="2D3956"/>
                </a:solidFill>
                <a:latin typeface="Alexandria" charset="0"/>
                <a:cs typeface="Alexandria" charset="0"/>
              </a:rPr>
              <a:t>تطبيقات البيانات الإحصائية</a:t>
            </a:r>
          </a:p>
          <a:p>
            <a:pPr algn="just" rtl="1"/>
            <a:r>
              <a:rPr lang="ar-EG" sz="3200" dirty="0" smtClean="0">
                <a:solidFill>
                  <a:srgbClr val="2D3956"/>
                </a:solidFill>
                <a:latin typeface="Alexandria" charset="0"/>
                <a:cs typeface="Alexandria" charset="0"/>
              </a:rPr>
              <a:t>تجد </a:t>
            </a:r>
            <a:r>
              <a:rPr lang="ar-EG" sz="3200" dirty="0">
                <a:solidFill>
                  <a:srgbClr val="2D3956"/>
                </a:solidFill>
                <a:latin typeface="Alexandria" charset="0"/>
                <a:cs typeface="Alexandria" charset="0"/>
              </a:rPr>
              <a:t>البيانات الإحصائية تطبيقات في العديد من المجالات، بما في ذلك أبحاث السوق، وتحليل الرعاية الصحية، وأبحاث العلوم الاجتماعية. في أبحاث السوق، تستخدم الشركات البيانات الإحصائية لفهم سلوك المستهلك وتفضيلاته، وتوجيه تطوير المنتجات واستراتيجيات التسويق. في مجال الرعاية الصحية، تعد البيانات الإحصائية ضرورية لتتبع تفشي الأمراض، وتقييم فعالية العلاج، وتحسين نتائج المرضى. يعتمد علماء الاجتماع على البيانات الإحصائية لدراسة الاتجاهات والسلوكيات المجتمعية، مما يساهم في تطوير السياسات والتحسينات المجتمعية.</a:t>
            </a:r>
          </a:p>
          <a:p>
            <a:pPr algn="r" rtl="1"/>
            <a:endParaRPr lang="ar-EG" sz="3200" dirty="0">
              <a:solidFill>
                <a:srgbClr val="2D3956"/>
              </a:solidFill>
              <a:latin typeface="Alexandria" charset="0"/>
              <a:cs typeface="Alexandria" charset="0"/>
            </a:endParaRP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080768999"/>
      </p:ext>
    </p:extLst>
  </p:cSld>
  <p:clrMapOvr>
    <a:masterClrMapping/>
  </p:clrMapOvr>
  <mc:AlternateContent xmlns:mc="http://schemas.openxmlformats.org/markup-compatibility/2006" xmlns:p14="http://schemas.microsoft.com/office/powerpoint/2010/main">
    <mc:Choice Requires="p14">
      <p:transition p14:dur="10" advTm="66886"/>
    </mc:Choice>
    <mc:Fallback xmlns="">
      <p:transition advTm="6688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BEBCA8FB-D7C5-C489-7F72-C6F0502B9DC0}"/>
              </a:ext>
            </a:extLst>
          </p:cNvPr>
          <p:cNvSpPr txBox="1"/>
          <p:nvPr/>
        </p:nvSpPr>
        <p:spPr>
          <a:xfrm>
            <a:off x="626140" y="1874584"/>
            <a:ext cx="10541000" cy="4462760"/>
          </a:xfrm>
          <a:prstGeom prst="rect">
            <a:avLst/>
          </a:prstGeom>
          <a:noFill/>
        </p:spPr>
        <p:txBody>
          <a:bodyPr wrap="square" rtlCol="0">
            <a:spAutoFit/>
          </a:bodyPr>
          <a:lstStyle/>
          <a:p>
            <a:pPr algn="ctr" rtl="1"/>
            <a:r>
              <a:rPr lang="ar-EG" sz="3600" b="1" dirty="0" smtClean="0">
                <a:solidFill>
                  <a:srgbClr val="2D3956"/>
                </a:solidFill>
                <a:latin typeface="Alexandria" charset="0"/>
                <a:cs typeface="Alexandria" charset="0"/>
              </a:rPr>
              <a:t>أدوات </a:t>
            </a:r>
            <a:r>
              <a:rPr lang="ar-EG" sz="3600" b="1" dirty="0">
                <a:solidFill>
                  <a:srgbClr val="2D3956"/>
                </a:solidFill>
                <a:latin typeface="Alexandria" charset="0"/>
                <a:cs typeface="Alexandria" charset="0"/>
              </a:rPr>
              <a:t>لتحليل البيانات الإحصائية</a:t>
            </a:r>
          </a:p>
          <a:p>
            <a:pPr algn="just" rtl="1"/>
            <a:r>
              <a:rPr lang="ar-EG" sz="3200" dirty="0" smtClean="0">
                <a:solidFill>
                  <a:srgbClr val="2D3956"/>
                </a:solidFill>
                <a:latin typeface="Alexandria" charset="0"/>
                <a:cs typeface="Alexandria" charset="0"/>
              </a:rPr>
              <a:t>تتوفر </a:t>
            </a:r>
            <a:r>
              <a:rPr lang="ar-EG" sz="3200" dirty="0">
                <a:solidFill>
                  <a:srgbClr val="2D3956"/>
                </a:solidFill>
                <a:latin typeface="Alexandria" charset="0"/>
                <a:cs typeface="Alexandria" charset="0"/>
              </a:rPr>
              <a:t>أدوات وبرامج مختلفة لتحليل البيانات الإحصائية. توفر برامج مثل </a:t>
            </a:r>
            <a:r>
              <a:rPr lang="en-US" sz="3200" dirty="0">
                <a:solidFill>
                  <a:srgbClr val="2D3956"/>
                </a:solidFill>
                <a:latin typeface="Alexandria" charset="0"/>
                <a:cs typeface="Alexandria" charset="0"/>
              </a:rPr>
              <a:t>R </a:t>
            </a:r>
            <a:r>
              <a:rPr lang="ar-EG" sz="3200" dirty="0">
                <a:solidFill>
                  <a:srgbClr val="2D3956"/>
                </a:solidFill>
                <a:latin typeface="Alexandria" charset="0"/>
                <a:cs typeface="Alexandria" charset="0"/>
              </a:rPr>
              <a:t>و</a:t>
            </a:r>
            <a:r>
              <a:rPr lang="en-US" sz="3200" dirty="0">
                <a:solidFill>
                  <a:srgbClr val="2D3956"/>
                </a:solidFill>
                <a:latin typeface="Alexandria" charset="0"/>
                <a:cs typeface="Alexandria" charset="0"/>
              </a:rPr>
              <a:t>Python </a:t>
            </a:r>
            <a:r>
              <a:rPr lang="ar-EG" sz="3200" dirty="0">
                <a:solidFill>
                  <a:srgbClr val="2D3956"/>
                </a:solidFill>
                <a:latin typeface="Alexandria" charset="0"/>
                <a:cs typeface="Alexandria" charset="0"/>
              </a:rPr>
              <a:t>و</a:t>
            </a:r>
            <a:r>
              <a:rPr lang="en-US" sz="3200" dirty="0">
                <a:solidFill>
                  <a:srgbClr val="2D3956"/>
                </a:solidFill>
                <a:latin typeface="Alexandria" charset="0"/>
                <a:cs typeface="Alexandria" charset="0"/>
              </a:rPr>
              <a:t>SPSS </a:t>
            </a:r>
            <a:r>
              <a:rPr lang="ar-EG" sz="3200" dirty="0">
                <a:solidFill>
                  <a:srgbClr val="2D3956"/>
                </a:solidFill>
                <a:latin typeface="Alexandria" charset="0"/>
                <a:cs typeface="Alexandria" charset="0"/>
              </a:rPr>
              <a:t> إمكانات قوية لمعالجة البيانات وتحليلها وتصورها. تتيح هذه الأدوات للباحثين والمحللين إجراء حسابات معقدة، واستخلاص رؤى مفيدة من بياناتهم.</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735808806"/>
      </p:ext>
    </p:extLst>
  </p:cSld>
  <p:clrMapOvr>
    <a:masterClrMapping/>
  </p:clrMapOvr>
  <mc:AlternateContent xmlns:mc="http://schemas.openxmlformats.org/markup-compatibility/2006" xmlns:p14="http://schemas.microsoft.com/office/powerpoint/2010/main">
    <mc:Choice Requires="p14">
      <p:transition p14:dur="10" advTm="73584"/>
    </mc:Choice>
    <mc:Fallback xmlns="">
      <p:transition advTm="7358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BEBCA8FB-D7C5-C489-7F72-C6F0502B9DC0}"/>
              </a:ext>
            </a:extLst>
          </p:cNvPr>
          <p:cNvSpPr txBox="1"/>
          <p:nvPr/>
        </p:nvSpPr>
        <p:spPr>
          <a:xfrm>
            <a:off x="626140" y="1874584"/>
            <a:ext cx="10541000" cy="6001643"/>
          </a:xfrm>
          <a:prstGeom prst="rect">
            <a:avLst/>
          </a:prstGeom>
          <a:noFill/>
        </p:spPr>
        <p:txBody>
          <a:bodyPr wrap="square" rtlCol="0">
            <a:spAutoFit/>
          </a:bodyPr>
          <a:lstStyle/>
          <a:p>
            <a:pPr algn="r" rtl="1"/>
            <a:r>
              <a:rPr lang="ar-SA" sz="2400" dirty="0" smtClean="0">
                <a:latin typeface="Alexandria"/>
              </a:rPr>
              <a:t>هناك </a:t>
            </a:r>
            <a:r>
              <a:rPr lang="ar-SA" sz="2400" dirty="0">
                <a:latin typeface="Alexandria"/>
              </a:rPr>
              <a:t>مجموعة قوية من أدوات الذكاء الاصطناعي التي تساعد في التحليل الإحصائي، النمذجة، واستخراج النتائج:</a:t>
            </a:r>
          </a:p>
          <a:p>
            <a:pPr algn="r" rtl="1"/>
            <a:r>
              <a:rPr lang="ar-SA" sz="2400" b="1" dirty="0">
                <a:latin typeface="Alexandria"/>
              </a:rPr>
              <a:t>1. </a:t>
            </a:r>
            <a:r>
              <a:rPr lang="en-US" sz="2400" b="1" dirty="0" err="1">
                <a:latin typeface="Alexandria"/>
              </a:rPr>
              <a:t>ChatGPT</a:t>
            </a:r>
            <a:endParaRPr lang="en-US" sz="2400" b="1" dirty="0">
              <a:latin typeface="Alexandria"/>
            </a:endParaRPr>
          </a:p>
          <a:p>
            <a:pPr marL="342900" indent="-342900" algn="r" rtl="1">
              <a:buFont typeface="Wingdings" pitchFamily="2" charset="2"/>
              <a:buChar char="§"/>
            </a:pPr>
            <a:r>
              <a:rPr lang="ar-SA" sz="2400" dirty="0">
                <a:latin typeface="Alexandria"/>
              </a:rPr>
              <a:t>شرح البيانات وتحليلها. </a:t>
            </a:r>
          </a:p>
          <a:p>
            <a:pPr marL="342900" indent="-342900" algn="r" rtl="1">
              <a:buFont typeface="Wingdings" pitchFamily="2" charset="2"/>
              <a:buChar char="§"/>
            </a:pPr>
            <a:r>
              <a:rPr lang="ar-SA" sz="2400" dirty="0">
                <a:latin typeface="Alexandria"/>
              </a:rPr>
              <a:t>المساعدة في تفسير نتائج </a:t>
            </a:r>
            <a:r>
              <a:rPr lang="en-US" sz="2400" dirty="0">
                <a:latin typeface="Alexandria"/>
              </a:rPr>
              <a:t>SPSS </a:t>
            </a:r>
            <a:r>
              <a:rPr lang="ar-SA" sz="2400" dirty="0">
                <a:latin typeface="Alexandria"/>
              </a:rPr>
              <a:t>و</a:t>
            </a:r>
            <a:r>
              <a:rPr lang="en-US" sz="2400" dirty="0" err="1">
                <a:latin typeface="Alexandria"/>
              </a:rPr>
              <a:t>Stata</a:t>
            </a:r>
            <a:r>
              <a:rPr lang="en-US" sz="2400" dirty="0">
                <a:latin typeface="Alexandria"/>
              </a:rPr>
              <a:t> </a:t>
            </a:r>
            <a:r>
              <a:rPr lang="ar-SA" sz="2400" dirty="0">
                <a:latin typeface="Alexandria"/>
              </a:rPr>
              <a:t>و</a:t>
            </a:r>
            <a:r>
              <a:rPr lang="en-US" sz="2400" dirty="0" err="1">
                <a:latin typeface="Alexandria"/>
              </a:rPr>
              <a:t>EViews</a:t>
            </a:r>
            <a:r>
              <a:rPr lang="en-US" sz="2400" dirty="0">
                <a:latin typeface="Alexandria"/>
              </a:rPr>
              <a:t>. </a:t>
            </a:r>
          </a:p>
          <a:p>
            <a:pPr marL="342900" indent="-342900" algn="r" rtl="1">
              <a:buFont typeface="Wingdings" pitchFamily="2" charset="2"/>
              <a:buChar char="§"/>
            </a:pPr>
            <a:r>
              <a:rPr lang="ar-SA" sz="2400" dirty="0">
                <a:latin typeface="Alexandria"/>
              </a:rPr>
              <a:t>كتابة الأكواد الإحصائية </a:t>
            </a:r>
            <a:r>
              <a:rPr lang="en-US" sz="2400" dirty="0" smtClean="0">
                <a:latin typeface="Alexandria"/>
              </a:rPr>
              <a:t>Python</a:t>
            </a:r>
            <a:r>
              <a:rPr lang="en-US" sz="2400" dirty="0">
                <a:latin typeface="Alexandria"/>
              </a:rPr>
              <a:t>، R، </a:t>
            </a:r>
            <a:r>
              <a:rPr lang="en-US" sz="2400" dirty="0" err="1" smtClean="0">
                <a:latin typeface="Alexandria"/>
              </a:rPr>
              <a:t>Stata</a:t>
            </a:r>
            <a:r>
              <a:rPr lang="en-US" sz="2400" dirty="0" smtClean="0">
                <a:latin typeface="Alexandria"/>
              </a:rPr>
              <a:t> </a:t>
            </a:r>
            <a:endParaRPr lang="en-US" sz="2400" dirty="0">
              <a:latin typeface="Alexandria"/>
            </a:endParaRPr>
          </a:p>
          <a:p>
            <a:pPr marL="342900" indent="-342900" algn="r" rtl="1">
              <a:buFont typeface="Wingdings" pitchFamily="2" charset="2"/>
              <a:buChar char="§"/>
            </a:pPr>
            <a:r>
              <a:rPr lang="ar-SA" sz="2400" dirty="0">
                <a:latin typeface="Alexandria"/>
              </a:rPr>
              <a:t>تلخيص النتائج وصياغتها أكاديميًا. </a:t>
            </a:r>
          </a:p>
          <a:p>
            <a:pPr algn="r" rtl="1"/>
            <a:r>
              <a:rPr lang="ar-SA" sz="2400" b="1" dirty="0">
                <a:latin typeface="Alexandria"/>
              </a:rPr>
              <a:t>2. </a:t>
            </a:r>
            <a:r>
              <a:rPr lang="en-US" sz="2400" b="1" dirty="0">
                <a:latin typeface="Alexandria"/>
              </a:rPr>
              <a:t>Microsoft Copilot</a:t>
            </a:r>
          </a:p>
          <a:p>
            <a:pPr marL="342900" indent="-342900" algn="r" rtl="1">
              <a:buFont typeface="Wingdings" pitchFamily="2" charset="2"/>
              <a:buChar char="§"/>
            </a:pPr>
            <a:r>
              <a:rPr lang="ar-SA" sz="2400" dirty="0">
                <a:latin typeface="Alexandria"/>
              </a:rPr>
              <a:t>تحليل البيانات داخل </a:t>
            </a:r>
            <a:r>
              <a:rPr lang="en-US" sz="2400" dirty="0">
                <a:latin typeface="Alexandria"/>
              </a:rPr>
              <a:t>Excel. </a:t>
            </a:r>
          </a:p>
          <a:p>
            <a:pPr marL="342900" indent="-342900" algn="r" rtl="1">
              <a:buFont typeface="Wingdings" pitchFamily="2" charset="2"/>
              <a:buChar char="§"/>
            </a:pPr>
            <a:r>
              <a:rPr lang="ar-SA" sz="2400" dirty="0">
                <a:latin typeface="Alexandria"/>
              </a:rPr>
              <a:t>إنشاء رسوم بيانية وتقارير تلقائية. </a:t>
            </a:r>
          </a:p>
          <a:p>
            <a:pPr marL="342900" indent="-342900" algn="r" rtl="1">
              <a:buFont typeface="Wingdings" pitchFamily="2" charset="2"/>
              <a:buChar char="§"/>
            </a:pPr>
            <a:r>
              <a:rPr lang="ar-SA" sz="2400" dirty="0">
                <a:latin typeface="Alexandria"/>
              </a:rPr>
              <a:t>استخراج الأنماط والاتجاهات من الجداول الكبيرة.</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571350519"/>
      </p:ext>
    </p:extLst>
  </p:cSld>
  <p:clrMapOvr>
    <a:masterClrMapping/>
  </p:clrMapOvr>
  <mc:AlternateContent xmlns:mc="http://schemas.openxmlformats.org/markup-compatibility/2006" xmlns:p14="http://schemas.microsoft.com/office/powerpoint/2010/main">
    <mc:Choice Requires="p14">
      <p:transition p14:dur="10" advTm="89583"/>
    </mc:Choice>
    <mc:Fallback xmlns="">
      <p:transition advTm="8958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BEBCA8FB-D7C5-C489-7F72-C6F0502B9DC0}"/>
              </a:ext>
            </a:extLst>
          </p:cNvPr>
          <p:cNvSpPr txBox="1"/>
          <p:nvPr/>
        </p:nvSpPr>
        <p:spPr>
          <a:xfrm>
            <a:off x="626140" y="1874584"/>
            <a:ext cx="10541000" cy="5632311"/>
          </a:xfrm>
          <a:prstGeom prst="rect">
            <a:avLst/>
          </a:prstGeom>
          <a:noFill/>
        </p:spPr>
        <p:txBody>
          <a:bodyPr wrap="square" rtlCol="0">
            <a:spAutoFit/>
          </a:bodyPr>
          <a:lstStyle/>
          <a:p>
            <a:pPr algn="r" rtl="1"/>
            <a:r>
              <a:rPr lang="ar-EG" sz="2400" b="1" dirty="0" smtClean="0">
                <a:latin typeface="Alexandria"/>
              </a:rPr>
              <a:t>3.</a:t>
            </a:r>
            <a:r>
              <a:rPr lang="ar-SA" sz="2400" b="1" dirty="0" smtClean="0">
                <a:latin typeface="Alexandria"/>
              </a:rPr>
              <a:t> </a:t>
            </a:r>
            <a:r>
              <a:rPr lang="en-US" sz="2400" b="1" dirty="0">
                <a:latin typeface="Alexandria"/>
              </a:rPr>
              <a:t>Google </a:t>
            </a:r>
            <a:r>
              <a:rPr lang="en-US" sz="2400" b="1" dirty="0" smtClean="0">
                <a:latin typeface="Alexandria"/>
              </a:rPr>
              <a:t>Gemini</a:t>
            </a:r>
            <a:endParaRPr lang="en-US" sz="2400" b="1" dirty="0">
              <a:latin typeface="Alexandria"/>
            </a:endParaRPr>
          </a:p>
          <a:p>
            <a:pPr marL="342900" indent="-342900" algn="r" rtl="1">
              <a:buFont typeface="Wingdings" pitchFamily="2" charset="2"/>
              <a:buChar char="§"/>
            </a:pPr>
            <a:r>
              <a:rPr lang="ar-SA" sz="2400" dirty="0">
                <a:latin typeface="Alexandria"/>
              </a:rPr>
              <a:t>تحليل ملفات </a:t>
            </a:r>
            <a:r>
              <a:rPr lang="en-US" sz="2400" dirty="0">
                <a:latin typeface="Alexandria"/>
              </a:rPr>
              <a:t>Excel </a:t>
            </a:r>
            <a:r>
              <a:rPr lang="ar-SA" sz="2400" dirty="0">
                <a:latin typeface="Alexandria"/>
              </a:rPr>
              <a:t>و</a:t>
            </a:r>
            <a:r>
              <a:rPr lang="en-US" sz="2400" dirty="0">
                <a:latin typeface="Alexandria"/>
              </a:rPr>
              <a:t>CSV. </a:t>
            </a:r>
          </a:p>
          <a:p>
            <a:pPr marL="342900" indent="-342900" algn="r" rtl="1">
              <a:buFont typeface="Wingdings" pitchFamily="2" charset="2"/>
              <a:buChar char="§"/>
            </a:pPr>
            <a:r>
              <a:rPr lang="ar-SA" sz="2400" dirty="0">
                <a:latin typeface="Alexandria"/>
              </a:rPr>
              <a:t>إنشاء تصورات بيانية. </a:t>
            </a:r>
          </a:p>
          <a:p>
            <a:pPr marL="342900" indent="-342900" algn="r" rtl="1">
              <a:buFont typeface="Wingdings" pitchFamily="2" charset="2"/>
              <a:buChar char="§"/>
            </a:pPr>
            <a:r>
              <a:rPr lang="ar-SA" sz="2400" dirty="0">
                <a:latin typeface="Alexandria"/>
              </a:rPr>
              <a:t>تلخيص البيانات واستخراج المؤشرات. </a:t>
            </a:r>
          </a:p>
          <a:p>
            <a:pPr algn="r" rtl="1"/>
            <a:r>
              <a:rPr lang="ar-SA" sz="2400" b="1" dirty="0">
                <a:latin typeface="Alexandria"/>
              </a:rPr>
              <a:t>4. </a:t>
            </a:r>
            <a:r>
              <a:rPr lang="en-US" sz="2400" b="1" dirty="0">
                <a:latin typeface="Alexandria"/>
              </a:rPr>
              <a:t>Julius AI</a:t>
            </a:r>
          </a:p>
          <a:p>
            <a:pPr marL="342900" indent="-342900" algn="r" rtl="1">
              <a:buFont typeface="Wingdings" pitchFamily="2" charset="2"/>
              <a:buChar char="§"/>
            </a:pPr>
            <a:r>
              <a:rPr lang="ar-SA" sz="2400" dirty="0">
                <a:latin typeface="Alexandria"/>
              </a:rPr>
              <a:t>من أفضل الأدوات لتحليل البيانات دون برمجة. </a:t>
            </a:r>
          </a:p>
          <a:p>
            <a:pPr marL="342900" indent="-342900" algn="r" rtl="1">
              <a:buFont typeface="Wingdings" pitchFamily="2" charset="2"/>
              <a:buChar char="§"/>
            </a:pPr>
            <a:r>
              <a:rPr lang="ar-SA" sz="2400" dirty="0">
                <a:latin typeface="Alexandria"/>
              </a:rPr>
              <a:t>ترفعين ملف </a:t>
            </a:r>
            <a:r>
              <a:rPr lang="en-US" sz="2400" dirty="0">
                <a:latin typeface="Alexandria"/>
              </a:rPr>
              <a:t>Excel </a:t>
            </a:r>
            <a:r>
              <a:rPr lang="ar-SA" sz="2400" dirty="0">
                <a:latin typeface="Alexandria"/>
              </a:rPr>
              <a:t>أو </a:t>
            </a:r>
            <a:r>
              <a:rPr lang="en-US" sz="2400" dirty="0">
                <a:latin typeface="Alexandria"/>
              </a:rPr>
              <a:t>CSV </a:t>
            </a:r>
            <a:r>
              <a:rPr lang="ar-SA" sz="2400" dirty="0">
                <a:latin typeface="Alexandria"/>
              </a:rPr>
              <a:t>وتكتبين سؤالًا مثل: </a:t>
            </a:r>
          </a:p>
          <a:p>
            <a:pPr marL="800100" lvl="1" indent="-342900" algn="r" rtl="1">
              <a:buFont typeface="Wingdings" pitchFamily="2" charset="2"/>
              <a:buChar char="§"/>
            </a:pPr>
            <a:r>
              <a:rPr lang="ar-SA" sz="2400" dirty="0">
                <a:latin typeface="Alexandria"/>
              </a:rPr>
              <a:t>"ما أهم المتغيرات المؤثرة؟" </a:t>
            </a:r>
          </a:p>
          <a:p>
            <a:pPr marL="800100" lvl="1" indent="-342900" algn="r" rtl="1">
              <a:buFont typeface="Wingdings" pitchFamily="2" charset="2"/>
              <a:buChar char="§"/>
            </a:pPr>
            <a:r>
              <a:rPr lang="ar-SA" sz="2400" dirty="0">
                <a:latin typeface="Alexandria"/>
              </a:rPr>
              <a:t>"أنشئ نموذج انحدار." </a:t>
            </a:r>
          </a:p>
          <a:p>
            <a:pPr marL="342900" indent="-342900" algn="r" rtl="1">
              <a:buFont typeface="Wingdings" pitchFamily="2" charset="2"/>
              <a:buChar char="§"/>
            </a:pPr>
            <a:r>
              <a:rPr lang="ar-SA" sz="2400" dirty="0">
                <a:latin typeface="Alexandria"/>
              </a:rPr>
              <a:t>ينفذ التحليل ويعرض الرسوم البيانية مباشرة. </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171536445"/>
      </p:ext>
    </p:extLst>
  </p:cSld>
  <p:clrMapOvr>
    <a:masterClrMapping/>
  </p:clrMapOvr>
  <mc:AlternateContent xmlns:mc="http://schemas.openxmlformats.org/markup-compatibility/2006" xmlns:p14="http://schemas.microsoft.com/office/powerpoint/2010/main">
    <mc:Choice Requires="p14">
      <p:transition p14:dur="10" advTm="59351"/>
    </mc:Choice>
    <mc:Fallback xmlns="">
      <p:transition advTm="59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BEBCA8FB-D7C5-C489-7F72-C6F0502B9DC0}"/>
              </a:ext>
            </a:extLst>
          </p:cNvPr>
          <p:cNvSpPr txBox="1"/>
          <p:nvPr/>
        </p:nvSpPr>
        <p:spPr>
          <a:xfrm>
            <a:off x="626140" y="1874584"/>
            <a:ext cx="10541000" cy="5447645"/>
          </a:xfrm>
          <a:prstGeom prst="rect">
            <a:avLst/>
          </a:prstGeom>
          <a:noFill/>
        </p:spPr>
        <p:txBody>
          <a:bodyPr wrap="square" rtlCol="0">
            <a:spAutoFit/>
          </a:bodyPr>
          <a:lstStyle/>
          <a:p>
            <a:pPr algn="r" rtl="1"/>
            <a:r>
              <a:rPr lang="ar-EG" sz="3200" b="1" dirty="0" smtClean="0"/>
              <a:t>5</a:t>
            </a:r>
            <a:r>
              <a:rPr lang="ar-EG" sz="2800" b="1" dirty="0" smtClean="0"/>
              <a:t>. </a:t>
            </a:r>
            <a:r>
              <a:rPr lang="en-US" sz="2800" b="1" dirty="0"/>
              <a:t>Power BI Copilot</a:t>
            </a:r>
          </a:p>
          <a:p>
            <a:pPr marL="457200" indent="-457200" algn="r" rtl="1">
              <a:buFont typeface="Wingdings" pitchFamily="2" charset="2"/>
              <a:buChar char="§"/>
            </a:pPr>
            <a:r>
              <a:rPr lang="ar-SA" sz="2800" dirty="0"/>
              <a:t>مناسب للداشبورد والتقارير التفاعلية. </a:t>
            </a:r>
          </a:p>
          <a:p>
            <a:pPr marL="457200" indent="-457200" algn="r" rtl="1">
              <a:buFont typeface="Wingdings" pitchFamily="2" charset="2"/>
              <a:buChar char="§"/>
            </a:pPr>
            <a:r>
              <a:rPr lang="ar-SA" sz="2800" dirty="0"/>
              <a:t>تحليل مؤشرات الأداء </a:t>
            </a:r>
            <a:r>
              <a:rPr lang="en-US" sz="2800" dirty="0" smtClean="0"/>
              <a:t>KPI</a:t>
            </a:r>
            <a:endParaRPr lang="en-US" sz="2800" dirty="0"/>
          </a:p>
          <a:p>
            <a:pPr marL="457200" indent="-457200" algn="r" rtl="1">
              <a:buFont typeface="Wingdings" pitchFamily="2" charset="2"/>
              <a:buChar char="§"/>
            </a:pPr>
            <a:r>
              <a:rPr lang="ar-SA" sz="2800" dirty="0"/>
              <a:t>ممتاز للمؤسسات والبحوث التطبيقية. </a:t>
            </a:r>
          </a:p>
          <a:p>
            <a:pPr algn="r" rtl="1"/>
            <a:r>
              <a:rPr lang="ar-SA" sz="2800" b="1" dirty="0"/>
              <a:t>6. </a:t>
            </a:r>
            <a:r>
              <a:rPr lang="en-US" sz="2800" b="1" dirty="0"/>
              <a:t>Tableau AI (Tableau Pulse)</a:t>
            </a:r>
          </a:p>
          <a:p>
            <a:pPr marL="457200" indent="-457200" algn="r" rtl="1">
              <a:buFont typeface="Wingdings" pitchFamily="2" charset="2"/>
              <a:buChar char="§"/>
            </a:pPr>
            <a:r>
              <a:rPr lang="ar-SA" sz="2800" dirty="0"/>
              <a:t>إنشاء لوحات معلومات احترافية. </a:t>
            </a:r>
          </a:p>
          <a:p>
            <a:pPr marL="457200" indent="-457200" algn="r" rtl="1">
              <a:buFont typeface="Wingdings" pitchFamily="2" charset="2"/>
              <a:buChar char="§"/>
            </a:pPr>
            <a:r>
              <a:rPr lang="ar-SA" sz="2800" dirty="0"/>
              <a:t>اكتشاف الاتجاهات والشذوذات تلقائيًا. </a:t>
            </a:r>
          </a:p>
          <a:p>
            <a:pPr marL="457200" indent="-457200" algn="r" rtl="1">
              <a:buFont typeface="Wingdings" pitchFamily="2" charset="2"/>
              <a:buChar char="§"/>
            </a:pPr>
            <a:r>
              <a:rPr lang="ar-SA" sz="2800" dirty="0"/>
              <a:t>مناسب للبيانات الاقتصادية والمالية.</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995669573"/>
      </p:ext>
    </p:extLst>
  </p:cSld>
  <p:clrMapOvr>
    <a:masterClrMapping/>
  </p:clrMapOvr>
  <mc:AlternateContent xmlns:mc="http://schemas.openxmlformats.org/markup-compatibility/2006" xmlns:p14="http://schemas.microsoft.com/office/powerpoint/2010/main">
    <mc:Choice Requires="p14">
      <p:transition p14:dur="10" advTm="50994"/>
    </mc:Choice>
    <mc:Fallback xmlns="">
      <p:transition advTm="5099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2132356-3B11-BAA5-5A96-D0AAA3A34B25}"/>
              </a:ext>
            </a:extLst>
          </p:cNvPr>
          <p:cNvSpPr/>
          <p:nvPr/>
        </p:nvSpPr>
        <p:spPr>
          <a:xfrm>
            <a:off x="490280" y="1427584"/>
            <a:ext cx="10812720" cy="4628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BEBCA8FB-D7C5-C489-7F72-C6F0502B9DC0}"/>
              </a:ext>
            </a:extLst>
          </p:cNvPr>
          <p:cNvSpPr txBox="1"/>
          <p:nvPr/>
        </p:nvSpPr>
        <p:spPr>
          <a:xfrm>
            <a:off x="626140" y="1517544"/>
            <a:ext cx="10541000" cy="6370975"/>
          </a:xfrm>
          <a:prstGeom prst="rect">
            <a:avLst/>
          </a:prstGeom>
          <a:noFill/>
        </p:spPr>
        <p:txBody>
          <a:bodyPr wrap="square" rtlCol="0">
            <a:spAutoFit/>
          </a:bodyPr>
          <a:lstStyle/>
          <a:p>
            <a:pPr algn="r" rtl="1"/>
            <a:r>
              <a:rPr lang="ar-EG" sz="2400" b="1" dirty="0" smtClean="0">
                <a:latin typeface="Alexandria"/>
              </a:rPr>
              <a:t>7. </a:t>
            </a:r>
            <a:r>
              <a:rPr lang="en-US" sz="2400" b="1" dirty="0" err="1">
                <a:latin typeface="Alexandria"/>
              </a:rPr>
              <a:t>DataRobot</a:t>
            </a:r>
            <a:endParaRPr lang="en-US" sz="2400" b="1" dirty="0">
              <a:latin typeface="Alexandria"/>
            </a:endParaRPr>
          </a:p>
          <a:p>
            <a:pPr marL="457200" indent="-457200" algn="r" rtl="1">
              <a:buFont typeface="Wingdings" pitchFamily="2" charset="2"/>
              <a:buChar char="§"/>
            </a:pPr>
            <a:r>
              <a:rPr lang="ar-SA" sz="2400" dirty="0">
                <a:latin typeface="Alexandria"/>
              </a:rPr>
              <a:t>بناء نماذج تنبؤية متقدمة. </a:t>
            </a:r>
          </a:p>
          <a:p>
            <a:pPr marL="457200" indent="-457200" algn="r" rtl="1">
              <a:buFont typeface="Wingdings" pitchFamily="2" charset="2"/>
              <a:buChar char="§"/>
            </a:pPr>
            <a:r>
              <a:rPr lang="ar-SA" sz="2400" dirty="0">
                <a:latin typeface="Alexandria"/>
              </a:rPr>
              <a:t>اختيار النموذج الأفضل تلقائيًا. </a:t>
            </a:r>
          </a:p>
          <a:p>
            <a:pPr marL="457200" indent="-457200" algn="r" rtl="1">
              <a:buFont typeface="Wingdings" pitchFamily="2" charset="2"/>
              <a:buChar char="§"/>
            </a:pPr>
            <a:r>
              <a:rPr lang="ar-SA" sz="2400" dirty="0">
                <a:latin typeface="Alexandria"/>
              </a:rPr>
              <a:t>يستخدم في التنبؤ الاقتصادي وتحليل المخاطر. </a:t>
            </a:r>
          </a:p>
          <a:p>
            <a:pPr algn="r" rtl="1"/>
            <a:r>
              <a:rPr lang="ar-SA" sz="2400" b="1" dirty="0">
                <a:latin typeface="Alexandria"/>
              </a:rPr>
              <a:t>8. </a:t>
            </a:r>
            <a:r>
              <a:rPr lang="en-US" sz="2400" b="1" dirty="0">
                <a:latin typeface="Alexandria"/>
              </a:rPr>
              <a:t>IBM SPSS Statistics AI Features</a:t>
            </a:r>
          </a:p>
          <a:p>
            <a:pPr marL="342900" indent="-342900" algn="r" rtl="1">
              <a:buFont typeface="Wingdings" pitchFamily="2" charset="2"/>
              <a:buChar char="§"/>
            </a:pPr>
            <a:r>
              <a:rPr lang="ar-SA" sz="2400" dirty="0">
                <a:latin typeface="Alexandria"/>
              </a:rPr>
              <a:t>اقتراح الاختبارات الإحصائية المناسبة. </a:t>
            </a:r>
          </a:p>
          <a:p>
            <a:pPr marL="342900" indent="-342900" algn="r" rtl="1">
              <a:buFont typeface="Wingdings" pitchFamily="2" charset="2"/>
              <a:buChar char="§"/>
            </a:pPr>
            <a:r>
              <a:rPr lang="ar-SA" sz="2400" dirty="0">
                <a:latin typeface="Alexandria"/>
              </a:rPr>
              <a:t>تفسير النتائج تلقائيًا. </a:t>
            </a:r>
          </a:p>
          <a:p>
            <a:pPr marL="342900" indent="-342900" algn="r" rtl="1">
              <a:buFont typeface="Wingdings" pitchFamily="2" charset="2"/>
              <a:buChar char="§"/>
            </a:pPr>
            <a:r>
              <a:rPr lang="ar-SA" sz="2400" dirty="0">
                <a:latin typeface="Alexandria"/>
              </a:rPr>
              <a:t>مناسب للباحثين الأكاديميين. </a:t>
            </a:r>
          </a:p>
          <a:p>
            <a:pPr algn="r" rtl="1"/>
            <a:r>
              <a:rPr lang="ar-SA" sz="2400" b="1" dirty="0">
                <a:latin typeface="Alexandria"/>
              </a:rPr>
              <a:t>9. </a:t>
            </a:r>
            <a:r>
              <a:rPr lang="en-US" sz="2400" b="1" dirty="0">
                <a:latin typeface="Alexandria"/>
              </a:rPr>
              <a:t>KNIME Analytics Platform</a:t>
            </a:r>
          </a:p>
          <a:p>
            <a:pPr marL="342900" indent="-342900" algn="r" rtl="1">
              <a:buFont typeface="Wingdings" pitchFamily="2" charset="2"/>
              <a:buChar char="§"/>
            </a:pPr>
            <a:r>
              <a:rPr lang="ar-SA" sz="2400" dirty="0">
                <a:latin typeface="Alexandria"/>
              </a:rPr>
              <a:t>منصة مجانية لتحليل البيانات. </a:t>
            </a:r>
          </a:p>
          <a:p>
            <a:pPr marL="342900" indent="-342900" algn="r" rtl="1">
              <a:buFont typeface="Wingdings" pitchFamily="2" charset="2"/>
              <a:buChar char="§"/>
            </a:pPr>
            <a:r>
              <a:rPr lang="ar-SA" sz="2400" dirty="0">
                <a:latin typeface="Alexandria"/>
              </a:rPr>
              <a:t>تدعم الذكاء الاصطناعي والتعلم الآلي. </a:t>
            </a:r>
          </a:p>
          <a:p>
            <a:pPr marL="342900" indent="-342900" algn="r" rtl="1">
              <a:buFont typeface="Wingdings" pitchFamily="2" charset="2"/>
              <a:buChar char="§"/>
            </a:pPr>
            <a:r>
              <a:rPr lang="ar-SA" sz="2400" dirty="0">
                <a:latin typeface="Alexandria"/>
              </a:rPr>
              <a:t>لا تحتاج إلى خبرة برمجية كبيرة.</a:t>
            </a:r>
          </a:p>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13440661"/>
      </p:ext>
    </p:extLst>
  </p:cSld>
  <p:clrMapOvr>
    <a:masterClrMapping/>
  </p:clrMapOvr>
  <mc:AlternateContent xmlns:mc="http://schemas.openxmlformats.org/markup-compatibility/2006" xmlns:p14="http://schemas.microsoft.com/office/powerpoint/2010/main">
    <mc:Choice Requires="p14">
      <p:transition p14:dur="10" advTm="45867"/>
    </mc:Choice>
    <mc:Fallback xmlns="">
      <p:transition advTm="4586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ED1E14-0FE0-A44C-41F5-B2A41B706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BC8034A-A6CD-6A70-3ADC-943878F19AD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41FEB194-0C08-E53F-17E2-FD570365F880}"/>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F42AAE3E-C896-D12E-2E1A-95B346982A4B}"/>
              </a:ext>
            </a:extLst>
          </p:cNvPr>
          <p:cNvSpPr txBox="1"/>
          <p:nvPr/>
        </p:nvSpPr>
        <p:spPr>
          <a:xfrm>
            <a:off x="626140" y="1883915"/>
            <a:ext cx="10541000" cy="1938992"/>
          </a:xfrm>
          <a:prstGeom prst="rect">
            <a:avLst/>
          </a:prstGeom>
          <a:noFill/>
        </p:spPr>
        <p:txBody>
          <a:bodyPr wrap="square" rtlCol="0">
            <a:spAutoFit/>
          </a:bodyPr>
          <a:lstStyle/>
          <a:p>
            <a:pPr algn="just"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BD6C4C53-02AD-FB72-9ABF-48DC21F830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8C6FCB93-CA93-A1AE-692A-EFA8177D717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427" y="1882079"/>
            <a:ext cx="10004425" cy="3930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8431797"/>
      </p:ext>
    </p:extLst>
  </p:cSld>
  <p:clrMapOvr>
    <a:masterClrMapping/>
  </p:clrMapOvr>
  <mc:AlternateContent xmlns:mc="http://schemas.openxmlformats.org/markup-compatibility/2006" xmlns:p14="http://schemas.microsoft.com/office/powerpoint/2010/main">
    <mc:Choice Requires="p14">
      <p:transition p14:dur="10" advTm="74981"/>
    </mc:Choice>
    <mc:Fallback xmlns="">
      <p:transition advTm="7498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D6E068B-E4C2-D5E9-FA38-E5AECA1C65AF}"/>
              </a:ext>
            </a:extLst>
          </p:cNvPr>
          <p:cNvSpPr txBox="1"/>
          <p:nvPr/>
        </p:nvSpPr>
        <p:spPr>
          <a:xfrm>
            <a:off x="632788" y="1727057"/>
            <a:ext cx="10498632" cy="6155531"/>
          </a:xfrm>
          <a:prstGeom prst="rect">
            <a:avLst/>
          </a:prstGeom>
          <a:noFill/>
        </p:spPr>
        <p:txBody>
          <a:bodyPr wrap="square" rtlCol="0">
            <a:spAutoFit/>
          </a:bodyPr>
          <a:lstStyle/>
          <a:p>
            <a:pPr algn="r" rtl="1"/>
            <a:r>
              <a:rPr lang="ar-EG" sz="3200" b="1" u="sng" dirty="0">
                <a:solidFill>
                  <a:srgbClr val="2D3956"/>
                </a:solidFill>
                <a:latin typeface="Alexandria" charset="0"/>
              </a:rPr>
              <a:t>البيانات الإسمية</a:t>
            </a:r>
          </a:p>
          <a:p>
            <a:pPr marL="457200" indent="-457200" algn="just" rtl="1">
              <a:buFont typeface="Wingdings" pitchFamily="2" charset="2"/>
              <a:buChar char="ü"/>
            </a:pPr>
            <a:r>
              <a:rPr lang="ar-EG" sz="3000" dirty="0" smtClean="0">
                <a:solidFill>
                  <a:srgbClr val="2D3956"/>
                </a:solidFill>
                <a:latin typeface="Alexandria" charset="0"/>
              </a:rPr>
              <a:t>تكون </a:t>
            </a:r>
            <a:r>
              <a:rPr lang="ar-EG" sz="3000" dirty="0">
                <a:solidFill>
                  <a:srgbClr val="2D3956"/>
                </a:solidFill>
                <a:latin typeface="Alexandria" charset="0"/>
              </a:rPr>
              <a:t>في صورة غير عددية</a:t>
            </a:r>
          </a:p>
          <a:p>
            <a:pPr marL="457200" indent="-457200" algn="just" rtl="1">
              <a:buFont typeface="Wingdings" pitchFamily="2" charset="2"/>
              <a:buChar char="ü"/>
            </a:pPr>
            <a:r>
              <a:rPr lang="ar-EG" sz="3000" dirty="0" smtClean="0">
                <a:solidFill>
                  <a:srgbClr val="2D3956"/>
                </a:solidFill>
                <a:latin typeface="Alexandria" charset="0"/>
              </a:rPr>
              <a:t>تتكون </a:t>
            </a:r>
            <a:r>
              <a:rPr lang="ar-EG" sz="3000" dirty="0">
                <a:solidFill>
                  <a:srgbClr val="2D3956"/>
                </a:solidFill>
                <a:latin typeface="Alexandria" charset="0"/>
              </a:rPr>
              <a:t>من فئات لا يتم التفاضل بينهما مثل الجنس يتكون من طبقتين ذكور وإناث أو سؤال تكون إجابته "نعم " و" لا"</a:t>
            </a:r>
          </a:p>
          <a:p>
            <a:pPr marL="457200" indent="-457200" algn="just" rtl="1">
              <a:buFont typeface="Wingdings" pitchFamily="2" charset="2"/>
              <a:buChar char="ü"/>
            </a:pPr>
            <a:r>
              <a:rPr lang="ar-EG" sz="3000" dirty="0" smtClean="0">
                <a:solidFill>
                  <a:srgbClr val="2D3956"/>
                </a:solidFill>
                <a:latin typeface="Alexandria" charset="0"/>
              </a:rPr>
              <a:t>أرقام </a:t>
            </a:r>
            <a:r>
              <a:rPr lang="ar-EG" sz="3000" dirty="0">
                <a:solidFill>
                  <a:srgbClr val="2D3956"/>
                </a:solidFill>
                <a:latin typeface="Alexandria" charset="0"/>
              </a:rPr>
              <a:t>التليفونات ، أرقام السيارات ، أرقام اللاعبين ، أرقام المنازل، أرقام الجلوس</a:t>
            </a:r>
          </a:p>
          <a:p>
            <a:pPr marL="457200" indent="-457200" algn="just" rtl="1">
              <a:buFont typeface="Wingdings" pitchFamily="2" charset="2"/>
              <a:buChar char="ü"/>
            </a:pPr>
            <a:r>
              <a:rPr lang="ar-EG" sz="3000" dirty="0" smtClean="0">
                <a:solidFill>
                  <a:srgbClr val="2D3956"/>
                </a:solidFill>
                <a:latin typeface="Alexandria" charset="0"/>
              </a:rPr>
              <a:t>الخطأ </a:t>
            </a:r>
            <a:r>
              <a:rPr lang="ar-EG" sz="3000" dirty="0">
                <a:solidFill>
                  <a:srgbClr val="2D3956"/>
                </a:solidFill>
                <a:latin typeface="Alexandria" charset="0"/>
              </a:rPr>
              <a:t>الذي يقع فيه الباحث هو إجراء عمليات حسابية على البيانات الاسمية.</a:t>
            </a:r>
          </a:p>
          <a:p>
            <a:pPr marL="457200" indent="-457200" algn="just" rtl="1">
              <a:buFont typeface="Wingdings" pitchFamily="2" charset="2"/>
              <a:buChar char="ü"/>
            </a:pPr>
            <a:r>
              <a:rPr lang="ar-EG" sz="3000" dirty="0" smtClean="0">
                <a:solidFill>
                  <a:srgbClr val="2D3956"/>
                </a:solidFill>
                <a:latin typeface="Alexandria" charset="0"/>
              </a:rPr>
              <a:t>لا </a:t>
            </a:r>
            <a:r>
              <a:rPr lang="ar-EG" sz="3000" dirty="0">
                <a:solidFill>
                  <a:srgbClr val="2D3956"/>
                </a:solidFill>
                <a:latin typeface="Alexandria" charset="0"/>
              </a:rPr>
              <a:t>يمكن القول إن حاصل جمع رقم سيارة أحمد + رقم سيارة محمد = رقم سيارة حسين</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83176478"/>
      </p:ext>
    </p:extLst>
  </p:cSld>
  <p:clrMapOvr>
    <a:masterClrMapping/>
  </p:clrMapOvr>
  <mc:AlternateContent xmlns:mc="http://schemas.openxmlformats.org/markup-compatibility/2006" xmlns:p14="http://schemas.microsoft.com/office/powerpoint/2010/main">
    <mc:Choice Requires="p14">
      <p:transition p14:dur="10" advTm="131507"/>
    </mc:Choice>
    <mc:Fallback xmlns="">
      <p:transition advTm="13150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D6E068B-E4C2-D5E9-FA38-E5AECA1C65AF}"/>
              </a:ext>
            </a:extLst>
          </p:cNvPr>
          <p:cNvSpPr txBox="1"/>
          <p:nvPr/>
        </p:nvSpPr>
        <p:spPr>
          <a:xfrm>
            <a:off x="632788" y="1727057"/>
            <a:ext cx="10498632" cy="6370975"/>
          </a:xfrm>
          <a:prstGeom prst="rect">
            <a:avLst/>
          </a:prstGeom>
          <a:noFill/>
        </p:spPr>
        <p:txBody>
          <a:bodyPr wrap="square" rtlCol="0">
            <a:spAutoFit/>
          </a:bodyPr>
          <a:lstStyle/>
          <a:p>
            <a:pPr algn="r" rtl="1"/>
            <a:r>
              <a:rPr lang="ar-EG" sz="3200" b="1" u="sng" dirty="0">
                <a:solidFill>
                  <a:srgbClr val="2D3956"/>
                </a:solidFill>
                <a:latin typeface="Alexandria" charset="0"/>
              </a:rPr>
              <a:t>البيانات الترتيبية </a:t>
            </a:r>
          </a:p>
          <a:p>
            <a:pPr marL="457200" indent="-457200" algn="just" rtl="1">
              <a:buFont typeface="Wingdings" pitchFamily="2" charset="2"/>
              <a:buChar char="ü"/>
            </a:pPr>
            <a:r>
              <a:rPr lang="ar-EG" sz="3200" dirty="0" smtClean="0">
                <a:solidFill>
                  <a:srgbClr val="2D3956"/>
                </a:solidFill>
                <a:latin typeface="Alexandria" charset="0"/>
              </a:rPr>
              <a:t>تكون </a:t>
            </a:r>
            <a:r>
              <a:rPr lang="ar-EG" sz="3200" dirty="0">
                <a:solidFill>
                  <a:srgbClr val="2D3956"/>
                </a:solidFill>
                <a:latin typeface="Alexandria" charset="0"/>
              </a:rPr>
              <a:t>في صورة غير عددية</a:t>
            </a:r>
          </a:p>
          <a:p>
            <a:pPr marL="457200" indent="-457200" algn="just" rtl="1">
              <a:buFont typeface="Wingdings" pitchFamily="2" charset="2"/>
              <a:buChar char="ü"/>
            </a:pPr>
            <a:r>
              <a:rPr lang="ar-EG" sz="3200" dirty="0" smtClean="0">
                <a:solidFill>
                  <a:srgbClr val="2D3956"/>
                </a:solidFill>
                <a:latin typeface="Alexandria" charset="0"/>
              </a:rPr>
              <a:t>الفرق </a:t>
            </a:r>
            <a:r>
              <a:rPr lang="ar-EG" sz="3200" dirty="0">
                <a:solidFill>
                  <a:srgbClr val="2D3956"/>
                </a:solidFill>
                <a:latin typeface="Alexandria" charset="0"/>
              </a:rPr>
              <a:t>بينها وبين البيانات الاسمية هي عملية المفاضلة والترتيب بين طبقات المتغير مثل المستوى التعليمي ( ابتدائي ،إعدادي ،ثانوي، جامعي فأكثر)، مقاييس التقدير ( ممتاز ، جيد جدا، جيد ، مقبول، ضعيف)، مقاييس الاتجاهات ( موافق جدا ، موافق، محايد ، معارض، معارض جدا)</a:t>
            </a:r>
          </a:p>
          <a:p>
            <a:pPr marL="457200" indent="-457200" algn="just" rtl="1">
              <a:buFont typeface="Wingdings" pitchFamily="2" charset="2"/>
              <a:buChar char="ü"/>
            </a:pPr>
            <a:r>
              <a:rPr lang="ar-EG" sz="3200" dirty="0" smtClean="0">
                <a:solidFill>
                  <a:srgbClr val="2D3956"/>
                </a:solidFill>
                <a:latin typeface="Alexandria" charset="0"/>
              </a:rPr>
              <a:t>في </a:t>
            </a:r>
            <a:r>
              <a:rPr lang="ar-EG" sz="3200" dirty="0">
                <a:solidFill>
                  <a:srgbClr val="2D3956"/>
                </a:solidFill>
                <a:latin typeface="Alexandria" charset="0"/>
              </a:rPr>
              <a:t>هذه الحالة المتوسط الحسابي أو أي عملية حسابية على تلك البيانات ليس لها معنى.</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58700737"/>
      </p:ext>
    </p:extLst>
  </p:cSld>
  <p:clrMapOvr>
    <a:masterClrMapping/>
  </p:clrMapOvr>
  <mc:AlternateContent xmlns:mc="http://schemas.openxmlformats.org/markup-compatibility/2006" xmlns:p14="http://schemas.microsoft.com/office/powerpoint/2010/main">
    <mc:Choice Requires="p14">
      <p:transition p14:dur="10" advTm="134070"/>
    </mc:Choice>
    <mc:Fallback xmlns="">
      <p:transition advTm="13407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D6E068B-E4C2-D5E9-FA38-E5AECA1C65AF}"/>
              </a:ext>
            </a:extLst>
          </p:cNvPr>
          <p:cNvSpPr txBox="1"/>
          <p:nvPr/>
        </p:nvSpPr>
        <p:spPr>
          <a:xfrm>
            <a:off x="632788" y="1727057"/>
            <a:ext cx="10498632" cy="6124754"/>
          </a:xfrm>
          <a:prstGeom prst="rect">
            <a:avLst/>
          </a:prstGeom>
          <a:noFill/>
        </p:spPr>
        <p:txBody>
          <a:bodyPr wrap="square" rtlCol="0">
            <a:spAutoFit/>
          </a:bodyPr>
          <a:lstStyle/>
          <a:p>
            <a:pPr algn="r" rtl="1"/>
            <a:r>
              <a:rPr lang="ar-EG" sz="3000" b="1" u="sng" dirty="0">
                <a:solidFill>
                  <a:srgbClr val="2D3956"/>
                </a:solidFill>
                <a:latin typeface="Alexandria" charset="0"/>
              </a:rPr>
              <a:t>البيانات المنفصلة </a:t>
            </a:r>
          </a:p>
          <a:p>
            <a:pPr marL="457200" indent="-457200" algn="r" rtl="1">
              <a:buFont typeface="Wingdings" pitchFamily="2" charset="2"/>
              <a:buChar char="ü"/>
            </a:pPr>
            <a:r>
              <a:rPr lang="ar-EG" sz="3000" dirty="0" smtClean="0">
                <a:solidFill>
                  <a:srgbClr val="2D3956"/>
                </a:solidFill>
                <a:latin typeface="Alexandria" charset="0"/>
              </a:rPr>
              <a:t>بيانات </a:t>
            </a:r>
            <a:r>
              <a:rPr lang="ar-EG" sz="3000" dirty="0">
                <a:solidFill>
                  <a:srgbClr val="2D3956"/>
                </a:solidFill>
                <a:latin typeface="Alexandria" charset="0"/>
              </a:rPr>
              <a:t>رقمية وتأتي في شكل أعداد صحيحة ولا يمكن تقسيمها إلى أجزاء أصغر.</a:t>
            </a:r>
          </a:p>
          <a:p>
            <a:pPr marL="457200" indent="-457200" algn="r" rtl="1">
              <a:buFont typeface="Wingdings" pitchFamily="2" charset="2"/>
              <a:buChar char="ü"/>
            </a:pPr>
            <a:r>
              <a:rPr lang="ar-EG" sz="3000" dirty="0" smtClean="0">
                <a:solidFill>
                  <a:srgbClr val="2D3956"/>
                </a:solidFill>
                <a:latin typeface="Alexandria" charset="0"/>
              </a:rPr>
              <a:t>أمثلة</a:t>
            </a:r>
            <a:r>
              <a:rPr lang="en-US" sz="3000" dirty="0" smtClean="0">
                <a:solidFill>
                  <a:srgbClr val="2D3956"/>
                </a:solidFill>
                <a:latin typeface="Alexandria" charset="0"/>
              </a:rPr>
              <a:t>: </a:t>
            </a:r>
            <a:r>
              <a:rPr lang="ar-EG" sz="3000" dirty="0" smtClean="0">
                <a:solidFill>
                  <a:srgbClr val="2D3956"/>
                </a:solidFill>
                <a:latin typeface="Alexandria" charset="0"/>
              </a:rPr>
              <a:t>حجم </a:t>
            </a:r>
            <a:r>
              <a:rPr lang="ar-EG" sz="3000" dirty="0">
                <a:solidFill>
                  <a:srgbClr val="2D3956"/>
                </a:solidFill>
                <a:latin typeface="Alexandria" charset="0"/>
              </a:rPr>
              <a:t>القوى العاملة ، عدد العملاء، عدد العناصر المحفوظة في المخزن.</a:t>
            </a:r>
          </a:p>
          <a:p>
            <a:pPr algn="r" rtl="1"/>
            <a:r>
              <a:rPr lang="ar-EG" sz="3000" b="1" u="sng" dirty="0">
                <a:solidFill>
                  <a:srgbClr val="2D3956"/>
                </a:solidFill>
                <a:latin typeface="Alexandria" charset="0"/>
              </a:rPr>
              <a:t>البيانات المتصلة </a:t>
            </a:r>
          </a:p>
          <a:p>
            <a:pPr marL="457200" indent="-457200" algn="r" rtl="1">
              <a:buFont typeface="Wingdings" pitchFamily="2" charset="2"/>
              <a:buChar char="ü"/>
            </a:pPr>
            <a:r>
              <a:rPr lang="ar-EG" sz="3000" dirty="0" smtClean="0">
                <a:solidFill>
                  <a:srgbClr val="2D3956"/>
                </a:solidFill>
                <a:latin typeface="Alexandria" charset="0"/>
              </a:rPr>
              <a:t>بيانات </a:t>
            </a:r>
            <a:r>
              <a:rPr lang="ar-EG" sz="3000" dirty="0">
                <a:solidFill>
                  <a:srgbClr val="2D3956"/>
                </a:solidFill>
                <a:latin typeface="Alexandria" charset="0"/>
              </a:rPr>
              <a:t>رقمية وتأتي في شكل أعداد غير صحيحة، وهناك مكونات فردية أصغر تشكل هذه المقاييس أيضا.</a:t>
            </a:r>
          </a:p>
          <a:p>
            <a:pPr marL="457200" indent="-457200" algn="r" rtl="1">
              <a:buFont typeface="Wingdings" pitchFamily="2" charset="2"/>
              <a:buChar char="ü"/>
            </a:pPr>
            <a:r>
              <a:rPr lang="ar-EG" sz="3000" dirty="0" smtClean="0">
                <a:solidFill>
                  <a:srgbClr val="2D3956"/>
                </a:solidFill>
                <a:latin typeface="Alexandria" charset="0"/>
              </a:rPr>
              <a:t>أمثلة </a:t>
            </a:r>
            <a:r>
              <a:rPr lang="en-US" sz="3000" dirty="0" smtClean="0">
                <a:solidFill>
                  <a:srgbClr val="2D3956"/>
                </a:solidFill>
                <a:latin typeface="Alexandria" charset="0"/>
              </a:rPr>
              <a:t>: </a:t>
            </a:r>
            <a:r>
              <a:rPr lang="ar-EG" sz="3000" dirty="0" smtClean="0">
                <a:solidFill>
                  <a:srgbClr val="2D3956"/>
                </a:solidFill>
                <a:latin typeface="Alexandria" charset="0"/>
              </a:rPr>
              <a:t>طول  </a:t>
            </a:r>
            <a:r>
              <a:rPr lang="ar-EG" sz="3000" dirty="0">
                <a:solidFill>
                  <a:srgbClr val="2D3956"/>
                </a:solidFill>
                <a:latin typeface="Alexandria" charset="0"/>
              </a:rPr>
              <a:t>الفرد أو وزنه، درجة الحرارة يوميا في مدينتك ، الوقت المطلوب لإنهاء نشاط أو مشروع</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18121232"/>
      </p:ext>
    </p:extLst>
  </p:cSld>
  <p:clrMapOvr>
    <a:masterClrMapping/>
  </p:clrMapOvr>
  <mc:AlternateContent xmlns:mc="http://schemas.openxmlformats.org/markup-compatibility/2006" xmlns:p14="http://schemas.microsoft.com/office/powerpoint/2010/main">
    <mc:Choice Requires="p14">
      <p:transition p14:dur="10" advTm="142331"/>
    </mc:Choice>
    <mc:Fallback xmlns="">
      <p:transition advTm="14233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4DA57FC0-8703-3805-F7AF-A8F8DC9A8B6A}"/>
              </a:ext>
            </a:extLst>
          </p:cNvPr>
          <p:cNvSpPr txBox="1"/>
          <p:nvPr/>
        </p:nvSpPr>
        <p:spPr>
          <a:xfrm>
            <a:off x="797324" y="1685495"/>
            <a:ext cx="10198632" cy="4893647"/>
          </a:xfrm>
          <a:prstGeom prst="rect">
            <a:avLst/>
          </a:prstGeom>
          <a:noFill/>
        </p:spPr>
        <p:txBody>
          <a:bodyPr wrap="square" rtlCol="0">
            <a:spAutoFit/>
          </a:bodyPr>
          <a:lstStyle/>
          <a:p>
            <a:pPr marL="457200" indent="-457200" algn="just" rtl="1">
              <a:buFont typeface="Wingdings" pitchFamily="2" charset="2"/>
              <a:buChar char="q"/>
            </a:pPr>
            <a:r>
              <a:rPr lang="ar-EG" sz="3200" dirty="0" smtClean="0">
                <a:solidFill>
                  <a:srgbClr val="2D3956"/>
                </a:solidFill>
                <a:latin typeface="Alexandria" charset="0"/>
                <a:cs typeface="Alexandria" charset="0"/>
              </a:rPr>
              <a:t>بعد </a:t>
            </a:r>
            <a:r>
              <a:rPr lang="ar-EG" sz="3200" dirty="0">
                <a:solidFill>
                  <a:srgbClr val="2D3956"/>
                </a:solidFill>
                <a:latin typeface="Alexandria" charset="0"/>
                <a:cs typeface="Alexandria" charset="0"/>
              </a:rPr>
              <a:t>القيام بجمع البيانات  وتصنيفها يقوم المحلل الاحصائي بترميز </a:t>
            </a:r>
            <a:r>
              <a:rPr lang="ar-EG" sz="3200" dirty="0" smtClean="0">
                <a:solidFill>
                  <a:srgbClr val="2D3956"/>
                </a:solidFill>
                <a:latin typeface="Alexandria" charset="0"/>
                <a:cs typeface="Alexandria" charset="0"/>
              </a:rPr>
              <a:t>تلك </a:t>
            </a:r>
            <a:r>
              <a:rPr lang="ar-EG" sz="3200" dirty="0">
                <a:solidFill>
                  <a:srgbClr val="2D3956"/>
                </a:solidFill>
                <a:latin typeface="Alexandria" charset="0"/>
                <a:cs typeface="Alexandria" charset="0"/>
              </a:rPr>
              <a:t>البيانات </a:t>
            </a:r>
            <a:r>
              <a:rPr lang="en-US" sz="3200" dirty="0" smtClean="0">
                <a:solidFill>
                  <a:srgbClr val="2D3956"/>
                </a:solidFill>
                <a:latin typeface="Alexandria" charset="0"/>
                <a:cs typeface="Alexandria" charset="0"/>
              </a:rPr>
              <a:t>coding</a:t>
            </a:r>
            <a:r>
              <a:rPr lang="ar-SA" sz="3200" dirty="0" smtClean="0">
                <a:solidFill>
                  <a:srgbClr val="2D3956"/>
                </a:solidFill>
                <a:latin typeface="Alexandria" charset="0"/>
                <a:cs typeface="Alexandria" charset="0"/>
              </a:rPr>
              <a:t> </a:t>
            </a:r>
            <a:r>
              <a:rPr lang="ar-EG" sz="3200" dirty="0" smtClean="0">
                <a:solidFill>
                  <a:srgbClr val="2D3956"/>
                </a:solidFill>
                <a:latin typeface="Alexandria" charset="0"/>
                <a:cs typeface="Alexandria" charset="0"/>
              </a:rPr>
              <a:t>تمهيدا </a:t>
            </a:r>
            <a:r>
              <a:rPr lang="ar-EG" sz="3200" dirty="0">
                <a:solidFill>
                  <a:srgbClr val="2D3956"/>
                </a:solidFill>
                <a:latin typeface="Alexandria" charset="0"/>
                <a:cs typeface="Alexandria" charset="0"/>
              </a:rPr>
              <a:t>لإدخالها إلى البرنامج الاحصائي.</a:t>
            </a:r>
          </a:p>
          <a:p>
            <a:pPr marL="457200" indent="-457200" algn="just" rtl="1">
              <a:buFont typeface="Wingdings" pitchFamily="2" charset="2"/>
              <a:buChar char="q"/>
            </a:pPr>
            <a:r>
              <a:rPr lang="ar-EG" sz="3200" dirty="0">
                <a:solidFill>
                  <a:srgbClr val="2D3956"/>
                </a:solidFill>
                <a:latin typeface="Alexandria" charset="0"/>
                <a:cs typeface="Alexandria" charset="0"/>
              </a:rPr>
              <a:t>ويقصد بالتكويد أو الترميز : إعطاء كل إجابة من إجابات المبحوث الوصفية رقما معينا لكي تتم عملية ادخال هذه الإجابات الى البرنامج بسهولة ، ويكون البرنامج قادرا على التعامل معها.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xmlns="" id="{4A226C44-0875-B1ED-F91E-321F9EC2037A}"/>
              </a:ext>
            </a:extLst>
          </p:cNvPr>
          <p:cNvSpPr txBox="1"/>
          <p:nvPr/>
        </p:nvSpPr>
        <p:spPr>
          <a:xfrm>
            <a:off x="1039794" y="858307"/>
            <a:ext cx="8909865" cy="646331"/>
          </a:xfrm>
          <a:prstGeom prst="rect">
            <a:avLst/>
          </a:prstGeom>
          <a:noFill/>
        </p:spPr>
        <p:txBody>
          <a:bodyPr wrap="square" rtlCol="1">
            <a:spAutoFit/>
          </a:bodyPr>
          <a:lstStyle/>
          <a:p>
            <a:r>
              <a:rPr lang="ar-EG" sz="3600" b="1" dirty="0">
                <a:latin typeface="Alexandria"/>
              </a:rPr>
              <a:t>كيف يتم التعامل مع البيانات الوصفية لتحليلها إحصائيا؟ </a:t>
            </a:r>
          </a:p>
        </p:txBody>
      </p:sp>
    </p:spTree>
    <p:extLst>
      <p:ext uri="{BB962C8B-B14F-4D97-AF65-F5344CB8AC3E}">
        <p14:creationId xmlns:p14="http://schemas.microsoft.com/office/powerpoint/2010/main" val="2565853049"/>
      </p:ext>
    </p:extLst>
  </p:cSld>
  <p:clrMapOvr>
    <a:masterClrMapping/>
  </p:clrMapOvr>
  <mc:AlternateContent xmlns:mc="http://schemas.openxmlformats.org/markup-compatibility/2006" xmlns:p14="http://schemas.microsoft.com/office/powerpoint/2010/main">
    <mc:Choice Requires="p14">
      <p:transition p14:dur="10" advTm="83805"/>
    </mc:Choice>
    <mc:Fallback xmlns="">
      <p:transition advTm="8380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4DA57FC0-8703-3805-F7AF-A8F8DC9A8B6A}"/>
              </a:ext>
            </a:extLst>
          </p:cNvPr>
          <p:cNvSpPr txBox="1"/>
          <p:nvPr/>
        </p:nvSpPr>
        <p:spPr>
          <a:xfrm>
            <a:off x="797324" y="1809941"/>
            <a:ext cx="10198632" cy="5386090"/>
          </a:xfrm>
          <a:prstGeom prst="rect">
            <a:avLst/>
          </a:prstGeom>
          <a:noFill/>
        </p:spPr>
        <p:txBody>
          <a:bodyPr wrap="square" rtlCol="0">
            <a:spAutoFit/>
          </a:bodyPr>
          <a:lstStyle/>
          <a:p>
            <a:pPr algn="r" rtl="1"/>
            <a:r>
              <a:rPr lang="ar-EG" sz="3200" b="1" u="sng" dirty="0" smtClean="0">
                <a:solidFill>
                  <a:srgbClr val="2D3956"/>
                </a:solidFill>
                <a:latin typeface="Alexandria" charset="0"/>
                <a:cs typeface="Alexandria" charset="0"/>
              </a:rPr>
              <a:t>مثال</a:t>
            </a:r>
            <a:r>
              <a:rPr lang="ar-EG" sz="3200" b="1" u="sng" dirty="0">
                <a:solidFill>
                  <a:srgbClr val="2D3956"/>
                </a:solidFill>
                <a:latin typeface="Alexandria" charset="0"/>
                <a:cs typeface="Alexandria" charset="0"/>
              </a:rPr>
              <a:t>: </a:t>
            </a:r>
          </a:p>
          <a:p>
            <a:pPr algn="r" rtl="1"/>
            <a:r>
              <a:rPr lang="ar-EG" sz="3200" dirty="0">
                <a:solidFill>
                  <a:srgbClr val="2D3956"/>
                </a:solidFill>
                <a:latin typeface="Alexandria" charset="0"/>
                <a:cs typeface="Alexandria" charset="0"/>
              </a:rPr>
              <a:t>أولا : الأسئلة التي تتطلب إجاباتها خيارين أو أكثر في حالة البيانات الوصفية الإسمية</a:t>
            </a:r>
          </a:p>
          <a:p>
            <a:pPr algn="r" rtl="1"/>
            <a:r>
              <a:rPr lang="ar-EG" sz="3200" dirty="0">
                <a:solidFill>
                  <a:srgbClr val="2D3956"/>
                </a:solidFill>
                <a:latin typeface="Alexandria" charset="0"/>
                <a:cs typeface="Alexandria" charset="0"/>
              </a:rPr>
              <a:t>"ذكر" يأخذ رقم (2)          "أنثى"  تأخذ رقم (1) </a:t>
            </a:r>
          </a:p>
          <a:p>
            <a:pPr algn="r" rtl="1"/>
            <a:r>
              <a:rPr lang="ar-EG" sz="3200" dirty="0">
                <a:solidFill>
                  <a:srgbClr val="2D3956"/>
                </a:solidFill>
                <a:latin typeface="Alexandria" charset="0"/>
                <a:cs typeface="Alexandria" charset="0"/>
              </a:rPr>
              <a:t>"نعم" تأخذ رقم (2)            "لا" تأخذ رقم (1)</a:t>
            </a:r>
          </a:p>
          <a:p>
            <a:pPr algn="r" rtl="1"/>
            <a:r>
              <a:rPr lang="ar-EG" sz="3200" dirty="0">
                <a:solidFill>
                  <a:srgbClr val="2D3956"/>
                </a:solidFill>
                <a:latin typeface="Alexandria" charset="0"/>
                <a:cs typeface="Alexandria" charset="0"/>
              </a:rPr>
              <a:t>"أحمر" تأخذ رقم (1)     " أبيض" تأخذ رقم (2)    "أصفر" تأخذ رقم (3)</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19966600"/>
      </p:ext>
    </p:extLst>
  </p:cSld>
  <p:clrMapOvr>
    <a:masterClrMapping/>
  </p:clrMapOvr>
  <mc:AlternateContent xmlns:mc="http://schemas.openxmlformats.org/markup-compatibility/2006" xmlns:p14="http://schemas.microsoft.com/office/powerpoint/2010/main">
    <mc:Choice Requires="p14">
      <p:transition p14:dur="10" advTm="35730"/>
    </mc:Choice>
    <mc:Fallback xmlns="">
      <p:transition advTm="3573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3BF9877-8CE5-A90A-BA0E-3F23B3B140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96A159C-4D07-CFE1-D131-70020A47068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9E55BFD8-5A47-6744-FC91-3F122B6F0268}"/>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65D7577D-922C-C50B-195E-B071C0DFECAF}"/>
              </a:ext>
            </a:extLst>
          </p:cNvPr>
          <p:cNvSpPr txBox="1"/>
          <p:nvPr/>
        </p:nvSpPr>
        <p:spPr>
          <a:xfrm>
            <a:off x="797324" y="1859804"/>
            <a:ext cx="10198632" cy="6863417"/>
          </a:xfrm>
          <a:prstGeom prst="rect">
            <a:avLst/>
          </a:prstGeom>
          <a:noFill/>
        </p:spPr>
        <p:txBody>
          <a:bodyPr wrap="square" rtlCol="0">
            <a:spAutoFit/>
          </a:bodyPr>
          <a:lstStyle/>
          <a:p>
            <a:pPr algn="just" rtl="1"/>
            <a:r>
              <a:rPr lang="ar-SA" sz="3200" dirty="0"/>
              <a:t>"أعزب" تأخذ رقم (1)   </a:t>
            </a:r>
            <a:r>
              <a:rPr lang="ar-SA" sz="3200" dirty="0" smtClean="0"/>
              <a:t>"</a:t>
            </a:r>
            <a:r>
              <a:rPr lang="ar-SA" sz="3200" dirty="0"/>
              <a:t>متزوج تأخذ رقم (2)   </a:t>
            </a:r>
            <a:r>
              <a:rPr lang="ar-SA" sz="3200" dirty="0" smtClean="0"/>
              <a:t>" </a:t>
            </a:r>
            <a:r>
              <a:rPr lang="ar-SA" sz="3200" dirty="0"/>
              <a:t>أرمل " تأخذ رقم (3)</a:t>
            </a:r>
          </a:p>
          <a:p>
            <a:pPr algn="just" rtl="1"/>
            <a:r>
              <a:rPr lang="ar-SA" sz="3200" dirty="0"/>
              <a:t> </a:t>
            </a:r>
            <a:r>
              <a:rPr lang="ar-SA" sz="3200" dirty="0" smtClean="0"/>
              <a:t>ملحوظة</a:t>
            </a:r>
            <a:r>
              <a:rPr lang="ar-SA" sz="3200" dirty="0"/>
              <a:t>: الأرقام هنا لا تحمل قيمة، وإنما فقط للتمييز بين الأنواع ، ولا تعطي أفضلية لأحدهم على الآخر. </a:t>
            </a:r>
          </a:p>
          <a:p>
            <a:pPr algn="just" rtl="1"/>
            <a:r>
              <a:rPr lang="ar-SA" sz="3200" dirty="0"/>
              <a:t>  </a:t>
            </a:r>
            <a:r>
              <a:rPr lang="ar-SA" sz="3200" dirty="0" smtClean="0"/>
              <a:t>مثال</a:t>
            </a:r>
            <a:r>
              <a:rPr lang="ar-SA" sz="3200" dirty="0"/>
              <a:t>: مقياس ليكرت الخماسي</a:t>
            </a:r>
          </a:p>
          <a:p>
            <a:pPr algn="just" rtl="1"/>
            <a:r>
              <a:rPr lang="ar-SA" sz="3200" dirty="0"/>
              <a:t> " أوافق بشدة" تأخذ رقم (5)                     " أوافق" تأخذ رقم (4)     </a:t>
            </a:r>
          </a:p>
          <a:p>
            <a:pPr algn="just" rtl="1"/>
            <a:r>
              <a:rPr lang="ar-SA" sz="3200" dirty="0"/>
              <a:t> " غير متأكد " تأخذ رقم (3)                     " لا أوافق" تأخذ رقم 2         </a:t>
            </a:r>
          </a:p>
          <a:p>
            <a:pPr algn="just" rtl="1"/>
            <a:r>
              <a:rPr lang="ar-SA" sz="3200" dirty="0"/>
              <a:t> " لا أوافق أبدا" تأخذ رقم (1)</a:t>
            </a:r>
          </a:p>
          <a:p>
            <a:pPr algn="just" rtl="1"/>
            <a:r>
              <a:rPr lang="ar-SA" sz="3200" dirty="0" smtClean="0"/>
              <a:t>ملحوظة</a:t>
            </a:r>
            <a:r>
              <a:rPr lang="ar-SA" sz="3200" dirty="0"/>
              <a:t>:  </a:t>
            </a:r>
            <a:r>
              <a:rPr lang="ar-SA" sz="3200" dirty="0" smtClean="0"/>
              <a:t>الأرقام </a:t>
            </a:r>
            <a:r>
              <a:rPr lang="ar-SA" sz="3200" dirty="0"/>
              <a:t>هنا لا تحمل قيمة، ولكنها تشير إلى التفضيل والأهمية . </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7D8DB2E5-A21A-02D8-9584-D26D216626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9E3F1E12-056D-9FD6-A9DC-1CA3C226D7DE}"/>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40964167"/>
      </p:ext>
    </p:extLst>
  </p:cSld>
  <p:clrMapOvr>
    <a:masterClrMapping/>
  </p:clrMapOvr>
  <mc:AlternateContent xmlns:mc="http://schemas.openxmlformats.org/markup-compatibility/2006" xmlns:p14="http://schemas.microsoft.com/office/powerpoint/2010/main">
    <mc:Choice Requires="p14">
      <p:transition p14:dur="10" advTm="56074"/>
    </mc:Choice>
    <mc:Fallback xmlns="">
      <p:transition advTm="5607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4611CD7-EEE1-8858-C29F-DC24B857C5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76F3E8F-4093-D73A-1AAD-6BF2143FB65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93C8537A-8B77-4E33-E942-18A8F0F28BBC}"/>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BF7419C8-00A0-1E1B-A320-9336315040C8}"/>
              </a:ext>
            </a:extLst>
          </p:cNvPr>
          <p:cNvSpPr txBox="1"/>
          <p:nvPr/>
        </p:nvSpPr>
        <p:spPr>
          <a:xfrm>
            <a:off x="797324" y="2009094"/>
            <a:ext cx="10198632" cy="2923877"/>
          </a:xfrm>
          <a:prstGeom prst="rect">
            <a:avLst/>
          </a:prstGeom>
          <a:noFill/>
        </p:spPr>
        <p:txBody>
          <a:bodyPr wrap="square" rtlCol="0">
            <a:spAutoFit/>
          </a:bodyPr>
          <a:lstStyle/>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8977907B-5953-6C1E-90F8-2D3E183D8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59D95B40-56C4-7C6F-1F15-4BD27F02357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xmlns="" id="{C2E6D89C-0384-9FC5-6A9F-BF97836E417F}"/>
              </a:ext>
            </a:extLst>
          </p:cNvPr>
          <p:cNvSpPr txBox="1"/>
          <p:nvPr/>
        </p:nvSpPr>
        <p:spPr>
          <a:xfrm>
            <a:off x="2743650" y="454822"/>
            <a:ext cx="5378245" cy="1077218"/>
          </a:xfrm>
          <a:prstGeom prst="rect">
            <a:avLst/>
          </a:prstGeom>
          <a:noFill/>
        </p:spPr>
        <p:txBody>
          <a:bodyPr wrap="square" rtlCol="1">
            <a:spAutoFit/>
          </a:bodyPr>
          <a:lstStyle/>
          <a:p>
            <a:pPr algn="ctr" rtl="1"/>
            <a:r>
              <a:rPr lang="ar-EG" sz="3200" b="1" dirty="0">
                <a:latin typeface="Alexandria" charset="0"/>
                <a:cs typeface="Alexandria" charset="0"/>
              </a:rPr>
              <a:t>مصادر جمع البيانات </a:t>
            </a:r>
          </a:p>
          <a:p>
            <a:pPr algn="ctr" rtl="1"/>
            <a:r>
              <a:rPr lang="ar-EG" sz="3200" b="1" dirty="0">
                <a:latin typeface="Alexandria" charset="0"/>
                <a:cs typeface="Alexandria" charset="0"/>
              </a:rPr>
              <a:t>أولا : حسب طبيعة البيانات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881" y="1850623"/>
            <a:ext cx="9998075" cy="4040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8526561"/>
      </p:ext>
    </p:extLst>
  </p:cSld>
  <p:clrMapOvr>
    <a:masterClrMapping/>
  </p:clrMapOvr>
  <mc:AlternateContent xmlns:mc="http://schemas.openxmlformats.org/markup-compatibility/2006" xmlns:p14="http://schemas.microsoft.com/office/powerpoint/2010/main">
    <mc:Choice Requires="p14">
      <p:transition p14:dur="10" advTm="117069"/>
    </mc:Choice>
    <mc:Fallback xmlns="">
      <p:transition advTm="11706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538392A-2C9C-251B-36AA-52EC71EBBE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2199F6F-6334-1F38-FD18-626ED1F8540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B3743CB-527B-F611-D9D9-F7D28155ABE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E291AE7A-8FCB-914E-BB1B-80C3FE86ADEF}"/>
              </a:ext>
            </a:extLst>
          </p:cNvPr>
          <p:cNvSpPr txBox="1"/>
          <p:nvPr/>
        </p:nvSpPr>
        <p:spPr>
          <a:xfrm>
            <a:off x="722679" y="1841143"/>
            <a:ext cx="10198632" cy="5878532"/>
          </a:xfrm>
          <a:prstGeom prst="rect">
            <a:avLst/>
          </a:prstGeom>
          <a:noFill/>
        </p:spPr>
        <p:txBody>
          <a:bodyPr wrap="square" rtlCol="0">
            <a:spAutoFit/>
          </a:bodyPr>
          <a:lstStyle/>
          <a:p>
            <a:pPr algn="just" rtl="1"/>
            <a:r>
              <a:rPr lang="ar-SA" sz="3200" b="1" u="sng" dirty="0"/>
              <a:t>الأمثلة على البيانات الأولية </a:t>
            </a:r>
          </a:p>
          <a:p>
            <a:pPr algn="just" rtl="1"/>
            <a:r>
              <a:rPr lang="ar-SA" sz="3200" dirty="0" smtClean="0"/>
              <a:t>الاستبانة  - المقابلة  - الملاحظة - طرق </a:t>
            </a:r>
            <a:r>
              <a:rPr lang="ar-SA" sz="3200" dirty="0"/>
              <a:t>الإسقاط </a:t>
            </a:r>
          </a:p>
          <a:p>
            <a:pPr algn="just" rtl="1"/>
            <a:r>
              <a:rPr lang="ar-SA" sz="3200" b="1" u="sng" dirty="0"/>
              <a:t>الأمثلة على البيانات الثانوية</a:t>
            </a:r>
          </a:p>
          <a:p>
            <a:pPr algn="just" rtl="1"/>
            <a:r>
              <a:rPr lang="ar-SA" sz="3200" dirty="0" smtClean="0"/>
              <a:t>الكتب </a:t>
            </a:r>
            <a:r>
              <a:rPr lang="ar-SA" sz="3200" dirty="0"/>
              <a:t>والمؤلفات ذات العلاقة </a:t>
            </a:r>
            <a:r>
              <a:rPr lang="ar-SA" sz="3200" dirty="0" smtClean="0"/>
              <a:t>- المجلات </a:t>
            </a:r>
            <a:r>
              <a:rPr lang="ar-SA" sz="3200" dirty="0"/>
              <a:t>العلمية والأبحاث المنشورة </a:t>
            </a:r>
            <a:r>
              <a:rPr lang="ar-SA" sz="3200" dirty="0" smtClean="0"/>
              <a:t>- أطروحات </a:t>
            </a:r>
            <a:r>
              <a:rPr lang="ar-SA" sz="3200" dirty="0"/>
              <a:t>الماجستير والدكتوراة </a:t>
            </a:r>
            <a:r>
              <a:rPr lang="ar-SA" sz="3200" dirty="0" smtClean="0"/>
              <a:t>- الشبكة </a:t>
            </a:r>
            <a:r>
              <a:rPr lang="ar-SA" sz="3200" dirty="0"/>
              <a:t>العنكبوتية </a:t>
            </a:r>
            <a:r>
              <a:rPr lang="ar-SA" sz="3200" dirty="0" smtClean="0"/>
              <a:t>- قواعد </a:t>
            </a:r>
            <a:r>
              <a:rPr lang="ar-SA" sz="3200" dirty="0"/>
              <a:t>البيانات المختلفة </a:t>
            </a:r>
          </a:p>
          <a:p>
            <a:pPr algn="just" rtl="1"/>
            <a:r>
              <a:rPr lang="ar-SA" sz="3200" dirty="0" smtClean="0"/>
              <a:t>بيانات </a:t>
            </a:r>
            <a:r>
              <a:rPr lang="ar-SA" sz="3200" dirty="0"/>
              <a:t>الوزارات وأجهزة الإحصاء </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7C5C9307-ADB2-26BE-718C-0D939FBA5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86956DA7-A398-F385-2847-056F55876300}"/>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37979853"/>
      </p:ext>
    </p:extLst>
  </p:cSld>
  <p:clrMapOvr>
    <a:masterClrMapping/>
  </p:clrMapOvr>
  <mc:AlternateContent xmlns:mc="http://schemas.openxmlformats.org/markup-compatibility/2006" xmlns:p14="http://schemas.microsoft.com/office/powerpoint/2010/main">
    <mc:Choice Requires="p14">
      <p:transition p14:dur="10" advTm="134297"/>
    </mc:Choice>
    <mc:Fallback xmlns="">
      <p:transition advTm="13429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2D996B6-5B38-18F3-5381-030E862DAE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8578FF1-3987-031A-D0BB-974A2C16E36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C6ADEB69-A660-5309-46CC-B6AC9527E904}"/>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9AF81AB0-C542-A0DA-97B6-E2F36F690738}"/>
              </a:ext>
            </a:extLst>
          </p:cNvPr>
          <p:cNvSpPr txBox="1"/>
          <p:nvPr/>
        </p:nvSpPr>
        <p:spPr>
          <a:xfrm>
            <a:off x="797324" y="1861610"/>
            <a:ext cx="10198632" cy="6863417"/>
          </a:xfrm>
          <a:prstGeom prst="rect">
            <a:avLst/>
          </a:prstGeom>
          <a:noFill/>
        </p:spPr>
        <p:txBody>
          <a:bodyPr wrap="square" rtlCol="0">
            <a:spAutoFit/>
          </a:bodyPr>
          <a:lstStyle/>
          <a:p>
            <a:pPr algn="just" rtl="1"/>
            <a:r>
              <a:rPr lang="ar-SA" sz="3200" b="1" u="sng" dirty="0"/>
              <a:t>بيانات العينة</a:t>
            </a:r>
          </a:p>
          <a:p>
            <a:pPr algn="just" rtl="1"/>
            <a:r>
              <a:rPr lang="ar-SA" sz="3200" dirty="0" smtClean="0"/>
              <a:t>البيانات </a:t>
            </a:r>
            <a:r>
              <a:rPr lang="ar-SA" sz="3200" dirty="0"/>
              <a:t>التي تجمع من مجموعة جزئية تمثل جزء من المجتمع </a:t>
            </a:r>
            <a:r>
              <a:rPr lang="ar-SA" sz="3200" dirty="0" smtClean="0"/>
              <a:t>في </a:t>
            </a:r>
            <a:r>
              <a:rPr lang="ar-SA" sz="3200" dirty="0"/>
              <a:t>الأبحاث التي تستهدف مجتمعات عدد أفرادها كبير، يصعب استخلاص المعلومات والبيانات من كل أفراد المجتمع، لذلك يتم اختيار عينة تمثيلية عن المجتمع بالاعتماد على التحليل الاحصائي</a:t>
            </a:r>
          </a:p>
          <a:p>
            <a:pPr algn="just" rtl="1"/>
            <a:r>
              <a:rPr lang="ar-SA" sz="3200" b="1" u="sng" dirty="0"/>
              <a:t>بيانات المجتمع </a:t>
            </a:r>
          </a:p>
          <a:p>
            <a:pPr algn="just" rtl="1"/>
            <a:r>
              <a:rPr lang="ar-SA" sz="3200" dirty="0" smtClean="0"/>
              <a:t>البيانات </a:t>
            </a:r>
            <a:r>
              <a:rPr lang="ar-SA" sz="3200" dirty="0"/>
              <a:t>التي تجمع من مجموعة كلية يتشاركون في قواعد عامة من الخصائص </a:t>
            </a:r>
          </a:p>
          <a:p>
            <a:pPr algn="just" rtl="1"/>
            <a:r>
              <a:rPr lang="ar-SA" sz="3200" dirty="0" smtClean="0"/>
              <a:t>قد </a:t>
            </a:r>
            <a:r>
              <a:rPr lang="ar-SA" sz="3200" dirty="0"/>
              <a:t>تكون هذه المجموعة مكونة من أفراد أو منشآت </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3861E073-8FBA-A610-4CE6-07058428E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BE39FA53-DE13-BBC0-BE42-1860A0A3F4C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xmlns="" id="{219D2840-71DB-9726-C6B5-BDC75A0330BA}"/>
              </a:ext>
            </a:extLst>
          </p:cNvPr>
          <p:cNvSpPr txBox="1"/>
          <p:nvPr/>
        </p:nvSpPr>
        <p:spPr>
          <a:xfrm>
            <a:off x="1803854" y="413694"/>
            <a:ext cx="7081469" cy="1274195"/>
          </a:xfrm>
          <a:prstGeom prst="rect">
            <a:avLst/>
          </a:prstGeom>
          <a:noFill/>
        </p:spPr>
        <p:txBody>
          <a:bodyPr wrap="square" rtlCol="1">
            <a:spAutoFit/>
          </a:bodyPr>
          <a:lstStyle/>
          <a:p>
            <a:pPr algn="ctr" rtl="1">
              <a:lnSpc>
                <a:spcPct val="120000"/>
              </a:lnSpc>
            </a:pPr>
            <a:r>
              <a:rPr lang="ar-SA" altLang="en-US" sz="3200" b="1" dirty="0">
                <a:latin typeface="Times New Roman" panose="02020603050405020304" pitchFamily="18" charset="0"/>
                <a:cs typeface="Times New Roman" panose="02020603050405020304" pitchFamily="18" charset="0"/>
                <a:sym typeface="+mn-ea"/>
              </a:rPr>
              <a:t>مصادر جمع البيانات</a:t>
            </a:r>
            <a:br>
              <a:rPr lang="ar-SA" altLang="en-US" sz="3200" b="1" dirty="0">
                <a:latin typeface="Times New Roman" panose="02020603050405020304" pitchFamily="18" charset="0"/>
                <a:cs typeface="Times New Roman" panose="02020603050405020304" pitchFamily="18" charset="0"/>
                <a:sym typeface="+mn-ea"/>
              </a:rPr>
            </a:br>
            <a:r>
              <a:rPr lang="ar-SA" altLang="en-US" sz="3200" b="1" dirty="0">
                <a:latin typeface="Times New Roman" panose="02020603050405020304" pitchFamily="18" charset="0"/>
                <a:cs typeface="Times New Roman" panose="02020603050405020304" pitchFamily="18" charset="0"/>
                <a:sym typeface="+mn-ea"/>
              </a:rPr>
              <a:t>ثانيا : حسب طبيعة البحث </a:t>
            </a:r>
          </a:p>
        </p:txBody>
      </p:sp>
    </p:spTree>
    <p:extLst>
      <p:ext uri="{BB962C8B-B14F-4D97-AF65-F5344CB8AC3E}">
        <p14:creationId xmlns:p14="http://schemas.microsoft.com/office/powerpoint/2010/main" val="2420127026"/>
      </p:ext>
    </p:extLst>
  </p:cSld>
  <p:clrMapOvr>
    <a:masterClrMapping/>
  </p:clrMapOvr>
  <mc:AlternateContent xmlns:mc="http://schemas.openxmlformats.org/markup-compatibility/2006" xmlns:p14="http://schemas.microsoft.com/office/powerpoint/2010/main">
    <mc:Choice Requires="p14">
      <p:transition p14:dur="10" advTm="122756"/>
    </mc:Choice>
    <mc:Fallback xmlns="">
      <p:transition advTm="12275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D1FA2D3-4223-B342-F9F3-D27189A98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CB27F12-1412-2097-FE1B-D05496FC2F9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EE89557A-87B7-8CE9-B235-E8CB0D25B962}"/>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CFEA28BF-4965-EA38-66B2-0E9B25C83227}"/>
              </a:ext>
            </a:extLst>
          </p:cNvPr>
          <p:cNvSpPr txBox="1"/>
          <p:nvPr/>
        </p:nvSpPr>
        <p:spPr>
          <a:xfrm>
            <a:off x="797324" y="1809941"/>
            <a:ext cx="10198632" cy="5386090"/>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أدوات جمع البيانات الأولية </a:t>
            </a:r>
          </a:p>
          <a:p>
            <a:pPr algn="ctr" rtl="1"/>
            <a:r>
              <a:rPr lang="ar-EG" sz="3200" b="1" dirty="0">
                <a:solidFill>
                  <a:srgbClr val="2D3956"/>
                </a:solidFill>
                <a:latin typeface="Alexandria" charset="0"/>
                <a:cs typeface="Alexandria" charset="0"/>
              </a:rPr>
              <a:t>أولا: الاستبيان </a:t>
            </a:r>
          </a:p>
          <a:p>
            <a:pPr algn="r" rtl="1"/>
            <a:r>
              <a:rPr lang="ar-EG" sz="3200" b="1" u="sng" dirty="0" smtClean="0">
                <a:solidFill>
                  <a:srgbClr val="2D3956"/>
                </a:solidFill>
                <a:latin typeface="Alexandria" charset="0"/>
                <a:cs typeface="Alexandria" charset="0"/>
              </a:rPr>
              <a:t>تعريف </a:t>
            </a:r>
            <a:r>
              <a:rPr lang="ar-EG" sz="3200" b="1" u="sng" dirty="0">
                <a:solidFill>
                  <a:srgbClr val="2D3956"/>
                </a:solidFill>
                <a:latin typeface="Alexandria" charset="0"/>
                <a:cs typeface="Alexandria" charset="0"/>
              </a:rPr>
              <a:t>الاستبيان</a:t>
            </a:r>
          </a:p>
          <a:p>
            <a:pPr algn="just" rtl="1"/>
            <a:r>
              <a:rPr lang="ar-EG" sz="3200" dirty="0" smtClean="0">
                <a:solidFill>
                  <a:srgbClr val="2D3956"/>
                </a:solidFill>
                <a:latin typeface="Alexandria" charset="0"/>
                <a:cs typeface="Alexandria" charset="0"/>
              </a:rPr>
              <a:t>أداة </a:t>
            </a:r>
            <a:r>
              <a:rPr lang="ar-EG" sz="3200" dirty="0">
                <a:solidFill>
                  <a:srgbClr val="2D3956"/>
                </a:solidFill>
                <a:latin typeface="Alexandria" charset="0"/>
                <a:cs typeface="Alexandria" charset="0"/>
              </a:rPr>
              <a:t>تتكون من مجموعة أسئلة متنوعة ، وترتبط مع بعضها البعض بشكل يحقق الهدف الذي يسعى الباحث من خلاله لحل  أو تفسير مشكلة بحثه. ويكون عدد الأسئلة  التي يحتوي عليها الاستبيان كافي ووافي لتحقيق هدف البحث.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448447D1-0337-23F3-0C36-CC22205A2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9DE21953-C4DC-88B7-3C06-ABC79856BE2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90637607"/>
      </p:ext>
    </p:extLst>
  </p:cSld>
  <p:clrMapOvr>
    <a:masterClrMapping/>
  </p:clrMapOvr>
  <mc:AlternateContent xmlns:mc="http://schemas.openxmlformats.org/markup-compatibility/2006" xmlns:p14="http://schemas.microsoft.com/office/powerpoint/2010/main">
    <mc:Choice Requires="p14">
      <p:transition p14:dur="10" advTm="50178"/>
    </mc:Choice>
    <mc:Fallback xmlns="">
      <p:transition advTm="5017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639591F-6131-4394-2BCB-324745D4B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2468053-8E52-D7BB-A5C7-474383CF05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6B09BCC4-839E-585E-47CB-956316612F00}"/>
              </a:ext>
            </a:extLst>
          </p:cNvPr>
          <p:cNvSpPr txBox="1"/>
          <p:nvPr/>
        </p:nvSpPr>
        <p:spPr>
          <a:xfrm>
            <a:off x="214604" y="835803"/>
            <a:ext cx="7034614" cy="523220"/>
          </a:xfrm>
          <a:prstGeom prst="rect">
            <a:avLst/>
          </a:prstGeom>
          <a:noFill/>
        </p:spPr>
        <p:txBody>
          <a:bodyPr wrap="square" rtlCol="0">
            <a:spAutoFit/>
          </a:bodyPr>
          <a:lstStyle/>
          <a:p>
            <a:pPr algn="r" rtl="1"/>
            <a:r>
              <a:rPr lang="ar-SA" sz="2800" b="1" dirty="0">
                <a:latin typeface="Alexandria" charset="0"/>
                <a:cs typeface="Alexandria" charset="0"/>
              </a:rPr>
              <a:t>خطوات تصميم الاستبيان</a:t>
            </a:r>
          </a:p>
        </p:txBody>
      </p:sp>
      <p:sp>
        <p:nvSpPr>
          <p:cNvPr id="48" name="TextBox 47">
            <a:extLst>
              <a:ext uri="{FF2B5EF4-FFF2-40B4-BE49-F238E27FC236}">
                <a16:creationId xmlns:a16="http://schemas.microsoft.com/office/drawing/2014/main" xmlns="" id="{00746373-FBEF-2AB5-6DB0-7A341C45BB89}"/>
              </a:ext>
            </a:extLst>
          </p:cNvPr>
          <p:cNvSpPr txBox="1"/>
          <p:nvPr/>
        </p:nvSpPr>
        <p:spPr>
          <a:xfrm>
            <a:off x="797324" y="1809941"/>
            <a:ext cx="10198632" cy="2923877"/>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363B7C5C-F25B-932F-B786-94E393F81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9412AA99-3B65-38EB-811D-B53D0E5C626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465" y="1809940"/>
            <a:ext cx="10463310" cy="3981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3265703"/>
      </p:ext>
    </p:extLst>
  </p:cSld>
  <p:clrMapOvr>
    <a:masterClrMapping/>
  </p:clrMapOvr>
  <mc:AlternateContent xmlns:mc="http://schemas.openxmlformats.org/markup-compatibility/2006" xmlns:p14="http://schemas.microsoft.com/office/powerpoint/2010/main">
    <mc:Choice Requires="p14">
      <p:transition p14:dur="10" advTm="134067"/>
    </mc:Choice>
    <mc:Fallback xmlns="">
      <p:transition advTm="13406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333483-CCE7-252B-83D1-F2DF6A461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3A8B951-66D9-8FB7-1CE4-F47B08A5B6C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2CC2051A-09C4-13C6-6217-F2F632E2B628}"/>
              </a:ext>
            </a:extLst>
          </p:cNvPr>
          <p:cNvSpPr txBox="1"/>
          <p:nvPr/>
        </p:nvSpPr>
        <p:spPr>
          <a:xfrm>
            <a:off x="889000" y="1888600"/>
            <a:ext cx="10198632" cy="2431435"/>
          </a:xfrm>
          <a:prstGeom prst="rect">
            <a:avLst/>
          </a:prstGeom>
          <a:noFill/>
        </p:spPr>
        <p:txBody>
          <a:bodyPr wrap="square" rtlCol="0">
            <a:spAutoFit/>
          </a:bodyPr>
          <a:lstStyle/>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B6282E0B-E337-ECFA-617E-C9FB9BEC9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CA0854D6-31FB-F444-70B9-32D32321BA4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900" y="1810139"/>
            <a:ext cx="10236732" cy="4008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1450251"/>
      </p:ext>
    </p:extLst>
  </p:cSld>
  <p:clrMapOvr>
    <a:masterClrMapping/>
  </p:clrMapOvr>
  <mc:AlternateContent xmlns:mc="http://schemas.openxmlformats.org/markup-compatibility/2006" xmlns:p14="http://schemas.microsoft.com/office/powerpoint/2010/main">
    <mc:Choice Requires="p14">
      <p:transition p14:dur="10" advTm="136302"/>
    </mc:Choice>
    <mc:Fallback xmlns="">
      <p:transition advTm="13630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0B39098-CF83-E77C-D9AC-111C538853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25F76FD-F804-7A8D-8315-899245A4744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121B628-96E0-834C-3B88-B1D4E4546D3D}"/>
              </a:ext>
            </a:extLst>
          </p:cNvPr>
          <p:cNvSpPr txBox="1"/>
          <p:nvPr/>
        </p:nvSpPr>
        <p:spPr>
          <a:xfrm>
            <a:off x="889000" y="1888600"/>
            <a:ext cx="10198632" cy="6801862"/>
          </a:xfrm>
          <a:prstGeom prst="rect">
            <a:avLst/>
          </a:prstGeom>
          <a:noFill/>
        </p:spPr>
        <p:txBody>
          <a:bodyPr wrap="square" rtlCol="0">
            <a:spAutoFit/>
          </a:bodyPr>
          <a:lstStyle/>
          <a:p>
            <a:pPr algn="just" rtl="1"/>
            <a:r>
              <a:rPr lang="ar-EG" sz="2800" b="1" u="sng" dirty="0" smtClean="0">
                <a:solidFill>
                  <a:srgbClr val="2D3956"/>
                </a:solidFill>
                <a:latin typeface="Alexandria" charset="0"/>
              </a:rPr>
              <a:t>النوع الأول</a:t>
            </a:r>
            <a:r>
              <a:rPr lang="ar-SA" sz="2800" b="1" u="sng" dirty="0" smtClean="0">
                <a:solidFill>
                  <a:srgbClr val="2D3956"/>
                </a:solidFill>
                <a:latin typeface="Alexandria" charset="0"/>
              </a:rPr>
              <a:t>: ا</a:t>
            </a:r>
            <a:r>
              <a:rPr lang="ar-EG" sz="2800" b="1" u="sng" dirty="0" smtClean="0">
                <a:solidFill>
                  <a:srgbClr val="2D3956"/>
                </a:solidFill>
                <a:latin typeface="Alexandria" charset="0"/>
              </a:rPr>
              <a:t>لسؤال المغلق</a:t>
            </a:r>
            <a:endParaRPr lang="en-US" sz="2800" b="1" u="sng" dirty="0">
              <a:solidFill>
                <a:srgbClr val="2D3956"/>
              </a:solidFill>
              <a:latin typeface="Alexandria" charset="0"/>
            </a:endParaRPr>
          </a:p>
          <a:p>
            <a:pPr algn="just" rtl="1"/>
            <a:r>
              <a:rPr lang="ar-EG" sz="2800" dirty="0">
                <a:solidFill>
                  <a:srgbClr val="2D3956"/>
                </a:solidFill>
                <a:latin typeface="Alexandria" charset="0"/>
              </a:rPr>
              <a:t>أجوبة محددة حيث يطلب من المستجيب أن يضع رمزا على الإجابة التي يوافق عليها.</a:t>
            </a:r>
          </a:p>
          <a:p>
            <a:pPr algn="just" rtl="1"/>
            <a:r>
              <a:rPr lang="ar-EG" sz="2800" b="1" u="sng" dirty="0" smtClean="0">
                <a:solidFill>
                  <a:srgbClr val="2D3956"/>
                </a:solidFill>
                <a:latin typeface="Alexandria" charset="0"/>
              </a:rPr>
              <a:t>المميزات </a:t>
            </a:r>
            <a:endParaRPr lang="ar-EG" sz="2800" b="1" u="sng" dirty="0">
              <a:solidFill>
                <a:srgbClr val="2D3956"/>
              </a:solidFill>
              <a:latin typeface="Alexandria" charset="0"/>
            </a:endParaRPr>
          </a:p>
          <a:p>
            <a:pPr marL="457200" indent="-457200" algn="just" rtl="1">
              <a:buFont typeface="Wingdings" pitchFamily="2" charset="2"/>
              <a:buChar char="ü"/>
            </a:pPr>
            <a:r>
              <a:rPr lang="ar-EG" sz="2800" dirty="0">
                <a:solidFill>
                  <a:srgbClr val="2D3956"/>
                </a:solidFill>
                <a:latin typeface="Alexandria" charset="0"/>
              </a:rPr>
              <a:t>سهولة تصنيف الإجابات </a:t>
            </a:r>
          </a:p>
          <a:p>
            <a:pPr marL="457200" indent="-457200" algn="just" rtl="1">
              <a:buFont typeface="Wingdings" pitchFamily="2" charset="2"/>
              <a:buChar char="ü"/>
            </a:pPr>
            <a:r>
              <a:rPr lang="ar-EG" sz="2800" dirty="0">
                <a:solidFill>
                  <a:srgbClr val="2D3956"/>
                </a:solidFill>
                <a:latin typeface="Alexandria" charset="0"/>
              </a:rPr>
              <a:t>سهولة وصفها داخل قوائم وجداول إحصائية </a:t>
            </a:r>
          </a:p>
          <a:p>
            <a:pPr marL="457200" indent="-457200" algn="just" rtl="1">
              <a:buFont typeface="Wingdings" pitchFamily="2" charset="2"/>
              <a:buChar char="ü"/>
            </a:pPr>
            <a:r>
              <a:rPr lang="ar-EG" sz="2800" dirty="0">
                <a:solidFill>
                  <a:srgbClr val="2D3956"/>
                </a:solidFill>
                <a:latin typeface="Alexandria" charset="0"/>
              </a:rPr>
              <a:t>يسهل الاستعانة بالأجهزة الالكترونية في التعامل معها .</a:t>
            </a:r>
          </a:p>
          <a:p>
            <a:pPr marL="457200" indent="-457200" algn="just" rtl="1">
              <a:buFont typeface="Wingdings" pitchFamily="2" charset="2"/>
              <a:buChar char="ü"/>
            </a:pPr>
            <a:r>
              <a:rPr lang="ar-EG" sz="2800" dirty="0">
                <a:solidFill>
                  <a:srgbClr val="2D3956"/>
                </a:solidFill>
                <a:latin typeface="Alexandria" charset="0"/>
              </a:rPr>
              <a:t>تقلل من إمكانية الوقوع في الخطأ عند التفسير </a:t>
            </a:r>
          </a:p>
          <a:p>
            <a:pPr algn="just" rtl="1"/>
            <a:r>
              <a:rPr lang="ar-EG" sz="2800" b="1" u="sng" dirty="0" smtClean="0">
                <a:solidFill>
                  <a:srgbClr val="2D3956"/>
                </a:solidFill>
                <a:latin typeface="Alexandria" charset="0"/>
              </a:rPr>
              <a:t>العيوب </a:t>
            </a:r>
            <a:endParaRPr lang="ar-EG" sz="2800" b="1" u="sng" dirty="0">
              <a:solidFill>
                <a:srgbClr val="2D3956"/>
              </a:solidFill>
              <a:latin typeface="Alexandria" charset="0"/>
            </a:endParaRPr>
          </a:p>
          <a:p>
            <a:pPr marL="457200" indent="-457200" algn="just" rtl="1">
              <a:buFont typeface="Wingdings" pitchFamily="2" charset="2"/>
              <a:buChar char="ü"/>
            </a:pPr>
            <a:r>
              <a:rPr lang="ar-EG" sz="2800" dirty="0">
                <a:solidFill>
                  <a:srgbClr val="2D3956"/>
                </a:solidFill>
                <a:latin typeface="Alexandria" charset="0"/>
              </a:rPr>
              <a:t>يؤثر على صدق رأي المستجيب </a:t>
            </a:r>
          </a:p>
          <a:p>
            <a:pPr algn="just" rtl="1"/>
            <a:endParaRPr lang="ar-EG" sz="3200" dirty="0">
              <a:solidFill>
                <a:srgbClr val="2D3956"/>
              </a:solidFill>
              <a:latin typeface="Alexandria" charset="0"/>
            </a:endParaRP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C91F2A21-7DD6-9BAD-5C86-3A94C42E9C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CE29C47F-1758-577E-07E0-32D23F35647F}"/>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4" name="TextBox 3"/>
          <p:cNvSpPr txBox="1"/>
          <p:nvPr/>
        </p:nvSpPr>
        <p:spPr>
          <a:xfrm>
            <a:off x="2761861" y="608277"/>
            <a:ext cx="5859624" cy="1077218"/>
          </a:xfrm>
          <a:prstGeom prst="rect">
            <a:avLst/>
          </a:prstGeom>
          <a:noFill/>
        </p:spPr>
        <p:txBody>
          <a:bodyPr wrap="square" rtlCol="0">
            <a:spAutoFit/>
          </a:bodyPr>
          <a:lstStyle/>
          <a:p>
            <a:pPr algn="ctr"/>
            <a:r>
              <a:rPr lang="ar-SA" sz="3200" b="1" dirty="0"/>
              <a:t>أنواع الأسئلة التي يمكن أن ترد في الاستبيان ( 3 أنواع) </a:t>
            </a:r>
          </a:p>
        </p:txBody>
      </p:sp>
    </p:spTree>
    <p:extLst>
      <p:ext uri="{BB962C8B-B14F-4D97-AF65-F5344CB8AC3E}">
        <p14:creationId xmlns:p14="http://schemas.microsoft.com/office/powerpoint/2010/main" val="222458600"/>
      </p:ext>
    </p:extLst>
  </p:cSld>
  <p:clrMapOvr>
    <a:masterClrMapping/>
  </p:clrMapOvr>
  <mc:AlternateContent xmlns:mc="http://schemas.openxmlformats.org/markup-compatibility/2006" xmlns:p14="http://schemas.microsoft.com/office/powerpoint/2010/main">
    <mc:Choice Requires="p14">
      <p:transition p14:dur="10" advTm="93956"/>
    </mc:Choice>
    <mc:Fallback xmlns="">
      <p:transition advTm="9395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F8D2D42-8771-11DE-0D15-27F715C37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AFCF75D-DEE2-E3BD-5F66-62C8C45FAEF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FD86301A-1CF7-0947-403D-6908612921A7}"/>
              </a:ext>
            </a:extLst>
          </p:cNvPr>
          <p:cNvSpPr txBox="1"/>
          <p:nvPr/>
        </p:nvSpPr>
        <p:spPr>
          <a:xfrm>
            <a:off x="889000" y="1888600"/>
            <a:ext cx="10198632" cy="2431435"/>
          </a:xfrm>
          <a:prstGeom prst="rect">
            <a:avLst/>
          </a:prstGeom>
          <a:noFill/>
        </p:spPr>
        <p:txBody>
          <a:bodyPr wrap="square" rtlCol="0">
            <a:spAutoFit/>
          </a:bodyPr>
          <a:lstStyle/>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072696D5-DD75-1468-BBBC-3C98A2C77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ACF6F779-C5AC-4603-1B62-3CF62F07451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7741" y="2029734"/>
            <a:ext cx="6701916" cy="3402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9747253"/>
      </p:ext>
    </p:extLst>
  </p:cSld>
  <p:clrMapOvr>
    <a:masterClrMapping/>
  </p:clrMapOvr>
  <mc:AlternateContent xmlns:mc="http://schemas.openxmlformats.org/markup-compatibility/2006" xmlns:p14="http://schemas.microsoft.com/office/powerpoint/2010/main">
    <mc:Choice Requires="p14">
      <p:transition p14:dur="10" advTm="13565"/>
    </mc:Choice>
    <mc:Fallback xmlns="">
      <p:transition advTm="1356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0544BD6-A649-42B4-1432-D8F6F6F7E9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C736900-8ACA-7B71-A24A-35FCD1E2F34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4FF2838B-81CC-08D1-F759-BAD50032C3E6}"/>
              </a:ext>
            </a:extLst>
          </p:cNvPr>
          <p:cNvSpPr txBox="1"/>
          <p:nvPr/>
        </p:nvSpPr>
        <p:spPr>
          <a:xfrm>
            <a:off x="597158" y="1785963"/>
            <a:ext cx="10490473" cy="6247864"/>
          </a:xfrm>
          <a:prstGeom prst="rect">
            <a:avLst/>
          </a:prstGeom>
          <a:noFill/>
        </p:spPr>
        <p:txBody>
          <a:bodyPr wrap="square" rtlCol="0">
            <a:spAutoFit/>
          </a:bodyPr>
          <a:lstStyle/>
          <a:p>
            <a:pPr algn="just" rtl="1"/>
            <a:r>
              <a:rPr lang="ar-EG" sz="3100" b="1" u="sng" dirty="0">
                <a:solidFill>
                  <a:srgbClr val="2D3956"/>
                </a:solidFill>
                <a:latin typeface="Alexandria" charset="0"/>
              </a:rPr>
              <a:t>النوع الثاني </a:t>
            </a:r>
            <a:r>
              <a:rPr lang="ar-SA" sz="3100" b="1" u="sng" dirty="0" smtClean="0">
                <a:solidFill>
                  <a:srgbClr val="2D3956"/>
                </a:solidFill>
                <a:latin typeface="Alexandria" charset="0"/>
              </a:rPr>
              <a:t>:</a:t>
            </a:r>
            <a:r>
              <a:rPr lang="ar-EG" sz="3100" b="1" u="sng" dirty="0" smtClean="0">
                <a:solidFill>
                  <a:srgbClr val="2D3956"/>
                </a:solidFill>
                <a:latin typeface="Alexandria" charset="0"/>
              </a:rPr>
              <a:t>السؤال المفتوح</a:t>
            </a:r>
            <a:endParaRPr lang="en-US" sz="3100" b="1" u="sng" dirty="0">
              <a:solidFill>
                <a:srgbClr val="2D3956"/>
              </a:solidFill>
              <a:latin typeface="Alexandria" charset="0"/>
            </a:endParaRPr>
          </a:p>
          <a:p>
            <a:pPr algn="just" rtl="1"/>
            <a:r>
              <a:rPr lang="ar-EG" sz="3100" dirty="0">
                <a:solidFill>
                  <a:srgbClr val="2D3956"/>
                </a:solidFill>
                <a:latin typeface="Alexandria" charset="0"/>
              </a:rPr>
              <a:t>عكس المغلق  يتم فيه أخذ راي المجيب وترك حرية الإجابة له مثل : ما رأيك  ؟ او ما وجهة نظرك  وترك فراغ للإجابة </a:t>
            </a:r>
          </a:p>
          <a:p>
            <a:pPr algn="just" rtl="1"/>
            <a:r>
              <a:rPr lang="ar-EG" sz="3100" b="1" u="sng" dirty="0" smtClean="0">
                <a:solidFill>
                  <a:srgbClr val="2D3956"/>
                </a:solidFill>
                <a:latin typeface="Alexandria" charset="0"/>
              </a:rPr>
              <a:t>المميزات </a:t>
            </a:r>
            <a:endParaRPr lang="ar-EG" sz="3100" b="1" u="sng" dirty="0">
              <a:solidFill>
                <a:srgbClr val="2D3956"/>
              </a:solidFill>
              <a:latin typeface="Alexandria" charset="0"/>
            </a:endParaRPr>
          </a:p>
          <a:p>
            <a:pPr marL="457200" indent="-457200" algn="just" rtl="1">
              <a:buFont typeface="Wingdings" pitchFamily="2" charset="2"/>
              <a:buChar char="ü"/>
            </a:pPr>
            <a:r>
              <a:rPr lang="ar-EG" sz="3100" dirty="0" smtClean="0">
                <a:solidFill>
                  <a:srgbClr val="2D3956"/>
                </a:solidFill>
                <a:latin typeface="Alexandria" charset="0"/>
              </a:rPr>
              <a:t>الحصول </a:t>
            </a:r>
            <a:r>
              <a:rPr lang="ar-EG" sz="3100" dirty="0">
                <a:solidFill>
                  <a:srgbClr val="2D3956"/>
                </a:solidFill>
                <a:latin typeface="Alexandria" charset="0"/>
              </a:rPr>
              <a:t>على معلومات تفصيلية </a:t>
            </a:r>
          </a:p>
          <a:p>
            <a:pPr marL="457200" indent="-457200" algn="just" rtl="1">
              <a:buFont typeface="Wingdings" pitchFamily="2" charset="2"/>
              <a:buChar char="ü"/>
            </a:pPr>
            <a:r>
              <a:rPr lang="ar-EG" sz="3100" dirty="0">
                <a:solidFill>
                  <a:srgbClr val="2D3956"/>
                </a:solidFill>
                <a:latin typeface="Alexandria" charset="0"/>
              </a:rPr>
              <a:t>يعطي للمستجيب حرية التعبير بشكل تلقائي عن موقفه </a:t>
            </a:r>
          </a:p>
          <a:p>
            <a:pPr algn="just" rtl="1"/>
            <a:r>
              <a:rPr lang="ar-EG" sz="3100" b="1" u="sng" dirty="0" smtClean="0">
                <a:solidFill>
                  <a:srgbClr val="2D3956"/>
                </a:solidFill>
                <a:latin typeface="Alexandria" charset="0"/>
              </a:rPr>
              <a:t>العيوب </a:t>
            </a:r>
            <a:endParaRPr lang="ar-EG" sz="3100" b="1" u="sng" dirty="0">
              <a:solidFill>
                <a:srgbClr val="2D3956"/>
              </a:solidFill>
              <a:latin typeface="Alexandria" charset="0"/>
            </a:endParaRPr>
          </a:p>
          <a:p>
            <a:pPr marL="457200" indent="-457200" algn="just" rtl="1">
              <a:buFont typeface="Wingdings" pitchFamily="2" charset="2"/>
              <a:buChar char="ü"/>
            </a:pPr>
            <a:r>
              <a:rPr lang="ar-EG" sz="3100" dirty="0" smtClean="0">
                <a:solidFill>
                  <a:srgbClr val="2D3956"/>
                </a:solidFill>
                <a:latin typeface="Alexandria" charset="0"/>
              </a:rPr>
              <a:t>صعوبة </a:t>
            </a:r>
            <a:r>
              <a:rPr lang="ar-EG" sz="3100" dirty="0">
                <a:solidFill>
                  <a:srgbClr val="2D3956"/>
                </a:solidFill>
                <a:latin typeface="Alexandria" charset="0"/>
              </a:rPr>
              <a:t>تصنيف الإجابات إلى مجموعات محددة أو فئات بسبب تنوع الإجابات </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78340952-F7DE-85E7-C26F-DE3926E7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3BD2BCF2-18E5-F459-0395-CBF0E91E3FF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58541807"/>
      </p:ext>
    </p:extLst>
  </p:cSld>
  <p:clrMapOvr>
    <a:masterClrMapping/>
  </p:clrMapOvr>
  <mc:AlternateContent xmlns:mc="http://schemas.openxmlformats.org/markup-compatibility/2006" xmlns:p14="http://schemas.microsoft.com/office/powerpoint/2010/main">
    <mc:Choice Requires="p14">
      <p:transition p14:dur="10" advTm="48352"/>
    </mc:Choice>
    <mc:Fallback xmlns="">
      <p:transition advTm="4835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AE6E38-B52D-3AE9-3427-B5FBD1539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B4FA091-B3A3-CD50-910F-4128948DBF62}"/>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87AFA788-1FA6-EAA6-9A0F-DE5EF8BE7097}"/>
              </a:ext>
            </a:extLst>
          </p:cNvPr>
          <p:cNvSpPr txBox="1"/>
          <p:nvPr/>
        </p:nvSpPr>
        <p:spPr>
          <a:xfrm>
            <a:off x="797324" y="1888600"/>
            <a:ext cx="10198632"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BFECD82C-65AE-6F23-1541-8D6A01498A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BAF88251-283D-4B3F-3C41-291151886C5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3608" y="2164702"/>
            <a:ext cx="8783055" cy="2705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400027"/>
      </p:ext>
    </p:extLst>
  </p:cSld>
  <p:clrMapOvr>
    <a:masterClrMapping/>
  </p:clrMapOvr>
  <mc:AlternateContent xmlns:mc="http://schemas.openxmlformats.org/markup-compatibility/2006" xmlns:p14="http://schemas.microsoft.com/office/powerpoint/2010/main">
    <mc:Choice Requires="p14">
      <p:transition p14:dur="10" advTm="14337"/>
    </mc:Choice>
    <mc:Fallback xmlns="">
      <p:transition advTm="1433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2A9F7194-26E5-6094-6A5C-FC6786B68376}"/>
              </a:ext>
            </a:extLst>
          </p:cNvPr>
          <p:cNvSpPr txBox="1"/>
          <p:nvPr/>
        </p:nvSpPr>
        <p:spPr>
          <a:xfrm>
            <a:off x="889000" y="1918395"/>
            <a:ext cx="10198632" cy="3046988"/>
          </a:xfrm>
          <a:prstGeom prst="rect">
            <a:avLst/>
          </a:prstGeom>
          <a:noFill/>
        </p:spPr>
        <p:txBody>
          <a:bodyPr wrap="square" rtlCol="0">
            <a:spAutoFit/>
          </a:bodyPr>
          <a:lstStyle/>
          <a:p>
            <a:pPr algn="r" rtl="1"/>
            <a:r>
              <a:rPr lang="ar-SA" sz="3200" b="1" u="sng" dirty="0">
                <a:latin typeface="Alexandria" charset="0"/>
                <a:cs typeface="Alexandria" charset="0"/>
              </a:rPr>
              <a:t>النوع </a:t>
            </a:r>
            <a:r>
              <a:rPr lang="ar-SA" sz="3200" b="1" u="sng" dirty="0" smtClean="0">
                <a:latin typeface="Alexandria" charset="0"/>
                <a:cs typeface="Alexandria" charset="0"/>
              </a:rPr>
              <a:t>الثالث : السؤال </a:t>
            </a:r>
            <a:r>
              <a:rPr lang="ar-SA" sz="3200" b="1" u="sng" dirty="0">
                <a:latin typeface="Alexandria" charset="0"/>
                <a:cs typeface="Alexandria" charset="0"/>
              </a:rPr>
              <a:t>المغلق – المفتوح </a:t>
            </a:r>
          </a:p>
          <a:p>
            <a:pPr algn="r" rtl="1"/>
            <a:r>
              <a:rPr lang="ar-SA" sz="3200" dirty="0" smtClean="0">
                <a:latin typeface="Alexandria" charset="0"/>
                <a:cs typeface="Alexandria" charset="0"/>
              </a:rPr>
              <a:t>يتنوع </a:t>
            </a:r>
            <a:r>
              <a:rPr lang="ar-SA" sz="3200" dirty="0">
                <a:latin typeface="Alexandria" charset="0"/>
                <a:cs typeface="Alexandria" charset="0"/>
              </a:rPr>
              <a:t>ما بين الأسئلة ذات الإجابات المغلقة والمفتوحة ، وهو الأكثر استخداما. </a:t>
            </a:r>
          </a:p>
          <a:p>
            <a:pPr algn="r" rtl="1"/>
            <a:r>
              <a:rPr lang="ar-SA" sz="3200" b="1" u="sng" dirty="0">
                <a:latin typeface="Alexandria" charset="0"/>
                <a:cs typeface="Alexandria" charset="0"/>
              </a:rPr>
              <a:t>المميزات </a:t>
            </a:r>
          </a:p>
          <a:p>
            <a:pPr marL="457200" indent="-457200" algn="r" rtl="1">
              <a:buFont typeface="Wingdings" pitchFamily="2" charset="2"/>
              <a:buChar char="ü"/>
            </a:pPr>
            <a:r>
              <a:rPr lang="ar-SA" sz="3200" dirty="0">
                <a:latin typeface="Alexandria" charset="0"/>
                <a:cs typeface="Alexandria" charset="0"/>
              </a:rPr>
              <a:t>يحاول تجنب عيوب السؤال المغلق والمفتوح معا بحيث يجمع مزايا الاثنين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17097978"/>
      </p:ext>
    </p:extLst>
  </p:cSld>
  <p:clrMapOvr>
    <a:masterClrMapping/>
  </p:clrMapOvr>
  <mc:AlternateContent xmlns:mc="http://schemas.openxmlformats.org/markup-compatibility/2006" xmlns:p14="http://schemas.microsoft.com/office/powerpoint/2010/main">
    <mc:Choice Requires="p14">
      <p:transition p14:dur="10" advTm="25795"/>
    </mc:Choice>
    <mc:Fallback xmlns="">
      <p:transition advTm="2579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D763C63-FF28-DDC3-7D99-BBA8C855A7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4ECFE83-8292-9CE2-7BB0-DCE035D70ED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2F3800EF-256D-5785-C175-DCF4B7F5DCB9}"/>
              </a:ext>
            </a:extLst>
          </p:cNvPr>
          <p:cNvSpPr txBox="1"/>
          <p:nvPr/>
        </p:nvSpPr>
        <p:spPr>
          <a:xfrm>
            <a:off x="889000" y="1918395"/>
            <a:ext cx="10198632" cy="1569660"/>
          </a:xfrm>
          <a:prstGeom prst="rect">
            <a:avLst/>
          </a:prstGeom>
          <a:noFill/>
        </p:spPr>
        <p:txBody>
          <a:bodyPr wrap="square" rtlCol="0">
            <a:spAutoFit/>
          </a:bodyPr>
          <a:lstStyle/>
          <a:p>
            <a:pPr algn="just" rtl="1"/>
            <a:endParaRPr lang="ar-EG" sz="3200" dirty="0">
              <a:latin typeface="Alexandria" charset="0"/>
              <a:cs typeface="Alexandria" charset="0"/>
            </a:endParaRP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FFEF7778-9D13-4D82-E014-52BF7F40E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BD9C80B1-FD85-0EEB-C234-DF8E275E241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5088" y="1918395"/>
            <a:ext cx="9523412" cy="3735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9903219"/>
      </p:ext>
    </p:extLst>
  </p:cSld>
  <p:clrMapOvr>
    <a:masterClrMapping/>
  </p:clrMapOvr>
  <mc:AlternateContent xmlns:mc="http://schemas.openxmlformats.org/markup-compatibility/2006" xmlns:p14="http://schemas.microsoft.com/office/powerpoint/2010/main">
    <mc:Choice Requires="p14">
      <p:transition p14:dur="10" advTm="23643"/>
    </mc:Choice>
    <mc:Fallback xmlns="">
      <p:transition advTm="2364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BD85798-4C22-05A7-D368-AC5AC36716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F47752D-3D15-D823-20BB-809132E21FF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6932A1B0-F85F-56AF-DCF0-238F1ECAD571}"/>
              </a:ext>
            </a:extLst>
          </p:cNvPr>
          <p:cNvSpPr txBox="1"/>
          <p:nvPr/>
        </p:nvSpPr>
        <p:spPr>
          <a:xfrm>
            <a:off x="889000" y="1918395"/>
            <a:ext cx="10198632" cy="5139869"/>
          </a:xfrm>
          <a:prstGeom prst="rect">
            <a:avLst/>
          </a:prstGeom>
          <a:noFill/>
        </p:spPr>
        <p:txBody>
          <a:bodyPr wrap="square" rtlCol="0">
            <a:spAutoFit/>
          </a:bodyPr>
          <a:lstStyle/>
          <a:p>
            <a:pPr marL="457200" indent="-457200" algn="r" rtl="1">
              <a:buFont typeface="Wingdings" pitchFamily="2" charset="2"/>
              <a:buChar char="q"/>
            </a:pPr>
            <a:r>
              <a:rPr lang="ar-SA" sz="2800" dirty="0" smtClean="0">
                <a:latin typeface="Alexandria" charset="0"/>
                <a:cs typeface="Alexandria" charset="0"/>
              </a:rPr>
              <a:t>عبارات </a:t>
            </a:r>
            <a:r>
              <a:rPr lang="ar-SA" sz="2800" dirty="0">
                <a:latin typeface="Alexandria" charset="0"/>
                <a:cs typeface="Alexandria" charset="0"/>
              </a:rPr>
              <a:t>واضحة وتناسب المستوى التعليمي للمستجوب </a:t>
            </a:r>
          </a:p>
          <a:p>
            <a:pPr marL="457200" indent="-457200" algn="r" rtl="1">
              <a:buFont typeface="Wingdings" pitchFamily="2" charset="2"/>
              <a:buChar char="q"/>
            </a:pPr>
            <a:r>
              <a:rPr lang="ar-SA" sz="2800" dirty="0" smtClean="0">
                <a:latin typeface="Alexandria" charset="0"/>
                <a:cs typeface="Alexandria" charset="0"/>
              </a:rPr>
              <a:t>تجنب </a:t>
            </a:r>
            <a:r>
              <a:rPr lang="ar-SA" sz="2800" dirty="0">
                <a:latin typeface="Alexandria" charset="0"/>
                <a:cs typeface="Alexandria" charset="0"/>
              </a:rPr>
              <a:t>صياغة الأسئلة بعبارات إيجابية أو سلبية أو عبارات مضاعفة مثل نفي النفي</a:t>
            </a:r>
          </a:p>
          <a:p>
            <a:pPr marL="457200" indent="-457200" algn="r" rtl="1">
              <a:buFont typeface="Wingdings" pitchFamily="2" charset="2"/>
              <a:buChar char="q"/>
            </a:pPr>
            <a:r>
              <a:rPr lang="ar-SA" sz="2800" dirty="0" smtClean="0">
                <a:latin typeface="Alexandria" charset="0"/>
                <a:cs typeface="Alexandria" charset="0"/>
              </a:rPr>
              <a:t>تفادى </a:t>
            </a:r>
            <a:r>
              <a:rPr lang="ar-SA" sz="2800" dirty="0">
                <a:latin typeface="Alexandria" charset="0"/>
                <a:cs typeface="Alexandria" charset="0"/>
              </a:rPr>
              <a:t>الأسئلة المركبة . ويفضل فصلها إلى سؤالين </a:t>
            </a:r>
          </a:p>
          <a:p>
            <a:pPr marL="457200" indent="-457200" algn="r" rtl="1">
              <a:buFont typeface="Wingdings" pitchFamily="2" charset="2"/>
              <a:buChar char="q"/>
            </a:pPr>
            <a:r>
              <a:rPr lang="ar-SA" sz="2800" dirty="0" smtClean="0">
                <a:latin typeface="Alexandria" charset="0"/>
                <a:cs typeface="Alexandria" charset="0"/>
              </a:rPr>
              <a:t>تجنب </a:t>
            </a:r>
            <a:r>
              <a:rPr lang="ar-SA" sz="2800" dirty="0">
                <a:latin typeface="Alexandria" charset="0"/>
                <a:cs typeface="Alexandria" charset="0"/>
              </a:rPr>
              <a:t>الأسئلة الطويلة </a:t>
            </a:r>
          </a:p>
          <a:p>
            <a:pPr marL="457200" indent="-457200" algn="r" rtl="1">
              <a:buFont typeface="Wingdings" pitchFamily="2" charset="2"/>
              <a:buChar char="q"/>
            </a:pPr>
            <a:r>
              <a:rPr lang="ar-SA" sz="2800" dirty="0" smtClean="0">
                <a:latin typeface="Alexandria" charset="0"/>
                <a:cs typeface="Alexandria" charset="0"/>
              </a:rPr>
              <a:t>تجنب </a:t>
            </a:r>
            <a:r>
              <a:rPr lang="ar-SA" sz="2800" dirty="0">
                <a:latin typeface="Alexandria" charset="0"/>
                <a:cs typeface="Alexandria" charset="0"/>
              </a:rPr>
              <a:t>الأسئلة التي تعتمد على التذكر </a:t>
            </a:r>
          </a:p>
          <a:p>
            <a:pPr marL="457200" indent="-457200" algn="r" rtl="1">
              <a:buFont typeface="Wingdings" pitchFamily="2" charset="2"/>
              <a:buChar char="q"/>
            </a:pPr>
            <a:r>
              <a:rPr lang="ar-SA" sz="2800" dirty="0" smtClean="0">
                <a:latin typeface="Alexandria" charset="0"/>
                <a:cs typeface="Alexandria" charset="0"/>
              </a:rPr>
              <a:t>تجنب </a:t>
            </a:r>
            <a:r>
              <a:rPr lang="ar-SA" sz="2800" dirty="0">
                <a:latin typeface="Alexandria" charset="0"/>
                <a:cs typeface="Alexandria" charset="0"/>
              </a:rPr>
              <a:t>الأسئلة التي تقود إلى إجابات معينة </a:t>
            </a:r>
          </a:p>
          <a:p>
            <a:pPr marL="457200" indent="-457200" algn="r" rtl="1">
              <a:buFont typeface="Wingdings" pitchFamily="2" charset="2"/>
              <a:buChar char="q"/>
            </a:pPr>
            <a:r>
              <a:rPr lang="ar-SA" sz="2800" dirty="0" smtClean="0">
                <a:latin typeface="Alexandria" charset="0"/>
                <a:cs typeface="Alexandria" charset="0"/>
              </a:rPr>
              <a:t>الاختيار </a:t>
            </a:r>
            <a:r>
              <a:rPr lang="ar-SA" sz="2800" dirty="0">
                <a:latin typeface="Alexandria" charset="0"/>
                <a:cs typeface="Alexandria" charset="0"/>
              </a:rPr>
              <a:t>السليم بين الأسئلة المغلقة والمفتوحة </a:t>
            </a:r>
          </a:p>
          <a:p>
            <a:pPr marL="457200" indent="-457200" algn="r" rtl="1">
              <a:buFont typeface="Wingdings" pitchFamily="2" charset="2"/>
              <a:buChar char="q"/>
            </a:pPr>
            <a:r>
              <a:rPr lang="ar-SA" sz="2800" dirty="0" smtClean="0">
                <a:latin typeface="Alexandria" charset="0"/>
                <a:cs typeface="Alexandria" charset="0"/>
              </a:rPr>
              <a:t>تجنب </a:t>
            </a:r>
            <a:r>
              <a:rPr lang="ar-SA" sz="2800" dirty="0">
                <a:latin typeface="Alexandria" charset="0"/>
                <a:cs typeface="Alexandria" charset="0"/>
              </a:rPr>
              <a:t>الأسئلة الغامضة  </a:t>
            </a:r>
            <a:r>
              <a:rPr lang="ar-SA" sz="2800" dirty="0" smtClean="0">
                <a:latin typeface="Alexandria" charset="0"/>
                <a:cs typeface="Alexandria" charset="0"/>
              </a:rPr>
              <a:t>( </a:t>
            </a:r>
            <a:r>
              <a:rPr lang="ar-SA" sz="2800" dirty="0">
                <a:latin typeface="Alexandria" charset="0"/>
                <a:cs typeface="Alexandria" charset="0"/>
              </a:rPr>
              <a:t>كلمات فضفاضة ) السعادة، الرضا </a:t>
            </a:r>
          </a:p>
          <a:p>
            <a:pPr marL="457200" indent="-457200" algn="r" rtl="1">
              <a:buFont typeface="Wingdings" pitchFamily="2" charset="2"/>
              <a:buChar char="q"/>
            </a:pPr>
            <a:r>
              <a:rPr lang="ar-SA" sz="2800" dirty="0" smtClean="0">
                <a:latin typeface="Alexandria" charset="0"/>
                <a:cs typeface="Alexandria" charset="0"/>
              </a:rPr>
              <a:t>الاهتمام </a:t>
            </a:r>
            <a:r>
              <a:rPr lang="ar-SA" sz="2800" dirty="0">
                <a:latin typeface="Alexandria" charset="0"/>
                <a:cs typeface="Alexandria" charset="0"/>
              </a:rPr>
              <a:t>بتتابع الأسئلة من العام إلى الخاص ، ومن السهل إلى الصعب </a:t>
            </a:r>
          </a:p>
          <a:p>
            <a:pPr algn="r" rtl="1"/>
            <a:endParaRPr lang="en-US" sz="28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02178827-6149-A57E-E3A3-938500893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34EF796B-E78C-8BDF-B530-F12CB03C0C3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TextBox 1"/>
          <p:cNvSpPr txBox="1"/>
          <p:nvPr/>
        </p:nvSpPr>
        <p:spPr>
          <a:xfrm>
            <a:off x="3685285" y="883269"/>
            <a:ext cx="4422710" cy="584775"/>
          </a:xfrm>
          <a:prstGeom prst="rect">
            <a:avLst/>
          </a:prstGeom>
          <a:noFill/>
        </p:spPr>
        <p:txBody>
          <a:bodyPr wrap="square" rtlCol="0">
            <a:spAutoFit/>
          </a:bodyPr>
          <a:lstStyle/>
          <a:p>
            <a:r>
              <a:rPr lang="ar-SA" sz="3200" b="1" dirty="0"/>
              <a:t>خصائص الاستبيان الجيد </a:t>
            </a:r>
          </a:p>
        </p:txBody>
      </p:sp>
    </p:spTree>
    <p:extLst>
      <p:ext uri="{BB962C8B-B14F-4D97-AF65-F5344CB8AC3E}">
        <p14:creationId xmlns:p14="http://schemas.microsoft.com/office/powerpoint/2010/main" val="2840658798"/>
      </p:ext>
    </p:extLst>
  </p:cSld>
  <p:clrMapOvr>
    <a:masterClrMapping/>
  </p:clrMapOvr>
  <mc:AlternateContent xmlns:mc="http://schemas.openxmlformats.org/markup-compatibility/2006" xmlns:p14="http://schemas.microsoft.com/office/powerpoint/2010/main">
    <mc:Choice Requires="p14">
      <p:transition p14:dur="10" advTm="159575"/>
    </mc:Choice>
    <mc:Fallback xmlns="">
      <p:transition advTm="15957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525CB4BE-001C-4A62-6402-652CC4732B5C}"/>
              </a:ext>
            </a:extLst>
          </p:cNvPr>
          <p:cNvSpPr txBox="1"/>
          <p:nvPr/>
        </p:nvSpPr>
        <p:spPr>
          <a:xfrm>
            <a:off x="889000" y="2055748"/>
            <a:ext cx="10198632" cy="5878532"/>
          </a:xfrm>
          <a:prstGeom prst="rect">
            <a:avLst/>
          </a:prstGeom>
          <a:noFill/>
        </p:spPr>
        <p:txBody>
          <a:bodyPr wrap="square" rtlCol="0">
            <a:spAutoFit/>
          </a:bodyPr>
          <a:lstStyle/>
          <a:p>
            <a:pPr marL="457200" indent="-457200" algn="r" rtl="1">
              <a:buFont typeface="Courier New" pitchFamily="49" charset="0"/>
              <a:buChar char="o"/>
            </a:pPr>
            <a:r>
              <a:rPr lang="ar-EG" sz="3200" dirty="0">
                <a:solidFill>
                  <a:srgbClr val="2D3956"/>
                </a:solidFill>
                <a:latin typeface="Alexandria" charset="0"/>
                <a:cs typeface="Alexandria" charset="0"/>
              </a:rPr>
              <a:t> </a:t>
            </a:r>
            <a:r>
              <a:rPr lang="ar-EG" sz="3200" b="1" u="sng" dirty="0" smtClean="0">
                <a:solidFill>
                  <a:srgbClr val="2D3956"/>
                </a:solidFill>
                <a:latin typeface="Alexandria" charset="0"/>
                <a:cs typeface="Alexandria" charset="0"/>
              </a:rPr>
              <a:t>إلكتروني </a:t>
            </a:r>
            <a:endParaRPr lang="ar-EG" sz="3200" b="1" u="sng" dirty="0">
              <a:solidFill>
                <a:srgbClr val="2D3956"/>
              </a:solidFill>
              <a:latin typeface="Alexandria" charset="0"/>
              <a:cs typeface="Alexandria" charset="0"/>
            </a:endParaRPr>
          </a:p>
          <a:p>
            <a:pPr marL="457200" indent="-457200" algn="r" rtl="1">
              <a:buFont typeface="Wingdings" pitchFamily="2" charset="2"/>
              <a:buChar char="ü"/>
            </a:pPr>
            <a:r>
              <a:rPr lang="ar-EG" sz="3200" dirty="0">
                <a:solidFill>
                  <a:srgbClr val="2D3956"/>
                </a:solidFill>
                <a:latin typeface="Alexandria" charset="0"/>
                <a:cs typeface="Alexandria" charset="0"/>
              </a:rPr>
              <a:t>	أداة مجانية وسهلة </a:t>
            </a:r>
          </a:p>
          <a:p>
            <a:pPr marL="457200" indent="-457200" algn="r" rtl="1">
              <a:buFont typeface="Wingdings" pitchFamily="2" charset="2"/>
              <a:buChar char="ü"/>
            </a:pPr>
            <a:r>
              <a:rPr lang="ar-EG" sz="3200" dirty="0">
                <a:solidFill>
                  <a:srgbClr val="2D3956"/>
                </a:solidFill>
                <a:latin typeface="Alexandria" charset="0"/>
                <a:cs typeface="Alexandria" charset="0"/>
              </a:rPr>
              <a:t>	يمكن إرسال الرابط عبر البريد في وسائل التواصل الاجتماعي </a:t>
            </a:r>
          </a:p>
          <a:p>
            <a:pPr marL="457200" indent="-457200" algn="r" rtl="1">
              <a:buFont typeface="Wingdings" pitchFamily="2" charset="2"/>
              <a:buChar char="ü"/>
            </a:pPr>
            <a:r>
              <a:rPr lang="ar-EG" sz="3200" dirty="0">
                <a:solidFill>
                  <a:srgbClr val="2D3956"/>
                </a:solidFill>
                <a:latin typeface="Alexandria" charset="0"/>
                <a:cs typeface="Alexandria" charset="0"/>
              </a:rPr>
              <a:t>	تسهل متابعة الردود والنتائج </a:t>
            </a:r>
          </a:p>
          <a:p>
            <a:pPr marL="457200" indent="-457200" algn="r" rtl="1">
              <a:buFont typeface="Wingdings" pitchFamily="2" charset="2"/>
              <a:buChar char="ü"/>
            </a:pPr>
            <a:r>
              <a:rPr lang="ar-EG" sz="3200" dirty="0">
                <a:solidFill>
                  <a:srgbClr val="2D3956"/>
                </a:solidFill>
                <a:latin typeface="Alexandria" charset="0"/>
                <a:cs typeface="Alexandria" charset="0"/>
              </a:rPr>
              <a:t>	الحصول على ملخص بياني للنتائج </a:t>
            </a:r>
          </a:p>
          <a:p>
            <a:pPr algn="r" rtl="1"/>
            <a:r>
              <a:rPr lang="ar-EG" sz="3200" dirty="0">
                <a:solidFill>
                  <a:srgbClr val="2D3956"/>
                </a:solidFill>
                <a:latin typeface="Alexandria" charset="0"/>
                <a:cs typeface="Alexandria" charset="0"/>
              </a:rPr>
              <a:t>	يمكن الاستعانة بالرابط التالي عن كيفية إنشاء الاستبيان إلكترونيا</a:t>
            </a:r>
          </a:p>
          <a:p>
            <a:pPr algn="r" rtl="1"/>
            <a:r>
              <a:rPr lang="en-US" sz="3200" dirty="0" smtClean="0">
                <a:solidFill>
                  <a:srgbClr val="2D3956"/>
                </a:solidFill>
                <a:latin typeface="Alexandria" charset="0"/>
                <a:cs typeface="Alexandria" charset="0"/>
                <a:hlinkClick r:id="rId2"/>
              </a:rPr>
              <a:t>https</a:t>
            </a:r>
            <a:r>
              <a:rPr lang="en-US" sz="3200" dirty="0">
                <a:solidFill>
                  <a:srgbClr val="2D3956"/>
                </a:solidFill>
                <a:latin typeface="Alexandria" charset="0"/>
                <a:cs typeface="Alexandria" charset="0"/>
                <a:hlinkClick r:id="rId2"/>
              </a:rPr>
              <a:t>://</a:t>
            </a:r>
            <a:r>
              <a:rPr lang="en-US" sz="3200" dirty="0" smtClean="0">
                <a:solidFill>
                  <a:srgbClr val="2D3956"/>
                </a:solidFill>
                <a:latin typeface="Alexandria" charset="0"/>
                <a:cs typeface="Alexandria" charset="0"/>
                <a:hlinkClick r:id="rId2"/>
              </a:rPr>
              <a:t>www.youtube.com/watch?v=wZzXmCKxB0c</a:t>
            </a:r>
            <a:r>
              <a:rPr lang="ar-SA" sz="3200" dirty="0" smtClean="0">
                <a:solidFill>
                  <a:srgbClr val="2D3956"/>
                </a:solidFill>
                <a:latin typeface="Alexandria" charset="0"/>
                <a:cs typeface="Alexandria" charset="0"/>
              </a:rPr>
              <a:t> </a:t>
            </a:r>
            <a:r>
              <a:rPr lang="en-US" sz="3200" dirty="0" smtClean="0">
                <a:solidFill>
                  <a:srgbClr val="2D3956"/>
                </a:solidFill>
                <a:latin typeface="Alexandria" charset="0"/>
                <a:cs typeface="Alexandria" charset="0"/>
              </a:rPr>
              <a:t> </a:t>
            </a:r>
            <a:r>
              <a:rPr lang="ar-SA" sz="3200" dirty="0" smtClean="0">
                <a:solidFill>
                  <a:srgbClr val="2D3956"/>
                </a:solidFill>
                <a:latin typeface="Alexandria" charset="0"/>
                <a:cs typeface="Alexandria" charset="0"/>
              </a:rPr>
              <a:t> </a:t>
            </a:r>
            <a:endParaRPr lang="en-US" sz="3200" dirty="0">
              <a:solidFill>
                <a:srgbClr val="2D3956"/>
              </a:solidFill>
              <a:latin typeface="Alexandria" charset="0"/>
              <a:cs typeface="Alexandria" charset="0"/>
            </a:endParaRPr>
          </a:p>
          <a:p>
            <a:pPr algn="r" rtl="1"/>
            <a:r>
              <a:rPr lang="en-US" sz="3200" dirty="0">
                <a:solidFill>
                  <a:srgbClr val="2D3956"/>
                </a:solidFill>
                <a:latin typeface="Alexandria" charset="0"/>
                <a:cs typeface="Alexandria" charset="0"/>
              </a:rPr>
              <a:t>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C7A2B335-5713-86D0-B55D-0B10943AD3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xmlns="" id="{37618552-7D78-37DD-8463-1757ABC5870D}"/>
              </a:ext>
            </a:extLst>
          </p:cNvPr>
          <p:cNvSpPr txBox="1"/>
          <p:nvPr/>
        </p:nvSpPr>
        <p:spPr>
          <a:xfrm>
            <a:off x="2192594" y="993459"/>
            <a:ext cx="6518787" cy="584775"/>
          </a:xfrm>
          <a:prstGeom prst="rect">
            <a:avLst/>
          </a:prstGeom>
          <a:noFill/>
        </p:spPr>
        <p:txBody>
          <a:bodyPr wrap="square" rtlCol="1">
            <a:spAutoFit/>
          </a:bodyPr>
          <a:lstStyle/>
          <a:p>
            <a:pPr algn="ctr" rtl="1"/>
            <a:r>
              <a:rPr lang="ar-SA" sz="3200" b="1" dirty="0">
                <a:solidFill>
                  <a:srgbClr val="2D3956"/>
                </a:solidFill>
                <a:latin typeface="Alexandria" charset="0"/>
                <a:cs typeface="Alexandria" charset="0"/>
              </a:rPr>
              <a:t>أنواع الاستبيان من حيث الشكل </a:t>
            </a:r>
          </a:p>
        </p:txBody>
      </p:sp>
    </p:spTree>
    <p:extLst>
      <p:ext uri="{BB962C8B-B14F-4D97-AF65-F5344CB8AC3E}">
        <p14:creationId xmlns:p14="http://schemas.microsoft.com/office/powerpoint/2010/main" val="436582577"/>
      </p:ext>
    </p:extLst>
  </p:cSld>
  <p:clrMapOvr>
    <a:masterClrMapping/>
  </p:clrMapOvr>
  <mc:AlternateContent xmlns:mc="http://schemas.openxmlformats.org/markup-compatibility/2006" xmlns:p14="http://schemas.microsoft.com/office/powerpoint/2010/main">
    <mc:Choice Requires="p14">
      <p:transition p14:dur="10" advTm="115066"/>
    </mc:Choice>
    <mc:Fallback xmlns="">
      <p:transition advTm="11506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525CB4BE-001C-4A62-6402-652CC4732B5C}"/>
              </a:ext>
            </a:extLst>
          </p:cNvPr>
          <p:cNvSpPr txBox="1"/>
          <p:nvPr/>
        </p:nvSpPr>
        <p:spPr>
          <a:xfrm>
            <a:off x="889000" y="2055748"/>
            <a:ext cx="10198632" cy="5386090"/>
          </a:xfrm>
          <a:prstGeom prst="rect">
            <a:avLst/>
          </a:prstGeom>
          <a:noFill/>
        </p:spPr>
        <p:txBody>
          <a:bodyPr wrap="square" rtlCol="0">
            <a:spAutoFit/>
          </a:bodyPr>
          <a:lstStyle/>
          <a:p>
            <a:pPr algn="r" rtl="1"/>
            <a:r>
              <a:rPr lang="ar-EG" sz="3200" b="1" u="sng" dirty="0" smtClean="0">
                <a:solidFill>
                  <a:srgbClr val="2D3956"/>
                </a:solidFill>
                <a:latin typeface="Alexandria" charset="0"/>
                <a:cs typeface="Alexandria" charset="0"/>
              </a:rPr>
              <a:t>ورقي</a:t>
            </a:r>
            <a:endParaRPr lang="ar-EG" sz="3200" b="1" u="sng" dirty="0">
              <a:solidFill>
                <a:srgbClr val="2D3956"/>
              </a:solidFill>
              <a:latin typeface="Alexandria" charset="0"/>
              <a:cs typeface="Alexandria" charset="0"/>
            </a:endParaRPr>
          </a:p>
          <a:p>
            <a:pPr algn="r" rtl="1"/>
            <a:r>
              <a:rPr lang="ar-EG" sz="3200" dirty="0" smtClean="0">
                <a:solidFill>
                  <a:srgbClr val="2D3956"/>
                </a:solidFill>
                <a:latin typeface="Alexandria" charset="0"/>
                <a:cs typeface="Alexandria" charset="0"/>
              </a:rPr>
              <a:t>طباعة الاستبيان</a:t>
            </a:r>
            <a:r>
              <a:rPr lang="ar-SA" sz="3200" dirty="0" smtClean="0">
                <a:solidFill>
                  <a:srgbClr val="2D3956"/>
                </a:solidFill>
                <a:latin typeface="Alexandria" charset="0"/>
                <a:cs typeface="Alexandria" charset="0"/>
              </a:rPr>
              <a:t> ورقيا</a:t>
            </a:r>
            <a:r>
              <a:rPr lang="ar-EG" sz="3200" dirty="0" smtClean="0">
                <a:solidFill>
                  <a:srgbClr val="2D3956"/>
                </a:solidFill>
                <a:latin typeface="Alexandria" charset="0"/>
                <a:cs typeface="Alexandria" charset="0"/>
              </a:rPr>
              <a:t> </a:t>
            </a:r>
            <a:r>
              <a:rPr lang="ar-EG" sz="3200" dirty="0">
                <a:solidFill>
                  <a:srgbClr val="2D3956"/>
                </a:solidFill>
                <a:latin typeface="Alexandria" charset="0"/>
                <a:cs typeface="Alexandria" charset="0"/>
              </a:rPr>
              <a:t>بشكل واضح من حيث الوضوح ، الترتيب ، المسافات الثابتة بين كل سؤال وآخر. </a:t>
            </a:r>
          </a:p>
          <a:p>
            <a:pPr algn="r" rtl="1"/>
            <a:r>
              <a:rPr lang="ar-EG" sz="3200" b="1" u="sng" dirty="0">
                <a:solidFill>
                  <a:srgbClr val="2D3956"/>
                </a:solidFill>
                <a:latin typeface="Alexandria" charset="0"/>
                <a:cs typeface="Alexandria" charset="0"/>
              </a:rPr>
              <a:t>إرشادات بداية الاستبيان ( الورقي أو الإلكتروني)</a:t>
            </a:r>
          </a:p>
          <a:p>
            <a:pPr marL="457200" indent="-457200" algn="r" rtl="1">
              <a:buFont typeface="Wingdings" pitchFamily="2" charset="2"/>
              <a:buChar char="ü"/>
            </a:pPr>
            <a:r>
              <a:rPr lang="ar-EG" sz="3200" dirty="0">
                <a:solidFill>
                  <a:srgbClr val="2D3956"/>
                </a:solidFill>
                <a:latin typeface="Alexandria" charset="0"/>
                <a:cs typeface="Alexandria" charset="0"/>
              </a:rPr>
              <a:t>عنوان وصفي للدراسة </a:t>
            </a:r>
          </a:p>
          <a:p>
            <a:pPr marL="457200" indent="-457200" algn="r" rtl="1">
              <a:buFont typeface="Wingdings" pitchFamily="2" charset="2"/>
              <a:buChar char="ü"/>
            </a:pPr>
            <a:r>
              <a:rPr lang="ar-EG" sz="3200" dirty="0">
                <a:solidFill>
                  <a:srgbClr val="2D3956"/>
                </a:solidFill>
                <a:latin typeface="Alexandria" charset="0"/>
                <a:cs typeface="Alexandria" charset="0"/>
              </a:rPr>
              <a:t>فقرة مختصرة عن أهداف الدراسة </a:t>
            </a:r>
          </a:p>
          <a:p>
            <a:pPr marL="457200" indent="-457200" algn="r" rtl="1">
              <a:buFont typeface="Wingdings" pitchFamily="2" charset="2"/>
              <a:buChar char="ü"/>
            </a:pPr>
            <a:r>
              <a:rPr lang="ar-EG" sz="3200" dirty="0">
                <a:solidFill>
                  <a:srgbClr val="2D3956"/>
                </a:solidFill>
                <a:latin typeface="Alexandria" charset="0"/>
                <a:cs typeface="Alexandria" charset="0"/>
              </a:rPr>
              <a:t>اسم المؤسسة التي تشرف أو تدعم البحث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281055981"/>
      </p:ext>
    </p:extLst>
  </p:cSld>
  <p:clrMapOvr>
    <a:masterClrMapping/>
  </p:clrMapOvr>
  <mc:AlternateContent xmlns:mc="http://schemas.openxmlformats.org/markup-compatibility/2006" xmlns:p14="http://schemas.microsoft.com/office/powerpoint/2010/main">
    <mc:Choice Requires="p14">
      <p:transition p14:dur="10" advTm="39211"/>
    </mc:Choice>
    <mc:Fallback xmlns="">
      <p:transition advTm="3921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61DD65E7-EA52-648E-5275-01CDA6C6642B}"/>
              </a:ext>
            </a:extLst>
          </p:cNvPr>
          <p:cNvSpPr txBox="1"/>
          <p:nvPr/>
        </p:nvSpPr>
        <p:spPr>
          <a:xfrm>
            <a:off x="797324" y="1888600"/>
            <a:ext cx="10198632" cy="4893647"/>
          </a:xfrm>
          <a:prstGeom prst="rect">
            <a:avLst/>
          </a:prstGeom>
          <a:noFill/>
        </p:spPr>
        <p:txBody>
          <a:bodyPr wrap="square" rtlCol="0">
            <a:spAutoFit/>
          </a:bodyPr>
          <a:lstStyle/>
          <a:p>
            <a:pPr algn="r" rtl="1"/>
            <a:r>
              <a:rPr lang="ar-EG" sz="3200" b="1" u="sng" dirty="0">
                <a:solidFill>
                  <a:srgbClr val="2D3956"/>
                </a:solidFill>
                <a:latin typeface="Alexandria" charset="0"/>
                <a:cs typeface="Alexandria" charset="0"/>
              </a:rPr>
              <a:t>عيوب الاستبيان  </a:t>
            </a:r>
          </a:p>
          <a:p>
            <a:pPr marL="457200" indent="-457200" algn="just" rtl="1">
              <a:buFont typeface="Wingdings" pitchFamily="2" charset="2"/>
              <a:buChar char="ü"/>
            </a:pPr>
            <a:r>
              <a:rPr lang="ar-EG" sz="3200" dirty="0">
                <a:solidFill>
                  <a:srgbClr val="2D3956"/>
                </a:solidFill>
                <a:latin typeface="Alexandria" charset="0"/>
                <a:cs typeface="Alexandria" charset="0"/>
              </a:rPr>
              <a:t>انخفاض نسبة الردود مما يقلل من تمثيل العينة للمجتمع </a:t>
            </a:r>
          </a:p>
          <a:p>
            <a:pPr marL="457200" indent="-457200" algn="just" rtl="1">
              <a:buFont typeface="Wingdings" pitchFamily="2" charset="2"/>
              <a:buChar char="ü"/>
            </a:pPr>
            <a:r>
              <a:rPr lang="ar-EG" sz="3200" dirty="0">
                <a:solidFill>
                  <a:srgbClr val="2D3956"/>
                </a:solidFill>
                <a:latin typeface="Alexandria" charset="0"/>
                <a:cs typeface="Alexandria" charset="0"/>
              </a:rPr>
              <a:t>قد يعطي المستجوب إجابة غير صحيحة إذا حملت العبارات أكثر من معنى </a:t>
            </a:r>
          </a:p>
          <a:p>
            <a:pPr marL="457200" indent="-457200" algn="just" rtl="1">
              <a:buFont typeface="Wingdings" pitchFamily="2" charset="2"/>
              <a:buChar char="ü"/>
            </a:pPr>
            <a:r>
              <a:rPr lang="ar-EG" sz="3200" dirty="0">
                <a:solidFill>
                  <a:srgbClr val="2D3956"/>
                </a:solidFill>
                <a:latin typeface="Alexandria" charset="0"/>
                <a:cs typeface="Alexandria" charset="0"/>
              </a:rPr>
              <a:t>الإطالة في الأسئلة قد توقع المستجوب في ملل</a:t>
            </a:r>
          </a:p>
          <a:p>
            <a:pPr marL="457200" indent="-457200" algn="just" rtl="1">
              <a:buFont typeface="Wingdings" pitchFamily="2" charset="2"/>
              <a:buChar char="ü"/>
            </a:pPr>
            <a:r>
              <a:rPr lang="ar-EG" sz="3200" dirty="0">
                <a:solidFill>
                  <a:srgbClr val="2D3956"/>
                </a:solidFill>
                <a:latin typeface="Alexandria" charset="0"/>
                <a:cs typeface="Alexandria" charset="0"/>
              </a:rPr>
              <a:t>لا يصلح الاستبيان في المجتمعات الأمية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4606650"/>
      </p:ext>
    </p:extLst>
  </p:cSld>
  <p:clrMapOvr>
    <a:masterClrMapping/>
  </p:clrMapOvr>
  <mc:AlternateContent xmlns:mc="http://schemas.openxmlformats.org/markup-compatibility/2006" xmlns:p14="http://schemas.microsoft.com/office/powerpoint/2010/main">
    <mc:Choice Requires="p14">
      <p:transition p14:dur="10" advTm="121734"/>
    </mc:Choice>
    <mc:Fallback xmlns="">
      <p:transition advTm="12173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xmlns="" id="{61DD65E7-EA52-648E-5275-01CDA6C6642B}"/>
              </a:ext>
            </a:extLst>
          </p:cNvPr>
          <p:cNvSpPr txBox="1"/>
          <p:nvPr/>
        </p:nvSpPr>
        <p:spPr>
          <a:xfrm>
            <a:off x="797324" y="1888600"/>
            <a:ext cx="10198632" cy="4401205"/>
          </a:xfrm>
          <a:prstGeom prst="rect">
            <a:avLst/>
          </a:prstGeom>
          <a:noFill/>
        </p:spPr>
        <p:txBody>
          <a:bodyPr wrap="square" rtlCol="0">
            <a:spAutoFit/>
          </a:bodyPr>
          <a:lstStyle/>
          <a:p>
            <a:pPr algn="r" rtl="1"/>
            <a:r>
              <a:rPr lang="ar-EG" sz="3200" b="1" u="sng" dirty="0" smtClean="0">
                <a:solidFill>
                  <a:srgbClr val="2D3956"/>
                </a:solidFill>
                <a:latin typeface="Alexandria" charset="0"/>
                <a:cs typeface="Alexandria" charset="0"/>
              </a:rPr>
              <a:t>مزايا </a:t>
            </a:r>
            <a:r>
              <a:rPr lang="ar-EG" sz="3200" b="1" u="sng" dirty="0">
                <a:solidFill>
                  <a:srgbClr val="2D3956"/>
                </a:solidFill>
                <a:latin typeface="Alexandria" charset="0"/>
                <a:cs typeface="Alexandria" charset="0"/>
              </a:rPr>
              <a:t>الاستبيان</a:t>
            </a:r>
          </a:p>
          <a:p>
            <a:pPr marL="457200" indent="-457200" algn="r" rtl="1">
              <a:buFont typeface="Wingdings" pitchFamily="2" charset="2"/>
              <a:buChar char="ü"/>
            </a:pPr>
            <a:r>
              <a:rPr lang="ar-EG" sz="3200" dirty="0">
                <a:solidFill>
                  <a:srgbClr val="2D3956"/>
                </a:solidFill>
                <a:latin typeface="Alexandria" charset="0"/>
                <a:cs typeface="Alexandria" charset="0"/>
              </a:rPr>
              <a:t>الحصول على معلومات من عدد كبير من الأفراد متباعدين جغرافيا </a:t>
            </a:r>
          </a:p>
          <a:p>
            <a:pPr marL="457200" indent="-457200" algn="r" rtl="1">
              <a:buFont typeface="Wingdings" pitchFamily="2" charset="2"/>
              <a:buChar char="ü"/>
            </a:pPr>
            <a:r>
              <a:rPr lang="ar-EG" sz="3200" dirty="0">
                <a:solidFill>
                  <a:srgbClr val="2D3956"/>
                </a:solidFill>
                <a:latin typeface="Alexandria" charset="0"/>
                <a:cs typeface="Alexandria" charset="0"/>
              </a:rPr>
              <a:t>أقل وسائل جمع البيانات جهد وتكلفة </a:t>
            </a:r>
          </a:p>
          <a:p>
            <a:pPr marL="457200" indent="-457200" algn="r" rtl="1">
              <a:buFont typeface="Wingdings" pitchFamily="2" charset="2"/>
              <a:buChar char="ü"/>
            </a:pPr>
            <a:r>
              <a:rPr lang="ar-EG" sz="3200" dirty="0">
                <a:solidFill>
                  <a:srgbClr val="2D3956"/>
                </a:solidFill>
                <a:latin typeface="Alexandria" charset="0"/>
                <a:cs typeface="Alexandria" charset="0"/>
              </a:rPr>
              <a:t>موضوعية لأنها لا تحمل اسم المستجوب </a:t>
            </a:r>
          </a:p>
          <a:p>
            <a:pPr marL="457200" indent="-457200" algn="r" rtl="1">
              <a:buFont typeface="Wingdings" pitchFamily="2" charset="2"/>
              <a:buChar char="ü"/>
            </a:pPr>
            <a:r>
              <a:rPr lang="ar-EG" sz="3200" dirty="0">
                <a:solidFill>
                  <a:srgbClr val="2D3956"/>
                </a:solidFill>
                <a:latin typeface="Alexandria" charset="0"/>
                <a:cs typeface="Alexandria" charset="0"/>
              </a:rPr>
              <a:t>يوفر وقت للمستجوب للتفكير في الإجابة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116299203"/>
      </p:ext>
    </p:extLst>
  </p:cSld>
  <p:clrMapOvr>
    <a:masterClrMapping/>
  </p:clrMapOvr>
  <mc:AlternateContent xmlns:mc="http://schemas.openxmlformats.org/markup-compatibility/2006" xmlns:p14="http://schemas.microsoft.com/office/powerpoint/2010/main">
    <mc:Choice Requires="p14">
      <p:transition p14:dur="10" advTm="71994"/>
    </mc:Choice>
    <mc:Fallback xmlns="">
      <p:transition advTm="7199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68FC8CF-0753-837D-0BA6-C1C408B14CD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8213FF0B-8917-B3FF-93C0-1D251E0C4D8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BBEAB0A0-EE19-4042-FC7D-EB4F0248D4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2F35FA2-607D-0264-0090-CA895126041C}"/>
              </a:ext>
            </a:extLst>
          </p:cNvPr>
          <p:cNvSpPr txBox="1"/>
          <p:nvPr/>
        </p:nvSpPr>
        <p:spPr>
          <a:xfrm>
            <a:off x="3053845" y="2942000"/>
            <a:ext cx="7869794" cy="1754326"/>
          </a:xfrm>
          <a:prstGeom prst="rect">
            <a:avLst/>
          </a:prstGeom>
          <a:noFill/>
        </p:spPr>
        <p:txBody>
          <a:bodyPr wrap="square" rtlCol="0">
            <a:spAutoFit/>
          </a:bodyPr>
          <a:lstStyle/>
          <a:p>
            <a:pPr algn="ctr" rtl="1"/>
            <a:r>
              <a:rPr lang="ar-EG" sz="3600" b="1" dirty="0">
                <a:solidFill>
                  <a:schemeClr val="accent1"/>
                </a:solidFill>
                <a:latin typeface="Alexandria" charset="0"/>
                <a:cs typeface="Alexandria" charset="0"/>
              </a:rPr>
              <a:t>صدق وثبات الاستبانة</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xmlns="" id="{4B358E96-3BC5-4AE2-DE33-AAF80C47CC3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xmlns="" id="{DF4010F2-FF84-FA5F-E3A3-0628B8071C2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xmlns="" id="{B60C69C9-FD4B-A938-19CF-728C32FC02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xmlns="" id="{DA6D2746-EBE6-91F3-2DA9-34A3C43B1122}"/>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6078336"/>
      </p:ext>
    </p:extLst>
  </p:cSld>
  <p:clrMapOvr>
    <a:masterClrMapping/>
  </p:clrMapOvr>
  <mc:AlternateContent xmlns:mc="http://schemas.openxmlformats.org/markup-compatibility/2006" xmlns:p14="http://schemas.microsoft.com/office/powerpoint/2010/main">
    <mc:Choice Requires="p14">
      <p:transition spd="slow" p14:dur="2000" advTm="39148"/>
    </mc:Choice>
    <mc:Fallback xmlns="">
      <p:transition spd="slow" advTm="3914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DD392FCD-8131-46D4-25D9-7D6686C915D2}"/>
              </a:ext>
            </a:extLst>
          </p:cNvPr>
          <p:cNvSpPr txBox="1"/>
          <p:nvPr/>
        </p:nvSpPr>
        <p:spPr>
          <a:xfrm>
            <a:off x="490280" y="1818500"/>
            <a:ext cx="10541000" cy="4770537"/>
          </a:xfrm>
          <a:prstGeom prst="rect">
            <a:avLst/>
          </a:prstGeom>
          <a:noFill/>
        </p:spPr>
        <p:txBody>
          <a:bodyPr wrap="square" rtlCol="0">
            <a:spAutoFit/>
          </a:bodyPr>
          <a:lstStyle/>
          <a:p>
            <a:pPr algn="r" rtl="1"/>
            <a:r>
              <a:rPr lang="ar-SA" sz="3200" dirty="0" smtClean="0">
                <a:latin typeface="Alexandria" charset="0"/>
                <a:cs typeface="Alexandria" charset="0"/>
              </a:rPr>
              <a:t>يقصد </a:t>
            </a:r>
            <a:r>
              <a:rPr lang="ar-SA" sz="3200" dirty="0">
                <a:latin typeface="Alexandria" charset="0"/>
                <a:cs typeface="Alexandria" charset="0"/>
              </a:rPr>
              <a:t>بها إلى أي درجة يقيس المقياس الغرض المصمم من أجله. </a:t>
            </a:r>
          </a:p>
          <a:p>
            <a:pPr algn="r" rtl="1"/>
            <a:r>
              <a:rPr lang="ar-SA" sz="3200" u="sng" dirty="0" smtClean="0">
                <a:latin typeface="Alexandria" charset="0"/>
                <a:cs typeface="Alexandria" charset="0"/>
              </a:rPr>
              <a:t>أولا</a:t>
            </a:r>
            <a:r>
              <a:rPr lang="ar-SA" sz="3200" u="sng" dirty="0">
                <a:latin typeface="Alexandria" charset="0"/>
                <a:cs typeface="Alexandria" charset="0"/>
              </a:rPr>
              <a:t>: الصدق الظاهري: (أو ما يسمى بصدق المحتوى) </a:t>
            </a:r>
            <a:r>
              <a:rPr lang="ar-SA" sz="3200" dirty="0">
                <a:latin typeface="Alexandria" charset="0"/>
                <a:cs typeface="Alexandria" charset="0"/>
              </a:rPr>
              <a:t>، </a:t>
            </a:r>
            <a:r>
              <a:rPr lang="ar-SA" sz="3200" dirty="0" smtClean="0">
                <a:latin typeface="Alexandria" charset="0"/>
                <a:cs typeface="Alexandria" charset="0"/>
              </a:rPr>
              <a:t>يوجد </a:t>
            </a:r>
            <a:r>
              <a:rPr lang="ar-SA" sz="3200" dirty="0">
                <a:latin typeface="Alexandria" charset="0"/>
                <a:cs typeface="Alexandria" charset="0"/>
              </a:rPr>
              <a:t>مقياسين لذلك: </a:t>
            </a:r>
          </a:p>
          <a:p>
            <a:pPr marL="457200" indent="-457200" algn="just" rtl="1">
              <a:buFont typeface="Wingdings" pitchFamily="2" charset="2"/>
              <a:buChar char="ü"/>
            </a:pPr>
            <a:r>
              <a:rPr lang="ar-SA" sz="3200" b="1" u="sng" dirty="0">
                <a:latin typeface="Alexandria" charset="0"/>
                <a:cs typeface="Alexandria" charset="0"/>
              </a:rPr>
              <a:t>الأول: </a:t>
            </a:r>
            <a:r>
              <a:rPr lang="ar-SA" sz="3200" dirty="0" smtClean="0">
                <a:latin typeface="Alexandria" charset="0"/>
                <a:cs typeface="Alexandria" charset="0"/>
              </a:rPr>
              <a:t>تعرض </a:t>
            </a:r>
            <a:r>
              <a:rPr lang="ar-SA" sz="3200" dirty="0">
                <a:latin typeface="Alexandria" charset="0"/>
                <a:cs typeface="Alexandria" charset="0"/>
              </a:rPr>
              <a:t>مسودة الاستبيان على مجموعة من المحكمين من الأساتذة المتخصصة في موضوع البحث أو التخصص.</a:t>
            </a:r>
          </a:p>
          <a:p>
            <a:pPr marL="457200" indent="-457200" algn="just" rtl="1">
              <a:buFont typeface="Wingdings" pitchFamily="2" charset="2"/>
              <a:buChar char="ü"/>
            </a:pPr>
            <a:r>
              <a:rPr lang="ar-SA" sz="3200" b="1" u="sng" dirty="0">
                <a:latin typeface="Alexandria" charset="0"/>
                <a:cs typeface="Alexandria" charset="0"/>
              </a:rPr>
              <a:t>الثاني: </a:t>
            </a:r>
            <a:r>
              <a:rPr lang="ar-SA" sz="3200" dirty="0">
                <a:latin typeface="Alexandria" charset="0"/>
                <a:cs typeface="Alexandria" charset="0"/>
              </a:rPr>
              <a:t>أو من خلال عمل دراسة قبلية بتوزيع الاستبيان على عدد قليل من أفراد العينة قبل استخدامه بشكل نهائي للتأكد من فهم المستجوب لأسئلة الاستبيان ، وذلك بغرض ادخال أي تحسينات على أسئلة الاستبيان في حال إذا ما وجد بها شيئا غير مفهوم من قبل المستجوبين ( حوالي عشر حالات)  </a:t>
            </a:r>
          </a:p>
          <a:p>
            <a:pPr algn="r" rtl="1"/>
            <a:endParaRPr lang="en-US" sz="32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xmlns="" id="{1252629B-74F7-B35C-950F-0A74CA15ABCE}"/>
              </a:ext>
            </a:extLst>
          </p:cNvPr>
          <p:cNvSpPr txBox="1"/>
          <p:nvPr/>
        </p:nvSpPr>
        <p:spPr>
          <a:xfrm>
            <a:off x="2531653" y="911107"/>
            <a:ext cx="5737276" cy="584775"/>
          </a:xfrm>
          <a:prstGeom prst="rect">
            <a:avLst/>
          </a:prstGeom>
          <a:noFill/>
        </p:spPr>
        <p:txBody>
          <a:bodyPr wrap="square" rtlCol="1">
            <a:spAutoFit/>
          </a:bodyPr>
          <a:lstStyle/>
          <a:p>
            <a:r>
              <a:rPr lang="ar-SA" altLang="en-US" sz="3200" b="1" dirty="0">
                <a:latin typeface="Times New Roman" panose="02020603050405020304" pitchFamily="18" charset="0"/>
                <a:cs typeface="Times New Roman" panose="02020603050405020304" pitchFamily="18" charset="0"/>
              </a:rPr>
              <a:t>أولا: اختبارات صدق قائمة الاستقصاء</a:t>
            </a:r>
          </a:p>
        </p:txBody>
      </p:sp>
    </p:spTree>
    <p:extLst>
      <p:ext uri="{BB962C8B-B14F-4D97-AF65-F5344CB8AC3E}">
        <p14:creationId xmlns:p14="http://schemas.microsoft.com/office/powerpoint/2010/main" val="2600965928"/>
      </p:ext>
    </p:extLst>
  </p:cSld>
  <p:clrMapOvr>
    <a:masterClrMapping/>
  </p:clrMapOvr>
  <mc:AlternateContent xmlns:mc="http://schemas.openxmlformats.org/markup-compatibility/2006" xmlns:p14="http://schemas.microsoft.com/office/powerpoint/2010/main">
    <mc:Choice Requires="p14">
      <p:transition p14:dur="10" advTm="134510"/>
    </mc:Choice>
    <mc:Fallback xmlns="">
      <p:transition advTm="13451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DD392FCD-8131-46D4-25D9-7D6686C915D2}"/>
              </a:ext>
            </a:extLst>
          </p:cNvPr>
          <p:cNvSpPr txBox="1"/>
          <p:nvPr/>
        </p:nvSpPr>
        <p:spPr>
          <a:xfrm>
            <a:off x="490280" y="1818500"/>
            <a:ext cx="10541000" cy="3785652"/>
          </a:xfrm>
          <a:prstGeom prst="rect">
            <a:avLst/>
          </a:prstGeom>
          <a:noFill/>
        </p:spPr>
        <p:txBody>
          <a:bodyPr wrap="square" rtlCol="0">
            <a:spAutoFit/>
          </a:bodyPr>
          <a:lstStyle/>
          <a:p>
            <a:pPr algn="r" rtl="1"/>
            <a:r>
              <a:rPr lang="ar-SA" sz="3200" b="1" u="sng" dirty="0" smtClean="0">
                <a:latin typeface="Alexandria" charset="0"/>
                <a:cs typeface="Alexandria" charset="0"/>
              </a:rPr>
              <a:t>ثانيا </a:t>
            </a:r>
            <a:r>
              <a:rPr lang="ar-SA" sz="3200" b="1" u="sng" dirty="0">
                <a:latin typeface="Alexandria" charset="0"/>
                <a:cs typeface="Alexandria" charset="0"/>
              </a:rPr>
              <a:t>:الصدق </a:t>
            </a:r>
            <a:r>
              <a:rPr lang="ar-SA" sz="3200" b="1" u="sng" dirty="0" smtClean="0">
                <a:latin typeface="Alexandria" charset="0"/>
                <a:cs typeface="Alexandria" charset="0"/>
              </a:rPr>
              <a:t>البنائي</a:t>
            </a:r>
          </a:p>
          <a:p>
            <a:pPr marL="457200" indent="-457200" algn="just" rtl="1">
              <a:buFont typeface="Wingdings" pitchFamily="2" charset="2"/>
              <a:buChar char="ü"/>
            </a:pPr>
            <a:r>
              <a:rPr lang="ar-SA" sz="3200" dirty="0" smtClean="0">
                <a:latin typeface="Alexandria" charset="0"/>
                <a:cs typeface="Alexandria" charset="0"/>
              </a:rPr>
              <a:t>التعرف </a:t>
            </a:r>
            <a:r>
              <a:rPr lang="ar-SA" sz="3200" dirty="0">
                <a:latin typeface="Alexandria" charset="0"/>
                <a:cs typeface="Alexandria" charset="0"/>
              </a:rPr>
              <a:t>على صدق الاتساق الداخلي ومدى ارتباط العناصر بالمجموع الكلي للمحور، أو مدى ارتباط كل مجال من مجالات الدراسة بالدرجة الكلية لفقرات الاستبانة </a:t>
            </a:r>
          </a:p>
          <a:p>
            <a:pPr marL="457200" indent="-457200" algn="just" rtl="1">
              <a:buFont typeface="Wingdings" pitchFamily="2" charset="2"/>
              <a:buChar char="ü"/>
            </a:pPr>
            <a:r>
              <a:rPr lang="ar-SA" sz="3200" dirty="0">
                <a:latin typeface="Alexandria" charset="0"/>
                <a:cs typeface="Alexandria" charset="0"/>
              </a:rPr>
              <a:t>من أكثر الأساليب شيوعا لقياس الصدق البنائي استخدام معامل بيرسون بين درجة العنصر والمجموع الكلي للمحور. </a:t>
            </a:r>
          </a:p>
          <a:p>
            <a:pPr algn="r" rtl="1"/>
            <a:endParaRPr lang="en-US" sz="32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xmlns="" id="{1252629B-74F7-B35C-950F-0A74CA15ABCE}"/>
              </a:ext>
            </a:extLst>
          </p:cNvPr>
          <p:cNvSpPr txBox="1"/>
          <p:nvPr/>
        </p:nvSpPr>
        <p:spPr>
          <a:xfrm>
            <a:off x="2531653" y="911107"/>
            <a:ext cx="5737276" cy="584775"/>
          </a:xfrm>
          <a:prstGeom prst="rect">
            <a:avLst/>
          </a:prstGeom>
          <a:noFill/>
        </p:spPr>
        <p:txBody>
          <a:bodyPr wrap="square" rtlCol="1">
            <a:spAutoFit/>
          </a:bodyPr>
          <a:lstStyle/>
          <a:p>
            <a:r>
              <a:rPr lang="ar-SA" altLang="en-US" sz="3200" b="1" dirty="0">
                <a:latin typeface="Times New Roman" panose="02020603050405020304" pitchFamily="18" charset="0"/>
                <a:cs typeface="Times New Roman" panose="02020603050405020304" pitchFamily="18" charset="0"/>
              </a:rPr>
              <a:t>أولا: اختبارات صدق قائمة الاستقصاء</a:t>
            </a:r>
          </a:p>
        </p:txBody>
      </p:sp>
    </p:spTree>
    <p:extLst>
      <p:ext uri="{BB962C8B-B14F-4D97-AF65-F5344CB8AC3E}">
        <p14:creationId xmlns:p14="http://schemas.microsoft.com/office/powerpoint/2010/main" val="1946100092"/>
      </p:ext>
    </p:extLst>
  </p:cSld>
  <p:clrMapOvr>
    <a:masterClrMapping/>
  </p:clrMapOvr>
  <mc:AlternateContent xmlns:mc="http://schemas.openxmlformats.org/markup-compatibility/2006" xmlns:p14="http://schemas.microsoft.com/office/powerpoint/2010/main">
    <mc:Choice Requires="p14">
      <p:transition p14:dur="10" advTm="47544"/>
    </mc:Choice>
    <mc:Fallback xmlns="">
      <p:transition advTm="4754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1C83A50-0E83-BC48-1112-62283B606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52AC95-FB01-6925-E072-DBC4B400FE0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6BCF4FA-B00D-D7E1-D12B-03DD27F9DC8F}"/>
              </a:ext>
            </a:extLst>
          </p:cNvPr>
          <p:cNvSpPr txBox="1"/>
          <p:nvPr/>
        </p:nvSpPr>
        <p:spPr>
          <a:xfrm>
            <a:off x="2714406" y="896083"/>
            <a:ext cx="5776085" cy="584775"/>
          </a:xfrm>
          <a:prstGeom prst="rect">
            <a:avLst/>
          </a:prstGeom>
          <a:noFill/>
        </p:spPr>
        <p:txBody>
          <a:bodyPr wrap="square" rtlCol="0">
            <a:spAutoFit/>
          </a:bodyPr>
          <a:lstStyle/>
          <a:p>
            <a:pPr algn="r" rtl="1"/>
            <a:r>
              <a:rPr lang="ar-SA" sz="3200" b="1" dirty="0">
                <a:latin typeface="Alexandria" charset="0"/>
                <a:cs typeface="Alexandria" charset="0"/>
              </a:rPr>
              <a:t>ثانيا: اختبارات ثبات قائمة الاستقصاء</a:t>
            </a:r>
          </a:p>
        </p:txBody>
      </p:sp>
      <p:sp>
        <p:nvSpPr>
          <p:cNvPr id="48" name="TextBox 47">
            <a:extLst>
              <a:ext uri="{FF2B5EF4-FFF2-40B4-BE49-F238E27FC236}">
                <a16:creationId xmlns:a16="http://schemas.microsoft.com/office/drawing/2014/main" xmlns="" id="{4A1B6443-8FAB-8D28-99B9-2F22F64C6764}"/>
              </a:ext>
            </a:extLst>
          </p:cNvPr>
          <p:cNvSpPr txBox="1"/>
          <p:nvPr/>
        </p:nvSpPr>
        <p:spPr>
          <a:xfrm>
            <a:off x="626140" y="1761787"/>
            <a:ext cx="10541000" cy="5509200"/>
          </a:xfrm>
          <a:prstGeom prst="rect">
            <a:avLst/>
          </a:prstGeom>
          <a:noFill/>
        </p:spPr>
        <p:txBody>
          <a:bodyPr wrap="square" rtlCol="0">
            <a:spAutoFit/>
          </a:bodyPr>
          <a:lstStyle/>
          <a:p>
            <a:pPr algn="just" rtl="1"/>
            <a:r>
              <a:rPr lang="ar-SA" sz="3200" dirty="0" smtClean="0">
                <a:latin typeface="Alexandria" charset="0"/>
                <a:cs typeface="Alexandria" charset="0"/>
              </a:rPr>
              <a:t>يعبر </a:t>
            </a:r>
            <a:r>
              <a:rPr lang="ar-SA" sz="3200" dirty="0">
                <a:latin typeface="Alexandria" charset="0"/>
                <a:cs typeface="Alexandria" charset="0"/>
              </a:rPr>
              <a:t>الثبات في مفهومه العام عن قدرة الأداة على إعطاء النتائج نفسها في حال كرر الباحث القياس على الشخص ذاته عدة مرات في ظروف متشابهة ، فالقياس المتذبذب لا يمكن الاعتماد عليه ، ولا الأخذ بنتائجه ، ومن ثم تصبح النتائج </a:t>
            </a:r>
            <a:r>
              <a:rPr lang="ar-SA" sz="3200" dirty="0" smtClean="0">
                <a:latin typeface="Alexandria" charset="0"/>
                <a:cs typeface="Alexandria" charset="0"/>
              </a:rPr>
              <a:t>مضللة. ويمكن </a:t>
            </a:r>
            <a:r>
              <a:rPr lang="ar-SA" sz="3200" dirty="0">
                <a:latin typeface="Alexandria" charset="0"/>
                <a:cs typeface="Alexandria" charset="0"/>
              </a:rPr>
              <a:t>قياس الثبات عن طريق الاختبارات التالية:</a:t>
            </a:r>
          </a:p>
          <a:p>
            <a:pPr marL="457200" indent="-457200" algn="just" rtl="1">
              <a:buFont typeface="Wingdings" pitchFamily="2" charset="2"/>
              <a:buChar char="ü"/>
            </a:pPr>
            <a:r>
              <a:rPr lang="ar-SA" sz="3200" dirty="0">
                <a:latin typeface="Alexandria" charset="0"/>
                <a:cs typeface="Alexandria" charset="0"/>
              </a:rPr>
              <a:t>معامل ألفا  كرونباخ  </a:t>
            </a:r>
            <a:r>
              <a:rPr lang="en-US" sz="3200" dirty="0" err="1">
                <a:latin typeface="Alexandria" charset="0"/>
                <a:cs typeface="Alexandria" charset="0"/>
              </a:rPr>
              <a:t>Cronbach’s</a:t>
            </a:r>
            <a:r>
              <a:rPr lang="en-US" sz="3200" dirty="0">
                <a:latin typeface="Alexandria" charset="0"/>
                <a:cs typeface="Alexandria" charset="0"/>
              </a:rPr>
              <a:t> Alpha، </a:t>
            </a:r>
          </a:p>
          <a:p>
            <a:pPr marL="457200" indent="-457200" algn="just" rtl="1">
              <a:buFont typeface="Wingdings" pitchFamily="2" charset="2"/>
              <a:buChar char="ü"/>
            </a:pPr>
            <a:r>
              <a:rPr lang="ar-SA" sz="3200" dirty="0" smtClean="0">
                <a:latin typeface="Alexandria" charset="0"/>
                <a:cs typeface="Alexandria" charset="0"/>
              </a:rPr>
              <a:t>والثبات </a:t>
            </a:r>
            <a:r>
              <a:rPr lang="ar-SA" sz="3200" dirty="0">
                <a:latin typeface="Alexandria" charset="0"/>
                <a:cs typeface="Alexandria" charset="0"/>
              </a:rPr>
              <a:t>المركب  </a:t>
            </a:r>
            <a:r>
              <a:rPr lang="en-US" sz="3200" dirty="0">
                <a:latin typeface="Alexandria" charset="0"/>
                <a:cs typeface="Alexandria" charset="0"/>
              </a:rPr>
              <a:t>Composite Reliability ، </a:t>
            </a:r>
          </a:p>
          <a:p>
            <a:pPr marL="457200" indent="-457200" algn="just" rtl="1">
              <a:buFont typeface="Wingdings" pitchFamily="2" charset="2"/>
              <a:buChar char="ü"/>
            </a:pPr>
            <a:r>
              <a:rPr lang="ar-SA" sz="3200" dirty="0" smtClean="0">
                <a:latin typeface="Alexandria" charset="0"/>
                <a:cs typeface="Alexandria" charset="0"/>
              </a:rPr>
              <a:t>متوسط </a:t>
            </a:r>
            <a:r>
              <a:rPr lang="ar-SA" sz="3200" dirty="0">
                <a:latin typeface="Alexandria" charset="0"/>
                <a:cs typeface="Alexandria" charset="0"/>
              </a:rPr>
              <a:t>قيم التباين المستخرجة  </a:t>
            </a:r>
            <a:r>
              <a:rPr lang="en-US" sz="3200" dirty="0">
                <a:latin typeface="Alexandria" charset="0"/>
                <a:cs typeface="Alexandria" charset="0"/>
              </a:rPr>
              <a:t>Average Variance Extracted</a:t>
            </a:r>
          </a:p>
          <a:p>
            <a:pPr marL="457200" indent="-457200" algn="just" rtl="1">
              <a:buFont typeface="Wingdings" pitchFamily="2" charset="2"/>
              <a:buChar char="ü"/>
            </a:pPr>
            <a:r>
              <a:rPr lang="ar-SA" sz="3200" dirty="0" smtClean="0">
                <a:latin typeface="Alexandria" charset="0"/>
                <a:cs typeface="Alexandria" charset="0"/>
              </a:rPr>
              <a:t>معامل </a:t>
            </a:r>
            <a:r>
              <a:rPr lang="ar-SA" sz="3200" dirty="0">
                <a:latin typeface="Alexandria" charset="0"/>
                <a:cs typeface="Alexandria" charset="0"/>
              </a:rPr>
              <a:t>الثبات المقبول هو 0.6 فما فوق. </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80832264-742B-ADA4-1763-85FCE616F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7C694545-BCE6-B830-8863-441A6B71FDB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7300989"/>
      </p:ext>
    </p:extLst>
  </p:cSld>
  <p:clrMapOvr>
    <a:masterClrMapping/>
  </p:clrMapOvr>
  <mc:AlternateContent xmlns:mc="http://schemas.openxmlformats.org/markup-compatibility/2006" xmlns:p14="http://schemas.microsoft.com/office/powerpoint/2010/main">
    <mc:Choice Requires="p14">
      <p:transition p14:dur="10" advTm="115936"/>
    </mc:Choice>
    <mc:Fallback xmlns="">
      <p:transition advTm="11593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83AD55-266E-2031-BDE9-656B3CB7F1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0194F4-0B41-374C-AB16-8701CABE4B7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7ED630D0-9EAF-1BCE-91CC-BE424DFE0CD1}"/>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xmlns="" id="{233A3CD1-B97A-C47F-84FA-4AD3D17FED8E}"/>
              </a:ext>
            </a:extLst>
          </p:cNvPr>
          <p:cNvSpPr txBox="1"/>
          <p:nvPr/>
        </p:nvSpPr>
        <p:spPr>
          <a:xfrm>
            <a:off x="626140" y="1967061"/>
            <a:ext cx="10541000" cy="4524315"/>
          </a:xfrm>
          <a:prstGeom prst="rect">
            <a:avLst/>
          </a:prstGeom>
          <a:noFill/>
        </p:spPr>
        <p:txBody>
          <a:bodyPr wrap="square" rtlCol="0">
            <a:spAutoFit/>
          </a:bodyPr>
          <a:lstStyle/>
          <a:p>
            <a:pPr algn="ctr" rtl="1"/>
            <a:r>
              <a:rPr lang="ar-SA" sz="3200" b="1" u="sng" dirty="0">
                <a:latin typeface="Alexandria" charset="0"/>
                <a:cs typeface="Alexandria" charset="0"/>
              </a:rPr>
              <a:t>معامل ألفا كرونباخ  </a:t>
            </a:r>
            <a:r>
              <a:rPr lang="en-US" sz="3200" b="1" u="sng" dirty="0" err="1">
                <a:latin typeface="Alexandria" charset="0"/>
                <a:cs typeface="Alexandria" charset="0"/>
              </a:rPr>
              <a:t>Cronbach’s</a:t>
            </a:r>
            <a:r>
              <a:rPr lang="en-US" sz="3200" b="1" u="sng" dirty="0">
                <a:latin typeface="Alexandria" charset="0"/>
                <a:cs typeface="Alexandria" charset="0"/>
              </a:rPr>
              <a:t> Alpha </a:t>
            </a:r>
          </a:p>
          <a:p>
            <a:pPr algn="just" rtl="1"/>
            <a:r>
              <a:rPr lang="ar-SA" sz="3200" dirty="0">
                <a:latin typeface="Alexandria" charset="0"/>
                <a:cs typeface="Alexandria" charset="0"/>
              </a:rPr>
              <a:t>معامل ألفا – كرونباخ من أشهر مقاييس ثبات الاستبيان </a:t>
            </a:r>
          </a:p>
          <a:p>
            <a:pPr algn="just" rtl="1"/>
            <a:r>
              <a:rPr lang="ar-SA" sz="3200" b="1" u="sng" dirty="0" smtClean="0">
                <a:latin typeface="Alexandria" charset="0"/>
                <a:cs typeface="Alexandria" charset="0"/>
              </a:rPr>
              <a:t>مثال</a:t>
            </a:r>
            <a:r>
              <a:rPr lang="ar-SA" sz="3200" b="1" u="sng" dirty="0">
                <a:latin typeface="Alexandria" charset="0"/>
                <a:cs typeface="Alexandria" charset="0"/>
              </a:rPr>
              <a:t>: </a:t>
            </a:r>
            <a:endParaRPr lang="en-US" sz="3200" b="1" u="sng" dirty="0" smtClean="0">
              <a:latin typeface="Alexandria" charset="0"/>
              <a:cs typeface="Alexandria" charset="0"/>
            </a:endParaRPr>
          </a:p>
          <a:p>
            <a:pPr algn="just" rtl="1"/>
            <a:r>
              <a:rPr lang="ar-SA" sz="3200" dirty="0" smtClean="0">
                <a:latin typeface="Alexandria" charset="0"/>
                <a:cs typeface="Alexandria" charset="0"/>
              </a:rPr>
              <a:t>إذا </a:t>
            </a:r>
            <a:r>
              <a:rPr lang="ar-SA" sz="3200" dirty="0">
                <a:latin typeface="Alexandria" charset="0"/>
                <a:cs typeface="Alexandria" charset="0"/>
              </a:rPr>
              <a:t>كان لدينا البيانات الممثلة لأسئلة حول بيئة الدروس في المركز الياباني في جامعة حلب . تم توزيع هذه الأسئلة على طلاب المركز ، وبعد جمع الأجوبة حصلنا على الجدول التالي: </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2919673F-35BF-0E38-A8F7-963B771972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945A657A-6C91-8C42-D8B5-E035A61458F8}"/>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00084789"/>
      </p:ext>
    </p:extLst>
  </p:cSld>
  <p:clrMapOvr>
    <a:masterClrMapping/>
  </p:clrMapOvr>
  <mc:AlternateContent xmlns:mc="http://schemas.openxmlformats.org/markup-compatibility/2006" xmlns:p14="http://schemas.microsoft.com/office/powerpoint/2010/main">
    <mc:Choice Requires="p14">
      <p:transition p14:dur="10" advTm="25436"/>
    </mc:Choice>
    <mc:Fallback xmlns="">
      <p:transition advTm="2543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954503-B41B-5B86-FAE5-1C0534EE5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0BE0676-0DE1-9B5E-314E-DBD02169E3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6D8AF38E-0B6E-A074-A091-965828ECD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FF5A03C7-5461-17E4-9CE6-692B38CF69FE}"/>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456" y="1841242"/>
            <a:ext cx="10448683" cy="3943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8336779"/>
      </p:ext>
    </p:extLst>
  </p:cSld>
  <p:clrMapOvr>
    <a:masterClrMapping/>
  </p:clrMapOvr>
  <mc:AlternateContent xmlns:mc="http://schemas.openxmlformats.org/markup-compatibility/2006" xmlns:p14="http://schemas.microsoft.com/office/powerpoint/2010/main">
    <mc:Choice Requires="p14">
      <p:transition p14:dur="10" advTm="31866"/>
    </mc:Choice>
    <mc:Fallback xmlns="">
      <p:transition advTm="3186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11C68AC-A035-775C-EEA3-1057DF68A2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EB9E94F-2C48-A822-2A4C-F0AA99C58D3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0DA85B87-E276-C431-7D0B-069570E50039}"/>
              </a:ext>
            </a:extLst>
          </p:cNvPr>
          <p:cNvSpPr txBox="1"/>
          <p:nvPr/>
        </p:nvSpPr>
        <p:spPr>
          <a:xfrm>
            <a:off x="626140" y="1841242"/>
            <a:ext cx="10541000" cy="3539430"/>
          </a:xfrm>
          <a:prstGeom prst="rect">
            <a:avLst/>
          </a:prstGeom>
          <a:noFill/>
        </p:spPr>
        <p:txBody>
          <a:bodyPr wrap="square" rtlCol="0">
            <a:spAutoFit/>
          </a:bodyPr>
          <a:lstStyle/>
          <a:p>
            <a:pPr algn="just" rtl="1"/>
            <a:r>
              <a:rPr lang="en-US" sz="3200" dirty="0" smtClean="0">
                <a:solidFill>
                  <a:srgbClr val="2D3956"/>
                </a:solidFill>
                <a:latin typeface="Alexandria" charset="0"/>
                <a:cs typeface="Alexandria" charset="0"/>
              </a:rPr>
              <a:t>   </a:t>
            </a:r>
            <a:r>
              <a:rPr lang="ar-SA" sz="3200" b="1" u="sng" dirty="0" smtClean="0">
                <a:solidFill>
                  <a:srgbClr val="2D3956"/>
                </a:solidFill>
                <a:latin typeface="Alexandria" charset="0"/>
                <a:cs typeface="Alexandria" charset="0"/>
              </a:rPr>
              <a:t>الخطوة </a:t>
            </a:r>
            <a:r>
              <a:rPr lang="ar-SA" sz="3200" b="1" u="sng" dirty="0">
                <a:solidFill>
                  <a:srgbClr val="2D3956"/>
                </a:solidFill>
                <a:latin typeface="Alexandria" charset="0"/>
                <a:cs typeface="Alexandria" charset="0"/>
              </a:rPr>
              <a:t>الأولى: </a:t>
            </a:r>
            <a:r>
              <a:rPr lang="ar-SA" sz="3200" dirty="0" smtClean="0">
                <a:solidFill>
                  <a:srgbClr val="2D3956"/>
                </a:solidFill>
                <a:latin typeface="Alexandria" charset="0"/>
                <a:cs typeface="Alexandria" charset="0"/>
              </a:rPr>
              <a:t>نقوم </a:t>
            </a:r>
            <a:r>
              <a:rPr lang="ar-SA" sz="3200" dirty="0">
                <a:solidFill>
                  <a:srgbClr val="2D3956"/>
                </a:solidFill>
                <a:latin typeface="Alexandria" charset="0"/>
                <a:cs typeface="Alexandria" charset="0"/>
              </a:rPr>
              <a:t>بإدخال بيانات الجدول في البرنامج الاحصائي </a:t>
            </a:r>
            <a:r>
              <a:rPr lang="en-US" sz="3200" dirty="0">
                <a:solidFill>
                  <a:srgbClr val="2D3956"/>
                </a:solidFill>
                <a:latin typeface="Alexandria" charset="0"/>
                <a:cs typeface="Alexandria" charset="0"/>
              </a:rPr>
              <a:t>SPSS  </a:t>
            </a:r>
            <a:r>
              <a:rPr lang="ar-SA" sz="3200" dirty="0">
                <a:solidFill>
                  <a:srgbClr val="2D3956"/>
                </a:solidFill>
                <a:latin typeface="Alexandria" charset="0"/>
                <a:cs typeface="Alexandria" charset="0"/>
              </a:rPr>
              <a:t>عن  طريق تكويد البيانات الترتيبية وذلك بإعطاء:</a:t>
            </a:r>
          </a:p>
          <a:p>
            <a:pPr algn="just" rtl="1"/>
            <a:r>
              <a:rPr lang="ar-SA" sz="3200" dirty="0">
                <a:solidFill>
                  <a:srgbClr val="2D3956"/>
                </a:solidFill>
                <a:latin typeface="Alexandria" charset="0"/>
                <a:cs typeface="Alexandria" charset="0"/>
              </a:rPr>
              <a:t> "سيئ" رقم </a:t>
            </a:r>
            <a:r>
              <a:rPr lang="ar-SA" sz="3200" dirty="0" smtClean="0">
                <a:solidFill>
                  <a:srgbClr val="2D3956"/>
                </a:solidFill>
                <a:latin typeface="Alexandria" charset="0"/>
                <a:cs typeface="Alexandria" charset="0"/>
              </a:rPr>
              <a:t>1</a:t>
            </a:r>
            <a:r>
              <a:rPr lang="en-US" sz="3200" dirty="0" smtClean="0">
                <a:solidFill>
                  <a:srgbClr val="2D3956"/>
                </a:solidFill>
                <a:latin typeface="Alexandria" charset="0"/>
                <a:cs typeface="Alexandria" charset="0"/>
              </a:rPr>
              <a:t> </a:t>
            </a:r>
            <a:r>
              <a:rPr lang="ar-SA" sz="3200" dirty="0" smtClean="0">
                <a:solidFill>
                  <a:srgbClr val="2D3956"/>
                </a:solidFill>
                <a:latin typeface="Alexandria" charset="0"/>
                <a:cs typeface="Alexandria" charset="0"/>
              </a:rPr>
              <a:t>، " </a:t>
            </a:r>
            <a:r>
              <a:rPr lang="ar-SA" sz="3200" dirty="0">
                <a:solidFill>
                  <a:srgbClr val="2D3956"/>
                </a:solidFill>
                <a:latin typeface="Alexandria" charset="0"/>
                <a:cs typeface="Alexandria" charset="0"/>
              </a:rPr>
              <a:t>مقبول" رقم 2 </a:t>
            </a:r>
            <a:r>
              <a:rPr lang="ar-SA" sz="3200" dirty="0" smtClean="0">
                <a:solidFill>
                  <a:srgbClr val="2D3956"/>
                </a:solidFill>
                <a:latin typeface="Alexandria" charset="0"/>
                <a:cs typeface="Alexandria" charset="0"/>
              </a:rPr>
              <a:t> ، "</a:t>
            </a:r>
            <a:r>
              <a:rPr lang="ar-SA" sz="3200" dirty="0">
                <a:solidFill>
                  <a:srgbClr val="2D3956"/>
                </a:solidFill>
                <a:latin typeface="Alexandria" charset="0"/>
                <a:cs typeface="Alexandria" charset="0"/>
              </a:rPr>
              <a:t>جيد" رقم </a:t>
            </a:r>
            <a:r>
              <a:rPr lang="ar-SA" sz="3200" dirty="0" smtClean="0">
                <a:solidFill>
                  <a:srgbClr val="2D3956"/>
                </a:solidFill>
                <a:latin typeface="Alexandria" charset="0"/>
                <a:cs typeface="Alexandria" charset="0"/>
              </a:rPr>
              <a:t>3 ، "ممتاز</a:t>
            </a:r>
            <a:r>
              <a:rPr lang="ar-SA" sz="3200" dirty="0">
                <a:solidFill>
                  <a:srgbClr val="2D3956"/>
                </a:solidFill>
                <a:latin typeface="Alexandria" charset="0"/>
                <a:cs typeface="Alexandria" charset="0"/>
              </a:rPr>
              <a:t>" رقم 4</a:t>
            </a:r>
          </a:p>
          <a:p>
            <a:pPr algn="just" rtl="1"/>
            <a:r>
              <a:rPr lang="ar-SA" sz="3200" b="1" u="sng" dirty="0" smtClean="0">
                <a:solidFill>
                  <a:srgbClr val="2D3956"/>
                </a:solidFill>
                <a:latin typeface="Alexandria" charset="0"/>
                <a:cs typeface="Alexandria" charset="0"/>
              </a:rPr>
              <a:t>الخطوة </a:t>
            </a:r>
            <a:r>
              <a:rPr lang="ar-SA" sz="3200" b="1" u="sng" dirty="0">
                <a:solidFill>
                  <a:srgbClr val="2D3956"/>
                </a:solidFill>
                <a:latin typeface="Alexandria" charset="0"/>
                <a:cs typeface="Alexandria" charset="0"/>
              </a:rPr>
              <a:t>الثانية: </a:t>
            </a:r>
            <a:r>
              <a:rPr lang="ar-SA" sz="3200" dirty="0" smtClean="0">
                <a:solidFill>
                  <a:srgbClr val="2D3956"/>
                </a:solidFill>
                <a:latin typeface="Alexandria" charset="0"/>
                <a:cs typeface="Alexandria" charset="0"/>
              </a:rPr>
              <a:t>نتبع </a:t>
            </a:r>
            <a:r>
              <a:rPr lang="ar-SA" sz="3200" dirty="0">
                <a:solidFill>
                  <a:srgbClr val="2D3956"/>
                </a:solidFill>
                <a:latin typeface="Alexandria" charset="0"/>
                <a:cs typeface="Alexandria" charset="0"/>
              </a:rPr>
              <a:t>المسار التالي : </a:t>
            </a:r>
          </a:p>
          <a:p>
            <a:pPr algn="ctr" rtl="1"/>
            <a:r>
              <a:rPr lang="en-US" sz="3200" dirty="0">
                <a:solidFill>
                  <a:srgbClr val="2D3956"/>
                </a:solidFill>
                <a:latin typeface="Alexandria" charset="0"/>
                <a:cs typeface="Alexandria" charset="0"/>
              </a:rPr>
              <a:t>Analyze                Scale               Reliability</a:t>
            </a:r>
          </a:p>
          <a:p>
            <a:pPr algn="just" rtl="1"/>
            <a:r>
              <a:rPr lang="ar-SA" sz="3200" b="1" u="sng" dirty="0" smtClean="0">
                <a:solidFill>
                  <a:srgbClr val="2D3956"/>
                </a:solidFill>
                <a:latin typeface="Alexandria" charset="0"/>
                <a:cs typeface="Alexandria" charset="0"/>
              </a:rPr>
              <a:t>الخطوة </a:t>
            </a:r>
            <a:r>
              <a:rPr lang="ar-SA" sz="3200" b="1" u="sng" dirty="0">
                <a:solidFill>
                  <a:srgbClr val="2D3956"/>
                </a:solidFill>
                <a:latin typeface="Alexandria" charset="0"/>
                <a:cs typeface="Alexandria" charset="0"/>
              </a:rPr>
              <a:t>الثالثة: </a:t>
            </a:r>
            <a:r>
              <a:rPr lang="ar-SA" sz="3200" dirty="0" smtClean="0">
                <a:solidFill>
                  <a:srgbClr val="2D3956"/>
                </a:solidFill>
                <a:latin typeface="Alexandria" charset="0"/>
                <a:cs typeface="Alexandria" charset="0"/>
              </a:rPr>
              <a:t>تظهر  </a:t>
            </a:r>
            <a:r>
              <a:rPr lang="ar-SA" sz="3200" dirty="0">
                <a:solidFill>
                  <a:srgbClr val="2D3956"/>
                </a:solidFill>
                <a:latin typeface="Alexandria" charset="0"/>
                <a:cs typeface="Alexandria" charset="0"/>
              </a:rPr>
              <a:t>نافذة الاختبار  التي تصبح بعد ادخال الأجوبة وتكويدها في قائمة  </a:t>
            </a:r>
            <a:r>
              <a:rPr lang="en-US" sz="3200" dirty="0">
                <a:solidFill>
                  <a:srgbClr val="2D3956"/>
                </a:solidFill>
                <a:latin typeface="Alexandria" charset="0"/>
                <a:cs typeface="Alexandria" charset="0"/>
              </a:rPr>
              <a:t>ITEM، </a:t>
            </a:r>
            <a:r>
              <a:rPr lang="ar-SA" sz="3200" dirty="0">
                <a:solidFill>
                  <a:srgbClr val="2D3956"/>
                </a:solidFill>
                <a:latin typeface="Alexandria" charset="0"/>
                <a:cs typeface="Alexandria" charset="0"/>
              </a:rPr>
              <a:t>ثم نختار </a:t>
            </a:r>
            <a:r>
              <a:rPr lang="ar-SA" sz="3200" dirty="0" smtClean="0">
                <a:solidFill>
                  <a:srgbClr val="2D3956"/>
                </a:solidFill>
                <a:latin typeface="Alexandria" charset="0"/>
                <a:cs typeface="Alexandria" charset="0"/>
              </a:rPr>
              <a:t>الاختبار</a:t>
            </a:r>
            <a:r>
              <a:rPr lang="en-US" sz="3200" dirty="0" smtClean="0">
                <a:solidFill>
                  <a:srgbClr val="2D3956"/>
                </a:solidFill>
                <a:latin typeface="Alexandria" charset="0"/>
                <a:cs typeface="Alexandria" charset="0"/>
              </a:rPr>
              <a:t>alpha  </a:t>
            </a:r>
            <a:r>
              <a:rPr lang="ar-SA" sz="3200" dirty="0" smtClean="0">
                <a:solidFill>
                  <a:srgbClr val="2D3956"/>
                </a:solidFill>
                <a:latin typeface="Alexandria" charset="0"/>
                <a:cs typeface="Alexandria" charset="0"/>
              </a:rPr>
              <a:t> ثم </a:t>
            </a:r>
            <a:r>
              <a:rPr lang="ar-SA" sz="3200" dirty="0">
                <a:solidFill>
                  <a:srgbClr val="2D3956"/>
                </a:solidFill>
                <a:latin typeface="Alexandria" charset="0"/>
                <a:cs typeface="Alexandria" charset="0"/>
              </a:rPr>
              <a:t>الضغط على زر </a:t>
            </a:r>
            <a:r>
              <a:rPr lang="en-US" sz="3200" dirty="0">
                <a:solidFill>
                  <a:srgbClr val="2D3956"/>
                </a:solidFill>
                <a:latin typeface="Alexandria" charset="0"/>
                <a:cs typeface="Alexandria" charset="0"/>
              </a:rPr>
              <a:t>OK</a:t>
            </a:r>
          </a:p>
        </p:txBody>
      </p:sp>
      <p:pic>
        <p:nvPicPr>
          <p:cNvPr id="7" name="Graphic 21">
            <a:extLst>
              <a:ext uri="{FF2B5EF4-FFF2-40B4-BE49-F238E27FC236}">
                <a16:creationId xmlns:a16="http://schemas.microsoft.com/office/drawing/2014/main" xmlns="" id="{E1C93BAE-94A1-CDED-0936-31F60AE966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D83BF720-CA20-E9B1-5797-B457C602BD22}"/>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xmlns="" id="{604CEC8B-D845-754B-55CF-FE5AAD43D18A}"/>
              </a:ext>
            </a:extLst>
          </p:cNvPr>
          <p:cNvSpPr txBox="1"/>
          <p:nvPr/>
        </p:nvSpPr>
        <p:spPr>
          <a:xfrm>
            <a:off x="2397968" y="584987"/>
            <a:ext cx="5801935" cy="1077218"/>
          </a:xfrm>
          <a:prstGeom prst="rect">
            <a:avLst/>
          </a:prstGeom>
          <a:noFill/>
        </p:spPr>
        <p:txBody>
          <a:bodyPr wrap="square" rtlCol="1">
            <a:spAutoFit/>
          </a:bodyPr>
          <a:lstStyle/>
          <a:p>
            <a:pPr algn="ctr" rtl="1"/>
            <a:r>
              <a:rPr lang="ar-SA" altLang="en-US" sz="3200" b="1" dirty="0">
                <a:latin typeface="Times New Roman" panose="02020603050405020304" pitchFamily="18" charset="0"/>
                <a:cs typeface="Times New Roman" panose="02020603050405020304" pitchFamily="18" charset="0"/>
              </a:rPr>
              <a:t>خطوات حساب معامل ألفا - كرونباخ باستخدام البرنامج الإحصائي </a:t>
            </a:r>
            <a:r>
              <a:rPr lang="en-US" altLang="en-US" sz="3200" b="1" dirty="0">
                <a:latin typeface="Times New Roman" panose="02020603050405020304" pitchFamily="18" charset="0"/>
                <a:cs typeface="Times New Roman" panose="02020603050405020304" pitchFamily="18" charset="0"/>
              </a:rPr>
              <a:t>SPSS</a:t>
            </a:r>
          </a:p>
        </p:txBody>
      </p:sp>
      <p:sp>
        <p:nvSpPr>
          <p:cNvPr id="4" name="Right Arrow 3"/>
          <p:cNvSpPr/>
          <p:nvPr/>
        </p:nvSpPr>
        <p:spPr>
          <a:xfrm>
            <a:off x="3722914" y="4040155"/>
            <a:ext cx="1101013" cy="1586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6609183" y="4040155"/>
            <a:ext cx="1101013" cy="1586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3600178"/>
      </p:ext>
    </p:extLst>
  </p:cSld>
  <p:clrMapOvr>
    <a:masterClrMapping/>
  </p:clrMapOvr>
  <mc:AlternateContent xmlns:mc="http://schemas.openxmlformats.org/markup-compatibility/2006" xmlns:p14="http://schemas.microsoft.com/office/powerpoint/2010/main">
    <mc:Choice Requires="p14">
      <p:transition p14:dur="10" advTm="52460"/>
    </mc:Choice>
    <mc:Fallback xmlns="">
      <p:transition advTm="5246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6D3661D-BA2F-1028-C820-8A7F3FB9FA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9D9A695-F49F-1DC5-67F9-42B088D1E72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C75A1162-8E5C-73FA-E35C-FF1F18788576}"/>
              </a:ext>
            </a:extLst>
          </p:cNvPr>
          <p:cNvSpPr txBox="1"/>
          <p:nvPr/>
        </p:nvSpPr>
        <p:spPr>
          <a:xfrm>
            <a:off x="626140" y="1841242"/>
            <a:ext cx="10541000" cy="4524315"/>
          </a:xfrm>
          <a:prstGeom prst="rect">
            <a:avLst/>
          </a:prstGeom>
          <a:noFill/>
        </p:spPr>
        <p:txBody>
          <a:bodyPr wrap="square" rtlCol="0">
            <a:spAutoFit/>
          </a:bodyPr>
          <a:lstStyle/>
          <a:p>
            <a:pPr marL="457200" indent="-457200" algn="just" rtl="1">
              <a:buFont typeface="Wingdings" pitchFamily="2" charset="2"/>
              <a:buChar char="ü"/>
            </a:pPr>
            <a:r>
              <a:rPr lang="ar-SA" sz="3200" dirty="0">
                <a:solidFill>
                  <a:srgbClr val="2D3956"/>
                </a:solidFill>
                <a:latin typeface="Alexandria" charset="0"/>
                <a:cs typeface="Alexandria" charset="0"/>
              </a:rPr>
              <a:t>قيمة معامل ألف – كرونباخ تساوي 0.819 وبالتالي يمكننا القول بأن الاستبيان ثابت بدرجة عالية. </a:t>
            </a:r>
          </a:p>
          <a:p>
            <a:pPr marL="457200" indent="-457200" algn="just" rtl="1">
              <a:buFont typeface="Wingdings" pitchFamily="2" charset="2"/>
              <a:buChar char="ü"/>
            </a:pPr>
            <a:endParaRPr lang="ar-SA" sz="3200" dirty="0">
              <a:solidFill>
                <a:srgbClr val="2D3956"/>
              </a:solidFill>
              <a:latin typeface="Alexandria" charset="0"/>
              <a:cs typeface="Alexandria" charset="0"/>
            </a:endParaRPr>
          </a:p>
          <a:p>
            <a:pPr algn="just" rtl="1"/>
            <a:endParaRPr lang="ar-SA" sz="3200" dirty="0" smtClean="0">
              <a:solidFill>
                <a:srgbClr val="2D3956"/>
              </a:solidFill>
              <a:latin typeface="Alexandria" charset="0"/>
              <a:cs typeface="Alexandria" charset="0"/>
            </a:endParaRPr>
          </a:p>
          <a:p>
            <a:pPr marL="457200" indent="-457200" algn="just" rtl="1">
              <a:buFont typeface="Wingdings" pitchFamily="2" charset="2"/>
              <a:buChar char="ü"/>
            </a:pPr>
            <a:endParaRPr lang="ar-SA" sz="3200" dirty="0">
              <a:solidFill>
                <a:srgbClr val="2D3956"/>
              </a:solidFill>
              <a:latin typeface="Alexandria" charset="0"/>
              <a:cs typeface="Alexandria" charset="0"/>
            </a:endParaRPr>
          </a:p>
          <a:p>
            <a:pPr marL="457200" indent="-457200" algn="just" rtl="1">
              <a:buFont typeface="Wingdings" pitchFamily="2" charset="2"/>
              <a:buChar char="ü"/>
            </a:pPr>
            <a:r>
              <a:rPr lang="ar-SA" sz="3200" dirty="0" smtClean="0">
                <a:solidFill>
                  <a:srgbClr val="2D3956"/>
                </a:solidFill>
                <a:latin typeface="Alexandria" charset="0"/>
                <a:cs typeface="Alexandria" charset="0"/>
              </a:rPr>
              <a:t>إذا </a:t>
            </a:r>
            <a:r>
              <a:rPr lang="ar-SA" sz="3200" dirty="0">
                <a:solidFill>
                  <a:srgbClr val="2D3956"/>
                </a:solidFill>
                <a:latin typeface="Alexandria" charset="0"/>
                <a:cs typeface="Alexandria" charset="0"/>
              </a:rPr>
              <a:t>تم أخذ الجذر التربيعي لمعامل الفا – كرونباخ فسوف نحصل على  معامل الصدق ويساوي (0.905)، مما يدل على أن الاستبيان صادق ، أي أنه يمثل المجتمع الذي سحبت منه العينة. </a:t>
            </a:r>
          </a:p>
          <a:p>
            <a:pPr algn="r" rtl="1"/>
            <a:endParaRPr lang="ar-SA"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xmlns="" id="{62A1E86A-8A4A-07A0-294C-11DCA37C1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06F29AE8-84E4-3145-90EB-B34A4D0A7BF9}"/>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9913" y="2461942"/>
            <a:ext cx="4366727" cy="1641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300482"/>
      </p:ext>
    </p:extLst>
  </p:cSld>
  <p:clrMapOvr>
    <a:masterClrMapping/>
  </p:clrMapOvr>
  <mc:AlternateContent xmlns:mc="http://schemas.openxmlformats.org/markup-compatibility/2006" xmlns:p14="http://schemas.microsoft.com/office/powerpoint/2010/main">
    <mc:Choice Requires="p14">
      <p:transition p14:dur="10" advTm="62236"/>
    </mc:Choice>
    <mc:Fallback xmlns="">
      <p:transition advTm="6223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6D3661D-BA2F-1028-C820-8A7F3FB9FA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9D9A695-F49F-1DC5-67F9-42B088D1E72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C75A1162-8E5C-73FA-E35C-FF1F18788576}"/>
              </a:ext>
            </a:extLst>
          </p:cNvPr>
          <p:cNvSpPr txBox="1"/>
          <p:nvPr/>
        </p:nvSpPr>
        <p:spPr>
          <a:xfrm>
            <a:off x="626140" y="1841242"/>
            <a:ext cx="10541000" cy="3046988"/>
          </a:xfrm>
          <a:prstGeom prst="rect">
            <a:avLst/>
          </a:prstGeom>
          <a:noFill/>
        </p:spPr>
        <p:txBody>
          <a:bodyPr wrap="square" rtlCol="0">
            <a:spAutoFit/>
          </a:bodyPr>
          <a:lstStyle/>
          <a:p>
            <a:pPr algn="r" rtl="1"/>
            <a:r>
              <a:rPr lang="ar-SA" sz="3200" b="1" u="sng" dirty="0" smtClean="0">
                <a:solidFill>
                  <a:srgbClr val="2D3956"/>
                </a:solidFill>
                <a:latin typeface="Alexandria" charset="0"/>
                <a:cs typeface="Alexandria" charset="0"/>
              </a:rPr>
              <a:t>ملاحظة </a:t>
            </a:r>
            <a:r>
              <a:rPr lang="ar-SA" sz="3200" b="1" u="sng" dirty="0">
                <a:solidFill>
                  <a:srgbClr val="2D3956"/>
                </a:solidFill>
                <a:latin typeface="Alexandria" charset="0"/>
                <a:cs typeface="Alexandria" charset="0"/>
              </a:rPr>
              <a:t>هامة: </a:t>
            </a:r>
          </a:p>
          <a:p>
            <a:pPr algn="just" rtl="1"/>
            <a:r>
              <a:rPr lang="ar-SA" sz="3200" dirty="0">
                <a:solidFill>
                  <a:srgbClr val="2D3956"/>
                </a:solidFill>
                <a:latin typeface="Alexandria" charset="0"/>
                <a:cs typeface="Alexandria" charset="0"/>
              </a:rPr>
              <a:t>عندما تكون قيمة معامل ألفا ضعيفة ( أقل من 0.6 ) يجب تعديل أسئلة الاستبيان ، ولمعرفة الأسئلة التي سببت انخفاضا في قيمة معامل ألفا كرونباخ والتي يجب تعديلها نقوم باختيار اختبار </a:t>
            </a:r>
            <a:r>
              <a:rPr lang="en-US" sz="3200" dirty="0">
                <a:solidFill>
                  <a:srgbClr val="2D3956"/>
                </a:solidFill>
                <a:latin typeface="Alexandria" charset="0"/>
                <a:cs typeface="Alexandria" charset="0"/>
              </a:rPr>
              <a:t>alpha   </a:t>
            </a:r>
            <a:r>
              <a:rPr lang="ar-SA" sz="3200" dirty="0" smtClean="0">
                <a:solidFill>
                  <a:srgbClr val="2D3956"/>
                </a:solidFill>
                <a:latin typeface="Alexandria" charset="0"/>
                <a:cs typeface="Alexandria" charset="0"/>
              </a:rPr>
              <a:t> ثم </a:t>
            </a:r>
            <a:r>
              <a:rPr lang="ar-SA" sz="3200" dirty="0">
                <a:solidFill>
                  <a:srgbClr val="2D3956"/>
                </a:solidFill>
                <a:latin typeface="Alexandria" charset="0"/>
                <a:cs typeface="Alexandria" charset="0"/>
              </a:rPr>
              <a:t>نضغط على زر  </a:t>
            </a:r>
            <a:r>
              <a:rPr lang="en-US" sz="3200" dirty="0">
                <a:solidFill>
                  <a:srgbClr val="2D3956"/>
                </a:solidFill>
                <a:latin typeface="Alexandria" charset="0"/>
                <a:cs typeface="Alexandria" charset="0"/>
              </a:rPr>
              <a:t>statistics ، </a:t>
            </a:r>
            <a:r>
              <a:rPr lang="ar-SA" sz="3200" dirty="0">
                <a:solidFill>
                  <a:srgbClr val="2D3956"/>
                </a:solidFill>
                <a:latin typeface="Alexandria" charset="0"/>
                <a:cs typeface="Alexandria" charset="0"/>
              </a:rPr>
              <a:t>ستظهر نافذة نختار  منها </a:t>
            </a:r>
            <a:r>
              <a:rPr lang="en-US" sz="3200" dirty="0">
                <a:solidFill>
                  <a:srgbClr val="2D3956"/>
                </a:solidFill>
                <a:latin typeface="Alexandria" charset="0"/>
                <a:cs typeface="Alexandria" charset="0"/>
              </a:rPr>
              <a:t>Scale if item deleted ، </a:t>
            </a:r>
            <a:r>
              <a:rPr lang="ar-SA" sz="3200" dirty="0">
                <a:solidFill>
                  <a:srgbClr val="2D3956"/>
                </a:solidFill>
                <a:latin typeface="Alexandria" charset="0"/>
                <a:cs typeface="Alexandria" charset="0"/>
              </a:rPr>
              <a:t>ثم بعد ذلك الضغط على كلمة </a:t>
            </a:r>
            <a:r>
              <a:rPr lang="en-US" sz="3200" dirty="0">
                <a:solidFill>
                  <a:srgbClr val="2D3956"/>
                </a:solidFill>
                <a:latin typeface="Alexandria" charset="0"/>
                <a:cs typeface="Alexandria" charset="0"/>
              </a:rPr>
              <a:t>continue  ، </a:t>
            </a:r>
            <a:r>
              <a:rPr lang="ar-SA" sz="3200" dirty="0">
                <a:solidFill>
                  <a:srgbClr val="2D3956"/>
                </a:solidFill>
                <a:latin typeface="Alexandria" charset="0"/>
                <a:cs typeface="Alexandria" charset="0"/>
              </a:rPr>
              <a:t>ثم الضغط على زر </a:t>
            </a:r>
            <a:r>
              <a:rPr lang="en-US" sz="3200" dirty="0">
                <a:solidFill>
                  <a:srgbClr val="2D3956"/>
                </a:solidFill>
                <a:latin typeface="Alexandria" charset="0"/>
                <a:cs typeface="Alexandria" charset="0"/>
              </a:rPr>
              <a:t>OK</a:t>
            </a:r>
          </a:p>
        </p:txBody>
      </p:sp>
      <p:pic>
        <p:nvPicPr>
          <p:cNvPr id="7" name="Graphic 21">
            <a:extLst>
              <a:ext uri="{FF2B5EF4-FFF2-40B4-BE49-F238E27FC236}">
                <a16:creationId xmlns:a16="http://schemas.microsoft.com/office/drawing/2014/main" xmlns="" id="{62A1E86A-8A4A-07A0-294C-11DCA37C1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06F29AE8-84E4-3145-90EB-B34A4D0A7BF9}"/>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039563935"/>
      </p:ext>
    </p:extLst>
  </p:cSld>
  <p:clrMapOvr>
    <a:masterClrMapping/>
  </p:clrMapOvr>
  <mc:AlternateContent xmlns:mc="http://schemas.openxmlformats.org/markup-compatibility/2006" xmlns:p14="http://schemas.microsoft.com/office/powerpoint/2010/main">
    <mc:Choice Requires="p14">
      <p:transition p14:dur="10" advTm="57005"/>
    </mc:Choice>
    <mc:Fallback xmlns="">
      <p:transition advTm="5700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571885A-F87A-A1B4-3E6F-B83BB0720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1407D6E-5829-9624-9D0C-406FC4A4FF5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B3E287A5-7B7C-919B-91B7-6B684BD7C228}"/>
              </a:ext>
            </a:extLst>
          </p:cNvPr>
          <p:cNvSpPr txBox="1"/>
          <p:nvPr/>
        </p:nvSpPr>
        <p:spPr>
          <a:xfrm>
            <a:off x="2153265" y="976792"/>
            <a:ext cx="5776085"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ar-EG" sz="3200" b="1" dirty="0">
              <a:latin typeface="Alexandria" charset="0"/>
              <a:cs typeface="Alexandria" charset="0"/>
            </a:endParaRPr>
          </a:p>
        </p:txBody>
      </p:sp>
      <p:pic>
        <p:nvPicPr>
          <p:cNvPr id="7" name="Graphic 21">
            <a:extLst>
              <a:ext uri="{FF2B5EF4-FFF2-40B4-BE49-F238E27FC236}">
                <a16:creationId xmlns:a16="http://schemas.microsoft.com/office/drawing/2014/main" xmlns="" id="{C12AD261-6452-31CB-46B6-6352CC31F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A1B804F1-15C3-5284-9759-F2AD98767CD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510" y="1992455"/>
            <a:ext cx="9915116" cy="3829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0997549"/>
      </p:ext>
    </p:extLst>
  </p:cSld>
  <p:clrMapOvr>
    <a:masterClrMapping/>
  </p:clrMapOvr>
  <mc:AlternateContent xmlns:mc="http://schemas.openxmlformats.org/markup-compatibility/2006" xmlns:p14="http://schemas.microsoft.com/office/powerpoint/2010/main">
    <mc:Choice Requires="p14">
      <p:transition p14:dur="10" advTm="105317"/>
    </mc:Choice>
    <mc:Fallback xmlns="">
      <p:transition advTm="105317"/>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9D313BEE-0802-8E43-F51C-B649FC236C82}"/>
              </a:ext>
            </a:extLst>
          </p:cNvPr>
          <p:cNvSpPr txBox="1"/>
          <p:nvPr/>
        </p:nvSpPr>
        <p:spPr>
          <a:xfrm>
            <a:off x="626140" y="1967061"/>
            <a:ext cx="10541000" cy="4524315"/>
          </a:xfrm>
          <a:prstGeom prst="rect">
            <a:avLst/>
          </a:prstGeom>
          <a:noFill/>
        </p:spPr>
        <p:txBody>
          <a:bodyPr wrap="square" rtlCol="0">
            <a:spAutoFit/>
          </a:bodyPr>
          <a:lstStyle/>
          <a:p>
            <a:pPr marL="457200" indent="-457200" algn="just" rtl="1">
              <a:buFont typeface="Wingdings" pitchFamily="2" charset="2"/>
              <a:buChar char="ü"/>
            </a:pPr>
            <a:r>
              <a:rPr lang="ar-SA" sz="3200" dirty="0" smtClean="0">
                <a:solidFill>
                  <a:srgbClr val="2D3956"/>
                </a:solidFill>
                <a:latin typeface="Alexandria" charset="0"/>
                <a:cs typeface="Alexandria" charset="0"/>
              </a:rPr>
              <a:t>ا</a:t>
            </a:r>
            <a:r>
              <a:rPr lang="ar-EG" sz="3200" dirty="0" smtClean="0">
                <a:solidFill>
                  <a:srgbClr val="2D3956"/>
                </a:solidFill>
                <a:latin typeface="Alexandria" charset="0"/>
                <a:cs typeface="Alexandria" charset="0"/>
              </a:rPr>
              <a:t>لعمود </a:t>
            </a:r>
            <a:r>
              <a:rPr lang="ar-EG" sz="3200" dirty="0">
                <a:solidFill>
                  <a:srgbClr val="2D3956"/>
                </a:solidFill>
                <a:latin typeface="Alexandria" charset="0"/>
                <a:cs typeface="Alexandria" charset="0"/>
              </a:rPr>
              <a:t>الرابع :يعبر عن قيمة معامل ألفا – كرونباخ عند حذف السؤال ، فإذا زادت قيمة المعامل عند حذف هذا السؤال ، فإن ذلك يعني بأن هذا السؤال يؤثر سلبا على ثبات الاستبيان وبالتالي يجب تعديله أو حذفه. </a:t>
            </a:r>
          </a:p>
          <a:p>
            <a:pPr marL="457200" indent="-457200" algn="just" rtl="1">
              <a:buFont typeface="Wingdings" pitchFamily="2" charset="2"/>
              <a:buChar char="ü"/>
            </a:pPr>
            <a:endParaRPr lang="ar-EG" sz="3200" dirty="0">
              <a:solidFill>
                <a:srgbClr val="2D3956"/>
              </a:solidFill>
              <a:latin typeface="Alexandria" charset="0"/>
              <a:cs typeface="Alexandria" charset="0"/>
            </a:endParaRPr>
          </a:p>
          <a:p>
            <a:pPr marL="457200" indent="-457200" algn="just" rtl="1">
              <a:buFont typeface="Wingdings" pitchFamily="2" charset="2"/>
              <a:buChar char="ü"/>
            </a:pPr>
            <a:r>
              <a:rPr lang="ar-EG" sz="3200" dirty="0">
                <a:solidFill>
                  <a:srgbClr val="2D3956"/>
                </a:solidFill>
                <a:latin typeface="Alexandria" charset="0"/>
                <a:cs typeface="Alexandria" charset="0"/>
              </a:rPr>
              <a:t> إذا كان الاستبيان يتكون من أكثر من محور ، يتم حساب معامل ألفا – كرونباخ لكل محور على حدة ، وذلك بإدخال عبارات كل محور معا. ثم يتم عمل جدول كالتالي في متن البحث.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22883052"/>
      </p:ext>
    </p:extLst>
  </p:cSld>
  <p:clrMapOvr>
    <a:masterClrMapping/>
  </p:clrMapOvr>
  <mc:AlternateContent xmlns:mc="http://schemas.openxmlformats.org/markup-compatibility/2006" xmlns:p14="http://schemas.microsoft.com/office/powerpoint/2010/main">
    <mc:Choice Requires="p14">
      <p:transition p14:dur="10" advTm="56876"/>
    </mc:Choice>
    <mc:Fallback xmlns="">
      <p:transition advTm="5687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083105F-B7A3-D35C-8986-2A1CF19E3A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204A7A3-7650-BD50-D0F2-B9C8B174DEA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BDB3D4C5-53B5-88FE-2067-4F646B8D82F0}"/>
              </a:ext>
            </a:extLst>
          </p:cNvPr>
          <p:cNvSpPr txBox="1"/>
          <p:nvPr/>
        </p:nvSpPr>
        <p:spPr>
          <a:xfrm>
            <a:off x="490280" y="1856840"/>
            <a:ext cx="10541000" cy="1754326"/>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294D6C2A-FF1F-A6CB-12FE-8B9700DA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EB517639-99CF-7ABF-CD3F-FF8C8BFC7A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295" y="1978087"/>
            <a:ext cx="10163985" cy="3750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0889495"/>
      </p:ext>
    </p:extLst>
  </p:cSld>
  <p:clrMapOvr>
    <a:masterClrMapping/>
  </p:clrMapOvr>
  <mc:AlternateContent xmlns:mc="http://schemas.openxmlformats.org/markup-compatibility/2006" xmlns:p14="http://schemas.microsoft.com/office/powerpoint/2010/main">
    <mc:Choice Requires="p14">
      <p:transition p14:dur="10" advTm="75537"/>
    </mc:Choice>
    <mc:Fallback xmlns="">
      <p:transition advTm="7553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D4DB28-EED9-016D-A5BF-397FD2E5B7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AD33F07-DC52-7082-BBD2-B0124686364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83DA5933-1086-865C-9629-09202B27CB31}"/>
              </a:ext>
            </a:extLst>
          </p:cNvPr>
          <p:cNvSpPr txBox="1"/>
          <p:nvPr/>
        </p:nvSpPr>
        <p:spPr>
          <a:xfrm>
            <a:off x="490280" y="1856840"/>
            <a:ext cx="10541000" cy="5262979"/>
          </a:xfrm>
          <a:prstGeom prst="rect">
            <a:avLst/>
          </a:prstGeom>
          <a:noFill/>
        </p:spPr>
        <p:txBody>
          <a:bodyPr wrap="square" rtlCol="0">
            <a:spAutoFit/>
          </a:bodyPr>
          <a:lstStyle/>
          <a:p>
            <a:pPr algn="r" rtl="1"/>
            <a:r>
              <a:rPr lang="ar-EG" sz="3200" dirty="0" smtClean="0">
                <a:solidFill>
                  <a:srgbClr val="2D3956"/>
                </a:solidFill>
                <a:latin typeface="Alexandria" charset="0"/>
                <a:cs typeface="Alexandria" charset="0"/>
              </a:rPr>
              <a:t>تفاعل </a:t>
            </a:r>
            <a:r>
              <a:rPr lang="ar-EG" sz="3200" dirty="0">
                <a:solidFill>
                  <a:srgbClr val="2D3956"/>
                </a:solidFill>
                <a:latin typeface="Alexandria" charset="0"/>
                <a:cs typeface="Alexandria" charset="0"/>
              </a:rPr>
              <a:t>لفظي يتم بين شخصين في موقف مواجهة ، حيث يحاول أحدهم وهو القائم بالمقابلة أن يستثير بعض المعلومات أو التعبيرات لدى المبحوث والتي تدور حول آرائه ومعتقداته. </a:t>
            </a:r>
          </a:p>
          <a:p>
            <a:pPr algn="ctr" rtl="1"/>
            <a:r>
              <a:rPr lang="ar-EG" sz="3200" b="1" u="sng" dirty="0" smtClean="0">
                <a:solidFill>
                  <a:srgbClr val="2D3956"/>
                </a:solidFill>
                <a:latin typeface="Alexandria" charset="0"/>
                <a:cs typeface="Alexandria" charset="0"/>
              </a:rPr>
              <a:t>أنواع </a:t>
            </a:r>
            <a:r>
              <a:rPr lang="ar-EG" sz="3200" b="1" u="sng" dirty="0">
                <a:solidFill>
                  <a:srgbClr val="2D3956"/>
                </a:solidFill>
                <a:latin typeface="Alexandria" charset="0"/>
                <a:cs typeface="Alexandria" charset="0"/>
              </a:rPr>
              <a:t>المقابلات حسب درجة الضبط</a:t>
            </a:r>
          </a:p>
          <a:p>
            <a:pPr algn="r" rtl="1"/>
            <a:r>
              <a:rPr lang="ar-EG" sz="3200" b="1" u="sng" dirty="0">
                <a:solidFill>
                  <a:srgbClr val="2D3956"/>
                </a:solidFill>
                <a:latin typeface="Alexandria" charset="0"/>
                <a:cs typeface="Alexandria" charset="0"/>
              </a:rPr>
              <a:t>مقابلات مهيكلة</a:t>
            </a:r>
          </a:p>
          <a:p>
            <a:pPr marL="457200" indent="-457200" algn="r" rtl="1">
              <a:buFont typeface="Wingdings" pitchFamily="2" charset="2"/>
              <a:buChar char="ü"/>
            </a:pPr>
            <a:r>
              <a:rPr lang="ar-EG" sz="3200" dirty="0">
                <a:solidFill>
                  <a:srgbClr val="2D3956"/>
                </a:solidFill>
                <a:latin typeface="Alexandria" charset="0"/>
                <a:cs typeface="Alexandria" charset="0"/>
              </a:rPr>
              <a:t>تتم بناء على قائمة محددة من الأسئلة المكتوبة. </a:t>
            </a:r>
          </a:p>
          <a:p>
            <a:pPr marL="457200" indent="-457200" algn="r" rtl="1">
              <a:buFont typeface="Wingdings" pitchFamily="2" charset="2"/>
              <a:buChar char="ü"/>
            </a:pPr>
            <a:r>
              <a:rPr lang="ar-EG" sz="3200" dirty="0">
                <a:solidFill>
                  <a:srgbClr val="2D3956"/>
                </a:solidFill>
                <a:latin typeface="Alexandria" charset="0"/>
                <a:cs typeface="Alexandria" charset="0"/>
              </a:rPr>
              <a:t>يمكن استخدام الصور والرسوم في بعض الأحيان  ( بحوث التسويق للتعبير عن المشاعر والأفكار بأسلوب واضح . </a:t>
            </a:r>
          </a:p>
          <a:p>
            <a:pPr algn="r" rtl="1"/>
            <a:endParaRPr lang="ar-EG" sz="3200" dirty="0">
              <a:solidFill>
                <a:srgbClr val="2D3956"/>
              </a:solidFill>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FF1EDF55-9FF2-DC17-A57F-A9DB7EDFD0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1D3E5E38-A818-7386-1584-85A6C2EDE4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TextBox 2"/>
          <p:cNvSpPr txBox="1"/>
          <p:nvPr/>
        </p:nvSpPr>
        <p:spPr>
          <a:xfrm>
            <a:off x="3041780" y="998375"/>
            <a:ext cx="4096138" cy="646331"/>
          </a:xfrm>
          <a:prstGeom prst="rect">
            <a:avLst/>
          </a:prstGeom>
          <a:noFill/>
        </p:spPr>
        <p:txBody>
          <a:bodyPr wrap="square" rtlCol="0">
            <a:spAutoFit/>
          </a:bodyPr>
          <a:lstStyle/>
          <a:p>
            <a:pPr algn="r" rtl="1"/>
            <a:r>
              <a:rPr lang="ar-SA" sz="3600" dirty="0"/>
              <a:t>ثانيا : </a:t>
            </a:r>
            <a:r>
              <a:rPr lang="ar-SA" sz="3600" dirty="0" smtClean="0"/>
              <a:t>المقابلة</a:t>
            </a:r>
            <a:endParaRPr lang="en-US" sz="3600" dirty="0"/>
          </a:p>
        </p:txBody>
      </p:sp>
    </p:spTree>
    <p:extLst>
      <p:ext uri="{BB962C8B-B14F-4D97-AF65-F5344CB8AC3E}">
        <p14:creationId xmlns:p14="http://schemas.microsoft.com/office/powerpoint/2010/main" val="4126139228"/>
      </p:ext>
    </p:extLst>
  </p:cSld>
  <p:clrMapOvr>
    <a:masterClrMapping/>
  </p:clrMapOvr>
  <mc:AlternateContent xmlns:mc="http://schemas.openxmlformats.org/markup-compatibility/2006" xmlns:p14="http://schemas.microsoft.com/office/powerpoint/2010/main">
    <mc:Choice Requires="p14">
      <p:transition p14:dur="10" advTm="90890"/>
    </mc:Choice>
    <mc:Fallback xmlns="">
      <p:transition advTm="9089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D4DB28-EED9-016D-A5BF-397FD2E5B7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AD33F07-DC52-7082-BBD2-B0124686364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83DA5933-1086-865C-9629-09202B27CB31}"/>
              </a:ext>
            </a:extLst>
          </p:cNvPr>
          <p:cNvSpPr txBox="1"/>
          <p:nvPr/>
        </p:nvSpPr>
        <p:spPr>
          <a:xfrm>
            <a:off x="490280" y="1856840"/>
            <a:ext cx="10541000" cy="4216539"/>
          </a:xfrm>
          <a:prstGeom prst="rect">
            <a:avLst/>
          </a:prstGeom>
          <a:noFill/>
        </p:spPr>
        <p:txBody>
          <a:bodyPr wrap="square" rtlCol="0">
            <a:spAutoFit/>
          </a:bodyPr>
          <a:lstStyle/>
          <a:p>
            <a:pPr algn="r" rtl="1"/>
            <a:r>
              <a:rPr lang="ar-EG" sz="3200" b="1" u="sng" dirty="0" smtClean="0">
                <a:solidFill>
                  <a:srgbClr val="2D3956"/>
                </a:solidFill>
                <a:latin typeface="Alexandria" charset="0"/>
                <a:cs typeface="Alexandria" charset="0"/>
              </a:rPr>
              <a:t>مقابلات </a:t>
            </a:r>
            <a:r>
              <a:rPr lang="ar-EG" sz="3200" b="1" u="sng" dirty="0">
                <a:solidFill>
                  <a:srgbClr val="2D3956"/>
                </a:solidFill>
                <a:latin typeface="Alexandria" charset="0"/>
                <a:cs typeface="Alexandria" charset="0"/>
              </a:rPr>
              <a:t>غير مهيكلة </a:t>
            </a:r>
          </a:p>
          <a:p>
            <a:pPr marL="457200" indent="-457200" algn="r" rtl="1">
              <a:buFont typeface="Wingdings" pitchFamily="2" charset="2"/>
              <a:buChar char="ü"/>
            </a:pPr>
            <a:r>
              <a:rPr lang="ar-EG" sz="3200" dirty="0">
                <a:solidFill>
                  <a:srgbClr val="2D3956"/>
                </a:solidFill>
                <a:latin typeface="Alexandria" charset="0"/>
                <a:cs typeface="Alexandria" charset="0"/>
              </a:rPr>
              <a:t>لا تعتمد على خطة متسلسلة من الأسئلة </a:t>
            </a:r>
          </a:p>
          <a:p>
            <a:pPr marL="457200" indent="-457200" algn="r" rtl="1">
              <a:buFont typeface="Wingdings" pitchFamily="2" charset="2"/>
              <a:buChar char="ü"/>
            </a:pPr>
            <a:r>
              <a:rPr lang="ar-EG" sz="3200" dirty="0">
                <a:solidFill>
                  <a:srgbClr val="2D3956"/>
                </a:solidFill>
                <a:latin typeface="Alexandria" charset="0"/>
                <a:cs typeface="Alexandria" charset="0"/>
              </a:rPr>
              <a:t>تهدف إلى استطلاع بعض القضايا التمهيدية لتحديد متغيرات الدراسة </a:t>
            </a:r>
          </a:p>
          <a:p>
            <a:pPr marL="457200" indent="-457200" algn="r" rtl="1">
              <a:buFont typeface="Wingdings" pitchFamily="2" charset="2"/>
              <a:buChar char="ü"/>
            </a:pPr>
            <a:r>
              <a:rPr lang="ar-EG" sz="3200" dirty="0">
                <a:solidFill>
                  <a:srgbClr val="2D3956"/>
                </a:solidFill>
                <a:latin typeface="Alexandria" charset="0"/>
                <a:cs typeface="Alexandria" charset="0"/>
              </a:rPr>
              <a:t>يمكن توجيه أسئلة مفتوحة وإتباعه بسؤال آخر للوصول إلى فكرة جيدة عن متغيرات الدراسة . </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FF1EDF55-9FF2-DC17-A57F-A9DB7EDFD0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1D3E5E38-A818-7386-1584-85A6C2EDE4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851788310"/>
      </p:ext>
    </p:extLst>
  </p:cSld>
  <p:clrMapOvr>
    <a:masterClrMapping/>
  </p:clrMapOvr>
  <mc:AlternateContent xmlns:mc="http://schemas.openxmlformats.org/markup-compatibility/2006" xmlns:p14="http://schemas.microsoft.com/office/powerpoint/2010/main">
    <mc:Choice Requires="p14">
      <p:transition p14:dur="10" advTm="41965"/>
    </mc:Choice>
    <mc:Fallback xmlns="">
      <p:transition advTm="41965"/>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D68C826-B4AF-4A8B-7864-589412A7D3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4D07671-73CF-38CF-AB99-F044BDDEAEF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EC1703C-A42F-59AD-CA40-8F4AC9F6657B}"/>
              </a:ext>
            </a:extLst>
          </p:cNvPr>
          <p:cNvSpPr txBox="1"/>
          <p:nvPr/>
        </p:nvSpPr>
        <p:spPr>
          <a:xfrm>
            <a:off x="490280" y="1856840"/>
            <a:ext cx="10541000" cy="1754326"/>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0E71819E-A0C6-E2E6-66F6-EA38C2A540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A994740C-A77D-6671-3AD9-93B4D3C6377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TextBox 2"/>
          <p:cNvSpPr txBox="1"/>
          <p:nvPr/>
        </p:nvSpPr>
        <p:spPr>
          <a:xfrm>
            <a:off x="2864498" y="914399"/>
            <a:ext cx="6456784" cy="646331"/>
          </a:xfrm>
          <a:prstGeom prst="rect">
            <a:avLst/>
          </a:prstGeom>
          <a:noFill/>
        </p:spPr>
        <p:txBody>
          <a:bodyPr wrap="square" rtlCol="0">
            <a:spAutoFit/>
          </a:bodyPr>
          <a:lstStyle/>
          <a:p>
            <a:r>
              <a:rPr lang="ar-SA" sz="3600" b="1" dirty="0"/>
              <a:t>أنواع المقابلات حسب طبيعة المقابلة </a:t>
            </a: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482" y="1856840"/>
            <a:ext cx="10478277" cy="3918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126754"/>
      </p:ext>
    </p:extLst>
  </p:cSld>
  <p:clrMapOvr>
    <a:masterClrMapping/>
  </p:clrMapOvr>
  <mc:AlternateContent xmlns:mc="http://schemas.openxmlformats.org/markup-compatibility/2006" xmlns:p14="http://schemas.microsoft.com/office/powerpoint/2010/main">
    <mc:Choice Requires="p14">
      <p:transition p14:dur="10" advTm="257322"/>
    </mc:Choice>
    <mc:Fallback xmlns="">
      <p:transition advTm="25732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58BCCE9-59BD-C995-CE76-D771015E61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AC984DC-BEEB-DBFC-F393-38397FE9854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69A52AC0-7FD8-89B9-74AA-14D3FD1D77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986A520D-7552-D0DA-FCB5-857D2C6C01A9}"/>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755" y="1828800"/>
            <a:ext cx="10266395" cy="3974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7104767"/>
      </p:ext>
    </p:extLst>
  </p:cSld>
  <p:clrMapOvr>
    <a:masterClrMapping/>
  </p:clrMapOvr>
  <mc:AlternateContent xmlns:mc="http://schemas.openxmlformats.org/markup-compatibility/2006" xmlns:p14="http://schemas.microsoft.com/office/powerpoint/2010/main">
    <mc:Choice Requires="p14">
      <p:transition p14:dur="10" advTm="148260"/>
    </mc:Choice>
    <mc:Fallback xmlns="">
      <p:transition advTm="14826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A1C7C8C-57C7-B7DD-DCB1-4E7F87B785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25DFCA6-3E9E-498D-C851-54E82BE3335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5F3D8FEC-98B0-186D-2EF6-36E502B81E60}"/>
              </a:ext>
            </a:extLst>
          </p:cNvPr>
          <p:cNvSpPr txBox="1"/>
          <p:nvPr/>
        </p:nvSpPr>
        <p:spPr>
          <a:xfrm>
            <a:off x="625151" y="1817771"/>
            <a:ext cx="10450286" cy="4739759"/>
          </a:xfrm>
          <a:prstGeom prst="rect">
            <a:avLst/>
          </a:prstGeom>
          <a:noFill/>
        </p:spPr>
        <p:txBody>
          <a:bodyPr wrap="square" rtlCol="0">
            <a:spAutoFit/>
          </a:bodyPr>
          <a:lstStyle/>
          <a:p>
            <a:pPr marL="457200" indent="-457200" algn="just" rtl="1">
              <a:buFont typeface="Wingdings" pitchFamily="2" charset="2"/>
              <a:buChar char="ü"/>
            </a:pPr>
            <a:r>
              <a:rPr lang="ar-EG" sz="3000" u="sng" dirty="0" smtClean="0">
                <a:solidFill>
                  <a:srgbClr val="2D3956"/>
                </a:solidFill>
                <a:latin typeface="Alexandria" charset="0"/>
                <a:cs typeface="Alexandria" charset="0"/>
              </a:rPr>
              <a:t>خطأ </a:t>
            </a:r>
            <a:r>
              <a:rPr lang="ar-EG" sz="3000" u="sng" dirty="0">
                <a:solidFill>
                  <a:srgbClr val="2D3956"/>
                </a:solidFill>
                <a:latin typeface="Alexandria" charset="0"/>
                <a:cs typeface="Alexandria" charset="0"/>
              </a:rPr>
              <a:t>الثبات </a:t>
            </a:r>
            <a:r>
              <a:rPr lang="ar-EG" sz="3000" dirty="0">
                <a:solidFill>
                  <a:srgbClr val="2D3956"/>
                </a:solidFill>
                <a:latin typeface="Alexandria" charset="0"/>
                <a:cs typeface="Alexandria" charset="0"/>
              </a:rPr>
              <a:t>: إذا أخفق الشخص الذي أجرى المقابلة  في التعرف على أو قلل أهمية حادثة هامة خلال حدوث المقابلة .</a:t>
            </a:r>
          </a:p>
          <a:p>
            <a:pPr marL="457200" indent="-457200" algn="just" rtl="1">
              <a:buFont typeface="Wingdings" pitchFamily="2" charset="2"/>
              <a:buChar char="ü"/>
            </a:pPr>
            <a:r>
              <a:rPr lang="ar-EG" sz="3000" u="sng" dirty="0" smtClean="0">
                <a:solidFill>
                  <a:srgbClr val="2D3956"/>
                </a:solidFill>
                <a:latin typeface="Alexandria" charset="0"/>
                <a:cs typeface="Alexandria" charset="0"/>
              </a:rPr>
              <a:t>خطأ </a:t>
            </a:r>
            <a:r>
              <a:rPr lang="ar-EG" sz="3000" u="sng" dirty="0">
                <a:solidFill>
                  <a:srgbClr val="2D3956"/>
                </a:solidFill>
                <a:latin typeface="Alexandria" charset="0"/>
                <a:cs typeface="Alexandria" charset="0"/>
              </a:rPr>
              <a:t>الحذف </a:t>
            </a:r>
            <a:r>
              <a:rPr lang="ar-EG" sz="3000" dirty="0">
                <a:solidFill>
                  <a:srgbClr val="2D3956"/>
                </a:solidFill>
                <a:latin typeface="Alexandria" charset="0"/>
                <a:cs typeface="Alexandria" charset="0"/>
              </a:rPr>
              <a:t>: إذا حذف الباحث حقيقة جوهرية ، أو تجربة ما ذكرها المستجوب. </a:t>
            </a:r>
          </a:p>
          <a:p>
            <a:pPr marL="457200" indent="-457200" algn="just" rtl="1">
              <a:buFont typeface="Wingdings" pitchFamily="2" charset="2"/>
              <a:buChar char="ü"/>
            </a:pPr>
            <a:r>
              <a:rPr lang="ar-EG" sz="3000" u="sng" dirty="0" smtClean="0">
                <a:solidFill>
                  <a:srgbClr val="2D3956"/>
                </a:solidFill>
                <a:latin typeface="Alexandria" charset="0"/>
                <a:cs typeface="Alexandria" charset="0"/>
              </a:rPr>
              <a:t>خطأ </a:t>
            </a:r>
            <a:r>
              <a:rPr lang="ar-EG" sz="3000" u="sng" dirty="0">
                <a:solidFill>
                  <a:srgbClr val="2D3956"/>
                </a:solidFill>
                <a:latin typeface="Alexandria" charset="0"/>
                <a:cs typeface="Alexandria" charset="0"/>
              </a:rPr>
              <a:t>الإضافة</a:t>
            </a:r>
            <a:r>
              <a:rPr lang="ar-EG" sz="3000" dirty="0">
                <a:solidFill>
                  <a:srgbClr val="2D3956"/>
                </a:solidFill>
                <a:latin typeface="Alexandria" charset="0"/>
                <a:cs typeface="Alexandria" charset="0"/>
              </a:rPr>
              <a:t>: إذا ضخم الباحث أو طور إجابة الشخص الذي قابله بعبارات لم يذكرها</a:t>
            </a:r>
          </a:p>
          <a:p>
            <a:pPr marL="457200" indent="-457200" algn="just" rtl="1">
              <a:buFont typeface="Wingdings" pitchFamily="2" charset="2"/>
              <a:buChar char="ü"/>
            </a:pPr>
            <a:r>
              <a:rPr lang="ar-EG" sz="3000" u="sng" dirty="0" smtClean="0">
                <a:solidFill>
                  <a:srgbClr val="2D3956"/>
                </a:solidFill>
                <a:latin typeface="Alexandria" charset="0"/>
                <a:cs typeface="Alexandria" charset="0"/>
              </a:rPr>
              <a:t>خطأ </a:t>
            </a:r>
            <a:r>
              <a:rPr lang="ar-EG" sz="3000" u="sng" dirty="0">
                <a:solidFill>
                  <a:srgbClr val="2D3956"/>
                </a:solidFill>
                <a:latin typeface="Alexandria" charset="0"/>
                <a:cs typeface="Alexandria" charset="0"/>
              </a:rPr>
              <a:t>الاستبدال</a:t>
            </a:r>
            <a:r>
              <a:rPr lang="ar-EG" sz="3000" dirty="0">
                <a:solidFill>
                  <a:srgbClr val="2D3956"/>
                </a:solidFill>
                <a:latin typeface="Alexandria" charset="0"/>
                <a:cs typeface="Alexandria" charset="0"/>
              </a:rPr>
              <a:t>: إذا نسى الباحث كلمات  الشخص الذي قابله واستبدلها بكلمات أخرى لها دلالات مغايرة لما قصده المستجيب.</a:t>
            </a:r>
          </a:p>
          <a:p>
            <a:pPr marL="457200" indent="-457200" algn="just" rtl="1">
              <a:buFont typeface="Wingdings" pitchFamily="2" charset="2"/>
              <a:buChar char="ü"/>
            </a:pPr>
            <a:r>
              <a:rPr lang="ar-EG" sz="3000" u="sng" dirty="0" smtClean="0">
                <a:solidFill>
                  <a:srgbClr val="2D3956"/>
                </a:solidFill>
                <a:latin typeface="Alexandria" charset="0"/>
                <a:cs typeface="Alexandria" charset="0"/>
              </a:rPr>
              <a:t>خطأ </a:t>
            </a:r>
            <a:r>
              <a:rPr lang="ar-EG" sz="3000" u="sng" dirty="0">
                <a:solidFill>
                  <a:srgbClr val="2D3956"/>
                </a:solidFill>
                <a:latin typeface="Alexandria" charset="0"/>
                <a:cs typeface="Alexandria" charset="0"/>
              </a:rPr>
              <a:t>التبديل </a:t>
            </a:r>
            <a:r>
              <a:rPr lang="ar-EG" sz="3000" dirty="0">
                <a:solidFill>
                  <a:srgbClr val="2D3956"/>
                </a:solidFill>
                <a:latin typeface="Alexandria" charset="0"/>
                <a:cs typeface="Alexandria" charset="0"/>
              </a:rPr>
              <a:t>: إذا لم يتذكر الباحث تسلسل الأحداث أو ارتباط الحقائق بعضها ببعض وقام بتغيير تسلسل الأحداث الحقيقي. </a:t>
            </a:r>
          </a:p>
          <a:p>
            <a:pPr algn="r"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xmlns="" id="{B59C3AD3-18AD-705B-B351-BB6AB96B78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AA7A4DE2-51B1-62F1-4CC3-20EF9673C416}"/>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
        <p:nvSpPr>
          <p:cNvPr id="3" name="TextBox 2"/>
          <p:cNvSpPr txBox="1"/>
          <p:nvPr/>
        </p:nvSpPr>
        <p:spPr>
          <a:xfrm>
            <a:off x="2360645" y="933061"/>
            <a:ext cx="6186196" cy="584775"/>
          </a:xfrm>
          <a:prstGeom prst="rect">
            <a:avLst/>
          </a:prstGeom>
          <a:noFill/>
        </p:spPr>
        <p:txBody>
          <a:bodyPr wrap="square" rtlCol="0">
            <a:spAutoFit/>
          </a:bodyPr>
          <a:lstStyle/>
          <a:p>
            <a:r>
              <a:rPr lang="ar-SA" sz="3200" b="1" dirty="0"/>
              <a:t>الأخطاء التي يمكن أن تقع في المقابلات </a:t>
            </a:r>
          </a:p>
        </p:txBody>
      </p:sp>
    </p:spTree>
    <p:extLst>
      <p:ext uri="{BB962C8B-B14F-4D97-AF65-F5344CB8AC3E}">
        <p14:creationId xmlns:p14="http://schemas.microsoft.com/office/powerpoint/2010/main" val="2225940744"/>
      </p:ext>
    </p:extLst>
  </p:cSld>
  <p:clrMapOvr>
    <a:masterClrMapping/>
  </p:clrMapOvr>
  <mc:AlternateContent xmlns:mc="http://schemas.openxmlformats.org/markup-compatibility/2006" xmlns:p14="http://schemas.microsoft.com/office/powerpoint/2010/main">
    <mc:Choice Requires="p14">
      <p:transition p14:dur="10" advTm="116293"/>
    </mc:Choice>
    <mc:Fallback xmlns="">
      <p:transition advTm="116293"/>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3823E79-1ED5-57A1-B3FD-C1943D0FC4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24E1963-12F4-2767-D42C-F112029095D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xmlns="" id="{FED50057-1CB8-C090-E7D4-40498152FBA4}"/>
              </a:ext>
            </a:extLst>
          </p:cNvPr>
          <p:cNvSpPr txBox="1"/>
          <p:nvPr/>
        </p:nvSpPr>
        <p:spPr>
          <a:xfrm>
            <a:off x="662474" y="1870083"/>
            <a:ext cx="10262956" cy="4031873"/>
          </a:xfrm>
          <a:prstGeom prst="rect">
            <a:avLst/>
          </a:prstGeom>
          <a:noFill/>
        </p:spPr>
        <p:txBody>
          <a:bodyPr wrap="square" rtlCol="0">
            <a:spAutoFit/>
          </a:bodyPr>
          <a:lstStyle/>
          <a:p>
            <a:pPr algn="just" rtl="1"/>
            <a:r>
              <a:rPr lang="ar-EG" sz="3200" dirty="0" smtClean="0">
                <a:solidFill>
                  <a:srgbClr val="2D3956"/>
                </a:solidFill>
                <a:latin typeface="Alexandria" charset="0"/>
                <a:cs typeface="Alexandria" charset="0"/>
              </a:rPr>
              <a:t>مشاهدة </a:t>
            </a:r>
            <a:r>
              <a:rPr lang="ar-EG" sz="3200" dirty="0">
                <a:solidFill>
                  <a:srgbClr val="2D3956"/>
                </a:solidFill>
                <a:latin typeface="Alexandria" charset="0"/>
                <a:cs typeface="Alexandria" charset="0"/>
              </a:rPr>
              <a:t>( مراقبة) الظواهر من قبل الباحث . وقد يراقب الباحث ظواهر يستطيع التأثير فيها كالتجارب في المختبرات ، أو ظواهر لا يستطيع التأثير فيها مثل علوم الفلك. </a:t>
            </a:r>
          </a:p>
          <a:p>
            <a:pPr algn="ctr" rtl="1"/>
            <a:r>
              <a:rPr lang="ar-EG" sz="3200" u="sng" dirty="0" smtClean="0">
                <a:solidFill>
                  <a:srgbClr val="2D3956"/>
                </a:solidFill>
                <a:latin typeface="Alexandria" charset="0"/>
                <a:cs typeface="Alexandria" charset="0"/>
              </a:rPr>
              <a:t>أنواع </a:t>
            </a:r>
            <a:r>
              <a:rPr lang="ar-EG" sz="3200" u="sng" dirty="0">
                <a:solidFill>
                  <a:srgbClr val="2D3956"/>
                </a:solidFill>
                <a:latin typeface="Alexandria" charset="0"/>
                <a:cs typeface="Alexandria" charset="0"/>
              </a:rPr>
              <a:t>الملاحظات حسب درجة الضبط </a:t>
            </a:r>
          </a:p>
          <a:p>
            <a:pPr algn="r" rtl="1"/>
            <a:r>
              <a:rPr lang="ar-EG" sz="3200" u="sng" dirty="0">
                <a:solidFill>
                  <a:srgbClr val="2D3956"/>
                </a:solidFill>
                <a:latin typeface="Alexandria" charset="0"/>
                <a:cs typeface="Alexandria" charset="0"/>
              </a:rPr>
              <a:t>الملاحظة المنتظمة </a:t>
            </a:r>
            <a:r>
              <a:rPr lang="ar-SA" sz="3200" u="sng" dirty="0" smtClean="0">
                <a:solidFill>
                  <a:srgbClr val="2D3956"/>
                </a:solidFill>
                <a:latin typeface="Alexandria" charset="0"/>
                <a:cs typeface="Alexandria" charset="0"/>
              </a:rPr>
              <a:t>: </a:t>
            </a:r>
            <a:r>
              <a:rPr lang="ar-EG" sz="3200" dirty="0" smtClean="0">
                <a:solidFill>
                  <a:srgbClr val="2D3956"/>
                </a:solidFill>
                <a:latin typeface="Alexandria" charset="0"/>
                <a:cs typeface="Alexandria" charset="0"/>
              </a:rPr>
              <a:t>تسمى </a:t>
            </a:r>
            <a:r>
              <a:rPr lang="ar-EG" sz="3200" dirty="0">
                <a:solidFill>
                  <a:srgbClr val="2D3956"/>
                </a:solidFill>
                <a:latin typeface="Alexandria" charset="0"/>
                <a:cs typeface="Alexandria" charset="0"/>
              </a:rPr>
              <a:t>بالملاحظة المنتظمة ( يتم تحديد ظروف الملاحظة من حيث الزمان والمكان) </a:t>
            </a:r>
            <a:r>
              <a:rPr lang="ar-EG" sz="3200" dirty="0" smtClean="0">
                <a:solidFill>
                  <a:srgbClr val="2D3956"/>
                </a:solidFill>
                <a:latin typeface="Alexandria" charset="0"/>
                <a:cs typeface="Alexandria" charset="0"/>
              </a:rPr>
              <a:t>.</a:t>
            </a:r>
            <a:r>
              <a:rPr lang="ar-SA" sz="3200" dirty="0" smtClean="0">
                <a:solidFill>
                  <a:srgbClr val="2D3956"/>
                </a:solidFill>
                <a:latin typeface="Alexandria" charset="0"/>
                <a:cs typeface="Alexandria" charset="0"/>
              </a:rPr>
              <a:t> و</a:t>
            </a:r>
            <a:r>
              <a:rPr lang="ar-EG" sz="3200" dirty="0" smtClean="0">
                <a:solidFill>
                  <a:srgbClr val="2D3956"/>
                </a:solidFill>
                <a:latin typeface="Alexandria" charset="0"/>
                <a:cs typeface="Alexandria" charset="0"/>
              </a:rPr>
              <a:t>تهدف </a:t>
            </a:r>
            <a:r>
              <a:rPr lang="ar-EG" sz="3200" dirty="0">
                <a:solidFill>
                  <a:srgbClr val="2D3956"/>
                </a:solidFill>
                <a:latin typeface="Alexandria" charset="0"/>
                <a:cs typeface="Alexandria" charset="0"/>
              </a:rPr>
              <a:t>هذه الملاحظة إلى جمع بيانات دقيقة عن الظاهرة موضوع البحث لاختبار الفرضيات . </a:t>
            </a:r>
          </a:p>
          <a:p>
            <a:pPr algn="r" rtl="1"/>
            <a:endParaRPr lang="ar-EG" sz="3200" u="sng"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xmlns="" id="{767135C7-5E1C-39C7-01B5-6425C6059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F7B15A0F-373D-6DFB-8467-C81E7F0C10E2}"/>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
        <p:nvSpPr>
          <p:cNvPr id="3" name="TextBox 2"/>
          <p:cNvSpPr txBox="1"/>
          <p:nvPr/>
        </p:nvSpPr>
        <p:spPr>
          <a:xfrm>
            <a:off x="4213637" y="901931"/>
            <a:ext cx="3694923" cy="584775"/>
          </a:xfrm>
          <a:prstGeom prst="rect">
            <a:avLst/>
          </a:prstGeom>
          <a:noFill/>
        </p:spPr>
        <p:txBody>
          <a:bodyPr wrap="square" rtlCol="0">
            <a:spAutoFit/>
          </a:bodyPr>
          <a:lstStyle/>
          <a:p>
            <a:r>
              <a:rPr lang="ar-SA" sz="3200" b="1" dirty="0"/>
              <a:t>ثالثا: الملاحظة </a:t>
            </a:r>
          </a:p>
        </p:txBody>
      </p:sp>
    </p:spTree>
    <p:extLst>
      <p:ext uri="{BB962C8B-B14F-4D97-AF65-F5344CB8AC3E}">
        <p14:creationId xmlns:p14="http://schemas.microsoft.com/office/powerpoint/2010/main" val="3710930869"/>
      </p:ext>
    </p:extLst>
  </p:cSld>
  <p:clrMapOvr>
    <a:masterClrMapping/>
  </p:clrMapOvr>
  <mc:AlternateContent xmlns:mc="http://schemas.openxmlformats.org/markup-compatibility/2006" xmlns:p14="http://schemas.microsoft.com/office/powerpoint/2010/main">
    <mc:Choice Requires="p14">
      <p:transition p14:dur="10" advTm="94677"/>
    </mc:Choice>
    <mc:Fallback xmlns="">
      <p:transition advTm="94677"/>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3823E79-1ED5-57A1-B3FD-C1943D0FC4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24E1963-12F4-2767-D42C-F112029095D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xmlns="" id="{FED50057-1CB8-C090-E7D4-40498152FBA4}"/>
              </a:ext>
            </a:extLst>
          </p:cNvPr>
          <p:cNvSpPr txBox="1"/>
          <p:nvPr/>
        </p:nvSpPr>
        <p:spPr>
          <a:xfrm>
            <a:off x="889000" y="1967061"/>
            <a:ext cx="10036429" cy="3539430"/>
          </a:xfrm>
          <a:prstGeom prst="rect">
            <a:avLst/>
          </a:prstGeom>
          <a:noFill/>
        </p:spPr>
        <p:txBody>
          <a:bodyPr wrap="square" rtlCol="0">
            <a:spAutoFit/>
          </a:bodyPr>
          <a:lstStyle/>
          <a:p>
            <a:pPr algn="r" rtl="1"/>
            <a:r>
              <a:rPr lang="ar-EG" sz="3200" u="sng" dirty="0" smtClean="0">
                <a:solidFill>
                  <a:srgbClr val="2D3956"/>
                </a:solidFill>
                <a:latin typeface="Alexandria" charset="0"/>
                <a:cs typeface="Alexandria" charset="0"/>
              </a:rPr>
              <a:t>الملاحظة البسيطة</a:t>
            </a:r>
            <a:r>
              <a:rPr lang="ar-SA" sz="3200" u="sng" dirty="0" smtClean="0">
                <a:solidFill>
                  <a:srgbClr val="2D3956"/>
                </a:solidFill>
                <a:latin typeface="Alexandria" charset="0"/>
                <a:cs typeface="Alexandria" charset="0"/>
              </a:rPr>
              <a:t> : </a:t>
            </a:r>
            <a:r>
              <a:rPr lang="ar-EG" sz="3200" dirty="0" smtClean="0">
                <a:solidFill>
                  <a:srgbClr val="2D3956"/>
                </a:solidFill>
                <a:latin typeface="Alexandria" charset="0"/>
                <a:cs typeface="Alexandria" charset="0"/>
              </a:rPr>
              <a:t>تسمى  </a:t>
            </a:r>
            <a:r>
              <a:rPr lang="ar-EG" sz="3200" dirty="0">
                <a:solidFill>
                  <a:srgbClr val="2D3956"/>
                </a:solidFill>
                <a:latin typeface="Alexandria" charset="0"/>
                <a:cs typeface="Alexandria" charset="0"/>
              </a:rPr>
              <a:t>بالملاحظة غير المخططة  ( تحدث طبيعيا دون إعداد مسبق ).</a:t>
            </a:r>
          </a:p>
          <a:p>
            <a:pPr algn="ctr" rtl="1"/>
            <a:r>
              <a:rPr lang="ar-EG" sz="3200" u="sng" dirty="0">
                <a:solidFill>
                  <a:srgbClr val="2D3956"/>
                </a:solidFill>
                <a:latin typeface="Alexandria" charset="0"/>
                <a:cs typeface="Alexandria" charset="0"/>
              </a:rPr>
              <a:t>أنواع الملاحظات تبعا للهدف </a:t>
            </a:r>
          </a:p>
          <a:p>
            <a:pPr algn="just" rtl="1"/>
            <a:r>
              <a:rPr lang="ar-EG" sz="3200" u="sng" dirty="0">
                <a:solidFill>
                  <a:srgbClr val="2D3956"/>
                </a:solidFill>
                <a:latin typeface="Alexandria" charset="0"/>
                <a:cs typeface="Alexandria" charset="0"/>
              </a:rPr>
              <a:t>الملاحظة غير </a:t>
            </a:r>
            <a:r>
              <a:rPr lang="ar-EG" sz="3200" u="sng" dirty="0" smtClean="0">
                <a:solidFill>
                  <a:srgbClr val="2D3956"/>
                </a:solidFill>
                <a:latin typeface="Alexandria" charset="0"/>
                <a:cs typeface="Alexandria" charset="0"/>
              </a:rPr>
              <a:t>المقصودة</a:t>
            </a:r>
            <a:r>
              <a:rPr lang="ar-SA" sz="3200" u="sng" dirty="0" smtClean="0">
                <a:solidFill>
                  <a:srgbClr val="2D3956"/>
                </a:solidFill>
                <a:latin typeface="Alexandria" charset="0"/>
                <a:cs typeface="Alexandria" charset="0"/>
              </a:rPr>
              <a:t>: </a:t>
            </a:r>
            <a:r>
              <a:rPr lang="ar-EG" sz="3200" dirty="0" smtClean="0">
                <a:solidFill>
                  <a:srgbClr val="2D3956"/>
                </a:solidFill>
                <a:latin typeface="Alexandria" charset="0"/>
                <a:cs typeface="Alexandria" charset="0"/>
              </a:rPr>
              <a:t>يقوم </a:t>
            </a:r>
            <a:r>
              <a:rPr lang="ar-EG" sz="3200" dirty="0">
                <a:solidFill>
                  <a:srgbClr val="2D3956"/>
                </a:solidFill>
                <a:latin typeface="Alexandria" charset="0"/>
                <a:cs typeface="Alexandria" charset="0"/>
              </a:rPr>
              <a:t>الباحث بملاحظة بعض الظواهر بطريقة الصدفة </a:t>
            </a:r>
            <a:r>
              <a:rPr lang="ar-EG" sz="3200" dirty="0" smtClean="0">
                <a:solidFill>
                  <a:srgbClr val="2D3956"/>
                </a:solidFill>
                <a:latin typeface="Alexandria" charset="0"/>
                <a:cs typeface="Alexandria" charset="0"/>
              </a:rPr>
              <a:t>.غالبا </a:t>
            </a:r>
            <a:r>
              <a:rPr lang="ar-EG" sz="3200" dirty="0">
                <a:solidFill>
                  <a:srgbClr val="2D3956"/>
                </a:solidFill>
                <a:latin typeface="Alexandria" charset="0"/>
                <a:cs typeface="Alexandria" charset="0"/>
              </a:rPr>
              <a:t>ما تكون هذه الملاحظة بسيطة </a:t>
            </a:r>
          </a:p>
          <a:p>
            <a:pPr algn="just" rtl="1"/>
            <a:r>
              <a:rPr lang="ar-EG" sz="3200" u="sng" dirty="0">
                <a:solidFill>
                  <a:srgbClr val="2D3956"/>
                </a:solidFill>
                <a:latin typeface="Alexandria" charset="0"/>
                <a:cs typeface="Alexandria" charset="0"/>
              </a:rPr>
              <a:t>الملاحظة المقصودة </a:t>
            </a:r>
            <a:r>
              <a:rPr lang="ar-SA" sz="3200" u="sng" dirty="0" smtClean="0">
                <a:solidFill>
                  <a:srgbClr val="2D3956"/>
                </a:solidFill>
                <a:latin typeface="Alexandria" charset="0"/>
                <a:cs typeface="Alexandria" charset="0"/>
              </a:rPr>
              <a:t>: </a:t>
            </a:r>
            <a:r>
              <a:rPr lang="ar-EG" sz="3200" dirty="0" smtClean="0">
                <a:solidFill>
                  <a:srgbClr val="2D3956"/>
                </a:solidFill>
                <a:latin typeface="Alexandria" charset="0"/>
                <a:cs typeface="Alexandria" charset="0"/>
              </a:rPr>
              <a:t>يقوم </a:t>
            </a:r>
            <a:r>
              <a:rPr lang="ar-EG" sz="3200" dirty="0">
                <a:solidFill>
                  <a:srgbClr val="2D3956"/>
                </a:solidFill>
                <a:latin typeface="Alexandria" charset="0"/>
                <a:cs typeface="Alexandria" charset="0"/>
              </a:rPr>
              <a:t>الباحث بالاتصال الهادف بموقف معين أو أشخاص محددين لتسجيل مواقف معهم </a:t>
            </a:r>
            <a:r>
              <a:rPr lang="ar-EG" sz="3200" dirty="0" smtClean="0">
                <a:solidFill>
                  <a:srgbClr val="2D3956"/>
                </a:solidFill>
                <a:latin typeface="Alexandria" charset="0"/>
                <a:cs typeface="Alexandria" charset="0"/>
              </a:rPr>
              <a:t>.غالبا </a:t>
            </a:r>
            <a:r>
              <a:rPr lang="ar-EG" sz="3200" dirty="0">
                <a:solidFill>
                  <a:srgbClr val="2D3956"/>
                </a:solidFill>
                <a:latin typeface="Alexandria" charset="0"/>
                <a:cs typeface="Alexandria" charset="0"/>
              </a:rPr>
              <a:t>ما تكون هذه الملاحظة منظمة. </a:t>
            </a:r>
          </a:p>
        </p:txBody>
      </p:sp>
      <p:pic>
        <p:nvPicPr>
          <p:cNvPr id="7" name="Graphic 21">
            <a:extLst>
              <a:ext uri="{FF2B5EF4-FFF2-40B4-BE49-F238E27FC236}">
                <a16:creationId xmlns:a16="http://schemas.microsoft.com/office/drawing/2014/main" xmlns="" id="{767135C7-5E1C-39C7-01B5-6425C6059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F7B15A0F-373D-6DFB-8467-C81E7F0C10E2}"/>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79165351"/>
      </p:ext>
    </p:extLst>
  </p:cSld>
  <p:clrMapOvr>
    <a:masterClrMapping/>
  </p:clrMapOvr>
  <mc:AlternateContent xmlns:mc="http://schemas.openxmlformats.org/markup-compatibility/2006" xmlns:p14="http://schemas.microsoft.com/office/powerpoint/2010/main">
    <mc:Choice Requires="p14">
      <p:transition p14:dur="10" advTm="50691"/>
    </mc:Choice>
    <mc:Fallback xmlns="">
      <p:transition advTm="50691"/>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0CEC1DB-2140-960E-BB1D-86D6CDBB36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AE9FEC2-0365-564D-14C1-1DDD9A0B7E0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89BC1A84-A919-EF6A-E6E8-4433E1161346}"/>
              </a:ext>
            </a:extLst>
          </p:cNvPr>
          <p:cNvSpPr txBox="1"/>
          <p:nvPr/>
        </p:nvSpPr>
        <p:spPr>
          <a:xfrm>
            <a:off x="889000" y="1967061"/>
            <a:ext cx="10036429" cy="4524315"/>
          </a:xfrm>
          <a:prstGeom prst="rect">
            <a:avLst/>
          </a:prstGeom>
          <a:noFill/>
        </p:spPr>
        <p:txBody>
          <a:bodyPr wrap="square" rtlCol="0">
            <a:spAutoFit/>
          </a:bodyPr>
          <a:lstStyle/>
          <a:p>
            <a:pPr algn="r" rtl="1"/>
            <a:r>
              <a:rPr lang="ar-EG" sz="3200" b="1" u="sng" dirty="0">
                <a:solidFill>
                  <a:srgbClr val="2D3956"/>
                </a:solidFill>
                <a:latin typeface="Alexandria" charset="0"/>
                <a:cs typeface="Alexandria" charset="0"/>
              </a:rPr>
              <a:t>مزايا الملاحظة</a:t>
            </a:r>
          </a:p>
          <a:p>
            <a:pPr marL="457200" indent="-457200" algn="r" rtl="1">
              <a:buFont typeface="Wingdings" pitchFamily="2" charset="2"/>
              <a:buChar char="ü"/>
            </a:pPr>
            <a:r>
              <a:rPr lang="ar-EG" sz="3200" dirty="0">
                <a:solidFill>
                  <a:srgbClr val="2D3956"/>
                </a:solidFill>
                <a:latin typeface="Alexandria" charset="0"/>
                <a:cs typeface="Alexandria" charset="0"/>
              </a:rPr>
              <a:t>الوسيلة الوحيدة لدراسة السلوك الإنساني ، خاصة في حالات ردود الفعل عن المعلومات ( كسلوك المدير وسلوك المشتريين داخل المحلات)</a:t>
            </a:r>
          </a:p>
          <a:p>
            <a:pPr marL="457200" indent="-457200" algn="r" rtl="1">
              <a:buFont typeface="Wingdings" pitchFamily="2" charset="2"/>
              <a:buChar char="ü"/>
            </a:pPr>
            <a:r>
              <a:rPr lang="ar-EG" sz="3200" dirty="0">
                <a:solidFill>
                  <a:srgbClr val="2D3956"/>
                </a:solidFill>
                <a:latin typeface="Alexandria" charset="0"/>
                <a:cs typeface="Alexandria" charset="0"/>
              </a:rPr>
              <a:t>لا تحتاج جهد كبير مقارنة بالطرق الأخرى </a:t>
            </a:r>
          </a:p>
          <a:p>
            <a:pPr marL="457200" indent="-457200" algn="r" rtl="1">
              <a:buFont typeface="Wingdings" pitchFamily="2" charset="2"/>
              <a:buChar char="ü"/>
            </a:pPr>
            <a:r>
              <a:rPr lang="ar-EG" sz="3200" dirty="0">
                <a:solidFill>
                  <a:srgbClr val="2D3956"/>
                </a:solidFill>
                <a:latin typeface="Alexandria" charset="0"/>
                <a:cs typeface="Alexandria" charset="0"/>
              </a:rPr>
              <a:t>قد تسمح بجمع بيانات لم يفكر بها الباحث عند تصميم البحث </a:t>
            </a:r>
          </a:p>
          <a:p>
            <a:pPr marL="457200" indent="-457200" algn="r" rtl="1">
              <a:buFont typeface="Wingdings" pitchFamily="2" charset="2"/>
              <a:buChar char="ü"/>
            </a:pPr>
            <a:r>
              <a:rPr lang="ar-EG" sz="3200" dirty="0">
                <a:solidFill>
                  <a:srgbClr val="2D3956"/>
                </a:solidFill>
                <a:latin typeface="Alexandria" charset="0"/>
                <a:cs typeface="Alexandria" charset="0"/>
              </a:rPr>
              <a:t>مناسبة للبحوث التي تتطلب بيانات وصفية </a:t>
            </a:r>
          </a:p>
          <a:p>
            <a:pPr marL="457200" indent="-457200" algn="r" rtl="1">
              <a:buFont typeface="Wingdings" pitchFamily="2" charset="2"/>
              <a:buChar char="ü"/>
            </a:pPr>
            <a:r>
              <a:rPr lang="ar-EG" sz="3200" dirty="0">
                <a:solidFill>
                  <a:srgbClr val="2D3956"/>
                </a:solidFill>
                <a:latin typeface="Alexandria" charset="0"/>
                <a:cs typeface="Alexandria" charset="0"/>
              </a:rPr>
              <a:t>يمكن إجراء الملاحظة على عدد قليل ، وليس بالضرورة أن تكون العينة كبيرة </a:t>
            </a:r>
          </a:p>
          <a:p>
            <a:pPr algn="r"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xmlns="" id="{9EE1E510-D55D-BB4C-5630-BED2D5371C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7C00996C-2E8A-6F85-C945-53593189DC5E}"/>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234438985"/>
      </p:ext>
    </p:extLst>
  </p:cSld>
  <p:clrMapOvr>
    <a:masterClrMapping/>
  </p:clrMapOvr>
  <mc:AlternateContent xmlns:mc="http://schemas.openxmlformats.org/markup-compatibility/2006" xmlns:p14="http://schemas.microsoft.com/office/powerpoint/2010/main">
    <mc:Choice Requires="p14">
      <p:transition p14:dur="10" advTm="73102"/>
    </mc:Choice>
    <mc:Fallback xmlns="">
      <p:transition advTm="73102"/>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0CEC1DB-2140-960E-BB1D-86D6CDBB36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AE9FEC2-0365-564D-14C1-1DDD9A0B7E0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89BC1A84-A919-EF6A-E6E8-4433E1161346}"/>
              </a:ext>
            </a:extLst>
          </p:cNvPr>
          <p:cNvSpPr txBox="1"/>
          <p:nvPr/>
        </p:nvSpPr>
        <p:spPr>
          <a:xfrm>
            <a:off x="889000" y="1967061"/>
            <a:ext cx="10036429" cy="3539430"/>
          </a:xfrm>
          <a:prstGeom prst="rect">
            <a:avLst/>
          </a:prstGeom>
          <a:noFill/>
        </p:spPr>
        <p:txBody>
          <a:bodyPr wrap="square" rtlCol="0">
            <a:spAutoFit/>
          </a:bodyPr>
          <a:lstStyle/>
          <a:p>
            <a:pPr algn="r" rtl="1"/>
            <a:r>
              <a:rPr lang="ar-EG" sz="3200" b="1" u="sng" dirty="0" smtClean="0">
                <a:solidFill>
                  <a:srgbClr val="2D3956"/>
                </a:solidFill>
                <a:latin typeface="Alexandria" charset="0"/>
                <a:cs typeface="Alexandria" charset="0"/>
              </a:rPr>
              <a:t>عيوب </a:t>
            </a:r>
            <a:r>
              <a:rPr lang="ar-EG" sz="3200" b="1" u="sng" dirty="0">
                <a:solidFill>
                  <a:srgbClr val="2D3956"/>
                </a:solidFill>
                <a:latin typeface="Alexandria" charset="0"/>
                <a:cs typeface="Alexandria" charset="0"/>
              </a:rPr>
              <a:t>الملاحظة</a:t>
            </a:r>
          </a:p>
          <a:p>
            <a:pPr marL="457200" indent="-457200" algn="r" rtl="1">
              <a:buFont typeface="Wingdings" pitchFamily="2" charset="2"/>
              <a:buChar char="ü"/>
            </a:pPr>
            <a:r>
              <a:rPr lang="ar-EG" sz="3200" dirty="0">
                <a:solidFill>
                  <a:srgbClr val="2D3956"/>
                </a:solidFill>
                <a:latin typeface="Alexandria" charset="0"/>
                <a:cs typeface="Alexandria" charset="0"/>
              </a:rPr>
              <a:t>قد يعمد الأفراد إلى تقمص سلوك مغاير خلال الفترة التي تتم فيها مراقبتهم إذا شعروا بالمراقبة </a:t>
            </a:r>
          </a:p>
          <a:p>
            <a:pPr marL="457200" indent="-457200" algn="r" rtl="1">
              <a:buFont typeface="Wingdings" pitchFamily="2" charset="2"/>
              <a:buChar char="ü"/>
            </a:pPr>
            <a:r>
              <a:rPr lang="ar-EG" sz="3200" dirty="0">
                <a:solidFill>
                  <a:srgbClr val="2D3956"/>
                </a:solidFill>
                <a:latin typeface="Alexandria" charset="0"/>
                <a:cs typeface="Alexandria" charset="0"/>
              </a:rPr>
              <a:t>قد تعيقها بعض الظروف الجوية ، كأن تتدخل عوامل الفيضانات أو تساقط الثلوج لعرقلة الملاحظة </a:t>
            </a:r>
          </a:p>
          <a:p>
            <a:pPr marL="457200" indent="-457200" algn="r" rtl="1">
              <a:buFont typeface="Wingdings" pitchFamily="2" charset="2"/>
              <a:buChar char="ü"/>
            </a:pPr>
            <a:r>
              <a:rPr lang="ar-EG" sz="3200" dirty="0">
                <a:solidFill>
                  <a:srgbClr val="2D3956"/>
                </a:solidFill>
                <a:latin typeface="Alexandria" charset="0"/>
                <a:cs typeface="Alexandria" charset="0"/>
              </a:rPr>
              <a:t>بعض الأحداث لا يمكن ملاحظتها مباشرة مثل الحياة الخاصة بالأفراد</a:t>
            </a:r>
          </a:p>
          <a:p>
            <a:pPr marL="457200" indent="-457200" algn="r" rtl="1">
              <a:buFont typeface="Wingdings" pitchFamily="2" charset="2"/>
              <a:buChar char="ü"/>
            </a:pPr>
            <a:r>
              <a:rPr lang="ar-EG" sz="3200" dirty="0">
                <a:solidFill>
                  <a:srgbClr val="2D3956"/>
                </a:solidFill>
                <a:latin typeface="Alexandria" charset="0"/>
                <a:cs typeface="Alexandria" charset="0"/>
              </a:rPr>
              <a:t>إذا كانت العينة كبيرة فإنها ستكون مكلفة جدا. </a:t>
            </a:r>
          </a:p>
        </p:txBody>
      </p:sp>
      <p:pic>
        <p:nvPicPr>
          <p:cNvPr id="7" name="Graphic 21">
            <a:extLst>
              <a:ext uri="{FF2B5EF4-FFF2-40B4-BE49-F238E27FC236}">
                <a16:creationId xmlns:a16="http://schemas.microsoft.com/office/drawing/2014/main" xmlns="" id="{9EE1E510-D55D-BB4C-5630-BED2D5371C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7C00996C-2E8A-6F85-C945-53593189DC5E}"/>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17251737"/>
      </p:ext>
    </p:extLst>
  </p:cSld>
  <p:clrMapOvr>
    <a:masterClrMapping/>
  </p:clrMapOvr>
  <mc:AlternateContent xmlns:mc="http://schemas.openxmlformats.org/markup-compatibility/2006" xmlns:p14="http://schemas.microsoft.com/office/powerpoint/2010/main">
    <mc:Choice Requires="p14">
      <p:transition p14:dur="10" advTm="52129"/>
    </mc:Choice>
    <mc:Fallback xmlns="">
      <p:transition advTm="52129"/>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CF8BB995-CF92-5F7D-ABA0-DEC577DCBCF3}"/>
              </a:ext>
            </a:extLst>
          </p:cNvPr>
          <p:cNvSpPr txBox="1"/>
          <p:nvPr/>
        </p:nvSpPr>
        <p:spPr>
          <a:xfrm>
            <a:off x="626140" y="1834346"/>
            <a:ext cx="10541000" cy="4031873"/>
          </a:xfrm>
          <a:prstGeom prst="rect">
            <a:avLst/>
          </a:prstGeom>
          <a:noFill/>
        </p:spPr>
        <p:txBody>
          <a:bodyPr wrap="square" rtlCol="0">
            <a:spAutoFit/>
          </a:bodyPr>
          <a:lstStyle/>
          <a:p>
            <a:pPr marL="457200" indent="-457200" algn="just" rtl="1">
              <a:buFont typeface="Wingdings" pitchFamily="2" charset="2"/>
              <a:buChar char="ü"/>
            </a:pPr>
            <a:r>
              <a:rPr lang="ar-EG" sz="3200" dirty="0" smtClean="0">
                <a:solidFill>
                  <a:srgbClr val="2D3956"/>
                </a:solidFill>
                <a:latin typeface="Alexandria" charset="0"/>
                <a:cs typeface="Alexandria" charset="0"/>
              </a:rPr>
              <a:t>أسلوب </a:t>
            </a:r>
            <a:r>
              <a:rPr lang="ar-EG" sz="3200" dirty="0">
                <a:solidFill>
                  <a:srgbClr val="2D3956"/>
                </a:solidFill>
                <a:latin typeface="Alexandria" charset="0"/>
                <a:cs typeface="Alexandria" charset="0"/>
              </a:rPr>
              <a:t>للحصول على الإجابات عن طريق استخدام المعاني المرتبطة بالكلمات ، وإكمال الجمل أو التعليق على الرموز والصور. </a:t>
            </a:r>
          </a:p>
          <a:p>
            <a:pPr marL="457200" indent="-457200" algn="just" rtl="1">
              <a:buFont typeface="Wingdings" pitchFamily="2" charset="2"/>
              <a:buChar char="ü"/>
            </a:pPr>
            <a:r>
              <a:rPr lang="ar-EG" sz="3200" dirty="0">
                <a:solidFill>
                  <a:srgbClr val="2D3956"/>
                </a:solidFill>
                <a:latin typeface="Alexandria" charset="0"/>
                <a:cs typeface="Alexandria" charset="0"/>
              </a:rPr>
              <a:t>تهدف الأساليب الاسقاطية إلى التعرف على الجوانب الشخصية للفرد ، والتعرف على دوافعه واتجاهاته وانفعالاته المختلفة </a:t>
            </a:r>
          </a:p>
          <a:p>
            <a:pPr marL="457200" indent="-457200" algn="just" rtl="1">
              <a:buFont typeface="Wingdings" pitchFamily="2" charset="2"/>
              <a:buChar char="ü"/>
            </a:pPr>
            <a:r>
              <a:rPr lang="ar-EG" sz="3200" dirty="0">
                <a:solidFill>
                  <a:srgbClr val="2D3956"/>
                </a:solidFill>
                <a:latin typeface="Alexandria" charset="0"/>
                <a:cs typeface="Alexandria" charset="0"/>
              </a:rPr>
              <a:t>يستخدم غالبا في بحوث علم الاجتماع والنفس والعديد من الاستراتيجيات التسويقية كالربط بين انطباعات الأفراد ومدى تأثر الافراد بالإعلانات والرسائل الإعلامية الموجهة الى المستهلكين. </a:t>
            </a:r>
          </a:p>
          <a:p>
            <a:pPr algn="just"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xmlns="" id="{6405288A-A088-0106-C3AD-FF59FF79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
        <p:nvSpPr>
          <p:cNvPr id="3" name="TextBox 2"/>
          <p:cNvSpPr txBox="1"/>
          <p:nvPr/>
        </p:nvSpPr>
        <p:spPr>
          <a:xfrm>
            <a:off x="3722914" y="1052918"/>
            <a:ext cx="4879910" cy="584775"/>
          </a:xfrm>
          <a:prstGeom prst="rect">
            <a:avLst/>
          </a:prstGeom>
          <a:noFill/>
        </p:spPr>
        <p:txBody>
          <a:bodyPr wrap="square" rtlCol="0">
            <a:spAutoFit/>
          </a:bodyPr>
          <a:lstStyle/>
          <a:p>
            <a:r>
              <a:rPr lang="ar-SA" sz="3200" b="1" dirty="0"/>
              <a:t>رابعا: الأساليب الإسقاطية</a:t>
            </a:r>
          </a:p>
        </p:txBody>
      </p:sp>
    </p:spTree>
    <p:extLst>
      <p:ext uri="{BB962C8B-B14F-4D97-AF65-F5344CB8AC3E}">
        <p14:creationId xmlns:p14="http://schemas.microsoft.com/office/powerpoint/2010/main" val="1109124541"/>
      </p:ext>
    </p:extLst>
  </p:cSld>
  <p:clrMapOvr>
    <a:masterClrMapping/>
  </p:clrMapOvr>
  <mc:AlternateContent xmlns:mc="http://schemas.openxmlformats.org/markup-compatibility/2006" xmlns:p14="http://schemas.microsoft.com/office/powerpoint/2010/main">
    <mc:Choice Requires="p14">
      <p:transition p14:dur="10" advTm="70947"/>
    </mc:Choice>
    <mc:Fallback xmlns="">
      <p:transition advTm="70947"/>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CF8BB995-CF92-5F7D-ABA0-DEC577DCBCF3}"/>
              </a:ext>
            </a:extLst>
          </p:cNvPr>
          <p:cNvSpPr txBox="1"/>
          <p:nvPr/>
        </p:nvSpPr>
        <p:spPr>
          <a:xfrm>
            <a:off x="626140" y="1834346"/>
            <a:ext cx="10541000" cy="3785652"/>
          </a:xfrm>
          <a:prstGeom prst="rect">
            <a:avLst/>
          </a:prstGeom>
          <a:noFill/>
        </p:spPr>
        <p:txBody>
          <a:bodyPr wrap="square" rtlCol="0">
            <a:spAutoFit/>
          </a:bodyPr>
          <a:lstStyle/>
          <a:p>
            <a:pPr algn="ctr" rtl="1"/>
            <a:r>
              <a:rPr lang="ar-EG" sz="3000" u="sng" dirty="0" smtClean="0">
                <a:solidFill>
                  <a:srgbClr val="2D3956"/>
                </a:solidFill>
                <a:latin typeface="Alexandria" charset="0"/>
                <a:cs typeface="Alexandria" charset="0"/>
              </a:rPr>
              <a:t>أنواع </a:t>
            </a:r>
            <a:r>
              <a:rPr lang="ar-EG" sz="3000" u="sng" dirty="0">
                <a:solidFill>
                  <a:srgbClr val="2D3956"/>
                </a:solidFill>
                <a:latin typeface="Alexandria" charset="0"/>
                <a:cs typeface="Alexandria" charset="0"/>
              </a:rPr>
              <a:t>الأساليب الاسقاطية حسب طبيعة المثير </a:t>
            </a:r>
          </a:p>
          <a:p>
            <a:pPr algn="just" rtl="1"/>
            <a:r>
              <a:rPr lang="ar-EG" sz="3000" u="sng" dirty="0">
                <a:solidFill>
                  <a:srgbClr val="2D3956"/>
                </a:solidFill>
                <a:latin typeface="Alexandria" charset="0"/>
                <a:cs typeface="Alexandria" charset="0"/>
              </a:rPr>
              <a:t>النوع الأول : الأساليب الاسقاطية اللفظية </a:t>
            </a:r>
          </a:p>
          <a:p>
            <a:pPr algn="just" rtl="1"/>
            <a:r>
              <a:rPr lang="ar-EG" sz="3000" dirty="0">
                <a:solidFill>
                  <a:srgbClr val="2D3956"/>
                </a:solidFill>
                <a:latin typeface="Alexandria" charset="0"/>
                <a:cs typeface="Alexandria" charset="0"/>
              </a:rPr>
              <a:t>1- أساليب ترابط الالفاظ : يذكر الباحث مجموعة من الالفاظ ويطلب من المستجوب ان يعلق عليها  ككلمة دكتور ، جامعة ، ثم نسمع ماذا يعني ذلك للمستجوب .</a:t>
            </a:r>
          </a:p>
          <a:p>
            <a:pPr algn="just" rtl="1"/>
            <a:r>
              <a:rPr lang="ar-EG" sz="3000" dirty="0">
                <a:solidFill>
                  <a:srgbClr val="2D3956"/>
                </a:solidFill>
                <a:latin typeface="Alexandria" charset="0"/>
                <a:cs typeface="Alexandria" charset="0"/>
              </a:rPr>
              <a:t>2- اختبار الجملة الناقصة : حيث يعرض البحث جملة ناقصة على المستجوب ويطلب الباحث منه إكمالها بسرعة مثل :  ان الشغب في الجامعات يمثل ظاهرة .........</a:t>
            </a:r>
          </a:p>
          <a:p>
            <a:pPr algn="just" rtl="1"/>
            <a:r>
              <a:rPr lang="ar-EG" sz="3000" dirty="0">
                <a:solidFill>
                  <a:srgbClr val="2D3956"/>
                </a:solidFill>
                <a:latin typeface="Alexandria" charset="0"/>
                <a:cs typeface="Alexandria" charset="0"/>
              </a:rPr>
              <a:t>3- اختبار تكملة القصة: يذكر الباحث قصة قصيرة ويطلب من المستجوب تكملتها لوضع النهاية التي يرغبها المستجوب من للقصة</a:t>
            </a:r>
          </a:p>
        </p:txBody>
      </p:sp>
      <p:pic>
        <p:nvPicPr>
          <p:cNvPr id="7" name="Graphic 21">
            <a:extLst>
              <a:ext uri="{FF2B5EF4-FFF2-40B4-BE49-F238E27FC236}">
                <a16:creationId xmlns:a16="http://schemas.microsoft.com/office/drawing/2014/main" xmlns="" id="{6405288A-A088-0106-C3AD-FF59FF79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813789286"/>
      </p:ext>
    </p:extLst>
  </p:cSld>
  <p:clrMapOvr>
    <a:masterClrMapping/>
  </p:clrMapOvr>
  <mc:AlternateContent xmlns:mc="http://schemas.openxmlformats.org/markup-compatibility/2006" xmlns:p14="http://schemas.microsoft.com/office/powerpoint/2010/main">
    <mc:Choice Requires="p14">
      <p:transition p14:dur="10" advTm="51301"/>
    </mc:Choice>
    <mc:Fallback xmlns="">
      <p:transition advTm="51301"/>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A4B13F2-6552-CE98-E0D7-385BCBF06F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6FA3354-0570-7296-3A28-22568F65434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8724EC28-465F-8C96-F8CD-8E0422800879}"/>
              </a:ext>
            </a:extLst>
          </p:cNvPr>
          <p:cNvSpPr txBox="1"/>
          <p:nvPr/>
        </p:nvSpPr>
        <p:spPr>
          <a:xfrm>
            <a:off x="626140" y="1834346"/>
            <a:ext cx="10541000" cy="4031873"/>
          </a:xfrm>
          <a:prstGeom prst="rect">
            <a:avLst/>
          </a:prstGeom>
          <a:noFill/>
        </p:spPr>
        <p:txBody>
          <a:bodyPr wrap="square" rtlCol="0">
            <a:spAutoFit/>
          </a:bodyPr>
          <a:lstStyle/>
          <a:p>
            <a:pPr algn="just" rtl="1"/>
            <a:r>
              <a:rPr lang="ar-EG" sz="3200" u="sng" dirty="0">
                <a:solidFill>
                  <a:srgbClr val="2D3956"/>
                </a:solidFill>
                <a:latin typeface="Alexandria" charset="0"/>
                <a:cs typeface="Alexandria" charset="0"/>
              </a:rPr>
              <a:t>النوع الثاني : الأساليب السيكودرامية </a:t>
            </a:r>
          </a:p>
          <a:p>
            <a:pPr algn="just" rtl="1"/>
            <a:r>
              <a:rPr lang="ar-EG" sz="3200" dirty="0">
                <a:solidFill>
                  <a:srgbClr val="2D3956"/>
                </a:solidFill>
                <a:latin typeface="Alexandria" charset="0"/>
                <a:cs typeface="Alexandria" charset="0"/>
              </a:rPr>
              <a:t>يطلب من المستجوب بتمثيل موقف معين أو تقليد شخصية معينة وملاحظة ما يضيفه المستجوب على الشخصية من لمسات نفسية ومبالغة تعكس ما بداخله. </a:t>
            </a:r>
          </a:p>
          <a:p>
            <a:pPr algn="just" rtl="1"/>
            <a:r>
              <a:rPr lang="ar-EG" sz="3200" u="sng" dirty="0">
                <a:solidFill>
                  <a:srgbClr val="2D3956"/>
                </a:solidFill>
                <a:latin typeface="Alexandria" charset="0"/>
                <a:cs typeface="Alexandria" charset="0"/>
              </a:rPr>
              <a:t>النوع الثالث: لأساليب الاسقاطية الرمزية </a:t>
            </a:r>
          </a:p>
          <a:p>
            <a:pPr algn="just" rtl="1"/>
            <a:r>
              <a:rPr lang="ar-EG" sz="3200" dirty="0">
                <a:solidFill>
                  <a:srgbClr val="2D3956"/>
                </a:solidFill>
                <a:latin typeface="Alexandria" charset="0"/>
                <a:cs typeface="Alexandria" charset="0"/>
              </a:rPr>
              <a:t>1- اختبار رورشاخ : توضع نقطة حبر على ورقة ما فتعطي شكلا ما ويطلب من المستجوب التعليق على الشكل الذي يره ؟ وهل يشبه شيئا يرتبط بذهنه؟ </a:t>
            </a:r>
          </a:p>
          <a:p>
            <a:pPr algn="just" rtl="1"/>
            <a:r>
              <a:rPr lang="ar-EG" sz="3200" dirty="0">
                <a:solidFill>
                  <a:srgbClr val="2D3956"/>
                </a:solidFill>
                <a:latin typeface="Alexandria" charset="0"/>
                <a:cs typeface="Alexandria" charset="0"/>
              </a:rPr>
              <a:t>2- الاختبارات الانشائية: يعرض الباحث صور ويطلب من المستجوب ان يذكر ما يوحي له ذلك بان يبني قصة قصيرة حول ذلك. </a:t>
            </a:r>
          </a:p>
        </p:txBody>
      </p:sp>
      <p:pic>
        <p:nvPicPr>
          <p:cNvPr id="7" name="Graphic 21">
            <a:extLst>
              <a:ext uri="{FF2B5EF4-FFF2-40B4-BE49-F238E27FC236}">
                <a16:creationId xmlns:a16="http://schemas.microsoft.com/office/drawing/2014/main" xmlns="" id="{F22480FB-8FB1-0523-0F03-5EB59FC519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30CCB0E0-BE83-A04F-241D-849B505EE5E6}"/>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409837732"/>
      </p:ext>
    </p:extLst>
  </p:cSld>
  <p:clrMapOvr>
    <a:masterClrMapping/>
  </p:clrMapOvr>
  <mc:AlternateContent xmlns:mc="http://schemas.openxmlformats.org/markup-compatibility/2006" xmlns:p14="http://schemas.microsoft.com/office/powerpoint/2010/main">
    <mc:Choice Requires="p14">
      <p:transition p14:dur="10" advTm="73707"/>
    </mc:Choice>
    <mc:Fallback xmlns="">
      <p:transition advTm="73707"/>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A4B13F2-6552-CE98-E0D7-385BCBF06F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6FA3354-0570-7296-3A28-22568F65434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8724EC28-465F-8C96-F8CD-8E0422800879}"/>
              </a:ext>
            </a:extLst>
          </p:cNvPr>
          <p:cNvSpPr txBox="1"/>
          <p:nvPr/>
        </p:nvSpPr>
        <p:spPr>
          <a:xfrm>
            <a:off x="626140" y="1834346"/>
            <a:ext cx="10541000" cy="4247317"/>
          </a:xfrm>
          <a:prstGeom prst="rect">
            <a:avLst/>
          </a:prstGeom>
          <a:noFill/>
        </p:spPr>
        <p:txBody>
          <a:bodyPr wrap="square" rtlCol="0">
            <a:spAutoFit/>
          </a:bodyPr>
          <a:lstStyle/>
          <a:p>
            <a:pPr algn="just" rtl="1"/>
            <a:r>
              <a:rPr lang="ar-EG" sz="3000" u="sng" dirty="0" smtClean="0">
                <a:solidFill>
                  <a:srgbClr val="2D3956"/>
                </a:solidFill>
                <a:latin typeface="Alexandria" charset="0"/>
                <a:cs typeface="Alexandria" charset="0"/>
              </a:rPr>
              <a:t>مزايا </a:t>
            </a:r>
            <a:r>
              <a:rPr lang="ar-EG" sz="3000" u="sng" dirty="0">
                <a:solidFill>
                  <a:srgbClr val="2D3956"/>
                </a:solidFill>
                <a:latin typeface="Alexandria" charset="0"/>
                <a:cs typeface="Alexandria" charset="0"/>
              </a:rPr>
              <a:t>الأساليب الاسقاطية</a:t>
            </a:r>
          </a:p>
          <a:p>
            <a:pPr marL="457200" indent="-457200" algn="just" rtl="1">
              <a:buFont typeface="Wingdings" pitchFamily="2" charset="2"/>
              <a:buChar char="ü"/>
            </a:pPr>
            <a:r>
              <a:rPr lang="ar-EG" sz="3000" dirty="0">
                <a:solidFill>
                  <a:srgbClr val="2D3956"/>
                </a:solidFill>
                <a:latin typeface="Alexandria" charset="0"/>
                <a:cs typeface="Alexandria" charset="0"/>
              </a:rPr>
              <a:t>المرونة ، حيث يمكن استخدام أكثر من أسلوب اسقاطي في آن واحد </a:t>
            </a:r>
          </a:p>
          <a:p>
            <a:pPr marL="457200" indent="-457200" algn="just" rtl="1">
              <a:buFont typeface="Wingdings" pitchFamily="2" charset="2"/>
              <a:buChar char="ü"/>
            </a:pPr>
            <a:r>
              <a:rPr lang="ar-EG" sz="3000" dirty="0">
                <a:solidFill>
                  <a:srgbClr val="2D3956"/>
                </a:solidFill>
                <a:latin typeface="Alexandria" charset="0"/>
                <a:cs typeface="Alexandria" charset="0"/>
              </a:rPr>
              <a:t>مفيدة في الدراسات المقارنة بين المجتمعات في مواقف متعددة</a:t>
            </a:r>
          </a:p>
          <a:p>
            <a:pPr marL="457200" indent="-457200" algn="just" rtl="1">
              <a:buFont typeface="Wingdings" pitchFamily="2" charset="2"/>
              <a:buChar char="ü"/>
            </a:pPr>
            <a:r>
              <a:rPr lang="ar-EG" sz="3000" dirty="0">
                <a:solidFill>
                  <a:srgbClr val="2D3956"/>
                </a:solidFill>
                <a:latin typeface="Alexandria" charset="0"/>
                <a:cs typeface="Alexandria" charset="0"/>
              </a:rPr>
              <a:t>دراسة الجوانب النفسية والشخصية للمستجوب. </a:t>
            </a:r>
          </a:p>
          <a:p>
            <a:pPr algn="just" rtl="1"/>
            <a:r>
              <a:rPr lang="ar-EG" sz="3000" u="sng" dirty="0">
                <a:solidFill>
                  <a:srgbClr val="2D3956"/>
                </a:solidFill>
                <a:latin typeface="Alexandria" charset="0"/>
                <a:cs typeface="Alexandria" charset="0"/>
              </a:rPr>
              <a:t>عيوب الأساليب الاسقاطية </a:t>
            </a:r>
          </a:p>
          <a:p>
            <a:pPr marL="457200" indent="-457200" algn="just" rtl="1">
              <a:buFont typeface="Wingdings" pitchFamily="2" charset="2"/>
              <a:buChar char="ü"/>
            </a:pPr>
            <a:r>
              <a:rPr lang="ar-EG" sz="3000" dirty="0">
                <a:solidFill>
                  <a:srgbClr val="2D3956"/>
                </a:solidFill>
                <a:latin typeface="Alexandria" charset="0"/>
                <a:cs typeface="Alexandria" charset="0"/>
              </a:rPr>
              <a:t>صعوبة تفسير البيانات بسبب الانفعال والعصبية التي تنتاب المستجوب</a:t>
            </a:r>
          </a:p>
          <a:p>
            <a:pPr marL="457200" indent="-457200" algn="just" rtl="1">
              <a:buFont typeface="Wingdings" pitchFamily="2" charset="2"/>
              <a:buChar char="ü"/>
            </a:pPr>
            <a:r>
              <a:rPr lang="ar-EG" sz="3000" dirty="0">
                <a:solidFill>
                  <a:srgbClr val="2D3956"/>
                </a:solidFill>
                <a:latin typeface="Alexandria" charset="0"/>
                <a:cs typeface="Alexandria" charset="0"/>
              </a:rPr>
              <a:t>يطبق على الدراسات النفسية ويصعب تطبيقه على غيرها من الدراسات </a:t>
            </a:r>
          </a:p>
          <a:p>
            <a:pPr marL="457200" indent="-457200" algn="just" rtl="1">
              <a:buFont typeface="Wingdings" pitchFamily="2" charset="2"/>
              <a:buChar char="ü"/>
            </a:pPr>
            <a:r>
              <a:rPr lang="ar-EG" sz="3000" dirty="0">
                <a:solidFill>
                  <a:srgbClr val="2D3956"/>
                </a:solidFill>
                <a:latin typeface="Alexandria" charset="0"/>
                <a:cs typeface="Alexandria" charset="0"/>
              </a:rPr>
              <a:t>قد يرفض المستجوب التعاون وهذا لا يساعد في تحقيق هدف البحث</a:t>
            </a:r>
          </a:p>
          <a:p>
            <a:pPr marL="457200" indent="-457200" algn="just" rtl="1">
              <a:buFont typeface="Wingdings" pitchFamily="2" charset="2"/>
              <a:buChar char="ü"/>
            </a:pPr>
            <a:r>
              <a:rPr lang="ar-EG" sz="3000" dirty="0">
                <a:solidFill>
                  <a:srgbClr val="2D3956"/>
                </a:solidFill>
                <a:latin typeface="Alexandria" charset="0"/>
                <a:cs typeface="Alexandria" charset="0"/>
              </a:rPr>
              <a:t>صعوبة تقنين البيانات وتصنيفها وتحليلها. </a:t>
            </a:r>
          </a:p>
        </p:txBody>
      </p:sp>
      <p:pic>
        <p:nvPicPr>
          <p:cNvPr id="7" name="Graphic 21">
            <a:extLst>
              <a:ext uri="{FF2B5EF4-FFF2-40B4-BE49-F238E27FC236}">
                <a16:creationId xmlns:a16="http://schemas.microsoft.com/office/drawing/2014/main" xmlns="" id="{F22480FB-8FB1-0523-0F03-5EB59FC519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30CCB0E0-BE83-A04F-241D-849B505EE5E6}"/>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89427171"/>
      </p:ext>
    </p:extLst>
  </p:cSld>
  <p:clrMapOvr>
    <a:masterClrMapping/>
  </p:clrMapOvr>
  <mc:AlternateContent xmlns:mc="http://schemas.openxmlformats.org/markup-compatibility/2006" xmlns:p14="http://schemas.microsoft.com/office/powerpoint/2010/main">
    <mc:Choice Requires="p14">
      <p:transition p14:dur="10" advTm="55523"/>
    </mc:Choice>
    <mc:Fallback xmlns="">
      <p:transition advTm="55523"/>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22736A1-D12F-2D25-827F-548C795BC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49475F4-A54F-3173-9094-EF82D560836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05582E67-D38B-142E-E2AF-C76F6D00E610}"/>
              </a:ext>
            </a:extLst>
          </p:cNvPr>
          <p:cNvSpPr txBox="1"/>
          <p:nvPr/>
        </p:nvSpPr>
        <p:spPr>
          <a:xfrm>
            <a:off x="933399" y="1699178"/>
            <a:ext cx="10433101" cy="3970318"/>
          </a:xfrm>
          <a:prstGeom prst="rect">
            <a:avLst/>
          </a:prstGeom>
          <a:noFill/>
        </p:spPr>
        <p:txBody>
          <a:bodyPr wrap="square" rtlCol="0">
            <a:spAutoFit/>
          </a:bodyPr>
          <a:lstStyle/>
          <a:p>
            <a:pPr algn="ctr" rtl="1"/>
            <a:r>
              <a:rPr lang="ar-EG" sz="2800" b="1" u="sng" dirty="0">
                <a:solidFill>
                  <a:srgbClr val="2D3956"/>
                </a:solidFill>
                <a:latin typeface="Alexandria" charset="0"/>
                <a:cs typeface="Alexandria" charset="0"/>
              </a:rPr>
              <a:t>التكليف </a:t>
            </a:r>
            <a:r>
              <a:rPr lang="ar-SA" sz="2800" b="1" u="sng" dirty="0" smtClean="0">
                <a:solidFill>
                  <a:srgbClr val="2D3956"/>
                </a:solidFill>
                <a:latin typeface="Alexandria" charset="0"/>
                <a:cs typeface="Alexandria" charset="0"/>
              </a:rPr>
              <a:t>الرابع</a:t>
            </a:r>
            <a:endParaRPr lang="ar-EG" sz="2800" b="1" u="sng" dirty="0">
              <a:solidFill>
                <a:srgbClr val="2D3956"/>
              </a:solidFill>
              <a:latin typeface="Alexandria" charset="0"/>
              <a:cs typeface="Alexandria" charset="0"/>
            </a:endParaRPr>
          </a:p>
          <a:p>
            <a:pPr algn="just" rtl="1"/>
            <a:endParaRPr lang="ar-SA" sz="2800" dirty="0">
              <a:latin typeface="Alexandria"/>
            </a:endParaRPr>
          </a:p>
          <a:p>
            <a:pPr algn="just" rtl="1"/>
            <a:r>
              <a:rPr lang="ar-SA" sz="2800" dirty="0">
                <a:latin typeface="Alexandria"/>
              </a:rPr>
              <a:t>المطلوب انتقاء بحث في مجال تخصصك ، ثم قم بعمل فيديو لا يقل عن خمس دقائق مستعرضا فيه ما يلي: </a:t>
            </a:r>
          </a:p>
          <a:p>
            <a:pPr algn="just" rtl="1"/>
            <a:r>
              <a:rPr lang="ar-SA" sz="2800" dirty="0">
                <a:latin typeface="Alexandria"/>
              </a:rPr>
              <a:t> - طبيعة بيانات البحث وأداة جمع البيانات أو مصادر الحصول عليها </a:t>
            </a:r>
          </a:p>
          <a:p>
            <a:pPr algn="just" rtl="1"/>
            <a:r>
              <a:rPr lang="ar-SA" sz="2800" dirty="0">
                <a:latin typeface="Alexandria"/>
              </a:rPr>
              <a:t>عرض تصميم استمارة الاستبيان موضحا بها المحاور الرئيسية والعبارات التي تنتمي لها </a:t>
            </a:r>
          </a:p>
          <a:p>
            <a:pPr algn="just" rtl="1"/>
            <a:r>
              <a:rPr lang="ar-SA" sz="2800" dirty="0">
                <a:latin typeface="Alexandria"/>
              </a:rPr>
              <a:t>توضيح إذا ما كانت الاستمارة تتمتع بالثبات طبقا لما أثبته الباحث في ورقته البحثية ، مع ذكر وتوضيح أهم الاختبارات التي استخدمها الباحث لإثبات ذلك. </a:t>
            </a:r>
          </a:p>
          <a:p>
            <a:pPr algn="r" rtl="1"/>
            <a:endParaRPr lang="en-US" sz="28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xmlns="" id="{89C444B0-229B-26D9-12BA-55A8D50D42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8320AFCA-BE27-6F12-C6D6-359B0C76D74E}"/>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87710963"/>
      </p:ext>
    </p:extLst>
  </p:cSld>
  <p:clrMapOvr>
    <a:masterClrMapping/>
  </p:clrMapOvr>
  <mc:AlternateContent xmlns:mc="http://schemas.openxmlformats.org/markup-compatibility/2006" xmlns:p14="http://schemas.microsoft.com/office/powerpoint/2010/main">
    <mc:Choice Requires="p14">
      <p:transition p14:dur="10" advTm="102915"/>
    </mc:Choice>
    <mc:Fallback xmlns="">
      <p:transition advTm="102915"/>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580"/>
    </mc:Choice>
    <mc:Fallback xmlns="">
      <p:transition spd="slow" advTm="95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688354b5-287c-4cda-825e-1d7935aea40e"/>
    <ds:schemaRef ds:uri="aca13214-df29-4e3c-a050-857c0bf7bd8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2D46F02-48DC-4473-B012-C1C08A50D1B9}"/>
</file>

<file path=docProps/app.xml><?xml version="1.0" encoding="utf-8"?>
<Properties xmlns="http://schemas.openxmlformats.org/officeDocument/2006/extended-properties" xmlns:vt="http://schemas.openxmlformats.org/officeDocument/2006/docPropsVTypes">
  <TotalTime>9884</TotalTime>
  <Words>3340</Words>
  <Application>Microsoft Office PowerPoint</Application>
  <PresentationFormat>Custom</PresentationFormat>
  <Paragraphs>543</Paragraphs>
  <Slides>64</Slides>
  <Notes>7</Notes>
  <HiddenSlides>0</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RescuE CenTeR</cp:lastModifiedBy>
  <cp:revision>575</cp:revision>
  <dcterms:created xsi:type="dcterms:W3CDTF">2023-04-29T09:08:00Z</dcterms:created>
  <dcterms:modified xsi:type="dcterms:W3CDTF">2026-06-21T15:29:34Z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