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4"/>
  </p:notesMasterIdLst>
  <p:sldIdLst>
    <p:sldId id="496" r:id="rId3"/>
    <p:sldId id="341" r:id="rId4"/>
    <p:sldId id="344" r:id="rId5"/>
    <p:sldId id="345" r:id="rId6"/>
    <p:sldId id="346" r:id="rId7"/>
    <p:sldId id="347" r:id="rId8"/>
    <p:sldId id="348" r:id="rId9"/>
    <p:sldId id="349" r:id="rId10"/>
    <p:sldId id="350" r:id="rId11"/>
    <p:sldId id="351" r:id="rId12"/>
    <p:sldId id="352" r:id="rId13"/>
    <p:sldId id="353" r:id="rId14"/>
    <p:sldId id="354" r:id="rId15"/>
    <p:sldId id="355" r:id="rId16"/>
    <p:sldId id="356" r:id="rId17"/>
    <p:sldId id="357" r:id="rId18"/>
    <p:sldId id="358" r:id="rId19"/>
    <p:sldId id="359" r:id="rId20"/>
    <p:sldId id="360" r:id="rId21"/>
    <p:sldId id="361" r:id="rId22"/>
    <p:sldId id="362" r:id="rId23"/>
    <p:sldId id="364" r:id="rId24"/>
    <p:sldId id="363" r:id="rId25"/>
    <p:sldId id="365" r:id="rId26"/>
    <p:sldId id="366" r:id="rId27"/>
    <p:sldId id="367" r:id="rId28"/>
    <p:sldId id="368" r:id="rId29"/>
    <p:sldId id="369" r:id="rId30"/>
    <p:sldId id="370" r:id="rId31"/>
    <p:sldId id="371" r:id="rId32"/>
    <p:sldId id="372" r:id="rId33"/>
    <p:sldId id="373" r:id="rId34"/>
    <p:sldId id="374" r:id="rId35"/>
    <p:sldId id="375" r:id="rId36"/>
    <p:sldId id="376" r:id="rId37"/>
    <p:sldId id="377" r:id="rId38"/>
    <p:sldId id="378" r:id="rId39"/>
    <p:sldId id="379" r:id="rId40"/>
    <p:sldId id="380" r:id="rId41"/>
    <p:sldId id="381" r:id="rId42"/>
    <p:sldId id="343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6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customXml" Target="../customXml/item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001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15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879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27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2241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4550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1192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6768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3301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4071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4742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7797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2896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951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388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733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117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5557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2/2/2026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2/2/2026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0340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836695" y="3642953"/>
            <a:ext cx="6573085" cy="1569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ajawal Medium"/>
              <a:cs typeface="Times New Roman" panose="02020603050405020304" pitchFamily="18" charset="0"/>
              <a:sym typeface="Tajawal Medium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Protecting Data in your Application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00B8D6-9340-A979-D449-5277925FFCFE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Ibrahim Gomaa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443509-9087-908F-8FD5-2958BFE124E4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817064-7895-CCE1-96C6-041ED8F73CED}"/>
              </a:ext>
            </a:extLst>
          </p:cNvPr>
          <p:cNvSpPr txBox="1"/>
          <p:nvPr/>
        </p:nvSpPr>
        <p:spPr>
          <a:xfrm>
            <a:off x="5027979" y="2220922"/>
            <a:ext cx="65730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AWS Cloud Security Foundations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+mn-cs"/>
              </a:rPr>
              <a:t>(AWS-CSF)</a:t>
            </a: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937959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108488" y="6260451"/>
            <a:ext cx="2483061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41491A-DEFF-C37A-54A7-CAEAF1C92BBF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9440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  <a:p>
            <a:pPr marL="0" indent="0" algn="ctr">
              <a:buNone/>
            </a:pP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3784867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4140643" y="631060"/>
            <a:ext cx="553675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68354" y="382456"/>
            <a:ext cx="2693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145917" y="62700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897836" y="940245"/>
            <a:ext cx="53486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responsibility model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63CD7-8EA6-351B-58D2-42075A8DDADA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10" name="Picture 9" descr="Shared responsibility model diagram. See description in slide notes.">
            <a:extLst>
              <a:ext uri="{FF2B5EF4-FFF2-40B4-BE49-F238E27FC236}">
                <a16:creationId xmlns:a16="http://schemas.microsoft.com/office/drawing/2014/main" id="{18D4B009-CF8B-1221-80AB-F674CCB8E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4534" y="1439590"/>
            <a:ext cx="9200895" cy="430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70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4140643" y="631060"/>
            <a:ext cx="553675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68354" y="382456"/>
            <a:ext cx="2693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145917" y="62700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897836" y="940245"/>
            <a:ext cx="53486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protect data at rest?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63CD7-8EA6-351B-58D2-42075A8DDADA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3" name="Text Placeholder 3">
            <a:extLst>
              <a:ext uri="{FF2B5EF4-FFF2-40B4-BE49-F238E27FC236}">
                <a16:creationId xmlns:a16="http://schemas.microsoft.com/office/drawing/2014/main" id="{D3D8B827-55A3-DD56-B459-1B98B8A5F6D4}"/>
              </a:ext>
            </a:extLst>
          </p:cNvPr>
          <p:cNvSpPr txBox="1">
            <a:spLocks/>
          </p:cNvSpPr>
          <p:nvPr/>
        </p:nvSpPr>
        <p:spPr>
          <a:xfrm>
            <a:off x="623392" y="1606560"/>
            <a:ext cx="8045918" cy="37712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scenarios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disclosure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integrity compromise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Accidental or malicious deletion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System, hardware, and software availability</a:t>
            </a:r>
          </a:p>
          <a:p>
            <a:pPr>
              <a:spcBef>
                <a:spcPts val="24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 layer of protection if your system is compromised</a:t>
            </a:r>
          </a:p>
        </p:txBody>
      </p:sp>
      <p:pic>
        <p:nvPicPr>
          <p:cNvPr id="8" name="Picture Placeholder 5">
            <a:extLst>
              <a:ext uri="{FF2B5EF4-FFF2-40B4-BE49-F238E27FC236}">
                <a16:creationId xmlns:a16="http://schemas.microsoft.com/office/drawing/2014/main" id="{2B7DE3F4-8336-5525-4C67-2B3DAFAB5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3387" y="1988106"/>
            <a:ext cx="2879595" cy="271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84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4140643" y="631060"/>
            <a:ext cx="553675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68354" y="382456"/>
            <a:ext cx="2693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145917" y="62700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897836" y="940245"/>
            <a:ext cx="53486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rest in Amazon S3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63CD7-8EA6-351B-58D2-42075A8DDADA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748F1790-E0C9-B38F-CB75-AFD4FDC74F47}"/>
              </a:ext>
            </a:extLst>
          </p:cNvPr>
          <p:cNvSpPr txBox="1">
            <a:spLocks/>
          </p:cNvSpPr>
          <p:nvPr/>
        </p:nvSpPr>
        <p:spPr>
          <a:xfrm>
            <a:off x="623392" y="1764849"/>
            <a:ext cx="7671160" cy="24405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stored in Amazon S3 is private by default and requires AWS credentials for access.</a:t>
            </a:r>
          </a:p>
          <a:p>
            <a:pPr lvl="1">
              <a:spcAft>
                <a:spcPts val="18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bucket policies for granular access to objects.</a:t>
            </a:r>
          </a:p>
          <a:p>
            <a:pPr lvl="1">
              <a:spcAft>
                <a:spcPts val="18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encrypting data at rest.</a:t>
            </a:r>
          </a:p>
        </p:txBody>
      </p:sp>
      <p:pic>
        <p:nvPicPr>
          <p:cNvPr id="11" name="Picture 10" descr="Amazon S3 bucket using AWS KMS keys to encrypt its objects.">
            <a:extLst>
              <a:ext uri="{FF2B5EF4-FFF2-40B4-BE49-F238E27FC236}">
                <a16:creationId xmlns:a16="http://schemas.microsoft.com/office/drawing/2014/main" id="{D2927996-EBD0-316F-437D-39AD5FAF01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0380" y="1706892"/>
            <a:ext cx="2969009" cy="378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63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4140643" y="631060"/>
            <a:ext cx="5536757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68354" y="382456"/>
            <a:ext cx="2693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145917" y="6270021"/>
            <a:ext cx="2307839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897836" y="940245"/>
            <a:ext cx="534861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Granting permissions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163CD7-8EA6-351B-58D2-42075A8DDADA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3" name="Identity-based label">
            <a:extLst>
              <a:ext uri="{FF2B5EF4-FFF2-40B4-BE49-F238E27FC236}">
                <a16:creationId xmlns:a16="http://schemas.microsoft.com/office/drawing/2014/main" id="{6B95C127-60DE-7510-385C-4327FA6F3305}"/>
              </a:ext>
            </a:extLst>
          </p:cNvPr>
          <p:cNvSpPr txBox="1"/>
          <p:nvPr/>
        </p:nvSpPr>
        <p:spPr>
          <a:xfrm>
            <a:off x="1047052" y="1579718"/>
            <a:ext cx="3749040" cy="7078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Identity based</a:t>
            </a:r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 </a:t>
            </a:r>
          </a:p>
          <a:p>
            <a:pPr algn="ctr"/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(Attached to an </a:t>
            </a:r>
            <a:r>
              <a:rPr lang="en-US" sz="2000" i="1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IAM principal</a:t>
            </a:r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)</a:t>
            </a:r>
          </a:p>
        </p:txBody>
      </p:sp>
      <p:graphicFrame>
        <p:nvGraphicFramePr>
          <p:cNvPr id="8" name="Identity table">
            <a:extLst>
              <a:ext uri="{FF2B5EF4-FFF2-40B4-BE49-F238E27FC236}">
                <a16:creationId xmlns:a16="http://schemas.microsoft.com/office/drawing/2014/main" id="{36979A84-CA01-CCF5-F5C1-196F4811B5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399163"/>
              </p:ext>
            </p:extLst>
          </p:nvPr>
        </p:nvGraphicFramePr>
        <p:xfrm>
          <a:off x="965406" y="2604158"/>
          <a:ext cx="4357465" cy="109728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2030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1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4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14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Resource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Get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Put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List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Bucket</a:t>
                      </a:r>
                      <a:r>
                        <a:rPr lang="en-US" sz="1600" baseline="0" dirty="0"/>
                        <a:t> X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Bucket Y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2"/>
                          </a:solidFill>
                        </a:rPr>
                        <a:t>N/A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2"/>
                          </a:solidFill>
                        </a:rPr>
                        <a:t>N/A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Resource-based label">
            <a:extLst>
              <a:ext uri="{FF2B5EF4-FFF2-40B4-BE49-F238E27FC236}">
                <a16:creationId xmlns:a16="http://schemas.microsoft.com/office/drawing/2014/main" id="{427619ED-4F36-8C32-C46D-8450AB23DBF2}"/>
              </a:ext>
            </a:extLst>
          </p:cNvPr>
          <p:cNvSpPr txBox="1"/>
          <p:nvPr/>
        </p:nvSpPr>
        <p:spPr>
          <a:xfrm>
            <a:off x="6803456" y="1305538"/>
            <a:ext cx="3749040" cy="7078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Resource based</a:t>
            </a:r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 </a:t>
            </a:r>
          </a:p>
          <a:p>
            <a:pPr algn="ctr"/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(Attached to an </a:t>
            </a:r>
            <a:r>
              <a:rPr lang="en-US" sz="2000" i="1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AWS resource</a:t>
            </a:r>
            <a:r>
              <a:rPr lang="en-US" sz="2000" dirty="0">
                <a:solidFill>
                  <a:schemeClr val="tx2"/>
                </a:solidFill>
                <a:ea typeface="Amazon Ember Light" panose="020B0403020204020204" pitchFamily="34" charset="0"/>
                <a:cs typeface="Amazon Ember Light" panose="020B0403020204020204" pitchFamily="34" charset="0"/>
              </a:rPr>
              <a:t>)</a:t>
            </a:r>
          </a:p>
        </p:txBody>
      </p:sp>
      <p:sp>
        <p:nvSpPr>
          <p:cNvPr id="18" name="Question 1">
            <a:extLst>
              <a:ext uri="{FF2B5EF4-FFF2-40B4-BE49-F238E27FC236}">
                <a16:creationId xmlns:a16="http://schemas.microsoft.com/office/drawing/2014/main" id="{B4784ED0-A37A-F9DB-6D54-B34809A10DBA}"/>
              </a:ext>
            </a:extLst>
          </p:cNvPr>
          <p:cNvSpPr txBox="1"/>
          <p:nvPr/>
        </p:nvSpPr>
        <p:spPr>
          <a:xfrm>
            <a:off x="771534" y="4856558"/>
            <a:ext cx="6126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ea typeface="Amazon Ember Light" charset="0"/>
                <a:cs typeface="Amazon Ember Light" charset="0"/>
              </a:rPr>
              <a:t>Can Bob GET, PUT, or LIST for bucket X?</a:t>
            </a:r>
          </a:p>
        </p:txBody>
      </p:sp>
      <p:sp>
        <p:nvSpPr>
          <p:cNvPr id="21" name="Question 2">
            <a:extLst>
              <a:ext uri="{FF2B5EF4-FFF2-40B4-BE49-F238E27FC236}">
                <a16:creationId xmlns:a16="http://schemas.microsoft.com/office/drawing/2014/main" id="{8CCCED6E-C0FE-5BC8-82F8-2D52026C0DD9}"/>
              </a:ext>
            </a:extLst>
          </p:cNvPr>
          <p:cNvSpPr txBox="1"/>
          <p:nvPr/>
        </p:nvSpPr>
        <p:spPr>
          <a:xfrm>
            <a:off x="508904" y="5292100"/>
            <a:ext cx="6126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ea typeface="Amazon Ember Light" charset="0"/>
                <a:cs typeface="Amazon Ember Light" charset="0"/>
              </a:rPr>
              <a:t>Can Bob GET or LIST for bucket Y?</a:t>
            </a:r>
          </a:p>
        </p:txBody>
      </p:sp>
      <p:sp>
        <p:nvSpPr>
          <p:cNvPr id="23" name="Rounded Rectangle 33">
            <a:extLst>
              <a:ext uri="{FF2B5EF4-FFF2-40B4-BE49-F238E27FC236}">
                <a16:creationId xmlns:a16="http://schemas.microsoft.com/office/drawing/2014/main" id="{0DE0A778-04EC-F86A-7294-5F6BDA3794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992641" y="2147176"/>
            <a:ext cx="5370670" cy="2864700"/>
          </a:xfrm>
          <a:prstGeom prst="roundRect">
            <a:avLst>
              <a:gd name="adj" fmla="val 8998"/>
            </a:avLst>
          </a:prstGeom>
          <a:solidFill>
            <a:srgbClr val="F1F3F3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4" name="Bucket X">
            <a:extLst>
              <a:ext uri="{FF2B5EF4-FFF2-40B4-BE49-F238E27FC236}">
                <a16:creationId xmlns:a16="http://schemas.microsoft.com/office/drawing/2014/main" id="{38304BC1-7C0E-3450-9DF0-B538EAEA9FD0}"/>
              </a:ext>
            </a:extLst>
          </p:cNvPr>
          <p:cNvSpPr txBox="1"/>
          <p:nvPr/>
        </p:nvSpPr>
        <p:spPr>
          <a:xfrm>
            <a:off x="6151209" y="2604158"/>
            <a:ext cx="84478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ea typeface="Amazon Ember" panose="020B0603020204020204" pitchFamily="34" charset="0"/>
                <a:cs typeface="Amazon Ember" panose="020B0603020204020204" pitchFamily="34" charset="0"/>
              </a:rPr>
              <a:t>Bucket X</a:t>
            </a:r>
          </a:p>
        </p:txBody>
      </p:sp>
      <p:graphicFrame>
        <p:nvGraphicFramePr>
          <p:cNvPr id="27" name="Resource table 1">
            <a:extLst>
              <a:ext uri="{FF2B5EF4-FFF2-40B4-BE49-F238E27FC236}">
                <a16:creationId xmlns:a16="http://schemas.microsoft.com/office/drawing/2014/main" id="{60585F6D-8A44-20FA-57F2-3704E18879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969561"/>
              </p:ext>
            </p:extLst>
          </p:nvPr>
        </p:nvGraphicFramePr>
        <p:xfrm>
          <a:off x="7077019" y="2604158"/>
          <a:ext cx="4078224" cy="7315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6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User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Get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Put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List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Bob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DENY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Bucket Y">
            <a:extLst>
              <a:ext uri="{FF2B5EF4-FFF2-40B4-BE49-F238E27FC236}">
                <a16:creationId xmlns:a16="http://schemas.microsoft.com/office/drawing/2014/main" id="{217CC02B-D706-73A0-6958-29D661544F22}"/>
              </a:ext>
            </a:extLst>
          </p:cNvPr>
          <p:cNvSpPr txBox="1"/>
          <p:nvPr/>
        </p:nvSpPr>
        <p:spPr>
          <a:xfrm>
            <a:off x="6144253" y="3823373"/>
            <a:ext cx="844783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600" b="1" dirty="0">
                <a:solidFill>
                  <a:schemeClr val="tx2"/>
                </a:solidFill>
                <a:ea typeface="Amazon Ember" panose="020B0603020204020204" pitchFamily="34" charset="0"/>
                <a:cs typeface="Amazon Ember" panose="020B0603020204020204" pitchFamily="34" charset="0"/>
              </a:rPr>
              <a:t>Bucket Y</a:t>
            </a:r>
          </a:p>
        </p:txBody>
      </p:sp>
      <p:graphicFrame>
        <p:nvGraphicFramePr>
          <p:cNvPr id="29" name="Resource table 2">
            <a:extLst>
              <a:ext uri="{FF2B5EF4-FFF2-40B4-BE49-F238E27FC236}">
                <a16:creationId xmlns:a16="http://schemas.microsoft.com/office/drawing/2014/main" id="{18424AB6-49DC-5994-4268-669DE85925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1823827"/>
              </p:ext>
            </p:extLst>
          </p:nvPr>
        </p:nvGraphicFramePr>
        <p:xfrm>
          <a:off x="7077019" y="3823373"/>
          <a:ext cx="4078224" cy="7315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607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12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User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Get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Put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List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120">
                <a:tc>
                  <a:txBody>
                    <a:bodyPr/>
                    <a:lstStyle/>
                    <a:p>
                      <a:pPr algn="l"/>
                      <a:r>
                        <a:rPr lang="en-US" sz="1600" dirty="0"/>
                        <a:t>Bob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2"/>
                          </a:solidFill>
                        </a:rPr>
                        <a:t>N/A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ym typeface="Wingdings" panose="05000000000000000000" pitchFamily="2" charset="2"/>
                        </a:rPr>
                        <a:t>ALLOW</a:t>
                      </a:r>
                      <a:endParaRPr lang="en-US" sz="1600" dirty="0">
                        <a:solidFill>
                          <a:schemeClr val="tx2"/>
                        </a:solidFill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6071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  <a:p>
            <a:pPr marL="0" indent="0" algn="ctr">
              <a:buNone/>
            </a:pP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447339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4" y="1032406"/>
            <a:ext cx="5117831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Block Public Access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8E97440B-EFF9-8BFF-BAF4-B61CD7A7B462}"/>
              </a:ext>
            </a:extLst>
          </p:cNvPr>
          <p:cNvSpPr txBox="1">
            <a:spLocks/>
          </p:cNvSpPr>
          <p:nvPr/>
        </p:nvSpPr>
        <p:spPr>
          <a:xfrm>
            <a:off x="365760" y="1696970"/>
            <a:ext cx="9262378" cy="33493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manage public access to Amazon S3 resources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four settings: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Public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Acls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public access granted by new ACLs.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 Public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Acls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Block public access granted by any ACLs.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Public Policy: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Block public access granted by new public bucket policies.</a:t>
            </a:r>
          </a:p>
          <a:p>
            <a:pPr lvl="1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Restrict Public Buckets: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Block public and cross-account access by any public bucket policies.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5A63E47-85D6-43E6-5C6C-E4B8EF1B5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8138" y="2119281"/>
            <a:ext cx="1965881" cy="2284453"/>
            <a:chOff x="9628138" y="2857216"/>
            <a:chExt cx="1965881" cy="2284453"/>
          </a:xfrm>
        </p:grpSpPr>
        <p:pic>
          <p:nvPicPr>
            <p:cNvPr id="10" name="Graphic 31">
              <a:extLst>
                <a:ext uri="{FF2B5EF4-FFF2-40B4-BE49-F238E27FC236}">
                  <a16:creationId xmlns:a16="http://schemas.microsoft.com/office/drawing/2014/main" id="{B9CA4219-5986-B427-E533-A4E5D5F280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0798" y="2976452"/>
              <a:ext cx="1200560" cy="1200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C8189A6-DE97-F4E3-4EE1-9D9123417021}"/>
                </a:ext>
              </a:extLst>
            </p:cNvPr>
            <p:cNvSpPr txBox="1"/>
            <p:nvPr/>
          </p:nvSpPr>
          <p:spPr>
            <a:xfrm>
              <a:off x="9628138" y="4310672"/>
              <a:ext cx="196588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2"/>
                  </a:solidFill>
                </a:rPr>
                <a:t>Bucket with block public access settings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FD4A55A-AFAC-2BFF-3DC0-363540368992}"/>
                </a:ext>
              </a:extLst>
            </p:cNvPr>
            <p:cNvSpPr/>
            <p:nvPr/>
          </p:nvSpPr>
          <p:spPr>
            <a:xfrm>
              <a:off x="9868962" y="3029617"/>
              <a:ext cx="384923" cy="3332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endParaRPr lang="en-US" dirty="0">
                <a:solidFill>
                  <a:schemeClr val="tx2"/>
                </a:solidFill>
              </a:endParaRPr>
            </a:p>
          </p:txBody>
        </p:sp>
        <p:pic>
          <p:nvPicPr>
            <p:cNvPr id="16" name="Graphic 15" descr="Lock">
              <a:extLst>
                <a:ext uri="{FF2B5EF4-FFF2-40B4-BE49-F238E27FC236}">
                  <a16:creationId xmlns:a16="http://schemas.microsoft.com/office/drawing/2014/main" id="{595F3D14-F0BC-A103-4A1F-DED7AF83C3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803550" y="2857216"/>
              <a:ext cx="664608" cy="6646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0181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5" y="1032406"/>
            <a:ext cx="3530366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Versioning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D61E8EC7-2900-3D28-2351-EE37DE4BD9AA}"/>
              </a:ext>
            </a:extLst>
          </p:cNvPr>
          <p:cNvSpPr txBox="1">
            <a:spLocks/>
          </p:cNvSpPr>
          <p:nvPr/>
        </p:nvSpPr>
        <p:spPr>
          <a:xfrm>
            <a:off x="418318" y="1598205"/>
            <a:ext cx="8542801" cy="325192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new version with every upload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 from unintended deletion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retrieval of deleted objects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with lifecycle policies for cost savings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Can’t be turned off once enabled (only suspended)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Offers multi-factor authentication (MFA) delete for extra security</a:t>
            </a:r>
          </a:p>
        </p:txBody>
      </p:sp>
      <p:pic>
        <p:nvPicPr>
          <p:cNvPr id="21" name="Picture 20" descr="Diagram of an S3 bucket with multiple versions of an object.">
            <a:extLst>
              <a:ext uri="{FF2B5EF4-FFF2-40B4-BE49-F238E27FC236}">
                <a16:creationId xmlns:a16="http://schemas.microsoft.com/office/drawing/2014/main" id="{B1B6A319-C647-F803-80D7-7E41530159E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476" y="3621285"/>
            <a:ext cx="9400847" cy="229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82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663372" y="817632"/>
            <a:ext cx="3911365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Object Lock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94D5CBE0-CF5B-3D79-C414-F45650C5B676}"/>
              </a:ext>
            </a:extLst>
          </p:cNvPr>
          <p:cNvSpPr txBox="1">
            <a:spLocks/>
          </p:cNvSpPr>
          <p:nvPr/>
        </p:nvSpPr>
        <p:spPr>
          <a:xfrm>
            <a:off x="365760" y="1967696"/>
            <a:ext cx="11587890" cy="446705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Stores objects by using the write-once-read-many (WORM) model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Works only in versioned buckets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manage object retention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400" b="1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retention period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specifies a fixed period during which an object remains locked. During this period, your object is WORM-protected and can't be overwritten or deleted. </a:t>
            </a:r>
            <a:r>
              <a:rPr lang="en-US" sz="1400" b="1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legal hold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same protection as a retention period but has no expiration date. Instead, remains in place until you explicitly remove it)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two retention modes: </a:t>
            </a:r>
          </a:p>
          <a:p>
            <a:pPr lvl="1"/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Governance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users can't overwrite or delete an object version or alter</a:t>
            </a:r>
          </a:p>
          <a:p>
            <a:pPr marL="227012" lvl="1" indent="0">
              <a:buFont typeface="Arial" panose="020B0604020202020204" pitchFamily="34" charset="0"/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its lock settings unless they have special permissions</a:t>
            </a:r>
          </a:p>
          <a:p>
            <a:pPr lvl="1"/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Compliance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protected object version can't</a:t>
            </a:r>
          </a:p>
          <a:p>
            <a:pPr marL="227012" lvl="1" indent="0">
              <a:buFont typeface="Arial" panose="020B0604020202020204" pitchFamily="34" charset="0"/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overwritten or deleted by any user, </a:t>
            </a:r>
          </a:p>
          <a:p>
            <a:pPr marL="227012" lvl="1" indent="0">
              <a:buFont typeface="Arial" panose="020B0604020202020204" pitchFamily="34" charset="0"/>
              <a:buNone/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 the root user in your AWS account.</a:t>
            </a:r>
          </a:p>
        </p:txBody>
      </p:sp>
      <p:pic>
        <p:nvPicPr>
          <p:cNvPr id="8" name="Picture 7" descr="Diagram of an S3 bucket with S3 Object Lock enabled and multiple versions of an object.">
            <a:extLst>
              <a:ext uri="{FF2B5EF4-FFF2-40B4-BE49-F238E27FC236}">
                <a16:creationId xmlns:a16="http://schemas.microsoft.com/office/drawing/2014/main" id="{3BE4DBA6-8818-DF15-C61A-C0A2E253594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982" y="3859401"/>
            <a:ext cx="6014428" cy="180099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1996369-6464-E093-5F54-DDAC6271244B}"/>
              </a:ext>
            </a:extLst>
          </p:cNvPr>
          <p:cNvSpPr/>
          <p:nvPr/>
        </p:nvSpPr>
        <p:spPr>
          <a:xfrm>
            <a:off x="2932253" y="141994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Lock prevents an object version from being deleted or overwritten for a fixed amount of time or indefinitely</a:t>
            </a:r>
          </a:p>
        </p:txBody>
      </p:sp>
    </p:spTree>
    <p:extLst>
      <p:ext uri="{BB962C8B-B14F-4D97-AF65-F5344CB8AC3E}">
        <p14:creationId xmlns:p14="http://schemas.microsoft.com/office/powerpoint/2010/main" val="952946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  <a:p>
            <a:pPr marL="0" indent="0" algn="ctr">
              <a:buNone/>
            </a:pPr>
            <a:endParaRPr lang="en-US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3456148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4" y="1032406"/>
            <a:ext cx="5117831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Encryption: What, how, and why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18" name="Picture 17" descr="Diagram of the encryption function with the plaintext and a cryptographic key inputs and the ciphertext output.">
            <a:extLst>
              <a:ext uri="{FF2B5EF4-FFF2-40B4-BE49-F238E27FC236}">
                <a16:creationId xmlns:a16="http://schemas.microsoft.com/office/drawing/2014/main" id="{1CB25330-E34F-B7D6-E4CF-DCAC76D79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1409" y="1687680"/>
            <a:ext cx="8120576" cy="3944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19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4" y="1032406"/>
            <a:ext cx="7502425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Comparing client-side and server-side encryption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Subtitle 17">
            <a:extLst>
              <a:ext uri="{FF2B5EF4-FFF2-40B4-BE49-F238E27FC236}">
                <a16:creationId xmlns:a16="http://schemas.microsoft.com/office/drawing/2014/main" id="{D0F71FF9-5284-A7C5-366E-A267A96B9556}"/>
              </a:ext>
            </a:extLst>
          </p:cNvPr>
          <p:cNvSpPr txBox="1">
            <a:spLocks/>
          </p:cNvSpPr>
          <p:nvPr/>
        </p:nvSpPr>
        <p:spPr>
          <a:xfrm>
            <a:off x="514656" y="2166380"/>
            <a:ext cx="5669280" cy="227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Client-side encryption (CSE)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2DAF5EB-92BD-8946-A9EA-0C0F2E90955E}"/>
              </a:ext>
            </a:extLst>
          </p:cNvPr>
          <p:cNvSpPr txBox="1">
            <a:spLocks/>
          </p:cNvSpPr>
          <p:nvPr/>
        </p:nvSpPr>
        <p:spPr>
          <a:xfrm>
            <a:off x="514656" y="2705876"/>
            <a:ext cx="5669280" cy="2500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application encrypts data before sending it to AWS.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is stored in its encrypted state.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keys and algorithms are known only to you.</a:t>
            </a:r>
          </a:p>
        </p:txBody>
      </p:sp>
      <p:sp>
        <p:nvSpPr>
          <p:cNvPr id="10" name="Subtitle 18">
            <a:extLst>
              <a:ext uri="{FF2B5EF4-FFF2-40B4-BE49-F238E27FC236}">
                <a16:creationId xmlns:a16="http://schemas.microsoft.com/office/drawing/2014/main" id="{64DADF78-CBCC-7ECE-236B-18F1E4B48416}"/>
              </a:ext>
            </a:extLst>
          </p:cNvPr>
          <p:cNvSpPr txBox="1">
            <a:spLocks/>
          </p:cNvSpPr>
          <p:nvPr/>
        </p:nvSpPr>
        <p:spPr>
          <a:xfrm>
            <a:off x="6346217" y="2166380"/>
            <a:ext cx="5669280" cy="2273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Server-side encryption (SSE)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35ABCF8-0F1F-5EDB-FEFB-0F17B8AFAED7}"/>
              </a:ext>
            </a:extLst>
          </p:cNvPr>
          <p:cNvSpPr txBox="1">
            <a:spLocks/>
          </p:cNvSpPr>
          <p:nvPr/>
        </p:nvSpPr>
        <p:spPr>
          <a:xfrm>
            <a:off x="6346217" y="2705876"/>
            <a:ext cx="5669280" cy="250050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encrypts data on your behalf after receiving it.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is transparent to the user.</a:t>
            </a:r>
          </a:p>
        </p:txBody>
      </p:sp>
    </p:spTree>
    <p:extLst>
      <p:ext uri="{BB962C8B-B14F-4D97-AF65-F5344CB8AC3E}">
        <p14:creationId xmlns:p14="http://schemas.microsoft.com/office/powerpoint/2010/main" val="8685113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5" y="1032406"/>
            <a:ext cx="3530366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Client-side encryption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15" name="Picture 14" descr="Diagram of the client-side encryption process.">
            <a:extLst>
              <a:ext uri="{FF2B5EF4-FFF2-40B4-BE49-F238E27FC236}">
                <a16:creationId xmlns:a16="http://schemas.microsoft.com/office/drawing/2014/main" id="{D265C286-1DA8-4A6E-3401-1F933A06F57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13" y="1810616"/>
            <a:ext cx="7998645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275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4" y="1032406"/>
            <a:ext cx="4429525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server-side encryption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5" name="Picture 4" descr="Diagram of the AWS server-side encryption process.">
            <a:extLst>
              <a:ext uri="{FF2B5EF4-FFF2-40B4-BE49-F238E27FC236}">
                <a16:creationId xmlns:a16="http://schemas.microsoft.com/office/drawing/2014/main" id="{93BB0256-07AC-33B9-91D0-A76F51BDD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80" y="1590620"/>
            <a:ext cx="10546080" cy="412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71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68354" y="1032406"/>
            <a:ext cx="6578366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Amazon S3 server-side encryption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11" name="Subtitle 43">
            <a:extLst>
              <a:ext uri="{FF2B5EF4-FFF2-40B4-BE49-F238E27FC236}">
                <a16:creationId xmlns:a16="http://schemas.microsoft.com/office/drawing/2014/main" id="{32DE907C-7D08-4271-7F78-9C3B7A009AF8}"/>
              </a:ext>
            </a:extLst>
          </p:cNvPr>
          <p:cNvSpPr txBox="1">
            <a:spLocks/>
          </p:cNvSpPr>
          <p:nvPr/>
        </p:nvSpPr>
        <p:spPr>
          <a:xfrm>
            <a:off x="533400" y="1866900"/>
            <a:ext cx="3749040" cy="4403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SSE-C</a:t>
            </a:r>
          </a:p>
        </p:txBody>
      </p:sp>
      <p:sp>
        <p:nvSpPr>
          <p:cNvPr id="15" name="Text Placeholder 40">
            <a:extLst>
              <a:ext uri="{FF2B5EF4-FFF2-40B4-BE49-F238E27FC236}">
                <a16:creationId xmlns:a16="http://schemas.microsoft.com/office/drawing/2014/main" id="{957EDB4F-FBD3-A449-34F2-26580FD5FDA0}"/>
              </a:ext>
            </a:extLst>
          </p:cNvPr>
          <p:cNvSpPr txBox="1">
            <a:spLocks/>
          </p:cNvSpPr>
          <p:nvPr/>
        </p:nvSpPr>
        <p:spPr>
          <a:xfrm>
            <a:off x="533400" y="2337816"/>
            <a:ext cx="3749040" cy="48436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retain control of the keys.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doesn't store the encryption keys that you provide.</a:t>
            </a:r>
          </a:p>
        </p:txBody>
      </p:sp>
      <p:sp>
        <p:nvSpPr>
          <p:cNvPr id="16" name="Subtitle 44">
            <a:extLst>
              <a:ext uri="{FF2B5EF4-FFF2-40B4-BE49-F238E27FC236}">
                <a16:creationId xmlns:a16="http://schemas.microsoft.com/office/drawing/2014/main" id="{E8EF91D1-631A-9C16-9E2C-85F585D3DC63}"/>
              </a:ext>
            </a:extLst>
          </p:cNvPr>
          <p:cNvSpPr txBox="1">
            <a:spLocks/>
          </p:cNvSpPr>
          <p:nvPr/>
        </p:nvSpPr>
        <p:spPr>
          <a:xfrm>
            <a:off x="4421095" y="1866900"/>
            <a:ext cx="3749040" cy="4403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SSE-S3</a:t>
            </a:r>
          </a:p>
        </p:txBody>
      </p:sp>
      <p:sp>
        <p:nvSpPr>
          <p:cNvPr id="18" name="Text Placeholder 41">
            <a:extLst>
              <a:ext uri="{FF2B5EF4-FFF2-40B4-BE49-F238E27FC236}">
                <a16:creationId xmlns:a16="http://schemas.microsoft.com/office/drawing/2014/main" id="{91AEED7B-BE62-3886-636E-5D8048ADD7D3}"/>
              </a:ext>
            </a:extLst>
          </p:cNvPr>
          <p:cNvSpPr txBox="1">
            <a:spLocks/>
          </p:cNvSpPr>
          <p:nvPr/>
        </p:nvSpPr>
        <p:spPr>
          <a:xfrm>
            <a:off x="4421095" y="2337816"/>
            <a:ext cx="3749040" cy="4843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manages the keys.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encrypted data and keys are stored in separate hosts.</a:t>
            </a:r>
          </a:p>
        </p:txBody>
      </p:sp>
      <p:sp>
        <p:nvSpPr>
          <p:cNvPr id="21" name="Subtitle 45">
            <a:extLst>
              <a:ext uri="{FF2B5EF4-FFF2-40B4-BE49-F238E27FC236}">
                <a16:creationId xmlns:a16="http://schemas.microsoft.com/office/drawing/2014/main" id="{233BAA85-8BDC-D811-E114-B35725DE0A08}"/>
              </a:ext>
            </a:extLst>
          </p:cNvPr>
          <p:cNvSpPr txBox="1">
            <a:spLocks/>
          </p:cNvSpPr>
          <p:nvPr/>
        </p:nvSpPr>
        <p:spPr>
          <a:xfrm>
            <a:off x="8308790" y="1866900"/>
            <a:ext cx="3749040" cy="44032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SSE-KMS</a:t>
            </a:r>
          </a:p>
        </p:txBody>
      </p:sp>
      <p:sp>
        <p:nvSpPr>
          <p:cNvPr id="22" name="Text Placeholder 42">
            <a:extLst>
              <a:ext uri="{FF2B5EF4-FFF2-40B4-BE49-F238E27FC236}">
                <a16:creationId xmlns:a16="http://schemas.microsoft.com/office/drawing/2014/main" id="{C859C680-210F-533C-117B-68076F1F289A}"/>
              </a:ext>
            </a:extLst>
          </p:cNvPr>
          <p:cNvSpPr txBox="1">
            <a:spLocks/>
          </p:cNvSpPr>
          <p:nvPr/>
        </p:nvSpPr>
        <p:spPr>
          <a:xfrm>
            <a:off x="8308790" y="2337816"/>
            <a:ext cx="3749040" cy="4843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manages the keys.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envelope key is used for added protection.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962F16D-0975-6740-2647-35BF4EE3F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4920" y="4425487"/>
            <a:ext cx="1767392" cy="1325544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D8333BE2-236E-92F3-5E02-08A1D8E77A7C}"/>
              </a:ext>
            </a:extLst>
          </p:cNvPr>
          <p:cNvSpPr/>
          <p:nvPr/>
        </p:nvSpPr>
        <p:spPr>
          <a:xfrm>
            <a:off x="583992" y="1435846"/>
            <a:ext cx="3698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SSE with customer-provided keys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F5F7298-3950-05BE-D926-DA31696E566E}"/>
              </a:ext>
            </a:extLst>
          </p:cNvPr>
          <p:cNvSpPr/>
          <p:nvPr/>
        </p:nvSpPr>
        <p:spPr>
          <a:xfrm>
            <a:off x="4421095" y="1516576"/>
            <a:ext cx="39934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SSE with Amazon S3 managed keys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F090250-ED0C-AFA5-445E-03CFA9FA042E}"/>
              </a:ext>
            </a:extLst>
          </p:cNvPr>
          <p:cNvSpPr/>
          <p:nvPr/>
        </p:nvSpPr>
        <p:spPr>
          <a:xfrm>
            <a:off x="8414561" y="1557864"/>
            <a:ext cx="28563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SSE with AWS KMS keys </a:t>
            </a:r>
          </a:p>
        </p:txBody>
      </p:sp>
    </p:spTree>
    <p:extLst>
      <p:ext uri="{BB962C8B-B14F-4D97-AF65-F5344CB8AC3E}">
        <p14:creationId xmlns:p14="http://schemas.microsoft.com/office/powerpoint/2010/main" val="309971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26150" y="860117"/>
            <a:ext cx="6578366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Encryption overview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5" name="Picture 4" descr="Diagram of the encryption overview using AMS KMS to encrypt data at rest, or SSE-KMS.&#10;">
            <a:extLst>
              <a:ext uri="{FF2B5EF4-FFF2-40B4-BE49-F238E27FC236}">
                <a16:creationId xmlns:a16="http://schemas.microsoft.com/office/drawing/2014/main" id="{E4F72E6E-725E-96E1-6392-0DC753514F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087" y="4043077"/>
            <a:ext cx="5313754" cy="178251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B9753E-23C0-346C-D1AE-E8915290E302}"/>
              </a:ext>
            </a:extLst>
          </p:cNvPr>
          <p:cNvSpPr/>
          <p:nvPr/>
        </p:nvSpPr>
        <p:spPr>
          <a:xfrm>
            <a:off x="648839" y="1481177"/>
            <a:ext cx="11346559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diagram explains how encryption happens when uploading a file to Amazon S3: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request to upload a file and store it as an encrypted object in an S3 bucket.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requests a data key from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KMS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use to encrypt the file.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KMS generates a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plaintext data key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encrypts the data key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using the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managed key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KMS sends both copies of the data key to Amazon S3.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encrypts the object by using the plaintext data key, stores the object, and then deletes the plaintext data key. The encrypted key is kept in the object metadata.</a:t>
            </a:r>
          </a:p>
        </p:txBody>
      </p:sp>
    </p:spTree>
    <p:extLst>
      <p:ext uri="{BB962C8B-B14F-4D97-AF65-F5344CB8AC3E}">
        <p14:creationId xmlns:p14="http://schemas.microsoft.com/office/powerpoint/2010/main" val="3703059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26150" y="860117"/>
            <a:ext cx="6578366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Decryption overview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B9753E-23C0-346C-D1AE-E8915290E302}"/>
              </a:ext>
            </a:extLst>
          </p:cNvPr>
          <p:cNvSpPr/>
          <p:nvPr/>
        </p:nvSpPr>
        <p:spPr>
          <a:xfrm>
            <a:off x="648839" y="1481177"/>
            <a:ext cx="113465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Now, this diagram explains what happens in the same scenario (SSE-KMS) when the user requests to open an encrypted object that is stored in Amazon S3: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request to open the object.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notices that the requested object is encrypted.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sends the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encrypted copy of the data key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that the object is encrypted with to AWS KMS.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KMS then 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decrypts the data key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by using the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managed key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(which never leaves the AWS KMS service).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KMS then sends the plaintext data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key back to Amazon S3.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Finally, Amazon S3 decrypts the ciphertext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data object, allows you to open the object,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deletes the plaintext copy of the data key</a:t>
            </a:r>
          </a:p>
        </p:txBody>
      </p:sp>
      <p:pic>
        <p:nvPicPr>
          <p:cNvPr id="10" name="Picture 9" descr="Diagram of the decryption overview using AMS KMS to encrypt data at rest, or SSE-KMS.">
            <a:extLst>
              <a:ext uri="{FF2B5EF4-FFF2-40B4-BE49-F238E27FC236}">
                <a16:creationId xmlns:a16="http://schemas.microsoft.com/office/drawing/2014/main" id="{F69D73DE-3257-71E4-D631-A0798143AE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431" y="3148133"/>
            <a:ext cx="6778447" cy="2756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7796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26150" y="860117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Key Management Service (AWS KMS)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FA4F9A5-5C13-9127-FFE1-34C154004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498506" y="1821193"/>
            <a:ext cx="2304288" cy="2152044"/>
            <a:chOff x="9165101" y="1276956"/>
            <a:chExt cx="2304288" cy="2152044"/>
          </a:xfrm>
        </p:grpSpPr>
        <p:pic>
          <p:nvPicPr>
            <p:cNvPr id="11" name="Picture Placeholder 18">
              <a:extLst>
                <a:ext uri="{FF2B5EF4-FFF2-40B4-BE49-F238E27FC236}">
                  <a16:creationId xmlns:a16="http://schemas.microsoft.com/office/drawing/2014/main" id="{B15D8CBE-81C3-BBDD-3F1F-295CF861F3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8605" y="1276956"/>
              <a:ext cx="1097280" cy="1097280"/>
            </a:xfrm>
            <a:prstGeom prst="rect">
              <a:avLst/>
            </a:prstGeom>
          </p:spPr>
        </p:pic>
        <p:sp>
          <p:nvSpPr>
            <p:cNvPr id="15" name="Text Placeholder 15">
              <a:extLst>
                <a:ext uri="{FF2B5EF4-FFF2-40B4-BE49-F238E27FC236}">
                  <a16:creationId xmlns:a16="http://schemas.microsoft.com/office/drawing/2014/main" id="{BFBCD88C-3F89-728A-FE2C-A5E3CDAE32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 txBox="1">
              <a:spLocks/>
            </p:cNvSpPr>
            <p:nvPr/>
          </p:nvSpPr>
          <p:spPr>
            <a:xfrm>
              <a:off x="9165101" y="2515906"/>
              <a:ext cx="2304288" cy="913094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 marL="230188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800" kern="1200">
                  <a:solidFill>
                    <a:schemeClr val="tx2"/>
                  </a:solidFill>
                  <a:latin typeface="Amazon Ember"/>
                </a:defRPr>
              </a:lvl1pPr>
              <a:lvl2pPr marL="4572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400" kern="1200">
                  <a:solidFill>
                    <a:schemeClr val="tx2"/>
                  </a:solidFill>
                  <a:latin typeface="Amazon Ember"/>
                </a:defRPr>
              </a:lvl2pPr>
              <a:lvl3pPr marL="6858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000" kern="1200">
                  <a:solidFill>
                    <a:schemeClr val="tx2"/>
                  </a:solidFill>
                  <a:latin typeface="Amazon Ember"/>
                </a:defRPr>
              </a:lvl3pPr>
              <a:lvl4pPr marL="9144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4pPr>
              <a:lvl5pPr marL="11430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5pPr>
              <a:lvl6pPr marL="13716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6pPr>
              <a:lvl7pPr marL="16002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7pPr>
              <a:lvl8pPr marL="18288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8pPr>
              <a:lvl9pPr marL="20574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9pPr>
            </a:lstStyle>
            <a:p>
              <a:pPr marL="0" indent="0" algn="ctr">
                <a:buNone/>
              </a:pPr>
              <a:r>
                <a:rPr lang="en-US" sz="1800" dirty="0"/>
                <a:t>AWS Key Management Service (AWS KMS)</a:t>
              </a:r>
            </a:p>
          </p:txBody>
        </p:sp>
      </p:grp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A96CA389-6739-A42D-1F34-0342CA60D5B6}"/>
              </a:ext>
            </a:extLst>
          </p:cNvPr>
          <p:cNvSpPr txBox="1">
            <a:spLocks/>
          </p:cNvSpPr>
          <p:nvPr/>
        </p:nvSpPr>
        <p:spPr>
          <a:xfrm>
            <a:off x="895307" y="1579420"/>
            <a:ext cx="8353183" cy="38837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create and manage cryptographic keys</a:t>
            </a:r>
          </a:p>
          <a:p>
            <a:pPr>
              <a:spcAft>
                <a:spcPts val="12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hardware security modules (HSMs) to protect your keys</a:t>
            </a:r>
          </a:p>
          <a:p>
            <a:pPr>
              <a:spcAft>
                <a:spcPts val="12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integrated with other AWS services</a:t>
            </a:r>
          </a:p>
          <a:p>
            <a:pPr>
              <a:spcAft>
                <a:spcPts val="12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the ability to set usage policies to determine which users can use keys</a:t>
            </a:r>
          </a:p>
        </p:txBody>
      </p:sp>
    </p:spTree>
    <p:extLst>
      <p:ext uri="{BB962C8B-B14F-4D97-AF65-F5344CB8AC3E}">
        <p14:creationId xmlns:p14="http://schemas.microsoft.com/office/powerpoint/2010/main" val="1949943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768400" y="631060"/>
            <a:ext cx="390900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2339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26150" y="860117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KMS example with Amazon EBS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8" name="Picture 7" descr="Diagram of AWS KMS with Amazon EBS example.">
            <a:extLst>
              <a:ext uri="{FF2B5EF4-FFF2-40B4-BE49-F238E27FC236}">
                <a16:creationId xmlns:a16="http://schemas.microsoft.com/office/drawing/2014/main" id="{461E4F57-6628-15B6-96E2-C947464AA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560" y="1377302"/>
            <a:ext cx="10284843" cy="43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458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31699117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247975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protect data in transit?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D64E3202-CE91-17A2-1E69-9499C6E3633B}"/>
              </a:ext>
            </a:extLst>
          </p:cNvPr>
          <p:cNvSpPr txBox="1">
            <a:spLocks/>
          </p:cNvSpPr>
          <p:nvPr/>
        </p:nvSpPr>
        <p:spPr>
          <a:xfrm>
            <a:off x="671057" y="2086884"/>
            <a:ext cx="11267850" cy="303004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communications might go through the public internet.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risks that data in transit is exposed to?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Accidental information disclosures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integrity compromises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Identity compromises</a:t>
            </a:r>
          </a:p>
          <a:p>
            <a:pPr lvl="2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Man-in-the-middle (MITM) attacks</a:t>
            </a:r>
          </a:p>
          <a:p>
            <a:pPr lvl="2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Identity spoofing</a:t>
            </a:r>
          </a:p>
        </p:txBody>
      </p:sp>
    </p:spTree>
    <p:extLst>
      <p:ext uri="{BB962C8B-B14F-4D97-AF65-F5344CB8AC3E}">
        <p14:creationId xmlns:p14="http://schemas.microsoft.com/office/powerpoint/2010/main" val="37377202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247975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transit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829BE647-4DE5-C9D4-7AE0-7830C584EBD8}"/>
              </a:ext>
            </a:extLst>
          </p:cNvPr>
          <p:cNvSpPr txBox="1">
            <a:spLocks/>
          </p:cNvSpPr>
          <p:nvPr/>
        </p:nvSpPr>
        <p:spPr>
          <a:xfrm>
            <a:off x="623392" y="1945256"/>
            <a:ext cx="7444966" cy="28632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Secure Sockets Layer (SSL) endpoints over Transport Layer Security (TLS) (HTTPS).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encryption.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Amazon Virtual Private Cloud (Amazon VPC) endpoints to limit access to your bucket.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3D647C2-229A-540F-AEEF-893B7B66B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235" y="1481585"/>
            <a:ext cx="3133616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882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14593" y="1037426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remote connections to servers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7730E109-4E1F-6F9E-60DB-27C373DEC409}"/>
              </a:ext>
            </a:extLst>
          </p:cNvPr>
          <p:cNvSpPr txBox="1">
            <a:spLocks/>
          </p:cNvSpPr>
          <p:nvPr/>
        </p:nvSpPr>
        <p:spPr>
          <a:xfrm>
            <a:off x="685800" y="1563684"/>
            <a:ext cx="11267850" cy="487106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Remote Desktop Protocol (RDP) is typically used for Windows servers.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RDP establishes an underlying SSL/TLS connection.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For better security, issue a trusted X.509 certificate.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Don't use the default self-signed certificates.</a:t>
            </a:r>
          </a:p>
          <a:p>
            <a:pPr>
              <a:spcBef>
                <a:spcPts val="2400"/>
              </a:spcBef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Secure Shell (SSH) is typically used for Linux servers.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SSH establishes a secure communication channel.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Use tunneling to protect the application session in transit.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Don't allow the root user to use an SSH terminal.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Be sure that all users log in with an SSH key pair, and then deactivate password authentication.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8766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14593" y="1037426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Certificate Manager (ACM)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8A329D30-DBD4-7192-BF9B-5C75FC1E1F5B}"/>
              </a:ext>
            </a:extLst>
          </p:cNvPr>
          <p:cNvSpPr txBox="1">
            <a:spLocks/>
          </p:cNvSpPr>
          <p:nvPr/>
        </p:nvSpPr>
        <p:spPr>
          <a:xfrm>
            <a:off x="722611" y="2124318"/>
            <a:ext cx="8303550" cy="3116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a single interface to manage both public and private certificates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it easy to deploy certificates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 and stores private certificates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Minimizes downtime and outages with automatic renewals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724B13D-720E-FD04-7DF7-5E5A67BA6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317027" y="2211958"/>
            <a:ext cx="2304288" cy="2152044"/>
            <a:chOff x="9165101" y="1276956"/>
            <a:chExt cx="2304288" cy="2152044"/>
          </a:xfrm>
        </p:grpSpPr>
        <p:pic>
          <p:nvPicPr>
            <p:cNvPr id="11" name="Picture Placeholder 18">
              <a:extLst>
                <a:ext uri="{FF2B5EF4-FFF2-40B4-BE49-F238E27FC236}">
                  <a16:creationId xmlns:a16="http://schemas.microsoft.com/office/drawing/2014/main" id="{F321127F-D03D-63F2-7B62-011087FCB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8605" y="1276956"/>
              <a:ext cx="1097280" cy="1097280"/>
            </a:xfrm>
            <a:prstGeom prst="rect">
              <a:avLst/>
            </a:prstGeom>
          </p:spPr>
        </p:pic>
        <p:sp>
          <p:nvSpPr>
            <p:cNvPr id="15" name="Text Placeholder 15">
              <a:extLst>
                <a:ext uri="{FF2B5EF4-FFF2-40B4-BE49-F238E27FC236}">
                  <a16:creationId xmlns:a16="http://schemas.microsoft.com/office/drawing/2014/main" id="{7830BA11-686B-3159-6C83-6344457E2E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 txBox="1">
              <a:spLocks/>
            </p:cNvSpPr>
            <p:nvPr/>
          </p:nvSpPr>
          <p:spPr>
            <a:xfrm>
              <a:off x="9165101" y="2515906"/>
              <a:ext cx="2304288" cy="913094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 marL="230188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800" kern="1200">
                  <a:solidFill>
                    <a:schemeClr val="tx2"/>
                  </a:solidFill>
                  <a:latin typeface="Amazon Ember"/>
                </a:defRPr>
              </a:lvl1pPr>
              <a:lvl2pPr marL="4572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400" kern="1200">
                  <a:solidFill>
                    <a:schemeClr val="tx2"/>
                  </a:solidFill>
                  <a:latin typeface="Amazon Ember"/>
                </a:defRPr>
              </a:lvl2pPr>
              <a:lvl3pPr marL="6858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000" kern="1200">
                  <a:solidFill>
                    <a:schemeClr val="tx2"/>
                  </a:solidFill>
                  <a:latin typeface="Amazon Ember"/>
                </a:defRPr>
              </a:lvl3pPr>
              <a:lvl4pPr marL="9144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4pPr>
              <a:lvl5pPr marL="11430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5pPr>
              <a:lvl6pPr marL="13716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6pPr>
              <a:lvl7pPr marL="16002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7pPr>
              <a:lvl8pPr marL="18288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8pPr>
              <a:lvl9pPr marL="20574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9pPr>
            </a:lstStyle>
            <a:p>
              <a:pPr marL="0" indent="0" algn="ctr">
                <a:buNone/>
              </a:pPr>
              <a:r>
                <a:rPr lang="en-US" sz="1800" dirty="0"/>
                <a:t>AWS Certificate Manager (ACM)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9570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14592" y="1037426"/>
            <a:ext cx="849912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Certificate Manager Private Certificate Authority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5" name="Picture 4" descr="Diagram of the AWS Certificate Manager Private Certificate Authority creating a private certificate authority.">
            <a:extLst>
              <a:ext uri="{FF2B5EF4-FFF2-40B4-BE49-F238E27FC236}">
                <a16:creationId xmlns:a16="http://schemas.microsoft.com/office/drawing/2014/main" id="{26661231-6AC9-1BEF-573A-A06C6DC7334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773" y="3543161"/>
            <a:ext cx="6589387" cy="250075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AA67ECC-1DE8-8801-370B-3804EBC91CFE}"/>
              </a:ext>
            </a:extLst>
          </p:cNvPr>
          <p:cNvSpPr/>
          <p:nvPr/>
        </p:nvSpPr>
        <p:spPr>
          <a:xfrm>
            <a:off x="1075509" y="2503378"/>
            <a:ext cx="84255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diagram shows ACM Private CA in action: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 administrator creates a subordinate CA to issue certificates.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subordinate CA sends the certificate to be signed.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on-premises CA or AWS CA signs the certificate.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ACM Private CA issues the signed certificate to resources.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88491D1-86F8-4D92-A0CD-5BABB6F63701}"/>
              </a:ext>
            </a:extLst>
          </p:cNvPr>
          <p:cNvSpPr/>
          <p:nvPr/>
        </p:nvSpPr>
        <p:spPr>
          <a:xfrm>
            <a:off x="631370" y="1533040"/>
            <a:ext cx="115692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using </a:t>
            </a:r>
            <a:r>
              <a:rPr lang="en-US" b="1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Certificate Manager Private Certificate Authority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can create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certificate authority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(CA) hierarchies, including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subordinate CAs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without the investment and maintenance costs of operating an on-premises CA</a:t>
            </a:r>
          </a:p>
        </p:txBody>
      </p:sp>
    </p:spTree>
    <p:extLst>
      <p:ext uri="{BB962C8B-B14F-4D97-AF65-F5344CB8AC3E}">
        <p14:creationId xmlns:p14="http://schemas.microsoft.com/office/powerpoint/2010/main" val="2785195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 flipV="1">
            <a:off x="4610197" y="677048"/>
            <a:ext cx="5067203" cy="4910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3075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14592" y="1037426"/>
            <a:ext cx="8499127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ACM Private CA considerations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8" name="Lock">
            <a:extLst>
              <a:ext uri="{FF2B5EF4-FFF2-40B4-BE49-F238E27FC236}">
                <a16:creationId xmlns:a16="http://schemas.microsoft.com/office/drawing/2014/main" id="{F651E782-1552-3B9A-9A2A-2858A9A29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217" t="31019" r="34783" b="32782"/>
          <a:stretch/>
        </p:blipFill>
        <p:spPr>
          <a:xfrm>
            <a:off x="1241984" y="2228444"/>
            <a:ext cx="1168400" cy="1371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D7B4A9C-07BA-C45B-8148-72209BDA56AE}"/>
              </a:ext>
            </a:extLst>
          </p:cNvPr>
          <p:cNvSpPr txBox="1">
            <a:spLocks/>
          </p:cNvSpPr>
          <p:nvPr/>
        </p:nvSpPr>
        <p:spPr>
          <a:xfrm>
            <a:off x="801718" y="3736465"/>
            <a:ext cx="2048933" cy="121755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mazon Ember" panose="020B0603020204020204" pitchFamily="34" charset="0"/>
              <a:buChar char="•"/>
              <a:defRPr sz="28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mazon Ember" panose="020B0603020204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mazon Ember" panose="020B0603020204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Wingdings" panose="05000000000000000000" pitchFamily="2" charset="2"/>
              <a:buChar char="s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mazon Ember" panose="020B0603020204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mazon Ember" panose="020B0603020204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mazon Ember" panose="020B0603020204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mazon Ember" panose="020B0603020204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mazon Ember" panose="020B0603020204020204" pitchFamily="34" charset="0"/>
              <a:buNone/>
            </a:pPr>
            <a:r>
              <a:rPr lang="en-US" sz="2200" dirty="0">
                <a:solidFill>
                  <a:schemeClr val="tx2"/>
                </a:solidFill>
              </a:rPr>
              <a:t>Hardware security modules (HSMs)</a:t>
            </a:r>
          </a:p>
        </p:txBody>
      </p:sp>
      <p:pic>
        <p:nvPicPr>
          <p:cNvPr id="11" name="Cloud">
            <a:extLst>
              <a:ext uri="{FF2B5EF4-FFF2-40B4-BE49-F238E27FC236}">
                <a16:creationId xmlns:a16="http://schemas.microsoft.com/office/drawing/2014/main" id="{01479F61-A2F5-B48C-0F75-0137C1DA05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19" t="21124" r="13069" b="12758"/>
          <a:stretch/>
        </p:blipFill>
        <p:spPr>
          <a:xfrm>
            <a:off x="3757218" y="2231885"/>
            <a:ext cx="2030733" cy="1368159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75716E2A-B217-C1C2-7314-D74C0D68BEB8}"/>
              </a:ext>
            </a:extLst>
          </p:cNvPr>
          <p:cNvSpPr txBox="1">
            <a:spLocks/>
          </p:cNvSpPr>
          <p:nvPr/>
        </p:nvSpPr>
        <p:spPr>
          <a:xfrm>
            <a:off x="3748118" y="3736465"/>
            <a:ext cx="2048933" cy="1217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66344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Blip>
                <a:blip r:embed="rId5"/>
              </a:buBlip>
              <a:defRPr sz="2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1143000" indent="-466344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Blip>
                <a:blip r:embed="rId5"/>
              </a:buBlip>
              <a:defRPr sz="24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20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2200" dirty="0">
                <a:solidFill>
                  <a:schemeClr val="tx2"/>
                </a:solidFill>
                <a:latin typeface="+mn-lt"/>
              </a:rPr>
              <a:t>IAM policies for access control</a:t>
            </a:r>
          </a:p>
        </p:txBody>
      </p:sp>
      <p:pic>
        <p:nvPicPr>
          <p:cNvPr id="21" name="Certificate list">
            <a:extLst>
              <a:ext uri="{FF2B5EF4-FFF2-40B4-BE49-F238E27FC236}">
                <a16:creationId xmlns:a16="http://schemas.microsoft.com/office/drawing/2014/main" id="{106324A8-4B17-4BC2-A3C4-CBA519D15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800" y="1868630"/>
            <a:ext cx="1286367" cy="1731414"/>
          </a:xfrm>
          <a:prstGeom prst="rect">
            <a:avLst/>
          </a:prstGeom>
        </p:spPr>
      </p:pic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EAA746D0-21B5-8470-CA0A-79ADD5757928}"/>
              </a:ext>
            </a:extLst>
          </p:cNvPr>
          <p:cNvSpPr txBox="1">
            <a:spLocks/>
          </p:cNvSpPr>
          <p:nvPr/>
        </p:nvSpPr>
        <p:spPr>
          <a:xfrm>
            <a:off x="6694518" y="3736465"/>
            <a:ext cx="2048933" cy="1217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66344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Blip>
                <a:blip r:embed="rId5"/>
              </a:buBlip>
              <a:defRPr sz="2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1143000" indent="-466344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Blip>
                <a:blip r:embed="rId5"/>
              </a:buBlip>
              <a:defRPr sz="24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20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spcAft>
                <a:spcPts val="0"/>
              </a:spcAft>
              <a:buFontTx/>
              <a:buNone/>
            </a:pPr>
            <a:r>
              <a:rPr lang="en-US" sz="2200" dirty="0">
                <a:solidFill>
                  <a:schemeClr val="tx2"/>
                </a:solidFill>
                <a:latin typeface="+mn-lt"/>
              </a:rPr>
              <a:t>Certificate revocation </a:t>
            </a:r>
          </a:p>
          <a:p>
            <a:pPr marL="0" indent="0" algn="ctr">
              <a:lnSpc>
                <a:spcPct val="110000"/>
              </a:lnSpc>
              <a:spcAft>
                <a:spcPts val="0"/>
              </a:spcAft>
              <a:buFontTx/>
              <a:buNone/>
            </a:pPr>
            <a:r>
              <a:rPr lang="en-US" sz="2200" dirty="0">
                <a:solidFill>
                  <a:schemeClr val="tx2"/>
                </a:solidFill>
                <a:latin typeface="+mn-lt"/>
              </a:rPr>
              <a:t>list</a:t>
            </a:r>
          </a:p>
        </p:txBody>
      </p:sp>
      <p:pic>
        <p:nvPicPr>
          <p:cNvPr id="23" name="Audit report">
            <a:extLst>
              <a:ext uri="{FF2B5EF4-FFF2-40B4-BE49-F238E27FC236}">
                <a16:creationId xmlns:a16="http://schemas.microsoft.com/office/drawing/2014/main" id="{BF3D0E95-3783-592D-23B8-A313F36FBD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8467" y="1741324"/>
            <a:ext cx="1693834" cy="1858720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ECAE01D5-A9C7-62EC-EB3D-5C7B664DA5C8}"/>
              </a:ext>
            </a:extLst>
          </p:cNvPr>
          <p:cNvSpPr txBox="1">
            <a:spLocks/>
          </p:cNvSpPr>
          <p:nvPr/>
        </p:nvSpPr>
        <p:spPr>
          <a:xfrm>
            <a:off x="9640918" y="3736465"/>
            <a:ext cx="2048933" cy="1217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466344" indent="-4572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Tx/>
              <a:buBlip>
                <a:blip r:embed="rId5"/>
              </a:buBlip>
              <a:defRPr sz="2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1pPr>
            <a:lvl2pPr marL="1143000" indent="-466344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Tx/>
              <a:buBlip>
                <a:blip r:embed="rId5"/>
              </a:buBlip>
              <a:defRPr sz="24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20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Blip>
                <a:blip r:embed="rId5"/>
              </a:buBlip>
              <a:defRPr sz="1800" b="0" i="0" kern="1200">
                <a:solidFill>
                  <a:schemeClr val="tx1"/>
                </a:solidFill>
                <a:latin typeface="Amazon Ember Light" charset="0"/>
                <a:ea typeface="Amazon Ember Light" charset="0"/>
                <a:cs typeface="Amazon Ember Light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10000"/>
              </a:lnSpc>
              <a:spcAft>
                <a:spcPts val="0"/>
              </a:spcAft>
              <a:buFontTx/>
              <a:buNone/>
            </a:pPr>
            <a:r>
              <a:rPr lang="en-US" sz="2200" dirty="0">
                <a:solidFill>
                  <a:schemeClr val="tx2"/>
                </a:solidFill>
                <a:latin typeface="+mn-lt"/>
              </a:rPr>
              <a:t>Generated audit</a:t>
            </a:r>
          </a:p>
          <a:p>
            <a:pPr marL="0" indent="0" algn="ctr">
              <a:lnSpc>
                <a:spcPct val="110000"/>
              </a:lnSpc>
              <a:spcAft>
                <a:spcPts val="0"/>
              </a:spcAft>
              <a:buFontTx/>
              <a:buNone/>
            </a:pPr>
            <a:r>
              <a:rPr lang="en-US" sz="2200" dirty="0">
                <a:solidFill>
                  <a:schemeClr val="tx2"/>
                </a:solidFill>
                <a:latin typeface="+mn-lt"/>
              </a:rPr>
              <a:t>reports</a:t>
            </a:r>
          </a:p>
        </p:txBody>
      </p:sp>
    </p:spTree>
    <p:extLst>
      <p:ext uri="{BB962C8B-B14F-4D97-AF65-F5344CB8AC3E}">
        <p14:creationId xmlns:p14="http://schemas.microsoft.com/office/powerpoint/2010/main" val="24910059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5" y="2737950"/>
            <a:ext cx="905751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</a:t>
            </a:r>
            <a:b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Amazon S3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33837548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034023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Presigned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URLs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24309614-0020-13F2-38B2-6A07DA5A10E1}"/>
              </a:ext>
            </a:extLst>
          </p:cNvPr>
          <p:cNvSpPr txBox="1">
            <a:spLocks/>
          </p:cNvSpPr>
          <p:nvPr/>
        </p:nvSpPr>
        <p:spPr>
          <a:xfrm>
            <a:off x="853440" y="2963395"/>
            <a:ext cx="11587890" cy="252629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Generate an S3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Presigned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URL, and use it to upload files (objects).</a:t>
            </a:r>
          </a:p>
          <a:p>
            <a:pPr>
              <a:spcBef>
                <a:spcPts val="2400"/>
              </a:spcBef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presigned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URL uses three parameters to limit user access:</a:t>
            </a:r>
          </a:p>
          <a:p>
            <a:pPr lvl="1"/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Bucket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Bucket that the object is in (or will be in)</a:t>
            </a:r>
          </a:p>
          <a:p>
            <a:pPr lvl="1"/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 of the object</a:t>
            </a:r>
          </a:p>
          <a:p>
            <a:pPr lvl="1"/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Expires: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Amount of time that the URL is valid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431ABE8-E979-5D95-DB2B-6DD458324A57}"/>
              </a:ext>
            </a:extLst>
          </p:cNvPr>
          <p:cNvSpPr/>
          <p:nvPr/>
        </p:nvSpPr>
        <p:spPr>
          <a:xfrm>
            <a:off x="853440" y="1757935"/>
            <a:ext cx="10972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objects in an S3 bucket are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private by default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Only the object owner has permissions to access these objects. However, the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owner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optionally share objects with others by creating a </a:t>
            </a:r>
            <a:r>
              <a:rPr lang="en-US" dirty="0" err="1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presigned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URL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using their own security credentials, to grant time-limited permissions to upload or download the objects</a:t>
            </a:r>
          </a:p>
        </p:txBody>
      </p:sp>
    </p:spTree>
    <p:extLst>
      <p:ext uri="{BB962C8B-B14F-4D97-AF65-F5344CB8AC3E}">
        <p14:creationId xmlns:p14="http://schemas.microsoft.com/office/powerpoint/2010/main" val="4265626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034023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considerations and best practices (1 of 2)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Content Placeholder 10">
            <a:extLst>
              <a:ext uri="{FF2B5EF4-FFF2-40B4-BE49-F238E27FC236}">
                <a16:creationId xmlns:a16="http://schemas.microsoft.com/office/drawing/2014/main" id="{E9FEEEBA-E23F-71FE-873F-09E5E90AD7D6}"/>
              </a:ext>
            </a:extLst>
          </p:cNvPr>
          <p:cNvSpPr txBox="1">
            <a:spLocks/>
          </p:cNvSpPr>
          <p:nvPr/>
        </p:nvSpPr>
        <p:spPr>
          <a:xfrm>
            <a:off x="577020" y="1702846"/>
            <a:ext cx="11587890" cy="36361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encryption of data at rest, and enforce encryption of data in transit.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that your S3 buckets use the correct policies and are not publicly accessible.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principle of least privilege.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 MFA delete for buckets.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Enforce encryption for each PUT request.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presigned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URLs for applications that refer to Amazon S3 objects.</a:t>
            </a:r>
          </a:p>
        </p:txBody>
      </p:sp>
    </p:spTree>
    <p:extLst>
      <p:ext uri="{BB962C8B-B14F-4D97-AF65-F5344CB8AC3E}">
        <p14:creationId xmlns:p14="http://schemas.microsoft.com/office/powerpoint/2010/main" val="29060366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034023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considerations and best practices (2 of 2)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43E0870E-2F4D-8636-D19C-AEDBED2D6F8D}"/>
              </a:ext>
            </a:extLst>
          </p:cNvPr>
          <p:cNvSpPr txBox="1">
            <a:spLocks/>
          </p:cNvSpPr>
          <p:nvPr/>
        </p:nvSpPr>
        <p:spPr>
          <a:xfrm>
            <a:off x="670474" y="1739044"/>
            <a:ext cx="11155680" cy="31692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encrypt all objects, set default encryption on a bucket.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using S3 Object Lock, use the appropriate retention mode.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S3 Block Public Access.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Upload data to Amazon S3 over SSH File Transfer Protocol (SFTP) through AWS Transfer for SFTP.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 S3 Versioning.</a:t>
            </a:r>
          </a:p>
        </p:txBody>
      </p:sp>
    </p:spTree>
    <p:extLst>
      <p:ext uri="{BB962C8B-B14F-4D97-AF65-F5344CB8AC3E}">
        <p14:creationId xmlns:p14="http://schemas.microsoft.com/office/powerpoint/2010/main" val="28829537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252010" y="631059"/>
            <a:ext cx="3425389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1427694" y="2737950"/>
            <a:ext cx="9743225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18647321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04982" y="623205"/>
            <a:ext cx="3372418" cy="53843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233321" y="1034023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Secrets Manager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EBEE58BF-C796-4500-685B-0A0CB50F647D}"/>
              </a:ext>
            </a:extLst>
          </p:cNvPr>
          <p:cNvSpPr txBox="1">
            <a:spLocks/>
          </p:cNvSpPr>
          <p:nvPr/>
        </p:nvSpPr>
        <p:spPr>
          <a:xfrm>
            <a:off x="477144" y="2881828"/>
            <a:ext cx="10500125" cy="27025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secure and scalable method for managing access to secrets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way to meet regulatory and compliance requirements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Rotates secrets safely without breaking applications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Audits and monitors the lifecycle of secrets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you to avoid putting secrets in code or config files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54923C0-9835-1B12-3B1C-12D2D19C9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77400" y="2513905"/>
            <a:ext cx="2304288" cy="1933944"/>
            <a:chOff x="9165101" y="1276956"/>
            <a:chExt cx="2304288" cy="2152044"/>
          </a:xfrm>
        </p:grpSpPr>
        <p:pic>
          <p:nvPicPr>
            <p:cNvPr id="15" name="Picture Placeholder 18">
              <a:extLst>
                <a:ext uri="{FF2B5EF4-FFF2-40B4-BE49-F238E27FC236}">
                  <a16:creationId xmlns:a16="http://schemas.microsoft.com/office/drawing/2014/main" id="{CE81F345-EE01-7655-86FD-2C83D51D45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8605" y="1276956"/>
              <a:ext cx="1097280" cy="1097280"/>
            </a:xfrm>
            <a:prstGeom prst="rect">
              <a:avLst/>
            </a:prstGeom>
          </p:spPr>
        </p:pic>
        <p:sp>
          <p:nvSpPr>
            <p:cNvPr id="16" name="Text Placeholder 15">
              <a:extLst>
                <a:ext uri="{FF2B5EF4-FFF2-40B4-BE49-F238E27FC236}">
                  <a16:creationId xmlns:a16="http://schemas.microsoft.com/office/drawing/2014/main" id="{C3358568-C737-B72F-A356-D3E949CB4A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 txBox="1">
              <a:spLocks/>
            </p:cNvSpPr>
            <p:nvPr/>
          </p:nvSpPr>
          <p:spPr>
            <a:xfrm>
              <a:off x="9165101" y="2515906"/>
              <a:ext cx="2304288" cy="913094"/>
            </a:xfrm>
            <a:prstGeom prst="rect">
              <a:avLst/>
            </a:prstGeom>
          </p:spPr>
          <p:txBody>
            <a:bodyPr/>
            <a:lstStyle>
              <a:defPPr>
                <a:defRPr lang="en-US"/>
              </a:defPPr>
              <a:lvl1pPr marL="230188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800" kern="1200">
                  <a:solidFill>
                    <a:schemeClr val="tx2"/>
                  </a:solidFill>
                  <a:latin typeface="Amazon Ember"/>
                </a:defRPr>
              </a:lvl1pPr>
              <a:lvl2pPr marL="4572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400" kern="1200">
                  <a:solidFill>
                    <a:schemeClr val="tx2"/>
                  </a:solidFill>
                  <a:latin typeface="Amazon Ember"/>
                </a:defRPr>
              </a:lvl2pPr>
              <a:lvl3pPr marL="6858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2000" kern="1200">
                  <a:solidFill>
                    <a:schemeClr val="tx2"/>
                  </a:solidFill>
                  <a:latin typeface="Amazon Ember"/>
                </a:defRPr>
              </a:lvl3pPr>
              <a:lvl4pPr marL="9144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4pPr>
              <a:lvl5pPr marL="1143000" indent="-230188" algn="l" defTabSz="228600" rtl="0" eaLnBrk="1" latinLnBrk="0" hangingPunct="1">
                <a:lnSpc>
                  <a:spcPct val="100000"/>
                </a:lnSpc>
                <a:spcBef>
                  <a:spcPts val="500"/>
                </a:spcBef>
                <a:spcAft>
                  <a:spcPts val="600"/>
                </a:spcAft>
                <a:buFont typeface="Amazon Ember"/>
                <a:buChar char="•"/>
                <a:defRPr sz="1800" kern="1200">
                  <a:solidFill>
                    <a:schemeClr val="tx2"/>
                  </a:solidFill>
                  <a:latin typeface="Amazon Ember"/>
                </a:defRPr>
              </a:lvl5pPr>
              <a:lvl6pPr marL="13716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6pPr>
              <a:lvl7pPr marL="16002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7pPr>
              <a:lvl8pPr marL="18288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8pPr>
              <a:lvl9pPr marL="2057400" indent="-230188" algn="l" defTabSz="2286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Font typeface="Amazon Ember"/>
                <a:buChar char="•"/>
                <a:defRPr sz="1600" kern="1200">
                  <a:solidFill>
                    <a:schemeClr val="tx2"/>
                  </a:solidFill>
                  <a:latin typeface="Amazon Ember"/>
                </a:defRPr>
              </a:lvl9pPr>
            </a:lstStyle>
            <a:p>
              <a:pPr marL="0" indent="0" algn="ctr">
                <a:buNone/>
              </a:pPr>
              <a:r>
                <a: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AWS Secrets Manager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9A2F0287-0F1A-D0B5-0CC0-289336804E63}"/>
              </a:ext>
            </a:extLst>
          </p:cNvPr>
          <p:cNvSpPr/>
          <p:nvPr/>
        </p:nvSpPr>
        <p:spPr>
          <a:xfrm>
            <a:off x="691399" y="1759685"/>
            <a:ext cx="93829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Secrets Manager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service that makes it easier for you to manage secrets. Secrets can be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credentials, passwords, third-party API keys, and even arbitrary text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You can store and control access to these secrets centrally by using the console, AWS CLI, or API and SDKs.</a:t>
            </a:r>
          </a:p>
        </p:txBody>
      </p:sp>
    </p:spTree>
    <p:extLst>
      <p:ext uri="{BB962C8B-B14F-4D97-AF65-F5344CB8AC3E}">
        <p14:creationId xmlns:p14="http://schemas.microsoft.com/office/powerpoint/2010/main" val="16823057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04982" y="631060"/>
            <a:ext cx="3372418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447778" y="806549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Secrets Manager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21DF386-A843-97D7-40B7-0740AF034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068" y="3297161"/>
            <a:ext cx="7076105" cy="258743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79ECFD4-BF89-36CC-F69B-B13ED3010707}"/>
              </a:ext>
            </a:extLst>
          </p:cNvPr>
          <p:cNvSpPr/>
          <p:nvPr/>
        </p:nvSpPr>
        <p:spPr>
          <a:xfrm>
            <a:off x="548640" y="1214303"/>
            <a:ext cx="11370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steps in this workflow are as follows:</a:t>
            </a:r>
          </a:p>
          <a:p>
            <a:endParaRPr lang="en-US" dirty="0">
              <a:solidFill>
                <a:srgbClr val="504BA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Clients call the RESTful API hosted on Amazon API Gateway.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API Gateway runs the Lambda function.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Lambda function retrieves the database secrets using the Secrets Manager API. Secrets Manager retrieves the secret, decrypts the protected secret text, and returns it to the function over a secured channel.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Lambda function connects to the Amazon RDS database by using database secrets from Secrets Manager and returns the query results.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DD42C5E-9EEB-61EC-21C0-0A9C705E2FFC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13466760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447778" y="806549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Rotating secrets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332A91-FCAC-0680-9BFA-0EBBE2279009}"/>
              </a:ext>
            </a:extLst>
          </p:cNvPr>
          <p:cNvSpPr/>
          <p:nvPr/>
        </p:nvSpPr>
        <p:spPr>
          <a:xfrm>
            <a:off x="563879" y="1361445"/>
            <a:ext cx="113710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rotation function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does the work of rotating the secret. The process to rotate a secret has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steps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which correspond to four steps in </a:t>
            </a:r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Lambda rotation function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Secrets Manager uses staging labels to label secret versions during rotation: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function contacts the DB for new credentials.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Secrets Manager stores the new credentials with the AWSPENDING label.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 credentials are tested.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new credentials are made the default with the AWSCURRENT label.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7590514-501B-6C18-A401-6AC50E9E2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3286090"/>
            <a:ext cx="5887018" cy="252223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9BEBEE2-D5D7-4972-B2C2-A4DDA47DA207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39824617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447778" y="806549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Macie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272D99B4-8A18-4BE9-79FD-8EBC683D28A8}"/>
              </a:ext>
            </a:extLst>
          </p:cNvPr>
          <p:cNvSpPr txBox="1">
            <a:spLocks/>
          </p:cNvSpPr>
          <p:nvPr/>
        </p:nvSpPr>
        <p:spPr>
          <a:xfrm>
            <a:off x="426719" y="2231136"/>
            <a:ext cx="10168129" cy="42036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Recognizes sensitive data such as personally identifiable information (PII), financial information, encryption keys, and credentials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for custom-defined data types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 data stored in Amazon S3 by monitoring resource policies and ACLs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full API coverage for management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Integrates with AWS Organizations</a:t>
            </a:r>
          </a:p>
        </p:txBody>
      </p:sp>
      <p:pic>
        <p:nvPicPr>
          <p:cNvPr id="10" name="Picture Placeholder 18">
            <a:extLst>
              <a:ext uri="{FF2B5EF4-FFF2-40B4-BE49-F238E27FC236}">
                <a16:creationId xmlns:a16="http://schemas.microsoft.com/office/drawing/2014/main" id="{733A9081-C883-CEB5-0773-0F5CDA685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2927" y="1808198"/>
            <a:ext cx="1097280" cy="1097280"/>
          </a:xfrm>
          <a:prstGeom prst="rect">
            <a:avLst/>
          </a:prstGeom>
        </p:spPr>
      </p:pic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0AC7C913-576B-4AE4-D3E5-E9599E311D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9869423" y="3011902"/>
            <a:ext cx="2304288" cy="91309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230188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800" kern="1200">
                <a:solidFill>
                  <a:schemeClr val="tx2"/>
                </a:solidFill>
                <a:latin typeface="Amazon Ember"/>
              </a:defRPr>
            </a:lvl1pPr>
            <a:lvl2pPr marL="4572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400" kern="1200">
                <a:solidFill>
                  <a:schemeClr val="tx2"/>
                </a:solidFill>
                <a:latin typeface="Amazon Ember"/>
              </a:defRPr>
            </a:lvl2pPr>
            <a:lvl3pPr marL="6858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2000" kern="1200">
                <a:solidFill>
                  <a:schemeClr val="tx2"/>
                </a:solidFill>
                <a:latin typeface="Amazon Ember"/>
              </a:defRPr>
            </a:lvl3pPr>
            <a:lvl4pPr marL="9144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4pPr>
            <a:lvl5pPr marL="1143000" indent="-230188" algn="l" defTabSz="2286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600"/>
              </a:spcAft>
              <a:buFont typeface="Amazon Ember"/>
              <a:buChar char="•"/>
              <a:defRPr sz="1800" kern="1200">
                <a:solidFill>
                  <a:schemeClr val="tx2"/>
                </a:solidFill>
                <a:latin typeface="Amazon Ember"/>
              </a:defRPr>
            </a:lvl5pPr>
            <a:lvl6pPr marL="13716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6pPr>
            <a:lvl7pPr marL="16002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7pPr>
            <a:lvl8pPr marL="18288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8pPr>
            <a:lvl9pPr marL="2057400" indent="-230188" algn="l" defTabSz="2286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mazon Ember"/>
              <a:buChar char="•"/>
              <a:defRPr sz="1600" kern="1200">
                <a:solidFill>
                  <a:schemeClr val="tx2"/>
                </a:solidFill>
                <a:latin typeface="Amazon Ember"/>
              </a:defRPr>
            </a:lvl9pPr>
          </a:lstStyle>
          <a:p>
            <a:pPr marL="0" indent="0" algn="ctr">
              <a:buNone/>
            </a:pPr>
            <a:r>
              <a:rPr lang="en-US" sz="1800" dirty="0"/>
              <a:t>Amazon Macie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17EEFF-81E4-AD6E-3370-50E0FC6F3922}"/>
              </a:ext>
            </a:extLst>
          </p:cNvPr>
          <p:cNvSpPr/>
          <p:nvPr/>
        </p:nvSpPr>
        <p:spPr>
          <a:xfrm>
            <a:off x="426718" y="1380487"/>
            <a:ext cx="9250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504BA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Amazon Macie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security service that uses machine learning to automatically discover, classify, and protect sensitive data in AWS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BF1232E-BDDB-1D4B-AA06-1D9EBBC5768D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26525073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447778" y="974189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 data and monitor its access permissions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FE48D994-FD57-FD4D-C286-98089ECF691F}"/>
              </a:ext>
            </a:extLst>
          </p:cNvPr>
          <p:cNvSpPr txBox="1">
            <a:spLocks/>
          </p:cNvSpPr>
          <p:nvPr/>
        </p:nvSpPr>
        <p:spPr>
          <a:xfrm>
            <a:off x="609600" y="1594914"/>
            <a:ext cx="11344050" cy="35408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Macie scans and evaluates bucket objects for policy violations and sensitive data.</a:t>
            </a:r>
          </a:p>
          <a:p>
            <a:pPr>
              <a:spcBef>
                <a:spcPts val="2400"/>
              </a:spcBef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Macie generates findings in real-time for the following: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Buckets that are public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Buckets that are not encrypted</a:t>
            </a:r>
          </a:p>
          <a:p>
            <a:pPr lvl="1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Buckets that are shared or replicated with AWS accounts outside of a customer’s organization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3D036C-C22B-0F29-57E4-6E2D2C2E933F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5006436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316903" y="894404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Macie summary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13E211D-8572-2DB8-3615-0E6E81777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161482" y="1464271"/>
            <a:ext cx="10287000" cy="4325940"/>
            <a:chOff x="398837" y="1177047"/>
            <a:chExt cx="10923968" cy="499028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BF42D39-DED1-7DE5-F2E1-268950B6CE9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8256" y="1235413"/>
              <a:ext cx="10727460" cy="4882157"/>
            </a:xfrm>
            <a:prstGeom prst="rect">
              <a:avLst/>
            </a:prstGeom>
            <a:ln w="9525" cap="sq">
              <a:noFill/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D3A5CF1-82BE-AD6B-E9C0-9ABDC54A0B2D}"/>
                </a:ext>
              </a:extLst>
            </p:cNvPr>
            <p:cNvSpPr/>
            <p:nvPr/>
          </p:nvSpPr>
          <p:spPr>
            <a:xfrm>
              <a:off x="398837" y="1177047"/>
              <a:ext cx="10923968" cy="499028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3A4E54E-A0C9-EA85-0DF0-73AB013AAEFA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24574517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7299960" y="631060"/>
            <a:ext cx="2377440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9248491" y="6239487"/>
            <a:ext cx="2441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2316903" y="894404"/>
            <a:ext cx="7908450" cy="7786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Macie findings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4F6F21-459F-A151-5633-E4F9D14CAEAE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0B9B017-0C06-2A31-0EEC-1EA9C41C2D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29640" y="1420150"/>
            <a:ext cx="10454640" cy="4252218"/>
            <a:chOff x="398837" y="1177047"/>
            <a:chExt cx="10923968" cy="4990289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BA7681A-094A-4751-CEA9-B0725961D7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7199" y="1292771"/>
              <a:ext cx="10755736" cy="4730301"/>
            </a:xfrm>
            <a:prstGeom prst="rect">
              <a:avLst/>
            </a:prstGeom>
          </p:spPr>
        </p:pic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5FD65D2-BFA1-C6AE-3942-86A8023789C5}"/>
                </a:ext>
              </a:extLst>
            </p:cNvPr>
            <p:cNvSpPr/>
            <p:nvPr/>
          </p:nvSpPr>
          <p:spPr>
            <a:xfrm>
              <a:off x="398837" y="1177047"/>
              <a:ext cx="10923968" cy="499028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1200"/>
                </a:spcAft>
              </a:pPr>
              <a:endParaRPr 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65F13917-66C7-E95B-088C-9F2ED4CB449D}"/>
              </a:ext>
            </a:extLst>
          </p:cNvPr>
          <p:cNvSpPr txBox="1"/>
          <p:nvPr/>
        </p:nvSpPr>
        <p:spPr>
          <a:xfrm>
            <a:off x="1481089" y="351782"/>
            <a:ext cx="60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</p:txBody>
      </p:sp>
    </p:spTree>
    <p:extLst>
      <p:ext uri="{BB962C8B-B14F-4D97-AF65-F5344CB8AC3E}">
        <p14:creationId xmlns:p14="http://schemas.microsoft.com/office/powerpoint/2010/main" val="33349054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6489040" y="631060"/>
            <a:ext cx="3410310" cy="4598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9292138" y="6252521"/>
            <a:ext cx="2148041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8F74A3-BA8E-2D8E-D550-0785D936BA1B}"/>
              </a:ext>
            </a:extLst>
          </p:cNvPr>
          <p:cNvSpPr txBox="1"/>
          <p:nvPr/>
        </p:nvSpPr>
        <p:spPr>
          <a:xfrm>
            <a:off x="418319" y="461391"/>
            <a:ext cx="942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2315FF-6311-2CAC-C96D-50B275D23F2F}"/>
              </a:ext>
            </a:extLst>
          </p:cNvPr>
          <p:cNvSpPr txBox="1"/>
          <p:nvPr/>
        </p:nvSpPr>
        <p:spPr>
          <a:xfrm>
            <a:off x="1622397" y="318557"/>
            <a:ext cx="4770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data in your application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5FD888-8F87-D731-BC1A-F362FB3E9514}"/>
              </a:ext>
            </a:extLst>
          </p:cNvPr>
          <p:cNvSpPr txBox="1"/>
          <p:nvPr/>
        </p:nvSpPr>
        <p:spPr>
          <a:xfrm>
            <a:off x="3834774" y="6262270"/>
            <a:ext cx="470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9: Protecting data in your application</a:t>
            </a: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1CDB48A-23F1-4A5E-89F0-88ED4A9B68BB}"/>
</file>

<file path=customXml/itemProps2.xml><?xml version="1.0" encoding="utf-8"?>
<ds:datastoreItem xmlns:ds="http://schemas.openxmlformats.org/officeDocument/2006/customXml" ds:itemID="{60232938-6107-4619-897A-315AD9B1E31A}"/>
</file>

<file path=customXml/itemProps3.xml><?xml version="1.0" encoding="utf-8"?>
<ds:datastoreItem xmlns:ds="http://schemas.openxmlformats.org/officeDocument/2006/customXml" ds:itemID="{387DC2A1-B36A-42FD-95EB-9D171F40DF16}"/>
</file>

<file path=docProps/app.xml><?xml version="1.0" encoding="utf-8"?>
<Properties xmlns="http://schemas.openxmlformats.org/officeDocument/2006/extended-properties" xmlns:vt="http://schemas.openxmlformats.org/officeDocument/2006/docPropsVTypes">
  <TotalTime>1271</TotalTime>
  <Words>2944</Words>
  <Application>Microsoft Office PowerPoint</Application>
  <PresentationFormat>Widescreen</PresentationFormat>
  <Paragraphs>490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Amazon Ember</vt:lpstr>
      <vt:lpstr>Amazon Ember Light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39</cp:revision>
  <dcterms:created xsi:type="dcterms:W3CDTF">2023-05-27T09:20:30Z</dcterms:created>
  <dcterms:modified xsi:type="dcterms:W3CDTF">2026-02-02T19:43:55Z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