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</p:sldIdLst>
  <p:sldSz cy="6858000" cx="12192000"/>
  <p:notesSz cx="6858000" cy="9144000"/>
  <p:embeddedFontLst>
    <p:embeddedFont>
      <p:font typeface="Tajawal Medium"/>
      <p:regular r:id="rId35"/>
      <p:bold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7" roundtripDataSignature="AMtx7mhEqAgaeB3OpRpDCKJUoHYZ8chw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font" Target="fonts/TajawalMedium-regular.fntdata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customschemas.google.com/relationships/presentationmetadata" Target="metadata"/><Relationship Id="rId14" Type="http://schemas.openxmlformats.org/officeDocument/2006/relationships/slide" Target="slides/slide10.xml"/><Relationship Id="rId36" Type="http://schemas.openxmlformats.org/officeDocument/2006/relationships/font" Target="fonts/TajawalMedium-bold.fnt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4" name="Google Shape;114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6" name="Google Shape;126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3" name="Google Shape;133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1" name="Google Shape;141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0" name="Google Shape;150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9" name="Google Shape;159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8" name="Google Shape;168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7" name="Google Shape;177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4" name="Google Shape;184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1" name="Google Shape;191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8" name="Google Shape;198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5" name="Google Shape;205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2" name="Google Shape;212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9" name="Google Shape;219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6" name="Google Shape;226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3" name="Google Shape;233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0" name="Google Shape;240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7" name="Google Shape;247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4" name="Google Shape;254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1" name="Google Shape;261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8" name="Google Shape;268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5" name="Google Shape;275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2" name="Google Shape;282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9" name="Google Shape;289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6" name="Google Shape;296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3" name="Google Shape;303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0" name="Google Shape;310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7" name="Google Shape;317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4" name="Google Shape;324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1" name="Google Shape;331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8.png"/><Relationship Id="rId4" Type="http://schemas.openxmlformats.org/officeDocument/2006/relationships/image" Target="../media/image10.png"/><Relationship Id="rId5" Type="http://schemas.openxmlformats.org/officeDocument/2006/relationships/image" Target="../media/image3.png"/><Relationship Id="rId6" Type="http://schemas.openxmlformats.org/officeDocument/2006/relationships/image" Target="../media/image11.png"/><Relationship Id="rId7" Type="http://schemas.openxmlformats.org/officeDocument/2006/relationships/image" Target="../media/image24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Relationship Id="rId3" Type="http://schemas.openxmlformats.org/officeDocument/2006/relationships/image" Target="../media/image4.png"/><Relationship Id="rId4" Type="http://schemas.openxmlformats.org/officeDocument/2006/relationships/image" Target="../media/image7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 Header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4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" name="Google Shape;23;p44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4" name="Google Shape;24;p44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5" name="Google Shape;25;p44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6" name="Google Shape;26;p4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4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44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1" name="Google Shape;31;p44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2" name="Google Shape;32;p44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44"/>
          <p:cNvSpPr/>
          <p:nvPr/>
        </p:nvSpPr>
        <p:spPr>
          <a:xfrm>
            <a:off x="217487" y="14265"/>
            <a:ext cx="2446337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4"/>
          <p:cNvSpPr/>
          <p:nvPr/>
        </p:nvSpPr>
        <p:spPr>
          <a:xfrm>
            <a:off x="109537" y="14265"/>
            <a:ext cx="2446337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44"/>
          <p:cNvSpPr/>
          <p:nvPr/>
        </p:nvSpPr>
        <p:spPr>
          <a:xfrm>
            <a:off x="158967" y="1361858"/>
            <a:ext cx="8220075" cy="2089305"/>
          </a:xfrm>
          <a:custGeom>
            <a:rect b="b" l="l" r="r" t="t"/>
            <a:pathLst>
              <a:path extrusionOk="0" h="387" w="3744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44"/>
          <p:cNvSpPr/>
          <p:nvPr/>
        </p:nvSpPr>
        <p:spPr>
          <a:xfrm>
            <a:off x="0" y="14265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4"/>
          <p:cNvSpPr txBox="1"/>
          <p:nvPr/>
        </p:nvSpPr>
        <p:spPr>
          <a:xfrm>
            <a:off x="414264" y="283705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8" name="Google Shape;38;p44"/>
          <p:cNvSpPr txBox="1"/>
          <p:nvPr>
            <p:ph type="title"/>
          </p:nvPr>
        </p:nvSpPr>
        <p:spPr>
          <a:xfrm>
            <a:off x="622775" y="1894307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4"/>
          <p:cNvSpPr txBox="1"/>
          <p:nvPr>
            <p:ph idx="1" type="body"/>
          </p:nvPr>
        </p:nvSpPr>
        <p:spPr>
          <a:xfrm>
            <a:off x="272016" y="3746311"/>
            <a:ext cx="8324454" cy="23834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indent="-342900" lvl="2" marL="1371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indent="-330200" lvl="4" marL="22860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40" name="Google Shape;40;p4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4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898469" y="2328678"/>
            <a:ext cx="3021515" cy="27095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3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5" name="Google Shape;45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6" name="Google Shape;46;p43"/>
          <p:cNvSpPr txBox="1"/>
          <p:nvPr/>
        </p:nvSpPr>
        <p:spPr>
          <a:xfrm>
            <a:off x="2674188" y="607260"/>
            <a:ext cx="892726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7" name="Google Shape;47;p4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48" name="Google Shape;48;p4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3" name="Google Shape;53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4" name="Google Shape;54;p43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43"/>
          <p:cNvSpPr/>
          <p:nvPr/>
        </p:nvSpPr>
        <p:spPr>
          <a:xfrm>
            <a:off x="217487" y="14265"/>
            <a:ext cx="2446337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43"/>
          <p:cNvSpPr/>
          <p:nvPr/>
        </p:nvSpPr>
        <p:spPr>
          <a:xfrm>
            <a:off x="109537" y="14265"/>
            <a:ext cx="2446337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43"/>
          <p:cNvSpPr/>
          <p:nvPr/>
        </p:nvSpPr>
        <p:spPr>
          <a:xfrm>
            <a:off x="1501775" y="460352"/>
            <a:ext cx="8220075" cy="838200"/>
          </a:xfrm>
          <a:custGeom>
            <a:rect b="b" l="l" r="r" t="t"/>
            <a:pathLst>
              <a:path extrusionOk="0" h="387" w="3744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43"/>
          <p:cNvSpPr/>
          <p:nvPr/>
        </p:nvSpPr>
        <p:spPr>
          <a:xfrm>
            <a:off x="0" y="14265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43"/>
          <p:cNvSpPr txBox="1"/>
          <p:nvPr/>
        </p:nvSpPr>
        <p:spPr>
          <a:xfrm>
            <a:off x="390839" y="251650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0" name="Google Shape;60;p43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43"/>
          <p:cNvSpPr txBox="1"/>
          <p:nvPr>
            <p:ph idx="1" type="body"/>
          </p:nvPr>
        </p:nvSpPr>
        <p:spPr>
          <a:xfrm>
            <a:off x="272016" y="1667741"/>
            <a:ext cx="8324454" cy="45092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indent="-342900" lvl="2" marL="1371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indent="-330200" lvl="4" marL="22860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62" name="Google Shape;62;p4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4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6191286"/>
            <a:ext cx="781679" cy="700968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43"/>
          <p:cNvSpPr txBox="1"/>
          <p:nvPr>
            <p:ph idx="2" type="body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indent="-228600" lvl="1" marL="9144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indent="-228600" lvl="2" marL="1371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indent="-228600" lvl="3" marL="18288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indent="-228600" lvl="4" marL="22860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8" name="Google Shape;68;p4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9" name="Google Shape;69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75" name="Google Shape;75;p4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6" name="Google Shape;76;p4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77" name="Google Shape;77;p4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8" name="Google Shape;78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4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89" name="Google Shape;89;p4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90" name="Google Shape;90;p4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4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5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6" name="Google Shape;96;p5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97" name="Google Shape;97;p5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5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5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5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3" name="Google Shape;103;p5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5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5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5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9" name="Google Shape;109;p5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5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5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4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5.png"/><Relationship Id="rId6" Type="http://schemas.openxmlformats.org/officeDocument/2006/relationships/image" Target="../media/image13.png"/><Relationship Id="rId7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moodle.esu.edu.sa/" TargetMode="External"/><Relationship Id="rId4" Type="http://schemas.openxmlformats.org/officeDocument/2006/relationships/image" Target="../media/image1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5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0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9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8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4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4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0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9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549"/>
                </a:srgbClr>
              </a:gs>
              <a:gs pos="50000">
                <a:srgbClr val="B6DFFF">
                  <a:alpha val="21568"/>
                </a:srgbClr>
              </a:gs>
              <a:gs pos="100000">
                <a:srgbClr val="DBEEFE">
                  <a:alpha val="43529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"/>
          <p:cNvPicPr preferRelativeResize="0"/>
          <p:nvPr/>
        </p:nvPicPr>
        <p:blipFill rotWithShape="1">
          <a:blip r:embed="rId4">
            <a:alphaModFix/>
          </a:blip>
          <a:srcRect b="11911" l="984" r="913" t="0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"/>
          <p:cNvSpPr txBox="1"/>
          <p:nvPr/>
        </p:nvSpPr>
        <p:spPr>
          <a:xfrm>
            <a:off x="65396" y="558623"/>
            <a:ext cx="7124514" cy="9540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Financial accounting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Mohamed Hamouda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6267900" y="3159395"/>
            <a:ext cx="5777715" cy="9540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Introduction to financial accounting</a:t>
            </a:r>
            <a:endParaRPr b="0" i="0" sz="2800" u="none" cap="none" strike="noStrik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9" name="Google Shape;129;p4"/>
          <p:cNvSpPr txBox="1"/>
          <p:nvPr>
            <p:ph type="title"/>
          </p:nvPr>
        </p:nvSpPr>
        <p:spPr>
          <a:xfrm>
            <a:off x="622775" y="1894307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Introduction to the course</a:t>
            </a:r>
            <a:endParaRPr/>
          </a:p>
        </p:txBody>
      </p:sp>
      <p:pic>
        <p:nvPicPr>
          <p:cNvPr id="130" name="Google Shape;13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93242" y="3868555"/>
            <a:ext cx="2479343" cy="18595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36" name="Google Shape;136;p5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Learning Platform </a:t>
            </a:r>
            <a:endParaRPr/>
          </a:p>
        </p:txBody>
      </p:sp>
      <p:sp>
        <p:nvSpPr>
          <p:cNvPr id="137" name="Google Shape;137;p5"/>
          <p:cNvSpPr txBox="1"/>
          <p:nvPr>
            <p:ph idx="1" type="body"/>
          </p:nvPr>
        </p:nvSpPr>
        <p:spPr>
          <a:xfrm>
            <a:off x="272016" y="1628070"/>
            <a:ext cx="8324454" cy="46952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u="sng">
                <a:solidFill>
                  <a:schemeClr val="hlink"/>
                </a:solidFill>
                <a:hlinkClick r:id="rId3"/>
              </a:rPr>
              <a:t>https://moodle.esu.edu.sa/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IT MUST be checked frequently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Include All course material and information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Lectures’ Videos and PDF/PPT files 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Course grades distribution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Quizzes/Assignments/Exams Dates 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Regulations for accepted excuses 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Zoom weekly meeting link (same link is used for all meetings)</a:t>
            </a:r>
            <a:endParaRPr/>
          </a:p>
        </p:txBody>
      </p:sp>
      <p:pic>
        <p:nvPicPr>
          <p:cNvPr descr="Graphical user interface, application&#10;&#10;Description automatically generated" id="138" name="Google Shape;138;p5"/>
          <p:cNvPicPr preferRelativeResize="0"/>
          <p:nvPr>
            <p:ph idx="2" type="body"/>
          </p:nvPr>
        </p:nvPicPr>
        <p:blipFill rotWithShape="1">
          <a:blip r:embed="rId4">
            <a:alphaModFix/>
          </a:blip>
          <a:srcRect b="9613" l="8855" r="0" t="15545"/>
          <a:stretch/>
        </p:blipFill>
        <p:spPr>
          <a:xfrm>
            <a:off x="6343933" y="2495802"/>
            <a:ext cx="5536668" cy="2480415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fadeDir="5400000" kx="0" rotWithShape="0" algn="bl" stA="38000" stPos="0" sy="-100000" ky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6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44" name="Google Shape;144;p6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References</a:t>
            </a:r>
            <a:endParaRPr/>
          </a:p>
        </p:txBody>
      </p:sp>
      <p:sp>
        <p:nvSpPr>
          <p:cNvPr id="145" name="Google Shape;145;p6"/>
          <p:cNvSpPr txBox="1"/>
          <p:nvPr>
            <p:ph idx="1" type="body"/>
          </p:nvPr>
        </p:nvSpPr>
        <p:spPr>
          <a:xfrm>
            <a:off x="272015" y="1667741"/>
            <a:ext cx="6710129" cy="45092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Financial Accounting IFRS Edition, by John Wiley &amp; Sons, Inc.</a:t>
            </a:r>
            <a:endParaRPr/>
          </a:p>
        </p:txBody>
      </p:sp>
      <p:sp>
        <p:nvSpPr>
          <p:cNvPr id="146" name="Google Shape;146;p6"/>
          <p:cNvSpPr txBox="1"/>
          <p:nvPr>
            <p:ph idx="2" type="body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47" name="Google Shape;14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3" name="Google Shape;153;p7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Brief Description of The Course</a:t>
            </a:r>
            <a:endParaRPr/>
          </a:p>
        </p:txBody>
      </p:sp>
      <p:sp>
        <p:nvSpPr>
          <p:cNvPr id="154" name="Google Shape;154;p7"/>
          <p:cNvSpPr txBox="1"/>
          <p:nvPr>
            <p:ph idx="1" type="body"/>
          </p:nvPr>
        </p:nvSpPr>
        <p:spPr>
          <a:xfrm>
            <a:off x="299311" y="1858810"/>
            <a:ext cx="8324454" cy="44695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The objective of this course is to introduce problems of financial accounting such as measuring, and reporting issues related to assets and liabilities and preparing the financial statements.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2400"/>
              <a:buChar char="•"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Students are expected to gain the ability of using accounting information as a tool in applying solutions for managerial problems, evaluating the financial performance, and  interpreting the financial structure. </a:t>
            </a:r>
            <a:endParaRPr/>
          </a:p>
        </p:txBody>
      </p:sp>
      <p:sp>
        <p:nvSpPr>
          <p:cNvPr id="155" name="Google Shape;155;p7"/>
          <p:cNvSpPr txBox="1"/>
          <p:nvPr>
            <p:ph idx="2" type="body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56" name="Google Shape;15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36319" y="2787306"/>
            <a:ext cx="2085975" cy="219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2" name="Google Shape;162;p8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Topics</a:t>
            </a:r>
            <a:endParaRPr/>
          </a:p>
        </p:txBody>
      </p:sp>
      <p:sp>
        <p:nvSpPr>
          <p:cNvPr id="163" name="Google Shape;163;p8"/>
          <p:cNvSpPr txBox="1"/>
          <p:nvPr>
            <p:ph idx="2" type="body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64" name="Google Shape;16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02982" y="2860314"/>
            <a:ext cx="2152650" cy="212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8"/>
          <p:cNvSpPr/>
          <p:nvPr/>
        </p:nvSpPr>
        <p:spPr>
          <a:xfrm>
            <a:off x="740229" y="2208633"/>
            <a:ext cx="6096000" cy="2956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Financial Statements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Investing and Financing Decisions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Operating Decisions and the Income Statement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Communicating and Interpreting Accounting Information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Cost of Goods Sold and Inventory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Property, Plant, and Equipment Natural Resources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Reporting and Interpreting Liabilities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Reporting and Interpretation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9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1" name="Google Shape;171;p9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Course Learning Outcomes</a:t>
            </a:r>
            <a:endParaRPr/>
          </a:p>
        </p:txBody>
      </p:sp>
      <p:sp>
        <p:nvSpPr>
          <p:cNvPr id="172" name="Google Shape;172;p9"/>
          <p:cNvSpPr txBox="1"/>
          <p:nvPr>
            <p:ph idx="2" type="body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73" name="Google Shape;17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888644" y="3155589"/>
            <a:ext cx="2981325" cy="1533525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9"/>
          <p:cNvSpPr/>
          <p:nvPr/>
        </p:nvSpPr>
        <p:spPr>
          <a:xfrm>
            <a:off x="682171" y="1901113"/>
            <a:ext cx="8052618" cy="29720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This course will enable the students to combine practice and theoretical knowledge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of financial accounting.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The students of this course will be active learners and develop awareness of emerging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trends in financial accounting.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The course will provide decision making skills to the students in the financial analysis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context.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  The students of this course will have the ability to identify and analyze financial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accounting problems and opportunities in real life situations.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0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0" name="Google Shape;180;p10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Lecture one agenda</a:t>
            </a:r>
            <a:endParaRPr/>
          </a:p>
        </p:txBody>
      </p:sp>
      <p:sp>
        <p:nvSpPr>
          <p:cNvPr id="181" name="Google Shape;181;p10"/>
          <p:cNvSpPr txBox="1"/>
          <p:nvPr/>
        </p:nvSpPr>
        <p:spPr>
          <a:xfrm>
            <a:off x="622300" y="1419368"/>
            <a:ext cx="82169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4450" lIns="90475" spcFirstLastPara="1" rIns="90475" wrap="square" tIns="44450">
            <a:noAutofit/>
          </a:bodyPr>
          <a:lstStyle/>
          <a:p>
            <a:pPr indent="-533400" lvl="0" marL="53340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b="0" i="0" lang="en-US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Describe the primary forms of business organization.</a:t>
            </a:r>
            <a:endParaRPr/>
          </a:p>
          <a:p>
            <a:pPr indent="-533400" lvl="0" marL="533400" marR="0" rtl="0" algn="l">
              <a:lnSpc>
                <a:spcPct val="125000"/>
              </a:lnSpc>
              <a:spcBef>
                <a:spcPts val="110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b="0" i="0" lang="en-US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Identify the users and uses of accounting information.</a:t>
            </a:r>
            <a:endParaRPr/>
          </a:p>
          <a:p>
            <a:pPr indent="-533400" lvl="0" marL="533400" marR="0" rtl="0" algn="l">
              <a:lnSpc>
                <a:spcPct val="125000"/>
              </a:lnSpc>
              <a:spcBef>
                <a:spcPts val="110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b="0" i="0" lang="en-US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Explain the three principal types of business activity.</a:t>
            </a:r>
            <a:endParaRPr/>
          </a:p>
          <a:p>
            <a:pPr indent="-533400" lvl="0" marL="533400" marR="0" rtl="0" algn="l">
              <a:lnSpc>
                <a:spcPct val="125000"/>
              </a:lnSpc>
              <a:spcBef>
                <a:spcPts val="110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b="0" i="0" lang="en-US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Describe the content and purpose of each of the financial statements. </a:t>
            </a:r>
            <a:endParaRPr/>
          </a:p>
          <a:p>
            <a:pPr indent="-533400" lvl="0" marL="533400" marR="0" rtl="0" algn="l">
              <a:lnSpc>
                <a:spcPct val="125000"/>
              </a:lnSpc>
              <a:spcBef>
                <a:spcPts val="110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b="0" i="0" lang="en-US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Explain the meaning of assets, liabilities, and stockholders’ equity, and state the basic accounting equation.</a:t>
            </a:r>
            <a:endParaRPr/>
          </a:p>
          <a:p>
            <a:pPr indent="-533400" lvl="0" marL="533400" marR="0" rtl="0" algn="l">
              <a:lnSpc>
                <a:spcPct val="125000"/>
              </a:lnSpc>
              <a:spcBef>
                <a:spcPts val="1100"/>
              </a:spcBef>
              <a:spcAft>
                <a:spcPts val="0"/>
              </a:spcAft>
              <a:buClr>
                <a:srgbClr val="800000"/>
              </a:buClr>
              <a:buSzPts val="2200"/>
              <a:buFont typeface="Noto Sans Symbols"/>
              <a:buAutoNum type="arabicPeriod"/>
            </a:pPr>
            <a:r>
              <a:rPr b="0" i="0" lang="en-US" sz="2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Describe the components that supplement the financial statements in an annual report.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7" name="Google Shape;187;p11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Introduction to Financial Statements</a:t>
            </a:r>
            <a:endParaRPr/>
          </a:p>
        </p:txBody>
      </p:sp>
      <p:pic>
        <p:nvPicPr>
          <p:cNvPr id="188" name="Google Shape;188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7714" y="1743288"/>
            <a:ext cx="8519885" cy="44833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2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94" name="Google Shape;194;p12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Forms of Business Organization</a:t>
            </a:r>
            <a:endParaRPr b="1" sz="30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5" name="Google Shape;195;p12"/>
          <p:cNvPicPr preferRelativeResize="0"/>
          <p:nvPr/>
        </p:nvPicPr>
        <p:blipFill rotWithShape="1">
          <a:blip r:embed="rId3">
            <a:alphaModFix/>
          </a:blip>
          <a:srcRect b="11169" l="0" r="0" t="0"/>
          <a:stretch/>
        </p:blipFill>
        <p:spPr>
          <a:xfrm>
            <a:off x="116114" y="1583631"/>
            <a:ext cx="8519885" cy="47523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3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01" name="Google Shape;201;p13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</a:pPr>
            <a:r>
              <a:rPr b="1" lang="en-US"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Users and Uses of Financial Information</a:t>
            </a:r>
            <a:endParaRPr/>
          </a:p>
        </p:txBody>
      </p:sp>
      <p:pic>
        <p:nvPicPr>
          <p:cNvPr id="202" name="Google Shape;202;p13"/>
          <p:cNvPicPr preferRelativeResize="0"/>
          <p:nvPr/>
        </p:nvPicPr>
        <p:blipFill rotWithShape="1">
          <a:blip r:embed="rId3">
            <a:alphaModFix/>
          </a:blip>
          <a:srcRect b="6514" l="0" r="0" t="0"/>
          <a:stretch/>
        </p:blipFill>
        <p:spPr>
          <a:xfrm>
            <a:off x="261257" y="1714260"/>
            <a:ext cx="8490857" cy="45559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4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08" name="Google Shape;208;p14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</a:pPr>
            <a:r>
              <a:rPr b="1" lang="en-US"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Users and Uses of Financial Information</a:t>
            </a:r>
            <a:endParaRPr/>
          </a:p>
        </p:txBody>
      </p:sp>
      <p:pic>
        <p:nvPicPr>
          <p:cNvPr id="209" name="Google Shape;209;p14"/>
          <p:cNvPicPr preferRelativeResize="0"/>
          <p:nvPr/>
        </p:nvPicPr>
        <p:blipFill rotWithShape="1">
          <a:blip r:embed="rId3">
            <a:alphaModFix/>
          </a:blip>
          <a:srcRect b="9476" l="0" r="0" t="0"/>
          <a:stretch/>
        </p:blipFill>
        <p:spPr>
          <a:xfrm>
            <a:off x="1" y="1641690"/>
            <a:ext cx="8708570" cy="4941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5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15" name="Google Shape;215;p15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</a:pPr>
            <a:r>
              <a:rPr b="1" lang="en-US"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Users and Uses of Financial Information</a:t>
            </a:r>
            <a:endParaRPr/>
          </a:p>
        </p:txBody>
      </p:sp>
      <p:pic>
        <p:nvPicPr>
          <p:cNvPr id="216" name="Google Shape;216;p15"/>
          <p:cNvPicPr preferRelativeResize="0"/>
          <p:nvPr/>
        </p:nvPicPr>
        <p:blipFill rotWithShape="1">
          <a:blip r:embed="rId3">
            <a:alphaModFix/>
          </a:blip>
          <a:srcRect b="12862" l="-1" r="198" t="0"/>
          <a:stretch/>
        </p:blipFill>
        <p:spPr>
          <a:xfrm>
            <a:off x="834251" y="1685231"/>
            <a:ext cx="7279233" cy="46429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22" name="Google Shape;222;p16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3" name="Google Shape;223;p16"/>
          <p:cNvPicPr preferRelativeResize="0"/>
          <p:nvPr/>
        </p:nvPicPr>
        <p:blipFill rotWithShape="1">
          <a:blip r:embed="rId3">
            <a:alphaModFix/>
          </a:blip>
          <a:srcRect b="11169" l="0" r="0" t="0"/>
          <a:stretch/>
        </p:blipFill>
        <p:spPr>
          <a:xfrm>
            <a:off x="0" y="1801345"/>
            <a:ext cx="8797247" cy="43381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7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29" name="Google Shape;229;p17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17"/>
          <p:cNvPicPr preferRelativeResize="0"/>
          <p:nvPr/>
        </p:nvPicPr>
        <p:blipFill rotWithShape="1">
          <a:blip r:embed="rId3">
            <a:alphaModFix/>
          </a:blip>
          <a:srcRect b="8630" l="0" r="0" t="0"/>
          <a:stretch/>
        </p:blipFill>
        <p:spPr>
          <a:xfrm>
            <a:off x="261257" y="1627174"/>
            <a:ext cx="8461829" cy="4468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8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6" name="Google Shape;236;p18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18"/>
          <p:cNvPicPr preferRelativeResize="0"/>
          <p:nvPr/>
        </p:nvPicPr>
        <p:blipFill rotWithShape="1">
          <a:blip r:embed="rId3">
            <a:alphaModFix/>
          </a:blip>
          <a:srcRect b="8630" l="0" r="0" t="0"/>
          <a:stretch/>
        </p:blipFill>
        <p:spPr>
          <a:xfrm>
            <a:off x="261257" y="1627174"/>
            <a:ext cx="8461829" cy="4468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9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43" name="Google Shape;243;p19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4" name="Google Shape;244;p19"/>
          <p:cNvPicPr preferRelativeResize="0"/>
          <p:nvPr/>
        </p:nvPicPr>
        <p:blipFill rotWithShape="1">
          <a:blip r:embed="rId3">
            <a:alphaModFix/>
          </a:blip>
          <a:srcRect b="9900" l="1" r="-61095" t="0"/>
          <a:stretch/>
        </p:blipFill>
        <p:spPr>
          <a:xfrm>
            <a:off x="558480" y="1728774"/>
            <a:ext cx="7366319" cy="41930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0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50" name="Google Shape;250;p20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1" name="Google Shape;251;p20"/>
          <p:cNvPicPr preferRelativeResize="0"/>
          <p:nvPr/>
        </p:nvPicPr>
        <p:blipFill rotWithShape="1">
          <a:blip r:embed="rId3">
            <a:alphaModFix/>
          </a:blip>
          <a:srcRect b="9476" l="0" r="0" t="0"/>
          <a:stretch/>
        </p:blipFill>
        <p:spPr>
          <a:xfrm>
            <a:off x="297224" y="1670718"/>
            <a:ext cx="8092034" cy="4672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1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57" name="Google Shape;257;p21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Business Activities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8" name="Google Shape;258;p21"/>
          <p:cNvPicPr preferRelativeResize="0"/>
          <p:nvPr/>
        </p:nvPicPr>
        <p:blipFill rotWithShape="1">
          <a:blip r:embed="rId3">
            <a:alphaModFix/>
          </a:blip>
          <a:srcRect b="9053" l="0" r="0" t="0"/>
          <a:stretch/>
        </p:blipFill>
        <p:spPr>
          <a:xfrm>
            <a:off x="311736" y="1598146"/>
            <a:ext cx="7830777" cy="45123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2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64" name="Google Shape;264;p22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5" name="Google Shape;265;p22"/>
          <p:cNvPicPr preferRelativeResize="0"/>
          <p:nvPr/>
        </p:nvPicPr>
        <p:blipFill rotWithShape="1">
          <a:blip r:embed="rId3">
            <a:alphaModFix/>
          </a:blip>
          <a:srcRect b="12439" l="0" r="0" t="0"/>
          <a:stretch/>
        </p:blipFill>
        <p:spPr>
          <a:xfrm>
            <a:off x="145143" y="1685231"/>
            <a:ext cx="8723085" cy="46942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3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1" name="Google Shape;271;p23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23"/>
          <p:cNvPicPr preferRelativeResize="0"/>
          <p:nvPr/>
        </p:nvPicPr>
        <p:blipFill rotWithShape="1">
          <a:blip r:embed="rId3">
            <a:alphaModFix/>
          </a:blip>
          <a:srcRect b="9476" l="0" r="0" t="0"/>
          <a:stretch/>
        </p:blipFill>
        <p:spPr>
          <a:xfrm>
            <a:off x="969518" y="1583632"/>
            <a:ext cx="7289110" cy="46284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4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8" name="Google Shape;278;p24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9" name="Google Shape;279;p24"/>
          <p:cNvPicPr preferRelativeResize="0"/>
          <p:nvPr/>
        </p:nvPicPr>
        <p:blipFill rotWithShape="1">
          <a:blip r:embed="rId3">
            <a:alphaModFix/>
          </a:blip>
          <a:srcRect b="6514" l="0" r="0" t="0"/>
          <a:stretch/>
        </p:blipFill>
        <p:spPr>
          <a:xfrm>
            <a:off x="921338" y="1757803"/>
            <a:ext cx="7569518" cy="46797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5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85" name="Google Shape;285;p25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6" name="Google Shape;286;p25"/>
          <p:cNvPicPr preferRelativeResize="0"/>
          <p:nvPr/>
        </p:nvPicPr>
        <p:blipFill rotWithShape="1">
          <a:blip r:embed="rId3">
            <a:alphaModFix/>
          </a:blip>
          <a:srcRect b="6514" l="0" r="0" t="0"/>
          <a:stretch/>
        </p:blipFill>
        <p:spPr>
          <a:xfrm>
            <a:off x="921338" y="1757803"/>
            <a:ext cx="7569518" cy="46797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6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92" name="Google Shape;292;p26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3" name="Google Shape;293;p26"/>
          <p:cNvPicPr preferRelativeResize="0"/>
          <p:nvPr/>
        </p:nvPicPr>
        <p:blipFill rotWithShape="1">
          <a:blip r:embed="rId3">
            <a:alphaModFix/>
          </a:blip>
          <a:srcRect b="13284" l="0" r="0" t="0"/>
          <a:stretch/>
        </p:blipFill>
        <p:spPr>
          <a:xfrm>
            <a:off x="174172" y="1641688"/>
            <a:ext cx="8577942" cy="47445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7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99" name="Google Shape;299;p27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0" name="Google Shape;300;p27"/>
          <p:cNvPicPr preferRelativeResize="0"/>
          <p:nvPr/>
        </p:nvPicPr>
        <p:blipFill rotWithShape="1">
          <a:blip r:embed="rId3">
            <a:alphaModFix/>
          </a:blip>
          <a:srcRect b="6937" l="0" r="0" t="0"/>
          <a:stretch/>
        </p:blipFill>
        <p:spPr>
          <a:xfrm>
            <a:off x="761681" y="1627174"/>
            <a:ext cx="7424376" cy="4541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8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06" name="Google Shape;306;p28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7" name="Google Shape;307;p28"/>
          <p:cNvPicPr preferRelativeResize="0"/>
          <p:nvPr/>
        </p:nvPicPr>
        <p:blipFill rotWithShape="1">
          <a:blip r:embed="rId3">
            <a:alphaModFix/>
          </a:blip>
          <a:srcRect b="9053" l="0" r="0" t="0"/>
          <a:stretch/>
        </p:blipFill>
        <p:spPr>
          <a:xfrm>
            <a:off x="834252" y="1743289"/>
            <a:ext cx="7584033" cy="43817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9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13" name="Google Shape;313;p29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4" name="Google Shape;314;p29"/>
          <p:cNvPicPr preferRelativeResize="0"/>
          <p:nvPr/>
        </p:nvPicPr>
        <p:blipFill rotWithShape="1">
          <a:blip r:embed="rId3">
            <a:alphaModFix/>
          </a:blip>
          <a:srcRect b="7782" l="0" r="0" t="0"/>
          <a:stretch/>
        </p:blipFill>
        <p:spPr>
          <a:xfrm>
            <a:off x="718137" y="1419368"/>
            <a:ext cx="7482433" cy="49119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0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20" name="Google Shape;320;p30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Communicating with Users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1" name="Google Shape;321;p30"/>
          <p:cNvPicPr preferRelativeResize="0"/>
          <p:nvPr/>
        </p:nvPicPr>
        <p:blipFill rotWithShape="1">
          <a:blip r:embed="rId3">
            <a:alphaModFix/>
          </a:blip>
          <a:srcRect b="9053" l="0" r="0" t="0"/>
          <a:stretch/>
        </p:blipFill>
        <p:spPr>
          <a:xfrm>
            <a:off x="384309" y="1612660"/>
            <a:ext cx="7874319" cy="46575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1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27" name="Google Shape;327;p31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Other Elements of an Annual Report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8" name="Google Shape;328;p31"/>
          <p:cNvPicPr preferRelativeResize="0"/>
          <p:nvPr/>
        </p:nvPicPr>
        <p:blipFill rotWithShape="1">
          <a:blip r:embed="rId3">
            <a:alphaModFix/>
          </a:blip>
          <a:srcRect b="17518" l="0" r="0" t="0"/>
          <a:stretch/>
        </p:blipFill>
        <p:spPr>
          <a:xfrm>
            <a:off x="340766" y="1859402"/>
            <a:ext cx="7293748" cy="40769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2"/>
          <p:cNvSpPr txBox="1"/>
          <p:nvPr>
            <p:ph idx="12" type="sldNum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34" name="Google Shape;334;p32"/>
          <p:cNvSpPr txBox="1"/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</a:pPr>
            <a:r>
              <a:rPr b="1" lang="en-US" sz="3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Other Elements of an Annual Report</a:t>
            </a:r>
            <a:endParaRPr b="1" sz="2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5" name="Google Shape;335;p32"/>
          <p:cNvPicPr preferRelativeResize="0"/>
          <p:nvPr/>
        </p:nvPicPr>
        <p:blipFill rotWithShape="1">
          <a:blip r:embed="rId3">
            <a:alphaModFix/>
          </a:blip>
          <a:srcRect b="56454" l="0" r="0" t="0"/>
          <a:stretch/>
        </p:blipFill>
        <p:spPr>
          <a:xfrm>
            <a:off x="476033" y="2294831"/>
            <a:ext cx="7239121" cy="23642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2021-08-03T13:03:26Z</dcterms:created>
  <dc:creator>LENOVO</dc:creator>
</cp:coreProperties>
</file>