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7" r:id="rId2"/>
  </p:sldMasterIdLst>
  <p:notesMasterIdLst>
    <p:notesMasterId r:id="rId48"/>
  </p:notesMasterIdLst>
  <p:sldIdLst>
    <p:sldId id="480" r:id="rId3"/>
    <p:sldId id="481" r:id="rId4"/>
    <p:sldId id="516" r:id="rId5"/>
    <p:sldId id="518" r:id="rId6"/>
    <p:sldId id="520" r:id="rId7"/>
    <p:sldId id="303" r:id="rId8"/>
    <p:sldId id="313" r:id="rId9"/>
    <p:sldId id="482" r:id="rId10"/>
    <p:sldId id="256" r:id="rId11"/>
    <p:sldId id="306" r:id="rId12"/>
    <p:sldId id="483" r:id="rId13"/>
    <p:sldId id="484" r:id="rId14"/>
    <p:sldId id="485" r:id="rId15"/>
    <p:sldId id="486" r:id="rId16"/>
    <p:sldId id="519" r:id="rId17"/>
    <p:sldId id="487" r:id="rId18"/>
    <p:sldId id="488" r:id="rId19"/>
    <p:sldId id="489" r:id="rId20"/>
    <p:sldId id="490" r:id="rId21"/>
    <p:sldId id="517" r:id="rId22"/>
    <p:sldId id="521" r:id="rId23"/>
    <p:sldId id="491" r:id="rId24"/>
    <p:sldId id="492" r:id="rId25"/>
    <p:sldId id="522" r:id="rId26"/>
    <p:sldId id="523" r:id="rId27"/>
    <p:sldId id="493" r:id="rId28"/>
    <p:sldId id="524" r:id="rId29"/>
    <p:sldId id="494" r:id="rId30"/>
    <p:sldId id="499" r:id="rId31"/>
    <p:sldId id="500" r:id="rId32"/>
    <p:sldId id="502" r:id="rId33"/>
    <p:sldId id="501" r:id="rId34"/>
    <p:sldId id="503" r:id="rId35"/>
    <p:sldId id="504" r:id="rId36"/>
    <p:sldId id="505" r:id="rId37"/>
    <p:sldId id="507" r:id="rId38"/>
    <p:sldId id="526" r:id="rId39"/>
    <p:sldId id="530" r:id="rId40"/>
    <p:sldId id="527" r:id="rId41"/>
    <p:sldId id="528" r:id="rId42"/>
    <p:sldId id="529" r:id="rId43"/>
    <p:sldId id="531" r:id="rId44"/>
    <p:sldId id="514" r:id="rId45"/>
    <p:sldId id="515" r:id="rId46"/>
    <p:sldId id="34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81"/>
            <p14:sldId id="516"/>
            <p14:sldId id="518"/>
            <p14:sldId id="520"/>
            <p14:sldId id="303"/>
            <p14:sldId id="313"/>
            <p14:sldId id="482"/>
            <p14:sldId id="256"/>
            <p14:sldId id="306"/>
            <p14:sldId id="483"/>
            <p14:sldId id="484"/>
            <p14:sldId id="485"/>
            <p14:sldId id="486"/>
            <p14:sldId id="519"/>
            <p14:sldId id="487"/>
            <p14:sldId id="488"/>
            <p14:sldId id="489"/>
            <p14:sldId id="490"/>
            <p14:sldId id="517"/>
            <p14:sldId id="521"/>
            <p14:sldId id="491"/>
            <p14:sldId id="492"/>
            <p14:sldId id="522"/>
            <p14:sldId id="523"/>
            <p14:sldId id="493"/>
            <p14:sldId id="524"/>
            <p14:sldId id="494"/>
            <p14:sldId id="499"/>
            <p14:sldId id="500"/>
            <p14:sldId id="502"/>
            <p14:sldId id="501"/>
            <p14:sldId id="503"/>
            <p14:sldId id="504"/>
            <p14:sldId id="505"/>
            <p14:sldId id="507"/>
            <p14:sldId id="526"/>
            <p14:sldId id="530"/>
            <p14:sldId id="527"/>
            <p14:sldId id="528"/>
            <p14:sldId id="529"/>
            <p14:sldId id="531"/>
            <p14:sldId id="514"/>
            <p14:sldId id="51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FFFFFF"/>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5" autoAdjust="0"/>
    <p:restoredTop sz="93738" autoAdjust="0"/>
  </p:normalViewPr>
  <p:slideViewPr>
    <p:cSldViewPr snapToGrid="0">
      <p:cViewPr varScale="1">
        <p:scale>
          <a:sx n="69" d="100"/>
          <a:sy n="69" d="100"/>
        </p:scale>
        <p:origin x="57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theme" Target="theme/theme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532880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622876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125971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081813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243681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157150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878450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235542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5503377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244894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911007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050900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47417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164486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938551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57486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927756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559964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slideLayout" Target="../slideLayouts/slideLayout3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20" Type="http://schemas.openxmlformats.org/officeDocument/2006/relationships/image" Target="../media/image1.png"/><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19" Type="http://schemas.openxmlformats.org/officeDocument/2006/relationships/theme" Target="../theme/theme2.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639464743"/>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10.jpg"/><Relationship Id="rId5" Type="http://schemas.openxmlformats.org/officeDocument/2006/relationships/image" Target="../media/image9.sv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30.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3.png"/><Relationship Id="rId1" Type="http://schemas.openxmlformats.org/officeDocument/2006/relationships/slideLayout" Target="../slideLayouts/slideLayout33.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3.png"/><Relationship Id="rId1" Type="http://schemas.openxmlformats.org/officeDocument/2006/relationships/slideLayout" Target="../slideLayouts/slideLayout33.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png"/><Relationship Id="rId1" Type="http://schemas.openxmlformats.org/officeDocument/2006/relationships/slideLayout" Target="../slideLayouts/slideLayout16.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png"/><Relationship Id="rId1" Type="http://schemas.openxmlformats.org/officeDocument/2006/relationships/slideLayout" Target="../slideLayouts/slideLayout16.xml"/><Relationship Id="rId4" Type="http://schemas.microsoft.com/office/2007/relationships/hdphoto" Target="../media/hdphoto2.wdp"/></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ritesonic.com/" TargetMode="External"/><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9.svg"/><Relationship Id="rId2" Type="http://schemas.openxmlformats.org/officeDocument/2006/relationships/image" Target="../media/image39.jpeg"/><Relationship Id="rId1" Type="http://schemas.openxmlformats.org/officeDocument/2006/relationships/slideLayout" Target="../slideLayouts/slideLayout32.xml"/><Relationship Id="rId6" Type="http://schemas.openxmlformats.org/officeDocument/2006/relationships/image" Target="../media/image8.png"/><Relationship Id="rId5" Type="http://schemas.openxmlformats.org/officeDocument/2006/relationships/image" Target="../media/image3.png"/><Relationship Id="rId4" Type="http://schemas.openxmlformats.org/officeDocument/2006/relationships/image" Target="../media/image4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90912" y="-119551"/>
            <a:ext cx="7346045" cy="6977551"/>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868096" y="4442668"/>
            <a:ext cx="4886463" cy="461665"/>
          </a:xfrm>
          <a:prstGeom prst="rect">
            <a:avLst/>
          </a:prstGeom>
          <a:noFill/>
        </p:spPr>
        <p:txBody>
          <a:bodyPr wrap="square" rtlCol="0">
            <a:spAutoFit/>
          </a:bodyPr>
          <a:lstStyle/>
          <a:p>
            <a:pPr algn="ctr"/>
            <a:r>
              <a:rPr lang="en-US" sz="2400" b="1" dirty="0">
                <a:solidFill>
                  <a:srgbClr val="C00000"/>
                </a:solidFill>
                <a:latin typeface="Times New Roman" panose="02020603050405020304" pitchFamily="18" charset="0"/>
                <a:cs typeface="Times New Roman" panose="02020603050405020304" pitchFamily="18" charset="0"/>
              </a:rPr>
              <a:t>Prepared by Dr. shereen farouk</a:t>
            </a:r>
          </a:p>
        </p:txBody>
      </p:sp>
      <p:sp>
        <p:nvSpPr>
          <p:cNvPr id="31" name="TextBox 30">
            <a:extLst>
              <a:ext uri="{FF2B5EF4-FFF2-40B4-BE49-F238E27FC236}">
                <a16:creationId xmlns:a16="http://schemas.microsoft.com/office/drawing/2014/main" id="{16E4CC76-2D0D-6204-3FBC-B0856D8E8836}"/>
              </a:ext>
            </a:extLst>
          </p:cNvPr>
          <p:cNvSpPr txBox="1"/>
          <p:nvPr/>
        </p:nvSpPr>
        <p:spPr>
          <a:xfrm>
            <a:off x="68200" y="1129000"/>
            <a:ext cx="6685259" cy="2414956"/>
          </a:xfrm>
          <a:prstGeom prst="rect">
            <a:avLst/>
          </a:prstGeom>
          <a:noFill/>
        </p:spPr>
        <p:txBody>
          <a:bodyPr wrap="square" rtlCol="0">
            <a:spAutoFit/>
          </a:bodyPr>
          <a:lstStyle/>
          <a:p>
            <a:pPr algn="ctr" rtl="1">
              <a:lnSpc>
                <a:spcPct val="107000"/>
              </a:lnSpc>
              <a:spcAft>
                <a:spcPts val="800"/>
              </a:spcAft>
            </a:pPr>
            <a:r>
              <a:rPr lang="ar-EG" sz="2800" dirty="0">
                <a:solidFill>
                  <a:srgbClr val="C00000"/>
                </a:solidFill>
                <a:latin typeface="Calibri" panose="020F0502020204030204" pitchFamily="34" charset="0"/>
                <a:ea typeface="Calibri" panose="020F0502020204030204" pitchFamily="34" charset="0"/>
                <a:cs typeface="mohammad bold art 1" pitchFamily="2" charset="-78"/>
              </a:rPr>
              <a:t>مقرر الإعلان الرقمي </a:t>
            </a:r>
          </a:p>
          <a:p>
            <a:pPr algn="ctr" rtl="1">
              <a:lnSpc>
                <a:spcPct val="107000"/>
              </a:lnSpc>
              <a:spcAft>
                <a:spcPts val="800"/>
              </a:spcAft>
            </a:pPr>
            <a:r>
              <a:rPr lang="en-US" sz="2800" b="1" dirty="0">
                <a:solidFill>
                  <a:srgbClr val="C00000"/>
                </a:solidFill>
                <a:latin typeface="Adobe Devanagari" panose="02040503050201020203" pitchFamily="18" charset="0"/>
                <a:ea typeface="Adobe Kaiti Std R" panose="02020400000000000000" pitchFamily="18" charset="-128"/>
                <a:cs typeface="Adobe Devanagari" panose="02040503050201020203" pitchFamily="18" charset="0"/>
              </a:rPr>
              <a:t>Digital Advertising </a:t>
            </a:r>
            <a:endParaRPr lang="ar-EG" sz="2800" b="1" dirty="0">
              <a:solidFill>
                <a:srgbClr val="C00000"/>
              </a:solidFill>
              <a:latin typeface="Adobe Devanagari" panose="02040503050201020203" pitchFamily="18" charset="0"/>
              <a:ea typeface="Adobe Kaiti Std R" panose="02020400000000000000" pitchFamily="18" charset="-128"/>
              <a:cs typeface="Adobe Arabic" panose="02040503050201020203" pitchFamily="18" charset="-78"/>
            </a:endParaRPr>
          </a:p>
          <a:p>
            <a:pPr algn="ctr" rtl="1">
              <a:lnSpc>
                <a:spcPct val="107000"/>
              </a:lnSpc>
              <a:spcAft>
                <a:spcPts val="800"/>
              </a:spcAft>
            </a:pPr>
            <a:endParaRPr lang="en-US" sz="200" b="1" dirty="0">
              <a:solidFill>
                <a:srgbClr val="C00000"/>
              </a:solidFill>
              <a:latin typeface="Adobe Kaiti Std R" panose="02020400000000000000" pitchFamily="18" charset="-128"/>
              <a:ea typeface="Adobe Kaiti Std R" panose="02020400000000000000" pitchFamily="18" charset="-128"/>
              <a:cs typeface="mohammad bold art 1" pitchFamily="2" charset="-78"/>
            </a:endParaRPr>
          </a:p>
          <a:p>
            <a:pPr algn="ctr" rtl="1">
              <a:lnSpc>
                <a:spcPct val="107000"/>
              </a:lnSpc>
              <a:spcAft>
                <a:spcPts val="800"/>
              </a:spcAft>
            </a:pPr>
            <a:r>
              <a:rPr lang="ar-EG" sz="2400" b="1" dirty="0">
                <a:solidFill>
                  <a:srgbClr val="002060"/>
                </a:solidFill>
                <a:cs typeface="+mj-cs"/>
              </a:rPr>
              <a:t>تقنيات الذكاء الاصطناعي ودورها في تحسين استراتيجيات التسويق الرقمي</a:t>
            </a:r>
            <a:endParaRPr lang="en-US" sz="200" b="1" dirty="0">
              <a:solidFill>
                <a:srgbClr val="C00000"/>
              </a:solidFill>
              <a:latin typeface="Adobe Kaiti Std R" panose="02020400000000000000" pitchFamily="18" charset="-128"/>
              <a:ea typeface="Adobe Kaiti Std R" panose="02020400000000000000" pitchFamily="18" charset="-128"/>
              <a:cs typeface="mohammad bold art 1" pitchFamily="2" charset="-78"/>
            </a:endParaRPr>
          </a:p>
          <a:p>
            <a:pPr algn="ctr" rtl="1">
              <a:lnSpc>
                <a:spcPct val="107000"/>
              </a:lnSpc>
              <a:spcAft>
                <a:spcPts val="800"/>
              </a:spcAft>
            </a:pPr>
            <a:endParaRPr lang="en-US" sz="200" b="1" dirty="0">
              <a:solidFill>
                <a:srgbClr val="C00000"/>
              </a:solidFill>
              <a:latin typeface="Adobe Kaiti Std R" panose="02020400000000000000" pitchFamily="18" charset="-128"/>
              <a:ea typeface="Adobe Kaiti Std R" panose="02020400000000000000" pitchFamily="18" charset="-128"/>
              <a:cs typeface="mohammad bold art 1" pitchFamily="2" charset="-78"/>
            </a:endParaRPr>
          </a:p>
          <a:p>
            <a:pPr algn="ctr" rtl="1">
              <a:lnSpc>
                <a:spcPct val="107000"/>
              </a:lnSpc>
              <a:spcAft>
                <a:spcPts val="800"/>
              </a:spcAft>
            </a:pPr>
            <a:endParaRPr lang="en-US" sz="200" b="1" dirty="0">
              <a:solidFill>
                <a:srgbClr val="C00000"/>
              </a:solidFill>
              <a:latin typeface="Adobe Kaiti Std R" panose="02020400000000000000" pitchFamily="18" charset="-128"/>
              <a:ea typeface="Adobe Kaiti Std R" panose="02020400000000000000" pitchFamily="18" charset="-128"/>
              <a:cs typeface="mohammad bold art 1"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1819" y="632089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06</a:t>
            </a:r>
          </a:p>
        </p:txBody>
      </p:sp>
      <p:sp>
        <p:nvSpPr>
          <p:cNvPr id="46" name="TextBox 45">
            <a:extLst>
              <a:ext uri="{FF2B5EF4-FFF2-40B4-BE49-F238E27FC236}">
                <a16:creationId xmlns:a16="http://schemas.microsoft.com/office/drawing/2014/main" id="{FA59789B-D841-DB76-25B9-1348B202C2B5}"/>
              </a:ext>
            </a:extLst>
          </p:cNvPr>
          <p:cNvSpPr txBox="1"/>
          <p:nvPr/>
        </p:nvSpPr>
        <p:spPr>
          <a:xfrm>
            <a:off x="10687" y="5548940"/>
            <a:ext cx="2210862" cy="707886"/>
          </a:xfrm>
          <a:prstGeom prst="rect">
            <a:avLst/>
          </a:prstGeom>
          <a:noFill/>
        </p:spPr>
        <p:txBody>
          <a:bodyPr wrap="none" rtlCol="0">
            <a:spAutoFit/>
          </a:bodyPr>
          <a:lstStyle/>
          <a:p>
            <a:r>
              <a:rPr lang="en-US" sz="2000" b="1" dirty="0">
                <a:solidFill>
                  <a:srgbClr val="002060"/>
                </a:solidFill>
                <a:latin typeface="Times New Roman" panose="02020603050405020304" pitchFamily="18" charset="0"/>
                <a:cs typeface="Times New Roman" panose="02020603050405020304" pitchFamily="18" charset="0"/>
              </a:rPr>
              <a:t>MKT 123</a:t>
            </a:r>
          </a:p>
          <a:p>
            <a:r>
              <a:rPr lang="en-US" sz="2000" b="1" dirty="0">
                <a:solidFill>
                  <a:srgbClr val="002060"/>
                </a:solidFill>
                <a:latin typeface="Times New Roman" panose="02020603050405020304" pitchFamily="18" charset="0"/>
                <a:cs typeface="Times New Roman" panose="02020603050405020304" pitchFamily="18" charset="0"/>
              </a:rPr>
              <a:t>Digital advertising</a:t>
            </a:r>
          </a:p>
        </p:txBody>
      </p:sp>
      <p:sp>
        <p:nvSpPr>
          <p:cNvPr id="14" name="Oval 13">
            <a:extLst>
              <a:ext uri="{FF2B5EF4-FFF2-40B4-BE49-F238E27FC236}">
                <a16:creationId xmlns:a16="http://schemas.microsoft.com/office/drawing/2014/main" id="{46F3C90B-EB3F-EA91-08C5-03400C278827}"/>
              </a:ext>
            </a:extLst>
          </p:cNvPr>
          <p:cNvSpPr/>
          <p:nvPr/>
        </p:nvSpPr>
        <p:spPr>
          <a:xfrm>
            <a:off x="6717078" y="-78327"/>
            <a:ext cx="6893715" cy="69775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31819" y="0"/>
            <a:ext cx="2168598" cy="1012587"/>
          </a:xfrm>
          <a:prstGeom prst="rect">
            <a:avLst/>
          </a:prstGeom>
        </p:spPr>
      </p:pic>
      <p:sp>
        <p:nvSpPr>
          <p:cNvPr id="9" name="TextBox 8">
            <a:extLst>
              <a:ext uri="{FF2B5EF4-FFF2-40B4-BE49-F238E27FC236}">
                <a16:creationId xmlns:a16="http://schemas.microsoft.com/office/drawing/2014/main" id="{46C1260A-3907-48ED-BEFD-4B4EBFDAFAD2}"/>
              </a:ext>
            </a:extLst>
          </p:cNvPr>
          <p:cNvSpPr txBox="1"/>
          <p:nvPr/>
        </p:nvSpPr>
        <p:spPr>
          <a:xfrm>
            <a:off x="868096" y="3543956"/>
            <a:ext cx="4886463" cy="461665"/>
          </a:xfrm>
          <a:prstGeom prst="rect">
            <a:avLst/>
          </a:prstGeom>
          <a:noFill/>
        </p:spPr>
        <p:txBody>
          <a:bodyPr wrap="square" rtlCol="0">
            <a:spAutoFit/>
          </a:bodyPr>
          <a:lstStyle/>
          <a:p>
            <a:pPr algn="ctr" rtl="1"/>
            <a:r>
              <a:rPr lang="ar-EG" sz="2400" dirty="0">
                <a:solidFill>
                  <a:srgbClr val="002060"/>
                </a:solidFill>
                <a:cs typeface="mohammad bold art 1" pitchFamily="2" charset="-78"/>
              </a:rPr>
              <a:t>المحاضرة السادسة </a:t>
            </a:r>
            <a:endParaRPr lang="en-US" sz="2400" dirty="0">
              <a:solidFill>
                <a:srgbClr val="002060"/>
              </a:solidFill>
              <a:cs typeface="mohammad bold art 1" pitchFamily="2" charset="-78"/>
            </a:endParaRP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529049" y="1961526"/>
            <a:ext cx="3158531" cy="3270041"/>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234628" y="1175822"/>
            <a:ext cx="3108180" cy="3852426"/>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a:xfrm>
            <a:off x="68341" y="1289708"/>
            <a:ext cx="2992244" cy="4427569"/>
          </a:xfrm>
        </p:spPr>
      </p:pic>
      <p:sp>
        <p:nvSpPr>
          <p:cNvPr id="11" name="Rectangle 10">
            <a:extLst>
              <a:ext uri="{FF2B5EF4-FFF2-40B4-BE49-F238E27FC236}">
                <a16:creationId xmlns:a16="http://schemas.microsoft.com/office/drawing/2014/main" id="{5A075604-73CD-4507-8013-424F369DFDEB}"/>
              </a:ext>
            </a:extLst>
          </p:cNvPr>
          <p:cNvSpPr/>
          <p:nvPr/>
        </p:nvSpPr>
        <p:spPr>
          <a:xfrm>
            <a:off x="275830" y="5819031"/>
            <a:ext cx="1037300" cy="903966"/>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flipV="1">
            <a:off x="50759" y="762080"/>
            <a:ext cx="6979628" cy="4571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70C0"/>
              </a:solidFill>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236083" y="5953725"/>
            <a:ext cx="1116793" cy="769441"/>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  </a:t>
            </a:r>
            <a:r>
              <a:rPr lang="en-US" sz="2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5023"/>
            <a:ext cx="1963162" cy="916662"/>
          </a:xfrm>
          <a:prstGeom prst="rect">
            <a:avLst/>
          </a:prstGeom>
        </p:spPr>
      </p:pic>
      <p:sp>
        <p:nvSpPr>
          <p:cNvPr id="3" name="Rectangle: Rounded Corners 2">
            <a:extLst>
              <a:ext uri="{FF2B5EF4-FFF2-40B4-BE49-F238E27FC236}">
                <a16:creationId xmlns:a16="http://schemas.microsoft.com/office/drawing/2014/main" id="{3FE7D8DB-3EB6-4AB1-B968-1AF22B6407EF}"/>
              </a:ext>
            </a:extLst>
          </p:cNvPr>
          <p:cNvSpPr/>
          <p:nvPr/>
        </p:nvSpPr>
        <p:spPr>
          <a:xfrm>
            <a:off x="7465998" y="296015"/>
            <a:ext cx="2968053" cy="661759"/>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EG" sz="2000" dirty="0">
                <a:cs typeface="mohammad bold art 1" pitchFamily="2" charset="-78"/>
              </a:rPr>
              <a:t>مضمون المحاضرة الخامسة </a:t>
            </a:r>
          </a:p>
        </p:txBody>
      </p:sp>
      <p:sp>
        <p:nvSpPr>
          <p:cNvPr id="14" name="Rectangle 13">
            <a:extLst>
              <a:ext uri="{FF2B5EF4-FFF2-40B4-BE49-F238E27FC236}">
                <a16:creationId xmlns:a16="http://schemas.microsoft.com/office/drawing/2014/main" id="{9FA3F187-A568-4AEE-8C8D-9760BCD0B159}"/>
              </a:ext>
            </a:extLst>
          </p:cNvPr>
          <p:cNvSpPr/>
          <p:nvPr/>
        </p:nvSpPr>
        <p:spPr>
          <a:xfrm>
            <a:off x="3687580" y="1175822"/>
            <a:ext cx="8345248" cy="5386163"/>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Low" rtl="1">
              <a:lnSpc>
                <a:spcPct val="150000"/>
              </a:lnSpc>
              <a:spcAft>
                <a:spcPts val="0"/>
              </a:spcAft>
              <a:buFont typeface="Wingdings" panose="05000000000000000000" pitchFamily="2" charset="2"/>
              <a:buChar char=""/>
            </a:pPr>
            <a:r>
              <a:rPr lang="ar-EG" sz="2400" b="1" dirty="0">
                <a:solidFill>
                  <a:srgbClr val="002060"/>
                </a:solidFill>
                <a:cs typeface="Times New Roman" panose="02020603050405020304" pitchFamily="18" charset="0"/>
              </a:rPr>
              <a:t>أهم المصطلحات المستخدمة </a:t>
            </a:r>
            <a:r>
              <a:rPr lang="ar-SA" sz="2400" b="1" dirty="0">
                <a:solidFill>
                  <a:srgbClr val="002060"/>
                </a:solidFill>
                <a:cs typeface="Times New Roman" panose="02020603050405020304" pitchFamily="18" charset="0"/>
              </a:rPr>
              <a:t>في مجال كتابة المحتوى والـ</a:t>
            </a:r>
            <a:r>
              <a:rPr lang="ar-EG" sz="2400" b="1" dirty="0">
                <a:solidFill>
                  <a:srgbClr val="002060"/>
                </a:solidFill>
                <a:cs typeface="Times New Roman" panose="02020603050405020304" pitchFamily="18" charset="0"/>
              </a:rPr>
              <a:t> </a:t>
            </a:r>
            <a:r>
              <a:rPr lang="en-US" sz="2400" b="1" dirty="0">
                <a:solidFill>
                  <a:srgbClr val="002060"/>
                </a:solidFill>
                <a:cs typeface="Times New Roman" panose="02020603050405020304" pitchFamily="18" charset="0"/>
              </a:rPr>
              <a:t>       </a:t>
            </a:r>
            <a:r>
              <a:rPr lang="en-US" sz="2400" b="1" dirty="0">
                <a:solidFill>
                  <a:srgbClr val="002060"/>
                </a:solidFill>
                <a:latin typeface="Adobe Caslon Pro" panose="0205050205050A020403" pitchFamily="18" charset="0"/>
                <a:cs typeface="Adobe Arabic" panose="02040503050201020203" pitchFamily="18" charset="-78"/>
              </a:rPr>
              <a:t>SEO</a:t>
            </a:r>
            <a:endParaRPr lang="ar-EG" sz="2400" b="1" dirty="0">
              <a:solidFill>
                <a:srgbClr val="002060"/>
              </a:solidFill>
              <a:latin typeface="Adobe Caslon Pro" panose="0205050205050A020403" pitchFamily="18" charset="0"/>
              <a:cs typeface="Adobe Arabic" panose="02040503050201020203" pitchFamily="18" charset="-78"/>
            </a:endParaRPr>
          </a:p>
          <a:p>
            <a:pPr marL="457200" lvl="0" indent="-457200" algn="justLow" rtl="1">
              <a:lnSpc>
                <a:spcPct val="150000"/>
              </a:lnSpc>
              <a:spcAft>
                <a:spcPts val="0"/>
              </a:spcAft>
              <a:buFont typeface="+mj-lt"/>
              <a:buAutoNum type="arabicPeriod"/>
            </a:pPr>
            <a:r>
              <a:rPr lang="en-US"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Anchor Text</a:t>
            </a:r>
            <a:r>
              <a:rPr lang="ar-EG"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    </a:t>
            </a:r>
            <a:r>
              <a:rPr lang="ar-EG" sz="2000" b="1" dirty="0">
                <a:solidFill>
                  <a:srgbClr val="002060"/>
                </a:solidFill>
                <a:latin typeface="Adobe Caslon Pro" panose="0205050205050A020403" pitchFamily="18" charset="0"/>
                <a:ea typeface="Calibri" panose="020F0502020204030204" pitchFamily="34" charset="0"/>
                <a:cs typeface="+mj-cs"/>
              </a:rPr>
              <a:t>النص الذي يحتوي على الهايبر لينك </a:t>
            </a:r>
            <a:r>
              <a:rPr lang="en-US"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Hyper link </a:t>
            </a:r>
            <a:endParaRPr lang="ar-EG"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endParaRPr>
          </a:p>
          <a:p>
            <a:pPr marL="457200" lvl="0" indent="-457200" algn="justLow" rtl="1">
              <a:lnSpc>
                <a:spcPct val="150000"/>
              </a:lnSpc>
              <a:spcAft>
                <a:spcPts val="0"/>
              </a:spcAft>
              <a:buFont typeface="+mj-lt"/>
              <a:buAutoNum type="arabicPeriod"/>
            </a:pPr>
            <a:r>
              <a:rPr lang="en-US"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Alt Attribute Text  &amp; Alt Text</a:t>
            </a:r>
            <a:r>
              <a:rPr lang="ar-EG"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      </a:t>
            </a:r>
            <a:r>
              <a:rPr lang="ar-EG" sz="2000" b="1" dirty="0">
                <a:solidFill>
                  <a:srgbClr val="002060"/>
                </a:solidFill>
                <a:latin typeface="Adobe Caslon Pro" panose="0205050205050A020403" pitchFamily="18" charset="0"/>
                <a:ea typeface="Calibri" panose="020F0502020204030204" pitchFamily="34" charset="0"/>
                <a:cs typeface="+mj-cs"/>
              </a:rPr>
              <a:t>وصف</a:t>
            </a:r>
            <a:r>
              <a:rPr lang="ar-EG"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  </a:t>
            </a:r>
            <a:r>
              <a:rPr lang="ar-EG" sz="2000" b="1" dirty="0">
                <a:solidFill>
                  <a:srgbClr val="002060"/>
                </a:solidFill>
                <a:latin typeface="Adobe Caslon Pro" panose="0205050205050A020403" pitchFamily="18" charset="0"/>
                <a:ea typeface="Calibri" panose="020F0502020204030204" pitchFamily="34" charset="0"/>
                <a:cs typeface="+mj-cs"/>
              </a:rPr>
              <a:t>نصي للصورة  أو (النص البديل ) للصور </a:t>
            </a:r>
          </a:p>
          <a:p>
            <a:pPr marL="457200" lvl="0" indent="-457200" algn="justLow" rtl="1">
              <a:lnSpc>
                <a:spcPct val="150000"/>
              </a:lnSpc>
              <a:spcAft>
                <a:spcPts val="0"/>
              </a:spcAft>
              <a:buFont typeface="+mj-lt"/>
              <a:buAutoNum type="arabicPeriod"/>
            </a:pPr>
            <a:r>
              <a:rPr lang="en-US"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Authority</a:t>
            </a:r>
            <a:r>
              <a:rPr lang="ar-EG"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   </a:t>
            </a:r>
            <a:r>
              <a:rPr lang="ar-EG" sz="2000" b="1" dirty="0">
                <a:solidFill>
                  <a:srgbClr val="002060"/>
                </a:solidFill>
                <a:latin typeface="Adobe Caslon Pro" panose="0205050205050A020403" pitchFamily="18" charset="0"/>
                <a:ea typeface="Calibri" panose="020F0502020204030204" pitchFamily="34" charset="0"/>
                <a:cs typeface="+mj-cs"/>
              </a:rPr>
              <a:t>قوة الصفحة </a:t>
            </a:r>
          </a:p>
          <a:p>
            <a:pPr marL="457200" lvl="0" indent="-457200" algn="justLow" rtl="1">
              <a:lnSpc>
                <a:spcPct val="150000"/>
              </a:lnSpc>
              <a:spcAft>
                <a:spcPts val="0"/>
              </a:spcAft>
              <a:buFont typeface="+mj-lt"/>
              <a:buAutoNum type="arabicPeriod"/>
            </a:pPr>
            <a:r>
              <a:rPr lang="en-US"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Bots</a:t>
            </a:r>
            <a:r>
              <a:rPr lang="ar-EG"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   </a:t>
            </a:r>
            <a:r>
              <a:rPr lang="ar-EG" sz="2000" b="1" dirty="0">
                <a:solidFill>
                  <a:srgbClr val="002060"/>
                </a:solidFill>
                <a:latin typeface="Adobe Caslon Pro" panose="0205050205050A020403" pitchFamily="18" charset="0"/>
                <a:ea typeface="Calibri" panose="020F0502020204030204" pitchFamily="34" charset="0"/>
                <a:cs typeface="+mj-cs"/>
              </a:rPr>
              <a:t>روبوتات</a:t>
            </a:r>
          </a:p>
          <a:p>
            <a:pPr marL="457200" lvl="0" indent="-457200" algn="justLow" rtl="1">
              <a:lnSpc>
                <a:spcPct val="150000"/>
              </a:lnSpc>
              <a:spcAft>
                <a:spcPts val="0"/>
              </a:spcAft>
              <a:buFont typeface="+mj-lt"/>
              <a:buAutoNum type="arabicPeriod"/>
            </a:pPr>
            <a:r>
              <a:rPr lang="en-US"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Title Tag</a:t>
            </a:r>
            <a:r>
              <a:rPr lang="ar-EG"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   </a:t>
            </a:r>
            <a:r>
              <a:rPr lang="ar-EG" sz="2000" b="1" dirty="0">
                <a:solidFill>
                  <a:srgbClr val="002060"/>
                </a:solidFill>
                <a:latin typeface="Adobe Caslon Pro" panose="0205050205050A020403" pitchFamily="18" charset="0"/>
                <a:ea typeface="Calibri" panose="020F0502020204030204" pitchFamily="34" charset="0"/>
                <a:cs typeface="+mj-cs"/>
              </a:rPr>
              <a:t>علامة العنوان </a:t>
            </a:r>
          </a:p>
          <a:p>
            <a:pPr marL="457200" lvl="0" indent="-457200" algn="justLow" rtl="1">
              <a:lnSpc>
                <a:spcPct val="150000"/>
              </a:lnSpc>
              <a:spcAft>
                <a:spcPts val="0"/>
              </a:spcAft>
              <a:buFont typeface="+mj-lt"/>
              <a:buAutoNum type="arabicPeriod"/>
            </a:pPr>
            <a:r>
              <a:rPr lang="en-US"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Meta Description</a:t>
            </a:r>
            <a:r>
              <a:rPr lang="ar-EG"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      </a:t>
            </a:r>
            <a:r>
              <a:rPr lang="ar-EG" sz="2000" b="1" dirty="0">
                <a:solidFill>
                  <a:srgbClr val="002060"/>
                </a:solidFill>
                <a:latin typeface="Adobe Caslon Pro" panose="0205050205050A020403" pitchFamily="18" charset="0"/>
                <a:ea typeface="Calibri" panose="020F0502020204030204" pitchFamily="34" charset="0"/>
                <a:cs typeface="+mj-cs"/>
              </a:rPr>
              <a:t>الوصف التعريفي</a:t>
            </a:r>
          </a:p>
          <a:p>
            <a:pPr marL="457200" lvl="0" indent="-457200" algn="justLow" rtl="1">
              <a:lnSpc>
                <a:spcPct val="150000"/>
              </a:lnSpc>
              <a:spcAft>
                <a:spcPts val="0"/>
              </a:spcAft>
              <a:buFont typeface="+mj-lt"/>
              <a:buAutoNum type="arabicPeriod"/>
            </a:pPr>
            <a:r>
              <a:rPr lang="en-US"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Keywords </a:t>
            </a:r>
            <a:r>
              <a:rPr lang="ar-EG"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         </a:t>
            </a:r>
            <a:r>
              <a:rPr lang="ar-EG" sz="2000" b="1" dirty="0">
                <a:solidFill>
                  <a:srgbClr val="002060"/>
                </a:solidFill>
                <a:latin typeface="Adobe Caslon Pro" panose="0205050205050A020403" pitchFamily="18" charset="0"/>
                <a:ea typeface="Calibri" panose="020F0502020204030204" pitchFamily="34" charset="0"/>
                <a:cs typeface="+mj-cs"/>
              </a:rPr>
              <a:t>الكلمات المفتاحية </a:t>
            </a:r>
          </a:p>
          <a:p>
            <a:pPr marL="457200" lvl="0" indent="-457200" algn="justLow" rtl="1">
              <a:lnSpc>
                <a:spcPct val="150000"/>
              </a:lnSpc>
              <a:spcAft>
                <a:spcPts val="0"/>
              </a:spcAft>
              <a:buFont typeface="+mj-lt"/>
              <a:buAutoNum type="arabicPeriod"/>
            </a:pPr>
            <a:r>
              <a:rPr lang="en-US"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Domain Rank &amp; Domain Authority</a:t>
            </a:r>
            <a:r>
              <a:rPr lang="ar-EG"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   </a:t>
            </a:r>
            <a:r>
              <a:rPr lang="ar-EG" sz="2000" b="1" dirty="0">
                <a:solidFill>
                  <a:srgbClr val="002060"/>
                </a:solidFill>
                <a:latin typeface="Adobe Caslon Pro" panose="0205050205050A020403" pitchFamily="18" charset="0"/>
                <a:ea typeface="Calibri" panose="020F0502020204030204" pitchFamily="34" charset="0"/>
                <a:cs typeface="+mj-cs"/>
              </a:rPr>
              <a:t>تقييم النطاق أو قوة نطاق موقع إلكتروني </a:t>
            </a:r>
            <a:endParaRPr lang="en-US" sz="2000" b="1" dirty="0">
              <a:solidFill>
                <a:srgbClr val="002060"/>
              </a:solidFill>
              <a:latin typeface="Adobe Caslon Pro" panose="0205050205050A020403" pitchFamily="18" charset="0"/>
              <a:ea typeface="Calibri" panose="020F0502020204030204" pitchFamily="34" charset="0"/>
              <a:cs typeface="+mj-cs"/>
            </a:endParaRPr>
          </a:p>
        </p:txBody>
      </p:sp>
      <p:pic>
        <p:nvPicPr>
          <p:cNvPr id="2" name="Picture 1">
            <a:extLst>
              <a:ext uri="{FF2B5EF4-FFF2-40B4-BE49-F238E27FC236}">
                <a16:creationId xmlns:a16="http://schemas.microsoft.com/office/drawing/2014/main" id="{EA319877-147C-4F21-996E-D25A865EBB92}"/>
              </a:ext>
            </a:extLst>
          </p:cNvPr>
          <p:cNvPicPr>
            <a:picLocks noChangeAspect="1"/>
          </p:cNvPicPr>
          <p:nvPr/>
        </p:nvPicPr>
        <p:blipFill>
          <a:blip r:embed="rId4"/>
          <a:stretch>
            <a:fillRect/>
          </a:stretch>
        </p:blipFill>
        <p:spPr>
          <a:xfrm>
            <a:off x="5477063" y="196671"/>
            <a:ext cx="1553324" cy="106011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797861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1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320384" y="1961526"/>
            <a:ext cx="4246236" cy="3946480"/>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244080" y="1175822"/>
            <a:ext cx="4149395" cy="341767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a:xfrm>
            <a:off x="132411" y="1395264"/>
            <a:ext cx="4037570" cy="4040269"/>
          </a:xfrm>
        </p:spPr>
      </p:pic>
      <p:sp>
        <p:nvSpPr>
          <p:cNvPr id="11" name="Rectangle 10">
            <a:extLst>
              <a:ext uri="{FF2B5EF4-FFF2-40B4-BE49-F238E27FC236}">
                <a16:creationId xmlns:a16="http://schemas.microsoft.com/office/drawing/2014/main" id="{5A075604-73CD-4507-8013-424F369DFDEB}"/>
              </a:ext>
            </a:extLst>
          </p:cNvPr>
          <p:cNvSpPr/>
          <p:nvPr/>
        </p:nvSpPr>
        <p:spPr>
          <a:xfrm>
            <a:off x="275830" y="5819031"/>
            <a:ext cx="1037300" cy="903966"/>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flipV="1">
            <a:off x="50759" y="762080"/>
            <a:ext cx="6979628" cy="4571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70C0"/>
              </a:solidFill>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236083" y="5953725"/>
            <a:ext cx="1116793" cy="769441"/>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  </a:t>
            </a:r>
            <a:r>
              <a:rPr lang="en-US" sz="2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5023"/>
            <a:ext cx="1963162" cy="916662"/>
          </a:xfrm>
          <a:prstGeom prst="rect">
            <a:avLst/>
          </a:prstGeom>
        </p:spPr>
      </p:pic>
      <p:sp>
        <p:nvSpPr>
          <p:cNvPr id="3" name="Rectangle: Rounded Corners 2">
            <a:extLst>
              <a:ext uri="{FF2B5EF4-FFF2-40B4-BE49-F238E27FC236}">
                <a16:creationId xmlns:a16="http://schemas.microsoft.com/office/drawing/2014/main" id="{3FE7D8DB-3EB6-4AB1-B968-1AF22B6407EF}"/>
              </a:ext>
            </a:extLst>
          </p:cNvPr>
          <p:cNvSpPr/>
          <p:nvPr/>
        </p:nvSpPr>
        <p:spPr>
          <a:xfrm>
            <a:off x="7081146" y="259926"/>
            <a:ext cx="2968053" cy="661759"/>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EG" sz="2000" dirty="0">
                <a:cs typeface="mohammad bold art 1" pitchFamily="2" charset="-78"/>
              </a:rPr>
              <a:t>مضمون المحاضرة الخامسة </a:t>
            </a:r>
          </a:p>
        </p:txBody>
      </p:sp>
      <p:sp>
        <p:nvSpPr>
          <p:cNvPr id="14" name="Rectangle 13">
            <a:extLst>
              <a:ext uri="{FF2B5EF4-FFF2-40B4-BE49-F238E27FC236}">
                <a16:creationId xmlns:a16="http://schemas.microsoft.com/office/drawing/2014/main" id="{9FA3F187-A568-4AEE-8C8D-9760BCD0B159}"/>
              </a:ext>
            </a:extLst>
          </p:cNvPr>
          <p:cNvSpPr/>
          <p:nvPr/>
        </p:nvSpPr>
        <p:spPr>
          <a:xfrm>
            <a:off x="4661524" y="1050900"/>
            <a:ext cx="7254646" cy="5501456"/>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Low" rtl="1">
              <a:lnSpc>
                <a:spcPct val="150000"/>
              </a:lnSpc>
              <a:spcAft>
                <a:spcPts val="0"/>
              </a:spcAft>
            </a:pPr>
            <a:r>
              <a:rPr lang="ar-EG" sz="2400" b="1" dirty="0">
                <a:solidFill>
                  <a:srgbClr val="002060"/>
                </a:solidFill>
                <a:latin typeface="Adobe Caslon Pro" panose="0205050205050A020403" pitchFamily="18" charset="0"/>
                <a:cs typeface="+mj-cs"/>
              </a:rPr>
              <a:t>9. </a:t>
            </a:r>
            <a:r>
              <a:rPr lang="en-US" sz="2400" b="1" dirty="0">
                <a:solidFill>
                  <a:srgbClr val="002060"/>
                </a:solidFill>
                <a:latin typeface="Adobe Caslon Pro" panose="0205050205050A020403" pitchFamily="18" charset="0"/>
                <a:cs typeface="+mj-cs"/>
              </a:rPr>
              <a:t>Domain Trust </a:t>
            </a:r>
            <a:r>
              <a:rPr lang="ar-EG" sz="2400" b="1" dirty="0">
                <a:solidFill>
                  <a:srgbClr val="002060"/>
                </a:solidFill>
                <a:latin typeface="Adobe Caslon Pro" panose="0205050205050A020403" pitchFamily="18" charset="0"/>
                <a:cs typeface="+mj-cs"/>
              </a:rPr>
              <a:t> موثوقية النطاق</a:t>
            </a:r>
          </a:p>
          <a:p>
            <a:pPr lvl="0" algn="justLow" rtl="1">
              <a:lnSpc>
                <a:spcPct val="150000"/>
              </a:lnSpc>
              <a:spcAft>
                <a:spcPts val="0"/>
              </a:spcAft>
            </a:pPr>
            <a:r>
              <a:rPr lang="ar-EG" sz="2400" b="1" dirty="0">
                <a:solidFill>
                  <a:srgbClr val="002060"/>
                </a:solidFill>
                <a:latin typeface="Adobe Caslon Pro" panose="0205050205050A020403" pitchFamily="18" charset="0"/>
                <a:cs typeface="+mj-cs"/>
              </a:rPr>
              <a:t>10</a:t>
            </a:r>
            <a:r>
              <a:rPr lang="en-US" sz="2400" b="1" dirty="0">
                <a:solidFill>
                  <a:srgbClr val="002060"/>
                </a:solidFill>
                <a:latin typeface="Adobe Caslon Pro" panose="0205050205050A020403" pitchFamily="18" charset="0"/>
                <a:cs typeface="+mj-cs"/>
              </a:rPr>
              <a:t> Page Authority &amp; Page Rank . </a:t>
            </a:r>
            <a:r>
              <a:rPr lang="ar-EG" sz="2400" b="1" dirty="0">
                <a:solidFill>
                  <a:srgbClr val="002060"/>
                </a:solidFill>
                <a:latin typeface="Adobe Caslon Pro" panose="0205050205050A020403" pitchFamily="18" charset="0"/>
                <a:cs typeface="+mj-cs"/>
              </a:rPr>
              <a:t> قوة صفحة الويب</a:t>
            </a:r>
          </a:p>
          <a:p>
            <a:pPr lvl="0" algn="justLow" rtl="1">
              <a:lnSpc>
                <a:spcPct val="150000"/>
              </a:lnSpc>
              <a:spcAft>
                <a:spcPts val="0"/>
              </a:spcAft>
            </a:pPr>
            <a:r>
              <a:rPr lang="ar-EG" sz="2400" b="1" dirty="0">
                <a:solidFill>
                  <a:srgbClr val="002060"/>
                </a:solidFill>
                <a:latin typeface="Adobe Caslon Pro" panose="0205050205050A020403" pitchFamily="18" charset="0"/>
                <a:cs typeface="+mj-cs"/>
              </a:rPr>
              <a:t>11. </a:t>
            </a:r>
            <a:r>
              <a:rPr lang="en-US" sz="2400" b="1" dirty="0">
                <a:solidFill>
                  <a:srgbClr val="002060"/>
                </a:solidFill>
                <a:latin typeface="Adobe Caslon Pro" panose="0205050205050A020403" pitchFamily="18" charset="0"/>
                <a:cs typeface="+mj-cs"/>
              </a:rPr>
              <a:t>&amp;No Follow</a:t>
            </a:r>
            <a:r>
              <a:rPr lang="ar-EG" sz="2400" b="1" dirty="0">
                <a:solidFill>
                  <a:srgbClr val="002060"/>
                </a:solidFill>
                <a:latin typeface="Adobe Caslon Pro" panose="0205050205050A020403" pitchFamily="18" charset="0"/>
                <a:cs typeface="+mj-cs"/>
              </a:rPr>
              <a:t> </a:t>
            </a:r>
            <a:r>
              <a:rPr lang="en-US" sz="2400" b="1" dirty="0">
                <a:solidFill>
                  <a:srgbClr val="002060"/>
                </a:solidFill>
                <a:latin typeface="Adobe Caslon Pro" panose="0205050205050A020403" pitchFamily="18" charset="0"/>
                <a:cs typeface="+mj-cs"/>
              </a:rPr>
              <a:t>Do Follow</a:t>
            </a:r>
            <a:r>
              <a:rPr lang="ar-EG" sz="2400" b="1" dirty="0">
                <a:solidFill>
                  <a:srgbClr val="002060"/>
                </a:solidFill>
                <a:latin typeface="Adobe Caslon Pro" panose="0205050205050A020403" pitchFamily="18" charset="0"/>
                <a:cs typeface="+mj-cs"/>
              </a:rPr>
              <a:t>  خاصية التتبع &amp; عدم التتبع</a:t>
            </a:r>
          </a:p>
          <a:p>
            <a:pPr lvl="0" algn="justLow" rtl="1">
              <a:lnSpc>
                <a:spcPct val="150000"/>
              </a:lnSpc>
            </a:pPr>
            <a:r>
              <a:rPr lang="ar-EG" sz="2400" b="1" dirty="0">
                <a:solidFill>
                  <a:srgbClr val="002060"/>
                </a:solidFill>
                <a:latin typeface="Adobe Caslon Pro" panose="0205050205050A020403" pitchFamily="18" charset="0"/>
                <a:cs typeface="+mj-cs"/>
              </a:rPr>
              <a:t>12. </a:t>
            </a:r>
            <a:r>
              <a:rPr lang="en-US" sz="2400" b="1" dirty="0">
                <a:solidFill>
                  <a:srgbClr val="002060"/>
                </a:solidFill>
                <a:latin typeface="Adobe Caslon Pro" panose="0205050205050A020403" pitchFamily="18" charset="0"/>
                <a:cs typeface="+mj-cs"/>
              </a:rPr>
              <a:t>301 Redirect</a:t>
            </a:r>
            <a:r>
              <a:rPr lang="ar-EG" sz="2400" b="1" dirty="0">
                <a:solidFill>
                  <a:srgbClr val="002060"/>
                </a:solidFill>
                <a:latin typeface="Adobe Caslon Pro" panose="0205050205050A020403" pitchFamily="18" charset="0"/>
                <a:cs typeface="+mj-cs"/>
              </a:rPr>
              <a:t>   عملية إعادة توجيه 301 </a:t>
            </a:r>
          </a:p>
          <a:p>
            <a:pPr lvl="0" algn="justLow" rtl="1">
              <a:lnSpc>
                <a:spcPct val="150000"/>
              </a:lnSpc>
            </a:pPr>
            <a:r>
              <a:rPr lang="en-US" sz="2400" b="1" dirty="0">
                <a:solidFill>
                  <a:srgbClr val="002060"/>
                </a:solidFill>
                <a:latin typeface="Adobe Caslon Pro" panose="0205050205050A020403" pitchFamily="18" charset="0"/>
                <a:cs typeface="+mj-cs"/>
              </a:rPr>
              <a:t>13 </a:t>
            </a:r>
            <a:r>
              <a:rPr lang="ar-EG" sz="2400" b="1" dirty="0">
                <a:solidFill>
                  <a:srgbClr val="002060"/>
                </a:solidFill>
                <a:latin typeface="Adobe Caslon Pro" panose="0205050205050A020403" pitchFamily="18" charset="0"/>
                <a:cs typeface="+mj-cs"/>
              </a:rPr>
              <a:t>. </a:t>
            </a:r>
            <a:r>
              <a:rPr lang="en-US" sz="2400" b="1" dirty="0">
                <a:solidFill>
                  <a:srgbClr val="002060"/>
                </a:solidFill>
                <a:latin typeface="Adobe Caslon Pro" panose="0205050205050A020403" pitchFamily="18" charset="0"/>
                <a:cs typeface="+mj-cs"/>
              </a:rPr>
              <a:t> Headings</a:t>
            </a:r>
            <a:r>
              <a:rPr lang="ar-EG" sz="2400" b="1" dirty="0">
                <a:solidFill>
                  <a:srgbClr val="002060"/>
                </a:solidFill>
                <a:latin typeface="Adobe Caslon Pro" panose="0205050205050A020403" pitchFamily="18" charset="0"/>
                <a:cs typeface="+mj-cs"/>
              </a:rPr>
              <a:t> العناوين</a:t>
            </a:r>
          </a:p>
          <a:p>
            <a:pPr lvl="0" algn="justLow" rtl="1">
              <a:lnSpc>
                <a:spcPct val="150000"/>
              </a:lnSpc>
            </a:pPr>
            <a:r>
              <a:rPr lang="ar-EG" sz="2400" b="1" dirty="0">
                <a:solidFill>
                  <a:srgbClr val="002060"/>
                </a:solidFill>
                <a:latin typeface="Adobe Caslon Pro" panose="0205050205050A020403" pitchFamily="18" charset="0"/>
                <a:cs typeface="+mj-cs"/>
              </a:rPr>
              <a:t>14. </a:t>
            </a:r>
            <a:r>
              <a:rPr lang="en-US" sz="2400" b="1" dirty="0">
                <a:solidFill>
                  <a:srgbClr val="002060"/>
                </a:solidFill>
                <a:latin typeface="Adobe Caslon Pro" panose="0205050205050A020403" pitchFamily="18" charset="0"/>
                <a:cs typeface="+mj-cs"/>
              </a:rPr>
              <a:t>Back links &amp;Inbound Links</a:t>
            </a:r>
            <a:r>
              <a:rPr lang="ar-EG" sz="2400" b="1" dirty="0">
                <a:solidFill>
                  <a:srgbClr val="002060"/>
                </a:solidFill>
                <a:latin typeface="Adobe Caslon Pro" panose="0205050205050A020403" pitchFamily="18" charset="0"/>
                <a:cs typeface="+mj-cs"/>
              </a:rPr>
              <a:t> روابط خلفية </a:t>
            </a:r>
          </a:p>
          <a:p>
            <a:pPr lvl="0" algn="justLow" rtl="1">
              <a:lnSpc>
                <a:spcPct val="150000"/>
              </a:lnSpc>
            </a:pPr>
            <a:r>
              <a:rPr lang="ar-EG" sz="2400" b="1" dirty="0">
                <a:solidFill>
                  <a:srgbClr val="002060"/>
                </a:solidFill>
                <a:latin typeface="Adobe Caslon Pro" panose="0205050205050A020403" pitchFamily="18" charset="0"/>
                <a:cs typeface="+mj-cs"/>
              </a:rPr>
              <a:t>15. </a:t>
            </a:r>
            <a:r>
              <a:rPr lang="en-US" sz="2400" b="1" dirty="0">
                <a:solidFill>
                  <a:srgbClr val="002060"/>
                </a:solidFill>
                <a:latin typeface="Adobe Caslon Pro" panose="0205050205050A020403" pitchFamily="18" charset="0"/>
                <a:cs typeface="+mj-cs"/>
              </a:rPr>
              <a:t>Outbound Links </a:t>
            </a:r>
            <a:r>
              <a:rPr lang="ar-EG" sz="2400" b="1" dirty="0">
                <a:solidFill>
                  <a:srgbClr val="002060"/>
                </a:solidFill>
                <a:latin typeface="Adobe Caslon Pro" panose="0205050205050A020403" pitchFamily="18" charset="0"/>
                <a:cs typeface="+mj-cs"/>
              </a:rPr>
              <a:t>&amp; </a:t>
            </a:r>
            <a:r>
              <a:rPr lang="en-US" sz="2400" b="1" dirty="0">
                <a:solidFill>
                  <a:srgbClr val="002060"/>
                </a:solidFill>
                <a:latin typeface="Adobe Caslon Pro" panose="0205050205050A020403" pitchFamily="18" charset="0"/>
                <a:cs typeface="+mj-cs"/>
              </a:rPr>
              <a:t>External Links</a:t>
            </a:r>
            <a:r>
              <a:rPr lang="ar-EG" sz="2400" b="1" dirty="0">
                <a:solidFill>
                  <a:srgbClr val="002060"/>
                </a:solidFill>
                <a:latin typeface="Adobe Caslon Pro" panose="0205050205050A020403" pitchFamily="18" charset="0"/>
                <a:cs typeface="+mj-cs"/>
              </a:rPr>
              <a:t>   روابط خارجية </a:t>
            </a:r>
          </a:p>
          <a:p>
            <a:pPr lvl="0" algn="justLow" rtl="1">
              <a:lnSpc>
                <a:spcPct val="150000"/>
              </a:lnSpc>
            </a:pPr>
            <a:r>
              <a:rPr lang="ar-EG" sz="2400" b="1" dirty="0">
                <a:solidFill>
                  <a:srgbClr val="002060"/>
                </a:solidFill>
                <a:latin typeface="Adobe Caslon Pro" panose="0205050205050A020403" pitchFamily="18" charset="0"/>
                <a:cs typeface="+mj-cs"/>
              </a:rPr>
              <a:t>16 .</a:t>
            </a:r>
            <a:r>
              <a:rPr lang="en-US" sz="2400" b="1" dirty="0">
                <a:solidFill>
                  <a:srgbClr val="002060"/>
                </a:solidFill>
                <a:latin typeface="Adobe Caslon Pro" panose="0205050205050A020403" pitchFamily="18" charset="0"/>
                <a:cs typeface="+mj-cs"/>
              </a:rPr>
              <a:t> -No Index</a:t>
            </a:r>
            <a:r>
              <a:rPr lang="ar-EG" sz="2400" b="1" dirty="0">
                <a:solidFill>
                  <a:srgbClr val="002060"/>
                </a:solidFill>
                <a:latin typeface="Adobe Caslon Pro" panose="0205050205050A020403" pitchFamily="18" charset="0"/>
                <a:cs typeface="+mj-cs"/>
              </a:rPr>
              <a:t> </a:t>
            </a:r>
            <a:r>
              <a:rPr lang="en-US" sz="2400" b="1" dirty="0">
                <a:solidFill>
                  <a:srgbClr val="002060"/>
                </a:solidFill>
                <a:latin typeface="Adobe Caslon Pro" panose="0205050205050A020403" pitchFamily="18" charset="0"/>
                <a:cs typeface="+mj-cs"/>
              </a:rPr>
              <a:t>Inde</a:t>
            </a:r>
            <a:r>
              <a:rPr lang="en-US" sz="2000" b="1" dirty="0">
                <a:solidFill>
                  <a:srgbClr val="002060"/>
                </a:solidFill>
                <a:latin typeface="Adobe Caslon Pro" panose="0205050205050A020403" pitchFamily="18" charset="0"/>
                <a:cs typeface="Adobe Arabic" panose="02040503050201020203" pitchFamily="18" charset="-78"/>
              </a:rPr>
              <a:t>x</a:t>
            </a:r>
            <a:r>
              <a:rPr lang="ar-EG" sz="2000" b="1" dirty="0">
                <a:solidFill>
                  <a:srgbClr val="002060"/>
                </a:solidFill>
                <a:latin typeface="Adobe Caslon Pro" panose="0205050205050A020403" pitchFamily="18" charset="0"/>
                <a:cs typeface="Adobe Arabic" panose="02040503050201020203" pitchFamily="18" charset="-78"/>
              </a:rPr>
              <a:t>  </a:t>
            </a:r>
            <a:r>
              <a:rPr lang="ar-EG" sz="2000" b="1" dirty="0">
                <a:solidFill>
                  <a:srgbClr val="002060"/>
                </a:solidFill>
                <a:latin typeface="Adobe Caslon Pro" panose="0205050205050A020403" pitchFamily="18" charset="0"/>
                <a:cs typeface="+mj-cs"/>
              </a:rPr>
              <a:t>فهرسة&amp; عدم فهرسة </a:t>
            </a:r>
          </a:p>
        </p:txBody>
      </p:sp>
      <p:pic>
        <p:nvPicPr>
          <p:cNvPr id="2" name="Picture 1">
            <a:extLst>
              <a:ext uri="{FF2B5EF4-FFF2-40B4-BE49-F238E27FC236}">
                <a16:creationId xmlns:a16="http://schemas.microsoft.com/office/drawing/2014/main" id="{D93434D9-44D5-4BBC-851A-1F635FD08A88}"/>
              </a:ext>
            </a:extLst>
          </p:cNvPr>
          <p:cNvPicPr>
            <a:picLocks noChangeAspect="1"/>
          </p:cNvPicPr>
          <p:nvPr/>
        </p:nvPicPr>
        <p:blipFill>
          <a:blip r:embed="rId4"/>
          <a:stretch>
            <a:fillRect/>
          </a:stretch>
        </p:blipFill>
        <p:spPr>
          <a:xfrm>
            <a:off x="5502604" y="125126"/>
            <a:ext cx="1527783" cy="2101391"/>
          </a:xfrm>
          <a:prstGeom prst="rect">
            <a:avLst/>
          </a:prstGeom>
        </p:spPr>
      </p:pic>
    </p:spTree>
    <p:extLst>
      <p:ext uri="{BB962C8B-B14F-4D97-AF65-F5344CB8AC3E}">
        <p14:creationId xmlns:p14="http://schemas.microsoft.com/office/powerpoint/2010/main" val="2481975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1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320384" y="1961526"/>
            <a:ext cx="4246236" cy="3946480"/>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244080" y="1175822"/>
            <a:ext cx="4149395" cy="341767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a:xfrm>
            <a:off x="132411" y="1395264"/>
            <a:ext cx="4037570" cy="4040269"/>
          </a:xfrm>
        </p:spPr>
      </p:pic>
      <p:sp>
        <p:nvSpPr>
          <p:cNvPr id="11" name="Rectangle 10">
            <a:extLst>
              <a:ext uri="{FF2B5EF4-FFF2-40B4-BE49-F238E27FC236}">
                <a16:creationId xmlns:a16="http://schemas.microsoft.com/office/drawing/2014/main" id="{5A075604-73CD-4507-8013-424F369DFDEB}"/>
              </a:ext>
            </a:extLst>
          </p:cNvPr>
          <p:cNvSpPr/>
          <p:nvPr/>
        </p:nvSpPr>
        <p:spPr>
          <a:xfrm>
            <a:off x="275830" y="5819031"/>
            <a:ext cx="1037300" cy="903966"/>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flipV="1">
            <a:off x="50759" y="762080"/>
            <a:ext cx="6979628" cy="4571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70C0"/>
              </a:solidFill>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236083" y="5953725"/>
            <a:ext cx="1116793" cy="769441"/>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  </a:t>
            </a:r>
            <a:r>
              <a:rPr lang="en-US" sz="2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5023"/>
            <a:ext cx="1963162" cy="916662"/>
          </a:xfrm>
          <a:prstGeom prst="rect">
            <a:avLst/>
          </a:prstGeom>
        </p:spPr>
      </p:pic>
      <p:sp>
        <p:nvSpPr>
          <p:cNvPr id="3" name="Rectangle: Rounded Corners 2">
            <a:extLst>
              <a:ext uri="{FF2B5EF4-FFF2-40B4-BE49-F238E27FC236}">
                <a16:creationId xmlns:a16="http://schemas.microsoft.com/office/drawing/2014/main" id="{3FE7D8DB-3EB6-4AB1-B968-1AF22B6407EF}"/>
              </a:ext>
            </a:extLst>
          </p:cNvPr>
          <p:cNvSpPr/>
          <p:nvPr/>
        </p:nvSpPr>
        <p:spPr>
          <a:xfrm>
            <a:off x="7704600" y="207588"/>
            <a:ext cx="2968053" cy="661759"/>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EG" sz="2000" dirty="0">
                <a:cs typeface="mohammad bold art 1" pitchFamily="2" charset="-78"/>
              </a:rPr>
              <a:t>مضمون المحاضرة السادسة </a:t>
            </a:r>
          </a:p>
        </p:txBody>
      </p:sp>
      <p:sp>
        <p:nvSpPr>
          <p:cNvPr id="14" name="Rectangle 13">
            <a:extLst>
              <a:ext uri="{FF2B5EF4-FFF2-40B4-BE49-F238E27FC236}">
                <a16:creationId xmlns:a16="http://schemas.microsoft.com/office/drawing/2014/main" id="{9FA3F187-A568-4AEE-8C8D-9760BCD0B159}"/>
              </a:ext>
            </a:extLst>
          </p:cNvPr>
          <p:cNvSpPr/>
          <p:nvPr/>
        </p:nvSpPr>
        <p:spPr>
          <a:xfrm>
            <a:off x="4828672" y="1112519"/>
            <a:ext cx="7230917" cy="5288240"/>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Low" rtl="1">
              <a:lnSpc>
                <a:spcPct val="150000"/>
              </a:lnSpc>
              <a:spcAft>
                <a:spcPts val="0"/>
              </a:spcAft>
              <a:buFont typeface="Wingdings" panose="05000000000000000000" pitchFamily="2" charset="2"/>
              <a:buChar char="Ø"/>
            </a:pPr>
            <a:r>
              <a:rPr lang="ar-EG" sz="2000" b="1" dirty="0">
                <a:solidFill>
                  <a:srgbClr val="002060"/>
                </a:solidFill>
                <a:latin typeface="Adobe Caslon Pro" panose="0205050205050A020403" pitchFamily="18" charset="0"/>
                <a:cs typeface="+mj-cs"/>
              </a:rPr>
              <a:t>تمهيد.</a:t>
            </a:r>
          </a:p>
          <a:p>
            <a:pPr marL="342900" lvl="0" indent="-342900" algn="justLow" rtl="1">
              <a:lnSpc>
                <a:spcPct val="150000"/>
              </a:lnSpc>
              <a:spcAft>
                <a:spcPts val="0"/>
              </a:spcAft>
              <a:buFont typeface="Wingdings" panose="05000000000000000000" pitchFamily="2" charset="2"/>
              <a:buChar char="Ø"/>
            </a:pPr>
            <a:r>
              <a:rPr lang="ar-EG" sz="2000" b="1" dirty="0">
                <a:solidFill>
                  <a:srgbClr val="002060"/>
                </a:solidFill>
                <a:latin typeface="Adobe Caslon Pro" panose="0205050205050A020403" pitchFamily="18" charset="0"/>
                <a:cs typeface="+mj-cs"/>
              </a:rPr>
              <a:t>أولاً: مفهوم الذكاء الاصطناعي.       </a:t>
            </a:r>
            <a:r>
              <a:rPr lang="en-US" sz="2000" b="1" dirty="0">
                <a:solidFill>
                  <a:schemeClr val="bg1"/>
                </a:solidFill>
                <a:latin typeface="Adobe Caslon Pro" panose="0205050205050A020403" pitchFamily="18" charset="0"/>
                <a:ea typeface="Calibri" panose="020F0502020204030204" pitchFamily="34" charset="0"/>
              </a:rPr>
              <a:t> </a:t>
            </a:r>
            <a:r>
              <a:rPr lang="en-US" sz="2000" b="1" dirty="0">
                <a:solidFill>
                  <a:srgbClr val="002060"/>
                </a:solidFill>
                <a:latin typeface="Adobe Caslon Pro" panose="0205050205050A020403" pitchFamily="18" charset="0"/>
                <a:ea typeface="Calibri" panose="020F0502020204030204" pitchFamily="34" charset="0"/>
              </a:rPr>
              <a:t>The Concept of AI</a:t>
            </a:r>
            <a:endParaRPr lang="ar-EG" sz="2000" b="1" dirty="0">
              <a:solidFill>
                <a:srgbClr val="002060"/>
              </a:solidFill>
              <a:latin typeface="Adobe Caslon Pro" panose="0205050205050A020403" pitchFamily="18" charset="0"/>
              <a:cs typeface="+mj-cs"/>
            </a:endParaRPr>
          </a:p>
          <a:p>
            <a:pPr marL="342900" lvl="0" indent="-342900" algn="justLow" rtl="1">
              <a:lnSpc>
                <a:spcPct val="150000"/>
              </a:lnSpc>
              <a:spcAft>
                <a:spcPts val="0"/>
              </a:spcAft>
              <a:buFont typeface="Wingdings" panose="05000000000000000000" pitchFamily="2" charset="2"/>
              <a:buChar char="Ø"/>
            </a:pPr>
            <a:r>
              <a:rPr lang="ar-EG" sz="2000" b="1" dirty="0">
                <a:solidFill>
                  <a:srgbClr val="002060"/>
                </a:solidFill>
                <a:latin typeface="Adobe Caslon Pro" panose="0205050205050A020403" pitchFamily="18" charset="0"/>
                <a:cs typeface="+mj-cs"/>
              </a:rPr>
              <a:t>ثانياً: أنواع الذكاء الاصطناعي.</a:t>
            </a:r>
            <a:r>
              <a:rPr lang="en-US" sz="2000" b="1" dirty="0">
                <a:solidFill>
                  <a:prstClr val="white"/>
                </a:solidFill>
                <a:latin typeface="Adobe Caslon Pro" panose="0205050205050A020403" pitchFamily="18" charset="0"/>
                <a:ea typeface="Calibri" panose="020F0502020204030204" pitchFamily="34" charset="0"/>
                <a:cs typeface="Adobe Arabic" panose="02040503050201020203" pitchFamily="18" charset="-78"/>
              </a:rPr>
              <a:t> </a:t>
            </a:r>
            <a:r>
              <a:rPr lang="en-US" sz="2000" b="1" dirty="0">
                <a:solidFill>
                  <a:srgbClr val="002060"/>
                </a:solidFill>
                <a:latin typeface="Adobe Caslon Pro" panose="0205050205050A020403" pitchFamily="18" charset="0"/>
                <a:ea typeface="Calibri" panose="020F0502020204030204" pitchFamily="34" charset="0"/>
                <a:cs typeface="Adobe Arabic" panose="02040503050201020203" pitchFamily="18" charset="-78"/>
              </a:rPr>
              <a:t>Types of artificial intelligence </a:t>
            </a:r>
            <a:endParaRPr lang="ar-EG" sz="2000" b="1" dirty="0">
              <a:solidFill>
                <a:srgbClr val="002060"/>
              </a:solidFill>
              <a:latin typeface="Adobe Caslon Pro" panose="0205050205050A020403" pitchFamily="18" charset="0"/>
              <a:cs typeface="+mj-cs"/>
            </a:endParaRPr>
          </a:p>
          <a:p>
            <a:pPr marL="342900" lvl="0" indent="-342900" algn="justLow" rtl="1">
              <a:lnSpc>
                <a:spcPct val="150000"/>
              </a:lnSpc>
              <a:spcAft>
                <a:spcPts val="0"/>
              </a:spcAft>
              <a:buFont typeface="Wingdings" panose="05000000000000000000" pitchFamily="2" charset="2"/>
              <a:buChar char="Ø"/>
            </a:pPr>
            <a:r>
              <a:rPr lang="ar-EG" sz="2000" b="1" dirty="0">
                <a:solidFill>
                  <a:srgbClr val="002060"/>
                </a:solidFill>
                <a:latin typeface="Adobe Caslon Pro" panose="0205050205050A020403" pitchFamily="18" charset="0"/>
                <a:cs typeface="+mj-cs"/>
              </a:rPr>
              <a:t>ثالثاً: شروط الذكاء الاصطناعي المتكامل </a:t>
            </a:r>
            <a:r>
              <a:rPr lang="en-US" sz="2000" b="1" dirty="0">
                <a:solidFill>
                  <a:srgbClr val="002060"/>
                </a:solidFill>
                <a:latin typeface="Adobe Caslon Pro" panose="0205050205050A020403" pitchFamily="18" charset="0"/>
                <a:cs typeface="+mj-cs"/>
              </a:rPr>
              <a:t>Integrated AI Terms </a:t>
            </a:r>
            <a:endParaRPr lang="ar-EG" sz="2000" b="1" dirty="0">
              <a:solidFill>
                <a:srgbClr val="002060"/>
              </a:solidFill>
              <a:latin typeface="Adobe Caslon Pro" panose="0205050205050A020403" pitchFamily="18" charset="0"/>
              <a:cs typeface="+mj-cs"/>
            </a:endParaRPr>
          </a:p>
          <a:p>
            <a:pPr marL="342900" lvl="0" indent="-342900" algn="justLow" rtl="1">
              <a:lnSpc>
                <a:spcPct val="150000"/>
              </a:lnSpc>
              <a:spcAft>
                <a:spcPts val="0"/>
              </a:spcAft>
              <a:buFont typeface="Wingdings" panose="05000000000000000000" pitchFamily="2" charset="2"/>
              <a:buChar char="Ø"/>
            </a:pPr>
            <a:r>
              <a:rPr lang="ar-EG" sz="2000" b="1" dirty="0">
                <a:solidFill>
                  <a:srgbClr val="002060"/>
                </a:solidFill>
                <a:latin typeface="Adobe Caslon Pro" panose="0205050205050A020403" pitchFamily="18" charset="0"/>
                <a:cs typeface="+mj-cs"/>
              </a:rPr>
              <a:t>رابعاً: أهم مجالات الذكاء الاصطناعي.</a:t>
            </a:r>
            <a:r>
              <a:rPr lang="en-US" sz="2000" dirty="0">
                <a:solidFill>
                  <a:prstClr val="white"/>
                </a:solidFill>
                <a:latin typeface="Adobe Caslon Pro" panose="0205050205050A020403" pitchFamily="18" charset="0"/>
              </a:rPr>
              <a:t> </a:t>
            </a:r>
          </a:p>
          <a:p>
            <a:pPr lvl="0" rtl="1">
              <a:lnSpc>
                <a:spcPct val="150000"/>
              </a:lnSpc>
              <a:spcAft>
                <a:spcPts val="0"/>
              </a:spcAft>
            </a:pPr>
            <a:r>
              <a:rPr lang="en-US" sz="2000" b="1" dirty="0">
                <a:solidFill>
                  <a:srgbClr val="002060"/>
                </a:solidFill>
                <a:latin typeface="Adobe Caslon Pro" panose="0205050205050A020403" pitchFamily="18" charset="0"/>
              </a:rPr>
              <a:t>The most important areas of artificial intelligence</a:t>
            </a:r>
            <a:endParaRPr lang="ar-EG" sz="2000" b="1" dirty="0">
              <a:solidFill>
                <a:srgbClr val="002060"/>
              </a:solidFill>
              <a:latin typeface="Adobe Caslon Pro" panose="0205050205050A020403" pitchFamily="18" charset="0"/>
              <a:cs typeface="+mj-cs"/>
            </a:endParaRPr>
          </a:p>
          <a:p>
            <a:pPr marL="342900" lvl="0" indent="-342900" algn="justLow" rtl="1">
              <a:lnSpc>
                <a:spcPct val="150000"/>
              </a:lnSpc>
              <a:spcAft>
                <a:spcPts val="0"/>
              </a:spcAft>
              <a:buFont typeface="Wingdings" panose="05000000000000000000" pitchFamily="2" charset="2"/>
              <a:buChar char="Ø"/>
            </a:pPr>
            <a:r>
              <a:rPr lang="ar-EG" sz="2000" b="1" dirty="0">
                <a:solidFill>
                  <a:srgbClr val="002060"/>
                </a:solidFill>
                <a:latin typeface="Adobe Caslon Pro" panose="0205050205050A020403" pitchFamily="18" charset="0"/>
                <a:cs typeface="+mj-cs"/>
              </a:rPr>
              <a:t>خامساً: مفهوم البيانات الضخمة ومصادر الحصول عليها.</a:t>
            </a:r>
            <a:r>
              <a:rPr lang="en-US" sz="2000" b="1" dirty="0">
                <a:solidFill>
                  <a:prstClr val="white"/>
                </a:solidFill>
                <a:latin typeface="Adobe Caslon Pro" panose="0205050205050A020403" pitchFamily="18" charset="0"/>
                <a:cs typeface="Times New Roman" panose="02020603050405020304" pitchFamily="18" charset="0"/>
              </a:rPr>
              <a:t> </a:t>
            </a:r>
            <a:endParaRPr lang="en-US" sz="2000" b="1" dirty="0">
              <a:solidFill>
                <a:srgbClr val="002060"/>
              </a:solidFill>
              <a:latin typeface="Adobe Caslon Pro" panose="0205050205050A020403" pitchFamily="18" charset="0"/>
              <a:cs typeface="Times New Roman" panose="02020603050405020304" pitchFamily="18" charset="0"/>
            </a:endParaRPr>
          </a:p>
          <a:p>
            <a:pPr lvl="0" rtl="1">
              <a:lnSpc>
                <a:spcPct val="150000"/>
              </a:lnSpc>
              <a:spcAft>
                <a:spcPts val="0"/>
              </a:spcAft>
            </a:pPr>
            <a:r>
              <a:rPr lang="en-US" sz="2000" b="1" dirty="0">
                <a:solidFill>
                  <a:srgbClr val="002060"/>
                </a:solidFill>
                <a:latin typeface="Adobe Caslon Pro" panose="0205050205050A020403" pitchFamily="18" charset="0"/>
                <a:cs typeface="Times New Roman" panose="02020603050405020304" pitchFamily="18" charset="0"/>
              </a:rPr>
              <a:t> Big Data Concept  and its Sources </a:t>
            </a:r>
            <a:endParaRPr lang="ar-EG" sz="2000" b="1" dirty="0">
              <a:solidFill>
                <a:srgbClr val="002060"/>
              </a:solidFill>
              <a:latin typeface="Adobe Caslon Pro" panose="0205050205050A020403" pitchFamily="18" charset="0"/>
              <a:cs typeface="+mj-cs"/>
            </a:endParaRPr>
          </a:p>
          <a:p>
            <a:pPr marL="342900" lvl="0" indent="-342900" algn="justLow" rtl="1">
              <a:lnSpc>
                <a:spcPct val="150000"/>
              </a:lnSpc>
              <a:spcAft>
                <a:spcPts val="0"/>
              </a:spcAft>
              <a:buFont typeface="Wingdings" panose="05000000000000000000" pitchFamily="2" charset="2"/>
              <a:buChar char="Ø"/>
            </a:pPr>
            <a:r>
              <a:rPr lang="ar-EG" sz="2000" b="1" dirty="0">
                <a:solidFill>
                  <a:srgbClr val="002060"/>
                </a:solidFill>
                <a:latin typeface="Adobe Caslon Pro" panose="0205050205050A020403" pitchFamily="18" charset="0"/>
                <a:cs typeface="+mj-cs"/>
              </a:rPr>
              <a:t>سادساً: مفهوم الخوارزميات. </a:t>
            </a:r>
            <a:r>
              <a:rPr lang="en-US" sz="2000" b="1" dirty="0">
                <a:solidFill>
                  <a:srgbClr val="002060"/>
                </a:solidFill>
                <a:latin typeface="Adobe Caslon Pro" panose="0205050205050A020403" pitchFamily="18" charset="0"/>
                <a:cs typeface="Times New Roman" panose="02020603050405020304" pitchFamily="18" charset="0"/>
              </a:rPr>
              <a:t>The concept of algorithms         </a:t>
            </a:r>
          </a:p>
          <a:p>
            <a:pPr marL="342900" lvl="0" indent="-342900" algn="justLow" rtl="1">
              <a:lnSpc>
                <a:spcPct val="150000"/>
              </a:lnSpc>
              <a:spcAft>
                <a:spcPts val="0"/>
              </a:spcAft>
              <a:buFont typeface="Wingdings" panose="05000000000000000000" pitchFamily="2" charset="2"/>
              <a:buChar char="Ø"/>
            </a:pPr>
            <a:r>
              <a:rPr lang="ar-EG" sz="2000" b="1" dirty="0">
                <a:solidFill>
                  <a:srgbClr val="002060"/>
                </a:solidFill>
                <a:latin typeface="Adobe Caslon Pro" panose="0205050205050A020403" pitchFamily="18" charset="0"/>
                <a:cs typeface="Times New Roman" panose="02020603050405020304" pitchFamily="18" charset="0"/>
              </a:rPr>
              <a:t>سابعاً: مفهوم التسويق الرقمي باستخدام تقنيات الذكاء الاصطناعي </a:t>
            </a:r>
          </a:p>
          <a:p>
            <a:pPr lvl="0" rtl="1">
              <a:lnSpc>
                <a:spcPct val="150000"/>
              </a:lnSpc>
              <a:spcAft>
                <a:spcPts val="0"/>
              </a:spcAft>
            </a:pPr>
            <a:r>
              <a:rPr lang="en-US" sz="2000" b="1" dirty="0">
                <a:solidFill>
                  <a:srgbClr val="002060"/>
                </a:solidFill>
                <a:latin typeface="Adobe Caslon Pro" panose="0205050205050A020403" pitchFamily="18" charset="0"/>
                <a:cs typeface="+mj-cs"/>
              </a:rPr>
              <a:t>The concept of digital marketing using artificial intelligence </a:t>
            </a:r>
            <a:endParaRPr lang="ar-EG" sz="2000" b="1" dirty="0">
              <a:solidFill>
                <a:srgbClr val="002060"/>
              </a:solidFill>
              <a:latin typeface="Adobe Caslon Pro" panose="0205050205050A020403" pitchFamily="18" charset="0"/>
              <a:cs typeface="+mj-cs"/>
            </a:endParaRPr>
          </a:p>
          <a:p>
            <a:pPr lvl="0" algn="justLow" rtl="1">
              <a:lnSpc>
                <a:spcPct val="150000"/>
              </a:lnSpc>
              <a:spcAft>
                <a:spcPts val="0"/>
              </a:spcAft>
            </a:pPr>
            <a:endParaRPr lang="ar-EG" sz="2000" b="1" dirty="0">
              <a:solidFill>
                <a:srgbClr val="002060"/>
              </a:solidFill>
              <a:latin typeface="Adobe Caslon Pro" panose="0205050205050A020403" pitchFamily="18" charset="0"/>
              <a:cs typeface="+mj-cs"/>
            </a:endParaRPr>
          </a:p>
        </p:txBody>
      </p:sp>
    </p:spTree>
    <p:extLst>
      <p:ext uri="{BB962C8B-B14F-4D97-AF65-F5344CB8AC3E}">
        <p14:creationId xmlns:p14="http://schemas.microsoft.com/office/powerpoint/2010/main" val="2784479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1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320384" y="1961526"/>
            <a:ext cx="4246236" cy="3946480"/>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244080" y="1175822"/>
            <a:ext cx="4149395" cy="341767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a:xfrm>
            <a:off x="132411" y="1395264"/>
            <a:ext cx="4037570" cy="4040269"/>
          </a:xfrm>
        </p:spPr>
      </p:pic>
      <p:sp>
        <p:nvSpPr>
          <p:cNvPr id="11" name="Rectangle 10">
            <a:extLst>
              <a:ext uri="{FF2B5EF4-FFF2-40B4-BE49-F238E27FC236}">
                <a16:creationId xmlns:a16="http://schemas.microsoft.com/office/drawing/2014/main" id="{5A075604-73CD-4507-8013-424F369DFDEB}"/>
              </a:ext>
            </a:extLst>
          </p:cNvPr>
          <p:cNvSpPr/>
          <p:nvPr/>
        </p:nvSpPr>
        <p:spPr>
          <a:xfrm>
            <a:off x="275830" y="5819031"/>
            <a:ext cx="1037300" cy="903966"/>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flipV="1">
            <a:off x="50759" y="762080"/>
            <a:ext cx="6979628" cy="45719"/>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70C0"/>
              </a:solidFill>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236083" y="5953725"/>
            <a:ext cx="1116793" cy="769441"/>
          </a:xfrm>
          <a:prstGeom prst="rect">
            <a:avLst/>
          </a:prstGeom>
          <a:noFill/>
        </p:spPr>
        <p:txBody>
          <a:bodyPr wrap="square" rtlCol="0">
            <a:spAutoFit/>
          </a:bodyPr>
          <a:lstStyle/>
          <a:p>
            <a:pPr algn="ctr"/>
            <a:r>
              <a:rPr lang="en-US" sz="2000" b="1" dirty="0">
                <a:solidFill>
                  <a:schemeClr val="bg1"/>
                </a:solidFill>
                <a:latin typeface="Times New Roman" panose="02020603050405020304" pitchFamily="18" charset="0"/>
                <a:cs typeface="Times New Roman" panose="02020603050405020304" pitchFamily="18" charset="0"/>
              </a:rPr>
              <a:t>Lecture  </a:t>
            </a:r>
            <a:r>
              <a:rPr lang="en-US" sz="2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0" y="5023"/>
            <a:ext cx="1963162" cy="916662"/>
          </a:xfrm>
          <a:prstGeom prst="rect">
            <a:avLst/>
          </a:prstGeom>
        </p:spPr>
      </p:pic>
      <p:sp>
        <p:nvSpPr>
          <p:cNvPr id="3" name="Rectangle: Rounded Corners 2">
            <a:extLst>
              <a:ext uri="{FF2B5EF4-FFF2-40B4-BE49-F238E27FC236}">
                <a16:creationId xmlns:a16="http://schemas.microsoft.com/office/drawing/2014/main" id="{3FE7D8DB-3EB6-4AB1-B968-1AF22B6407EF}"/>
              </a:ext>
            </a:extLst>
          </p:cNvPr>
          <p:cNvSpPr/>
          <p:nvPr/>
        </p:nvSpPr>
        <p:spPr>
          <a:xfrm>
            <a:off x="7704600" y="207588"/>
            <a:ext cx="2968053" cy="661759"/>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EG" sz="2000" dirty="0">
                <a:cs typeface="mohammad bold art 1" pitchFamily="2" charset="-78"/>
              </a:rPr>
              <a:t>مضمون المحاضرة السادسة </a:t>
            </a:r>
          </a:p>
        </p:txBody>
      </p:sp>
      <p:sp>
        <p:nvSpPr>
          <p:cNvPr id="14" name="Rectangle 13">
            <a:extLst>
              <a:ext uri="{FF2B5EF4-FFF2-40B4-BE49-F238E27FC236}">
                <a16:creationId xmlns:a16="http://schemas.microsoft.com/office/drawing/2014/main" id="{9FA3F187-A568-4AEE-8C8D-9760BCD0B159}"/>
              </a:ext>
            </a:extLst>
          </p:cNvPr>
          <p:cNvSpPr/>
          <p:nvPr/>
        </p:nvSpPr>
        <p:spPr>
          <a:xfrm>
            <a:off x="4433222" y="1150279"/>
            <a:ext cx="7626367" cy="5572717"/>
          </a:xfrm>
          <a:prstGeom prst="rect">
            <a:avLst/>
          </a:prstGeom>
          <a:solidFill>
            <a:schemeClr val="bg1">
              <a:lumMod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Low" rtl="1">
              <a:lnSpc>
                <a:spcPct val="150000"/>
              </a:lnSpc>
              <a:spcAft>
                <a:spcPts val="0"/>
              </a:spcAft>
              <a:buFont typeface="Wingdings" panose="05000000000000000000" pitchFamily="2" charset="2"/>
              <a:buChar char="Ø"/>
            </a:pPr>
            <a:r>
              <a:rPr lang="ar-EG" sz="2000" b="1" dirty="0">
                <a:solidFill>
                  <a:srgbClr val="002060"/>
                </a:solidFill>
                <a:latin typeface="Adobe Caslon Pro" panose="0205050205050A020403" pitchFamily="18" charset="0"/>
                <a:cs typeface="+mj-cs"/>
              </a:rPr>
              <a:t>ثامناً: أهمية الذكاء الاصطناعي فى مجال التسويق الرقمي.</a:t>
            </a:r>
          </a:p>
          <a:p>
            <a:pPr lvl="0" algn="justLow">
              <a:lnSpc>
                <a:spcPct val="150000"/>
              </a:lnSpc>
              <a:spcAft>
                <a:spcPts val="0"/>
              </a:spcAft>
            </a:pPr>
            <a:r>
              <a:rPr lang="en-US" sz="2000" b="1" dirty="0">
                <a:solidFill>
                  <a:srgbClr val="002060"/>
                </a:solidFill>
                <a:latin typeface="Adobe Caslon Pro" panose="0205050205050A020403" pitchFamily="18" charset="0"/>
                <a:cs typeface="+mj-cs"/>
              </a:rPr>
              <a:t>The importance of artificial intelligence in the field of digital marketing</a:t>
            </a:r>
            <a:endParaRPr lang="ar-EG" sz="2000" b="1" dirty="0">
              <a:solidFill>
                <a:srgbClr val="002060"/>
              </a:solidFill>
              <a:latin typeface="Adobe Caslon Pro" panose="0205050205050A020403" pitchFamily="18" charset="0"/>
              <a:cs typeface="+mj-cs"/>
            </a:endParaRPr>
          </a:p>
          <a:p>
            <a:pPr marL="342900" lvl="0" indent="-342900" algn="justLow" rtl="1">
              <a:lnSpc>
                <a:spcPct val="150000"/>
              </a:lnSpc>
              <a:spcAft>
                <a:spcPts val="0"/>
              </a:spcAft>
              <a:buFont typeface="Wingdings" panose="05000000000000000000" pitchFamily="2" charset="2"/>
              <a:buChar char="Ø"/>
            </a:pPr>
            <a:r>
              <a:rPr lang="ar-EG" sz="2000" b="1" dirty="0">
                <a:solidFill>
                  <a:srgbClr val="002060"/>
                </a:solidFill>
                <a:latin typeface="Adobe Caslon Pro" panose="0205050205050A020403" pitchFamily="18" charset="0"/>
                <a:cs typeface="+mj-cs"/>
              </a:rPr>
              <a:t>تاسعاً: مزايا استخدام الذكاء الاصطناعي فى التسويق الرقمي.</a:t>
            </a:r>
          </a:p>
          <a:p>
            <a:pPr lvl="0" algn="justLow">
              <a:lnSpc>
                <a:spcPct val="150000"/>
              </a:lnSpc>
              <a:spcAft>
                <a:spcPts val="0"/>
              </a:spcAft>
            </a:pPr>
            <a:r>
              <a:rPr lang="en-US" sz="2000" b="1" dirty="0">
                <a:solidFill>
                  <a:srgbClr val="002060"/>
                </a:solidFill>
                <a:latin typeface="Adobe Caslon Pro" panose="0205050205050A020403" pitchFamily="18" charset="0"/>
                <a:cs typeface="+mj-cs"/>
              </a:rPr>
              <a:t> Advantages of using artificial intelligence in digital marketing</a:t>
            </a:r>
            <a:endParaRPr lang="ar-EG" sz="2000" b="1" dirty="0">
              <a:solidFill>
                <a:srgbClr val="002060"/>
              </a:solidFill>
              <a:latin typeface="Adobe Caslon Pro" panose="0205050205050A020403" pitchFamily="18" charset="0"/>
              <a:cs typeface="+mj-cs"/>
            </a:endParaRPr>
          </a:p>
          <a:p>
            <a:pPr marL="342900" lvl="0" indent="-342900" algn="justLow" rtl="1">
              <a:lnSpc>
                <a:spcPct val="150000"/>
              </a:lnSpc>
              <a:spcAft>
                <a:spcPts val="0"/>
              </a:spcAft>
              <a:buFont typeface="Wingdings" panose="05000000000000000000" pitchFamily="2" charset="2"/>
              <a:buChar char="Ø"/>
            </a:pPr>
            <a:r>
              <a:rPr lang="ar-EG" sz="2000" b="1" dirty="0">
                <a:solidFill>
                  <a:srgbClr val="002060"/>
                </a:solidFill>
                <a:latin typeface="Adobe Caslon Pro" panose="0205050205050A020403" pitchFamily="18" charset="0"/>
                <a:cs typeface="+mj-cs"/>
              </a:rPr>
              <a:t>عاشراً: سلبيات التسويق الرقمي باستخدام الذكاء الاصطناعي</a:t>
            </a:r>
          </a:p>
          <a:p>
            <a:pPr lvl="0" algn="justLow">
              <a:lnSpc>
                <a:spcPct val="150000"/>
              </a:lnSpc>
              <a:spcAft>
                <a:spcPts val="0"/>
              </a:spcAft>
            </a:pPr>
            <a:r>
              <a:rPr lang="en-US" sz="2000" b="1" dirty="0">
                <a:solidFill>
                  <a:srgbClr val="002060"/>
                </a:solidFill>
                <a:latin typeface="Adobe Caslon Pro" panose="0205050205050A020403" pitchFamily="18" charset="0"/>
                <a:cs typeface="+mj-cs"/>
              </a:rPr>
              <a:t>Cons of Digital Marketing Using Artificial Intelligence</a:t>
            </a:r>
            <a:endParaRPr lang="ar-EG" sz="2000" b="1" dirty="0">
              <a:solidFill>
                <a:srgbClr val="002060"/>
              </a:solidFill>
              <a:latin typeface="Adobe Caslon Pro" panose="0205050205050A020403" pitchFamily="18" charset="0"/>
              <a:cs typeface="+mj-cs"/>
            </a:endParaRPr>
          </a:p>
          <a:p>
            <a:pPr marL="342900" lvl="0" indent="-342900" algn="justLow" rtl="1">
              <a:lnSpc>
                <a:spcPct val="150000"/>
              </a:lnSpc>
              <a:spcAft>
                <a:spcPts val="0"/>
              </a:spcAft>
              <a:buFont typeface="Wingdings" panose="05000000000000000000" pitchFamily="2" charset="2"/>
              <a:buChar char="Ø"/>
            </a:pPr>
            <a:r>
              <a:rPr lang="ar-EG" sz="2000" b="1" dirty="0">
                <a:solidFill>
                  <a:srgbClr val="002060"/>
                </a:solidFill>
                <a:latin typeface="Adobe Caslon Pro" panose="0205050205050A020403" pitchFamily="18" charset="0"/>
                <a:cs typeface="+mj-cs"/>
              </a:rPr>
              <a:t>الحادي عشر: كيف تبدأ التسويق باستخدام الذكاء الاصطناعي </a:t>
            </a:r>
          </a:p>
          <a:p>
            <a:pPr lvl="0" algn="justLow">
              <a:lnSpc>
                <a:spcPct val="150000"/>
              </a:lnSpc>
              <a:spcAft>
                <a:spcPts val="0"/>
              </a:spcAft>
            </a:pPr>
            <a:r>
              <a:rPr lang="en-US" sz="2000" b="1" dirty="0">
                <a:solidFill>
                  <a:srgbClr val="002060"/>
                </a:solidFill>
                <a:latin typeface="Adobe Caslon Pro" panose="0205050205050A020403" pitchFamily="18" charset="0"/>
                <a:cs typeface="+mj-cs"/>
              </a:rPr>
              <a:t>How to start marketing with AI</a:t>
            </a:r>
            <a:endParaRPr lang="ar-EG" sz="2000" b="1" dirty="0">
              <a:solidFill>
                <a:srgbClr val="002060"/>
              </a:solidFill>
              <a:latin typeface="Adobe Caslon Pro" panose="0205050205050A020403" pitchFamily="18" charset="0"/>
              <a:cs typeface="+mj-cs"/>
            </a:endParaRPr>
          </a:p>
          <a:p>
            <a:pPr marL="342900" lvl="0" indent="-342900" algn="justLow" rtl="1">
              <a:lnSpc>
                <a:spcPct val="150000"/>
              </a:lnSpc>
              <a:spcAft>
                <a:spcPts val="0"/>
              </a:spcAft>
              <a:buFont typeface="Wingdings" panose="05000000000000000000" pitchFamily="2" charset="2"/>
              <a:buChar char="Ø"/>
            </a:pPr>
            <a:r>
              <a:rPr lang="ar-EG" sz="2000" b="1" dirty="0">
                <a:solidFill>
                  <a:srgbClr val="002060"/>
                </a:solidFill>
                <a:latin typeface="Adobe Caslon Pro" panose="0205050205050A020403" pitchFamily="18" charset="0"/>
                <a:cs typeface="+mj-cs"/>
              </a:rPr>
              <a:t>الثاني عشر: أدوات وتطبيقات متخصصة لكتابة الاعلانات والحملات الاعلانية وخدمة العملاء وتحليل سلوكيات المستخدمين</a:t>
            </a:r>
          </a:p>
          <a:p>
            <a:pPr lvl="0" algn="justLow">
              <a:lnSpc>
                <a:spcPct val="150000"/>
              </a:lnSpc>
              <a:spcAft>
                <a:spcPts val="0"/>
              </a:spcAft>
            </a:pPr>
            <a:r>
              <a:rPr lang="en-US" sz="2000" b="1" dirty="0">
                <a:solidFill>
                  <a:srgbClr val="002060"/>
                </a:solidFill>
                <a:latin typeface="Adobe Caslon Pro" panose="0205050205050A020403" pitchFamily="18" charset="0"/>
                <a:cs typeface="+mj-cs"/>
              </a:rPr>
              <a:t>Specialized tools and applications for copywriting, advertising campaigns, customer service and user behavior analysis</a:t>
            </a:r>
            <a:endParaRPr lang="ar-EG" sz="2000" b="1" dirty="0">
              <a:solidFill>
                <a:srgbClr val="002060"/>
              </a:solidFill>
              <a:latin typeface="Adobe Caslon Pro" panose="0205050205050A020403" pitchFamily="18" charset="0"/>
              <a:cs typeface="+mj-cs"/>
            </a:endParaRPr>
          </a:p>
        </p:txBody>
      </p:sp>
    </p:spTree>
    <p:extLst>
      <p:ext uri="{BB962C8B-B14F-4D97-AF65-F5344CB8AC3E}">
        <p14:creationId xmlns:p14="http://schemas.microsoft.com/office/powerpoint/2010/main" val="2218007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25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12" name="TextBox 11">
            <a:extLst>
              <a:ext uri="{FF2B5EF4-FFF2-40B4-BE49-F238E27FC236}">
                <a16:creationId xmlns:a16="http://schemas.microsoft.com/office/drawing/2014/main" id="{8C520B7F-7764-8B81-C7C7-A7440DA2CCAF}"/>
              </a:ext>
            </a:extLst>
          </p:cNvPr>
          <p:cNvSpPr txBox="1"/>
          <p:nvPr/>
        </p:nvSpPr>
        <p:spPr>
          <a:xfrm>
            <a:off x="2119822" y="6250637"/>
            <a:ext cx="3380433" cy="461665"/>
          </a:xfrm>
          <a:prstGeom prst="rect">
            <a:avLst/>
          </a:prstGeom>
          <a:noFill/>
        </p:spPr>
        <p:txBody>
          <a:bodyPr wrap="square" rtlCol="0">
            <a:spAutoFit/>
          </a:bodyPr>
          <a:lstStyle/>
          <a:p>
            <a:r>
              <a:rPr lang="en-US" sz="2400" b="1" dirty="0">
                <a:solidFill>
                  <a:schemeClr val="bg1"/>
                </a:solidFill>
                <a:latin typeface="Times New Roman" panose="02020603050405020304" pitchFamily="18" charset="0"/>
                <a:cs typeface="Times New Roman" panose="02020603050405020304" pitchFamily="18" charset="0"/>
              </a:rPr>
              <a:t>Dr. shereen farouk</a:t>
            </a:r>
          </a:p>
        </p:txBody>
      </p:sp>
      <p:sp>
        <p:nvSpPr>
          <p:cNvPr id="13" name="TextBox 12">
            <a:extLst>
              <a:ext uri="{FF2B5EF4-FFF2-40B4-BE49-F238E27FC236}">
                <a16:creationId xmlns:a16="http://schemas.microsoft.com/office/drawing/2014/main" id="{8F2D6F91-78DB-C333-FFAC-FF52CB9F2DF3}"/>
              </a:ext>
            </a:extLst>
          </p:cNvPr>
          <p:cNvSpPr txBox="1"/>
          <p:nvPr/>
        </p:nvSpPr>
        <p:spPr>
          <a:xfrm>
            <a:off x="-59992" y="6213825"/>
            <a:ext cx="4886463" cy="523220"/>
          </a:xfrm>
          <a:prstGeom prst="rect">
            <a:avLst/>
          </a:prstGeom>
          <a:noFill/>
        </p:spPr>
        <p:txBody>
          <a:bodyPr wrap="square" rtlCol="0">
            <a:spAutoFit/>
          </a:bodyPr>
          <a:lstStyle/>
          <a:p>
            <a:pPr lvl="0"/>
            <a:r>
              <a:rPr lang="en-US" sz="2800" b="1" dirty="0">
                <a:solidFill>
                  <a:srgbClr val="FFFFFF"/>
                </a:solidFill>
                <a:latin typeface="Times New Roman" panose="02020603050405020304" pitchFamily="18" charset="0"/>
                <a:cs typeface="Times New Roman" panose="02020603050405020304" pitchFamily="18" charset="0"/>
              </a:rPr>
              <a:t>Prepared by :</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45605" y="141995"/>
            <a:ext cx="2457656" cy="536878"/>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10160529" y="6334780"/>
            <a:ext cx="2616200" cy="523220"/>
          </a:xfrm>
          <a:prstGeom prst="rect">
            <a:avLst/>
          </a:prstGeom>
          <a:noFill/>
        </p:spPr>
        <p:txBody>
          <a:bodyPr wrap="square" rtlCol="0">
            <a:spAutoFit/>
          </a:bodyPr>
          <a:lstStyle/>
          <a:p>
            <a:pPr algn="ctr"/>
            <a:r>
              <a:rPr lang="en-US" sz="2800" b="1" dirty="0">
                <a:solidFill>
                  <a:schemeClr val="bg1"/>
                </a:solidFill>
                <a:latin typeface="Adobe Arabic" panose="02040503050201020203" pitchFamily="18" charset="-78"/>
                <a:cs typeface="Adobe Arabic" panose="02040503050201020203" pitchFamily="18" charset="-78"/>
              </a:rPr>
              <a:t>www.midocean.ae</a:t>
            </a:r>
          </a:p>
        </p:txBody>
      </p:sp>
      <p:sp>
        <p:nvSpPr>
          <p:cNvPr id="7" name="Rectangle: Rounded Corners 6">
            <a:extLst>
              <a:ext uri="{FF2B5EF4-FFF2-40B4-BE49-F238E27FC236}">
                <a16:creationId xmlns:a16="http://schemas.microsoft.com/office/drawing/2014/main" id="{0A129A97-E686-46E7-8A22-28BC6078FA5A}"/>
              </a:ext>
            </a:extLst>
          </p:cNvPr>
          <p:cNvSpPr/>
          <p:nvPr/>
        </p:nvSpPr>
        <p:spPr>
          <a:xfrm>
            <a:off x="6682572" y="919159"/>
            <a:ext cx="5851966" cy="5208297"/>
          </a:xfrm>
          <a:prstGeom prst="roundRect">
            <a:avLst/>
          </a:prstGeom>
          <a:solidFill>
            <a:schemeClr val="accent5">
              <a:lumMod val="40000"/>
              <a:lumOff val="60000"/>
            </a:schemeClr>
          </a:solidFill>
          <a:ln>
            <a:noFill/>
          </a:ln>
        </p:spPr>
        <p:style>
          <a:lnRef idx="2">
            <a:schemeClr val="accent5"/>
          </a:lnRef>
          <a:fillRef idx="1">
            <a:schemeClr val="lt1"/>
          </a:fillRef>
          <a:effectRef idx="0">
            <a:schemeClr val="accent5"/>
          </a:effectRef>
          <a:fontRef idx="minor">
            <a:schemeClr val="dk1"/>
          </a:fontRef>
        </p:style>
        <p:txBody>
          <a:bodyPr rtlCol="1" anchor="ctr"/>
          <a:lstStyle/>
          <a:p>
            <a:pPr algn="justLow" rtl="1">
              <a:lnSpc>
                <a:spcPct val="150000"/>
              </a:lnSpc>
            </a:pPr>
            <a:endParaRPr lang="ar-EG" sz="2800" dirty="0">
              <a:solidFill>
                <a:srgbClr val="002060"/>
              </a:solidFill>
              <a:ea typeface="Calibri" panose="020F0502020204030204" pitchFamily="34" charset="0"/>
              <a:cs typeface="Times New Roman" panose="02020603050405020304" pitchFamily="18" charset="0"/>
            </a:endParaRPr>
          </a:p>
        </p:txBody>
      </p:sp>
      <p:sp>
        <p:nvSpPr>
          <p:cNvPr id="16" name="Rectangle: Rounded Corners 15">
            <a:extLst>
              <a:ext uri="{FF2B5EF4-FFF2-40B4-BE49-F238E27FC236}">
                <a16:creationId xmlns:a16="http://schemas.microsoft.com/office/drawing/2014/main" id="{2E4E7CF8-B6D7-4FFF-81A8-69D5D10C50FC}"/>
              </a:ext>
            </a:extLst>
          </p:cNvPr>
          <p:cNvSpPr/>
          <p:nvPr/>
        </p:nvSpPr>
        <p:spPr>
          <a:xfrm>
            <a:off x="10525858" y="275527"/>
            <a:ext cx="1520537" cy="537342"/>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342900" lvl="0" indent="-342900" algn="r" rtl="1">
              <a:buFont typeface="Wingdings" panose="05000000000000000000" pitchFamily="2" charset="2"/>
              <a:buChar char="Ø"/>
              <a:defRPr/>
            </a:pPr>
            <a:r>
              <a:rPr lang="ar-EG" sz="2400" b="1" dirty="0">
                <a:solidFill>
                  <a:srgbClr val="002060"/>
                </a:solidFill>
                <a:latin typeface="Adobe Caslon Pro" panose="0205050205050A020403" pitchFamily="18" charset="0"/>
                <a:cs typeface="Times New Roman" panose="02020603050405020304" pitchFamily="18" charset="0"/>
              </a:rPr>
              <a:t>تمهيد</a:t>
            </a:r>
            <a:endParaRPr kumimoji="0" lang="en-US" sz="24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endParaRPr>
          </a:p>
        </p:txBody>
      </p:sp>
      <p:sp>
        <p:nvSpPr>
          <p:cNvPr id="19" name="Rectangle: Rounded Corners 18">
            <a:extLst>
              <a:ext uri="{FF2B5EF4-FFF2-40B4-BE49-F238E27FC236}">
                <a16:creationId xmlns:a16="http://schemas.microsoft.com/office/drawing/2014/main" id="{2482B95F-A386-412A-91C7-BDF9E02DAB1E}"/>
              </a:ext>
            </a:extLst>
          </p:cNvPr>
          <p:cNvSpPr/>
          <p:nvPr/>
        </p:nvSpPr>
        <p:spPr>
          <a:xfrm>
            <a:off x="3243949" y="1018127"/>
            <a:ext cx="9069279" cy="5334127"/>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ct val="150000"/>
              </a:lnSpc>
            </a:pPr>
            <a:r>
              <a:rPr lang="ar-EG" sz="2400" cap="small" dirty="0">
                <a:solidFill>
                  <a:srgbClr val="002060"/>
                </a:solidFill>
                <a:ea typeface="Calibri" panose="020F0502020204030204" pitchFamily="34" charset="0"/>
                <a:cs typeface="+mj-cs"/>
              </a:rPr>
              <a:t>يشهد العالم اليوم ثورة صناعية رابعة تقودها أنظمة الذكاء الاصطناعي والبيانات الضخمة، ومن المتوقع أنها ستغير شكل الحياة البشرية لاسيما مع اختراق الثورة الرقمية والمعلوماتية لجميع مفاصل الحياة. حيث أصبح الكم الهائل من البيانات الضخمة </a:t>
            </a:r>
            <a:r>
              <a:rPr lang="en-US" sz="2400" b="1" dirty="0">
                <a:solidFill>
                  <a:srgbClr val="002060"/>
                </a:solidFill>
                <a:latin typeface="Times New Roman" panose="02020603050405020304" pitchFamily="18" charset="0"/>
                <a:ea typeface="Calibri" panose="020F0502020204030204" pitchFamily="34" charset="0"/>
                <a:cs typeface="+mj-cs"/>
              </a:rPr>
              <a:t>Big</a:t>
            </a:r>
            <a:r>
              <a:rPr lang="en-US" sz="1600" b="1" dirty="0">
                <a:solidFill>
                  <a:srgbClr val="002060"/>
                </a:solidFill>
                <a:latin typeface="Times New Roman" panose="02020603050405020304" pitchFamily="18" charset="0"/>
                <a:ea typeface="Calibri" panose="020F0502020204030204" pitchFamily="34" charset="0"/>
                <a:cs typeface="+mj-cs"/>
              </a:rPr>
              <a:t> </a:t>
            </a:r>
            <a:r>
              <a:rPr lang="en-US" sz="2400" b="1" dirty="0">
                <a:solidFill>
                  <a:srgbClr val="002060"/>
                </a:solidFill>
                <a:latin typeface="Times New Roman" panose="02020603050405020304" pitchFamily="18" charset="0"/>
                <a:ea typeface="Calibri" panose="020F0502020204030204" pitchFamily="34" charset="0"/>
                <a:cs typeface="+mj-cs"/>
              </a:rPr>
              <a:t>Data</a:t>
            </a:r>
            <a:r>
              <a:rPr lang="ar-EG" sz="2400" b="1" cap="small" dirty="0">
                <a:solidFill>
                  <a:srgbClr val="002060"/>
                </a:solidFill>
                <a:ea typeface="Calibri" panose="020F0502020204030204" pitchFamily="34" charset="0"/>
                <a:cs typeface="+mj-cs"/>
              </a:rPr>
              <a:t> </a:t>
            </a:r>
            <a:r>
              <a:rPr lang="ar-EG" sz="2400" cap="small" dirty="0">
                <a:solidFill>
                  <a:srgbClr val="002060"/>
                </a:solidFill>
                <a:ea typeface="Calibri" panose="020F0502020204030204" pitchFamily="34" charset="0"/>
                <a:cs typeface="+mj-cs"/>
              </a:rPr>
              <a:t>التي يتم إنتاجها عبر التفاعل اليومي للأفراد مع المنتجات الرقمية يسمح على نحو غير مسبوق بفهم اتجاهات السلوك الإنساني في المجتمعات، ممثلاً بذلك مدخلاً مؤثراً لممارسة التسويق الإلكتروني.</a:t>
            </a:r>
            <a:r>
              <a:rPr lang="ar-EG" dirty="0"/>
              <a:t> </a:t>
            </a:r>
            <a:r>
              <a:rPr lang="ar-EG" sz="2400" cap="small" dirty="0">
                <a:solidFill>
                  <a:srgbClr val="002060"/>
                </a:solidFill>
                <a:cs typeface="+mj-cs"/>
              </a:rPr>
              <a:t>إذ تعتمد استراتيجيات التسويق الإلكتروني على فهم عميق للمستهلكين وتلبية احتياجاتهم ورغباتهم بشكل فعال. وهنا يأتي دور الذكاء الاصطناعي ليقدم مزايا كبيرة، فبواسطة تحليل البيانات الهائلة المتاحة، يمكن للذكاء الاصطناعي فهم النماذج السلوكية للمستهلكين والتنبؤ بتفضيلاتهم.</a:t>
            </a:r>
          </a:p>
        </p:txBody>
      </p:sp>
      <p:pic>
        <p:nvPicPr>
          <p:cNvPr id="21" name="Picture 20">
            <a:extLst>
              <a:ext uri="{FF2B5EF4-FFF2-40B4-BE49-F238E27FC236}">
                <a16:creationId xmlns:a16="http://schemas.microsoft.com/office/drawing/2014/main" id="{BA4E8E96-3849-421B-9362-CFC129C6CAD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8726" y="1118231"/>
            <a:ext cx="3344333" cy="45112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01632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54740" y="-276361"/>
            <a:ext cx="2639355" cy="2651631"/>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84565" y="1613735"/>
            <a:ext cx="5573486" cy="2477106"/>
          </a:xfrm>
          <a:prstGeom prst="parallelogram">
            <a:avLst>
              <a:gd name="adj" fmla="val 100467"/>
            </a:avLst>
          </a:prstGeom>
          <a:solidFill>
            <a:schemeClr val="tx1">
              <a:alpha val="2705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63625" y="65545"/>
            <a:ext cx="1091009" cy="846572"/>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63625" y="35004"/>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137542" y="309518"/>
            <a:ext cx="8191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06</a:t>
            </a:r>
            <a:endParaRPr kumimoji="0" lang="en-US" sz="9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0" y="6457889"/>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49317" y="27565"/>
            <a:ext cx="2305141" cy="824740"/>
          </a:xfrm>
          <a:prstGeom prst="rect">
            <a:avLst/>
          </a:prstGeom>
        </p:spPr>
      </p:pic>
      <p:sp>
        <p:nvSpPr>
          <p:cNvPr id="4" name="Rectangle: Rounded Corners 3">
            <a:extLst>
              <a:ext uri="{FF2B5EF4-FFF2-40B4-BE49-F238E27FC236}">
                <a16:creationId xmlns:a16="http://schemas.microsoft.com/office/drawing/2014/main" id="{226A6963-B14B-4301-BBF9-39FEF080B274}"/>
              </a:ext>
            </a:extLst>
          </p:cNvPr>
          <p:cNvSpPr/>
          <p:nvPr/>
        </p:nvSpPr>
        <p:spPr>
          <a:xfrm>
            <a:off x="3676329" y="1284512"/>
            <a:ext cx="7980835" cy="5245276"/>
          </a:xfrm>
          <a:prstGeom prst="roundRect">
            <a:avLst/>
          </a:prstGeom>
          <a:noFill/>
          <a:ln>
            <a:noFill/>
          </a:ln>
        </p:spPr>
        <p:style>
          <a:lnRef idx="2">
            <a:schemeClr val="accent5"/>
          </a:lnRef>
          <a:fillRef idx="1">
            <a:schemeClr val="lt1"/>
          </a:fillRef>
          <a:effectRef idx="0">
            <a:schemeClr val="accent5"/>
          </a:effectRef>
          <a:fontRef idx="minor">
            <a:schemeClr val="dk1"/>
          </a:fontRef>
        </p:style>
        <p:txBody>
          <a:bodyPr rtlCol="1" anchor="ctr"/>
          <a:lstStyle/>
          <a:p>
            <a:pPr algn="justLow" rtl="1">
              <a:lnSpc>
                <a:spcPct val="150000"/>
              </a:lnSpc>
              <a:spcAft>
                <a:spcPts val="800"/>
              </a:spcAft>
            </a:pPr>
            <a:endParaRPr lang="en-US"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1930B9B-6DF3-47D0-A2B8-3F31148B7CD6}"/>
              </a:ext>
            </a:extLst>
          </p:cNvPr>
          <p:cNvSpPr/>
          <p:nvPr/>
        </p:nvSpPr>
        <p:spPr>
          <a:xfrm>
            <a:off x="1154634" y="852305"/>
            <a:ext cx="10888252" cy="6259278"/>
          </a:xfrm>
          <a:prstGeom prst="rect">
            <a:avLst/>
          </a:prstGeom>
        </p:spPr>
        <p:txBody>
          <a:bodyPr wrap="square">
            <a:spAutoFit/>
          </a:bodyPr>
          <a:lstStyle/>
          <a:p>
            <a:pPr algn="justLow" rtl="1">
              <a:lnSpc>
                <a:spcPct val="107000"/>
              </a:lnSpc>
              <a:spcAft>
                <a:spcPts val="800"/>
              </a:spcAft>
            </a:pPr>
            <a:r>
              <a:rPr lang="ar-EG" sz="2400" dirty="0">
                <a:solidFill>
                  <a:srgbClr val="002060"/>
                </a:solidFill>
                <a:latin typeface="Calibri" panose="020F0502020204030204" pitchFamily="34" charset="0"/>
                <a:ea typeface="Calibri" panose="020F0502020204030204" pitchFamily="34" charset="0"/>
                <a:cs typeface="+mj-cs"/>
              </a:rPr>
              <a:t>      </a:t>
            </a:r>
            <a:r>
              <a:rPr lang="ar-EG" sz="2800" dirty="0">
                <a:solidFill>
                  <a:srgbClr val="002060"/>
                </a:solidFill>
                <a:latin typeface="Calibri" panose="020F0502020204030204" pitchFamily="34" charset="0"/>
                <a:ea typeface="Calibri" panose="020F0502020204030204" pitchFamily="34" charset="0"/>
                <a:cs typeface="+mj-cs"/>
              </a:rPr>
              <a:t>يمكن أيضا توظيف الذكاء الاصطناعي في تخصيص تجربة المستخدم، بحيث يمكن تحليل البيانات الشخصية والسلوكية للمستخدمين لتقديم محتوى مخصص وتجربة فريدة لكل فرد. على سبيل المثال، يمكن للذكاء الاصطناعي أن يوصي المستخدمين بمنتجات محددة بناءً على سجلات مشترياتهم السابقة وتفضيلاتهم؛ مما يزيد من فرص البيع المتقدم والتفاعل الإيجابي مع العروض التسويقية.</a:t>
            </a:r>
            <a:endParaRPr lang="en-US" sz="2800" dirty="0">
              <a:solidFill>
                <a:srgbClr val="002060"/>
              </a:solidFill>
              <a:latin typeface="Calibri" panose="020F0502020204030204" pitchFamily="34" charset="0"/>
              <a:ea typeface="Calibri" panose="020F0502020204030204" pitchFamily="34" charset="0"/>
              <a:cs typeface="+mj-cs"/>
            </a:endParaRPr>
          </a:p>
          <a:p>
            <a:pPr algn="justLow" rtl="1">
              <a:spcAft>
                <a:spcPts val="800"/>
              </a:spcAft>
            </a:pPr>
            <a:r>
              <a:rPr lang="ar-EG" sz="2800" dirty="0">
                <a:solidFill>
                  <a:srgbClr val="002060"/>
                </a:solidFill>
                <a:latin typeface="Calibri" panose="020F0502020204030204" pitchFamily="34" charset="0"/>
                <a:ea typeface="Calibri" panose="020F0502020204030204" pitchFamily="34" charset="0"/>
                <a:cs typeface="+mj-cs"/>
              </a:rPr>
              <a:t>      هذا فضلاً عن دوره الهام في مراقبة استجابة المستخدمين وتحديد العوامل التي تؤثر في نجاح الحملات التسويقية، مثل توقيت النشر، ونوعية المحتوى، واهتمامات المستهلكين. فهذا يمكن أن يساعد المسوقين في تحسين استراتيجياتهم وضبطها بشكل أفضل لتحقيق نتائج تسويقية أكثر فاعلية.</a:t>
            </a:r>
          </a:p>
          <a:p>
            <a:pPr algn="justLow" rtl="1">
              <a:lnSpc>
                <a:spcPct val="107000"/>
              </a:lnSpc>
              <a:spcAft>
                <a:spcPts val="800"/>
              </a:spcAft>
            </a:pPr>
            <a:r>
              <a:rPr lang="ar-EG" sz="2800" dirty="0">
                <a:solidFill>
                  <a:srgbClr val="002060"/>
                </a:solidFill>
                <a:latin typeface="Calibri" panose="020F0502020204030204" pitchFamily="34" charset="0"/>
                <a:ea typeface="Calibri" panose="020F0502020204030204" pitchFamily="34" charset="0"/>
                <a:cs typeface="+mj-cs"/>
              </a:rPr>
              <a:t>       ورغم فوائد استخدام الذكاء الاصطناعي في التسويق الإلكتروني، إلا أنه ينبغي أيضًا مراعاة التحديات والمخاطر المحتملة. ومن بين هذه التحديات تأتي قضايا الخصوصية والأمان، كما يجب الأخذ فى الاعتبار بعامل الأخلاقيات في استخدام الذكاء الاصطناعي في التسويق، وضمان عدم التلاعب أو استغلال المستهلكين.</a:t>
            </a:r>
            <a:endParaRPr lang="ar-EG" sz="1100" dirty="0">
              <a:latin typeface="Calibri" panose="020F0502020204030204" pitchFamily="34" charset="0"/>
              <a:ea typeface="Calibri" panose="020F0502020204030204" pitchFamily="34" charset="0"/>
              <a:cs typeface="+mj-cs"/>
            </a:endParaRPr>
          </a:p>
        </p:txBody>
      </p:sp>
    </p:spTree>
    <p:extLst>
      <p:ext uri="{BB962C8B-B14F-4D97-AF65-F5344CB8AC3E}">
        <p14:creationId xmlns:p14="http://schemas.microsoft.com/office/powerpoint/2010/main" val="2569408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273233" y="713414"/>
            <a:ext cx="11645534" cy="57272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519246" y="180109"/>
            <a:ext cx="1132033" cy="90848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431640" y="67083"/>
            <a:ext cx="1219639"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r>
              <a:rPr kumimoji="0" lang="en-US" sz="36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p>
        </p:txBody>
      </p:sp>
      <p:sp>
        <p:nvSpPr>
          <p:cNvPr id="10" name="TextBox 9">
            <a:extLst>
              <a:ext uri="{FF2B5EF4-FFF2-40B4-BE49-F238E27FC236}">
                <a16:creationId xmlns:a16="http://schemas.microsoft.com/office/drawing/2014/main" id="{463D680D-A11B-0A8A-63D5-DD2C6F3FD516}"/>
              </a:ext>
            </a:extLst>
          </p:cNvPr>
          <p:cNvSpPr txBox="1"/>
          <p:nvPr/>
        </p:nvSpPr>
        <p:spPr>
          <a:xfrm>
            <a:off x="307798" y="626924"/>
            <a:ext cx="1511137"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06</a:t>
            </a:r>
            <a:endParaRPr kumimoji="0" lang="en-US" sz="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030386" y="2162541"/>
            <a:ext cx="4452921"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329208" y="644067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Arabic" panose="02040503050201020203" pitchFamily="18" charset="-78"/>
                <a:ea typeface="+mn-ea"/>
                <a:cs typeface="Adobe Arabic" panose="02040503050201020203" pitchFamily="18" charset="-78"/>
              </a:rPr>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509243" y="26370"/>
            <a:ext cx="1670758" cy="780130"/>
          </a:xfrm>
          <a:prstGeom prst="rect">
            <a:avLst/>
          </a:prstGeom>
        </p:spPr>
      </p:pic>
      <p:sp>
        <p:nvSpPr>
          <p:cNvPr id="8" name="Rectangle: Rounded Corners 7">
            <a:extLst>
              <a:ext uri="{FF2B5EF4-FFF2-40B4-BE49-F238E27FC236}">
                <a16:creationId xmlns:a16="http://schemas.microsoft.com/office/drawing/2014/main" id="{462C86F1-4864-4ACD-ABCF-1020F2719136}"/>
              </a:ext>
            </a:extLst>
          </p:cNvPr>
          <p:cNvSpPr/>
          <p:nvPr/>
        </p:nvSpPr>
        <p:spPr>
          <a:xfrm>
            <a:off x="5636301" y="1303033"/>
            <a:ext cx="6282465" cy="463784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ct val="150000"/>
              </a:lnSpc>
              <a:spcAft>
                <a:spcPts val="800"/>
              </a:spcAft>
            </a:pPr>
            <a:endParaRPr lang="ar-EG" sz="2400" dirty="0">
              <a:solidFill>
                <a:srgbClr val="002060"/>
              </a:solidFill>
              <a:latin typeface="Times New Roman" panose="02020603050405020304" pitchFamily="18" charset="0"/>
              <a:ea typeface="Calibri" panose="020F050202020403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D128DE53-F3C0-438D-A12C-FCC9A1FC9012}"/>
              </a:ext>
            </a:extLst>
          </p:cNvPr>
          <p:cNvSpPr/>
          <p:nvPr/>
        </p:nvSpPr>
        <p:spPr>
          <a:xfrm>
            <a:off x="2773906" y="1016919"/>
            <a:ext cx="7599159" cy="714400"/>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342900" lvl="0" indent="-342900" algn="r" rtl="1">
              <a:buFont typeface="Wingdings" panose="05000000000000000000" pitchFamily="2" charset="2"/>
              <a:buChar char="Ø"/>
              <a:defRPr/>
            </a:pPr>
            <a:r>
              <a:rPr lang="ar-EG" sz="2400" b="1" dirty="0">
                <a:solidFill>
                  <a:schemeClr val="bg1"/>
                </a:solidFill>
                <a:latin typeface="Calibri" panose="020F0502020204030204" pitchFamily="34" charset="0"/>
                <a:ea typeface="Calibri" panose="020F0502020204030204" pitchFamily="34" charset="0"/>
                <a:cs typeface="+mj-cs"/>
              </a:rPr>
              <a:t>أولاً: مفهوم الذكاء الاصطناعي                    </a:t>
            </a:r>
            <a:r>
              <a:rPr lang="en-US" sz="2400" b="1" dirty="0">
                <a:solidFill>
                  <a:schemeClr val="bg1"/>
                </a:solidFill>
                <a:latin typeface="Adobe Caslon Pro" panose="0205050205050A020403" pitchFamily="18" charset="0"/>
                <a:ea typeface="Calibri" panose="020F0502020204030204" pitchFamily="34" charset="0"/>
                <a:cs typeface="+mj-cs"/>
              </a:rPr>
              <a:t>The Concept of AI</a:t>
            </a:r>
            <a:endParaRPr kumimoji="0" lang="en-US" sz="2000" b="1" i="0" u="none" strike="noStrike" kern="1200" cap="none" spc="0" normalizeH="0" baseline="0" noProof="0" dirty="0">
              <a:ln>
                <a:noFill/>
              </a:ln>
              <a:solidFill>
                <a:schemeClr val="bg1"/>
              </a:solidFill>
              <a:effectLst/>
              <a:uLnTx/>
              <a:uFillTx/>
              <a:latin typeface="Adobe Caslon Pro" panose="0205050205050A020403" pitchFamily="18" charset="0"/>
              <a:ea typeface="Calibri" panose="020F0502020204030204" pitchFamily="34" charset="0"/>
              <a:cs typeface="+mj-cs"/>
            </a:endParaRPr>
          </a:p>
        </p:txBody>
      </p:sp>
      <p:pic>
        <p:nvPicPr>
          <p:cNvPr id="3" name="Picture 2">
            <a:extLst>
              <a:ext uri="{FF2B5EF4-FFF2-40B4-BE49-F238E27FC236}">
                <a16:creationId xmlns:a16="http://schemas.microsoft.com/office/drawing/2014/main" id="{D9511A67-1346-4AF1-B40C-27F184B913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5874" y="2032093"/>
            <a:ext cx="4774968" cy="33296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Rectangle: Rounded Corners 8">
            <a:extLst>
              <a:ext uri="{FF2B5EF4-FFF2-40B4-BE49-F238E27FC236}">
                <a16:creationId xmlns:a16="http://schemas.microsoft.com/office/drawing/2014/main" id="{E5484E4B-2A09-4917-BA96-4BEA10A046AE}"/>
              </a:ext>
            </a:extLst>
          </p:cNvPr>
          <p:cNvSpPr/>
          <p:nvPr/>
        </p:nvSpPr>
        <p:spPr>
          <a:xfrm>
            <a:off x="5200843" y="1817809"/>
            <a:ext cx="6575522" cy="4247692"/>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ct val="150000"/>
              </a:lnSpc>
            </a:pPr>
            <a:r>
              <a:rPr lang="ar-EG" sz="2400" dirty="0">
                <a:solidFill>
                  <a:srgbClr val="002060"/>
                </a:solidFill>
                <a:latin typeface="Adobe Caslon Pro" panose="0205050205050A020403" pitchFamily="18" charset="0"/>
              </a:rPr>
              <a:t>فى عام </a:t>
            </a:r>
            <a:r>
              <a:rPr lang="ar-EG" sz="2400" b="1" dirty="0">
                <a:solidFill>
                  <a:srgbClr val="002060"/>
                </a:solidFill>
                <a:latin typeface="Adobe Caslon Pro" panose="0205050205050A020403" pitchFamily="18" charset="0"/>
                <a:cs typeface="+mj-cs"/>
              </a:rPr>
              <a:t>1958</a:t>
            </a:r>
            <a:r>
              <a:rPr lang="ar-EG" sz="2400" dirty="0">
                <a:solidFill>
                  <a:srgbClr val="002060"/>
                </a:solidFill>
                <a:latin typeface="Adobe Caslon Pro" panose="0205050205050A020403" pitchFamily="18" charset="0"/>
              </a:rPr>
              <a:t> قام جون مكارثى </a:t>
            </a:r>
            <a:r>
              <a:rPr lang="en-US" sz="2400" b="1" dirty="0">
                <a:solidFill>
                  <a:srgbClr val="002060"/>
                </a:solidFill>
                <a:latin typeface="Adobe Caslon Pro" panose="0205050205050A020403" pitchFamily="18" charset="0"/>
              </a:rPr>
              <a:t>John McCarthy </a:t>
            </a:r>
            <a:r>
              <a:rPr lang="ar-EG" sz="2400" b="1" dirty="0">
                <a:solidFill>
                  <a:srgbClr val="002060"/>
                </a:solidFill>
                <a:latin typeface="Adobe Caslon Pro" panose="0205050205050A020403" pitchFamily="18" charset="0"/>
              </a:rPr>
              <a:t> </a:t>
            </a:r>
            <a:r>
              <a:rPr lang="ar-EG" sz="2400" dirty="0">
                <a:solidFill>
                  <a:srgbClr val="002060"/>
                </a:solidFill>
                <a:latin typeface="Adobe Caslon Pro" panose="0205050205050A020403" pitchFamily="18" charset="0"/>
              </a:rPr>
              <a:t>بصك هذا المصطلح، ووفقاً له فإن الذكاء الاصطناعي هو " علم هندسة إنشاء آلات ذكية، وبصورة خاصة برامج كمبيوتر قادرة على التفكير بالطريقة نفسها التي يعمل بها الدماغ البشري، تتعلم مثلما يتعلم، وتقرر كما يقرر، وتتصرف </a:t>
            </a:r>
            <a:r>
              <a:rPr lang="ar-EG" sz="2400">
                <a:solidFill>
                  <a:srgbClr val="002060"/>
                </a:solidFill>
                <a:latin typeface="Adobe Caslon Pro" panose="0205050205050A020403" pitchFamily="18" charset="0"/>
              </a:rPr>
              <a:t>كما يتصرف</a:t>
            </a:r>
            <a:r>
              <a:rPr lang="ar-EG" sz="2400" dirty="0">
                <a:solidFill>
                  <a:srgbClr val="002060"/>
                </a:solidFill>
                <a:latin typeface="Adobe Caslon Pro" panose="0205050205050A020403" pitchFamily="18" charset="0"/>
              </a:rPr>
              <a:t>. ثم توالت بعد ذلك أبرز التطورات التي شهدها مجال الذكاء الاصطناعي إلى أن وصلنا اليوم لما هو عليه الآن. </a:t>
            </a:r>
          </a:p>
        </p:txBody>
      </p:sp>
    </p:spTree>
    <p:extLst>
      <p:ext uri="{BB962C8B-B14F-4D97-AF65-F5344CB8AC3E}">
        <p14:creationId xmlns:p14="http://schemas.microsoft.com/office/powerpoint/2010/main" val="15588432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902933" y="706688"/>
            <a:ext cx="4128422" cy="5951257"/>
          </a:xfrm>
          <a:prstGeom prst="roundRect">
            <a:avLst>
              <a:gd name="adj" fmla="val 6140"/>
            </a:avLst>
          </a:prstGeom>
          <a:solidFill>
            <a:schemeClr val="accent1">
              <a:lumMod val="60000"/>
              <a:lumOff val="40000"/>
              <a:alpha val="61961"/>
            </a:scheme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11175" y="894340"/>
            <a:ext cx="11437496" cy="56276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15000"/>
              </a:lnSpc>
              <a:spcAft>
                <a:spcPts val="800"/>
              </a:spcAft>
            </a:pPr>
            <a:endParaRPr lang="en-US" sz="2800" dirty="0">
              <a:solidFill>
                <a:srgbClr val="002060"/>
              </a:solidFill>
              <a:latin typeface="Calibri" panose="020F0502020204030204" pitchFamily="34" charset="0"/>
              <a:ea typeface="Calibri" panose="020F0502020204030204" pitchFamily="34" charset="0"/>
              <a:cs typeface="+mj-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523663"/>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7" name="Rectangle: Rounded Corners 6">
            <a:extLst>
              <a:ext uri="{FF2B5EF4-FFF2-40B4-BE49-F238E27FC236}">
                <a16:creationId xmlns:a16="http://schemas.microsoft.com/office/drawing/2014/main" id="{0D8665FD-99C5-42E2-8BCB-512E27D95220}"/>
              </a:ext>
            </a:extLst>
          </p:cNvPr>
          <p:cNvSpPr/>
          <p:nvPr/>
        </p:nvSpPr>
        <p:spPr>
          <a:xfrm>
            <a:off x="1850197" y="758172"/>
            <a:ext cx="7765233" cy="784951"/>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457200" lvl="0" indent="-457200" algn="ctr" rtl="1">
              <a:lnSpc>
                <a:spcPct val="115000"/>
              </a:lnSpc>
              <a:spcAft>
                <a:spcPts val="800"/>
              </a:spcAft>
              <a:buFont typeface="Wingdings" panose="05000000000000000000" pitchFamily="2" charset="2"/>
              <a:buChar char="Ø"/>
            </a:pPr>
            <a:r>
              <a:rPr kumimoji="0" lang="ar-EG" sz="2800" b="1" i="0" u="none" strike="noStrike" kern="1200" cap="none" spc="0" normalizeH="0" baseline="0" noProof="0" dirty="0">
                <a:ln>
                  <a:noFill/>
                </a:ln>
                <a:solidFill>
                  <a:schemeClr val="bg1"/>
                </a:solidFill>
                <a:effectLst/>
                <a:uLnTx/>
                <a:uFillTx/>
                <a:latin typeface="Adobe Caslon Pro" panose="0205050205050A020403" pitchFamily="18" charset="0"/>
                <a:ea typeface="Calibri" panose="020F0502020204030204" pitchFamily="34" charset="0"/>
                <a:cs typeface="Adobe Arabic" panose="02040503050201020203" pitchFamily="18" charset="-78"/>
              </a:rPr>
              <a:t>ثانياً: أنواع الذكاء الاصطناعي    </a:t>
            </a:r>
            <a:r>
              <a:rPr lang="en-US" sz="2400" b="1" dirty="0">
                <a:solidFill>
                  <a:schemeClr val="bg1"/>
                </a:solidFill>
                <a:latin typeface="Adobe Caslon Pro" panose="0205050205050A020403" pitchFamily="18" charset="0"/>
                <a:ea typeface="Calibri" panose="020F0502020204030204" pitchFamily="34" charset="0"/>
                <a:cs typeface="Adobe Arabic" panose="02040503050201020203" pitchFamily="18" charset="-78"/>
              </a:rPr>
              <a:t>Types of artificial intelligence </a:t>
            </a:r>
            <a:endParaRPr kumimoji="0" lang="en-US" sz="2800" b="1" i="0" u="none" strike="noStrike" kern="1200" cap="none" spc="0" normalizeH="0" baseline="0" noProof="0" dirty="0">
              <a:ln>
                <a:noFill/>
              </a:ln>
              <a:solidFill>
                <a:schemeClr val="bg1"/>
              </a:solidFill>
              <a:effectLst/>
              <a:uLnTx/>
              <a:uFillTx/>
              <a:latin typeface="Adobe Caslon Pro" panose="0205050205050A020403" pitchFamily="18" charset="0"/>
              <a:ea typeface="Calibri" panose="020F0502020204030204" pitchFamily="34" charset="0"/>
              <a:cs typeface="Adobe Arabic" panose="02040503050201020203" pitchFamily="18" charset="-78"/>
            </a:endParaRPr>
          </a:p>
        </p:txBody>
      </p:sp>
      <p:sp>
        <p:nvSpPr>
          <p:cNvPr id="3" name="Rectangle: Rounded Corners 2">
            <a:extLst>
              <a:ext uri="{FF2B5EF4-FFF2-40B4-BE49-F238E27FC236}">
                <a16:creationId xmlns:a16="http://schemas.microsoft.com/office/drawing/2014/main" id="{F6C48A42-4741-4103-8035-310864692C05}"/>
              </a:ext>
            </a:extLst>
          </p:cNvPr>
          <p:cNvSpPr/>
          <p:nvPr/>
        </p:nvSpPr>
        <p:spPr>
          <a:xfrm>
            <a:off x="3366670" y="1730776"/>
            <a:ext cx="8382001" cy="4643196"/>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lnSpc>
                <a:spcPct val="107000"/>
              </a:lnSpc>
              <a:spcAft>
                <a:spcPts val="0"/>
              </a:spcAft>
            </a:pPr>
            <a:r>
              <a:rPr lang="ar-EG" sz="2000" dirty="0">
                <a:solidFill>
                  <a:srgbClr val="002060"/>
                </a:solidFill>
                <a:latin typeface="Calibri" panose="020F0502020204030204" pitchFamily="34" charset="0"/>
                <a:ea typeface="Times New Roman" panose="02020603050405020304" pitchFamily="18" charset="0"/>
                <a:cs typeface="+mj-cs"/>
              </a:rPr>
              <a:t> </a:t>
            </a:r>
            <a:r>
              <a:rPr lang="ar-EG" sz="2400" u="sng" dirty="0">
                <a:solidFill>
                  <a:srgbClr val="002060"/>
                </a:solidFill>
                <a:latin typeface="Calibri" panose="020F0502020204030204" pitchFamily="34" charset="0"/>
                <a:ea typeface="Times New Roman" panose="02020603050405020304" pitchFamily="18" charset="0"/>
                <a:cs typeface="+mj-cs"/>
              </a:rPr>
              <a:t>بصورة عامة يمكن تقسيم أنواع الذكاء الاصطناعي إلى ثلاثة أنواع رئيسية، تتراوح من رد الفعل البسيط إلى الإدراك والتفاعل الذاتي، وذلك على النحو التالي</a:t>
            </a:r>
            <a:r>
              <a:rPr lang="ar-EG" sz="2400" dirty="0">
                <a:solidFill>
                  <a:srgbClr val="002060"/>
                </a:solidFill>
                <a:latin typeface="Calibri" panose="020F0502020204030204" pitchFamily="34" charset="0"/>
                <a:ea typeface="Times New Roman" panose="02020603050405020304" pitchFamily="18" charset="0"/>
                <a:cs typeface="+mj-cs"/>
              </a:rPr>
              <a:t>:</a:t>
            </a:r>
            <a:endParaRPr lang="en-US" sz="2400" dirty="0">
              <a:solidFill>
                <a:srgbClr val="002060"/>
              </a:solidFill>
              <a:latin typeface="Calibri" panose="020F0502020204030204" pitchFamily="34" charset="0"/>
              <a:ea typeface="Calibri" panose="020F0502020204030204" pitchFamily="34" charset="0"/>
              <a:cs typeface="+mj-cs"/>
            </a:endParaRPr>
          </a:p>
          <a:p>
            <a:pPr marL="342900" lvl="0" indent="-342900" algn="justLow" rtl="1">
              <a:spcAft>
                <a:spcPts val="0"/>
              </a:spcAft>
              <a:buFont typeface="+mj-lt"/>
              <a:buAutoNum type="arabicParenBoth"/>
            </a:pPr>
            <a:r>
              <a:rPr lang="ar-EG" sz="2400" b="1" dirty="0">
                <a:solidFill>
                  <a:srgbClr val="002060"/>
                </a:solidFill>
                <a:latin typeface="Adobe Caslon Pro" panose="0205050205050A020403" pitchFamily="18" charset="0"/>
                <a:ea typeface="Times New Roman" panose="02020603050405020304" pitchFamily="18" charset="0"/>
                <a:cs typeface="+mj-cs"/>
              </a:rPr>
              <a:t> </a:t>
            </a:r>
            <a:r>
              <a:rPr lang="ar-EG" sz="2400" b="1" dirty="0">
                <a:solidFill>
                  <a:srgbClr val="002060"/>
                </a:solidFill>
                <a:ea typeface="Times New Roman" panose="02020603050405020304" pitchFamily="18" charset="0"/>
                <a:cs typeface="+mj-cs"/>
              </a:rPr>
              <a:t>الذكاء الاصطناعي الضيق أو الضعيف      </a:t>
            </a:r>
            <a:r>
              <a:rPr lang="en-US" sz="2400" b="1" dirty="0">
                <a:solidFill>
                  <a:srgbClr val="002060"/>
                </a:solidFill>
                <a:latin typeface="Times New Roman" panose="02020603050405020304" pitchFamily="18" charset="0"/>
                <a:ea typeface="Times New Roman" panose="02020603050405020304" pitchFamily="18" charset="0"/>
                <a:cs typeface="+mj-cs"/>
              </a:rPr>
              <a:t> Narrow AI or Weak AI</a:t>
            </a:r>
            <a:endParaRPr lang="ar-EG" sz="2400" dirty="0">
              <a:solidFill>
                <a:srgbClr val="002060"/>
              </a:solidFill>
              <a:latin typeface="Calibri" panose="020F0502020204030204" pitchFamily="34" charset="0"/>
              <a:ea typeface="Calibri" panose="020F0502020204030204" pitchFamily="34" charset="0"/>
              <a:cs typeface="+mj-cs"/>
            </a:endParaRPr>
          </a:p>
          <a:p>
            <a:pPr algn="justLow" rtl="1">
              <a:lnSpc>
                <a:spcPct val="107000"/>
              </a:lnSpc>
              <a:spcAft>
                <a:spcPts val="0"/>
              </a:spcAft>
            </a:pPr>
            <a:r>
              <a:rPr lang="ar-EG" sz="2400" dirty="0">
                <a:solidFill>
                  <a:srgbClr val="002060"/>
                </a:solidFill>
                <a:latin typeface="Calibri" panose="020F0502020204030204" pitchFamily="34" charset="0"/>
                <a:ea typeface="Times New Roman" panose="02020603050405020304" pitchFamily="18" charset="0"/>
                <a:cs typeface="+mj-cs"/>
              </a:rPr>
              <a:t>       هو شكل من أشكال الذكاء الاصطناعي المصمم خصيصاً لكي يؤدي مهمة محددة. ومن الأمثلة على ذلك تطبيق المساعد الشخصي الذكي </a:t>
            </a:r>
            <a:r>
              <a:rPr lang="en-US" sz="2400" dirty="0">
                <a:solidFill>
                  <a:srgbClr val="002060"/>
                </a:solidFill>
                <a:latin typeface="Times New Roman" panose="02020603050405020304" pitchFamily="18" charset="0"/>
                <a:ea typeface="Times New Roman" panose="02020603050405020304" pitchFamily="18" charset="0"/>
                <a:cs typeface="+mj-cs"/>
              </a:rPr>
              <a:t>SIRI</a:t>
            </a:r>
            <a:r>
              <a:rPr lang="ar-EG" sz="2400" dirty="0">
                <a:solidFill>
                  <a:srgbClr val="002060"/>
                </a:solidFill>
                <a:latin typeface="Calibri" panose="020F0502020204030204" pitchFamily="34" charset="0"/>
                <a:ea typeface="Times New Roman" panose="02020603050405020304" pitchFamily="18" charset="0"/>
                <a:cs typeface="+mj-cs"/>
              </a:rPr>
              <a:t> من شركة </a:t>
            </a:r>
            <a:r>
              <a:rPr lang="en-US" sz="2400" dirty="0">
                <a:solidFill>
                  <a:srgbClr val="002060"/>
                </a:solidFill>
                <a:latin typeface="Times New Roman" panose="02020603050405020304" pitchFamily="18" charset="0"/>
                <a:ea typeface="Times New Roman" panose="02020603050405020304" pitchFamily="18" charset="0"/>
                <a:cs typeface="+mj-cs"/>
              </a:rPr>
              <a:t>Apple</a:t>
            </a:r>
            <a:r>
              <a:rPr lang="ar-EG" sz="2400" dirty="0">
                <a:solidFill>
                  <a:srgbClr val="002060"/>
                </a:solidFill>
                <a:latin typeface="Calibri" panose="020F0502020204030204" pitchFamily="34" charset="0"/>
                <a:ea typeface="Times New Roman" panose="02020603050405020304" pitchFamily="18" charset="0"/>
                <a:cs typeface="+mj-cs"/>
              </a:rPr>
              <a:t> حيث يوظف التطبيق في الإجابة على الأسئلة المنطوقة للمستخدمين، وإجراء محادثة مع أشخاص فعليين. كما يساعد الذكاء الاصطناعي الضعيف على توظيف البيانات العملاقة بالاستفادة من المعلومات في مناحي التنبؤ واكتشاف الأنماط، ومن الأمثلة على ذلك موجز الأخبار على </a:t>
            </a:r>
            <a:r>
              <a:rPr lang="en-US" sz="2400" dirty="0">
                <a:solidFill>
                  <a:srgbClr val="002060"/>
                </a:solidFill>
                <a:latin typeface="Times New Roman" panose="02020603050405020304" pitchFamily="18" charset="0"/>
                <a:ea typeface="Times New Roman" panose="02020603050405020304" pitchFamily="18" charset="0"/>
                <a:cs typeface="+mj-cs"/>
              </a:rPr>
              <a:t>Facebook</a:t>
            </a:r>
            <a:r>
              <a:rPr lang="ar-EG" sz="2400" dirty="0">
                <a:solidFill>
                  <a:srgbClr val="002060"/>
                </a:solidFill>
                <a:latin typeface="Calibri" panose="020F0502020204030204" pitchFamily="34" charset="0"/>
                <a:ea typeface="Times New Roman" panose="02020603050405020304" pitchFamily="18" charset="0"/>
                <a:cs typeface="+mj-cs"/>
              </a:rPr>
              <a:t>، والمشتريات المقترحة من </a:t>
            </a:r>
            <a:r>
              <a:rPr lang="en-US" sz="2400" dirty="0">
                <a:solidFill>
                  <a:srgbClr val="002060"/>
                </a:solidFill>
                <a:latin typeface="Times New Roman" panose="02020603050405020304" pitchFamily="18" charset="0"/>
                <a:ea typeface="Times New Roman" panose="02020603050405020304" pitchFamily="18" charset="0"/>
                <a:cs typeface="+mj-cs"/>
              </a:rPr>
              <a:t>Amazon</a:t>
            </a:r>
            <a:r>
              <a:rPr lang="ar-EG" sz="2400" dirty="0">
                <a:solidFill>
                  <a:srgbClr val="002060"/>
                </a:solidFill>
                <a:latin typeface="Calibri" panose="020F0502020204030204" pitchFamily="34" charset="0"/>
                <a:ea typeface="Times New Roman" panose="02020603050405020304" pitchFamily="18" charset="0"/>
                <a:cs typeface="+mj-cs"/>
              </a:rPr>
              <a:t>، وعملية تصفية البريد الالكتروني من الرسائل العشوائية غير المرغوب فيها .</a:t>
            </a:r>
            <a:endParaRPr lang="ar-EG" sz="2400" dirty="0">
              <a:solidFill>
                <a:srgbClr val="002060"/>
              </a:solidFill>
              <a:cs typeface="+mj-cs"/>
            </a:endParaRPr>
          </a:p>
        </p:txBody>
      </p:sp>
      <p:pic>
        <p:nvPicPr>
          <p:cNvPr id="4" name="Picture 3">
            <a:extLst>
              <a:ext uri="{FF2B5EF4-FFF2-40B4-BE49-F238E27FC236}">
                <a16:creationId xmlns:a16="http://schemas.microsoft.com/office/drawing/2014/main" id="{2DB6FBCF-396F-4124-8CE4-9D3770CEEA30}"/>
              </a:ext>
            </a:extLst>
          </p:cNvPr>
          <p:cNvPicPr>
            <a:picLocks noChangeAspect="1"/>
          </p:cNvPicPr>
          <p:nvPr/>
        </p:nvPicPr>
        <p:blipFill>
          <a:blip r:embed="rId3"/>
          <a:stretch>
            <a:fillRect/>
          </a:stretch>
        </p:blipFill>
        <p:spPr>
          <a:xfrm>
            <a:off x="359146" y="1689785"/>
            <a:ext cx="3172941" cy="42862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34396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4744837" y="738024"/>
            <a:ext cx="7168620" cy="611997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15000"/>
              </a:lnSpc>
              <a:spcAft>
                <a:spcPts val="800"/>
              </a:spcAft>
            </a:pPr>
            <a:r>
              <a:rPr lang="en-US" sz="1600" b="1" dirty="0">
                <a:latin typeface="Times New Roman" panose="02020603050405020304" pitchFamily="18" charset="0"/>
                <a:ea typeface="Calibri" panose="020F0502020204030204" pitchFamily="34" charset="0"/>
                <a:cs typeface="Arial" panose="020B0604020202020204" pitchFamily="34" charset="0"/>
              </a:rPr>
              <a:t> </a:t>
            </a:r>
            <a:endParaRPr lang="en-US" sz="2400" b="1"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180431" y="5929863"/>
            <a:ext cx="1091009" cy="85447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214681" y="5987833"/>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350635" y="6255254"/>
            <a:ext cx="8191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06</a:t>
            </a:r>
            <a:endParaRPr kumimoji="0" lang="en-US" sz="9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0" name="Rectangle: Rounded Corners 9">
            <a:extLst>
              <a:ext uri="{FF2B5EF4-FFF2-40B4-BE49-F238E27FC236}">
                <a16:creationId xmlns:a16="http://schemas.microsoft.com/office/drawing/2014/main" id="{D84419E9-BAB7-4539-A8A7-201CAC762EB1}"/>
              </a:ext>
            </a:extLst>
          </p:cNvPr>
          <p:cNvSpPr/>
          <p:nvPr/>
        </p:nvSpPr>
        <p:spPr>
          <a:xfrm>
            <a:off x="2485572" y="679510"/>
            <a:ext cx="7765233" cy="784951"/>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ctr" rtl="1">
              <a:lnSpc>
                <a:spcPct val="115000"/>
              </a:lnSpc>
              <a:spcAft>
                <a:spcPts val="800"/>
              </a:spcAft>
            </a:pPr>
            <a:r>
              <a:rPr kumimoji="0" lang="ar-EG" sz="2800" b="1" i="0" u="none" strike="noStrike" kern="1200" cap="none" spc="0" normalizeH="0" baseline="0" noProof="0" dirty="0">
                <a:ln>
                  <a:noFill/>
                </a:ln>
                <a:solidFill>
                  <a:schemeClr val="bg1"/>
                </a:solidFill>
                <a:effectLst/>
                <a:uLnTx/>
                <a:uFillTx/>
                <a:latin typeface="Adobe Caslon Pro" panose="0205050205050A020403" pitchFamily="18" charset="0"/>
                <a:ea typeface="Calibri" panose="020F0502020204030204" pitchFamily="34" charset="0"/>
                <a:cs typeface="Adobe Arabic" panose="02040503050201020203" pitchFamily="18" charset="-78"/>
              </a:rPr>
              <a:t> أنواع الذكاء الاصطناعي    </a:t>
            </a:r>
            <a:r>
              <a:rPr lang="en-US" sz="2400" b="1" dirty="0">
                <a:solidFill>
                  <a:schemeClr val="bg1"/>
                </a:solidFill>
                <a:latin typeface="Adobe Caslon Pro" panose="0205050205050A020403" pitchFamily="18" charset="0"/>
                <a:ea typeface="Calibri" panose="020F0502020204030204" pitchFamily="34" charset="0"/>
                <a:cs typeface="Adobe Arabic" panose="02040503050201020203" pitchFamily="18" charset="-78"/>
              </a:rPr>
              <a:t>Types of artificial intelligence </a:t>
            </a:r>
            <a:endParaRPr kumimoji="0" lang="en-US" sz="2800" b="1" i="0" u="none" strike="noStrike" kern="1200" cap="none" spc="0" normalizeH="0" baseline="0" noProof="0" dirty="0">
              <a:ln>
                <a:noFill/>
              </a:ln>
              <a:solidFill>
                <a:schemeClr val="bg1"/>
              </a:solidFill>
              <a:effectLst/>
              <a:uLnTx/>
              <a:uFillTx/>
              <a:latin typeface="Adobe Caslon Pro" panose="0205050205050A020403" pitchFamily="18" charset="0"/>
              <a:ea typeface="Calibri" panose="020F0502020204030204" pitchFamily="34" charset="0"/>
              <a:cs typeface="Adobe Arabic" panose="02040503050201020203" pitchFamily="18" charset="-78"/>
            </a:endParaRPr>
          </a:p>
        </p:txBody>
      </p:sp>
      <p:sp>
        <p:nvSpPr>
          <p:cNvPr id="4" name="Rectangle: Rounded Corners 3">
            <a:extLst>
              <a:ext uri="{FF2B5EF4-FFF2-40B4-BE49-F238E27FC236}">
                <a16:creationId xmlns:a16="http://schemas.microsoft.com/office/drawing/2014/main" id="{8F56E623-4816-4D63-A1FF-29CD15ED0FAC}"/>
              </a:ext>
            </a:extLst>
          </p:cNvPr>
          <p:cNvSpPr/>
          <p:nvPr/>
        </p:nvSpPr>
        <p:spPr>
          <a:xfrm>
            <a:off x="3255818" y="1597352"/>
            <a:ext cx="8755751" cy="4981248"/>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justLow" rtl="1">
              <a:lnSpc>
                <a:spcPct val="150000"/>
              </a:lnSpc>
              <a:spcAft>
                <a:spcPts val="0"/>
              </a:spcAft>
            </a:pPr>
            <a:r>
              <a:rPr lang="ar-EG" sz="2400" b="1" dirty="0">
                <a:solidFill>
                  <a:srgbClr val="002060"/>
                </a:solidFill>
                <a:ea typeface="Times New Roman" panose="02020603050405020304" pitchFamily="18" charset="0"/>
                <a:cs typeface="+mj-cs"/>
              </a:rPr>
              <a:t>(2) الذكاء الاصطناعي القوي أو العام            </a:t>
            </a:r>
            <a:r>
              <a:rPr lang="en-US" sz="2400" b="1" dirty="0">
                <a:solidFill>
                  <a:srgbClr val="002060"/>
                </a:solidFill>
                <a:latin typeface="Times New Roman" panose="02020603050405020304" pitchFamily="18" charset="0"/>
                <a:ea typeface="Times New Roman" panose="02020603050405020304" pitchFamily="18" charset="0"/>
                <a:cs typeface="+mj-cs"/>
              </a:rPr>
              <a:t>General Al or Strong Al </a:t>
            </a:r>
            <a:endParaRPr lang="en-US" sz="2400" dirty="0">
              <a:solidFill>
                <a:srgbClr val="002060"/>
              </a:solidFill>
              <a:cs typeface="+mj-cs"/>
            </a:endParaRPr>
          </a:p>
          <a:p>
            <a:pPr algn="justLow" rtl="1">
              <a:lnSpc>
                <a:spcPct val="150000"/>
              </a:lnSpc>
              <a:spcAft>
                <a:spcPts val="0"/>
              </a:spcAft>
            </a:pPr>
            <a:r>
              <a:rPr lang="ar-EG" sz="2400" dirty="0">
                <a:solidFill>
                  <a:srgbClr val="002060"/>
                </a:solidFill>
                <a:latin typeface="Calibri" panose="020F0502020204030204" pitchFamily="34" charset="0"/>
                <a:ea typeface="Times New Roman" panose="02020603050405020304" pitchFamily="18" charset="0"/>
                <a:cs typeface="+mj-cs"/>
              </a:rPr>
              <a:t>    </a:t>
            </a:r>
            <a:r>
              <a:rPr lang="ar-SA" sz="2400" cap="small" dirty="0">
                <a:solidFill>
                  <a:srgbClr val="002060"/>
                </a:solidFill>
                <a:latin typeface="Calibri" panose="020F0502020204030204" pitchFamily="34" charset="0"/>
                <a:ea typeface="Times New Roman" panose="02020603050405020304" pitchFamily="18" charset="0"/>
                <a:cs typeface="+mj-cs"/>
              </a:rPr>
              <a:t>تقوم فكرة هذا النوع من الذكاء الاصطناعي القوي على أن الحاسوب يمكن برمجته ليكون عقلاً بشرياً قادراً على جمع المعلومات وتحليلها وعمل تراكم خبرات من المواقف التي يكتسبها، والتي تؤهله لأن يتخذ قرارات مستقلة وذاتية إلى الدرجة التي تكون فيها قدرة الآلة الفكرية مساوية وظيفياً للعقل البشري للإنسان</a:t>
            </a:r>
            <a:r>
              <a:rPr lang="en-US" sz="2400" cap="small" dirty="0">
                <a:solidFill>
                  <a:srgbClr val="002060"/>
                </a:solidFill>
                <a:latin typeface="Simplified Arabic" panose="02020603050405020304" pitchFamily="18" charset="-78"/>
                <a:ea typeface="Times New Roman" panose="02020603050405020304" pitchFamily="18" charset="0"/>
                <a:cs typeface="+mj-cs"/>
              </a:rPr>
              <a:t>.</a:t>
            </a:r>
            <a:r>
              <a:rPr lang="en-US" sz="1050" cap="small" dirty="0">
                <a:solidFill>
                  <a:srgbClr val="002060"/>
                </a:solidFill>
                <a:latin typeface="Simplified Arabic" panose="02020603050405020304" pitchFamily="18" charset="-78"/>
                <a:ea typeface="Times New Roman" panose="02020603050405020304" pitchFamily="18" charset="0"/>
                <a:cs typeface="+mj-cs"/>
              </a:rPr>
              <a:t> </a:t>
            </a:r>
            <a:r>
              <a:rPr lang="ar-SA" sz="2400" cap="small" dirty="0">
                <a:solidFill>
                  <a:srgbClr val="002060"/>
                </a:solidFill>
                <a:latin typeface="Simplified Arabic" panose="02020603050405020304" pitchFamily="18" charset="-78"/>
                <a:ea typeface="Times New Roman" panose="02020603050405020304" pitchFamily="18" charset="0"/>
                <a:cs typeface="+mj-cs"/>
              </a:rPr>
              <a:t>وتشمل</a:t>
            </a:r>
            <a:r>
              <a:rPr lang="ar-SA" sz="2400" cap="small" dirty="0">
                <a:solidFill>
                  <a:srgbClr val="002060"/>
                </a:solidFill>
                <a:latin typeface="Calibri" panose="020F0502020204030204" pitchFamily="34" charset="0"/>
                <a:ea typeface="Times New Roman" panose="02020603050405020304" pitchFamily="18" charset="0"/>
                <a:cs typeface="+mj-cs"/>
              </a:rPr>
              <a:t> الخصائص الرئيس</a:t>
            </a:r>
            <a:r>
              <a:rPr lang="ar-EG" sz="2400" cap="small" dirty="0">
                <a:solidFill>
                  <a:srgbClr val="002060"/>
                </a:solidFill>
                <a:latin typeface="Calibri" panose="020F0502020204030204" pitchFamily="34" charset="0"/>
                <a:ea typeface="Times New Roman" panose="02020603050405020304" pitchFamily="18" charset="0"/>
                <a:cs typeface="+mj-cs"/>
              </a:rPr>
              <a:t>ي</a:t>
            </a:r>
            <a:r>
              <a:rPr lang="ar-SA" sz="2400" cap="small" dirty="0">
                <a:solidFill>
                  <a:srgbClr val="002060"/>
                </a:solidFill>
                <a:latin typeface="Calibri" panose="020F0502020204030204" pitchFamily="34" charset="0"/>
                <a:ea typeface="Times New Roman" panose="02020603050405020304" pitchFamily="18" charset="0"/>
                <a:cs typeface="+mj-cs"/>
              </a:rPr>
              <a:t>ة للذكاء الاصطناعي القوي القدرة على التفكير والتفاعل الذكي، حل الألغاز، إصدار الأحكام، التخطيط والتعلم، والتواصل</a:t>
            </a:r>
            <a:r>
              <a:rPr lang="en-US" sz="2400" cap="small" dirty="0">
                <a:solidFill>
                  <a:srgbClr val="002060"/>
                </a:solidFill>
                <a:latin typeface="Simplified Arabic" panose="02020603050405020304" pitchFamily="18" charset="-78"/>
                <a:ea typeface="Times New Roman" panose="02020603050405020304" pitchFamily="18" charset="0"/>
                <a:cs typeface="+mj-cs"/>
              </a:rPr>
              <a:t>.</a:t>
            </a:r>
            <a:r>
              <a:rPr lang="ar-SA" sz="2400" cap="small" dirty="0">
                <a:solidFill>
                  <a:srgbClr val="002060"/>
                </a:solidFill>
                <a:latin typeface="Calibri" panose="020F0502020204030204" pitchFamily="34" charset="0"/>
                <a:ea typeface="Times New Roman" panose="02020603050405020304" pitchFamily="18" charset="0"/>
                <a:cs typeface="+mj-cs"/>
              </a:rPr>
              <a:t> ومن الأمثلة على ذلك السيارات ذاتية القيادة، وروبوتات الدردشة الفورية، وبرامج المساعدة الذاتية الشخصية</a:t>
            </a:r>
            <a:r>
              <a:rPr lang="ar-EG" sz="2400" dirty="0">
                <a:solidFill>
                  <a:srgbClr val="002060"/>
                </a:solidFill>
                <a:latin typeface="Calibri" panose="020F0502020204030204" pitchFamily="34" charset="0"/>
                <a:ea typeface="Times New Roman" panose="02020603050405020304" pitchFamily="18" charset="0"/>
                <a:cs typeface="+mj-cs"/>
              </a:rPr>
              <a:t>. </a:t>
            </a:r>
          </a:p>
          <a:p>
            <a:pPr algn="justLow" rtl="1">
              <a:lnSpc>
                <a:spcPct val="150000"/>
              </a:lnSpc>
              <a:spcAft>
                <a:spcPts val="0"/>
              </a:spcAft>
            </a:pPr>
            <a:endParaRPr lang="en-US" dirty="0">
              <a:solidFill>
                <a:srgbClr val="002060"/>
              </a:solidFill>
              <a:latin typeface="Calibri" panose="020F0502020204030204" pitchFamily="34" charset="0"/>
              <a:ea typeface="Calibri" panose="020F0502020204030204" pitchFamily="34" charset="0"/>
              <a:cs typeface="+mj-cs"/>
            </a:endParaRPr>
          </a:p>
        </p:txBody>
      </p:sp>
      <p:pic>
        <p:nvPicPr>
          <p:cNvPr id="6" name="Picture 5">
            <a:extLst>
              <a:ext uri="{FF2B5EF4-FFF2-40B4-BE49-F238E27FC236}">
                <a16:creationId xmlns:a16="http://schemas.microsoft.com/office/drawing/2014/main" id="{BBCA1D31-1C23-49C9-A11B-9C9FBE9A3C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4681" y="1909204"/>
            <a:ext cx="2977275" cy="377761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520784841"/>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5143645" y="1145844"/>
            <a:ext cx="6956779" cy="54531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Low" rtl="1">
              <a:lnSpc>
                <a:spcPct val="150000"/>
              </a:lnSpc>
              <a:spcAft>
                <a:spcPts val="0"/>
              </a:spcAft>
            </a:pPr>
            <a:r>
              <a:rPr lang="ar-EG" sz="2400" b="1" dirty="0">
                <a:solidFill>
                  <a:srgbClr val="002060"/>
                </a:solidFill>
                <a:ea typeface="Times New Roman" panose="02020603050405020304" pitchFamily="18" charset="0"/>
                <a:cs typeface="Simplified Arabic" panose="02020603050405020304" pitchFamily="18" charset="-78"/>
              </a:rPr>
              <a:t>(3) الذكاء الاصطناعي الخارق </a:t>
            </a:r>
            <a:r>
              <a:rPr lang="en-US" sz="2400" b="1" dirty="0">
                <a:solidFill>
                  <a:srgbClr val="002060"/>
                </a:solidFill>
                <a:latin typeface="Times New Roman" panose="02020603050405020304" pitchFamily="18" charset="0"/>
                <a:ea typeface="Times New Roman" panose="02020603050405020304" pitchFamily="18" charset="0"/>
              </a:rPr>
              <a:t> Super AI            </a:t>
            </a:r>
            <a:r>
              <a:rPr lang="en-US" sz="2400" b="1" dirty="0">
                <a:solidFill>
                  <a:srgbClr val="002060"/>
                </a:solidFill>
                <a:latin typeface="Simplified Arabic" panose="02020603050405020304" pitchFamily="18" charset="-78"/>
                <a:ea typeface="Times New Roman" panose="02020603050405020304" pitchFamily="18" charset="0"/>
              </a:rPr>
              <a:t> </a:t>
            </a:r>
            <a:endParaRPr lang="en-US" sz="2400" dirty="0">
              <a:solidFill>
                <a:srgbClr val="002060"/>
              </a:solidFill>
            </a:endParaRPr>
          </a:p>
          <a:p>
            <a:pPr algn="justLow" rtl="1">
              <a:lnSpc>
                <a:spcPct val="150000"/>
              </a:lnSpc>
            </a:pPr>
            <a:r>
              <a:rPr lang="ar-SA" sz="2400" cap="small" dirty="0">
                <a:solidFill>
                  <a:srgbClr val="002060"/>
                </a:solidFill>
                <a:ea typeface="Times New Roman" panose="02020603050405020304" pitchFamily="18" charset="0"/>
                <a:cs typeface="+mj-cs"/>
              </a:rPr>
              <a:t>    هو عبارة عن محاولات جديدة لازالت تمر بتجارب بحثية لمحاكاة السلوك البشري ويمكن هنا التمييز بين نمطين أساسيين له</a:t>
            </a:r>
            <a:r>
              <a:rPr lang="ar-EG" sz="2400" cap="small" dirty="0">
                <a:solidFill>
                  <a:srgbClr val="002060"/>
                </a:solidFill>
                <a:ea typeface="Times New Roman" panose="02020603050405020304" pitchFamily="18" charset="0"/>
                <a:cs typeface="+mj-cs"/>
              </a:rPr>
              <a:t>:</a:t>
            </a:r>
            <a:endParaRPr lang="en-US" sz="2400" cap="small" dirty="0">
              <a:solidFill>
                <a:srgbClr val="002060"/>
              </a:solidFill>
              <a:ea typeface="Times New Roman" panose="02020603050405020304" pitchFamily="18" charset="0"/>
              <a:cs typeface="+mj-cs"/>
            </a:endParaRPr>
          </a:p>
          <a:p>
            <a:pPr marL="342900" indent="-342900" algn="justLow" rtl="1">
              <a:lnSpc>
                <a:spcPct val="150000"/>
              </a:lnSpc>
              <a:buFont typeface="Wingdings" panose="05000000000000000000" pitchFamily="2" charset="2"/>
              <a:buChar char="Ø"/>
            </a:pPr>
            <a:r>
              <a:rPr lang="ar-SA" sz="2400" cap="small" dirty="0">
                <a:solidFill>
                  <a:srgbClr val="002060"/>
                </a:solidFill>
                <a:ea typeface="Times New Roman" panose="02020603050405020304" pitchFamily="18" charset="0"/>
                <a:cs typeface="+mj-cs"/>
              </a:rPr>
              <a:t> </a:t>
            </a:r>
            <a:r>
              <a:rPr lang="ar-SA" sz="2400" b="1" cap="small" dirty="0">
                <a:solidFill>
                  <a:srgbClr val="002060"/>
                </a:solidFill>
                <a:ea typeface="Times New Roman" panose="02020603050405020304" pitchFamily="18" charset="0"/>
                <a:cs typeface="+mj-cs"/>
              </a:rPr>
              <a:t>الأول: </a:t>
            </a:r>
            <a:r>
              <a:rPr lang="ar-SA" sz="2400" cap="small" dirty="0">
                <a:solidFill>
                  <a:srgbClr val="002060"/>
                </a:solidFill>
                <a:ea typeface="Times New Roman" panose="02020603050405020304" pitchFamily="18" charset="0"/>
                <a:cs typeface="+mj-cs"/>
              </a:rPr>
              <a:t>يحاول استيعاب الفكر البشري ومختلف الانفعالات الداخلية التي تؤثر على سلوكه، وله قدرة محدودة على التفاعل الاجتماعي</a:t>
            </a:r>
            <a:r>
              <a:rPr lang="ar-EG" sz="2400" cap="small" dirty="0">
                <a:solidFill>
                  <a:srgbClr val="002060"/>
                </a:solidFill>
                <a:ea typeface="Times New Roman" panose="02020603050405020304" pitchFamily="18" charset="0"/>
                <a:cs typeface="+mj-cs"/>
              </a:rPr>
              <a:t>.</a:t>
            </a:r>
            <a:r>
              <a:rPr lang="ar-SA" sz="2400" cap="small" dirty="0">
                <a:solidFill>
                  <a:srgbClr val="002060"/>
                </a:solidFill>
                <a:ea typeface="Times New Roman" panose="02020603050405020304" pitchFamily="18" charset="0"/>
                <a:cs typeface="+mj-cs"/>
              </a:rPr>
              <a:t> </a:t>
            </a:r>
            <a:endParaRPr lang="ar-EG" sz="2400" cap="small" dirty="0">
              <a:solidFill>
                <a:srgbClr val="002060"/>
              </a:solidFill>
              <a:ea typeface="Times New Roman" panose="02020603050405020304" pitchFamily="18" charset="0"/>
              <a:cs typeface="+mj-cs"/>
            </a:endParaRPr>
          </a:p>
          <a:p>
            <a:pPr marL="342900" indent="-342900" algn="justLow" rtl="1">
              <a:lnSpc>
                <a:spcPct val="150000"/>
              </a:lnSpc>
              <a:buFont typeface="Wingdings" panose="05000000000000000000" pitchFamily="2" charset="2"/>
              <a:buChar char="Ø"/>
            </a:pPr>
            <a:r>
              <a:rPr lang="ar-SA" sz="2400" b="1" cap="small" dirty="0">
                <a:solidFill>
                  <a:srgbClr val="002060"/>
                </a:solidFill>
                <a:ea typeface="Times New Roman" panose="02020603050405020304" pitchFamily="18" charset="0"/>
                <a:cs typeface="+mj-cs"/>
              </a:rPr>
              <a:t>الثاني: </a:t>
            </a:r>
            <a:r>
              <a:rPr lang="ar-SA" sz="2400" cap="small" dirty="0">
                <a:solidFill>
                  <a:srgbClr val="002060"/>
                </a:solidFill>
                <a:ea typeface="Times New Roman" panose="02020603050405020304" pitchFamily="18" charset="0"/>
                <a:cs typeface="+mj-cs"/>
              </a:rPr>
              <a:t>فهو نموذج لنظرية العقل، حيث تستطيع هذه النماذج التعبير عن حالتها الداخلية، وأن تتنبأ بمشاعر الآخرين وتتفاعل معهم اجتماعياً بصورة أكبر دون التقيد ببرمجة محددة مسبقاً، وهذا هو الجيل القادم من الآلات </a:t>
            </a:r>
            <a:r>
              <a:rPr lang="ar-EG" sz="2400" cap="small" dirty="0">
                <a:solidFill>
                  <a:srgbClr val="002060"/>
                </a:solidFill>
                <a:ea typeface="Times New Roman" panose="02020603050405020304" pitchFamily="18" charset="0"/>
                <a:cs typeface="+mj-cs"/>
              </a:rPr>
              <a:t>.</a:t>
            </a:r>
            <a:r>
              <a:rPr lang="ar-SA" sz="2400" cap="small" dirty="0">
                <a:ea typeface="Times New Roman" panose="02020603050405020304" pitchFamily="18" charset="0"/>
                <a:cs typeface="Simplified Arabic" panose="02020603050405020304" pitchFamily="18" charset="-78"/>
              </a:rPr>
              <a:t>الذكاء</a:t>
            </a:r>
            <a:endParaRPr lang="en-US" dirty="0">
              <a:latin typeface="Calibri" panose="020F0502020204030204" pitchFamily="34" charset="0"/>
              <a:ea typeface="Calibri" panose="020F050202020403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0AC2650A-C51A-9ACB-723B-68D89C868D01}"/>
              </a:ext>
            </a:extLst>
          </p:cNvPr>
          <p:cNvSpPr/>
          <p:nvPr/>
        </p:nvSpPr>
        <p:spPr>
          <a:xfrm>
            <a:off x="1308298" y="1549486"/>
            <a:ext cx="4222539" cy="1839350"/>
          </a:xfrm>
          <a:prstGeom prst="rect">
            <a:avLst/>
          </a:prstGeom>
        </p:spPr>
        <p:txBody>
          <a:bodyPr wrap="square">
            <a:sp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151799" y="5913545"/>
            <a:ext cx="1091009" cy="85447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187163" y="5940672"/>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a:t>
            </a: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 </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287753" y="6196808"/>
            <a:ext cx="819100"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06</a:t>
            </a:r>
            <a:endParaRPr kumimoji="0" lang="en-US" sz="9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A34E7560-2826-295A-607D-FDF83C320490}"/>
              </a:ext>
            </a:extLst>
          </p:cNvPr>
          <p:cNvSpPr txBox="1"/>
          <p:nvPr/>
        </p:nvSpPr>
        <p:spPr>
          <a:xfrm>
            <a:off x="9484224" y="124707"/>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2" name="Rectangle: Rounded Corners 11">
            <a:extLst>
              <a:ext uri="{FF2B5EF4-FFF2-40B4-BE49-F238E27FC236}">
                <a16:creationId xmlns:a16="http://schemas.microsoft.com/office/drawing/2014/main" id="{3D8572D5-A672-4F4A-9C86-44AABA8C1B91}"/>
              </a:ext>
            </a:extLst>
          </p:cNvPr>
          <p:cNvSpPr/>
          <p:nvPr/>
        </p:nvSpPr>
        <p:spPr>
          <a:xfrm>
            <a:off x="2597075" y="438660"/>
            <a:ext cx="7636471" cy="644944"/>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ctr" rtl="1">
              <a:lnSpc>
                <a:spcPct val="115000"/>
              </a:lnSpc>
              <a:spcAft>
                <a:spcPts val="800"/>
              </a:spcAft>
            </a:pPr>
            <a:r>
              <a:rPr kumimoji="0" lang="ar-EG" sz="2800" b="1" i="0" u="none" strike="noStrike" kern="1200" cap="none" spc="0" normalizeH="0" baseline="0" noProof="0" dirty="0">
                <a:ln>
                  <a:noFill/>
                </a:ln>
                <a:solidFill>
                  <a:schemeClr val="bg1"/>
                </a:solidFill>
                <a:effectLst/>
                <a:uLnTx/>
                <a:uFillTx/>
                <a:latin typeface="Adobe Caslon Pro" panose="0205050205050A020403" pitchFamily="18" charset="0"/>
                <a:ea typeface="Calibri" panose="020F0502020204030204" pitchFamily="34" charset="0"/>
                <a:cs typeface="Adobe Arabic" panose="02040503050201020203" pitchFamily="18" charset="-78"/>
              </a:rPr>
              <a:t>أنواع الذكاء الاصطناعي    </a:t>
            </a:r>
            <a:r>
              <a:rPr lang="en-US" sz="2400" b="1" dirty="0">
                <a:solidFill>
                  <a:schemeClr val="bg1"/>
                </a:solidFill>
                <a:latin typeface="Adobe Caslon Pro" panose="0205050205050A020403" pitchFamily="18" charset="0"/>
                <a:ea typeface="Calibri" panose="020F0502020204030204" pitchFamily="34" charset="0"/>
                <a:cs typeface="Adobe Arabic" panose="02040503050201020203" pitchFamily="18" charset="-78"/>
              </a:rPr>
              <a:t>Types of artificial intelligence </a:t>
            </a:r>
            <a:endParaRPr kumimoji="0" lang="en-US" sz="2800" b="1" i="0" u="none" strike="noStrike" kern="1200" cap="none" spc="0" normalizeH="0" baseline="0" noProof="0" dirty="0">
              <a:ln>
                <a:noFill/>
              </a:ln>
              <a:solidFill>
                <a:schemeClr val="bg1"/>
              </a:solidFill>
              <a:effectLst/>
              <a:uLnTx/>
              <a:uFillTx/>
              <a:latin typeface="Adobe Caslon Pro" panose="0205050205050A020403" pitchFamily="18" charset="0"/>
              <a:ea typeface="Calibri" panose="020F0502020204030204" pitchFamily="34" charset="0"/>
              <a:cs typeface="Adobe Arabic" panose="02040503050201020203" pitchFamily="18" charset="-78"/>
            </a:endParaRPr>
          </a:p>
        </p:txBody>
      </p:sp>
      <p:pic>
        <p:nvPicPr>
          <p:cNvPr id="5" name="Picture 4">
            <a:extLst>
              <a:ext uri="{FF2B5EF4-FFF2-40B4-BE49-F238E27FC236}">
                <a16:creationId xmlns:a16="http://schemas.microsoft.com/office/drawing/2014/main" id="{9E333695-B569-43F1-B6CB-45ACC66C4E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096" y="1425006"/>
            <a:ext cx="4891959" cy="430921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58288032"/>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3506" y="1167604"/>
            <a:ext cx="4128422" cy="524985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056810" y="1297793"/>
            <a:ext cx="7824015" cy="484558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Low" rtl="1">
              <a:lnSpc>
                <a:spcPct val="150000"/>
              </a:lnSpc>
              <a:spcAft>
                <a:spcPts val="0"/>
              </a:spcAft>
              <a:tabLst>
                <a:tab pos="167005" algn="l"/>
                <a:tab pos="1628775" algn="l"/>
              </a:tabLst>
            </a:pPr>
            <a:r>
              <a:rPr lang="ar-SA" sz="2400" cap="small" dirty="0">
                <a:solidFill>
                  <a:srgbClr val="002060"/>
                </a:solidFill>
                <a:latin typeface="Calibri" panose="020F0502020204030204" pitchFamily="34" charset="0"/>
                <a:ea typeface="Times New Roman" panose="02020603050405020304" pitchFamily="18" charset="0"/>
                <a:cs typeface="+mj-cs"/>
              </a:rPr>
              <a:t>أي برمجية تعمل من خلال خوارزمية معينة وتقوم بمهام محددة لا تُعتبر ذكاء اصطناعيًّا</a:t>
            </a:r>
            <a:r>
              <a:rPr lang="ar-EG" sz="2400" cap="small" dirty="0">
                <a:solidFill>
                  <a:srgbClr val="002060"/>
                </a:solidFill>
                <a:latin typeface="Calibri" panose="020F0502020204030204" pitchFamily="34" charset="0"/>
                <a:ea typeface="Times New Roman" panose="02020603050405020304" pitchFamily="18" charset="0"/>
                <a:cs typeface="+mj-cs"/>
              </a:rPr>
              <a:t>؛</a:t>
            </a:r>
            <a:r>
              <a:rPr lang="ar-SA" sz="2400" cap="small" dirty="0">
                <a:solidFill>
                  <a:srgbClr val="002060"/>
                </a:solidFill>
                <a:latin typeface="Calibri" panose="020F0502020204030204" pitchFamily="34" charset="0"/>
                <a:ea typeface="Times New Roman" panose="02020603050405020304" pitchFamily="18" charset="0"/>
                <a:cs typeface="+mj-cs"/>
              </a:rPr>
              <a:t> </a:t>
            </a:r>
            <a:r>
              <a:rPr lang="ar-EG" sz="2400" cap="small" dirty="0">
                <a:solidFill>
                  <a:srgbClr val="002060"/>
                </a:solidFill>
                <a:latin typeface="Calibri" panose="020F0502020204030204" pitchFamily="34" charset="0"/>
                <a:ea typeface="Times New Roman" panose="02020603050405020304" pitchFamily="18" charset="0"/>
                <a:cs typeface="+mj-cs"/>
              </a:rPr>
              <a:t>إلا إذا كانت </a:t>
            </a:r>
            <a:r>
              <a:rPr lang="ar-SA" sz="2400" cap="small" dirty="0">
                <a:solidFill>
                  <a:srgbClr val="002060"/>
                </a:solidFill>
                <a:latin typeface="Calibri" panose="020F0502020204030204" pitchFamily="34" charset="0"/>
                <a:ea typeface="Times New Roman" panose="02020603050405020304" pitchFamily="18" charset="0"/>
                <a:cs typeface="+mj-cs"/>
              </a:rPr>
              <a:t>قادرة على التعلم، وجمع البيانات، وتحليلها، واتخاذ قرارات بناءً على عملية التحليل هذه بصورة مستقلة تحاكي طريقة تفكير البشر، وهو ما يعني توافر ثلاث صفات رئيسية هي:</a:t>
            </a:r>
            <a:endParaRPr lang="en-US" dirty="0">
              <a:solidFill>
                <a:srgbClr val="002060"/>
              </a:solidFill>
              <a:latin typeface="Calibri" panose="020F0502020204030204" pitchFamily="34" charset="0"/>
              <a:ea typeface="Calibri" panose="020F0502020204030204" pitchFamily="34" charset="0"/>
              <a:cs typeface="+mj-cs"/>
            </a:endParaRPr>
          </a:p>
          <a:p>
            <a:pPr algn="justLow" rtl="1">
              <a:lnSpc>
                <a:spcPct val="150000"/>
              </a:lnSpc>
              <a:spcAft>
                <a:spcPts val="0"/>
              </a:spcAft>
            </a:pPr>
            <a:r>
              <a:rPr lang="ar-SA" sz="2400" cap="small" dirty="0">
                <a:solidFill>
                  <a:srgbClr val="002060"/>
                </a:solidFill>
                <a:latin typeface="Calibri" panose="020F0502020204030204" pitchFamily="34" charset="0"/>
                <a:ea typeface="Times New Roman" panose="02020603050405020304" pitchFamily="18" charset="0"/>
                <a:cs typeface="+mj-cs"/>
              </a:rPr>
              <a:t>- القدرة على التعلم، أي اكتساب المعلومات ووضع قواعد استخدام هذه المعلومات.</a:t>
            </a:r>
            <a:endParaRPr lang="en-US" dirty="0">
              <a:solidFill>
                <a:srgbClr val="002060"/>
              </a:solidFill>
              <a:latin typeface="Calibri" panose="020F0502020204030204" pitchFamily="34" charset="0"/>
              <a:ea typeface="Calibri" panose="020F0502020204030204" pitchFamily="34" charset="0"/>
              <a:cs typeface="+mj-cs"/>
            </a:endParaRPr>
          </a:p>
          <a:p>
            <a:pPr algn="justLow" rtl="1">
              <a:lnSpc>
                <a:spcPct val="150000"/>
              </a:lnSpc>
              <a:spcAft>
                <a:spcPts val="0"/>
              </a:spcAft>
            </a:pPr>
            <a:r>
              <a:rPr lang="ar-SA" sz="2400" cap="small" dirty="0">
                <a:solidFill>
                  <a:srgbClr val="002060"/>
                </a:solidFill>
                <a:latin typeface="Calibri" panose="020F0502020204030204" pitchFamily="34" charset="0"/>
                <a:ea typeface="Times New Roman" panose="02020603050405020304" pitchFamily="18" charset="0"/>
                <a:cs typeface="+mj-cs"/>
              </a:rPr>
              <a:t>- إمكانية جمع وتحليل هذه البيانات والمعلومات وخلق علاقات فيما بينها.</a:t>
            </a:r>
            <a:endParaRPr lang="en-US" dirty="0">
              <a:solidFill>
                <a:srgbClr val="002060"/>
              </a:solidFill>
              <a:latin typeface="Calibri" panose="020F0502020204030204" pitchFamily="34" charset="0"/>
              <a:ea typeface="Calibri" panose="020F0502020204030204" pitchFamily="34" charset="0"/>
              <a:cs typeface="+mj-cs"/>
            </a:endParaRPr>
          </a:p>
          <a:p>
            <a:pPr algn="justLow" rtl="1">
              <a:lnSpc>
                <a:spcPct val="150000"/>
              </a:lnSpc>
              <a:spcAft>
                <a:spcPts val="0"/>
              </a:spcAft>
            </a:pPr>
            <a:r>
              <a:rPr lang="ar-SA" sz="2400" cap="small" dirty="0">
                <a:solidFill>
                  <a:srgbClr val="002060"/>
                </a:solidFill>
                <a:latin typeface="Calibri" panose="020F0502020204030204" pitchFamily="34" charset="0"/>
                <a:ea typeface="Times New Roman" panose="02020603050405020304" pitchFamily="18" charset="0"/>
                <a:cs typeface="+mj-cs"/>
              </a:rPr>
              <a:t>- اتخاذ قرارات بناء على عملية تحليل المعلومات، وليس مجرد خوارزمية تُحقق هدفًا معينًا</a:t>
            </a:r>
            <a:r>
              <a:rPr lang="ar-SA" sz="2800" dirty="0">
                <a:solidFill>
                  <a:srgbClr val="002060"/>
                </a:solidFill>
                <a:latin typeface="Calibri" panose="020F0502020204030204" pitchFamily="34" charset="0"/>
                <a:ea typeface="Times New Roman" panose="02020603050405020304" pitchFamily="18" charset="0"/>
                <a:cs typeface="+mj-cs"/>
              </a:rPr>
              <a:t>.</a:t>
            </a:r>
            <a:endParaRPr lang="en-US" sz="2000" dirty="0">
              <a:solidFill>
                <a:srgbClr val="002060"/>
              </a:solidFill>
              <a:latin typeface="Calibri" panose="020F0502020204030204" pitchFamily="34" charset="0"/>
              <a:ea typeface="Calibri" panose="020F0502020204030204" pitchFamily="34" charset="0"/>
              <a:cs typeface="+mj-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0" name="Rectangle: Rounded Corners 9">
            <a:extLst>
              <a:ext uri="{FF2B5EF4-FFF2-40B4-BE49-F238E27FC236}">
                <a16:creationId xmlns:a16="http://schemas.microsoft.com/office/drawing/2014/main" id="{97788782-A3C9-4060-857F-A8E54A1F4EA5}"/>
              </a:ext>
            </a:extLst>
          </p:cNvPr>
          <p:cNvSpPr/>
          <p:nvPr/>
        </p:nvSpPr>
        <p:spPr>
          <a:xfrm>
            <a:off x="2334181" y="440540"/>
            <a:ext cx="7482433" cy="714400"/>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342900" lvl="0" indent="-342900" algn="justLow" rtl="1">
              <a:lnSpc>
                <a:spcPct val="150000"/>
              </a:lnSpc>
              <a:buFont typeface="Wingdings" panose="05000000000000000000" pitchFamily="2" charset="2"/>
              <a:buChar char="Ø"/>
              <a:tabLst>
                <a:tab pos="167005" algn="l"/>
                <a:tab pos="1628775" algn="l"/>
              </a:tabLst>
            </a:pPr>
            <a:r>
              <a:rPr lang="ar-EG" sz="2400" b="1" dirty="0">
                <a:solidFill>
                  <a:schemeClr val="bg1"/>
                </a:solidFill>
                <a:ea typeface="Calibri" panose="020F0502020204030204" pitchFamily="34" charset="0"/>
                <a:cs typeface="Times New Roman" panose="02020603050405020304" pitchFamily="18" charset="0"/>
              </a:rPr>
              <a:t>ثالثاً: </a:t>
            </a:r>
            <a:r>
              <a:rPr lang="ar-SA" sz="2400" b="1" dirty="0">
                <a:solidFill>
                  <a:schemeClr val="bg1"/>
                </a:solidFill>
                <a:ea typeface="Calibri" panose="020F0502020204030204" pitchFamily="34" charset="0"/>
                <a:cs typeface="Times New Roman" panose="02020603050405020304" pitchFamily="18" charset="0"/>
              </a:rPr>
              <a:t>شروط الذكاء الاصطناعي المتكامل</a:t>
            </a:r>
            <a:r>
              <a:rPr lang="ar-EG" sz="2400" b="1" dirty="0">
                <a:solidFill>
                  <a:schemeClr val="bg1"/>
                </a:solidFill>
                <a:ea typeface="Calibri" panose="020F0502020204030204" pitchFamily="34" charset="0"/>
                <a:cs typeface="Times New Roman" panose="02020603050405020304" pitchFamily="18" charset="0"/>
              </a:rPr>
              <a:t> </a:t>
            </a:r>
            <a:r>
              <a:rPr lang="en-US" sz="2400" b="1" dirty="0">
                <a:solidFill>
                  <a:schemeClr val="bg1"/>
                </a:solidFill>
                <a:ea typeface="Calibri" panose="020F0502020204030204" pitchFamily="34" charset="0"/>
                <a:cs typeface="Times New Roman" panose="02020603050405020304" pitchFamily="18" charset="0"/>
              </a:rPr>
              <a:t>    </a:t>
            </a:r>
            <a:r>
              <a:rPr lang="en-US" sz="2400" b="1" dirty="0">
                <a:solidFill>
                  <a:schemeClr val="bg1"/>
                </a:solidFill>
                <a:latin typeface="Adobe Caslon Pro" panose="0205050205050A020403" pitchFamily="18" charset="0"/>
                <a:ea typeface="Calibri" panose="020F0502020204030204" pitchFamily="34" charset="0"/>
                <a:cs typeface="Times New Roman" panose="02020603050405020304" pitchFamily="18" charset="0"/>
              </a:rPr>
              <a:t>Integrated AI Terms </a:t>
            </a:r>
            <a:endParaRPr lang="en-US" sz="2400" dirty="0">
              <a:solidFill>
                <a:schemeClr val="bg1"/>
              </a:solidFill>
              <a:latin typeface="Adobe Caslon Pro" panose="0205050205050A020403" pitchFamily="18" charset="0"/>
            </a:endParaRPr>
          </a:p>
        </p:txBody>
      </p:sp>
      <p:pic>
        <p:nvPicPr>
          <p:cNvPr id="4" name="Picture 3">
            <a:extLst>
              <a:ext uri="{FF2B5EF4-FFF2-40B4-BE49-F238E27FC236}">
                <a16:creationId xmlns:a16="http://schemas.microsoft.com/office/drawing/2014/main" id="{F10BE910-2166-43D9-A47E-51FB700270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175" y="1341624"/>
            <a:ext cx="3595807" cy="46689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64795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861024"/>
            <a:ext cx="4128422" cy="576838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34003" y="926392"/>
            <a:ext cx="11323992" cy="55635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15000"/>
              </a:lnSpc>
              <a:spcAft>
                <a:spcPts val="800"/>
              </a:spcAft>
            </a:pPr>
            <a:endParaRPr lang="en-US" sz="2000" dirty="0">
              <a:solidFill>
                <a:srgbClr val="002060"/>
              </a:solidFill>
              <a:latin typeface="Calibri" panose="020F0502020204030204" pitchFamily="34" charset="0"/>
              <a:ea typeface="Calibri" panose="020F0502020204030204" pitchFamily="34" charset="0"/>
              <a:cs typeface="Arial" panose="020B0604020202020204" pitchFamily="34"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521992"/>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7" name="Rectangle: Rounded Corners 6">
            <a:extLst>
              <a:ext uri="{FF2B5EF4-FFF2-40B4-BE49-F238E27FC236}">
                <a16:creationId xmlns:a16="http://schemas.microsoft.com/office/drawing/2014/main" id="{F8576903-989C-4327-89C2-69CD70927235}"/>
              </a:ext>
            </a:extLst>
          </p:cNvPr>
          <p:cNvSpPr/>
          <p:nvPr/>
        </p:nvSpPr>
        <p:spPr>
          <a:xfrm>
            <a:off x="713508" y="708580"/>
            <a:ext cx="10764982" cy="714400"/>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342900" lvl="0" indent="-342900" algn="justLow" rtl="1">
              <a:lnSpc>
                <a:spcPct val="150000"/>
              </a:lnSpc>
              <a:buFont typeface="Wingdings" panose="05000000000000000000" pitchFamily="2" charset="2"/>
              <a:buChar char="Ø"/>
              <a:tabLst>
                <a:tab pos="167005" algn="l"/>
                <a:tab pos="1628775" algn="l"/>
              </a:tabLst>
            </a:pPr>
            <a:r>
              <a:rPr lang="ar-EG" sz="2400" dirty="0">
                <a:solidFill>
                  <a:schemeClr val="bg1"/>
                </a:solidFill>
                <a:latin typeface="Adobe Caslon Pro" panose="0205050205050A020403" pitchFamily="18" charset="0"/>
              </a:rPr>
              <a:t>رابعاً: أهم مجالات الذكاء الاصطناعي   </a:t>
            </a:r>
            <a:r>
              <a:rPr lang="en-US" sz="2400" dirty="0">
                <a:solidFill>
                  <a:schemeClr val="bg1"/>
                </a:solidFill>
                <a:latin typeface="Adobe Caslon Pro" panose="0205050205050A020403" pitchFamily="18" charset="0"/>
              </a:rPr>
              <a:t>The most important areas of artificial intelligence </a:t>
            </a:r>
          </a:p>
        </p:txBody>
      </p:sp>
      <p:sp>
        <p:nvSpPr>
          <p:cNvPr id="3" name="Rectangle: Rounded Corners 2">
            <a:extLst>
              <a:ext uri="{FF2B5EF4-FFF2-40B4-BE49-F238E27FC236}">
                <a16:creationId xmlns:a16="http://schemas.microsoft.com/office/drawing/2014/main" id="{280EF537-632A-4368-8E93-542665F0D94F}"/>
              </a:ext>
            </a:extLst>
          </p:cNvPr>
          <p:cNvSpPr/>
          <p:nvPr/>
        </p:nvSpPr>
        <p:spPr>
          <a:xfrm>
            <a:off x="706582" y="1439006"/>
            <a:ext cx="10764982" cy="4763468"/>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justLow" rtl="1">
              <a:lnSpc>
                <a:spcPct val="150000"/>
              </a:lnSpc>
              <a:spcAft>
                <a:spcPts val="0"/>
              </a:spcAft>
              <a:buSzPts val="1400"/>
            </a:pPr>
            <a:r>
              <a:rPr lang="ar-EG" sz="2400" b="1" cap="small" dirty="0">
                <a:solidFill>
                  <a:srgbClr val="002060"/>
                </a:solidFill>
                <a:latin typeface="Adobe Caslon Pro" panose="0205050205050A020403" pitchFamily="18" charset="0"/>
                <a:ea typeface="Times New Roman" panose="02020603050405020304" pitchFamily="18" charset="0"/>
                <a:cs typeface="+mj-cs"/>
              </a:rPr>
              <a:t>1. </a:t>
            </a:r>
            <a:r>
              <a:rPr lang="ar-SA" sz="2400" b="1" cap="small" dirty="0">
                <a:solidFill>
                  <a:srgbClr val="002060"/>
                </a:solidFill>
                <a:latin typeface="Adobe Caslon Pro" panose="0205050205050A020403" pitchFamily="18" charset="0"/>
                <a:ea typeface="Times New Roman" panose="02020603050405020304" pitchFamily="18" charset="0"/>
                <a:cs typeface="+mj-cs"/>
              </a:rPr>
              <a:t>إنشاء اللغات الطبيعية</a:t>
            </a:r>
            <a:r>
              <a:rPr lang="en-US" sz="2400" cap="small" dirty="0">
                <a:solidFill>
                  <a:srgbClr val="002060"/>
                </a:solidFill>
                <a:latin typeface="Adobe Caslon Pro" panose="0205050205050A020403" pitchFamily="18" charset="0"/>
                <a:ea typeface="Times New Roman" panose="02020603050405020304" pitchFamily="18" charset="0"/>
                <a:cs typeface="+mj-cs"/>
              </a:rPr>
              <a:t> (</a:t>
            </a:r>
            <a:r>
              <a:rPr lang="en-US" sz="2400" dirty="0">
                <a:solidFill>
                  <a:srgbClr val="002060"/>
                </a:solidFill>
                <a:latin typeface="Adobe Caslon Pro" panose="0205050205050A020403" pitchFamily="18" charset="0"/>
                <a:ea typeface="Times New Roman" panose="02020603050405020304" pitchFamily="18" charset="0"/>
                <a:cs typeface="+mj-cs"/>
              </a:rPr>
              <a:t>Natural Language Generation NLG</a:t>
            </a:r>
            <a:r>
              <a:rPr lang="en-US" sz="2400" cap="small" dirty="0">
                <a:solidFill>
                  <a:srgbClr val="002060"/>
                </a:solidFill>
                <a:latin typeface="Adobe Caslon Pro" panose="0205050205050A020403" pitchFamily="18" charset="0"/>
                <a:ea typeface="Times New Roman" panose="02020603050405020304" pitchFamily="18" charset="0"/>
                <a:cs typeface="+mj-cs"/>
              </a:rPr>
              <a:t>)</a:t>
            </a:r>
            <a:r>
              <a:rPr lang="ar-EG" sz="2400" cap="small" dirty="0">
                <a:solidFill>
                  <a:srgbClr val="002060"/>
                </a:solidFill>
                <a:latin typeface="Adobe Caslon Pro" panose="0205050205050A020403" pitchFamily="18" charset="0"/>
                <a:ea typeface="Times New Roman" panose="02020603050405020304" pitchFamily="18" charset="0"/>
                <a:cs typeface="+mj-cs"/>
              </a:rPr>
              <a:t> : </a:t>
            </a:r>
            <a:r>
              <a:rPr lang="ar-SA" sz="2400" cap="small" dirty="0">
                <a:solidFill>
                  <a:srgbClr val="002060"/>
                </a:solidFill>
                <a:latin typeface="Adobe Caslon Pro" panose="0205050205050A020403" pitchFamily="18" charset="0"/>
                <a:ea typeface="Times New Roman" panose="02020603050405020304" pitchFamily="18" charset="0"/>
                <a:cs typeface="+mj-cs"/>
              </a:rPr>
              <a:t>تعمل الـ</a:t>
            </a:r>
            <a:r>
              <a:rPr lang="en-US" sz="2400" cap="small" dirty="0">
                <a:solidFill>
                  <a:srgbClr val="002060"/>
                </a:solidFill>
                <a:latin typeface="Adobe Caslon Pro" panose="0205050205050A020403" pitchFamily="18" charset="0"/>
                <a:ea typeface="Times New Roman" panose="02020603050405020304" pitchFamily="18" charset="0"/>
                <a:cs typeface="+mj-cs"/>
              </a:rPr>
              <a:t> (</a:t>
            </a:r>
            <a:r>
              <a:rPr lang="en-US" sz="2400" dirty="0">
                <a:solidFill>
                  <a:srgbClr val="002060"/>
                </a:solidFill>
                <a:latin typeface="Adobe Caslon Pro" panose="0205050205050A020403" pitchFamily="18" charset="0"/>
                <a:ea typeface="Times New Roman" panose="02020603050405020304" pitchFamily="18" charset="0"/>
                <a:cs typeface="+mj-cs"/>
              </a:rPr>
              <a:t>NLG</a:t>
            </a:r>
            <a:r>
              <a:rPr lang="en-US" sz="2400" cap="small" dirty="0">
                <a:solidFill>
                  <a:srgbClr val="002060"/>
                </a:solidFill>
                <a:latin typeface="Adobe Caslon Pro" panose="0205050205050A020403" pitchFamily="18" charset="0"/>
                <a:ea typeface="Times New Roman" panose="02020603050405020304" pitchFamily="18" charset="0"/>
                <a:cs typeface="+mj-cs"/>
              </a:rPr>
              <a:t>) </a:t>
            </a:r>
            <a:r>
              <a:rPr lang="ar-SA" sz="2400" cap="small" dirty="0">
                <a:solidFill>
                  <a:srgbClr val="002060"/>
                </a:solidFill>
                <a:latin typeface="Adobe Caslon Pro" panose="0205050205050A020403" pitchFamily="18" charset="0"/>
                <a:ea typeface="Times New Roman" panose="02020603050405020304" pitchFamily="18" charset="0"/>
                <a:cs typeface="+mj-cs"/>
              </a:rPr>
              <a:t>على تكوين محتوى مفيد من خلال تفسير مجموعة البيانات المتوفرة، حيث أن هذه التكنولوجيا لها القدرة على معالجة كميات هائلة من البيانات في ثوان قليلة، وتحويلها إلى لغة مكتوبة يسهل على الإنسان فهمه</a:t>
            </a:r>
            <a:r>
              <a:rPr lang="ar-EG" sz="2400" cap="small" dirty="0">
                <a:solidFill>
                  <a:srgbClr val="002060"/>
                </a:solidFill>
                <a:latin typeface="Adobe Caslon Pro" panose="0205050205050A020403" pitchFamily="18" charset="0"/>
                <a:ea typeface="Times New Roman" panose="02020603050405020304" pitchFamily="18" charset="0"/>
                <a:cs typeface="+mj-cs"/>
              </a:rPr>
              <a:t>ا</a:t>
            </a:r>
            <a:r>
              <a:rPr lang="ar-SA" sz="2400" cap="small" dirty="0">
                <a:solidFill>
                  <a:srgbClr val="002060"/>
                </a:solidFill>
                <a:latin typeface="Adobe Caslon Pro" panose="0205050205050A020403" pitchFamily="18" charset="0"/>
                <a:ea typeface="Times New Roman" panose="02020603050405020304" pitchFamily="18" charset="0"/>
                <a:cs typeface="+mj-cs"/>
              </a:rPr>
              <a:t>.</a:t>
            </a:r>
            <a:endParaRPr lang="en-US" sz="2400" dirty="0">
              <a:solidFill>
                <a:srgbClr val="002060"/>
              </a:solidFill>
              <a:latin typeface="Adobe Caslon Pro" panose="0205050205050A020403" pitchFamily="18" charset="0"/>
              <a:ea typeface="Times New Roman" panose="02020603050405020304" pitchFamily="18" charset="0"/>
              <a:cs typeface="+mj-cs"/>
            </a:endParaRPr>
          </a:p>
          <a:p>
            <a:pPr lvl="0" algn="justLow" rtl="1">
              <a:lnSpc>
                <a:spcPct val="150000"/>
              </a:lnSpc>
              <a:spcAft>
                <a:spcPts val="0"/>
              </a:spcAft>
              <a:buSzPts val="1400"/>
            </a:pPr>
            <a:r>
              <a:rPr lang="ar-EG" sz="2400" b="1" cap="small" dirty="0">
                <a:solidFill>
                  <a:srgbClr val="002060"/>
                </a:solidFill>
                <a:latin typeface="Adobe Caslon Pro" panose="0205050205050A020403" pitchFamily="18" charset="0"/>
                <a:ea typeface="Times New Roman" panose="02020603050405020304" pitchFamily="18" charset="0"/>
                <a:cs typeface="+mj-cs"/>
              </a:rPr>
              <a:t>2. </a:t>
            </a:r>
            <a:r>
              <a:rPr lang="ar-SA" sz="2400" b="1" cap="small" dirty="0">
                <a:solidFill>
                  <a:srgbClr val="002060"/>
                </a:solidFill>
                <a:latin typeface="Adobe Caslon Pro" panose="0205050205050A020403" pitchFamily="18" charset="0"/>
                <a:ea typeface="Times New Roman" panose="02020603050405020304" pitchFamily="18" charset="0"/>
                <a:cs typeface="+mj-cs"/>
              </a:rPr>
              <a:t>معرفة الحديث</a:t>
            </a:r>
            <a:r>
              <a:rPr lang="ar-SA" sz="2400" cap="small" dirty="0">
                <a:solidFill>
                  <a:srgbClr val="002060"/>
                </a:solidFill>
                <a:latin typeface="Adobe Caslon Pro" panose="0205050205050A020403" pitchFamily="18" charset="0"/>
                <a:ea typeface="Times New Roman" panose="02020603050405020304" pitchFamily="18" charset="0"/>
                <a:cs typeface="+mj-cs"/>
              </a:rPr>
              <a:t>  </a:t>
            </a:r>
            <a:r>
              <a:rPr lang="en-US" sz="2400" cap="small" dirty="0">
                <a:solidFill>
                  <a:srgbClr val="002060"/>
                </a:solidFill>
                <a:latin typeface="Adobe Caslon Pro" panose="0205050205050A020403" pitchFamily="18" charset="0"/>
                <a:ea typeface="Times New Roman" panose="02020603050405020304" pitchFamily="18" charset="0"/>
                <a:cs typeface="+mj-cs"/>
              </a:rPr>
              <a:t>(</a:t>
            </a:r>
            <a:r>
              <a:rPr lang="en-US" sz="2400" dirty="0">
                <a:solidFill>
                  <a:srgbClr val="002060"/>
                </a:solidFill>
                <a:latin typeface="Adobe Caslon Pro" panose="0205050205050A020403" pitchFamily="18" charset="0"/>
                <a:ea typeface="Times New Roman" panose="02020603050405020304" pitchFamily="18" charset="0"/>
                <a:cs typeface="+mj-cs"/>
              </a:rPr>
              <a:t>Speech Recognition</a:t>
            </a:r>
            <a:r>
              <a:rPr lang="en-US" sz="2400" cap="small" dirty="0">
                <a:solidFill>
                  <a:srgbClr val="002060"/>
                </a:solidFill>
                <a:latin typeface="Adobe Caslon Pro" panose="0205050205050A020403" pitchFamily="18" charset="0"/>
                <a:ea typeface="Times New Roman" panose="02020603050405020304" pitchFamily="18" charset="0"/>
                <a:cs typeface="+mj-cs"/>
              </a:rPr>
              <a:t>)</a:t>
            </a:r>
            <a:r>
              <a:rPr lang="ar-EG" sz="2400" cap="small" dirty="0">
                <a:solidFill>
                  <a:srgbClr val="002060"/>
                </a:solidFill>
                <a:latin typeface="Adobe Caslon Pro" panose="0205050205050A020403" pitchFamily="18" charset="0"/>
                <a:ea typeface="Times New Roman" panose="02020603050405020304" pitchFamily="18" charset="0"/>
                <a:cs typeface="+mj-cs"/>
              </a:rPr>
              <a:t>:</a:t>
            </a:r>
            <a:r>
              <a:rPr lang="ar-SA" sz="2400" cap="small" dirty="0">
                <a:solidFill>
                  <a:srgbClr val="002060"/>
                </a:solidFill>
                <a:latin typeface="Adobe Caslon Pro" panose="0205050205050A020403" pitchFamily="18" charset="0"/>
                <a:ea typeface="Times New Roman" panose="02020603050405020304" pitchFamily="18" charset="0"/>
                <a:cs typeface="+mj-cs"/>
              </a:rPr>
              <a:t> و يعني قدرة البرنامج على تحديد الكلمات والعبارات المذكورة وتحويلها إلى نمط قابل للقراءة آليا</a:t>
            </a:r>
            <a:r>
              <a:rPr lang="ar-EG" sz="2400" cap="small" dirty="0">
                <a:solidFill>
                  <a:srgbClr val="002060"/>
                </a:solidFill>
                <a:latin typeface="Adobe Caslon Pro" panose="0205050205050A020403" pitchFamily="18" charset="0"/>
                <a:ea typeface="Times New Roman" panose="02020603050405020304" pitchFamily="18" charset="0"/>
                <a:cs typeface="+mj-cs"/>
              </a:rPr>
              <a:t>ً</a:t>
            </a:r>
            <a:r>
              <a:rPr lang="ar-SA" sz="2400" cap="small" dirty="0">
                <a:solidFill>
                  <a:srgbClr val="002060"/>
                </a:solidFill>
                <a:latin typeface="Adobe Caslon Pro" panose="0205050205050A020403" pitchFamily="18" charset="0"/>
                <a:ea typeface="Times New Roman" panose="02020603050405020304" pitchFamily="18" charset="0"/>
                <a:cs typeface="+mj-cs"/>
              </a:rPr>
              <a:t>، إذ يحتوي نظام التعرف على الكلام البدائي على مفردات وعبارات محددة، كما يتطلب منك التحدث بشكلٍ واضح جدا لفهم هذا الحديث، أما في الأنظمة الحديثة الأكثر تطورًا فإنها قد أصبحت تمتلك القدرة على فهم ما يقال في حالات التكلم بصورة طبيعية</a:t>
            </a:r>
            <a:r>
              <a:rPr lang="ar-SA" sz="2400" b="1" cap="small" dirty="0">
                <a:solidFill>
                  <a:srgbClr val="002060"/>
                </a:solidFill>
                <a:latin typeface="Adobe Caslon Pro" panose="0205050205050A020403" pitchFamily="18" charset="0"/>
                <a:ea typeface="Times New Roman" panose="02020603050405020304" pitchFamily="18" charset="0"/>
                <a:cs typeface="+mj-cs"/>
              </a:rPr>
              <a:t>.</a:t>
            </a:r>
            <a:endParaRPr lang="en-US" sz="2400" dirty="0">
              <a:solidFill>
                <a:srgbClr val="002060"/>
              </a:solidFill>
              <a:latin typeface="Adobe Caslon Pro" panose="0205050205050A020403" pitchFamily="18" charset="0"/>
              <a:ea typeface="Times New Roman" panose="02020603050405020304" pitchFamily="18" charset="0"/>
              <a:cs typeface="+mj-cs"/>
            </a:endParaRPr>
          </a:p>
        </p:txBody>
      </p:sp>
    </p:spTree>
    <p:extLst>
      <p:ext uri="{BB962C8B-B14F-4D97-AF65-F5344CB8AC3E}">
        <p14:creationId xmlns:p14="http://schemas.microsoft.com/office/powerpoint/2010/main" val="2460554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209603" y="1183365"/>
            <a:ext cx="3608324" cy="509847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555672" y="1379724"/>
            <a:ext cx="5803714" cy="46608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Low" rtl="1">
              <a:lnSpc>
                <a:spcPct val="150000"/>
              </a:lnSpc>
              <a:spcAft>
                <a:spcPts val="0"/>
              </a:spcAft>
              <a:buSzPts val="1400"/>
            </a:pPr>
            <a:r>
              <a:rPr lang="ar-EG" sz="2400" b="1" cap="small" dirty="0">
                <a:solidFill>
                  <a:srgbClr val="002060"/>
                </a:solidFill>
                <a:latin typeface="Times New Roman" panose="02020603050405020304" pitchFamily="18" charset="0"/>
                <a:ea typeface="Times New Roman" panose="02020603050405020304" pitchFamily="18" charset="0"/>
                <a:cs typeface="+mj-cs"/>
              </a:rPr>
              <a:t>3. </a:t>
            </a:r>
            <a:r>
              <a:rPr lang="ar-SA" sz="2400" b="1" cap="small" dirty="0">
                <a:solidFill>
                  <a:srgbClr val="002060"/>
                </a:solidFill>
                <a:latin typeface="Times New Roman" panose="02020603050405020304" pitchFamily="18" charset="0"/>
                <a:ea typeface="Times New Roman" panose="02020603050405020304" pitchFamily="18" charset="0"/>
                <a:cs typeface="+mj-cs"/>
              </a:rPr>
              <a:t>تعلم الآلة </a:t>
            </a:r>
            <a:r>
              <a:rPr lang="ar-SA" sz="2400" cap="small" dirty="0">
                <a:solidFill>
                  <a:srgbClr val="002060"/>
                </a:solidFill>
                <a:latin typeface="Times New Roman" panose="02020603050405020304" pitchFamily="18" charset="0"/>
                <a:ea typeface="Times New Roman" panose="02020603050405020304" pitchFamily="18" charset="0"/>
                <a:cs typeface="+mj-cs"/>
              </a:rPr>
              <a:t> </a:t>
            </a:r>
            <a:r>
              <a:rPr lang="en-US" sz="2400" cap="small" dirty="0">
                <a:solidFill>
                  <a:srgbClr val="002060"/>
                </a:solidFill>
                <a:latin typeface="Simplified Arabic" panose="02020603050405020304" pitchFamily="18" charset="-78"/>
                <a:ea typeface="Times New Roman" panose="02020603050405020304" pitchFamily="18" charset="0"/>
                <a:cs typeface="+mj-cs"/>
              </a:rPr>
              <a:t>(</a:t>
            </a:r>
            <a:r>
              <a:rPr lang="en-US" sz="2400" b="1" dirty="0">
                <a:solidFill>
                  <a:srgbClr val="002060"/>
                </a:solidFill>
                <a:latin typeface="Times New Roman" panose="02020603050405020304" pitchFamily="18" charset="0"/>
                <a:ea typeface="Times New Roman" panose="02020603050405020304" pitchFamily="18" charset="0"/>
                <a:cs typeface="+mj-cs"/>
              </a:rPr>
              <a:t>Machine Learning</a:t>
            </a:r>
            <a:r>
              <a:rPr lang="en-US" sz="2400" cap="small" dirty="0">
                <a:solidFill>
                  <a:srgbClr val="002060"/>
                </a:solidFill>
                <a:latin typeface="Simplified Arabic" panose="02020603050405020304" pitchFamily="18" charset="-78"/>
                <a:ea typeface="Times New Roman" panose="02020603050405020304" pitchFamily="18" charset="0"/>
                <a:cs typeface="+mj-cs"/>
              </a:rPr>
              <a:t>)</a:t>
            </a:r>
            <a:r>
              <a:rPr lang="ar-SA" sz="2400" cap="small" dirty="0">
                <a:solidFill>
                  <a:srgbClr val="002060"/>
                </a:solidFill>
                <a:latin typeface="Times New Roman" panose="02020603050405020304" pitchFamily="18" charset="0"/>
                <a:ea typeface="Times New Roman" panose="02020603050405020304" pitchFamily="18" charset="0"/>
                <a:cs typeface="+mj-cs"/>
              </a:rPr>
              <a:t>: وهو أحد مجالات الذكاء الاصطناعي والتي تؤمن أنظمة لديها القدرة تلقائيا على التعلم والتطور من خلال تجاربها دون الحاجة إلى أن تكون مبرمجةً فعليًا على ذلك، حيث يركز التعلم الآلي على تطوير برامج الكمبيوتر </a:t>
            </a:r>
            <a:r>
              <a:rPr lang="ar-EG" sz="2400" cap="small" dirty="0">
                <a:solidFill>
                  <a:srgbClr val="002060"/>
                </a:solidFill>
                <a:latin typeface="Times New Roman" panose="02020603050405020304" pitchFamily="18" charset="0"/>
                <a:ea typeface="Times New Roman" panose="02020603050405020304" pitchFamily="18" charset="0"/>
                <a:cs typeface="+mj-cs"/>
              </a:rPr>
              <a:t>التي </a:t>
            </a:r>
            <a:r>
              <a:rPr lang="ar-SA" sz="2400" cap="small" dirty="0">
                <a:solidFill>
                  <a:srgbClr val="002060"/>
                </a:solidFill>
                <a:latin typeface="Times New Roman" panose="02020603050405020304" pitchFamily="18" charset="0"/>
                <a:ea typeface="Times New Roman" panose="02020603050405020304" pitchFamily="18" charset="0"/>
                <a:cs typeface="+mj-cs"/>
              </a:rPr>
              <a:t>تستطيع الوصول للبيانات واستخدامها لتعليم أنفسها بشكلٍ آليٍ.</a:t>
            </a:r>
            <a:endParaRPr lang="en-US" sz="2400" dirty="0">
              <a:solidFill>
                <a:srgbClr val="002060"/>
              </a:solidFill>
              <a:latin typeface="Times New Roman" panose="02020603050405020304" pitchFamily="18" charset="0"/>
              <a:ea typeface="Times New Roman" panose="02020603050405020304" pitchFamily="18" charset="0"/>
              <a:cs typeface="+mj-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1032164" y="421707"/>
            <a:ext cx="10127672"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ctr" rtl="1">
              <a:defRPr/>
            </a:pPr>
            <a:r>
              <a:rPr lang="ar-EG" sz="2400" dirty="0">
                <a:solidFill>
                  <a:prstClr val="white"/>
                </a:solidFill>
                <a:latin typeface="Adobe Caslon Pro" panose="0205050205050A020403" pitchFamily="18" charset="0"/>
              </a:rPr>
              <a:t>أهم مجالات الذكاء الاصطناعي   </a:t>
            </a:r>
            <a:r>
              <a:rPr lang="en-US" sz="2400" dirty="0">
                <a:solidFill>
                  <a:prstClr val="white"/>
                </a:solidFill>
                <a:latin typeface="Adobe Caslon Pro" panose="0205050205050A020403" pitchFamily="18" charset="0"/>
              </a:rPr>
              <a:t>The most important areas of artificial intelligence</a:t>
            </a: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pic>
        <p:nvPicPr>
          <p:cNvPr id="4" name="Picture 3">
            <a:extLst>
              <a:ext uri="{FF2B5EF4-FFF2-40B4-BE49-F238E27FC236}">
                <a16:creationId xmlns:a16="http://schemas.microsoft.com/office/drawing/2014/main" id="{71A5D3C9-4FBF-4DAF-94D1-6B073E33D5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2887" y="1620890"/>
            <a:ext cx="4794244" cy="4110450"/>
          </a:xfrm>
          <a:prstGeom prst="rect">
            <a:avLst/>
          </a:prstGeom>
        </p:spPr>
      </p:pic>
    </p:spTree>
    <p:extLst>
      <p:ext uri="{BB962C8B-B14F-4D97-AF65-F5344CB8AC3E}">
        <p14:creationId xmlns:p14="http://schemas.microsoft.com/office/powerpoint/2010/main" val="3235674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209603" y="1193074"/>
            <a:ext cx="3608324" cy="5098473"/>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982398" y="1292451"/>
            <a:ext cx="7303239" cy="49990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Low" rtl="1">
              <a:lnSpc>
                <a:spcPct val="150000"/>
              </a:lnSpc>
              <a:spcAft>
                <a:spcPts val="0"/>
              </a:spcAft>
              <a:buSzPts val="1400"/>
            </a:pPr>
            <a:r>
              <a:rPr lang="ar-EG" sz="2400" b="1" cap="small" dirty="0">
                <a:solidFill>
                  <a:srgbClr val="002060"/>
                </a:solidFill>
                <a:latin typeface="Times New Roman" panose="02020603050405020304" pitchFamily="18" charset="0"/>
                <a:ea typeface="Times New Roman" panose="02020603050405020304" pitchFamily="18" charset="0"/>
                <a:cs typeface="+mj-cs"/>
              </a:rPr>
              <a:t>4. </a:t>
            </a:r>
            <a:r>
              <a:rPr lang="ar-SA" sz="2400" b="1" cap="small" dirty="0">
                <a:solidFill>
                  <a:srgbClr val="002060"/>
                </a:solidFill>
                <a:ea typeface="Times New Roman" panose="02020603050405020304" pitchFamily="18" charset="0"/>
              </a:rPr>
              <a:t>التعرف على ردات فعل الوجه</a:t>
            </a:r>
            <a:r>
              <a:rPr lang="en-US" sz="2400" cap="small" dirty="0">
                <a:solidFill>
                  <a:srgbClr val="002060"/>
                </a:solidFill>
                <a:latin typeface="Simplified Arabic" panose="02020603050405020304" pitchFamily="18" charset="-78"/>
                <a:ea typeface="Times New Roman" panose="02020603050405020304" pitchFamily="18" charset="0"/>
              </a:rPr>
              <a:t>: (</a:t>
            </a:r>
            <a:r>
              <a:rPr lang="en-US" sz="2400" dirty="0">
                <a:solidFill>
                  <a:srgbClr val="002060"/>
                </a:solidFill>
                <a:latin typeface="Times New Roman" panose="02020603050405020304" pitchFamily="18" charset="0"/>
                <a:ea typeface="Times New Roman" panose="02020603050405020304" pitchFamily="18" charset="0"/>
              </a:rPr>
              <a:t>Emotion</a:t>
            </a:r>
            <a:r>
              <a:rPr lang="en-US" sz="500" dirty="0">
                <a:solidFill>
                  <a:srgbClr val="002060"/>
                </a:solidFill>
                <a:latin typeface="Times New Roman" panose="02020603050405020304" pitchFamily="18" charset="0"/>
                <a:ea typeface="Times New Roman" panose="02020603050405020304" pitchFamily="18" charset="0"/>
              </a:rPr>
              <a:t> </a:t>
            </a:r>
            <a:r>
              <a:rPr lang="en-US" sz="2400" dirty="0">
                <a:solidFill>
                  <a:srgbClr val="002060"/>
                </a:solidFill>
                <a:latin typeface="Times New Roman" panose="02020603050405020304" pitchFamily="18" charset="0"/>
                <a:ea typeface="Times New Roman" panose="02020603050405020304" pitchFamily="18" charset="0"/>
              </a:rPr>
              <a:t>Recognition</a:t>
            </a:r>
            <a:r>
              <a:rPr lang="en-US" sz="2400" cap="small" dirty="0">
                <a:solidFill>
                  <a:srgbClr val="002060"/>
                </a:solidFill>
                <a:latin typeface="Simplified Arabic" panose="02020603050405020304" pitchFamily="18" charset="-78"/>
                <a:ea typeface="Times New Roman" panose="02020603050405020304" pitchFamily="18" charset="0"/>
              </a:rPr>
              <a:t>) </a:t>
            </a:r>
            <a:r>
              <a:rPr lang="ar-SA" sz="2400" cap="small" dirty="0">
                <a:solidFill>
                  <a:srgbClr val="002060"/>
                </a:solidFill>
                <a:ea typeface="Times New Roman" panose="02020603050405020304" pitchFamily="18" charset="0"/>
              </a:rPr>
              <a:t>وهي عبارة عن تقنية موجودة في برنامجٍ ما بحيث يتمكن من قراءة ردات فعل وجه الإنسان باستخدام تقنيات معالجة الصورة المتقدمة، وهو توجه حديث في مجالات الذكاء الاصطناعي، ويتجلى في الجمع بين الخوارزميات المعقدة وتقنيات معالجة الصورة التي ظهرت في السنوات العشر الأخيرة للحصول على فهمٍ أعمق لمشاعر الإنسان من خلال صورة وجه</a:t>
            </a:r>
            <a:r>
              <a:rPr lang="ar-EG" sz="2400" cap="small" dirty="0">
                <a:solidFill>
                  <a:srgbClr val="002060"/>
                </a:solidFill>
                <a:ea typeface="Times New Roman" panose="02020603050405020304" pitchFamily="18" charset="0"/>
              </a:rPr>
              <a:t>ة.</a:t>
            </a:r>
            <a:endParaRPr lang="ar-EG" sz="2400" b="1" cap="small" dirty="0">
              <a:solidFill>
                <a:srgbClr val="002060"/>
              </a:solidFill>
              <a:latin typeface="Times New Roman" panose="02020603050405020304" pitchFamily="18" charset="0"/>
              <a:ea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1032164" y="421707"/>
            <a:ext cx="10127672"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ctr" rtl="1">
              <a:defRPr/>
            </a:pPr>
            <a:r>
              <a:rPr lang="ar-EG" sz="2400" dirty="0">
                <a:solidFill>
                  <a:prstClr val="white"/>
                </a:solidFill>
                <a:latin typeface="Adobe Caslon Pro" panose="0205050205050A020403" pitchFamily="18" charset="0"/>
              </a:rPr>
              <a:t>أهم مجالات الذكاء الاصطناعي   </a:t>
            </a:r>
            <a:r>
              <a:rPr lang="en-US" sz="2400" dirty="0">
                <a:solidFill>
                  <a:prstClr val="white"/>
                </a:solidFill>
                <a:latin typeface="Adobe Caslon Pro" panose="0205050205050A020403" pitchFamily="18" charset="0"/>
              </a:rPr>
              <a:t>The most important areas of artificial intelligence</a:t>
            </a:r>
            <a:endParaRPr kumimoji="0" lang="en-US" sz="2000" b="0" i="0" u="none" strike="noStrike" kern="1200" cap="none" spc="0" normalizeH="0" baseline="0" noProof="0" dirty="0">
              <a:ln>
                <a:noFill/>
              </a:ln>
              <a:solidFill>
                <a:srgbClr val="002060"/>
              </a:solidFill>
              <a:effectLst/>
              <a:uLnTx/>
              <a:uFillTx/>
              <a:latin typeface="Calibri" panose="020F0502020204030204" pitchFamily="34" charset="0"/>
              <a:ea typeface="Calibri" panose="020F0502020204030204" pitchFamily="34" charset="0"/>
              <a:cs typeface="+mn-cs"/>
            </a:endParaRPr>
          </a:p>
        </p:txBody>
      </p:sp>
      <p:pic>
        <p:nvPicPr>
          <p:cNvPr id="4" name="Picture 3">
            <a:extLst>
              <a:ext uri="{FF2B5EF4-FFF2-40B4-BE49-F238E27FC236}">
                <a16:creationId xmlns:a16="http://schemas.microsoft.com/office/drawing/2014/main" id="{E3DFB9A2-7AA5-4654-B3A3-0F42D94EFA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3237" y="1426705"/>
            <a:ext cx="3353708" cy="451857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161276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127808" y="1257443"/>
            <a:ext cx="3857706" cy="528492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255817" y="1401078"/>
            <a:ext cx="8528497" cy="50990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Low" rtl="1">
              <a:lnSpc>
                <a:spcPct val="150000"/>
              </a:lnSpc>
              <a:spcAft>
                <a:spcPts val="0"/>
              </a:spcAft>
              <a:buSzPts val="1400"/>
            </a:pPr>
            <a:r>
              <a:rPr lang="ar-EG" sz="2400" b="1" cap="small" dirty="0">
                <a:solidFill>
                  <a:srgbClr val="002060"/>
                </a:solidFill>
                <a:latin typeface="Times New Roman" panose="02020603050405020304" pitchFamily="18" charset="0"/>
                <a:ea typeface="Times New Roman" panose="02020603050405020304" pitchFamily="18" charset="0"/>
                <a:cs typeface="+mj-cs"/>
              </a:rPr>
              <a:t>5. </a:t>
            </a:r>
            <a:r>
              <a:rPr lang="ar-SA" sz="2400" b="1" cap="small" dirty="0">
                <a:solidFill>
                  <a:srgbClr val="002060"/>
                </a:solidFill>
                <a:latin typeface="Times New Roman" panose="02020603050405020304" pitchFamily="18" charset="0"/>
                <a:ea typeface="Times New Roman" panose="02020603050405020304" pitchFamily="18" charset="0"/>
                <a:cs typeface="+mj-cs"/>
              </a:rPr>
              <a:t>التعلم العميق</a:t>
            </a:r>
            <a:r>
              <a:rPr lang="en-US" sz="2400" cap="small" dirty="0">
                <a:solidFill>
                  <a:srgbClr val="002060"/>
                </a:solidFill>
                <a:latin typeface="Simplified Arabic" panose="02020603050405020304" pitchFamily="18" charset="-78"/>
                <a:ea typeface="Times New Roman" panose="02020603050405020304" pitchFamily="18" charset="0"/>
                <a:cs typeface="+mj-cs"/>
              </a:rPr>
              <a:t> (</a:t>
            </a:r>
            <a:r>
              <a:rPr lang="en-US" sz="2400" b="1" dirty="0">
                <a:solidFill>
                  <a:srgbClr val="002060"/>
                </a:solidFill>
                <a:latin typeface="Times New Roman" panose="02020603050405020304" pitchFamily="18" charset="0"/>
                <a:ea typeface="Times New Roman" panose="02020603050405020304" pitchFamily="18" charset="0"/>
                <a:cs typeface="+mj-cs"/>
              </a:rPr>
              <a:t>Deep Learning</a:t>
            </a:r>
            <a:r>
              <a:rPr lang="en-US" sz="2400" cap="small" dirty="0">
                <a:solidFill>
                  <a:srgbClr val="002060"/>
                </a:solidFill>
                <a:latin typeface="Simplified Arabic" panose="02020603050405020304" pitchFamily="18" charset="-78"/>
                <a:ea typeface="Times New Roman" panose="02020603050405020304" pitchFamily="18" charset="0"/>
                <a:cs typeface="+mj-cs"/>
              </a:rPr>
              <a:t>)</a:t>
            </a:r>
            <a:r>
              <a:rPr lang="ar-SA" sz="2400" cap="small" dirty="0">
                <a:solidFill>
                  <a:srgbClr val="002060"/>
                </a:solidFill>
                <a:latin typeface="Times New Roman" panose="02020603050405020304" pitchFamily="18" charset="0"/>
                <a:ea typeface="Times New Roman" panose="02020603050405020304" pitchFamily="18" charset="0"/>
                <a:cs typeface="+mj-cs"/>
              </a:rPr>
              <a:t>: أحد أكثر مجالات الذكاء الاصطناعي شيوعًا اليوم، وتحاكي طريقة عمل العقل البشري في معالجة البيانات وإنشاء أنماطٍ يمكن استخدامها في صنع القرار، وهو فعليًّا مجموعة فرعية من </a:t>
            </a:r>
            <a:r>
              <a:rPr lang="en-US" sz="2400" dirty="0">
                <a:solidFill>
                  <a:srgbClr val="002060"/>
                </a:solidFill>
                <a:latin typeface="Times New Roman" panose="02020603050405020304" pitchFamily="18" charset="0"/>
                <a:ea typeface="Times New Roman" panose="02020603050405020304" pitchFamily="18" charset="0"/>
                <a:cs typeface="+mj-cs"/>
              </a:rPr>
              <a:t> </a:t>
            </a:r>
            <a:r>
              <a:rPr lang="en-US" sz="2400" b="1" dirty="0">
                <a:solidFill>
                  <a:srgbClr val="002060"/>
                </a:solidFill>
                <a:latin typeface="Times New Roman" panose="02020603050405020304" pitchFamily="18" charset="0"/>
                <a:ea typeface="Times New Roman" panose="02020603050405020304" pitchFamily="18" charset="0"/>
                <a:cs typeface="+mj-cs"/>
              </a:rPr>
              <a:t>Machine</a:t>
            </a:r>
            <a:r>
              <a:rPr lang="en-US" sz="1400" b="1" cap="small" dirty="0">
                <a:solidFill>
                  <a:srgbClr val="002060"/>
                </a:solidFill>
                <a:latin typeface="Simplified Arabic" panose="02020603050405020304" pitchFamily="18" charset="-78"/>
                <a:ea typeface="Times New Roman" panose="02020603050405020304" pitchFamily="18" charset="0"/>
                <a:cs typeface="+mj-cs"/>
              </a:rPr>
              <a:t> </a:t>
            </a:r>
            <a:r>
              <a:rPr lang="en-US" sz="2400" b="1" dirty="0">
                <a:solidFill>
                  <a:srgbClr val="002060"/>
                </a:solidFill>
                <a:latin typeface="Times New Roman" panose="02020603050405020304" pitchFamily="18" charset="0"/>
                <a:ea typeface="Times New Roman" panose="02020603050405020304" pitchFamily="18" charset="0"/>
                <a:cs typeface="+mj-cs"/>
              </a:rPr>
              <a:t>Learning</a:t>
            </a:r>
            <a:r>
              <a:rPr lang="en-US" sz="100" b="1" cap="small" dirty="0">
                <a:solidFill>
                  <a:srgbClr val="002060"/>
                </a:solidFill>
                <a:latin typeface="Simplified Arabic" panose="02020603050405020304" pitchFamily="18" charset="-78"/>
                <a:ea typeface="Times New Roman" panose="02020603050405020304" pitchFamily="18" charset="0"/>
                <a:cs typeface="+mj-cs"/>
              </a:rPr>
              <a:t> </a:t>
            </a:r>
            <a:r>
              <a:rPr lang="ar-SA" sz="2400" cap="small" dirty="0">
                <a:solidFill>
                  <a:srgbClr val="002060"/>
                </a:solidFill>
                <a:latin typeface="Times New Roman" panose="02020603050405020304" pitchFamily="18" charset="0"/>
                <a:ea typeface="Times New Roman" panose="02020603050405020304" pitchFamily="18" charset="0"/>
                <a:cs typeface="+mj-cs"/>
              </a:rPr>
              <a:t>ولكن أكثر عمقًا وتعقيدًا، و يطلق عليه أيضًا التعلم العصبون</a:t>
            </a:r>
            <a:r>
              <a:rPr lang="ar-EG" sz="2400" cap="small" dirty="0">
                <a:solidFill>
                  <a:srgbClr val="002060"/>
                </a:solidFill>
                <a:latin typeface="Times New Roman" panose="02020603050405020304" pitchFamily="18" charset="0"/>
                <a:ea typeface="Times New Roman" panose="02020603050405020304" pitchFamily="18" charset="0"/>
                <a:cs typeface="+mj-cs"/>
              </a:rPr>
              <a:t>ي</a:t>
            </a:r>
            <a:r>
              <a:rPr lang="ar-SA" sz="2400" cap="small" dirty="0">
                <a:solidFill>
                  <a:srgbClr val="002060"/>
                </a:solidFill>
                <a:latin typeface="Times New Roman" panose="02020603050405020304" pitchFamily="18" charset="0"/>
                <a:ea typeface="Times New Roman" panose="02020603050405020304" pitchFamily="18" charset="0"/>
                <a:cs typeface="+mj-cs"/>
              </a:rPr>
              <a:t> العمي</a:t>
            </a:r>
            <a:r>
              <a:rPr lang="ar-EG" sz="2400" cap="small" dirty="0">
                <a:solidFill>
                  <a:srgbClr val="002060"/>
                </a:solidFill>
                <a:latin typeface="Times New Roman" panose="02020603050405020304" pitchFamily="18" charset="0"/>
                <a:ea typeface="Times New Roman" panose="02020603050405020304" pitchFamily="18" charset="0"/>
                <a:cs typeface="+mj-cs"/>
              </a:rPr>
              <a:t>ق</a:t>
            </a:r>
            <a:r>
              <a:rPr lang="ar-EG" sz="2400" b="1" cap="small" dirty="0">
                <a:solidFill>
                  <a:srgbClr val="002060"/>
                </a:solidFill>
                <a:latin typeface="Times New Roman" panose="02020603050405020304" pitchFamily="18" charset="0"/>
                <a:ea typeface="Times New Roman" panose="02020603050405020304" pitchFamily="18" charset="0"/>
                <a:cs typeface="+mj-cs"/>
              </a:rPr>
              <a:t>.</a:t>
            </a:r>
          </a:p>
          <a:p>
            <a:pPr lvl="0" algn="justLow" rtl="1">
              <a:lnSpc>
                <a:spcPct val="150000"/>
              </a:lnSpc>
              <a:spcAft>
                <a:spcPts val="0"/>
              </a:spcAft>
              <a:buSzPts val="1400"/>
            </a:pPr>
            <a:r>
              <a:rPr lang="ar-EG" sz="2400" b="1" cap="small" dirty="0">
                <a:solidFill>
                  <a:srgbClr val="002060"/>
                </a:solidFill>
                <a:latin typeface="Simplified Arabic" panose="02020603050405020304" pitchFamily="18" charset="-78"/>
                <a:ea typeface="Times New Roman" panose="02020603050405020304" pitchFamily="18" charset="0"/>
                <a:cs typeface="+mj-cs"/>
              </a:rPr>
              <a:t>6. </a:t>
            </a:r>
            <a:r>
              <a:rPr lang="ar-SA" sz="2400" b="1" cap="small" dirty="0">
                <a:solidFill>
                  <a:srgbClr val="002060"/>
                </a:solidFill>
                <a:ea typeface="Times New Roman" panose="02020603050405020304" pitchFamily="18" charset="0"/>
                <a:cs typeface="+mj-cs"/>
              </a:rPr>
              <a:t>تحليل النص</a:t>
            </a:r>
            <a:r>
              <a:rPr lang="en-US" sz="2400" cap="small" dirty="0">
                <a:solidFill>
                  <a:srgbClr val="002060"/>
                </a:solidFill>
                <a:latin typeface="Simplified Arabic" panose="02020603050405020304" pitchFamily="18" charset="-78"/>
                <a:ea typeface="Times New Roman" panose="02020603050405020304" pitchFamily="18" charset="0"/>
                <a:cs typeface="+mj-cs"/>
              </a:rPr>
              <a:t> : (</a:t>
            </a:r>
            <a:r>
              <a:rPr lang="en-US" sz="2400" b="1" dirty="0">
                <a:solidFill>
                  <a:srgbClr val="002060"/>
                </a:solidFill>
                <a:latin typeface="Times New Roman" panose="02020603050405020304" pitchFamily="18" charset="0"/>
                <a:ea typeface="Times New Roman" panose="02020603050405020304" pitchFamily="18" charset="0"/>
                <a:cs typeface="+mj-cs"/>
              </a:rPr>
              <a:t>Text Analysis</a:t>
            </a:r>
            <a:r>
              <a:rPr lang="en-US" sz="2400" cap="small" dirty="0">
                <a:solidFill>
                  <a:srgbClr val="002060"/>
                </a:solidFill>
                <a:latin typeface="Simplified Arabic" panose="02020603050405020304" pitchFamily="18" charset="-78"/>
                <a:ea typeface="Times New Roman" panose="02020603050405020304" pitchFamily="18" charset="0"/>
                <a:cs typeface="+mj-cs"/>
              </a:rPr>
              <a:t>)  </a:t>
            </a:r>
            <a:r>
              <a:rPr lang="ar-SA" sz="2400" cap="small" dirty="0">
                <a:solidFill>
                  <a:srgbClr val="002060"/>
                </a:solidFill>
                <a:latin typeface="Simplified Arabic" panose="02020603050405020304" pitchFamily="18" charset="-78"/>
                <a:ea typeface="Times New Roman" panose="02020603050405020304" pitchFamily="18" charset="0"/>
                <a:cs typeface="+mj-cs"/>
              </a:rPr>
              <a:t>من أبرز مجالات الذكاء الاصطناعي اليوم، وهي عبارة عن عمليةٍ يستطيع فيها البرنامج تحليل النصوص بطريقةٍ تمكنه من فهم معناها بشكلٍ آلي، إذ إن الغاية من تحليل النص هو الحصول على بيانات منظمة ذات مغزى، وبذلك يمكن اعتبار هذه العملية نوعًا من التشريح للمستندات غير المنظمة وتحويلها إلى بيانات سهلة الإدارة وممكنة التفسير</a:t>
            </a:r>
            <a:r>
              <a:rPr lang="ar-EG" sz="2400" cap="small" dirty="0">
                <a:solidFill>
                  <a:srgbClr val="002060"/>
                </a:solidFill>
                <a:latin typeface="Simplified Arabic" panose="02020603050405020304" pitchFamily="18" charset="-78"/>
                <a:ea typeface="Times New Roman" panose="02020603050405020304" pitchFamily="18" charset="0"/>
                <a:cs typeface="+mj-cs"/>
              </a:rPr>
              <a:t>.</a:t>
            </a:r>
          </a:p>
          <a:p>
            <a:pPr lvl="0" algn="justLow" rtl="1">
              <a:spcAft>
                <a:spcPts val="0"/>
              </a:spcAft>
              <a:buSzPts val="1400"/>
            </a:pPr>
            <a:endParaRPr lang="en-US" dirty="0">
              <a:solidFill>
                <a:srgbClr val="002060"/>
              </a:solidFill>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8" name="Rectangle: Rounded Corners 7">
            <a:extLst>
              <a:ext uri="{FF2B5EF4-FFF2-40B4-BE49-F238E27FC236}">
                <a16:creationId xmlns:a16="http://schemas.microsoft.com/office/drawing/2014/main" id="{B0579821-455D-4668-B45E-6D81B8A076C8}"/>
              </a:ext>
            </a:extLst>
          </p:cNvPr>
          <p:cNvSpPr/>
          <p:nvPr/>
        </p:nvSpPr>
        <p:spPr>
          <a:xfrm>
            <a:off x="1477430" y="486076"/>
            <a:ext cx="1049449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ctr" rtl="1">
              <a:defRPr/>
            </a:pPr>
            <a:r>
              <a:rPr lang="ar-EG" sz="2400" dirty="0">
                <a:solidFill>
                  <a:prstClr val="white"/>
                </a:solidFill>
                <a:latin typeface="Adobe Caslon Pro" panose="0205050205050A020403" pitchFamily="18" charset="0"/>
              </a:rPr>
              <a:t>أهم مجالات الذكاء الاصطناعي   </a:t>
            </a:r>
            <a:r>
              <a:rPr lang="en-US" sz="2400" b="1" dirty="0">
                <a:solidFill>
                  <a:prstClr val="white"/>
                </a:solidFill>
                <a:latin typeface="Adobe Caslon Pro" panose="0205050205050A020403" pitchFamily="18" charset="0"/>
              </a:rPr>
              <a:t>The most important areas of artificial intelligence</a:t>
            </a:r>
            <a:endParaRPr kumimoji="0" lang="en-US" sz="2000" b="1" i="0" u="none" strike="noStrike" kern="1200" cap="none" spc="0" normalizeH="0" baseline="0" noProof="0" dirty="0">
              <a:ln>
                <a:noFill/>
              </a:ln>
              <a:solidFill>
                <a:srgbClr val="002060"/>
              </a:solidFill>
              <a:effectLst/>
              <a:uLnTx/>
              <a:uFillTx/>
              <a:latin typeface="Adobe Caslon Pro" panose="0205050205050A020403" pitchFamily="18" charset="0"/>
              <a:ea typeface="Calibri" panose="020F0502020204030204" pitchFamily="34" charset="0"/>
            </a:endParaRPr>
          </a:p>
        </p:txBody>
      </p:sp>
      <p:pic>
        <p:nvPicPr>
          <p:cNvPr id="4" name="Picture 3">
            <a:extLst>
              <a:ext uri="{FF2B5EF4-FFF2-40B4-BE49-F238E27FC236}">
                <a16:creationId xmlns:a16="http://schemas.microsoft.com/office/drawing/2014/main" id="{D26DAA4D-2749-4FDE-9FE8-DC9AA98065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122" y="1836769"/>
            <a:ext cx="3049331" cy="40039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241757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3506" y="1150724"/>
            <a:ext cx="4128422" cy="536343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087091" y="1330036"/>
            <a:ext cx="7656626" cy="500481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lgn="justLow" rtl="1">
              <a:lnSpc>
                <a:spcPct val="150000"/>
              </a:lnSpc>
              <a:buFont typeface="Wingdings" panose="05000000000000000000" pitchFamily="2" charset="2"/>
              <a:buChar char="Ø"/>
            </a:pPr>
            <a:r>
              <a:rPr lang="ar-EG" sz="2400" b="1" cap="small" dirty="0">
                <a:solidFill>
                  <a:srgbClr val="002060"/>
                </a:solidFill>
                <a:cs typeface="+mj-cs"/>
              </a:rPr>
              <a:t>مفهوم البيانات الضخمة:    </a:t>
            </a:r>
            <a:endParaRPr lang="en-US" sz="2400" dirty="0">
              <a:solidFill>
                <a:srgbClr val="002060"/>
              </a:solidFill>
              <a:cs typeface="+mj-cs"/>
            </a:endParaRPr>
          </a:p>
          <a:p>
            <a:pPr algn="justLow" rtl="1">
              <a:lnSpc>
                <a:spcPct val="150000"/>
              </a:lnSpc>
            </a:pPr>
            <a:r>
              <a:rPr lang="ar-EG" sz="2400" cap="small" dirty="0">
                <a:solidFill>
                  <a:srgbClr val="002060"/>
                </a:solidFill>
                <a:cs typeface="+mj-cs"/>
              </a:rPr>
              <a:t>      يُشير مركز غارتنر</a:t>
            </a:r>
            <a:r>
              <a:rPr lang="en-US" sz="2400" b="1" dirty="0">
                <a:solidFill>
                  <a:srgbClr val="002060"/>
                </a:solidFill>
                <a:latin typeface="Adobe Caslon Pro" panose="0205050205050A020403" pitchFamily="18" charset="0"/>
                <a:cs typeface="+mj-cs"/>
              </a:rPr>
              <a:t>Gartner</a:t>
            </a:r>
            <a:r>
              <a:rPr lang="ar-EG" sz="2400" cap="small" dirty="0">
                <a:solidFill>
                  <a:srgbClr val="002060"/>
                </a:solidFill>
                <a:cs typeface="+mj-cs"/>
              </a:rPr>
              <a:t> للأبحاث في عرضه لمفهوم  "البيانات الضخمة" بــ </a:t>
            </a:r>
            <a:r>
              <a:rPr lang="en-US" sz="2400" b="1" cap="small" dirty="0">
                <a:solidFill>
                  <a:srgbClr val="002060"/>
                </a:solidFill>
                <a:latin typeface="Adobe Caslon Pro" panose="0205050205050A020403" pitchFamily="18" charset="0"/>
                <a:cs typeface="+mj-cs"/>
              </a:rPr>
              <a:t>3VS</a:t>
            </a:r>
            <a:r>
              <a:rPr lang="ar-EG" sz="2400" b="1" cap="small" dirty="0">
                <a:solidFill>
                  <a:srgbClr val="002060"/>
                </a:solidFill>
                <a:latin typeface="Adobe Caslon Pro" panose="0205050205050A020403" pitchFamily="18" charset="0"/>
                <a:cs typeface="+mj-cs"/>
              </a:rPr>
              <a:t> </a:t>
            </a:r>
            <a:r>
              <a:rPr lang="ar-EG" sz="2400" cap="small" dirty="0">
                <a:solidFill>
                  <a:srgbClr val="002060"/>
                </a:solidFill>
                <a:cs typeface="+mj-cs"/>
              </a:rPr>
              <a:t> مشيراً لكونها أصول المعلومات أو الصورة الخام للمعلومات، و التي تحتوي على بيانات عالية الحجم </a:t>
            </a:r>
            <a:r>
              <a:rPr lang="en-US" sz="2400" b="1" dirty="0">
                <a:solidFill>
                  <a:srgbClr val="002060"/>
                </a:solidFill>
                <a:latin typeface="Adobe Caslon Pro" panose="0205050205050A020403" pitchFamily="18" charset="0"/>
                <a:cs typeface="+mj-cs"/>
              </a:rPr>
              <a:t>Volumes</a:t>
            </a:r>
            <a:r>
              <a:rPr lang="ar-EG" sz="2400" b="1" cap="small" dirty="0">
                <a:solidFill>
                  <a:srgbClr val="002060"/>
                </a:solidFill>
                <a:latin typeface="Adobe Caslon Pro" panose="0205050205050A020403" pitchFamily="18" charset="0"/>
                <a:cs typeface="+mj-cs"/>
              </a:rPr>
              <a:t> </a:t>
            </a:r>
            <a:r>
              <a:rPr lang="ar-EG" sz="2400" cap="small" dirty="0">
                <a:solidFill>
                  <a:srgbClr val="002060"/>
                </a:solidFill>
                <a:cs typeface="+mj-cs"/>
              </a:rPr>
              <a:t>وعالية السرعة</a:t>
            </a:r>
            <a:r>
              <a:rPr lang="en-US" sz="2400" b="1" dirty="0">
                <a:solidFill>
                  <a:srgbClr val="002060"/>
                </a:solidFill>
                <a:latin typeface="Adobe Caslon Pro" panose="0205050205050A020403" pitchFamily="18" charset="0"/>
                <a:cs typeface="+mj-cs"/>
              </a:rPr>
              <a:t>Velocity</a:t>
            </a:r>
            <a:r>
              <a:rPr lang="ar-EG" sz="2400" cap="small" dirty="0">
                <a:solidFill>
                  <a:srgbClr val="002060"/>
                </a:solidFill>
                <a:cs typeface="+mj-cs"/>
              </a:rPr>
              <a:t> وهائلة التنوع </a:t>
            </a:r>
            <a:r>
              <a:rPr lang="en-US" sz="2400" b="1" dirty="0">
                <a:solidFill>
                  <a:srgbClr val="002060"/>
                </a:solidFill>
                <a:latin typeface="Adobe Caslon Pro" panose="0205050205050A020403" pitchFamily="18" charset="0"/>
                <a:cs typeface="+mj-cs"/>
              </a:rPr>
              <a:t>Variety</a:t>
            </a:r>
            <a:r>
              <a:rPr lang="ar-EG" sz="2400" b="1" cap="small" dirty="0">
                <a:solidFill>
                  <a:srgbClr val="002060"/>
                </a:solidFill>
                <a:latin typeface="Adobe Caslon Pro" panose="0205050205050A020403" pitchFamily="18" charset="0"/>
                <a:cs typeface="+mj-cs"/>
              </a:rPr>
              <a:t>.</a:t>
            </a:r>
            <a:endParaRPr lang="en-US" sz="2400" b="1" dirty="0">
              <a:solidFill>
                <a:srgbClr val="002060"/>
              </a:solidFill>
              <a:latin typeface="Adobe Caslon Pro" panose="0205050205050A020403" pitchFamily="18" charset="0"/>
              <a:cs typeface="+mj-cs"/>
            </a:endParaRPr>
          </a:p>
          <a:p>
            <a:pPr algn="justLow" rtl="1">
              <a:lnSpc>
                <a:spcPct val="150000"/>
              </a:lnSpc>
            </a:pPr>
            <a:r>
              <a:rPr lang="ar-SA" sz="2400" dirty="0">
                <a:solidFill>
                  <a:srgbClr val="002060"/>
                </a:solidFill>
                <a:cs typeface="+mj-cs"/>
              </a:rPr>
              <a:t>    بينما تعرف مؤسسة </a:t>
            </a:r>
            <a:r>
              <a:rPr lang="en-US" sz="2400" b="1" dirty="0">
                <a:solidFill>
                  <a:srgbClr val="002060"/>
                </a:solidFill>
                <a:latin typeface="Adobe Caslon Pro" panose="0205050205050A020403" pitchFamily="18" charset="0"/>
                <a:cs typeface="+mj-cs"/>
              </a:rPr>
              <a:t>Tech America </a:t>
            </a:r>
            <a:r>
              <a:rPr lang="ar-SA" sz="2400" cap="small" dirty="0">
                <a:solidFill>
                  <a:srgbClr val="002060"/>
                </a:solidFill>
                <a:cs typeface="+mj-cs"/>
              </a:rPr>
              <a:t>البيانات الضخمة بكونها " كميات كبيرة من البيانات العالية السرعة والمعقدة والمتغيرة التي تتطلب تقنيات متقدمة لتمكين الاستفادة بالمعلومات التي تحتوي عليها وتخزينها وتوزيعها وإدارتها وتحليلها ومن ثم اتخاذ القرارات المختلفة</a:t>
            </a:r>
            <a:r>
              <a:rPr lang="ar-SA" sz="2400" b="1" cap="small" baseline="30000" dirty="0">
                <a:solidFill>
                  <a:srgbClr val="002060"/>
                </a:solidFill>
                <a:cs typeface="+mj-cs"/>
              </a:rPr>
              <a:t> </a:t>
            </a:r>
            <a:r>
              <a:rPr lang="ar-EG" sz="2400" b="1" cap="small" baseline="30000" dirty="0">
                <a:solidFill>
                  <a:srgbClr val="002060"/>
                </a:solidFill>
                <a:cs typeface="+mj-cs"/>
              </a:rPr>
              <a:t>.</a:t>
            </a:r>
            <a:endParaRPr lang="en-US" sz="2400" dirty="0">
              <a:solidFill>
                <a:srgbClr val="002060"/>
              </a:solidFill>
              <a:cs typeface="+mj-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7" name="Rectangle: Rounded Corners 6">
            <a:extLst>
              <a:ext uri="{FF2B5EF4-FFF2-40B4-BE49-F238E27FC236}">
                <a16:creationId xmlns:a16="http://schemas.microsoft.com/office/drawing/2014/main" id="{1D6EEBB3-8551-4EF4-9904-E4C9A639AE68}"/>
              </a:ext>
            </a:extLst>
          </p:cNvPr>
          <p:cNvSpPr/>
          <p:nvPr/>
        </p:nvSpPr>
        <p:spPr>
          <a:xfrm>
            <a:off x="3103417" y="341301"/>
            <a:ext cx="7038857" cy="811961"/>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342900" lvl="0" indent="-342900" algn="justLow" rtl="1">
              <a:lnSpc>
                <a:spcPct val="150000"/>
              </a:lnSpc>
              <a:buFont typeface="Wingdings" panose="05000000000000000000" pitchFamily="2" charset="2"/>
              <a:buChar char="Ø"/>
            </a:pPr>
            <a:r>
              <a:rPr lang="ar-EG" sz="2400" b="1" dirty="0">
                <a:solidFill>
                  <a:schemeClr val="bg1"/>
                </a:solidFill>
                <a:latin typeface="Adobe Caslon Pro" panose="0205050205050A020403" pitchFamily="18" charset="0"/>
                <a:cs typeface="Times New Roman" panose="02020603050405020304" pitchFamily="18" charset="0"/>
              </a:rPr>
              <a:t>خامساً: مفهوم البيانات الضخمة</a:t>
            </a:r>
            <a:r>
              <a:rPr lang="ar-EG" sz="2000" b="1" dirty="0">
                <a:solidFill>
                  <a:schemeClr val="bg1"/>
                </a:solidFill>
                <a:latin typeface="Adobe Caslon Pro" panose="0205050205050A020403" pitchFamily="18" charset="0"/>
                <a:cs typeface="Times New Roman" panose="02020603050405020304" pitchFamily="18" charset="0"/>
              </a:rPr>
              <a:t>.</a:t>
            </a:r>
            <a:r>
              <a:rPr lang="en-US" sz="2000" b="1" dirty="0">
                <a:solidFill>
                  <a:schemeClr val="bg1"/>
                </a:solidFill>
                <a:latin typeface="Adobe Caslon Pro" panose="0205050205050A020403" pitchFamily="18" charset="0"/>
                <a:cs typeface="Times New Roman" panose="02020603050405020304" pitchFamily="18" charset="0"/>
              </a:rPr>
              <a:t> </a:t>
            </a:r>
            <a:r>
              <a:rPr lang="en-US" sz="2800" b="1" dirty="0">
                <a:solidFill>
                  <a:schemeClr val="bg1"/>
                </a:solidFill>
                <a:latin typeface="Adobe Caslon Pro" panose="0205050205050A020403" pitchFamily="18" charset="0"/>
                <a:cs typeface="Times New Roman" panose="02020603050405020304" pitchFamily="18" charset="0"/>
              </a:rPr>
              <a:t>Big Data Concept   </a:t>
            </a:r>
            <a:endParaRPr lang="ar-EG" sz="2400" b="1" dirty="0">
              <a:solidFill>
                <a:schemeClr val="bg1"/>
              </a:solidFill>
              <a:latin typeface="Adobe Caslon Pro" panose="0205050205050A020403"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A951664A-DF76-43FF-A0D0-1AA0982C6D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9001" y="1071115"/>
            <a:ext cx="5056009" cy="464521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029083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6" y="440938"/>
            <a:ext cx="38114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2060"/>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063578" y="945800"/>
            <a:ext cx="4128422" cy="556461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232818" y="1221306"/>
            <a:ext cx="6871855" cy="51933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Low" rtl="1">
              <a:spcAft>
                <a:spcPts val="0"/>
              </a:spcAft>
            </a:pPr>
            <a:r>
              <a:rPr lang="ar-EG" sz="2400" cap="small" dirty="0">
                <a:solidFill>
                  <a:srgbClr val="002060"/>
                </a:solidFill>
                <a:latin typeface="Calibri" panose="020F0502020204030204" pitchFamily="34" charset="0"/>
                <a:ea typeface="Calibri" panose="020F0502020204030204" pitchFamily="34" charset="0"/>
                <a:cs typeface="Simplified Arabic" panose="02020603050405020304" pitchFamily="18" charset="-78"/>
              </a:rPr>
              <a:t> </a:t>
            </a:r>
            <a:r>
              <a:rPr lang="ar-EG" sz="2800" cap="small" dirty="0">
                <a:solidFill>
                  <a:srgbClr val="002060"/>
                </a:solidFill>
                <a:ea typeface="Calibri" panose="020F0502020204030204" pitchFamily="34" charset="0"/>
                <a:cs typeface="Simplified Arabic" panose="02020603050405020304" pitchFamily="18" charset="-78"/>
              </a:rPr>
              <a:t> </a:t>
            </a:r>
            <a:endParaRPr lang="en-US" sz="2400" dirty="0">
              <a:solidFill>
                <a:srgbClr val="002060"/>
              </a:solidFill>
            </a:endParaRPr>
          </a:p>
          <a:p>
            <a:pPr algn="justLow" rtl="1">
              <a:lnSpc>
                <a:spcPct val="107000"/>
              </a:lnSpc>
              <a:spcAft>
                <a:spcPts val="0"/>
              </a:spcAft>
            </a:pPr>
            <a:r>
              <a:rPr lang="ar-EG" sz="2400" cap="small" dirty="0">
                <a:solidFill>
                  <a:srgbClr val="002060"/>
                </a:solidFill>
                <a:latin typeface="Calibri" panose="020F0502020204030204" pitchFamily="34" charset="0"/>
                <a:ea typeface="Calibri" panose="020F0502020204030204" pitchFamily="34" charset="0"/>
                <a:cs typeface="Simplified Arabic" panose="02020603050405020304" pitchFamily="18" charset="-78"/>
              </a:rPr>
              <a:t>     </a:t>
            </a:r>
            <a:r>
              <a:rPr lang="ar-EG" sz="2400" cap="small" dirty="0">
                <a:solidFill>
                  <a:srgbClr val="002060"/>
                </a:solidFill>
                <a:latin typeface="Calibri" panose="020F0502020204030204" pitchFamily="34" charset="0"/>
                <a:ea typeface="Calibri" panose="020F0502020204030204" pitchFamily="34" charset="0"/>
                <a:cs typeface="+mj-cs"/>
              </a:rPr>
              <a:t>يتم الحصول على البيانات الضخمة عبر إيجاد علاقات بين مصادر مختلفة للمعلومات، من خلال برامج كمبيوتر، مثل المعاملات المالية، ومحركات البحث، وشبكات التواصل الاجتماعي، والمعلومات الناتجة من تواصل الآلات مع بعضها بعضاً عبر إنترنت الأشياء وسلوكيات الأشخاص عبر الإنترنت ومعلومات أجهزة الاستشعار </a:t>
            </a:r>
            <a:r>
              <a:rPr lang="en-US" sz="2400" dirty="0">
                <a:solidFill>
                  <a:srgbClr val="002060"/>
                </a:solidFill>
                <a:latin typeface="Times New Roman" panose="02020603050405020304" pitchFamily="18" charset="0"/>
                <a:ea typeface="Calibri" panose="020F0502020204030204" pitchFamily="34" charset="0"/>
                <a:cs typeface="+mj-cs"/>
              </a:rPr>
              <a:t>Sensors</a:t>
            </a:r>
            <a:r>
              <a:rPr lang="ar-EG" sz="2400" cap="small" dirty="0">
                <a:solidFill>
                  <a:srgbClr val="002060"/>
                </a:solidFill>
                <a:latin typeface="Calibri" panose="020F0502020204030204" pitchFamily="34" charset="0"/>
                <a:ea typeface="Calibri" panose="020F0502020204030204" pitchFamily="34" charset="0"/>
                <a:cs typeface="+mj-cs"/>
              </a:rPr>
              <a:t> فجميع هذه المعلومات يتم تخزينها وتحليلها عبر برامج عملاقة </a:t>
            </a:r>
            <a:r>
              <a:rPr lang="en-US" sz="2400" dirty="0">
                <a:solidFill>
                  <a:srgbClr val="002060"/>
                </a:solidFill>
                <a:latin typeface="Times New Roman" panose="02020603050405020304" pitchFamily="18" charset="0"/>
                <a:ea typeface="Calibri" panose="020F0502020204030204" pitchFamily="34" charset="0"/>
                <a:cs typeface="+mj-cs"/>
              </a:rPr>
              <a:t>Soft</a:t>
            </a:r>
            <a:r>
              <a:rPr lang="en-US" sz="100" dirty="0">
                <a:solidFill>
                  <a:srgbClr val="002060"/>
                </a:solidFill>
                <a:latin typeface="Times New Roman" panose="02020603050405020304" pitchFamily="18" charset="0"/>
                <a:ea typeface="Calibri" panose="020F0502020204030204" pitchFamily="34" charset="0"/>
                <a:cs typeface="+mj-cs"/>
              </a:rPr>
              <a:t> </a:t>
            </a:r>
            <a:r>
              <a:rPr lang="en-US" sz="2400" dirty="0">
                <a:solidFill>
                  <a:srgbClr val="002060"/>
                </a:solidFill>
                <a:latin typeface="Times New Roman" panose="02020603050405020304" pitchFamily="18" charset="0"/>
                <a:ea typeface="Calibri" panose="020F0502020204030204" pitchFamily="34" charset="0"/>
                <a:cs typeface="+mj-cs"/>
              </a:rPr>
              <a:t>Ware</a:t>
            </a:r>
            <a:r>
              <a:rPr lang="ar-EG" sz="2400" cap="small" dirty="0">
                <a:solidFill>
                  <a:srgbClr val="002060"/>
                </a:solidFill>
                <a:latin typeface="Calibri" panose="020F0502020204030204" pitchFamily="34" charset="0"/>
                <a:ea typeface="Calibri" panose="020F0502020204030204" pitchFamily="34" charset="0"/>
                <a:cs typeface="+mj-cs"/>
              </a:rPr>
              <a:t> تعمل على إعادة تصنيف المعلومات، وإنشاء روابط بينها وبين بعضها بعضاً بهدف المساعدة فى فهم وتطوير جميع أبعاد الظاهرة محل الاهتمام.</a:t>
            </a:r>
            <a:endParaRPr lang="en-US" dirty="0">
              <a:solidFill>
                <a:srgbClr val="002060"/>
              </a:solidFill>
              <a:latin typeface="Calibri" panose="020F0502020204030204" pitchFamily="34" charset="0"/>
              <a:ea typeface="Calibri" panose="020F0502020204030204" pitchFamily="34" charset="0"/>
              <a:cs typeface="+mj-cs"/>
            </a:endParaRPr>
          </a:p>
          <a:p>
            <a:pPr algn="justLow" rtl="1">
              <a:lnSpc>
                <a:spcPct val="107000"/>
              </a:lnSpc>
              <a:spcAft>
                <a:spcPts val="0"/>
              </a:spcAft>
            </a:pPr>
            <a:r>
              <a:rPr lang="ar-EG" sz="2400" cap="small" dirty="0">
                <a:solidFill>
                  <a:srgbClr val="002060"/>
                </a:solidFill>
                <a:ea typeface="Calibri" panose="020F0502020204030204" pitchFamily="34" charset="0"/>
                <a:cs typeface="+mj-cs"/>
              </a:rPr>
              <a:t>فمثلا موقع فيس بوك تتم إضافة 2.5 مليار محتوي له يومياً ( أي ما يعادل 500 تيرابايت من البيانات) حيث يتطلب تحليلها أدوات برمجية لتعظيم الاستفادة منها فى تقديم خدمات وحلول تقنية وإعلانية أفضل للجمهور. </a:t>
            </a:r>
            <a:r>
              <a:rPr lang="ar-EG" sz="2400" cap="small" dirty="0">
                <a:ea typeface="Calibri" panose="020F0502020204030204" pitchFamily="34" charset="0"/>
                <a:cs typeface="Simplified Arabic" panose="02020603050405020304" pitchFamily="18" charset="-78"/>
              </a:rPr>
              <a:t>الفي</a:t>
            </a:r>
          </a:p>
          <a:p>
            <a:pPr algn="justLow" rtl="1">
              <a:lnSpc>
                <a:spcPct val="107000"/>
              </a:lnSpc>
              <a:spcAft>
                <a:spcPts val="0"/>
              </a:spcAft>
            </a:pPr>
            <a:endParaRPr lang="ar-EG" sz="2400" cap="small" dirty="0">
              <a:ea typeface="Calibri" panose="020F0502020204030204" pitchFamily="34" charset="0"/>
              <a:cs typeface="Simplified Arabic" panose="02020603050405020304" pitchFamily="18" charset="-78"/>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311175" y="6014506"/>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493254" y="315023"/>
            <a:ext cx="1738927" cy="811960"/>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4724400" y="211151"/>
            <a:ext cx="6871854" cy="811961"/>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57150" lvl="0" algn="ctr" rtl="1">
              <a:lnSpc>
                <a:spcPct val="107000"/>
              </a:lnSpc>
              <a:spcAft>
                <a:spcPts val="800"/>
              </a:spcAft>
              <a:defRPr/>
            </a:pPr>
            <a:r>
              <a:rPr kumimoji="0" lang="ar-EG" sz="24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mj-cs"/>
              </a:rPr>
              <a:t>مصادر الحصول على البيانات الضخمة  </a:t>
            </a:r>
            <a:r>
              <a:rPr lang="en-US" sz="2800" b="1" dirty="0">
                <a:solidFill>
                  <a:prstClr val="white"/>
                </a:solidFill>
                <a:latin typeface="Adobe Caslon Pro" panose="0205050205050A020403" pitchFamily="18" charset="0"/>
                <a:ea typeface="Calibri" panose="020F0502020204030204" pitchFamily="34" charset="0"/>
                <a:cs typeface="+mj-cs"/>
              </a:rPr>
              <a:t>Big Data Sources</a:t>
            </a:r>
            <a:endParaRPr kumimoji="0" lang="en-US" sz="2800" b="1" i="0" u="none" strike="noStrike" kern="1200" cap="none" spc="0" normalizeH="0" baseline="0" noProof="0" dirty="0">
              <a:ln>
                <a:noFill/>
              </a:ln>
              <a:solidFill>
                <a:prstClr val="white"/>
              </a:solidFill>
              <a:effectLst/>
              <a:uLnTx/>
              <a:uFillTx/>
              <a:latin typeface="Adobe Caslon Pro" panose="0205050205050A020403" pitchFamily="18" charset="0"/>
              <a:ea typeface="Calibri" panose="020F0502020204030204" pitchFamily="34" charset="0"/>
              <a:cs typeface="+mj-cs"/>
            </a:endParaRPr>
          </a:p>
        </p:txBody>
      </p:sp>
      <p:sp>
        <p:nvSpPr>
          <p:cNvPr id="3" name="Rectangle: Rounded Corners 2">
            <a:extLst>
              <a:ext uri="{FF2B5EF4-FFF2-40B4-BE49-F238E27FC236}">
                <a16:creationId xmlns:a16="http://schemas.microsoft.com/office/drawing/2014/main" id="{C38F9112-CD6B-47CE-BC60-0C0D53873D0C}"/>
              </a:ext>
            </a:extLst>
          </p:cNvPr>
          <p:cNvSpPr/>
          <p:nvPr/>
        </p:nvSpPr>
        <p:spPr>
          <a:xfrm>
            <a:off x="1177636" y="6214561"/>
            <a:ext cx="45719" cy="457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pic>
        <p:nvPicPr>
          <p:cNvPr id="6" name="Picture 5">
            <a:extLst>
              <a:ext uri="{FF2B5EF4-FFF2-40B4-BE49-F238E27FC236}">
                <a16:creationId xmlns:a16="http://schemas.microsoft.com/office/drawing/2014/main" id="{A90DB0CA-CD23-4FB0-A6CA-EB61CE964767}"/>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87325" y="1149027"/>
            <a:ext cx="5058165" cy="49111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443578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861023"/>
            <a:ext cx="4128422" cy="59512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449782" y="987946"/>
            <a:ext cx="8390248" cy="58243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07000"/>
              </a:lnSpc>
              <a:spcAft>
                <a:spcPts val="0"/>
              </a:spcAft>
            </a:pPr>
            <a:r>
              <a:rPr lang="ar-EG" sz="2000" dirty="0">
                <a:solidFill>
                  <a:srgbClr val="002060"/>
                </a:solidFill>
                <a:latin typeface="Calibri" panose="020F0502020204030204" pitchFamily="34" charset="0"/>
                <a:ea typeface="Calibri" panose="020F0502020204030204" pitchFamily="34" charset="0"/>
                <a:cs typeface="+mj-cs"/>
              </a:rPr>
              <a:t>     </a:t>
            </a:r>
            <a:r>
              <a:rPr lang="ar-EG" sz="2400" dirty="0">
                <a:solidFill>
                  <a:srgbClr val="002060"/>
                </a:solidFill>
                <a:latin typeface="Calibri" panose="020F0502020204030204" pitchFamily="34" charset="0"/>
                <a:ea typeface="Calibri" panose="020F0502020204030204" pitchFamily="34" charset="0"/>
                <a:cs typeface="+mj-cs"/>
              </a:rPr>
              <a:t>مبتكرها الأول هو </a:t>
            </a:r>
            <a:r>
              <a:rPr lang="ar-SA" sz="2400" dirty="0">
                <a:solidFill>
                  <a:srgbClr val="002060"/>
                </a:solidFill>
                <a:latin typeface="Calibri" panose="020F0502020204030204" pitchFamily="34" charset="0"/>
                <a:ea typeface="Calibri" panose="020F0502020204030204" pitchFamily="34" charset="0"/>
                <a:cs typeface="+mj-cs"/>
              </a:rPr>
              <a:t>العالم المسلم</a:t>
            </a:r>
            <a:r>
              <a:rPr lang="en-US" sz="2400" dirty="0">
                <a:solidFill>
                  <a:srgbClr val="002060"/>
                </a:solidFill>
                <a:latin typeface="Simplified Arabic" panose="02020603050405020304" pitchFamily="18" charset="-78"/>
                <a:ea typeface="Calibri" panose="020F0502020204030204" pitchFamily="34" charset="0"/>
                <a:cs typeface="+mj-cs"/>
              </a:rPr>
              <a:t>" </a:t>
            </a:r>
            <a:r>
              <a:rPr lang="ar-SA" sz="2400" b="1" dirty="0">
                <a:solidFill>
                  <a:srgbClr val="002060"/>
                </a:solidFill>
                <a:latin typeface="Calibri" panose="020F0502020204030204" pitchFamily="34" charset="0"/>
                <a:ea typeface="Calibri" panose="020F0502020204030204" pitchFamily="34" charset="0"/>
                <a:cs typeface="+mj-cs"/>
              </a:rPr>
              <a:t>أبو جعفر محمد بن موسى الخوارزمي</a:t>
            </a:r>
            <a:r>
              <a:rPr lang="ar-SA" sz="2400" dirty="0">
                <a:solidFill>
                  <a:srgbClr val="002060"/>
                </a:solidFill>
                <a:latin typeface="Calibri" panose="020F0502020204030204" pitchFamily="34" charset="0"/>
                <a:ea typeface="Calibri" panose="020F0502020204030204" pitchFamily="34" charset="0"/>
                <a:cs typeface="+mj-cs"/>
              </a:rPr>
              <a:t>" في القرن التاسع الميلادي، وعرفت باسم الخوارزميات نسبة إليه، أما كلمة اللوغاريتم  </a:t>
            </a:r>
            <a:r>
              <a:rPr lang="en-US" sz="2400" b="1" dirty="0">
                <a:solidFill>
                  <a:srgbClr val="002060"/>
                </a:solidFill>
                <a:latin typeface="Times New Roman" panose="02020603050405020304" pitchFamily="18" charset="0"/>
                <a:ea typeface="Calibri" panose="020F0502020204030204" pitchFamily="34" charset="0"/>
                <a:cs typeface="+mj-cs"/>
              </a:rPr>
              <a:t>Algorithm</a:t>
            </a:r>
            <a:r>
              <a:rPr lang="ar-EG" sz="2400" dirty="0">
                <a:solidFill>
                  <a:srgbClr val="002060"/>
                </a:solidFill>
                <a:latin typeface="Calibri" panose="020F0502020204030204" pitchFamily="34" charset="0"/>
                <a:ea typeface="Calibri" panose="020F0502020204030204" pitchFamily="34" charset="0"/>
                <a:cs typeface="+mj-cs"/>
              </a:rPr>
              <a:t> فجاءت بعد ترجمة كتاب له مهم في الحساب يضع فيه خطوات الحسابات لجداول الضرب والقسمة وعدد من عمليات الحساب العشرية. واللوغاريتم أو الخوارزمية ببساطة يُعني</a:t>
            </a:r>
            <a:r>
              <a:rPr lang="en-US" sz="2400" dirty="0">
                <a:solidFill>
                  <a:srgbClr val="002060"/>
                </a:solidFill>
                <a:latin typeface="Calibri" panose="020F0502020204030204" pitchFamily="34" charset="0"/>
                <a:ea typeface="Calibri" panose="020F0502020204030204" pitchFamily="34" charset="0"/>
                <a:cs typeface="+mj-cs"/>
              </a:rPr>
              <a:t>:</a:t>
            </a:r>
            <a:r>
              <a:rPr lang="ar-EG" sz="2400" u="sng" dirty="0">
                <a:solidFill>
                  <a:srgbClr val="002060"/>
                </a:solidFill>
                <a:latin typeface="Simplified Arabic" panose="02020603050405020304" pitchFamily="18" charset="-78"/>
                <a:ea typeface="Calibri" panose="020F0502020204030204" pitchFamily="34" charset="0"/>
                <a:cs typeface="+mj-cs"/>
              </a:rPr>
              <a:t>الخريطة</a:t>
            </a:r>
            <a:r>
              <a:rPr lang="ar-EG" sz="2400" u="sng" dirty="0">
                <a:solidFill>
                  <a:srgbClr val="002060"/>
                </a:solidFill>
                <a:latin typeface="Calibri" panose="020F0502020204030204" pitchFamily="34" charset="0"/>
                <a:ea typeface="Calibri" panose="020F0502020204030204" pitchFamily="34" charset="0"/>
                <a:cs typeface="+mj-cs"/>
              </a:rPr>
              <a:t> التي تحدد كيف يمكن إنجاز مهمة معينة محددة وموضحة بدقة، فهو طريقة ومنهج حل مشكلة ما، يعتمد على مجموعة عمليات عقلية ورياضية، سواء كانت بسيطة أو معقدة، وتأخذ في الاعتبار قيمة محددة أو مجموعة قيم كمدخلات، لتخرج قيمة معينة أو مجموعة من القيم كمخرجات نهائية، ويمكن من خلالها إصدار حكم معين أو اتخاذ قرار معين"، بحيث تؤدي وظائفها دون إشراف بشري يذكر</a:t>
            </a:r>
            <a:r>
              <a:rPr lang="ar-SA" sz="2400" dirty="0">
                <a:solidFill>
                  <a:srgbClr val="002060"/>
                </a:solidFill>
                <a:latin typeface="Calibri" panose="020F0502020204030204" pitchFamily="34" charset="0"/>
                <a:ea typeface="Calibri" panose="020F0502020204030204" pitchFamily="34" charset="0"/>
                <a:cs typeface="+mj-cs"/>
              </a:rPr>
              <a:t>. </a:t>
            </a:r>
            <a:endParaRPr lang="en-US" dirty="0">
              <a:solidFill>
                <a:srgbClr val="002060"/>
              </a:solidFill>
              <a:latin typeface="Calibri" panose="020F0502020204030204" pitchFamily="34" charset="0"/>
              <a:ea typeface="Calibri" panose="020F0502020204030204" pitchFamily="34" charset="0"/>
              <a:cs typeface="+mj-cs"/>
            </a:endParaRPr>
          </a:p>
          <a:p>
            <a:pPr algn="justLow" rtl="1"/>
            <a:r>
              <a:rPr lang="ar-EG" sz="2400" dirty="0">
                <a:solidFill>
                  <a:srgbClr val="002060"/>
                </a:solidFill>
                <a:ea typeface="Calibri" panose="020F0502020204030204" pitchFamily="34" charset="0"/>
                <a:cs typeface="+mj-cs"/>
              </a:rPr>
              <a:t>    ما سبق يُشير ظاهرياً إلى حيادية العملية وعكسها للواقع دون تدخلات، لكن التجارب العملية والملاحظات العلمية كشفت وأثبتت العكس، فالمهندسين والمبرمجين خلال تصميمهم وتطويرهم للخوارزميات، يهيئون لقرارات وأوامر وعلاقات لا حصر لها، وعبر هذه التهيئة يجري حقن النظام وترميزه بتحيزات وقرارات ذاتية تجعل من الخوارزمية أبعد ما تكون عن الحيادية</a:t>
            </a:r>
            <a:endParaRPr lang="ar-EG" sz="2400" b="1" dirty="0">
              <a:solidFill>
                <a:srgbClr val="002060"/>
              </a:solidFill>
              <a:latin typeface="Droid Arabic Kufi"/>
              <a:cs typeface="+mj-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901041" y="190694"/>
            <a:ext cx="6850504"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342900" indent="-342900" algn="ctr" rtl="1">
              <a:buFont typeface="Wingdings" panose="05000000000000000000" pitchFamily="2" charset="2"/>
              <a:buChar char="Ø"/>
            </a:pPr>
            <a:r>
              <a:rPr lang="ar-EG" sz="2400" b="1" dirty="0">
                <a:solidFill>
                  <a:schemeClr val="bg1"/>
                </a:solidFill>
                <a:latin typeface="Adobe Caslon Pro" panose="0205050205050A020403" pitchFamily="18" charset="0"/>
                <a:cs typeface="Times New Roman" panose="02020603050405020304" pitchFamily="18" charset="0"/>
              </a:rPr>
              <a:t>سادساً: مفهوم الخوارزميات</a:t>
            </a:r>
            <a:r>
              <a:rPr lang="en-US" sz="2400" b="1" dirty="0">
                <a:solidFill>
                  <a:schemeClr val="bg1"/>
                </a:solidFill>
                <a:latin typeface="Adobe Caslon Pro" panose="0205050205050A020403" pitchFamily="18" charset="0"/>
                <a:cs typeface="Times New Roman" panose="02020603050405020304" pitchFamily="18" charset="0"/>
              </a:rPr>
              <a:t>The concept of algorithms </a:t>
            </a:r>
            <a:endParaRPr lang="ar-EG" sz="2400" b="1" dirty="0">
              <a:solidFill>
                <a:schemeClr val="bg1"/>
              </a:solidFill>
              <a:latin typeface="Droid Arabic Kufi"/>
            </a:endParaRPr>
          </a:p>
        </p:txBody>
      </p:sp>
      <p:pic>
        <p:nvPicPr>
          <p:cNvPr id="4" name="Picture 3">
            <a:extLst>
              <a:ext uri="{FF2B5EF4-FFF2-40B4-BE49-F238E27FC236}">
                <a16:creationId xmlns:a16="http://schemas.microsoft.com/office/drawing/2014/main" id="{07DA3327-3C0C-4FBB-8554-9770046E6F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758" y="1204864"/>
            <a:ext cx="3261544" cy="494250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931031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3506" y="1277382"/>
            <a:ext cx="4128422" cy="503724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181600" y="1439027"/>
            <a:ext cx="6641839" cy="48008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sz="2400" dirty="0">
                <a:solidFill>
                  <a:srgbClr val="002060"/>
                </a:solidFill>
                <a:latin typeface="Tajawal"/>
                <a:cs typeface="+mj-cs"/>
              </a:rPr>
              <a:t>التسويق باستخدام الذكاء الاصطناعي </a:t>
            </a:r>
            <a:r>
              <a:rPr lang="en-US" sz="2400" dirty="0">
                <a:solidFill>
                  <a:srgbClr val="002060"/>
                </a:solidFill>
                <a:latin typeface="Adobe Caslon Pro" panose="0205050205050A020403" pitchFamily="18" charset="0"/>
                <a:cs typeface="+mj-cs"/>
              </a:rPr>
              <a:t>AI</a:t>
            </a:r>
            <a:r>
              <a:rPr lang="en-US" sz="100" dirty="0">
                <a:solidFill>
                  <a:srgbClr val="002060"/>
                </a:solidFill>
                <a:latin typeface="Tajawal"/>
                <a:cs typeface="+mj-cs"/>
              </a:rPr>
              <a:t> </a:t>
            </a:r>
            <a:r>
              <a:rPr lang="ar-EG" sz="2400" dirty="0">
                <a:solidFill>
                  <a:srgbClr val="002060"/>
                </a:solidFill>
                <a:latin typeface="Adobe Caslon Pro" panose="0205050205050A020403" pitchFamily="18" charset="0"/>
                <a:cs typeface="+mj-cs"/>
              </a:rPr>
              <a:t>هو عملية الاستفادة من أساليب وأدوات الذكاء الاصطناعي مثل: نماذج البيانات والخوارزميات والتعلم الآلي لإنتاج رؤى تساعد في تحسين استراتيجيات وتكتيكات التسويق من خلال جمع البيانات وتحليلها بسرعة، وقد يتعامل التسويق باستخدام الذكاء الاصطناعي مع مهام مثل:</a:t>
            </a:r>
          </a:p>
          <a:p>
            <a:pPr algn="justLow" rtl="1"/>
            <a:r>
              <a:rPr lang="ar-EG" sz="2400" dirty="0">
                <a:solidFill>
                  <a:srgbClr val="002060"/>
                </a:solidFill>
                <a:latin typeface="Adobe Caslon Pro" panose="0205050205050A020403" pitchFamily="18" charset="0"/>
                <a:cs typeface="+mj-cs"/>
              </a:rPr>
              <a:t>- تحليل البيانات.</a:t>
            </a:r>
          </a:p>
          <a:p>
            <a:pPr algn="justLow" rtl="1"/>
            <a:r>
              <a:rPr lang="ar-EG" sz="2400" dirty="0">
                <a:solidFill>
                  <a:srgbClr val="002060"/>
                </a:solidFill>
                <a:latin typeface="Adobe Caslon Pro" panose="0205050205050A020403" pitchFamily="18" charset="0"/>
                <a:cs typeface="+mj-cs"/>
              </a:rPr>
              <a:t>- تحليل الاتجاه الاقتصادي والاستهلاكي.</a:t>
            </a:r>
          </a:p>
          <a:p>
            <a:pPr algn="justLow" rtl="1"/>
            <a:r>
              <a:rPr lang="ar-EG" sz="2400" dirty="0">
                <a:solidFill>
                  <a:srgbClr val="002060"/>
                </a:solidFill>
                <a:latin typeface="Adobe Caslon Pro" panose="0205050205050A020403" pitchFamily="18" charset="0"/>
                <a:cs typeface="+mj-cs"/>
              </a:rPr>
              <a:t>- شراء وسائل الإعلام.</a:t>
            </a:r>
          </a:p>
          <a:p>
            <a:pPr algn="justLow" rtl="1"/>
            <a:r>
              <a:rPr lang="ar-EG" sz="2400" dirty="0">
                <a:solidFill>
                  <a:srgbClr val="002060"/>
                </a:solidFill>
                <a:latin typeface="Adobe Caslon Pro" panose="0205050205050A020403" pitchFamily="18" charset="0"/>
                <a:cs typeface="+mj-cs"/>
              </a:rPr>
              <a:t>- إنشاء محتوى.</a:t>
            </a:r>
          </a:p>
          <a:p>
            <a:pPr algn="justLow" rtl="1"/>
            <a:r>
              <a:rPr lang="ar-EG" sz="2400" dirty="0">
                <a:solidFill>
                  <a:srgbClr val="002060"/>
                </a:solidFill>
                <a:latin typeface="Adobe Caslon Pro" panose="0205050205050A020403" pitchFamily="18" charset="0"/>
                <a:cs typeface="+mj-cs"/>
              </a:rPr>
              <a:t>- تخصيص المحتوى.</a:t>
            </a: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225404" y="543372"/>
            <a:ext cx="8040814"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EG" sz="2400" b="1" dirty="0">
                <a:solidFill>
                  <a:schemeClr val="bg1"/>
                </a:solidFill>
                <a:latin typeface="Droid Arabic Kufi"/>
              </a:rPr>
              <a:t>سابعاً: مفهوم التسويق باستخدام الذكاء الاصطناعي</a:t>
            </a:r>
          </a:p>
          <a:p>
            <a:pPr algn="ctr"/>
            <a:r>
              <a:rPr lang="ar-EG" sz="2400" b="1" dirty="0">
                <a:solidFill>
                  <a:schemeClr val="bg1"/>
                </a:solidFill>
                <a:latin typeface="Adobe Caslon Pro" panose="0205050205050A020403" pitchFamily="18" charset="0"/>
              </a:rPr>
              <a:t>   </a:t>
            </a:r>
            <a:r>
              <a:rPr lang="en-US" sz="2400" b="1" dirty="0">
                <a:solidFill>
                  <a:schemeClr val="bg1"/>
                </a:solidFill>
                <a:latin typeface="Adobe Caslon Pro" panose="0205050205050A020403" pitchFamily="18" charset="0"/>
              </a:rPr>
              <a:t>The concept of digital marketing using artificial intelligence </a:t>
            </a:r>
            <a:endParaRPr lang="ar-EG" sz="2400" b="1" dirty="0">
              <a:solidFill>
                <a:schemeClr val="bg1"/>
              </a:solidFill>
              <a:latin typeface="Adobe Caslon Pro" panose="0205050205050A020403" pitchFamily="18" charset="0"/>
            </a:endParaRPr>
          </a:p>
        </p:txBody>
      </p:sp>
      <p:pic>
        <p:nvPicPr>
          <p:cNvPr id="4" name="Picture 3">
            <a:extLst>
              <a:ext uri="{FF2B5EF4-FFF2-40B4-BE49-F238E27FC236}">
                <a16:creationId xmlns:a16="http://schemas.microsoft.com/office/drawing/2014/main" id="{A3DDFEFE-6124-42EE-BD82-6C9D4237A2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437" y="1439027"/>
            <a:ext cx="5626546" cy="4343482"/>
          </a:xfrm>
          <a:prstGeom prst="rect">
            <a:avLst/>
          </a:prstGeom>
        </p:spPr>
      </p:pic>
    </p:spTree>
    <p:extLst>
      <p:ext uri="{BB962C8B-B14F-4D97-AF65-F5344CB8AC3E}">
        <p14:creationId xmlns:p14="http://schemas.microsoft.com/office/powerpoint/2010/main" val="6959743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3506" y="1081483"/>
            <a:ext cx="4128422" cy="557646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01458" y="1081483"/>
            <a:ext cx="11189082" cy="52900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2400" b="1" dirty="0">
                <a:solidFill>
                  <a:schemeClr val="tx1"/>
                </a:solidFill>
                <a:latin typeface="Graphik-Regular"/>
                <a:cs typeface="+mj-cs"/>
              </a:rPr>
              <a:t>1</a:t>
            </a:r>
            <a:r>
              <a:rPr lang="ar-EG" sz="2400" dirty="0">
                <a:solidFill>
                  <a:srgbClr val="002060"/>
                </a:solidFill>
                <a:latin typeface="Graphik-Regular"/>
                <a:cs typeface="+mj-cs"/>
              </a:rPr>
              <a:t>. في دراسة استقصائية </a:t>
            </a:r>
            <a:r>
              <a:rPr lang="ar-EG" sz="2400" dirty="0">
                <a:solidFill>
                  <a:srgbClr val="002060"/>
                </a:solidFill>
                <a:latin typeface="Dubai-Regular"/>
                <a:cs typeface="+mj-cs"/>
              </a:rPr>
              <a:t>لأكثر من 1600 متخصص في التسويق الرقمي، أشار ما نسبتهم 61 % إلى أن التعليم الآلي والذكاء الاصطناعي هما أهم المهام التي يجب أن تضعها أي شركة في خططها السنوية.</a:t>
            </a:r>
          </a:p>
          <a:p>
            <a:pPr algn="justLow" rtl="1">
              <a:lnSpc>
                <a:spcPct val="150000"/>
              </a:lnSpc>
            </a:pPr>
            <a:r>
              <a:rPr lang="ar-EG" sz="2400" b="1" dirty="0">
                <a:solidFill>
                  <a:srgbClr val="002060"/>
                </a:solidFill>
                <a:latin typeface="Graphik-Regular"/>
                <a:cs typeface="+mj-cs"/>
              </a:rPr>
              <a:t>2</a:t>
            </a:r>
            <a:r>
              <a:rPr lang="ar-EG" sz="2400" dirty="0">
                <a:solidFill>
                  <a:srgbClr val="002060"/>
                </a:solidFill>
                <a:latin typeface="Graphik-Regular"/>
                <a:cs typeface="+mj-cs"/>
              </a:rPr>
              <a:t>. طبقاً لدراسة تم نشرها</a:t>
            </a:r>
            <a:r>
              <a:rPr lang="ar-EG" sz="2400" dirty="0">
                <a:solidFill>
                  <a:srgbClr val="002060"/>
                </a:solidFill>
                <a:latin typeface="Dubai-Regular"/>
                <a:cs typeface="+mj-cs"/>
              </a:rPr>
              <a:t>، فإن تقنيات الذكاء الاصطناعي تشارك في زيادة إنتاجية العمل بنسبة تصل إلى 40 %، بالإضافة إلى المساعدة في توفير الوقت والمجهود البشري وتوظيفهم بطريقة أكثر فعالية وكفاءة.</a:t>
            </a:r>
          </a:p>
          <a:p>
            <a:pPr algn="justLow" rtl="1">
              <a:lnSpc>
                <a:spcPct val="150000"/>
              </a:lnSpc>
            </a:pPr>
            <a:r>
              <a:rPr lang="ar-EG" sz="2400" b="1" dirty="0">
                <a:solidFill>
                  <a:srgbClr val="002060"/>
                </a:solidFill>
                <a:latin typeface="Dubai-Regular"/>
                <a:cs typeface="+mj-cs"/>
              </a:rPr>
              <a:t>3</a:t>
            </a:r>
            <a:r>
              <a:rPr lang="ar-EG" sz="2400" dirty="0">
                <a:solidFill>
                  <a:srgbClr val="002060"/>
                </a:solidFill>
                <a:latin typeface="Dubai-Regular"/>
                <a:cs typeface="+mj-cs"/>
              </a:rPr>
              <a:t>. خلال المباريات الأولمبية التي تم انعقادها في ريو وكذلك الانتخابات الرئاسية الأمريكية لعام 2006، نجح الذكاء الاصطناعي للمؤسسة الإخبارية العالمية </a:t>
            </a:r>
            <a:r>
              <a:rPr lang="ar-EG" sz="2400" b="1" dirty="0">
                <a:solidFill>
                  <a:srgbClr val="002060"/>
                </a:solidFill>
                <a:latin typeface="Dubai-Regular"/>
                <a:cs typeface="+mj-cs"/>
              </a:rPr>
              <a:t>واشنطن بوست </a:t>
            </a:r>
            <a:r>
              <a:rPr lang="ar-EG" sz="2400" dirty="0">
                <a:solidFill>
                  <a:srgbClr val="002060"/>
                </a:solidFill>
                <a:latin typeface="Dubai-Regular"/>
                <a:cs typeface="+mj-cs"/>
              </a:rPr>
              <a:t>في كتابة أكثر من 850 قصة إخبارية دون أي تدخل بشري من المحررين.</a:t>
            </a:r>
          </a:p>
          <a:p>
            <a:pPr algn="justLow" rtl="1">
              <a:lnSpc>
                <a:spcPct val="150000"/>
              </a:lnSpc>
            </a:pPr>
            <a:r>
              <a:rPr lang="ar-EG" sz="2400" b="1" dirty="0">
                <a:solidFill>
                  <a:srgbClr val="002060"/>
                </a:solidFill>
                <a:latin typeface="Dubai-Regular"/>
                <a:cs typeface="+mj-cs"/>
              </a:rPr>
              <a:t>4</a:t>
            </a:r>
            <a:r>
              <a:rPr lang="ar-EG" sz="2400" dirty="0">
                <a:solidFill>
                  <a:srgbClr val="002060"/>
                </a:solidFill>
                <a:latin typeface="Dubai-Regular"/>
                <a:cs typeface="+mj-cs"/>
              </a:rPr>
              <a:t>. ووفقاً لتقرير نشرته مؤسسة </a:t>
            </a:r>
            <a:r>
              <a:rPr lang="en-US" sz="2400" dirty="0">
                <a:solidFill>
                  <a:srgbClr val="002060"/>
                </a:solidFill>
                <a:latin typeface="Adobe Caslon Pro" panose="0205050205050A020403" pitchFamily="18" charset="0"/>
                <a:cs typeface="+mj-cs"/>
              </a:rPr>
              <a:t>Gartner</a:t>
            </a:r>
            <a:r>
              <a:rPr lang="ar-EG" sz="900" dirty="0">
                <a:solidFill>
                  <a:srgbClr val="002060"/>
                </a:solidFill>
                <a:latin typeface="Dubai-Regular"/>
                <a:cs typeface="+mj-cs"/>
              </a:rPr>
              <a:t> </a:t>
            </a:r>
            <a:r>
              <a:rPr lang="en-US" sz="2400" dirty="0">
                <a:solidFill>
                  <a:srgbClr val="002060"/>
                </a:solidFill>
                <a:latin typeface="Dubai-Regular"/>
                <a:cs typeface="+mj-cs"/>
              </a:rPr>
              <a:t>، </a:t>
            </a:r>
            <a:r>
              <a:rPr lang="ar-EG" sz="2400" dirty="0">
                <a:solidFill>
                  <a:srgbClr val="002060"/>
                </a:solidFill>
                <a:latin typeface="Dubai-Regular"/>
                <a:cs typeface="+mj-cs"/>
              </a:rPr>
              <a:t>فأنه خلال 30 عاماً ستعتمد 30 % من الشركات العالمية على الذكاء الاصطناعي في واحدة من عمليات البيع الخاصة بها على الأقل.</a:t>
            </a: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680108" y="336008"/>
            <a:ext cx="7752364"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EG" sz="2400" b="1" dirty="0">
                <a:latin typeface="TraditionalArabic-Bold"/>
              </a:rPr>
              <a:t>ثامناً: أهمية الذكاء الاصطناعي في مجال التسويق الرقمي</a:t>
            </a:r>
          </a:p>
          <a:p>
            <a:pPr algn="ctr"/>
            <a:r>
              <a:rPr lang="en-US" sz="2000" b="1" dirty="0">
                <a:solidFill>
                  <a:schemeClr val="bg1"/>
                </a:solidFill>
                <a:latin typeface="Adobe Caslon Pro" panose="0205050205050A020403" pitchFamily="18" charset="0"/>
                <a:cs typeface="+mj-cs"/>
              </a:rPr>
              <a:t>The importance of artificial intelligence in the field of digital marketing</a:t>
            </a:r>
            <a:endParaRPr lang="ar-EG" sz="2000" b="1" dirty="0">
              <a:solidFill>
                <a:schemeClr val="bg1"/>
              </a:solidFill>
              <a:latin typeface="Adobe Caslon Pro" panose="0205050205050A020403" pitchFamily="18" charset="0"/>
              <a:cs typeface="+mj-cs"/>
            </a:endParaRPr>
          </a:p>
        </p:txBody>
      </p:sp>
    </p:spTree>
    <p:extLst>
      <p:ext uri="{BB962C8B-B14F-4D97-AF65-F5344CB8AC3E}">
        <p14:creationId xmlns:p14="http://schemas.microsoft.com/office/powerpoint/2010/main" val="40187799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3506" y="1081483"/>
            <a:ext cx="4128422" cy="557646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026081" y="1473327"/>
            <a:ext cx="10194249" cy="49499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fontAlgn="base">
              <a:lnSpc>
                <a:spcPct val="150000"/>
              </a:lnSpc>
            </a:pPr>
            <a:endParaRPr lang="ar-EG" sz="2400" dirty="0">
              <a:solidFill>
                <a:srgbClr val="121212"/>
              </a:solidFill>
              <a:latin typeface="Dubai-Regular"/>
            </a:endParaRPr>
          </a:p>
          <a:p>
            <a:pPr algn="justLow" rtl="1" fontAlgn="base">
              <a:lnSpc>
                <a:spcPct val="150000"/>
              </a:lnSpc>
            </a:pPr>
            <a:endParaRPr lang="ar-EG" sz="2400" dirty="0">
              <a:solidFill>
                <a:srgbClr val="121212"/>
              </a:solidFill>
              <a:latin typeface="Dubai-Regular"/>
            </a:endParaRPr>
          </a:p>
          <a:p>
            <a:pPr algn="justLow" rtl="1" fontAlgn="base">
              <a:lnSpc>
                <a:spcPct val="150000"/>
              </a:lnSpc>
            </a:pPr>
            <a:endParaRPr lang="ar-EG" sz="2400" dirty="0">
              <a:solidFill>
                <a:srgbClr val="121212"/>
              </a:solidFill>
              <a:latin typeface="Dubai-Regular"/>
            </a:endParaRPr>
          </a:p>
          <a:p>
            <a:pPr lvl="0" algn="justLow" rtl="1"/>
            <a:endParaRPr lang="ar-EG" sz="2400" dirty="0">
              <a:solidFill>
                <a:prstClr val="black"/>
              </a:solidFill>
              <a:latin typeface="Dubai-Regular"/>
              <a:cs typeface="Times New Roman" panose="02020603050405020304" pitchFamily="18" charset="0"/>
            </a:endParaRPr>
          </a:p>
          <a:p>
            <a:pPr lvl="0" algn="justLow" rtl="1">
              <a:lnSpc>
                <a:spcPct val="150000"/>
              </a:lnSpc>
            </a:pPr>
            <a:r>
              <a:rPr lang="ar-EG" sz="2400" b="1" dirty="0">
                <a:solidFill>
                  <a:srgbClr val="002060"/>
                </a:solidFill>
                <a:latin typeface="Dubai-Regular"/>
                <a:cs typeface="Times New Roman" panose="02020603050405020304" pitchFamily="18" charset="0"/>
              </a:rPr>
              <a:t>5</a:t>
            </a:r>
            <a:r>
              <a:rPr lang="ar-EG" sz="2400" dirty="0">
                <a:solidFill>
                  <a:srgbClr val="002060"/>
                </a:solidFill>
                <a:latin typeface="Dubai-Regular"/>
                <a:cs typeface="Times New Roman" panose="02020603050405020304" pitchFamily="18" charset="0"/>
              </a:rPr>
              <a:t>. خلال عام 2017، نجحت شبكة نتفليكس </a:t>
            </a:r>
            <a:r>
              <a:rPr lang="en-US" sz="2400" dirty="0">
                <a:solidFill>
                  <a:srgbClr val="002060"/>
                </a:solidFill>
                <a:latin typeface="Adobe Caslon Pro" panose="0205050205050A020403" pitchFamily="18" charset="0"/>
              </a:rPr>
              <a:t>Netflix</a:t>
            </a:r>
            <a:r>
              <a:rPr lang="ar-EG" sz="2400" dirty="0">
                <a:solidFill>
                  <a:srgbClr val="002060"/>
                </a:solidFill>
                <a:latin typeface="Dubai-Regular"/>
                <a:cs typeface="Times New Roman" panose="02020603050405020304" pitchFamily="18" charset="0"/>
              </a:rPr>
              <a:t> الرقمية في توفير إنفاق مليار دولار على الأنشطة الدعائية، بفضل اللجوء إلى الذكاء الاصطناعي في تقديم توصيات مخصصة لكل عميل.</a:t>
            </a:r>
          </a:p>
          <a:p>
            <a:pPr lvl="0" algn="justLow" rtl="1">
              <a:lnSpc>
                <a:spcPct val="150000"/>
              </a:lnSpc>
            </a:pPr>
            <a:r>
              <a:rPr lang="ar-EG" sz="2400" dirty="0">
                <a:solidFill>
                  <a:srgbClr val="002060"/>
                </a:solidFill>
                <a:latin typeface="Dubai-Regular"/>
              </a:rPr>
              <a:t>- حينما تضع كل هذه الدراسات والتقارير جنبًا إلى جنب، ستتضح لك الصورة كاملة. فالذكاء الاصطناعي لم يُعد جزءًا من تطور الحياة البشرية فحسب، بل أصبح مشكّلا لها ومحددًا لمسارها المستقبلي كذلك، فالمستقبل الآن للذكاء الاصطناعي وحده وأولئك الذين يسعون لمواكبته.</a:t>
            </a:r>
          </a:p>
          <a:p>
            <a:pPr algn="justLow" rtl="1" fontAlgn="base">
              <a:lnSpc>
                <a:spcPct val="150000"/>
              </a:lnSpc>
            </a:pPr>
            <a:r>
              <a:rPr lang="ar-EG" sz="2400" dirty="0">
                <a:solidFill>
                  <a:srgbClr val="002060"/>
                </a:solidFill>
                <a:latin typeface="Dubai-Regular"/>
              </a:rPr>
              <a:t>وللأسباب السابقة، لم يكن دخول الذكاء الاصطناعي عالم التسويق الرقمي محض مصادفة، بل هو نتيجة حتمة، تتلاقى فيه مميزات هذه التقنية الضخمة مع أهداف التسويق الرقمي، لذا نشأ لدينا علم التسويق الرقمي باستخدام الذكاء الاصطناعي، لا ليطور العملية التسويقية فحسب، بل ليطور الجمهور المستهدف ورغباته كذلك.</a:t>
            </a:r>
          </a:p>
          <a:p>
            <a:pPr algn="justLow" rtl="1" fontAlgn="base">
              <a:lnSpc>
                <a:spcPct val="150000"/>
              </a:lnSpc>
            </a:pPr>
            <a:endParaRPr lang="ar-EG" sz="2400" dirty="0">
              <a:solidFill>
                <a:srgbClr val="121212"/>
              </a:solidFill>
              <a:latin typeface="Dubai-Regular"/>
            </a:endParaRPr>
          </a:p>
          <a:p>
            <a:pPr algn="justLow" rtl="1" fontAlgn="base">
              <a:lnSpc>
                <a:spcPct val="150000"/>
              </a:lnSpc>
            </a:pPr>
            <a:endParaRPr lang="ar-EG" sz="2400" dirty="0">
              <a:solidFill>
                <a:srgbClr val="121212"/>
              </a:solidFill>
              <a:latin typeface="Dubai-Regular"/>
            </a:endParaRPr>
          </a:p>
          <a:p>
            <a:pPr algn="justLow" rtl="1" fontAlgn="base">
              <a:lnSpc>
                <a:spcPct val="150000"/>
              </a:lnSpc>
            </a:pPr>
            <a:endParaRPr lang="ar-EG" sz="2400" dirty="0">
              <a:solidFill>
                <a:srgbClr val="121212"/>
              </a:solidFill>
              <a:latin typeface="Dubai-Regular"/>
            </a:endParaRPr>
          </a:p>
          <a:p>
            <a:pPr algn="justLow" rtl="1" fontAlgn="base">
              <a:lnSpc>
                <a:spcPct val="150000"/>
              </a:lnSpc>
            </a:pPr>
            <a:endParaRPr lang="ar-EG" sz="2400" dirty="0">
              <a:solidFill>
                <a:srgbClr val="3B5997"/>
              </a:solidFill>
              <a:latin typeface="helveticaneueltarabic-roman_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717232" y="523339"/>
            <a:ext cx="7752364"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EG" sz="2400" b="1" dirty="0">
                <a:latin typeface="TraditionalArabic-Bold"/>
              </a:rPr>
              <a:t>أهمية الذكاء الاصطناعي في مجال التسويق الرقمي</a:t>
            </a:r>
            <a:endParaRPr lang="ar-EG" sz="2400" b="1" dirty="0">
              <a:solidFill>
                <a:schemeClr val="bg1"/>
              </a:solidFill>
              <a:latin typeface="Tajawal"/>
            </a:endParaRPr>
          </a:p>
        </p:txBody>
      </p:sp>
    </p:spTree>
    <p:extLst>
      <p:ext uri="{BB962C8B-B14F-4D97-AF65-F5344CB8AC3E}">
        <p14:creationId xmlns:p14="http://schemas.microsoft.com/office/powerpoint/2010/main" val="3410469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624386"/>
            <a:ext cx="4128422" cy="474206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322677" y="1781890"/>
            <a:ext cx="7441227" cy="41816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2400" b="1" dirty="0">
                <a:solidFill>
                  <a:srgbClr val="002060"/>
                </a:solidFill>
                <a:latin typeface="Dubai-Medium"/>
                <a:cs typeface="+mj-cs"/>
              </a:rPr>
              <a:t>1</a:t>
            </a:r>
            <a:r>
              <a:rPr lang="ar-EG" sz="2400" b="1" dirty="0">
                <a:solidFill>
                  <a:srgbClr val="002060"/>
                </a:solidFill>
                <a:latin typeface="Dubai-Medium"/>
              </a:rPr>
              <a:t>.</a:t>
            </a:r>
            <a:r>
              <a:rPr lang="ar-EG" sz="2400" b="1" dirty="0">
                <a:solidFill>
                  <a:srgbClr val="002060"/>
                </a:solidFill>
                <a:latin typeface="Dubai-Medium"/>
                <a:cs typeface="+mj-cs"/>
              </a:rPr>
              <a:t> تحليل مواقع التواصل الاجتماعي.</a:t>
            </a:r>
          </a:p>
          <a:p>
            <a:pPr algn="justLow" rtl="1">
              <a:lnSpc>
                <a:spcPct val="150000"/>
              </a:lnSpc>
            </a:pPr>
            <a:r>
              <a:rPr lang="ar-EG" sz="2400" dirty="0">
                <a:solidFill>
                  <a:srgbClr val="002060"/>
                </a:solidFill>
                <a:latin typeface="Dubai-Regular"/>
                <a:cs typeface="+mj-cs"/>
              </a:rPr>
              <a:t>يستخدم الذكاء الاصطناعي في مجال تحليل مواقع التواصل الاجتماعي بقوة، فبفضله  تمكن المسوق الرقمي من الحصول على بيانات شديدة الدقة حول تفضيلات الجمهور وشخصياتهم، واستنباط مشاعرهم وطريقة استجابتهم، وأماكن تواجدهم الجغرافية ومستوى رضاهم عن العلامة التجارية، بالإضافة لمجالاتهم المفضلة وكذلك رؤيتهم للمنتج وانطباعهم عنه، وغيرها الكثير.</a:t>
            </a:r>
          </a:p>
          <a:p>
            <a:pPr algn="justLow" rtl="1">
              <a:lnSpc>
                <a:spcPct val="150000"/>
              </a:lnSpc>
            </a:pPr>
            <a:endParaRPr lang="ar-EG" sz="2400" dirty="0">
              <a:solidFill>
                <a:srgbClr val="121212"/>
              </a:solidFill>
              <a:latin typeface="Dubai-Regular"/>
              <a:cs typeface="+mj-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8" name="Rectangle: Rounded Corners 7">
            <a:extLst>
              <a:ext uri="{FF2B5EF4-FFF2-40B4-BE49-F238E27FC236}">
                <a16:creationId xmlns:a16="http://schemas.microsoft.com/office/drawing/2014/main" id="{98FD9859-B683-45BA-B00F-54AF5201E2DC}"/>
              </a:ext>
            </a:extLst>
          </p:cNvPr>
          <p:cNvSpPr/>
          <p:nvPr/>
        </p:nvSpPr>
        <p:spPr>
          <a:xfrm>
            <a:off x="2334181" y="617373"/>
            <a:ext cx="7441227"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EG" sz="2400" b="1" dirty="0"/>
              <a:t>تاسعاً: مزايا استخدام الذكاء الاصطناعي في التسويق الرقمي</a:t>
            </a:r>
          </a:p>
          <a:p>
            <a:pPr algn="ctr"/>
            <a:r>
              <a:rPr lang="en-US" sz="2000" b="1" dirty="0">
                <a:latin typeface="Adobe Caslon Pro" panose="0205050205050A020403" pitchFamily="18" charset="0"/>
              </a:rPr>
              <a:t>Advantages of using artificial intelligence in digital marketing</a:t>
            </a:r>
            <a:endParaRPr lang="ar-EG" sz="2000" b="1" dirty="0">
              <a:latin typeface="Adobe Caslon Pro" panose="0205050205050A020403" pitchFamily="18" charset="0"/>
            </a:endParaRPr>
          </a:p>
        </p:txBody>
      </p:sp>
      <p:pic>
        <p:nvPicPr>
          <p:cNvPr id="3" name="Picture 2">
            <a:extLst>
              <a:ext uri="{FF2B5EF4-FFF2-40B4-BE49-F238E27FC236}">
                <a16:creationId xmlns:a16="http://schemas.microsoft.com/office/drawing/2014/main" id="{19959536-6232-479E-832B-E68B11D5AA6A}"/>
              </a:ext>
            </a:extLst>
          </p:cNvPr>
          <p:cNvPicPr>
            <a:picLocks noChangeAspect="1"/>
          </p:cNvPicPr>
          <p:nvPr/>
        </p:nvPicPr>
        <p:blipFill>
          <a:blip r:embed="rId3"/>
          <a:stretch>
            <a:fillRect/>
          </a:stretch>
        </p:blipFill>
        <p:spPr>
          <a:xfrm>
            <a:off x="311175" y="1624386"/>
            <a:ext cx="3911381" cy="433910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762501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624386"/>
            <a:ext cx="4128422" cy="474206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696691" y="1498562"/>
            <a:ext cx="7005309" cy="47420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2400" b="1" dirty="0">
                <a:solidFill>
                  <a:srgbClr val="091320"/>
                </a:solidFill>
                <a:latin typeface="Dubai-Medium"/>
                <a:cs typeface="+mj-cs"/>
              </a:rPr>
              <a:t>2</a:t>
            </a:r>
            <a:r>
              <a:rPr lang="ar-EG" sz="2400" b="1" dirty="0">
                <a:solidFill>
                  <a:srgbClr val="091320"/>
                </a:solidFill>
                <a:latin typeface="Dubai-Medium"/>
              </a:rPr>
              <a:t>. توليد المحتوى التسويقي.</a:t>
            </a:r>
          </a:p>
          <a:p>
            <a:pPr algn="justLow" rtl="1">
              <a:lnSpc>
                <a:spcPct val="150000"/>
              </a:lnSpc>
            </a:pPr>
            <a:r>
              <a:rPr lang="ar-EG" sz="2400" dirty="0">
                <a:solidFill>
                  <a:srgbClr val="121212"/>
                </a:solidFill>
                <a:latin typeface="Dubai-Regular"/>
              </a:rPr>
              <a:t>تستطيع العلامات التجارية الكبرى بفضل تقنية الذكاء الاصطناعي المتطورة ، توليد المحتوى التسويقي الخاص بها بدون الحاجة إلى تدخل العامل البشري. </a:t>
            </a:r>
          </a:p>
          <a:p>
            <a:pPr algn="justLow" rtl="1">
              <a:lnSpc>
                <a:spcPct val="150000"/>
              </a:lnSpc>
            </a:pPr>
            <a:r>
              <a:rPr lang="ar-EG" sz="2400" dirty="0">
                <a:solidFill>
                  <a:srgbClr val="121212"/>
                </a:solidFill>
                <a:latin typeface="Dubai-Regular"/>
              </a:rPr>
              <a:t>فمؤسسات إعلامية كبرى كـ </a:t>
            </a:r>
            <a:r>
              <a:rPr lang="en-US" sz="2400" b="1" dirty="0">
                <a:solidFill>
                  <a:srgbClr val="121212"/>
                </a:solidFill>
                <a:latin typeface="Adobe Caslon Pro" panose="0205050205050A020403" pitchFamily="18" charset="0"/>
                <a:cs typeface="+mj-cs"/>
              </a:rPr>
              <a:t>Associated</a:t>
            </a:r>
            <a:r>
              <a:rPr lang="en-US" sz="1200" b="1" dirty="0">
                <a:solidFill>
                  <a:srgbClr val="121212"/>
                </a:solidFill>
                <a:latin typeface="Adobe Caslon Pro" panose="0205050205050A020403" pitchFamily="18" charset="0"/>
                <a:cs typeface="+mj-cs"/>
              </a:rPr>
              <a:t> </a:t>
            </a:r>
            <a:r>
              <a:rPr lang="en-US" sz="2400" b="1" dirty="0">
                <a:solidFill>
                  <a:srgbClr val="121212"/>
                </a:solidFill>
                <a:latin typeface="Adobe Caslon Pro" panose="0205050205050A020403" pitchFamily="18" charset="0"/>
                <a:cs typeface="+mj-cs"/>
              </a:rPr>
              <a:t>Press</a:t>
            </a:r>
            <a:r>
              <a:rPr lang="ar-EG" sz="2400" b="1" dirty="0">
                <a:solidFill>
                  <a:srgbClr val="121212"/>
                </a:solidFill>
                <a:latin typeface="Adobe Caslon Pro" panose="0205050205050A020403" pitchFamily="18" charset="0"/>
                <a:cs typeface="+mj-cs"/>
              </a:rPr>
              <a:t> -</a:t>
            </a:r>
            <a:r>
              <a:rPr lang="en-US" sz="2400" b="1" dirty="0">
                <a:solidFill>
                  <a:srgbClr val="121212"/>
                </a:solidFill>
                <a:latin typeface="Adobe Caslon Pro" panose="0205050205050A020403" pitchFamily="18" charset="0"/>
                <a:cs typeface="+mj-cs"/>
              </a:rPr>
              <a:t>Forbes</a:t>
            </a:r>
            <a:r>
              <a:rPr lang="en-US" sz="1050" b="1" dirty="0">
                <a:solidFill>
                  <a:srgbClr val="121212"/>
                </a:solidFill>
                <a:latin typeface="Adobe Caslon Pro" panose="0205050205050A020403" pitchFamily="18" charset="0"/>
                <a:cs typeface="+mj-cs"/>
              </a:rPr>
              <a:t> </a:t>
            </a:r>
            <a:r>
              <a:rPr lang="en-US" sz="2400" dirty="0">
                <a:solidFill>
                  <a:srgbClr val="121212"/>
                </a:solidFill>
                <a:latin typeface="Dubai-Regular"/>
              </a:rPr>
              <a:t>، </a:t>
            </a:r>
            <a:r>
              <a:rPr lang="ar-EG" sz="2400" dirty="0">
                <a:solidFill>
                  <a:srgbClr val="121212"/>
                </a:solidFill>
                <a:latin typeface="Dubai-Regular"/>
              </a:rPr>
              <a:t>يلجأون دائمًا إلى أدوات توليد القصص الخبرية كـ </a:t>
            </a:r>
            <a:r>
              <a:rPr lang="en-US" sz="2400" b="1" dirty="0">
                <a:solidFill>
                  <a:srgbClr val="121212"/>
                </a:solidFill>
                <a:latin typeface="Adobe Caslon Pro" panose="0205050205050A020403" pitchFamily="18" charset="0"/>
                <a:cs typeface="+mj-cs"/>
              </a:rPr>
              <a:t>Wordsmith</a:t>
            </a:r>
            <a:r>
              <a:rPr lang="ar-EG" sz="2400" dirty="0">
                <a:solidFill>
                  <a:srgbClr val="121212"/>
                </a:solidFill>
                <a:latin typeface="Dubai-Regular"/>
              </a:rPr>
              <a:t>،</a:t>
            </a:r>
            <a:r>
              <a:rPr lang="en-US" sz="2400" dirty="0">
                <a:solidFill>
                  <a:srgbClr val="121212"/>
                </a:solidFill>
                <a:latin typeface="Dubai-Regular"/>
              </a:rPr>
              <a:t> </a:t>
            </a:r>
            <a:r>
              <a:rPr lang="en-US" sz="2400" b="1" dirty="0">
                <a:solidFill>
                  <a:srgbClr val="121212"/>
                </a:solidFill>
                <a:latin typeface="Adobe Caslon Pro" panose="0205050205050A020403" pitchFamily="18" charset="0"/>
                <a:cs typeface="+mj-cs"/>
              </a:rPr>
              <a:t>Quill</a:t>
            </a:r>
            <a:r>
              <a:rPr lang="ar-EG" sz="2400" dirty="0">
                <a:solidFill>
                  <a:srgbClr val="121212"/>
                </a:solidFill>
                <a:latin typeface="Dubai-Regular"/>
              </a:rPr>
              <a:t>في خلق محتوى تسويقي فوري لحساباتها الإلكترونية المتعددة، مما يساعدها على زيادة معدل التفاعل والنقرات في مواقعها.</a:t>
            </a: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8" name="Rectangle: Rounded Corners 7">
            <a:extLst>
              <a:ext uri="{FF2B5EF4-FFF2-40B4-BE49-F238E27FC236}">
                <a16:creationId xmlns:a16="http://schemas.microsoft.com/office/drawing/2014/main" id="{98FD9859-B683-45BA-B00F-54AF5201E2DC}"/>
              </a:ext>
            </a:extLst>
          </p:cNvPr>
          <p:cNvSpPr/>
          <p:nvPr/>
        </p:nvSpPr>
        <p:spPr>
          <a:xfrm>
            <a:off x="3133258" y="617373"/>
            <a:ext cx="7441227"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EG" sz="2400" b="1" dirty="0"/>
              <a:t>مزايا استخدام الذكاء الاصطناعي في التسويق الرقمي</a:t>
            </a:r>
          </a:p>
        </p:txBody>
      </p:sp>
      <p:pic>
        <p:nvPicPr>
          <p:cNvPr id="4" name="Picture 3">
            <a:extLst>
              <a:ext uri="{FF2B5EF4-FFF2-40B4-BE49-F238E27FC236}">
                <a16:creationId xmlns:a16="http://schemas.microsoft.com/office/drawing/2014/main" id="{644DDA59-ECF4-40D3-839F-5E5B8945EEC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9444" y="1551172"/>
            <a:ext cx="4128422" cy="4762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132383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624386"/>
            <a:ext cx="4128422" cy="474206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084618" y="1870364"/>
            <a:ext cx="6617382" cy="410526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2400" b="1" dirty="0">
                <a:solidFill>
                  <a:srgbClr val="091320"/>
                </a:solidFill>
                <a:latin typeface="Dubai-Medium"/>
                <a:cs typeface="+mj-cs"/>
              </a:rPr>
              <a:t>3. تحسين نتائج البحث الإلكتروني.</a:t>
            </a:r>
          </a:p>
          <a:p>
            <a:pPr algn="justLow" rtl="1">
              <a:lnSpc>
                <a:spcPct val="150000"/>
              </a:lnSpc>
            </a:pPr>
            <a:r>
              <a:rPr lang="ar-EG" sz="2400" dirty="0">
                <a:solidFill>
                  <a:srgbClr val="121212"/>
                </a:solidFill>
                <a:latin typeface="Dubai-Regular"/>
                <a:cs typeface="+mj-cs"/>
              </a:rPr>
              <a:t>شهدت نتائج البحث الإلكترونية تطورًا ملحوظًا في الفترات الأخيرة نتيجة لتطور الذكاء الاصطناعي بدوره. فبفضل الأخير، أصبحت النتائج التي تظهر في الصفحة الأولى لعملية البحث، أكثر علاقة بما يتم البحث عنه، وكذلك أكثر قيمة وفائدة أيضًا، وهو يُعود بدوره إلى علم واسع يعرف الآن بمجال الـ </a:t>
            </a:r>
            <a:r>
              <a:rPr lang="en-US" sz="2400" dirty="0">
                <a:solidFill>
                  <a:srgbClr val="121212"/>
                </a:solidFill>
                <a:latin typeface="Adobe Caslon Pro" panose="0205050205050A020403" pitchFamily="18" charset="0"/>
                <a:cs typeface="+mj-cs"/>
              </a:rPr>
              <a:t>SEO </a:t>
            </a:r>
            <a:r>
              <a:rPr lang="ar-EG" sz="2400" dirty="0">
                <a:solidFill>
                  <a:srgbClr val="121212"/>
                </a:solidFill>
                <a:latin typeface="Dubai-Regular"/>
                <a:cs typeface="+mj-cs"/>
              </a:rPr>
              <a:t>تهيئة المواقع لمحركات البحث الأمثل.</a:t>
            </a: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8" name="Rectangle: Rounded Corners 7">
            <a:extLst>
              <a:ext uri="{FF2B5EF4-FFF2-40B4-BE49-F238E27FC236}">
                <a16:creationId xmlns:a16="http://schemas.microsoft.com/office/drawing/2014/main" id="{98FD9859-B683-45BA-B00F-54AF5201E2DC}"/>
              </a:ext>
            </a:extLst>
          </p:cNvPr>
          <p:cNvSpPr/>
          <p:nvPr/>
        </p:nvSpPr>
        <p:spPr>
          <a:xfrm>
            <a:off x="3133258" y="617373"/>
            <a:ext cx="7441227"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EG" sz="2400" b="1" dirty="0"/>
              <a:t>مزايا استخدام الذكاء الاصطناعي في التسويق الرقمي</a:t>
            </a:r>
          </a:p>
        </p:txBody>
      </p:sp>
      <p:pic>
        <p:nvPicPr>
          <p:cNvPr id="4" name="Picture 3">
            <a:extLst>
              <a:ext uri="{FF2B5EF4-FFF2-40B4-BE49-F238E27FC236}">
                <a16:creationId xmlns:a16="http://schemas.microsoft.com/office/drawing/2014/main" id="{E7B0324E-F5AD-4756-BD6B-AEE204C8A7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767" y="1870364"/>
            <a:ext cx="4510026" cy="376427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6634615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077217"/>
            <a:ext cx="4128422" cy="512961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098473" y="1388740"/>
            <a:ext cx="6555305" cy="439204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2400" b="1" dirty="0">
                <a:solidFill>
                  <a:srgbClr val="091320"/>
                </a:solidFill>
                <a:latin typeface="Dubai-Medium"/>
              </a:rPr>
              <a:t>4. تطبيقات الاست</a:t>
            </a:r>
            <a:r>
              <a:rPr lang="ar-EG" sz="2400" b="1" dirty="0">
                <a:solidFill>
                  <a:srgbClr val="091320"/>
                </a:solidFill>
                <a:latin typeface="Adobe Caslon Pro" panose="0205050205050A020403" pitchFamily="18" charset="0"/>
              </a:rPr>
              <a:t>جابة الفورية </a:t>
            </a:r>
            <a:r>
              <a:rPr lang="en-US" sz="2400" b="1" dirty="0">
                <a:solidFill>
                  <a:srgbClr val="091320"/>
                </a:solidFill>
                <a:latin typeface="Adobe Caslon Pro" panose="0205050205050A020403" pitchFamily="18" charset="0"/>
              </a:rPr>
              <a:t>Chabot’s</a:t>
            </a:r>
          </a:p>
          <a:p>
            <a:pPr algn="justLow" rtl="1">
              <a:lnSpc>
                <a:spcPct val="150000"/>
              </a:lnSpc>
            </a:pPr>
            <a:r>
              <a:rPr lang="ar-EG" sz="2400" dirty="0">
                <a:solidFill>
                  <a:srgbClr val="121212"/>
                </a:solidFill>
                <a:latin typeface="Adobe Caslon Pro" panose="0205050205050A020403" pitchFamily="18" charset="0"/>
              </a:rPr>
              <a:t>بفضل تقنيات الذكاء الاصطناعي في العملية التسويقية، أصبح بالإمكان توفير تطبيقات الاستجابة الفورية للعملاء أو ما يعرف بالـ </a:t>
            </a:r>
            <a:r>
              <a:rPr lang="en-US" sz="2400" dirty="0">
                <a:solidFill>
                  <a:srgbClr val="121212"/>
                </a:solidFill>
                <a:latin typeface="Adobe Caslon Pro" panose="0205050205050A020403" pitchFamily="18" charset="0"/>
              </a:rPr>
              <a:t>Chabot’s</a:t>
            </a:r>
            <a:r>
              <a:rPr lang="ar-EG" sz="2400" dirty="0">
                <a:solidFill>
                  <a:srgbClr val="121212"/>
                </a:solidFill>
                <a:latin typeface="Adobe Caslon Pro" panose="0205050205050A020403" pitchFamily="18" charset="0"/>
              </a:rPr>
              <a:t> وهي تطبيقات يتم تصميمها اعتمادًا على مزايا الذكاء الاصطناعي المتطورة، والتي تحافظ على رضا العميل بالإجابة الفورية على أسئلته الشائعة عبر تقديم ردود جاهزة، كما أنه بإمكانه تحسين المحادثة بميزة التعليم الآلي والقدرة على العثور على التعلم الصحيح بالممارسة والتدريب.</a:t>
            </a: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147455" y="461611"/>
            <a:ext cx="5497076"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r>
              <a:rPr lang="ar-EG" sz="2400" b="1">
                <a:solidFill>
                  <a:prstClr val="white"/>
                </a:solidFill>
              </a:rPr>
              <a:t>مزايا استخدام الذكاء الاصطناعي في التسويق الرقمي</a:t>
            </a:r>
            <a:endParaRPr lang="ar-EG" sz="2000" b="1" dirty="0">
              <a:solidFill>
                <a:schemeClr val="bg1"/>
              </a:solidFill>
              <a:latin typeface="Droid Arabic Kufi"/>
            </a:endParaRPr>
          </a:p>
        </p:txBody>
      </p:sp>
      <p:pic>
        <p:nvPicPr>
          <p:cNvPr id="4" name="Picture 3">
            <a:extLst>
              <a:ext uri="{FF2B5EF4-FFF2-40B4-BE49-F238E27FC236}">
                <a16:creationId xmlns:a16="http://schemas.microsoft.com/office/drawing/2014/main" id="{5C6DE540-781B-4DD7-8C49-D575629ACE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175" y="1515119"/>
            <a:ext cx="4680925" cy="443015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164749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077218"/>
            <a:ext cx="4128422" cy="499107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79818" y="1388740"/>
            <a:ext cx="6873960" cy="41627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EG" sz="2400" b="1" dirty="0">
                <a:solidFill>
                  <a:srgbClr val="091320"/>
                </a:solidFill>
                <a:latin typeface="Dubai-Medium"/>
                <a:cs typeface="+mj-cs"/>
              </a:rPr>
              <a:t>5</a:t>
            </a:r>
            <a:r>
              <a:rPr lang="ar-EG" sz="2400" b="1" dirty="0">
                <a:solidFill>
                  <a:srgbClr val="091320"/>
                </a:solidFill>
                <a:latin typeface="Dubai-Medium"/>
              </a:rPr>
              <a:t>. </a:t>
            </a:r>
            <a:r>
              <a:rPr lang="ar-EG" sz="2400" b="1" dirty="0">
                <a:solidFill>
                  <a:srgbClr val="002060"/>
                </a:solidFill>
                <a:latin typeface="TraditionalArabic-Bold"/>
              </a:rPr>
              <a:t>فهم أفضل للعملاء.</a:t>
            </a:r>
          </a:p>
          <a:p>
            <a:pPr algn="justLow" rtl="1">
              <a:lnSpc>
                <a:spcPct val="150000"/>
              </a:lnSpc>
            </a:pPr>
            <a:r>
              <a:rPr lang="ar-EG" sz="2400" dirty="0">
                <a:solidFill>
                  <a:srgbClr val="002060"/>
                </a:solidFill>
                <a:latin typeface="TraditionalArabic"/>
                <a:cs typeface="+mj-cs"/>
              </a:rPr>
              <a:t>يمكن للذكاء الاصطناعي أن يحسن ثقة العملاء في العلامة التجارية من خلال معرفة المزيد عن العميل، عبر تقنيات التعلم الآلي بحيث يقوم بتجميع وتحليل بيانات العملاء للتنبؤ بسلوكيات الشراء وقرارات العملاء المستهدفين، إضافة إلى تقييم المخزون والسلوك الفردي للعملاء للتنبؤ بدقة بما يريدون؛ مما يُتيح تجربة فائقة الخصوصية في خدمة التسوق الرقمي وفهم العميل.</a:t>
            </a:r>
            <a:r>
              <a:rPr lang="ar-EG" sz="2400" b="1" dirty="0">
                <a:solidFill>
                  <a:srgbClr val="002060"/>
                </a:solidFill>
                <a:latin typeface="Dubai-Medium"/>
                <a:cs typeface="+mj-cs"/>
              </a:rPr>
              <a:t> </a:t>
            </a:r>
            <a:endParaRPr lang="ar-EG" sz="2400" dirty="0">
              <a:solidFill>
                <a:srgbClr val="002060"/>
              </a:solidFill>
              <a:latin typeface="Adobe Caslon Pro" panose="0205050205050A020403" pitchFamily="18" charset="0"/>
              <a:cs typeface="+mj-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147455" y="461611"/>
            <a:ext cx="5497076"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r>
              <a:rPr lang="ar-EG" sz="2400" b="1" dirty="0">
                <a:solidFill>
                  <a:prstClr val="white"/>
                </a:solidFill>
              </a:rPr>
              <a:t>مزايا استخدام الذكاء الاصطناعي في التسويق الرقمي</a:t>
            </a:r>
            <a:endParaRPr lang="ar-EG" sz="2000" b="1" dirty="0">
              <a:solidFill>
                <a:schemeClr val="bg1"/>
              </a:solidFill>
              <a:latin typeface="Droid Arabic Kufi"/>
            </a:endParaRPr>
          </a:p>
        </p:txBody>
      </p:sp>
      <p:pic>
        <p:nvPicPr>
          <p:cNvPr id="4" name="Picture 3">
            <a:extLst>
              <a:ext uri="{FF2B5EF4-FFF2-40B4-BE49-F238E27FC236}">
                <a16:creationId xmlns:a16="http://schemas.microsoft.com/office/drawing/2014/main" id="{AD3950F0-F4B4-466B-84E3-29FF3DE9F9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550" y="1635855"/>
            <a:ext cx="4507261" cy="356790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423235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334190"/>
            <a:ext cx="4128422" cy="490643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771396" y="1654154"/>
            <a:ext cx="7995905" cy="44279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sz="2400" b="1" dirty="0">
                <a:solidFill>
                  <a:srgbClr val="002060"/>
                </a:solidFill>
                <a:latin typeface="Adobe Caslon Pro" panose="0205050205050A020403" pitchFamily="18" charset="0"/>
                <a:cs typeface="+mj-cs"/>
              </a:rPr>
              <a:t>6. تمتع المتسوق بتخصيص فائق بفضل اقتراحات المنتجات.</a:t>
            </a:r>
            <a:r>
              <a:rPr lang="ar-EG" sz="2800" b="1" dirty="0">
                <a:latin typeface="TraditionalArabic-Bold"/>
                <a:cs typeface="+mj-cs"/>
              </a:rPr>
              <a:t>:</a:t>
            </a:r>
            <a:endParaRPr lang="ar-EG" sz="2400" dirty="0">
              <a:solidFill>
                <a:srgbClr val="002060"/>
              </a:solidFill>
              <a:latin typeface="TraditionalArabic"/>
              <a:cs typeface="+mj-cs"/>
            </a:endParaRPr>
          </a:p>
          <a:p>
            <a:pPr algn="justLow" rtl="1">
              <a:lnSpc>
                <a:spcPct val="150000"/>
              </a:lnSpc>
            </a:pPr>
            <a:r>
              <a:rPr lang="ar-EG" sz="2400" dirty="0">
                <a:solidFill>
                  <a:srgbClr val="002060"/>
                </a:solidFill>
                <a:latin typeface="TraditionalArabic"/>
                <a:cs typeface="+mj-cs"/>
              </a:rPr>
              <a:t>يمكن للذكاء الاصطناعي أن يؤثر على سلوك العملاء وذلك باستخدام الخوارزميات لإجراء تنبؤ دقيق بالمنتجات التي ستنال القبول، وبالتالي تقديم الاقتراحات إلى المتسوق الذي من المرجح جداً أن يتصرف بناءً عليها. وهذا ما تقوم به مثلا شركة أمازون، باستخدام سجل التصفح والمشتريات لتزويد العميل بمزيد من المنتجات التي يريدها، ما يفيد تجربة التسوق، فبدل اقتناء منتجات عدة يمكنه أن يتفحص سريعاً الأشياء التي من المحتمل أن يكون مهتماً بها.</a:t>
            </a:r>
          </a:p>
          <a:p>
            <a:pPr algn="justLow" rtl="1">
              <a:lnSpc>
                <a:spcPct val="150000"/>
              </a:lnSpc>
            </a:pPr>
            <a:endParaRPr lang="ar-EG" sz="2400" b="1" dirty="0">
              <a:solidFill>
                <a:srgbClr val="002060"/>
              </a:solidFill>
              <a:latin typeface="Droid Arabic Kufi"/>
              <a:cs typeface="+mj-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8" name="Rectangle: Rounded Corners 7">
            <a:extLst>
              <a:ext uri="{FF2B5EF4-FFF2-40B4-BE49-F238E27FC236}">
                <a16:creationId xmlns:a16="http://schemas.microsoft.com/office/drawing/2014/main" id="{21BD2FEE-810F-43E3-B6DE-A5348E0A32B3}"/>
              </a:ext>
            </a:extLst>
          </p:cNvPr>
          <p:cNvSpPr/>
          <p:nvPr/>
        </p:nvSpPr>
        <p:spPr>
          <a:xfrm>
            <a:off x="3629892" y="632257"/>
            <a:ext cx="5486400"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r>
              <a:rPr lang="ar-EG" sz="2400" b="1" dirty="0">
                <a:solidFill>
                  <a:prstClr val="white"/>
                </a:solidFill>
              </a:rPr>
              <a:t>مزايا استخدام الذكاء الاصطناعي في التسويق الرقمي</a:t>
            </a:r>
            <a:endParaRPr lang="ar-EG" sz="2000" b="1" dirty="0">
              <a:solidFill>
                <a:prstClr val="white"/>
              </a:solidFill>
              <a:latin typeface="Droid Arabic Kufi"/>
            </a:endParaRPr>
          </a:p>
        </p:txBody>
      </p:sp>
      <p:pic>
        <p:nvPicPr>
          <p:cNvPr id="3" name="Picture 2">
            <a:extLst>
              <a:ext uri="{FF2B5EF4-FFF2-40B4-BE49-F238E27FC236}">
                <a16:creationId xmlns:a16="http://schemas.microsoft.com/office/drawing/2014/main" id="{82493601-E28B-46D9-9F09-FD973470A49A}"/>
              </a:ext>
            </a:extLst>
          </p:cNvPr>
          <p:cNvPicPr>
            <a:picLocks noChangeAspect="1"/>
          </p:cNvPicPr>
          <p:nvPr/>
        </p:nvPicPr>
        <p:blipFill>
          <a:blip r:embed="rId3"/>
          <a:stretch>
            <a:fillRect/>
          </a:stretch>
        </p:blipFill>
        <p:spPr>
          <a:xfrm>
            <a:off x="256178" y="1860382"/>
            <a:ext cx="3401694" cy="36314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311801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9"/>
            <a:ext cx="4128422" cy="5061056"/>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098473" y="1565371"/>
            <a:ext cx="6422134" cy="457219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2400" b="1" dirty="0">
                <a:solidFill>
                  <a:srgbClr val="002060"/>
                </a:solidFill>
                <a:latin typeface="Tajawal"/>
                <a:cs typeface="+mj-cs"/>
              </a:rPr>
              <a:t>7. زيادة عائد الاستثمار.</a:t>
            </a:r>
          </a:p>
          <a:p>
            <a:pPr algn="justLow" rtl="1">
              <a:lnSpc>
                <a:spcPct val="150000"/>
              </a:lnSpc>
            </a:pPr>
            <a:r>
              <a:rPr lang="ar-EG" sz="2400" dirty="0">
                <a:solidFill>
                  <a:srgbClr val="002060"/>
                </a:solidFill>
                <a:latin typeface="Tajawal"/>
                <a:cs typeface="+mj-cs"/>
              </a:rPr>
              <a:t>يمكن أن يساعدك الذكاء الاصطناعي في تحقيق عوائد أعلى على استثمارك من خلال السماح لك باستخراج رؤى قيمة والعمل عليها بشكل أسرع. على سبيل المثال ، قد تنبهك أدوات الذكاء الاصطناعي في الوقت الفعلي لفرصة تسويق جديدة على وسائل التواصل الاجتماعي مرتبطة بعلامة التصنيف الشائعة. </a:t>
            </a:r>
          </a:p>
          <a:p>
            <a:pPr algn="justLow" rtl="1">
              <a:lnSpc>
                <a:spcPct val="150000"/>
              </a:lnSpc>
            </a:pPr>
            <a:endParaRPr lang="ar-EG" sz="2400" dirty="0">
              <a:solidFill>
                <a:srgbClr val="002060"/>
              </a:solidFill>
              <a:latin typeface="Tajawal"/>
              <a:cs typeface="+mj-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8" name="Rectangle: Rounded Corners 7">
            <a:extLst>
              <a:ext uri="{FF2B5EF4-FFF2-40B4-BE49-F238E27FC236}">
                <a16:creationId xmlns:a16="http://schemas.microsoft.com/office/drawing/2014/main" id="{6BC707B4-EAF7-45A7-81A2-5BCEC92176CB}"/>
              </a:ext>
            </a:extLst>
          </p:cNvPr>
          <p:cNvSpPr/>
          <p:nvPr/>
        </p:nvSpPr>
        <p:spPr>
          <a:xfrm>
            <a:off x="3312826" y="508657"/>
            <a:ext cx="5576342"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r>
              <a:rPr lang="ar-EG" sz="2400" b="1">
                <a:solidFill>
                  <a:prstClr val="white"/>
                </a:solidFill>
              </a:rPr>
              <a:t>مزايا استخدام الذكاء الاصطناعي في التسويق الرقمي</a:t>
            </a:r>
            <a:endParaRPr lang="ar-EG" sz="2000" b="1" dirty="0">
              <a:solidFill>
                <a:prstClr val="white"/>
              </a:solidFill>
              <a:latin typeface="Droid Arabic Kufi"/>
            </a:endParaRPr>
          </a:p>
        </p:txBody>
      </p:sp>
      <p:pic>
        <p:nvPicPr>
          <p:cNvPr id="7" name="Picture 6">
            <a:extLst>
              <a:ext uri="{FF2B5EF4-FFF2-40B4-BE49-F238E27FC236}">
                <a16:creationId xmlns:a16="http://schemas.microsoft.com/office/drawing/2014/main" id="{9EE48D23-30BB-4E86-943D-3C3C706977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1393" y="1936350"/>
            <a:ext cx="4066862" cy="34795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44215944"/>
      </p:ext>
    </p:extLst>
  </p:cSld>
  <p:clrMapOvr>
    <a:masterClrMapping/>
  </p:clrMapOvr>
  <p:timing>
    <p:tnLst>
      <p:par>
        <p:cTn id="1" dur="indefinite" restart="never" nodeType="tmRoot">
          <p:childTnLst>
            <p:par>
              <p:cTn id="2"/>
            </p:par>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3506" y="1280024"/>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665192" y="1462093"/>
            <a:ext cx="7097317" cy="475026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2400" b="1" dirty="0">
                <a:solidFill>
                  <a:srgbClr val="002060"/>
                </a:solidFill>
                <a:latin typeface="Tajawal"/>
                <a:cs typeface="+mj-cs"/>
              </a:rPr>
              <a:t>1</a:t>
            </a:r>
            <a:r>
              <a:rPr lang="ar-EG" sz="2400" b="1" dirty="0">
                <a:solidFill>
                  <a:srgbClr val="002060"/>
                </a:solidFill>
                <a:latin typeface="Tajawal"/>
              </a:rPr>
              <a:t>. نقص الميزانية أو الشراء.</a:t>
            </a:r>
          </a:p>
          <a:p>
            <a:pPr algn="justLow" rtl="1">
              <a:lnSpc>
                <a:spcPct val="150000"/>
              </a:lnSpc>
            </a:pPr>
            <a:r>
              <a:rPr lang="ar-EG" sz="2400" dirty="0">
                <a:solidFill>
                  <a:srgbClr val="002060"/>
                </a:solidFill>
                <a:latin typeface="Tajawal"/>
              </a:rPr>
              <a:t>تتطلب حلول التسويق بالذكاء الاصطناعي برامج متخصصة (وفي بعض الحالات، أجهزة) وقد يكون الحصول عليها ونشرها وصيانتها مكلفًا. فغالبًا ما يكون هذا عقبة كبيرة أمام ميزانيات التسويق الصغيرة. والتي قد تواجه أيضًا صعوبات في الحصول على موافقة أصحاب المصلحة المسؤولين عن الموافقة على حلول التسويق بالذكاء الاصطناعي وإدارتها.</a:t>
            </a: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881745" y="542089"/>
            <a:ext cx="788212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342900" indent="-342900" algn="ctr" rtl="1">
              <a:buFont typeface="Wingdings" panose="05000000000000000000" pitchFamily="2" charset="2"/>
              <a:buChar char="Ø"/>
            </a:pPr>
            <a:r>
              <a:rPr lang="ar-EG" sz="2400" b="1" dirty="0">
                <a:solidFill>
                  <a:schemeClr val="bg1"/>
                </a:solidFill>
                <a:latin typeface="Droid Arabic Kufi"/>
                <a:cs typeface="+mj-cs"/>
              </a:rPr>
              <a:t>عاشراً: سلبيات التسويق الرقمي باستخدام الذكاء الاصطناعي</a:t>
            </a:r>
          </a:p>
          <a:p>
            <a:pPr algn="ctr" rtl="1"/>
            <a:r>
              <a:rPr lang="en-US" sz="2000" b="1" dirty="0">
                <a:solidFill>
                  <a:schemeClr val="bg1"/>
                </a:solidFill>
                <a:latin typeface="Adobe Caslon Pro" panose="0205050205050A020403" pitchFamily="18" charset="0"/>
                <a:cs typeface="+mj-cs"/>
              </a:rPr>
              <a:t>Cons of Digital Marketing Using Artificial Intelligence</a:t>
            </a:r>
            <a:endParaRPr lang="ar-EG" sz="2000" b="1" dirty="0">
              <a:solidFill>
                <a:schemeClr val="bg1"/>
              </a:solidFill>
              <a:latin typeface="Adobe Caslon Pro" panose="0205050205050A020403" pitchFamily="18" charset="0"/>
              <a:cs typeface="+mj-cs"/>
            </a:endParaRPr>
          </a:p>
        </p:txBody>
      </p:sp>
      <p:pic>
        <p:nvPicPr>
          <p:cNvPr id="3" name="Picture 2">
            <a:extLst>
              <a:ext uri="{FF2B5EF4-FFF2-40B4-BE49-F238E27FC236}">
                <a16:creationId xmlns:a16="http://schemas.microsoft.com/office/drawing/2014/main" id="{BA6125F7-27B6-4448-BF9F-6E210DACFEC7}"/>
              </a:ext>
            </a:extLst>
          </p:cNvPr>
          <p:cNvPicPr>
            <a:picLocks noChangeAspect="1"/>
          </p:cNvPicPr>
          <p:nvPr/>
        </p:nvPicPr>
        <p:blipFill>
          <a:blip r:embed="rId3"/>
          <a:stretch>
            <a:fillRect/>
          </a:stretch>
        </p:blipFill>
        <p:spPr>
          <a:xfrm>
            <a:off x="272018" y="1437262"/>
            <a:ext cx="4124325" cy="450801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490593957"/>
      </p:ext>
    </p:extLst>
  </p:cSld>
  <p:clrMapOvr>
    <a:masterClrMapping/>
  </p:clrMapOvr>
  <p:timing>
    <p:tnLst>
      <p:par>
        <p:cTn id="1" dur="indefinite" restart="never" nodeType="tmRoot">
          <p:childTnLst>
            <p:par>
              <p:cTn id="2"/>
            </p:par>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70C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439598" y="1599101"/>
            <a:ext cx="7170020" cy="50293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2400" b="1" dirty="0">
                <a:solidFill>
                  <a:srgbClr val="002060"/>
                </a:solidFill>
                <a:latin typeface="Tajawal"/>
                <a:cs typeface="+mj-cs"/>
              </a:rPr>
              <a:t>2. مخاوف تتعلق بالخصوصية.</a:t>
            </a:r>
          </a:p>
          <a:p>
            <a:pPr algn="justLow" rtl="1">
              <a:lnSpc>
                <a:spcPct val="150000"/>
              </a:lnSpc>
            </a:pPr>
            <a:r>
              <a:rPr lang="ar-EG" sz="2400" dirty="0">
                <a:solidFill>
                  <a:srgbClr val="002060"/>
                </a:solidFill>
                <a:latin typeface="Tajawal"/>
                <a:cs typeface="+mj-cs"/>
              </a:rPr>
              <a:t>عندما تعتمد بشكل كبير على جمع البيانات وتحليلها لتوجيه التسويق، يجب أن تظل ملتزمًا بقوانين مثل القانون (اللائحة) العامة لحماية البيانات</a:t>
            </a:r>
            <a:r>
              <a:rPr lang="en-US" sz="2400" dirty="0">
                <a:solidFill>
                  <a:srgbClr val="002060"/>
                </a:solidFill>
                <a:latin typeface="Adobe Caslon Pro" panose="0205050205050A020403" pitchFamily="18" charset="0"/>
                <a:cs typeface="+mj-cs"/>
              </a:rPr>
              <a:t>GDPR</a:t>
            </a:r>
            <a:r>
              <a:rPr lang="en-US" sz="2400" dirty="0">
                <a:solidFill>
                  <a:srgbClr val="002060"/>
                </a:solidFill>
                <a:latin typeface="Tajawal"/>
                <a:cs typeface="+mj-cs"/>
              </a:rPr>
              <a:t> ، </a:t>
            </a:r>
            <a:r>
              <a:rPr lang="ar-EG" sz="2400" dirty="0">
                <a:solidFill>
                  <a:srgbClr val="002060"/>
                </a:solidFill>
                <a:latin typeface="Tajawal"/>
                <a:cs typeface="+mj-cs"/>
              </a:rPr>
              <a:t>(</a:t>
            </a:r>
            <a:r>
              <a:rPr lang="en-US" sz="2400" dirty="0">
                <a:solidFill>
                  <a:srgbClr val="002060"/>
                </a:solidFill>
                <a:latin typeface="Tajawal"/>
                <a:cs typeface="+mj-cs"/>
              </a:rPr>
              <a:t>(</a:t>
            </a:r>
            <a:r>
              <a:rPr lang="en-US" sz="2400" dirty="0">
                <a:solidFill>
                  <a:srgbClr val="002060"/>
                </a:solidFill>
                <a:latin typeface="Adobe Caslon Pro" panose="0205050205050A020403" pitchFamily="18" charset="0"/>
                <a:cs typeface="+mj-cs"/>
              </a:rPr>
              <a:t>General</a:t>
            </a:r>
            <a:r>
              <a:rPr lang="en-US" sz="900" dirty="0">
                <a:solidFill>
                  <a:srgbClr val="002060"/>
                </a:solidFill>
                <a:latin typeface="Adobe Caslon Pro" panose="0205050205050A020403" pitchFamily="18" charset="0"/>
                <a:cs typeface="+mj-cs"/>
              </a:rPr>
              <a:t> </a:t>
            </a:r>
            <a:r>
              <a:rPr lang="en-US" sz="2400" dirty="0">
                <a:solidFill>
                  <a:srgbClr val="002060"/>
                </a:solidFill>
                <a:latin typeface="Adobe Caslon Pro" panose="0205050205050A020403" pitchFamily="18" charset="0"/>
                <a:cs typeface="+mj-cs"/>
              </a:rPr>
              <a:t>Data</a:t>
            </a:r>
            <a:r>
              <a:rPr lang="en-US" sz="1050" dirty="0">
                <a:solidFill>
                  <a:srgbClr val="002060"/>
                </a:solidFill>
                <a:latin typeface="Adobe Caslon Pro" panose="0205050205050A020403" pitchFamily="18" charset="0"/>
                <a:cs typeface="+mj-cs"/>
              </a:rPr>
              <a:t> </a:t>
            </a:r>
            <a:r>
              <a:rPr lang="en-US" sz="2400" dirty="0">
                <a:solidFill>
                  <a:srgbClr val="002060"/>
                </a:solidFill>
                <a:latin typeface="Adobe Caslon Pro" panose="0205050205050A020403" pitchFamily="18" charset="0"/>
                <a:cs typeface="+mj-cs"/>
              </a:rPr>
              <a:t>Protection</a:t>
            </a:r>
            <a:r>
              <a:rPr lang="en-US" sz="1100" dirty="0">
                <a:solidFill>
                  <a:srgbClr val="002060"/>
                </a:solidFill>
                <a:latin typeface="Adobe Caslon Pro" panose="0205050205050A020403" pitchFamily="18" charset="0"/>
                <a:cs typeface="+mj-cs"/>
              </a:rPr>
              <a:t> </a:t>
            </a:r>
            <a:r>
              <a:rPr lang="en-US" sz="2400" dirty="0">
                <a:solidFill>
                  <a:srgbClr val="002060"/>
                </a:solidFill>
                <a:latin typeface="Adobe Caslon Pro" panose="0205050205050A020403" pitchFamily="18" charset="0"/>
                <a:cs typeface="+mj-cs"/>
              </a:rPr>
              <a:t>Regulation</a:t>
            </a:r>
            <a:r>
              <a:rPr lang="ar-EG" sz="2400" dirty="0">
                <a:solidFill>
                  <a:srgbClr val="002060"/>
                </a:solidFill>
                <a:latin typeface="Adobe Caslon Pro" panose="0205050205050A020403" pitchFamily="18" charset="0"/>
                <a:cs typeface="+mj-cs"/>
              </a:rPr>
              <a:t> </a:t>
            </a:r>
            <a:r>
              <a:rPr lang="ar-EG" sz="2400" dirty="0">
                <a:solidFill>
                  <a:srgbClr val="002060"/>
                </a:solidFill>
                <a:latin typeface="Tajawal"/>
                <a:cs typeface="+mj-cs"/>
              </a:rPr>
              <a:t>التي تفرض قواعد معينة فيما يتعلق بكيفية تخزين البيانات المرتبطة بالأفراد ومعالجتها وإدارتها.</a:t>
            </a:r>
          </a:p>
          <a:p>
            <a:pPr algn="justLow" rtl="1">
              <a:lnSpc>
                <a:spcPct val="150000"/>
              </a:lnSpc>
            </a:pPr>
            <a:r>
              <a:rPr lang="ar-EG" sz="2400" dirty="0">
                <a:solidFill>
                  <a:srgbClr val="002060"/>
                </a:solidFill>
                <a:latin typeface="Tajawal"/>
                <a:cs typeface="+mj-cs"/>
              </a:rPr>
              <a:t>وفي بعض الحالات، يمكن أن تؤدي الجهود المبذولة للامتثال لتلك القوانين إلى إعاقة قدرتك على استخدام أدوات الذكاء الاصطناعي. </a:t>
            </a:r>
            <a:endParaRPr lang="ar-EG" sz="2400" b="1" dirty="0">
              <a:solidFill>
                <a:srgbClr val="002060"/>
              </a:solidFill>
              <a:latin typeface="Tajawal"/>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9" name="Rectangle: Rounded Corners 8">
            <a:extLst>
              <a:ext uri="{FF2B5EF4-FFF2-40B4-BE49-F238E27FC236}">
                <a16:creationId xmlns:a16="http://schemas.microsoft.com/office/drawing/2014/main" id="{A9F00802-362F-4F86-8D66-198725B6E5AD}"/>
              </a:ext>
            </a:extLst>
          </p:cNvPr>
          <p:cNvSpPr/>
          <p:nvPr/>
        </p:nvSpPr>
        <p:spPr>
          <a:xfrm>
            <a:off x="3181578" y="536788"/>
            <a:ext cx="7658495"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EG" sz="2400" b="1" dirty="0">
                <a:solidFill>
                  <a:schemeClr val="bg1"/>
                </a:solidFill>
                <a:latin typeface="Droid Arabic Kufi"/>
                <a:cs typeface="+mj-cs"/>
              </a:rPr>
              <a:t>سلبيات التسويق الرقمي باستخدام الذكاء الاصطناعي</a:t>
            </a:r>
          </a:p>
        </p:txBody>
      </p:sp>
      <p:pic>
        <p:nvPicPr>
          <p:cNvPr id="4" name="Picture 3">
            <a:extLst>
              <a:ext uri="{FF2B5EF4-FFF2-40B4-BE49-F238E27FC236}">
                <a16:creationId xmlns:a16="http://schemas.microsoft.com/office/drawing/2014/main" id="{009AE255-E46D-468F-98C4-1E0F6CB96A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456" y="1463216"/>
            <a:ext cx="4128422" cy="46110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874257424"/>
      </p:ext>
    </p:extLst>
  </p:cSld>
  <p:clrMapOvr>
    <a:masterClrMapping/>
  </p:clrMapOvr>
  <p:timing>
    <p:tnLst>
      <p:par>
        <p:cTn id="1" dur="indefinite" restart="never" nodeType="tmRoot">
          <p:childTnLst>
            <p:par>
              <p:cTn id="2"/>
            </p:par>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3506" y="1065047"/>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890655" y="1316867"/>
            <a:ext cx="6794284" cy="47652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sz="2400" dirty="0">
                <a:solidFill>
                  <a:srgbClr val="002060"/>
                </a:solidFill>
                <a:latin typeface="Tajawal"/>
                <a:cs typeface="+mj-cs"/>
              </a:rPr>
              <a:t>3. </a:t>
            </a:r>
            <a:r>
              <a:rPr lang="ar-EG" sz="2400" b="1" dirty="0">
                <a:solidFill>
                  <a:srgbClr val="002060"/>
                </a:solidFill>
                <a:latin typeface="Tajawal"/>
                <a:cs typeface="+mj-cs"/>
              </a:rPr>
              <a:t>مشاكل البيانات.</a:t>
            </a:r>
          </a:p>
          <a:p>
            <a:pPr algn="justLow" rtl="1"/>
            <a:r>
              <a:rPr lang="ar-EG" sz="2400" dirty="0">
                <a:solidFill>
                  <a:srgbClr val="002060"/>
                </a:solidFill>
                <a:latin typeface="Tajawal"/>
                <a:cs typeface="+mj-cs"/>
              </a:rPr>
              <a:t>بغض النظر عن الصناعة أو المجال، من الأهمية تحديد أي مشاكل مرتبطة بالبيانات التي تشغل أدوات الذكاء الاصطناعي. على سبيل المثال، قد لا يكون لديك بيانات كافية لأدوات الذكاء الاصطناعي لإنتاج رؤى ذات مغزى للحملات التسويقية.</a:t>
            </a:r>
          </a:p>
          <a:p>
            <a:pPr algn="justLow" rtl="1"/>
            <a:r>
              <a:rPr lang="ar-EG" sz="2400" dirty="0">
                <a:solidFill>
                  <a:srgbClr val="002060"/>
                </a:solidFill>
                <a:latin typeface="Tajawal"/>
                <a:cs typeface="+mj-cs"/>
              </a:rPr>
              <a:t>أو قد تكون بياناتك غير كاملة أو غير متسقة؛ على سبيل المثال ، قد يكون لديك بيانات ثرية لبعض العملاء المحتملين ولكن بيانات قليلة للآخرين. وبالمثل، قد تحتوي بياناتك على إدخالات مكررة أو معلومات مفقودة.</a:t>
            </a:r>
          </a:p>
          <a:p>
            <a:pPr algn="justLow" rtl="1"/>
            <a:r>
              <a:rPr lang="ar-EG" sz="2400" dirty="0">
                <a:solidFill>
                  <a:srgbClr val="002060"/>
                </a:solidFill>
                <a:latin typeface="Tajawal"/>
                <a:cs typeface="+mj-cs"/>
              </a:rPr>
              <a:t> إذا كان الأمر كذلك، فستقوم أدوات الذكاء الاصطناعي الخاصة بك بتحليل البيانات الخاطئة، وبطبيعة الحال إنتاج معلومات خاطئة.</a:t>
            </a: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0" name="Rectangle: Rounded Corners 9">
            <a:extLst>
              <a:ext uri="{FF2B5EF4-FFF2-40B4-BE49-F238E27FC236}">
                <a16:creationId xmlns:a16="http://schemas.microsoft.com/office/drawing/2014/main" id="{911CD306-91A5-451A-BCDE-9396261F3ECD}"/>
              </a:ext>
            </a:extLst>
          </p:cNvPr>
          <p:cNvSpPr/>
          <p:nvPr/>
        </p:nvSpPr>
        <p:spPr>
          <a:xfrm>
            <a:off x="2867891" y="514047"/>
            <a:ext cx="6249763"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ctr"/>
            <a:r>
              <a:rPr lang="ar-EG" sz="2400" b="1" dirty="0">
                <a:solidFill>
                  <a:prstClr val="white"/>
                </a:solidFill>
                <a:latin typeface="Droid Arabic Kufi"/>
                <a:cs typeface="Times New Roman" panose="02020603050405020304" pitchFamily="18" charset="0"/>
              </a:rPr>
              <a:t>سلبيات التسويق الرقمي باستخدام الذكاء الاصطناعي</a:t>
            </a:r>
          </a:p>
        </p:txBody>
      </p:sp>
      <p:pic>
        <p:nvPicPr>
          <p:cNvPr id="4" name="Picture 3">
            <a:extLst>
              <a:ext uri="{FF2B5EF4-FFF2-40B4-BE49-F238E27FC236}">
                <a16:creationId xmlns:a16="http://schemas.microsoft.com/office/drawing/2014/main" id="{F26A8B3E-8C55-4103-949C-034360F2BE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072" y="1417734"/>
            <a:ext cx="4419599" cy="44513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85173644"/>
      </p:ext>
    </p:extLst>
  </p:cSld>
  <p:clrMapOvr>
    <a:masterClrMapping/>
  </p:clrMapOvr>
  <p:timing>
    <p:tnLst>
      <p:par>
        <p:cTn id="1" dur="indefinite" restart="never" nodeType="tmRoot">
          <p:childTnLst>
            <p:par>
              <p:cTn id="2"/>
            </p:par>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3506" y="1069499"/>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514110" y="1370129"/>
            <a:ext cx="6205246" cy="45655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pPr>
            <a:r>
              <a:rPr lang="ar-EG" sz="2400" b="1" dirty="0">
                <a:solidFill>
                  <a:srgbClr val="1A1B1E"/>
                </a:solidFill>
                <a:latin typeface="Tajawal"/>
                <a:cs typeface="+mj-cs"/>
              </a:rPr>
              <a:t>4. </a:t>
            </a:r>
            <a:r>
              <a:rPr lang="ar-EG" sz="2400" b="1" dirty="0">
                <a:solidFill>
                  <a:srgbClr val="002060"/>
                </a:solidFill>
                <a:latin typeface="Tajawal"/>
                <a:cs typeface="+mj-cs"/>
              </a:rPr>
              <a:t>قلة الكوادر المتخصصة.</a:t>
            </a:r>
          </a:p>
          <a:p>
            <a:pPr algn="justLow" rtl="1">
              <a:lnSpc>
                <a:spcPct val="150000"/>
              </a:lnSpc>
            </a:pPr>
            <a:r>
              <a:rPr lang="ar-EG" sz="2400" dirty="0">
                <a:solidFill>
                  <a:srgbClr val="002060"/>
                </a:solidFill>
                <a:latin typeface="Tajawal"/>
                <a:cs typeface="+mj-cs"/>
              </a:rPr>
              <a:t>تحتاج الشركات إلى موظفين مهرة ومدربين لنشر نتائج تسويق الذكاء الاصطناعي وإدارتها وتفسيرها بشكل صحيح. ولهذا ستحتاج على الأرجح إلى شخص لديه خلفية في علوم البيانات لتولي هذا الأمر، ويجب أن يأخذ فريق التسويق بأكمله الوقت لتعلم كيفية استخدام الأدوات بشكل فعال.</a:t>
            </a: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8" name="Rectangle: Rounded Corners 7">
            <a:extLst>
              <a:ext uri="{FF2B5EF4-FFF2-40B4-BE49-F238E27FC236}">
                <a16:creationId xmlns:a16="http://schemas.microsoft.com/office/drawing/2014/main" id="{AF9BD0A5-7662-4F99-B7FE-3C74C4AE8489}"/>
              </a:ext>
            </a:extLst>
          </p:cNvPr>
          <p:cNvSpPr/>
          <p:nvPr/>
        </p:nvSpPr>
        <p:spPr>
          <a:xfrm>
            <a:off x="2334182" y="540762"/>
            <a:ext cx="6105282"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lvl="0" algn="ctr"/>
            <a:r>
              <a:rPr lang="ar-EG" sz="2400" b="1">
                <a:solidFill>
                  <a:prstClr val="white"/>
                </a:solidFill>
                <a:latin typeface="Droid Arabic Kufi"/>
                <a:cs typeface="Times New Roman" panose="02020603050405020304" pitchFamily="18" charset="0"/>
              </a:rPr>
              <a:t>سلبيات التسويق الرقمي باستخدام الذكاء الاصطناعي</a:t>
            </a:r>
            <a:endParaRPr lang="ar-EG" sz="2400" b="1" dirty="0">
              <a:solidFill>
                <a:prstClr val="white"/>
              </a:solidFill>
              <a:latin typeface="Droid Arabic Kufi"/>
              <a:cs typeface="Times New Roman" panose="02020603050405020304" pitchFamily="18" charset="0"/>
            </a:endParaRPr>
          </a:p>
        </p:txBody>
      </p:sp>
      <p:pic>
        <p:nvPicPr>
          <p:cNvPr id="4" name="Picture 3">
            <a:extLst>
              <a:ext uri="{FF2B5EF4-FFF2-40B4-BE49-F238E27FC236}">
                <a16:creationId xmlns:a16="http://schemas.microsoft.com/office/drawing/2014/main" id="{39C0B27A-95F8-44F0-906E-68E0D41550C2}"/>
              </a:ext>
            </a:extLst>
          </p:cNvPr>
          <p:cNvPicPr>
            <a:picLocks noChangeAspect="1"/>
          </p:cNvPicPr>
          <p:nvPr/>
        </p:nvPicPr>
        <p:blipFill>
          <a:blip r:embed="rId3">
            <a:extLst>
              <a:ext uri="{BEBA8EAE-BF5A-486C-A8C5-ECC9F3942E4B}">
                <a14:imgProps xmlns:a14="http://schemas.microsoft.com/office/drawing/2010/main">
                  <a14:imgLayer r:embed="rId4">
                    <a14:imgEffect>
                      <a14:saturation sat="400000"/>
                    </a14:imgEffect>
                  </a14:imgLayer>
                </a14:imgProps>
              </a:ext>
              <a:ext uri="{28A0092B-C50C-407E-A947-70E740481C1C}">
                <a14:useLocalDpi xmlns:a14="http://schemas.microsoft.com/office/drawing/2010/main" val="0"/>
              </a:ext>
            </a:extLst>
          </a:blip>
          <a:stretch>
            <a:fillRect/>
          </a:stretch>
        </p:blipFill>
        <p:spPr>
          <a:xfrm>
            <a:off x="278824" y="1631449"/>
            <a:ext cx="4982714" cy="40429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06210762"/>
      </p:ext>
    </p:extLst>
  </p:cSld>
  <p:clrMapOvr>
    <a:masterClrMapping/>
  </p:clrMapOvr>
  <p:timing>
    <p:tnLst>
      <p:par>
        <p:cTn id="1" dur="indefinite" restart="never" nodeType="tmRoot">
          <p:childTnLst>
            <p:par>
              <p:cTn id="2"/>
            </p:par>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6645640" y="1362706"/>
            <a:ext cx="4439597"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316182" y="1482319"/>
            <a:ext cx="8691227" cy="490020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sz="2800" b="1" dirty="0">
                <a:solidFill>
                  <a:srgbClr val="1A1B1E"/>
                </a:solidFill>
                <a:latin typeface="Tajawal"/>
                <a:cs typeface="+mj-cs"/>
              </a:rPr>
              <a:t>1</a:t>
            </a:r>
            <a:r>
              <a:rPr lang="ar-EG" sz="2400" b="1" dirty="0">
                <a:solidFill>
                  <a:srgbClr val="1A1B1E"/>
                </a:solidFill>
                <a:latin typeface="Tajawal"/>
                <a:cs typeface="+mj-cs"/>
              </a:rPr>
              <a:t>. </a:t>
            </a:r>
            <a:r>
              <a:rPr lang="ar-EG" sz="2400" b="1" dirty="0">
                <a:solidFill>
                  <a:srgbClr val="002060"/>
                </a:solidFill>
                <a:latin typeface="Tajawal"/>
                <a:cs typeface="+mj-cs"/>
              </a:rPr>
              <a:t>تحديد الأهداف ومؤشرات الأداء الرئيسية.</a:t>
            </a:r>
            <a:endParaRPr lang="en-US" sz="2400" b="1" dirty="0">
              <a:solidFill>
                <a:srgbClr val="002060"/>
              </a:solidFill>
              <a:latin typeface="Tajawal"/>
              <a:cs typeface="+mj-cs"/>
            </a:endParaRPr>
          </a:p>
          <a:p>
            <a:pPr algn="justLow" rtl="1"/>
            <a:r>
              <a:rPr lang="ar-EG" sz="2400" dirty="0">
                <a:solidFill>
                  <a:srgbClr val="002060"/>
                </a:solidFill>
                <a:latin typeface="Tajawal"/>
                <a:cs typeface="+mj-cs"/>
              </a:rPr>
              <a:t>قم بتحديد المقاييس ومؤشرات الأداء الرئيسية التي ستقيسها لتقييم فعالية إستراتيجيتك المدعومة بالذكاء الاصطناعي. على سبيل المثال : قد تحدد هدفًا يتمثل في زيادة معدلات التحويل بنسبة معينة خلال الربع التالي أو تقليل تكاليف التسويق بمقدار معين في نفس الإطار الزمني.</a:t>
            </a:r>
          </a:p>
          <a:p>
            <a:pPr algn="justLow" rtl="1"/>
            <a:r>
              <a:rPr lang="ar-EG" sz="2400" b="1" dirty="0">
                <a:solidFill>
                  <a:srgbClr val="002060"/>
                </a:solidFill>
                <a:latin typeface="Tajawal"/>
                <a:cs typeface="+mj-cs"/>
              </a:rPr>
              <a:t>2</a:t>
            </a:r>
            <a:r>
              <a:rPr lang="ar-EG" sz="2000" dirty="0">
                <a:solidFill>
                  <a:srgbClr val="002060"/>
                </a:solidFill>
                <a:latin typeface="Tajawal"/>
                <a:cs typeface="+mj-cs"/>
              </a:rPr>
              <a:t>. </a:t>
            </a:r>
            <a:r>
              <a:rPr lang="ar-EG" sz="2400" b="1" dirty="0">
                <a:solidFill>
                  <a:srgbClr val="002060"/>
                </a:solidFill>
                <a:latin typeface="Tajawal"/>
                <a:cs typeface="+mj-cs"/>
              </a:rPr>
              <a:t>تعيين معايير خصوصية البيانات.</a:t>
            </a:r>
          </a:p>
          <a:p>
            <a:pPr algn="justLow" rtl="1"/>
            <a:r>
              <a:rPr lang="ar-EG" sz="2400" dirty="0">
                <a:solidFill>
                  <a:srgbClr val="002060"/>
                </a:solidFill>
                <a:latin typeface="Tajawal"/>
                <a:cs typeface="+mj-cs"/>
              </a:rPr>
              <a:t>قم بإنشاء إستراتيجية خصوصية البيانات لعمليات الذكاء الاصطناعي الخاصة بك من البداية، وأفضل طريقة للقيام بذلك هي برمجة قواعد خصوصية البيانات في حلول الذكاء الاصطناعي الخاصة بك نفسها. على سبيل المثال ، يمكنك التأكد من أن أدوات الذكاء الاصطناعي تخفي هوية البيانات الشخصية المستلمة، وأن البيانات مخزنة بشكل افتراضي بطرق تنفذ ضوابط الوصول والتشفير وأنواع حماية الخصوصية الأخرى التي تتطلبها الأطر التنظيمية.</a:t>
            </a: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049725" y="515992"/>
            <a:ext cx="8368893" cy="78914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342900" indent="-342900" algn="ctr" rtl="1">
              <a:buFont typeface="Wingdings" panose="05000000000000000000" pitchFamily="2" charset="2"/>
              <a:buChar char="Ø"/>
            </a:pPr>
            <a:r>
              <a:rPr lang="ar-EG" sz="2400" b="1" dirty="0">
                <a:solidFill>
                  <a:schemeClr val="bg1"/>
                </a:solidFill>
                <a:latin typeface="Tajawal"/>
              </a:rPr>
              <a:t>حادي عشر: كيف تبدأ التسويق باستخدام الذكاء الاصطناعي</a:t>
            </a:r>
          </a:p>
          <a:p>
            <a:pPr algn="ctr" rtl="1"/>
            <a:r>
              <a:rPr lang="en-US" sz="2400" b="1" dirty="0">
                <a:solidFill>
                  <a:schemeClr val="bg1"/>
                </a:solidFill>
                <a:latin typeface="Adobe Caslon Pro" panose="0205050205050A020403" pitchFamily="18" charset="0"/>
              </a:rPr>
              <a:t>How to start marketing with AI </a:t>
            </a:r>
            <a:endParaRPr lang="ar-EG" sz="2400" b="1" dirty="0">
              <a:solidFill>
                <a:schemeClr val="bg1"/>
              </a:solidFill>
              <a:latin typeface="Adobe Caslon Pro" panose="0205050205050A020403" pitchFamily="18" charset="0"/>
            </a:endParaRPr>
          </a:p>
        </p:txBody>
      </p:sp>
    </p:spTree>
    <p:extLst>
      <p:ext uri="{BB962C8B-B14F-4D97-AF65-F5344CB8AC3E}">
        <p14:creationId xmlns:p14="http://schemas.microsoft.com/office/powerpoint/2010/main" val="3528287097"/>
      </p:ext>
    </p:extLst>
  </p:cSld>
  <p:clrMapOvr>
    <a:masterClrMapping/>
  </p:clrMapOvr>
  <p:timing>
    <p:tnLst>
      <p:par>
        <p:cTn id="1" dur="indefinite" restart="never" nodeType="tmRoot">
          <p:childTnLst>
            <p:par>
              <p:cTn id="2"/>
            </p:par>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64695" y="1586260"/>
            <a:ext cx="10741574" cy="46506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EG" sz="2400" dirty="0">
                <a:solidFill>
                  <a:srgbClr val="002060"/>
                </a:solidFill>
                <a:latin typeface="Adobe Caslon Pro" panose="0205050205050A020403" pitchFamily="18" charset="0"/>
                <a:cs typeface="+mj-cs"/>
              </a:rPr>
              <a:t>3</a:t>
            </a:r>
            <a:r>
              <a:rPr lang="ar-EG" sz="2400" dirty="0">
                <a:solidFill>
                  <a:srgbClr val="002060"/>
                </a:solidFill>
                <a:latin typeface="Tajawal"/>
              </a:rPr>
              <a:t>. </a:t>
            </a:r>
            <a:r>
              <a:rPr lang="ar-EG" sz="2400" b="1" dirty="0">
                <a:solidFill>
                  <a:srgbClr val="002060"/>
                </a:solidFill>
                <a:latin typeface="Tajawal"/>
              </a:rPr>
              <a:t>إنشاء مصادر البيانات.</a:t>
            </a:r>
          </a:p>
          <a:p>
            <a:pPr algn="justLow" rtl="1"/>
            <a:r>
              <a:rPr lang="ar-EG" sz="2400" dirty="0">
                <a:solidFill>
                  <a:srgbClr val="002060"/>
                </a:solidFill>
                <a:latin typeface="Tajawal"/>
              </a:rPr>
              <a:t>تتطلب أدوات الذكاء الاصطناعي قدرًا هائلاً من البيانات لتقديم رؤى دقيقة وذات مغزى. ويمكن أن تأتي هذه البيانات من مصادر مختلفة، مثل نظام </a:t>
            </a:r>
            <a:r>
              <a:rPr lang="en-US" sz="2400" dirty="0">
                <a:solidFill>
                  <a:srgbClr val="002060"/>
                </a:solidFill>
                <a:latin typeface="Adobe Caslon Pro" panose="0205050205050A020403" pitchFamily="18" charset="0"/>
                <a:cs typeface="+mj-cs"/>
              </a:rPr>
              <a:t>CRM</a:t>
            </a:r>
            <a:r>
              <a:rPr lang="ar-EG" sz="2400" dirty="0">
                <a:solidFill>
                  <a:srgbClr val="002060"/>
                </a:solidFill>
                <a:latin typeface="Tajawal"/>
              </a:rPr>
              <a:t>الخاص بك وأدوات التسويق الآلي ومنصة تسليم البريد الالكتروني ونظام سير العمل الآلي وسجلات مواقع الويب والمقاييس التي تم إنشاؤها بواسطة قنوات التواصل الاجتماعي. يمكنك أيضًا جمع بيانات حول الموقع الجغرافي للعملاء المحتملين .</a:t>
            </a:r>
          </a:p>
          <a:p>
            <a:pPr algn="justLow" rtl="1"/>
            <a:r>
              <a:rPr lang="ar-EG" sz="2400" dirty="0">
                <a:solidFill>
                  <a:srgbClr val="002060"/>
                </a:solidFill>
                <a:latin typeface="Tajawal"/>
              </a:rPr>
              <a:t>بالإضافة إلى تحديد المكان الذي ستحصل فيه على البيانات، تأكد من معالجة مخاطر جودة البيانات، وتحقق من أن مصادر البيانات الخاصة بك يمكن أن توفر بيانات خالية من الأخطاء بشكل متسق. بالإضافة إلى ذلك، قم بالتنسيق مع فرق إدارة البيانات الأخرى داخل مؤسستك، مثل المبيعات، لإنشاء معايير جودة البيانات التي تحكم كيفية إنشاء البيانات وتخزينها.</a:t>
            </a: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3" name="Rectangle: Rounded Corners 2">
            <a:extLst>
              <a:ext uri="{FF2B5EF4-FFF2-40B4-BE49-F238E27FC236}">
                <a16:creationId xmlns:a16="http://schemas.microsoft.com/office/drawing/2014/main" id="{8665919E-46FE-4C6D-A80B-21DAC53ED854}"/>
              </a:ext>
            </a:extLst>
          </p:cNvPr>
          <p:cNvSpPr/>
          <p:nvPr/>
        </p:nvSpPr>
        <p:spPr>
          <a:xfrm>
            <a:off x="2334181" y="809492"/>
            <a:ext cx="6664930" cy="613485"/>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EG" sz="2400" b="1">
                <a:solidFill>
                  <a:prstClr val="white"/>
                </a:solidFill>
                <a:latin typeface="Tajawal"/>
              </a:rPr>
              <a:t>كيف تبدأ التسويق باستخدام الذكاء الاصطناعي</a:t>
            </a:r>
            <a:endParaRPr lang="ar-EG" dirty="0"/>
          </a:p>
        </p:txBody>
      </p:sp>
    </p:spTree>
    <p:extLst>
      <p:ext uri="{BB962C8B-B14F-4D97-AF65-F5344CB8AC3E}">
        <p14:creationId xmlns:p14="http://schemas.microsoft.com/office/powerpoint/2010/main" val="2885835897"/>
      </p:ext>
    </p:extLst>
  </p:cSld>
  <p:clrMapOvr>
    <a:masterClrMapping/>
  </p:clrMapOvr>
  <p:timing>
    <p:tnLst>
      <p:par>
        <p:cTn id="1" dur="indefinite" restart="never" nodeType="tmRoot">
          <p:childTnLst>
            <p:par>
              <p:cTn id="2"/>
            </p:par>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156299" y="1244657"/>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416141" y="1375656"/>
            <a:ext cx="9359717" cy="49512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ct val="150000"/>
              </a:lnSpc>
              <a:spcAft>
                <a:spcPts val="1500"/>
              </a:spcAft>
            </a:pPr>
            <a:r>
              <a:rPr lang="ar-EG" sz="2000" b="1" dirty="0">
                <a:solidFill>
                  <a:srgbClr val="002060"/>
                </a:solidFill>
                <a:latin typeface="Adobe Caslon Pro" panose="0205050205050A020403" pitchFamily="18" charset="0"/>
                <a:ea typeface="Times New Roman" panose="02020603050405020304" pitchFamily="18" charset="0"/>
                <a:cs typeface="+mj-cs"/>
              </a:rPr>
              <a:t>4.</a:t>
            </a:r>
            <a:r>
              <a:rPr lang="ar-SA" sz="2000" b="1" dirty="0">
                <a:solidFill>
                  <a:srgbClr val="002060"/>
                </a:solidFill>
                <a:latin typeface="Adobe Caslon Pro" panose="0205050205050A020403" pitchFamily="18" charset="0"/>
                <a:ea typeface="Times New Roman" panose="02020603050405020304" pitchFamily="18" charset="0"/>
                <a:cs typeface="+mj-cs"/>
              </a:rPr>
              <a:t>التوظيف ورفع المهارات</a:t>
            </a:r>
            <a:r>
              <a:rPr lang="en-US" sz="2000" b="1" dirty="0">
                <a:solidFill>
                  <a:srgbClr val="002060"/>
                </a:solidFill>
                <a:latin typeface="Adobe Caslon Pro" panose="0205050205050A020403" pitchFamily="18" charset="0"/>
                <a:ea typeface="Times New Roman" panose="02020603050405020304" pitchFamily="18" charset="0"/>
                <a:cs typeface="+mj-cs"/>
              </a:rPr>
              <a:t>.</a:t>
            </a:r>
            <a:endParaRPr lang="en-US" sz="2000" b="1" dirty="0">
              <a:solidFill>
                <a:srgbClr val="002060"/>
              </a:solidFill>
              <a:latin typeface="Adobe Caslon Pro" panose="0205050205050A020403" pitchFamily="18" charset="0"/>
              <a:ea typeface="Calibri" panose="020F0502020204030204" pitchFamily="34" charset="0"/>
              <a:cs typeface="+mj-cs"/>
            </a:endParaRPr>
          </a:p>
          <a:p>
            <a:pPr algn="justLow" rtl="1">
              <a:lnSpc>
                <a:spcPct val="150000"/>
              </a:lnSpc>
              <a:spcAft>
                <a:spcPts val="1500"/>
              </a:spcAft>
            </a:pPr>
            <a:r>
              <a:rPr lang="ar-SA" sz="2000" spc="-15" dirty="0">
                <a:solidFill>
                  <a:srgbClr val="002060"/>
                </a:solidFill>
                <a:latin typeface="Adobe Caslon Pro" panose="0205050205050A020403" pitchFamily="18" charset="0"/>
                <a:ea typeface="Times New Roman" panose="02020603050405020304" pitchFamily="18" charset="0"/>
                <a:cs typeface="+mj-cs"/>
              </a:rPr>
              <a:t>توقع أن تستثمر بعض الوقت والجهد في تعلم كيفية تحقيق أقصى استفادة من أنظمة الذكاء الاصطناعي الخاصة بك. إذا لم تتمكن من اكتساب المواهب اللازمة داخل الشركة، فاستعد لتوظيف المواهب الخارجية للقيام بالمهمة. خطط لكيفية الاحتفاظ بالفريق المطلوب وتجنب المواقف التي يمتلك فيها موظف واحد فقط المعرفة الأساسية للعمل باستخدام أدوات الذكاء الاصطناعي</a:t>
            </a:r>
            <a:r>
              <a:rPr lang="en-US" sz="2000" spc="-15" dirty="0">
                <a:solidFill>
                  <a:srgbClr val="002060"/>
                </a:solidFill>
                <a:latin typeface="Adobe Caslon Pro" panose="0205050205050A020403" pitchFamily="18" charset="0"/>
                <a:ea typeface="Times New Roman" panose="02020603050405020304" pitchFamily="18" charset="0"/>
                <a:cs typeface="+mj-cs"/>
              </a:rPr>
              <a:t>.</a:t>
            </a:r>
            <a:endParaRPr lang="ar-EG" sz="2000" spc="-15" dirty="0">
              <a:solidFill>
                <a:srgbClr val="002060"/>
              </a:solidFill>
              <a:latin typeface="Adobe Caslon Pro" panose="0205050205050A020403" pitchFamily="18" charset="0"/>
              <a:ea typeface="Times New Roman" panose="02020603050405020304" pitchFamily="18" charset="0"/>
              <a:cs typeface="+mj-cs"/>
            </a:endParaRPr>
          </a:p>
          <a:p>
            <a:pPr lvl="0" algn="justLow" rtl="1">
              <a:lnSpc>
                <a:spcPct val="150000"/>
              </a:lnSpc>
              <a:spcAft>
                <a:spcPts val="1500"/>
              </a:spcAft>
            </a:pPr>
            <a:r>
              <a:rPr lang="ar-EG" sz="2000" dirty="0">
                <a:solidFill>
                  <a:srgbClr val="002060"/>
                </a:solidFill>
                <a:latin typeface="Tajawal"/>
                <a:ea typeface="Times New Roman" panose="02020603050405020304" pitchFamily="18" charset="0"/>
                <a:cs typeface="+mj-cs"/>
              </a:rPr>
              <a:t>5</a:t>
            </a:r>
            <a:r>
              <a:rPr lang="ar-EG" sz="2000" b="1" dirty="0">
                <a:solidFill>
                  <a:srgbClr val="002060"/>
                </a:solidFill>
                <a:latin typeface="Tajawal"/>
                <a:ea typeface="Times New Roman" panose="02020603050405020304" pitchFamily="18" charset="0"/>
                <a:cs typeface="+mj-cs"/>
              </a:rPr>
              <a:t>.</a:t>
            </a:r>
            <a:r>
              <a:rPr lang="ar-SA" sz="2000" b="1" dirty="0">
                <a:solidFill>
                  <a:srgbClr val="002060"/>
                </a:solidFill>
                <a:latin typeface="Tajawal"/>
                <a:ea typeface="Times New Roman" panose="02020603050405020304" pitchFamily="18" charset="0"/>
                <a:cs typeface="+mj-cs"/>
              </a:rPr>
              <a:t>ح</a:t>
            </a:r>
            <a:r>
              <a:rPr lang="ar-EG" sz="2000" b="1" dirty="0">
                <a:solidFill>
                  <a:srgbClr val="002060"/>
                </a:solidFill>
                <a:latin typeface="Tajawal"/>
                <a:ea typeface="Times New Roman" panose="02020603050405020304" pitchFamily="18" charset="0"/>
                <a:cs typeface="+mj-cs"/>
              </a:rPr>
              <a:t>د</a:t>
            </a:r>
            <a:r>
              <a:rPr lang="ar-SA" sz="2000" b="1" dirty="0">
                <a:solidFill>
                  <a:srgbClr val="002060"/>
                </a:solidFill>
                <a:latin typeface="Tajawal"/>
                <a:ea typeface="Times New Roman" panose="02020603050405020304" pitchFamily="18" charset="0"/>
                <a:cs typeface="+mj-cs"/>
              </a:rPr>
              <a:t>د منصة</a:t>
            </a:r>
            <a:r>
              <a:rPr lang="en-US" sz="2000" b="1" dirty="0">
                <a:solidFill>
                  <a:srgbClr val="002060"/>
                </a:solidFill>
                <a:latin typeface="Tajawal"/>
                <a:ea typeface="Times New Roman" panose="02020603050405020304" pitchFamily="18" charset="0"/>
                <a:cs typeface="+mj-cs"/>
              </a:rPr>
              <a:t> </a:t>
            </a:r>
            <a:r>
              <a:rPr lang="en-US" sz="2000" b="1" dirty="0">
                <a:solidFill>
                  <a:srgbClr val="002060"/>
                </a:solidFill>
                <a:latin typeface="Adobe Caslon Pro" panose="0205050205050A020403" pitchFamily="18" charset="0"/>
                <a:ea typeface="Times New Roman" panose="02020603050405020304" pitchFamily="18" charset="0"/>
                <a:cs typeface="+mj-cs"/>
              </a:rPr>
              <a:t>AI</a:t>
            </a:r>
            <a:r>
              <a:rPr lang="en-US" sz="2000" dirty="0">
                <a:solidFill>
                  <a:srgbClr val="002060"/>
                </a:solidFill>
                <a:latin typeface="Tajawal"/>
                <a:ea typeface="Times New Roman" panose="02020603050405020304" pitchFamily="18" charset="0"/>
                <a:cs typeface="+mj-cs"/>
              </a:rPr>
              <a:t>   </a:t>
            </a:r>
            <a:endParaRPr lang="en-US" sz="2000" dirty="0">
              <a:solidFill>
                <a:srgbClr val="002060"/>
              </a:solidFill>
              <a:latin typeface="Calibri" panose="020F0502020204030204" pitchFamily="34" charset="0"/>
              <a:ea typeface="Calibri" panose="020F0502020204030204" pitchFamily="34" charset="0"/>
              <a:cs typeface="+mj-cs"/>
            </a:endParaRPr>
          </a:p>
          <a:p>
            <a:pPr lvl="0" algn="justLow" rtl="1">
              <a:lnSpc>
                <a:spcPct val="150000"/>
              </a:lnSpc>
              <a:spcAft>
                <a:spcPts val="1500"/>
              </a:spcAft>
            </a:pPr>
            <a:r>
              <a:rPr lang="ar-SA" sz="2000" spc="-15" dirty="0">
                <a:solidFill>
                  <a:srgbClr val="002060"/>
                </a:solidFill>
                <a:latin typeface="Tajawal"/>
                <a:ea typeface="Times New Roman" panose="02020603050405020304" pitchFamily="18" charset="0"/>
                <a:cs typeface="+mj-cs"/>
              </a:rPr>
              <a:t>ي</a:t>
            </a:r>
            <a:r>
              <a:rPr lang="ar-EG" sz="2000" spc="-15" dirty="0">
                <a:solidFill>
                  <a:srgbClr val="002060"/>
                </a:solidFill>
                <a:latin typeface="Tajawal"/>
                <a:ea typeface="Times New Roman" panose="02020603050405020304" pitchFamily="18" charset="0"/>
                <a:cs typeface="+mj-cs"/>
              </a:rPr>
              <a:t>ُ</a:t>
            </a:r>
            <a:r>
              <a:rPr lang="ar-SA" sz="2000" spc="-15" dirty="0">
                <a:solidFill>
                  <a:srgbClr val="002060"/>
                </a:solidFill>
                <a:latin typeface="Tajawal"/>
                <a:ea typeface="Times New Roman" panose="02020603050405020304" pitchFamily="18" charset="0"/>
                <a:cs typeface="+mj-cs"/>
              </a:rPr>
              <a:t>عد اختيار أدوات الذكاء الاصطناعي لتشغيل عملياتك التسويقية من أصعب الخطوات ولكنها مهمة في بدء استخدام الذكاء الاصطناعي في التسويق</a:t>
            </a:r>
            <a:r>
              <a:rPr lang="ar-EG" sz="2000" spc="-15" dirty="0">
                <a:solidFill>
                  <a:srgbClr val="002060"/>
                </a:solidFill>
                <a:latin typeface="Tajawal"/>
                <a:ea typeface="Times New Roman" panose="02020603050405020304" pitchFamily="18" charset="0"/>
                <a:cs typeface="+mj-cs"/>
              </a:rPr>
              <a:t>، </a:t>
            </a:r>
            <a:r>
              <a:rPr lang="ar-SA" sz="2000" spc="-15" dirty="0">
                <a:solidFill>
                  <a:srgbClr val="002060"/>
                </a:solidFill>
                <a:latin typeface="Tajawal"/>
                <a:ea typeface="Times New Roman" panose="02020603050405020304" pitchFamily="18" charset="0"/>
                <a:cs typeface="+mj-cs"/>
              </a:rPr>
              <a:t>عند تقييم الأدوات، ضع في اعتبارك أهدافك التسويقية الرئيسية وما إذا كانت الأدوات تتفوق في تحقيق تلك الأهداف</a:t>
            </a:r>
            <a:r>
              <a:rPr lang="ar-EG" sz="2000" spc="-15" dirty="0">
                <a:solidFill>
                  <a:srgbClr val="002060"/>
                </a:solidFill>
                <a:latin typeface="Tajawal"/>
                <a:ea typeface="Times New Roman" panose="02020603050405020304" pitchFamily="18" charset="0"/>
                <a:cs typeface="+mj-cs"/>
              </a:rPr>
              <a:t> </a:t>
            </a:r>
            <a:r>
              <a:rPr lang="ar-EG" sz="2000" spc="-15" dirty="0">
                <a:solidFill>
                  <a:srgbClr val="002060"/>
                </a:solidFill>
                <a:latin typeface="Tajawal"/>
                <a:ea typeface="Times New Roman" panose="02020603050405020304" pitchFamily="18" charset="0"/>
              </a:rPr>
              <a:t>أم لا.</a:t>
            </a:r>
            <a:endParaRPr lang="en-US" sz="2400" dirty="0">
              <a:solidFill>
                <a:srgbClr val="002060"/>
              </a:solidFill>
              <a:latin typeface="Calibri" panose="020F0502020204030204" pitchFamily="34" charset="0"/>
              <a:ea typeface="Calibri" panose="020F0502020204030204" pitchFamily="34"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610758" y="186992"/>
            <a:ext cx="6727659"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ar-EG" sz="2400" b="1">
                <a:solidFill>
                  <a:prstClr val="white"/>
                </a:solidFill>
                <a:latin typeface="Tajawal"/>
              </a:rPr>
              <a:t>كيف تبدأ التسويق باستخدام الذكاء الاصطناعي</a:t>
            </a:r>
            <a:endParaRPr lang="en-US" dirty="0">
              <a:latin typeface="Adobe Caslon Pro" panose="0205050205050A020403" pitchFamily="18" charset="0"/>
              <a:cs typeface="+mj-cs"/>
            </a:endParaRPr>
          </a:p>
        </p:txBody>
      </p:sp>
    </p:spTree>
    <p:extLst>
      <p:ext uri="{BB962C8B-B14F-4D97-AF65-F5344CB8AC3E}">
        <p14:creationId xmlns:p14="http://schemas.microsoft.com/office/powerpoint/2010/main" val="3152335650"/>
      </p:ext>
    </p:extLst>
  </p:cSld>
  <p:clrMapOvr>
    <a:masterClrMapping/>
  </p:clrMapOvr>
  <p:timing>
    <p:tnLst>
      <p:par>
        <p:cTn id="1" dur="indefinite" restart="never" nodeType="tmRoot">
          <p:childTnLst>
            <p:par>
              <p:cTn id="2"/>
            </p:par>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95745" y="1475948"/>
            <a:ext cx="10917381" cy="48771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1">
              <a:lnSpc>
                <a:spcPct val="150000"/>
              </a:lnSpc>
              <a:spcAft>
                <a:spcPts val="1500"/>
              </a:spcAft>
            </a:pPr>
            <a:r>
              <a:rPr lang="en-US" sz="2000" b="1" dirty="0">
                <a:solidFill>
                  <a:srgbClr val="002060"/>
                </a:solidFill>
                <a:latin typeface="Times New Roman" panose="02020603050405020304" pitchFamily="18" charset="0"/>
                <a:ea typeface="Calibri" panose="020F0502020204030204" pitchFamily="34" charset="0"/>
                <a:hlinkClick r:id="rId2">
                  <a:extLst>
                    <a:ext uri="{A12FA001-AC4F-418D-AE19-62706E023703}">
                      <ahyp:hlinkClr xmlns:ahyp="http://schemas.microsoft.com/office/drawing/2018/hyperlinkcolor" val="tx"/>
                    </a:ext>
                  </a:extLst>
                </a:hlinkClick>
              </a:rPr>
              <a:t> </a:t>
            </a:r>
            <a:r>
              <a:rPr lang="en-US" sz="2400" b="1" dirty="0">
                <a:solidFill>
                  <a:srgbClr val="002060"/>
                </a:solidFill>
                <a:latin typeface="Times New Roman" panose="02020603050405020304" pitchFamily="18" charset="0"/>
                <a:ea typeface="Calibri" panose="020F0502020204030204" pitchFamily="34" charset="0"/>
                <a:hlinkClick r:id="rId2">
                  <a:extLst>
                    <a:ext uri="{A12FA001-AC4F-418D-AE19-62706E023703}">
                      <ahyp:hlinkClr xmlns:ahyp="http://schemas.microsoft.com/office/drawing/2018/hyperlinkcolor" val="tx"/>
                    </a:ext>
                  </a:extLst>
                </a:hlinkClick>
              </a:rPr>
              <a:t>1. Write sonic</a:t>
            </a:r>
            <a:r>
              <a:rPr lang="en-US" sz="2400" b="1" dirty="0">
                <a:solidFill>
                  <a:srgbClr val="002060"/>
                </a:solidFill>
                <a:latin typeface="Times New Roman" panose="02020603050405020304" pitchFamily="18" charset="0"/>
                <a:ea typeface="Calibri" panose="020F0502020204030204" pitchFamily="34" charset="0"/>
              </a:rPr>
              <a:t>.ai</a:t>
            </a:r>
            <a:endParaRPr lang="ar-EG" sz="2400" dirty="0">
              <a:solidFill>
                <a:srgbClr val="002060"/>
              </a:solidFill>
              <a:ea typeface="Calibri" panose="020F0502020204030204" pitchFamily="34" charset="0"/>
              <a:cs typeface="Times New Roman" panose="02020603050405020304" pitchFamily="18" charset="0"/>
            </a:endParaRPr>
          </a:p>
          <a:p>
            <a:pPr lvl="0" algn="justLow" rtl="1">
              <a:lnSpc>
                <a:spcPct val="150000"/>
              </a:lnSpc>
              <a:spcAft>
                <a:spcPts val="1500"/>
              </a:spcAft>
            </a:pPr>
            <a:r>
              <a:rPr lang="ar-EG" sz="2000" dirty="0">
                <a:solidFill>
                  <a:srgbClr val="002060"/>
                </a:solidFill>
                <a:ea typeface="Calibri" panose="020F0502020204030204" pitchFamily="34" charset="0"/>
                <a:cs typeface="Times New Roman" panose="02020603050405020304" pitchFamily="18" charset="0"/>
              </a:rPr>
              <a:t>منصة مدعمة بأنظمة الذكاء الاصطناعي متخصصة في كتابة "</a:t>
            </a:r>
            <a:r>
              <a:rPr lang="ar-EG" sz="2000" b="1" dirty="0">
                <a:solidFill>
                  <a:srgbClr val="002060"/>
                </a:solidFill>
                <a:ea typeface="Calibri" panose="020F0502020204030204" pitchFamily="34" charset="0"/>
                <a:cs typeface="Times New Roman" panose="02020603050405020304" pitchFamily="18" charset="0"/>
              </a:rPr>
              <a:t>الإعلانات</a:t>
            </a:r>
            <a:r>
              <a:rPr lang="ar-EG" sz="2000" dirty="0">
                <a:solidFill>
                  <a:srgbClr val="002060"/>
                </a:solidFill>
                <a:ea typeface="Calibri" panose="020F0502020204030204" pitchFamily="34" charset="0"/>
                <a:cs typeface="Times New Roman" panose="02020603050405020304" pitchFamily="18" charset="0"/>
              </a:rPr>
              <a:t>" مثل إعلانات </a:t>
            </a:r>
            <a:r>
              <a:rPr lang="en-US" sz="2000" dirty="0">
                <a:solidFill>
                  <a:srgbClr val="002060"/>
                </a:solidFill>
                <a:latin typeface="Times New Roman" panose="02020603050405020304" pitchFamily="18" charset="0"/>
                <a:ea typeface="Calibri" panose="020F0502020204030204" pitchFamily="34" charset="0"/>
              </a:rPr>
              <a:t>Facebook </a:t>
            </a:r>
            <a:r>
              <a:rPr lang="ar-EG" sz="2000" dirty="0">
                <a:solidFill>
                  <a:srgbClr val="002060"/>
                </a:solidFill>
                <a:latin typeface="Times New Roman" panose="02020603050405020304" pitchFamily="18" charset="0"/>
                <a:ea typeface="Calibri" panose="020F0502020204030204" pitchFamily="34" charset="0"/>
              </a:rPr>
              <a:t>وإعلانات </a:t>
            </a:r>
            <a:r>
              <a:rPr lang="en-US" sz="2000" dirty="0">
                <a:solidFill>
                  <a:srgbClr val="002060"/>
                </a:solidFill>
                <a:latin typeface="Times New Roman" panose="02020603050405020304" pitchFamily="18" charset="0"/>
                <a:ea typeface="Calibri" panose="020F0502020204030204" pitchFamily="34" charset="0"/>
              </a:rPr>
              <a:t>LinkedIn </a:t>
            </a:r>
            <a:r>
              <a:rPr lang="ar-EG" sz="2000" dirty="0">
                <a:solidFill>
                  <a:srgbClr val="002060"/>
                </a:solidFill>
                <a:latin typeface="Times New Roman" panose="02020603050405020304" pitchFamily="18" charset="0"/>
                <a:ea typeface="Calibri" panose="020F0502020204030204" pitchFamily="34" charset="0"/>
              </a:rPr>
              <a:t>وإعلانات </a:t>
            </a:r>
            <a:r>
              <a:rPr lang="en-US" sz="2000" dirty="0">
                <a:solidFill>
                  <a:srgbClr val="002060"/>
                </a:solidFill>
                <a:latin typeface="Times New Roman" panose="02020603050405020304" pitchFamily="18" charset="0"/>
                <a:ea typeface="Calibri" panose="020F0502020204030204" pitchFamily="34" charset="0"/>
              </a:rPr>
              <a:t>Google </a:t>
            </a:r>
            <a:r>
              <a:rPr lang="ar-EG" sz="2000" dirty="0">
                <a:solidFill>
                  <a:srgbClr val="002060"/>
                </a:solidFill>
                <a:latin typeface="Times New Roman" panose="02020603050405020304" pitchFamily="18" charset="0"/>
                <a:ea typeface="Calibri" panose="020F0502020204030204" pitchFamily="34" charset="0"/>
              </a:rPr>
              <a:t>وإشعارات التطبيقات والرسائل النصية القصيرة وما إلى ذلك.  ومنشورات "ا</a:t>
            </a:r>
            <a:r>
              <a:rPr lang="ar-EG" sz="2000" b="1" dirty="0">
                <a:solidFill>
                  <a:srgbClr val="002060"/>
                </a:solidFill>
                <a:latin typeface="Times New Roman" panose="02020603050405020304" pitchFamily="18" charset="0"/>
                <a:ea typeface="Calibri" panose="020F0502020204030204" pitchFamily="34" charset="0"/>
              </a:rPr>
              <a:t>لمدونات</a:t>
            </a:r>
            <a:r>
              <a:rPr lang="ar-EG" sz="2000" dirty="0">
                <a:solidFill>
                  <a:srgbClr val="002060"/>
                </a:solidFill>
                <a:latin typeface="Times New Roman" panose="02020603050405020304" pitchFamily="18" charset="0"/>
                <a:ea typeface="Calibri" panose="020F0502020204030204" pitchFamily="34" charset="0"/>
              </a:rPr>
              <a:t>" على سبيل المثال مخططات المقالات والفقرات والمقدمات والاستنتاجات. وأوصاف منتجات "</a:t>
            </a:r>
            <a:r>
              <a:rPr lang="ar-EG" sz="2000" b="1" dirty="0">
                <a:solidFill>
                  <a:srgbClr val="002060"/>
                </a:solidFill>
                <a:latin typeface="Times New Roman" panose="02020603050405020304" pitchFamily="18" charset="0"/>
                <a:ea typeface="Calibri" panose="020F0502020204030204" pitchFamily="34" charset="0"/>
              </a:rPr>
              <a:t>التجارة الالكترونية</a:t>
            </a:r>
            <a:r>
              <a:rPr lang="ar-EG" sz="2000" dirty="0">
                <a:solidFill>
                  <a:srgbClr val="002060"/>
                </a:solidFill>
                <a:latin typeface="Times New Roman" panose="02020603050405020304" pitchFamily="18" charset="0"/>
                <a:ea typeface="Calibri" panose="020F0502020204030204" pitchFamily="34" charset="0"/>
              </a:rPr>
              <a:t>" مثل أوصاف المنتج وميزات منتجات </a:t>
            </a:r>
            <a:r>
              <a:rPr lang="en-US" sz="2000" dirty="0">
                <a:solidFill>
                  <a:srgbClr val="002060"/>
                </a:solidFill>
                <a:latin typeface="Times New Roman" panose="02020603050405020304" pitchFamily="18" charset="0"/>
                <a:ea typeface="Calibri" panose="020F0502020204030204" pitchFamily="34" charset="0"/>
              </a:rPr>
              <a:t>Amazon </a:t>
            </a:r>
            <a:r>
              <a:rPr lang="ar-EG" sz="2000" dirty="0">
                <a:solidFill>
                  <a:srgbClr val="002060"/>
                </a:solidFill>
                <a:latin typeface="Times New Roman" panose="02020603050405020304" pitchFamily="18" charset="0"/>
                <a:ea typeface="Calibri" panose="020F0502020204030204" pitchFamily="34" charset="0"/>
              </a:rPr>
              <a:t>وعناوين إعلانات </a:t>
            </a:r>
            <a:r>
              <a:rPr lang="en-US" sz="2000" dirty="0">
                <a:solidFill>
                  <a:srgbClr val="002060"/>
                </a:solidFill>
                <a:latin typeface="Times New Roman" panose="02020603050405020304" pitchFamily="18" charset="0"/>
                <a:ea typeface="Calibri" panose="020F0502020204030204" pitchFamily="34" charset="0"/>
              </a:rPr>
              <a:t>Amazon</a:t>
            </a:r>
            <a:r>
              <a:rPr lang="ar-EG" sz="2000" dirty="0">
                <a:solidFill>
                  <a:srgbClr val="002060"/>
                </a:solidFill>
                <a:ea typeface="Calibri" panose="020F0502020204030204" pitchFamily="34" charset="0"/>
                <a:cs typeface="Times New Roman" panose="02020603050405020304" pitchFamily="18" charset="0"/>
              </a:rPr>
              <a:t> و"</a:t>
            </a:r>
            <a:r>
              <a:rPr lang="ar-EG" sz="2000" b="1" dirty="0">
                <a:solidFill>
                  <a:srgbClr val="002060"/>
                </a:solidFill>
                <a:ea typeface="Calibri" panose="020F0502020204030204" pitchFamily="34" charset="0"/>
                <a:cs typeface="Times New Roman" panose="02020603050405020304" pitchFamily="18" charset="0"/>
              </a:rPr>
              <a:t>الكتابة العامة</a:t>
            </a:r>
            <a:r>
              <a:rPr lang="ar-EG" sz="2000" dirty="0">
                <a:solidFill>
                  <a:srgbClr val="002060"/>
                </a:solidFill>
                <a:ea typeface="Calibri" panose="020F0502020204030204" pitchFamily="34" charset="0"/>
                <a:cs typeface="Times New Roman" panose="02020603050405020304" pitchFamily="18" charset="0"/>
              </a:rPr>
              <a:t>" مثل السير الذاتية للشركة، وإجابات </a:t>
            </a:r>
            <a:r>
              <a:rPr lang="en-US" sz="2000" dirty="0">
                <a:solidFill>
                  <a:srgbClr val="002060"/>
                </a:solidFill>
                <a:latin typeface="Times New Roman" panose="02020603050405020304" pitchFamily="18" charset="0"/>
                <a:ea typeface="Calibri" panose="020F0502020204030204" pitchFamily="34" charset="0"/>
              </a:rPr>
              <a:t>Quora</a:t>
            </a:r>
            <a:r>
              <a:rPr lang="ar-EG" sz="2000" dirty="0">
                <a:solidFill>
                  <a:srgbClr val="002060"/>
                </a:solidFill>
                <a:ea typeface="Calibri" panose="020F0502020204030204" pitchFamily="34" charset="0"/>
                <a:cs typeface="Times New Roman" panose="02020603050405020304" pitchFamily="18" charset="0"/>
              </a:rPr>
              <a:t>، والقصص، ورسائل البريد الالكتروني. </a:t>
            </a:r>
            <a:r>
              <a:rPr lang="ar-EG" sz="2000" b="1" dirty="0">
                <a:solidFill>
                  <a:srgbClr val="002060"/>
                </a:solidFill>
                <a:ea typeface="Calibri" panose="020F0502020204030204" pitchFamily="34" charset="0"/>
                <a:cs typeface="Times New Roman" panose="02020603050405020304" pitchFamily="18" charset="0"/>
              </a:rPr>
              <a:t>ومنشورات الوسائط الاجتماعية</a:t>
            </a:r>
            <a:r>
              <a:rPr lang="ar-EG" sz="2000" dirty="0">
                <a:solidFill>
                  <a:srgbClr val="002060"/>
                </a:solidFill>
                <a:ea typeface="Calibri" panose="020F0502020204030204" pitchFamily="34" charset="0"/>
                <a:cs typeface="Times New Roman" panose="02020603050405020304" pitchFamily="18" charset="0"/>
              </a:rPr>
              <a:t> مثل تغريدات </a:t>
            </a:r>
            <a:r>
              <a:rPr lang="en-US" sz="2000" dirty="0">
                <a:solidFill>
                  <a:srgbClr val="002060"/>
                </a:solidFill>
                <a:latin typeface="Times New Roman" panose="02020603050405020304" pitchFamily="18" charset="0"/>
                <a:ea typeface="Calibri" panose="020F0502020204030204" pitchFamily="34" charset="0"/>
              </a:rPr>
              <a:t>Twitter</a:t>
            </a:r>
            <a:r>
              <a:rPr lang="en-US" sz="700" dirty="0">
                <a:solidFill>
                  <a:srgbClr val="002060"/>
                </a:solidFill>
                <a:latin typeface="Times New Roman" panose="02020603050405020304" pitchFamily="18" charset="0"/>
                <a:ea typeface="Calibri" panose="020F0502020204030204" pitchFamily="34" charset="0"/>
              </a:rPr>
              <a:t> </a:t>
            </a:r>
            <a:r>
              <a:rPr lang="ar-EG" sz="2000" dirty="0">
                <a:solidFill>
                  <a:srgbClr val="002060"/>
                </a:solidFill>
                <a:latin typeface="Times New Roman" panose="02020603050405020304" pitchFamily="18" charset="0"/>
                <a:ea typeface="Calibri" panose="020F0502020204030204" pitchFamily="34" charset="0"/>
              </a:rPr>
              <a:t>ومنشورات </a:t>
            </a:r>
            <a:r>
              <a:rPr lang="en-US" sz="2000" dirty="0">
                <a:solidFill>
                  <a:srgbClr val="002060"/>
                </a:solidFill>
                <a:latin typeface="Times New Roman" panose="02020603050405020304" pitchFamily="18" charset="0"/>
                <a:ea typeface="Calibri" panose="020F0502020204030204" pitchFamily="34" charset="0"/>
              </a:rPr>
              <a:t>LinkedIn</a:t>
            </a:r>
            <a:r>
              <a:rPr lang="en-US" sz="700" dirty="0">
                <a:solidFill>
                  <a:srgbClr val="002060"/>
                </a:solidFill>
                <a:latin typeface="Times New Roman" panose="02020603050405020304" pitchFamily="18" charset="0"/>
                <a:ea typeface="Calibri" panose="020F0502020204030204" pitchFamily="34" charset="0"/>
              </a:rPr>
              <a:t> </a:t>
            </a:r>
            <a:r>
              <a:rPr lang="ar-EG" sz="2000" dirty="0">
                <a:solidFill>
                  <a:srgbClr val="002060"/>
                </a:solidFill>
                <a:latin typeface="Times New Roman" panose="02020603050405020304" pitchFamily="18" charset="0"/>
                <a:ea typeface="Calibri" panose="020F0502020204030204" pitchFamily="34" charset="0"/>
              </a:rPr>
              <a:t> والتعليقات التوضيحية على </a:t>
            </a:r>
            <a:r>
              <a:rPr lang="en-US" sz="2000" dirty="0">
                <a:solidFill>
                  <a:srgbClr val="002060"/>
                </a:solidFill>
                <a:latin typeface="Times New Roman" panose="02020603050405020304" pitchFamily="18" charset="0"/>
                <a:ea typeface="Calibri" panose="020F0502020204030204" pitchFamily="34" charset="0"/>
              </a:rPr>
              <a:t>Instagram</a:t>
            </a:r>
            <a:r>
              <a:rPr lang="ar-EG" sz="2000" dirty="0">
                <a:solidFill>
                  <a:srgbClr val="002060"/>
                </a:solidFill>
                <a:ea typeface="Calibri" panose="020F0502020204030204" pitchFamily="34" charset="0"/>
                <a:cs typeface="Times New Roman" panose="02020603050405020304" pitchFamily="18" charset="0"/>
              </a:rPr>
              <a:t>. </a:t>
            </a:r>
            <a:r>
              <a:rPr lang="ar-EG" sz="2000" b="1" dirty="0">
                <a:solidFill>
                  <a:srgbClr val="002060"/>
                </a:solidFill>
                <a:ea typeface="Calibri" panose="020F0502020204030204" pitchFamily="34" charset="0"/>
                <a:cs typeface="Times New Roman" panose="02020603050405020304" pitchFamily="18" charset="0"/>
              </a:rPr>
              <a:t>و"نسخة موقع الويب"</a:t>
            </a:r>
            <a:r>
              <a:rPr lang="ar-EG" sz="2000" dirty="0">
                <a:solidFill>
                  <a:srgbClr val="002060"/>
                </a:solidFill>
                <a:ea typeface="Calibri" panose="020F0502020204030204" pitchFamily="34" charset="0"/>
                <a:cs typeface="Times New Roman" panose="02020603050405020304" pitchFamily="18" charset="0"/>
              </a:rPr>
              <a:t> مثل الصفحات المقصودة، </a:t>
            </a:r>
            <a:r>
              <a:rPr lang="en-US" sz="2000" dirty="0">
                <a:solidFill>
                  <a:srgbClr val="002060"/>
                </a:solidFill>
                <a:latin typeface="Times New Roman" panose="02020603050405020304" pitchFamily="18" charset="0"/>
                <a:ea typeface="Calibri" panose="020F0502020204030204" pitchFamily="34" charset="0"/>
              </a:rPr>
              <a:t>CTAs</a:t>
            </a:r>
            <a:r>
              <a:rPr lang="ar-EG" sz="2000" dirty="0">
                <a:solidFill>
                  <a:srgbClr val="002060"/>
                </a:solidFill>
                <a:ea typeface="Calibri" panose="020F0502020204030204" pitchFamily="34" charset="0"/>
                <a:cs typeface="Times New Roman" panose="02020603050405020304" pitchFamily="18" charset="0"/>
              </a:rPr>
              <a:t>، العلامات الوصفية لتحسين محركات البحث، إلخ. وأخرى (مثل مغير النغمة، وكلمات الأغاني، ونسخة </a:t>
            </a:r>
            <a:r>
              <a:rPr lang="en-US" sz="2000" dirty="0">
                <a:solidFill>
                  <a:srgbClr val="002060"/>
                </a:solidFill>
                <a:latin typeface="Times New Roman" panose="02020603050405020304" pitchFamily="18" charset="0"/>
                <a:ea typeface="Calibri" panose="020F0502020204030204" pitchFamily="34" charset="0"/>
              </a:rPr>
              <a:t>PAS </a:t>
            </a:r>
            <a:r>
              <a:rPr lang="ar-EG" sz="2000" dirty="0">
                <a:solidFill>
                  <a:srgbClr val="002060"/>
                </a:solidFill>
                <a:latin typeface="Times New Roman" panose="02020603050405020304" pitchFamily="18" charset="0"/>
                <a:ea typeface="Calibri" panose="020F0502020204030204" pitchFamily="34" charset="0"/>
              </a:rPr>
              <a:t>، ومراجعة المستجيب، وملخص النص، ومولد اسم المنتج، وما إلى ذلك)</a:t>
            </a:r>
            <a:r>
              <a:rPr lang="ar-EG" sz="2000" dirty="0">
                <a:solidFill>
                  <a:srgbClr val="002060"/>
                </a:solidFill>
                <a:ea typeface="Calibri" panose="020F0502020204030204" pitchFamily="34" charset="0"/>
                <a:cs typeface="Times New Roman" panose="02020603050405020304" pitchFamily="18" charset="0"/>
              </a:rPr>
              <a:t>..الخ وتحتوى  الأداة على أكثر من 100 قالب / أدوات كتابة للاختيار من بينها.</a:t>
            </a:r>
            <a:endParaRPr lang="en-US" sz="2000" dirty="0">
              <a:solidFill>
                <a:srgbClr val="002060"/>
              </a:solidFill>
              <a:latin typeface="Calibri" panose="020F0502020204030204" pitchFamily="34" charset="0"/>
              <a:ea typeface="Calibri" panose="020F0502020204030204" pitchFamily="34" charset="0"/>
              <a:cs typeface="+mj-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1607127" y="546041"/>
            <a:ext cx="9199418" cy="1278208"/>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285750" indent="-285750" algn="ctr" rtl="1">
              <a:buFont typeface="Wingdings" panose="05000000000000000000" pitchFamily="2" charset="2"/>
              <a:buChar char="Ø"/>
            </a:pPr>
            <a:r>
              <a:rPr lang="ar-EG" sz="2000" b="1" dirty="0">
                <a:solidFill>
                  <a:schemeClr val="bg1"/>
                </a:solidFill>
                <a:ea typeface="Calibri" panose="020F0502020204030204" pitchFamily="34" charset="0"/>
                <a:cs typeface="Simplified Arabic" panose="02020603050405020304" pitchFamily="18" charset="-78"/>
              </a:rPr>
              <a:t>ثاني عشر :</a:t>
            </a:r>
          </a:p>
          <a:p>
            <a:pPr algn="ctr" rtl="1"/>
            <a:r>
              <a:rPr lang="ar-EG" sz="2000" b="1" dirty="0">
                <a:solidFill>
                  <a:schemeClr val="bg1"/>
                </a:solidFill>
                <a:ea typeface="Calibri" panose="020F0502020204030204" pitchFamily="34" charset="0"/>
                <a:cs typeface="Simplified Arabic" panose="02020603050405020304" pitchFamily="18" charset="-78"/>
              </a:rPr>
              <a:t> (1) </a:t>
            </a:r>
            <a:r>
              <a:rPr lang="ar-EG" sz="2400" b="1" dirty="0">
                <a:solidFill>
                  <a:schemeClr val="bg1"/>
                </a:solidFill>
                <a:ea typeface="Calibri" panose="020F0502020204030204" pitchFamily="34" charset="0"/>
                <a:cs typeface="Simplified Arabic" panose="02020603050405020304" pitchFamily="18" charset="-78"/>
              </a:rPr>
              <a:t>أدوات وتطبيقات متخصصة لكتابة الإعلانات</a:t>
            </a:r>
          </a:p>
          <a:p>
            <a:pPr algn="ctr" rtl="1"/>
            <a:r>
              <a:rPr lang="ar-EG" sz="2000" b="1" dirty="0">
                <a:solidFill>
                  <a:schemeClr val="bg1"/>
                </a:solidFill>
                <a:ea typeface="Calibri" panose="020F0502020204030204" pitchFamily="34" charset="0"/>
                <a:cs typeface="Simplified Arabic" panose="02020603050405020304" pitchFamily="18" charset="-78"/>
              </a:rPr>
              <a:t> </a:t>
            </a:r>
            <a:r>
              <a:rPr lang="en-US" sz="2400" dirty="0">
                <a:solidFill>
                  <a:schemeClr val="bg1"/>
                </a:solidFill>
                <a:latin typeface="Adobe Caslon Pro" panose="0205050205050A020403" pitchFamily="18" charset="0"/>
                <a:cs typeface="+mj-cs"/>
              </a:rPr>
              <a:t>Specialized tools and applications for copywriting, advertising</a:t>
            </a:r>
            <a:endParaRPr lang="en-US" sz="2000" dirty="0">
              <a:solidFill>
                <a:schemeClr val="bg1"/>
              </a:solidFill>
              <a:latin typeface="Adobe Caslon Pro" panose="0205050205050A020403" pitchFamily="18" charset="0"/>
              <a:cs typeface="+mj-cs"/>
            </a:endParaRPr>
          </a:p>
        </p:txBody>
      </p:sp>
    </p:spTree>
    <p:extLst>
      <p:ext uri="{BB962C8B-B14F-4D97-AF65-F5344CB8AC3E}">
        <p14:creationId xmlns:p14="http://schemas.microsoft.com/office/powerpoint/2010/main" val="720225936"/>
      </p:ext>
    </p:extLst>
  </p:cSld>
  <p:clrMapOvr>
    <a:masterClrMapping/>
  </p:clrMapOvr>
  <p:timing>
    <p:tnLst>
      <p:par>
        <p:cTn id="1" dur="indefinite" restart="never" nodeType="tmRoot">
          <p:childTnLst>
            <p:par>
              <p:cTn id="2"/>
            </p:par>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29089" y="1376741"/>
            <a:ext cx="3012579"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53201" y="1376741"/>
            <a:ext cx="8936181" cy="48771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1">
              <a:lnSpc>
                <a:spcPct val="150000"/>
              </a:lnSpc>
              <a:spcAft>
                <a:spcPts val="1500"/>
              </a:spcAft>
            </a:pPr>
            <a:endParaRPr lang="en-US" sz="2000" dirty="0">
              <a:solidFill>
                <a:srgbClr val="002060"/>
              </a:solidFill>
              <a:latin typeface="Calibri" panose="020F0502020204030204" pitchFamily="34" charset="0"/>
              <a:ea typeface="Calibri" panose="020F0502020204030204" pitchFamily="34" charset="0"/>
              <a:cs typeface="+mj-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023672" y="524552"/>
            <a:ext cx="7010400"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chemeClr val="bg1"/>
                </a:solidFill>
                <a:ea typeface="Calibri" panose="020F0502020204030204" pitchFamily="34" charset="0"/>
                <a:cs typeface="Simplified Arabic" panose="02020603050405020304" pitchFamily="18" charset="-78"/>
              </a:rPr>
              <a:t>(1) أدوات وتطبيقات متخصصة لكتابة الإعلانات</a:t>
            </a:r>
            <a:endParaRPr lang="en-US" sz="2400" dirty="0">
              <a:solidFill>
                <a:schemeClr val="bg1"/>
              </a:solidFill>
              <a:latin typeface="Adobe Caslon Pro" panose="0205050205050A020403" pitchFamily="18" charset="0"/>
              <a:cs typeface="+mj-cs"/>
            </a:endParaRPr>
          </a:p>
        </p:txBody>
      </p:sp>
      <p:pic>
        <p:nvPicPr>
          <p:cNvPr id="6" name="Picture 5">
            <a:extLst>
              <a:ext uri="{FF2B5EF4-FFF2-40B4-BE49-F238E27FC236}">
                <a16:creationId xmlns:a16="http://schemas.microsoft.com/office/drawing/2014/main" id="{9EFBB78F-424A-479D-941F-7EAB870BDC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5209" y="1457565"/>
            <a:ext cx="7676166" cy="4715533"/>
          </a:xfrm>
          <a:prstGeom prst="rect">
            <a:avLst/>
          </a:prstGeom>
        </p:spPr>
      </p:pic>
    </p:spTree>
    <p:extLst>
      <p:ext uri="{BB962C8B-B14F-4D97-AF65-F5344CB8AC3E}">
        <p14:creationId xmlns:p14="http://schemas.microsoft.com/office/powerpoint/2010/main" val="2888022262"/>
      </p:ext>
    </p:extLst>
  </p:cSld>
  <p:clrMapOvr>
    <a:masterClrMapping/>
  </p:clrMapOvr>
  <p:timing>
    <p:tnLst>
      <p:par>
        <p:cTn id="1" dur="indefinite" restart="never" nodeType="tmRoot">
          <p:childTnLst>
            <p:par>
              <p:cTn id="2"/>
            </p:par>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287765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399309" y="1475948"/>
            <a:ext cx="8811491" cy="48771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1">
              <a:lnSpc>
                <a:spcPct val="150000"/>
              </a:lnSpc>
              <a:spcAft>
                <a:spcPts val="1500"/>
              </a:spcAft>
            </a:pPr>
            <a:endParaRPr lang="en-US" sz="2000" dirty="0">
              <a:solidFill>
                <a:srgbClr val="002060"/>
              </a:solidFill>
              <a:latin typeface="Calibri" panose="020F0502020204030204" pitchFamily="34" charset="0"/>
              <a:ea typeface="Calibri" panose="020F0502020204030204" pitchFamily="34" charset="0"/>
              <a:cs typeface="+mj-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1925782" y="504873"/>
            <a:ext cx="919941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chemeClr val="bg1"/>
                </a:solidFill>
                <a:ea typeface="Calibri" panose="020F0502020204030204" pitchFamily="34" charset="0"/>
                <a:cs typeface="Simplified Arabic" panose="02020603050405020304" pitchFamily="18" charset="-78"/>
              </a:rPr>
              <a:t>(2) أدوات وتطبيقات متخصصة في التسويق الرقمي</a:t>
            </a:r>
            <a:endParaRPr lang="en-US" sz="2400" dirty="0">
              <a:solidFill>
                <a:schemeClr val="bg1"/>
              </a:solidFill>
              <a:latin typeface="Adobe Caslon Pro" panose="0205050205050A020403" pitchFamily="18" charset="0"/>
              <a:cs typeface="+mj-cs"/>
            </a:endParaRPr>
          </a:p>
        </p:txBody>
      </p:sp>
      <p:pic>
        <p:nvPicPr>
          <p:cNvPr id="4" name="Picture 3">
            <a:extLst>
              <a:ext uri="{FF2B5EF4-FFF2-40B4-BE49-F238E27FC236}">
                <a16:creationId xmlns:a16="http://schemas.microsoft.com/office/drawing/2014/main" id="{38A296B9-BF4F-48B7-8E27-A0A4DAFB48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61945" y="1579419"/>
            <a:ext cx="8430802" cy="4834438"/>
          </a:xfrm>
          <a:prstGeom prst="rect">
            <a:avLst/>
          </a:prstGeom>
        </p:spPr>
      </p:pic>
    </p:spTree>
    <p:extLst>
      <p:ext uri="{BB962C8B-B14F-4D97-AF65-F5344CB8AC3E}">
        <p14:creationId xmlns:p14="http://schemas.microsoft.com/office/powerpoint/2010/main" val="2455402000"/>
      </p:ext>
    </p:extLst>
  </p:cSld>
  <p:clrMapOvr>
    <a:masterClrMapping/>
  </p:clrMapOvr>
  <p:timing>
    <p:tnLst>
      <p:par>
        <p:cTn id="1" dur="indefinite" restart="never" nodeType="tmRoot">
          <p:childTnLst>
            <p:par>
              <p:cTn id="2"/>
            </p:par>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2804761"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2202874" y="1436486"/>
            <a:ext cx="8091054" cy="504604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1">
              <a:lnSpc>
                <a:spcPct val="150000"/>
              </a:lnSpc>
              <a:spcAft>
                <a:spcPts val="1500"/>
              </a:spcAft>
            </a:pPr>
            <a:endParaRPr lang="en-US" sz="2000" dirty="0">
              <a:solidFill>
                <a:srgbClr val="002060"/>
              </a:solidFill>
              <a:latin typeface="Calibri" panose="020F0502020204030204" pitchFamily="34" charset="0"/>
              <a:ea typeface="Calibri" panose="020F0502020204030204" pitchFamily="34" charset="0"/>
              <a:cs typeface="+mj-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1925782" y="504873"/>
            <a:ext cx="919941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chemeClr val="bg1"/>
                </a:solidFill>
                <a:ea typeface="Calibri" panose="020F0502020204030204" pitchFamily="34" charset="0"/>
                <a:cs typeface="Simplified Arabic" panose="02020603050405020304" pitchFamily="18" charset="-78"/>
              </a:rPr>
              <a:t>(3) أدوات وتطبيقات متخصصة  في الحملات الإعلانية وخدمة العملاء</a:t>
            </a:r>
            <a:endParaRPr lang="en-US" sz="2400" dirty="0">
              <a:solidFill>
                <a:schemeClr val="bg1"/>
              </a:solidFill>
              <a:latin typeface="Adobe Caslon Pro" panose="0205050205050A020403" pitchFamily="18" charset="0"/>
              <a:cs typeface="+mj-cs"/>
            </a:endParaRPr>
          </a:p>
        </p:txBody>
      </p:sp>
      <p:pic>
        <p:nvPicPr>
          <p:cNvPr id="6" name="Picture 5">
            <a:extLst>
              <a:ext uri="{FF2B5EF4-FFF2-40B4-BE49-F238E27FC236}">
                <a16:creationId xmlns:a16="http://schemas.microsoft.com/office/drawing/2014/main" id="{3413CE84-47C2-460A-B778-62A05A8151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6299" y="1340342"/>
            <a:ext cx="7939402" cy="5181650"/>
          </a:xfrm>
          <a:prstGeom prst="rect">
            <a:avLst/>
          </a:prstGeom>
        </p:spPr>
      </p:pic>
    </p:spTree>
    <p:extLst>
      <p:ext uri="{BB962C8B-B14F-4D97-AF65-F5344CB8AC3E}">
        <p14:creationId xmlns:p14="http://schemas.microsoft.com/office/powerpoint/2010/main" val="701939291"/>
      </p:ext>
    </p:extLst>
  </p:cSld>
  <p:clrMapOvr>
    <a:masterClrMapping/>
  </p:clrMapOvr>
  <p:timing>
    <p:tnLst>
      <p:par>
        <p:cTn id="1" dur="indefinite" restart="never" nodeType="tmRoot">
          <p:childTnLst>
            <p:par>
              <p:cTn id="2"/>
            </p:par>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995963" y="1370265"/>
            <a:ext cx="9199418" cy="446553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Low" rtl="1">
              <a:lnSpc>
                <a:spcPct val="150000"/>
              </a:lnSpc>
              <a:spcAft>
                <a:spcPts val="1500"/>
              </a:spcAft>
            </a:pPr>
            <a:r>
              <a:rPr lang="ar-EG" sz="2400" b="1" dirty="0">
                <a:solidFill>
                  <a:srgbClr val="0070C0"/>
                </a:solidFill>
                <a:ea typeface="Calibri" panose="020F0502020204030204" pitchFamily="34" charset="0"/>
                <a:cs typeface="+mj-cs"/>
              </a:rPr>
              <a:t>توجد أدوات وتطبيقات توفر تحليل سلوك المستخدمين وتفاعلهم مع المحتوى المنشور عبر منصات التواصل الاجتماعي، كما توفر إحصائيات حول عدد المتابعين والمشتركين ونسب المشاهدات والمشاركات والإعجابات والتعليقات والنقرات.. الخ.</a:t>
            </a:r>
            <a:r>
              <a:rPr lang="ar-EG" sz="2400" b="1" dirty="0">
                <a:latin typeface="Calibri" panose="020F0502020204030204" pitchFamily="34" charset="0"/>
                <a:ea typeface="Calibri" panose="020F0502020204030204" pitchFamily="34" charset="0"/>
                <a:cs typeface="+mj-cs"/>
              </a:rPr>
              <a:t> </a:t>
            </a:r>
            <a:r>
              <a:rPr lang="ar-EG" sz="2400" b="1" dirty="0">
                <a:solidFill>
                  <a:srgbClr val="0070C0"/>
                </a:solidFill>
                <a:ea typeface="Calibri" panose="020F0502020204030204" pitchFamily="34" charset="0"/>
                <a:cs typeface="+mj-cs"/>
              </a:rPr>
              <a:t>مما يساعد في التوصية المخصصة بالمحتوى المناسب للفئات المستهدفة؛ وبما ينعكس بطبيعة الحال على زيادة نسب المشاهدات، والتفاعلات، وجذب المزيد من الجمهور، وتحسين فعالية الحملات الإعلانية، ومن أهم هذه الأدوات ما يلي:</a:t>
            </a:r>
            <a:endParaRPr lang="en-US" sz="2400" b="1" dirty="0">
              <a:solidFill>
                <a:srgbClr val="002060"/>
              </a:solidFill>
              <a:latin typeface="Calibri" panose="020F0502020204030204" pitchFamily="34" charset="0"/>
              <a:ea typeface="Calibri" panose="020F0502020204030204" pitchFamily="34" charset="0"/>
              <a:cs typeface="+mj-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023672" y="508657"/>
            <a:ext cx="9199418" cy="771367"/>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chemeClr val="bg1"/>
                </a:solidFill>
                <a:ea typeface="Calibri" panose="020F0502020204030204" pitchFamily="34" charset="0"/>
                <a:cs typeface="Simplified Arabic" panose="02020603050405020304" pitchFamily="18" charset="-78"/>
              </a:rPr>
              <a:t>5. أدوات وتطبيقات متخصصة في تحليل سلوك المستخدمين وتفاعلهم مع المحتوي الرقمي</a:t>
            </a:r>
            <a:endParaRPr lang="en-US" sz="2400" dirty="0">
              <a:solidFill>
                <a:schemeClr val="bg1"/>
              </a:solidFill>
              <a:latin typeface="Adobe Caslon Pro" panose="0205050205050A020403" pitchFamily="18" charset="0"/>
              <a:cs typeface="+mj-cs"/>
            </a:endParaRPr>
          </a:p>
        </p:txBody>
      </p:sp>
    </p:spTree>
    <p:extLst>
      <p:ext uri="{BB962C8B-B14F-4D97-AF65-F5344CB8AC3E}">
        <p14:creationId xmlns:p14="http://schemas.microsoft.com/office/powerpoint/2010/main" val="3594668059"/>
      </p:ext>
    </p:extLst>
  </p:cSld>
  <p:clrMapOvr>
    <a:masterClrMapping/>
  </p:clrMapOvr>
  <p:timing>
    <p:tnLst>
      <p:par>
        <p:cTn id="1" dur="indefinite" restart="never" nodeType="tmRoot">
          <p:childTnLst>
            <p:par>
              <p:cTn id="2"/>
            </p:par>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2023672" y="428534"/>
            <a:ext cx="9296400" cy="771367"/>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ar-EG" sz="2400" b="1" dirty="0">
                <a:solidFill>
                  <a:schemeClr val="bg1"/>
                </a:solidFill>
                <a:ea typeface="Calibri" panose="020F0502020204030204" pitchFamily="34" charset="0"/>
                <a:cs typeface="Simplified Arabic" panose="02020603050405020304" pitchFamily="18" charset="-78"/>
              </a:rPr>
              <a:t>4. أدوات وتطبيقات متخصصة في تحليل سلوك المستخدمين وتفاعلهم مع المحتوي الرقمي</a:t>
            </a:r>
            <a:endParaRPr lang="en-US" sz="2400" dirty="0">
              <a:solidFill>
                <a:schemeClr val="bg1"/>
              </a:solidFill>
              <a:latin typeface="Adobe Caslon Pro" panose="0205050205050A020403" pitchFamily="18" charset="0"/>
              <a:cs typeface="+mj-cs"/>
            </a:endParaRPr>
          </a:p>
        </p:txBody>
      </p:sp>
      <p:pic>
        <p:nvPicPr>
          <p:cNvPr id="4" name="Picture 3">
            <a:extLst>
              <a:ext uri="{FF2B5EF4-FFF2-40B4-BE49-F238E27FC236}">
                <a16:creationId xmlns:a16="http://schemas.microsoft.com/office/drawing/2014/main" id="{90C8A157-2AA4-4E69-BCD8-C37E3901FE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9963" y="1276240"/>
            <a:ext cx="7855527" cy="5581760"/>
          </a:xfrm>
          <a:prstGeom prst="rect">
            <a:avLst/>
          </a:prstGeom>
        </p:spPr>
      </p:pic>
    </p:spTree>
    <p:extLst>
      <p:ext uri="{BB962C8B-B14F-4D97-AF65-F5344CB8AC3E}">
        <p14:creationId xmlns:p14="http://schemas.microsoft.com/office/powerpoint/2010/main" val="1754204881"/>
      </p:ext>
    </p:extLst>
  </p:cSld>
  <p:clrMapOvr>
    <a:masterClrMapping/>
  </p:clrMapOvr>
  <p:timing>
    <p:tnLst>
      <p:par>
        <p:cTn id="1" dur="indefinite" restart="never" nodeType="tmRoot">
          <p:childTnLst>
            <p:par>
              <p:cTn id="2"/>
            </p:par>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843506" y="119229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775855" y="1107375"/>
            <a:ext cx="11196073" cy="541461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Low" rtl="1">
              <a:lnSpc>
                <a:spcPct val="115000"/>
              </a:lnSpc>
              <a:spcAft>
                <a:spcPts val="800"/>
              </a:spcAft>
              <a:buFont typeface="Wingdings" panose="05000000000000000000" pitchFamily="2" charset="2"/>
              <a:buChar char="§"/>
            </a:pPr>
            <a:r>
              <a:rPr lang="ar-EG" sz="2400" b="1" dirty="0">
                <a:solidFill>
                  <a:srgbClr val="002060"/>
                </a:solidFill>
                <a:latin typeface="Calibri" panose="020F0502020204030204" pitchFamily="34" charset="0"/>
                <a:ea typeface="Calibri" panose="020F0502020204030204" pitchFamily="34" charset="0"/>
                <a:cs typeface="+mj-cs"/>
              </a:rPr>
              <a:t>إجمالاَ:</a:t>
            </a:r>
          </a:p>
          <a:p>
            <a:pPr algn="justLow" rtl="1">
              <a:lnSpc>
                <a:spcPct val="115000"/>
              </a:lnSpc>
              <a:spcAft>
                <a:spcPts val="800"/>
              </a:spcAft>
            </a:pPr>
            <a:r>
              <a:rPr lang="ar-EG" sz="2400" dirty="0">
                <a:solidFill>
                  <a:srgbClr val="002060"/>
                </a:solidFill>
                <a:latin typeface="Calibri" panose="020F0502020204030204" pitchFamily="34" charset="0"/>
                <a:ea typeface="Calibri" panose="020F0502020204030204" pitchFamily="34" charset="0"/>
                <a:cs typeface="+mj-cs"/>
              </a:rPr>
              <a:t>        ُتعد تقنيات الذكاء الاصطناعي مجالًا مثيرًا ومبتكرًا يقدم فرصًا هائلة للتسويق الرقمي. فمن خلال استخدام الذكاء الاصطناعي، يمكن للشركات تحليل كميات ضخمة من البيانات وفهم سلوك المستخدمين بشكل أفضل، مما يمكنها من تخصيص التجارب والعروض بشكل فردي وفعال.</a:t>
            </a:r>
          </a:p>
          <a:p>
            <a:pPr algn="justLow" rtl="1">
              <a:lnSpc>
                <a:spcPct val="115000"/>
              </a:lnSpc>
              <a:spcAft>
                <a:spcPts val="800"/>
              </a:spcAft>
            </a:pPr>
            <a:r>
              <a:rPr lang="ar-EG" sz="2400" dirty="0">
                <a:solidFill>
                  <a:srgbClr val="002060"/>
                </a:solidFill>
                <a:latin typeface="Calibri" panose="020F0502020204030204" pitchFamily="34" charset="0"/>
                <a:ea typeface="Calibri" panose="020F0502020204030204" pitchFamily="34" charset="0"/>
                <a:cs typeface="+mj-cs"/>
              </a:rPr>
              <a:t>        أيضا تساعد تقنيات الذكاء الاصطناعي في تحسين استراتيجيات التسويق الرقمي من خلال تحليل البيانات الاجتماعية والمحادثات عبر وسائل التواصل الاجتماعي. فضلاً عن تمكين الشركات من مراقبة المناقشات والتعليقات لفهم احتياجات ورغبات العملاء بشكل أفضل وتكييف استراتيجياتها بناءً على هذه الملاحظات.</a:t>
            </a:r>
          </a:p>
          <a:p>
            <a:pPr algn="justLow" rtl="1">
              <a:lnSpc>
                <a:spcPct val="115000"/>
              </a:lnSpc>
              <a:spcAft>
                <a:spcPts val="800"/>
              </a:spcAft>
            </a:pPr>
            <a:r>
              <a:rPr lang="ar-EG" sz="2400" dirty="0">
                <a:solidFill>
                  <a:srgbClr val="002060"/>
                </a:solidFill>
                <a:latin typeface="Calibri" panose="020F0502020204030204" pitchFamily="34" charset="0"/>
                <a:ea typeface="Calibri" panose="020F0502020204030204" pitchFamily="34" charset="0"/>
                <a:cs typeface="+mj-cs"/>
              </a:rPr>
              <a:t>       كذلك فأنه باستخدام تقنيات التعلم الآلي، يمكن للشركات أيضًا تحسين تجربة العملاء وتوجيههم نحو المحتوى والمنتجات المناسبة. كما يمكن أيضًا استخدام الروبوتات الذكية والمساعدين الافتراضيين لتقديم خدمة عملاء فعالة وشخصية.</a:t>
            </a:r>
          </a:p>
          <a:p>
            <a:pPr algn="justLow" rtl="1">
              <a:lnSpc>
                <a:spcPct val="115000"/>
              </a:lnSpc>
              <a:spcAft>
                <a:spcPts val="800"/>
              </a:spcAft>
            </a:pPr>
            <a:r>
              <a:rPr lang="ar-EG" sz="2400" dirty="0">
                <a:solidFill>
                  <a:srgbClr val="002060"/>
                </a:solidFill>
                <a:latin typeface="Calibri" panose="020F0502020204030204" pitchFamily="34" charset="0"/>
                <a:ea typeface="Calibri" panose="020F0502020204030204" pitchFamily="34" charset="0"/>
                <a:cs typeface="+mj-cs"/>
              </a:rPr>
              <a:t>         وفي الختام، يمكننا القول إن استخدام تقنيات الذكاء الاصطناعي في التسويق الرقمي يعزز الكفاءة والتفاعلية الرقمية؛ بما يهيئ الفرصة للشركات للابتكار والتميز في سوق التسويق الرقمي المتنامي. </a:t>
            </a:r>
            <a:endParaRPr lang="en-US" sz="2400" dirty="0">
              <a:solidFill>
                <a:srgbClr val="002060"/>
              </a:solidFill>
              <a:latin typeface="Calibri" panose="020F0502020204030204" pitchFamily="34" charset="0"/>
              <a:ea typeface="Calibri" panose="020F0502020204030204" pitchFamily="34" charset="0"/>
              <a:cs typeface="+mj-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5015644" y="427446"/>
            <a:ext cx="1995181" cy="651764"/>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800" b="1"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t>خاتمة</a:t>
            </a:r>
            <a:endParaRPr kumimoji="0" lang="en-US" sz="2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912368350"/>
      </p:ext>
    </p:extLst>
  </p:cSld>
  <p:clrMapOvr>
    <a:masterClrMapping/>
  </p:clrMapOvr>
  <p:timing>
    <p:tnLst>
      <p:par>
        <p:cTn id="1" dur="indefinite" restart="never" nodeType="tmRoot">
          <p:childTnLst>
            <p:par>
              <p:cTn id="2"/>
            </p:par>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049725" y="336008"/>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7752403" y="1415218"/>
            <a:ext cx="4128422" cy="52132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037338" y="1340510"/>
            <a:ext cx="10117323" cy="50259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Low" rtl="1">
              <a:lnSpc>
                <a:spcPct val="150000"/>
              </a:lnSpc>
            </a:pPr>
            <a:r>
              <a:rPr lang="ar-EG" sz="2400" dirty="0">
                <a:solidFill>
                  <a:srgbClr val="002060"/>
                </a:solidFill>
                <a:latin typeface="Adobe Caslon Pro" panose="0205050205050A020403" pitchFamily="18" charset="0"/>
                <a:ea typeface="Calibri" panose="020F0502020204030204" pitchFamily="34" charset="0"/>
                <a:cs typeface="+mj-cs"/>
              </a:rPr>
              <a:t>1. شيرين فاروق، رصد آليات حروب الجيل الرابع في الفضائيات العربية والموجهة والشبكات الاجتماعية الافتراضية وعلاقتها بتوجهات النُخب المصرية نحوها....</a:t>
            </a:r>
            <a:r>
              <a:rPr lang="ar-EG" sz="2400" b="1" dirty="0">
                <a:solidFill>
                  <a:srgbClr val="002060"/>
                </a:solidFill>
                <a:latin typeface="Adobe Caslon Pro" panose="0205050205050A020403" pitchFamily="18" charset="0"/>
                <a:ea typeface="Calibri" panose="020F0502020204030204" pitchFamily="34" charset="0"/>
                <a:cs typeface="+mj-cs"/>
              </a:rPr>
              <a:t>رسالة دكتوراه غير منشورة </a:t>
            </a:r>
            <a:r>
              <a:rPr lang="ar-EG" sz="2400" dirty="0">
                <a:solidFill>
                  <a:srgbClr val="002060"/>
                </a:solidFill>
                <a:latin typeface="Adobe Caslon Pro" panose="0205050205050A020403" pitchFamily="18" charset="0"/>
                <a:ea typeface="Calibri" panose="020F0502020204030204" pitchFamily="34" charset="0"/>
                <a:cs typeface="+mj-cs"/>
              </a:rPr>
              <a:t>( جامعة المنيا: كلية الآداب، قسم الإعلام، 2022).</a:t>
            </a:r>
          </a:p>
          <a:p>
            <a:pPr lvl="0" algn="justLow" rtl="1">
              <a:lnSpc>
                <a:spcPct val="150000"/>
              </a:lnSpc>
            </a:pPr>
            <a:r>
              <a:rPr lang="ar-EG" sz="2400" dirty="0">
                <a:solidFill>
                  <a:srgbClr val="002060"/>
                </a:solidFill>
                <a:latin typeface="Adobe Caslon Pro" panose="0205050205050A020403" pitchFamily="18" charset="0"/>
                <a:ea typeface="Calibri" panose="020F0502020204030204" pitchFamily="34" charset="0"/>
                <a:cs typeface="+mj-cs"/>
              </a:rPr>
              <a:t>2. قحارية سيف الدين، تطبيقات الذكاء الاصطناعي وتأثيرها على حاضر ومستقبل التسوق الالكتروني، دراسة قياسية لحالة شركة </a:t>
            </a:r>
            <a:r>
              <a:rPr lang="en-US" sz="2400" dirty="0">
                <a:solidFill>
                  <a:srgbClr val="002060"/>
                </a:solidFill>
                <a:latin typeface="Adobe Caslon Pro" panose="0205050205050A020403" pitchFamily="18" charset="0"/>
                <a:ea typeface="Calibri" panose="020F0502020204030204" pitchFamily="34" charset="0"/>
                <a:cs typeface="+mj-cs"/>
              </a:rPr>
              <a:t>Amazon</a:t>
            </a:r>
            <a:r>
              <a:rPr lang="ar-EG" sz="2400" dirty="0">
                <a:solidFill>
                  <a:srgbClr val="002060"/>
                </a:solidFill>
                <a:latin typeface="Adobe Caslon Pro" panose="0205050205050A020403" pitchFamily="18" charset="0"/>
                <a:ea typeface="Calibri" panose="020F0502020204030204" pitchFamily="34" charset="0"/>
                <a:cs typeface="+mj-cs"/>
              </a:rPr>
              <a:t>، جامعة الشيخ العربي- التبسي-الجزائر، </a:t>
            </a:r>
            <a:r>
              <a:rPr lang="ar-EG" sz="2400" b="1" dirty="0">
                <a:solidFill>
                  <a:srgbClr val="002060"/>
                </a:solidFill>
                <a:latin typeface="Adobe Caslon Pro" panose="0205050205050A020403" pitchFamily="18" charset="0"/>
                <a:ea typeface="Calibri" panose="020F0502020204030204" pitchFamily="34" charset="0"/>
                <a:cs typeface="+mj-cs"/>
              </a:rPr>
              <a:t>المجلد السابع</a:t>
            </a:r>
            <a:r>
              <a:rPr lang="ar-EG" sz="2400" dirty="0">
                <a:solidFill>
                  <a:srgbClr val="002060"/>
                </a:solidFill>
                <a:latin typeface="Adobe Caslon Pro" panose="0205050205050A020403" pitchFamily="18" charset="0"/>
                <a:ea typeface="Calibri" panose="020F0502020204030204" pitchFamily="34" charset="0"/>
                <a:cs typeface="+mj-cs"/>
              </a:rPr>
              <a:t>، العدد2 ( أوت 2021).</a:t>
            </a:r>
          </a:p>
        </p:txBody>
      </p:sp>
      <p:sp>
        <p:nvSpPr>
          <p:cNvPr id="2" name="TextBox 1">
            <a:extLst>
              <a:ext uri="{FF2B5EF4-FFF2-40B4-BE49-F238E27FC236}">
                <a16:creationId xmlns:a16="http://schemas.microsoft.com/office/drawing/2014/main" id="{6C96370C-0E93-23F8-01E6-0F65F4C191D2}"/>
              </a:ext>
            </a:extLst>
          </p:cNvPr>
          <p:cNvSpPr txBox="1"/>
          <p:nvPr/>
        </p:nvSpPr>
        <p:spPr>
          <a:xfrm>
            <a:off x="-282019"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dobe Caslon Pro" panose="0205050205050A020403" pitchFamily="18" charset="0"/>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8491" y="-37272"/>
            <a:ext cx="1995181" cy="931613"/>
          </a:xfrm>
          <a:prstGeom prst="rect">
            <a:avLst/>
          </a:prstGeom>
        </p:spPr>
      </p:pic>
      <p:sp>
        <p:nvSpPr>
          <p:cNvPr id="11" name="Rectangle: Rounded Corners 10">
            <a:extLst>
              <a:ext uri="{FF2B5EF4-FFF2-40B4-BE49-F238E27FC236}">
                <a16:creationId xmlns:a16="http://schemas.microsoft.com/office/drawing/2014/main" id="{277DB4A2-0563-43CE-AB12-FC40C835BAB3}"/>
              </a:ext>
            </a:extLst>
          </p:cNvPr>
          <p:cNvSpPr/>
          <p:nvPr/>
        </p:nvSpPr>
        <p:spPr>
          <a:xfrm>
            <a:off x="7848648" y="827896"/>
            <a:ext cx="2847061" cy="498984"/>
          </a:xfrm>
          <a:prstGeom prst="round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marL="0" marR="0" lvl="0" indent="0" algn="ctr" defTabSz="914400" rtl="1" eaLnBrk="1" fontAlgn="auto" latinLnBrk="0" hangingPunct="1">
              <a:lnSpc>
                <a:spcPct val="150000"/>
              </a:lnSpc>
              <a:spcBef>
                <a:spcPts val="0"/>
              </a:spcBef>
              <a:spcAft>
                <a:spcPts val="800"/>
              </a:spcAft>
              <a:buClrTx/>
              <a:buSzTx/>
              <a:buFontTx/>
              <a:buNone/>
              <a:tabLst/>
              <a:defRPr/>
            </a:pPr>
            <a:r>
              <a:rPr kumimoji="0" lang="ar-EG" sz="2400" b="1" i="0" u="none" strike="noStrike" kern="1200" cap="none" spc="0" normalizeH="0" baseline="0" noProof="0" dirty="0">
                <a:ln>
                  <a:noFill/>
                </a:ln>
                <a:solidFill>
                  <a:prstClr val="white"/>
                </a:solidFill>
                <a:effectLst/>
                <a:uLnTx/>
                <a:uFillTx/>
                <a:latin typeface="Calibri" panose="020F0502020204030204"/>
                <a:ea typeface="Calibri" panose="020F0502020204030204" pitchFamily="34" charset="0"/>
                <a:cs typeface="Times New Roman" panose="02020603050405020304" pitchFamily="18" charset="0"/>
              </a:rPr>
              <a:t>المصادر والمراجع </a:t>
            </a:r>
            <a:endParaRPr kumimoji="0" lang="en-US" sz="24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87463910"/>
      </p:ext>
    </p:extLst>
  </p:cSld>
  <p:clrMapOvr>
    <a:masterClrMapping/>
  </p:clrMapOvr>
  <p:timing>
    <p:tnLst>
      <p:par>
        <p:cTn id="1" dur="indefinite" restart="never" nodeType="tmRoot">
          <p:childTnLst>
            <p:par>
              <p:cTn id="2"/>
            </p:par>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14224"/>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2C2209B7-A564-4A7C-687E-49DE198161B1}"/>
              </a:ext>
            </a:extLst>
          </p:cNvPr>
          <p:cNvSpPr txBox="1"/>
          <p:nvPr/>
        </p:nvSpPr>
        <p:spPr>
          <a:xfrm>
            <a:off x="1994687" y="5629462"/>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0327711" y="0"/>
            <a:ext cx="1864289" cy="870495"/>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0" y="141904"/>
            <a:ext cx="2431152" cy="663639"/>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2397</TotalTime>
  <Words>4348</Words>
  <Application>Microsoft Office PowerPoint</Application>
  <PresentationFormat>Widescreen</PresentationFormat>
  <Paragraphs>266</Paragraphs>
  <Slides>45</Slides>
  <Notes>3</Notes>
  <HiddenSlides>0</HiddenSlides>
  <MMClips>0</MMClips>
  <ScaleCrop>false</ScaleCrop>
  <HeadingPairs>
    <vt:vector size="6" baseType="variant">
      <vt:variant>
        <vt:lpstr>Fonts Used</vt:lpstr>
      </vt:variant>
      <vt:variant>
        <vt:i4>18</vt:i4>
      </vt:variant>
      <vt:variant>
        <vt:lpstr>Theme</vt:lpstr>
      </vt:variant>
      <vt:variant>
        <vt:i4>2</vt:i4>
      </vt:variant>
      <vt:variant>
        <vt:lpstr>Slide Titles</vt:lpstr>
      </vt:variant>
      <vt:variant>
        <vt:i4>45</vt:i4>
      </vt:variant>
    </vt:vector>
  </HeadingPairs>
  <TitlesOfParts>
    <vt:vector size="65" baseType="lpstr">
      <vt:lpstr>Adobe Kaiti Std R</vt:lpstr>
      <vt:lpstr>Adobe Arabic</vt:lpstr>
      <vt:lpstr>Adobe Caslon Pro</vt:lpstr>
      <vt:lpstr>Adobe Devanagari</vt:lpstr>
      <vt:lpstr>Arial</vt:lpstr>
      <vt:lpstr>Calibri</vt:lpstr>
      <vt:lpstr>Calibri Light</vt:lpstr>
      <vt:lpstr>Droid Arabic Kufi</vt:lpstr>
      <vt:lpstr>Dubai-Medium</vt:lpstr>
      <vt:lpstr>Dubai-Regular</vt:lpstr>
      <vt:lpstr>Graphik-Regular</vt:lpstr>
      <vt:lpstr>helveticaneueltarabic-roman_0</vt:lpstr>
      <vt:lpstr>Simplified Arabic</vt:lpstr>
      <vt:lpstr>Tajawal</vt:lpstr>
      <vt:lpstr>Times New Roman</vt:lpstr>
      <vt:lpstr>TraditionalArabic</vt:lpstr>
      <vt:lpstr>TraditionalArabic-Bold</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NoteBook</cp:lastModifiedBy>
  <cp:revision>188</cp:revision>
  <dcterms:created xsi:type="dcterms:W3CDTF">2023-04-29T09:08:23Z</dcterms:created>
  <dcterms:modified xsi:type="dcterms:W3CDTF">2023-11-09T05:34:47Z</dcterms:modified>
</cp:coreProperties>
</file>