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svg" ContentType="image/svg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0"/>
  </p:notesMasterIdLst>
  <p:sldIdLst>
    <p:sldId id="480" r:id="rId2"/>
    <p:sldId id="303" r:id="rId3"/>
    <p:sldId id="313" r:id="rId4"/>
    <p:sldId id="276" r:id="rId5"/>
    <p:sldId id="481" r:id="rId6"/>
    <p:sldId id="529" r:id="rId7"/>
    <p:sldId id="530" r:id="rId8"/>
    <p:sldId id="622" r:id="rId9"/>
    <p:sldId id="623" r:id="rId10"/>
    <p:sldId id="624" r:id="rId11"/>
    <p:sldId id="625" r:id="rId12"/>
    <p:sldId id="626" r:id="rId13"/>
    <p:sldId id="627" r:id="rId14"/>
    <p:sldId id="628" r:id="rId15"/>
    <p:sldId id="660" r:id="rId16"/>
    <p:sldId id="661" r:id="rId17"/>
    <p:sldId id="662" r:id="rId18"/>
    <p:sldId id="663" r:id="rId19"/>
    <p:sldId id="664" r:id="rId20"/>
    <p:sldId id="665" r:id="rId21"/>
    <p:sldId id="629" r:id="rId22"/>
    <p:sldId id="630" r:id="rId23"/>
    <p:sldId id="631" r:id="rId24"/>
    <p:sldId id="632" r:id="rId25"/>
    <p:sldId id="633" r:id="rId26"/>
    <p:sldId id="634" r:id="rId27"/>
    <p:sldId id="635" r:id="rId28"/>
    <p:sldId id="666" r:id="rId29"/>
    <p:sldId id="667" r:id="rId30"/>
    <p:sldId id="668" r:id="rId31"/>
    <p:sldId id="636" r:id="rId32"/>
    <p:sldId id="637" r:id="rId33"/>
    <p:sldId id="638" r:id="rId34"/>
    <p:sldId id="639" r:id="rId35"/>
    <p:sldId id="640" r:id="rId36"/>
    <p:sldId id="641" r:id="rId37"/>
    <p:sldId id="642" r:id="rId38"/>
    <p:sldId id="643" r:id="rId39"/>
    <p:sldId id="644" r:id="rId40"/>
    <p:sldId id="645" r:id="rId41"/>
    <p:sldId id="646" r:id="rId42"/>
    <p:sldId id="647" r:id="rId43"/>
    <p:sldId id="648" r:id="rId44"/>
    <p:sldId id="649" r:id="rId45"/>
    <p:sldId id="659" r:id="rId46"/>
    <p:sldId id="526" r:id="rId47"/>
    <p:sldId id="525" r:id="rId48"/>
    <p:sldId id="349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313"/>
            <p14:sldId id="276"/>
            <p14:sldId id="481"/>
            <p14:sldId id="529"/>
            <p14:sldId id="530"/>
            <p14:sldId id="622"/>
            <p14:sldId id="623"/>
            <p14:sldId id="624"/>
            <p14:sldId id="625"/>
            <p14:sldId id="626"/>
            <p14:sldId id="627"/>
            <p14:sldId id="628"/>
            <p14:sldId id="660"/>
            <p14:sldId id="661"/>
            <p14:sldId id="662"/>
            <p14:sldId id="663"/>
            <p14:sldId id="664"/>
            <p14:sldId id="665"/>
            <p14:sldId id="629"/>
            <p14:sldId id="630"/>
            <p14:sldId id="631"/>
            <p14:sldId id="632"/>
            <p14:sldId id="633"/>
            <p14:sldId id="634"/>
            <p14:sldId id="635"/>
            <p14:sldId id="666"/>
            <p14:sldId id="667"/>
            <p14:sldId id="668"/>
            <p14:sldId id="636"/>
            <p14:sldId id="637"/>
            <p14:sldId id="638"/>
            <p14:sldId id="639"/>
            <p14:sldId id="640"/>
            <p14:sldId id="641"/>
            <p14:sldId id="642"/>
            <p14:sldId id="643"/>
            <p14:sldId id="644"/>
            <p14:sldId id="645"/>
            <p14:sldId id="646"/>
            <p14:sldId id="647"/>
            <p14:sldId id="648"/>
            <p14:sldId id="649"/>
            <p14:sldId id="659"/>
            <p14:sldId id="526"/>
            <p14:sldId id="525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 varScale="1">
        <p:scale>
          <a:sx n="85" d="100"/>
          <a:sy n="85" d="100"/>
        </p:scale>
        <p:origin x="74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155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u="none" strike="noStrike" dirty="0" smtClean="0"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9960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6" r:id="rId15"/>
    <p:sldLayoutId id="2147483667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2.wmf"/><Relationship Id="rId4" Type="http://schemas.openxmlformats.org/officeDocument/2006/relationships/oleObject" Target="../embeddings/oleObject1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8.wmf"/><Relationship Id="rId4" Type="http://schemas.openxmlformats.org/officeDocument/2006/relationships/oleObject" Target="../embeddings/oleObject2.bin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19.wmf"/><Relationship Id="rId4" Type="http://schemas.openxmlformats.org/officeDocument/2006/relationships/oleObject" Target="../embeddings/oleObject3.bin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25.wmf"/><Relationship Id="rId4" Type="http://schemas.openxmlformats.org/officeDocument/2006/relationships/oleObject" Target="../embeddings/oleObject4.bin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7.sv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Alfaisal Hasan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1108644" y="2424037"/>
            <a:ext cx="409541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</a:t>
            </a:r>
            <a:endParaRPr lang="en-US" sz="4400" b="1" dirty="0" smtClean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Statistics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194617" y="6015708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9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27414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 201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Statistics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409541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</a:t>
            </a:r>
            <a:endParaRPr lang="en-US" sz="4400" b="1" dirty="0" smtClean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Statistics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9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4" y="4802552"/>
            <a:ext cx="27414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 201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Statistics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</a:t>
            </a:r>
            <a:r>
              <a:rPr lang="en-US" sz="28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Alfaisal Hasan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598250" y="2495028"/>
            <a:ext cx="84173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/>
              <a:t>Chapter 1: Introduction To Statistics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2: Descriptive Statistics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3: Probability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4: Discrete Probability Distributions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5: Normal Probability Distributions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6: Confidence Intervals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7: Hypothesis Testing with One Sample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8: Hypothesis Testing with Two Samples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Chapter 9: Correlation And Regression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10: Chi-Square Tests and The </a:t>
            </a:r>
            <a:r>
              <a:rPr lang="en-US" i="1" dirty="0"/>
              <a:t>F</a:t>
            </a:r>
            <a:r>
              <a:rPr lang="en-US" dirty="0"/>
              <a:t>-Distribution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Chapter Outline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153149" y="2642113"/>
            <a:ext cx="10462161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9.1 Correlation</a:t>
            </a:r>
          </a:p>
          <a:p>
            <a:pPr>
              <a:lnSpc>
                <a:spcPct val="15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9.2 Linear Regression</a:t>
            </a:r>
          </a:p>
          <a:p>
            <a:pPr>
              <a:lnSpc>
                <a:spcPct val="15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9.3 Measures of Regression and Prediction </a:t>
            </a:r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Intervals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926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971283" y="693711"/>
            <a:ext cx="63937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0"/>
              </a:spcBef>
              <a:defRPr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Section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9.1: Correlation</a:t>
            </a:r>
          </a:p>
          <a:p>
            <a:pPr>
              <a:spcBef>
                <a:spcPct val="0"/>
              </a:spcBef>
              <a:defRPr/>
            </a:pP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886690" y="2688764"/>
            <a:ext cx="8760437" cy="13638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33450" lvl="1" indent="-533400"/>
            <a:endParaRPr lang="en-US" sz="2000" dirty="0">
              <a:latin typeface="Times New Roman" pitchFamily="18" charset="0"/>
            </a:endParaRPr>
          </a:p>
          <a:p>
            <a:pPr marL="933450" lvl="1" indent="-533400"/>
            <a:r>
              <a:rPr lang="en-US" sz="2000" dirty="0" smtClean="0">
                <a:latin typeface="Times New Roman" pitchFamily="18" charset="0"/>
              </a:rPr>
              <a:t>        A </a:t>
            </a:r>
            <a:r>
              <a:rPr lang="en-US" sz="2000" b="1" dirty="0">
                <a:solidFill>
                  <a:schemeClr val="accent2"/>
                </a:solidFill>
                <a:latin typeface="Times New Roman" pitchFamily="18" charset="0"/>
              </a:rPr>
              <a:t>scatter plot </a:t>
            </a:r>
            <a:r>
              <a:rPr lang="en-US" sz="2000" dirty="0">
                <a:latin typeface="Times New Roman" pitchFamily="18" charset="0"/>
              </a:rPr>
              <a:t>can be used to determine whether a linear (straight line) correlation exists between two variables.</a:t>
            </a:r>
          </a:p>
          <a:p>
            <a:pPr marL="933450" lvl="1" indent="-533400"/>
            <a:endParaRPr lang="en-US" altLang="en-US" sz="2000" b="1" dirty="0" smtClean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3427" y="3623609"/>
            <a:ext cx="6675579" cy="3129017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1527864" y="1826614"/>
            <a:ext cx="93043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relationship between two variables. The data can be represented by ordered pairs (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</a:p>
          <a:p>
            <a:pPr lvl="1"/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the</a:t>
            </a:r>
            <a:r>
              <a:rPr lang="en-US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independent</a:t>
            </a:r>
            <a:r>
              <a:rPr lang="en-US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(or</a:t>
            </a:r>
            <a:r>
              <a:rPr lang="en-US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explanatory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variable</a:t>
            </a:r>
          </a:p>
          <a:p>
            <a:pPr lvl="1"/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the</a:t>
            </a:r>
            <a:r>
              <a:rPr lang="en-US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dependent</a:t>
            </a:r>
            <a:r>
              <a:rPr lang="en-US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(or</a:t>
            </a:r>
            <a:r>
              <a:rPr lang="en-US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response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variable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7070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858393" y="683586"/>
            <a:ext cx="68792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Types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Correlation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1384547"/>
            <a:ext cx="7584274" cy="5046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152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429415" y="637246"/>
            <a:ext cx="71657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Constructing a Scatter Plot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42109" y="1532887"/>
            <a:ext cx="6576291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33450" lvl="1" indent="-533400" algn="just"/>
            <a:r>
              <a:rPr lang="en-US" sz="2400" dirty="0" smtClean="0"/>
              <a:t>       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manager conducted a study to determine whether there is a linear relationship between money spent on advertising and company sales. The data are shown in the table. 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33450" lvl="1" indent="-533400"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33450" lvl="1" indent="-533400"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Display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data in a scatter plot and determine whether there appears to be a positive or negative linear correlation or no linear correlation.</a:t>
            </a:r>
          </a:p>
          <a:p>
            <a:pPr marL="933450" lvl="1" indent="-533400"/>
            <a:endParaRPr lang="en-US" altLang="en-US" sz="2400" b="1" dirty="0" smtClean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1177" y="1559321"/>
            <a:ext cx="3023878" cy="4554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413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873956" y="556222"/>
            <a:ext cx="70894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Constructing a Scatter Plot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7926" y="1497352"/>
            <a:ext cx="6781800" cy="406717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876343" y="5660869"/>
            <a:ext cx="89130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Appears to be a </a:t>
            </a:r>
            <a:r>
              <a:rPr lang="en-US" sz="24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positive linear correlation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As the advertising expenses increase, the sales tend to increase.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19635" y="1467794"/>
            <a:ext cx="3023878" cy="4266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214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03023" y="804578"/>
            <a:ext cx="66943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Correlation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coefficient</a:t>
            </a:r>
          </a:p>
          <a:p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874165" y="1748049"/>
            <a:ext cx="9081654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</a:rPr>
              <a:t>Correlation coefficient</a:t>
            </a:r>
            <a:endParaRPr lang="en-US" sz="2400" dirty="0">
              <a:solidFill>
                <a:schemeClr val="accent2"/>
              </a:solidFill>
            </a:endParaRPr>
          </a:p>
          <a:p>
            <a:r>
              <a:rPr lang="en-US" sz="2400" dirty="0"/>
              <a:t>A measure of the strength and the direction of a linear relationship between two variables.  </a:t>
            </a:r>
            <a:endParaRPr lang="en-US" sz="2400" dirty="0" smtClean="0"/>
          </a:p>
          <a:p>
            <a:endParaRPr lang="en-US" sz="2400" dirty="0"/>
          </a:p>
          <a:p>
            <a:r>
              <a:rPr lang="en-US" sz="2400" dirty="0"/>
              <a:t>The symbol </a:t>
            </a:r>
            <a:r>
              <a:rPr lang="en-US" sz="2400" b="1" i="1" dirty="0">
                <a:solidFill>
                  <a:schemeClr val="accent2"/>
                </a:solidFill>
              </a:rPr>
              <a:t>r</a:t>
            </a:r>
            <a:r>
              <a:rPr lang="en-US" sz="2400" dirty="0"/>
              <a:t> represents the sample correlation coefficient. </a:t>
            </a:r>
          </a:p>
          <a:p>
            <a:r>
              <a:rPr lang="en-US" sz="2400" dirty="0"/>
              <a:t>A formula for </a:t>
            </a:r>
            <a:r>
              <a:rPr lang="en-US" sz="2400" i="1" dirty="0"/>
              <a:t>r</a:t>
            </a:r>
            <a:r>
              <a:rPr lang="en-US" sz="2400" dirty="0"/>
              <a:t> </a:t>
            </a:r>
            <a:r>
              <a:rPr lang="en-US" sz="2400" dirty="0" smtClean="0"/>
              <a:t>is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r>
              <a:rPr lang="en-US" sz="2400" dirty="0" smtClean="0"/>
              <a:t>The </a:t>
            </a:r>
            <a:r>
              <a:rPr lang="en-US" sz="2400" dirty="0"/>
              <a:t>population correlation coefficient is represented by </a:t>
            </a:r>
            <a:r>
              <a:rPr lang="el-GR" sz="2400" b="1" i="1" dirty="0">
                <a:solidFill>
                  <a:schemeClr val="accent2"/>
                </a:solidFill>
              </a:rPr>
              <a:t>ρ</a:t>
            </a:r>
            <a:r>
              <a:rPr lang="en-US" sz="2400" dirty="0"/>
              <a:t> (rho). </a:t>
            </a:r>
          </a:p>
          <a:p>
            <a:pPr marL="933450" lvl="1" indent="-533400"/>
            <a:endParaRPr lang="en-US" altLang="en-US" sz="2400" b="1" dirty="0" smtClean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Object 6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78134570"/>
              </p:ext>
            </p:extLst>
          </p:nvPr>
        </p:nvGraphicFramePr>
        <p:xfrm>
          <a:off x="2015836" y="4060429"/>
          <a:ext cx="4627563" cy="973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5" name="Equation" r:id="rId4" imgW="4406760" imgH="927000" progId="Equation.DSMT4">
                  <p:embed/>
                </p:oleObj>
              </mc:Choice>
              <mc:Fallback>
                <p:oleObj name="Equation" r:id="rId4" imgW="4406760" imgH="927000" progId="Equation.DSMT4">
                  <p:embed/>
                  <p:pic>
                    <p:nvPicPr>
                      <p:cNvPr id="12" name="Object 6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15836" y="4060429"/>
                        <a:ext cx="4627563" cy="9731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7505700" y="4131865"/>
            <a:ext cx="2209800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2400" i="1" dirty="0">
                <a:latin typeface="+mn-lt"/>
              </a:rPr>
              <a:t>n</a:t>
            </a:r>
            <a:r>
              <a:rPr lang="en-US" sz="2400" dirty="0">
                <a:latin typeface="+mn-lt"/>
              </a:rPr>
              <a:t> is the number of data pairs</a:t>
            </a:r>
          </a:p>
        </p:txBody>
      </p:sp>
    </p:spTree>
    <p:extLst>
      <p:ext uri="{BB962C8B-B14F-4D97-AF65-F5344CB8AC3E}">
        <p14:creationId xmlns:p14="http://schemas.microsoft.com/office/powerpoint/2010/main" val="2916178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016819" y="1819459"/>
            <a:ext cx="72506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range of the correlation coefficient is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itchFamily="18" charset="2"/>
              </a:rPr>
              <a:t>-1 to 1.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9343" y="2292610"/>
            <a:ext cx="8524875" cy="38004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03023" y="804578"/>
            <a:ext cx="66943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Correlation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coefficient</a:t>
            </a:r>
          </a:p>
          <a:p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0282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4367" y="1629403"/>
            <a:ext cx="7048068" cy="48854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03023" y="804578"/>
            <a:ext cx="66943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Linear Correlation 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0423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15977" y="437365"/>
            <a:ext cx="80486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Correlation Coefficient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699491" y="1757326"/>
            <a:ext cx="6096000" cy="181588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Calculate the correlation coefficient for the advertising expenditures and company sales data. What can you conclude?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4579" y="1632235"/>
            <a:ext cx="3029975" cy="4554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181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938991" y="407581"/>
            <a:ext cx="69604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Correlation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Coefficient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3482" y="1508596"/>
            <a:ext cx="8696325" cy="4171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970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69140" y="443071"/>
            <a:ext cx="7789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Correlation Coefficient</a:t>
            </a:r>
          </a:p>
          <a:p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3787" y="1485343"/>
            <a:ext cx="8448675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111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15977" y="437365"/>
            <a:ext cx="80486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Correlation Coefficient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274061" y="1621859"/>
            <a:ext cx="6096000" cy="389048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sz="2800" dirty="0">
                <a:latin typeface="Arial" pitchFamily="34" charset="0"/>
              </a:rPr>
              <a:t>A sample of 6 children was selected, data about their age in years and weight in kilograms was recorded as shown in the following table . It is required to find the correlation between age and weight.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4254442"/>
              </p:ext>
            </p:extLst>
          </p:nvPr>
        </p:nvGraphicFramePr>
        <p:xfrm>
          <a:off x="7370061" y="2232028"/>
          <a:ext cx="4344987" cy="3842123"/>
        </p:xfrm>
        <a:graphic>
          <a:graphicData uri="http://schemas.openxmlformats.org/drawingml/2006/table">
            <a:tbl>
              <a:tblPr rtl="1"/>
              <a:tblGrid>
                <a:gridCol w="2252662">
                  <a:extLst>
                    <a:ext uri="{9D8B030D-6E8A-4147-A177-3AD203B41FA5}">
                      <a16:colId xmlns:a16="http://schemas.microsoft.com/office/drawing/2014/main" val="3503345896"/>
                    </a:ext>
                  </a:extLst>
                </a:gridCol>
                <a:gridCol w="2092325">
                  <a:extLst>
                    <a:ext uri="{9D8B030D-6E8A-4147-A177-3AD203B41FA5}">
                      <a16:colId xmlns:a16="http://schemas.microsoft.com/office/drawing/2014/main" val="3658028010"/>
                    </a:ext>
                  </a:extLst>
                </a:gridCol>
              </a:tblGrid>
              <a:tr h="887785"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Weight (Kg)</a:t>
                      </a: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Age (years)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50989493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12</a:t>
                      </a: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7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4916998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8</a:t>
                      </a: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6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8721375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12</a:t>
                      </a: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8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46205"/>
                  </a:ext>
                </a:extLst>
              </a:tr>
              <a:tr h="493713"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10</a:t>
                      </a: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5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0613892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11</a:t>
                      </a: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6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82467680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13</a:t>
                      </a: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9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587103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130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15977" y="437365"/>
            <a:ext cx="80486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Correlation Coefficient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6803714"/>
              </p:ext>
            </p:extLst>
          </p:nvPr>
        </p:nvGraphicFramePr>
        <p:xfrm>
          <a:off x="2110292" y="914418"/>
          <a:ext cx="7154333" cy="5803195"/>
        </p:xfrm>
        <a:graphic>
          <a:graphicData uri="http://schemas.openxmlformats.org/drawingml/2006/table">
            <a:tbl>
              <a:tblPr rtl="1"/>
              <a:tblGrid>
                <a:gridCol w="1328536">
                  <a:extLst>
                    <a:ext uri="{9D8B030D-6E8A-4147-A177-3AD203B41FA5}">
                      <a16:colId xmlns:a16="http://schemas.microsoft.com/office/drawing/2014/main" val="603366085"/>
                    </a:ext>
                  </a:extLst>
                </a:gridCol>
                <a:gridCol w="1456267">
                  <a:extLst>
                    <a:ext uri="{9D8B030D-6E8A-4147-A177-3AD203B41FA5}">
                      <a16:colId xmlns:a16="http://schemas.microsoft.com/office/drawing/2014/main" val="4164449345"/>
                    </a:ext>
                  </a:extLst>
                </a:gridCol>
                <a:gridCol w="1648178">
                  <a:extLst>
                    <a:ext uri="{9D8B030D-6E8A-4147-A177-3AD203B41FA5}">
                      <a16:colId xmlns:a16="http://schemas.microsoft.com/office/drawing/2014/main" val="462076513"/>
                    </a:ext>
                  </a:extLst>
                </a:gridCol>
                <a:gridCol w="1377244">
                  <a:extLst>
                    <a:ext uri="{9D8B030D-6E8A-4147-A177-3AD203B41FA5}">
                      <a16:colId xmlns:a16="http://schemas.microsoft.com/office/drawing/2014/main" val="2645861630"/>
                    </a:ext>
                  </a:extLst>
                </a:gridCol>
                <a:gridCol w="1344108">
                  <a:extLst>
                    <a:ext uri="{9D8B030D-6E8A-4147-A177-3AD203B41FA5}">
                      <a16:colId xmlns:a16="http://schemas.microsoft.com/office/drawing/2014/main" val="1603169343"/>
                    </a:ext>
                  </a:extLst>
                </a:gridCol>
              </a:tblGrid>
              <a:tr h="1245341"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Y</a:t>
                      </a:r>
                      <a:r>
                        <a:rPr kumimoji="0" lang="en-US" sz="24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2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X</a:t>
                      </a:r>
                      <a:r>
                        <a:rPr kumimoji="0" lang="en-US" sz="24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2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xy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254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Weight (Kg)</a:t>
                      </a: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342900" marR="0" lvl="0" indent="254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n-CL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(y)</a:t>
                      </a:r>
                      <a:endParaRPr kumimoji="0" lang="ar-SA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254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Age (years)</a:t>
                      </a: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342900" marR="0" lvl="0" indent="254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n-CL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(x)</a:t>
                      </a:r>
                      <a:endParaRPr kumimoji="0" lang="ar-SA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73190457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144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49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84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12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7</a:t>
                      </a: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7673563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64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36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48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8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6</a:t>
                      </a: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76429812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144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64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96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12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8</a:t>
                      </a: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0645635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100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25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50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10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5</a:t>
                      </a: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3002245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121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36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66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11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6</a:t>
                      </a: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485735"/>
                  </a:ext>
                </a:extLst>
              </a:tr>
              <a:tr h="590396"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169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81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117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13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9</a:t>
                      </a: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7138846"/>
                  </a:ext>
                </a:extLst>
              </a:tr>
              <a:tr h="1007608"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∑</a:t>
                      </a: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y2=742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∑x2= 291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∑</a:t>
                      </a:r>
                      <a:r>
                        <a:rPr kumimoji="0" lang="en-US" sz="20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xy</a:t>
                      </a: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= 461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∑</a:t>
                      </a: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y= 66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∑x= 41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966274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2609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15977" y="437365"/>
            <a:ext cx="80486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Correlation Coefficient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4205111" y="3978616"/>
            <a:ext cx="5266267" cy="25527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None/>
              <a:defRPr/>
            </a:pPr>
            <a:r>
              <a:rPr lang="en-US" dirty="0" smtClean="0">
                <a:latin typeface="Arial" pitchFamily="34" charset="0"/>
              </a:rPr>
              <a:t>r = 0.759</a:t>
            </a:r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US" dirty="0" smtClean="0">
                <a:latin typeface="Arial" pitchFamily="34" charset="0"/>
              </a:rPr>
              <a:t>strong direct correlation </a:t>
            </a:r>
            <a:endParaRPr lang="en-US" dirty="0">
              <a:latin typeface="Arial" pitchFamily="34" charset="0"/>
            </a:endParaRPr>
          </a:p>
        </p:txBody>
      </p:sp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30699684"/>
              </p:ext>
            </p:extLst>
          </p:nvPr>
        </p:nvGraphicFramePr>
        <p:xfrm>
          <a:off x="2136775" y="2041525"/>
          <a:ext cx="6654800" cy="124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9" name="Equation" r:id="rId4" imgW="2920680" imgH="545760" progId="Equation.DSMT4">
                  <p:embed/>
                </p:oleObj>
              </mc:Choice>
              <mc:Fallback>
                <p:oleObj name="Equation" r:id="rId4" imgW="2920680" imgH="54576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36775" y="2041525"/>
                        <a:ext cx="6654800" cy="1244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1260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15977" y="437365"/>
            <a:ext cx="80486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Correlation Coefficient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274061" y="2197594"/>
            <a:ext cx="6096000" cy="130516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sz="2800" dirty="0">
                <a:latin typeface="Arial" pitchFamily="34" charset="0"/>
              </a:rPr>
              <a:t>EXAMPLE: Relationship between Anxiety and Test Scores</a:t>
            </a:r>
            <a:endParaRPr lang="en-US" sz="2800" dirty="0">
              <a:latin typeface="Arial" pitchFamily="34" charset="0"/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2258250"/>
              </p:ext>
            </p:extLst>
          </p:nvPr>
        </p:nvGraphicFramePr>
        <p:xfrm>
          <a:off x="7370061" y="2232028"/>
          <a:ext cx="4344987" cy="4004918"/>
        </p:xfrm>
        <a:graphic>
          <a:graphicData uri="http://schemas.openxmlformats.org/drawingml/2006/table">
            <a:tbl>
              <a:tblPr rtl="1"/>
              <a:tblGrid>
                <a:gridCol w="2252662">
                  <a:extLst>
                    <a:ext uri="{9D8B030D-6E8A-4147-A177-3AD203B41FA5}">
                      <a16:colId xmlns:a16="http://schemas.microsoft.com/office/drawing/2014/main" val="3503345896"/>
                    </a:ext>
                  </a:extLst>
                </a:gridCol>
                <a:gridCol w="2092325">
                  <a:extLst>
                    <a:ext uri="{9D8B030D-6E8A-4147-A177-3AD203B41FA5}">
                      <a16:colId xmlns:a16="http://schemas.microsoft.com/office/drawing/2014/main" val="3658028010"/>
                    </a:ext>
                  </a:extLst>
                </a:gridCol>
              </a:tblGrid>
              <a:tr h="887785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Anxiety </a:t>
                      </a:r>
                    </a:p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(X)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Test score (Y)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50989493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4916998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8721375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9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46205"/>
                  </a:ext>
                </a:extLst>
              </a:tr>
              <a:tr h="493713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0613892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82467680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587103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7405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15977" y="437365"/>
            <a:ext cx="80486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Correlation Coefficient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0197513"/>
              </p:ext>
            </p:extLst>
          </p:nvPr>
        </p:nvGraphicFramePr>
        <p:xfrm>
          <a:off x="2110292" y="914418"/>
          <a:ext cx="7154333" cy="5819704"/>
        </p:xfrm>
        <a:graphic>
          <a:graphicData uri="http://schemas.openxmlformats.org/drawingml/2006/table">
            <a:tbl>
              <a:tblPr rtl="1"/>
              <a:tblGrid>
                <a:gridCol w="1328536">
                  <a:extLst>
                    <a:ext uri="{9D8B030D-6E8A-4147-A177-3AD203B41FA5}">
                      <a16:colId xmlns:a16="http://schemas.microsoft.com/office/drawing/2014/main" val="603366085"/>
                    </a:ext>
                  </a:extLst>
                </a:gridCol>
                <a:gridCol w="1456267">
                  <a:extLst>
                    <a:ext uri="{9D8B030D-6E8A-4147-A177-3AD203B41FA5}">
                      <a16:colId xmlns:a16="http://schemas.microsoft.com/office/drawing/2014/main" val="4164449345"/>
                    </a:ext>
                  </a:extLst>
                </a:gridCol>
                <a:gridCol w="1648178">
                  <a:extLst>
                    <a:ext uri="{9D8B030D-6E8A-4147-A177-3AD203B41FA5}">
                      <a16:colId xmlns:a16="http://schemas.microsoft.com/office/drawing/2014/main" val="462076513"/>
                    </a:ext>
                  </a:extLst>
                </a:gridCol>
                <a:gridCol w="1377244">
                  <a:extLst>
                    <a:ext uri="{9D8B030D-6E8A-4147-A177-3AD203B41FA5}">
                      <a16:colId xmlns:a16="http://schemas.microsoft.com/office/drawing/2014/main" val="2645861630"/>
                    </a:ext>
                  </a:extLst>
                </a:gridCol>
                <a:gridCol w="1344108">
                  <a:extLst>
                    <a:ext uri="{9D8B030D-6E8A-4147-A177-3AD203B41FA5}">
                      <a16:colId xmlns:a16="http://schemas.microsoft.com/office/drawing/2014/main" val="1603169343"/>
                    </a:ext>
                  </a:extLst>
                </a:gridCol>
              </a:tblGrid>
              <a:tr h="1245341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XY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r>
                        <a:rPr kumimoji="0" lang="en-US" sz="2800" b="1" i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kumimoji="0" 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X</a:t>
                      </a:r>
                      <a:r>
                        <a:rPr kumimoji="0" lang="en-US" sz="2800" b="1" i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kumimoji="0" 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Test score (Y)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Anxiety </a:t>
                      </a:r>
                    </a:p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(X)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73190457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7673563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24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9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64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76429812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18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81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9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0645635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49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3002245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36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25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485735"/>
                  </a:ext>
                </a:extLst>
              </a:tr>
              <a:tr h="590396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25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36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7138846"/>
                  </a:ext>
                </a:extLst>
              </a:tr>
              <a:tr h="1007608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∑XY=129</a:t>
                      </a:r>
                      <a:endParaRPr kumimoji="0" lang="en-US" sz="2800" b="1" i="0" u="none" strike="noStrike" cap="none" normalizeH="0" baseline="3000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∑Y</a:t>
                      </a:r>
                      <a:r>
                        <a:rPr kumimoji="0" lang="en-US" sz="2800" b="1" i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= 204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∑X</a:t>
                      </a:r>
                      <a:r>
                        <a:rPr kumimoji="0" lang="en-US" sz="2800" b="1" i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= 230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∑Y = 32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∑X = 32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966274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5217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15977" y="437365"/>
            <a:ext cx="80486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Correlation Coefficient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4205111" y="3978616"/>
            <a:ext cx="5266267" cy="25527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None/>
              <a:defRPr/>
            </a:pPr>
            <a:r>
              <a:rPr lang="en-US" dirty="0" smtClean="0">
                <a:latin typeface="Arial" pitchFamily="34" charset="0"/>
              </a:rPr>
              <a:t>Indirect Strong </a:t>
            </a:r>
            <a:r>
              <a:rPr lang="en-US" dirty="0" smtClean="0">
                <a:latin typeface="Arial" pitchFamily="34" charset="0"/>
              </a:rPr>
              <a:t>correlation </a:t>
            </a:r>
            <a:endParaRPr lang="en-US" dirty="0">
              <a:latin typeface="Arial" pitchFamily="34" charset="0"/>
            </a:endParaRPr>
          </a:p>
        </p:txBody>
      </p:sp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78700201"/>
              </p:ext>
            </p:extLst>
          </p:nvPr>
        </p:nvGraphicFramePr>
        <p:xfrm>
          <a:off x="2454275" y="1535113"/>
          <a:ext cx="6018213" cy="2257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1" name="Equation" r:id="rId4" imgW="2641320" imgH="990360" progId="Equation.DSMT4">
                  <p:embed/>
                </p:oleObj>
              </mc:Choice>
              <mc:Fallback>
                <p:oleObj name="Equation" r:id="rId4" imgW="2641320" imgH="990360" progId="Equation.DSMT4">
                  <p:embed/>
                  <p:pic>
                    <p:nvPicPr>
                      <p:cNvPr id="2" name="Object 1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454275" y="1535113"/>
                        <a:ext cx="6018213" cy="22574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80496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318437" y="350874"/>
            <a:ext cx="69788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Section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9.2: Linear Regression </a:t>
            </a:r>
          </a:p>
          <a:p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6" name="Rectangle 5"/>
          <p:cNvSpPr/>
          <p:nvPr/>
        </p:nvSpPr>
        <p:spPr>
          <a:xfrm>
            <a:off x="1631616" y="2552871"/>
            <a:ext cx="9251129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equation of a regression </a:t>
            </a:r>
            <a:r>
              <a:rPr 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line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Predict </a:t>
            </a:r>
            <a:r>
              <a:rPr lang="en-US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-values using a regression equation</a:t>
            </a:r>
          </a:p>
        </p:txBody>
      </p:sp>
    </p:spTree>
    <p:extLst>
      <p:ext uri="{BB962C8B-B14F-4D97-AF65-F5344CB8AC3E}">
        <p14:creationId xmlns:p14="http://schemas.microsoft.com/office/powerpoint/2010/main" val="434426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09382" y="534157"/>
            <a:ext cx="77791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Line</a:t>
            </a:r>
          </a:p>
        </p:txBody>
      </p:sp>
      <p:sp>
        <p:nvSpPr>
          <p:cNvPr id="6" name="Rectangle 5"/>
          <p:cNvSpPr/>
          <p:nvPr/>
        </p:nvSpPr>
        <p:spPr>
          <a:xfrm>
            <a:off x="1858506" y="1839990"/>
            <a:ext cx="880949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After verifying that the linear correlation between two variables is significant, next we determine the equation of the line that best models the data (</a:t>
            </a:r>
            <a:r>
              <a:rPr lang="en-US" sz="24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regression line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be used to predict the value of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a given value of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2057" y="3686071"/>
            <a:ext cx="5072312" cy="2670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684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161310" y="1413164"/>
            <a:ext cx="906318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charset="0"/>
              <a:buNone/>
            </a:pPr>
            <a:r>
              <a:rPr lang="en-US" sz="24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Regression line</a:t>
            </a:r>
            <a:r>
              <a:rPr lang="en-US" sz="24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4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line of best fit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line for which the sum of the squares of the residuals is a minimum.  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equation of a regression line for an independent variable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a dependent variable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2307" y="3626223"/>
            <a:ext cx="4638675" cy="22574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09382" y="534157"/>
            <a:ext cx="77791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Line</a:t>
            </a:r>
          </a:p>
        </p:txBody>
      </p:sp>
    </p:spTree>
    <p:extLst>
      <p:ext uri="{BB962C8B-B14F-4D97-AF65-F5344CB8AC3E}">
        <p14:creationId xmlns:p14="http://schemas.microsoft.com/office/powerpoint/2010/main" val="1956454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5001" y="1529159"/>
            <a:ext cx="8086725" cy="46101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09382" y="534157"/>
            <a:ext cx="77791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equation of Regression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Line</a:t>
            </a:r>
          </a:p>
        </p:txBody>
      </p:sp>
    </p:spTree>
    <p:extLst>
      <p:ext uri="{BB962C8B-B14F-4D97-AF65-F5344CB8AC3E}">
        <p14:creationId xmlns:p14="http://schemas.microsoft.com/office/powerpoint/2010/main" val="1309000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Equation of a Regression Line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295902" y="2197324"/>
            <a:ext cx="609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equation of the regression line for the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following data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  <p:pic>
        <p:nvPicPr>
          <p:cNvPr id="8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93" t="39898" r="31828" b="47073"/>
          <a:stretch/>
        </p:blipFill>
        <p:spPr bwMode="auto">
          <a:xfrm>
            <a:off x="2382486" y="3600208"/>
            <a:ext cx="6678612" cy="1227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0671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017064" y="1682324"/>
            <a:ext cx="31373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Recall from section 9.1: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Finding the Equation of a Regression Line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34499" r="42683" b="35799"/>
          <a:stretch>
            <a:fillRect/>
          </a:stretch>
        </p:blipFill>
        <p:spPr bwMode="auto">
          <a:xfrm>
            <a:off x="2283947" y="2143989"/>
            <a:ext cx="7356475" cy="4383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9507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Finding the Equation of a Regression Line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11470565"/>
              </p:ext>
            </p:extLst>
          </p:nvPr>
        </p:nvGraphicFramePr>
        <p:xfrm>
          <a:off x="3592160" y="1603156"/>
          <a:ext cx="5121275" cy="4689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4" name="Equation" r:id="rId4" imgW="2247840" imgH="2057400" progId="Equation.DSMT4">
                  <p:embed/>
                </p:oleObj>
              </mc:Choice>
              <mc:Fallback>
                <p:oleObj name="Equation" r:id="rId4" imgW="2247840" imgH="2057400" progId="Equation.DSMT4">
                  <p:embed/>
                  <p:pic>
                    <p:nvPicPr>
                      <p:cNvPr id="2" name="Object 1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592160" y="1603156"/>
                        <a:ext cx="5121275" cy="46894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16500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Equation of a Regression Line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295902" y="2197324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equation of the regression line for the advertising expenditures and company sales data. </a:t>
            </a:r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/>
          </p:nvPr>
        </p:nvGraphicFramePr>
        <p:xfrm>
          <a:off x="7804728" y="1830879"/>
          <a:ext cx="3010265" cy="4333877"/>
        </p:xfrm>
        <a:graphic>
          <a:graphicData uri="http://schemas.openxmlformats.org/drawingml/2006/table">
            <a:tbl>
              <a:tblPr/>
              <a:tblGrid>
                <a:gridCol w="15278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8244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57213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  <a:t>Advertising</a:t>
                      </a:r>
                      <a:b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</a:br>
                      <a: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  <a:t>expenses,</a:t>
                      </a:r>
                      <a:b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</a:br>
                      <a: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  <a:t>($1000), </a:t>
                      </a:r>
                      <a:r>
                        <a:rPr lang="en-US" sz="2400" b="0" i="1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  <a:t>x</a:t>
                      </a:r>
                      <a:endParaRPr lang="en-US" sz="2400" b="0" i="0" u="none" strike="noStrike" dirty="0">
                        <a:solidFill>
                          <a:srgbClr val="FFFFFF"/>
                        </a:solidFill>
                        <a:latin typeface="Times New Roman"/>
                      </a:endParaRP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  <a:t>Company</a:t>
                      </a:r>
                      <a:b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</a:br>
                      <a:r>
                        <a:rPr lang="en-US" sz="2400" b="0" i="0" u="none" strike="noStrike" dirty="0" smtClean="0">
                          <a:solidFill>
                            <a:srgbClr val="FFFFFF"/>
                          </a:solidFill>
                          <a:latin typeface="Times New Roman"/>
                        </a:rPr>
                        <a:t>sales</a:t>
                      </a:r>
                      <a: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  <a:t/>
                      </a:r>
                      <a:b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</a:br>
                      <a: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  <a:t>($1000), </a:t>
                      </a:r>
                      <a:r>
                        <a:rPr lang="en-US" sz="2400" b="0" i="1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  <a:t>y</a:t>
                      </a:r>
                      <a:endParaRPr lang="en-US" sz="2400" b="0" i="0" u="none" strike="noStrike" dirty="0">
                        <a:solidFill>
                          <a:srgbClr val="FFFFFF"/>
                        </a:solidFill>
                        <a:latin typeface="Times New Roman"/>
                      </a:endParaRP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7083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2.4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225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7083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1.6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184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7083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2.0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220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7083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2.6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240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7083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1.4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180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7083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1.6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184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97083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2.0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186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97083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2.2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215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1100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017064" y="1682324"/>
            <a:ext cx="31373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Recall from section 9.1: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r="24752"/>
          <a:stretch/>
        </p:blipFill>
        <p:spPr>
          <a:xfrm>
            <a:off x="2261482" y="2143989"/>
            <a:ext cx="6543851" cy="41719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Finding the Equation of a Regression Line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3994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4457" y="1455402"/>
            <a:ext cx="8334375" cy="45148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Finding the Equation of a Regression Line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297332" y="1501422"/>
            <a:ext cx="1772357" cy="4683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1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976582" y="1743157"/>
            <a:ext cx="91532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sketch the regression line, use any two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-values within the range of the data and calculate the corresponding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-values from the regression line.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4157" y="2653211"/>
            <a:ext cx="7715250" cy="36480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Predicting y-Values Using Regression Equations</a:t>
            </a:r>
          </a:p>
        </p:txBody>
      </p:sp>
    </p:spTree>
    <p:extLst>
      <p:ext uri="{BB962C8B-B14F-4D97-AF65-F5344CB8AC3E}">
        <p14:creationId xmlns:p14="http://schemas.microsoft.com/office/powerpoint/2010/main" val="3109193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096655" y="1639286"/>
            <a:ext cx="848821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regression equation for the advertising expenses (in thousands of dollars) and company sales (in thousands of dollars) data is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ŷ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50.729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+ 104.061. Use this equation to predict the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expected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company sales for the following advertising expenses. (Recall from section 9.1 that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have a significant linear correlation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.)</a:t>
            </a:r>
          </a:p>
          <a:p>
            <a:pPr algn="just">
              <a:defRPr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1.5 thousand dollars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1.8 thousand dollars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2.5 thousand dollars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Predicting y-Values Using Regression Equations</a:t>
            </a:r>
          </a:p>
        </p:txBody>
      </p:sp>
    </p:spTree>
    <p:extLst>
      <p:ext uri="{BB962C8B-B14F-4D97-AF65-F5344CB8AC3E}">
        <p14:creationId xmlns:p14="http://schemas.microsoft.com/office/powerpoint/2010/main" val="3536452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9335" y="1863506"/>
            <a:ext cx="7086600" cy="44291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Predicting y-Values Using Regression Equations</a:t>
            </a:r>
          </a:p>
        </p:txBody>
      </p:sp>
    </p:spTree>
    <p:extLst>
      <p:ext uri="{BB962C8B-B14F-4D97-AF65-F5344CB8AC3E}">
        <p14:creationId xmlns:p14="http://schemas.microsoft.com/office/powerpoint/2010/main" val="3138273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8777" y="1563031"/>
            <a:ext cx="7762875" cy="46101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Predicting y-Values Using Regression Equations</a:t>
            </a:r>
          </a:p>
        </p:txBody>
      </p:sp>
    </p:spTree>
    <p:extLst>
      <p:ext uri="{BB962C8B-B14F-4D97-AF65-F5344CB8AC3E}">
        <p14:creationId xmlns:p14="http://schemas.microsoft.com/office/powerpoint/2010/main" val="2102576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832666" y="370195"/>
            <a:ext cx="743195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Section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9.3: Measures of Regression and Prediction </a:t>
            </a: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Intervals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9" name="Rectangle 8"/>
          <p:cNvSpPr/>
          <p:nvPr/>
        </p:nvSpPr>
        <p:spPr>
          <a:xfrm>
            <a:off x="2077365" y="1583030"/>
            <a:ext cx="8756890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Variation About a Regression Line</a:t>
            </a:r>
            <a:endParaRPr lang="en-US" sz="28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Three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types of variation about a regression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line</a:t>
            </a:r>
          </a:p>
          <a:p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SzPct val="75000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Total variation</a:t>
            </a:r>
          </a:p>
          <a:p>
            <a:pPr lvl="1">
              <a:buSzPct val="75000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Explained variation</a:t>
            </a:r>
          </a:p>
          <a:p>
            <a:pPr lvl="1">
              <a:buSzPct val="75000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Unexplained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variation</a:t>
            </a:r>
          </a:p>
          <a:p>
            <a:pPr lvl="1">
              <a:buSzPct val="75000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find the total variation, you must first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calculate</a:t>
            </a:r>
          </a:p>
          <a:p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SzPct val="75000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4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total deviation</a:t>
            </a:r>
            <a:endParaRPr lang="en-US" sz="2400" b="1" dirty="0">
              <a:solidFill>
                <a:srgbClr val="000099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SzPct val="75000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4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explained deviation</a:t>
            </a:r>
            <a:endParaRPr lang="en-US" sz="2400" dirty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SzPct val="75000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US" sz="24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unexplained deviation</a:t>
            </a:r>
            <a:r>
              <a:rPr lang="en-US" sz="24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96934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05074" y="437365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Variation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a Regression Line</a:t>
            </a:r>
          </a:p>
          <a:p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7394" y="1508125"/>
            <a:ext cx="7048500" cy="4848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629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6844" y="1559321"/>
            <a:ext cx="8229600" cy="45434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05074" y="437365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Variation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a Regression Line</a:t>
            </a:r>
          </a:p>
          <a:p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39984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9504" y="1494607"/>
            <a:ext cx="8286750" cy="45624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05074" y="437365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Variation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a Regression Line</a:t>
            </a:r>
          </a:p>
          <a:p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46725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7425" y="1566862"/>
            <a:ext cx="7677150" cy="37242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05074" y="437365"/>
            <a:ext cx="578418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Coefficient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Determination</a:t>
            </a:r>
          </a:p>
          <a:p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11248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874164" y="1639285"/>
            <a:ext cx="884001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correlation coefficient for the advertising expenses and company sales data as calculated in Section 9.1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 r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≈ 0.913. Find the coefficient of determination. What does this tell you about the explained variation of the data about the regression line? About the unexplained variation?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4164" y="3688403"/>
            <a:ext cx="8001000" cy="22574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05074" y="437365"/>
            <a:ext cx="70551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Example: Coefficient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Determination</a:t>
            </a:r>
          </a:p>
          <a:p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6542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800768" y="530687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buFont typeface="Arial" charset="0"/>
              <a:buNone/>
              <a:defRPr sz="2800" b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 smtClean="0"/>
              <a:t>The </a:t>
            </a:r>
            <a:r>
              <a:rPr lang="en-US" dirty="0"/>
              <a:t>Standard Error of Estimate</a:t>
            </a:r>
          </a:p>
          <a:p>
            <a:r>
              <a:rPr lang="en-US" altLang="en-US" dirty="0" smtClean="0"/>
              <a:t> 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4165" y="1529159"/>
            <a:ext cx="8048625" cy="461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492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117180" y="1382719"/>
            <a:ext cx="7684651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33450" lvl="1" indent="-533400"/>
            <a:endParaRPr lang="en-US" altLang="en-US" sz="2400" b="1" dirty="0" smtClean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regression equation for the advertising expenses and company sales data as calculated in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section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9.2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ŷ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50.729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+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104.061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standard error of estimate.</a:t>
            </a:r>
          </a:p>
        </p:txBody>
      </p:sp>
      <p:sp>
        <p:nvSpPr>
          <p:cNvPr id="8" name="Rectangle 7"/>
          <p:cNvSpPr/>
          <p:nvPr/>
        </p:nvSpPr>
        <p:spPr>
          <a:xfrm>
            <a:off x="2237256" y="4258281"/>
            <a:ext cx="787861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defRPr/>
            </a:pPr>
            <a:r>
              <a:rPr lang="en-US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Solution:</a:t>
            </a:r>
          </a:p>
          <a:p>
            <a:pPr algn="just"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a table to calculate the sum of the squared differences of each observed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-value and the corresponding predicted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-value.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800768" y="530687"/>
            <a:ext cx="578418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buFont typeface="Arial" charset="0"/>
              <a:buNone/>
              <a:defRPr sz="2800" b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 smtClean="0"/>
              <a:t>Example: The </a:t>
            </a:r>
            <a:r>
              <a:rPr lang="en-US" dirty="0"/>
              <a:t>Standard Error of Estimate</a:t>
            </a:r>
          </a:p>
          <a:p>
            <a:r>
              <a:rPr lang="en-US" altLang="en-US" dirty="0" smtClean="0"/>
              <a:t>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91923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4077" y="1508862"/>
            <a:ext cx="8324850" cy="4876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800768" y="530687"/>
            <a:ext cx="578418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buFont typeface="Arial" charset="0"/>
              <a:buNone/>
              <a:defRPr sz="2800" b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 smtClean="0"/>
              <a:t>Solution: The </a:t>
            </a:r>
            <a:r>
              <a:rPr lang="en-US" dirty="0"/>
              <a:t>Standard Error of Estimate</a:t>
            </a:r>
          </a:p>
          <a:p>
            <a:r>
              <a:rPr lang="en-US" altLang="en-US" dirty="0" smtClean="0"/>
              <a:t>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93903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6950" y="1519237"/>
            <a:ext cx="7658100" cy="38195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800768" y="530687"/>
            <a:ext cx="578418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buFont typeface="Arial" charset="0"/>
              <a:buNone/>
              <a:defRPr sz="2800" b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 smtClean="0"/>
              <a:t>Solution: The </a:t>
            </a:r>
            <a:r>
              <a:rPr lang="en-US" dirty="0"/>
              <a:t>Standard Error of Estimate</a:t>
            </a:r>
          </a:p>
          <a:p>
            <a:r>
              <a:rPr lang="en-US" altLang="en-US" dirty="0" smtClean="0"/>
              <a:t>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22255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Chapter Summary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985818" y="1764742"/>
            <a:ext cx="936798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9.1 Correlation</a:t>
            </a:r>
          </a:p>
          <a:p>
            <a:pPr>
              <a:lnSpc>
                <a:spcPct val="150000"/>
              </a:lnSpc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9.2 Linear </a:t>
            </a:r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</a:t>
            </a:r>
          </a:p>
          <a:p>
            <a:pPr>
              <a:lnSpc>
                <a:spcPct val="150000"/>
              </a:lnSpc>
            </a:pPr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9.3 Measures of Regression and Prediction Intervals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2529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7971" y="2293647"/>
            <a:ext cx="7535478" cy="1984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912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8823" y="2426637"/>
            <a:ext cx="7332807" cy="2009896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6750756" y="3104444"/>
            <a:ext cx="485422" cy="282223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>
            <a:off x="4865511" y="3962400"/>
            <a:ext cx="711200" cy="293511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941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998</TotalTime>
  <Words>1267</Words>
  <Application>Microsoft Office PowerPoint</Application>
  <PresentationFormat>Widescreen</PresentationFormat>
  <Paragraphs>365</Paragraphs>
  <Slides>48</Slides>
  <Notes>4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48</vt:i4>
      </vt:variant>
    </vt:vector>
  </HeadingPairs>
  <TitlesOfParts>
    <vt:vector size="58" baseType="lpstr">
      <vt:lpstr>SimSun</vt:lpstr>
      <vt:lpstr>Arial</vt:lpstr>
      <vt:lpstr>Calibri</vt:lpstr>
      <vt:lpstr>Calibri Light</vt:lpstr>
      <vt:lpstr>Symbol</vt:lpstr>
      <vt:lpstr>Times New Roman</vt:lpstr>
      <vt:lpstr>Wingdings</vt:lpstr>
      <vt:lpstr>Office Theme</vt:lpstr>
      <vt:lpstr>Equation</vt:lpstr>
      <vt:lpstr>MathType 5.0 Equation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Dr.Al Faisal</cp:lastModifiedBy>
  <cp:revision>100</cp:revision>
  <dcterms:created xsi:type="dcterms:W3CDTF">2023-04-29T09:08:23Z</dcterms:created>
  <dcterms:modified xsi:type="dcterms:W3CDTF">2024-03-20T09:53:24Z</dcterms:modified>
</cp:coreProperties>
</file>