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303" r:id="rId2"/>
    <p:sldId id="276" r:id="rId3"/>
    <p:sldId id="767" r:id="rId4"/>
    <p:sldId id="768" r:id="rId5"/>
    <p:sldId id="769" r:id="rId6"/>
    <p:sldId id="770" r:id="rId7"/>
    <p:sldId id="771" r:id="rId8"/>
    <p:sldId id="772" r:id="rId9"/>
    <p:sldId id="773" r:id="rId10"/>
    <p:sldId id="774" r:id="rId11"/>
    <p:sldId id="775" r:id="rId12"/>
    <p:sldId id="776" r:id="rId13"/>
    <p:sldId id="777" r:id="rId14"/>
    <p:sldId id="778" r:id="rId15"/>
    <p:sldId id="779" r:id="rId16"/>
    <p:sldId id="780" r:id="rId17"/>
    <p:sldId id="781" r:id="rId18"/>
    <p:sldId id="782" r:id="rId19"/>
    <p:sldId id="783" r:id="rId20"/>
    <p:sldId id="784" r:id="rId21"/>
    <p:sldId id="785" r:id="rId22"/>
    <p:sldId id="786" r:id="rId23"/>
    <p:sldId id="787" r:id="rId24"/>
    <p:sldId id="788" r:id="rId25"/>
    <p:sldId id="789" r:id="rId26"/>
    <p:sldId id="790" r:id="rId27"/>
    <p:sldId id="791" r:id="rId28"/>
    <p:sldId id="792" r:id="rId29"/>
    <p:sldId id="793" r:id="rId30"/>
    <p:sldId id="794" r:id="rId31"/>
    <p:sldId id="795" r:id="rId32"/>
    <p:sldId id="796" r:id="rId33"/>
    <p:sldId id="797" r:id="rId34"/>
    <p:sldId id="798" r:id="rId35"/>
    <p:sldId id="799" r:id="rId36"/>
    <p:sldId id="800" r:id="rId37"/>
    <p:sldId id="801" r:id="rId38"/>
    <p:sldId id="802" r:id="rId39"/>
    <p:sldId id="803" r:id="rId40"/>
    <p:sldId id="804" r:id="rId41"/>
    <p:sldId id="805" r:id="rId42"/>
    <p:sldId id="80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767"/>
            <p14:sldId id="768"/>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87"/>
            <p14:sldId id="788"/>
            <p14:sldId id="789"/>
            <p14:sldId id="790"/>
            <p14:sldId id="791"/>
            <p14:sldId id="792"/>
            <p14:sldId id="793"/>
            <p14:sldId id="794"/>
            <p14:sldId id="795"/>
            <p14:sldId id="796"/>
            <p14:sldId id="797"/>
            <p14:sldId id="798"/>
            <p14:sldId id="799"/>
            <p14:sldId id="800"/>
            <p14:sldId id="801"/>
            <p14:sldId id="802"/>
            <p14:sldId id="803"/>
            <p14:sldId id="804"/>
            <p14:sldId id="805"/>
            <p14:sldId id="8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Fundamentals of </a:t>
            </a:r>
          </a:p>
          <a:p>
            <a:r>
              <a:rPr lang="en-US" sz="4400" b="1" dirty="0">
                <a:solidFill>
                  <a:srgbClr val="00B0F0"/>
                </a:solidFill>
                <a:latin typeface="Times New Roman" panose="02020603050405020304" pitchFamily="18" charset="0"/>
                <a:cs typeface="Times New Roman" panose="02020603050405020304" pitchFamily="18" charset="0"/>
              </a:rPr>
              <a:t>Risk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p:cNvSpPr txBox="1"/>
          <p:nvPr/>
        </p:nvSpPr>
        <p:spPr>
          <a:xfrm>
            <a:off x="6370224" y="4802552"/>
            <a:ext cx="112562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PMG510</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4DE81B0C-5DB5-A72B-205B-0BF5817045B8}"/>
              </a:ext>
            </a:extLst>
          </p:cNvPr>
          <p:cNvSpPr txBox="1">
            <a:spLocks/>
          </p:cNvSpPr>
          <p:nvPr/>
        </p:nvSpPr>
        <p:spPr>
          <a:xfrm>
            <a:off x="942308" y="2335115"/>
            <a:ext cx="3954157" cy="287861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of risk</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Opportunity assessment</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Riskiness index</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in strategy</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in projects</a:t>
            </a:r>
          </a:p>
        </p:txBody>
      </p:sp>
      <p:sp>
        <p:nvSpPr>
          <p:cNvPr id="9" name="Title 1">
            <a:extLst>
              <a:ext uri="{FF2B5EF4-FFF2-40B4-BE49-F238E27FC236}">
                <a16:creationId xmlns:a16="http://schemas.microsoft.com/office/drawing/2014/main" id="{4F840922-8B9C-C520-00BE-70CCD86325CB}"/>
              </a:ext>
            </a:extLst>
          </p:cNvPr>
          <p:cNvSpPr txBox="1">
            <a:spLocks/>
          </p:cNvSpPr>
          <p:nvPr/>
        </p:nvSpPr>
        <p:spPr>
          <a:xfrm>
            <a:off x="5415620" y="2262248"/>
            <a:ext cx="4324077" cy="217701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in operations</a:t>
            </a: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Strategic risk response</a:t>
            </a: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Types of controls</a:t>
            </a:r>
          </a:p>
          <a:p>
            <a:pPr marR="0" lvl="0" algn="l" defTabSz="914400" rtl="0" eaLnBrk="1" fontAlgn="auto" latinLnBrk="0" hangingPunct="1">
              <a:lnSpc>
                <a:spcPct val="100000"/>
              </a:lnSpc>
              <a:spcBef>
                <a:spcPct val="0"/>
              </a:spcBef>
              <a:spcAft>
                <a:spcPts val="0"/>
              </a:spcAft>
              <a:buClrTx/>
              <a:buSzTx/>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A539A-F32B-74BA-36BB-994BB6ECA5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6990C1-73FD-1B3E-2395-625688DDE86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E3F4F2B-51CD-1DB0-E3DC-BC3C5DC433D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92288D5A-0991-15AB-8F8F-D20BB1E092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A546AE-F274-7F3E-44D8-31378D78FEA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A437B6D-A212-D566-1A75-47C7EAAA491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15E6D2B-51A4-6620-37C4-CE749E5D77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147913C-B13A-1551-A616-D292B1B080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C398BAF-7F6C-6E4F-B418-54A43EE7B2E7}"/>
              </a:ext>
            </a:extLst>
          </p:cNvPr>
          <p:cNvSpPr txBox="1"/>
          <p:nvPr/>
        </p:nvSpPr>
        <p:spPr>
          <a:xfrm>
            <a:off x="1013791" y="2801648"/>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is a belief amongst risk management practitioners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management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makes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significant contribution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the operation of the organization, and this contribution is often described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upside of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simple terms,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upside of risk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achieved when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benefits obtained from taking the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greater than any benefit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would have resulted from not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taking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other words, the organization has received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overall benefit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undertaking the activities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resulted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exposure to the risk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 set of risks involved.</a:t>
            </a:r>
          </a:p>
        </p:txBody>
      </p:sp>
      <p:sp>
        <p:nvSpPr>
          <p:cNvPr id="11" name="TextBox 10">
            <a:extLst>
              <a:ext uri="{FF2B5EF4-FFF2-40B4-BE49-F238E27FC236}">
                <a16:creationId xmlns:a16="http://schemas.microsoft.com/office/drawing/2014/main" id="{E812AA2E-5235-0835-38CE-8F8AC7DC6D6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Tree>
    <p:extLst>
      <p:ext uri="{BB962C8B-B14F-4D97-AF65-F5344CB8AC3E}">
        <p14:creationId xmlns:p14="http://schemas.microsoft.com/office/powerpoint/2010/main" val="7336621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A37D3-1D6D-E00F-2224-D7441E38C4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829B02-225A-B43C-96C2-4854073DD83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9EAE2D2-3E94-9226-0280-EDF3ECA5E24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E1212790-219D-AB65-1D25-4D9F5CC690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5CF941-2FD7-8842-B682-B1F198A6A1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D024FF-BE6B-92F9-CA46-5D2354695C9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E843243-3768-576F-C2F5-C7CD9E39A6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815537-A5F9-5CF4-7A62-14AD7D7D1A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22145031-A698-A6CB-6F92-018654190DB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2" name="TextBox 1">
            <a:extLst>
              <a:ext uri="{FF2B5EF4-FFF2-40B4-BE49-F238E27FC236}">
                <a16:creationId xmlns:a16="http://schemas.microsoft.com/office/drawing/2014/main" id="{1F8B0AAF-A9C9-125C-7CE8-AC97421F42ED}"/>
              </a:ext>
            </a:extLst>
          </p:cNvPr>
          <p:cNvSpPr txBox="1"/>
          <p:nvPr/>
        </p:nvSpPr>
        <p:spPr>
          <a:xfrm>
            <a:off x="942308" y="2567602"/>
            <a:ext cx="10199799" cy="3268652"/>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2000" dirty="0">
                <a:solidFill>
                  <a:srgbClr val="FF0000"/>
                </a:solidFill>
                <a:latin typeface="Times New Roman" panose="02020603050405020304" pitchFamily="18" charset="0"/>
                <a:cs typeface="Times New Roman" panose="02020603050405020304" pitchFamily="18" charset="0"/>
              </a:rPr>
              <a:t>For example:</a:t>
            </a:r>
          </a:p>
          <a:p>
            <a:pPr marL="342900" indent="-342900" algn="just">
              <a:lnSpc>
                <a:spcPct val="150000"/>
              </a:lnSpc>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 a manufacturing company that produces waste by-products that create a disposal problem may achieve the upside of risk by selling the unwanted byproduct or by identifying a means of adding value to the waste product and selling it as another product stream.</a:t>
            </a:r>
          </a:p>
          <a:p>
            <a:pPr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 This is an example of identifying a difficulty for the business and, in solving that difficulty, acquiring additional benefits that had not been foreseen and were not otherwise available.</a:t>
            </a:r>
          </a:p>
        </p:txBody>
      </p:sp>
    </p:spTree>
    <p:extLst>
      <p:ext uri="{BB962C8B-B14F-4D97-AF65-F5344CB8AC3E}">
        <p14:creationId xmlns:p14="http://schemas.microsoft.com/office/powerpoint/2010/main" val="26176139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C9ECD-CBA5-59E1-EBE2-FA86BC0B98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5FFF5-B776-08A3-73D3-D4349B52351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A839DDF-108E-BC68-1A50-E9F9288A0A6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4E11D2F9-7C64-981E-E62A-ACF249A4A0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EB437C-959D-8C12-4DD4-7AAC17CEF2F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AD2343F-51E1-6B6E-00D4-79BA45F2DE0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2B97BED-8904-6F5B-5B37-1D1D01AA7C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CEE4D6-11DF-0534-C9C9-800B2DDF0D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D6296DC-A8B0-9216-FE07-FD4A50B89CB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8" name="TextBox 7">
            <a:extLst>
              <a:ext uri="{FF2B5EF4-FFF2-40B4-BE49-F238E27FC236}">
                <a16:creationId xmlns:a16="http://schemas.microsoft.com/office/drawing/2014/main" id="{26DDF41B-339E-06A3-EE07-CE03F48E485C}"/>
              </a:ext>
            </a:extLst>
          </p:cNvPr>
          <p:cNvSpPr txBox="1"/>
          <p:nvPr/>
        </p:nvSpPr>
        <p:spPr>
          <a:xfrm>
            <a:off x="996100" y="2928573"/>
            <a:ext cx="10199799" cy="1883657"/>
          </a:xfrm>
          <a:prstGeom prst="rect">
            <a:avLst/>
          </a:prstGeom>
          <a:noFill/>
        </p:spPr>
        <p:txBody>
          <a:bodyPr wrap="square">
            <a:spAutoFit/>
          </a:bodyPr>
          <a:lstStyle/>
          <a:p>
            <a:pPr marL="285750" indent="-285750" algn="just">
              <a:lnSpc>
                <a:spcPct val="150000"/>
              </a:lnSpc>
              <a:buFont typeface="Wingdings" panose="05000000000000000000" pitchFamily="2" charset="2"/>
              <a:buChar char="§"/>
              <a:defRPr/>
            </a:pPr>
            <a:r>
              <a:rPr lang="en-US" sz="2000" dirty="0">
                <a:solidFill>
                  <a:prstClr val="black"/>
                </a:solidFill>
                <a:latin typeface="Times New Roman" panose="02020603050405020304" pitchFamily="18" charset="0"/>
                <a:cs typeface="Times New Roman" panose="02020603050405020304" pitchFamily="18" charset="0"/>
              </a:rPr>
              <a:t>In simple terms, the upside of risk may just be the reward for taking the risk in the first place.</a:t>
            </a:r>
          </a:p>
          <a:p>
            <a:pPr marL="285750" indent="-285750" algn="just">
              <a:lnSpc>
                <a:spcPct val="150000"/>
              </a:lnSpc>
              <a:buFont typeface="Wingdings" panose="05000000000000000000" pitchFamily="2" charset="2"/>
              <a:buChar char="§"/>
              <a:defRP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defRPr/>
            </a:pPr>
            <a:r>
              <a:rPr lang="en-US" sz="2000" dirty="0">
                <a:solidFill>
                  <a:srgbClr val="FF0000"/>
                </a:solidFill>
                <a:latin typeface="Times New Roman" panose="02020603050405020304" pitchFamily="18" charset="0"/>
                <a:cs typeface="Times New Roman" panose="02020603050405020304" pitchFamily="18" charset="0"/>
              </a:rPr>
              <a:t>For example</a:t>
            </a:r>
            <a:r>
              <a:rPr lang="en-US" sz="2000" dirty="0">
                <a:solidFill>
                  <a:prstClr val="black"/>
                </a:solidFill>
                <a:latin typeface="Times New Roman" panose="02020603050405020304" pitchFamily="18" charset="0"/>
                <a:cs typeface="Times New Roman" panose="02020603050405020304" pitchFamily="18" charset="0"/>
              </a:rPr>
              <a:t>:  Climbing a challenging mountain may be a significant risk, but the upside of taking that risk is when the climber has safely reached the summit and gains that reward.</a:t>
            </a:r>
          </a:p>
        </p:txBody>
      </p:sp>
    </p:spTree>
    <p:extLst>
      <p:ext uri="{BB962C8B-B14F-4D97-AF65-F5344CB8AC3E}">
        <p14:creationId xmlns:p14="http://schemas.microsoft.com/office/powerpoint/2010/main" val="16128355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BA05D-1D60-2883-EA86-FF138C6171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C9D74A-B52D-EED5-34E8-36D1C66DD4A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3E20BE-B539-986D-C67E-8EAEFD78EC3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DA348078-52C3-87D2-4EE6-B6E31FDD68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A57C8B-3285-6F71-896F-A8106E487C9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659BDF-1BDB-6BD6-09CF-0A7E6E765DA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DBBB99F-951E-0345-B380-4AEDC540F6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A22F3E-5575-E91F-DC41-3F382FF22F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0F18439-56D9-1FD1-C1E7-16422C648808}"/>
              </a:ext>
            </a:extLst>
          </p:cNvPr>
          <p:cNvSpPr txBox="1"/>
          <p:nvPr/>
        </p:nvSpPr>
        <p:spPr>
          <a:xfrm>
            <a:off x="762000" y="2286062"/>
            <a:ext cx="10668000" cy="3477875"/>
          </a:xfrm>
          <a:prstGeom prst="rect">
            <a:avLst/>
          </a:prstGeom>
          <a:noFill/>
          <a:ln>
            <a:solidFill>
              <a:sysClr val="windowText" lastClr="000000"/>
            </a:solidFill>
          </a:ln>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Defining the upside of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Fewer disruptions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normal operations and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greater operational efficiency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resulting in less downside of risk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Ability to </a:t>
            </a:r>
            <a:r>
              <a:rPr kumimoji="0" lang="en-US" sz="20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seize an opportunity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because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competitors did not identify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cost-effective solution to a risky feature of a contract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Specifically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identifying positive events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during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assessment and deciding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how to encourage those events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management</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by completing a detailed review of a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opportunity before deciding to embrace it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Achieving a positive outcome in difficult circumstances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an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unintended</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and/or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automatic</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result of good risk management</a:t>
            </a:r>
          </a:p>
        </p:txBody>
      </p:sp>
    </p:spTree>
    <p:extLst>
      <p:ext uri="{BB962C8B-B14F-4D97-AF65-F5344CB8AC3E}">
        <p14:creationId xmlns:p14="http://schemas.microsoft.com/office/powerpoint/2010/main" val="5433935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EC33AE-AFE5-3085-C2B6-1267E161FC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69E0C0-E957-09AE-5ABD-B9CE24E15ED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ADAF80-ECA9-7E12-2920-BF97FDD1B89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97A39E54-6422-395C-C453-BEE6EED913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E5174F-610C-5108-2024-7472F998C35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A428C8C-2457-A520-0256-0B5DB47D40C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B815132-5AAF-052B-6B60-28FAFAED16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F986E4F-83E9-424D-B030-12ABE97BE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6ED2A79-2680-4A42-FF04-B0545BE586D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2" name="TextBox 1">
            <a:extLst>
              <a:ext uri="{FF2B5EF4-FFF2-40B4-BE49-F238E27FC236}">
                <a16:creationId xmlns:a16="http://schemas.microsoft.com/office/drawing/2014/main" id="{E9459DD0-1619-98E6-BC33-3080A318C1BF}"/>
              </a:ext>
            </a:extLst>
          </p:cNvPr>
          <p:cNvSpPr txBox="1"/>
          <p:nvPr/>
        </p:nvSpPr>
        <p:spPr>
          <a:xfrm>
            <a:off x="1152390" y="2907554"/>
            <a:ext cx="10046875" cy="2554545"/>
          </a:xfrm>
          <a:prstGeom prst="rect">
            <a:avLst/>
          </a:prstGeom>
          <a:solidFill>
            <a:sysClr val="window" lastClr="FFFFFF">
              <a:lumMod val="75000"/>
            </a:sysClr>
          </a:solidFill>
        </p:spPr>
        <p:txBody>
          <a:bodyPr wrap="square">
            <a:spAutoFit/>
          </a:bodyPr>
          <a:lstStyle/>
          <a:p>
            <a:pPr algn="just">
              <a:defRPr/>
            </a:pPr>
            <a:r>
              <a:rPr lang="en-US" sz="2000" b="1" kern="0" dirty="0">
                <a:solidFill>
                  <a:srgbClr val="C0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Consider the case of the vendor in Wall Street, New York City, who set up a stand and sold donuts and coffee to passers-by as they went in and out of their office buildings. </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During the breakfast and lunch hours, he always had long lines of customers waiting. He noticed that the time wait discouraged many customers who left and went elsewhere. </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04639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AF035-6655-388A-990E-6C7C15FEFA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8FE00F-1EA8-EED4-6746-E0708553564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A9AF48-B2F6-5A7D-401A-1C3BE25BD15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5407662F-C4C4-9F61-7507-2C68F1021B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4A586B-1D62-E4B7-49E2-3500620BD7F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3C6F90-080F-E0BB-52E8-F1CB16999BC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96F8560-E831-797E-43A3-2A9227C0EC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A9D94EE-7C94-8245-5E2B-1E5264B82C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967DCC0-D610-85D4-46F7-29DB52DE1DC5}"/>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8" name="TextBox 7">
            <a:extLst>
              <a:ext uri="{FF2B5EF4-FFF2-40B4-BE49-F238E27FC236}">
                <a16:creationId xmlns:a16="http://schemas.microsoft.com/office/drawing/2014/main" id="{6E639EDC-6D50-3591-9E59-5E1671AFD32A}"/>
              </a:ext>
            </a:extLst>
          </p:cNvPr>
          <p:cNvSpPr txBox="1"/>
          <p:nvPr/>
        </p:nvSpPr>
        <p:spPr>
          <a:xfrm>
            <a:off x="1152390" y="2864464"/>
            <a:ext cx="9986116" cy="2862322"/>
          </a:xfrm>
          <a:prstGeom prst="rect">
            <a:avLst/>
          </a:prstGeom>
          <a:solidFill>
            <a:sysClr val="window" lastClr="FFFFFF">
              <a:lumMod val="75000"/>
            </a:sysClr>
          </a:solidFill>
        </p:spPr>
        <p:txBody>
          <a:bodyPr wrap="square">
            <a:spAutoFit/>
          </a:bodyPr>
          <a:lstStyle/>
          <a:p>
            <a:pPr algn="just">
              <a:defRPr/>
            </a:pPr>
            <a:r>
              <a:rPr lang="en-US" sz="2000" kern="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He also noticed that, as he was a one-man show, the biggest bottleneck preventing him from selling more donuts and coffee was the disproportionate amount of time it took to make change for his customers</a:t>
            </a: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Finally, he put a small basket on the side of his stand filled with dollar bills and coins, trusting his customers to make their own change. </a:t>
            </a: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You might think that customers would accidentally count wrong or intentionally take extra quarters from the basket, but what he found was the opposite – most customers responded by being completely honest, often leaving him with larger-than-normal tips.</a:t>
            </a:r>
          </a:p>
        </p:txBody>
      </p:sp>
    </p:spTree>
    <p:extLst>
      <p:ext uri="{BB962C8B-B14F-4D97-AF65-F5344CB8AC3E}">
        <p14:creationId xmlns:p14="http://schemas.microsoft.com/office/powerpoint/2010/main" val="21082830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4BAD5-8539-0357-8925-79AE4EAF55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67616-42B2-0626-6768-18A4A629EED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041994-3567-5D79-1116-96D24B37BA2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A3B9544A-3F77-0B6B-5906-47B57FCF95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8DE56D-2D1A-C5CE-6B3E-8158659460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ADAF0A-0527-FD9D-A9E8-F8BF0805C4B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0FC0B1C-7ACB-C52D-F19D-2BB8CB4BE4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D6197A6-C5ED-C5AF-C653-F99659F8BD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722669D-4D84-A44F-6C84-9450D48548C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2" name="TextBox 1">
            <a:extLst>
              <a:ext uri="{FF2B5EF4-FFF2-40B4-BE49-F238E27FC236}">
                <a16:creationId xmlns:a16="http://schemas.microsoft.com/office/drawing/2014/main" id="{08ACB1B3-088D-EBEF-5377-3AD743912B3C}"/>
              </a:ext>
            </a:extLst>
          </p:cNvPr>
          <p:cNvSpPr txBox="1"/>
          <p:nvPr/>
        </p:nvSpPr>
        <p:spPr>
          <a:xfrm>
            <a:off x="1074750" y="3113239"/>
            <a:ext cx="10042500" cy="2246769"/>
          </a:xfrm>
          <a:prstGeom prst="rect">
            <a:avLst/>
          </a:prstGeom>
          <a:solidFill>
            <a:sysClr val="window" lastClr="FFFFFF">
              <a:lumMod val="75000"/>
            </a:sysClr>
          </a:solidFill>
        </p:spPr>
        <p:txBody>
          <a:bodyPr wrap="square">
            <a:spAutoFit/>
          </a:bodyPr>
          <a:lstStyle/>
          <a:p>
            <a:pPr algn="just">
              <a:defRPr/>
            </a:pPr>
            <a:r>
              <a:rPr lang="en-US" sz="2000" kern="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Also, he was able to move customers through at twice the pace because he didn’t have to make change. </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In addition, he found that his customers liked being trusted and kept coming back. By extending trust in this way, he was able to double his revenues without adding any new cost.</a:t>
            </a:r>
          </a:p>
        </p:txBody>
      </p:sp>
    </p:spTree>
    <p:extLst>
      <p:ext uri="{BB962C8B-B14F-4D97-AF65-F5344CB8AC3E}">
        <p14:creationId xmlns:p14="http://schemas.microsoft.com/office/powerpoint/2010/main" val="29327448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36860-2B95-516E-21FD-80B06FAB80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CCC9D6-283C-1994-DC8A-D059755721F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5F9D0F-FE72-ABDB-3C78-0A76510F587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E0BE58E0-6B55-9C78-9E99-23C0191447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9F8FCB-9F5A-2BF9-24B4-8BBBD9D60DE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DBA95C2-D67E-0F7F-3F0E-609E1F4DE2E0}"/>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17CAE7-F9DD-BE49-8345-7AFF8C557E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1B0797-49DC-C07B-BC68-F5566C6062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D4E0283-01D8-A0C8-99A1-CF24AED406FB}"/>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Opportunity assessment:</a:t>
            </a:r>
          </a:p>
        </p:txBody>
      </p:sp>
      <p:sp>
        <p:nvSpPr>
          <p:cNvPr id="8" name="TextBox 7">
            <a:extLst>
              <a:ext uri="{FF2B5EF4-FFF2-40B4-BE49-F238E27FC236}">
                <a16:creationId xmlns:a16="http://schemas.microsoft.com/office/drawing/2014/main" id="{4C00A7F1-CB32-AA78-2A98-E332F2B287FE}"/>
              </a:ext>
            </a:extLst>
          </p:cNvPr>
          <p:cNvSpPr txBox="1"/>
          <p:nvPr/>
        </p:nvSpPr>
        <p:spPr>
          <a:xfrm>
            <a:off x="1144885" y="2792846"/>
            <a:ext cx="9902230"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opportunity evaluation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designed to identify the additional profit opportunities that could arise 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winning that business.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evaluation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will also look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potential disadvantages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successfully acquiring the client prospect.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undertaking such 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assessment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there has to be the possibility that the organization will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advise the client prospect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they do not wish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tender for the business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930240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C11A5-973F-B4DC-252F-1A708D4900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45B5AF-03A6-9367-4727-43C29B6E5C4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247A07-B553-CE59-44DE-A0C88916C31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63E54BFF-144D-6C18-3403-6720FE27BB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58D3E6-CF94-B9D4-C81D-2F373F0D0A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FE7FD7B-871C-D3AC-20A6-25A9AE658C5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ACFEF6D-5FAC-E6F0-2333-150F4DA2F8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03D7E01-0609-C474-B13A-0A920AFAAC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7A19F58-8298-0CA2-5FBD-EDCC0110528D}"/>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Opportunity assessment:</a:t>
            </a:r>
          </a:p>
        </p:txBody>
      </p:sp>
      <p:sp>
        <p:nvSpPr>
          <p:cNvPr id="2" name="TextBox 1">
            <a:extLst>
              <a:ext uri="{FF2B5EF4-FFF2-40B4-BE49-F238E27FC236}">
                <a16:creationId xmlns:a16="http://schemas.microsoft.com/office/drawing/2014/main" id="{FD8E2C7D-1DE8-C8AD-727D-D10188740304}"/>
              </a:ext>
            </a:extLst>
          </p:cNvPr>
          <p:cNvSpPr txBox="1"/>
          <p:nvPr/>
        </p:nvSpPr>
        <p:spPr>
          <a:xfrm>
            <a:off x="942308" y="2910109"/>
            <a:ext cx="10046875"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seeking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identify opportunities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many organizations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facilitate a risk assessment workshop</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that seeks to identify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analyze hazards and opportunities at the same time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One of the challenges when undertaking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assessment workshop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covers both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opportunities and hazards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wide range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people will need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attend the workshop</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Hazards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tend to be </a:t>
            </a:r>
            <a:r>
              <a:rPr kumimoji="0" lang="en-US" sz="2000" b="0"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operational-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compliance-related,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whereas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opportunities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tend to be associated with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strategy and tactics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725525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A256E-93A1-4CA4-794E-43CB12FEA9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91DD1E-9DD9-A762-8ED5-556503B5120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8D452D-53E5-63FE-6EDE-5414007C076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B75902AB-F43B-8937-73E5-28E72E2036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9D7BCB-8021-3720-A5DE-60C704B3C1A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06A0C0-4114-DC70-FAF3-C9B91CB0AE6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942DEFB-EBF3-BF45-8E96-65D47E89CB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AD2760-9809-D5CC-FE15-A8D017F777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8397B22-1E06-7945-8E98-3D80D3E11A3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Opportunity assessment:</a:t>
            </a:r>
          </a:p>
        </p:txBody>
      </p:sp>
      <p:sp>
        <p:nvSpPr>
          <p:cNvPr id="8" name="TextBox 7">
            <a:extLst>
              <a:ext uri="{FF2B5EF4-FFF2-40B4-BE49-F238E27FC236}">
                <a16:creationId xmlns:a16="http://schemas.microsoft.com/office/drawing/2014/main" id="{09601B01-126B-727B-3A7F-E52D5BE26175}"/>
              </a:ext>
            </a:extLst>
          </p:cNvPr>
          <p:cNvSpPr txBox="1"/>
          <p:nvPr/>
        </p:nvSpPr>
        <p:spPr>
          <a:xfrm>
            <a:off x="1072562" y="2731590"/>
            <a:ext cx="10046875" cy="2806987"/>
          </a:xfrm>
          <a:prstGeom prst="rect">
            <a:avLst/>
          </a:prstGeom>
          <a:noFill/>
        </p:spPr>
        <p:txBody>
          <a:bodyPr wrap="square">
            <a:spAutoFit/>
          </a:bodyPr>
          <a:lstStyle/>
          <a:p>
            <a:pPr marL="285750" indent="-285750" algn="just">
              <a:lnSpc>
                <a:spcPct val="150000"/>
              </a:lnSpc>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As with hazard risks, </a:t>
            </a:r>
            <a:r>
              <a:rPr lang="en-US" sz="2000" b="1" u="sng" kern="0" dirty="0">
                <a:solidFill>
                  <a:prstClr val="black"/>
                </a:solidFill>
                <a:latin typeface="Times New Roman" panose="02020603050405020304" pitchFamily="18" charset="0"/>
                <a:cs typeface="Times New Roman" panose="02020603050405020304" pitchFamily="18" charset="0"/>
              </a:rPr>
              <a:t>the identification and analysis of opportunities </a:t>
            </a:r>
            <a:r>
              <a:rPr lang="en-US" sz="2000" kern="0" dirty="0">
                <a:solidFill>
                  <a:prstClr val="black"/>
                </a:solidFill>
                <a:latin typeface="Times New Roman" panose="02020603050405020304" pitchFamily="18" charset="0"/>
                <a:cs typeface="Times New Roman" panose="02020603050405020304" pitchFamily="18" charset="0"/>
              </a:rPr>
              <a:t>has to be followed by </a:t>
            </a:r>
            <a:r>
              <a:rPr lang="en-US" sz="2000" b="1" u="sng" kern="0" dirty="0">
                <a:solidFill>
                  <a:prstClr val="black"/>
                </a:solidFill>
                <a:latin typeface="Times New Roman" panose="02020603050405020304" pitchFamily="18" charset="0"/>
                <a:cs typeface="Times New Roman" panose="02020603050405020304" pitchFamily="18" charset="0"/>
              </a:rPr>
              <a:t>evaluation of the opportunities </a:t>
            </a:r>
            <a:r>
              <a:rPr lang="en-US" sz="2000" kern="0" dirty="0">
                <a:solidFill>
                  <a:prstClr val="black"/>
                </a:solidFill>
                <a:latin typeface="Times New Roman" panose="02020603050405020304" pitchFamily="18" charset="0"/>
                <a:cs typeface="Times New Roman" panose="02020603050405020304" pitchFamily="18" charset="0"/>
              </a:rPr>
              <a:t>and the identification of </a:t>
            </a:r>
            <a:r>
              <a:rPr lang="en-US" sz="2000" b="1" u="sng" kern="0" dirty="0">
                <a:solidFill>
                  <a:prstClr val="black"/>
                </a:solidFill>
                <a:latin typeface="Times New Roman" panose="02020603050405020304" pitchFamily="18" charset="0"/>
                <a:cs typeface="Times New Roman" panose="02020603050405020304" pitchFamily="18" charset="0"/>
              </a:rPr>
              <a:t>actions or controls </a:t>
            </a:r>
            <a:r>
              <a:rPr lang="en-US" sz="2000" kern="0" dirty="0">
                <a:solidFill>
                  <a:prstClr val="black"/>
                </a:solidFill>
                <a:latin typeface="Times New Roman" panose="02020603050405020304" pitchFamily="18" charset="0"/>
                <a:cs typeface="Times New Roman" panose="02020603050405020304" pitchFamily="18" charset="0"/>
              </a:rPr>
              <a:t>that will need to be in place to ensure that the </a:t>
            </a:r>
            <a:r>
              <a:rPr lang="en-US" sz="2000" b="1" u="sng" kern="0" dirty="0">
                <a:solidFill>
                  <a:prstClr val="black"/>
                </a:solidFill>
                <a:latin typeface="Times New Roman" panose="02020603050405020304" pitchFamily="18" charset="0"/>
                <a:cs typeface="Times New Roman" panose="02020603050405020304" pitchFamily="18" charset="0"/>
              </a:rPr>
              <a:t>anticipated benefits </a:t>
            </a:r>
            <a:r>
              <a:rPr lang="en-US" sz="2000" kern="0" dirty="0">
                <a:solidFill>
                  <a:prstClr val="black"/>
                </a:solidFill>
                <a:latin typeface="Times New Roman" panose="02020603050405020304" pitchFamily="18" charset="0"/>
                <a:cs typeface="Times New Roman" panose="02020603050405020304" pitchFamily="18" charset="0"/>
              </a:rPr>
              <a:t>are more likely to be achieved.</a:t>
            </a:r>
          </a:p>
          <a:p>
            <a:pPr marL="285750" indent="-285750" algn="just">
              <a:lnSpc>
                <a:spcPct val="150000"/>
              </a:lnSpc>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The </a:t>
            </a:r>
            <a:r>
              <a:rPr lang="en-US" sz="2000" b="1" u="sng" kern="0" dirty="0">
                <a:solidFill>
                  <a:prstClr val="black"/>
                </a:solidFill>
                <a:latin typeface="Times New Roman" panose="02020603050405020304" pitchFamily="18" charset="0"/>
                <a:cs typeface="Times New Roman" panose="02020603050405020304" pitchFamily="18" charset="0"/>
              </a:rPr>
              <a:t>opportunity assessment methodology </a:t>
            </a:r>
            <a:r>
              <a:rPr lang="en-US" sz="2000" kern="0" dirty="0">
                <a:solidFill>
                  <a:prstClr val="black"/>
                </a:solidFill>
                <a:latin typeface="Times New Roman" panose="02020603050405020304" pitchFamily="18" charset="0"/>
                <a:cs typeface="Times New Roman" panose="02020603050405020304" pitchFamily="18" charset="0"/>
              </a:rPr>
              <a:t>will need to be applied to the opportunities that have been </a:t>
            </a:r>
            <a:r>
              <a:rPr lang="en-US" sz="2000" b="1" u="sng" kern="0" dirty="0">
                <a:solidFill>
                  <a:prstClr val="black"/>
                </a:solidFill>
                <a:latin typeface="Times New Roman" panose="02020603050405020304" pitchFamily="18" charset="0"/>
                <a:cs typeface="Times New Roman" panose="02020603050405020304" pitchFamily="18" charset="0"/>
              </a:rPr>
              <a:t>identified</a:t>
            </a: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analyzed and recorded </a:t>
            </a:r>
            <a:r>
              <a:rPr lang="en-US" sz="2000" kern="0" dirty="0">
                <a:solidFill>
                  <a:prstClr val="black"/>
                </a:solidFill>
                <a:latin typeface="Times New Roman" panose="02020603050405020304" pitchFamily="18" charset="0"/>
                <a:cs typeface="Times New Roman" panose="02020603050405020304" pitchFamily="18" charset="0"/>
              </a:rPr>
              <a:t>on the risk </a:t>
            </a:r>
            <a:r>
              <a:rPr lang="en-US" sz="2000" b="1" u="sng" kern="0" dirty="0">
                <a:solidFill>
                  <a:prstClr val="black"/>
                </a:solidFill>
                <a:latin typeface="Times New Roman" panose="02020603050405020304" pitchFamily="18" charset="0"/>
                <a:cs typeface="Times New Roman" panose="02020603050405020304" pitchFamily="18" charset="0"/>
              </a:rPr>
              <a:t>matrix</a:t>
            </a:r>
            <a:r>
              <a:rPr lang="en-US" sz="2000" kern="0"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150645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022AA-C352-D96D-757E-840619A3EC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040A20-F351-45BD-0352-7D6EEF8C441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5BC79A-1B5A-F893-484F-F5F2DDD78FE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207D1381-D02E-5610-A26E-CDFBFF3AE7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A56C86-807E-5B09-9F16-762D57668C8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E4CF96-669B-C65D-DC34-6A3F54CC3FB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59716FB-1FFB-C8FB-480B-09A6B5E4BE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9A207A3-3989-D85F-5B5E-2F8E5665CF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74FA728-A109-DB42-0B5A-7569DB376D3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2" name="TextBox 1">
            <a:extLst>
              <a:ext uri="{FF2B5EF4-FFF2-40B4-BE49-F238E27FC236}">
                <a16:creationId xmlns:a16="http://schemas.microsoft.com/office/drawing/2014/main" id="{2AD208CD-794D-222B-92EE-676EF02C45C2}"/>
              </a:ext>
            </a:extLst>
          </p:cNvPr>
          <p:cNvSpPr txBox="1"/>
          <p:nvPr/>
        </p:nvSpPr>
        <p:spPr>
          <a:xfrm>
            <a:off x="1152390" y="2746267"/>
            <a:ext cx="9995408"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One of the features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enterprise risk management approach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develop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consolidated view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exposure of the organization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approach used </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i</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 calculating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total risk exposure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an organization is similar to the approach taken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measurement and quantification of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operational risk management.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idea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‘riskiness index’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present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semi-quantitative approach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takes a snapshot of the overall level of risk embedded in the organization.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503843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853DD6-EA34-808D-2099-C1A78884F8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0A071D-9BD9-D933-7F78-2A717B4ADC8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B3AEE2-36F3-4639-28CB-9A5C8D279E1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D6B8363D-73C6-4EF6-3ADE-FD43A78D37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1CD90C-D181-107C-0068-ED995972BB9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AF36A5-EA8C-35B4-D40B-3D66748369AC}"/>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CEF516-D17C-26BE-D473-28424A3A8B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B879C9-0F93-61B1-0F6D-CBA1595C4C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D7A709-DF8D-6BBE-C4F1-2B1B6515A9F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8" name="TextBox 7">
            <a:extLst>
              <a:ext uri="{FF2B5EF4-FFF2-40B4-BE49-F238E27FC236}">
                <a16:creationId xmlns:a16="http://schemas.microsoft.com/office/drawing/2014/main" id="{4657E144-0AA9-76D1-C266-C3F872D46598}"/>
              </a:ext>
            </a:extLst>
          </p:cNvPr>
          <p:cNvSpPr txBox="1"/>
          <p:nvPr/>
        </p:nvSpPr>
        <p:spPr>
          <a:xfrm>
            <a:off x="1152390" y="3088544"/>
            <a:ext cx="9902229"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overall level of risk will take account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strategy currently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being followed by the organization, the projects that are in progress, and the nature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routine operations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being undertaken.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Riskiness index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approach can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offer an opportunity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benchmark risk management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track changes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over time.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029494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4B5E2-5714-79C5-23AB-EA4DA22D76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BC5D92-EBA1-0F99-B177-84F65EA9C55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AFB96E-1593-E63A-7711-653C5132FB1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417FCD18-1C37-B601-150E-4E792D8290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9141C6-FC00-D9A7-C59F-2ED7FDC6A55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097585-28A1-5353-E614-8748A7CB80A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BFB8EFB-8CF3-3CEC-4378-4BD816F419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E283A48-7342-78AB-C65C-2A89496661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2249C8C-57B0-BF95-EA86-332D59898C0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2" name="TextBox 1">
            <a:extLst>
              <a:ext uri="{FF2B5EF4-FFF2-40B4-BE49-F238E27FC236}">
                <a16:creationId xmlns:a16="http://schemas.microsoft.com/office/drawing/2014/main" id="{1B7D2D01-4FF1-11D7-E15A-79223A389F69}"/>
              </a:ext>
            </a:extLst>
          </p:cNvPr>
          <p:cNvSpPr txBox="1"/>
          <p:nvPr/>
        </p:nvSpPr>
        <p:spPr>
          <a:xfrm>
            <a:off x="942308" y="2696006"/>
            <a:ext cx="10033623"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Calculating the </a:t>
            </a:r>
            <a:r>
              <a:rPr lang="en-US" sz="2000" b="1" u="sng" kern="0" dirty="0">
                <a:solidFill>
                  <a:srgbClr val="000000"/>
                </a:solidFill>
                <a:latin typeface="Times New Roman" panose="02020603050405020304" pitchFamily="18" charset="0"/>
                <a:cs typeface="Times New Roman" panose="02020603050405020304" pitchFamily="18" charset="0"/>
              </a:rPr>
              <a:t>riskiness index </a:t>
            </a:r>
            <a:r>
              <a:rPr lang="en-US" sz="2000" kern="0" dirty="0">
                <a:solidFill>
                  <a:srgbClr val="000000"/>
                </a:solidFill>
                <a:latin typeface="Times New Roman" panose="02020603050405020304" pitchFamily="18" charset="0"/>
                <a:cs typeface="Times New Roman" panose="02020603050405020304" pitchFamily="18" charset="0"/>
              </a:rPr>
              <a:t>of an organization requires </a:t>
            </a:r>
            <a:r>
              <a:rPr lang="en-US" sz="2000" b="1" u="sng" kern="0" dirty="0">
                <a:solidFill>
                  <a:srgbClr val="000000"/>
                </a:solidFill>
                <a:latin typeface="Times New Roman" panose="02020603050405020304" pitchFamily="18" charset="0"/>
                <a:cs typeface="Times New Roman" panose="02020603050405020304" pitchFamily="18" charset="0"/>
              </a:rPr>
              <a:t>identification</a:t>
            </a:r>
            <a:r>
              <a:rPr lang="en-US" sz="2000" kern="0" dirty="0">
                <a:solidFill>
                  <a:srgbClr val="000000"/>
                </a:solidFill>
                <a:latin typeface="Times New Roman" panose="02020603050405020304" pitchFamily="18" charset="0"/>
                <a:cs typeface="Times New Roman" panose="02020603050405020304" pitchFamily="18" charset="0"/>
              </a:rPr>
              <a:t> of the hazard risks actually being taken by that organization.</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 In other words, </a:t>
            </a:r>
            <a:r>
              <a:rPr lang="en-US" sz="2000" b="1" u="sng" kern="0" dirty="0">
                <a:solidFill>
                  <a:srgbClr val="000000"/>
                </a:solidFill>
                <a:latin typeface="Times New Roman" panose="02020603050405020304" pitchFamily="18" charset="0"/>
                <a:cs typeface="Times New Roman" panose="02020603050405020304" pitchFamily="18" charset="0"/>
              </a:rPr>
              <a:t>evaluating the riskiness index </a:t>
            </a:r>
            <a:r>
              <a:rPr lang="en-US" sz="2000" kern="0" dirty="0">
                <a:solidFill>
                  <a:srgbClr val="000000"/>
                </a:solidFill>
                <a:latin typeface="Times New Roman" panose="02020603050405020304" pitchFamily="18" charset="0"/>
                <a:cs typeface="Times New Roman" panose="02020603050405020304" pitchFamily="18" charset="0"/>
              </a:rPr>
              <a:t>of an organization helps to </a:t>
            </a:r>
            <a:r>
              <a:rPr lang="en-US" sz="2000" b="1" u="sng" kern="0" dirty="0">
                <a:solidFill>
                  <a:srgbClr val="000000"/>
                </a:solidFill>
                <a:latin typeface="Times New Roman" panose="02020603050405020304" pitchFamily="18" charset="0"/>
                <a:cs typeface="Times New Roman" panose="02020603050405020304" pitchFamily="18" charset="0"/>
              </a:rPr>
              <a:t>identify the actual risk exposure </a:t>
            </a:r>
            <a:r>
              <a:rPr lang="en-US" sz="2000" kern="0" dirty="0">
                <a:solidFill>
                  <a:srgbClr val="000000"/>
                </a:solidFill>
                <a:latin typeface="Times New Roman" panose="02020603050405020304" pitchFamily="18" charset="0"/>
                <a:cs typeface="Times New Roman" panose="02020603050405020304" pitchFamily="18" charset="0"/>
              </a:rPr>
              <a:t>of that organization.</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 Having identified the </a:t>
            </a:r>
            <a:r>
              <a:rPr lang="en-US" sz="2000" b="1" u="sng" kern="0" dirty="0">
                <a:solidFill>
                  <a:srgbClr val="000000"/>
                </a:solidFill>
                <a:latin typeface="Times New Roman" panose="02020603050405020304" pitchFamily="18" charset="0"/>
                <a:cs typeface="Times New Roman" panose="02020603050405020304" pitchFamily="18" charset="0"/>
              </a:rPr>
              <a:t>actual level of risk embedded </a:t>
            </a:r>
            <a:r>
              <a:rPr lang="en-US" sz="2000" kern="0" dirty="0">
                <a:solidFill>
                  <a:srgbClr val="000000"/>
                </a:solidFill>
                <a:latin typeface="Times New Roman" panose="02020603050405020304" pitchFamily="18" charset="0"/>
                <a:cs typeface="Times New Roman" panose="02020603050405020304" pitchFamily="18" charset="0"/>
              </a:rPr>
              <a:t>within an organization, the board of that organization can then ask whether </a:t>
            </a:r>
            <a:r>
              <a:rPr lang="en-US" sz="2000" b="1" u="sng" kern="0" dirty="0">
                <a:solidFill>
                  <a:srgbClr val="000000"/>
                </a:solidFill>
                <a:latin typeface="Times New Roman" panose="02020603050405020304" pitchFamily="18" charset="0"/>
                <a:cs typeface="Times New Roman" panose="02020603050405020304" pitchFamily="18" charset="0"/>
              </a:rPr>
              <a:t>the portfolio of risks </a:t>
            </a:r>
            <a:r>
              <a:rPr lang="en-US" sz="2000" kern="0" dirty="0">
                <a:solidFill>
                  <a:srgbClr val="000000"/>
                </a:solidFill>
                <a:latin typeface="Times New Roman" panose="02020603050405020304" pitchFamily="18" charset="0"/>
                <a:cs typeface="Times New Roman" panose="02020603050405020304" pitchFamily="18" charset="0"/>
              </a:rPr>
              <a:t>is</a:t>
            </a:r>
            <a:r>
              <a:rPr lang="en-US" sz="2000" kern="0" dirty="0">
                <a:solidFill>
                  <a:prstClr val="black"/>
                </a:solidFill>
                <a:latin typeface="Times New Roman" panose="02020603050405020304" pitchFamily="18" charset="0"/>
                <a:cs typeface="Times New Roman" panose="02020603050405020304" pitchFamily="18" charset="0"/>
              </a:rPr>
              <a:t> within the </a:t>
            </a:r>
            <a:r>
              <a:rPr lang="en-US" sz="2000" b="1" u="sng" kern="0" dirty="0">
                <a:solidFill>
                  <a:prstClr val="black"/>
                </a:solidFill>
                <a:latin typeface="Times New Roman" panose="02020603050405020304" pitchFamily="18" charset="0"/>
                <a:cs typeface="Times New Roman" panose="02020603050405020304" pitchFamily="18" charset="0"/>
              </a:rPr>
              <a:t>risk appetite and/or the risk capacity </a:t>
            </a:r>
            <a:r>
              <a:rPr lang="en-US" sz="2000" kern="0" dirty="0">
                <a:solidFill>
                  <a:prstClr val="black"/>
                </a:solidFill>
                <a:latin typeface="Times New Roman" panose="02020603050405020304" pitchFamily="18" charset="0"/>
                <a:cs typeface="Times New Roman" panose="02020603050405020304" pitchFamily="18" charset="0"/>
              </a:rPr>
              <a:t>of the organization and compatible </a:t>
            </a:r>
            <a:r>
              <a:rPr lang="en-US" sz="2000" b="1" u="sng" kern="0" dirty="0">
                <a:solidFill>
                  <a:prstClr val="black"/>
                </a:solidFill>
                <a:latin typeface="Times New Roman" panose="02020603050405020304" pitchFamily="18" charset="0"/>
                <a:cs typeface="Times New Roman" panose="02020603050405020304" pitchFamily="18" charset="0"/>
              </a:rPr>
              <a:t>with the risk attitude of the board.</a:t>
            </a:r>
          </a:p>
        </p:txBody>
      </p:sp>
    </p:spTree>
    <p:extLst>
      <p:ext uri="{BB962C8B-B14F-4D97-AF65-F5344CB8AC3E}">
        <p14:creationId xmlns:p14="http://schemas.microsoft.com/office/powerpoint/2010/main" val="39701085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5F0AC-61C3-8AB6-3640-0FF1FDB61F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AB3E50-9A81-E456-9630-C8AE0888D4A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374452-43E6-5308-6B27-B1E1698A119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CCA17CBA-601B-4453-71F7-22AF39B0FA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BF1765-CFB2-3B05-8CF3-7DF8BCFD3F4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147B8D3-11AF-7973-0A8A-D83341522CC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2E359C6-A1FD-E0FD-29E2-BC6A3B146B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CFFD7B-AC09-BC5A-B2B1-535B3DD244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EC68E681-7CDC-D510-54D6-859C419405E1}"/>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8" name="TextBox 7">
            <a:extLst>
              <a:ext uri="{FF2B5EF4-FFF2-40B4-BE49-F238E27FC236}">
                <a16:creationId xmlns:a16="http://schemas.microsoft.com/office/drawing/2014/main" id="{2509CFB2-9B18-F535-47D9-640ED266AA5D}"/>
              </a:ext>
            </a:extLst>
          </p:cNvPr>
          <p:cNvSpPr txBox="1"/>
          <p:nvPr/>
        </p:nvSpPr>
        <p:spPr>
          <a:xfrm>
            <a:off x="1079188" y="2711927"/>
            <a:ext cx="10033623" cy="2862322"/>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For example: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2016 version of the UK Corporate Governance Code contains the following: requirement for companies listed on the London Stock Exchange: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board is responsible for determining the nature and extent of the principal risks it is willing to take in achieving its strategic objectives.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Organizations should be careful to ensure that, having identified the risks that they are taking by a mechanism similar to calculating the riskiness index, the board does not then simply decide that the risks it is currently taking must be the same as the risks it is willing to take.</a:t>
            </a:r>
          </a:p>
        </p:txBody>
      </p:sp>
    </p:spTree>
    <p:extLst>
      <p:ext uri="{BB962C8B-B14F-4D97-AF65-F5344CB8AC3E}">
        <p14:creationId xmlns:p14="http://schemas.microsoft.com/office/powerpoint/2010/main" val="11186297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9232C-EC2F-CB0A-3268-CF938E37F2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460D16-945A-B832-731D-85A02BA0134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232A23-3170-42FD-5E24-A7FBA108F01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0EEBA6BA-611D-B0DF-479E-5FE230BBE3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D5B1CF-E60E-7272-D43D-A4D19CFA45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B3C369-42B8-6FAD-5796-37B8C3D7A11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03402DE-B4D9-4171-6E90-187764C494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C952951-0CD2-AB71-B734-936085B01C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3C97B3E-B4D8-B110-CC02-A4F518CD440E}"/>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strategy</a:t>
            </a:r>
          </a:p>
        </p:txBody>
      </p:sp>
      <p:sp>
        <p:nvSpPr>
          <p:cNvPr id="2" name="TextBox 1">
            <a:extLst>
              <a:ext uri="{FF2B5EF4-FFF2-40B4-BE49-F238E27FC236}">
                <a16:creationId xmlns:a16="http://schemas.microsoft.com/office/drawing/2014/main" id="{0AE409AB-24BD-43F6-475F-5AD6CB45096E}"/>
              </a:ext>
            </a:extLst>
          </p:cNvPr>
          <p:cNvSpPr txBox="1"/>
          <p:nvPr/>
        </p:nvSpPr>
        <p:spPr>
          <a:xfrm>
            <a:off x="1265741" y="2951121"/>
            <a:ext cx="10046272" cy="2554545"/>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Organizations will have </a:t>
            </a:r>
            <a:r>
              <a:rPr lang="en-US" sz="2000" b="1" u="sng" dirty="0">
                <a:solidFill>
                  <a:srgbClr val="000000"/>
                </a:solidFill>
                <a:latin typeface="Times New Roman" panose="02020603050405020304" pitchFamily="18" charset="0"/>
                <a:cs typeface="Times New Roman" panose="02020603050405020304" pitchFamily="18" charset="0"/>
              </a:rPr>
              <a:t>a mission statement</a:t>
            </a:r>
            <a:r>
              <a:rPr lang="en-US" sz="2000" dirty="0">
                <a:solidFill>
                  <a:srgbClr val="000000"/>
                </a:solidFill>
                <a:latin typeface="Times New Roman" panose="02020603050405020304" pitchFamily="18" charset="0"/>
                <a:cs typeface="Times New Roman" panose="02020603050405020304" pitchFamily="18" charset="0"/>
              </a:rPr>
              <a:t>, together with a set of corporate objectives and an </a:t>
            </a:r>
            <a:r>
              <a:rPr lang="en-US" sz="2000" b="1" u="sng" dirty="0">
                <a:solidFill>
                  <a:srgbClr val="000000"/>
                </a:solidFill>
                <a:latin typeface="Times New Roman" panose="02020603050405020304" pitchFamily="18" charset="0"/>
                <a:cs typeface="Times New Roman" panose="02020603050405020304" pitchFamily="18" charset="0"/>
              </a:rPr>
              <a:t>understanding of the expectations </a:t>
            </a:r>
            <a:r>
              <a:rPr lang="en-US" sz="2000" dirty="0">
                <a:solidFill>
                  <a:srgbClr val="000000"/>
                </a:solidFill>
                <a:latin typeface="Times New Roman" panose="02020603050405020304" pitchFamily="18" charset="0"/>
                <a:cs typeface="Times New Roman" panose="02020603050405020304" pitchFamily="18" charset="0"/>
              </a:rPr>
              <a:t>of the </a:t>
            </a:r>
            <a:r>
              <a:rPr lang="en-US" sz="2000" b="1" u="sng" dirty="0">
                <a:solidFill>
                  <a:srgbClr val="000000"/>
                </a:solidFill>
                <a:latin typeface="Times New Roman" panose="02020603050405020304" pitchFamily="18" charset="0"/>
                <a:cs typeface="Times New Roman" panose="02020603050405020304" pitchFamily="18" charset="0"/>
              </a:rPr>
              <a:t>different stakeholders </a:t>
            </a:r>
            <a:r>
              <a:rPr lang="en-US" sz="2000" dirty="0">
                <a:solidFill>
                  <a:srgbClr val="000000"/>
                </a:solidFill>
                <a:latin typeface="Times New Roman" panose="02020603050405020304" pitchFamily="18" charset="0"/>
                <a:cs typeface="Times New Roman" panose="02020603050405020304" pitchFamily="18" charset="0"/>
              </a:rPr>
              <a:t>in the organization.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 board of the organization then needs to </a:t>
            </a:r>
            <a:r>
              <a:rPr lang="en-US" sz="2000" b="1" u="sng" dirty="0">
                <a:solidFill>
                  <a:srgbClr val="000000"/>
                </a:solidFill>
                <a:latin typeface="Times New Roman" panose="02020603050405020304" pitchFamily="18" charset="0"/>
                <a:cs typeface="Times New Roman" panose="02020603050405020304" pitchFamily="18" charset="0"/>
              </a:rPr>
              <a:t>develop an effective and efficient strategy </a:t>
            </a:r>
            <a:r>
              <a:rPr lang="en-US" sz="2000" dirty="0">
                <a:solidFill>
                  <a:srgbClr val="000000"/>
                </a:solidFill>
                <a:latin typeface="Times New Roman" panose="02020603050405020304" pitchFamily="18" charset="0"/>
                <a:cs typeface="Times New Roman" panose="02020603050405020304" pitchFamily="18" charset="0"/>
              </a:rPr>
              <a:t>that will deliver exactly </a:t>
            </a:r>
            <a:r>
              <a:rPr lang="en-US" sz="2000" b="1" u="sng" dirty="0">
                <a:solidFill>
                  <a:srgbClr val="000000"/>
                </a:solidFill>
                <a:latin typeface="Times New Roman" panose="02020603050405020304" pitchFamily="18" charset="0"/>
                <a:cs typeface="Times New Roman" panose="02020603050405020304" pitchFamily="18" charset="0"/>
              </a:rPr>
              <a:t>what is expected </a:t>
            </a:r>
            <a:r>
              <a:rPr lang="en-US" sz="2000" dirty="0">
                <a:solidFill>
                  <a:srgbClr val="000000"/>
                </a:solidFill>
                <a:latin typeface="Times New Roman" panose="02020603050405020304" pitchFamily="18" charset="0"/>
                <a:cs typeface="Times New Roman" panose="02020603050405020304" pitchFamily="18" charset="0"/>
              </a:rPr>
              <a:t>in terms of the mission, objectives and expectations.</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In order to make </a:t>
            </a:r>
            <a:r>
              <a:rPr lang="en-US" sz="2000" b="1" u="sng" dirty="0">
                <a:solidFill>
                  <a:srgbClr val="000000"/>
                </a:solidFill>
                <a:latin typeface="Times New Roman" panose="02020603050405020304" pitchFamily="18" charset="0"/>
                <a:cs typeface="Times New Roman" panose="02020603050405020304" pitchFamily="18" charset="0"/>
              </a:rPr>
              <a:t>correct strategic decisions</a:t>
            </a:r>
            <a:r>
              <a:rPr lang="en-US" sz="2000" dirty="0">
                <a:solidFill>
                  <a:srgbClr val="000000"/>
                </a:solidFill>
                <a:latin typeface="Times New Roman" panose="02020603050405020304" pitchFamily="18" charset="0"/>
                <a:cs typeface="Times New Roman" panose="02020603050405020304" pitchFamily="18" charset="0"/>
              </a:rPr>
              <a:t>, the board of the organization will need </a:t>
            </a:r>
            <a:r>
              <a:rPr lang="en-US" sz="2000" b="1" u="sng" dirty="0">
                <a:solidFill>
                  <a:srgbClr val="000000"/>
                </a:solidFill>
                <a:latin typeface="Times New Roman" panose="02020603050405020304" pitchFamily="18" charset="0"/>
                <a:cs typeface="Times New Roman" panose="02020603050405020304" pitchFamily="18" charset="0"/>
              </a:rPr>
              <a:t>access to risk information</a:t>
            </a:r>
            <a:r>
              <a:rPr lang="en-US" sz="20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03686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39A49-DD07-7D82-0F08-B4234038E3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448D44-4D7D-B634-5655-E193C805A5C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7F14C61-E8E4-894F-CA24-4DE6AB4F727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75A335B9-DA37-C121-9041-2FEB5330E4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9FC917-8FA1-CA8F-EDB0-1289B2D2420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A6FD28-D328-B06E-A01A-C8596DCF888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C6F3A11-63A5-59A1-842A-8D87A591C1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2EFEB0-AF72-A9BA-9C9D-C4655338F1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89EC4E0-CD59-B23B-A946-96E9614EE43D}"/>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strategy</a:t>
            </a:r>
          </a:p>
        </p:txBody>
      </p:sp>
      <p:sp>
        <p:nvSpPr>
          <p:cNvPr id="8" name="TextBox 7">
            <a:extLst>
              <a:ext uri="{FF2B5EF4-FFF2-40B4-BE49-F238E27FC236}">
                <a16:creationId xmlns:a16="http://schemas.microsoft.com/office/drawing/2014/main" id="{DCD7CB98-4300-FDD1-F05A-A2EF3FC18DCF}"/>
              </a:ext>
            </a:extLst>
          </p:cNvPr>
          <p:cNvSpPr txBox="1"/>
          <p:nvPr/>
        </p:nvSpPr>
        <p:spPr>
          <a:xfrm>
            <a:off x="1152390" y="3328129"/>
            <a:ext cx="9715570" cy="1631216"/>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A risk </a:t>
            </a:r>
            <a:r>
              <a:rPr lang="en-US" sz="2000" b="1" u="sng" dirty="0">
                <a:solidFill>
                  <a:srgbClr val="000000"/>
                </a:solidFill>
                <a:latin typeface="Times New Roman" panose="02020603050405020304" pitchFamily="18" charset="0"/>
                <a:cs typeface="Times New Roman" panose="02020603050405020304" pitchFamily="18" charset="0"/>
              </a:rPr>
              <a:t>assessment</a:t>
            </a:r>
            <a:r>
              <a:rPr lang="en-US" sz="2000" dirty="0">
                <a:solidFill>
                  <a:srgbClr val="000000"/>
                </a:solidFill>
                <a:latin typeface="Times New Roman" panose="02020603050405020304" pitchFamily="18" charset="0"/>
                <a:cs typeface="Times New Roman" panose="02020603050405020304" pitchFamily="18" charset="0"/>
              </a:rPr>
              <a:t> of the </a:t>
            </a:r>
            <a:r>
              <a:rPr lang="en-US" sz="2000" b="1" u="sng" dirty="0">
                <a:solidFill>
                  <a:srgbClr val="000000"/>
                </a:solidFill>
                <a:latin typeface="Times New Roman" panose="02020603050405020304" pitchFamily="18" charset="0"/>
                <a:cs typeface="Times New Roman" panose="02020603050405020304" pitchFamily="18" charset="0"/>
              </a:rPr>
              <a:t>proposed strategy</a:t>
            </a:r>
            <a:r>
              <a:rPr lang="en-US" sz="2000" dirty="0">
                <a:solidFill>
                  <a:srgbClr val="000000"/>
                </a:solidFill>
                <a:latin typeface="Times New Roman" panose="02020603050405020304" pitchFamily="18" charset="0"/>
                <a:cs typeface="Times New Roman" panose="02020603050405020304" pitchFamily="18" charset="0"/>
              </a:rPr>
              <a:t>, together with a risk assessment of </a:t>
            </a:r>
            <a:r>
              <a:rPr lang="en-US" sz="2000" b="1" u="sng" dirty="0">
                <a:solidFill>
                  <a:srgbClr val="000000"/>
                </a:solidFill>
                <a:latin typeface="Times New Roman" panose="02020603050405020304" pitchFamily="18" charset="0"/>
                <a:cs typeface="Times New Roman" panose="02020603050405020304" pitchFamily="18" charset="0"/>
              </a:rPr>
              <a:t>any viable alternative strategies</a:t>
            </a:r>
            <a:r>
              <a:rPr lang="en-US" sz="2000" dirty="0">
                <a:solidFill>
                  <a:srgbClr val="000000"/>
                </a:solidFill>
                <a:latin typeface="Times New Roman" panose="02020603050405020304" pitchFamily="18" charset="0"/>
                <a:cs typeface="Times New Roman" panose="02020603050405020304" pitchFamily="18" charset="0"/>
              </a:rPr>
              <a:t>, should be undertaken.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 availability of this </a:t>
            </a:r>
            <a:r>
              <a:rPr lang="en-US" sz="2000" b="1" u="sng" dirty="0">
                <a:solidFill>
                  <a:srgbClr val="000000"/>
                </a:solidFill>
                <a:latin typeface="Times New Roman" panose="02020603050405020304" pitchFamily="18" charset="0"/>
                <a:cs typeface="Times New Roman" panose="02020603050405020304" pitchFamily="18" charset="0"/>
              </a:rPr>
              <a:t>risk assessment information </a:t>
            </a:r>
            <a:r>
              <a:rPr lang="en-US" sz="2000" dirty="0">
                <a:solidFill>
                  <a:srgbClr val="000000"/>
                </a:solidFill>
                <a:latin typeface="Times New Roman" panose="02020603050405020304" pitchFamily="18" charset="0"/>
                <a:cs typeface="Times New Roman" panose="02020603050405020304" pitchFamily="18" charset="0"/>
              </a:rPr>
              <a:t>will ensure that the strategic </a:t>
            </a:r>
            <a:r>
              <a:rPr lang="en-US" sz="2000" b="1" u="sng" dirty="0">
                <a:solidFill>
                  <a:srgbClr val="000000"/>
                </a:solidFill>
                <a:latin typeface="Times New Roman" panose="02020603050405020304" pitchFamily="18" charset="0"/>
                <a:cs typeface="Times New Roman" panose="02020603050405020304" pitchFamily="18" charset="0"/>
              </a:rPr>
              <a:t>decisions are more likely to be correct</a:t>
            </a:r>
            <a:r>
              <a:rPr lang="en-US" sz="20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287025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776D3-DEBE-4949-106B-50001DAAE6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51AEDF-BB9B-F778-DE7E-DE682B45218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91354D-7448-EDF0-B3EF-9809DFDEE52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8F82EE1D-609C-9224-5A15-13153C55DE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23891D-61A7-1BC9-1A26-EF85FA2EC4B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CFD14CE-0C05-6763-1766-0969FDCA145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C0DCB3F-CE8B-8B46-5A8F-DB4925C234B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24805A8-0F3F-A171-A623-E5BE601B1E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5FDF7DB-E2AE-27E2-A2DC-CADD6F33660A}"/>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2" name="TextBox 1">
            <a:extLst>
              <a:ext uri="{FF2B5EF4-FFF2-40B4-BE49-F238E27FC236}">
                <a16:creationId xmlns:a16="http://schemas.microsoft.com/office/drawing/2014/main" id="{49D67DA9-0478-73F8-510A-09772570A126}"/>
              </a:ext>
            </a:extLst>
          </p:cNvPr>
          <p:cNvSpPr txBox="1"/>
          <p:nvPr/>
        </p:nvSpPr>
        <p:spPr>
          <a:xfrm>
            <a:off x="942308" y="2678841"/>
            <a:ext cx="10007118" cy="3170099"/>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It is essential that every organization adopts </a:t>
            </a:r>
            <a:r>
              <a:rPr lang="en-US" sz="2000" b="1" u="sng" dirty="0">
                <a:solidFill>
                  <a:srgbClr val="000000"/>
                </a:solidFill>
                <a:latin typeface="Times New Roman" panose="02020603050405020304" pitchFamily="18" charset="0"/>
                <a:cs typeface="Times New Roman" panose="02020603050405020304" pitchFamily="18" charset="0"/>
              </a:rPr>
              <a:t>the correct core processes. </a:t>
            </a:r>
          </a:p>
          <a:p>
            <a:pPr marL="342900" indent="-342900" algn="just">
              <a:buFont typeface="Wingdings" panose="05000000000000000000" pitchFamily="2" charset="2"/>
              <a:buChar char="§"/>
            </a:pPr>
            <a:endParaRPr lang="en-US" sz="2000" b="1" u="sng"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 core process may be considered as the collection of </a:t>
            </a:r>
            <a:r>
              <a:rPr lang="en-US" sz="2000" b="1" u="sng" dirty="0">
                <a:solidFill>
                  <a:srgbClr val="000000"/>
                </a:solidFill>
                <a:latin typeface="Times New Roman" panose="02020603050405020304" pitchFamily="18" charset="0"/>
                <a:cs typeface="Times New Roman" panose="02020603050405020304" pitchFamily="18" charset="0"/>
              </a:rPr>
              <a:t>activities that deliver </a:t>
            </a:r>
            <a:r>
              <a:rPr lang="en-US" sz="2000" dirty="0">
                <a:solidFill>
                  <a:srgbClr val="000000"/>
                </a:solidFill>
                <a:latin typeface="Times New Roman" panose="02020603050405020304" pitchFamily="18" charset="0"/>
                <a:cs typeface="Times New Roman" panose="02020603050405020304" pitchFamily="18" charset="0"/>
              </a:rPr>
              <a:t>a specific </a:t>
            </a:r>
            <a:r>
              <a:rPr lang="en-US" sz="2000" b="1" u="sng" dirty="0">
                <a:solidFill>
                  <a:srgbClr val="000000"/>
                </a:solidFill>
                <a:latin typeface="Times New Roman" panose="02020603050405020304" pitchFamily="18" charset="0"/>
                <a:cs typeface="Times New Roman" panose="02020603050405020304" pitchFamily="18" charset="0"/>
              </a:rPr>
              <a:t>stakeholder expectation</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This is the meaning of </a:t>
            </a:r>
            <a:r>
              <a:rPr lang="en-US" sz="2000" b="1" u="sng" dirty="0">
                <a:solidFill>
                  <a:srgbClr val="000000"/>
                </a:solidFill>
                <a:latin typeface="Times New Roman" panose="02020603050405020304" pitchFamily="18" charset="0"/>
                <a:cs typeface="Times New Roman" panose="02020603050405020304" pitchFamily="18" charset="0"/>
              </a:rPr>
              <a:t>core process </a:t>
            </a:r>
            <a:r>
              <a:rPr lang="en-US" sz="2000" dirty="0">
                <a:solidFill>
                  <a:srgbClr val="000000"/>
                </a:solidFill>
                <a:latin typeface="Times New Roman" panose="02020603050405020304" pitchFamily="18" charset="0"/>
                <a:cs typeface="Times New Roman" panose="02020603050405020304" pitchFamily="18" charset="0"/>
              </a:rPr>
              <a:t>that is allocated by </a:t>
            </a:r>
            <a:r>
              <a:rPr lang="en-US" sz="2000" b="1" u="sng" dirty="0">
                <a:solidFill>
                  <a:srgbClr val="000000"/>
                </a:solidFill>
                <a:latin typeface="Times New Roman" panose="02020603050405020304" pitchFamily="18" charset="0"/>
                <a:cs typeface="Times New Roman" panose="02020603050405020304" pitchFamily="18" charset="0"/>
              </a:rPr>
              <a:t>business process re-engineering (BPR) </a:t>
            </a:r>
            <a:r>
              <a:rPr lang="en-US" sz="2000" dirty="0">
                <a:solidFill>
                  <a:srgbClr val="000000"/>
                </a:solidFill>
                <a:latin typeface="Times New Roman" panose="02020603050405020304" pitchFamily="18" charset="0"/>
                <a:cs typeface="Times New Roman" panose="02020603050405020304" pitchFamily="18" charset="0"/>
              </a:rPr>
              <a:t>practitioners.</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There is a difference between a </a:t>
            </a:r>
            <a:r>
              <a:rPr lang="en-US" sz="2000" b="1" u="sng" dirty="0">
                <a:solidFill>
                  <a:srgbClr val="000000"/>
                </a:solidFill>
                <a:latin typeface="Times New Roman" panose="02020603050405020304" pitchFamily="18" charset="0"/>
                <a:cs typeface="Times New Roman" panose="02020603050405020304" pitchFamily="18" charset="0"/>
              </a:rPr>
              <a:t>process being efficient and effective</a:t>
            </a:r>
            <a:r>
              <a:rPr lang="en-US" sz="2000" dirty="0">
                <a:solidFill>
                  <a:srgbClr val="000000"/>
                </a:solidFill>
                <a:latin typeface="Times New Roman" panose="02020603050405020304" pitchFamily="18" charset="0"/>
                <a:cs typeface="Times New Roman" panose="02020603050405020304" pitchFamily="18" charset="0"/>
              </a:rPr>
              <a:t>. An efficient process means that there </a:t>
            </a:r>
            <a:r>
              <a:rPr lang="en-US" sz="2000" b="1" u="sng" dirty="0">
                <a:solidFill>
                  <a:srgbClr val="000000"/>
                </a:solidFill>
                <a:latin typeface="Times New Roman" panose="02020603050405020304" pitchFamily="18" charset="0"/>
                <a:cs typeface="Times New Roman" panose="02020603050405020304" pitchFamily="18" charset="0"/>
              </a:rPr>
              <a:t>is no disruption and no excess cost</a:t>
            </a:r>
            <a:r>
              <a:rPr lang="en-US" sz="2000" dirty="0">
                <a:solidFill>
                  <a:srgbClr val="000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2215255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C4215-58F3-CB97-4D27-268F7AB2AB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B820B8-194F-07FA-A6F7-E1C484E463D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5A0AE03-EE5D-660D-753F-43B1296FA92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4E1E2F2D-AC21-7942-490B-F79EB8895E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9A1456-75A8-FC8F-F964-AE40AF97965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DDB4081-FB45-3C27-06CE-21283FF04927}"/>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7E1C9AD-10BA-26AA-6522-C7688FFBA2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BCCBD8-9064-C446-3D8B-59C609CE5A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E434E9C-268A-1D26-B4D4-655D6AD54682}"/>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8" name="TextBox 7">
            <a:extLst>
              <a:ext uri="{FF2B5EF4-FFF2-40B4-BE49-F238E27FC236}">
                <a16:creationId xmlns:a16="http://schemas.microsoft.com/office/drawing/2014/main" id="{1077B887-EEBD-7F24-52C3-301FEED4D273}"/>
              </a:ext>
            </a:extLst>
          </p:cNvPr>
          <p:cNvSpPr txBox="1"/>
          <p:nvPr/>
        </p:nvSpPr>
        <p:spPr>
          <a:xfrm>
            <a:off x="1152390" y="2810272"/>
            <a:ext cx="10007118" cy="2862322"/>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However, the process </a:t>
            </a:r>
            <a:r>
              <a:rPr lang="en-US" sz="2000" b="1" u="sng" dirty="0">
                <a:solidFill>
                  <a:srgbClr val="000000"/>
                </a:solidFill>
                <a:latin typeface="Times New Roman" panose="02020603050405020304" pitchFamily="18" charset="0"/>
                <a:cs typeface="Times New Roman" panose="02020603050405020304" pitchFamily="18" charset="0"/>
              </a:rPr>
              <a:t>may be the incorrect </a:t>
            </a:r>
            <a:r>
              <a:rPr lang="en-US" sz="2000" dirty="0">
                <a:solidFill>
                  <a:srgbClr val="000000"/>
                </a:solidFill>
                <a:latin typeface="Times New Roman" panose="02020603050405020304" pitchFamily="18" charset="0"/>
                <a:cs typeface="Times New Roman" panose="02020603050405020304" pitchFamily="18" charset="0"/>
              </a:rPr>
              <a:t>one for </a:t>
            </a:r>
            <a:r>
              <a:rPr lang="en-US" sz="2000" b="1" u="sng" dirty="0">
                <a:solidFill>
                  <a:srgbClr val="000000"/>
                </a:solidFill>
                <a:latin typeface="Times New Roman" panose="02020603050405020304" pitchFamily="18" charset="0"/>
                <a:cs typeface="Times New Roman" panose="02020603050405020304" pitchFamily="18" charset="0"/>
              </a:rPr>
              <a:t>cost-effectively delivering the requirements</a:t>
            </a:r>
            <a:r>
              <a:rPr lang="en-US" sz="2000" dirty="0">
                <a:solidFill>
                  <a:srgbClr val="000000"/>
                </a:solidFill>
                <a:latin typeface="Times New Roman" panose="02020603050405020304" pitchFamily="18" charset="0"/>
                <a:cs typeface="Times New Roman" panose="02020603050405020304" pitchFamily="18" charset="0"/>
              </a:rPr>
              <a:t>. Where processes need to be improved, a project will normally be undertaken and change achieved.</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In circumstances where a series of projects are required, this is often referred </a:t>
            </a:r>
            <a:r>
              <a:rPr lang="en-US" sz="2000" b="1" u="sng" dirty="0">
                <a:solidFill>
                  <a:srgbClr val="000000"/>
                </a:solidFill>
                <a:latin typeface="Times New Roman" panose="02020603050405020304" pitchFamily="18" charset="0"/>
                <a:cs typeface="Times New Roman" panose="02020603050405020304" pitchFamily="18" charset="0"/>
              </a:rPr>
              <a:t>to as a </a:t>
            </a:r>
            <a:r>
              <a:rPr lang="en-US" sz="2000" b="1" u="sng" dirty="0" err="1">
                <a:solidFill>
                  <a:srgbClr val="000000"/>
                </a:solidFill>
                <a:latin typeface="Times New Roman" panose="02020603050405020304" pitchFamily="18" charset="0"/>
                <a:cs typeface="Times New Roman" panose="02020603050405020304" pitchFamily="18" charset="0"/>
              </a:rPr>
              <a:t>programme</a:t>
            </a:r>
            <a:r>
              <a:rPr lang="en-US" sz="2000" b="1" u="sng" dirty="0">
                <a:solidFill>
                  <a:srgbClr val="000000"/>
                </a:solidFill>
                <a:latin typeface="Times New Roman" panose="02020603050405020304" pitchFamily="18" charset="0"/>
                <a:cs typeface="Times New Roman" panose="02020603050405020304" pitchFamily="18" charset="0"/>
              </a:rPr>
              <a:t> of work.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When a project, or </a:t>
            </a:r>
            <a:r>
              <a:rPr lang="en-US" sz="2000" b="1" u="sng" dirty="0" err="1">
                <a:solidFill>
                  <a:srgbClr val="000000"/>
                </a:solidFill>
                <a:latin typeface="Times New Roman" panose="02020603050405020304" pitchFamily="18" charset="0"/>
                <a:cs typeface="Times New Roman" panose="02020603050405020304" pitchFamily="18" charset="0"/>
              </a:rPr>
              <a:t>programme</a:t>
            </a:r>
            <a:r>
              <a:rPr lang="en-US" sz="2000" b="1" u="sng" dirty="0">
                <a:solidFill>
                  <a:srgbClr val="000000"/>
                </a:solidFill>
                <a:latin typeface="Times New Roman" panose="02020603050405020304" pitchFamily="18" charset="0"/>
                <a:cs typeface="Times New Roman" panose="02020603050405020304" pitchFamily="18" charset="0"/>
              </a:rPr>
              <a:t> of work</a:t>
            </a:r>
            <a:r>
              <a:rPr lang="en-US" sz="2000" dirty="0">
                <a:solidFill>
                  <a:srgbClr val="000000"/>
                </a:solidFill>
                <a:latin typeface="Times New Roman" panose="02020603050405020304" pitchFamily="18" charset="0"/>
                <a:cs typeface="Times New Roman" panose="02020603050405020304" pitchFamily="18" charset="0"/>
              </a:rPr>
              <a:t>, is implemented by an organization, the desire will normally be to improve </a:t>
            </a:r>
            <a:r>
              <a:rPr lang="en-US" sz="2000" b="1" u="sng" dirty="0">
                <a:solidFill>
                  <a:srgbClr val="000000"/>
                </a:solidFill>
                <a:latin typeface="Times New Roman" panose="02020603050405020304" pitchFamily="18" charset="0"/>
                <a:cs typeface="Times New Roman" panose="02020603050405020304" pitchFamily="18" charset="0"/>
              </a:rPr>
              <a:t>the effectiveness and/or efficiency of core processes.</a:t>
            </a:r>
          </a:p>
        </p:txBody>
      </p:sp>
    </p:spTree>
    <p:extLst>
      <p:ext uri="{BB962C8B-B14F-4D97-AF65-F5344CB8AC3E}">
        <p14:creationId xmlns:p14="http://schemas.microsoft.com/office/powerpoint/2010/main" val="11417582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D1697-384F-6350-72BD-960D8A1DF9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BC568D-4D83-C65C-41C0-70A5D545157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F289B2-1BC5-5D9C-3365-C91C364FD09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1361D008-6FDA-4FE1-590F-9E8DD3BB27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548EDF-F382-45B3-AE12-D6492CE4798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5184F9-AF48-BCED-AB75-1CBD8B3D2A7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B2AD42-7D72-43BC-F393-E58C4C8671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FF8288F-A679-A580-5CBD-1835DE0499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6D160C0-A388-B11A-6F54-157C12DA3E86}"/>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2" name="TextBox 1">
            <a:extLst>
              <a:ext uri="{FF2B5EF4-FFF2-40B4-BE49-F238E27FC236}">
                <a16:creationId xmlns:a16="http://schemas.microsoft.com/office/drawing/2014/main" id="{2D10D283-5758-B716-A83F-8C3B42BD3E2A}"/>
              </a:ext>
            </a:extLst>
          </p:cNvPr>
          <p:cNvSpPr txBox="1"/>
          <p:nvPr/>
        </p:nvSpPr>
        <p:spPr>
          <a:xfrm>
            <a:off x="1152390" y="2840012"/>
            <a:ext cx="9902229" cy="2554545"/>
          </a:xfrm>
          <a:prstGeom prst="rect">
            <a:avLst/>
          </a:prstGeom>
          <a:solidFill>
            <a:sysClr val="window" lastClr="FFFFFF">
              <a:lumMod val="75000"/>
            </a:sysClr>
          </a:solidFill>
        </p:spPr>
        <p:txBody>
          <a:bodyPr wrap="square">
            <a:spAutoFit/>
          </a:bodyPr>
          <a:lstStyle/>
          <a:p>
            <a:pPr algn="just">
              <a:defRPr/>
            </a:pPr>
            <a:r>
              <a:rPr lang="en-US" sz="2000" b="1" kern="0" dirty="0">
                <a:solidFill>
                  <a:srgbClr val="C00000"/>
                </a:solidFill>
                <a:latin typeface="Times New Roman" panose="02020603050405020304" pitchFamily="18" charset="0"/>
                <a:cs typeface="Times New Roman" panose="02020603050405020304" pitchFamily="18" charset="0"/>
              </a:rPr>
              <a:t>embracing opportunities</a:t>
            </a:r>
          </a:p>
          <a:p>
            <a:pPr marL="342900" indent="-342900" algn="just">
              <a:buFont typeface="Wingdings" panose="05000000000000000000" pitchFamily="2" charset="2"/>
              <a:buChar char="ü"/>
              <a:defRPr/>
            </a:pPr>
            <a:r>
              <a:rPr lang="en-US" sz="2000" kern="0" dirty="0">
                <a:solidFill>
                  <a:srgbClr val="000000"/>
                </a:solidFill>
                <a:latin typeface="Times New Roman" panose="02020603050405020304" pitchFamily="18" charset="0"/>
                <a:cs typeface="Times New Roman" panose="02020603050405020304" pitchFamily="18" charset="0"/>
              </a:rPr>
              <a:t>Consider two simple examples where the global financial crisis has resulted in benefit or upside of risk for organizations.</a:t>
            </a:r>
          </a:p>
          <a:p>
            <a:pPr marL="342900" indent="-342900" algn="just">
              <a:buFont typeface="Wingdings" panose="05000000000000000000" pitchFamily="2" charset="2"/>
              <a:buChar char="ü"/>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srgbClr val="000000"/>
                </a:solidFill>
                <a:latin typeface="Times New Roman" panose="02020603050405020304" pitchFamily="18" charset="0"/>
                <a:cs typeface="Times New Roman" panose="02020603050405020304" pitchFamily="18" charset="0"/>
              </a:rPr>
              <a:t>An international restaurant brand has discovered that landlords in city center locations are looking for tenants. This has enabled the restaurant business to relocate into busier parts of a city center at reduced rents, whilst also increasing trade and profits.</a:t>
            </a:r>
          </a:p>
          <a:p>
            <a:pPr marL="342900" indent="-342900" algn="just">
              <a:buFont typeface="Wingdings" panose="05000000000000000000" pitchFamily="2" charset="2"/>
              <a:buChar char="ü"/>
              <a:defRPr/>
            </a:pPr>
            <a:endParaRPr lang="en-US" sz="2000" kern="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5766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B46BE-F835-18D2-5F82-41F0BF0B71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1CC956-BDB9-7010-6D59-6FE469AF4EA9}"/>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41891D-8093-8B35-96AF-8112DEF7248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22822D30-3680-AD70-9569-C1ABB69F6A5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730F10-CA54-A4CA-0F12-0FD1452F97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FB3078-40E1-873D-19D5-B71E3983A7B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EE92159-3461-D35C-4BA6-EDAB9DC05A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5A8D1C-B2CB-FEFE-D354-F9A6255FA1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B2B5477-68AE-0BBC-D8FA-91044063D49E}"/>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8" name="TextBox 7">
            <a:extLst>
              <a:ext uri="{FF2B5EF4-FFF2-40B4-BE49-F238E27FC236}">
                <a16:creationId xmlns:a16="http://schemas.microsoft.com/office/drawing/2014/main" id="{204BD377-416E-3765-581F-A2F9818B14E0}"/>
              </a:ext>
            </a:extLst>
          </p:cNvPr>
          <p:cNvSpPr txBox="1"/>
          <p:nvPr/>
        </p:nvSpPr>
        <p:spPr>
          <a:xfrm>
            <a:off x="1144885" y="3113239"/>
            <a:ext cx="9902229" cy="1938992"/>
          </a:xfrm>
          <a:prstGeom prst="rect">
            <a:avLst/>
          </a:prstGeom>
          <a:solidFill>
            <a:sysClr val="window" lastClr="FFFFFF">
              <a:lumMod val="75000"/>
            </a:sysClr>
          </a:solidFill>
        </p:spPr>
        <p:txBody>
          <a:bodyPr wrap="square">
            <a:spAutoFit/>
          </a:bodyPr>
          <a:lstStyle/>
          <a:p>
            <a:pPr algn="just">
              <a:defRPr/>
            </a:pPr>
            <a:r>
              <a:rPr lang="en-US" sz="2000" b="1" kern="0" dirty="0">
                <a:solidFill>
                  <a:srgbClr val="C00000"/>
                </a:solidFill>
                <a:latin typeface="Times New Roman" panose="02020603050405020304" pitchFamily="18" charset="0"/>
                <a:cs typeface="Times New Roman" panose="02020603050405020304" pitchFamily="18" charset="0"/>
              </a:rPr>
              <a:t>embracing opportunities</a:t>
            </a:r>
          </a:p>
          <a:p>
            <a:pPr marL="342900" indent="-342900" algn="just">
              <a:buFont typeface="Wingdings" panose="05000000000000000000" pitchFamily="2" charset="2"/>
              <a:buChar char="ü"/>
              <a:defRPr/>
            </a:pPr>
            <a:r>
              <a:rPr lang="en-US" sz="2000" kern="0" dirty="0">
                <a:solidFill>
                  <a:srgbClr val="000000"/>
                </a:solidFill>
                <a:latin typeface="Times New Roman" panose="02020603050405020304" pitchFamily="18" charset="0"/>
                <a:cs typeface="Times New Roman" panose="02020603050405020304" pitchFamily="18" charset="0"/>
              </a:rPr>
              <a:t>With the reduction in industrial activity resulting from the global financial crisis, an electricity generating company has been able to decommission old, costly generating facilities, and thereby reduce the overall cost per unit of producing electricity. This has increased profit per unit and enabled the company to revise strategic plans for future additional generating capacity to reduce generating costs over the long term</a:t>
            </a: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0256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86729D-6974-7817-99E9-FAFE8CFE04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7188B6-8143-F20F-1904-4359E8C87D9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BB6E59-53F8-088A-041E-97F61A5218B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80172A80-5AC5-2BA9-CAEB-597041C4CD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16AE64-D919-F76D-9E78-6C1CD9897E4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B5140BA-E4DD-4664-C461-BAD18231F4B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17BA304-76D0-943E-F347-3BB02BE43F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AB7E42-08AD-13E8-7D4E-4C6E5F7C27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D7223FF-2DE8-CC68-197C-6A0FEDFBBF3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operations</a:t>
            </a:r>
          </a:p>
        </p:txBody>
      </p:sp>
      <p:sp>
        <p:nvSpPr>
          <p:cNvPr id="2" name="TextBox 1">
            <a:extLst>
              <a:ext uri="{FF2B5EF4-FFF2-40B4-BE49-F238E27FC236}">
                <a16:creationId xmlns:a16="http://schemas.microsoft.com/office/drawing/2014/main" id="{B0D0B0D3-DE94-D70E-06CD-D6009F87D97C}"/>
              </a:ext>
            </a:extLst>
          </p:cNvPr>
          <p:cNvSpPr txBox="1"/>
          <p:nvPr/>
        </p:nvSpPr>
        <p:spPr>
          <a:xfrm>
            <a:off x="1067767" y="2738715"/>
            <a:ext cx="9763653"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It is a fundamental requirement for organizations that they </a:t>
            </a:r>
            <a:r>
              <a:rPr lang="en-US" sz="2000" b="1" u="sng" kern="0" dirty="0">
                <a:solidFill>
                  <a:prstClr val="black"/>
                </a:solidFill>
                <a:latin typeface="Times New Roman" panose="02020603050405020304" pitchFamily="18" charset="0"/>
                <a:cs typeface="Times New Roman" panose="02020603050405020304" pitchFamily="18" charset="0"/>
              </a:rPr>
              <a:t>have effective and efficient operations.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Efficient operations should make </a:t>
            </a:r>
            <a:r>
              <a:rPr lang="en-US" sz="2000" b="1" u="sng" kern="0" dirty="0">
                <a:solidFill>
                  <a:prstClr val="black"/>
                </a:solidFill>
                <a:latin typeface="Times New Roman" panose="02020603050405020304" pitchFamily="18" charset="0"/>
                <a:cs typeface="Times New Roman" panose="02020603050405020304" pitchFamily="18" charset="0"/>
              </a:rPr>
              <a:t>best use of the resources </a:t>
            </a:r>
            <a:r>
              <a:rPr lang="en-US" sz="2000" kern="0" dirty="0">
                <a:solidFill>
                  <a:prstClr val="black"/>
                </a:solidFill>
                <a:latin typeface="Times New Roman" panose="02020603050405020304" pitchFamily="18" charset="0"/>
                <a:cs typeface="Times New Roman" panose="02020603050405020304" pitchFamily="18" charset="0"/>
              </a:rPr>
              <a:t>of the organization and should operate </a:t>
            </a:r>
            <a:r>
              <a:rPr lang="en-US" sz="2000" b="1" u="sng" kern="0" dirty="0">
                <a:solidFill>
                  <a:prstClr val="black"/>
                </a:solidFill>
                <a:latin typeface="Times New Roman" panose="02020603050405020304" pitchFamily="18" charset="0"/>
                <a:cs typeface="Times New Roman" panose="02020603050405020304" pitchFamily="18" charset="0"/>
              </a:rPr>
              <a:t>without unplanned disruption</a:t>
            </a:r>
            <a:r>
              <a:rPr lang="en-US" sz="2000"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Undertaking </a:t>
            </a:r>
            <a:r>
              <a:rPr lang="en-US" sz="2000" b="1" u="sng" kern="0" dirty="0">
                <a:solidFill>
                  <a:prstClr val="black"/>
                </a:solidFill>
                <a:latin typeface="Times New Roman" panose="02020603050405020304" pitchFamily="18" charset="0"/>
                <a:cs typeface="Times New Roman" panose="02020603050405020304" pitchFamily="18" charset="0"/>
              </a:rPr>
              <a:t>efficient operations </a:t>
            </a:r>
            <a:r>
              <a:rPr lang="en-US" sz="2000" kern="0" dirty="0">
                <a:solidFill>
                  <a:prstClr val="black"/>
                </a:solidFill>
                <a:latin typeface="Times New Roman" panose="02020603050405020304" pitchFamily="18" charset="0"/>
                <a:cs typeface="Times New Roman" panose="02020603050405020304" pitchFamily="18" charset="0"/>
              </a:rPr>
              <a:t>that use </a:t>
            </a:r>
            <a:r>
              <a:rPr lang="en-US" sz="2000" b="1" u="sng" kern="0" dirty="0">
                <a:solidFill>
                  <a:prstClr val="black"/>
                </a:solidFill>
                <a:latin typeface="Times New Roman" panose="02020603050405020304" pitchFamily="18" charset="0"/>
                <a:cs typeface="Times New Roman" panose="02020603050405020304" pitchFamily="18" charset="0"/>
              </a:rPr>
              <a:t>minimum resources </a:t>
            </a:r>
            <a:r>
              <a:rPr lang="en-US" sz="2000" kern="0" dirty="0">
                <a:solidFill>
                  <a:prstClr val="black"/>
                </a:solidFill>
                <a:latin typeface="Times New Roman" panose="02020603050405020304" pitchFamily="18" charset="0"/>
                <a:cs typeface="Times New Roman" panose="02020603050405020304" pitchFamily="18" charset="0"/>
              </a:rPr>
              <a:t>and produce </a:t>
            </a:r>
            <a:r>
              <a:rPr lang="en-US" sz="2000" b="1" u="sng" kern="0" dirty="0">
                <a:solidFill>
                  <a:prstClr val="black"/>
                </a:solidFill>
                <a:latin typeface="Times New Roman" panose="02020603050405020304" pitchFamily="18" charset="0"/>
                <a:cs typeface="Times New Roman" panose="02020603050405020304" pitchFamily="18" charset="0"/>
              </a:rPr>
              <a:t>maximum output </a:t>
            </a:r>
            <a:r>
              <a:rPr lang="en-US" sz="2000" kern="0" dirty="0">
                <a:solidFill>
                  <a:prstClr val="black"/>
                </a:solidFill>
                <a:latin typeface="Times New Roman" panose="02020603050405020304" pitchFamily="18" charset="0"/>
                <a:cs typeface="Times New Roman" panose="02020603050405020304" pitchFamily="18" charset="0"/>
              </a:rPr>
              <a:t>will deliver </a:t>
            </a:r>
            <a:r>
              <a:rPr lang="en-US" sz="2000" b="1" u="sng" kern="0" dirty="0">
                <a:solidFill>
                  <a:prstClr val="black"/>
                </a:solidFill>
                <a:latin typeface="Times New Roman" panose="02020603050405020304" pitchFamily="18" charset="0"/>
                <a:cs typeface="Times New Roman" panose="02020603050405020304" pitchFamily="18" charset="0"/>
              </a:rPr>
              <a:t>the greatest benefit </a:t>
            </a:r>
            <a:r>
              <a:rPr lang="en-US" sz="2000" kern="0" dirty="0">
                <a:solidFill>
                  <a:prstClr val="black"/>
                </a:solidFill>
                <a:latin typeface="Times New Roman" panose="02020603050405020304" pitchFamily="18" charset="0"/>
                <a:cs typeface="Times New Roman" panose="02020603050405020304" pitchFamily="18" charset="0"/>
              </a:rPr>
              <a:t>to the organization. Operations also need to be effective in that they represent </a:t>
            </a:r>
            <a:r>
              <a:rPr lang="en-US" sz="2000" b="1" u="sng" kern="0" dirty="0">
                <a:solidFill>
                  <a:prstClr val="black"/>
                </a:solidFill>
                <a:latin typeface="Times New Roman" panose="02020603050405020304" pitchFamily="18" charset="0"/>
                <a:cs typeface="Times New Roman" panose="02020603050405020304" pitchFamily="18" charset="0"/>
              </a:rPr>
              <a:t>the best way of conducting the operations. </a:t>
            </a:r>
          </a:p>
        </p:txBody>
      </p:sp>
    </p:spTree>
    <p:extLst>
      <p:ext uri="{BB962C8B-B14F-4D97-AF65-F5344CB8AC3E}">
        <p14:creationId xmlns:p14="http://schemas.microsoft.com/office/powerpoint/2010/main" val="6917541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16CBD-5D6B-1E4D-2E96-EEBF813C7F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3DFD94-3835-6658-5271-DA2C74811FF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22D0C5-9C10-4284-1EE7-8DD1AB920DE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F96AE015-A9E1-EAB5-9E96-396966FD0D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F99844-6BC2-69E4-445D-0599AC2172A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BC5CA0-59A9-BC53-5CAA-230BE9B4715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D848D8A-9289-4300-679F-660707C133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F33F4F-3B80-F312-3DA7-3CFF4D0FD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1714A14-625C-D634-BFAC-C8BD294D9FF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operations</a:t>
            </a:r>
          </a:p>
        </p:txBody>
      </p:sp>
      <p:sp>
        <p:nvSpPr>
          <p:cNvPr id="8" name="TextBox 7">
            <a:extLst>
              <a:ext uri="{FF2B5EF4-FFF2-40B4-BE49-F238E27FC236}">
                <a16:creationId xmlns:a16="http://schemas.microsoft.com/office/drawing/2014/main" id="{CADF66CF-CE49-5614-BF59-7F725814CFE9}"/>
              </a:ext>
            </a:extLst>
          </p:cNvPr>
          <p:cNvSpPr txBox="1"/>
          <p:nvPr/>
        </p:nvSpPr>
        <p:spPr>
          <a:xfrm>
            <a:off x="1152390" y="3113239"/>
            <a:ext cx="9763653" cy="1938992"/>
          </a:xfrm>
          <a:prstGeom prst="rect">
            <a:avLst/>
          </a:prstGeom>
          <a:solidFill>
            <a:sysClr val="window" lastClr="FFFFFF">
              <a:lumMod val="65000"/>
            </a:sysClr>
          </a:solidFill>
        </p:spPr>
        <p:txBody>
          <a:bodyPr wrap="square">
            <a:spAutoFit/>
          </a:bodyPr>
          <a:lstStyle/>
          <a:p>
            <a:pPr marL="342900" indent="-342900" algn="just">
              <a:buFont typeface="Wingdings" panose="05000000000000000000" pitchFamily="2" charset="2"/>
              <a:buChar char="§"/>
              <a:defRPr/>
            </a:pPr>
            <a:r>
              <a:rPr lang="en-US" sz="2000" kern="0" dirty="0">
                <a:solidFill>
                  <a:srgbClr val="FF0000"/>
                </a:solidFill>
                <a:latin typeface="Times New Roman" panose="02020603050405020304" pitchFamily="18" charset="0"/>
                <a:cs typeface="Times New Roman" panose="02020603050405020304" pitchFamily="18" charset="0"/>
              </a:rPr>
              <a:t>For example</a:t>
            </a:r>
            <a:r>
              <a:rPr lang="en-US" sz="2000"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 it is possible to have an efficient journey by car or bus across a busy city.</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However, the effective way to travel in many large cities is by means of the metro or underground system.</a:t>
            </a:r>
          </a:p>
        </p:txBody>
      </p:sp>
    </p:spTree>
    <p:extLst>
      <p:ext uri="{BB962C8B-B14F-4D97-AF65-F5344CB8AC3E}">
        <p14:creationId xmlns:p14="http://schemas.microsoft.com/office/powerpoint/2010/main" val="21747110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097F-5CA7-694C-B696-2011B3157E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DB02D6-D2D4-DDBF-2CBF-D78B7D9726A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3C4BEF4-B42E-3B0A-BE44-CA090374613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7D122B37-D5BE-0303-AC0F-5D27F9AE1F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1AE359-78CA-A6B0-49A9-7EDFD8E947B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A3788D-0528-E37E-AA45-AFDBEC8C550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F734835-D57F-CEFB-8AA5-66A256EAD2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09C1299-A8B5-02EA-704E-079C6C396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F4FBE48-2902-0AE3-76C8-29C20EFBF6FC}"/>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E85143EE-1FB9-749E-BAB7-2E40FED753A5}"/>
              </a:ext>
            </a:extLst>
          </p:cNvPr>
          <p:cNvSpPr txBox="1"/>
          <p:nvPr/>
        </p:nvSpPr>
        <p:spPr>
          <a:xfrm>
            <a:off x="1144885" y="2877986"/>
            <a:ext cx="9902229" cy="255454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overall approach to the management </a:t>
            </a:r>
            <a:r>
              <a:rPr lang="en-US" sz="2000" b="1" u="sng" kern="0" dirty="0">
                <a:solidFill>
                  <a:prstClr val="black"/>
                </a:solidFill>
                <a:latin typeface="Times New Roman" panose="02020603050405020304" pitchFamily="18" charset="0"/>
                <a:cs typeface="Times New Roman" panose="02020603050405020304" pitchFamily="18" charset="0"/>
              </a:rPr>
              <a:t>of control and opportunity risks </a:t>
            </a:r>
            <a:r>
              <a:rPr lang="en-US" sz="2000" kern="0" dirty="0">
                <a:solidFill>
                  <a:prstClr val="black"/>
                </a:solidFill>
                <a:latin typeface="Times New Roman" panose="02020603050405020304" pitchFamily="18" charset="0"/>
                <a:cs typeface="Times New Roman" panose="02020603050405020304" pitchFamily="18" charset="0"/>
              </a:rPr>
              <a:t>is similar to the approach adopted for the management of hazard risks.</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However, there are </a:t>
            </a:r>
            <a:r>
              <a:rPr lang="en-US" sz="2000" b="1" u="sng" kern="0" dirty="0">
                <a:solidFill>
                  <a:prstClr val="black"/>
                </a:solidFill>
                <a:latin typeface="Times New Roman" panose="02020603050405020304" pitchFamily="18" charset="0"/>
                <a:cs typeface="Times New Roman" panose="02020603050405020304" pitchFamily="18" charset="0"/>
              </a:rPr>
              <a:t>sufficient differences </a:t>
            </a:r>
            <a:r>
              <a:rPr lang="en-US" sz="2000" kern="0" dirty="0">
                <a:solidFill>
                  <a:prstClr val="black"/>
                </a:solidFill>
                <a:latin typeface="Times New Roman" panose="02020603050405020304" pitchFamily="18" charset="0"/>
                <a:cs typeface="Times New Roman" panose="02020603050405020304" pitchFamily="18" charset="0"/>
              </a:rPr>
              <a:t>in the range of options available for these to be </a:t>
            </a:r>
            <a:r>
              <a:rPr lang="en-US" sz="2000" b="1" u="sng" kern="0" dirty="0">
                <a:solidFill>
                  <a:prstClr val="black"/>
                </a:solidFill>
                <a:latin typeface="Times New Roman" panose="02020603050405020304" pitchFamily="18" charset="0"/>
                <a:cs typeface="Times New Roman" panose="02020603050405020304" pitchFamily="18" charset="0"/>
              </a:rPr>
              <a:t>presented separately.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It is worth remembering that projects normally </a:t>
            </a:r>
            <a:r>
              <a:rPr lang="en-US" sz="2000" b="1" u="sng" kern="0" dirty="0">
                <a:solidFill>
                  <a:prstClr val="black"/>
                </a:solidFill>
                <a:latin typeface="Times New Roman" panose="02020603050405020304" pitchFamily="18" charset="0"/>
                <a:cs typeface="Times New Roman" panose="02020603050405020304" pitchFamily="18" charset="0"/>
              </a:rPr>
              <a:t>reflect and implement the tactics </a:t>
            </a:r>
            <a:r>
              <a:rPr lang="en-US" sz="2000" kern="0" dirty="0">
                <a:solidFill>
                  <a:prstClr val="black"/>
                </a:solidFill>
                <a:latin typeface="Times New Roman" panose="02020603050405020304" pitchFamily="18" charset="0"/>
                <a:cs typeface="Times New Roman" panose="02020603050405020304" pitchFamily="18" charset="0"/>
              </a:rPr>
              <a:t>that are being </a:t>
            </a:r>
            <a:r>
              <a:rPr lang="en-US" sz="2000" b="1" u="sng" kern="0" dirty="0">
                <a:solidFill>
                  <a:prstClr val="black"/>
                </a:solidFill>
                <a:latin typeface="Times New Roman" panose="02020603050405020304" pitchFamily="18" charset="0"/>
                <a:cs typeface="Times New Roman" panose="02020603050405020304" pitchFamily="18" charset="0"/>
              </a:rPr>
              <a:t>employed to implement strategy</a:t>
            </a:r>
          </a:p>
        </p:txBody>
      </p:sp>
    </p:spTree>
    <p:extLst>
      <p:ext uri="{BB962C8B-B14F-4D97-AF65-F5344CB8AC3E}">
        <p14:creationId xmlns:p14="http://schemas.microsoft.com/office/powerpoint/2010/main" val="20528494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877E2-7B21-957C-0F76-38BF880877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23DD2D-E4AD-147A-7D79-9E644D4E53C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079708-E984-969B-6881-6F09FE4F8D8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622D2FE7-D8D9-F7AB-9A1D-342C37E414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271AD4-733B-E9D6-30DA-E7B08B4754E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2538649-F939-1D1E-B76E-3EA245EAB87D}"/>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496D73E-9509-25A6-CF43-B9191F006D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49655AB-907F-49FB-425D-0D9BAD9250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7C575B5-124F-2962-9646-AFBEA0335002}"/>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42351A9D-8087-714F-EF8D-604F3C13EFB3}"/>
              </a:ext>
            </a:extLst>
          </p:cNvPr>
          <p:cNvSpPr txBox="1"/>
          <p:nvPr/>
        </p:nvSpPr>
        <p:spPr>
          <a:xfrm>
            <a:off x="1144885" y="2765956"/>
            <a:ext cx="9902229"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The 4Ts of hazard risk management </a:t>
            </a:r>
            <a:r>
              <a:rPr lang="en-US" sz="2000" kern="0" dirty="0">
                <a:solidFill>
                  <a:prstClr val="black"/>
                </a:solidFill>
                <a:latin typeface="Times New Roman" panose="02020603050405020304" pitchFamily="18" charset="0"/>
                <a:cs typeface="Times New Roman" panose="02020603050405020304" pitchFamily="18" charset="0"/>
              </a:rPr>
              <a:t>and the type of controls that are most likely to be associated with each type of hazard risk response.</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next figure suggests that there are </a:t>
            </a:r>
            <a:r>
              <a:rPr lang="en-US" sz="2000" b="1" u="sng" kern="0" dirty="0">
                <a:solidFill>
                  <a:prstClr val="black"/>
                </a:solidFill>
                <a:latin typeface="Times New Roman" panose="02020603050405020304" pitchFamily="18" charset="0"/>
                <a:cs typeface="Times New Roman" panose="02020603050405020304" pitchFamily="18" charset="0"/>
              </a:rPr>
              <a:t>a range of responses available</a:t>
            </a:r>
            <a:r>
              <a:rPr lang="en-US" sz="2000" kern="0" dirty="0">
                <a:solidFill>
                  <a:prstClr val="black"/>
                </a:solidFill>
                <a:latin typeface="Times New Roman" panose="02020603050405020304" pitchFamily="18" charset="0"/>
                <a:cs typeface="Times New Roman" panose="02020603050405020304" pitchFamily="18" charset="0"/>
              </a:rPr>
              <a:t> for the management of opportunity risks.</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Developing and implementing effective and efficient strategy </a:t>
            </a:r>
            <a:r>
              <a:rPr lang="en-US" sz="2000" kern="0" dirty="0">
                <a:solidFill>
                  <a:prstClr val="black"/>
                </a:solidFill>
                <a:latin typeface="Times New Roman" panose="02020603050405020304" pitchFamily="18" charset="0"/>
                <a:cs typeface="Times New Roman" panose="02020603050405020304" pitchFamily="18" charset="0"/>
              </a:rPr>
              <a:t>will require the evaluation of  the level of risk associated with each available strategy and the level of </a:t>
            </a:r>
            <a:r>
              <a:rPr lang="en-US" sz="2000" b="1" u="sng" kern="0" dirty="0">
                <a:solidFill>
                  <a:prstClr val="black"/>
                </a:solidFill>
                <a:latin typeface="Times New Roman" panose="02020603050405020304" pitchFamily="18" charset="0"/>
                <a:cs typeface="Times New Roman" panose="02020603050405020304" pitchFamily="18" charset="0"/>
              </a:rPr>
              <a:t>reward</a:t>
            </a:r>
            <a:r>
              <a:rPr lang="en-US" sz="2000" kern="0" dirty="0">
                <a:solidFill>
                  <a:prstClr val="black"/>
                </a:solidFill>
                <a:latin typeface="Times New Roman" panose="02020603050405020304" pitchFamily="18" charset="0"/>
                <a:cs typeface="Times New Roman" panose="02020603050405020304" pitchFamily="18" charset="0"/>
              </a:rPr>
              <a:t> that </a:t>
            </a:r>
            <a:r>
              <a:rPr lang="en-US" sz="2000" b="1" u="sng" kern="0" dirty="0">
                <a:solidFill>
                  <a:prstClr val="black"/>
                </a:solidFill>
                <a:latin typeface="Times New Roman" panose="02020603050405020304" pitchFamily="18" charset="0"/>
                <a:cs typeface="Times New Roman" panose="02020603050405020304" pitchFamily="18" charset="0"/>
              </a:rPr>
              <a:t>the strategy will deliver.</a:t>
            </a:r>
          </a:p>
        </p:txBody>
      </p:sp>
    </p:spTree>
    <p:extLst>
      <p:ext uri="{BB962C8B-B14F-4D97-AF65-F5344CB8AC3E}">
        <p14:creationId xmlns:p14="http://schemas.microsoft.com/office/powerpoint/2010/main" val="852819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921F2-E03C-AF9F-3CD6-2256E85BFB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AF6D09-8D85-FBFC-8741-104F1FF4F14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959191-6C54-E114-29F3-0C7188BE6E1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11C52F47-39B1-A6AA-9086-8E69635845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A28EDB-CA39-AC97-87AD-27654DCF7B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2FF796A-3818-E49F-6762-612EEDE901E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97F4A8F-53EF-C23C-29EF-11EE89B45C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C62B27-ADD2-CBC4-1118-247E31B37A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5EE680-D1EB-D1B7-6C56-EDF92B03304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1C1D8F81-CAA1-4A92-CD4D-A49F22277FA1}"/>
              </a:ext>
            </a:extLst>
          </p:cNvPr>
          <p:cNvSpPr txBox="1"/>
          <p:nvPr/>
        </p:nvSpPr>
        <p:spPr>
          <a:xfrm>
            <a:off x="1152390" y="3088544"/>
            <a:ext cx="9902229" cy="193899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The 4E’s of opportunity management </a:t>
            </a:r>
            <a:r>
              <a:rPr lang="en-US" sz="2000" kern="0" dirty="0">
                <a:solidFill>
                  <a:prstClr val="black"/>
                </a:solidFill>
                <a:latin typeface="Times New Roman" panose="02020603050405020304" pitchFamily="18" charset="0"/>
                <a:cs typeface="Times New Roman" panose="02020603050405020304" pitchFamily="18" charset="0"/>
              </a:rPr>
              <a:t>are set out as </a:t>
            </a:r>
            <a:r>
              <a:rPr lang="en-US" sz="2000" b="1" u="sng" kern="0" dirty="0">
                <a:solidFill>
                  <a:prstClr val="black"/>
                </a:solidFill>
                <a:latin typeface="Times New Roman" panose="02020603050405020304" pitchFamily="18" charset="0"/>
                <a:cs typeface="Times New Roman" panose="02020603050405020304" pitchFamily="18" charset="0"/>
              </a:rPr>
              <a:t>exist, explore, exploit and exit.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There is </a:t>
            </a:r>
            <a:r>
              <a:rPr lang="en-US" sz="2000" b="1" u="sng" kern="0" dirty="0">
                <a:solidFill>
                  <a:prstClr val="black"/>
                </a:solidFill>
                <a:latin typeface="Times New Roman" panose="02020603050405020304" pitchFamily="18" charset="0"/>
                <a:cs typeface="Times New Roman" panose="02020603050405020304" pitchFamily="18" charset="0"/>
              </a:rPr>
              <a:t>a close relationship between the 4Es </a:t>
            </a:r>
            <a:r>
              <a:rPr lang="en-US" sz="2000" kern="0" dirty="0">
                <a:solidFill>
                  <a:prstClr val="black"/>
                </a:solidFill>
                <a:latin typeface="Times New Roman" panose="02020603050405020304" pitchFamily="18" charset="0"/>
                <a:cs typeface="Times New Roman" panose="02020603050405020304" pitchFamily="18" charset="0"/>
              </a:rPr>
              <a:t>and the status of the organization, as illustrated in next figure.</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 A start-up operation </a:t>
            </a:r>
            <a:r>
              <a:rPr lang="en-US" sz="2000" kern="0" dirty="0">
                <a:solidFill>
                  <a:prstClr val="black"/>
                </a:solidFill>
                <a:latin typeface="Times New Roman" panose="02020603050405020304" pitchFamily="18" charset="0"/>
                <a:cs typeface="Times New Roman" panose="02020603050405020304" pitchFamily="18" charset="0"/>
              </a:rPr>
              <a:t>will face a higher level of risk and low potential rewards.</a:t>
            </a:r>
          </a:p>
        </p:txBody>
      </p:sp>
    </p:spTree>
    <p:extLst>
      <p:ext uri="{BB962C8B-B14F-4D97-AF65-F5344CB8AC3E}">
        <p14:creationId xmlns:p14="http://schemas.microsoft.com/office/powerpoint/2010/main" val="33877604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C7390-BADD-917E-744F-363D7A8BC4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141377-F25F-DD2D-CCA9-6A6C61A2A50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8E6E265-6FCA-F161-5603-4E5348909E9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A75DAFC8-72B5-69B6-9C3A-AA72639B34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4BBB5A-DC0F-EEC0-3985-98CEE3C8201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CE59908-A480-CA5F-B6EB-1E104FE298B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EFA1220-9DDA-83B2-65F0-2042CBDAAC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0A43A4-02BC-4A76-411C-AF1117FC7C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A0846E8-E207-7226-735D-3B14F69F8DA0}"/>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CE40FC38-E118-D202-D65C-666D071734D0}"/>
              </a:ext>
            </a:extLst>
          </p:cNvPr>
          <p:cNvSpPr txBox="1"/>
          <p:nvPr/>
        </p:nvSpPr>
        <p:spPr>
          <a:xfrm>
            <a:off x="1152390" y="3242432"/>
            <a:ext cx="9681732" cy="1631216"/>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Entrepreneurial opportunities </a:t>
            </a:r>
            <a:r>
              <a:rPr lang="en-US" sz="2000" kern="0" dirty="0">
                <a:solidFill>
                  <a:prstClr val="black"/>
                </a:solidFill>
                <a:latin typeface="Times New Roman" panose="02020603050405020304" pitchFamily="18" charset="0"/>
                <a:cs typeface="Times New Roman" panose="02020603050405020304" pitchFamily="18" charset="0"/>
              </a:rPr>
              <a:t>will be explored at this time. As the </a:t>
            </a:r>
            <a:r>
              <a:rPr lang="en-US" sz="2000" b="1" u="sng" kern="0" dirty="0">
                <a:solidFill>
                  <a:prstClr val="black"/>
                </a:solidFill>
                <a:latin typeface="Times New Roman" panose="02020603050405020304" pitchFamily="18" charset="0"/>
                <a:cs typeface="Times New Roman" panose="02020603050405020304" pitchFamily="18" charset="0"/>
              </a:rPr>
              <a:t>organization grows, potential rewards</a:t>
            </a:r>
            <a:r>
              <a:rPr lang="en-US" sz="2000" kern="0" dirty="0">
                <a:solidFill>
                  <a:prstClr val="black"/>
                </a:solidFill>
                <a:latin typeface="Times New Roman" panose="02020603050405020304" pitchFamily="18" charset="0"/>
                <a:cs typeface="Times New Roman" panose="02020603050405020304" pitchFamily="18" charset="0"/>
              </a:rPr>
              <a:t> will increase while the level of risk will </a:t>
            </a:r>
            <a:r>
              <a:rPr lang="en-US" sz="2000" b="1" u="sng" kern="0" dirty="0">
                <a:solidFill>
                  <a:prstClr val="black"/>
                </a:solidFill>
                <a:latin typeface="Times New Roman" panose="02020603050405020304" pitchFamily="18" charset="0"/>
                <a:cs typeface="Times New Roman" panose="02020603050405020304" pitchFamily="18" charset="0"/>
              </a:rPr>
              <a:t>remain high.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organization will seek to </a:t>
            </a:r>
            <a:r>
              <a:rPr lang="en-US" sz="2000" b="1" u="sng" kern="0" dirty="0">
                <a:solidFill>
                  <a:prstClr val="black"/>
                </a:solidFill>
                <a:latin typeface="Times New Roman" panose="02020603050405020304" pitchFamily="18" charset="0"/>
                <a:cs typeface="Times New Roman" panose="02020603050405020304" pitchFamily="18" charset="0"/>
              </a:rPr>
              <a:t>achieve growth</a:t>
            </a:r>
            <a:r>
              <a:rPr lang="en-US" sz="2000" kern="0" dirty="0">
                <a:solidFill>
                  <a:prstClr val="black"/>
                </a:solidFill>
                <a:latin typeface="Times New Roman" panose="02020603050405020304" pitchFamily="18" charset="0"/>
                <a:cs typeface="Times New Roman" panose="02020603050405020304" pitchFamily="18" charset="0"/>
              </a:rPr>
              <a:t>, but may feel </a:t>
            </a:r>
            <a:r>
              <a:rPr lang="en-US" sz="2000" b="1" u="sng" kern="0" dirty="0">
                <a:solidFill>
                  <a:prstClr val="black"/>
                </a:solidFill>
                <a:latin typeface="Times New Roman" panose="02020603050405020304" pitchFamily="18" charset="0"/>
                <a:cs typeface="Times New Roman" panose="02020603050405020304" pitchFamily="18" charset="0"/>
              </a:rPr>
              <a:t>that growth is too slow or the level of risk remains too high</a:t>
            </a:r>
            <a:r>
              <a:rPr lang="en-US" sz="2000" kern="0" dirty="0">
                <a:solidFill>
                  <a:prstClr val="black"/>
                </a:solidFill>
                <a:latin typeface="Times New Roman" panose="02020603050405020304" pitchFamily="18" charset="0"/>
                <a:cs typeface="Times New Roman" panose="02020603050405020304" pitchFamily="18" charset="0"/>
              </a:rPr>
              <a:t>, and if so it will exit from those operations.</a:t>
            </a:r>
          </a:p>
        </p:txBody>
      </p:sp>
    </p:spTree>
    <p:extLst>
      <p:ext uri="{BB962C8B-B14F-4D97-AF65-F5344CB8AC3E}">
        <p14:creationId xmlns:p14="http://schemas.microsoft.com/office/powerpoint/2010/main" val="13540110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B3645-8104-431C-2594-33FB9FBBCA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A5CA31-E164-775E-CE60-AC8CAF60786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DCA43F-6CFB-843F-BED5-55432CA9260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084335BC-4AB4-CA97-37D0-40C8F570A8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1A654E-8DA5-7EF8-E170-7FD3F306CD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79AC3D-29E6-4145-81BC-CFF4F9F9CBED}"/>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290BBED-A489-DF8B-55BC-98605B70A1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BE8FE7-89CA-94B4-DD52-15C5CA4B06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5B487B8-0058-43FF-CB12-C0F6D008183A}"/>
              </a:ext>
            </a:extLst>
          </p:cNvPr>
          <p:cNvSpPr txBox="1"/>
          <p:nvPr/>
        </p:nvSpPr>
        <p:spPr>
          <a:xfrm>
            <a:off x="1455843" y="204619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pic>
        <p:nvPicPr>
          <p:cNvPr id="2" name="Picture 1">
            <a:extLst>
              <a:ext uri="{FF2B5EF4-FFF2-40B4-BE49-F238E27FC236}">
                <a16:creationId xmlns:a16="http://schemas.microsoft.com/office/drawing/2014/main" id="{529CB3D5-05DA-7407-4D5C-3E277A14AD13}"/>
              </a:ext>
            </a:extLst>
          </p:cNvPr>
          <p:cNvPicPr>
            <a:picLocks noChangeAspect="1"/>
          </p:cNvPicPr>
          <p:nvPr/>
        </p:nvPicPr>
        <p:blipFill>
          <a:blip r:embed="rId3"/>
          <a:stretch>
            <a:fillRect/>
          </a:stretch>
        </p:blipFill>
        <p:spPr>
          <a:xfrm>
            <a:off x="1583636" y="2552261"/>
            <a:ext cx="8397582" cy="3403244"/>
          </a:xfrm>
          <a:prstGeom prst="rect">
            <a:avLst/>
          </a:prstGeom>
        </p:spPr>
      </p:pic>
    </p:spTree>
    <p:extLst>
      <p:ext uri="{BB962C8B-B14F-4D97-AF65-F5344CB8AC3E}">
        <p14:creationId xmlns:p14="http://schemas.microsoft.com/office/powerpoint/2010/main" val="37287684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BD65B-3216-1EB2-2ED4-5C5205E940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B9165B-B9FB-767A-24DC-AD1A6316599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AE1E9E-1263-BA16-7166-0E100648408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7B70BC32-D72F-04C5-DB34-A100AD2816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B0D7C3-0694-01D4-7EEF-73916796CB1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2EFE3E-5E92-34B8-5F72-936D13F3FC6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914122B-1B47-E892-F5C0-0CFFBDDBB9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7314A4-C00D-0D45-7A0A-36B7A4FC7E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BCA34A1-39CB-5878-899E-DC89F715D610}"/>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39E0AD23-6884-6FFD-A5BC-3DA0496785C5}"/>
              </a:ext>
            </a:extLst>
          </p:cNvPr>
          <p:cNvSpPr txBox="1"/>
          <p:nvPr/>
        </p:nvSpPr>
        <p:spPr>
          <a:xfrm>
            <a:off x="942308" y="2976462"/>
            <a:ext cx="9761374"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After </a:t>
            </a:r>
            <a:r>
              <a:rPr lang="en-US" sz="2000" b="1" u="sng" kern="0" dirty="0">
                <a:solidFill>
                  <a:prstClr val="black"/>
                </a:solidFill>
                <a:latin typeface="Times New Roman" panose="02020603050405020304" pitchFamily="18" charset="0"/>
                <a:cs typeface="Times New Roman" panose="02020603050405020304" pitchFamily="18" charset="0"/>
              </a:rPr>
              <a:t>a period of growth</a:t>
            </a:r>
            <a:r>
              <a:rPr lang="en-US" sz="2000" kern="0" dirty="0">
                <a:solidFill>
                  <a:prstClr val="black"/>
                </a:solidFill>
                <a:latin typeface="Times New Roman" panose="02020603050405020304" pitchFamily="18" charset="0"/>
                <a:cs typeface="Times New Roman" panose="02020603050405020304" pitchFamily="18" charset="0"/>
              </a:rPr>
              <a:t>, the organization should be achieving </a:t>
            </a:r>
            <a:r>
              <a:rPr lang="en-US" sz="2000" b="1" u="sng" kern="0" dirty="0">
                <a:solidFill>
                  <a:prstClr val="black"/>
                </a:solidFill>
                <a:latin typeface="Times New Roman" panose="02020603050405020304" pitchFamily="18" charset="0"/>
                <a:cs typeface="Times New Roman" panose="02020603050405020304" pitchFamily="18" charset="0"/>
              </a:rPr>
              <a:t>a high reward for a reduced risk.</a:t>
            </a:r>
            <a:r>
              <a:rPr lang="en-US" sz="2000" kern="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This represents </a:t>
            </a:r>
            <a:r>
              <a:rPr lang="en-US" sz="2000" b="1" u="sng" kern="0" dirty="0">
                <a:solidFill>
                  <a:prstClr val="black"/>
                </a:solidFill>
                <a:latin typeface="Times New Roman" panose="02020603050405020304" pitchFamily="18" charset="0"/>
                <a:cs typeface="Times New Roman" panose="02020603050405020304" pitchFamily="18" charset="0"/>
              </a:rPr>
              <a:t>the phase where the organization </a:t>
            </a:r>
            <a:r>
              <a:rPr lang="en-US" sz="2000" kern="0" dirty="0">
                <a:solidFill>
                  <a:prstClr val="black"/>
                </a:solidFill>
                <a:latin typeface="Times New Roman" panose="02020603050405020304" pitchFamily="18" charset="0"/>
                <a:cs typeface="Times New Roman" panose="02020603050405020304" pitchFamily="18" charset="0"/>
              </a:rPr>
              <a:t>will exploit opportunities </a:t>
            </a:r>
            <a:r>
              <a:rPr lang="en-US" sz="2000" b="1" u="sng" kern="0" dirty="0">
                <a:solidFill>
                  <a:prstClr val="black"/>
                </a:solidFill>
                <a:latin typeface="Times New Roman" panose="02020603050405020304" pitchFamily="18" charset="0"/>
                <a:cs typeface="Times New Roman" panose="02020603050405020304" pitchFamily="18" charset="0"/>
              </a:rPr>
              <a:t>until competitors arrive</a:t>
            </a:r>
            <a:r>
              <a:rPr lang="en-US" sz="2000" kern="0" dirty="0">
                <a:solidFill>
                  <a:prstClr val="black"/>
                </a:solidFill>
                <a:latin typeface="Times New Roman" panose="02020603050405020304" pitchFamily="18" charset="0"/>
                <a:cs typeface="Times New Roman" panose="02020603050405020304" pitchFamily="18" charset="0"/>
              </a:rPr>
              <a:t>. This is a mature operation.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All mature operations </a:t>
            </a:r>
            <a:r>
              <a:rPr lang="en-US" sz="2000" kern="0" dirty="0">
                <a:solidFill>
                  <a:prstClr val="black"/>
                </a:solidFill>
                <a:latin typeface="Times New Roman" panose="02020603050405020304" pitchFamily="18" charset="0"/>
                <a:cs typeface="Times New Roman" panose="02020603050405020304" pitchFamily="18" charset="0"/>
              </a:rPr>
              <a:t>are exposed to the possibility of </a:t>
            </a:r>
            <a:r>
              <a:rPr lang="en-US" sz="2000" b="1" u="sng" kern="0" dirty="0">
                <a:solidFill>
                  <a:prstClr val="black"/>
                </a:solidFill>
                <a:latin typeface="Times New Roman" panose="02020603050405020304" pitchFamily="18" charset="0"/>
                <a:cs typeface="Times New Roman" panose="02020603050405020304" pitchFamily="18" charset="0"/>
              </a:rPr>
              <a:t>decline</a:t>
            </a:r>
            <a:r>
              <a:rPr lang="en-US" sz="2000" kern="0" dirty="0">
                <a:solidFill>
                  <a:prstClr val="black"/>
                </a:solidFill>
                <a:latin typeface="Times New Roman" panose="02020603050405020304" pitchFamily="18" charset="0"/>
                <a:cs typeface="Times New Roman" panose="02020603050405020304" pitchFamily="18" charset="0"/>
              </a:rPr>
              <a:t>, although many organizations choose to exist in a mature, declining market, where risk exposure is low and so are </a:t>
            </a:r>
            <a:r>
              <a:rPr lang="en-US" sz="2000" b="1" u="sng" kern="0" dirty="0">
                <a:solidFill>
                  <a:prstClr val="black"/>
                </a:solidFill>
                <a:latin typeface="Times New Roman" panose="02020603050405020304" pitchFamily="18" charset="0"/>
                <a:cs typeface="Times New Roman" panose="02020603050405020304" pitchFamily="18" charset="0"/>
              </a:rPr>
              <a:t>potential rewards.</a:t>
            </a:r>
          </a:p>
        </p:txBody>
      </p:sp>
    </p:spTree>
    <p:extLst>
      <p:ext uri="{BB962C8B-B14F-4D97-AF65-F5344CB8AC3E}">
        <p14:creationId xmlns:p14="http://schemas.microsoft.com/office/powerpoint/2010/main" val="18117744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FD737-678B-C674-7792-CB5C827C6A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CBA298-3D3F-F25D-6C8A-2B8798BB990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BC5814-C298-850C-8930-51685A5F35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9003F63F-5992-EDF2-0AC4-20803194E4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F85B10-8B89-7438-C3FB-D19EEC0284F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FA44A66-5388-D155-A281-063915AE797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8AB2DE-F534-193C-2C1E-B51F63143F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DA8198F-AEA0-C6E7-4358-2169E19792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607C49F-0851-324E-8387-BD3B9AF66B67}"/>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0E719E48-044C-0B46-4256-A671B0A41B09}"/>
              </a:ext>
            </a:extLst>
          </p:cNvPr>
          <p:cNvSpPr txBox="1"/>
          <p:nvPr/>
        </p:nvSpPr>
        <p:spPr>
          <a:xfrm>
            <a:off x="1144885" y="2625066"/>
            <a:ext cx="9902229" cy="2862322"/>
          </a:xfrm>
          <a:prstGeom prst="rect">
            <a:avLst/>
          </a:prstGeom>
          <a:noFill/>
        </p:spPr>
        <p:txBody>
          <a:bodyPr wrap="square">
            <a:spAutoFit/>
          </a:bodyPr>
          <a:lstStyle/>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application of </a:t>
            </a:r>
            <a:r>
              <a:rPr lang="en-US" sz="2000" b="1" u="sng" kern="0" dirty="0">
                <a:solidFill>
                  <a:prstClr val="black"/>
                </a:solidFill>
                <a:latin typeface="Times New Roman" panose="02020603050405020304" pitchFamily="18" charset="0"/>
                <a:cs typeface="Times New Roman" panose="02020603050405020304" pitchFamily="18" charset="0"/>
              </a:rPr>
              <a:t>the 4Es to the management of strategic</a:t>
            </a:r>
            <a:r>
              <a:rPr lang="en-US" sz="2000" kern="0" dirty="0">
                <a:solidFill>
                  <a:prstClr val="black"/>
                </a:solidFill>
                <a:latin typeface="Times New Roman" panose="02020603050405020304" pitchFamily="18" charset="0"/>
                <a:cs typeface="Times New Roman" panose="02020603050405020304" pitchFamily="18" charset="0"/>
              </a:rPr>
              <a:t>, opportunity or speculative risks is consistent with the description of risk and reward offered</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However, </a:t>
            </a:r>
            <a:r>
              <a:rPr lang="en-US" sz="2000" b="1" u="sng" kern="0" dirty="0">
                <a:solidFill>
                  <a:prstClr val="black"/>
                </a:solidFill>
                <a:latin typeface="Times New Roman" panose="02020603050405020304" pitchFamily="18" charset="0"/>
                <a:cs typeface="Times New Roman" panose="02020603050405020304" pitchFamily="18" charset="0"/>
              </a:rPr>
              <a:t>pursuing opportunity risks </a:t>
            </a:r>
            <a:r>
              <a:rPr lang="en-US" sz="2000" kern="0" dirty="0">
                <a:solidFill>
                  <a:prstClr val="black"/>
                </a:solidFill>
                <a:latin typeface="Times New Roman" panose="02020603050405020304" pitchFamily="18" charset="0"/>
                <a:cs typeface="Times New Roman" panose="02020603050405020304" pitchFamily="18" charset="0"/>
              </a:rPr>
              <a:t>and the development of strategic objectives are the most important issues for many organizations.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Risk management input into </a:t>
            </a:r>
            <a:r>
              <a:rPr lang="en-US" sz="2000" b="1" u="sng" kern="0" dirty="0">
                <a:solidFill>
                  <a:prstClr val="black"/>
                </a:solidFill>
                <a:latin typeface="Times New Roman" panose="02020603050405020304" pitchFamily="18" charset="0"/>
                <a:cs typeface="Times New Roman" panose="02020603050405020304" pitchFamily="18" charset="0"/>
              </a:rPr>
              <a:t>strategic decision making </a:t>
            </a:r>
            <a:r>
              <a:rPr lang="en-US" sz="2000" kern="0" dirty="0">
                <a:solidFill>
                  <a:prstClr val="black"/>
                </a:solidFill>
                <a:latin typeface="Times New Roman" panose="02020603050405020304" pitchFamily="18" charset="0"/>
                <a:cs typeface="Times New Roman" panose="02020603050405020304" pitchFamily="18" charset="0"/>
              </a:rPr>
              <a:t>may not always be as robust and well structured as the risk management input into </a:t>
            </a:r>
            <a:r>
              <a:rPr lang="en-US" sz="2000" b="1" u="sng" kern="0" dirty="0">
                <a:solidFill>
                  <a:prstClr val="black"/>
                </a:solidFill>
                <a:latin typeface="Times New Roman" panose="02020603050405020304" pitchFamily="18" charset="0"/>
                <a:cs typeface="Times New Roman" panose="02020603050405020304" pitchFamily="18" charset="0"/>
              </a:rPr>
              <a:t>operations and projects.</a:t>
            </a:r>
          </a:p>
        </p:txBody>
      </p:sp>
    </p:spTree>
    <p:extLst>
      <p:ext uri="{BB962C8B-B14F-4D97-AF65-F5344CB8AC3E}">
        <p14:creationId xmlns:p14="http://schemas.microsoft.com/office/powerpoint/2010/main" val="11057273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B31D5-926C-D9BF-BB46-E31B06496C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F067C2-2106-325F-5F50-BEF8FF7977A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0575FE-846A-3DE1-6CFA-CBD2BE867C6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5192EE2A-F637-D9BF-6E5B-7A108C1C67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FB4B2A-C117-48F8-6E02-C3A7AFEFC8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EC75B1A-99E7-EF62-B09B-AD721505421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07AD6D1-FA2E-D29D-F391-08E958F94F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5CE3136-BA6A-510C-F224-324B851F71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6C73465-3E50-7C87-0CAE-677708001AD2}"/>
              </a:ext>
            </a:extLst>
          </p:cNvPr>
          <p:cNvSpPr txBox="1"/>
          <p:nvPr/>
        </p:nvSpPr>
        <p:spPr>
          <a:xfrm>
            <a:off x="1454955" y="207838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pic>
        <p:nvPicPr>
          <p:cNvPr id="2" name="Picture 1">
            <a:extLst>
              <a:ext uri="{FF2B5EF4-FFF2-40B4-BE49-F238E27FC236}">
                <a16:creationId xmlns:a16="http://schemas.microsoft.com/office/drawing/2014/main" id="{4F1D86D4-3FDB-813D-177F-FA939A07367E}"/>
              </a:ext>
            </a:extLst>
          </p:cNvPr>
          <p:cNvPicPr>
            <a:picLocks noChangeAspect="1"/>
          </p:cNvPicPr>
          <p:nvPr/>
        </p:nvPicPr>
        <p:blipFill>
          <a:blip r:embed="rId3"/>
          <a:stretch>
            <a:fillRect/>
          </a:stretch>
        </p:blipFill>
        <p:spPr>
          <a:xfrm>
            <a:off x="2979173" y="2611550"/>
            <a:ext cx="6874251" cy="3310141"/>
          </a:xfrm>
          <a:prstGeom prst="rect">
            <a:avLst/>
          </a:prstGeom>
        </p:spPr>
      </p:pic>
    </p:spTree>
    <p:extLst>
      <p:ext uri="{BB962C8B-B14F-4D97-AF65-F5344CB8AC3E}">
        <p14:creationId xmlns:p14="http://schemas.microsoft.com/office/powerpoint/2010/main" val="38044658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7D246-D229-6F26-66F4-FA83E76590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F5F37E-E2FC-85A1-5D5A-1CAB8E7706A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1FDE77-DDE3-E9B1-08F0-52B1DAF539B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953DBD81-837B-AC6A-F48A-88B3D5359E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D408B7-267C-92CF-1403-B8B34C8B083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9C145B-190D-0A7E-2956-499AFE91D9F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8BB011-A98A-2BBA-19D4-38408FE067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5CE6580-2E86-E47B-EA7C-C87F4515E6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3C0A594-A456-10C5-F0EC-4B8432AE721D}"/>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152F7DAE-714B-187B-7585-B27E2DAE9A07}"/>
              </a:ext>
            </a:extLst>
          </p:cNvPr>
          <p:cNvSpPr txBox="1"/>
          <p:nvPr/>
        </p:nvSpPr>
        <p:spPr>
          <a:xfrm>
            <a:off x="942308" y="2670215"/>
            <a:ext cx="10115545"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An organization may find that it has a </a:t>
            </a:r>
            <a:r>
              <a:rPr lang="en-US" sz="2000" b="1" kern="0" dirty="0">
                <a:solidFill>
                  <a:prstClr val="black"/>
                </a:solidFill>
                <a:latin typeface="Times New Roman" panose="02020603050405020304" pitchFamily="18" charset="0"/>
                <a:cs typeface="Times New Roman" panose="02020603050405020304" pitchFamily="18" charset="0"/>
              </a:rPr>
              <a:t>viable business opportunity </a:t>
            </a:r>
            <a:r>
              <a:rPr lang="en-US" sz="2000" kern="0" dirty="0">
                <a:solidFill>
                  <a:prstClr val="black"/>
                </a:solidFill>
                <a:latin typeface="Times New Roman" panose="02020603050405020304" pitchFamily="18" charset="0"/>
                <a:cs typeface="Times New Roman" panose="02020603050405020304" pitchFamily="18" charset="0"/>
              </a:rPr>
              <a:t>but does not </a:t>
            </a:r>
            <a:r>
              <a:rPr lang="en-US" sz="2000" b="1" u="sng" kern="0" dirty="0">
                <a:solidFill>
                  <a:prstClr val="black"/>
                </a:solidFill>
                <a:latin typeface="Times New Roman" panose="02020603050405020304" pitchFamily="18" charset="0"/>
                <a:cs typeface="Times New Roman" panose="02020603050405020304" pitchFamily="18" charset="0"/>
              </a:rPr>
              <a:t>have the resources to exploit </a:t>
            </a:r>
            <a:r>
              <a:rPr lang="en-US" sz="2000" kern="0" dirty="0">
                <a:solidFill>
                  <a:prstClr val="black"/>
                </a:solidFill>
                <a:latin typeface="Times New Roman" panose="02020603050405020304" pitchFamily="18" charset="0"/>
                <a:cs typeface="Times New Roman" panose="02020603050405020304" pitchFamily="18" charset="0"/>
              </a:rPr>
              <a:t>it on its own.</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In these circumstances, the organization </a:t>
            </a:r>
            <a:r>
              <a:rPr lang="en-US" sz="2000" b="1" u="sng" kern="0" dirty="0">
                <a:solidFill>
                  <a:prstClr val="black"/>
                </a:solidFill>
                <a:latin typeface="Times New Roman" panose="02020603050405020304" pitchFamily="18" charset="0"/>
                <a:cs typeface="Times New Roman" panose="02020603050405020304" pitchFamily="18" charset="0"/>
              </a:rPr>
              <a:t>has three main choices:</a:t>
            </a: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b="1" u="sng" kern="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mj-lt"/>
              <a:buAutoNum type="arabicPeriod"/>
              <a:defRPr/>
            </a:pPr>
            <a:r>
              <a:rPr lang="en-US" sz="2000" b="1" u="sng" kern="0" dirty="0">
                <a:solidFill>
                  <a:prstClr val="black"/>
                </a:solidFill>
                <a:latin typeface="Times New Roman" panose="02020603050405020304" pitchFamily="18" charset="0"/>
                <a:cs typeface="Times New Roman" panose="02020603050405020304" pitchFamily="18" charset="0"/>
              </a:rPr>
              <a:t>It may exit the opportunity</a:t>
            </a:r>
            <a:r>
              <a:rPr lang="en-US" sz="2000" kern="0" dirty="0">
                <a:solidFill>
                  <a:prstClr val="black"/>
                </a:solidFill>
                <a:latin typeface="Times New Roman" panose="02020603050405020304" pitchFamily="18" charset="0"/>
                <a:cs typeface="Times New Roman" panose="02020603050405020304" pitchFamily="18" charset="0"/>
              </a:rPr>
              <a:t> because it does not </a:t>
            </a:r>
            <a:r>
              <a:rPr lang="en-US" sz="2000" b="1" u="sng" kern="0" dirty="0">
                <a:solidFill>
                  <a:prstClr val="black"/>
                </a:solidFill>
                <a:latin typeface="Times New Roman" panose="02020603050405020304" pitchFamily="18" charset="0"/>
                <a:cs typeface="Times New Roman" panose="02020603050405020304" pitchFamily="18" charset="0"/>
              </a:rPr>
              <a:t>have the risk appetite or risk capacity </a:t>
            </a:r>
            <a:r>
              <a:rPr lang="en-US" sz="2000" kern="0" dirty="0">
                <a:solidFill>
                  <a:prstClr val="black"/>
                </a:solidFill>
                <a:latin typeface="Times New Roman" panose="02020603050405020304" pitchFamily="18" charset="0"/>
                <a:cs typeface="Times New Roman" panose="02020603050405020304" pitchFamily="18" charset="0"/>
              </a:rPr>
              <a:t>to pursue that opportunity. </a:t>
            </a:r>
          </a:p>
          <a:p>
            <a:pPr marL="457200" indent="-457200" algn="just">
              <a:buFont typeface="+mj-lt"/>
              <a:buAutoNum type="arabicPeriod"/>
              <a:defRPr/>
            </a:pPr>
            <a:r>
              <a:rPr lang="en-US" sz="2000" kern="0" dirty="0">
                <a:solidFill>
                  <a:prstClr val="black"/>
                </a:solidFill>
                <a:latin typeface="Times New Roman" panose="02020603050405020304" pitchFamily="18" charset="0"/>
                <a:cs typeface="Times New Roman" panose="02020603050405020304" pitchFamily="18" charset="0"/>
              </a:rPr>
              <a:t>It </a:t>
            </a:r>
            <a:r>
              <a:rPr lang="en-US" sz="2000" b="1" u="sng" kern="0" dirty="0">
                <a:solidFill>
                  <a:prstClr val="black"/>
                </a:solidFill>
                <a:latin typeface="Times New Roman" panose="02020603050405020304" pitchFamily="18" charset="0"/>
                <a:cs typeface="Times New Roman" panose="02020603050405020304" pitchFamily="18" charset="0"/>
              </a:rPr>
              <a:t>may sell the opportunity </a:t>
            </a:r>
            <a:r>
              <a:rPr lang="en-US" sz="2000" kern="0" dirty="0">
                <a:solidFill>
                  <a:prstClr val="black"/>
                </a:solidFill>
                <a:latin typeface="Times New Roman" panose="02020603050405020304" pitchFamily="18" charset="0"/>
                <a:cs typeface="Times New Roman" panose="02020603050405020304" pitchFamily="18" charset="0"/>
              </a:rPr>
              <a:t>on to an organization that does have the </a:t>
            </a:r>
            <a:r>
              <a:rPr lang="en-US" sz="2000" b="1" u="sng" kern="0" dirty="0">
                <a:solidFill>
                  <a:prstClr val="black"/>
                </a:solidFill>
                <a:latin typeface="Times New Roman" panose="02020603050405020304" pitchFamily="18" charset="0"/>
                <a:cs typeface="Times New Roman" panose="02020603050405020304" pitchFamily="18" charset="0"/>
              </a:rPr>
              <a:t>appetite, capacity and resources to exploit </a:t>
            </a:r>
            <a:r>
              <a:rPr lang="en-US" sz="2000" kern="0" dirty="0">
                <a:solidFill>
                  <a:prstClr val="black"/>
                </a:solidFill>
                <a:latin typeface="Times New Roman" panose="02020603050405020304" pitchFamily="18" charset="0"/>
                <a:cs typeface="Times New Roman" panose="02020603050405020304" pitchFamily="18" charset="0"/>
              </a:rPr>
              <a:t>the opportunity </a:t>
            </a:r>
          </a:p>
          <a:p>
            <a:pPr marL="457200" indent="-457200" algn="just">
              <a:buFont typeface="+mj-lt"/>
              <a:buAutoNum type="arabicPeriod"/>
              <a:defRPr/>
            </a:pPr>
            <a:r>
              <a:rPr lang="en-US" sz="2000" b="1" u="sng" kern="0" dirty="0">
                <a:solidFill>
                  <a:prstClr val="black"/>
                </a:solidFill>
                <a:latin typeface="Times New Roman" panose="02020603050405020304" pitchFamily="18" charset="0"/>
                <a:cs typeface="Times New Roman" panose="02020603050405020304" pitchFamily="18" charset="0"/>
              </a:rPr>
              <a:t>or it may seek to share that opportunity.</a:t>
            </a:r>
          </a:p>
        </p:txBody>
      </p:sp>
    </p:spTree>
    <p:extLst>
      <p:ext uri="{BB962C8B-B14F-4D97-AF65-F5344CB8AC3E}">
        <p14:creationId xmlns:p14="http://schemas.microsoft.com/office/powerpoint/2010/main" val="7834103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E89CB-3E12-4F4D-9DA2-F247CC6ED9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B9A8DA-00B6-B0A3-B024-9EA94130039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504A57-1943-2DB2-E25E-76849DDC23E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3A813475-29BF-FCE1-8574-6CC0172471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9408ED-FF07-681A-90D7-9B166D1037B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4D721E1-06F6-AF09-B22B-CA3D624441B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BBFF1E5-5F49-5679-4DEB-5A725F0531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A5B7DA-AB85-B1BA-C067-A7A9880CD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7518684-1AB3-DF2C-A88E-86DBA099CEBF}"/>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1CADE6BD-B896-4574-8E89-3397A4061CBE}"/>
              </a:ext>
            </a:extLst>
          </p:cNvPr>
          <p:cNvSpPr txBox="1"/>
          <p:nvPr/>
        </p:nvSpPr>
        <p:spPr>
          <a:xfrm>
            <a:off x="1152390" y="2910516"/>
            <a:ext cx="9902229" cy="1883657"/>
          </a:xfrm>
          <a:prstGeom prst="rect">
            <a:avLst/>
          </a:prstGeom>
          <a:solidFill>
            <a:sysClr val="window" lastClr="FFFFFF">
              <a:lumMod val="65000"/>
            </a:sysClr>
          </a:solidFill>
        </p:spPr>
        <p:txBody>
          <a:bodyPr wrap="square">
            <a:spAutoFit/>
          </a:bodyPr>
          <a:lstStyle/>
          <a:p>
            <a:pPr algn="just">
              <a:lnSpc>
                <a:spcPct val="150000"/>
              </a:lnSpc>
              <a:defRPr/>
            </a:pPr>
            <a:r>
              <a:rPr lang="en-US" sz="2000" b="1" u="sng" kern="0" dirty="0">
                <a:solidFill>
                  <a:srgbClr val="C00000"/>
                </a:solidFill>
                <a:latin typeface="Times New Roman" panose="02020603050405020304" pitchFamily="18" charset="0"/>
                <a:cs typeface="Times New Roman" panose="02020603050405020304" pitchFamily="18" charset="0"/>
              </a:rPr>
              <a:t>Opportunity evaluation and response</a:t>
            </a:r>
          </a:p>
          <a:p>
            <a:pPr algn="just">
              <a:lnSpc>
                <a:spcPct val="150000"/>
              </a:lnSpc>
              <a:defRPr/>
            </a:pPr>
            <a:r>
              <a:rPr lang="en-US" sz="2000" kern="0" dirty="0">
                <a:solidFill>
                  <a:prstClr val="black"/>
                </a:solidFill>
                <a:latin typeface="Times New Roman" panose="02020603050405020304" pitchFamily="18" charset="0"/>
                <a:cs typeface="Times New Roman" panose="02020603050405020304" pitchFamily="18" charset="0"/>
              </a:rPr>
              <a:t>The purpose of the evaluation and response is to decide which opportunities require a response and what the recommended response will be. The following are the key terms and concepts when deciding how to respond to an opportunity and they can be used in combination:</a:t>
            </a:r>
          </a:p>
        </p:txBody>
      </p:sp>
    </p:spTree>
    <p:extLst>
      <p:ext uri="{BB962C8B-B14F-4D97-AF65-F5344CB8AC3E}">
        <p14:creationId xmlns:p14="http://schemas.microsoft.com/office/powerpoint/2010/main" val="11059425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94212-365D-3F39-4DA3-2BD66FC11C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9A2A71-F122-0F3E-6066-8D9457465BD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DBD1DE-D920-368B-576D-734F5560ABB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53530BCB-15D0-5530-C3BE-3E7324E93D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858263-2609-D824-3D56-3EE457F9C2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EE54CB5-C458-7A19-95FC-914B6FE8C1B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94B36D6-042A-8275-73B4-DBF47C6553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CB6684-340D-D37B-2403-BF085B43A2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E97C6BC-4421-04BE-3E45-7D5166D16F58}"/>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5918F698-E28D-170E-6DA7-29DF76A34913}"/>
              </a:ext>
            </a:extLst>
          </p:cNvPr>
          <p:cNvSpPr txBox="1"/>
          <p:nvPr/>
        </p:nvSpPr>
        <p:spPr>
          <a:xfrm>
            <a:off x="1152390" y="2835038"/>
            <a:ext cx="9902229" cy="2862322"/>
          </a:xfrm>
          <a:prstGeom prst="rect">
            <a:avLst/>
          </a:prstGeom>
          <a:solidFill>
            <a:sysClr val="window" lastClr="FFFFFF">
              <a:lumMod val="65000"/>
            </a:sysClr>
          </a:solidFill>
        </p:spPr>
        <p:txBody>
          <a:bodyPr wrap="square">
            <a:spAutoFit/>
          </a:bodyPr>
          <a:lstStyle/>
          <a:p>
            <a:pPr algn="just">
              <a:defRPr/>
            </a:pPr>
            <a:r>
              <a:rPr lang="en-US" sz="2000" b="1" u="sng" kern="0" dirty="0">
                <a:solidFill>
                  <a:srgbClr val="C00000"/>
                </a:solidFill>
                <a:latin typeface="Times New Roman" panose="02020603050405020304" pitchFamily="18" charset="0"/>
                <a:cs typeface="Times New Roman" panose="02020603050405020304" pitchFamily="18" charset="0"/>
              </a:rPr>
              <a:t>Opportunity evaluation and response</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Enhance</a:t>
            </a:r>
            <a:r>
              <a:rPr lang="en-US" sz="2000" kern="0" dirty="0">
                <a:solidFill>
                  <a:prstClr val="black"/>
                </a:solidFill>
                <a:latin typeface="Times New Roman" panose="02020603050405020304" pitchFamily="18" charset="0"/>
                <a:cs typeface="Times New Roman" panose="02020603050405020304" pitchFamily="18" charset="0"/>
              </a:rPr>
              <a:t>: the opportunity equivalent of ‘mitigating’ a risk is to enhance the opportunity by increasing the probability and/or the impact.</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Exploit</a:t>
            </a:r>
            <a:r>
              <a:rPr lang="en-US" sz="2000" kern="0" dirty="0">
                <a:solidFill>
                  <a:prstClr val="black"/>
                </a:solidFill>
                <a:latin typeface="Times New Roman" panose="02020603050405020304" pitchFamily="18" charset="0"/>
                <a:cs typeface="Times New Roman" panose="02020603050405020304" pitchFamily="18" charset="0"/>
              </a:rPr>
              <a:t>: equivalent to the ‘avoid’ response, but the ‘exploit’ strategy seeks to make the opportunity definitely happen.</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Ignore</a:t>
            </a:r>
            <a:r>
              <a:rPr lang="en-US" sz="2000" kern="0" dirty="0">
                <a:solidFill>
                  <a:prstClr val="black"/>
                </a:solidFill>
                <a:latin typeface="Times New Roman" panose="02020603050405020304" pitchFamily="18" charset="0"/>
                <a:cs typeface="Times New Roman" panose="02020603050405020304" pitchFamily="18" charset="0"/>
              </a:rPr>
              <a:t>: the ‘acceptance’ strategy takes no measures to deal with a hazard risk, and opportunities can be ignored, with a reactive approach but no explicit actions.</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Sharing</a:t>
            </a:r>
            <a:r>
              <a:rPr lang="en-US" sz="2000" kern="0" dirty="0">
                <a:solidFill>
                  <a:prstClr val="black"/>
                </a:solidFill>
                <a:latin typeface="Times New Roman" panose="02020603050405020304" pitchFamily="18" charset="0"/>
                <a:cs typeface="Times New Roman" panose="02020603050405020304" pitchFamily="18" charset="0"/>
              </a:rPr>
              <a:t> (transfer) opportunity: ‘share’ strategy for opportunities seeks a partner able to manage the opportunity who can maximize the chance of it happening</a:t>
            </a:r>
          </a:p>
        </p:txBody>
      </p:sp>
    </p:spTree>
    <p:extLst>
      <p:ext uri="{BB962C8B-B14F-4D97-AF65-F5344CB8AC3E}">
        <p14:creationId xmlns:p14="http://schemas.microsoft.com/office/powerpoint/2010/main" val="33379104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BE7110-4178-7A30-4CF2-21CDA4B28CB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21AB7D2E-41D7-52C0-D202-18FB7834CC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75B9800-2FE3-54A8-D28B-C12CC1E56983}"/>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2" name="TextBox 1">
            <a:extLst>
              <a:ext uri="{FF2B5EF4-FFF2-40B4-BE49-F238E27FC236}">
                <a16:creationId xmlns:a16="http://schemas.microsoft.com/office/drawing/2014/main" id="{6C96B650-4F5A-3DC5-675F-AD2F4A894E69}"/>
              </a:ext>
            </a:extLst>
          </p:cNvPr>
          <p:cNvSpPr txBox="1"/>
          <p:nvPr/>
        </p:nvSpPr>
        <p:spPr>
          <a:xfrm>
            <a:off x="1152390" y="2910516"/>
            <a:ext cx="9761373" cy="224676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There are </a:t>
            </a:r>
            <a:r>
              <a:rPr lang="en-US" sz="2000" b="1" u="sng" kern="0" dirty="0">
                <a:solidFill>
                  <a:prstClr val="black"/>
                </a:solidFill>
                <a:latin typeface="Times New Roman" panose="02020603050405020304" pitchFamily="18" charset="0"/>
                <a:cs typeface="Times New Roman" panose="02020603050405020304" pitchFamily="18" charset="0"/>
              </a:rPr>
              <a:t>a range of controls </a:t>
            </a:r>
            <a:r>
              <a:rPr lang="en-US" sz="2000" kern="0" dirty="0">
                <a:solidFill>
                  <a:prstClr val="black"/>
                </a:solidFill>
                <a:latin typeface="Times New Roman" panose="02020603050405020304" pitchFamily="18" charset="0"/>
                <a:cs typeface="Times New Roman" panose="02020603050405020304" pitchFamily="18" charset="0"/>
              </a:rPr>
              <a:t>that can be applied to hazard risks. The most </a:t>
            </a:r>
            <a:r>
              <a:rPr lang="en-US" sz="2000" b="1" u="sng" kern="0" dirty="0">
                <a:solidFill>
                  <a:prstClr val="black"/>
                </a:solidFill>
                <a:latin typeface="Times New Roman" panose="02020603050405020304" pitchFamily="18" charset="0"/>
                <a:cs typeface="Times New Roman" panose="02020603050405020304" pitchFamily="18" charset="0"/>
              </a:rPr>
              <a:t>convenient classification system </a:t>
            </a:r>
            <a:r>
              <a:rPr lang="en-US" sz="2000" kern="0" dirty="0">
                <a:solidFill>
                  <a:prstClr val="black"/>
                </a:solidFill>
                <a:latin typeface="Times New Roman" panose="02020603050405020304" pitchFamily="18" charset="0"/>
                <a:cs typeface="Times New Roman" panose="02020603050405020304" pitchFamily="18" charset="0"/>
              </a:rPr>
              <a:t>is to describe these controls as </a:t>
            </a:r>
            <a:r>
              <a:rPr lang="en-US" sz="2000" b="1" u="sng" kern="0" dirty="0">
                <a:solidFill>
                  <a:prstClr val="black"/>
                </a:solidFill>
                <a:latin typeface="Times New Roman" panose="02020603050405020304" pitchFamily="18" charset="0"/>
                <a:cs typeface="Times New Roman" panose="02020603050405020304" pitchFamily="18" charset="0"/>
              </a:rPr>
              <a:t>preventive, corrective, directive and detective</a:t>
            </a:r>
            <a:r>
              <a:rPr lang="en-US" sz="2000"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In relation to hazard risks, the control options of </a:t>
            </a:r>
            <a:r>
              <a:rPr lang="en-US" sz="2000" b="1" u="sng" kern="0" dirty="0">
                <a:solidFill>
                  <a:prstClr val="black"/>
                </a:solidFill>
                <a:latin typeface="Times New Roman" panose="02020603050405020304" pitchFamily="18" charset="0"/>
                <a:cs typeface="Times New Roman" panose="02020603050405020304" pitchFamily="18" charset="0"/>
              </a:rPr>
              <a:t>preventive, corrective, directive and detective (PCDD) </a:t>
            </a:r>
            <a:r>
              <a:rPr lang="en-US" sz="2000" kern="0" dirty="0">
                <a:solidFill>
                  <a:prstClr val="black"/>
                </a:solidFill>
                <a:latin typeface="Times New Roman" panose="02020603050405020304" pitchFamily="18" charset="0"/>
                <a:cs typeface="Times New Roman" panose="02020603050405020304" pitchFamily="18" charset="0"/>
              </a:rPr>
              <a:t>represent a clear hierarchy of controls.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7944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E9846-BF64-A6BC-F9D3-32C8B70C24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818835-DC32-CDDC-C05D-76E4BBBBB8B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92DFD7-07F2-6CA8-8DF0-F855A13A221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659FE243-5E8D-02E4-A3DF-C828984D15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55DA0A-7228-ED8A-C414-3322C3B1C50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951CCF-0E56-BFA8-18F9-A92B60F4F68A}"/>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A0C40AA-CACE-D559-DD79-33921B55DD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CFB9B73-22A5-0AB2-1129-44498270F8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BB260C4-154E-C66D-B8C0-140E9D0F68A8}"/>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pic>
        <p:nvPicPr>
          <p:cNvPr id="8" name="Picture 7">
            <a:extLst>
              <a:ext uri="{FF2B5EF4-FFF2-40B4-BE49-F238E27FC236}">
                <a16:creationId xmlns:a16="http://schemas.microsoft.com/office/drawing/2014/main" id="{175925AD-69BC-F045-0EB7-ED7254DC2023}"/>
              </a:ext>
            </a:extLst>
          </p:cNvPr>
          <p:cNvPicPr>
            <a:picLocks noChangeAspect="1"/>
          </p:cNvPicPr>
          <p:nvPr/>
        </p:nvPicPr>
        <p:blipFill>
          <a:blip r:embed="rId3"/>
          <a:stretch>
            <a:fillRect/>
          </a:stretch>
        </p:blipFill>
        <p:spPr>
          <a:xfrm>
            <a:off x="3982065" y="2468871"/>
            <a:ext cx="7366819" cy="3555159"/>
          </a:xfrm>
          <a:prstGeom prst="rect">
            <a:avLst/>
          </a:prstGeom>
        </p:spPr>
      </p:pic>
    </p:spTree>
    <p:extLst>
      <p:ext uri="{BB962C8B-B14F-4D97-AF65-F5344CB8AC3E}">
        <p14:creationId xmlns:p14="http://schemas.microsoft.com/office/powerpoint/2010/main" val="24231764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BF4EC-22DC-A7F6-08D8-EFC03039B8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9228D7-4333-EAA2-C491-CE9F2680458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729E05-D2F8-CAF7-D83D-1A23EBBFBFA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E0EC6372-7C8F-267F-9F06-A2BDFE4AF5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3047B5-AF21-BA3C-6B49-E6A4DC1805A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508B169-839C-F004-F746-13B811F7E03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8B9F42B-7309-602A-E9F5-65CD49344F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8285232-F8F6-E5F4-6F6F-4D7E68D639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4E25055-ABFD-09FD-666F-E0E43EE6A4CB}"/>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2" name="TextBox 1">
            <a:extLst>
              <a:ext uri="{FF2B5EF4-FFF2-40B4-BE49-F238E27FC236}">
                <a16:creationId xmlns:a16="http://schemas.microsoft.com/office/drawing/2014/main" id="{3068E1F2-D5BA-0C41-1895-1E7CD4959FF0}"/>
              </a:ext>
            </a:extLst>
          </p:cNvPr>
          <p:cNvSpPr txBox="1"/>
          <p:nvPr/>
        </p:nvSpPr>
        <p:spPr>
          <a:xfrm>
            <a:off x="942308" y="2651076"/>
            <a:ext cx="9902229"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1. Preventive (terminate):</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a:t>
            </a:r>
            <a:r>
              <a:rPr lang="en-US" sz="2000" b="1" u="sng" kern="0" dirty="0">
                <a:solidFill>
                  <a:prstClr val="black"/>
                </a:solidFill>
                <a:latin typeface="Times New Roman" panose="02020603050405020304" pitchFamily="18" charset="0"/>
                <a:cs typeface="Times New Roman" panose="02020603050405020304" pitchFamily="18" charset="0"/>
              </a:rPr>
              <a:t>to limit the possibility </a:t>
            </a:r>
            <a:r>
              <a:rPr lang="en-US" sz="2000" kern="0" dirty="0">
                <a:solidFill>
                  <a:prstClr val="black"/>
                </a:solidFill>
                <a:latin typeface="Times New Roman" panose="02020603050405020304" pitchFamily="18" charset="0"/>
                <a:cs typeface="Times New Roman" panose="02020603050405020304" pitchFamily="18" charset="0"/>
              </a:rPr>
              <a:t>of an undesirable outcome being realized. The more important it is to stop an undesirable outcome, then the more important it is to implement appropriate preventive controls</a:t>
            </a:r>
          </a:p>
        </p:txBody>
      </p:sp>
      <p:sp>
        <p:nvSpPr>
          <p:cNvPr id="9" name="TextBox 8">
            <a:extLst>
              <a:ext uri="{FF2B5EF4-FFF2-40B4-BE49-F238E27FC236}">
                <a16:creationId xmlns:a16="http://schemas.microsoft.com/office/drawing/2014/main" id="{304FECF9-B35A-AA0D-0BCE-B868499B7D6F}"/>
              </a:ext>
            </a:extLst>
          </p:cNvPr>
          <p:cNvSpPr txBox="1"/>
          <p:nvPr/>
        </p:nvSpPr>
        <p:spPr>
          <a:xfrm>
            <a:off x="966889" y="4272672"/>
            <a:ext cx="10026891"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2 Corrective (treat):</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a:t>
            </a:r>
            <a:r>
              <a:rPr lang="en-US" sz="2000" b="1" u="sng" kern="0" dirty="0">
                <a:solidFill>
                  <a:prstClr val="black"/>
                </a:solidFill>
                <a:latin typeface="Times New Roman" panose="02020603050405020304" pitchFamily="18" charset="0"/>
                <a:cs typeface="Times New Roman" panose="02020603050405020304" pitchFamily="18" charset="0"/>
              </a:rPr>
              <a:t>to limit the scope for loss</a:t>
            </a:r>
            <a:r>
              <a:rPr lang="en-US" sz="2000" kern="0" dirty="0">
                <a:solidFill>
                  <a:prstClr val="black"/>
                </a:solidFill>
                <a:latin typeface="Times New Roman" panose="02020603050405020304" pitchFamily="18" charset="0"/>
                <a:cs typeface="Times New Roman" panose="02020603050405020304" pitchFamily="18" charset="0"/>
              </a:rPr>
              <a:t> and reduce any undesirable outcomes that have been realized. They may also provide a route of recourse to achieve some recovery against loss or damage.</a:t>
            </a:r>
          </a:p>
        </p:txBody>
      </p:sp>
    </p:spTree>
    <p:extLst>
      <p:ext uri="{BB962C8B-B14F-4D97-AF65-F5344CB8AC3E}">
        <p14:creationId xmlns:p14="http://schemas.microsoft.com/office/powerpoint/2010/main" val="205594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EAB99-0346-2452-B59A-812A8FAA4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E0CFA1-F2B5-3AD2-E586-28441B245DF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60095F-DF36-EC79-6E39-485D8A0BB0D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52A807A8-AF16-294C-CE1D-917BDDF8CE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C49397-BD9B-9D75-5288-F831C4ADE9F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F8868A-DCE8-74FC-7AF2-EA090B37F449}"/>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80E7E5E-86C1-FC8A-638D-BBEDAEDC56D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ED434A-E557-C9E9-DAD9-BD00C3884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6FCC523-5B2C-6C80-A93E-5CBEBF4FC421}"/>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8" name="TextBox 7">
            <a:extLst>
              <a:ext uri="{FF2B5EF4-FFF2-40B4-BE49-F238E27FC236}">
                <a16:creationId xmlns:a16="http://schemas.microsoft.com/office/drawing/2014/main" id="{12E2843A-7001-CEF9-D05D-458F2DD6ADD2}"/>
              </a:ext>
            </a:extLst>
          </p:cNvPr>
          <p:cNvSpPr txBox="1"/>
          <p:nvPr/>
        </p:nvSpPr>
        <p:spPr>
          <a:xfrm>
            <a:off x="1152390" y="2743655"/>
            <a:ext cx="9902229"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3 Directive (transfer)</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to </a:t>
            </a:r>
            <a:r>
              <a:rPr lang="en-US" sz="2000" b="1" u="sng" kern="0" dirty="0">
                <a:solidFill>
                  <a:prstClr val="black"/>
                </a:solidFill>
                <a:latin typeface="Times New Roman" panose="02020603050405020304" pitchFamily="18" charset="0"/>
                <a:cs typeface="Times New Roman" panose="02020603050405020304" pitchFamily="18" charset="0"/>
              </a:rPr>
              <a:t>ensure that a particular outcome is achieved</a:t>
            </a:r>
            <a:r>
              <a:rPr lang="en-US" sz="2000" kern="0" dirty="0">
                <a:solidFill>
                  <a:prstClr val="black"/>
                </a:solidFill>
                <a:latin typeface="Times New Roman" panose="02020603050405020304" pitchFamily="18" charset="0"/>
                <a:cs typeface="Times New Roman" panose="02020603050405020304" pitchFamily="18" charset="0"/>
              </a:rPr>
              <a:t>. They are based on giving directions to people on how to ensure that losses do not occur. They are important, but depend on people following established safe systems of work.</a:t>
            </a:r>
          </a:p>
        </p:txBody>
      </p:sp>
      <p:sp>
        <p:nvSpPr>
          <p:cNvPr id="12" name="TextBox 11">
            <a:extLst>
              <a:ext uri="{FF2B5EF4-FFF2-40B4-BE49-F238E27FC236}">
                <a16:creationId xmlns:a16="http://schemas.microsoft.com/office/drawing/2014/main" id="{8159A0A1-1D18-9B04-47E5-46D608E91659}"/>
              </a:ext>
            </a:extLst>
          </p:cNvPr>
          <p:cNvSpPr txBox="1"/>
          <p:nvPr/>
        </p:nvSpPr>
        <p:spPr>
          <a:xfrm>
            <a:off x="1217262" y="4356965"/>
            <a:ext cx="9777509"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4 Detective (tolerate)</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to </a:t>
            </a:r>
            <a:r>
              <a:rPr lang="en-US" sz="2000" b="1" u="sng" kern="0" dirty="0">
                <a:solidFill>
                  <a:prstClr val="black"/>
                </a:solidFill>
                <a:latin typeface="Times New Roman" panose="02020603050405020304" pitchFamily="18" charset="0"/>
                <a:cs typeface="Times New Roman" panose="02020603050405020304" pitchFamily="18" charset="0"/>
              </a:rPr>
              <a:t>identify occasions when undesirable outcomes have been realized</a:t>
            </a:r>
            <a:r>
              <a:rPr lang="en-US" sz="2000" kern="0" dirty="0">
                <a:solidFill>
                  <a:prstClr val="black"/>
                </a:solidFill>
                <a:latin typeface="Times New Roman" panose="02020603050405020304" pitchFamily="18" charset="0"/>
                <a:cs typeface="Times New Roman" panose="02020603050405020304" pitchFamily="18" charset="0"/>
              </a:rPr>
              <a:t>. Their effect is, by definition, </a:t>
            </a:r>
            <a:r>
              <a:rPr lang="en-US" sz="2000" b="1" u="sng" kern="0" dirty="0">
                <a:solidFill>
                  <a:prstClr val="black"/>
                </a:solidFill>
                <a:latin typeface="Times New Roman" panose="02020603050405020304" pitchFamily="18" charset="0"/>
                <a:cs typeface="Times New Roman" panose="02020603050405020304" pitchFamily="18" charset="0"/>
              </a:rPr>
              <a:t>‘after the event’</a:t>
            </a:r>
            <a:r>
              <a:rPr lang="en-US" sz="2000" kern="0" dirty="0">
                <a:solidFill>
                  <a:prstClr val="black"/>
                </a:solidFill>
                <a:latin typeface="Times New Roman" panose="02020603050405020304" pitchFamily="18" charset="0"/>
                <a:cs typeface="Times New Roman" panose="02020603050405020304" pitchFamily="18" charset="0"/>
              </a:rPr>
              <a:t> so they are only appropriate when it is possible to accept that the loss or damage has occurred.</a:t>
            </a:r>
          </a:p>
        </p:txBody>
      </p:sp>
    </p:spTree>
    <p:extLst>
      <p:ext uri="{BB962C8B-B14F-4D97-AF65-F5344CB8AC3E}">
        <p14:creationId xmlns:p14="http://schemas.microsoft.com/office/powerpoint/2010/main" val="26927584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7F276-6330-3236-92D2-0F6633CAF9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3BECD7-363E-C2BB-46F7-78ECEECA2D9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DAF6B71-08DE-B2E6-8464-B1858EF134A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D5C43495-3156-5088-D3B2-B4BFA4B82C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620BE7-8BCF-58C0-123C-F74EAE0D7C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DEC927-039B-936A-533A-4F9543C6234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89FC3F8-30BF-1533-05AC-FC8F5B724C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8433A7-828B-7533-7B2F-2A96AF3347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6916A229-031A-AA0D-FD30-25F11FB845FC}"/>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pic>
        <p:nvPicPr>
          <p:cNvPr id="2" name="Picture 1">
            <a:extLst>
              <a:ext uri="{FF2B5EF4-FFF2-40B4-BE49-F238E27FC236}">
                <a16:creationId xmlns:a16="http://schemas.microsoft.com/office/drawing/2014/main" id="{FBA3E18F-8968-D4A3-046A-1E5A1ACFED2A}"/>
              </a:ext>
            </a:extLst>
          </p:cNvPr>
          <p:cNvPicPr>
            <a:picLocks noChangeAspect="1"/>
          </p:cNvPicPr>
          <p:nvPr/>
        </p:nvPicPr>
        <p:blipFill>
          <a:blip r:embed="rId3"/>
          <a:stretch>
            <a:fillRect/>
          </a:stretch>
        </p:blipFill>
        <p:spPr>
          <a:xfrm>
            <a:off x="3067664" y="2601181"/>
            <a:ext cx="8242545" cy="3334014"/>
          </a:xfrm>
          <a:prstGeom prst="rect">
            <a:avLst/>
          </a:prstGeom>
        </p:spPr>
      </p:pic>
    </p:spTree>
    <p:extLst>
      <p:ext uri="{BB962C8B-B14F-4D97-AF65-F5344CB8AC3E}">
        <p14:creationId xmlns:p14="http://schemas.microsoft.com/office/powerpoint/2010/main" val="34156246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39757-F8FF-9B13-879E-81A0F0AA47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0F0BAC-4933-53A6-CC5E-232E218268C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E9585B-C7BF-8DD1-1285-88524D63172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A3B5391D-0EF5-CED2-A506-0116E1C5D4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90E622-1128-9BE2-B651-81E1CB67253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701EB9-0AC8-A1CA-54FB-9535B779FC2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AD52363-533C-339C-7322-46395C2794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191ACC3-0E05-6584-19AB-6571A7BD46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3AA24E4-82B9-B715-33E4-D55DD426C355}"/>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8" name="TextBox 7">
            <a:extLst>
              <a:ext uri="{FF2B5EF4-FFF2-40B4-BE49-F238E27FC236}">
                <a16:creationId xmlns:a16="http://schemas.microsoft.com/office/drawing/2014/main" id="{32A8A9DB-B1A5-3264-F537-A17DFA00DF01}"/>
              </a:ext>
            </a:extLst>
          </p:cNvPr>
          <p:cNvSpPr txBox="1"/>
          <p:nvPr/>
        </p:nvSpPr>
        <p:spPr>
          <a:xfrm>
            <a:off x="942308" y="2658905"/>
            <a:ext cx="10087851" cy="3170099"/>
          </a:xfrm>
          <a:prstGeom prst="rect">
            <a:avLst/>
          </a:prstGeom>
          <a:solidFill>
            <a:sysClr val="window" lastClr="FFFFFF">
              <a:lumMod val="75000"/>
            </a:sysClr>
          </a:solidFill>
        </p:spPr>
        <p:txBody>
          <a:bodyPr wrap="square">
            <a:spAutoFit/>
          </a:bodyPr>
          <a:lstStyle/>
          <a:p>
            <a:pPr algn="just">
              <a:defRPr/>
            </a:pPr>
            <a:r>
              <a:rPr lang="en-US" sz="2000" b="1" u="sng" kern="0" dirty="0">
                <a:solidFill>
                  <a:srgbClr val="C00000"/>
                </a:solidFill>
                <a:latin typeface="Times New Roman" panose="02020603050405020304" pitchFamily="18" charset="0"/>
                <a:cs typeface="Times New Roman" panose="02020603050405020304" pitchFamily="18" charset="0"/>
              </a:rPr>
              <a:t>Financial controls for charities</a:t>
            </a:r>
          </a:p>
          <a:p>
            <a:pPr algn="just">
              <a:defRPr/>
            </a:pPr>
            <a:endParaRPr lang="en-US" sz="2000" b="1" u="sng" kern="0" dirty="0">
              <a:solidFill>
                <a:srgbClr val="C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main reason for having financial controls is to reduce the risk of error and fraud. Errors are likely to result in a loss of money, because donors are more likely to give money to charities that they can trust.</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Once you have established your financial controls, they should be discussed and approved by the trustees. You need to ensure that you have the support of all trustees before implementing any new controls. </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Then, implement the financial controls noting who is responsible for each control. By making someone accountable for a financial control, it is more likely to be effective.</a:t>
            </a:r>
          </a:p>
        </p:txBody>
      </p:sp>
    </p:spTree>
    <p:extLst>
      <p:ext uri="{BB962C8B-B14F-4D97-AF65-F5344CB8AC3E}">
        <p14:creationId xmlns:p14="http://schemas.microsoft.com/office/powerpoint/2010/main" val="21630743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89074-DAC0-4E3D-8872-8350D4DFD7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BA8076-4C94-FD86-F52C-25304E76249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079760B-B889-65A3-91DF-D8F4EBD37A8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E09CE5AC-FDF6-FD8D-4C3C-2E42A2C756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6DE22B-9D12-1A8C-170C-4581F1AB6D1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9054917-29D3-BD63-A24D-7A1D8F3B0AE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F8C178-7CCF-3E02-3168-2B895CEB8C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06FA49-778F-422B-2306-E08DE30A93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FEB9741-5D72-FA53-6639-6007EAEA6621}"/>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2" name="TextBox 1">
            <a:extLst>
              <a:ext uri="{FF2B5EF4-FFF2-40B4-BE49-F238E27FC236}">
                <a16:creationId xmlns:a16="http://schemas.microsoft.com/office/drawing/2014/main" id="{64F1551B-18F9-781A-F25F-B2C960D0D294}"/>
              </a:ext>
            </a:extLst>
          </p:cNvPr>
          <p:cNvSpPr txBox="1"/>
          <p:nvPr/>
        </p:nvSpPr>
        <p:spPr>
          <a:xfrm>
            <a:off x="1043615" y="2793926"/>
            <a:ext cx="10104769" cy="2862322"/>
          </a:xfrm>
          <a:prstGeom prst="rect">
            <a:avLst/>
          </a:prstGeom>
          <a:solidFill>
            <a:sysClr val="window" lastClr="FFFFFF">
              <a:lumMod val="75000"/>
            </a:sysClr>
          </a:solidFill>
        </p:spPr>
        <p:txBody>
          <a:bodyPr wrap="square">
            <a:spAutoFit/>
          </a:bodyPr>
          <a:lstStyle/>
          <a:p>
            <a:pPr algn="just">
              <a:defRPr/>
            </a:pPr>
            <a:r>
              <a:rPr lang="en-US" sz="2000" b="1" u="sng" kern="0" dirty="0">
                <a:solidFill>
                  <a:srgbClr val="C00000"/>
                </a:solidFill>
                <a:latin typeface="Times New Roman" panose="02020603050405020304" pitchFamily="18" charset="0"/>
                <a:cs typeface="Times New Roman" panose="02020603050405020304" pitchFamily="18" charset="0"/>
              </a:rPr>
              <a:t>Financial controls for charities</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Controls are only good if they are relevant; therefore, you need to ensure that you routinely review your controls to see if they are still effective.</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As things change, you need to think about making changes to your controls as your organization evolves. </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It can be hard to make changes to existing controls, but assessing why the controls are no longer valid and how new controls can help the organization will help you in putting the changes into place.</a:t>
            </a:r>
          </a:p>
        </p:txBody>
      </p:sp>
    </p:spTree>
    <p:extLst>
      <p:ext uri="{BB962C8B-B14F-4D97-AF65-F5344CB8AC3E}">
        <p14:creationId xmlns:p14="http://schemas.microsoft.com/office/powerpoint/2010/main" val="1934245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027643F-184C-4094-91B7-E1C2C9A0B22C}"/>
</file>

<file path=customXml/itemProps2.xml><?xml version="1.0" encoding="utf-8"?>
<ds:datastoreItem xmlns:ds="http://schemas.openxmlformats.org/officeDocument/2006/customXml" ds:itemID="{95485FE3-0EF6-45CC-B425-D41ED52151FB}"/>
</file>

<file path=customXml/itemProps3.xml><?xml version="1.0" encoding="utf-8"?>
<ds:datastoreItem xmlns:ds="http://schemas.openxmlformats.org/officeDocument/2006/customXml" ds:itemID="{5714C750-4865-489D-A4B8-6F0329F3C142}"/>
</file>

<file path=docProps/app.xml><?xml version="1.0" encoding="utf-8"?>
<Properties xmlns="http://schemas.openxmlformats.org/officeDocument/2006/extended-properties" xmlns:vt="http://schemas.openxmlformats.org/officeDocument/2006/docPropsVTypes">
  <TotalTime>528</TotalTime>
  <Words>3397</Words>
  <Application>Microsoft Office PowerPoint</Application>
  <PresentationFormat>Widescreen</PresentationFormat>
  <Paragraphs>391</Paragraphs>
  <Slides>43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113</cp:revision>
  <dcterms:created xsi:type="dcterms:W3CDTF">2023-04-29T09:08:00Z</dcterms:created>
  <dcterms:modified xsi:type="dcterms:W3CDTF">2024-03-05T21:40:18Z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