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4"/>
  </p:notesMasterIdLst>
  <p:sldIdLst>
    <p:sldId id="480" r:id="rId5"/>
    <p:sldId id="303" r:id="rId6"/>
    <p:sldId id="935" r:id="rId7"/>
    <p:sldId id="510" r:id="rId8"/>
    <p:sldId id="812" r:id="rId9"/>
    <p:sldId id="934" r:id="rId10"/>
    <p:sldId id="928" r:id="rId11"/>
    <p:sldId id="929" r:id="rId12"/>
    <p:sldId id="930" r:id="rId13"/>
    <p:sldId id="931" r:id="rId14"/>
    <p:sldId id="932" r:id="rId15"/>
    <p:sldId id="933" r:id="rId16"/>
    <p:sldId id="936" r:id="rId17"/>
    <p:sldId id="874" r:id="rId18"/>
    <p:sldId id="937" r:id="rId19"/>
    <p:sldId id="938" r:id="rId20"/>
    <p:sldId id="939" r:id="rId21"/>
    <p:sldId id="940" r:id="rId22"/>
    <p:sldId id="941" r:id="rId23"/>
    <p:sldId id="942" r:id="rId24"/>
    <p:sldId id="943" r:id="rId25"/>
    <p:sldId id="944" r:id="rId26"/>
    <p:sldId id="947" r:id="rId27"/>
    <p:sldId id="945" r:id="rId28"/>
    <p:sldId id="946" r:id="rId29"/>
    <p:sldId id="948" r:id="rId30"/>
    <p:sldId id="950" r:id="rId31"/>
    <p:sldId id="949" r:id="rId32"/>
    <p:sldId id="951" r:id="rId33"/>
    <p:sldId id="952" r:id="rId34"/>
    <p:sldId id="956" r:id="rId35"/>
    <p:sldId id="953" r:id="rId36"/>
    <p:sldId id="955" r:id="rId37"/>
    <p:sldId id="957" r:id="rId38"/>
    <p:sldId id="954" r:id="rId39"/>
    <p:sldId id="958" r:id="rId40"/>
    <p:sldId id="921" r:id="rId41"/>
    <p:sldId id="922" r:id="rId42"/>
    <p:sldId id="924" r:id="rId43"/>
    <p:sldId id="923" r:id="rId44"/>
    <p:sldId id="959" r:id="rId45"/>
    <p:sldId id="960" r:id="rId46"/>
    <p:sldId id="925" r:id="rId47"/>
    <p:sldId id="961" r:id="rId48"/>
    <p:sldId id="926" r:id="rId49"/>
    <p:sldId id="927" r:id="rId50"/>
    <p:sldId id="962" r:id="rId51"/>
    <p:sldId id="605" r:id="rId52"/>
    <p:sldId id="349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935"/>
            <p14:sldId id="510"/>
            <p14:sldId id="812"/>
            <p14:sldId id="934"/>
            <p14:sldId id="928"/>
            <p14:sldId id="929"/>
            <p14:sldId id="930"/>
            <p14:sldId id="931"/>
            <p14:sldId id="932"/>
            <p14:sldId id="933"/>
            <p14:sldId id="936"/>
            <p14:sldId id="874"/>
            <p14:sldId id="937"/>
            <p14:sldId id="938"/>
            <p14:sldId id="939"/>
            <p14:sldId id="940"/>
            <p14:sldId id="941"/>
            <p14:sldId id="942"/>
            <p14:sldId id="943"/>
            <p14:sldId id="944"/>
            <p14:sldId id="947"/>
            <p14:sldId id="945"/>
            <p14:sldId id="946"/>
            <p14:sldId id="948"/>
            <p14:sldId id="950"/>
            <p14:sldId id="949"/>
            <p14:sldId id="951"/>
            <p14:sldId id="952"/>
            <p14:sldId id="956"/>
            <p14:sldId id="953"/>
            <p14:sldId id="955"/>
            <p14:sldId id="957"/>
            <p14:sldId id="954"/>
            <p14:sldId id="958"/>
            <p14:sldId id="921"/>
            <p14:sldId id="922"/>
            <p14:sldId id="924"/>
            <p14:sldId id="923"/>
            <p14:sldId id="959"/>
            <p14:sldId id="960"/>
            <p14:sldId id="925"/>
            <p14:sldId id="961"/>
            <p14:sldId id="926"/>
            <p14:sldId id="927"/>
            <p14:sldId id="962"/>
            <p14:sldId id="60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FF66"/>
    <a:srgbClr val="FFCCFF"/>
    <a:srgbClr val="F371CE"/>
    <a:srgbClr val="FF99FF"/>
    <a:srgbClr val="FF9900"/>
    <a:srgbClr val="CC99FF"/>
    <a:srgbClr val="FF0066"/>
    <a:srgbClr val="CC9900"/>
    <a:srgbClr val="F2FB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061" autoAdjust="0"/>
  </p:normalViewPr>
  <p:slideViewPr>
    <p:cSldViewPr snapToGrid="0">
      <p:cViewPr varScale="1">
        <p:scale>
          <a:sx n="77" d="100"/>
          <a:sy n="77" d="100"/>
        </p:scale>
        <p:origin x="90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51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5CFB9F-2A93-44FC-A683-03F1E4938D2B}" type="doc">
      <dgm:prSet loTypeId="urn:microsoft.com/office/officeart/2005/8/layout/orgChart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7D81B82-C8CB-45DF-89B8-D396E4DA874C}">
      <dgm:prSet phldrT="[Text]" custT="1"/>
      <dgm:spPr>
        <a:solidFill>
          <a:srgbClr val="CC99FF"/>
        </a:solidFill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1.Market (Sales Comparison) Approach</a:t>
          </a:r>
        </a:p>
      </dgm:t>
    </dgm:pt>
    <dgm:pt modelId="{8BC2ED8C-7E86-4BFB-973D-4CB4425E9722}" type="parTrans" cxnId="{54B2B3CD-993C-4CC8-BC20-7E7C25F4EF9E}">
      <dgm:prSet/>
      <dgm:spPr/>
      <dgm:t>
        <a:bodyPr/>
        <a:lstStyle/>
        <a:p>
          <a:endParaRPr lang="en-US"/>
        </a:p>
      </dgm:t>
    </dgm:pt>
    <dgm:pt modelId="{3F7C76EB-9CDA-446C-AAC8-A92595D0210F}" type="sibTrans" cxnId="{54B2B3CD-993C-4CC8-BC20-7E7C25F4EF9E}">
      <dgm:prSet/>
      <dgm:spPr/>
      <dgm:t>
        <a:bodyPr/>
        <a:lstStyle/>
        <a:p>
          <a:endParaRPr lang="en-US"/>
        </a:p>
      </dgm:t>
    </dgm:pt>
    <dgm:pt modelId="{E42F95AB-2265-4D7C-9018-8263A1E8B6B4}">
      <dgm:prSet phldrT="[Text]" custT="1"/>
      <dgm:spPr>
        <a:solidFill>
          <a:srgbClr val="66FFFF"/>
        </a:solidFill>
        <a:ln>
          <a:solidFill>
            <a:srgbClr val="00B0F0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2. Income Approach</a:t>
          </a:r>
        </a:p>
      </dgm:t>
    </dgm:pt>
    <dgm:pt modelId="{C3D9CB3A-22EE-4699-A4B3-9B4668825BC6}" type="parTrans" cxnId="{8192B7FF-6C41-4A93-A7FC-7A9314897F4F}">
      <dgm:prSet/>
      <dgm:spPr/>
      <dgm:t>
        <a:bodyPr/>
        <a:lstStyle/>
        <a:p>
          <a:endParaRPr lang="en-US"/>
        </a:p>
      </dgm:t>
    </dgm:pt>
    <dgm:pt modelId="{44A490FD-967A-419A-8B46-398891A0A335}" type="sibTrans" cxnId="{8192B7FF-6C41-4A93-A7FC-7A9314897F4F}">
      <dgm:prSet/>
      <dgm:spPr/>
      <dgm:t>
        <a:bodyPr/>
        <a:lstStyle/>
        <a:p>
          <a:endParaRPr lang="en-US"/>
        </a:p>
      </dgm:t>
    </dgm:pt>
    <dgm:pt modelId="{03A6B4A1-9708-4DC4-B99A-F802948CA9A7}">
      <dgm:prSet phldrT="[Text]" custT="1"/>
      <dgm:spPr>
        <a:solidFill>
          <a:srgbClr val="92D050"/>
        </a:solidFill>
      </dgm:spPr>
      <dgm:t>
        <a:bodyPr/>
        <a:lstStyle/>
        <a:p>
          <a:r>
            <a:rPr lang="en-US" sz="2200" b="1" i="0" dirty="0">
              <a:solidFill>
                <a:schemeClr val="tx1"/>
              </a:solidFill>
            </a:rPr>
            <a:t>3. Cost Approach</a:t>
          </a:r>
          <a:endParaRPr lang="en-US" sz="2200" b="1" dirty="0">
            <a:solidFill>
              <a:schemeClr val="tx1"/>
            </a:solidFill>
            <a:latin typeface="Alexandria"/>
          </a:endParaRPr>
        </a:p>
      </dgm:t>
    </dgm:pt>
    <dgm:pt modelId="{410A4D59-D838-42D2-9A1A-28F8FD9CE27A}" type="parTrans" cxnId="{2C33FCB5-BB21-4004-A5CF-7D9720474D22}">
      <dgm:prSet/>
      <dgm:spPr/>
      <dgm:t>
        <a:bodyPr/>
        <a:lstStyle/>
        <a:p>
          <a:endParaRPr lang="en-US"/>
        </a:p>
      </dgm:t>
    </dgm:pt>
    <dgm:pt modelId="{04957F26-F073-4215-9DCA-5FD14CABFDC0}" type="sibTrans" cxnId="{2C33FCB5-BB21-4004-A5CF-7D9720474D22}">
      <dgm:prSet/>
      <dgm:spPr/>
      <dgm:t>
        <a:bodyPr/>
        <a:lstStyle/>
        <a:p>
          <a:endParaRPr lang="en-US"/>
        </a:p>
      </dgm:t>
    </dgm:pt>
    <dgm:pt modelId="{F0BDE8FF-C464-4407-9C0D-67DD799182F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kumimoji="0" lang="en-US" sz="24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Valuation Approaches</a:t>
          </a:r>
          <a:endParaRPr lang="en-US" sz="2400" b="1" dirty="0">
            <a:solidFill>
              <a:schemeClr val="tx1"/>
            </a:solidFill>
            <a:latin typeface="Alexandria"/>
          </a:endParaRPr>
        </a:p>
      </dgm:t>
    </dgm:pt>
    <dgm:pt modelId="{B79A2208-D60A-480D-985E-58372044B721}" type="sibTrans" cxnId="{5E74A5D1-85B4-42A6-856C-B356F1DE0705}">
      <dgm:prSet/>
      <dgm:spPr/>
      <dgm:t>
        <a:bodyPr/>
        <a:lstStyle/>
        <a:p>
          <a:endParaRPr lang="en-US"/>
        </a:p>
      </dgm:t>
    </dgm:pt>
    <dgm:pt modelId="{EB2029D5-0464-40D7-9161-1C3C908F1E04}" type="parTrans" cxnId="{5E74A5D1-85B4-42A6-856C-B356F1DE0705}">
      <dgm:prSet/>
      <dgm:spPr/>
      <dgm:t>
        <a:bodyPr/>
        <a:lstStyle/>
        <a:p>
          <a:endParaRPr lang="en-US"/>
        </a:p>
      </dgm:t>
    </dgm:pt>
    <dgm:pt modelId="{3D27FFDE-CF88-4914-B720-D4472395A3A1}" type="pres">
      <dgm:prSet presAssocID="{D35CFB9F-2A93-44FC-A683-03F1E4938D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262EEB0-A7D1-4A3B-B82D-4508FBDF559B}" type="pres">
      <dgm:prSet presAssocID="{F0BDE8FF-C464-4407-9C0D-67DD799182F9}" presName="hierRoot1" presStyleCnt="0">
        <dgm:presLayoutVars>
          <dgm:hierBranch val="init"/>
        </dgm:presLayoutVars>
      </dgm:prSet>
      <dgm:spPr/>
    </dgm:pt>
    <dgm:pt modelId="{4E0F7B19-7894-4676-9617-1B82D6E52B82}" type="pres">
      <dgm:prSet presAssocID="{F0BDE8FF-C464-4407-9C0D-67DD799182F9}" presName="rootComposite1" presStyleCnt="0"/>
      <dgm:spPr/>
    </dgm:pt>
    <dgm:pt modelId="{10F302F2-1B36-44A6-9673-49B86B5B32A9}" type="pres">
      <dgm:prSet presAssocID="{F0BDE8FF-C464-4407-9C0D-67DD799182F9}" presName="rootText1" presStyleLbl="node0" presStyleIdx="0" presStyleCnt="1" custScaleX="133735" custScaleY="39190" custLinFactNeighborY="2006">
        <dgm:presLayoutVars>
          <dgm:chPref val="3"/>
        </dgm:presLayoutVars>
      </dgm:prSet>
      <dgm:spPr/>
    </dgm:pt>
    <dgm:pt modelId="{0523BA43-30B0-48FD-8C8B-4D2C59045EFE}" type="pres">
      <dgm:prSet presAssocID="{F0BDE8FF-C464-4407-9C0D-67DD799182F9}" presName="rootConnector1" presStyleLbl="node1" presStyleIdx="0" presStyleCnt="0"/>
      <dgm:spPr/>
    </dgm:pt>
    <dgm:pt modelId="{938522C4-AD99-4552-AFA7-BDA73FEA72D4}" type="pres">
      <dgm:prSet presAssocID="{F0BDE8FF-C464-4407-9C0D-67DD799182F9}" presName="hierChild2" presStyleCnt="0"/>
      <dgm:spPr/>
    </dgm:pt>
    <dgm:pt modelId="{204C9901-B5BA-44E7-A5F2-6E1A94EE6B45}" type="pres">
      <dgm:prSet presAssocID="{8BC2ED8C-7E86-4BFB-973D-4CB4425E9722}" presName="Name37" presStyleLbl="parChTrans1D2" presStyleIdx="0" presStyleCnt="3"/>
      <dgm:spPr/>
    </dgm:pt>
    <dgm:pt modelId="{E4C5E52A-322C-4028-91F3-EA3855075F98}" type="pres">
      <dgm:prSet presAssocID="{47D81B82-C8CB-45DF-89B8-D396E4DA874C}" presName="hierRoot2" presStyleCnt="0">
        <dgm:presLayoutVars>
          <dgm:hierBranch val="init"/>
        </dgm:presLayoutVars>
      </dgm:prSet>
      <dgm:spPr/>
    </dgm:pt>
    <dgm:pt modelId="{D6F2B9BC-707E-4F14-A90F-3BD38E9A5E3A}" type="pres">
      <dgm:prSet presAssocID="{47D81B82-C8CB-45DF-89B8-D396E4DA874C}" presName="rootComposite" presStyleCnt="0"/>
      <dgm:spPr/>
    </dgm:pt>
    <dgm:pt modelId="{97694678-A37C-46CC-A8CA-783C42A8AE40}" type="pres">
      <dgm:prSet presAssocID="{47D81B82-C8CB-45DF-89B8-D396E4DA874C}" presName="rootText" presStyleLbl="node2" presStyleIdx="0" presStyleCnt="3" custScaleY="49664" custLinFactNeighborX="-50" custLinFactNeighborY="39766">
        <dgm:presLayoutVars>
          <dgm:chPref val="3"/>
        </dgm:presLayoutVars>
      </dgm:prSet>
      <dgm:spPr/>
    </dgm:pt>
    <dgm:pt modelId="{11789827-FE15-4D14-A60A-A4E30D96CBF7}" type="pres">
      <dgm:prSet presAssocID="{47D81B82-C8CB-45DF-89B8-D396E4DA874C}" presName="rootConnector" presStyleLbl="node2" presStyleIdx="0" presStyleCnt="3"/>
      <dgm:spPr/>
    </dgm:pt>
    <dgm:pt modelId="{D9F16875-2AAB-478E-B884-768DAC74E840}" type="pres">
      <dgm:prSet presAssocID="{47D81B82-C8CB-45DF-89B8-D396E4DA874C}" presName="hierChild4" presStyleCnt="0"/>
      <dgm:spPr/>
    </dgm:pt>
    <dgm:pt modelId="{649A3590-4302-4B23-AD67-A2ABC118DC55}" type="pres">
      <dgm:prSet presAssocID="{47D81B82-C8CB-45DF-89B8-D396E4DA874C}" presName="hierChild5" presStyleCnt="0"/>
      <dgm:spPr/>
    </dgm:pt>
    <dgm:pt modelId="{82AB8946-F30F-4D86-89FA-2340C7DB56B7}" type="pres">
      <dgm:prSet presAssocID="{C3D9CB3A-22EE-4699-A4B3-9B4668825BC6}" presName="Name37" presStyleLbl="parChTrans1D2" presStyleIdx="1" presStyleCnt="3"/>
      <dgm:spPr/>
    </dgm:pt>
    <dgm:pt modelId="{373E8C4C-D5C5-43E9-8887-7E570D28B4FF}" type="pres">
      <dgm:prSet presAssocID="{E42F95AB-2265-4D7C-9018-8263A1E8B6B4}" presName="hierRoot2" presStyleCnt="0">
        <dgm:presLayoutVars>
          <dgm:hierBranch val="init"/>
        </dgm:presLayoutVars>
      </dgm:prSet>
      <dgm:spPr/>
    </dgm:pt>
    <dgm:pt modelId="{C89FF354-6B9D-49D8-BE7E-9687E057932C}" type="pres">
      <dgm:prSet presAssocID="{E42F95AB-2265-4D7C-9018-8263A1E8B6B4}" presName="rootComposite" presStyleCnt="0"/>
      <dgm:spPr/>
    </dgm:pt>
    <dgm:pt modelId="{9564A198-A897-487B-9FC3-7E19F171EFC8}" type="pres">
      <dgm:prSet presAssocID="{E42F95AB-2265-4D7C-9018-8263A1E8B6B4}" presName="rootText" presStyleLbl="node2" presStyleIdx="1" presStyleCnt="3" custScaleY="47911" custLinFactNeighborX="-671" custLinFactNeighborY="39766">
        <dgm:presLayoutVars>
          <dgm:chPref val="3"/>
        </dgm:presLayoutVars>
      </dgm:prSet>
      <dgm:spPr/>
    </dgm:pt>
    <dgm:pt modelId="{E60E1E5B-C601-4BFC-9CD5-9B7F4B0F44AE}" type="pres">
      <dgm:prSet presAssocID="{E42F95AB-2265-4D7C-9018-8263A1E8B6B4}" presName="rootConnector" presStyleLbl="node2" presStyleIdx="1" presStyleCnt="3"/>
      <dgm:spPr/>
    </dgm:pt>
    <dgm:pt modelId="{5C1EC25C-CDAD-4831-B8FA-B637901DE827}" type="pres">
      <dgm:prSet presAssocID="{E42F95AB-2265-4D7C-9018-8263A1E8B6B4}" presName="hierChild4" presStyleCnt="0"/>
      <dgm:spPr/>
    </dgm:pt>
    <dgm:pt modelId="{F76FBC89-16DE-479C-873C-48D46EF98FE0}" type="pres">
      <dgm:prSet presAssocID="{E42F95AB-2265-4D7C-9018-8263A1E8B6B4}" presName="hierChild5" presStyleCnt="0"/>
      <dgm:spPr/>
    </dgm:pt>
    <dgm:pt modelId="{3BD1A2A0-3C4E-468C-A94E-F8ABF69CA440}" type="pres">
      <dgm:prSet presAssocID="{410A4D59-D838-42D2-9A1A-28F8FD9CE27A}" presName="Name37" presStyleLbl="parChTrans1D2" presStyleIdx="2" presStyleCnt="3"/>
      <dgm:spPr/>
    </dgm:pt>
    <dgm:pt modelId="{ECAE72A0-F9FB-401D-A6F8-120FE8693997}" type="pres">
      <dgm:prSet presAssocID="{03A6B4A1-9708-4DC4-B99A-F802948CA9A7}" presName="hierRoot2" presStyleCnt="0">
        <dgm:presLayoutVars>
          <dgm:hierBranch val="init"/>
        </dgm:presLayoutVars>
      </dgm:prSet>
      <dgm:spPr/>
    </dgm:pt>
    <dgm:pt modelId="{FE6677C7-F97E-4BA5-88B8-E59D7C474596}" type="pres">
      <dgm:prSet presAssocID="{03A6B4A1-9708-4DC4-B99A-F802948CA9A7}" presName="rootComposite" presStyleCnt="0"/>
      <dgm:spPr/>
    </dgm:pt>
    <dgm:pt modelId="{29DF606C-C783-4F55-8476-F1AFA9D54F74}" type="pres">
      <dgm:prSet presAssocID="{03A6B4A1-9708-4DC4-B99A-F802948CA9A7}" presName="rootText" presStyleLbl="node2" presStyleIdx="2" presStyleCnt="3" custScaleY="53137" custLinFactNeighborX="-269" custLinFactNeighborY="39348">
        <dgm:presLayoutVars>
          <dgm:chPref val="3"/>
        </dgm:presLayoutVars>
      </dgm:prSet>
      <dgm:spPr/>
    </dgm:pt>
    <dgm:pt modelId="{7AF40933-DD90-4119-9A4D-69FFDA3A868F}" type="pres">
      <dgm:prSet presAssocID="{03A6B4A1-9708-4DC4-B99A-F802948CA9A7}" presName="rootConnector" presStyleLbl="node2" presStyleIdx="2" presStyleCnt="3"/>
      <dgm:spPr/>
    </dgm:pt>
    <dgm:pt modelId="{E8961244-A44C-4202-94DC-FFEC5FA96778}" type="pres">
      <dgm:prSet presAssocID="{03A6B4A1-9708-4DC4-B99A-F802948CA9A7}" presName="hierChild4" presStyleCnt="0"/>
      <dgm:spPr/>
    </dgm:pt>
    <dgm:pt modelId="{F5E7F20D-0B09-4231-941C-8109FC8E04A8}" type="pres">
      <dgm:prSet presAssocID="{03A6B4A1-9708-4DC4-B99A-F802948CA9A7}" presName="hierChild5" presStyleCnt="0"/>
      <dgm:spPr/>
    </dgm:pt>
    <dgm:pt modelId="{7A49EA95-1C12-4BA4-A500-4DDC65D563CA}" type="pres">
      <dgm:prSet presAssocID="{F0BDE8FF-C464-4407-9C0D-67DD799182F9}" presName="hierChild3" presStyleCnt="0"/>
      <dgm:spPr/>
    </dgm:pt>
  </dgm:ptLst>
  <dgm:cxnLst>
    <dgm:cxn modelId="{7B4F3208-6CA9-489C-BD6B-5714117618D1}" type="presOf" srcId="{E42F95AB-2265-4D7C-9018-8263A1E8B6B4}" destId="{E60E1E5B-C601-4BFC-9CD5-9B7F4B0F44AE}" srcOrd="1" destOrd="0" presId="urn:microsoft.com/office/officeart/2005/8/layout/orgChart1"/>
    <dgm:cxn modelId="{0A00CD0C-C281-44E0-871D-47EFD2D8047A}" type="presOf" srcId="{8BC2ED8C-7E86-4BFB-973D-4CB4425E9722}" destId="{204C9901-B5BA-44E7-A5F2-6E1A94EE6B45}" srcOrd="0" destOrd="0" presId="urn:microsoft.com/office/officeart/2005/8/layout/orgChart1"/>
    <dgm:cxn modelId="{B96FC728-EEBE-4AE9-9A9C-ABA34D920BB0}" type="presOf" srcId="{47D81B82-C8CB-45DF-89B8-D396E4DA874C}" destId="{97694678-A37C-46CC-A8CA-783C42A8AE40}" srcOrd="0" destOrd="0" presId="urn:microsoft.com/office/officeart/2005/8/layout/orgChart1"/>
    <dgm:cxn modelId="{723CC42F-07A6-4424-BDF3-BD9453583BD3}" type="presOf" srcId="{D35CFB9F-2A93-44FC-A683-03F1E4938D2B}" destId="{3D27FFDE-CF88-4914-B720-D4472395A3A1}" srcOrd="0" destOrd="0" presId="urn:microsoft.com/office/officeart/2005/8/layout/orgChart1"/>
    <dgm:cxn modelId="{7AD5F160-0DA9-4C07-BFDD-80416554A395}" type="presOf" srcId="{47D81B82-C8CB-45DF-89B8-D396E4DA874C}" destId="{11789827-FE15-4D14-A60A-A4E30D96CBF7}" srcOrd="1" destOrd="0" presId="urn:microsoft.com/office/officeart/2005/8/layout/orgChart1"/>
    <dgm:cxn modelId="{80603D67-F163-456B-B886-5C12E1C8BAD1}" type="presOf" srcId="{F0BDE8FF-C464-4407-9C0D-67DD799182F9}" destId="{10F302F2-1B36-44A6-9673-49B86B5B32A9}" srcOrd="0" destOrd="0" presId="urn:microsoft.com/office/officeart/2005/8/layout/orgChart1"/>
    <dgm:cxn modelId="{20E8B757-3F47-4939-9EE6-AD6F86A2A625}" type="presOf" srcId="{E42F95AB-2265-4D7C-9018-8263A1E8B6B4}" destId="{9564A198-A897-487B-9FC3-7E19F171EFC8}" srcOrd="0" destOrd="0" presId="urn:microsoft.com/office/officeart/2005/8/layout/orgChart1"/>
    <dgm:cxn modelId="{29D2DF9A-6DF7-4933-AA49-BD4439C56B96}" type="presOf" srcId="{03A6B4A1-9708-4DC4-B99A-F802948CA9A7}" destId="{29DF606C-C783-4F55-8476-F1AFA9D54F74}" srcOrd="0" destOrd="0" presId="urn:microsoft.com/office/officeart/2005/8/layout/orgChart1"/>
    <dgm:cxn modelId="{2C33FCB5-BB21-4004-A5CF-7D9720474D22}" srcId="{F0BDE8FF-C464-4407-9C0D-67DD799182F9}" destId="{03A6B4A1-9708-4DC4-B99A-F802948CA9A7}" srcOrd="2" destOrd="0" parTransId="{410A4D59-D838-42D2-9A1A-28F8FD9CE27A}" sibTransId="{04957F26-F073-4215-9DCA-5FD14CABFDC0}"/>
    <dgm:cxn modelId="{98BCE4C9-D54F-4F5A-8FC6-6F57C23B0E36}" type="presOf" srcId="{C3D9CB3A-22EE-4699-A4B3-9B4668825BC6}" destId="{82AB8946-F30F-4D86-89FA-2340C7DB56B7}" srcOrd="0" destOrd="0" presId="urn:microsoft.com/office/officeart/2005/8/layout/orgChart1"/>
    <dgm:cxn modelId="{54B2B3CD-993C-4CC8-BC20-7E7C25F4EF9E}" srcId="{F0BDE8FF-C464-4407-9C0D-67DD799182F9}" destId="{47D81B82-C8CB-45DF-89B8-D396E4DA874C}" srcOrd="0" destOrd="0" parTransId="{8BC2ED8C-7E86-4BFB-973D-4CB4425E9722}" sibTransId="{3F7C76EB-9CDA-446C-AAC8-A92595D0210F}"/>
    <dgm:cxn modelId="{5E74A5D1-85B4-42A6-856C-B356F1DE0705}" srcId="{D35CFB9F-2A93-44FC-A683-03F1E4938D2B}" destId="{F0BDE8FF-C464-4407-9C0D-67DD799182F9}" srcOrd="0" destOrd="0" parTransId="{EB2029D5-0464-40D7-9161-1C3C908F1E04}" sibTransId="{B79A2208-D60A-480D-985E-58372044B721}"/>
    <dgm:cxn modelId="{33B87CDD-65EC-4803-943E-4A9581575DBD}" type="presOf" srcId="{410A4D59-D838-42D2-9A1A-28F8FD9CE27A}" destId="{3BD1A2A0-3C4E-468C-A94E-F8ABF69CA440}" srcOrd="0" destOrd="0" presId="urn:microsoft.com/office/officeart/2005/8/layout/orgChart1"/>
    <dgm:cxn modelId="{A83F32E6-F58C-4902-8B13-D42A578BE9D6}" type="presOf" srcId="{F0BDE8FF-C464-4407-9C0D-67DD799182F9}" destId="{0523BA43-30B0-48FD-8C8B-4D2C59045EFE}" srcOrd="1" destOrd="0" presId="urn:microsoft.com/office/officeart/2005/8/layout/orgChart1"/>
    <dgm:cxn modelId="{2272E7E9-44F9-481F-841D-A6FE46B5F886}" type="presOf" srcId="{03A6B4A1-9708-4DC4-B99A-F802948CA9A7}" destId="{7AF40933-DD90-4119-9A4D-69FFDA3A868F}" srcOrd="1" destOrd="0" presId="urn:microsoft.com/office/officeart/2005/8/layout/orgChart1"/>
    <dgm:cxn modelId="{8192B7FF-6C41-4A93-A7FC-7A9314897F4F}" srcId="{F0BDE8FF-C464-4407-9C0D-67DD799182F9}" destId="{E42F95AB-2265-4D7C-9018-8263A1E8B6B4}" srcOrd="1" destOrd="0" parTransId="{C3D9CB3A-22EE-4699-A4B3-9B4668825BC6}" sibTransId="{44A490FD-967A-419A-8B46-398891A0A335}"/>
    <dgm:cxn modelId="{32E0BF11-E9D7-4853-8848-2CAE5CD5F51A}" type="presParOf" srcId="{3D27FFDE-CF88-4914-B720-D4472395A3A1}" destId="{4262EEB0-A7D1-4A3B-B82D-4508FBDF559B}" srcOrd="0" destOrd="0" presId="urn:microsoft.com/office/officeart/2005/8/layout/orgChart1"/>
    <dgm:cxn modelId="{A1A0F667-3C5E-4598-AC24-9031C902767C}" type="presParOf" srcId="{4262EEB0-A7D1-4A3B-B82D-4508FBDF559B}" destId="{4E0F7B19-7894-4676-9617-1B82D6E52B82}" srcOrd="0" destOrd="0" presId="urn:microsoft.com/office/officeart/2005/8/layout/orgChart1"/>
    <dgm:cxn modelId="{461A7D15-D735-4A75-811A-76A978311A56}" type="presParOf" srcId="{4E0F7B19-7894-4676-9617-1B82D6E52B82}" destId="{10F302F2-1B36-44A6-9673-49B86B5B32A9}" srcOrd="0" destOrd="0" presId="urn:microsoft.com/office/officeart/2005/8/layout/orgChart1"/>
    <dgm:cxn modelId="{36681E7D-7E0E-4AA7-AE23-1A846C22E97F}" type="presParOf" srcId="{4E0F7B19-7894-4676-9617-1B82D6E52B82}" destId="{0523BA43-30B0-48FD-8C8B-4D2C59045EFE}" srcOrd="1" destOrd="0" presId="urn:microsoft.com/office/officeart/2005/8/layout/orgChart1"/>
    <dgm:cxn modelId="{7D075EA3-AF23-4439-BC81-A1A798396FF6}" type="presParOf" srcId="{4262EEB0-A7D1-4A3B-B82D-4508FBDF559B}" destId="{938522C4-AD99-4552-AFA7-BDA73FEA72D4}" srcOrd="1" destOrd="0" presId="urn:microsoft.com/office/officeart/2005/8/layout/orgChart1"/>
    <dgm:cxn modelId="{0033A767-0E15-4668-8896-7274B4E33BC8}" type="presParOf" srcId="{938522C4-AD99-4552-AFA7-BDA73FEA72D4}" destId="{204C9901-B5BA-44E7-A5F2-6E1A94EE6B45}" srcOrd="0" destOrd="0" presId="urn:microsoft.com/office/officeart/2005/8/layout/orgChart1"/>
    <dgm:cxn modelId="{80B57FC6-0F32-45FC-A929-3745B74FC2E3}" type="presParOf" srcId="{938522C4-AD99-4552-AFA7-BDA73FEA72D4}" destId="{E4C5E52A-322C-4028-91F3-EA3855075F98}" srcOrd="1" destOrd="0" presId="urn:microsoft.com/office/officeart/2005/8/layout/orgChart1"/>
    <dgm:cxn modelId="{553730E0-C95C-4412-AA36-A305F72DA1D9}" type="presParOf" srcId="{E4C5E52A-322C-4028-91F3-EA3855075F98}" destId="{D6F2B9BC-707E-4F14-A90F-3BD38E9A5E3A}" srcOrd="0" destOrd="0" presId="urn:microsoft.com/office/officeart/2005/8/layout/orgChart1"/>
    <dgm:cxn modelId="{84DD8A52-F9FC-4242-9E52-D82DFA13524A}" type="presParOf" srcId="{D6F2B9BC-707E-4F14-A90F-3BD38E9A5E3A}" destId="{97694678-A37C-46CC-A8CA-783C42A8AE40}" srcOrd="0" destOrd="0" presId="urn:microsoft.com/office/officeart/2005/8/layout/orgChart1"/>
    <dgm:cxn modelId="{D44AA8F0-0945-4A6E-9968-14E4A6A090A4}" type="presParOf" srcId="{D6F2B9BC-707E-4F14-A90F-3BD38E9A5E3A}" destId="{11789827-FE15-4D14-A60A-A4E30D96CBF7}" srcOrd="1" destOrd="0" presId="urn:microsoft.com/office/officeart/2005/8/layout/orgChart1"/>
    <dgm:cxn modelId="{8DA4D8A4-6BBB-4C91-A63F-6969386F01B4}" type="presParOf" srcId="{E4C5E52A-322C-4028-91F3-EA3855075F98}" destId="{D9F16875-2AAB-478E-B884-768DAC74E840}" srcOrd="1" destOrd="0" presId="urn:microsoft.com/office/officeart/2005/8/layout/orgChart1"/>
    <dgm:cxn modelId="{F40C6BC4-1EBC-49BB-A775-0741FC153A19}" type="presParOf" srcId="{E4C5E52A-322C-4028-91F3-EA3855075F98}" destId="{649A3590-4302-4B23-AD67-A2ABC118DC55}" srcOrd="2" destOrd="0" presId="urn:microsoft.com/office/officeart/2005/8/layout/orgChart1"/>
    <dgm:cxn modelId="{A1A6A3EC-C205-4503-AEA9-FE27E23CF540}" type="presParOf" srcId="{938522C4-AD99-4552-AFA7-BDA73FEA72D4}" destId="{82AB8946-F30F-4D86-89FA-2340C7DB56B7}" srcOrd="2" destOrd="0" presId="urn:microsoft.com/office/officeart/2005/8/layout/orgChart1"/>
    <dgm:cxn modelId="{C31795DA-30F0-40B6-8E58-DED3337E498A}" type="presParOf" srcId="{938522C4-AD99-4552-AFA7-BDA73FEA72D4}" destId="{373E8C4C-D5C5-43E9-8887-7E570D28B4FF}" srcOrd="3" destOrd="0" presId="urn:microsoft.com/office/officeart/2005/8/layout/orgChart1"/>
    <dgm:cxn modelId="{DB594CE7-0B2A-4DA3-913B-0E58C9A3FDFC}" type="presParOf" srcId="{373E8C4C-D5C5-43E9-8887-7E570D28B4FF}" destId="{C89FF354-6B9D-49D8-BE7E-9687E057932C}" srcOrd="0" destOrd="0" presId="urn:microsoft.com/office/officeart/2005/8/layout/orgChart1"/>
    <dgm:cxn modelId="{6684DB71-D665-4FDD-ADCE-614BC11CB6AE}" type="presParOf" srcId="{C89FF354-6B9D-49D8-BE7E-9687E057932C}" destId="{9564A198-A897-487B-9FC3-7E19F171EFC8}" srcOrd="0" destOrd="0" presId="urn:microsoft.com/office/officeart/2005/8/layout/orgChart1"/>
    <dgm:cxn modelId="{3A63913C-9DDF-4FFB-9AB0-635E2C3F8931}" type="presParOf" srcId="{C89FF354-6B9D-49D8-BE7E-9687E057932C}" destId="{E60E1E5B-C601-4BFC-9CD5-9B7F4B0F44AE}" srcOrd="1" destOrd="0" presId="urn:microsoft.com/office/officeart/2005/8/layout/orgChart1"/>
    <dgm:cxn modelId="{CF6F6C29-308C-4237-9EFC-932499CD28E9}" type="presParOf" srcId="{373E8C4C-D5C5-43E9-8887-7E570D28B4FF}" destId="{5C1EC25C-CDAD-4831-B8FA-B637901DE827}" srcOrd="1" destOrd="0" presId="urn:microsoft.com/office/officeart/2005/8/layout/orgChart1"/>
    <dgm:cxn modelId="{94A71DA7-2939-4517-8415-64B5CD606BC3}" type="presParOf" srcId="{373E8C4C-D5C5-43E9-8887-7E570D28B4FF}" destId="{F76FBC89-16DE-479C-873C-48D46EF98FE0}" srcOrd="2" destOrd="0" presId="urn:microsoft.com/office/officeart/2005/8/layout/orgChart1"/>
    <dgm:cxn modelId="{42046530-39D8-4758-A38C-1B73C481A174}" type="presParOf" srcId="{938522C4-AD99-4552-AFA7-BDA73FEA72D4}" destId="{3BD1A2A0-3C4E-468C-A94E-F8ABF69CA440}" srcOrd="4" destOrd="0" presId="urn:microsoft.com/office/officeart/2005/8/layout/orgChart1"/>
    <dgm:cxn modelId="{506B3E00-47C6-4C5D-A917-E33F137E3122}" type="presParOf" srcId="{938522C4-AD99-4552-AFA7-BDA73FEA72D4}" destId="{ECAE72A0-F9FB-401D-A6F8-120FE8693997}" srcOrd="5" destOrd="0" presId="urn:microsoft.com/office/officeart/2005/8/layout/orgChart1"/>
    <dgm:cxn modelId="{669D1669-0CA0-4644-98EB-B2FF37C2065B}" type="presParOf" srcId="{ECAE72A0-F9FB-401D-A6F8-120FE8693997}" destId="{FE6677C7-F97E-4BA5-88B8-E59D7C474596}" srcOrd="0" destOrd="0" presId="urn:microsoft.com/office/officeart/2005/8/layout/orgChart1"/>
    <dgm:cxn modelId="{93FA9F01-BD23-45CF-A662-C424A6D44C43}" type="presParOf" srcId="{FE6677C7-F97E-4BA5-88B8-E59D7C474596}" destId="{29DF606C-C783-4F55-8476-F1AFA9D54F74}" srcOrd="0" destOrd="0" presId="urn:microsoft.com/office/officeart/2005/8/layout/orgChart1"/>
    <dgm:cxn modelId="{D56B1091-1BCB-4FE6-90C0-17CE5010BF01}" type="presParOf" srcId="{FE6677C7-F97E-4BA5-88B8-E59D7C474596}" destId="{7AF40933-DD90-4119-9A4D-69FFDA3A868F}" srcOrd="1" destOrd="0" presId="urn:microsoft.com/office/officeart/2005/8/layout/orgChart1"/>
    <dgm:cxn modelId="{2AE4293B-6B76-4BB8-B3AD-6F40D9E2EF79}" type="presParOf" srcId="{ECAE72A0-F9FB-401D-A6F8-120FE8693997}" destId="{E8961244-A44C-4202-94DC-FFEC5FA96778}" srcOrd="1" destOrd="0" presId="urn:microsoft.com/office/officeart/2005/8/layout/orgChart1"/>
    <dgm:cxn modelId="{788BFE3B-348A-4B9C-8231-F0CF46B975A4}" type="presParOf" srcId="{ECAE72A0-F9FB-401D-A6F8-120FE8693997}" destId="{F5E7F20D-0B09-4231-941C-8109FC8E04A8}" srcOrd="2" destOrd="0" presId="urn:microsoft.com/office/officeart/2005/8/layout/orgChart1"/>
    <dgm:cxn modelId="{E19B74E9-9EA7-4DC0-B151-0DABB1D31B7D}" type="presParOf" srcId="{4262EEB0-A7D1-4A3B-B82D-4508FBDF559B}" destId="{7A49EA95-1C12-4BA4-A500-4DDC65D563C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5CFB9F-2A93-44FC-A683-03F1E4938D2B}" type="doc">
      <dgm:prSet loTypeId="urn:microsoft.com/office/officeart/2005/8/layout/orgChart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7D81B82-C8CB-45DF-89B8-D396E4DA874C}">
      <dgm:prSet phldrT="[Text]" custT="1"/>
      <dgm:spPr>
        <a:solidFill>
          <a:srgbClr val="CC99FF"/>
        </a:solidFill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1. Land Value</a:t>
          </a:r>
        </a:p>
      </dgm:t>
    </dgm:pt>
    <dgm:pt modelId="{8BC2ED8C-7E86-4BFB-973D-4CB4425E9722}" type="parTrans" cxnId="{54B2B3CD-993C-4CC8-BC20-7E7C25F4EF9E}">
      <dgm:prSet/>
      <dgm:spPr/>
      <dgm:t>
        <a:bodyPr/>
        <a:lstStyle/>
        <a:p>
          <a:endParaRPr lang="en-US"/>
        </a:p>
      </dgm:t>
    </dgm:pt>
    <dgm:pt modelId="{3F7C76EB-9CDA-446C-AAC8-A92595D0210F}" type="sibTrans" cxnId="{54B2B3CD-993C-4CC8-BC20-7E7C25F4EF9E}">
      <dgm:prSet/>
      <dgm:spPr/>
      <dgm:t>
        <a:bodyPr/>
        <a:lstStyle/>
        <a:p>
          <a:endParaRPr lang="en-US"/>
        </a:p>
      </dgm:t>
    </dgm:pt>
    <dgm:pt modelId="{E42F95AB-2265-4D7C-9018-8263A1E8B6B4}">
      <dgm:prSet phldrT="[Text]" custT="1"/>
      <dgm:spPr>
        <a:solidFill>
          <a:srgbClr val="66FFFF"/>
        </a:solidFill>
        <a:ln>
          <a:solidFill>
            <a:srgbClr val="00B0F0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2. Replacement Cost</a:t>
          </a:r>
        </a:p>
      </dgm:t>
    </dgm:pt>
    <dgm:pt modelId="{C3D9CB3A-22EE-4699-A4B3-9B4668825BC6}" type="parTrans" cxnId="{8192B7FF-6C41-4A93-A7FC-7A9314897F4F}">
      <dgm:prSet/>
      <dgm:spPr/>
      <dgm:t>
        <a:bodyPr/>
        <a:lstStyle/>
        <a:p>
          <a:endParaRPr lang="en-US"/>
        </a:p>
      </dgm:t>
    </dgm:pt>
    <dgm:pt modelId="{44A490FD-967A-419A-8B46-398891A0A335}" type="sibTrans" cxnId="{8192B7FF-6C41-4A93-A7FC-7A9314897F4F}">
      <dgm:prSet/>
      <dgm:spPr/>
      <dgm:t>
        <a:bodyPr/>
        <a:lstStyle/>
        <a:p>
          <a:endParaRPr lang="en-US"/>
        </a:p>
      </dgm:t>
    </dgm:pt>
    <dgm:pt modelId="{03A6B4A1-9708-4DC4-B99A-F802948CA9A7}">
      <dgm:prSet phldrT="[Text]" custT="1"/>
      <dgm:spPr>
        <a:solidFill>
          <a:srgbClr val="92D050"/>
        </a:solidFill>
      </dgm:spPr>
      <dgm:t>
        <a:bodyPr/>
        <a:lstStyle/>
        <a:p>
          <a:r>
            <a:rPr lang="en-US" sz="2200" b="1" i="0" dirty="0">
              <a:solidFill>
                <a:schemeClr val="tx1"/>
              </a:solidFill>
            </a:rPr>
            <a:t>3. Depreciation</a:t>
          </a:r>
          <a:endParaRPr lang="en-US" sz="2200" b="1" dirty="0">
            <a:solidFill>
              <a:schemeClr val="tx1"/>
            </a:solidFill>
            <a:latin typeface="Alexandria"/>
          </a:endParaRPr>
        </a:p>
      </dgm:t>
    </dgm:pt>
    <dgm:pt modelId="{410A4D59-D838-42D2-9A1A-28F8FD9CE27A}" type="parTrans" cxnId="{2C33FCB5-BB21-4004-A5CF-7D9720474D22}">
      <dgm:prSet/>
      <dgm:spPr/>
      <dgm:t>
        <a:bodyPr/>
        <a:lstStyle/>
        <a:p>
          <a:endParaRPr lang="en-US"/>
        </a:p>
      </dgm:t>
    </dgm:pt>
    <dgm:pt modelId="{04957F26-F073-4215-9DCA-5FD14CABFDC0}" type="sibTrans" cxnId="{2C33FCB5-BB21-4004-A5CF-7D9720474D22}">
      <dgm:prSet/>
      <dgm:spPr/>
      <dgm:t>
        <a:bodyPr/>
        <a:lstStyle/>
        <a:p>
          <a:endParaRPr lang="en-US"/>
        </a:p>
      </dgm:t>
    </dgm:pt>
    <dgm:pt modelId="{F0BDE8FF-C464-4407-9C0D-67DD799182F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kumimoji="0" lang="en-US" sz="24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Components of the Cost Approach (DRC)</a:t>
          </a:r>
        </a:p>
      </dgm:t>
    </dgm:pt>
    <dgm:pt modelId="{B79A2208-D60A-480D-985E-58372044B721}" type="sibTrans" cxnId="{5E74A5D1-85B4-42A6-856C-B356F1DE0705}">
      <dgm:prSet/>
      <dgm:spPr/>
      <dgm:t>
        <a:bodyPr/>
        <a:lstStyle/>
        <a:p>
          <a:endParaRPr lang="en-US"/>
        </a:p>
      </dgm:t>
    </dgm:pt>
    <dgm:pt modelId="{EB2029D5-0464-40D7-9161-1C3C908F1E04}" type="parTrans" cxnId="{5E74A5D1-85B4-42A6-856C-B356F1DE0705}">
      <dgm:prSet/>
      <dgm:spPr/>
      <dgm:t>
        <a:bodyPr/>
        <a:lstStyle/>
        <a:p>
          <a:endParaRPr lang="en-US"/>
        </a:p>
      </dgm:t>
    </dgm:pt>
    <dgm:pt modelId="{3D27FFDE-CF88-4914-B720-D4472395A3A1}" type="pres">
      <dgm:prSet presAssocID="{D35CFB9F-2A93-44FC-A683-03F1E4938D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262EEB0-A7D1-4A3B-B82D-4508FBDF559B}" type="pres">
      <dgm:prSet presAssocID="{F0BDE8FF-C464-4407-9C0D-67DD799182F9}" presName="hierRoot1" presStyleCnt="0">
        <dgm:presLayoutVars>
          <dgm:hierBranch val="init"/>
        </dgm:presLayoutVars>
      </dgm:prSet>
      <dgm:spPr/>
    </dgm:pt>
    <dgm:pt modelId="{4E0F7B19-7894-4676-9617-1B82D6E52B82}" type="pres">
      <dgm:prSet presAssocID="{F0BDE8FF-C464-4407-9C0D-67DD799182F9}" presName="rootComposite1" presStyleCnt="0"/>
      <dgm:spPr/>
    </dgm:pt>
    <dgm:pt modelId="{10F302F2-1B36-44A6-9673-49B86B5B32A9}" type="pres">
      <dgm:prSet presAssocID="{F0BDE8FF-C464-4407-9C0D-67DD799182F9}" presName="rootText1" presStyleLbl="node0" presStyleIdx="0" presStyleCnt="1" custScaleX="183459" custScaleY="39190" custLinFactNeighborY="2006">
        <dgm:presLayoutVars>
          <dgm:chPref val="3"/>
        </dgm:presLayoutVars>
      </dgm:prSet>
      <dgm:spPr/>
    </dgm:pt>
    <dgm:pt modelId="{0523BA43-30B0-48FD-8C8B-4D2C59045EFE}" type="pres">
      <dgm:prSet presAssocID="{F0BDE8FF-C464-4407-9C0D-67DD799182F9}" presName="rootConnector1" presStyleLbl="node1" presStyleIdx="0" presStyleCnt="0"/>
      <dgm:spPr/>
    </dgm:pt>
    <dgm:pt modelId="{938522C4-AD99-4552-AFA7-BDA73FEA72D4}" type="pres">
      <dgm:prSet presAssocID="{F0BDE8FF-C464-4407-9C0D-67DD799182F9}" presName="hierChild2" presStyleCnt="0"/>
      <dgm:spPr/>
    </dgm:pt>
    <dgm:pt modelId="{204C9901-B5BA-44E7-A5F2-6E1A94EE6B45}" type="pres">
      <dgm:prSet presAssocID="{8BC2ED8C-7E86-4BFB-973D-4CB4425E9722}" presName="Name37" presStyleLbl="parChTrans1D2" presStyleIdx="0" presStyleCnt="3"/>
      <dgm:spPr/>
    </dgm:pt>
    <dgm:pt modelId="{E4C5E52A-322C-4028-91F3-EA3855075F98}" type="pres">
      <dgm:prSet presAssocID="{47D81B82-C8CB-45DF-89B8-D396E4DA874C}" presName="hierRoot2" presStyleCnt="0">
        <dgm:presLayoutVars>
          <dgm:hierBranch val="init"/>
        </dgm:presLayoutVars>
      </dgm:prSet>
      <dgm:spPr/>
    </dgm:pt>
    <dgm:pt modelId="{D6F2B9BC-707E-4F14-A90F-3BD38E9A5E3A}" type="pres">
      <dgm:prSet presAssocID="{47D81B82-C8CB-45DF-89B8-D396E4DA874C}" presName="rootComposite" presStyleCnt="0"/>
      <dgm:spPr/>
    </dgm:pt>
    <dgm:pt modelId="{97694678-A37C-46CC-A8CA-783C42A8AE40}" type="pres">
      <dgm:prSet presAssocID="{47D81B82-C8CB-45DF-89B8-D396E4DA874C}" presName="rootText" presStyleLbl="node2" presStyleIdx="0" presStyleCnt="3" custScaleY="49664" custLinFactNeighborX="-50" custLinFactNeighborY="39766">
        <dgm:presLayoutVars>
          <dgm:chPref val="3"/>
        </dgm:presLayoutVars>
      </dgm:prSet>
      <dgm:spPr/>
    </dgm:pt>
    <dgm:pt modelId="{11789827-FE15-4D14-A60A-A4E30D96CBF7}" type="pres">
      <dgm:prSet presAssocID="{47D81B82-C8CB-45DF-89B8-D396E4DA874C}" presName="rootConnector" presStyleLbl="node2" presStyleIdx="0" presStyleCnt="3"/>
      <dgm:spPr/>
    </dgm:pt>
    <dgm:pt modelId="{D9F16875-2AAB-478E-B884-768DAC74E840}" type="pres">
      <dgm:prSet presAssocID="{47D81B82-C8CB-45DF-89B8-D396E4DA874C}" presName="hierChild4" presStyleCnt="0"/>
      <dgm:spPr/>
    </dgm:pt>
    <dgm:pt modelId="{649A3590-4302-4B23-AD67-A2ABC118DC55}" type="pres">
      <dgm:prSet presAssocID="{47D81B82-C8CB-45DF-89B8-D396E4DA874C}" presName="hierChild5" presStyleCnt="0"/>
      <dgm:spPr/>
    </dgm:pt>
    <dgm:pt modelId="{82AB8946-F30F-4D86-89FA-2340C7DB56B7}" type="pres">
      <dgm:prSet presAssocID="{C3D9CB3A-22EE-4699-A4B3-9B4668825BC6}" presName="Name37" presStyleLbl="parChTrans1D2" presStyleIdx="1" presStyleCnt="3"/>
      <dgm:spPr/>
    </dgm:pt>
    <dgm:pt modelId="{373E8C4C-D5C5-43E9-8887-7E570D28B4FF}" type="pres">
      <dgm:prSet presAssocID="{E42F95AB-2265-4D7C-9018-8263A1E8B6B4}" presName="hierRoot2" presStyleCnt="0">
        <dgm:presLayoutVars>
          <dgm:hierBranch val="init"/>
        </dgm:presLayoutVars>
      </dgm:prSet>
      <dgm:spPr/>
    </dgm:pt>
    <dgm:pt modelId="{C89FF354-6B9D-49D8-BE7E-9687E057932C}" type="pres">
      <dgm:prSet presAssocID="{E42F95AB-2265-4D7C-9018-8263A1E8B6B4}" presName="rootComposite" presStyleCnt="0"/>
      <dgm:spPr/>
    </dgm:pt>
    <dgm:pt modelId="{9564A198-A897-487B-9FC3-7E19F171EFC8}" type="pres">
      <dgm:prSet presAssocID="{E42F95AB-2265-4D7C-9018-8263A1E8B6B4}" presName="rootText" presStyleLbl="node2" presStyleIdx="1" presStyleCnt="3" custScaleY="47911" custLinFactNeighborX="-671" custLinFactNeighborY="39766">
        <dgm:presLayoutVars>
          <dgm:chPref val="3"/>
        </dgm:presLayoutVars>
      </dgm:prSet>
      <dgm:spPr/>
    </dgm:pt>
    <dgm:pt modelId="{E60E1E5B-C601-4BFC-9CD5-9B7F4B0F44AE}" type="pres">
      <dgm:prSet presAssocID="{E42F95AB-2265-4D7C-9018-8263A1E8B6B4}" presName="rootConnector" presStyleLbl="node2" presStyleIdx="1" presStyleCnt="3"/>
      <dgm:spPr/>
    </dgm:pt>
    <dgm:pt modelId="{5C1EC25C-CDAD-4831-B8FA-B637901DE827}" type="pres">
      <dgm:prSet presAssocID="{E42F95AB-2265-4D7C-9018-8263A1E8B6B4}" presName="hierChild4" presStyleCnt="0"/>
      <dgm:spPr/>
    </dgm:pt>
    <dgm:pt modelId="{F76FBC89-16DE-479C-873C-48D46EF98FE0}" type="pres">
      <dgm:prSet presAssocID="{E42F95AB-2265-4D7C-9018-8263A1E8B6B4}" presName="hierChild5" presStyleCnt="0"/>
      <dgm:spPr/>
    </dgm:pt>
    <dgm:pt modelId="{3BD1A2A0-3C4E-468C-A94E-F8ABF69CA440}" type="pres">
      <dgm:prSet presAssocID="{410A4D59-D838-42D2-9A1A-28F8FD9CE27A}" presName="Name37" presStyleLbl="parChTrans1D2" presStyleIdx="2" presStyleCnt="3"/>
      <dgm:spPr/>
    </dgm:pt>
    <dgm:pt modelId="{ECAE72A0-F9FB-401D-A6F8-120FE8693997}" type="pres">
      <dgm:prSet presAssocID="{03A6B4A1-9708-4DC4-B99A-F802948CA9A7}" presName="hierRoot2" presStyleCnt="0">
        <dgm:presLayoutVars>
          <dgm:hierBranch val="init"/>
        </dgm:presLayoutVars>
      </dgm:prSet>
      <dgm:spPr/>
    </dgm:pt>
    <dgm:pt modelId="{FE6677C7-F97E-4BA5-88B8-E59D7C474596}" type="pres">
      <dgm:prSet presAssocID="{03A6B4A1-9708-4DC4-B99A-F802948CA9A7}" presName="rootComposite" presStyleCnt="0"/>
      <dgm:spPr/>
    </dgm:pt>
    <dgm:pt modelId="{29DF606C-C783-4F55-8476-F1AFA9D54F74}" type="pres">
      <dgm:prSet presAssocID="{03A6B4A1-9708-4DC4-B99A-F802948CA9A7}" presName="rootText" presStyleLbl="node2" presStyleIdx="2" presStyleCnt="3" custScaleY="53137" custLinFactNeighborX="-269" custLinFactNeighborY="39348">
        <dgm:presLayoutVars>
          <dgm:chPref val="3"/>
        </dgm:presLayoutVars>
      </dgm:prSet>
      <dgm:spPr/>
    </dgm:pt>
    <dgm:pt modelId="{7AF40933-DD90-4119-9A4D-69FFDA3A868F}" type="pres">
      <dgm:prSet presAssocID="{03A6B4A1-9708-4DC4-B99A-F802948CA9A7}" presName="rootConnector" presStyleLbl="node2" presStyleIdx="2" presStyleCnt="3"/>
      <dgm:spPr/>
    </dgm:pt>
    <dgm:pt modelId="{E8961244-A44C-4202-94DC-FFEC5FA96778}" type="pres">
      <dgm:prSet presAssocID="{03A6B4A1-9708-4DC4-B99A-F802948CA9A7}" presName="hierChild4" presStyleCnt="0"/>
      <dgm:spPr/>
    </dgm:pt>
    <dgm:pt modelId="{F5E7F20D-0B09-4231-941C-8109FC8E04A8}" type="pres">
      <dgm:prSet presAssocID="{03A6B4A1-9708-4DC4-B99A-F802948CA9A7}" presName="hierChild5" presStyleCnt="0"/>
      <dgm:spPr/>
    </dgm:pt>
    <dgm:pt modelId="{7A49EA95-1C12-4BA4-A500-4DDC65D563CA}" type="pres">
      <dgm:prSet presAssocID="{F0BDE8FF-C464-4407-9C0D-67DD799182F9}" presName="hierChild3" presStyleCnt="0"/>
      <dgm:spPr/>
    </dgm:pt>
  </dgm:ptLst>
  <dgm:cxnLst>
    <dgm:cxn modelId="{7B4F3208-6CA9-489C-BD6B-5714117618D1}" type="presOf" srcId="{E42F95AB-2265-4D7C-9018-8263A1E8B6B4}" destId="{E60E1E5B-C601-4BFC-9CD5-9B7F4B0F44AE}" srcOrd="1" destOrd="0" presId="urn:microsoft.com/office/officeart/2005/8/layout/orgChart1"/>
    <dgm:cxn modelId="{0A00CD0C-C281-44E0-871D-47EFD2D8047A}" type="presOf" srcId="{8BC2ED8C-7E86-4BFB-973D-4CB4425E9722}" destId="{204C9901-B5BA-44E7-A5F2-6E1A94EE6B45}" srcOrd="0" destOrd="0" presId="urn:microsoft.com/office/officeart/2005/8/layout/orgChart1"/>
    <dgm:cxn modelId="{B96FC728-EEBE-4AE9-9A9C-ABA34D920BB0}" type="presOf" srcId="{47D81B82-C8CB-45DF-89B8-D396E4DA874C}" destId="{97694678-A37C-46CC-A8CA-783C42A8AE40}" srcOrd="0" destOrd="0" presId="urn:microsoft.com/office/officeart/2005/8/layout/orgChart1"/>
    <dgm:cxn modelId="{723CC42F-07A6-4424-BDF3-BD9453583BD3}" type="presOf" srcId="{D35CFB9F-2A93-44FC-A683-03F1E4938D2B}" destId="{3D27FFDE-CF88-4914-B720-D4472395A3A1}" srcOrd="0" destOrd="0" presId="urn:microsoft.com/office/officeart/2005/8/layout/orgChart1"/>
    <dgm:cxn modelId="{7AD5F160-0DA9-4C07-BFDD-80416554A395}" type="presOf" srcId="{47D81B82-C8CB-45DF-89B8-D396E4DA874C}" destId="{11789827-FE15-4D14-A60A-A4E30D96CBF7}" srcOrd="1" destOrd="0" presId="urn:microsoft.com/office/officeart/2005/8/layout/orgChart1"/>
    <dgm:cxn modelId="{80603D67-F163-456B-B886-5C12E1C8BAD1}" type="presOf" srcId="{F0BDE8FF-C464-4407-9C0D-67DD799182F9}" destId="{10F302F2-1B36-44A6-9673-49B86B5B32A9}" srcOrd="0" destOrd="0" presId="urn:microsoft.com/office/officeart/2005/8/layout/orgChart1"/>
    <dgm:cxn modelId="{20E8B757-3F47-4939-9EE6-AD6F86A2A625}" type="presOf" srcId="{E42F95AB-2265-4D7C-9018-8263A1E8B6B4}" destId="{9564A198-A897-487B-9FC3-7E19F171EFC8}" srcOrd="0" destOrd="0" presId="urn:microsoft.com/office/officeart/2005/8/layout/orgChart1"/>
    <dgm:cxn modelId="{29D2DF9A-6DF7-4933-AA49-BD4439C56B96}" type="presOf" srcId="{03A6B4A1-9708-4DC4-B99A-F802948CA9A7}" destId="{29DF606C-C783-4F55-8476-F1AFA9D54F74}" srcOrd="0" destOrd="0" presId="urn:microsoft.com/office/officeart/2005/8/layout/orgChart1"/>
    <dgm:cxn modelId="{2C33FCB5-BB21-4004-A5CF-7D9720474D22}" srcId="{F0BDE8FF-C464-4407-9C0D-67DD799182F9}" destId="{03A6B4A1-9708-4DC4-B99A-F802948CA9A7}" srcOrd="2" destOrd="0" parTransId="{410A4D59-D838-42D2-9A1A-28F8FD9CE27A}" sibTransId="{04957F26-F073-4215-9DCA-5FD14CABFDC0}"/>
    <dgm:cxn modelId="{98BCE4C9-D54F-4F5A-8FC6-6F57C23B0E36}" type="presOf" srcId="{C3D9CB3A-22EE-4699-A4B3-9B4668825BC6}" destId="{82AB8946-F30F-4D86-89FA-2340C7DB56B7}" srcOrd="0" destOrd="0" presId="urn:microsoft.com/office/officeart/2005/8/layout/orgChart1"/>
    <dgm:cxn modelId="{54B2B3CD-993C-4CC8-BC20-7E7C25F4EF9E}" srcId="{F0BDE8FF-C464-4407-9C0D-67DD799182F9}" destId="{47D81B82-C8CB-45DF-89B8-D396E4DA874C}" srcOrd="0" destOrd="0" parTransId="{8BC2ED8C-7E86-4BFB-973D-4CB4425E9722}" sibTransId="{3F7C76EB-9CDA-446C-AAC8-A92595D0210F}"/>
    <dgm:cxn modelId="{5E74A5D1-85B4-42A6-856C-B356F1DE0705}" srcId="{D35CFB9F-2A93-44FC-A683-03F1E4938D2B}" destId="{F0BDE8FF-C464-4407-9C0D-67DD799182F9}" srcOrd="0" destOrd="0" parTransId="{EB2029D5-0464-40D7-9161-1C3C908F1E04}" sibTransId="{B79A2208-D60A-480D-985E-58372044B721}"/>
    <dgm:cxn modelId="{33B87CDD-65EC-4803-943E-4A9581575DBD}" type="presOf" srcId="{410A4D59-D838-42D2-9A1A-28F8FD9CE27A}" destId="{3BD1A2A0-3C4E-468C-A94E-F8ABF69CA440}" srcOrd="0" destOrd="0" presId="urn:microsoft.com/office/officeart/2005/8/layout/orgChart1"/>
    <dgm:cxn modelId="{A83F32E6-F58C-4902-8B13-D42A578BE9D6}" type="presOf" srcId="{F0BDE8FF-C464-4407-9C0D-67DD799182F9}" destId="{0523BA43-30B0-48FD-8C8B-4D2C59045EFE}" srcOrd="1" destOrd="0" presId="urn:microsoft.com/office/officeart/2005/8/layout/orgChart1"/>
    <dgm:cxn modelId="{2272E7E9-44F9-481F-841D-A6FE46B5F886}" type="presOf" srcId="{03A6B4A1-9708-4DC4-B99A-F802948CA9A7}" destId="{7AF40933-DD90-4119-9A4D-69FFDA3A868F}" srcOrd="1" destOrd="0" presId="urn:microsoft.com/office/officeart/2005/8/layout/orgChart1"/>
    <dgm:cxn modelId="{8192B7FF-6C41-4A93-A7FC-7A9314897F4F}" srcId="{F0BDE8FF-C464-4407-9C0D-67DD799182F9}" destId="{E42F95AB-2265-4D7C-9018-8263A1E8B6B4}" srcOrd="1" destOrd="0" parTransId="{C3D9CB3A-22EE-4699-A4B3-9B4668825BC6}" sibTransId="{44A490FD-967A-419A-8B46-398891A0A335}"/>
    <dgm:cxn modelId="{32E0BF11-E9D7-4853-8848-2CAE5CD5F51A}" type="presParOf" srcId="{3D27FFDE-CF88-4914-B720-D4472395A3A1}" destId="{4262EEB0-A7D1-4A3B-B82D-4508FBDF559B}" srcOrd="0" destOrd="0" presId="urn:microsoft.com/office/officeart/2005/8/layout/orgChart1"/>
    <dgm:cxn modelId="{A1A0F667-3C5E-4598-AC24-9031C902767C}" type="presParOf" srcId="{4262EEB0-A7D1-4A3B-B82D-4508FBDF559B}" destId="{4E0F7B19-7894-4676-9617-1B82D6E52B82}" srcOrd="0" destOrd="0" presId="urn:microsoft.com/office/officeart/2005/8/layout/orgChart1"/>
    <dgm:cxn modelId="{461A7D15-D735-4A75-811A-76A978311A56}" type="presParOf" srcId="{4E0F7B19-7894-4676-9617-1B82D6E52B82}" destId="{10F302F2-1B36-44A6-9673-49B86B5B32A9}" srcOrd="0" destOrd="0" presId="urn:microsoft.com/office/officeart/2005/8/layout/orgChart1"/>
    <dgm:cxn modelId="{36681E7D-7E0E-4AA7-AE23-1A846C22E97F}" type="presParOf" srcId="{4E0F7B19-7894-4676-9617-1B82D6E52B82}" destId="{0523BA43-30B0-48FD-8C8B-4D2C59045EFE}" srcOrd="1" destOrd="0" presId="urn:microsoft.com/office/officeart/2005/8/layout/orgChart1"/>
    <dgm:cxn modelId="{7D075EA3-AF23-4439-BC81-A1A798396FF6}" type="presParOf" srcId="{4262EEB0-A7D1-4A3B-B82D-4508FBDF559B}" destId="{938522C4-AD99-4552-AFA7-BDA73FEA72D4}" srcOrd="1" destOrd="0" presId="urn:microsoft.com/office/officeart/2005/8/layout/orgChart1"/>
    <dgm:cxn modelId="{0033A767-0E15-4668-8896-7274B4E33BC8}" type="presParOf" srcId="{938522C4-AD99-4552-AFA7-BDA73FEA72D4}" destId="{204C9901-B5BA-44E7-A5F2-6E1A94EE6B45}" srcOrd="0" destOrd="0" presId="urn:microsoft.com/office/officeart/2005/8/layout/orgChart1"/>
    <dgm:cxn modelId="{80B57FC6-0F32-45FC-A929-3745B74FC2E3}" type="presParOf" srcId="{938522C4-AD99-4552-AFA7-BDA73FEA72D4}" destId="{E4C5E52A-322C-4028-91F3-EA3855075F98}" srcOrd="1" destOrd="0" presId="urn:microsoft.com/office/officeart/2005/8/layout/orgChart1"/>
    <dgm:cxn modelId="{553730E0-C95C-4412-AA36-A305F72DA1D9}" type="presParOf" srcId="{E4C5E52A-322C-4028-91F3-EA3855075F98}" destId="{D6F2B9BC-707E-4F14-A90F-3BD38E9A5E3A}" srcOrd="0" destOrd="0" presId="urn:microsoft.com/office/officeart/2005/8/layout/orgChart1"/>
    <dgm:cxn modelId="{84DD8A52-F9FC-4242-9E52-D82DFA13524A}" type="presParOf" srcId="{D6F2B9BC-707E-4F14-A90F-3BD38E9A5E3A}" destId="{97694678-A37C-46CC-A8CA-783C42A8AE40}" srcOrd="0" destOrd="0" presId="urn:microsoft.com/office/officeart/2005/8/layout/orgChart1"/>
    <dgm:cxn modelId="{D44AA8F0-0945-4A6E-9968-14E4A6A090A4}" type="presParOf" srcId="{D6F2B9BC-707E-4F14-A90F-3BD38E9A5E3A}" destId="{11789827-FE15-4D14-A60A-A4E30D96CBF7}" srcOrd="1" destOrd="0" presId="urn:microsoft.com/office/officeart/2005/8/layout/orgChart1"/>
    <dgm:cxn modelId="{8DA4D8A4-6BBB-4C91-A63F-6969386F01B4}" type="presParOf" srcId="{E4C5E52A-322C-4028-91F3-EA3855075F98}" destId="{D9F16875-2AAB-478E-B884-768DAC74E840}" srcOrd="1" destOrd="0" presId="urn:microsoft.com/office/officeart/2005/8/layout/orgChart1"/>
    <dgm:cxn modelId="{F40C6BC4-1EBC-49BB-A775-0741FC153A19}" type="presParOf" srcId="{E4C5E52A-322C-4028-91F3-EA3855075F98}" destId="{649A3590-4302-4B23-AD67-A2ABC118DC55}" srcOrd="2" destOrd="0" presId="urn:microsoft.com/office/officeart/2005/8/layout/orgChart1"/>
    <dgm:cxn modelId="{A1A6A3EC-C205-4503-AEA9-FE27E23CF540}" type="presParOf" srcId="{938522C4-AD99-4552-AFA7-BDA73FEA72D4}" destId="{82AB8946-F30F-4D86-89FA-2340C7DB56B7}" srcOrd="2" destOrd="0" presId="urn:microsoft.com/office/officeart/2005/8/layout/orgChart1"/>
    <dgm:cxn modelId="{C31795DA-30F0-40B6-8E58-DED3337E498A}" type="presParOf" srcId="{938522C4-AD99-4552-AFA7-BDA73FEA72D4}" destId="{373E8C4C-D5C5-43E9-8887-7E570D28B4FF}" srcOrd="3" destOrd="0" presId="urn:microsoft.com/office/officeart/2005/8/layout/orgChart1"/>
    <dgm:cxn modelId="{DB594CE7-0B2A-4DA3-913B-0E58C9A3FDFC}" type="presParOf" srcId="{373E8C4C-D5C5-43E9-8887-7E570D28B4FF}" destId="{C89FF354-6B9D-49D8-BE7E-9687E057932C}" srcOrd="0" destOrd="0" presId="urn:microsoft.com/office/officeart/2005/8/layout/orgChart1"/>
    <dgm:cxn modelId="{6684DB71-D665-4FDD-ADCE-614BC11CB6AE}" type="presParOf" srcId="{C89FF354-6B9D-49D8-BE7E-9687E057932C}" destId="{9564A198-A897-487B-9FC3-7E19F171EFC8}" srcOrd="0" destOrd="0" presId="urn:microsoft.com/office/officeart/2005/8/layout/orgChart1"/>
    <dgm:cxn modelId="{3A63913C-9DDF-4FFB-9AB0-635E2C3F8931}" type="presParOf" srcId="{C89FF354-6B9D-49D8-BE7E-9687E057932C}" destId="{E60E1E5B-C601-4BFC-9CD5-9B7F4B0F44AE}" srcOrd="1" destOrd="0" presId="urn:microsoft.com/office/officeart/2005/8/layout/orgChart1"/>
    <dgm:cxn modelId="{CF6F6C29-308C-4237-9EFC-932499CD28E9}" type="presParOf" srcId="{373E8C4C-D5C5-43E9-8887-7E570D28B4FF}" destId="{5C1EC25C-CDAD-4831-B8FA-B637901DE827}" srcOrd="1" destOrd="0" presId="urn:microsoft.com/office/officeart/2005/8/layout/orgChart1"/>
    <dgm:cxn modelId="{94A71DA7-2939-4517-8415-64B5CD606BC3}" type="presParOf" srcId="{373E8C4C-D5C5-43E9-8887-7E570D28B4FF}" destId="{F76FBC89-16DE-479C-873C-48D46EF98FE0}" srcOrd="2" destOrd="0" presId="urn:microsoft.com/office/officeart/2005/8/layout/orgChart1"/>
    <dgm:cxn modelId="{42046530-39D8-4758-A38C-1B73C481A174}" type="presParOf" srcId="{938522C4-AD99-4552-AFA7-BDA73FEA72D4}" destId="{3BD1A2A0-3C4E-468C-A94E-F8ABF69CA440}" srcOrd="4" destOrd="0" presId="urn:microsoft.com/office/officeart/2005/8/layout/orgChart1"/>
    <dgm:cxn modelId="{506B3E00-47C6-4C5D-A917-E33F137E3122}" type="presParOf" srcId="{938522C4-AD99-4552-AFA7-BDA73FEA72D4}" destId="{ECAE72A0-F9FB-401D-A6F8-120FE8693997}" srcOrd="5" destOrd="0" presId="urn:microsoft.com/office/officeart/2005/8/layout/orgChart1"/>
    <dgm:cxn modelId="{669D1669-0CA0-4644-98EB-B2FF37C2065B}" type="presParOf" srcId="{ECAE72A0-F9FB-401D-A6F8-120FE8693997}" destId="{FE6677C7-F97E-4BA5-88B8-E59D7C474596}" srcOrd="0" destOrd="0" presId="urn:microsoft.com/office/officeart/2005/8/layout/orgChart1"/>
    <dgm:cxn modelId="{93FA9F01-BD23-45CF-A662-C424A6D44C43}" type="presParOf" srcId="{FE6677C7-F97E-4BA5-88B8-E59D7C474596}" destId="{29DF606C-C783-4F55-8476-F1AFA9D54F74}" srcOrd="0" destOrd="0" presId="urn:microsoft.com/office/officeart/2005/8/layout/orgChart1"/>
    <dgm:cxn modelId="{D56B1091-1BCB-4FE6-90C0-17CE5010BF01}" type="presParOf" srcId="{FE6677C7-F97E-4BA5-88B8-E59D7C474596}" destId="{7AF40933-DD90-4119-9A4D-69FFDA3A868F}" srcOrd="1" destOrd="0" presId="urn:microsoft.com/office/officeart/2005/8/layout/orgChart1"/>
    <dgm:cxn modelId="{2AE4293B-6B76-4BB8-B3AD-6F40D9E2EF79}" type="presParOf" srcId="{ECAE72A0-F9FB-401D-A6F8-120FE8693997}" destId="{E8961244-A44C-4202-94DC-FFEC5FA96778}" srcOrd="1" destOrd="0" presId="urn:microsoft.com/office/officeart/2005/8/layout/orgChart1"/>
    <dgm:cxn modelId="{788BFE3B-348A-4B9C-8231-F0CF46B975A4}" type="presParOf" srcId="{ECAE72A0-F9FB-401D-A6F8-120FE8693997}" destId="{F5E7F20D-0B09-4231-941C-8109FC8E04A8}" srcOrd="2" destOrd="0" presId="urn:microsoft.com/office/officeart/2005/8/layout/orgChart1"/>
    <dgm:cxn modelId="{E19B74E9-9EA7-4DC0-B151-0DABB1D31B7D}" type="presParOf" srcId="{4262EEB0-A7D1-4A3B-B82D-4508FBDF559B}" destId="{7A49EA95-1C12-4BA4-A500-4DDC65D563C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5CFB9F-2A93-44FC-A683-03F1E4938D2B}" type="doc">
      <dgm:prSet loTypeId="urn:microsoft.com/office/officeart/2005/8/layout/orgChart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7D81B82-C8CB-45DF-89B8-D396E4DA874C}">
      <dgm:prSet phldrT="[Text]" custT="1"/>
      <dgm:spPr>
        <a:solidFill>
          <a:srgbClr val="FF99FF"/>
        </a:solidFill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1️⃣ Direct Comparison Method</a:t>
          </a:r>
        </a:p>
      </dgm:t>
    </dgm:pt>
    <dgm:pt modelId="{8BC2ED8C-7E86-4BFB-973D-4CB4425E9722}" type="parTrans" cxnId="{54B2B3CD-993C-4CC8-BC20-7E7C25F4EF9E}">
      <dgm:prSet/>
      <dgm:spPr/>
      <dgm:t>
        <a:bodyPr/>
        <a:lstStyle/>
        <a:p>
          <a:endParaRPr lang="en-US"/>
        </a:p>
      </dgm:t>
    </dgm:pt>
    <dgm:pt modelId="{3F7C76EB-9CDA-446C-AAC8-A92595D0210F}" type="sibTrans" cxnId="{54B2B3CD-993C-4CC8-BC20-7E7C25F4EF9E}">
      <dgm:prSet/>
      <dgm:spPr/>
      <dgm:t>
        <a:bodyPr/>
        <a:lstStyle/>
        <a:p>
          <a:endParaRPr lang="en-US"/>
        </a:p>
      </dgm:t>
    </dgm:pt>
    <dgm:pt modelId="{E42F95AB-2265-4D7C-9018-8263A1E8B6B4}">
      <dgm:prSet phldrT="[Text]" custT="1"/>
      <dgm:spPr>
        <a:solidFill>
          <a:srgbClr val="FFFF66"/>
        </a:solidFill>
        <a:ln>
          <a:solidFill>
            <a:srgbClr val="00B0F0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2️⃣ Allocation Method</a:t>
          </a:r>
        </a:p>
      </dgm:t>
    </dgm:pt>
    <dgm:pt modelId="{C3D9CB3A-22EE-4699-A4B3-9B4668825BC6}" type="parTrans" cxnId="{8192B7FF-6C41-4A93-A7FC-7A9314897F4F}">
      <dgm:prSet/>
      <dgm:spPr/>
      <dgm:t>
        <a:bodyPr/>
        <a:lstStyle/>
        <a:p>
          <a:endParaRPr lang="en-US"/>
        </a:p>
      </dgm:t>
    </dgm:pt>
    <dgm:pt modelId="{44A490FD-967A-419A-8B46-398891A0A335}" type="sibTrans" cxnId="{8192B7FF-6C41-4A93-A7FC-7A9314897F4F}">
      <dgm:prSet/>
      <dgm:spPr/>
      <dgm:t>
        <a:bodyPr/>
        <a:lstStyle/>
        <a:p>
          <a:endParaRPr lang="en-US"/>
        </a:p>
      </dgm:t>
    </dgm:pt>
    <dgm:pt modelId="{03A6B4A1-9708-4DC4-B99A-F802948CA9A7}">
      <dgm:prSet phldrT="[Text]" custT="1"/>
      <dgm:spPr>
        <a:solidFill>
          <a:srgbClr val="FF9900"/>
        </a:solidFill>
      </dgm:spPr>
      <dgm:t>
        <a:bodyPr/>
        <a:lstStyle/>
        <a:p>
          <a:r>
            <a:rPr lang="en-US" sz="2200" b="1" i="0" dirty="0">
              <a:solidFill>
                <a:schemeClr val="tx1"/>
              </a:solidFill>
              <a:latin typeface="Alexandria"/>
            </a:rPr>
            <a:t>3️⃣ Extraction Method</a:t>
          </a:r>
          <a:endParaRPr lang="en-US" sz="2200" b="1" dirty="0">
            <a:solidFill>
              <a:schemeClr val="tx1"/>
            </a:solidFill>
            <a:latin typeface="Alexandria"/>
          </a:endParaRPr>
        </a:p>
      </dgm:t>
    </dgm:pt>
    <dgm:pt modelId="{410A4D59-D838-42D2-9A1A-28F8FD9CE27A}" type="parTrans" cxnId="{2C33FCB5-BB21-4004-A5CF-7D9720474D22}">
      <dgm:prSet/>
      <dgm:spPr/>
      <dgm:t>
        <a:bodyPr/>
        <a:lstStyle/>
        <a:p>
          <a:endParaRPr lang="en-US"/>
        </a:p>
      </dgm:t>
    </dgm:pt>
    <dgm:pt modelId="{04957F26-F073-4215-9DCA-5FD14CABFDC0}" type="sibTrans" cxnId="{2C33FCB5-BB21-4004-A5CF-7D9720474D22}">
      <dgm:prSet/>
      <dgm:spPr/>
      <dgm:t>
        <a:bodyPr/>
        <a:lstStyle/>
        <a:p>
          <a:endParaRPr lang="en-US"/>
        </a:p>
      </dgm:t>
    </dgm:pt>
    <dgm:pt modelId="{F0BDE8FF-C464-4407-9C0D-67DD799182F9}">
      <dgm:prSet phldrT="[Text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kumimoji="0" lang="en-US" sz="225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Methods of Estimating Land Value</a:t>
          </a:r>
        </a:p>
      </dgm:t>
    </dgm:pt>
    <dgm:pt modelId="{B79A2208-D60A-480D-985E-58372044B721}" type="sibTrans" cxnId="{5E74A5D1-85B4-42A6-856C-B356F1DE0705}">
      <dgm:prSet/>
      <dgm:spPr/>
      <dgm:t>
        <a:bodyPr/>
        <a:lstStyle/>
        <a:p>
          <a:endParaRPr lang="en-US"/>
        </a:p>
      </dgm:t>
    </dgm:pt>
    <dgm:pt modelId="{EB2029D5-0464-40D7-9161-1C3C908F1E04}" type="parTrans" cxnId="{5E74A5D1-85B4-42A6-856C-B356F1DE0705}">
      <dgm:prSet/>
      <dgm:spPr/>
      <dgm:t>
        <a:bodyPr/>
        <a:lstStyle/>
        <a:p>
          <a:endParaRPr lang="en-US"/>
        </a:p>
      </dgm:t>
    </dgm:pt>
    <dgm:pt modelId="{92319803-E9C7-42A8-81FB-2ABEEB66F848}">
      <dgm:prSet custT="1"/>
      <dgm:spPr>
        <a:solidFill>
          <a:srgbClr val="FF3399"/>
        </a:solidFill>
      </dgm:spPr>
      <dgm:t>
        <a:bodyPr/>
        <a:lstStyle/>
        <a:p>
          <a:r>
            <a:rPr lang="en-US" sz="2200" b="1" dirty="0">
              <a:solidFill>
                <a:schemeClr val="tx1"/>
              </a:solidFill>
              <a:latin typeface="Alexandria"/>
            </a:rPr>
            <a:t>4️⃣ Residual Method</a:t>
          </a:r>
        </a:p>
      </dgm:t>
    </dgm:pt>
    <dgm:pt modelId="{DBCB2359-38B8-4F7E-ABF8-F6A0924197C0}" type="parTrans" cxnId="{73390896-EF2E-4040-88A9-15A3DD616489}">
      <dgm:prSet/>
      <dgm:spPr/>
      <dgm:t>
        <a:bodyPr/>
        <a:lstStyle/>
        <a:p>
          <a:endParaRPr lang="en-US"/>
        </a:p>
      </dgm:t>
    </dgm:pt>
    <dgm:pt modelId="{353BCEF6-8E17-4A20-8B71-BA722AB31271}" type="sibTrans" cxnId="{73390896-EF2E-4040-88A9-15A3DD616489}">
      <dgm:prSet/>
      <dgm:spPr/>
      <dgm:t>
        <a:bodyPr/>
        <a:lstStyle/>
        <a:p>
          <a:endParaRPr lang="en-US"/>
        </a:p>
      </dgm:t>
    </dgm:pt>
    <dgm:pt modelId="{3D27FFDE-CF88-4914-B720-D4472395A3A1}" type="pres">
      <dgm:prSet presAssocID="{D35CFB9F-2A93-44FC-A683-03F1E4938D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262EEB0-A7D1-4A3B-B82D-4508FBDF559B}" type="pres">
      <dgm:prSet presAssocID="{F0BDE8FF-C464-4407-9C0D-67DD799182F9}" presName="hierRoot1" presStyleCnt="0">
        <dgm:presLayoutVars>
          <dgm:hierBranch val="init"/>
        </dgm:presLayoutVars>
      </dgm:prSet>
      <dgm:spPr/>
    </dgm:pt>
    <dgm:pt modelId="{4E0F7B19-7894-4676-9617-1B82D6E52B82}" type="pres">
      <dgm:prSet presAssocID="{F0BDE8FF-C464-4407-9C0D-67DD799182F9}" presName="rootComposite1" presStyleCnt="0"/>
      <dgm:spPr/>
    </dgm:pt>
    <dgm:pt modelId="{10F302F2-1B36-44A6-9673-49B86B5B32A9}" type="pres">
      <dgm:prSet presAssocID="{F0BDE8FF-C464-4407-9C0D-67DD799182F9}" presName="rootText1" presStyleLbl="node0" presStyleIdx="0" presStyleCnt="1" custScaleX="183459" custScaleY="39190" custLinFactNeighborY="2006">
        <dgm:presLayoutVars>
          <dgm:chPref val="3"/>
        </dgm:presLayoutVars>
      </dgm:prSet>
      <dgm:spPr/>
    </dgm:pt>
    <dgm:pt modelId="{0523BA43-30B0-48FD-8C8B-4D2C59045EFE}" type="pres">
      <dgm:prSet presAssocID="{F0BDE8FF-C464-4407-9C0D-67DD799182F9}" presName="rootConnector1" presStyleLbl="node1" presStyleIdx="0" presStyleCnt="0"/>
      <dgm:spPr/>
    </dgm:pt>
    <dgm:pt modelId="{938522C4-AD99-4552-AFA7-BDA73FEA72D4}" type="pres">
      <dgm:prSet presAssocID="{F0BDE8FF-C464-4407-9C0D-67DD799182F9}" presName="hierChild2" presStyleCnt="0"/>
      <dgm:spPr/>
    </dgm:pt>
    <dgm:pt modelId="{204C9901-B5BA-44E7-A5F2-6E1A94EE6B45}" type="pres">
      <dgm:prSet presAssocID="{8BC2ED8C-7E86-4BFB-973D-4CB4425E9722}" presName="Name37" presStyleLbl="parChTrans1D2" presStyleIdx="0" presStyleCnt="4"/>
      <dgm:spPr/>
    </dgm:pt>
    <dgm:pt modelId="{E4C5E52A-322C-4028-91F3-EA3855075F98}" type="pres">
      <dgm:prSet presAssocID="{47D81B82-C8CB-45DF-89B8-D396E4DA874C}" presName="hierRoot2" presStyleCnt="0">
        <dgm:presLayoutVars>
          <dgm:hierBranch val="init"/>
        </dgm:presLayoutVars>
      </dgm:prSet>
      <dgm:spPr/>
    </dgm:pt>
    <dgm:pt modelId="{D6F2B9BC-707E-4F14-A90F-3BD38E9A5E3A}" type="pres">
      <dgm:prSet presAssocID="{47D81B82-C8CB-45DF-89B8-D396E4DA874C}" presName="rootComposite" presStyleCnt="0"/>
      <dgm:spPr/>
    </dgm:pt>
    <dgm:pt modelId="{97694678-A37C-46CC-A8CA-783C42A8AE40}" type="pres">
      <dgm:prSet presAssocID="{47D81B82-C8CB-45DF-89B8-D396E4DA874C}" presName="rootText" presStyleLbl="node2" presStyleIdx="0" presStyleCnt="4" custScaleY="55666" custLinFactNeighborX="-50" custLinFactNeighborY="39766">
        <dgm:presLayoutVars>
          <dgm:chPref val="3"/>
        </dgm:presLayoutVars>
      </dgm:prSet>
      <dgm:spPr/>
    </dgm:pt>
    <dgm:pt modelId="{11789827-FE15-4D14-A60A-A4E30D96CBF7}" type="pres">
      <dgm:prSet presAssocID="{47D81B82-C8CB-45DF-89B8-D396E4DA874C}" presName="rootConnector" presStyleLbl="node2" presStyleIdx="0" presStyleCnt="4"/>
      <dgm:spPr/>
    </dgm:pt>
    <dgm:pt modelId="{D9F16875-2AAB-478E-B884-768DAC74E840}" type="pres">
      <dgm:prSet presAssocID="{47D81B82-C8CB-45DF-89B8-D396E4DA874C}" presName="hierChild4" presStyleCnt="0"/>
      <dgm:spPr/>
    </dgm:pt>
    <dgm:pt modelId="{649A3590-4302-4B23-AD67-A2ABC118DC55}" type="pres">
      <dgm:prSet presAssocID="{47D81B82-C8CB-45DF-89B8-D396E4DA874C}" presName="hierChild5" presStyleCnt="0"/>
      <dgm:spPr/>
    </dgm:pt>
    <dgm:pt modelId="{82AB8946-F30F-4D86-89FA-2340C7DB56B7}" type="pres">
      <dgm:prSet presAssocID="{C3D9CB3A-22EE-4699-A4B3-9B4668825BC6}" presName="Name37" presStyleLbl="parChTrans1D2" presStyleIdx="1" presStyleCnt="4"/>
      <dgm:spPr/>
    </dgm:pt>
    <dgm:pt modelId="{373E8C4C-D5C5-43E9-8887-7E570D28B4FF}" type="pres">
      <dgm:prSet presAssocID="{E42F95AB-2265-4D7C-9018-8263A1E8B6B4}" presName="hierRoot2" presStyleCnt="0">
        <dgm:presLayoutVars>
          <dgm:hierBranch val="init"/>
        </dgm:presLayoutVars>
      </dgm:prSet>
      <dgm:spPr/>
    </dgm:pt>
    <dgm:pt modelId="{C89FF354-6B9D-49D8-BE7E-9687E057932C}" type="pres">
      <dgm:prSet presAssocID="{E42F95AB-2265-4D7C-9018-8263A1E8B6B4}" presName="rootComposite" presStyleCnt="0"/>
      <dgm:spPr/>
    </dgm:pt>
    <dgm:pt modelId="{9564A198-A897-487B-9FC3-7E19F171EFC8}" type="pres">
      <dgm:prSet presAssocID="{E42F95AB-2265-4D7C-9018-8263A1E8B6B4}" presName="rootText" presStyleLbl="node2" presStyleIdx="1" presStyleCnt="4" custScaleY="56050" custLinFactNeighborX="-671" custLinFactNeighborY="39766">
        <dgm:presLayoutVars>
          <dgm:chPref val="3"/>
        </dgm:presLayoutVars>
      </dgm:prSet>
      <dgm:spPr/>
    </dgm:pt>
    <dgm:pt modelId="{E60E1E5B-C601-4BFC-9CD5-9B7F4B0F44AE}" type="pres">
      <dgm:prSet presAssocID="{E42F95AB-2265-4D7C-9018-8263A1E8B6B4}" presName="rootConnector" presStyleLbl="node2" presStyleIdx="1" presStyleCnt="4"/>
      <dgm:spPr/>
    </dgm:pt>
    <dgm:pt modelId="{5C1EC25C-CDAD-4831-B8FA-B637901DE827}" type="pres">
      <dgm:prSet presAssocID="{E42F95AB-2265-4D7C-9018-8263A1E8B6B4}" presName="hierChild4" presStyleCnt="0"/>
      <dgm:spPr/>
    </dgm:pt>
    <dgm:pt modelId="{F76FBC89-16DE-479C-873C-48D46EF98FE0}" type="pres">
      <dgm:prSet presAssocID="{E42F95AB-2265-4D7C-9018-8263A1E8B6B4}" presName="hierChild5" presStyleCnt="0"/>
      <dgm:spPr/>
    </dgm:pt>
    <dgm:pt modelId="{3BD1A2A0-3C4E-468C-A94E-F8ABF69CA440}" type="pres">
      <dgm:prSet presAssocID="{410A4D59-D838-42D2-9A1A-28F8FD9CE27A}" presName="Name37" presStyleLbl="parChTrans1D2" presStyleIdx="2" presStyleCnt="4"/>
      <dgm:spPr/>
    </dgm:pt>
    <dgm:pt modelId="{ECAE72A0-F9FB-401D-A6F8-120FE8693997}" type="pres">
      <dgm:prSet presAssocID="{03A6B4A1-9708-4DC4-B99A-F802948CA9A7}" presName="hierRoot2" presStyleCnt="0">
        <dgm:presLayoutVars>
          <dgm:hierBranch val="init"/>
        </dgm:presLayoutVars>
      </dgm:prSet>
      <dgm:spPr/>
    </dgm:pt>
    <dgm:pt modelId="{FE6677C7-F97E-4BA5-88B8-E59D7C474596}" type="pres">
      <dgm:prSet presAssocID="{03A6B4A1-9708-4DC4-B99A-F802948CA9A7}" presName="rootComposite" presStyleCnt="0"/>
      <dgm:spPr/>
    </dgm:pt>
    <dgm:pt modelId="{29DF606C-C783-4F55-8476-F1AFA9D54F74}" type="pres">
      <dgm:prSet presAssocID="{03A6B4A1-9708-4DC4-B99A-F802948CA9A7}" presName="rootText" presStyleLbl="node2" presStyleIdx="2" presStyleCnt="4" custScaleY="53137" custLinFactNeighborX="-269" custLinFactNeighborY="39348">
        <dgm:presLayoutVars>
          <dgm:chPref val="3"/>
        </dgm:presLayoutVars>
      </dgm:prSet>
      <dgm:spPr/>
    </dgm:pt>
    <dgm:pt modelId="{7AF40933-DD90-4119-9A4D-69FFDA3A868F}" type="pres">
      <dgm:prSet presAssocID="{03A6B4A1-9708-4DC4-B99A-F802948CA9A7}" presName="rootConnector" presStyleLbl="node2" presStyleIdx="2" presStyleCnt="4"/>
      <dgm:spPr/>
    </dgm:pt>
    <dgm:pt modelId="{E8961244-A44C-4202-94DC-FFEC5FA96778}" type="pres">
      <dgm:prSet presAssocID="{03A6B4A1-9708-4DC4-B99A-F802948CA9A7}" presName="hierChild4" presStyleCnt="0"/>
      <dgm:spPr/>
    </dgm:pt>
    <dgm:pt modelId="{F5E7F20D-0B09-4231-941C-8109FC8E04A8}" type="pres">
      <dgm:prSet presAssocID="{03A6B4A1-9708-4DC4-B99A-F802948CA9A7}" presName="hierChild5" presStyleCnt="0"/>
      <dgm:spPr/>
    </dgm:pt>
    <dgm:pt modelId="{7ECB223F-BD13-4E83-958E-34B523E8AEFF}" type="pres">
      <dgm:prSet presAssocID="{DBCB2359-38B8-4F7E-ABF8-F6A0924197C0}" presName="Name37" presStyleLbl="parChTrans1D2" presStyleIdx="3" presStyleCnt="4"/>
      <dgm:spPr/>
    </dgm:pt>
    <dgm:pt modelId="{4BC2AEDD-FF82-4B7E-9102-64668BB1E88B}" type="pres">
      <dgm:prSet presAssocID="{92319803-E9C7-42A8-81FB-2ABEEB66F848}" presName="hierRoot2" presStyleCnt="0">
        <dgm:presLayoutVars>
          <dgm:hierBranch val="init"/>
        </dgm:presLayoutVars>
      </dgm:prSet>
      <dgm:spPr/>
    </dgm:pt>
    <dgm:pt modelId="{9329115B-C50B-4B8F-926A-1D3BE6CD437F}" type="pres">
      <dgm:prSet presAssocID="{92319803-E9C7-42A8-81FB-2ABEEB66F848}" presName="rootComposite" presStyleCnt="0"/>
      <dgm:spPr/>
    </dgm:pt>
    <dgm:pt modelId="{9B91B344-3935-406E-A505-2C5B162B2C81}" type="pres">
      <dgm:prSet presAssocID="{92319803-E9C7-42A8-81FB-2ABEEB66F848}" presName="rootText" presStyleLbl="node2" presStyleIdx="3" presStyleCnt="4" custScaleY="58014" custLinFactNeighborY="39468">
        <dgm:presLayoutVars>
          <dgm:chPref val="3"/>
        </dgm:presLayoutVars>
      </dgm:prSet>
      <dgm:spPr/>
    </dgm:pt>
    <dgm:pt modelId="{3E20C525-2EF9-4181-BE36-46B15EDE0F83}" type="pres">
      <dgm:prSet presAssocID="{92319803-E9C7-42A8-81FB-2ABEEB66F848}" presName="rootConnector" presStyleLbl="node2" presStyleIdx="3" presStyleCnt="4"/>
      <dgm:spPr/>
    </dgm:pt>
    <dgm:pt modelId="{FDB6E4FA-EE00-4CEA-B980-357DC71F7D40}" type="pres">
      <dgm:prSet presAssocID="{92319803-E9C7-42A8-81FB-2ABEEB66F848}" presName="hierChild4" presStyleCnt="0"/>
      <dgm:spPr/>
    </dgm:pt>
    <dgm:pt modelId="{F49A479C-0489-4108-849F-D7073C11E5FD}" type="pres">
      <dgm:prSet presAssocID="{92319803-E9C7-42A8-81FB-2ABEEB66F848}" presName="hierChild5" presStyleCnt="0"/>
      <dgm:spPr/>
    </dgm:pt>
    <dgm:pt modelId="{7A49EA95-1C12-4BA4-A500-4DDC65D563CA}" type="pres">
      <dgm:prSet presAssocID="{F0BDE8FF-C464-4407-9C0D-67DD799182F9}" presName="hierChild3" presStyleCnt="0"/>
      <dgm:spPr/>
    </dgm:pt>
  </dgm:ptLst>
  <dgm:cxnLst>
    <dgm:cxn modelId="{7B4F3208-6CA9-489C-BD6B-5714117618D1}" type="presOf" srcId="{E42F95AB-2265-4D7C-9018-8263A1E8B6B4}" destId="{E60E1E5B-C601-4BFC-9CD5-9B7F4B0F44AE}" srcOrd="1" destOrd="0" presId="urn:microsoft.com/office/officeart/2005/8/layout/orgChart1"/>
    <dgm:cxn modelId="{0A00CD0C-C281-44E0-871D-47EFD2D8047A}" type="presOf" srcId="{8BC2ED8C-7E86-4BFB-973D-4CB4425E9722}" destId="{204C9901-B5BA-44E7-A5F2-6E1A94EE6B45}" srcOrd="0" destOrd="0" presId="urn:microsoft.com/office/officeart/2005/8/layout/orgChart1"/>
    <dgm:cxn modelId="{A5BAF227-6ECF-47EF-9895-FD4016735BF2}" type="presOf" srcId="{DBCB2359-38B8-4F7E-ABF8-F6A0924197C0}" destId="{7ECB223F-BD13-4E83-958E-34B523E8AEFF}" srcOrd="0" destOrd="0" presId="urn:microsoft.com/office/officeart/2005/8/layout/orgChart1"/>
    <dgm:cxn modelId="{B96FC728-EEBE-4AE9-9A9C-ABA34D920BB0}" type="presOf" srcId="{47D81B82-C8CB-45DF-89B8-D396E4DA874C}" destId="{97694678-A37C-46CC-A8CA-783C42A8AE40}" srcOrd="0" destOrd="0" presId="urn:microsoft.com/office/officeart/2005/8/layout/orgChart1"/>
    <dgm:cxn modelId="{723CC42F-07A6-4424-BDF3-BD9453583BD3}" type="presOf" srcId="{D35CFB9F-2A93-44FC-A683-03F1E4938D2B}" destId="{3D27FFDE-CF88-4914-B720-D4472395A3A1}" srcOrd="0" destOrd="0" presId="urn:microsoft.com/office/officeart/2005/8/layout/orgChart1"/>
    <dgm:cxn modelId="{7AD5F160-0DA9-4C07-BFDD-80416554A395}" type="presOf" srcId="{47D81B82-C8CB-45DF-89B8-D396E4DA874C}" destId="{11789827-FE15-4D14-A60A-A4E30D96CBF7}" srcOrd="1" destOrd="0" presId="urn:microsoft.com/office/officeart/2005/8/layout/orgChart1"/>
    <dgm:cxn modelId="{80603D67-F163-456B-B886-5C12E1C8BAD1}" type="presOf" srcId="{F0BDE8FF-C464-4407-9C0D-67DD799182F9}" destId="{10F302F2-1B36-44A6-9673-49B86B5B32A9}" srcOrd="0" destOrd="0" presId="urn:microsoft.com/office/officeart/2005/8/layout/orgChart1"/>
    <dgm:cxn modelId="{20E8B757-3F47-4939-9EE6-AD6F86A2A625}" type="presOf" srcId="{E42F95AB-2265-4D7C-9018-8263A1E8B6B4}" destId="{9564A198-A897-487B-9FC3-7E19F171EFC8}" srcOrd="0" destOrd="0" presId="urn:microsoft.com/office/officeart/2005/8/layout/orgChart1"/>
    <dgm:cxn modelId="{E0B04E85-928B-4262-AC75-791286BE98EA}" type="presOf" srcId="{92319803-E9C7-42A8-81FB-2ABEEB66F848}" destId="{3E20C525-2EF9-4181-BE36-46B15EDE0F83}" srcOrd="1" destOrd="0" presId="urn:microsoft.com/office/officeart/2005/8/layout/orgChart1"/>
    <dgm:cxn modelId="{73390896-EF2E-4040-88A9-15A3DD616489}" srcId="{F0BDE8FF-C464-4407-9C0D-67DD799182F9}" destId="{92319803-E9C7-42A8-81FB-2ABEEB66F848}" srcOrd="3" destOrd="0" parTransId="{DBCB2359-38B8-4F7E-ABF8-F6A0924197C0}" sibTransId="{353BCEF6-8E17-4A20-8B71-BA722AB31271}"/>
    <dgm:cxn modelId="{29D2DF9A-6DF7-4933-AA49-BD4439C56B96}" type="presOf" srcId="{03A6B4A1-9708-4DC4-B99A-F802948CA9A7}" destId="{29DF606C-C783-4F55-8476-F1AFA9D54F74}" srcOrd="0" destOrd="0" presId="urn:microsoft.com/office/officeart/2005/8/layout/orgChart1"/>
    <dgm:cxn modelId="{2C33FCB5-BB21-4004-A5CF-7D9720474D22}" srcId="{F0BDE8FF-C464-4407-9C0D-67DD799182F9}" destId="{03A6B4A1-9708-4DC4-B99A-F802948CA9A7}" srcOrd="2" destOrd="0" parTransId="{410A4D59-D838-42D2-9A1A-28F8FD9CE27A}" sibTransId="{04957F26-F073-4215-9DCA-5FD14CABFDC0}"/>
    <dgm:cxn modelId="{98BCE4C9-D54F-4F5A-8FC6-6F57C23B0E36}" type="presOf" srcId="{C3D9CB3A-22EE-4699-A4B3-9B4668825BC6}" destId="{82AB8946-F30F-4D86-89FA-2340C7DB56B7}" srcOrd="0" destOrd="0" presId="urn:microsoft.com/office/officeart/2005/8/layout/orgChart1"/>
    <dgm:cxn modelId="{54B2B3CD-993C-4CC8-BC20-7E7C25F4EF9E}" srcId="{F0BDE8FF-C464-4407-9C0D-67DD799182F9}" destId="{47D81B82-C8CB-45DF-89B8-D396E4DA874C}" srcOrd="0" destOrd="0" parTransId="{8BC2ED8C-7E86-4BFB-973D-4CB4425E9722}" sibTransId="{3F7C76EB-9CDA-446C-AAC8-A92595D0210F}"/>
    <dgm:cxn modelId="{5E74A5D1-85B4-42A6-856C-B356F1DE0705}" srcId="{D35CFB9F-2A93-44FC-A683-03F1E4938D2B}" destId="{F0BDE8FF-C464-4407-9C0D-67DD799182F9}" srcOrd="0" destOrd="0" parTransId="{EB2029D5-0464-40D7-9161-1C3C908F1E04}" sibTransId="{B79A2208-D60A-480D-985E-58372044B721}"/>
    <dgm:cxn modelId="{33B87CDD-65EC-4803-943E-4A9581575DBD}" type="presOf" srcId="{410A4D59-D838-42D2-9A1A-28F8FD9CE27A}" destId="{3BD1A2A0-3C4E-468C-A94E-F8ABF69CA440}" srcOrd="0" destOrd="0" presId="urn:microsoft.com/office/officeart/2005/8/layout/orgChart1"/>
    <dgm:cxn modelId="{8B6089E1-4C36-46F6-B6F0-B8AF99A58528}" type="presOf" srcId="{92319803-E9C7-42A8-81FB-2ABEEB66F848}" destId="{9B91B344-3935-406E-A505-2C5B162B2C81}" srcOrd="0" destOrd="0" presId="urn:microsoft.com/office/officeart/2005/8/layout/orgChart1"/>
    <dgm:cxn modelId="{A83F32E6-F58C-4902-8B13-D42A578BE9D6}" type="presOf" srcId="{F0BDE8FF-C464-4407-9C0D-67DD799182F9}" destId="{0523BA43-30B0-48FD-8C8B-4D2C59045EFE}" srcOrd="1" destOrd="0" presId="urn:microsoft.com/office/officeart/2005/8/layout/orgChart1"/>
    <dgm:cxn modelId="{2272E7E9-44F9-481F-841D-A6FE46B5F886}" type="presOf" srcId="{03A6B4A1-9708-4DC4-B99A-F802948CA9A7}" destId="{7AF40933-DD90-4119-9A4D-69FFDA3A868F}" srcOrd="1" destOrd="0" presId="urn:microsoft.com/office/officeart/2005/8/layout/orgChart1"/>
    <dgm:cxn modelId="{8192B7FF-6C41-4A93-A7FC-7A9314897F4F}" srcId="{F0BDE8FF-C464-4407-9C0D-67DD799182F9}" destId="{E42F95AB-2265-4D7C-9018-8263A1E8B6B4}" srcOrd="1" destOrd="0" parTransId="{C3D9CB3A-22EE-4699-A4B3-9B4668825BC6}" sibTransId="{44A490FD-967A-419A-8B46-398891A0A335}"/>
    <dgm:cxn modelId="{32E0BF11-E9D7-4853-8848-2CAE5CD5F51A}" type="presParOf" srcId="{3D27FFDE-CF88-4914-B720-D4472395A3A1}" destId="{4262EEB0-A7D1-4A3B-B82D-4508FBDF559B}" srcOrd="0" destOrd="0" presId="urn:microsoft.com/office/officeart/2005/8/layout/orgChart1"/>
    <dgm:cxn modelId="{A1A0F667-3C5E-4598-AC24-9031C902767C}" type="presParOf" srcId="{4262EEB0-A7D1-4A3B-B82D-4508FBDF559B}" destId="{4E0F7B19-7894-4676-9617-1B82D6E52B82}" srcOrd="0" destOrd="0" presId="urn:microsoft.com/office/officeart/2005/8/layout/orgChart1"/>
    <dgm:cxn modelId="{461A7D15-D735-4A75-811A-76A978311A56}" type="presParOf" srcId="{4E0F7B19-7894-4676-9617-1B82D6E52B82}" destId="{10F302F2-1B36-44A6-9673-49B86B5B32A9}" srcOrd="0" destOrd="0" presId="urn:microsoft.com/office/officeart/2005/8/layout/orgChart1"/>
    <dgm:cxn modelId="{36681E7D-7E0E-4AA7-AE23-1A846C22E97F}" type="presParOf" srcId="{4E0F7B19-7894-4676-9617-1B82D6E52B82}" destId="{0523BA43-30B0-48FD-8C8B-4D2C59045EFE}" srcOrd="1" destOrd="0" presId="urn:microsoft.com/office/officeart/2005/8/layout/orgChart1"/>
    <dgm:cxn modelId="{7D075EA3-AF23-4439-BC81-A1A798396FF6}" type="presParOf" srcId="{4262EEB0-A7D1-4A3B-B82D-4508FBDF559B}" destId="{938522C4-AD99-4552-AFA7-BDA73FEA72D4}" srcOrd="1" destOrd="0" presId="urn:microsoft.com/office/officeart/2005/8/layout/orgChart1"/>
    <dgm:cxn modelId="{0033A767-0E15-4668-8896-7274B4E33BC8}" type="presParOf" srcId="{938522C4-AD99-4552-AFA7-BDA73FEA72D4}" destId="{204C9901-B5BA-44E7-A5F2-6E1A94EE6B45}" srcOrd="0" destOrd="0" presId="urn:microsoft.com/office/officeart/2005/8/layout/orgChart1"/>
    <dgm:cxn modelId="{80B57FC6-0F32-45FC-A929-3745B74FC2E3}" type="presParOf" srcId="{938522C4-AD99-4552-AFA7-BDA73FEA72D4}" destId="{E4C5E52A-322C-4028-91F3-EA3855075F98}" srcOrd="1" destOrd="0" presId="urn:microsoft.com/office/officeart/2005/8/layout/orgChart1"/>
    <dgm:cxn modelId="{553730E0-C95C-4412-AA36-A305F72DA1D9}" type="presParOf" srcId="{E4C5E52A-322C-4028-91F3-EA3855075F98}" destId="{D6F2B9BC-707E-4F14-A90F-3BD38E9A5E3A}" srcOrd="0" destOrd="0" presId="urn:microsoft.com/office/officeart/2005/8/layout/orgChart1"/>
    <dgm:cxn modelId="{84DD8A52-F9FC-4242-9E52-D82DFA13524A}" type="presParOf" srcId="{D6F2B9BC-707E-4F14-A90F-3BD38E9A5E3A}" destId="{97694678-A37C-46CC-A8CA-783C42A8AE40}" srcOrd="0" destOrd="0" presId="urn:microsoft.com/office/officeart/2005/8/layout/orgChart1"/>
    <dgm:cxn modelId="{D44AA8F0-0945-4A6E-9968-14E4A6A090A4}" type="presParOf" srcId="{D6F2B9BC-707E-4F14-A90F-3BD38E9A5E3A}" destId="{11789827-FE15-4D14-A60A-A4E30D96CBF7}" srcOrd="1" destOrd="0" presId="urn:microsoft.com/office/officeart/2005/8/layout/orgChart1"/>
    <dgm:cxn modelId="{8DA4D8A4-6BBB-4C91-A63F-6969386F01B4}" type="presParOf" srcId="{E4C5E52A-322C-4028-91F3-EA3855075F98}" destId="{D9F16875-2AAB-478E-B884-768DAC74E840}" srcOrd="1" destOrd="0" presId="urn:microsoft.com/office/officeart/2005/8/layout/orgChart1"/>
    <dgm:cxn modelId="{F40C6BC4-1EBC-49BB-A775-0741FC153A19}" type="presParOf" srcId="{E4C5E52A-322C-4028-91F3-EA3855075F98}" destId="{649A3590-4302-4B23-AD67-A2ABC118DC55}" srcOrd="2" destOrd="0" presId="urn:microsoft.com/office/officeart/2005/8/layout/orgChart1"/>
    <dgm:cxn modelId="{A1A6A3EC-C205-4503-AEA9-FE27E23CF540}" type="presParOf" srcId="{938522C4-AD99-4552-AFA7-BDA73FEA72D4}" destId="{82AB8946-F30F-4D86-89FA-2340C7DB56B7}" srcOrd="2" destOrd="0" presId="urn:microsoft.com/office/officeart/2005/8/layout/orgChart1"/>
    <dgm:cxn modelId="{C31795DA-30F0-40B6-8E58-DED3337E498A}" type="presParOf" srcId="{938522C4-AD99-4552-AFA7-BDA73FEA72D4}" destId="{373E8C4C-D5C5-43E9-8887-7E570D28B4FF}" srcOrd="3" destOrd="0" presId="urn:microsoft.com/office/officeart/2005/8/layout/orgChart1"/>
    <dgm:cxn modelId="{DB594CE7-0B2A-4DA3-913B-0E58C9A3FDFC}" type="presParOf" srcId="{373E8C4C-D5C5-43E9-8887-7E570D28B4FF}" destId="{C89FF354-6B9D-49D8-BE7E-9687E057932C}" srcOrd="0" destOrd="0" presId="urn:microsoft.com/office/officeart/2005/8/layout/orgChart1"/>
    <dgm:cxn modelId="{6684DB71-D665-4FDD-ADCE-614BC11CB6AE}" type="presParOf" srcId="{C89FF354-6B9D-49D8-BE7E-9687E057932C}" destId="{9564A198-A897-487B-9FC3-7E19F171EFC8}" srcOrd="0" destOrd="0" presId="urn:microsoft.com/office/officeart/2005/8/layout/orgChart1"/>
    <dgm:cxn modelId="{3A63913C-9DDF-4FFB-9AB0-635E2C3F8931}" type="presParOf" srcId="{C89FF354-6B9D-49D8-BE7E-9687E057932C}" destId="{E60E1E5B-C601-4BFC-9CD5-9B7F4B0F44AE}" srcOrd="1" destOrd="0" presId="urn:microsoft.com/office/officeart/2005/8/layout/orgChart1"/>
    <dgm:cxn modelId="{CF6F6C29-308C-4237-9EFC-932499CD28E9}" type="presParOf" srcId="{373E8C4C-D5C5-43E9-8887-7E570D28B4FF}" destId="{5C1EC25C-CDAD-4831-B8FA-B637901DE827}" srcOrd="1" destOrd="0" presId="urn:microsoft.com/office/officeart/2005/8/layout/orgChart1"/>
    <dgm:cxn modelId="{94A71DA7-2939-4517-8415-64B5CD606BC3}" type="presParOf" srcId="{373E8C4C-D5C5-43E9-8887-7E570D28B4FF}" destId="{F76FBC89-16DE-479C-873C-48D46EF98FE0}" srcOrd="2" destOrd="0" presId="urn:microsoft.com/office/officeart/2005/8/layout/orgChart1"/>
    <dgm:cxn modelId="{42046530-39D8-4758-A38C-1B73C481A174}" type="presParOf" srcId="{938522C4-AD99-4552-AFA7-BDA73FEA72D4}" destId="{3BD1A2A0-3C4E-468C-A94E-F8ABF69CA440}" srcOrd="4" destOrd="0" presId="urn:microsoft.com/office/officeart/2005/8/layout/orgChart1"/>
    <dgm:cxn modelId="{506B3E00-47C6-4C5D-A917-E33F137E3122}" type="presParOf" srcId="{938522C4-AD99-4552-AFA7-BDA73FEA72D4}" destId="{ECAE72A0-F9FB-401D-A6F8-120FE8693997}" srcOrd="5" destOrd="0" presId="urn:microsoft.com/office/officeart/2005/8/layout/orgChart1"/>
    <dgm:cxn modelId="{669D1669-0CA0-4644-98EB-B2FF37C2065B}" type="presParOf" srcId="{ECAE72A0-F9FB-401D-A6F8-120FE8693997}" destId="{FE6677C7-F97E-4BA5-88B8-E59D7C474596}" srcOrd="0" destOrd="0" presId="urn:microsoft.com/office/officeart/2005/8/layout/orgChart1"/>
    <dgm:cxn modelId="{93FA9F01-BD23-45CF-A662-C424A6D44C43}" type="presParOf" srcId="{FE6677C7-F97E-4BA5-88B8-E59D7C474596}" destId="{29DF606C-C783-4F55-8476-F1AFA9D54F74}" srcOrd="0" destOrd="0" presId="urn:microsoft.com/office/officeart/2005/8/layout/orgChart1"/>
    <dgm:cxn modelId="{D56B1091-1BCB-4FE6-90C0-17CE5010BF01}" type="presParOf" srcId="{FE6677C7-F97E-4BA5-88B8-E59D7C474596}" destId="{7AF40933-DD90-4119-9A4D-69FFDA3A868F}" srcOrd="1" destOrd="0" presId="urn:microsoft.com/office/officeart/2005/8/layout/orgChart1"/>
    <dgm:cxn modelId="{2AE4293B-6B76-4BB8-B3AD-6F40D9E2EF79}" type="presParOf" srcId="{ECAE72A0-F9FB-401D-A6F8-120FE8693997}" destId="{E8961244-A44C-4202-94DC-FFEC5FA96778}" srcOrd="1" destOrd="0" presId="urn:microsoft.com/office/officeart/2005/8/layout/orgChart1"/>
    <dgm:cxn modelId="{788BFE3B-348A-4B9C-8231-F0CF46B975A4}" type="presParOf" srcId="{ECAE72A0-F9FB-401D-A6F8-120FE8693997}" destId="{F5E7F20D-0B09-4231-941C-8109FC8E04A8}" srcOrd="2" destOrd="0" presId="urn:microsoft.com/office/officeart/2005/8/layout/orgChart1"/>
    <dgm:cxn modelId="{3AF26842-92D9-471A-A609-E2B2491A371C}" type="presParOf" srcId="{938522C4-AD99-4552-AFA7-BDA73FEA72D4}" destId="{7ECB223F-BD13-4E83-958E-34B523E8AEFF}" srcOrd="6" destOrd="0" presId="urn:microsoft.com/office/officeart/2005/8/layout/orgChart1"/>
    <dgm:cxn modelId="{3DC0D9B9-CE92-410C-B2AB-88B53BD81669}" type="presParOf" srcId="{938522C4-AD99-4552-AFA7-BDA73FEA72D4}" destId="{4BC2AEDD-FF82-4B7E-9102-64668BB1E88B}" srcOrd="7" destOrd="0" presId="urn:microsoft.com/office/officeart/2005/8/layout/orgChart1"/>
    <dgm:cxn modelId="{E035D5E1-3422-47B0-8D7C-5CB3FED8C61D}" type="presParOf" srcId="{4BC2AEDD-FF82-4B7E-9102-64668BB1E88B}" destId="{9329115B-C50B-4B8F-926A-1D3BE6CD437F}" srcOrd="0" destOrd="0" presId="urn:microsoft.com/office/officeart/2005/8/layout/orgChart1"/>
    <dgm:cxn modelId="{D6438D05-3857-4DAA-AF69-1FCB3719D8A2}" type="presParOf" srcId="{9329115B-C50B-4B8F-926A-1D3BE6CD437F}" destId="{9B91B344-3935-406E-A505-2C5B162B2C81}" srcOrd="0" destOrd="0" presId="urn:microsoft.com/office/officeart/2005/8/layout/orgChart1"/>
    <dgm:cxn modelId="{24BA507A-3738-43F6-91BF-7277A119B8B9}" type="presParOf" srcId="{9329115B-C50B-4B8F-926A-1D3BE6CD437F}" destId="{3E20C525-2EF9-4181-BE36-46B15EDE0F83}" srcOrd="1" destOrd="0" presId="urn:microsoft.com/office/officeart/2005/8/layout/orgChart1"/>
    <dgm:cxn modelId="{D463B96D-C55D-4538-9984-367A445B88CC}" type="presParOf" srcId="{4BC2AEDD-FF82-4B7E-9102-64668BB1E88B}" destId="{FDB6E4FA-EE00-4CEA-B980-357DC71F7D40}" srcOrd="1" destOrd="0" presId="urn:microsoft.com/office/officeart/2005/8/layout/orgChart1"/>
    <dgm:cxn modelId="{A120D915-C31F-483C-BBC1-87E975AFE59A}" type="presParOf" srcId="{4BC2AEDD-FF82-4B7E-9102-64668BB1E88B}" destId="{F49A479C-0489-4108-849F-D7073C11E5FD}" srcOrd="2" destOrd="0" presId="urn:microsoft.com/office/officeart/2005/8/layout/orgChart1"/>
    <dgm:cxn modelId="{E19B74E9-9EA7-4DC0-B151-0DABB1D31B7D}" type="presParOf" srcId="{4262EEB0-A7D1-4A3B-B82D-4508FBDF559B}" destId="{7A49EA95-1C12-4BA4-A500-4DDC65D563C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35CFB9F-2A93-44FC-A683-03F1E4938D2B}" type="doc">
      <dgm:prSet loTypeId="urn:microsoft.com/office/officeart/2005/8/layout/orgChart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7D81B82-C8CB-45DF-89B8-D396E4DA874C}">
      <dgm:prSet phldrT="[Text]" custT="1"/>
      <dgm:spPr>
        <a:solidFill>
          <a:srgbClr val="CC99FF"/>
        </a:solidFill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1) Physical Deterioration</a:t>
          </a:r>
        </a:p>
      </dgm:t>
    </dgm:pt>
    <dgm:pt modelId="{8BC2ED8C-7E86-4BFB-973D-4CB4425E9722}" type="parTrans" cxnId="{54B2B3CD-993C-4CC8-BC20-7E7C25F4EF9E}">
      <dgm:prSet/>
      <dgm:spPr/>
      <dgm:t>
        <a:bodyPr/>
        <a:lstStyle/>
        <a:p>
          <a:endParaRPr lang="en-US"/>
        </a:p>
      </dgm:t>
    </dgm:pt>
    <dgm:pt modelId="{3F7C76EB-9CDA-446C-AAC8-A92595D0210F}" type="sibTrans" cxnId="{54B2B3CD-993C-4CC8-BC20-7E7C25F4EF9E}">
      <dgm:prSet/>
      <dgm:spPr/>
      <dgm:t>
        <a:bodyPr/>
        <a:lstStyle/>
        <a:p>
          <a:endParaRPr lang="en-US"/>
        </a:p>
      </dgm:t>
    </dgm:pt>
    <dgm:pt modelId="{E42F95AB-2265-4D7C-9018-8263A1E8B6B4}">
      <dgm:prSet phldrT="[Text]" custT="1"/>
      <dgm:spPr>
        <a:solidFill>
          <a:srgbClr val="F371CE"/>
        </a:solidFill>
        <a:ln>
          <a:solidFill>
            <a:srgbClr val="00B0F0"/>
          </a:solidFill>
        </a:ln>
      </dgm:spPr>
      <dgm:t>
        <a:bodyPr/>
        <a:lstStyle/>
        <a:p>
          <a:pPr>
            <a:spcAft>
              <a:spcPts val="0"/>
            </a:spcAft>
          </a:pPr>
          <a:r>
            <a:rPr lang="en-US" sz="2200" b="1" dirty="0">
              <a:solidFill>
                <a:schemeClr val="tx1"/>
              </a:solidFill>
              <a:latin typeface="Alexandria"/>
            </a:rPr>
            <a:t>2) Functional Obsolescence</a:t>
          </a:r>
        </a:p>
      </dgm:t>
    </dgm:pt>
    <dgm:pt modelId="{C3D9CB3A-22EE-4699-A4B3-9B4668825BC6}" type="parTrans" cxnId="{8192B7FF-6C41-4A93-A7FC-7A9314897F4F}">
      <dgm:prSet/>
      <dgm:spPr/>
      <dgm:t>
        <a:bodyPr/>
        <a:lstStyle/>
        <a:p>
          <a:endParaRPr lang="en-US"/>
        </a:p>
      </dgm:t>
    </dgm:pt>
    <dgm:pt modelId="{44A490FD-967A-419A-8B46-398891A0A335}" type="sibTrans" cxnId="{8192B7FF-6C41-4A93-A7FC-7A9314897F4F}">
      <dgm:prSet/>
      <dgm:spPr/>
      <dgm:t>
        <a:bodyPr/>
        <a:lstStyle/>
        <a:p>
          <a:endParaRPr lang="en-US"/>
        </a:p>
      </dgm:t>
    </dgm:pt>
    <dgm:pt modelId="{03A6B4A1-9708-4DC4-B99A-F802948CA9A7}">
      <dgm:prSet phldrT="[Text]" custT="1"/>
      <dgm:spPr>
        <a:solidFill>
          <a:srgbClr val="FFFF66"/>
        </a:solidFill>
      </dgm:spPr>
      <dgm:t>
        <a:bodyPr/>
        <a:lstStyle/>
        <a:p>
          <a:r>
            <a:rPr lang="en-US" sz="2200" b="1" i="0" dirty="0">
              <a:solidFill>
                <a:schemeClr val="tx1"/>
              </a:solidFill>
            </a:rPr>
            <a:t>3) Economic (External) Obsolescence</a:t>
          </a:r>
          <a:endParaRPr lang="en-US" sz="2200" b="1" dirty="0">
            <a:solidFill>
              <a:schemeClr val="tx1"/>
            </a:solidFill>
            <a:latin typeface="Alexandria"/>
          </a:endParaRPr>
        </a:p>
      </dgm:t>
    </dgm:pt>
    <dgm:pt modelId="{410A4D59-D838-42D2-9A1A-28F8FD9CE27A}" type="parTrans" cxnId="{2C33FCB5-BB21-4004-A5CF-7D9720474D22}">
      <dgm:prSet/>
      <dgm:spPr/>
      <dgm:t>
        <a:bodyPr/>
        <a:lstStyle/>
        <a:p>
          <a:endParaRPr lang="en-US"/>
        </a:p>
      </dgm:t>
    </dgm:pt>
    <dgm:pt modelId="{04957F26-F073-4215-9DCA-5FD14CABFDC0}" type="sibTrans" cxnId="{2C33FCB5-BB21-4004-A5CF-7D9720474D22}">
      <dgm:prSet/>
      <dgm:spPr/>
      <dgm:t>
        <a:bodyPr/>
        <a:lstStyle/>
        <a:p>
          <a:endParaRPr lang="en-US"/>
        </a:p>
      </dgm:t>
    </dgm:pt>
    <dgm:pt modelId="{F0BDE8FF-C464-4407-9C0D-67DD799182F9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kumimoji="0" lang="en-US" sz="24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The Main Types of </a:t>
          </a:r>
          <a:r>
            <a:rPr kumimoji="0" lang="en-US" sz="2400" b="1" i="0" u="none" strike="noStrike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Depreciation</a:t>
          </a:r>
          <a:endParaRPr kumimoji="0" lang="en-US" sz="2400" b="1" i="0" u="none" strike="noStrike" cap="none" spc="0" normalizeH="0" baseline="0" noProof="0" dirty="0">
            <a:ln>
              <a:noFill/>
            </a:ln>
            <a:solidFill>
              <a:prstClr val="black"/>
            </a:solidFill>
            <a:effectLst/>
            <a:uLnTx/>
            <a:uFillTx/>
            <a:latin typeface="Alexandria"/>
            <a:ea typeface="+mn-ea"/>
            <a:cs typeface="+mn-cs"/>
          </a:endParaRPr>
        </a:p>
      </dgm:t>
    </dgm:pt>
    <dgm:pt modelId="{B79A2208-D60A-480D-985E-58372044B721}" type="sibTrans" cxnId="{5E74A5D1-85B4-42A6-856C-B356F1DE0705}">
      <dgm:prSet/>
      <dgm:spPr/>
      <dgm:t>
        <a:bodyPr/>
        <a:lstStyle/>
        <a:p>
          <a:endParaRPr lang="en-US"/>
        </a:p>
      </dgm:t>
    </dgm:pt>
    <dgm:pt modelId="{EB2029D5-0464-40D7-9161-1C3C908F1E04}" type="parTrans" cxnId="{5E74A5D1-85B4-42A6-856C-B356F1DE0705}">
      <dgm:prSet/>
      <dgm:spPr/>
      <dgm:t>
        <a:bodyPr/>
        <a:lstStyle/>
        <a:p>
          <a:endParaRPr lang="en-US"/>
        </a:p>
      </dgm:t>
    </dgm:pt>
    <dgm:pt modelId="{3D27FFDE-CF88-4914-B720-D4472395A3A1}" type="pres">
      <dgm:prSet presAssocID="{D35CFB9F-2A93-44FC-A683-03F1E4938D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4262EEB0-A7D1-4A3B-B82D-4508FBDF559B}" type="pres">
      <dgm:prSet presAssocID="{F0BDE8FF-C464-4407-9C0D-67DD799182F9}" presName="hierRoot1" presStyleCnt="0">
        <dgm:presLayoutVars>
          <dgm:hierBranch val="init"/>
        </dgm:presLayoutVars>
      </dgm:prSet>
      <dgm:spPr/>
    </dgm:pt>
    <dgm:pt modelId="{4E0F7B19-7894-4676-9617-1B82D6E52B82}" type="pres">
      <dgm:prSet presAssocID="{F0BDE8FF-C464-4407-9C0D-67DD799182F9}" presName="rootComposite1" presStyleCnt="0"/>
      <dgm:spPr/>
    </dgm:pt>
    <dgm:pt modelId="{10F302F2-1B36-44A6-9673-49B86B5B32A9}" type="pres">
      <dgm:prSet presAssocID="{F0BDE8FF-C464-4407-9C0D-67DD799182F9}" presName="rootText1" presStyleLbl="node0" presStyleIdx="0" presStyleCnt="1" custScaleX="183459" custScaleY="39190" custLinFactNeighborY="2006">
        <dgm:presLayoutVars>
          <dgm:chPref val="3"/>
        </dgm:presLayoutVars>
      </dgm:prSet>
      <dgm:spPr/>
    </dgm:pt>
    <dgm:pt modelId="{0523BA43-30B0-48FD-8C8B-4D2C59045EFE}" type="pres">
      <dgm:prSet presAssocID="{F0BDE8FF-C464-4407-9C0D-67DD799182F9}" presName="rootConnector1" presStyleLbl="node1" presStyleIdx="0" presStyleCnt="0"/>
      <dgm:spPr/>
    </dgm:pt>
    <dgm:pt modelId="{938522C4-AD99-4552-AFA7-BDA73FEA72D4}" type="pres">
      <dgm:prSet presAssocID="{F0BDE8FF-C464-4407-9C0D-67DD799182F9}" presName="hierChild2" presStyleCnt="0"/>
      <dgm:spPr/>
    </dgm:pt>
    <dgm:pt modelId="{204C9901-B5BA-44E7-A5F2-6E1A94EE6B45}" type="pres">
      <dgm:prSet presAssocID="{8BC2ED8C-7E86-4BFB-973D-4CB4425E9722}" presName="Name37" presStyleLbl="parChTrans1D2" presStyleIdx="0" presStyleCnt="3"/>
      <dgm:spPr/>
    </dgm:pt>
    <dgm:pt modelId="{E4C5E52A-322C-4028-91F3-EA3855075F98}" type="pres">
      <dgm:prSet presAssocID="{47D81B82-C8CB-45DF-89B8-D396E4DA874C}" presName="hierRoot2" presStyleCnt="0">
        <dgm:presLayoutVars>
          <dgm:hierBranch val="init"/>
        </dgm:presLayoutVars>
      </dgm:prSet>
      <dgm:spPr/>
    </dgm:pt>
    <dgm:pt modelId="{D6F2B9BC-707E-4F14-A90F-3BD38E9A5E3A}" type="pres">
      <dgm:prSet presAssocID="{47D81B82-C8CB-45DF-89B8-D396E4DA874C}" presName="rootComposite" presStyleCnt="0"/>
      <dgm:spPr/>
    </dgm:pt>
    <dgm:pt modelId="{97694678-A37C-46CC-A8CA-783C42A8AE40}" type="pres">
      <dgm:prSet presAssocID="{47D81B82-C8CB-45DF-89B8-D396E4DA874C}" presName="rootText" presStyleLbl="node2" presStyleIdx="0" presStyleCnt="3" custScaleY="49664" custLinFactNeighborX="-50" custLinFactNeighborY="39766">
        <dgm:presLayoutVars>
          <dgm:chPref val="3"/>
        </dgm:presLayoutVars>
      </dgm:prSet>
      <dgm:spPr/>
    </dgm:pt>
    <dgm:pt modelId="{11789827-FE15-4D14-A60A-A4E30D96CBF7}" type="pres">
      <dgm:prSet presAssocID="{47D81B82-C8CB-45DF-89B8-D396E4DA874C}" presName="rootConnector" presStyleLbl="node2" presStyleIdx="0" presStyleCnt="3"/>
      <dgm:spPr/>
    </dgm:pt>
    <dgm:pt modelId="{D9F16875-2AAB-478E-B884-768DAC74E840}" type="pres">
      <dgm:prSet presAssocID="{47D81B82-C8CB-45DF-89B8-D396E4DA874C}" presName="hierChild4" presStyleCnt="0"/>
      <dgm:spPr/>
    </dgm:pt>
    <dgm:pt modelId="{649A3590-4302-4B23-AD67-A2ABC118DC55}" type="pres">
      <dgm:prSet presAssocID="{47D81B82-C8CB-45DF-89B8-D396E4DA874C}" presName="hierChild5" presStyleCnt="0"/>
      <dgm:spPr/>
    </dgm:pt>
    <dgm:pt modelId="{82AB8946-F30F-4D86-89FA-2340C7DB56B7}" type="pres">
      <dgm:prSet presAssocID="{C3D9CB3A-22EE-4699-A4B3-9B4668825BC6}" presName="Name37" presStyleLbl="parChTrans1D2" presStyleIdx="1" presStyleCnt="3"/>
      <dgm:spPr/>
    </dgm:pt>
    <dgm:pt modelId="{373E8C4C-D5C5-43E9-8887-7E570D28B4FF}" type="pres">
      <dgm:prSet presAssocID="{E42F95AB-2265-4D7C-9018-8263A1E8B6B4}" presName="hierRoot2" presStyleCnt="0">
        <dgm:presLayoutVars>
          <dgm:hierBranch val="init"/>
        </dgm:presLayoutVars>
      </dgm:prSet>
      <dgm:spPr/>
    </dgm:pt>
    <dgm:pt modelId="{C89FF354-6B9D-49D8-BE7E-9687E057932C}" type="pres">
      <dgm:prSet presAssocID="{E42F95AB-2265-4D7C-9018-8263A1E8B6B4}" presName="rootComposite" presStyleCnt="0"/>
      <dgm:spPr/>
    </dgm:pt>
    <dgm:pt modelId="{9564A198-A897-487B-9FC3-7E19F171EFC8}" type="pres">
      <dgm:prSet presAssocID="{E42F95AB-2265-4D7C-9018-8263A1E8B6B4}" presName="rootText" presStyleLbl="node2" presStyleIdx="1" presStyleCnt="3" custScaleY="47911" custLinFactNeighborX="-671" custLinFactNeighborY="39766">
        <dgm:presLayoutVars>
          <dgm:chPref val="3"/>
        </dgm:presLayoutVars>
      </dgm:prSet>
      <dgm:spPr/>
    </dgm:pt>
    <dgm:pt modelId="{E60E1E5B-C601-4BFC-9CD5-9B7F4B0F44AE}" type="pres">
      <dgm:prSet presAssocID="{E42F95AB-2265-4D7C-9018-8263A1E8B6B4}" presName="rootConnector" presStyleLbl="node2" presStyleIdx="1" presStyleCnt="3"/>
      <dgm:spPr/>
    </dgm:pt>
    <dgm:pt modelId="{5C1EC25C-CDAD-4831-B8FA-B637901DE827}" type="pres">
      <dgm:prSet presAssocID="{E42F95AB-2265-4D7C-9018-8263A1E8B6B4}" presName="hierChild4" presStyleCnt="0"/>
      <dgm:spPr/>
    </dgm:pt>
    <dgm:pt modelId="{F76FBC89-16DE-479C-873C-48D46EF98FE0}" type="pres">
      <dgm:prSet presAssocID="{E42F95AB-2265-4D7C-9018-8263A1E8B6B4}" presName="hierChild5" presStyleCnt="0"/>
      <dgm:spPr/>
    </dgm:pt>
    <dgm:pt modelId="{3BD1A2A0-3C4E-468C-A94E-F8ABF69CA440}" type="pres">
      <dgm:prSet presAssocID="{410A4D59-D838-42D2-9A1A-28F8FD9CE27A}" presName="Name37" presStyleLbl="parChTrans1D2" presStyleIdx="2" presStyleCnt="3"/>
      <dgm:spPr/>
    </dgm:pt>
    <dgm:pt modelId="{ECAE72A0-F9FB-401D-A6F8-120FE8693997}" type="pres">
      <dgm:prSet presAssocID="{03A6B4A1-9708-4DC4-B99A-F802948CA9A7}" presName="hierRoot2" presStyleCnt="0">
        <dgm:presLayoutVars>
          <dgm:hierBranch val="init"/>
        </dgm:presLayoutVars>
      </dgm:prSet>
      <dgm:spPr/>
    </dgm:pt>
    <dgm:pt modelId="{FE6677C7-F97E-4BA5-88B8-E59D7C474596}" type="pres">
      <dgm:prSet presAssocID="{03A6B4A1-9708-4DC4-B99A-F802948CA9A7}" presName="rootComposite" presStyleCnt="0"/>
      <dgm:spPr/>
    </dgm:pt>
    <dgm:pt modelId="{29DF606C-C783-4F55-8476-F1AFA9D54F74}" type="pres">
      <dgm:prSet presAssocID="{03A6B4A1-9708-4DC4-B99A-F802948CA9A7}" presName="rootText" presStyleLbl="node2" presStyleIdx="2" presStyleCnt="3" custScaleY="45046" custLinFactNeighborX="-269" custLinFactNeighborY="39348">
        <dgm:presLayoutVars>
          <dgm:chPref val="3"/>
        </dgm:presLayoutVars>
      </dgm:prSet>
      <dgm:spPr/>
    </dgm:pt>
    <dgm:pt modelId="{7AF40933-DD90-4119-9A4D-69FFDA3A868F}" type="pres">
      <dgm:prSet presAssocID="{03A6B4A1-9708-4DC4-B99A-F802948CA9A7}" presName="rootConnector" presStyleLbl="node2" presStyleIdx="2" presStyleCnt="3"/>
      <dgm:spPr/>
    </dgm:pt>
    <dgm:pt modelId="{E8961244-A44C-4202-94DC-FFEC5FA96778}" type="pres">
      <dgm:prSet presAssocID="{03A6B4A1-9708-4DC4-B99A-F802948CA9A7}" presName="hierChild4" presStyleCnt="0"/>
      <dgm:spPr/>
    </dgm:pt>
    <dgm:pt modelId="{F5E7F20D-0B09-4231-941C-8109FC8E04A8}" type="pres">
      <dgm:prSet presAssocID="{03A6B4A1-9708-4DC4-B99A-F802948CA9A7}" presName="hierChild5" presStyleCnt="0"/>
      <dgm:spPr/>
    </dgm:pt>
    <dgm:pt modelId="{7A49EA95-1C12-4BA4-A500-4DDC65D563CA}" type="pres">
      <dgm:prSet presAssocID="{F0BDE8FF-C464-4407-9C0D-67DD799182F9}" presName="hierChild3" presStyleCnt="0"/>
      <dgm:spPr/>
    </dgm:pt>
  </dgm:ptLst>
  <dgm:cxnLst>
    <dgm:cxn modelId="{7B4F3208-6CA9-489C-BD6B-5714117618D1}" type="presOf" srcId="{E42F95AB-2265-4D7C-9018-8263A1E8B6B4}" destId="{E60E1E5B-C601-4BFC-9CD5-9B7F4B0F44AE}" srcOrd="1" destOrd="0" presId="urn:microsoft.com/office/officeart/2005/8/layout/orgChart1"/>
    <dgm:cxn modelId="{0A00CD0C-C281-44E0-871D-47EFD2D8047A}" type="presOf" srcId="{8BC2ED8C-7E86-4BFB-973D-4CB4425E9722}" destId="{204C9901-B5BA-44E7-A5F2-6E1A94EE6B45}" srcOrd="0" destOrd="0" presId="urn:microsoft.com/office/officeart/2005/8/layout/orgChart1"/>
    <dgm:cxn modelId="{B96FC728-EEBE-4AE9-9A9C-ABA34D920BB0}" type="presOf" srcId="{47D81B82-C8CB-45DF-89B8-D396E4DA874C}" destId="{97694678-A37C-46CC-A8CA-783C42A8AE40}" srcOrd="0" destOrd="0" presId="urn:microsoft.com/office/officeart/2005/8/layout/orgChart1"/>
    <dgm:cxn modelId="{723CC42F-07A6-4424-BDF3-BD9453583BD3}" type="presOf" srcId="{D35CFB9F-2A93-44FC-A683-03F1E4938D2B}" destId="{3D27FFDE-CF88-4914-B720-D4472395A3A1}" srcOrd="0" destOrd="0" presId="urn:microsoft.com/office/officeart/2005/8/layout/orgChart1"/>
    <dgm:cxn modelId="{7AD5F160-0DA9-4C07-BFDD-80416554A395}" type="presOf" srcId="{47D81B82-C8CB-45DF-89B8-D396E4DA874C}" destId="{11789827-FE15-4D14-A60A-A4E30D96CBF7}" srcOrd="1" destOrd="0" presId="urn:microsoft.com/office/officeart/2005/8/layout/orgChart1"/>
    <dgm:cxn modelId="{80603D67-F163-456B-B886-5C12E1C8BAD1}" type="presOf" srcId="{F0BDE8FF-C464-4407-9C0D-67DD799182F9}" destId="{10F302F2-1B36-44A6-9673-49B86B5B32A9}" srcOrd="0" destOrd="0" presId="urn:microsoft.com/office/officeart/2005/8/layout/orgChart1"/>
    <dgm:cxn modelId="{20E8B757-3F47-4939-9EE6-AD6F86A2A625}" type="presOf" srcId="{E42F95AB-2265-4D7C-9018-8263A1E8B6B4}" destId="{9564A198-A897-487B-9FC3-7E19F171EFC8}" srcOrd="0" destOrd="0" presId="urn:microsoft.com/office/officeart/2005/8/layout/orgChart1"/>
    <dgm:cxn modelId="{29D2DF9A-6DF7-4933-AA49-BD4439C56B96}" type="presOf" srcId="{03A6B4A1-9708-4DC4-B99A-F802948CA9A7}" destId="{29DF606C-C783-4F55-8476-F1AFA9D54F74}" srcOrd="0" destOrd="0" presId="urn:microsoft.com/office/officeart/2005/8/layout/orgChart1"/>
    <dgm:cxn modelId="{2C33FCB5-BB21-4004-A5CF-7D9720474D22}" srcId="{F0BDE8FF-C464-4407-9C0D-67DD799182F9}" destId="{03A6B4A1-9708-4DC4-B99A-F802948CA9A7}" srcOrd="2" destOrd="0" parTransId="{410A4D59-D838-42D2-9A1A-28F8FD9CE27A}" sibTransId="{04957F26-F073-4215-9DCA-5FD14CABFDC0}"/>
    <dgm:cxn modelId="{98BCE4C9-D54F-4F5A-8FC6-6F57C23B0E36}" type="presOf" srcId="{C3D9CB3A-22EE-4699-A4B3-9B4668825BC6}" destId="{82AB8946-F30F-4D86-89FA-2340C7DB56B7}" srcOrd="0" destOrd="0" presId="urn:microsoft.com/office/officeart/2005/8/layout/orgChart1"/>
    <dgm:cxn modelId="{54B2B3CD-993C-4CC8-BC20-7E7C25F4EF9E}" srcId="{F0BDE8FF-C464-4407-9C0D-67DD799182F9}" destId="{47D81B82-C8CB-45DF-89B8-D396E4DA874C}" srcOrd="0" destOrd="0" parTransId="{8BC2ED8C-7E86-4BFB-973D-4CB4425E9722}" sibTransId="{3F7C76EB-9CDA-446C-AAC8-A92595D0210F}"/>
    <dgm:cxn modelId="{5E74A5D1-85B4-42A6-856C-B356F1DE0705}" srcId="{D35CFB9F-2A93-44FC-A683-03F1E4938D2B}" destId="{F0BDE8FF-C464-4407-9C0D-67DD799182F9}" srcOrd="0" destOrd="0" parTransId="{EB2029D5-0464-40D7-9161-1C3C908F1E04}" sibTransId="{B79A2208-D60A-480D-985E-58372044B721}"/>
    <dgm:cxn modelId="{33B87CDD-65EC-4803-943E-4A9581575DBD}" type="presOf" srcId="{410A4D59-D838-42D2-9A1A-28F8FD9CE27A}" destId="{3BD1A2A0-3C4E-468C-A94E-F8ABF69CA440}" srcOrd="0" destOrd="0" presId="urn:microsoft.com/office/officeart/2005/8/layout/orgChart1"/>
    <dgm:cxn modelId="{A83F32E6-F58C-4902-8B13-D42A578BE9D6}" type="presOf" srcId="{F0BDE8FF-C464-4407-9C0D-67DD799182F9}" destId="{0523BA43-30B0-48FD-8C8B-4D2C59045EFE}" srcOrd="1" destOrd="0" presId="urn:microsoft.com/office/officeart/2005/8/layout/orgChart1"/>
    <dgm:cxn modelId="{2272E7E9-44F9-481F-841D-A6FE46B5F886}" type="presOf" srcId="{03A6B4A1-9708-4DC4-B99A-F802948CA9A7}" destId="{7AF40933-DD90-4119-9A4D-69FFDA3A868F}" srcOrd="1" destOrd="0" presId="urn:microsoft.com/office/officeart/2005/8/layout/orgChart1"/>
    <dgm:cxn modelId="{8192B7FF-6C41-4A93-A7FC-7A9314897F4F}" srcId="{F0BDE8FF-C464-4407-9C0D-67DD799182F9}" destId="{E42F95AB-2265-4D7C-9018-8263A1E8B6B4}" srcOrd="1" destOrd="0" parTransId="{C3D9CB3A-22EE-4699-A4B3-9B4668825BC6}" sibTransId="{44A490FD-967A-419A-8B46-398891A0A335}"/>
    <dgm:cxn modelId="{32E0BF11-E9D7-4853-8848-2CAE5CD5F51A}" type="presParOf" srcId="{3D27FFDE-CF88-4914-B720-D4472395A3A1}" destId="{4262EEB0-A7D1-4A3B-B82D-4508FBDF559B}" srcOrd="0" destOrd="0" presId="urn:microsoft.com/office/officeart/2005/8/layout/orgChart1"/>
    <dgm:cxn modelId="{A1A0F667-3C5E-4598-AC24-9031C902767C}" type="presParOf" srcId="{4262EEB0-A7D1-4A3B-B82D-4508FBDF559B}" destId="{4E0F7B19-7894-4676-9617-1B82D6E52B82}" srcOrd="0" destOrd="0" presId="urn:microsoft.com/office/officeart/2005/8/layout/orgChart1"/>
    <dgm:cxn modelId="{461A7D15-D735-4A75-811A-76A978311A56}" type="presParOf" srcId="{4E0F7B19-7894-4676-9617-1B82D6E52B82}" destId="{10F302F2-1B36-44A6-9673-49B86B5B32A9}" srcOrd="0" destOrd="0" presId="urn:microsoft.com/office/officeart/2005/8/layout/orgChart1"/>
    <dgm:cxn modelId="{36681E7D-7E0E-4AA7-AE23-1A846C22E97F}" type="presParOf" srcId="{4E0F7B19-7894-4676-9617-1B82D6E52B82}" destId="{0523BA43-30B0-48FD-8C8B-4D2C59045EFE}" srcOrd="1" destOrd="0" presId="urn:microsoft.com/office/officeart/2005/8/layout/orgChart1"/>
    <dgm:cxn modelId="{7D075EA3-AF23-4439-BC81-A1A798396FF6}" type="presParOf" srcId="{4262EEB0-A7D1-4A3B-B82D-4508FBDF559B}" destId="{938522C4-AD99-4552-AFA7-BDA73FEA72D4}" srcOrd="1" destOrd="0" presId="urn:microsoft.com/office/officeart/2005/8/layout/orgChart1"/>
    <dgm:cxn modelId="{0033A767-0E15-4668-8896-7274B4E33BC8}" type="presParOf" srcId="{938522C4-AD99-4552-AFA7-BDA73FEA72D4}" destId="{204C9901-B5BA-44E7-A5F2-6E1A94EE6B45}" srcOrd="0" destOrd="0" presId="urn:microsoft.com/office/officeart/2005/8/layout/orgChart1"/>
    <dgm:cxn modelId="{80B57FC6-0F32-45FC-A929-3745B74FC2E3}" type="presParOf" srcId="{938522C4-AD99-4552-AFA7-BDA73FEA72D4}" destId="{E4C5E52A-322C-4028-91F3-EA3855075F98}" srcOrd="1" destOrd="0" presId="urn:microsoft.com/office/officeart/2005/8/layout/orgChart1"/>
    <dgm:cxn modelId="{553730E0-C95C-4412-AA36-A305F72DA1D9}" type="presParOf" srcId="{E4C5E52A-322C-4028-91F3-EA3855075F98}" destId="{D6F2B9BC-707E-4F14-A90F-3BD38E9A5E3A}" srcOrd="0" destOrd="0" presId="urn:microsoft.com/office/officeart/2005/8/layout/orgChart1"/>
    <dgm:cxn modelId="{84DD8A52-F9FC-4242-9E52-D82DFA13524A}" type="presParOf" srcId="{D6F2B9BC-707E-4F14-A90F-3BD38E9A5E3A}" destId="{97694678-A37C-46CC-A8CA-783C42A8AE40}" srcOrd="0" destOrd="0" presId="urn:microsoft.com/office/officeart/2005/8/layout/orgChart1"/>
    <dgm:cxn modelId="{D44AA8F0-0945-4A6E-9968-14E4A6A090A4}" type="presParOf" srcId="{D6F2B9BC-707E-4F14-A90F-3BD38E9A5E3A}" destId="{11789827-FE15-4D14-A60A-A4E30D96CBF7}" srcOrd="1" destOrd="0" presId="urn:microsoft.com/office/officeart/2005/8/layout/orgChart1"/>
    <dgm:cxn modelId="{8DA4D8A4-6BBB-4C91-A63F-6969386F01B4}" type="presParOf" srcId="{E4C5E52A-322C-4028-91F3-EA3855075F98}" destId="{D9F16875-2AAB-478E-B884-768DAC74E840}" srcOrd="1" destOrd="0" presId="urn:microsoft.com/office/officeart/2005/8/layout/orgChart1"/>
    <dgm:cxn modelId="{F40C6BC4-1EBC-49BB-A775-0741FC153A19}" type="presParOf" srcId="{E4C5E52A-322C-4028-91F3-EA3855075F98}" destId="{649A3590-4302-4B23-AD67-A2ABC118DC55}" srcOrd="2" destOrd="0" presId="urn:microsoft.com/office/officeart/2005/8/layout/orgChart1"/>
    <dgm:cxn modelId="{A1A6A3EC-C205-4503-AEA9-FE27E23CF540}" type="presParOf" srcId="{938522C4-AD99-4552-AFA7-BDA73FEA72D4}" destId="{82AB8946-F30F-4D86-89FA-2340C7DB56B7}" srcOrd="2" destOrd="0" presId="urn:microsoft.com/office/officeart/2005/8/layout/orgChart1"/>
    <dgm:cxn modelId="{C31795DA-30F0-40B6-8E58-DED3337E498A}" type="presParOf" srcId="{938522C4-AD99-4552-AFA7-BDA73FEA72D4}" destId="{373E8C4C-D5C5-43E9-8887-7E570D28B4FF}" srcOrd="3" destOrd="0" presId="urn:microsoft.com/office/officeart/2005/8/layout/orgChart1"/>
    <dgm:cxn modelId="{DB594CE7-0B2A-4DA3-913B-0E58C9A3FDFC}" type="presParOf" srcId="{373E8C4C-D5C5-43E9-8887-7E570D28B4FF}" destId="{C89FF354-6B9D-49D8-BE7E-9687E057932C}" srcOrd="0" destOrd="0" presId="urn:microsoft.com/office/officeart/2005/8/layout/orgChart1"/>
    <dgm:cxn modelId="{6684DB71-D665-4FDD-ADCE-614BC11CB6AE}" type="presParOf" srcId="{C89FF354-6B9D-49D8-BE7E-9687E057932C}" destId="{9564A198-A897-487B-9FC3-7E19F171EFC8}" srcOrd="0" destOrd="0" presId="urn:microsoft.com/office/officeart/2005/8/layout/orgChart1"/>
    <dgm:cxn modelId="{3A63913C-9DDF-4FFB-9AB0-635E2C3F8931}" type="presParOf" srcId="{C89FF354-6B9D-49D8-BE7E-9687E057932C}" destId="{E60E1E5B-C601-4BFC-9CD5-9B7F4B0F44AE}" srcOrd="1" destOrd="0" presId="urn:microsoft.com/office/officeart/2005/8/layout/orgChart1"/>
    <dgm:cxn modelId="{CF6F6C29-308C-4237-9EFC-932499CD28E9}" type="presParOf" srcId="{373E8C4C-D5C5-43E9-8887-7E570D28B4FF}" destId="{5C1EC25C-CDAD-4831-B8FA-B637901DE827}" srcOrd="1" destOrd="0" presId="urn:microsoft.com/office/officeart/2005/8/layout/orgChart1"/>
    <dgm:cxn modelId="{94A71DA7-2939-4517-8415-64B5CD606BC3}" type="presParOf" srcId="{373E8C4C-D5C5-43E9-8887-7E570D28B4FF}" destId="{F76FBC89-16DE-479C-873C-48D46EF98FE0}" srcOrd="2" destOrd="0" presId="urn:microsoft.com/office/officeart/2005/8/layout/orgChart1"/>
    <dgm:cxn modelId="{42046530-39D8-4758-A38C-1B73C481A174}" type="presParOf" srcId="{938522C4-AD99-4552-AFA7-BDA73FEA72D4}" destId="{3BD1A2A0-3C4E-468C-A94E-F8ABF69CA440}" srcOrd="4" destOrd="0" presId="urn:microsoft.com/office/officeart/2005/8/layout/orgChart1"/>
    <dgm:cxn modelId="{506B3E00-47C6-4C5D-A917-E33F137E3122}" type="presParOf" srcId="{938522C4-AD99-4552-AFA7-BDA73FEA72D4}" destId="{ECAE72A0-F9FB-401D-A6F8-120FE8693997}" srcOrd="5" destOrd="0" presId="urn:microsoft.com/office/officeart/2005/8/layout/orgChart1"/>
    <dgm:cxn modelId="{669D1669-0CA0-4644-98EB-B2FF37C2065B}" type="presParOf" srcId="{ECAE72A0-F9FB-401D-A6F8-120FE8693997}" destId="{FE6677C7-F97E-4BA5-88B8-E59D7C474596}" srcOrd="0" destOrd="0" presId="urn:microsoft.com/office/officeart/2005/8/layout/orgChart1"/>
    <dgm:cxn modelId="{93FA9F01-BD23-45CF-A662-C424A6D44C43}" type="presParOf" srcId="{FE6677C7-F97E-4BA5-88B8-E59D7C474596}" destId="{29DF606C-C783-4F55-8476-F1AFA9D54F74}" srcOrd="0" destOrd="0" presId="urn:microsoft.com/office/officeart/2005/8/layout/orgChart1"/>
    <dgm:cxn modelId="{D56B1091-1BCB-4FE6-90C0-17CE5010BF01}" type="presParOf" srcId="{FE6677C7-F97E-4BA5-88B8-E59D7C474596}" destId="{7AF40933-DD90-4119-9A4D-69FFDA3A868F}" srcOrd="1" destOrd="0" presId="urn:microsoft.com/office/officeart/2005/8/layout/orgChart1"/>
    <dgm:cxn modelId="{2AE4293B-6B76-4BB8-B3AD-6F40D9E2EF79}" type="presParOf" srcId="{ECAE72A0-F9FB-401D-A6F8-120FE8693997}" destId="{E8961244-A44C-4202-94DC-FFEC5FA96778}" srcOrd="1" destOrd="0" presId="urn:microsoft.com/office/officeart/2005/8/layout/orgChart1"/>
    <dgm:cxn modelId="{788BFE3B-348A-4B9C-8231-F0CF46B975A4}" type="presParOf" srcId="{ECAE72A0-F9FB-401D-A6F8-120FE8693997}" destId="{F5E7F20D-0B09-4231-941C-8109FC8E04A8}" srcOrd="2" destOrd="0" presId="urn:microsoft.com/office/officeart/2005/8/layout/orgChart1"/>
    <dgm:cxn modelId="{E19B74E9-9EA7-4DC0-B151-0DABB1D31B7D}" type="presParOf" srcId="{4262EEB0-A7D1-4A3B-B82D-4508FBDF559B}" destId="{7A49EA95-1C12-4BA4-A500-4DDC65D563C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1A2A0-3C4E-468C-A94E-F8ABF69CA440}">
      <dsp:nvSpPr>
        <dsp:cNvPr id="0" name=""/>
        <dsp:cNvSpPr/>
      </dsp:nvSpPr>
      <dsp:spPr>
        <a:xfrm>
          <a:off x="6005784" y="2170370"/>
          <a:ext cx="4239690" cy="1393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24393"/>
              </a:lnTo>
              <a:lnTo>
                <a:pt x="4239690" y="1024393"/>
              </a:lnTo>
              <a:lnTo>
                <a:pt x="4239690" y="1393119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B8946-F30F-4D86-89FA-2340C7DB56B7}">
      <dsp:nvSpPr>
        <dsp:cNvPr id="0" name=""/>
        <dsp:cNvSpPr/>
      </dsp:nvSpPr>
      <dsp:spPr>
        <a:xfrm>
          <a:off x="5936501" y="2170370"/>
          <a:ext cx="91440" cy="1400459"/>
        </a:xfrm>
        <a:custGeom>
          <a:avLst/>
          <a:gdLst/>
          <a:ahLst/>
          <a:cxnLst/>
          <a:rect l="0" t="0" r="0" b="0"/>
          <a:pathLst>
            <a:path>
              <a:moveTo>
                <a:pt x="69283" y="0"/>
              </a:moveTo>
              <a:lnTo>
                <a:pt x="69283" y="1031732"/>
              </a:lnTo>
              <a:lnTo>
                <a:pt x="45720" y="1031732"/>
              </a:lnTo>
              <a:lnTo>
                <a:pt x="45720" y="1400459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4C9901-B5BA-44E7-A5F2-6E1A94EE6B45}">
      <dsp:nvSpPr>
        <dsp:cNvPr id="0" name=""/>
        <dsp:cNvSpPr/>
      </dsp:nvSpPr>
      <dsp:spPr>
        <a:xfrm>
          <a:off x="1755841" y="2170370"/>
          <a:ext cx="4249942" cy="1400459"/>
        </a:xfrm>
        <a:custGeom>
          <a:avLst/>
          <a:gdLst/>
          <a:ahLst/>
          <a:cxnLst/>
          <a:rect l="0" t="0" r="0" b="0"/>
          <a:pathLst>
            <a:path>
              <a:moveTo>
                <a:pt x="4249942" y="0"/>
              </a:moveTo>
              <a:lnTo>
                <a:pt x="4249942" y="1031732"/>
              </a:lnTo>
              <a:lnTo>
                <a:pt x="0" y="1031732"/>
              </a:lnTo>
              <a:lnTo>
                <a:pt x="0" y="1400459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302F2-1B36-44A6-9673-49B86B5B32A9}">
      <dsp:nvSpPr>
        <dsp:cNvPr id="0" name=""/>
        <dsp:cNvSpPr/>
      </dsp:nvSpPr>
      <dsp:spPr>
        <a:xfrm>
          <a:off x="3657609" y="1482256"/>
          <a:ext cx="4696349" cy="688114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Valuation Approaches</a:t>
          </a:r>
          <a:endParaRPr lang="en-US" sz="2400" b="1" kern="1200" dirty="0">
            <a:solidFill>
              <a:schemeClr val="tx1"/>
            </a:solidFill>
            <a:latin typeface="Alexandria"/>
          </a:endParaRPr>
        </a:p>
      </dsp:txBody>
      <dsp:txXfrm>
        <a:off x="3657609" y="1482256"/>
        <a:ext cx="4696349" cy="688114"/>
      </dsp:txXfrm>
    </dsp:sp>
    <dsp:sp modelId="{97694678-A37C-46CC-A8CA-783C42A8AE40}">
      <dsp:nvSpPr>
        <dsp:cNvPr id="0" name=""/>
        <dsp:cNvSpPr/>
      </dsp:nvSpPr>
      <dsp:spPr>
        <a:xfrm>
          <a:off x="0" y="3570830"/>
          <a:ext cx="3511683" cy="872021"/>
        </a:xfrm>
        <a:prstGeom prst="rect">
          <a:avLst/>
        </a:prstGeom>
        <a:solidFill>
          <a:srgbClr val="CC99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1.Market (Sales Comparison) Approach</a:t>
          </a:r>
        </a:p>
      </dsp:txBody>
      <dsp:txXfrm>
        <a:off x="0" y="3570830"/>
        <a:ext cx="3511683" cy="872021"/>
      </dsp:txXfrm>
    </dsp:sp>
    <dsp:sp modelId="{9564A198-A897-487B-9FC3-7E19F171EFC8}">
      <dsp:nvSpPr>
        <dsp:cNvPr id="0" name=""/>
        <dsp:cNvSpPr/>
      </dsp:nvSpPr>
      <dsp:spPr>
        <a:xfrm>
          <a:off x="4226379" y="3570830"/>
          <a:ext cx="3511683" cy="841241"/>
        </a:xfrm>
        <a:prstGeom prst="rect">
          <a:avLst/>
        </a:prstGeom>
        <a:solidFill>
          <a:srgbClr val="66FFFF"/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2. Income Approach</a:t>
          </a:r>
        </a:p>
      </dsp:txBody>
      <dsp:txXfrm>
        <a:off x="4226379" y="3570830"/>
        <a:ext cx="3511683" cy="841241"/>
      </dsp:txXfrm>
    </dsp:sp>
    <dsp:sp modelId="{29DF606C-C783-4F55-8476-F1AFA9D54F74}">
      <dsp:nvSpPr>
        <dsp:cNvPr id="0" name=""/>
        <dsp:cNvSpPr/>
      </dsp:nvSpPr>
      <dsp:spPr>
        <a:xfrm>
          <a:off x="8489633" y="3563490"/>
          <a:ext cx="3511683" cy="933001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>
              <a:solidFill>
                <a:schemeClr val="tx1"/>
              </a:solidFill>
            </a:rPr>
            <a:t>3. Cost Approach</a:t>
          </a:r>
          <a:endParaRPr lang="en-US" sz="2200" b="1" kern="1200" dirty="0">
            <a:solidFill>
              <a:schemeClr val="tx1"/>
            </a:solidFill>
            <a:latin typeface="Alexandria"/>
          </a:endParaRPr>
        </a:p>
      </dsp:txBody>
      <dsp:txXfrm>
        <a:off x="8489633" y="3563490"/>
        <a:ext cx="3511683" cy="9330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1A2A0-3C4E-468C-A94E-F8ABF69CA440}">
      <dsp:nvSpPr>
        <dsp:cNvPr id="0" name=""/>
        <dsp:cNvSpPr/>
      </dsp:nvSpPr>
      <dsp:spPr>
        <a:xfrm>
          <a:off x="6005784" y="922645"/>
          <a:ext cx="4239690" cy="9015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2813"/>
              </a:lnTo>
              <a:lnTo>
                <a:pt x="4239690" y="532813"/>
              </a:lnTo>
              <a:lnTo>
                <a:pt x="4239690" y="90154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B8946-F30F-4D86-89FA-2340C7DB56B7}">
      <dsp:nvSpPr>
        <dsp:cNvPr id="0" name=""/>
        <dsp:cNvSpPr/>
      </dsp:nvSpPr>
      <dsp:spPr>
        <a:xfrm>
          <a:off x="5936501" y="922645"/>
          <a:ext cx="91440" cy="993300"/>
        </a:xfrm>
        <a:custGeom>
          <a:avLst/>
          <a:gdLst/>
          <a:ahLst/>
          <a:cxnLst/>
          <a:rect l="0" t="0" r="0" b="0"/>
          <a:pathLst>
            <a:path>
              <a:moveTo>
                <a:pt x="69283" y="0"/>
              </a:moveTo>
              <a:lnTo>
                <a:pt x="69283" y="624573"/>
              </a:lnTo>
              <a:lnTo>
                <a:pt x="45720" y="624573"/>
              </a:lnTo>
              <a:lnTo>
                <a:pt x="45720" y="99330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4C9901-B5BA-44E7-A5F2-6E1A94EE6B45}">
      <dsp:nvSpPr>
        <dsp:cNvPr id="0" name=""/>
        <dsp:cNvSpPr/>
      </dsp:nvSpPr>
      <dsp:spPr>
        <a:xfrm>
          <a:off x="1755841" y="922645"/>
          <a:ext cx="4249942" cy="962520"/>
        </a:xfrm>
        <a:custGeom>
          <a:avLst/>
          <a:gdLst/>
          <a:ahLst/>
          <a:cxnLst/>
          <a:rect l="0" t="0" r="0" b="0"/>
          <a:pathLst>
            <a:path>
              <a:moveTo>
                <a:pt x="4249942" y="0"/>
              </a:moveTo>
              <a:lnTo>
                <a:pt x="4249942" y="593793"/>
              </a:lnTo>
              <a:lnTo>
                <a:pt x="0" y="593793"/>
              </a:lnTo>
              <a:lnTo>
                <a:pt x="0" y="96252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302F2-1B36-44A6-9673-49B86B5B32A9}">
      <dsp:nvSpPr>
        <dsp:cNvPr id="0" name=""/>
        <dsp:cNvSpPr/>
      </dsp:nvSpPr>
      <dsp:spPr>
        <a:xfrm>
          <a:off x="2784535" y="234531"/>
          <a:ext cx="6442498" cy="688114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Components of the Cost Approach (DRC)</a:t>
          </a:r>
        </a:p>
      </dsp:txBody>
      <dsp:txXfrm>
        <a:off x="2784535" y="234531"/>
        <a:ext cx="6442498" cy="688114"/>
      </dsp:txXfrm>
    </dsp:sp>
    <dsp:sp modelId="{97694678-A37C-46CC-A8CA-783C42A8AE40}">
      <dsp:nvSpPr>
        <dsp:cNvPr id="0" name=""/>
        <dsp:cNvSpPr/>
      </dsp:nvSpPr>
      <dsp:spPr>
        <a:xfrm>
          <a:off x="0" y="1885165"/>
          <a:ext cx="3511683" cy="872021"/>
        </a:xfrm>
        <a:prstGeom prst="rect">
          <a:avLst/>
        </a:prstGeom>
        <a:solidFill>
          <a:srgbClr val="CC99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1. Land Value</a:t>
          </a:r>
        </a:p>
      </dsp:txBody>
      <dsp:txXfrm>
        <a:off x="0" y="1885165"/>
        <a:ext cx="3511683" cy="872021"/>
      </dsp:txXfrm>
    </dsp:sp>
    <dsp:sp modelId="{9564A198-A897-487B-9FC3-7E19F171EFC8}">
      <dsp:nvSpPr>
        <dsp:cNvPr id="0" name=""/>
        <dsp:cNvSpPr/>
      </dsp:nvSpPr>
      <dsp:spPr>
        <a:xfrm>
          <a:off x="4226379" y="1915945"/>
          <a:ext cx="3511683" cy="841241"/>
        </a:xfrm>
        <a:prstGeom prst="rect">
          <a:avLst/>
        </a:prstGeom>
        <a:solidFill>
          <a:srgbClr val="66FFFF"/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2. Replacement Cost</a:t>
          </a:r>
        </a:p>
      </dsp:txBody>
      <dsp:txXfrm>
        <a:off x="4226379" y="1915945"/>
        <a:ext cx="3511683" cy="841241"/>
      </dsp:txXfrm>
    </dsp:sp>
    <dsp:sp modelId="{29DF606C-C783-4F55-8476-F1AFA9D54F74}">
      <dsp:nvSpPr>
        <dsp:cNvPr id="0" name=""/>
        <dsp:cNvSpPr/>
      </dsp:nvSpPr>
      <dsp:spPr>
        <a:xfrm>
          <a:off x="8489633" y="1824185"/>
          <a:ext cx="3511683" cy="933001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>
              <a:solidFill>
                <a:schemeClr val="tx1"/>
              </a:solidFill>
            </a:rPr>
            <a:t>3. Depreciation</a:t>
          </a:r>
          <a:endParaRPr lang="en-US" sz="2200" b="1" kern="1200" dirty="0">
            <a:solidFill>
              <a:schemeClr val="tx1"/>
            </a:solidFill>
            <a:latin typeface="Alexandria"/>
          </a:endParaRPr>
        </a:p>
      </dsp:txBody>
      <dsp:txXfrm>
        <a:off x="8489633" y="1824185"/>
        <a:ext cx="3511683" cy="9330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B223F-BD13-4E83-958E-34B523E8AEFF}">
      <dsp:nvSpPr>
        <dsp:cNvPr id="0" name=""/>
        <dsp:cNvSpPr/>
      </dsp:nvSpPr>
      <dsp:spPr>
        <a:xfrm>
          <a:off x="6005784" y="1010507"/>
          <a:ext cx="4703767" cy="9949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2813"/>
              </a:lnTo>
              <a:lnTo>
                <a:pt x="4703767" y="722813"/>
              </a:lnTo>
              <a:lnTo>
                <a:pt x="4703767" y="99493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D1A2A0-3C4E-468C-A94E-F8ABF69CA440}">
      <dsp:nvSpPr>
        <dsp:cNvPr id="0" name=""/>
        <dsp:cNvSpPr/>
      </dsp:nvSpPr>
      <dsp:spPr>
        <a:xfrm>
          <a:off x="6005784" y="1010507"/>
          <a:ext cx="1560951" cy="10281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55997"/>
              </a:lnTo>
              <a:lnTo>
                <a:pt x="1560951" y="755997"/>
              </a:lnTo>
              <a:lnTo>
                <a:pt x="1560951" y="1028116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B8946-F30F-4D86-89FA-2340C7DB56B7}">
      <dsp:nvSpPr>
        <dsp:cNvPr id="0" name=""/>
        <dsp:cNvSpPr/>
      </dsp:nvSpPr>
      <dsp:spPr>
        <a:xfrm>
          <a:off x="4420472" y="1010507"/>
          <a:ext cx="1585312" cy="1020381"/>
        </a:xfrm>
        <a:custGeom>
          <a:avLst/>
          <a:gdLst/>
          <a:ahLst/>
          <a:cxnLst/>
          <a:rect l="0" t="0" r="0" b="0"/>
          <a:pathLst>
            <a:path>
              <a:moveTo>
                <a:pt x="1585312" y="0"/>
              </a:moveTo>
              <a:lnTo>
                <a:pt x="1585312" y="748262"/>
              </a:lnTo>
              <a:lnTo>
                <a:pt x="0" y="748262"/>
              </a:lnTo>
              <a:lnTo>
                <a:pt x="0" y="102038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4C9901-B5BA-44E7-A5F2-6E1A94EE6B45}">
      <dsp:nvSpPr>
        <dsp:cNvPr id="0" name=""/>
        <dsp:cNvSpPr/>
      </dsp:nvSpPr>
      <dsp:spPr>
        <a:xfrm>
          <a:off x="1300721" y="1010507"/>
          <a:ext cx="4705063" cy="1025357"/>
        </a:xfrm>
        <a:custGeom>
          <a:avLst/>
          <a:gdLst/>
          <a:ahLst/>
          <a:cxnLst/>
          <a:rect l="0" t="0" r="0" b="0"/>
          <a:pathLst>
            <a:path>
              <a:moveTo>
                <a:pt x="4705063" y="0"/>
              </a:moveTo>
              <a:lnTo>
                <a:pt x="4705063" y="753238"/>
              </a:lnTo>
              <a:lnTo>
                <a:pt x="0" y="753238"/>
              </a:lnTo>
              <a:lnTo>
                <a:pt x="0" y="1025357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302F2-1B36-44A6-9673-49B86B5B32A9}">
      <dsp:nvSpPr>
        <dsp:cNvPr id="0" name=""/>
        <dsp:cNvSpPr/>
      </dsp:nvSpPr>
      <dsp:spPr>
        <a:xfrm>
          <a:off x="3628515" y="502682"/>
          <a:ext cx="4754537" cy="507825"/>
        </a:xfrm>
        <a:prstGeom prst="rect">
          <a:avLst/>
        </a:prstGeom>
        <a:solidFill>
          <a:schemeClr val="bg2">
            <a:lumMod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001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25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Methods of Estimating Land Value</a:t>
          </a:r>
        </a:p>
      </dsp:txBody>
      <dsp:txXfrm>
        <a:off x="3628515" y="502682"/>
        <a:ext cx="4754537" cy="507825"/>
      </dsp:txXfrm>
    </dsp:sp>
    <dsp:sp modelId="{97694678-A37C-46CC-A8CA-783C42A8AE40}">
      <dsp:nvSpPr>
        <dsp:cNvPr id="0" name=""/>
        <dsp:cNvSpPr/>
      </dsp:nvSpPr>
      <dsp:spPr>
        <a:xfrm>
          <a:off x="4917" y="2035864"/>
          <a:ext cx="2591607" cy="721322"/>
        </a:xfrm>
        <a:prstGeom prst="rect">
          <a:avLst/>
        </a:prstGeom>
        <a:solidFill>
          <a:srgbClr val="FF99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1️⃣ Direct Comparison Method</a:t>
          </a:r>
        </a:p>
      </dsp:txBody>
      <dsp:txXfrm>
        <a:off x="4917" y="2035864"/>
        <a:ext cx="2591607" cy="721322"/>
      </dsp:txXfrm>
    </dsp:sp>
    <dsp:sp modelId="{9564A198-A897-487B-9FC3-7E19F171EFC8}">
      <dsp:nvSpPr>
        <dsp:cNvPr id="0" name=""/>
        <dsp:cNvSpPr/>
      </dsp:nvSpPr>
      <dsp:spPr>
        <a:xfrm>
          <a:off x="3124668" y="2030889"/>
          <a:ext cx="2591607" cy="726297"/>
        </a:xfrm>
        <a:prstGeom prst="rect">
          <a:avLst/>
        </a:prstGeom>
        <a:solidFill>
          <a:srgbClr val="FFFF66"/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2️⃣ Allocation Method</a:t>
          </a:r>
        </a:p>
      </dsp:txBody>
      <dsp:txXfrm>
        <a:off x="3124668" y="2030889"/>
        <a:ext cx="2591607" cy="726297"/>
      </dsp:txXfrm>
    </dsp:sp>
    <dsp:sp modelId="{29DF606C-C783-4F55-8476-F1AFA9D54F74}">
      <dsp:nvSpPr>
        <dsp:cNvPr id="0" name=""/>
        <dsp:cNvSpPr/>
      </dsp:nvSpPr>
      <dsp:spPr>
        <a:xfrm>
          <a:off x="6270931" y="2038624"/>
          <a:ext cx="2591607" cy="688551"/>
        </a:xfrm>
        <a:prstGeom prst="rect">
          <a:avLst/>
        </a:prstGeom>
        <a:solidFill>
          <a:srgbClr val="FF99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>
              <a:solidFill>
                <a:schemeClr val="tx1"/>
              </a:solidFill>
              <a:latin typeface="Alexandria"/>
            </a:rPr>
            <a:t>3️⃣ Extraction Method</a:t>
          </a:r>
          <a:endParaRPr lang="en-US" sz="2200" b="1" kern="1200" dirty="0">
            <a:solidFill>
              <a:schemeClr val="tx1"/>
            </a:solidFill>
            <a:latin typeface="Alexandria"/>
          </a:endParaRPr>
        </a:p>
      </dsp:txBody>
      <dsp:txXfrm>
        <a:off x="6270931" y="2038624"/>
        <a:ext cx="2591607" cy="688551"/>
      </dsp:txXfrm>
    </dsp:sp>
    <dsp:sp modelId="{9B91B344-3935-406E-A505-2C5B162B2C81}">
      <dsp:nvSpPr>
        <dsp:cNvPr id="0" name=""/>
        <dsp:cNvSpPr/>
      </dsp:nvSpPr>
      <dsp:spPr>
        <a:xfrm>
          <a:off x="9413748" y="2005439"/>
          <a:ext cx="2591607" cy="751747"/>
        </a:xfrm>
        <a:prstGeom prst="rect">
          <a:avLst/>
        </a:prstGeom>
        <a:solidFill>
          <a:srgbClr val="FF3399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4️⃣ Residual Method</a:t>
          </a:r>
        </a:p>
      </dsp:txBody>
      <dsp:txXfrm>
        <a:off x="9413748" y="2005439"/>
        <a:ext cx="2591607" cy="7517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1A2A0-3C4E-468C-A94E-F8ABF69CA440}">
      <dsp:nvSpPr>
        <dsp:cNvPr id="0" name=""/>
        <dsp:cNvSpPr/>
      </dsp:nvSpPr>
      <dsp:spPr>
        <a:xfrm>
          <a:off x="6005784" y="953135"/>
          <a:ext cx="4239690" cy="101311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4388"/>
              </a:lnTo>
              <a:lnTo>
                <a:pt x="4239690" y="644388"/>
              </a:lnTo>
              <a:lnTo>
                <a:pt x="4239690" y="10131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AB8946-F30F-4D86-89FA-2340C7DB56B7}">
      <dsp:nvSpPr>
        <dsp:cNvPr id="0" name=""/>
        <dsp:cNvSpPr/>
      </dsp:nvSpPr>
      <dsp:spPr>
        <a:xfrm>
          <a:off x="5936501" y="953135"/>
          <a:ext cx="91440" cy="962810"/>
        </a:xfrm>
        <a:custGeom>
          <a:avLst/>
          <a:gdLst/>
          <a:ahLst/>
          <a:cxnLst/>
          <a:rect l="0" t="0" r="0" b="0"/>
          <a:pathLst>
            <a:path>
              <a:moveTo>
                <a:pt x="69283" y="0"/>
              </a:moveTo>
              <a:lnTo>
                <a:pt x="69283" y="594083"/>
              </a:lnTo>
              <a:lnTo>
                <a:pt x="45720" y="594083"/>
              </a:lnTo>
              <a:lnTo>
                <a:pt x="45720" y="96281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4C9901-B5BA-44E7-A5F2-6E1A94EE6B45}">
      <dsp:nvSpPr>
        <dsp:cNvPr id="0" name=""/>
        <dsp:cNvSpPr/>
      </dsp:nvSpPr>
      <dsp:spPr>
        <a:xfrm>
          <a:off x="1755841" y="953135"/>
          <a:ext cx="4249942" cy="932030"/>
        </a:xfrm>
        <a:custGeom>
          <a:avLst/>
          <a:gdLst/>
          <a:ahLst/>
          <a:cxnLst/>
          <a:rect l="0" t="0" r="0" b="0"/>
          <a:pathLst>
            <a:path>
              <a:moveTo>
                <a:pt x="4249942" y="0"/>
              </a:moveTo>
              <a:lnTo>
                <a:pt x="4249942" y="563303"/>
              </a:lnTo>
              <a:lnTo>
                <a:pt x="0" y="563303"/>
              </a:lnTo>
              <a:lnTo>
                <a:pt x="0" y="93203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302F2-1B36-44A6-9673-49B86B5B32A9}">
      <dsp:nvSpPr>
        <dsp:cNvPr id="0" name=""/>
        <dsp:cNvSpPr/>
      </dsp:nvSpPr>
      <dsp:spPr>
        <a:xfrm>
          <a:off x="2784535" y="265021"/>
          <a:ext cx="6442498" cy="688114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rPr>
            <a:t>The Main Types of </a:t>
          </a:r>
          <a:r>
            <a: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rPr>
            <a:t>Depreciation</a:t>
          </a:r>
          <a:endParaRPr kumimoji="0" lang="en-US" sz="2400" b="1" i="0" u="none" strike="noStrike" kern="1200" cap="none" spc="0" normalizeH="0" baseline="0" noProof="0" dirty="0">
            <a:ln>
              <a:noFill/>
            </a:ln>
            <a:solidFill>
              <a:prstClr val="black"/>
            </a:solidFill>
            <a:effectLst/>
            <a:uLnTx/>
            <a:uFillTx/>
            <a:latin typeface="Alexandria"/>
            <a:ea typeface="+mn-ea"/>
            <a:cs typeface="+mn-cs"/>
          </a:endParaRPr>
        </a:p>
      </dsp:txBody>
      <dsp:txXfrm>
        <a:off x="2784535" y="265021"/>
        <a:ext cx="6442498" cy="688114"/>
      </dsp:txXfrm>
    </dsp:sp>
    <dsp:sp modelId="{97694678-A37C-46CC-A8CA-783C42A8AE40}">
      <dsp:nvSpPr>
        <dsp:cNvPr id="0" name=""/>
        <dsp:cNvSpPr/>
      </dsp:nvSpPr>
      <dsp:spPr>
        <a:xfrm>
          <a:off x="0" y="1885165"/>
          <a:ext cx="3511683" cy="872021"/>
        </a:xfrm>
        <a:prstGeom prst="rect">
          <a:avLst/>
        </a:prstGeom>
        <a:solidFill>
          <a:srgbClr val="CC99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1) Physical Deterioration</a:t>
          </a:r>
        </a:p>
      </dsp:txBody>
      <dsp:txXfrm>
        <a:off x="0" y="1885165"/>
        <a:ext cx="3511683" cy="872021"/>
      </dsp:txXfrm>
    </dsp:sp>
    <dsp:sp modelId="{9564A198-A897-487B-9FC3-7E19F171EFC8}">
      <dsp:nvSpPr>
        <dsp:cNvPr id="0" name=""/>
        <dsp:cNvSpPr/>
      </dsp:nvSpPr>
      <dsp:spPr>
        <a:xfrm>
          <a:off x="4226379" y="1915945"/>
          <a:ext cx="3511683" cy="841241"/>
        </a:xfrm>
        <a:prstGeom prst="rect">
          <a:avLst/>
        </a:prstGeom>
        <a:solidFill>
          <a:srgbClr val="F371CE"/>
        </a:solidFill>
        <a:ln w="12700" cap="flat" cmpd="sng" algn="ctr">
          <a:solidFill>
            <a:srgbClr val="00B0F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200" b="1" kern="1200" dirty="0">
              <a:solidFill>
                <a:schemeClr val="tx1"/>
              </a:solidFill>
              <a:latin typeface="Alexandria"/>
            </a:rPr>
            <a:t>2) Functional Obsolescence</a:t>
          </a:r>
        </a:p>
      </dsp:txBody>
      <dsp:txXfrm>
        <a:off x="4226379" y="1915945"/>
        <a:ext cx="3511683" cy="841241"/>
      </dsp:txXfrm>
    </dsp:sp>
    <dsp:sp modelId="{29DF606C-C783-4F55-8476-F1AFA9D54F74}">
      <dsp:nvSpPr>
        <dsp:cNvPr id="0" name=""/>
        <dsp:cNvSpPr/>
      </dsp:nvSpPr>
      <dsp:spPr>
        <a:xfrm>
          <a:off x="8489633" y="1966250"/>
          <a:ext cx="3511683" cy="790936"/>
        </a:xfrm>
        <a:prstGeom prst="rect">
          <a:avLst/>
        </a:prstGeom>
        <a:solidFill>
          <a:srgbClr val="FFFF6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dirty="0">
              <a:solidFill>
                <a:schemeClr val="tx1"/>
              </a:solidFill>
            </a:rPr>
            <a:t>3) Economic (External) Obsolescence</a:t>
          </a:r>
          <a:endParaRPr lang="en-US" sz="2200" b="1" kern="1200" dirty="0">
            <a:solidFill>
              <a:schemeClr val="tx1"/>
            </a:solidFill>
            <a:latin typeface="Alexandria"/>
          </a:endParaRPr>
        </a:p>
      </dsp:txBody>
      <dsp:txXfrm>
        <a:off x="8489633" y="1966250"/>
        <a:ext cx="3511683" cy="790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A0627C-7F84-F0C5-43F1-77CE36FB0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228E1F-C2D6-2984-AA37-22B686FEA4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E5DA08-B9FE-5017-E27B-BA6C1AF23B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46BC8E-79F1-9906-5D1D-75808C3A2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1082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4CF5B-FC9A-4389-E7B2-C3FAB05B2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9668E6-B99F-B6EF-8A19-3C353EC61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B3FE4B-1577-56B3-975C-2BB7EF45AC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4B04EB-83AB-3E05-C92D-D12895C98A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63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3CDD2-43C9-13B5-3444-F305709CDC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D8FA1C-5580-3065-1BB8-F6F9608C77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9D19CF-881D-EDAF-FF2C-8A12F1633C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8151E2-DE5E-8828-851D-8D3B88553B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8463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ABE37-40F5-AAF4-1F5A-B49AC319A5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06205C-E9D4-26D8-DC66-61DF016AD2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E88DE7-1EE1-BBEB-54DF-6CB0C74499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3B25D-94A0-A0DE-4E1D-0ADB684D2D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4881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1BF78-489C-B514-6E6A-B066D7168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AD8DAF-8B7F-99DF-1D47-F3517FFA91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C987B0-A54F-3141-A12B-D0690720FA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77204-5AC9-66D9-5FED-4CE40042C0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19805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B3C83-F541-3E3C-C35A-EF6056FBB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265C31-0837-9F17-813B-2069F80F79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F5E013-B2AC-BB6B-D41F-BC1F8A5D37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C06916-EECC-E219-D946-54937674E2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56876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F449B-F2D1-FB60-6074-AC2A9968D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D1FFE2-770F-EB7F-55A4-F9BC467EE4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FAA3C6-52AC-60E9-D626-E381B2825B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6401B1-3A38-B014-D610-DF0BF4DB81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9173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29F3B-0C6B-5182-9AC9-3D70ED33FE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9DF90D-3E41-0748-D71C-BFCBBFA750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F02C0C-8197-A2B9-E86F-5F25050DC4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18D03-48BE-4352-2994-8EF4527F2B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1376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19D37-8A82-51AF-8128-85675DBE9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A07843-8946-DE1A-43F1-EA183F1DA5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9557A1-085A-D70D-4E6B-BE476D6CCE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C4FEC0-F280-32D0-F415-5B8B33C3F8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26690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E3504-0B8F-7EA8-B31D-5B9D04DB4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EB058F-96B6-2A68-CE65-EC13C01E82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E05566-ED94-E288-2AD6-F32A70CD8B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F1C97B-DC63-DCFE-94CF-ACD59C0E9A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21834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08498-012B-B302-6D18-11AAC8B65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EB845A-582A-9BB3-7AC2-86094AF3E1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48E625-0447-7268-BEB5-A2012897B0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009BB-21DE-5362-6AB5-6F737864C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8317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C62FC-FC0E-42DE-7679-5EBEBFB36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BEAB5E-2104-D003-58A1-3B46471322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E7F61F-15C7-2428-A8A0-B7E783593C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4EC268-0EC7-6A11-27C5-1903C6010A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65932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0B7EBC-80B3-C683-E309-F2E1B2443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CE3D0C-8030-5650-0C9F-2A94B17C6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FE7F5C-2C6D-0E5F-D0E0-CB55FFEA94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64BE08-9173-31DF-F2DA-BDA19C7BF9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6253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27BF74-0DC6-A46E-544A-BB8B6F4F2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CCF4D1-A805-BEB0-97AA-3C5D22F263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036A4A-BEDB-524A-C78B-20A793D814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50FC7F-9C05-18DC-DF6F-DD53D7C6CC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69675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5C21A-CAC3-28EA-9BB7-C1A329A5F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55D261-B4AD-56D3-B174-7A8A44D5D8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958060-6F45-C2C4-893E-251577BBCD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27DF1-CD81-F6BB-6F26-DE137016FD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81666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7B675-BF51-AE90-2FC4-3C91434C2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67AA58-7CB7-E18C-7CCB-A9BB0D629F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8E9AE9-808F-668E-BE5B-E02A6E5ED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65E28-990F-8704-1238-82E029C062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9600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86693-EEB0-F91A-8287-C6D0B4741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C46B9C-ED05-0F4C-D904-BDA523F3BE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773D02-8E8F-B349-F482-34D96ADA44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EA494-F5D2-32B8-8885-5962B24906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90783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C734F2-DE18-6F67-AFF9-F9635770F6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6C67FB-DC0F-D7B6-3982-49DEA72179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5CAB16-9782-991A-8859-4E536FD3CD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561AF6-63AA-A196-9A9B-DF0A5C6740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68590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19ECBD-1025-D025-0CC3-8353DB767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A984C8-A409-397F-EC67-D8C165F899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896D62-77BA-413C-686D-9480313D48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D4C205-C90B-632B-2017-76BD7F1FA8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52411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27C49-8005-9D36-FC99-25C4D4A64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BBA5B5-245B-82DF-54CB-DF0EE157C2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2971FA-4EDF-B301-AF34-8131D68391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8AC6D8-A880-E4D2-3D74-AFE23523C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11078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24A2F5-EA4C-8AD7-EFEC-1E11C92BC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1664D1-9E2D-4C7A-B65E-8597AD3FF1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19B477-EDE7-38CB-31FF-D2E627BE38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5376A6-BC40-D552-E41C-F55B66F123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103788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7C829-606E-3D3A-7EB7-A4F9D88CF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3A0E05-7E60-0949-48D7-545724EC66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F49CB7-981B-A12C-4D72-A9C74C5FA7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2B327C-E052-5F08-E910-0C5139DF4E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90295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220248-FA77-4FA3-861E-B809C6A9E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D9EE47-E28D-8BDC-0FFD-44AF67EEF8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99DE7A-FBED-9B9F-F8B6-EDED3A00E0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340411-2501-4E1D-AED1-C1A25FA9A9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853041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BDEB2-AFED-656F-F9C3-CB32D970C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AF3A8-34ED-FAAD-AF53-AC97221E1D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C6C064-0D11-C03E-8B74-E3C433D3AB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27110-8CFA-D176-0677-ADC96F2142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83004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8D120-7E89-09D6-0EF9-D2F9E17EC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D12C1E-2343-4B6D-5E3B-3D04F7DAB9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0A089B-A1A6-6F96-DF18-A356D7103B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4520F-48EC-2402-E9F0-2E36D82F91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40443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7107D-E3AD-4425-159B-65861047C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F576FA-E716-A56A-B36B-692F37C996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6AE9FD-B402-4F86-FCB2-5F612906DF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776AF-EFC9-5FA4-E4E0-7903A77180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45426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70B277-08E0-5342-D6F5-5638D88E3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407A8-FCE7-47B4-6FA1-34E91AED80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49EE9C-9756-2FF0-E025-744C999079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A6C19-93EA-0518-8E70-C4131F7152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23091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8D8CC-0FA6-3163-AE47-A6048AA92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8ABC51-7015-FC1F-00CD-0B8F3FD23B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C2FFCA-9A40-DD62-6665-96C9722276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00C781-51D3-AD47-6113-862C935996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344776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CC33FC-C5CF-549B-DB52-28110E0724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839D32-CB87-E137-9923-D6B8BD1BE3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6CAB8D-4538-3069-42B1-BB1F6F7059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4E007-15C6-F2EB-2E93-9CB1071D82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42675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6D2B3-2AD0-1B71-AEB8-E1796F155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29129B-C103-93C1-F44C-388A7BF31F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D8090E-F57A-D54E-BFD1-2DFA01826F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C91B3A-5F76-9096-FFC0-B46FF9DDEE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41243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198B5-671C-1FF1-8DD2-FCF723634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7877D7-506A-1B52-DF8B-02F296E107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EADA8D-B039-0EBC-C91F-02C0072EFA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6D875B-4A33-4A60-1E13-ABF23D7CEE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72223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16163F-C2AF-841A-D418-38BBD0ADD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771AEC-B233-1945-1ED5-F3077592D2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6306E0-2356-EECB-DECF-F35A081B98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1475D-E51A-94E9-C275-5E27EA2F45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766899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AA891-AED7-1744-80CB-4078F2DF9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198574-D7C8-30E5-6383-82561D6AB7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9C3D84-0F07-4F59-EC64-4AFFC02DBC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30A54B-F579-1B7F-5172-30EED9528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53831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CFEB27-BA4F-575A-EBEF-B39F6D786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BA0D0D-E86C-1697-C566-086A2C4AA2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B2A7A2-712D-CBE5-2288-F8E666455F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FDC457-15E0-1D2B-1F8E-78EBEFADF2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353560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BDDAB-EAC4-FDF9-6DF4-66B680AE9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87AA9A-ED1A-8FB0-CBB3-C5FA37FA09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DE3C3-A4FC-6ED4-43D5-B39B002BB6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27F1B-FE91-A8AA-B29B-EA6C3FB254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308442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4E75B-6409-0D2A-19C9-68DEF3855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336617-1FF0-DB7D-7578-A1B385A2DE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DE9076-4265-D9A6-554E-057D307D58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2BAC1-D926-D13E-C90B-B2D4400126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901242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66F40-F28B-0094-8D48-DC9E9882A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DA720C-C5B1-D169-60CC-4F91CDB79A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DE6653-D16D-033B-CB50-85492E7E94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E4921-22FF-706B-B745-28F3052497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95586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B1CE0-2EA6-6FD4-198C-D42135F69A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A07C69-86E1-CDD2-7168-486693E27B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D748AB-C8A9-FE2B-8C05-7D31871332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FB9387-BDBD-D6C3-360B-E1BD37B5D6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43162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D7820-6D4E-DE17-6ED3-27BC4515D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77E06F-74AF-F162-E781-2FD813808E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64742D-93A2-BBF1-5054-1CFC3E1EDF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D493AB-FFE6-68B2-213E-CFE3A83BCC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283473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F50D2-098A-5FBA-905D-5C347E248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8BD1D6-A9A5-3411-9D62-D2209F9F1D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770AEF-9CEC-3BD1-735C-3976DADED7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B2D407-98E9-096E-8C57-F1D267FF4E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427860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B711B-722A-7CD0-BB90-43C0267F2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A72191-E437-77B6-666C-9F0E997B6F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AD6241-8612-477A-32D4-DCE2507CC9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B1D48-E1E5-77CF-1992-8484D3F868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222007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A78F8-56A7-F7B5-D315-FB662133F2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6EF9D8-158A-C297-2B75-619E7E2FDE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5A6FE2-215D-9234-5089-7D4C3A653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6027BF-CEA2-1423-D1E0-B88D32944F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417952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2E2CE-6C5C-4362-F622-427E2F109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199759-0B0A-DA56-FE92-886312BD0C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50CE8A-D55E-7D10-32EE-A2960E4C40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8AFDB8-6B70-06BE-5AE3-501A546C16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415179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F4259-19BC-C0E8-903C-44C0D2335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B20C09-BAE3-A2BE-BB16-320099F5B6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C7B5C4-D3CD-B87A-44B8-0C73FA05C3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7ED254-5B62-052E-70C5-F5DF8ED2B1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008258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090272-D05A-4A89-F5C0-777A4112F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AFCB0B-4034-E366-3285-DC74420C46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40E637-E541-C829-C1DC-DB31840FE8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E546D-A763-37FC-DB38-1ADD15EE51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874646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76CA8-FAD6-6E3A-10C3-A35D09FB87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7C19D4-A6C1-4F25-37FC-E6260FFDC0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2905A-C352-B75F-68F4-A927D943E5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2FDC2-5F39-3994-16B8-37438E013A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458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Weam </a:t>
            </a:r>
            <a:r>
              <a:rPr lang="en-US" sz="2000" dirty="0" err="1">
                <a:latin typeface="Alexandria" charset="0"/>
                <a:cs typeface="Alexandria" charset="0"/>
              </a:rPr>
              <a:t>Nasan</a:t>
            </a:r>
            <a:r>
              <a:rPr lang="en-US" sz="2000" dirty="0">
                <a:latin typeface="Alexandria" charset="0"/>
                <a:cs typeface="Alexandria" charset="0"/>
              </a:rPr>
              <a:t> Agha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437209" y="5859423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FC711E-7A3A-8B73-7ECC-D8ADAB9B5EF0}"/>
              </a:ext>
            </a:extLst>
          </p:cNvPr>
          <p:cNvSpPr txBox="1"/>
          <p:nvPr/>
        </p:nvSpPr>
        <p:spPr>
          <a:xfrm>
            <a:off x="1105449" y="5135771"/>
            <a:ext cx="23509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latin typeface="Alexandria" charset="0"/>
                <a:cs typeface="Alexandria" charset="0"/>
              </a:rPr>
              <a:t>REA625</a:t>
            </a:r>
          </a:p>
          <a:p>
            <a:pPr algn="ctr"/>
            <a:r>
              <a:rPr lang="en-US" sz="2000" dirty="0">
                <a:latin typeface="Alexandria" charset="0"/>
                <a:cs typeface="Alexandria" charset="0"/>
              </a:rPr>
              <a:t>Real Estate Valuation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59888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Real Estate Management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Weam </a:t>
            </a:r>
            <a:r>
              <a:rPr lang="en-US" sz="28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Nasan</a:t>
            </a:r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 Agha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079E99-A954-D9D9-5FD8-D7A0F6333C70}"/>
              </a:ext>
            </a:extLst>
          </p:cNvPr>
          <p:cNvSpPr txBox="1"/>
          <p:nvPr/>
        </p:nvSpPr>
        <p:spPr>
          <a:xfrm>
            <a:off x="6870366" y="4740109"/>
            <a:ext cx="23509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REA625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Real Estate Valuation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CE338-2CC1-E50F-BA89-503E370E5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7C8DAC4-23B2-9231-74A1-764F3B9082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D1F2657-4411-6078-6981-E89F490DB57D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A258F4-0E6F-C77A-B80A-BB3CCC54A229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6DCC341-354E-4451-4AB6-94583A9A7A3E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AA8C1DA-BB76-8D44-2D76-92E50B32C95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3BB392-EF07-D776-67C0-4FEA2B5DE8AC}"/>
              </a:ext>
            </a:extLst>
          </p:cNvPr>
          <p:cNvSpPr txBox="1"/>
          <p:nvPr/>
        </p:nvSpPr>
        <p:spPr>
          <a:xfrm>
            <a:off x="4262946" y="1072200"/>
            <a:ext cx="6315829" cy="531674"/>
          </a:xfrm>
          <a:prstGeom prst="horizontalScroll">
            <a:avLst/>
          </a:prstGeom>
          <a:solidFill>
            <a:srgbClr val="FDE9FC"/>
          </a:solidFill>
          <a:ln w="38100"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Income Approach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5A7B91-25E0-5FBC-1B47-99CC95BC3FE4}"/>
              </a:ext>
            </a:extLst>
          </p:cNvPr>
          <p:cNvSpPr txBox="1"/>
          <p:nvPr/>
        </p:nvSpPr>
        <p:spPr>
          <a:xfrm>
            <a:off x="3766064" y="1632681"/>
            <a:ext cx="6738453" cy="369332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The Definition According to the Three International Standards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05803D-0A58-1905-B4D4-91F79231B6F6}"/>
              </a:ext>
            </a:extLst>
          </p:cNvPr>
          <p:cNvSpPr txBox="1"/>
          <p:nvPr/>
        </p:nvSpPr>
        <p:spPr>
          <a:xfrm>
            <a:off x="4197116" y="2096259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Fundamental Principles of the Income Approach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4E423D-74B3-1454-EA5C-EEE1775FE199}"/>
              </a:ext>
            </a:extLst>
          </p:cNvPr>
          <p:cNvSpPr txBox="1"/>
          <p:nvPr/>
        </p:nvSpPr>
        <p:spPr>
          <a:xfrm>
            <a:off x="3508143" y="4739481"/>
            <a:ext cx="6274856" cy="531674"/>
          </a:xfrm>
          <a:prstGeom prst="horizontalScroll">
            <a:avLst/>
          </a:prstGeom>
          <a:solidFill>
            <a:schemeClr val="bg2"/>
          </a:solidFill>
          <a:ln w="38100">
            <a:solidFill>
              <a:srgbClr val="777777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Cost Approach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E65D6A-ABC6-8F91-3039-CA186CA25273}"/>
              </a:ext>
            </a:extLst>
          </p:cNvPr>
          <p:cNvSpPr txBox="1"/>
          <p:nvPr/>
        </p:nvSpPr>
        <p:spPr>
          <a:xfrm>
            <a:off x="530803" y="5237833"/>
            <a:ext cx="7332625" cy="369332"/>
          </a:xfrm>
          <a:prstGeom prst="rect">
            <a:avLst/>
          </a:prstGeom>
          <a:solidFill>
            <a:schemeClr val="bg1"/>
          </a:solidFill>
          <a:ln>
            <a:solidFill>
              <a:srgbClr val="777777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The Definition According to the Three International Standards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FF0ACF-3652-197F-8CA2-1CF3F07F5DD0}"/>
              </a:ext>
            </a:extLst>
          </p:cNvPr>
          <p:cNvSpPr txBox="1"/>
          <p:nvPr/>
        </p:nvSpPr>
        <p:spPr>
          <a:xfrm>
            <a:off x="2041601" y="5656280"/>
            <a:ext cx="6098582" cy="437043"/>
          </a:xfrm>
          <a:prstGeom prst="rect">
            <a:avLst/>
          </a:prstGeom>
          <a:solidFill>
            <a:schemeClr val="bg1"/>
          </a:solidFill>
          <a:ln>
            <a:solidFill>
              <a:srgbClr val="777777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Fundamental Economic Principles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30615C-3527-41A8-1418-E6F3E5178360}"/>
              </a:ext>
            </a:extLst>
          </p:cNvPr>
          <p:cNvSpPr txBox="1"/>
          <p:nvPr/>
        </p:nvSpPr>
        <p:spPr>
          <a:xfrm>
            <a:off x="4695408" y="2640222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Conditions for Applying the Income Approach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0E374F-EF67-42DD-6BF5-8D2295528EE2}"/>
              </a:ext>
            </a:extLst>
          </p:cNvPr>
          <p:cNvSpPr txBox="1"/>
          <p:nvPr/>
        </p:nvSpPr>
        <p:spPr>
          <a:xfrm>
            <a:off x="4928200" y="3198831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Suitability for the Application of the Income Approach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F4C57D-FC87-B3AE-7C5A-6383A02378A2}"/>
              </a:ext>
            </a:extLst>
          </p:cNvPr>
          <p:cNvSpPr txBox="1"/>
          <p:nvPr/>
        </p:nvSpPr>
        <p:spPr>
          <a:xfrm>
            <a:off x="5122951" y="3717378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Income Approach Methods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C49F28-6D38-1E25-9D5D-44451EF6F006}"/>
              </a:ext>
            </a:extLst>
          </p:cNvPr>
          <p:cNvSpPr txBox="1"/>
          <p:nvPr/>
        </p:nvSpPr>
        <p:spPr>
          <a:xfrm>
            <a:off x="5427968" y="4247112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457200" algn="l"/>
              </a:tabLst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Challenges and Mitigation Measures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CCAEF9E-B1F6-FBC8-E4E4-AD77166DFC9A}"/>
              </a:ext>
            </a:extLst>
          </p:cNvPr>
          <p:cNvSpPr txBox="1"/>
          <p:nvPr/>
        </p:nvSpPr>
        <p:spPr>
          <a:xfrm>
            <a:off x="3359989" y="6188676"/>
            <a:ext cx="6098582" cy="369332"/>
          </a:xfrm>
          <a:prstGeom prst="rect">
            <a:avLst/>
          </a:prstGeom>
          <a:solidFill>
            <a:schemeClr val="bg1"/>
          </a:solidFill>
          <a:ln>
            <a:solidFill>
              <a:srgbClr val="777777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1066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When is the Cost Approach Applied?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3DD422-4C1D-842D-C868-E1A20D3A0BAF}"/>
              </a:ext>
            </a:extLst>
          </p:cNvPr>
          <p:cNvSpPr txBox="1"/>
          <p:nvPr/>
        </p:nvSpPr>
        <p:spPr>
          <a:xfrm>
            <a:off x="4623704" y="674467"/>
            <a:ext cx="466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Recap - Lecture 7</a:t>
            </a:r>
          </a:p>
        </p:txBody>
      </p:sp>
    </p:spTree>
    <p:extLst>
      <p:ext uri="{BB962C8B-B14F-4D97-AF65-F5344CB8AC3E}">
        <p14:creationId xmlns:p14="http://schemas.microsoft.com/office/powerpoint/2010/main" val="31008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0" grpId="0" animBg="1"/>
      <p:bldP spid="13" grpId="0" animBg="1"/>
      <p:bldP spid="14" grpId="0" animBg="1"/>
      <p:bldP spid="15" grpId="0" animBg="1"/>
      <p:bldP spid="9" grpId="0" animBg="1"/>
      <p:bldP spid="11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26919-9D7A-E7D7-6964-FC3873565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FF33C9A-9533-F4D3-539E-ED4060D1309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EA96C968-A7CF-77FA-CED0-DCE3EB7000A4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4AEF2750-4DD9-7D55-600B-62B8879E547C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20000"/>
              </a:lnSpc>
              <a:spcAft>
                <a:spcPts val="600"/>
              </a:spcAft>
            </a:pPr>
            <a:endParaRPr lang="id-ID" dirty="0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7F5BC37-AE8C-DE99-9E55-F78A78C63B18}"/>
              </a:ext>
            </a:extLst>
          </p:cNvPr>
          <p:cNvSpPr txBox="1"/>
          <p:nvPr/>
        </p:nvSpPr>
        <p:spPr>
          <a:xfrm>
            <a:off x="4853415" y="669464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Contents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BC18A48-84EC-D2C4-EB4F-A0B024BA6A6B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CB1DE47-FD98-768D-5DAB-A968D87DF3EB}"/>
              </a:ext>
            </a:extLst>
          </p:cNvPr>
          <p:cNvSpPr txBox="1"/>
          <p:nvPr/>
        </p:nvSpPr>
        <p:spPr>
          <a:xfrm>
            <a:off x="4597868" y="1136759"/>
            <a:ext cx="8417320" cy="607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2000" b="1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Cost Approach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GB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The Definition According to the Three International Standards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Core Concept of the Cost Approach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Fundamental Principles of the Cost Approach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Conditions for Applying the Cost Approach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When is the Cost Approach Applied?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Components of the Cost Approach (DRC)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Steps of Applying the Cost Approach (DRC)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Challenges and Mitigation Measures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r>
              <a:rPr lang="en-US" sz="2000" i="1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Comprehensive Comparison of Valuation Approaches</a:t>
            </a: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endParaRPr lang="en-US" sz="2000" i="1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Low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  <a:tabLst>
                <a:tab pos="457200" algn="l"/>
              </a:tabLst>
            </a:pPr>
            <a:endParaRPr lang="en-US" sz="2000" i="1" dirty="0">
              <a:latin typeface="Alexandria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A4B395A-9EC1-7DF2-9E50-A443D829EED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91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F26F5-7043-189D-9170-2E5399F22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3D33BF4-B2D3-85DB-7070-E37E4BF40EF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042566C-1001-46E0-7024-FCF5BCC3C2B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CC98E9-9AA9-26BA-995D-668BDD0014D8}"/>
              </a:ext>
            </a:extLst>
          </p:cNvPr>
          <p:cNvSpPr txBox="1"/>
          <p:nvPr/>
        </p:nvSpPr>
        <p:spPr>
          <a:xfrm>
            <a:off x="4274251" y="524820"/>
            <a:ext cx="4940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The Main Valuation Approaches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FA7F34D-43C0-6964-DCC5-FD6EBE6EFD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532263"/>
              </p:ext>
            </p:extLst>
          </p:nvPr>
        </p:nvGraphicFramePr>
        <p:xfrm>
          <a:off x="197051" y="-13236"/>
          <a:ext cx="12011569" cy="5252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:a16="http://schemas.microsoft.com/office/drawing/2014/main" id="{3026718A-33FC-988B-BD02-F4483B2637D1}"/>
              </a:ext>
            </a:extLst>
          </p:cNvPr>
          <p:cNvGrpSpPr/>
          <p:nvPr/>
        </p:nvGrpSpPr>
        <p:grpSpPr>
          <a:xfrm>
            <a:off x="576627" y="4638382"/>
            <a:ext cx="2689875" cy="2109380"/>
            <a:chOff x="4092132" y="2238473"/>
            <a:chExt cx="4519218" cy="1403634"/>
          </a:xfrm>
          <a:solidFill>
            <a:srgbClr val="FFE1FF"/>
          </a:solidFill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F420928-4DB0-156A-8C75-3408B768425B}"/>
                </a:ext>
              </a:extLst>
            </p:cNvPr>
            <p:cNvSpPr/>
            <p:nvPr/>
          </p:nvSpPr>
          <p:spPr>
            <a:xfrm>
              <a:off x="4092132" y="2238473"/>
              <a:ext cx="4118536" cy="593623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82CD04F-38C4-8C88-5BF4-42D50C9F6777}"/>
                </a:ext>
              </a:extLst>
            </p:cNvPr>
            <p:cNvSpPr txBox="1"/>
            <p:nvPr/>
          </p:nvSpPr>
          <p:spPr>
            <a:xfrm>
              <a:off x="4492814" y="2354101"/>
              <a:ext cx="4118536" cy="128800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</a:pP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This approach </a:t>
              </a:r>
              <a:r>
                <a:rPr lang="en-US" sz="2000" dirty="0">
                  <a:solidFill>
                    <a:schemeClr val="tx1"/>
                  </a:solidFill>
                  <a:latin typeface="Alexandria"/>
                </a:rPr>
                <a:t>is based on </a:t>
              </a: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comparing the subject property with similar properties </a:t>
              </a:r>
              <a:r>
                <a:rPr lang="en-US" sz="2000" dirty="0">
                  <a:solidFill>
                    <a:schemeClr val="tx1"/>
                  </a:solidFill>
                  <a:latin typeface="Alexandria"/>
                </a:rPr>
                <a:t>that </a:t>
              </a: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have been sold in the market.</a:t>
              </a:r>
              <a:endParaRPr lang="en-US" sz="2400" b="1" kern="1200" dirty="0">
                <a:solidFill>
                  <a:schemeClr val="tx1"/>
                </a:solidFill>
                <a:latin typeface="Alexandria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C076E58-878D-B13E-B18E-154E3AEB36E5}"/>
              </a:ext>
            </a:extLst>
          </p:cNvPr>
          <p:cNvGrpSpPr/>
          <p:nvPr/>
        </p:nvGrpSpPr>
        <p:grpSpPr>
          <a:xfrm>
            <a:off x="4719215" y="4638382"/>
            <a:ext cx="2689875" cy="2109380"/>
            <a:chOff x="4092132" y="2238473"/>
            <a:chExt cx="4519218" cy="1403634"/>
          </a:xfrm>
          <a:solidFill>
            <a:srgbClr val="EBFFFF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2ABBC24-BC54-455B-6CCC-1E294D1A7CDB}"/>
                </a:ext>
              </a:extLst>
            </p:cNvPr>
            <p:cNvSpPr/>
            <p:nvPr/>
          </p:nvSpPr>
          <p:spPr>
            <a:xfrm>
              <a:off x="4092132" y="2238473"/>
              <a:ext cx="4118536" cy="593623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DC099C6-E12E-F0B5-EEAC-E0044AD0B763}"/>
                </a:ext>
              </a:extLst>
            </p:cNvPr>
            <p:cNvSpPr txBox="1"/>
            <p:nvPr/>
          </p:nvSpPr>
          <p:spPr>
            <a:xfrm>
              <a:off x="4492814" y="2354101"/>
              <a:ext cx="4118536" cy="128800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</a:pP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This approach </a:t>
              </a:r>
              <a:r>
                <a:rPr lang="en-US" sz="2000" dirty="0">
                  <a:solidFill>
                    <a:schemeClr val="tx1"/>
                  </a:solidFill>
                  <a:latin typeface="Alexandria"/>
                </a:rPr>
                <a:t>converts </a:t>
              </a: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expected future cash flows </a:t>
              </a:r>
              <a:r>
                <a:rPr lang="en-US" sz="2000" dirty="0">
                  <a:solidFill>
                    <a:schemeClr val="tx1"/>
                  </a:solidFill>
                  <a:latin typeface="Alexandria"/>
                </a:rPr>
                <a:t>into a</a:t>
              </a: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 present value </a:t>
              </a:r>
              <a:r>
                <a:rPr lang="en-US" sz="2000" dirty="0">
                  <a:solidFill>
                    <a:schemeClr val="tx1"/>
                  </a:solidFill>
                  <a:latin typeface="Alexandria"/>
                </a:rPr>
                <a:t>through</a:t>
              </a: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 capitalization or discounting techniques.</a:t>
              </a:r>
              <a:endParaRPr lang="en-US" sz="2400" kern="1200" dirty="0">
                <a:solidFill>
                  <a:schemeClr val="tx1"/>
                </a:solidFill>
                <a:latin typeface="Alexandria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14DB0B-3E7E-8D3A-26BD-353710FB4326}"/>
              </a:ext>
            </a:extLst>
          </p:cNvPr>
          <p:cNvGrpSpPr/>
          <p:nvPr/>
        </p:nvGrpSpPr>
        <p:grpSpPr>
          <a:xfrm>
            <a:off x="9321694" y="4725265"/>
            <a:ext cx="2689875" cy="2109380"/>
            <a:chOff x="4092132" y="2238473"/>
            <a:chExt cx="4519218" cy="1403634"/>
          </a:xfrm>
          <a:solidFill>
            <a:srgbClr val="ADF9B6"/>
          </a:solidFill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B9A98C60-4123-F50A-B5A3-1E2B832F2709}"/>
                </a:ext>
              </a:extLst>
            </p:cNvPr>
            <p:cNvSpPr/>
            <p:nvPr/>
          </p:nvSpPr>
          <p:spPr>
            <a:xfrm>
              <a:off x="4092132" y="2238473"/>
              <a:ext cx="4118536" cy="593623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49CC1ED-D120-C23C-BCEF-6D8BAC995587}"/>
                </a:ext>
              </a:extLst>
            </p:cNvPr>
            <p:cNvSpPr txBox="1"/>
            <p:nvPr/>
          </p:nvSpPr>
          <p:spPr>
            <a:xfrm>
              <a:off x="4492814" y="2354101"/>
              <a:ext cx="4118536" cy="128800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</a:pP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This approach </a:t>
              </a:r>
              <a:r>
                <a:rPr lang="en-US" sz="2000" dirty="0">
                  <a:solidFill>
                    <a:schemeClr val="tx1"/>
                  </a:solidFill>
                  <a:latin typeface="Alexandria"/>
                </a:rPr>
                <a:t>is based </a:t>
              </a:r>
              <a:r>
                <a:rPr lang="en-US" sz="2000" b="1" dirty="0">
                  <a:solidFill>
                    <a:schemeClr val="tx1"/>
                  </a:solidFill>
                  <a:latin typeface="Alexandria"/>
                </a:rPr>
                <a:t>on estimating the cost of constructing a comparable asset, less depreciation.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310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56C8A5-95DC-D953-4499-809A52229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8C19B96-8261-7B40-939A-825E42FDFBE3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6BB0576-07FF-54F0-8E27-C95FB0E84A2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52B9181-42D0-BEC5-1446-961C54C7778A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35FC18-E14D-A544-4FB3-B86870BC064B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The Definition According to the Three International Standards</a:t>
            </a:r>
          </a:p>
        </p:txBody>
      </p:sp>
      <p:sp>
        <p:nvSpPr>
          <p:cNvPr id="14" name="Rectangle: Top Corners Rounded 13">
            <a:extLst>
              <a:ext uri="{FF2B5EF4-FFF2-40B4-BE49-F238E27FC236}">
                <a16:creationId xmlns:a16="http://schemas.microsoft.com/office/drawing/2014/main" id="{C95DBBCB-3178-3666-F5B3-84487DB7E78F}"/>
              </a:ext>
            </a:extLst>
          </p:cNvPr>
          <p:cNvSpPr/>
          <p:nvPr/>
        </p:nvSpPr>
        <p:spPr>
          <a:xfrm>
            <a:off x="2215602" y="1520093"/>
            <a:ext cx="9795966" cy="131737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Low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“The cost approach provides an indication of value using the economic principle that a buyer will pay no more for an asset than the cost to obtain an asset of equal utility, whether by purchase or construction.”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6" name="Star: 10 Points 15">
            <a:extLst>
              <a:ext uri="{FF2B5EF4-FFF2-40B4-BE49-F238E27FC236}">
                <a16:creationId xmlns:a16="http://schemas.microsoft.com/office/drawing/2014/main" id="{27C7072E-B022-32ED-4E60-CE3EB7719C85}"/>
              </a:ext>
            </a:extLst>
          </p:cNvPr>
          <p:cNvSpPr/>
          <p:nvPr/>
        </p:nvSpPr>
        <p:spPr>
          <a:xfrm>
            <a:off x="148779" y="1637302"/>
            <a:ext cx="2066823" cy="98024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IVS 2024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94C1B813-DB07-BCDC-FBA5-8831E23DDB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Transparency in valuation adjustments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Star: 10 Points 6">
            <a:extLst>
              <a:ext uri="{FF2B5EF4-FFF2-40B4-BE49-F238E27FC236}">
                <a16:creationId xmlns:a16="http://schemas.microsoft.com/office/drawing/2014/main" id="{E28339E9-DBF8-4E99-9944-58E187E64DE2}"/>
              </a:ext>
            </a:extLst>
          </p:cNvPr>
          <p:cNvSpPr/>
          <p:nvPr/>
        </p:nvSpPr>
        <p:spPr>
          <a:xfrm>
            <a:off x="148777" y="3318898"/>
            <a:ext cx="2066823" cy="98024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RICS Red Book 2023</a:t>
            </a:r>
          </a:p>
        </p:txBody>
      </p:sp>
      <p:sp>
        <p:nvSpPr>
          <p:cNvPr id="8" name="Rectangle: Top Corners Rounded 7">
            <a:extLst>
              <a:ext uri="{FF2B5EF4-FFF2-40B4-BE49-F238E27FC236}">
                <a16:creationId xmlns:a16="http://schemas.microsoft.com/office/drawing/2014/main" id="{9FACD8AD-DA09-31C5-791B-B87107918586}"/>
              </a:ext>
            </a:extLst>
          </p:cNvPr>
          <p:cNvSpPr/>
          <p:nvPr/>
        </p:nvSpPr>
        <p:spPr>
          <a:xfrm>
            <a:off x="2215601" y="3115691"/>
            <a:ext cx="9795966" cy="131737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Low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“The cost approach provides an indication of value using the principle that the price a buyer would pay for the asset would not exceed the cost of acquiring or constructing an equivalent asset.”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2" name="Star: 10 Points 11">
            <a:extLst>
              <a:ext uri="{FF2B5EF4-FFF2-40B4-BE49-F238E27FC236}">
                <a16:creationId xmlns:a16="http://schemas.microsoft.com/office/drawing/2014/main" id="{29ABB75E-C484-6670-49B0-4772AE568F38}"/>
              </a:ext>
            </a:extLst>
          </p:cNvPr>
          <p:cNvSpPr/>
          <p:nvPr/>
        </p:nvSpPr>
        <p:spPr>
          <a:xfrm>
            <a:off x="148777" y="4873463"/>
            <a:ext cx="2066823" cy="98024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EVS 2020 – TEGOVA</a:t>
            </a:r>
          </a:p>
        </p:txBody>
      </p:sp>
      <p:sp>
        <p:nvSpPr>
          <p:cNvPr id="13" name="Rectangle: Top Corners Rounded 12">
            <a:extLst>
              <a:ext uri="{FF2B5EF4-FFF2-40B4-BE49-F238E27FC236}">
                <a16:creationId xmlns:a16="http://schemas.microsoft.com/office/drawing/2014/main" id="{911B74AD-95BB-7013-AED2-0830D0C22332}"/>
              </a:ext>
            </a:extLst>
          </p:cNvPr>
          <p:cNvSpPr/>
          <p:nvPr/>
        </p:nvSpPr>
        <p:spPr>
          <a:xfrm>
            <a:off x="2215600" y="4643653"/>
            <a:ext cx="9795966" cy="131737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Low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“The cost approach is based on the principle of substitution, whereby the value of a property is derived from the cost of replacing it with an equivalent property, adjusted for depreciation.”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5669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7" grpId="0" animBg="1"/>
      <p:bldP spid="8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9E9F4-E339-A27E-006F-5F730BF8C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846FE5-ABFD-839E-6EA1-C11E8D949385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2FDA83F-93A4-EA1B-C77A-8D6DDEDC5E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6074BF-E210-D387-43C2-73608443ACFA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A9A968-22A6-D42D-8482-0271946CC187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Core Concept of the Cost Approach</a:t>
            </a:r>
          </a:p>
        </p:txBody>
      </p:sp>
      <p:sp>
        <p:nvSpPr>
          <p:cNvPr id="14" name="Scroll: Horizontal 13">
            <a:extLst>
              <a:ext uri="{FF2B5EF4-FFF2-40B4-BE49-F238E27FC236}">
                <a16:creationId xmlns:a16="http://schemas.microsoft.com/office/drawing/2014/main" id="{FB633722-D458-9217-A8F5-37BCEB7EC184}"/>
              </a:ext>
            </a:extLst>
          </p:cNvPr>
          <p:cNvSpPr/>
          <p:nvPr/>
        </p:nvSpPr>
        <p:spPr>
          <a:xfrm>
            <a:off x="1440687" y="1812548"/>
            <a:ext cx="9795966" cy="63035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Value = Land Value + Replacement Cost − Depreciation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77F12D8F-A691-0B9A-BBB3-3E7CAE67E3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Transparency in valuation adjustments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Rectangle: Top Corners Rounded 7">
            <a:extLst>
              <a:ext uri="{FF2B5EF4-FFF2-40B4-BE49-F238E27FC236}">
                <a16:creationId xmlns:a16="http://schemas.microsoft.com/office/drawing/2014/main" id="{A3040E9D-E0D2-75C8-3A0C-467C95E208F6}"/>
              </a:ext>
            </a:extLst>
          </p:cNvPr>
          <p:cNvSpPr/>
          <p:nvPr/>
        </p:nvSpPr>
        <p:spPr>
          <a:xfrm>
            <a:off x="1440686" y="3408146"/>
            <a:ext cx="9795966" cy="630354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 A rational buyer will not pay more than the cost to construct an equivalent asset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3" name="Rectangle: Top Corners Rounded 12">
            <a:extLst>
              <a:ext uri="{FF2B5EF4-FFF2-40B4-BE49-F238E27FC236}">
                <a16:creationId xmlns:a16="http://schemas.microsoft.com/office/drawing/2014/main" id="{67DE40A8-2C89-0FF1-DF8A-21BBCE9965FA}"/>
              </a:ext>
            </a:extLst>
          </p:cNvPr>
          <p:cNvSpPr/>
          <p:nvPr/>
        </p:nvSpPr>
        <p:spPr>
          <a:xfrm>
            <a:off x="1440685" y="4936108"/>
            <a:ext cx="9795966" cy="630354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The Principle of Substitution is the theoretical basis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596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8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B1B7B-913C-C71C-B030-8370FB3F3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53F340D-D2A6-6687-9131-21CE7AFF7B8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F84994D-50E8-E4E4-A8CC-AB19FF43ACD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B21AFD3-5322-D7E4-1C44-AF872BC01BCA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77120-F98E-C9BD-1D3D-A9A21278F43B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Fundamental Principles of the Cost Approach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3FB4CD54-965F-733F-5CCA-871CF01A6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Transparency in valuation adjustments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F4BC2D-5B49-7CE7-480B-E670C6D55753}"/>
              </a:ext>
            </a:extLst>
          </p:cNvPr>
          <p:cNvSpPr txBox="1"/>
          <p:nvPr/>
        </p:nvSpPr>
        <p:spPr>
          <a:xfrm>
            <a:off x="3137623" y="2628324"/>
            <a:ext cx="6478293" cy="460126"/>
          </a:xfrm>
          <a:prstGeom prst="rect">
            <a:avLst/>
          </a:prstGeom>
          <a:solidFill>
            <a:srgbClr val="FFFFEB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lnSpc>
                <a:spcPct val="130000"/>
              </a:lnSpc>
              <a:buFont typeface="Wingdings" panose="05000000000000000000" pitchFamily="2" charset="2"/>
              <a:buChar char="Ø"/>
              <a:defRPr sz="2000" b="1">
                <a:solidFill>
                  <a:srgbClr val="C00000"/>
                </a:solidFill>
                <a:latin typeface="Alexandria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Principle 1: Substitution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1C257-7614-E85B-BB3B-86D0F43DA63F}"/>
              </a:ext>
            </a:extLst>
          </p:cNvPr>
          <p:cNvSpPr txBox="1"/>
          <p:nvPr/>
        </p:nvSpPr>
        <p:spPr>
          <a:xfrm>
            <a:off x="3137623" y="3259835"/>
            <a:ext cx="6478293" cy="460126"/>
          </a:xfrm>
          <a:prstGeom prst="rect">
            <a:avLst/>
          </a:prstGeom>
          <a:solidFill>
            <a:srgbClr val="FFFFEB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lnSpc>
                <a:spcPct val="130000"/>
              </a:lnSpc>
              <a:buFont typeface="Wingdings" panose="05000000000000000000" pitchFamily="2" charset="2"/>
              <a:buChar char="Ø"/>
              <a:defRPr sz="2000" b="1">
                <a:solidFill>
                  <a:srgbClr val="C00000"/>
                </a:solidFill>
                <a:latin typeface="Alexandria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Principle 2: Balance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0371C-EB2A-18D9-1E4E-FB35EA7C3313}"/>
              </a:ext>
            </a:extLst>
          </p:cNvPr>
          <p:cNvSpPr txBox="1"/>
          <p:nvPr/>
        </p:nvSpPr>
        <p:spPr>
          <a:xfrm>
            <a:off x="3473810" y="1872944"/>
            <a:ext cx="5244379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Fundamental Principles of the 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FDE8B4-E45F-8C94-4B5F-49FC73B175A5}"/>
              </a:ext>
            </a:extLst>
          </p:cNvPr>
          <p:cNvSpPr txBox="1"/>
          <p:nvPr/>
        </p:nvSpPr>
        <p:spPr>
          <a:xfrm>
            <a:off x="3137622" y="3973524"/>
            <a:ext cx="6478293" cy="460126"/>
          </a:xfrm>
          <a:prstGeom prst="rect">
            <a:avLst/>
          </a:prstGeom>
          <a:solidFill>
            <a:srgbClr val="FFFFEB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lnSpc>
                <a:spcPct val="130000"/>
              </a:lnSpc>
              <a:buFont typeface="Wingdings" panose="05000000000000000000" pitchFamily="2" charset="2"/>
              <a:buChar char="Ø"/>
              <a:defRPr sz="2000" b="1">
                <a:solidFill>
                  <a:srgbClr val="C00000"/>
                </a:solidFill>
                <a:latin typeface="Alexandria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Principle 3: Highest and Best Use</a:t>
            </a:r>
          </a:p>
        </p:txBody>
      </p:sp>
    </p:spTree>
    <p:extLst>
      <p:ext uri="{BB962C8B-B14F-4D97-AF65-F5344CB8AC3E}">
        <p14:creationId xmlns:p14="http://schemas.microsoft.com/office/powerpoint/2010/main" val="1594216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FF624-0BA3-0E5F-77FE-370262D49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D768CDA-00B0-6A0D-60C4-0B7AAFCC18E0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60875B9-4325-B709-E22D-0DCE376378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44998A-3B20-1368-CC38-F374F51A548D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624787-61A7-D45B-47E0-5C1F5E66E352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Fundamental Principles of the Cost Approach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C3F8D1-5B72-5607-F68F-94A46AB5BD38}"/>
              </a:ext>
            </a:extLst>
          </p:cNvPr>
          <p:cNvSpPr txBox="1"/>
          <p:nvPr/>
        </p:nvSpPr>
        <p:spPr>
          <a:xfrm>
            <a:off x="541287" y="1516000"/>
            <a:ext cx="4794583" cy="611425"/>
          </a:xfrm>
          <a:prstGeom prst="horizontalScroll">
            <a:avLst/>
          </a:prstGeom>
          <a:solidFill>
            <a:srgbClr val="FFFFEB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lnSpc>
                <a:spcPct val="130000"/>
              </a:lnSpc>
              <a:buFont typeface="Wingdings" panose="05000000000000000000" pitchFamily="2" charset="2"/>
              <a:buChar char="Ø"/>
              <a:defRPr sz="2000" b="1">
                <a:solidFill>
                  <a:srgbClr val="C00000"/>
                </a:solidFill>
                <a:latin typeface="Alexandria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Principle 1: Substitution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054D08C-A3F9-EE2C-B4CB-561F3E223E97}"/>
              </a:ext>
            </a:extLst>
          </p:cNvPr>
          <p:cNvGraphicFramePr>
            <a:graphicFrameLocks noGrp="1"/>
          </p:cNvGraphicFramePr>
          <p:nvPr/>
        </p:nvGraphicFramePr>
        <p:xfrm>
          <a:off x="541287" y="2427090"/>
          <a:ext cx="10515600" cy="2733407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1907445">
                  <a:extLst>
                    <a:ext uri="{9D8B030D-6E8A-4147-A177-3AD203B41FA5}">
                      <a16:colId xmlns:a16="http://schemas.microsoft.com/office/drawing/2014/main" val="3736883096"/>
                    </a:ext>
                  </a:extLst>
                </a:gridCol>
                <a:gridCol w="8608155">
                  <a:extLst>
                    <a:ext uri="{9D8B030D-6E8A-4147-A177-3AD203B41FA5}">
                      <a16:colId xmlns:a16="http://schemas.microsoft.com/office/drawing/2014/main" val="3939405093"/>
                    </a:ext>
                  </a:extLst>
                </a:gridCol>
              </a:tblGrid>
              <a:tr h="54145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Concept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Application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7260847"/>
                  </a:ext>
                </a:extLst>
              </a:tr>
              <a:tr h="110903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Basis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 rational purchaser will not pay more than the cost of acquiring or constructing an equivalent substitute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6613014"/>
                  </a:ext>
                </a:extLst>
              </a:tr>
              <a:tr h="54145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Constraint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The substitute must provide the same utility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870183"/>
                  </a:ext>
                </a:extLst>
              </a:tr>
              <a:tr h="54145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Timing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Without unreasonable delay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5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59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E5B1C-6264-296B-0616-869CAEC9C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CF42897-C898-920E-AADF-FC615D84732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8675681-E3CE-1A98-5A45-4A8EA7BC4D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663BF7-3792-D534-04D4-A8DDF5EC8FE6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D984B8-A231-9404-FF19-6915F2601647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Fundamental Principles of the Cost Approach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A2DEE2-3F7F-D646-E885-5318E4EBA05C}"/>
              </a:ext>
            </a:extLst>
          </p:cNvPr>
          <p:cNvSpPr txBox="1"/>
          <p:nvPr/>
        </p:nvSpPr>
        <p:spPr>
          <a:xfrm>
            <a:off x="541287" y="1516000"/>
            <a:ext cx="4794583" cy="611425"/>
          </a:xfrm>
          <a:prstGeom prst="horizontalScroll">
            <a:avLst/>
          </a:prstGeom>
          <a:solidFill>
            <a:srgbClr val="FFFFEB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lnSpc>
                <a:spcPct val="130000"/>
              </a:lnSpc>
              <a:buFont typeface="Wingdings" panose="05000000000000000000" pitchFamily="2" charset="2"/>
              <a:buChar char="Ø"/>
              <a:defRPr sz="2000" b="1">
                <a:solidFill>
                  <a:srgbClr val="C00000"/>
                </a:solidFill>
                <a:latin typeface="Alexandria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Principle 2: Balance</a:t>
            </a:r>
          </a:p>
        </p:txBody>
      </p:sp>
      <p:sp>
        <p:nvSpPr>
          <p:cNvPr id="2" name="Rectangle: Top Corners Rounded 1">
            <a:extLst>
              <a:ext uri="{FF2B5EF4-FFF2-40B4-BE49-F238E27FC236}">
                <a16:creationId xmlns:a16="http://schemas.microsoft.com/office/drawing/2014/main" id="{3EC10A04-DCE5-19F8-1BCC-F4A012ED970F}"/>
              </a:ext>
            </a:extLst>
          </p:cNvPr>
          <p:cNvSpPr/>
          <p:nvPr/>
        </p:nvSpPr>
        <p:spPr>
          <a:xfrm>
            <a:off x="541287" y="2228124"/>
            <a:ext cx="11287176" cy="834924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Optimal value is achieved when the components of the property are in proper proportion: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Land : Buildings : Improvements</a:t>
            </a: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E9C43E-511D-52BD-A046-029EF9287DBE}"/>
              </a:ext>
            </a:extLst>
          </p:cNvPr>
          <p:cNvSpPr txBox="1"/>
          <p:nvPr/>
        </p:nvSpPr>
        <p:spPr>
          <a:xfrm>
            <a:off x="541286" y="3429000"/>
            <a:ext cx="5554714" cy="611425"/>
          </a:xfrm>
          <a:prstGeom prst="horizontalScroll">
            <a:avLst/>
          </a:prstGeom>
          <a:solidFill>
            <a:srgbClr val="FFFFEB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342900" indent="-342900">
              <a:lnSpc>
                <a:spcPct val="130000"/>
              </a:lnSpc>
              <a:buFont typeface="Wingdings" panose="05000000000000000000" pitchFamily="2" charset="2"/>
              <a:buChar char="Ø"/>
              <a:defRPr sz="2000" b="1">
                <a:solidFill>
                  <a:srgbClr val="C00000"/>
                </a:solidFill>
                <a:latin typeface="Alexandria"/>
              </a:defRPr>
            </a:lvl1pPr>
          </a:lstStyle>
          <a:p>
            <a:pPr marL="342900" marR="0" lvl="0" indent="-3429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Principle 3: Principle 3: Highest and Best Use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FC07DAD-C4AA-A917-DC7C-F47F0D5CD6AA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4296241"/>
          <a:ext cx="10515600" cy="158496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90260477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6634948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Factor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Impact</a:t>
                      </a:r>
                      <a:endParaRPr lang="en-US" sz="200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50778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Current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May not represent the optimal use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6811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Alternative uses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Influence land value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91960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Legal constraints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Limit available options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1591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916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998E8D-CD96-AB04-E001-915265220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034DF10-E6BD-DA5B-A265-1F84264D9A1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936925D-DC30-EEC8-A460-CF559D94CD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97681A-107E-CBBD-5D7E-F1B97C5D62ED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B5E48A-49E8-AFAF-C25A-DFA9C6BA9376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Conditions for Applying the Cost Approach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6E0BD26-0F6E-9BCC-DA9C-01DBCEE5A084}"/>
              </a:ext>
            </a:extLst>
          </p:cNvPr>
          <p:cNvGraphicFramePr>
            <a:graphicFrameLocks noGrp="1"/>
          </p:cNvGraphicFramePr>
          <p:nvPr/>
        </p:nvGraphicFramePr>
        <p:xfrm>
          <a:off x="180431" y="1580285"/>
          <a:ext cx="11846253" cy="5230219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2888233">
                  <a:extLst>
                    <a:ext uri="{9D8B030D-6E8A-4147-A177-3AD203B41FA5}">
                      <a16:colId xmlns:a16="http://schemas.microsoft.com/office/drawing/2014/main" val="446617973"/>
                    </a:ext>
                  </a:extLst>
                </a:gridCol>
                <a:gridCol w="4711485">
                  <a:extLst>
                    <a:ext uri="{9D8B030D-6E8A-4147-A177-3AD203B41FA5}">
                      <a16:colId xmlns:a16="http://schemas.microsoft.com/office/drawing/2014/main" val="4092678942"/>
                    </a:ext>
                  </a:extLst>
                </a:gridCol>
                <a:gridCol w="4246535">
                  <a:extLst>
                    <a:ext uri="{9D8B030D-6E8A-4147-A177-3AD203B41FA5}">
                      <a16:colId xmlns:a16="http://schemas.microsoft.com/office/drawing/2014/main" val="3174962127"/>
                    </a:ext>
                  </a:extLst>
                </a:gridCol>
              </a:tblGrid>
              <a:tr h="3961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Condition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Requirements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6339" marR="76339" marT="38170" marB="38170" anchor="ctr"/>
                </a:tc>
                <a:extLst>
                  <a:ext uri="{0D108BD9-81ED-4DB2-BD59-A6C34878D82A}">
                    <a16:rowId xmlns:a16="http://schemas.microsoft.com/office/drawing/2014/main" val="2906628304"/>
                  </a:ext>
                </a:extLst>
              </a:tr>
              <a:tr h="89079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1. Applicability of the Substitution Principle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The asset must be capable of being replaced by an equivalent asset providing similar utility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Availability of a feasible substitute that can be constructed or acquired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7300870"/>
                  </a:ext>
                </a:extLst>
              </a:tr>
              <a:tr h="89890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2. Availability of Cost Data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Reliable information on construction or replacement costs must be available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Up-to-date data on materials, </a:t>
                      </a:r>
                      <a:r>
                        <a:rPr lang="en-US" sz="2000" dirty="0" err="1">
                          <a:latin typeface="Alexandria"/>
                        </a:rPr>
                        <a:t>labour</a:t>
                      </a:r>
                      <a:r>
                        <a:rPr lang="en-US" sz="2000" dirty="0">
                          <a:latin typeface="Alexandria"/>
                        </a:rPr>
                        <a:t>, and construction costs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846195"/>
                  </a:ext>
                </a:extLst>
              </a:tr>
              <a:tr h="81561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3. Ability to Estimate Depreciation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All forms of depreciation must be measurable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Assessment of physical deterioration, functional obsolescence, and economic obsolescence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9570728"/>
                  </a:ext>
                </a:extLst>
              </a:tr>
              <a:tr h="92409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4. Separate Valuation of Land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Land value must be assessed independently from improvements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Use of the market (sales comparison) approach to value land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622782"/>
                  </a:ext>
                </a:extLst>
              </a:tr>
              <a:tr h="102963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5. Nature of the Asset (Specialized Property)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>
                          <a:latin typeface="Alexandria"/>
                        </a:rPr>
                        <a:t>Applied when market or income data is limited or unavailable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Low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Rarely traded properties (e.g., hospitals, schools, industrial facilities)</a:t>
                      </a:r>
                    </a:p>
                  </a:txBody>
                  <a:tcPr marL="76339" marR="76339" marT="38170" marB="3817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6367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124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1DA1D-0F31-0B56-1D90-8F92CB58D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6925533-461D-2950-B4AC-2E8E54A3A3CC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61A6629-CB28-B1C7-38C3-21BE57FD1F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D590C2-4548-9A13-6C0D-1417D00D2490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162D61-B39F-7E34-1A0A-0163B251D995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When is the Cost Approach Applied?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502449E-98D9-08D4-D32E-6EEADB25DE4D}"/>
              </a:ext>
            </a:extLst>
          </p:cNvPr>
          <p:cNvGraphicFramePr>
            <a:graphicFrameLocks noGrp="1"/>
          </p:cNvGraphicFramePr>
          <p:nvPr/>
        </p:nvGraphicFramePr>
        <p:xfrm>
          <a:off x="359230" y="1577360"/>
          <a:ext cx="11636457" cy="5161474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662939">
                  <a:extLst>
                    <a:ext uri="{9D8B030D-6E8A-4147-A177-3AD203B41FA5}">
                      <a16:colId xmlns:a16="http://schemas.microsoft.com/office/drawing/2014/main" val="3825223120"/>
                    </a:ext>
                  </a:extLst>
                </a:gridCol>
                <a:gridCol w="4897465">
                  <a:extLst>
                    <a:ext uri="{9D8B030D-6E8A-4147-A177-3AD203B41FA5}">
                      <a16:colId xmlns:a16="http://schemas.microsoft.com/office/drawing/2014/main" val="491926074"/>
                    </a:ext>
                  </a:extLst>
                </a:gridCol>
                <a:gridCol w="4076053">
                  <a:extLst>
                    <a:ext uri="{9D8B030D-6E8A-4147-A177-3AD203B41FA5}">
                      <a16:colId xmlns:a16="http://schemas.microsoft.com/office/drawing/2014/main" val="220054218"/>
                    </a:ext>
                  </a:extLst>
                </a:gridCol>
              </a:tblGrid>
              <a:tr h="37817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Situation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Rationale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Examples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extLst>
                  <a:ext uri="{0D108BD9-81ED-4DB2-BD59-A6C34878D82A}">
                    <a16:rowId xmlns:a16="http://schemas.microsoft.com/office/drawing/2014/main" val="1061520068"/>
                  </a:ext>
                </a:extLst>
              </a:tr>
              <a:tr h="54910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Specialized properties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Lack of comparable market evidence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Hospitals, schools, power plants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18364"/>
                  </a:ext>
                </a:extLst>
              </a:tr>
              <a:tr h="51032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Public and government properties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Not typically traded in the open market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Government buildings, embassies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6379995"/>
                  </a:ext>
                </a:extLst>
              </a:tr>
              <a:tr h="64864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New or recently constructed properties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Cost is a good proxy for market value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Newly completed developments (0–5 years)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084599"/>
                  </a:ext>
                </a:extLst>
              </a:tr>
              <a:tr h="54813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Insurance purposes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To estimate replacement/reinstatement cost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Fire insurance valuations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3879196"/>
                  </a:ext>
                </a:extLst>
              </a:tr>
              <a:tr h="50880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Absence of income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Income approach cannot be applied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Government buildings, schools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3966120"/>
                  </a:ext>
                </a:extLst>
              </a:tr>
              <a:tr h="64864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Financial reporting (IFRS)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Required for specialised assets valuation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Factories, plant and equipment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3449687"/>
                  </a:ext>
                </a:extLst>
              </a:tr>
              <a:tr h="4472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Taxation disputes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To support objections to assessed values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Property tax appeals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06996"/>
                  </a:ext>
                </a:extLst>
              </a:tr>
              <a:tr h="68366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Emerging or inactive markets</a:t>
                      </a:r>
                      <a:endParaRPr lang="en-US" sz="2000">
                        <a:latin typeface="Alexandria"/>
                      </a:endParaRP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Limited availability of reliable market data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Remote or underdeveloped areas</a:t>
                      </a:r>
                    </a:p>
                  </a:txBody>
                  <a:tcPr marL="72522" marR="72522" marT="36261" marB="36261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337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563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5AA7B-F73F-7601-57BD-EE49329BA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3AFEADC-A30A-469C-3085-D3559E3B669D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0379244-E195-CB59-2A9E-52AD47B6753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563890-271B-FFED-43D8-2DE351660C3C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BA4A21-5D4D-37D8-BFA1-6DC1EAD395A5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FCB87D30-798C-4D2D-4B19-8355064E86EA}"/>
              </a:ext>
            </a:extLst>
          </p:cNvPr>
          <p:cNvSpPr/>
          <p:nvPr/>
        </p:nvSpPr>
        <p:spPr>
          <a:xfrm>
            <a:off x="1456185" y="1580285"/>
            <a:ext cx="9795966" cy="63035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Value = Land Value + Replacement Cost − Depreciation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13DB868-5C0C-F06F-ED84-C32E786F9F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6104472"/>
              </p:ext>
            </p:extLst>
          </p:nvPr>
        </p:nvGraphicFramePr>
        <p:xfrm>
          <a:off x="180431" y="3429000"/>
          <a:ext cx="12011569" cy="2757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Flowchart: Predefined Process 7">
            <a:extLst>
              <a:ext uri="{FF2B5EF4-FFF2-40B4-BE49-F238E27FC236}">
                <a16:creationId xmlns:a16="http://schemas.microsoft.com/office/drawing/2014/main" id="{1E7E4433-9D15-255E-F998-1E511EF197D6}"/>
              </a:ext>
            </a:extLst>
          </p:cNvPr>
          <p:cNvSpPr/>
          <p:nvPr/>
        </p:nvSpPr>
        <p:spPr>
          <a:xfrm>
            <a:off x="1456184" y="2548799"/>
            <a:ext cx="9795965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Cost Approach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=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D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epreciated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R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eplacement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C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ost (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DRC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954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7" grpId="0">
        <p:bldAsOne/>
      </p:bldGraphic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5ABDD-E680-4594-57AE-661A2F157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13ED2CA-CB17-23D4-F938-74744837EB5E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D665C45-2207-A381-485C-2A7F90A656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E9C464-2011-9F69-662F-000F4B567E62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47B99E-379F-2C91-9BEB-DC59ABC3C1D1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A235A1A-EAD8-4DDA-5592-74C630A6147D}"/>
              </a:ext>
            </a:extLst>
          </p:cNvPr>
          <p:cNvGrpSpPr/>
          <p:nvPr/>
        </p:nvGrpSpPr>
        <p:grpSpPr>
          <a:xfrm>
            <a:off x="4340158" y="1652391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F2C5F2B-87D0-01BA-1CF0-908816649B61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0629A65-F840-2FA8-434D-12FCE04095ED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94CD30D5-9AD4-BD31-A39A-6D88064A7B41}"/>
              </a:ext>
            </a:extLst>
          </p:cNvPr>
          <p:cNvSpPr/>
          <p:nvPr/>
        </p:nvSpPr>
        <p:spPr>
          <a:xfrm>
            <a:off x="1844729" y="2449879"/>
            <a:ext cx="8502539" cy="55679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Land is non-depreciable.</a:t>
            </a:r>
          </a:p>
        </p:txBody>
      </p:sp>
      <p:sp>
        <p:nvSpPr>
          <p:cNvPr id="10" name="Rectangle: Top Corners Rounded 9">
            <a:extLst>
              <a:ext uri="{FF2B5EF4-FFF2-40B4-BE49-F238E27FC236}">
                <a16:creationId xmlns:a16="http://schemas.microsoft.com/office/drawing/2014/main" id="{088F634F-5581-B8C3-1F50-B7099780E721}"/>
              </a:ext>
            </a:extLst>
          </p:cNvPr>
          <p:cNvSpPr/>
          <p:nvPr/>
        </p:nvSpPr>
        <p:spPr>
          <a:xfrm>
            <a:off x="1844729" y="3247367"/>
            <a:ext cx="8502539" cy="55679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Land is valued separately from buildings, as if vacant, based on:</a:t>
            </a:r>
          </a:p>
        </p:txBody>
      </p:sp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4A48B8EB-AD0C-1C7E-7BB8-6BD4A7F363BC}"/>
              </a:ext>
            </a:extLst>
          </p:cNvPr>
          <p:cNvSpPr/>
          <p:nvPr/>
        </p:nvSpPr>
        <p:spPr>
          <a:xfrm>
            <a:off x="2575863" y="4081505"/>
            <a:ext cx="718806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Highest and Best Use (HBU)</a:t>
            </a: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68ACDDE5-C5F5-0BD2-0092-BC6D434506DB}"/>
              </a:ext>
            </a:extLst>
          </p:cNvPr>
          <p:cNvSpPr/>
          <p:nvPr/>
        </p:nvSpPr>
        <p:spPr>
          <a:xfrm>
            <a:off x="2575862" y="4942785"/>
            <a:ext cx="7188061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Typically using the Market Approach (Direct Comparison Method)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13142337-715D-2A04-D2F3-B2B841FC2F27}"/>
              </a:ext>
            </a:extLst>
          </p:cNvPr>
          <p:cNvSpPr/>
          <p:nvPr/>
        </p:nvSpPr>
        <p:spPr>
          <a:xfrm>
            <a:off x="2586197" y="5804511"/>
            <a:ext cx="7177725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Considering planning permissions and development rights</a:t>
            </a:r>
          </a:p>
        </p:txBody>
      </p:sp>
    </p:spTree>
    <p:extLst>
      <p:ext uri="{BB962C8B-B14F-4D97-AF65-F5344CB8AC3E}">
        <p14:creationId xmlns:p14="http://schemas.microsoft.com/office/powerpoint/2010/main" val="275688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DA799C-0342-DBFD-FE0F-E1A7D646A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75277F8-E910-6773-5FAC-6FB831935A46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0F55BBF-E700-54D8-2FA9-A1A35018F6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99D9FB-66EA-8C03-52E7-116EB028BBBA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A96F5F-789E-86CB-E8FC-A2DD7AE94879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A1ED69F-F002-8AD8-0608-067B732F3597}"/>
              </a:ext>
            </a:extLst>
          </p:cNvPr>
          <p:cNvGrpSpPr/>
          <p:nvPr/>
        </p:nvGrpSpPr>
        <p:grpSpPr>
          <a:xfrm>
            <a:off x="4340158" y="1652391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54253E8-BDA3-74BD-186E-544894E841EC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E600BE3-52E4-7601-1115-A4678E8EE42F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CE4E626-A321-0385-ADC9-50DC8E147F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958082"/>
              </p:ext>
            </p:extLst>
          </p:nvPr>
        </p:nvGraphicFramePr>
        <p:xfrm>
          <a:off x="180431" y="2548799"/>
          <a:ext cx="12011569" cy="2757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5241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E2D48-2336-9CD6-AEE4-20F18D381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DD5DD42-38CF-2FB2-4E69-6A6F7999FE06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52626A3-1F7B-016B-FBE1-110F0B6D59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883F42-4C8F-A8CB-D8FD-720E125889A6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560FDC-7A12-51B8-9ACE-7174C02859B6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10EE604-8705-3AEF-CC77-FBED1D568DA3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D8DE604-4E27-36BE-CBD7-945470BDC9F2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53EFD35-F259-7FF8-998A-974B8A2B93C4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EB3C1FB-B1B1-EBBE-6B3A-6C01986EA1FE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1185A8C-053F-3A1D-AE87-4B4B01E129A7}"/>
              </a:ext>
            </a:extLst>
          </p:cNvPr>
          <p:cNvGrpSpPr/>
          <p:nvPr/>
        </p:nvGrpSpPr>
        <p:grpSpPr>
          <a:xfrm>
            <a:off x="6054744" y="1913595"/>
            <a:ext cx="3898427" cy="558264"/>
            <a:chOff x="4917" y="2035864"/>
            <a:chExt cx="2591607" cy="72132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B7C238D-0F55-7CBD-8BA5-2E1F26CD3CD7}"/>
                </a:ext>
              </a:extLst>
            </p:cNvPr>
            <p:cNvSpPr/>
            <p:nvPr/>
          </p:nvSpPr>
          <p:spPr>
            <a:xfrm>
              <a:off x="4917" y="2035864"/>
              <a:ext cx="2591607" cy="721322"/>
            </a:xfrm>
            <a:prstGeom prst="rect">
              <a:avLst/>
            </a:prstGeom>
            <a:solidFill>
              <a:srgbClr val="FF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2E029A0-C2ED-EBEE-8F13-BB09F8864CB3}"/>
                </a:ext>
              </a:extLst>
            </p:cNvPr>
            <p:cNvSpPr txBox="1"/>
            <p:nvPr/>
          </p:nvSpPr>
          <p:spPr>
            <a:xfrm>
              <a:off x="166281" y="2035864"/>
              <a:ext cx="2268878" cy="7213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000" b="1" kern="1200" dirty="0">
                  <a:solidFill>
                    <a:schemeClr val="tx1"/>
                  </a:solidFill>
                  <a:latin typeface="Alexandria"/>
                </a:rPr>
                <a:t>1️⃣ Direct Comparison Method</a:t>
              </a:r>
            </a:p>
          </p:txBody>
        </p:sp>
      </p:grpSp>
      <p:sp>
        <p:nvSpPr>
          <p:cNvPr id="18" name="Flowchart: Predefined Process 17">
            <a:extLst>
              <a:ext uri="{FF2B5EF4-FFF2-40B4-BE49-F238E27FC236}">
                <a16:creationId xmlns:a16="http://schemas.microsoft.com/office/drawing/2014/main" id="{ACF2C6E2-4969-B0CD-3895-D7029EC6D518}"/>
              </a:ext>
            </a:extLst>
          </p:cNvPr>
          <p:cNvSpPr/>
          <p:nvPr/>
        </p:nvSpPr>
        <p:spPr>
          <a:xfrm>
            <a:off x="1399493" y="2638791"/>
            <a:ext cx="10332724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Comparing the subject land with recently sold comparable land parcels.</a:t>
            </a:r>
          </a:p>
        </p:txBody>
      </p:sp>
      <p:sp>
        <p:nvSpPr>
          <p:cNvPr id="19" name="Flowchart: Magnetic Disk 18">
            <a:extLst>
              <a:ext uri="{FF2B5EF4-FFF2-40B4-BE49-F238E27FC236}">
                <a16:creationId xmlns:a16="http://schemas.microsoft.com/office/drawing/2014/main" id="{307758DD-0E84-3BD6-F18F-DADB0D1573F8}"/>
              </a:ext>
            </a:extLst>
          </p:cNvPr>
          <p:cNvSpPr/>
          <p:nvPr/>
        </p:nvSpPr>
        <p:spPr>
          <a:xfrm>
            <a:off x="1311738" y="3795816"/>
            <a:ext cx="1839521" cy="1304258"/>
          </a:xfrm>
          <a:prstGeom prst="flowChartMagneticDisk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Steps</a:t>
            </a:r>
          </a:p>
        </p:txBody>
      </p:sp>
      <p:sp>
        <p:nvSpPr>
          <p:cNvPr id="20" name="Arrow: Pentagon 19">
            <a:extLst>
              <a:ext uri="{FF2B5EF4-FFF2-40B4-BE49-F238E27FC236}">
                <a16:creationId xmlns:a16="http://schemas.microsoft.com/office/drawing/2014/main" id="{CAC82061-DAA0-B911-CD3D-67F1F7D63564}"/>
              </a:ext>
            </a:extLst>
          </p:cNvPr>
          <p:cNvSpPr/>
          <p:nvPr/>
        </p:nvSpPr>
        <p:spPr>
          <a:xfrm>
            <a:off x="3264908" y="3387345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Select comparable transactions</a:t>
            </a: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313E13C9-5176-BB42-6863-5FDBB9B59163}"/>
              </a:ext>
            </a:extLst>
          </p:cNvPr>
          <p:cNvSpPr/>
          <p:nvPr/>
        </p:nvSpPr>
        <p:spPr>
          <a:xfrm>
            <a:off x="3264908" y="3969657"/>
            <a:ext cx="6455866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>
                <a:solidFill>
                  <a:schemeClr val="tx1"/>
                </a:solidFill>
                <a:latin typeface="Alexandria"/>
              </a:rPr>
              <a:t>Apply adjustments for: (Location/Size/Use/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Date of sale) </a:t>
            </a:r>
          </a:p>
        </p:txBody>
      </p:sp>
      <p:sp>
        <p:nvSpPr>
          <p:cNvPr id="22" name="Arrow: Pentagon 21">
            <a:extLst>
              <a:ext uri="{FF2B5EF4-FFF2-40B4-BE49-F238E27FC236}">
                <a16:creationId xmlns:a16="http://schemas.microsoft.com/office/drawing/2014/main" id="{9999014D-C797-096C-FB3A-85FDD6AA586E}"/>
              </a:ext>
            </a:extLst>
          </p:cNvPr>
          <p:cNvSpPr/>
          <p:nvPr/>
        </p:nvSpPr>
        <p:spPr>
          <a:xfrm>
            <a:off x="3275243" y="4567913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Derive unit rate (e.g., per m²)</a:t>
            </a:r>
          </a:p>
        </p:txBody>
      </p:sp>
      <p:sp>
        <p:nvSpPr>
          <p:cNvPr id="25" name="Arrow: Pentagon 24">
            <a:extLst>
              <a:ext uri="{FF2B5EF4-FFF2-40B4-BE49-F238E27FC236}">
                <a16:creationId xmlns:a16="http://schemas.microsoft.com/office/drawing/2014/main" id="{94B54981-4ACF-327F-47AA-2A47A25274E7}"/>
              </a:ext>
            </a:extLst>
          </p:cNvPr>
          <p:cNvSpPr/>
          <p:nvPr/>
        </p:nvSpPr>
        <p:spPr>
          <a:xfrm>
            <a:off x="3264908" y="5166924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Multiply by land area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8DCB30C-BAD9-411E-00B4-C4DC7C0C0539}"/>
              </a:ext>
            </a:extLst>
          </p:cNvPr>
          <p:cNvSpPr/>
          <p:nvPr/>
        </p:nvSpPr>
        <p:spPr>
          <a:xfrm>
            <a:off x="1311738" y="5734046"/>
            <a:ext cx="3066416" cy="1044428"/>
          </a:xfrm>
          <a:prstGeom prst="roundRec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This is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the most reliable and preferred method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under RICS and IVS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CD2241D2-18AE-B687-4BCE-ED446A1643DC}"/>
              </a:ext>
            </a:extLst>
          </p:cNvPr>
          <p:cNvSpPr/>
          <p:nvPr/>
        </p:nvSpPr>
        <p:spPr>
          <a:xfrm>
            <a:off x="8223724" y="5718548"/>
            <a:ext cx="3066416" cy="1044428"/>
          </a:xfrm>
          <a:prstGeom prst="roundRec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Considered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the primary benchmark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when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market data is available</a:t>
            </a:r>
          </a:p>
        </p:txBody>
      </p:sp>
    </p:spTree>
    <p:extLst>
      <p:ext uri="{BB962C8B-B14F-4D97-AF65-F5344CB8AC3E}">
        <p14:creationId xmlns:p14="http://schemas.microsoft.com/office/powerpoint/2010/main" val="2866840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F5B5D-7708-DF14-DD87-F56B94DAE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81FEA0B-7CF4-315A-88CD-8EC2683CAFE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8F0D2FB-36DA-8B8F-4E7F-ADAF3F02AE8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292371-8D12-2857-44F6-32EFB0E149DB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07ED2F-634A-3AD3-2B3C-7ADD0499C3E5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651184-C0D1-C8F5-FB02-5F7A0F843BD5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939312F-15EF-9973-04D9-ECAA15ABD393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02F7433-6C99-A43F-25B5-8DB17299A33C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89627278-621F-9FA1-A32D-2F8B5A4D213A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1D7AD1E-3FBF-2DC5-DBF2-F6206E46B935}"/>
              </a:ext>
            </a:extLst>
          </p:cNvPr>
          <p:cNvGrpSpPr/>
          <p:nvPr/>
        </p:nvGrpSpPr>
        <p:grpSpPr>
          <a:xfrm>
            <a:off x="6054744" y="1913595"/>
            <a:ext cx="3898427" cy="558264"/>
            <a:chOff x="4917" y="2035864"/>
            <a:chExt cx="2591607" cy="72132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8DC1844-6583-9457-0B3B-3959510E230A}"/>
                </a:ext>
              </a:extLst>
            </p:cNvPr>
            <p:cNvSpPr/>
            <p:nvPr/>
          </p:nvSpPr>
          <p:spPr>
            <a:xfrm>
              <a:off x="4917" y="2035864"/>
              <a:ext cx="2591607" cy="721322"/>
            </a:xfrm>
            <a:prstGeom prst="rect">
              <a:avLst/>
            </a:prstGeom>
            <a:solidFill>
              <a:srgbClr val="FF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7E707EA-4482-03D6-1A98-218B9D89C15D}"/>
                </a:ext>
              </a:extLst>
            </p:cNvPr>
            <p:cNvSpPr txBox="1"/>
            <p:nvPr/>
          </p:nvSpPr>
          <p:spPr>
            <a:xfrm>
              <a:off x="166281" y="2035864"/>
              <a:ext cx="2268878" cy="7213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1️⃣ Direct Comparison Method</a:t>
              </a:r>
            </a:p>
          </p:txBody>
        </p:sp>
      </p:grp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2110FCAB-8606-E9F8-E5C3-AEA0786C8D94}"/>
              </a:ext>
            </a:extLst>
          </p:cNvPr>
          <p:cNvSpPr/>
          <p:nvPr/>
        </p:nvSpPr>
        <p:spPr>
          <a:xfrm>
            <a:off x="4715614" y="3271999"/>
            <a:ext cx="4057787" cy="117783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Comparable land: 2,000 SAR/m²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Area: 1,000 m²</a:t>
            </a:r>
            <a:br>
              <a:rPr lang="en-US" sz="2000" dirty="0"/>
            </a:b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DBD35742-25D4-2A44-A4CB-9505065D5506}"/>
              </a:ext>
            </a:extLst>
          </p:cNvPr>
          <p:cNvSpPr/>
          <p:nvPr/>
        </p:nvSpPr>
        <p:spPr>
          <a:xfrm>
            <a:off x="359230" y="3640755"/>
            <a:ext cx="4249211" cy="48759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Example:</a:t>
            </a:r>
          </a:p>
        </p:txBody>
      </p:sp>
      <p:sp>
        <p:nvSpPr>
          <p:cNvPr id="11" name="Flowchart: Predefined Process 10">
            <a:extLst>
              <a:ext uri="{FF2B5EF4-FFF2-40B4-BE49-F238E27FC236}">
                <a16:creationId xmlns:a16="http://schemas.microsoft.com/office/drawing/2014/main" id="{3FC0DB6E-695B-AEDB-DDE0-80ECB7A62FD3}"/>
              </a:ext>
            </a:extLst>
          </p:cNvPr>
          <p:cNvSpPr/>
          <p:nvPr/>
        </p:nvSpPr>
        <p:spPr>
          <a:xfrm>
            <a:off x="4715613" y="4794663"/>
            <a:ext cx="4057787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→ Value = 2,000,000 SAR</a:t>
            </a:r>
          </a:p>
        </p:txBody>
      </p:sp>
    </p:spTree>
    <p:extLst>
      <p:ext uri="{BB962C8B-B14F-4D97-AF65-F5344CB8AC3E}">
        <p14:creationId xmlns:p14="http://schemas.microsoft.com/office/powerpoint/2010/main" val="3597608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79FDA7-DEF0-9CDE-BED3-B38CB24D3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9A33175-A531-DBEE-2FD5-D58590006BE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276BD69-E015-03E7-1C6A-1F1F409EFC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2CB34F-53BF-7E7D-7B91-5639F687A6EF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1C2F75-3622-78C1-F571-C6AA051A73D9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AA8CE78-CD2D-FDF1-B715-75BAF627E967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077358A-129C-A9EE-3154-EC9A6B31A9B7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6C4EFE8-FBE2-E9BB-694F-05FF2D3BC95D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042DAFA3-D069-843A-D6D8-767748245D15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sp>
        <p:nvSpPr>
          <p:cNvPr id="18" name="Flowchart: Predefined Process 17">
            <a:extLst>
              <a:ext uri="{FF2B5EF4-FFF2-40B4-BE49-F238E27FC236}">
                <a16:creationId xmlns:a16="http://schemas.microsoft.com/office/drawing/2014/main" id="{EF563F7A-1E95-853A-1E38-79E415FF26AC}"/>
              </a:ext>
            </a:extLst>
          </p:cNvPr>
          <p:cNvSpPr/>
          <p:nvPr/>
        </p:nvSpPr>
        <p:spPr>
          <a:xfrm>
            <a:off x="1399493" y="2638791"/>
            <a:ext cx="10332724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Estimating land value as a proportion of total property value.</a:t>
            </a: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9DAFE67A-D22E-2DB9-37BA-D495C4B15627}"/>
              </a:ext>
            </a:extLst>
          </p:cNvPr>
          <p:cNvSpPr/>
          <p:nvPr/>
        </p:nvSpPr>
        <p:spPr>
          <a:xfrm>
            <a:off x="3264908" y="3938661"/>
            <a:ext cx="6455866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>
                <a:solidFill>
                  <a:schemeClr val="tx1"/>
                </a:solidFill>
                <a:latin typeface="Alexandria"/>
              </a:rPr>
              <a:t>Limited land market data</a:t>
            </a:r>
            <a:endParaRPr lang="en-US" altLang="en-US" sz="2000" dirty="0">
              <a:solidFill>
                <a:schemeClr val="tx1"/>
              </a:solidFill>
              <a:latin typeface="Alexandria"/>
            </a:endParaRPr>
          </a:p>
        </p:txBody>
      </p:sp>
      <p:sp>
        <p:nvSpPr>
          <p:cNvPr id="22" name="Arrow: Pentagon 21">
            <a:extLst>
              <a:ext uri="{FF2B5EF4-FFF2-40B4-BE49-F238E27FC236}">
                <a16:creationId xmlns:a16="http://schemas.microsoft.com/office/drawing/2014/main" id="{20D31C62-64E1-5147-3849-DCF157841B32}"/>
              </a:ext>
            </a:extLst>
          </p:cNvPr>
          <p:cNvSpPr/>
          <p:nvPr/>
        </p:nvSpPr>
        <p:spPr>
          <a:xfrm>
            <a:off x="3275243" y="4521419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Non-transparent markets</a:t>
            </a:r>
          </a:p>
        </p:txBody>
      </p:sp>
      <p:sp>
        <p:nvSpPr>
          <p:cNvPr id="25" name="Arrow: Pentagon 24">
            <a:extLst>
              <a:ext uri="{FF2B5EF4-FFF2-40B4-BE49-F238E27FC236}">
                <a16:creationId xmlns:a16="http://schemas.microsoft.com/office/drawing/2014/main" id="{42A49CA2-D391-81E9-2BD5-7FAEAAA99095}"/>
              </a:ext>
            </a:extLst>
          </p:cNvPr>
          <p:cNvSpPr/>
          <p:nvPr/>
        </p:nvSpPr>
        <p:spPr>
          <a:xfrm>
            <a:off x="3264908" y="5135928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Preliminary or indicative valuation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DC8223E-F85E-0FDE-CB2C-616C217A5A54}"/>
              </a:ext>
            </a:extLst>
          </p:cNvPr>
          <p:cNvSpPr/>
          <p:nvPr/>
        </p:nvSpPr>
        <p:spPr>
          <a:xfrm>
            <a:off x="180431" y="6273152"/>
            <a:ext cx="3264908" cy="606850"/>
          </a:xfrm>
          <a:prstGeom prst="roundRec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This is an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approximate method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365BFD2-ADB2-BDAA-C63A-00C826CA3D41}"/>
              </a:ext>
            </a:extLst>
          </p:cNvPr>
          <p:cNvSpPr/>
          <p:nvPr/>
        </p:nvSpPr>
        <p:spPr>
          <a:xfrm>
            <a:off x="8617862" y="6251150"/>
            <a:ext cx="3574138" cy="606850"/>
          </a:xfrm>
          <a:prstGeom prst="roundRec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Based on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assumptions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 rather than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direct market evidence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6EDC095-C021-F910-1BE4-39D03309A126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DF638A7-BFD2-4D69-E56F-1CCBC7194646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0DAD4D2-B1DD-6A75-C400-B77126296DBA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000" b="1" kern="1200" dirty="0">
                  <a:solidFill>
                    <a:schemeClr val="tx1"/>
                  </a:solidFill>
                  <a:latin typeface="Alexandria"/>
                </a:rPr>
                <a:t>2️⃣ Allocation Method</a:t>
              </a:r>
            </a:p>
          </p:txBody>
        </p:sp>
      </p:grp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73CEDB1A-977C-1EFF-6863-EDAA8AAE3BD4}"/>
              </a:ext>
            </a:extLst>
          </p:cNvPr>
          <p:cNvSpPr/>
          <p:nvPr/>
        </p:nvSpPr>
        <p:spPr>
          <a:xfrm>
            <a:off x="1667872" y="3224346"/>
            <a:ext cx="9795966" cy="63035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rgbClr val="0070C0"/>
                </a:solidFill>
                <a:latin typeface="Alexandria"/>
              </a:rPr>
              <a:t>Land Value=Land Ratio × Total Property Value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C1724B95-50A1-60AC-6788-728D2D092B14}"/>
              </a:ext>
            </a:extLst>
          </p:cNvPr>
          <p:cNvSpPr/>
          <p:nvPr/>
        </p:nvSpPr>
        <p:spPr>
          <a:xfrm>
            <a:off x="1333001" y="4208293"/>
            <a:ext cx="1839521" cy="1304258"/>
          </a:xfrm>
          <a:prstGeom prst="wedgeEllipseCallou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chemeClr val="tx1"/>
                </a:solidFill>
                <a:latin typeface="Alexandria"/>
              </a:rPr>
              <a:t>When is it used?</a:t>
            </a:r>
          </a:p>
        </p:txBody>
      </p:sp>
      <p:sp>
        <p:nvSpPr>
          <p:cNvPr id="24" name="Arrow: Pentagon 23">
            <a:extLst>
              <a:ext uri="{FF2B5EF4-FFF2-40B4-BE49-F238E27FC236}">
                <a16:creationId xmlns:a16="http://schemas.microsoft.com/office/drawing/2014/main" id="{6746B24C-F387-4A71-A80C-160052F8D42D}"/>
              </a:ext>
            </a:extLst>
          </p:cNvPr>
          <p:cNvSpPr/>
          <p:nvPr/>
        </p:nvSpPr>
        <p:spPr>
          <a:xfrm>
            <a:off x="3275243" y="5704540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000" dirty="0">
                <a:solidFill>
                  <a:schemeClr val="tx1"/>
                </a:solidFill>
                <a:latin typeface="Alexandria"/>
              </a:rPr>
              <a:t>As a supporting or secondary method </a:t>
            </a:r>
          </a:p>
        </p:txBody>
      </p:sp>
    </p:spTree>
    <p:extLst>
      <p:ext uri="{BB962C8B-B14F-4D97-AF65-F5344CB8AC3E}">
        <p14:creationId xmlns:p14="http://schemas.microsoft.com/office/powerpoint/2010/main" val="167813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13" grpId="0" animBg="1"/>
      <p:bldP spid="23" grpId="0" animBg="1"/>
      <p:bldP spid="2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FD0EC-5CB4-6F12-8601-D398105D2A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46DD834-E725-A37A-4C30-027DB00A50A5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3BD86FE-676B-6F9F-70C9-B788E7FD7D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A098DD-852B-DE2E-FA49-1F7B679277F9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BC5A69-FA0D-15A2-39BB-09A6495B443B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81A18799-9932-186B-3EE1-BC936BBCA2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553517"/>
              </p:ext>
            </p:extLst>
          </p:nvPr>
        </p:nvGraphicFramePr>
        <p:xfrm>
          <a:off x="1828799" y="2714650"/>
          <a:ext cx="9097506" cy="3882429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4548753">
                  <a:extLst>
                    <a:ext uri="{9D8B030D-6E8A-4147-A177-3AD203B41FA5}">
                      <a16:colId xmlns:a16="http://schemas.microsoft.com/office/drawing/2014/main" val="2733583732"/>
                    </a:ext>
                  </a:extLst>
                </a:gridCol>
                <a:gridCol w="4548753">
                  <a:extLst>
                    <a:ext uri="{9D8B030D-6E8A-4147-A177-3AD203B41FA5}">
                      <a16:colId xmlns:a16="http://schemas.microsoft.com/office/drawing/2014/main" val="579612248"/>
                    </a:ext>
                  </a:extLst>
                </a:gridCol>
              </a:tblGrid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Factor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Impact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0157750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Market conditions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Higher demand increases land ratio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1664271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Location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Prime locations increase land proportion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2105202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Highest &amp; Best Use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More valuable use increases land value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8909208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Property type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Commercial &gt; Industrial in land ratio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4797993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Zoning &amp; density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Higher FAR increases land value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152262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Building cost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Lower building cost → higher land ratio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1309296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Depreciation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Higher depreciation → higher land ratio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4385770"/>
                  </a:ext>
                </a:extLst>
              </a:tr>
              <a:tr h="4313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Risk &amp; investment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Higher risk may reduce land proportion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813696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6AD15E3B-4E76-8FD8-D581-809F2E90A198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686697A-8C12-CFC0-BE82-F935F7BFD095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5D5C158-1099-A3BA-3BD5-73B29BBE2D15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3C4A15E1-D1E7-C6FB-73D3-BEAFF3955795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4F8A40-7511-BB96-6067-32F9548492BF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D4DBD32-574F-7E93-DB14-A0D105AF8DB8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2AEC297-0372-5FDC-635A-B37D2B7E9FD1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000" b="1" kern="1200" dirty="0">
                  <a:solidFill>
                    <a:schemeClr val="tx1"/>
                  </a:solidFill>
                  <a:latin typeface="Alexandria"/>
                </a:rPr>
                <a:t>2️⃣ Allocation Method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56165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D2A69-DB9F-629E-4AD8-B9CBA4B6F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E7C9047-388E-2D3D-F74B-DDBA24A3558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B46CF64-A4D8-8487-5B68-159BB35EF1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17076F4-42FC-B9DC-DB0A-375D626413BB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7B598D-4CE2-3D5E-5BF5-50092552102E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779EC167-A107-8E38-FEB5-6A1D6DCC39C5}"/>
              </a:ext>
            </a:extLst>
          </p:cNvPr>
          <p:cNvSpPr/>
          <p:nvPr/>
        </p:nvSpPr>
        <p:spPr>
          <a:xfrm>
            <a:off x="4715613" y="3271999"/>
            <a:ext cx="4930211" cy="117783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Total Property Value = 5,000,000 SAR</a:t>
            </a:r>
          </a:p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 Land Ratio = 30%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4B724140-2979-40F5-A7BA-040EA1110DAE}"/>
              </a:ext>
            </a:extLst>
          </p:cNvPr>
          <p:cNvSpPr/>
          <p:nvPr/>
        </p:nvSpPr>
        <p:spPr>
          <a:xfrm>
            <a:off x="359230" y="3640755"/>
            <a:ext cx="4249211" cy="48759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Example:</a:t>
            </a:r>
          </a:p>
        </p:txBody>
      </p:sp>
      <p:sp>
        <p:nvSpPr>
          <p:cNvPr id="11" name="Flowchart: Predefined Process 10">
            <a:extLst>
              <a:ext uri="{FF2B5EF4-FFF2-40B4-BE49-F238E27FC236}">
                <a16:creationId xmlns:a16="http://schemas.microsoft.com/office/drawing/2014/main" id="{540BF319-308F-A62B-D9F0-B03B566F22F0}"/>
              </a:ext>
            </a:extLst>
          </p:cNvPr>
          <p:cNvSpPr/>
          <p:nvPr/>
        </p:nvSpPr>
        <p:spPr>
          <a:xfrm>
            <a:off x="4984965" y="4858352"/>
            <a:ext cx="4552373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→ Land Value = 1,500,000 SAR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515DA97-1419-53BE-3023-E42AB2200EBE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7D0AE32-40F3-8088-DB91-D1C3F6497950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FE2655BD-9792-6A27-5396-24D27BD98CF1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CFD327E1-CFF3-95F7-6C17-74D2D719F53E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66CAEE0-4785-6CFB-81DA-F305BC30589A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C67536D-8BD3-BD5F-2F86-463B42D119CA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DEA47BB-17F1-0543-8BB0-4AB770A40D44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000" b="1" kern="1200" dirty="0">
                  <a:solidFill>
                    <a:schemeClr val="tx1"/>
                  </a:solidFill>
                  <a:latin typeface="Alexandria"/>
                </a:rPr>
                <a:t>2️⃣ Allocation Method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96092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FCAD4-F73E-9EE2-637F-CE6B6C785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266C86-2F8E-0C73-96C4-915918BFA4D7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2A862E7-A189-5D8D-345D-882C169D45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878052-6C9F-A856-C189-A684A7013109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B2CE51-FC7B-61C9-FFCD-64B39B817752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1B84FBB-E7FD-589A-46EE-5EDCDB56D361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4677D5C-BCBB-51BD-C915-076F43C17A4A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C09BF8B-48C5-F3CB-9E52-B82D716B0F0E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627DC86-86C0-7873-F208-E9D23E7A5541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sp>
        <p:nvSpPr>
          <p:cNvPr id="18" name="Flowchart: Predefined Process 17">
            <a:extLst>
              <a:ext uri="{FF2B5EF4-FFF2-40B4-BE49-F238E27FC236}">
                <a16:creationId xmlns:a16="http://schemas.microsoft.com/office/drawing/2014/main" id="{42864AE1-2998-2B94-C180-7C710914BF99}"/>
              </a:ext>
            </a:extLst>
          </p:cNvPr>
          <p:cNvSpPr/>
          <p:nvPr/>
        </p:nvSpPr>
        <p:spPr>
          <a:xfrm>
            <a:off x="1399493" y="2638791"/>
            <a:ext cx="10332724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prstClr val="black"/>
                </a:solidFill>
                <a:latin typeface="Alexandria"/>
              </a:rPr>
              <a:t>Deriving land value from an improved property.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68BC6AD1-1AB0-6838-2E92-9FEB16B7A8C1}"/>
              </a:ext>
            </a:extLst>
          </p:cNvPr>
          <p:cNvSpPr/>
          <p:nvPr/>
        </p:nvSpPr>
        <p:spPr>
          <a:xfrm>
            <a:off x="3264908" y="3938661"/>
            <a:ext cx="6455866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Estimate total market value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2" name="Arrow: Pentagon 21">
            <a:extLst>
              <a:ext uri="{FF2B5EF4-FFF2-40B4-BE49-F238E27FC236}">
                <a16:creationId xmlns:a16="http://schemas.microsoft.com/office/drawing/2014/main" id="{C4982F01-8B1F-301A-7A65-648765422B97}"/>
              </a:ext>
            </a:extLst>
          </p:cNvPr>
          <p:cNvSpPr/>
          <p:nvPr/>
        </p:nvSpPr>
        <p:spPr>
          <a:xfrm>
            <a:off x="3275243" y="4521419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Estimate replacement cost (Cost New)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5" name="Arrow: Pentagon 24">
            <a:extLst>
              <a:ext uri="{FF2B5EF4-FFF2-40B4-BE49-F238E27FC236}">
                <a16:creationId xmlns:a16="http://schemas.microsoft.com/office/drawing/2014/main" id="{6515AB5E-BB0A-4DFC-4820-0E85EDF70234}"/>
              </a:ext>
            </a:extLst>
          </p:cNvPr>
          <p:cNvSpPr/>
          <p:nvPr/>
        </p:nvSpPr>
        <p:spPr>
          <a:xfrm>
            <a:off x="3264908" y="5135928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Deduct depreciation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046E776-ED7C-D480-665D-6D52D939C11A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0809C2-2407-3889-D2B3-C47E4CC0D325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87392EE-1C4F-B4AB-E5F6-6EB09D62FF64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990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3️⃣ Extraction Method</a:t>
              </a:r>
            </a:p>
          </p:txBody>
        </p:sp>
      </p:grp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5BC793D8-050F-DFD4-9975-69F04C088A9E}"/>
              </a:ext>
            </a:extLst>
          </p:cNvPr>
          <p:cNvSpPr/>
          <p:nvPr/>
        </p:nvSpPr>
        <p:spPr>
          <a:xfrm>
            <a:off x="1667872" y="3224346"/>
            <a:ext cx="9795966" cy="63035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srgbClr val="0070C0"/>
                </a:solidFill>
                <a:latin typeface="Alexandria"/>
              </a:rPr>
              <a:t>Land Value=Total Property Value−(Building Cost−Depreciation)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4" name="Arrow: Pentagon 23">
            <a:extLst>
              <a:ext uri="{FF2B5EF4-FFF2-40B4-BE49-F238E27FC236}">
                <a16:creationId xmlns:a16="http://schemas.microsoft.com/office/drawing/2014/main" id="{5D67AD64-96C4-887F-007D-A0BE506F3CBF}"/>
              </a:ext>
            </a:extLst>
          </p:cNvPr>
          <p:cNvSpPr/>
          <p:nvPr/>
        </p:nvSpPr>
        <p:spPr>
          <a:xfrm>
            <a:off x="3275243" y="5704540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Deduct building value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2" name="Flowchart: Magnetic Disk 11">
            <a:extLst>
              <a:ext uri="{FF2B5EF4-FFF2-40B4-BE49-F238E27FC236}">
                <a16:creationId xmlns:a16="http://schemas.microsoft.com/office/drawing/2014/main" id="{10742394-4C1E-546D-4ED8-4975A32AF0C3}"/>
              </a:ext>
            </a:extLst>
          </p:cNvPr>
          <p:cNvSpPr/>
          <p:nvPr/>
        </p:nvSpPr>
        <p:spPr>
          <a:xfrm>
            <a:off x="1333001" y="4314066"/>
            <a:ext cx="1839521" cy="1304258"/>
          </a:xfrm>
          <a:prstGeom prst="flowChartMagneticDisk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Steps</a:t>
            </a:r>
          </a:p>
        </p:txBody>
      </p:sp>
    </p:spTree>
    <p:extLst>
      <p:ext uri="{BB962C8B-B14F-4D97-AF65-F5344CB8AC3E}">
        <p14:creationId xmlns:p14="http://schemas.microsoft.com/office/powerpoint/2010/main" val="356766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 animBg="1"/>
      <p:bldP spid="21" grpId="0" animBg="1"/>
      <p:bldP spid="22" grpId="0" animBg="1"/>
      <p:bldP spid="25" grpId="0" animBg="1"/>
      <p:bldP spid="13" grpId="0" animBg="1"/>
      <p:bldP spid="24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DE67C-8E9C-C819-23B4-A329F571C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AF45211-BA4C-76EE-8B4B-E39B572BECC4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C80E549-F3F3-3400-B218-064720E928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4D5FD55-3B14-EC22-5A3D-137AFFA4C8B3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3DCE61-F8E0-D991-AABD-7D10B834FCCD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3CE8D33-E74B-9439-83CB-1F924A975113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5E4A5C9-BF5A-73A8-FBA7-40992781EDBC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6C0108C-353F-D9E0-E002-E3918626EB19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97F3518-7C36-F8F2-0F10-43BA4CA402AF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C18FCF0A-CCD7-CA6A-5A7C-40ADD0699D0C}"/>
              </a:ext>
            </a:extLst>
          </p:cNvPr>
          <p:cNvSpPr/>
          <p:nvPr/>
        </p:nvSpPr>
        <p:spPr>
          <a:xfrm>
            <a:off x="4715613" y="3271999"/>
            <a:ext cx="4930211" cy="117783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Property Value = 5,000,000</a:t>
            </a:r>
          </a:p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Depreciated Building Value = 3,200,000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F1E2F61C-58FF-DFC4-6B4F-1B7172C4E8A1}"/>
              </a:ext>
            </a:extLst>
          </p:cNvPr>
          <p:cNvSpPr/>
          <p:nvPr/>
        </p:nvSpPr>
        <p:spPr>
          <a:xfrm>
            <a:off x="359230" y="3640755"/>
            <a:ext cx="4249211" cy="48759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Example:</a:t>
            </a:r>
          </a:p>
        </p:txBody>
      </p:sp>
      <p:sp>
        <p:nvSpPr>
          <p:cNvPr id="11" name="Flowchart: Predefined Process 10">
            <a:extLst>
              <a:ext uri="{FF2B5EF4-FFF2-40B4-BE49-F238E27FC236}">
                <a16:creationId xmlns:a16="http://schemas.microsoft.com/office/drawing/2014/main" id="{34068A56-8685-3E1F-7E27-A6F5B5BBB10C}"/>
              </a:ext>
            </a:extLst>
          </p:cNvPr>
          <p:cNvSpPr/>
          <p:nvPr/>
        </p:nvSpPr>
        <p:spPr>
          <a:xfrm>
            <a:off x="4984965" y="4858352"/>
            <a:ext cx="4552373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→ Land Value = 1,800,000 SAR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5C296BC-47B1-BE2A-E3FA-B5E8FACA89E3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063AA44-FF1B-9806-A949-E861F016F96B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147774C-A7B6-C027-8A3C-490C956B2F51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990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3️⃣ Extraction Method</a:t>
              </a:r>
            </a:p>
          </p:txBody>
        </p:sp>
      </p:grpSp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CA53F251-6AB9-2884-5B68-4D7704BB47C6}"/>
              </a:ext>
            </a:extLst>
          </p:cNvPr>
          <p:cNvSpPr/>
          <p:nvPr/>
        </p:nvSpPr>
        <p:spPr>
          <a:xfrm>
            <a:off x="9645824" y="4432822"/>
            <a:ext cx="2428068" cy="1684572"/>
          </a:xfrm>
          <a:prstGeom prst="wedgeEllipseCallou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Highly sensitive to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accurate depreciation estimation</a:t>
            </a:r>
          </a:p>
        </p:txBody>
      </p:sp>
    </p:spTree>
    <p:extLst>
      <p:ext uri="{BB962C8B-B14F-4D97-AF65-F5344CB8AC3E}">
        <p14:creationId xmlns:p14="http://schemas.microsoft.com/office/powerpoint/2010/main" val="3831358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9" grpId="0" animBg="1"/>
      <p:bldP spid="10" grpId="0" animBg="1"/>
      <p:bldP spid="11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05E8A2-EFAB-3F2A-BEF2-0AB1BC0AA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ED7F343-D357-CB21-81D1-CF1BB45D6F93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6D1D786-DFE8-6C36-BE47-EF6E2AA844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0FE332-AFD8-E31E-B46F-367D9EB73D8E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C54D11-B63B-1CC1-ABFF-2A7F5DF8D1A3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76F85FD-B0DC-E1D7-5567-C2D383F27030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4E3AE35-2624-07BB-0BDB-392596A6D456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A70D147-5149-9B0D-50F5-F2C864B3CF0C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BA9B9748-1536-737B-8422-36F8C7C6F273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sp>
        <p:nvSpPr>
          <p:cNvPr id="18" name="Flowchart: Predefined Process 17">
            <a:extLst>
              <a:ext uri="{FF2B5EF4-FFF2-40B4-BE49-F238E27FC236}">
                <a16:creationId xmlns:a16="http://schemas.microsoft.com/office/drawing/2014/main" id="{C81701AB-BB4C-AFE3-11DA-719350D0079F}"/>
              </a:ext>
            </a:extLst>
          </p:cNvPr>
          <p:cNvSpPr/>
          <p:nvPr/>
        </p:nvSpPr>
        <p:spPr>
          <a:xfrm>
            <a:off x="1399493" y="2638791"/>
            <a:ext cx="10332724" cy="662936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Used to value development land by deducting all development costs and developer’s profit from the completed development value.</a:t>
            </a:r>
          </a:p>
        </p:txBody>
      </p:sp>
      <p:sp>
        <p:nvSpPr>
          <p:cNvPr id="22" name="Flowchart: Document 21">
            <a:extLst>
              <a:ext uri="{FF2B5EF4-FFF2-40B4-BE49-F238E27FC236}">
                <a16:creationId xmlns:a16="http://schemas.microsoft.com/office/drawing/2014/main" id="{68FD7F1F-2A82-A8E5-A651-3700745A08F2}"/>
              </a:ext>
            </a:extLst>
          </p:cNvPr>
          <p:cNvSpPr/>
          <p:nvPr/>
        </p:nvSpPr>
        <p:spPr>
          <a:xfrm>
            <a:off x="3662701" y="4254372"/>
            <a:ext cx="6445530" cy="497208"/>
          </a:xfrm>
          <a:prstGeom prst="flowChartDocumen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prstClr val="black"/>
                </a:solidFill>
                <a:latin typeface="Alexandria"/>
              </a:rPr>
              <a:t>GDV =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Gross Development Value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5" name="Flowchart: Document 24">
            <a:extLst>
              <a:ext uri="{FF2B5EF4-FFF2-40B4-BE49-F238E27FC236}">
                <a16:creationId xmlns:a16="http://schemas.microsoft.com/office/drawing/2014/main" id="{DA0D35E8-48F6-814F-B7BE-76997D7164A6}"/>
              </a:ext>
            </a:extLst>
          </p:cNvPr>
          <p:cNvSpPr/>
          <p:nvPr/>
        </p:nvSpPr>
        <p:spPr>
          <a:xfrm>
            <a:off x="3662701" y="5050808"/>
            <a:ext cx="6445530" cy="497208"/>
          </a:xfrm>
          <a:prstGeom prst="flowChartDocumen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prstClr val="black"/>
                </a:solidFill>
                <a:latin typeface="Alexandria"/>
              </a:rPr>
              <a:t>TC =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Total Development Costs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2BFC1EC-D30E-56E4-E8EA-05ED6DB32332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2E78C0A-0F07-61CD-75E0-E872448DE7C2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71B9994-0C1C-1E17-DB54-B3DC77AEAF26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3399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4️⃣ Residual Method</a:t>
              </a:r>
            </a:p>
          </p:txBody>
        </p:sp>
      </p:grp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B8879439-698D-94BF-21A8-DE1E65C54BEA}"/>
              </a:ext>
            </a:extLst>
          </p:cNvPr>
          <p:cNvSpPr/>
          <p:nvPr/>
        </p:nvSpPr>
        <p:spPr>
          <a:xfrm>
            <a:off x="1667872" y="3456537"/>
            <a:ext cx="9795966" cy="63035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Land Value=GDV−(Total Costs + Developer’s Profit)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4" name="Flowchart: Document 23">
            <a:extLst>
              <a:ext uri="{FF2B5EF4-FFF2-40B4-BE49-F238E27FC236}">
                <a16:creationId xmlns:a16="http://schemas.microsoft.com/office/drawing/2014/main" id="{55BEBEF3-8309-DD20-D3CE-40E7FE6BFDE2}"/>
              </a:ext>
            </a:extLst>
          </p:cNvPr>
          <p:cNvSpPr/>
          <p:nvPr/>
        </p:nvSpPr>
        <p:spPr>
          <a:xfrm>
            <a:off x="3662701" y="5920358"/>
            <a:ext cx="6445530" cy="497208"/>
          </a:xfrm>
          <a:prstGeom prst="flowChartDocumen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prstClr val="black"/>
                </a:solidFill>
                <a:latin typeface="Alexandria"/>
              </a:rPr>
              <a:t>DP =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 Developer’s Profit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6604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 animBg="1"/>
      <p:bldP spid="22" grpId="0" animBg="1"/>
      <p:bldP spid="25" grpId="0" animBg="1"/>
      <p:bldP spid="13" grpId="0" animBg="1"/>
      <p:bldP spid="2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E9E63-DB24-DCC6-502B-664261441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76E5130-4FC9-C7B0-603F-79FBD5A63C49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5654EC9-961D-2BC2-83CF-4A06D45FAA7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AD432D-BB57-D604-0B29-5213955227F6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85F225-CF96-52E8-4B95-B4D7032B3A4A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202FBC13-5A0D-FB95-C485-4919E19C7F55}"/>
              </a:ext>
            </a:extLst>
          </p:cNvPr>
          <p:cNvSpPr/>
          <p:nvPr/>
        </p:nvSpPr>
        <p:spPr>
          <a:xfrm>
            <a:off x="3264908" y="2687187"/>
            <a:ext cx="6455866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Estimate GDV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2" name="Arrow: Pentagon 21">
            <a:extLst>
              <a:ext uri="{FF2B5EF4-FFF2-40B4-BE49-F238E27FC236}">
                <a16:creationId xmlns:a16="http://schemas.microsoft.com/office/drawing/2014/main" id="{CC891B2C-96F2-A333-646B-66A8C5D5F0B6}"/>
              </a:ext>
            </a:extLst>
          </p:cNvPr>
          <p:cNvSpPr/>
          <p:nvPr/>
        </p:nvSpPr>
        <p:spPr>
          <a:xfrm>
            <a:off x="3275243" y="3699034"/>
            <a:ext cx="3900472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Calculate costs: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5" name="Arrow: Pentagon 24">
            <a:extLst>
              <a:ext uri="{FF2B5EF4-FFF2-40B4-BE49-F238E27FC236}">
                <a16:creationId xmlns:a16="http://schemas.microsoft.com/office/drawing/2014/main" id="{F59A7C1C-07D1-F1E9-A6CB-C3D6EE86B0D6}"/>
              </a:ext>
            </a:extLst>
          </p:cNvPr>
          <p:cNvSpPr/>
          <p:nvPr/>
        </p:nvSpPr>
        <p:spPr>
          <a:xfrm>
            <a:off x="3264908" y="5269352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Deduct developer’s profit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4" name="Arrow: Pentagon 23">
            <a:extLst>
              <a:ext uri="{FF2B5EF4-FFF2-40B4-BE49-F238E27FC236}">
                <a16:creationId xmlns:a16="http://schemas.microsoft.com/office/drawing/2014/main" id="{78A3FDE6-CEAF-DCA6-D0DC-43C346F63F9E}"/>
              </a:ext>
            </a:extLst>
          </p:cNvPr>
          <p:cNvSpPr/>
          <p:nvPr/>
        </p:nvSpPr>
        <p:spPr>
          <a:xfrm>
            <a:off x="3275243" y="5929600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Residual = Land Value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2" name="Flowchart: Magnetic Disk 11">
            <a:extLst>
              <a:ext uri="{FF2B5EF4-FFF2-40B4-BE49-F238E27FC236}">
                <a16:creationId xmlns:a16="http://schemas.microsoft.com/office/drawing/2014/main" id="{007952C9-ACD4-9269-1BA8-23AFD4BBE5F2}"/>
              </a:ext>
            </a:extLst>
          </p:cNvPr>
          <p:cNvSpPr/>
          <p:nvPr/>
        </p:nvSpPr>
        <p:spPr>
          <a:xfrm>
            <a:off x="786658" y="3544113"/>
            <a:ext cx="1839521" cy="1304258"/>
          </a:xfrm>
          <a:prstGeom prst="flowChartMagneticDisk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Steps</a:t>
            </a:r>
          </a:p>
        </p:txBody>
      </p:sp>
      <p:sp>
        <p:nvSpPr>
          <p:cNvPr id="15" name="Flowchart: Document 14">
            <a:extLst>
              <a:ext uri="{FF2B5EF4-FFF2-40B4-BE49-F238E27FC236}">
                <a16:creationId xmlns:a16="http://schemas.microsoft.com/office/drawing/2014/main" id="{78D34823-5057-941C-B070-76977280BA6F}"/>
              </a:ext>
            </a:extLst>
          </p:cNvPr>
          <p:cNvSpPr/>
          <p:nvPr/>
        </p:nvSpPr>
        <p:spPr>
          <a:xfrm>
            <a:off x="7175715" y="3296037"/>
            <a:ext cx="3769424" cy="1632424"/>
          </a:xfrm>
          <a:prstGeom prst="flowChartDocumen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Construction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Professional fees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Finance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Marketing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4A31598-FDE6-5371-9BB3-ED1653AE8950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D55B33-DC97-C1CD-F4EE-0E01373CA433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09EAEBA-9A3A-C27B-65BB-D11A6B5A0D24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F826FA40-EFB7-6CEE-0707-0791220B47C8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B0819C0-CD2E-2C2E-C995-7B184AA54490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77C8233-3CBC-166A-C527-FA087BCE6C08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34F206F-5719-1390-DA38-586AB53B6556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3399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4️⃣ Residual Method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9941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5" grpId="0" animBg="1"/>
      <p:bldP spid="24" grpId="0" animBg="1"/>
      <p:bldP spid="12" grpId="0" animBg="1"/>
      <p:bldP spid="15" grpId="0" animBg="1"/>
      <p:bldP spid="2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2C897-947B-4B9D-BC1E-A09C6B3D6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8F67DBB-1D81-FEDB-4C4A-B05438FC427A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B3AD205-0107-A112-9534-95E58DF1C77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E5D561-46B1-01F4-7B31-4AB907F9FF67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A8630C-F3F6-4AE9-5EE9-34063BC5DF03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884D8AE1-7227-A627-F6BC-7E586DDEE1A6}"/>
              </a:ext>
            </a:extLst>
          </p:cNvPr>
          <p:cNvSpPr/>
          <p:nvPr/>
        </p:nvSpPr>
        <p:spPr>
          <a:xfrm>
            <a:off x="4715613" y="3271998"/>
            <a:ext cx="4930211" cy="1684571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GDV = 10,000,000</a:t>
            </a:r>
          </a:p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Costs = 7,000,000</a:t>
            </a:r>
          </a:p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Profit = 1,000,000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Star: 10 Points 9">
            <a:extLst>
              <a:ext uri="{FF2B5EF4-FFF2-40B4-BE49-F238E27FC236}">
                <a16:creationId xmlns:a16="http://schemas.microsoft.com/office/drawing/2014/main" id="{D26C11B4-6852-27F8-900D-D3F408C8F15D}"/>
              </a:ext>
            </a:extLst>
          </p:cNvPr>
          <p:cNvSpPr/>
          <p:nvPr/>
        </p:nvSpPr>
        <p:spPr>
          <a:xfrm>
            <a:off x="359230" y="3640755"/>
            <a:ext cx="4249211" cy="48759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Example:</a:t>
            </a:r>
          </a:p>
        </p:txBody>
      </p:sp>
      <p:sp>
        <p:nvSpPr>
          <p:cNvPr id="11" name="Flowchart: Predefined Process 10">
            <a:extLst>
              <a:ext uri="{FF2B5EF4-FFF2-40B4-BE49-F238E27FC236}">
                <a16:creationId xmlns:a16="http://schemas.microsoft.com/office/drawing/2014/main" id="{F04E3EE7-0B29-22AA-6E3B-9D1419298B6F}"/>
              </a:ext>
            </a:extLst>
          </p:cNvPr>
          <p:cNvSpPr/>
          <p:nvPr/>
        </p:nvSpPr>
        <p:spPr>
          <a:xfrm>
            <a:off x="4904531" y="5407147"/>
            <a:ext cx="4552373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→ Land Value = 2,000,000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69242F6-3125-2D76-DF8A-8BBE2BA8B9D5}"/>
              </a:ext>
            </a:extLst>
          </p:cNvPr>
          <p:cNvSpPr/>
          <p:nvPr/>
        </p:nvSpPr>
        <p:spPr>
          <a:xfrm>
            <a:off x="9752996" y="4346995"/>
            <a:ext cx="2428068" cy="2495781"/>
          </a:xfrm>
          <a:prstGeom prst="roundRec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The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residual method 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is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highly sensitive to input assumptions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, requiring </a:t>
            </a:r>
            <a:r>
              <a:rPr lang="en-US" sz="2000" b="1" dirty="0">
                <a:solidFill>
                  <a:srgbClr val="002060"/>
                </a:solidFill>
                <a:latin typeface="Alexandria"/>
              </a:rPr>
              <a:t>robust sensitivity analysis and full documentation</a:t>
            </a:r>
            <a:r>
              <a:rPr lang="en-US" sz="2000" dirty="0">
                <a:solidFill>
                  <a:schemeClr val="tx1"/>
                </a:solidFill>
                <a:latin typeface="Alexandria"/>
              </a:rPr>
              <a:t>.</a:t>
            </a:r>
            <a:endParaRPr lang="en-US" sz="2000" b="1" dirty="0">
              <a:solidFill>
                <a:schemeClr val="tx1"/>
              </a:solidFill>
              <a:latin typeface="Alexandria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8FDDDF5-1F3B-9B2E-0BF0-F445E976C1AA}"/>
              </a:ext>
            </a:extLst>
          </p:cNvPr>
          <p:cNvSpPr/>
          <p:nvPr/>
        </p:nvSpPr>
        <p:spPr>
          <a:xfrm>
            <a:off x="2350851" y="5594886"/>
            <a:ext cx="2428068" cy="1108246"/>
          </a:xfrm>
          <a:prstGeom prst="roundRect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dirty="0">
                <a:solidFill>
                  <a:schemeClr val="tx1"/>
                </a:solidFill>
                <a:latin typeface="Alexandria"/>
              </a:rPr>
              <a:t>Often used with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Discounted Cash Flow (DCF)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166FD1-3A9D-1FD5-457B-1A42EF84D795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3F5432E-488A-835F-CC9E-031483465F8A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9517A9D5-D024-631E-282E-C62800D56940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A86AF46-8B22-B659-7FBE-FF0B9EE6D3EF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E2775AA-96D2-88BD-4E7D-D59C902F4912}"/>
              </a:ext>
            </a:extLst>
          </p:cNvPr>
          <p:cNvGrpSpPr/>
          <p:nvPr/>
        </p:nvGrpSpPr>
        <p:grpSpPr>
          <a:xfrm>
            <a:off x="6565855" y="1879509"/>
            <a:ext cx="2743200" cy="567213"/>
            <a:chOff x="3124668" y="2030889"/>
            <a:chExt cx="2591607" cy="726297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F921D98-E505-5939-F833-38F08A41B7D2}"/>
                </a:ext>
              </a:extLst>
            </p:cNvPr>
            <p:cNvSpPr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FF66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D816800-D39F-596E-9D66-393DA3490B42}"/>
                </a:ext>
              </a:extLst>
            </p:cNvPr>
            <p:cNvSpPr txBox="1"/>
            <p:nvPr/>
          </p:nvSpPr>
          <p:spPr>
            <a:xfrm>
              <a:off x="3124668" y="2030889"/>
              <a:ext cx="2591607" cy="726297"/>
            </a:xfrm>
            <a:prstGeom prst="rect">
              <a:avLst/>
            </a:prstGeom>
            <a:solidFill>
              <a:srgbClr val="FF3399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4️⃣ Residual Method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3341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9" grpId="0" animBg="1"/>
      <p:bldP spid="12" grpId="0" animBg="1"/>
      <p:bldP spid="2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A48D9D-1E87-888E-D3CC-6EA773305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B0F8E82-D555-53CE-0575-85BAB51753AC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C95CD07-6E29-68C0-C320-9B36925743A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FAB0A6-206E-612A-E778-C549B19D706D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0775A8-DF23-5461-6CF3-249B0C9FA353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ADAA6E0-5EB7-9DC2-6965-2956E0984792}"/>
              </a:ext>
            </a:extLst>
          </p:cNvPr>
          <p:cNvGrpSpPr/>
          <p:nvPr/>
        </p:nvGrpSpPr>
        <p:grpSpPr>
          <a:xfrm>
            <a:off x="6134142" y="1071960"/>
            <a:ext cx="3511683" cy="674703"/>
            <a:chOff x="0" y="1885165"/>
            <a:chExt cx="3511683" cy="872021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344E352-A51A-28F5-43A7-86ABB2347B3B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57350FF-F611-7E7C-8564-21C6D9315BB3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1. Land Value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FD80D768-E9C7-5977-5752-B29C0FB3118B}"/>
              </a:ext>
            </a:extLst>
          </p:cNvPr>
          <p:cNvSpPr txBox="1"/>
          <p:nvPr/>
        </p:nvSpPr>
        <p:spPr>
          <a:xfrm>
            <a:off x="625393" y="1977283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Land Value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4F3B220-BD75-2711-E7A9-CF0AAAB19F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627095"/>
              </p:ext>
            </p:extLst>
          </p:nvPr>
        </p:nvGraphicFramePr>
        <p:xfrm>
          <a:off x="838200" y="2638790"/>
          <a:ext cx="10515600" cy="3200009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41807093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51880337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61174636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274575919"/>
                    </a:ext>
                  </a:extLst>
                </a:gridCol>
              </a:tblGrid>
              <a:tr h="4414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Method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Reliability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Use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5093776"/>
                  </a:ext>
                </a:extLst>
              </a:tr>
              <a:tr h="60507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Direct Comparison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⭐⭐⭐⭐⭐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Very High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Best option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1094497"/>
                  </a:ext>
                </a:extLst>
              </a:tr>
              <a:tr h="78098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Extraction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⭐⭐⭐⭐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Good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When building data is available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52731"/>
                  </a:ext>
                </a:extLst>
              </a:tr>
              <a:tr h="59153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Allocation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⭐⭐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Y" sz="2000" dirty="0">
                          <a:latin typeface="Alexandria"/>
                        </a:rPr>
                        <a:t>نسبياً </a:t>
                      </a:r>
                      <a:r>
                        <a:rPr lang="en-US" sz="2000" dirty="0">
                          <a:latin typeface="Alexandria"/>
                        </a:rPr>
                        <a:t>Low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Preliminary estimation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992026"/>
                  </a:ext>
                </a:extLst>
              </a:tr>
              <a:tr h="78098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Residual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⭐⭐⭐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Strong for development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Investment (development) land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891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334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CC4A5C-D914-A9BC-348D-7EF3A7DDD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8CC1300-76E2-8131-DF99-D891529E73C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AC33FAF-05F1-DA68-DB4B-1FEB8A6B5F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999C64-3007-1779-0783-216A69DA03F2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DB20DE-EF1E-21A9-2ADD-0936339AED12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1A699D0-30F0-10A2-47BD-83267BBC5D00}"/>
              </a:ext>
            </a:extLst>
          </p:cNvPr>
          <p:cNvGrpSpPr/>
          <p:nvPr/>
        </p:nvGrpSpPr>
        <p:grpSpPr>
          <a:xfrm>
            <a:off x="4988666" y="1580285"/>
            <a:ext cx="3511684" cy="674703"/>
            <a:chOff x="4108312" y="1915945"/>
            <a:chExt cx="3629752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C5FF6EF-827D-9148-E2FB-8F91BEB15D7B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66FFFF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A664EFB-3D9B-04F7-DDF0-72B93FBD8954}"/>
                </a:ext>
              </a:extLst>
            </p:cNvPr>
            <p:cNvSpPr txBox="1"/>
            <p:nvPr/>
          </p:nvSpPr>
          <p:spPr>
            <a:xfrm>
              <a:off x="4108312" y="1915945"/>
              <a:ext cx="3629752" cy="84124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200" b="1" kern="1200" dirty="0">
                  <a:solidFill>
                    <a:schemeClr val="tx1"/>
                  </a:solidFill>
                  <a:latin typeface="Alexandria"/>
                </a:rPr>
                <a:t>2. Replacement Cost</a:t>
              </a:r>
            </a:p>
          </p:txBody>
        </p:sp>
      </p:grpSp>
      <p:sp>
        <p:nvSpPr>
          <p:cNvPr id="12" name="Rectangle: Top Corners Rounded 11">
            <a:extLst>
              <a:ext uri="{FF2B5EF4-FFF2-40B4-BE49-F238E27FC236}">
                <a16:creationId xmlns:a16="http://schemas.microsoft.com/office/drawing/2014/main" id="{F3AE8CA8-953C-7599-2942-F72AAAE260A9}"/>
              </a:ext>
            </a:extLst>
          </p:cNvPr>
          <p:cNvSpPr/>
          <p:nvPr/>
        </p:nvSpPr>
        <p:spPr>
          <a:xfrm>
            <a:off x="650547" y="2505256"/>
            <a:ext cx="5301320" cy="455308"/>
          </a:xfrm>
          <a:prstGeom prst="round2SameRect">
            <a:avLst/>
          </a:prstGeom>
          <a:solidFill>
            <a:srgbClr val="FFFFEB"/>
          </a:solidFill>
          <a:ln>
            <a:solidFill>
              <a:srgbClr val="DAA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b="1" dirty="0">
                <a:solidFill>
                  <a:srgbClr val="C00000"/>
                </a:solidFill>
                <a:latin typeface="Alexandria"/>
              </a:rPr>
              <a:t>A) Replacement Cost (Most Commonly Used)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3BA3A9-D164-317B-7805-23F5D3E8341D}"/>
              </a:ext>
            </a:extLst>
          </p:cNvPr>
          <p:cNvSpPr txBox="1"/>
          <p:nvPr/>
        </p:nvSpPr>
        <p:spPr>
          <a:xfrm>
            <a:off x="758389" y="3230638"/>
            <a:ext cx="5085635" cy="1487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800"/>
              </a:spcAft>
              <a:defRPr/>
            </a:pP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en-US" sz="2000" b="1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cost</a:t>
            </a: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en-US" sz="2000" b="1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constructing a modern equivalent asset</a:t>
            </a: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 that provides </a:t>
            </a:r>
            <a:r>
              <a:rPr lang="en-US" sz="2000" b="1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the same utility, using current materials, standards, and construction techniques.</a:t>
            </a:r>
            <a:endParaRPr kumimoji="0" lang="en-GB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5" name="Rectangle: Top Corners Rounded 14">
            <a:extLst>
              <a:ext uri="{FF2B5EF4-FFF2-40B4-BE49-F238E27FC236}">
                <a16:creationId xmlns:a16="http://schemas.microsoft.com/office/drawing/2014/main" id="{D625A717-2C9F-4753-D9EB-8E6C70E70949}"/>
              </a:ext>
            </a:extLst>
          </p:cNvPr>
          <p:cNvSpPr/>
          <p:nvPr/>
        </p:nvSpPr>
        <p:spPr>
          <a:xfrm>
            <a:off x="6775552" y="2482326"/>
            <a:ext cx="5301320" cy="455308"/>
          </a:xfrm>
          <a:prstGeom prst="round2SameRect">
            <a:avLst/>
          </a:prstGeom>
          <a:solidFill>
            <a:srgbClr val="FFFFEB"/>
          </a:solidFill>
          <a:ln>
            <a:solidFill>
              <a:srgbClr val="DAA6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000" b="1" dirty="0">
                <a:solidFill>
                  <a:srgbClr val="C00000"/>
                </a:solidFill>
                <a:latin typeface="Alexandria"/>
              </a:rPr>
              <a:t>B) Reproduction Cost (Less Commonly Used) 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E26872-7662-4B4A-07E6-4BBFBAAF4F71}"/>
              </a:ext>
            </a:extLst>
          </p:cNvPr>
          <p:cNvSpPr txBox="1"/>
          <p:nvPr/>
        </p:nvSpPr>
        <p:spPr>
          <a:xfrm>
            <a:off x="6991237" y="3207708"/>
            <a:ext cx="5085635" cy="11333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800"/>
              </a:spcAft>
              <a:defRPr/>
            </a:pP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en-US" sz="2000" b="1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cost</a:t>
            </a: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en-US" sz="2000" b="1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creating an exact replica of the original building </a:t>
            </a: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using </a:t>
            </a:r>
            <a:r>
              <a:rPr lang="en-US" sz="2000" b="1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identical materials, design, and specifications</a:t>
            </a:r>
            <a:r>
              <a:rPr lang="en-US" sz="2000" kern="0" dirty="0">
                <a:solidFill>
                  <a:prstClr val="black"/>
                </a:solidFill>
                <a:latin typeface="Alexandria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kumimoji="0" lang="en-GB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32C0E783-0D61-F7EB-F8A6-C8DB59F091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113674"/>
              </p:ext>
            </p:extLst>
          </p:nvPr>
        </p:nvGraphicFramePr>
        <p:xfrm>
          <a:off x="359230" y="4841956"/>
          <a:ext cx="11717643" cy="1798320"/>
        </p:xfrm>
        <a:graphic>
          <a:graphicData uri="http://schemas.openxmlformats.org/drawingml/2006/table">
            <a:tbl>
              <a:tblPr>
                <a:tableStyleId>{D03447BB-5D67-496B-8E87-E561075AD55C}</a:tableStyleId>
              </a:tblPr>
              <a:tblGrid>
                <a:gridCol w="2135997">
                  <a:extLst>
                    <a:ext uri="{9D8B030D-6E8A-4147-A177-3AD203B41FA5}">
                      <a16:colId xmlns:a16="http://schemas.microsoft.com/office/drawing/2014/main" val="85018906"/>
                    </a:ext>
                  </a:extLst>
                </a:gridCol>
                <a:gridCol w="5191932">
                  <a:extLst>
                    <a:ext uri="{9D8B030D-6E8A-4147-A177-3AD203B41FA5}">
                      <a16:colId xmlns:a16="http://schemas.microsoft.com/office/drawing/2014/main" val="1153366891"/>
                    </a:ext>
                  </a:extLst>
                </a:gridCol>
                <a:gridCol w="4389714">
                  <a:extLst>
                    <a:ext uri="{9D8B030D-6E8A-4147-A177-3AD203B41FA5}">
                      <a16:colId xmlns:a16="http://schemas.microsoft.com/office/drawing/2014/main" val="33672406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lexandria"/>
                        </a:rPr>
                        <a:t>Type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lexandria"/>
                        </a:rPr>
                        <a:t>Definition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lexandria"/>
                        </a:rPr>
                        <a:t>Use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6537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lexandria"/>
                        </a:rPr>
                        <a:t>Replacement Cost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Alexandria"/>
                        </a:rPr>
                        <a:t>Constructing a modern equivalent asset with the same utility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Alexandria"/>
                        </a:rPr>
                        <a:t>Most commonly used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89234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lexandria"/>
                        </a:rPr>
                        <a:t>Reproduction Cost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Alexandria"/>
                        </a:rPr>
                        <a:t>Constructing an exact replica of the original asset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Alexandria"/>
                        </a:rPr>
                        <a:t>Used for heritage and historic buildings with unique characteristics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9638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038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  <p:bldP spid="1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7B3F1-A0C0-8937-8D07-7C5FB599F5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CF0AB78-3EE9-8510-69CA-80EC698AD47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E7B75E5-D93C-F09B-415F-B732BEBC4F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63F8D0-99F9-CC67-29BB-3C8299145F97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4DE4FD-964B-B5AB-5ABB-EEAEC6E4D75C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76EB723-539B-446A-71B2-A7531845BD8E}"/>
              </a:ext>
            </a:extLst>
          </p:cNvPr>
          <p:cNvGrpSpPr/>
          <p:nvPr/>
        </p:nvGrpSpPr>
        <p:grpSpPr>
          <a:xfrm>
            <a:off x="5857701" y="1064889"/>
            <a:ext cx="3290173" cy="545196"/>
            <a:chOff x="4226379" y="1915945"/>
            <a:chExt cx="3511683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DDC3F92-0877-207F-C019-52E353980AFF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66FFFF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6D7D27B-7FAB-1940-136F-0A0FD5D662AD}"/>
                </a:ext>
              </a:extLst>
            </p:cNvPr>
            <p:cNvSpPr txBox="1"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200" b="1" kern="1200" dirty="0">
                  <a:solidFill>
                    <a:schemeClr val="tx1"/>
                  </a:solidFill>
                  <a:latin typeface="Alexandria"/>
                </a:rPr>
                <a:t>2. Replacement Cost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CCE9859-14FE-F24E-C5A3-DA1010A7BF2C}"/>
              </a:ext>
            </a:extLst>
          </p:cNvPr>
          <p:cNvSpPr txBox="1"/>
          <p:nvPr/>
        </p:nvSpPr>
        <p:spPr>
          <a:xfrm>
            <a:off x="359230" y="1538244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Replacement Cost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5954561A-ACA6-5540-D29E-90260D3F0C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9019346"/>
              </p:ext>
            </p:extLst>
          </p:nvPr>
        </p:nvGraphicFramePr>
        <p:xfrm>
          <a:off x="180431" y="1907139"/>
          <a:ext cx="11877248" cy="4919811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1570877">
                  <a:extLst>
                    <a:ext uri="{9D8B030D-6E8A-4147-A177-3AD203B41FA5}">
                      <a16:colId xmlns:a16="http://schemas.microsoft.com/office/drawing/2014/main" val="4149998063"/>
                    </a:ext>
                  </a:extLst>
                </a:gridCol>
                <a:gridCol w="5284923">
                  <a:extLst>
                    <a:ext uri="{9D8B030D-6E8A-4147-A177-3AD203B41FA5}">
                      <a16:colId xmlns:a16="http://schemas.microsoft.com/office/drawing/2014/main" val="2899711775"/>
                    </a:ext>
                  </a:extLst>
                </a:gridCol>
                <a:gridCol w="3859077">
                  <a:extLst>
                    <a:ext uri="{9D8B030D-6E8A-4147-A177-3AD203B41FA5}">
                      <a16:colId xmlns:a16="http://schemas.microsoft.com/office/drawing/2014/main" val="916543053"/>
                    </a:ext>
                  </a:extLst>
                </a:gridCol>
                <a:gridCol w="1162371">
                  <a:extLst>
                    <a:ext uri="{9D8B030D-6E8A-4147-A177-3AD203B41FA5}">
                      <a16:colId xmlns:a16="http://schemas.microsoft.com/office/drawing/2014/main" val="3124186396"/>
                    </a:ext>
                  </a:extLst>
                </a:gridCol>
              </a:tblGrid>
              <a:tr h="19339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Method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Academic Description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Application (Example)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Accuracy</a:t>
                      </a:r>
                    </a:p>
                  </a:txBody>
                  <a:tcPr marL="48348" marR="48348" marT="24174" marB="24174" anchor="ctr"/>
                </a:tc>
                <a:extLst>
                  <a:ext uri="{0D108BD9-81ED-4DB2-BD59-A6C34878D82A}">
                    <a16:rowId xmlns:a16="http://schemas.microsoft.com/office/drawing/2014/main" val="3127222450"/>
                  </a:ext>
                </a:extLst>
              </a:tr>
              <a:tr h="10636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Quantity Survey Method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Based on a detailed breakdown of all project components (materials, labor, equipment) using bills of quantities; considered the most accurate method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Summing all elements (excavation + concrete + finishes + MEP works) = total cost (e.g., 1,230,000 SAR)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900">
                          <a:latin typeface="Alexandria"/>
                        </a:rPr>
                        <a:t>Very High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2667777"/>
                  </a:ext>
                </a:extLst>
              </a:tr>
              <a:tr h="91861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Unit Comparison (m² Method)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Based on a unit cost per square meter derived from comparable projects, adjusted for location and specifications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Area × unit cost (500 × 3,500 = 1,750,000 SAR)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900">
                          <a:latin typeface="Alexandria"/>
                        </a:rPr>
                        <a:t>Moderate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2621715"/>
                  </a:ext>
                </a:extLst>
              </a:tr>
              <a:tr h="7735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Functional Unit Method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Based on cost per functional unit (e.g., office, room, hospital bed), suitable for repetitive buildings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Number of units × cost per unit (10 offices × 150,000)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Good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6115429"/>
                  </a:ext>
                </a:extLst>
              </a:tr>
              <a:tr h="62852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Cost Indices Method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Updates historical costs using construction cost indices to reflect current price levels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Historical cost × index factor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Good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4397208"/>
                  </a:ext>
                </a:extLst>
              </a:tr>
              <a:tr h="7735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Market &amp; Contractor Data</a:t>
                      </a:r>
                    </a:p>
                  </a:txBody>
                  <a:tcPr marL="48348" marR="48348" marT="24174" marB="24174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4000"/>
                        </a:lnSpc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Based on current market data such as contractor quotations and feasibility studies, reflecting actual expected costs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Using contractor bids for similar projects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900" dirty="0">
                          <a:latin typeface="Alexandria"/>
                        </a:rPr>
                        <a:t>High</a:t>
                      </a:r>
                    </a:p>
                  </a:txBody>
                  <a:tcPr marL="48348" marR="48348" marT="24174" marB="24174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26884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811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196E2-3894-02E6-A3C1-F841A3FD2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20C63A1-0644-C956-2CF9-6A33F8346E74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1C89643-3316-5443-51E4-68E34B3C462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40E097B-AD96-72EA-B315-52D598BABFF6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775A71-D7CE-0BCF-0F22-485394CE2578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DEF5146-6EA1-C44C-7AF6-7976DA1044F8}"/>
              </a:ext>
            </a:extLst>
          </p:cNvPr>
          <p:cNvGrpSpPr/>
          <p:nvPr/>
        </p:nvGrpSpPr>
        <p:grpSpPr>
          <a:xfrm>
            <a:off x="5857701" y="1064889"/>
            <a:ext cx="3290173" cy="545196"/>
            <a:chOff x="4226379" y="1915945"/>
            <a:chExt cx="3511683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342031F-5EBF-3A10-DBAA-AA173C9635DC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66FFFF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DB7A9F1-AE0D-5E9F-8205-44E291EB63A4}"/>
                </a:ext>
              </a:extLst>
            </p:cNvPr>
            <p:cNvSpPr txBox="1"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2. Replacement Cost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40376FD6-ADDA-B4A2-382E-A98D2BE9D9AE}"/>
              </a:ext>
            </a:extLst>
          </p:cNvPr>
          <p:cNvSpPr txBox="1"/>
          <p:nvPr/>
        </p:nvSpPr>
        <p:spPr>
          <a:xfrm>
            <a:off x="359230" y="1538244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Replacement Cost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6916E1A-5A83-164B-1114-71FA6999C8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418314"/>
              </p:ext>
            </p:extLst>
          </p:nvPr>
        </p:nvGraphicFramePr>
        <p:xfrm>
          <a:off x="966154" y="2858460"/>
          <a:ext cx="10515600" cy="347472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03561899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84979579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1195545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37694423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Quantity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Unit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848259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Excavation &amp; Foundations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200 m³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30,000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2742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Concrete Works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150 m³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800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120,000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96882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Masonry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400 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200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80,000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54710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Finishes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500 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1,500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750,000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3622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Electrical Works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Lump sum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3192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Plumbing Works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Lump sum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55527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Total</a:t>
                      </a:r>
                      <a:endParaRPr lang="en-US" sz="200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US" sz="200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US" sz="200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1,230,000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94992"/>
                  </a:ext>
                </a:extLst>
              </a:tr>
            </a:tbl>
          </a:graphicData>
        </a:graphic>
      </p:graphicFrame>
      <p:sp>
        <p:nvSpPr>
          <p:cNvPr id="7" name="Star: 10 Points 6">
            <a:extLst>
              <a:ext uri="{FF2B5EF4-FFF2-40B4-BE49-F238E27FC236}">
                <a16:creationId xmlns:a16="http://schemas.microsoft.com/office/drawing/2014/main" id="{AA0E5E01-B7BC-81E9-8370-728CCD4A0226}"/>
              </a:ext>
            </a:extLst>
          </p:cNvPr>
          <p:cNvSpPr/>
          <p:nvPr/>
        </p:nvSpPr>
        <p:spPr>
          <a:xfrm>
            <a:off x="3784356" y="2175137"/>
            <a:ext cx="4879197" cy="48759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Quantity Survey Example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433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7E2D4D-E4CD-92E5-4D8B-DD06F18B38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EF82E1C-20D8-B201-DC6D-8DC0A9DBCDE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840CFCB-E34A-F17A-6066-55C0D5E80B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2E9CCA-1E44-489A-9884-DD7AE0AF9649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43B649-74EB-12A8-3D98-5FAD591C077F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3783C2D-96CA-7F60-9682-5458E72A8269}"/>
              </a:ext>
            </a:extLst>
          </p:cNvPr>
          <p:cNvGrpSpPr/>
          <p:nvPr/>
        </p:nvGrpSpPr>
        <p:grpSpPr>
          <a:xfrm>
            <a:off x="5857701" y="1064889"/>
            <a:ext cx="3290173" cy="545196"/>
            <a:chOff x="4226379" y="1915945"/>
            <a:chExt cx="3511683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F896A6F-127E-687A-23E0-3938D6B4570A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66FFFF"/>
            </a:solidFill>
            <a:ln>
              <a:solidFill>
                <a:srgbClr val="00B0F0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BF81C4B-6166-CB36-906C-5EC1136047E9}"/>
                </a:ext>
              </a:extLst>
            </p:cNvPr>
            <p:cNvSpPr txBox="1"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2. Replacement Cost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E19F1E1-5CAA-ED98-C484-0FC1FD90FDF3}"/>
              </a:ext>
            </a:extLst>
          </p:cNvPr>
          <p:cNvSpPr txBox="1"/>
          <p:nvPr/>
        </p:nvSpPr>
        <p:spPr>
          <a:xfrm>
            <a:off x="359230" y="1538244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Methods of Estimating Replacement Cost</a:t>
            </a: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F0ED846D-75BA-CC6C-AD17-2869E1802D0C}"/>
              </a:ext>
            </a:extLst>
          </p:cNvPr>
          <p:cNvSpPr/>
          <p:nvPr/>
        </p:nvSpPr>
        <p:spPr>
          <a:xfrm>
            <a:off x="1327621" y="2102815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No single method is universally appropriate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2" name="Arrow: Pentagon 11">
            <a:extLst>
              <a:ext uri="{FF2B5EF4-FFF2-40B4-BE49-F238E27FC236}">
                <a16:creationId xmlns:a16="http://schemas.microsoft.com/office/drawing/2014/main" id="{65C62296-E504-76D3-D9D3-E2A75C468CA6}"/>
              </a:ext>
            </a:extLst>
          </p:cNvPr>
          <p:cNvSpPr/>
          <p:nvPr/>
        </p:nvSpPr>
        <p:spPr>
          <a:xfrm>
            <a:off x="1327621" y="3303751"/>
            <a:ext cx="6445530" cy="497208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dirty="0">
                <a:solidFill>
                  <a:prstClr val="black"/>
                </a:solidFill>
                <a:latin typeface="Alexandria"/>
              </a:rPr>
              <a:t>Selection depends on: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3" name="Flowchart: Document 12">
            <a:extLst>
              <a:ext uri="{FF2B5EF4-FFF2-40B4-BE49-F238E27FC236}">
                <a16:creationId xmlns:a16="http://schemas.microsoft.com/office/drawing/2014/main" id="{E42001FA-25A5-1095-532B-86EF25B22D65}"/>
              </a:ext>
            </a:extLst>
          </p:cNvPr>
          <p:cNvSpPr/>
          <p:nvPr/>
        </p:nvSpPr>
        <p:spPr>
          <a:xfrm>
            <a:off x="7727584" y="2872263"/>
            <a:ext cx="3663670" cy="1544754"/>
          </a:xfrm>
          <a:prstGeom prst="flowChartDocumen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Required level of accuracy.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 Data availability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Valuation purpose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Property type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4" name="Flowchart: Document 13">
            <a:extLst>
              <a:ext uri="{FF2B5EF4-FFF2-40B4-BE49-F238E27FC236}">
                <a16:creationId xmlns:a16="http://schemas.microsoft.com/office/drawing/2014/main" id="{1DB7FAD7-B4A2-8764-2A8B-8AB5133C06D8}"/>
              </a:ext>
            </a:extLst>
          </p:cNvPr>
          <p:cNvSpPr/>
          <p:nvPr/>
        </p:nvSpPr>
        <p:spPr>
          <a:xfrm>
            <a:off x="2091373" y="5319756"/>
            <a:ext cx="9565822" cy="786576"/>
          </a:xfrm>
          <a:prstGeom prst="flowChartDocumen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prstClr val="black"/>
                </a:solidFill>
                <a:latin typeface="Alexandria"/>
              </a:rPr>
              <a:t>Quantity Survey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→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 Market Data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→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 Functional Unit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→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 Cost Indices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→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 Unit Comparison</a:t>
            </a: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  <p:sp>
        <p:nvSpPr>
          <p:cNvPr id="18" name="Flowchart: Magnetic Disk 17">
            <a:extLst>
              <a:ext uri="{FF2B5EF4-FFF2-40B4-BE49-F238E27FC236}">
                <a16:creationId xmlns:a16="http://schemas.microsoft.com/office/drawing/2014/main" id="{6C51EBE3-14BF-19B8-FF47-9C746D3DE68F}"/>
              </a:ext>
            </a:extLst>
          </p:cNvPr>
          <p:cNvSpPr/>
          <p:nvPr/>
        </p:nvSpPr>
        <p:spPr>
          <a:xfrm>
            <a:off x="180431" y="4971386"/>
            <a:ext cx="1839521" cy="1304258"/>
          </a:xfrm>
          <a:prstGeom prst="flowChartMagneticDisk">
            <a:avLst/>
          </a:prstGeom>
          <a:solidFill>
            <a:srgbClr val="F2FBFC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US" sz="2000" b="1" dirty="0">
                <a:solidFill>
                  <a:srgbClr val="002060"/>
                </a:solidFill>
                <a:latin typeface="Alexandria"/>
              </a:rPr>
              <a:t>Accuracy Ranking:</a:t>
            </a:r>
          </a:p>
        </p:txBody>
      </p:sp>
    </p:spTree>
    <p:extLst>
      <p:ext uri="{BB962C8B-B14F-4D97-AF65-F5344CB8AC3E}">
        <p14:creationId xmlns:p14="http://schemas.microsoft.com/office/powerpoint/2010/main" val="66434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8" grpId="0" animBg="1"/>
      <p:bldP spid="12" grpId="0" animBg="1"/>
      <p:bldP spid="13" grpId="0" animBg="1"/>
      <p:bldP spid="14" grpId="0" animBg="1"/>
      <p:bldP spid="1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4F2F69-8BA5-B0AF-D071-AABDADAAC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F4E3F65-BF48-98B8-D400-C4A67394511F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0A2BDC7-13AC-C23D-AD33-76321AE1E8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9EC826-09F6-2A21-6478-6442810E566D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BEC6A7-FA9D-18EC-15B4-A8ED82774535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342F185-11EB-FB5F-9891-83544EE0868E}"/>
              </a:ext>
            </a:extLst>
          </p:cNvPr>
          <p:cNvGrpSpPr/>
          <p:nvPr/>
        </p:nvGrpSpPr>
        <p:grpSpPr>
          <a:xfrm>
            <a:off x="4988666" y="1580285"/>
            <a:ext cx="3511684" cy="674703"/>
            <a:chOff x="4108312" y="1915945"/>
            <a:chExt cx="3629752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3A50FDD-F3E1-8F8F-4D3B-73A566817855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74EBEDC2-F911-ADC4-076B-76837F8FC946}"/>
                </a:ext>
              </a:extLst>
            </p:cNvPr>
            <p:cNvSpPr txBox="1"/>
            <p:nvPr/>
          </p:nvSpPr>
          <p:spPr>
            <a:xfrm>
              <a:off x="4108312" y="1915945"/>
              <a:ext cx="3629752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>
              <a:lvl1pPr>
                <a:defRPr sz="2200" b="1" i="0">
                  <a:solidFill>
                    <a:schemeClr val="tx1"/>
                  </a:solidFill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3. Depreciation</a:t>
              </a:r>
            </a:p>
          </p:txBody>
        </p:sp>
      </p:grpSp>
      <p:sp>
        <p:nvSpPr>
          <p:cNvPr id="7" name="Flowchart: Predefined Process 6">
            <a:extLst>
              <a:ext uri="{FF2B5EF4-FFF2-40B4-BE49-F238E27FC236}">
                <a16:creationId xmlns:a16="http://schemas.microsoft.com/office/drawing/2014/main" id="{2FD00023-DE42-E114-1C6A-F28586577C7A}"/>
              </a:ext>
            </a:extLst>
          </p:cNvPr>
          <p:cNvSpPr/>
          <p:nvPr/>
        </p:nvSpPr>
        <p:spPr>
          <a:xfrm>
            <a:off x="1333001" y="2548799"/>
            <a:ext cx="10332724" cy="662936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srgbClr val="C00000"/>
                </a:solidFill>
                <a:latin typeface="Alexandria"/>
              </a:rPr>
              <a:t>Depreciation in real estate valuation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is any loss in value of a building relative to its replacement cost, and it includes three main types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: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82C114F-6F33-9A04-280B-52C27DF242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7544713"/>
              </p:ext>
            </p:extLst>
          </p:nvPr>
        </p:nvGraphicFramePr>
        <p:xfrm>
          <a:off x="180431" y="3754467"/>
          <a:ext cx="12011569" cy="2757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2319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Graphic spid="3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91F08-8980-BAA8-2AA6-9D9821F09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B9EA1DE-F3AC-1E40-B232-EF2882BEEEBA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0EF9EB5-D422-B5EE-C2D1-1B3E87DB6F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FC94E7-1991-8358-0FAD-FBA6B7E31944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E664EB-EE8A-31A1-B007-670D1471371C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5A52C4B-66F4-BF5D-876D-15AF8407464F}"/>
              </a:ext>
            </a:extLst>
          </p:cNvPr>
          <p:cNvGrpSpPr/>
          <p:nvPr/>
        </p:nvGrpSpPr>
        <p:grpSpPr>
          <a:xfrm>
            <a:off x="4988666" y="1580285"/>
            <a:ext cx="3511684" cy="674703"/>
            <a:chOff x="4108312" y="1915945"/>
            <a:chExt cx="3629752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A6212BD-599F-7449-CE2A-29454E5498DE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6B4797A-C3B2-F3B1-A97E-6BAE31B5B839}"/>
                </a:ext>
              </a:extLst>
            </p:cNvPr>
            <p:cNvSpPr txBox="1"/>
            <p:nvPr/>
          </p:nvSpPr>
          <p:spPr>
            <a:xfrm>
              <a:off x="4108312" y="1915945"/>
              <a:ext cx="3629752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>
              <a:lvl1pPr>
                <a:defRPr sz="2200" b="1" i="0">
                  <a:solidFill>
                    <a:schemeClr val="tx1"/>
                  </a:solidFill>
                </a:defRPr>
              </a:lvl1pPr>
            </a:lstStyle>
            <a:p>
              <a:pPr algn="ctr"/>
              <a:r>
                <a:rPr lang="en-US" dirty="0"/>
                <a:t>3. Depreciation</a:t>
              </a:r>
            </a:p>
          </p:txBody>
        </p:sp>
      </p:grpSp>
      <p:sp>
        <p:nvSpPr>
          <p:cNvPr id="7" name="Flowchart: Predefined Process 6">
            <a:extLst>
              <a:ext uri="{FF2B5EF4-FFF2-40B4-BE49-F238E27FC236}">
                <a16:creationId xmlns:a16="http://schemas.microsoft.com/office/drawing/2014/main" id="{01A4457A-C921-9B7E-0AE1-40ABDD0CF431}"/>
              </a:ext>
            </a:extLst>
          </p:cNvPr>
          <p:cNvSpPr/>
          <p:nvPr/>
        </p:nvSpPr>
        <p:spPr>
          <a:xfrm>
            <a:off x="1333001" y="2548799"/>
            <a:ext cx="10332724" cy="662936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srgbClr val="C00000"/>
                </a:solidFill>
                <a:latin typeface="Alexandria"/>
              </a:rPr>
              <a:t>Caused by: </a:t>
            </a:r>
            <a:r>
              <a:rPr lang="en-US" sz="2000" b="1" dirty="0">
                <a:solidFill>
                  <a:schemeClr val="tx1"/>
                </a:solidFill>
                <a:latin typeface="Alexandria"/>
              </a:rPr>
              <a:t>Natural wear and tear over time &amp; Deferred maintenance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0E1CAC3-1560-C106-0772-AC846431A75F}"/>
              </a:ext>
            </a:extLst>
          </p:cNvPr>
          <p:cNvGrpSpPr/>
          <p:nvPr/>
        </p:nvGrpSpPr>
        <p:grpSpPr>
          <a:xfrm>
            <a:off x="180431" y="2444256"/>
            <a:ext cx="2445748" cy="872021"/>
            <a:chOff x="0" y="1885165"/>
            <a:chExt cx="3511683" cy="872021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5D87712-31BA-AA08-E654-130CBBDCABA7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CC99FF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79E5F7C-A13C-1EAD-6297-72EDC1575B3E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None/>
              </a:pPr>
              <a:r>
                <a:rPr lang="en-US" sz="2200" b="1" kern="1200" dirty="0">
                  <a:solidFill>
                    <a:schemeClr val="tx1"/>
                  </a:solidFill>
                  <a:latin typeface="Alexandria"/>
                </a:rPr>
                <a:t>1) Physical Deterioration</a:t>
              </a:r>
            </a:p>
          </p:txBody>
        </p:sp>
      </p:grp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D39F1271-2232-296B-54BC-F3195207F6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085046"/>
              </p:ext>
            </p:extLst>
          </p:nvPr>
        </p:nvGraphicFramePr>
        <p:xfrm>
          <a:off x="1042423" y="3447723"/>
          <a:ext cx="5702085" cy="2194560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1554032">
                  <a:extLst>
                    <a:ext uri="{9D8B030D-6E8A-4147-A177-3AD203B41FA5}">
                      <a16:colId xmlns:a16="http://schemas.microsoft.com/office/drawing/2014/main" val="2110935398"/>
                    </a:ext>
                  </a:extLst>
                </a:gridCol>
                <a:gridCol w="4148053">
                  <a:extLst>
                    <a:ext uri="{9D8B030D-6E8A-4147-A177-3AD203B41FA5}">
                      <a16:colId xmlns:a16="http://schemas.microsoft.com/office/drawing/2014/main" val="25413463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>
                          <a:latin typeface="Alexandria"/>
                        </a:rPr>
                        <a:t>Condition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>
                          <a:latin typeface="Alexandria"/>
                        </a:rPr>
                        <a:t>Estimated Depreciation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87261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Very Good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5–15%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07674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Good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15–30%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02959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Average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30–50%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6193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Poor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50–75%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9349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>
                          <a:latin typeface="Alexandria"/>
                        </a:rPr>
                        <a:t>Very Poor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>
                          <a:latin typeface="Alexandria"/>
                        </a:rPr>
                        <a:t>75–95%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7300266"/>
                  </a:ext>
                </a:extLst>
              </a:tr>
            </a:tbl>
          </a:graphicData>
        </a:graphic>
      </p:graphicFrame>
      <p:pic>
        <p:nvPicPr>
          <p:cNvPr id="27" name="Picture 26">
            <a:extLst>
              <a:ext uri="{FF2B5EF4-FFF2-40B4-BE49-F238E27FC236}">
                <a16:creationId xmlns:a16="http://schemas.microsoft.com/office/drawing/2014/main" id="{7441C09D-A120-EA31-6090-CA7506DB14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423" y="5878271"/>
            <a:ext cx="6631834" cy="776245"/>
          </a:xfrm>
          <a:prstGeom prst="rect">
            <a:avLst/>
          </a:prstGeom>
        </p:spPr>
      </p:pic>
      <p:sp>
        <p:nvSpPr>
          <p:cNvPr id="28" name="Rectangle: Top Corners Rounded 27">
            <a:extLst>
              <a:ext uri="{FF2B5EF4-FFF2-40B4-BE49-F238E27FC236}">
                <a16:creationId xmlns:a16="http://schemas.microsoft.com/office/drawing/2014/main" id="{C5FF5E99-6FD2-36C9-478B-27A706C3BD1F}"/>
              </a:ext>
            </a:extLst>
          </p:cNvPr>
          <p:cNvSpPr/>
          <p:nvPr/>
        </p:nvSpPr>
        <p:spPr>
          <a:xfrm>
            <a:off x="8124082" y="5039404"/>
            <a:ext cx="3894751" cy="1177832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Effective Age= 15 years</a:t>
            </a:r>
          </a:p>
          <a:p>
            <a:pPr marL="342900" lvl="0" indent="-342900">
              <a:spcBef>
                <a:spcPts val="600"/>
              </a:spcBef>
              <a:spcAft>
                <a:spcPts val="12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 Total Economic Life= 60 years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29" name="Star: 10 Points 28">
            <a:extLst>
              <a:ext uri="{FF2B5EF4-FFF2-40B4-BE49-F238E27FC236}">
                <a16:creationId xmlns:a16="http://schemas.microsoft.com/office/drawing/2014/main" id="{F6D92061-ADDD-10AA-ACF2-D4C42CEFCBE2}"/>
              </a:ext>
            </a:extLst>
          </p:cNvPr>
          <p:cNvSpPr/>
          <p:nvPr/>
        </p:nvSpPr>
        <p:spPr>
          <a:xfrm>
            <a:off x="8643275" y="4342574"/>
            <a:ext cx="2856364" cy="487595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Example:</a:t>
            </a:r>
          </a:p>
        </p:txBody>
      </p:sp>
      <p:sp>
        <p:nvSpPr>
          <p:cNvPr id="30" name="Flowchart: Predefined Process 29">
            <a:extLst>
              <a:ext uri="{FF2B5EF4-FFF2-40B4-BE49-F238E27FC236}">
                <a16:creationId xmlns:a16="http://schemas.microsoft.com/office/drawing/2014/main" id="{11B06E6D-23CF-2595-1453-FC0D8BCBA790}"/>
              </a:ext>
            </a:extLst>
          </p:cNvPr>
          <p:cNvSpPr/>
          <p:nvPr/>
        </p:nvSpPr>
        <p:spPr>
          <a:xfrm>
            <a:off x="8018565" y="6333180"/>
            <a:ext cx="4105786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Physical Depreciation= 25%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210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8" grpId="0" animBg="1"/>
      <p:bldP spid="29" grpId="0" animBg="1"/>
      <p:bldP spid="3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0B279-D37E-4ECD-5FD9-0E1FE477B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2BC46FB-7C2F-8BE4-2A86-2093C4D2753C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F259671-0BEE-2C0C-A03E-79E83086B1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0991D90-537D-72D1-F02F-3F882C75E7EF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D90CA1-BE28-6052-357F-210B978C79FA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17246B1-2FA3-37CF-04A4-6595C47D67C6}"/>
              </a:ext>
            </a:extLst>
          </p:cNvPr>
          <p:cNvGrpSpPr/>
          <p:nvPr/>
        </p:nvGrpSpPr>
        <p:grpSpPr>
          <a:xfrm>
            <a:off x="4988666" y="1580285"/>
            <a:ext cx="3511684" cy="674703"/>
            <a:chOff x="4108312" y="1915945"/>
            <a:chExt cx="3629752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0102FB-2138-F130-C3FC-232C2A6EEAC0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CA7915E-E6A1-D798-E12E-B1E52C8D5A08}"/>
                </a:ext>
              </a:extLst>
            </p:cNvPr>
            <p:cNvSpPr txBox="1"/>
            <p:nvPr/>
          </p:nvSpPr>
          <p:spPr>
            <a:xfrm>
              <a:off x="4108312" y="1915945"/>
              <a:ext cx="3629752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>
              <a:lvl1pPr>
                <a:defRPr sz="2200" b="1" i="0">
                  <a:solidFill>
                    <a:schemeClr val="tx1"/>
                  </a:solidFill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3. Depreciation</a:t>
              </a:r>
            </a:p>
          </p:txBody>
        </p:sp>
      </p:grpSp>
      <p:sp>
        <p:nvSpPr>
          <p:cNvPr id="7" name="Flowchart: Predefined Process 6">
            <a:extLst>
              <a:ext uri="{FF2B5EF4-FFF2-40B4-BE49-F238E27FC236}">
                <a16:creationId xmlns:a16="http://schemas.microsoft.com/office/drawing/2014/main" id="{CB9C6EA5-E6FB-7B81-5E8D-E2335F7F6730}"/>
              </a:ext>
            </a:extLst>
          </p:cNvPr>
          <p:cNvSpPr/>
          <p:nvPr/>
        </p:nvSpPr>
        <p:spPr>
          <a:xfrm>
            <a:off x="1333001" y="2548799"/>
            <a:ext cx="10321724" cy="662936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schemeClr val="tx1"/>
                </a:solidFill>
                <a:latin typeface="Alexandria"/>
              </a:rPr>
              <a:t>Results from the building’s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inability to meet modern functional requirements: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FD9ECE1-102C-5DED-B550-55DF1C380C8A}"/>
              </a:ext>
            </a:extLst>
          </p:cNvPr>
          <p:cNvGrpSpPr/>
          <p:nvPr/>
        </p:nvGrpSpPr>
        <p:grpSpPr>
          <a:xfrm>
            <a:off x="180431" y="2444256"/>
            <a:ext cx="2445748" cy="872021"/>
            <a:chOff x="0" y="1885165"/>
            <a:chExt cx="3511683" cy="872021"/>
          </a:xfrm>
          <a:solidFill>
            <a:srgbClr val="F371CE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CBFFE51-5C62-EA7D-22C4-FE8FECBC8010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063181F-44D1-3D7C-1F6A-55077945884C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2) Functional Obsolescence</a:t>
              </a:r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FF92FC5-B817-4B83-777F-47FE22F216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480761"/>
              </p:ext>
            </p:extLst>
          </p:nvPr>
        </p:nvGraphicFramePr>
        <p:xfrm>
          <a:off x="838200" y="3541724"/>
          <a:ext cx="10515600" cy="237744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154506285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6963979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Example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Cause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262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Outdated design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Changing market needs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1319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Low ceiling height (industrial)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Technological advancement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98876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Insufficient parking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Changing mobility patterns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7371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Poor energy efficiency (ESG)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Environmental requirements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78049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Lack of smart systems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Technological development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9873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991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87D49E-B01C-40FB-7284-29EC6B8D96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FF1FB6D-F38F-3EB3-4FCB-C4CA2878F99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2E392C3-CD27-542F-E88F-C8C3D68F97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337ABB-3356-5B26-EFBB-24B67A782704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7035F7-B1D6-4C4D-2B94-C39242A988D8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E764A89-89A9-D2F6-1256-13CC5C9DC948}"/>
              </a:ext>
            </a:extLst>
          </p:cNvPr>
          <p:cNvGrpSpPr/>
          <p:nvPr/>
        </p:nvGrpSpPr>
        <p:grpSpPr>
          <a:xfrm>
            <a:off x="4988666" y="1580285"/>
            <a:ext cx="3511684" cy="674703"/>
            <a:chOff x="4108312" y="1915945"/>
            <a:chExt cx="3629752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9D8C4F2-5469-1C7E-4E3C-3FA839BD6423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7B2D199-8EE9-34C2-82F9-81E5BFC38AAF}"/>
                </a:ext>
              </a:extLst>
            </p:cNvPr>
            <p:cNvSpPr txBox="1"/>
            <p:nvPr/>
          </p:nvSpPr>
          <p:spPr>
            <a:xfrm>
              <a:off x="4108312" y="1915945"/>
              <a:ext cx="3629752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>
              <a:lvl1pPr>
                <a:defRPr sz="2200" b="1" i="0">
                  <a:solidFill>
                    <a:schemeClr val="tx1"/>
                  </a:solidFill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3. Depreciation</a:t>
              </a:r>
            </a:p>
          </p:txBody>
        </p:sp>
      </p:grpSp>
      <p:sp>
        <p:nvSpPr>
          <p:cNvPr id="7" name="Flowchart: Predefined Process 6">
            <a:extLst>
              <a:ext uri="{FF2B5EF4-FFF2-40B4-BE49-F238E27FC236}">
                <a16:creationId xmlns:a16="http://schemas.microsoft.com/office/drawing/2014/main" id="{5B25D5B1-E07D-F28E-6E57-FB0A7888E0DE}"/>
              </a:ext>
            </a:extLst>
          </p:cNvPr>
          <p:cNvSpPr/>
          <p:nvPr/>
        </p:nvSpPr>
        <p:spPr>
          <a:xfrm>
            <a:off x="1333001" y="2548799"/>
            <a:ext cx="10321724" cy="662936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000" b="1" dirty="0">
                <a:solidFill>
                  <a:prstClr val="black"/>
                </a:solidFill>
                <a:latin typeface="Alexandria"/>
              </a:rPr>
              <a:t>Results from </a:t>
            </a:r>
            <a:r>
              <a:rPr lang="en-US" sz="2000" b="1" dirty="0">
                <a:solidFill>
                  <a:srgbClr val="C00000"/>
                </a:solidFill>
                <a:latin typeface="Alexandria"/>
              </a:rPr>
              <a:t>external factors beyond the property’s control: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3825779-BE24-AD08-1778-EE7AB3DD1B5E}"/>
              </a:ext>
            </a:extLst>
          </p:cNvPr>
          <p:cNvGrpSpPr/>
          <p:nvPr/>
        </p:nvGrpSpPr>
        <p:grpSpPr>
          <a:xfrm>
            <a:off x="180431" y="2444256"/>
            <a:ext cx="2445748" cy="872021"/>
            <a:chOff x="0" y="1885165"/>
            <a:chExt cx="3511683" cy="872021"/>
          </a:xfrm>
          <a:solidFill>
            <a:srgbClr val="F371CE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6A7B1E-4898-1A50-7100-B9D36EA2E0E9}"/>
                </a:ext>
              </a:extLst>
            </p:cNvPr>
            <p:cNvSpPr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9BE9C7D-6B39-9E29-9196-95A4ADACD76B}"/>
                </a:ext>
              </a:extLst>
            </p:cNvPr>
            <p:cNvSpPr txBox="1"/>
            <p:nvPr/>
          </p:nvSpPr>
          <p:spPr>
            <a:xfrm>
              <a:off x="0" y="1885165"/>
              <a:ext cx="3511683" cy="872021"/>
            </a:xfrm>
            <a:prstGeom prst="rect">
              <a:avLst/>
            </a:prstGeom>
            <a:solidFill>
              <a:srgbClr val="FFFF66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779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lexandria"/>
                  <a:ea typeface="+mn-ea"/>
                  <a:cs typeface="+mn-cs"/>
                </a:rPr>
                <a:t>3) Economic (External) Obsolescence</a:t>
              </a:r>
            </a:p>
          </p:txBody>
        </p:sp>
      </p:grp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28B5D68B-E896-D202-FB71-FD8D911D98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0699985"/>
              </p:ext>
            </p:extLst>
          </p:nvPr>
        </p:nvGraphicFramePr>
        <p:xfrm>
          <a:off x="962187" y="3429000"/>
          <a:ext cx="10515600" cy="237744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423071443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8606433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Example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Cause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38949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Change from commercial to residential zoning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Urban planning changes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57348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Decline in demand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Economic trends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6015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Nuisance nearby (e.g., landfill)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External planning decisions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88308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 crisis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Macroeconomic conditions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10435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ESG regulatory requirements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Legal/environmental changes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0149762"/>
                  </a:ext>
                </a:extLst>
              </a:tr>
            </a:tbl>
          </a:graphicData>
        </a:graphic>
      </p:graphicFrame>
      <p:sp>
        <p:nvSpPr>
          <p:cNvPr id="17" name="Arrow: Pentagon 16">
            <a:extLst>
              <a:ext uri="{FF2B5EF4-FFF2-40B4-BE49-F238E27FC236}">
                <a16:creationId xmlns:a16="http://schemas.microsoft.com/office/drawing/2014/main" id="{09E8758D-DF71-79AD-EE97-58DF840D03AE}"/>
              </a:ext>
            </a:extLst>
          </p:cNvPr>
          <p:cNvSpPr/>
          <p:nvPr/>
        </p:nvSpPr>
        <p:spPr>
          <a:xfrm>
            <a:off x="776206" y="5975804"/>
            <a:ext cx="11304620" cy="714751"/>
          </a:xfrm>
          <a:prstGeom prst="homePlate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ts val="600"/>
              </a:spcBef>
              <a:spcAft>
                <a:spcPts val="600"/>
              </a:spcAft>
              <a:defRPr/>
            </a:pPr>
            <a:endParaRPr lang="en-US" sz="2000" b="1" dirty="0">
              <a:solidFill>
                <a:prstClr val="black"/>
              </a:solidFill>
              <a:latin typeface="Alexandria"/>
            </a:endParaRPr>
          </a:p>
          <a:p>
            <a:pPr lvl="0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Negative ESG characteristics </a:t>
            </a:r>
            <a:r>
              <a:rPr lang="en-US" sz="2000" dirty="0">
                <a:solidFill>
                  <a:prstClr val="black"/>
                </a:solidFill>
                <a:latin typeface="Alexandria"/>
              </a:rPr>
              <a:t>(e.g., poor energy efficiency) may be considered </a:t>
            </a:r>
            <a:r>
              <a:rPr lang="en-US" sz="2000" b="1" dirty="0">
                <a:solidFill>
                  <a:prstClr val="black"/>
                </a:solidFill>
                <a:latin typeface="Alexandria"/>
              </a:rPr>
              <a:t>a form of economic obsolescence.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</a:rPr>
            </a:b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</a:endParaRPr>
          </a:p>
        </p:txBody>
      </p:sp>
    </p:spTree>
    <p:extLst>
      <p:ext uri="{BB962C8B-B14F-4D97-AF65-F5344CB8AC3E}">
        <p14:creationId xmlns:p14="http://schemas.microsoft.com/office/powerpoint/2010/main" val="61090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F25EF-09E9-E74F-BC48-DD5B30D94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D0737DB-0ACF-B992-685A-4318D3CBCFEE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AEB0621-5073-862A-8343-8B5E268B70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060C9D-E18F-A46C-893E-77BEA2817D27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B3FFAA-D447-0748-5AE2-9C6D203388BC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597DCA7-01B4-0097-59C8-A80717465201}"/>
              </a:ext>
            </a:extLst>
          </p:cNvPr>
          <p:cNvGrpSpPr/>
          <p:nvPr/>
        </p:nvGrpSpPr>
        <p:grpSpPr>
          <a:xfrm>
            <a:off x="4988666" y="1580285"/>
            <a:ext cx="3511684" cy="674703"/>
            <a:chOff x="4108312" y="1915945"/>
            <a:chExt cx="3629752" cy="84124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C7C9727-6D3B-7027-F71B-0F0A4DFD012B}"/>
                </a:ext>
              </a:extLst>
            </p:cNvPr>
            <p:cNvSpPr/>
            <p:nvPr/>
          </p:nvSpPr>
          <p:spPr>
            <a:xfrm>
              <a:off x="4226379" y="1915945"/>
              <a:ext cx="3511683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18C4DD7-ADB4-D29A-F006-5F44BF6C4E20}"/>
                </a:ext>
              </a:extLst>
            </p:cNvPr>
            <p:cNvSpPr txBox="1"/>
            <p:nvPr/>
          </p:nvSpPr>
          <p:spPr>
            <a:xfrm>
              <a:off x="4108312" y="1915945"/>
              <a:ext cx="3629752" cy="841241"/>
            </a:xfrm>
            <a:prstGeom prst="rect">
              <a:avLst/>
            </a:prstGeom>
            <a:solidFill>
              <a:srgbClr val="92D050"/>
            </a:solidFill>
            <a:ln w="12700" cap="flat" cmpd="sng" algn="ctr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prstDash val="solid"/>
              <a:miter lim="800000"/>
            </a:ln>
            <a:effectLst/>
          </p:spPr>
          <p:txBody>
            <a:bodyPr spcFirstLastPara="0" vert="horz" wrap="square" lIns="13970" tIns="13970" rIns="13970" bIns="13970" numCol="1" spcCol="1270" anchor="ctr" anchorCtr="0">
              <a:noAutofit/>
            </a:bodyPr>
            <a:lstStyle>
              <a:lvl1pPr>
                <a:defRPr sz="2200" b="1" i="0">
                  <a:solidFill>
                    <a:schemeClr val="tx1"/>
                  </a:solidFill>
                </a:defRPr>
              </a:lvl1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3. Depreciation</a:t>
              </a:r>
            </a:p>
          </p:txBody>
        </p:sp>
      </p:grp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B1954F0-D1B7-C68E-567D-A4E4D8941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476671"/>
              </p:ext>
            </p:extLst>
          </p:nvPr>
        </p:nvGraphicFramePr>
        <p:xfrm>
          <a:off x="180431" y="2721134"/>
          <a:ext cx="11737764" cy="3820678"/>
        </p:xfrm>
        <a:graphic>
          <a:graphicData uri="http://schemas.openxmlformats.org/drawingml/2006/table">
            <a:tbl>
              <a:tblPr/>
              <a:tblGrid>
                <a:gridCol w="1956294">
                  <a:extLst>
                    <a:ext uri="{9D8B030D-6E8A-4147-A177-3AD203B41FA5}">
                      <a16:colId xmlns:a16="http://schemas.microsoft.com/office/drawing/2014/main" val="1803546807"/>
                    </a:ext>
                  </a:extLst>
                </a:gridCol>
                <a:gridCol w="1956294">
                  <a:extLst>
                    <a:ext uri="{9D8B030D-6E8A-4147-A177-3AD203B41FA5}">
                      <a16:colId xmlns:a16="http://schemas.microsoft.com/office/drawing/2014/main" val="3072314901"/>
                    </a:ext>
                  </a:extLst>
                </a:gridCol>
                <a:gridCol w="1956294">
                  <a:extLst>
                    <a:ext uri="{9D8B030D-6E8A-4147-A177-3AD203B41FA5}">
                      <a16:colId xmlns:a16="http://schemas.microsoft.com/office/drawing/2014/main" val="662436277"/>
                    </a:ext>
                  </a:extLst>
                </a:gridCol>
                <a:gridCol w="1956294">
                  <a:extLst>
                    <a:ext uri="{9D8B030D-6E8A-4147-A177-3AD203B41FA5}">
                      <a16:colId xmlns:a16="http://schemas.microsoft.com/office/drawing/2014/main" val="60844779"/>
                    </a:ext>
                  </a:extLst>
                </a:gridCol>
                <a:gridCol w="1956294">
                  <a:extLst>
                    <a:ext uri="{9D8B030D-6E8A-4147-A177-3AD203B41FA5}">
                      <a16:colId xmlns:a16="http://schemas.microsoft.com/office/drawing/2014/main" val="284898635"/>
                    </a:ext>
                  </a:extLst>
                </a:gridCol>
                <a:gridCol w="1956294">
                  <a:extLst>
                    <a:ext uri="{9D8B030D-6E8A-4147-A177-3AD203B41FA5}">
                      <a16:colId xmlns:a16="http://schemas.microsoft.com/office/drawing/2014/main" val="773616987"/>
                    </a:ext>
                  </a:extLst>
                </a:gridCol>
              </a:tblGrid>
              <a:tr h="48694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Type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Curability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Impact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Measurement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Example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800176"/>
                  </a:ext>
                </a:extLst>
              </a:tr>
              <a:tr h="123610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Physical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Wear and tear over time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Usually curable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Direct impact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Repair cost or age-life method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Cracks, deterioration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6388499"/>
                  </a:ext>
                </a:extLst>
              </a:tr>
              <a:tr h="123610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Functional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Design or utility inefficiency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Sometimes curable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Moderate to high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Cost to cure or value adjustment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Poor layout, outdated systems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730575"/>
                  </a:ext>
                </a:extLst>
              </a:tr>
              <a:tr h="8615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External adverse factors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Incurable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Significant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Market analysis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Noise, pollution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5561865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04E4F008-07BB-54E3-7A28-55929F87274D}"/>
              </a:ext>
            </a:extLst>
          </p:cNvPr>
          <p:cNvSpPr txBox="1"/>
          <p:nvPr/>
        </p:nvSpPr>
        <p:spPr>
          <a:xfrm>
            <a:off x="3000022" y="2321024"/>
            <a:ext cx="609858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latin typeface="Alexandria"/>
              </a:rPr>
              <a:t>Comparison of Depreciation Types</a:t>
            </a:r>
          </a:p>
        </p:txBody>
      </p:sp>
    </p:spTree>
    <p:extLst>
      <p:ext uri="{BB962C8B-B14F-4D97-AF65-F5344CB8AC3E}">
        <p14:creationId xmlns:p14="http://schemas.microsoft.com/office/powerpoint/2010/main" val="139625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91BA6-D48B-C95C-F4CD-3AF2713EA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CBC59D6-FDC9-D67C-79D4-648846FB1174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B1F0C46-F0A9-132F-ECF7-23752E46CA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D8F524-ACBF-2926-935B-F7E380A3242E}"/>
              </a:ext>
            </a:extLst>
          </p:cNvPr>
          <p:cNvSpPr txBox="1"/>
          <p:nvPr/>
        </p:nvSpPr>
        <p:spPr>
          <a:xfrm>
            <a:off x="5431552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FD8B33-104A-B3BF-ECCF-2C884D617808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Components of the Cost Approach (DRC)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7A2A26-3B44-67C6-16B7-C020FC4DB1B5}"/>
              </a:ext>
            </a:extLst>
          </p:cNvPr>
          <p:cNvSpPr txBox="1"/>
          <p:nvPr/>
        </p:nvSpPr>
        <p:spPr>
          <a:xfrm>
            <a:off x="5653248" y="1048040"/>
            <a:ext cx="3511684" cy="674703"/>
          </a:xfrm>
          <a:prstGeom prst="rect">
            <a:avLst/>
          </a:prstGeom>
          <a:solidFill>
            <a:srgbClr val="92D050"/>
          </a:solidFill>
          <a:ln w="12700" cap="flat" cmpd="sng" algn="ctr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prstDash val="solid"/>
            <a:miter lim="800000"/>
          </a:ln>
          <a:effectLst/>
        </p:spPr>
        <p:txBody>
          <a:bodyPr spcFirstLastPara="0" vert="horz" wrap="square" lIns="13970" tIns="13970" rIns="13970" bIns="13970" numCol="1" spcCol="1270" anchor="ctr" anchorCtr="0">
            <a:noAutofit/>
          </a:bodyPr>
          <a:lstStyle>
            <a:lvl1pPr>
              <a:defRPr sz="2200" b="1" i="0"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3. Depreciation</a:t>
            </a:r>
          </a:p>
        </p:txBody>
      </p:sp>
      <p:sp>
        <p:nvSpPr>
          <p:cNvPr id="3" name="Rectangle: Top Corners Rounded 2">
            <a:extLst>
              <a:ext uri="{FF2B5EF4-FFF2-40B4-BE49-F238E27FC236}">
                <a16:creationId xmlns:a16="http://schemas.microsoft.com/office/drawing/2014/main" id="{4F8525C1-A076-96BD-8800-2E6E6A6EE5F9}"/>
              </a:ext>
            </a:extLst>
          </p:cNvPr>
          <p:cNvSpPr/>
          <p:nvPr/>
        </p:nvSpPr>
        <p:spPr>
          <a:xfrm>
            <a:off x="3388494" y="1959882"/>
            <a:ext cx="6390937" cy="1469117"/>
          </a:xfrm>
          <a:prstGeom prst="round2Same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Building Age: 15 years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Economic Life: 50 years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Replacement Cost New: 3,000,000 SAR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Star: 10 Points 6">
            <a:extLst>
              <a:ext uri="{FF2B5EF4-FFF2-40B4-BE49-F238E27FC236}">
                <a16:creationId xmlns:a16="http://schemas.microsoft.com/office/drawing/2014/main" id="{5AAD76E0-8AF3-6D1B-C1C6-1CB613B71A76}"/>
              </a:ext>
            </a:extLst>
          </p:cNvPr>
          <p:cNvSpPr/>
          <p:nvPr/>
        </p:nvSpPr>
        <p:spPr>
          <a:xfrm>
            <a:off x="359230" y="2371625"/>
            <a:ext cx="2856364" cy="645630"/>
          </a:xfrm>
          <a:prstGeom prst="star10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📊 Example: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A82D586-C44C-A83F-5158-0A6E6C9AB6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7852708"/>
              </p:ext>
            </p:extLst>
          </p:nvPr>
        </p:nvGraphicFramePr>
        <p:xfrm>
          <a:off x="758294" y="3666138"/>
          <a:ext cx="10515600" cy="2377440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65992574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51355273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9559736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Calculation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74628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Physical (curable)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Deferred maintenance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50,000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51467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Physical (incurable)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(15/50) × 3,000,000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900,000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2965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Functional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5% × cost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70975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3% × cost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90,000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54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Total Depreciation</a:t>
                      </a:r>
                      <a:endParaRPr lang="en-US" sz="200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US" sz="2000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1,190,000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4362974"/>
                  </a:ext>
                </a:extLst>
              </a:tr>
            </a:tbl>
          </a:graphicData>
        </a:graphic>
      </p:graphicFrame>
      <p:sp>
        <p:nvSpPr>
          <p:cNvPr id="14" name="Flowchart: Predefined Process 13">
            <a:extLst>
              <a:ext uri="{FF2B5EF4-FFF2-40B4-BE49-F238E27FC236}">
                <a16:creationId xmlns:a16="http://schemas.microsoft.com/office/drawing/2014/main" id="{1E697AD9-5126-2F24-EBFD-98D8950D2BB7}"/>
              </a:ext>
            </a:extLst>
          </p:cNvPr>
          <p:cNvSpPr/>
          <p:nvPr/>
        </p:nvSpPr>
        <p:spPr>
          <a:xfrm>
            <a:off x="1512116" y="6237153"/>
            <a:ext cx="9167767" cy="455308"/>
          </a:xfrm>
          <a:prstGeom prst="flowChartPredefinedProcess">
            <a:avLst/>
          </a:prstGeom>
          <a:solidFill>
            <a:srgbClr val="FFFFEB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</a:rPr>
              <a:t>→ Depreciated Value = 3,000,000−1,190,000=1,810,000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161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 animBg="1"/>
      <p:bldP spid="7" grpId="0" animBg="1"/>
      <p:bldP spid="1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CA4866-0D03-E26D-8BBE-D53B728FA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EC07472-F4C8-461C-CECD-16D54B3E21A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E1B8802-3A8C-AAE2-B4B6-BF135D0463C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029888-9BD3-9B0E-382E-82ACAF97B296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C87C2B-7865-5CFE-C6C4-97ADF0117527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Steps of Applying the Cost Approach (DRC)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E14D8C-D57E-D935-8F36-D869AE11D680}"/>
              </a:ext>
            </a:extLst>
          </p:cNvPr>
          <p:cNvSpPr txBox="1"/>
          <p:nvPr/>
        </p:nvSpPr>
        <p:spPr>
          <a:xfrm>
            <a:off x="180431" y="1505623"/>
            <a:ext cx="7725131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1: Estimate Land Value (as if vacant, Highest and Best Use)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836911-D38B-409B-5C01-C7A68EBB1BF1}"/>
              </a:ext>
            </a:extLst>
          </p:cNvPr>
          <p:cNvSpPr txBox="1"/>
          <p:nvPr/>
        </p:nvSpPr>
        <p:spPr>
          <a:xfrm>
            <a:off x="506200" y="2005011"/>
            <a:ext cx="8536881" cy="531675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2: Estimate Replacement Cost of improvements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137D6AD-99DE-190E-0ED2-0CCA6D34343C}"/>
              </a:ext>
            </a:extLst>
          </p:cNvPr>
          <p:cNvSpPr txBox="1"/>
          <p:nvPr/>
        </p:nvSpPr>
        <p:spPr>
          <a:xfrm>
            <a:off x="1054037" y="2538951"/>
            <a:ext cx="8536880" cy="531675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3: Estimate Physical Depreciation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09ED6EE-01F2-8559-1D9F-C6F0C0556E9A}"/>
              </a:ext>
            </a:extLst>
          </p:cNvPr>
          <p:cNvSpPr txBox="1"/>
          <p:nvPr/>
        </p:nvSpPr>
        <p:spPr>
          <a:xfrm>
            <a:off x="1487032" y="3114541"/>
            <a:ext cx="84262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4: Estimate Functional Obsolescence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63D123-3FBA-F940-C6FB-83FF669B81E4}"/>
              </a:ext>
            </a:extLst>
          </p:cNvPr>
          <p:cNvSpPr txBox="1"/>
          <p:nvPr/>
        </p:nvSpPr>
        <p:spPr>
          <a:xfrm>
            <a:off x="2433732" y="3674632"/>
            <a:ext cx="78159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5: Estimate Economic Obsolescence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C93C3E-7FFF-9A0D-BFFF-2300DD728273}"/>
              </a:ext>
            </a:extLst>
          </p:cNvPr>
          <p:cNvSpPr txBox="1"/>
          <p:nvPr/>
        </p:nvSpPr>
        <p:spPr>
          <a:xfrm>
            <a:off x="2803714" y="4210821"/>
            <a:ext cx="78159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6: Calculate Total Depreciation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E3EF21-24AE-4EBB-94BC-E481E66FB9C7}"/>
              </a:ext>
            </a:extLst>
          </p:cNvPr>
          <p:cNvSpPr txBox="1"/>
          <p:nvPr/>
        </p:nvSpPr>
        <p:spPr>
          <a:xfrm>
            <a:off x="3173696" y="4757961"/>
            <a:ext cx="78159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7: Deduct depreciation from replacement cost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5DB865-CDE7-DE70-27CF-5B123B475283}"/>
              </a:ext>
            </a:extLst>
          </p:cNvPr>
          <p:cNvSpPr txBox="1"/>
          <p:nvPr/>
        </p:nvSpPr>
        <p:spPr>
          <a:xfrm>
            <a:off x="3501133" y="5254993"/>
            <a:ext cx="78159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8: Add land value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DF414A-DE5B-A22E-7B8A-BF50A4519A3F}"/>
              </a:ext>
            </a:extLst>
          </p:cNvPr>
          <p:cNvSpPr txBox="1"/>
          <p:nvPr/>
        </p:nvSpPr>
        <p:spPr>
          <a:xfrm>
            <a:off x="3997605" y="5833554"/>
            <a:ext cx="78159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9: Derive Depreciated Replacement Cost (DRC)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58E4F8-794F-46CD-DB76-0666E6C747DE}"/>
              </a:ext>
            </a:extLst>
          </p:cNvPr>
          <p:cNvSpPr txBox="1"/>
          <p:nvPr/>
        </p:nvSpPr>
        <p:spPr>
          <a:xfrm>
            <a:off x="4376086" y="6412116"/>
            <a:ext cx="7815914" cy="531674"/>
          </a:xfrm>
          <a:prstGeom prst="horizontalScroll">
            <a:avLst/>
          </a:prstGeom>
          <a:solidFill>
            <a:srgbClr val="FFFFCC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>
              <a:defRPr/>
            </a:pPr>
            <a:r>
              <a:rPr lang="en-US" dirty="0">
                <a:solidFill>
                  <a:prstClr val="black"/>
                </a:solidFill>
              </a:rPr>
              <a:t>Step 10: </a:t>
            </a:r>
            <a:r>
              <a:rPr lang="en-GB" dirty="0">
                <a:solidFill>
                  <a:prstClr val="black"/>
                </a:solidFill>
              </a:rPr>
              <a:t>: Checking with other valuation approaches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123797C-EAC0-9EC9-E95C-F9D5321E512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246" t="17727" r="19994" b="21648"/>
          <a:stretch>
            <a:fillRect/>
          </a:stretch>
        </p:blipFill>
        <p:spPr>
          <a:xfrm>
            <a:off x="5944134" y="1098377"/>
            <a:ext cx="5869385" cy="391780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56682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5" grpId="0" animBg="1"/>
      <p:bldP spid="18" grpId="0" animBg="1"/>
      <p:bldP spid="19" grpId="0" animBg="1"/>
      <p:bldP spid="3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34763A-0C71-E420-03A0-74714B5C38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C4483B8-38B4-729C-1DD1-E595DCB0AEDE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215E0D2-1594-C2FF-DEAC-9FA851D938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5A0FBE-1E37-8A5D-E3AE-9E417D139382}"/>
              </a:ext>
            </a:extLst>
          </p:cNvPr>
          <p:cNvSpPr txBox="1"/>
          <p:nvPr/>
        </p:nvSpPr>
        <p:spPr>
          <a:xfrm>
            <a:off x="359230" y="1098719"/>
            <a:ext cx="995328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Numerical Example :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 </a:t>
            </a:r>
            <a:r>
              <a:rPr lang="en-US" sz="2200" b="1" dirty="0">
                <a:solidFill>
                  <a:srgbClr val="C00000"/>
                </a:solidFill>
                <a:latin typeface="Alexandria"/>
              </a:rPr>
              <a:t>Valuation of a Government Hospital Using the Cost Approach (DRC)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882E4-2B17-DB38-B8F5-9797087D4F3E}"/>
              </a:ext>
            </a:extLst>
          </p:cNvPr>
          <p:cNvSpPr txBox="1"/>
          <p:nvPr/>
        </p:nvSpPr>
        <p:spPr>
          <a:xfrm>
            <a:off x="568948" y="2897326"/>
            <a:ext cx="1916624" cy="531674"/>
          </a:xfrm>
          <a:prstGeom prst="horizontalScroll">
            <a:avLst/>
          </a:prstGeom>
          <a:solidFill>
            <a:srgbClr val="FFFFEB"/>
          </a:solidFill>
          <a:ln>
            <a:solidFill>
              <a:srgbClr val="9751CB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9751CB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Property Data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407BE1-B188-32EE-C10A-BB030AFF12EF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8F001DD-4646-1327-A17C-B3585A8551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1619152"/>
              </p:ext>
            </p:extLst>
          </p:nvPr>
        </p:nvGraphicFramePr>
        <p:xfrm>
          <a:off x="2626179" y="2216161"/>
          <a:ext cx="7526333" cy="277368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566875">
                  <a:extLst>
                    <a:ext uri="{9D8B030D-6E8A-4147-A177-3AD203B41FA5}">
                      <a16:colId xmlns:a16="http://schemas.microsoft.com/office/drawing/2014/main" val="804019226"/>
                    </a:ext>
                  </a:extLst>
                </a:gridCol>
                <a:gridCol w="4959458">
                  <a:extLst>
                    <a:ext uri="{9D8B030D-6E8A-4147-A177-3AD203B41FA5}">
                      <a16:colId xmlns:a16="http://schemas.microsoft.com/office/drawing/2014/main" val="352507638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Details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4027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Property Type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Specialized Government Hospital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08904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Land Area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5,000 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099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Building Area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8,000 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658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Effective Age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 years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20916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Economic Life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50 years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9689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Condition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Good (regular maintenance)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841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2303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A2679A-CB33-2DDF-F89C-81DC2394E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D994238-716C-C4A8-5EC9-FCA1607BBB3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B319DE7-6EC8-40FC-C61A-058B35EF8D8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0BA1E9-3BF9-C239-6FFE-294E13EC8119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Numerical Example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588ED84-BB30-B515-DAAC-F7C8AC99EEBC}"/>
              </a:ext>
            </a:extLst>
          </p:cNvPr>
          <p:cNvSpPr txBox="1"/>
          <p:nvPr/>
        </p:nvSpPr>
        <p:spPr>
          <a:xfrm>
            <a:off x="2704075" y="1519751"/>
            <a:ext cx="6783850" cy="53167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Stage 1: Estimation of Land Value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8AF13F-32A1-CA6B-6430-57E15F1F9BBD}"/>
              </a:ext>
            </a:extLst>
          </p:cNvPr>
          <p:cNvSpPr txBox="1"/>
          <p:nvPr/>
        </p:nvSpPr>
        <p:spPr>
          <a:xfrm>
            <a:off x="2704075" y="3883659"/>
            <a:ext cx="6783850" cy="53167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Stage 2: Replacement Cost (Cost New)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1AC7D4-0F04-DF8A-C41C-DD44252A70EF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1D48282-499A-092D-C126-CAADEA490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8845354"/>
              </p:ext>
            </p:extLst>
          </p:nvPr>
        </p:nvGraphicFramePr>
        <p:xfrm>
          <a:off x="838200" y="2175062"/>
          <a:ext cx="10515600" cy="158496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795793">
                  <a:extLst>
                    <a:ext uri="{9D8B030D-6E8A-4147-A177-3AD203B41FA5}">
                      <a16:colId xmlns:a16="http://schemas.microsoft.com/office/drawing/2014/main" val="1326272810"/>
                    </a:ext>
                  </a:extLst>
                </a:gridCol>
                <a:gridCol w="3214607">
                  <a:extLst>
                    <a:ext uri="{9D8B030D-6E8A-4147-A177-3AD203B41FA5}">
                      <a16:colId xmlns:a16="http://schemas.microsoft.com/office/drawing/2014/main" val="89458331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9011277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Calculation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 (SAR)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21281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Land 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5,000 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64094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Land Rate (Market Comparison)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2,500 SAR/m²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99554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Land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5,000 × 2,500</a:t>
                      </a: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12,500,000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7034734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7B8C63B-E8C4-D1A1-782F-1924A619AB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799050"/>
              </p:ext>
            </p:extLst>
          </p:nvPr>
        </p:nvGraphicFramePr>
        <p:xfrm>
          <a:off x="838200" y="4480560"/>
          <a:ext cx="10515600" cy="237744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79219897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67175373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54816887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Calculation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 (SAR)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2072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Building 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8,000 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0956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Construction Cost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3,500 SAR/m²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23092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Replacement Cost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8,000 × 3,500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28,000,000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54984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Professional Fees (10%)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28,000,000 × 10%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2,800,000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37135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Replacement Cost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30,800,000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007002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237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EC3CA4-0480-5601-B105-C64719240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8CC3768-0FE6-3969-BB3B-A697BA05C18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E5162E1-572F-D8D9-F274-D46F821096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8C5B69-150C-FC82-CFC6-267221F48245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Numerical Example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C01111-305F-EDA4-A530-E322F11118E0}"/>
              </a:ext>
            </a:extLst>
          </p:cNvPr>
          <p:cNvSpPr txBox="1"/>
          <p:nvPr/>
        </p:nvSpPr>
        <p:spPr>
          <a:xfrm>
            <a:off x="2704075" y="1519751"/>
            <a:ext cx="6783850" cy="53167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Stage 3: Estimation of Total Depreciation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8E845D-8D53-63A1-75AE-338FA29CAE87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7" name="Rectangle: Folded Corner 6">
            <a:extLst>
              <a:ext uri="{FF2B5EF4-FFF2-40B4-BE49-F238E27FC236}">
                <a16:creationId xmlns:a16="http://schemas.microsoft.com/office/drawing/2014/main" id="{4BA64F05-E32F-500A-3D51-BF397E3AFC00}"/>
              </a:ext>
            </a:extLst>
          </p:cNvPr>
          <p:cNvSpPr/>
          <p:nvPr/>
        </p:nvSpPr>
        <p:spPr>
          <a:xfrm>
            <a:off x="4667818" y="2127425"/>
            <a:ext cx="2856364" cy="421032"/>
          </a:xfrm>
          <a:prstGeom prst="foldedCorner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A) Physical Depreciation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3DA3A34-F947-AB4B-6CC0-78AC6B6611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439554"/>
              </p:ext>
            </p:extLst>
          </p:nvPr>
        </p:nvGraphicFramePr>
        <p:xfrm>
          <a:off x="838200" y="2825376"/>
          <a:ext cx="10515600" cy="198120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8080043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4469366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92575871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Calculation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425342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Effective 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 years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53121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 Life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50 years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—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97740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Depreciation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15 ÷ 50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30%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3064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Physical Depreciation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30,800,000 × 30%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9,240,000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2533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631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4992D-53EF-11FF-D50D-FC7B096C0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1540DF4-B45B-424E-E728-8E0E204D13E3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CD10EEC-4385-59DC-0EF1-A6014FD863F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67B9B8-B8AE-6C39-3C37-FBC37196FB39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Numerical Example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FDEA1E-4534-15B9-9E15-9F21EF6F2BE4}"/>
              </a:ext>
            </a:extLst>
          </p:cNvPr>
          <p:cNvSpPr txBox="1"/>
          <p:nvPr/>
        </p:nvSpPr>
        <p:spPr>
          <a:xfrm>
            <a:off x="2704075" y="1519751"/>
            <a:ext cx="6783850" cy="53167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Stage 3: Estimation of Total Depreciation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FBC231-FBAB-1110-1DC2-13AB3FFC622D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sp>
        <p:nvSpPr>
          <p:cNvPr id="7" name="Rectangle: Folded Corner 6">
            <a:extLst>
              <a:ext uri="{FF2B5EF4-FFF2-40B4-BE49-F238E27FC236}">
                <a16:creationId xmlns:a16="http://schemas.microsoft.com/office/drawing/2014/main" id="{6F795100-FFC0-5210-27BE-43B03454D886}"/>
              </a:ext>
            </a:extLst>
          </p:cNvPr>
          <p:cNvSpPr/>
          <p:nvPr/>
        </p:nvSpPr>
        <p:spPr>
          <a:xfrm>
            <a:off x="4125376" y="2127425"/>
            <a:ext cx="4181715" cy="421032"/>
          </a:xfrm>
          <a:prstGeom prst="foldedCorner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B) Functional Obsolescence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F84B772-056F-E6B5-93E7-343F734985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4241561"/>
              </p:ext>
            </p:extLst>
          </p:nvPr>
        </p:nvGraphicFramePr>
        <p:xfrm>
          <a:off x="838200" y="2724584"/>
          <a:ext cx="10515600" cy="158496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408791517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1549131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8199784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 (SAR)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74364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Outdated medical systems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Requires upgrading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800,000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83997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Poor energy efficiency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Low energy rating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400,000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76529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Functional Obsolescence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1,200,000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7667412"/>
                  </a:ext>
                </a:extLst>
              </a:tr>
            </a:tbl>
          </a:graphicData>
        </a:graphic>
      </p:graphicFrame>
      <p:sp>
        <p:nvSpPr>
          <p:cNvPr id="8" name="Rectangle: Folded Corner 7">
            <a:extLst>
              <a:ext uri="{FF2B5EF4-FFF2-40B4-BE49-F238E27FC236}">
                <a16:creationId xmlns:a16="http://schemas.microsoft.com/office/drawing/2014/main" id="{09576C9E-65AC-2AA7-498A-62E3314B9BC8}"/>
              </a:ext>
            </a:extLst>
          </p:cNvPr>
          <p:cNvSpPr/>
          <p:nvPr/>
        </p:nvSpPr>
        <p:spPr>
          <a:xfrm>
            <a:off x="4125376" y="4648401"/>
            <a:ext cx="4181715" cy="421032"/>
          </a:xfrm>
          <a:prstGeom prst="foldedCorner">
            <a:avLst/>
          </a:prstGeom>
          <a:solidFill>
            <a:srgbClr val="FFFFEB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US" sz="2000" b="1" dirty="0">
                <a:solidFill>
                  <a:srgbClr val="C00000"/>
                </a:solidFill>
                <a:latin typeface="Alexandria"/>
              </a:rPr>
              <a:t>C) Economic (External) Obsolescence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D58B9E8-64D2-0145-0225-5B154E5928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397388"/>
              </p:ext>
            </p:extLst>
          </p:nvPr>
        </p:nvGraphicFramePr>
        <p:xfrm>
          <a:off x="958432" y="5193280"/>
          <a:ext cx="10515600" cy="118872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420594788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83636204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953151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 (SAR)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7377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Decline in demand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Due to new competing hospital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01381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Economic Obsolescence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500,000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90549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330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  <p:bldP spid="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DBE8F9-011F-E7E1-1410-A76EB4B92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BF55C5A-3900-C39F-C237-9375B7298B22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BF41F66-6C16-2F9D-E07F-E8084807E0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32B441-2556-CBF2-2ECE-C5E977F77C85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Numerical Example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3160D24-ED91-EF80-F9D5-E1EBA225546C}"/>
              </a:ext>
            </a:extLst>
          </p:cNvPr>
          <p:cNvSpPr txBox="1"/>
          <p:nvPr/>
        </p:nvSpPr>
        <p:spPr>
          <a:xfrm>
            <a:off x="2704075" y="1519751"/>
            <a:ext cx="6783850" cy="53167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Total Depreciation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B7FA25-DA62-F648-9FA2-5B10D4D13D11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F3F82C0-F637-6F49-6859-F5DD57741D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5982475"/>
              </p:ext>
            </p:extLst>
          </p:nvPr>
        </p:nvGraphicFramePr>
        <p:xfrm>
          <a:off x="1179162" y="2327039"/>
          <a:ext cx="10515600" cy="198120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9592369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70779241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14208066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 (SAR)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Percentage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739846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Physical Depreciation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9,240,000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30.0%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3466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Functional Obsolescence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1,200,000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3.9%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47667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 Obsolescence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500,000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1.6%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88083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Depreciation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10,940,000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35.5%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1297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820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B744C-73F2-8983-4652-DBE58F660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83F7D6F-1D5C-7AF5-84AD-C1794332BFBB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7F18E47-0799-1569-1245-37F44D0CB80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17A907-AA26-DBCE-01DE-52EA2F0F7378}"/>
              </a:ext>
            </a:extLst>
          </p:cNvPr>
          <p:cNvSpPr txBox="1"/>
          <p:nvPr/>
        </p:nvSpPr>
        <p:spPr>
          <a:xfrm>
            <a:off x="359230" y="1098719"/>
            <a:ext cx="99532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Numerical Example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E8D1C8-4E30-9A56-2E21-554226CF5315}"/>
              </a:ext>
            </a:extLst>
          </p:cNvPr>
          <p:cNvSpPr txBox="1"/>
          <p:nvPr/>
        </p:nvSpPr>
        <p:spPr>
          <a:xfrm>
            <a:off x="2704075" y="1519751"/>
            <a:ext cx="6783850" cy="53167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2000" b="1">
                <a:solidFill>
                  <a:srgbClr val="C00000"/>
                </a:solidFill>
                <a:latin typeface="Alexandria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 dirty="0"/>
              <a:t>Stage 4: Final DRC Calculation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83DB30-64DB-4D24-7F61-A9979D31BC7F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DA65D4D-300C-93A2-51B5-D74D7A1D27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757340"/>
              </p:ext>
            </p:extLst>
          </p:nvPr>
        </p:nvGraphicFramePr>
        <p:xfrm>
          <a:off x="838200" y="2175062"/>
          <a:ext cx="10515600" cy="277368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13060602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9679365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Value (SAR)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599527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Replacement Cost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30,800,000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5340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Less: Total Depreciation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(10,940,000)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05447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Depreciated Building Value (DRC)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19,860,000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92622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Add: Land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12,500,000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68787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Total Property Value (DRC)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32,360,000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66966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Rounded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≈ </a:t>
                      </a:r>
                      <a:r>
                        <a:rPr lang="en-US" sz="2000" b="1" dirty="0">
                          <a:latin typeface="Alexandria"/>
                        </a:rPr>
                        <a:t>32,500,000 SAR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876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5784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E319D5-3A36-0D5B-2372-0A67B7815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ADDC51A-E0F7-C83B-155B-354033539D6C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9BAD175-A643-027B-4068-1EB506DBFEB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EE94CD-9B0B-A911-5D16-32FAAC63F8F5}"/>
              </a:ext>
            </a:extLst>
          </p:cNvPr>
          <p:cNvSpPr txBox="1"/>
          <p:nvPr/>
        </p:nvSpPr>
        <p:spPr>
          <a:xfrm>
            <a:off x="281218" y="1074139"/>
            <a:ext cx="1219199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Challenges and Mitigation Measures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5DC6AD-DE1D-4FE5-F74C-13A921573D9E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03D8DA9-678B-5641-3BA5-C9B382C743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013930"/>
              </p:ext>
            </p:extLst>
          </p:nvPr>
        </p:nvGraphicFramePr>
        <p:xfrm>
          <a:off x="281218" y="1621279"/>
          <a:ext cx="11629564" cy="4541303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043528">
                  <a:extLst>
                    <a:ext uri="{9D8B030D-6E8A-4147-A177-3AD203B41FA5}">
                      <a16:colId xmlns:a16="http://schemas.microsoft.com/office/drawing/2014/main" val="2892355628"/>
                    </a:ext>
                  </a:extLst>
                </a:gridCol>
                <a:gridCol w="3771254">
                  <a:extLst>
                    <a:ext uri="{9D8B030D-6E8A-4147-A177-3AD203B41FA5}">
                      <a16:colId xmlns:a16="http://schemas.microsoft.com/office/drawing/2014/main" val="2077170081"/>
                    </a:ext>
                  </a:extLst>
                </a:gridCol>
                <a:gridCol w="2521058">
                  <a:extLst>
                    <a:ext uri="{9D8B030D-6E8A-4147-A177-3AD203B41FA5}">
                      <a16:colId xmlns:a16="http://schemas.microsoft.com/office/drawing/2014/main" val="157357238"/>
                    </a:ext>
                  </a:extLst>
                </a:gridCol>
                <a:gridCol w="3293724">
                  <a:extLst>
                    <a:ext uri="{9D8B030D-6E8A-4147-A177-3AD203B41FA5}">
                      <a16:colId xmlns:a16="http://schemas.microsoft.com/office/drawing/2014/main" val="47040177"/>
                    </a:ext>
                  </a:extLst>
                </a:gridCol>
              </a:tblGrid>
              <a:tr h="37646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Challenge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Impact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Mitigation</a:t>
                      </a:r>
                    </a:p>
                  </a:txBody>
                  <a:tcPr marL="61286" marR="61286" marT="30643" marB="30643" anchor="ctr"/>
                </a:tc>
                <a:extLst>
                  <a:ext uri="{0D108BD9-81ED-4DB2-BD59-A6C34878D82A}">
                    <a16:rowId xmlns:a16="http://schemas.microsoft.com/office/drawing/2014/main" val="3368497535"/>
                  </a:ext>
                </a:extLst>
              </a:tr>
              <a:tr h="113469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Estimating Depreciation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Difficulty in accurately measuring functional and economic obsolescence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Inaccurate building value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Use age-life method + market analysis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1717724"/>
                  </a:ext>
                </a:extLst>
              </a:tr>
              <a:tr h="81836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Estimating Replacement Cost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Fluctuation in material and labor costs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Affects cost accuracy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Use updated cost indices and market data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246500"/>
                  </a:ext>
                </a:extLst>
              </a:tr>
              <a:tr h="83995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Cost ≠ Value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Cost may differ from market value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Risk of over/under valuation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Cross-check with Market/Income approaches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7701837"/>
                  </a:ext>
                </a:extLst>
              </a:tr>
              <a:tr h="6819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Technical Data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Limited detailed cost data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Reduced accuracy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Use databases and professional expertise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486942"/>
                  </a:ext>
                </a:extLst>
              </a:tr>
              <a:tr h="68990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Inflation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Continuous cost changes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Distorts historical costs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Apply updated indices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08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774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B2DFD3-B17A-C55C-1C44-951CF0A63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A7F12D8-9210-9296-32D2-874B4D027CB6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D577FA4-42D7-539E-0E26-2358C40B8BD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C3F619-7211-734D-2B85-82C6BB3227EF}"/>
              </a:ext>
            </a:extLst>
          </p:cNvPr>
          <p:cNvSpPr txBox="1"/>
          <p:nvPr/>
        </p:nvSpPr>
        <p:spPr>
          <a:xfrm>
            <a:off x="281218" y="1074139"/>
            <a:ext cx="1219199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Challenges and Mitigation Measures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D73858-ECC0-7421-5320-52917BFA7CD6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D4396D7-D39F-669B-E119-107B425889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316050"/>
              </p:ext>
            </p:extLst>
          </p:nvPr>
        </p:nvGraphicFramePr>
        <p:xfrm>
          <a:off x="281218" y="1621279"/>
          <a:ext cx="11629564" cy="4151388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043528">
                  <a:extLst>
                    <a:ext uri="{9D8B030D-6E8A-4147-A177-3AD203B41FA5}">
                      <a16:colId xmlns:a16="http://schemas.microsoft.com/office/drawing/2014/main" val="2892355628"/>
                    </a:ext>
                  </a:extLst>
                </a:gridCol>
                <a:gridCol w="3771254">
                  <a:extLst>
                    <a:ext uri="{9D8B030D-6E8A-4147-A177-3AD203B41FA5}">
                      <a16:colId xmlns:a16="http://schemas.microsoft.com/office/drawing/2014/main" val="2077170081"/>
                    </a:ext>
                  </a:extLst>
                </a:gridCol>
                <a:gridCol w="2521058">
                  <a:extLst>
                    <a:ext uri="{9D8B030D-6E8A-4147-A177-3AD203B41FA5}">
                      <a16:colId xmlns:a16="http://schemas.microsoft.com/office/drawing/2014/main" val="157357238"/>
                    </a:ext>
                  </a:extLst>
                </a:gridCol>
                <a:gridCol w="3293724">
                  <a:extLst>
                    <a:ext uri="{9D8B030D-6E8A-4147-A177-3AD203B41FA5}">
                      <a16:colId xmlns:a16="http://schemas.microsoft.com/office/drawing/2014/main" val="47040177"/>
                    </a:ext>
                  </a:extLst>
                </a:gridCol>
              </a:tblGrid>
              <a:tr h="3478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Challenge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Description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Impact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Mitigation</a:t>
                      </a:r>
                    </a:p>
                  </a:txBody>
                  <a:tcPr marL="61286" marR="61286" marT="30643" marB="30643" anchor="ctr"/>
                </a:tc>
                <a:extLst>
                  <a:ext uri="{0D108BD9-81ED-4DB2-BD59-A6C34878D82A}">
                    <a16:rowId xmlns:a16="http://schemas.microsoft.com/office/drawing/2014/main" val="3368497535"/>
                  </a:ext>
                </a:extLst>
              </a:tr>
              <a:tr h="73345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Land Valuation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Lack of comparable sales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Difficulty in estimating land value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Use comparison or alternative methods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8441585"/>
                  </a:ext>
                </a:extLst>
              </a:tr>
              <a:tr h="81631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 Obsolescence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Difficult to quantify external effects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May overlook major value loss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Market analysis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7640388"/>
                  </a:ext>
                </a:extLst>
              </a:tr>
              <a:tr h="63750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Residual Method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Highly sensitive to inputs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Value volatility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Sensitivity analysis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508703"/>
                  </a:ext>
                </a:extLst>
              </a:tr>
              <a:tr h="63708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Heritage Assets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 </a:t>
                      </a:r>
                      <a:r>
                        <a:rPr lang="en-US" sz="2000">
                          <a:latin typeface="Alexandria"/>
                        </a:rPr>
                        <a:t>reproduction cost and difficulty in estimation</a:t>
                      </a:r>
                      <a:endParaRPr lang="en-US" sz="2000" dirty="0">
                        <a:latin typeface="Alexandria"/>
                      </a:endParaRP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Risk of overvaluation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Use specialist expertise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6105712"/>
                  </a:ext>
                </a:extLst>
              </a:tr>
              <a:tr h="9271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Surplus Land</a:t>
                      </a:r>
                    </a:p>
                  </a:txBody>
                  <a:tcPr marL="61286" marR="61286" marT="30643" marB="3064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Excess land area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Misleading valuation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Apply Highest &amp; Best Use analysis</a:t>
                      </a:r>
                    </a:p>
                  </a:txBody>
                  <a:tcPr marL="61286" marR="61286" marT="30643" marB="3064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14227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462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198954-0381-906E-D590-1F37289ED5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63CA434-06A1-35C7-2149-3DBBE1D73371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B39B507-E1BB-A312-CA8B-B50FFD65F76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E3C322-4CD2-544E-7932-D989D56CEC34}"/>
              </a:ext>
            </a:extLst>
          </p:cNvPr>
          <p:cNvSpPr txBox="1"/>
          <p:nvPr/>
        </p:nvSpPr>
        <p:spPr>
          <a:xfrm>
            <a:off x="281218" y="1074139"/>
            <a:ext cx="1219199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Comparison of Valuation Approaches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776B40-59DD-02B8-6678-88EABFC287F5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BEE908F-C738-FCFF-F7F6-46199BE74B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178744"/>
              </p:ext>
            </p:extLst>
          </p:nvPr>
        </p:nvGraphicFramePr>
        <p:xfrm>
          <a:off x="180431" y="1621279"/>
          <a:ext cx="11730352" cy="4399246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2932588">
                  <a:extLst>
                    <a:ext uri="{9D8B030D-6E8A-4147-A177-3AD203B41FA5}">
                      <a16:colId xmlns:a16="http://schemas.microsoft.com/office/drawing/2014/main" val="2386911325"/>
                    </a:ext>
                  </a:extLst>
                </a:gridCol>
                <a:gridCol w="2932588">
                  <a:extLst>
                    <a:ext uri="{9D8B030D-6E8A-4147-A177-3AD203B41FA5}">
                      <a16:colId xmlns:a16="http://schemas.microsoft.com/office/drawing/2014/main" val="348883092"/>
                    </a:ext>
                  </a:extLst>
                </a:gridCol>
                <a:gridCol w="2932588">
                  <a:extLst>
                    <a:ext uri="{9D8B030D-6E8A-4147-A177-3AD203B41FA5}">
                      <a16:colId xmlns:a16="http://schemas.microsoft.com/office/drawing/2014/main" val="1099002847"/>
                    </a:ext>
                  </a:extLst>
                </a:gridCol>
                <a:gridCol w="2932588">
                  <a:extLst>
                    <a:ext uri="{9D8B030D-6E8A-4147-A177-3AD203B41FA5}">
                      <a16:colId xmlns:a16="http://schemas.microsoft.com/office/drawing/2014/main" val="717631905"/>
                    </a:ext>
                  </a:extLst>
                </a:gridCol>
              </a:tblGrid>
              <a:tr h="7047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Criteria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Market Approach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Income Approach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Cost Approach</a:t>
                      </a:r>
                    </a:p>
                  </a:txBody>
                  <a:tcPr marL="64945" marR="64945" marT="32473" marB="32473" anchor="ctr"/>
                </a:tc>
                <a:extLst>
                  <a:ext uri="{0D108BD9-81ED-4DB2-BD59-A6C34878D82A}">
                    <a16:rowId xmlns:a16="http://schemas.microsoft.com/office/drawing/2014/main" val="2786074006"/>
                  </a:ext>
                </a:extLst>
              </a:tr>
              <a:tr h="91308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Economic Principle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Price Equilibrium + Substitution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Anticipation of Future Benefits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Substitution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3827347"/>
                  </a:ext>
                </a:extLst>
              </a:tr>
              <a:tr h="8099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Theoretical Basis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Market prices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Present value of future cash flows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Cost of replacement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765712"/>
                  </a:ext>
                </a:extLst>
              </a:tr>
              <a:tr h="94823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Required Data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Comparable sales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Income, expenses, cap/discount rates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Costs, depreciation, land value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0858769"/>
                  </a:ext>
                </a:extLst>
              </a:tr>
              <a:tr h="102324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Best Use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Residential &amp; standard properties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Income-generating assets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Specialized or new assets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1235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798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40778-F7A2-793A-1F07-9868E5A4F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759BAE0-BC4E-74C2-05E5-67DCBE1308D8}"/>
              </a:ext>
            </a:extLst>
          </p:cNvPr>
          <p:cNvSpPr/>
          <p:nvPr/>
        </p:nvSpPr>
        <p:spPr>
          <a:xfrm flipV="1">
            <a:off x="2626179" y="440434"/>
            <a:ext cx="9565822" cy="6046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07B5CF2-1BCB-80A6-2F86-B856622E5B6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86CA17-903A-5C68-9F92-F07EC96B5994}"/>
              </a:ext>
            </a:extLst>
          </p:cNvPr>
          <p:cNvSpPr txBox="1"/>
          <p:nvPr/>
        </p:nvSpPr>
        <p:spPr>
          <a:xfrm>
            <a:off x="281218" y="1074139"/>
            <a:ext cx="1219199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/>
                <a:ea typeface="+mn-ea"/>
                <a:cs typeface="+mn-cs"/>
              </a:rPr>
              <a:t>Comprehensive Comparison of Valuation Approaches</a:t>
            </a:r>
            <a:endParaRPr kumimoji="0" lang="en-US" sz="2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7B0036-16B9-324F-8903-4EF842B18EDC}"/>
              </a:ext>
            </a:extLst>
          </p:cNvPr>
          <p:cNvSpPr txBox="1"/>
          <p:nvPr/>
        </p:nvSpPr>
        <p:spPr>
          <a:xfrm>
            <a:off x="5431553" y="524820"/>
            <a:ext cx="2625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3.Cost Approach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2B633C5-B494-746F-C36F-01251CCCC5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369782"/>
              </p:ext>
            </p:extLst>
          </p:nvPr>
        </p:nvGraphicFramePr>
        <p:xfrm>
          <a:off x="180431" y="1531125"/>
          <a:ext cx="11730352" cy="5213845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2932588">
                  <a:extLst>
                    <a:ext uri="{9D8B030D-6E8A-4147-A177-3AD203B41FA5}">
                      <a16:colId xmlns:a16="http://schemas.microsoft.com/office/drawing/2014/main" val="2386911325"/>
                    </a:ext>
                  </a:extLst>
                </a:gridCol>
                <a:gridCol w="2932588">
                  <a:extLst>
                    <a:ext uri="{9D8B030D-6E8A-4147-A177-3AD203B41FA5}">
                      <a16:colId xmlns:a16="http://schemas.microsoft.com/office/drawing/2014/main" val="348883092"/>
                    </a:ext>
                  </a:extLst>
                </a:gridCol>
                <a:gridCol w="2932588">
                  <a:extLst>
                    <a:ext uri="{9D8B030D-6E8A-4147-A177-3AD203B41FA5}">
                      <a16:colId xmlns:a16="http://schemas.microsoft.com/office/drawing/2014/main" val="1099002847"/>
                    </a:ext>
                  </a:extLst>
                </a:gridCol>
                <a:gridCol w="2932588">
                  <a:extLst>
                    <a:ext uri="{9D8B030D-6E8A-4147-A177-3AD203B41FA5}">
                      <a16:colId xmlns:a16="http://schemas.microsoft.com/office/drawing/2014/main" val="717631905"/>
                    </a:ext>
                  </a:extLst>
                </a:gridCol>
              </a:tblGrid>
              <a:tr h="56114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Criteria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Market Approach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Income Approach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Cost Approach</a:t>
                      </a:r>
                    </a:p>
                  </a:txBody>
                  <a:tcPr marL="64945" marR="64945" marT="32473" marB="32473" anchor="ctr"/>
                </a:tc>
                <a:extLst>
                  <a:ext uri="{0D108BD9-81ED-4DB2-BD59-A6C34878D82A}">
                    <a16:rowId xmlns:a16="http://schemas.microsoft.com/office/drawing/2014/main" val="2786074006"/>
                  </a:ext>
                </a:extLst>
              </a:tr>
              <a:tr h="50729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Strengths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Reflects market behavior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Investor-oriented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Useful when no market data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6384814"/>
                  </a:ext>
                </a:extLst>
              </a:tr>
              <a:tr h="67041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Weaknesses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Needs comparable data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Relies on assumptions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May not reflect market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6433543"/>
                  </a:ext>
                </a:extLst>
              </a:tr>
              <a:tr h="38632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Data Sensitivity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High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Very high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Moderate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9189040"/>
                  </a:ext>
                </a:extLst>
              </a:tr>
              <a:tr h="48158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Complexity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Low–Moderate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Moderate–High (DCF)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Moderate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3983550"/>
                  </a:ext>
                </a:extLst>
              </a:tr>
              <a:tr h="57267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>
                          <a:latin typeface="Alexandria"/>
                        </a:rPr>
                        <a:t>Reliability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High with data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 for income assets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High for new assets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632606"/>
                  </a:ext>
                </a:extLst>
              </a:tr>
              <a:tr h="38126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Objectivity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Highest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Moderate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Lower with high depreciation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3542729"/>
                  </a:ext>
                </a:extLst>
              </a:tr>
              <a:tr h="48782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Usage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Most widely used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>
                          <a:latin typeface="Alexandria"/>
                        </a:rPr>
                        <a:t>Common in investment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Special cases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8298571"/>
                  </a:ext>
                </a:extLst>
              </a:tr>
              <a:tr h="7047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b="1" dirty="0">
                          <a:latin typeface="Alexandria"/>
                        </a:rPr>
                        <a:t>Cross-check Role</a:t>
                      </a:r>
                    </a:p>
                  </a:txBody>
                  <a:tcPr marL="64945" marR="64945" marT="32473" marB="32473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Primary benchmark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Investment support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000" dirty="0">
                          <a:latin typeface="Alexandria"/>
                        </a:rPr>
                        <a:t>Supporting tool</a:t>
                      </a:r>
                    </a:p>
                  </a:txBody>
                  <a:tcPr marL="64945" marR="64945" marT="32473" marB="32473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20690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1634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D3993-4716-D7BD-C5D2-F7CC84EA5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B2C1642-ADED-89D4-5A7E-C86EB2ACE92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0BE5B7E7-903A-55E0-23D8-34196454F6FB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B28B6BD5-A596-6D5E-D5C3-69C13A010D98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 dirty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C4FA722-F84C-FD91-E5EE-1A60EB22C2E3}"/>
              </a:ext>
            </a:extLst>
          </p:cNvPr>
          <p:cNvSpPr txBox="1"/>
          <p:nvPr/>
        </p:nvSpPr>
        <p:spPr>
          <a:xfrm>
            <a:off x="4695408" y="638838"/>
            <a:ext cx="4660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</a:rPr>
              <a:t>Lecture Summary: Quick Review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DD139CB-1443-D651-501D-81F6258CEC16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C38A4B0-EA66-5226-89D2-D33C6FF76C3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D5C03B-6361-C4AD-CB19-61B2CDD3D67A}"/>
              </a:ext>
            </a:extLst>
          </p:cNvPr>
          <p:cNvSpPr txBox="1"/>
          <p:nvPr/>
        </p:nvSpPr>
        <p:spPr>
          <a:xfrm>
            <a:off x="4262946" y="1072200"/>
            <a:ext cx="6315829" cy="531674"/>
          </a:xfrm>
          <a:prstGeom prst="horizontalScroll">
            <a:avLst/>
          </a:prstGeom>
          <a:solidFill>
            <a:srgbClr val="FDE9FC"/>
          </a:solidFill>
          <a:ln w="38100"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en-US" sz="2000" b="1" dirty="0">
                <a:solidFill>
                  <a:prstClr val="black"/>
                </a:solidFill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Cost Approach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3E474D7-CB90-20A8-FB99-0CC6213A3FCE}"/>
              </a:ext>
            </a:extLst>
          </p:cNvPr>
          <p:cNvSpPr txBox="1"/>
          <p:nvPr/>
        </p:nvSpPr>
        <p:spPr>
          <a:xfrm>
            <a:off x="3766064" y="1632681"/>
            <a:ext cx="6738453" cy="369332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US" sz="2000" dirty="0">
                <a:solidFill>
                  <a:prstClr val="black"/>
                </a:solidFill>
                <a:latin typeface="Alexandria"/>
              </a:rPr>
              <a:t>The Definition According to the Three International Standards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2DB9B2-E970-E6C4-160C-F48223B31B74}"/>
              </a:ext>
            </a:extLst>
          </p:cNvPr>
          <p:cNvSpPr txBox="1"/>
          <p:nvPr/>
        </p:nvSpPr>
        <p:spPr>
          <a:xfrm>
            <a:off x="3885386" y="2091270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Fundamental Principles of the Cost Approach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3D1B6C-8FCE-5FAF-0A41-BD70C6D13D1D}"/>
              </a:ext>
            </a:extLst>
          </p:cNvPr>
          <p:cNvSpPr txBox="1"/>
          <p:nvPr/>
        </p:nvSpPr>
        <p:spPr>
          <a:xfrm>
            <a:off x="4172059" y="2640221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Conditions for Applying the Cost Approach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F1B9E8-AD7B-DE81-173B-11843F527159}"/>
              </a:ext>
            </a:extLst>
          </p:cNvPr>
          <p:cNvSpPr txBox="1"/>
          <p:nvPr/>
        </p:nvSpPr>
        <p:spPr>
          <a:xfrm>
            <a:off x="4340500" y="3264277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When is the Cost Approach Applied?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95C308-2999-DFD7-8D7A-81D52028B884}"/>
              </a:ext>
            </a:extLst>
          </p:cNvPr>
          <p:cNvSpPr txBox="1"/>
          <p:nvPr/>
        </p:nvSpPr>
        <p:spPr>
          <a:xfrm>
            <a:off x="4695408" y="3888333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Components of the Cost Approach (DRC)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FE8CC13-965F-DFDE-3A9E-82C71B0E25F4}"/>
              </a:ext>
            </a:extLst>
          </p:cNvPr>
          <p:cNvSpPr txBox="1"/>
          <p:nvPr/>
        </p:nvSpPr>
        <p:spPr>
          <a:xfrm>
            <a:off x="5239347" y="5063014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Challenges and Mitigation Measures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E3DFC9-D9DD-E3F6-1C98-1E1ABE736136}"/>
              </a:ext>
            </a:extLst>
          </p:cNvPr>
          <p:cNvSpPr txBox="1"/>
          <p:nvPr/>
        </p:nvSpPr>
        <p:spPr>
          <a:xfrm>
            <a:off x="4873805" y="4475076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Steps of Applying the Cost Approach (DRC)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912034-4189-5281-0637-54110EBD6307}"/>
              </a:ext>
            </a:extLst>
          </p:cNvPr>
          <p:cNvSpPr txBox="1"/>
          <p:nvPr/>
        </p:nvSpPr>
        <p:spPr>
          <a:xfrm>
            <a:off x="5406248" y="5634947"/>
            <a:ext cx="6738453" cy="437043"/>
          </a:xfrm>
          <a:prstGeom prst="rect">
            <a:avLst/>
          </a:prstGeom>
          <a:solidFill>
            <a:schemeClr val="bg1"/>
          </a:solidFill>
          <a:ln>
            <a:solidFill>
              <a:srgbClr val="FF66FF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>
                <a:latin typeface="Alexandria"/>
                <a:ea typeface="Calibri" panose="020F0502020204030204" pitchFamily="34" charset="0"/>
                <a:cs typeface="Times New Roman" panose="02020603050405020304" pitchFamily="18" charset="0"/>
              </a:rPr>
              <a:t>Comprehensive Comparison of Valuation Approaches</a:t>
            </a:r>
          </a:p>
        </p:txBody>
      </p:sp>
    </p:spTree>
    <p:extLst>
      <p:ext uri="{BB962C8B-B14F-4D97-AF65-F5344CB8AC3E}">
        <p14:creationId xmlns:p14="http://schemas.microsoft.com/office/powerpoint/2010/main" val="53930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0" grpId="0" animBg="1"/>
      <p:bldP spid="9" grpId="0" animBg="1"/>
      <p:bldP spid="11" grpId="0" animBg="1"/>
      <p:bldP spid="17" grpId="0" animBg="1"/>
      <p:bldP spid="18" grpId="0" animBg="1"/>
      <p:bldP spid="4" grpId="0" animBg="1"/>
      <p:bldP spid="1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5" ma:contentTypeDescription="إنشاء مستند جديد." ma:contentTypeScope="" ma:versionID="f282a56dcda0dd7082cb57bf82dda6e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43157e9e02f3623ac93d0c9f60b163d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5B43177D-8654-4FA0-A254-CA8590C522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18069</TotalTime>
  <Words>3444</Words>
  <Application>Microsoft Office PowerPoint</Application>
  <PresentationFormat>Widescreen</PresentationFormat>
  <Paragraphs>832</Paragraphs>
  <Slides>49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5" baseType="lpstr">
      <vt:lpstr>Alexandria</vt:lpstr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user</cp:lastModifiedBy>
  <cp:revision>92</cp:revision>
  <dcterms:created xsi:type="dcterms:W3CDTF">2023-04-29T09:08:00Z</dcterms:created>
  <dcterms:modified xsi:type="dcterms:W3CDTF">2026-03-30T08:04:01Z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