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3"/>
  </p:sldMasterIdLst>
  <p:notesMasterIdLst>
    <p:notesMasterId r:id="rId22"/>
  </p:notesMasterIdLst>
  <p:sldIdLst>
    <p:sldId id="480" r:id="rId4"/>
    <p:sldId id="303" r:id="rId5"/>
    <p:sldId id="271" r:id="rId6"/>
    <p:sldId id="506" r:id="rId7"/>
    <p:sldId id="313" r:id="rId8"/>
    <p:sldId id="512" r:id="rId9"/>
    <p:sldId id="507" r:id="rId10"/>
    <p:sldId id="508" r:id="rId11"/>
    <p:sldId id="487" r:id="rId12"/>
    <p:sldId id="488" r:id="rId13"/>
    <p:sldId id="513" r:id="rId14"/>
    <p:sldId id="276" r:id="rId15"/>
    <p:sldId id="491" r:id="rId16"/>
    <p:sldId id="489" r:id="rId17"/>
    <p:sldId id="490" r:id="rId18"/>
    <p:sldId id="481" r:id="rId19"/>
    <p:sldId id="509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06"/>
            <p14:sldId id="313"/>
            <p14:sldId id="512"/>
            <p14:sldId id="507"/>
            <p14:sldId id="508"/>
            <p14:sldId id="487"/>
            <p14:sldId id="488"/>
            <p14:sldId id="513"/>
            <p14:sldId id="276"/>
            <p14:sldId id="491"/>
            <p14:sldId id="489"/>
            <p14:sldId id="490"/>
            <p14:sldId id="481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18" autoAdjust="0"/>
    <p:restoredTop sz="93738" autoAdjust="0"/>
  </p:normalViewPr>
  <p:slideViewPr>
    <p:cSldViewPr snapToGrid="0">
      <p:cViewPr>
        <p:scale>
          <a:sx n="66" d="100"/>
          <a:sy n="66" d="100"/>
        </p:scale>
        <p:origin x="73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922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0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881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40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445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34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217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009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756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888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917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45115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872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842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1360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0642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9852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640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577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0" r:id="rId19"/>
    <p:sldLayoutId id="2147483662" r:id="rId20"/>
    <p:sldLayoutId id="2147483664" r:id="rId21"/>
    <p:sldLayoutId id="2147483665" r:id="rId22"/>
    <p:sldLayoutId id="2147483666" r:id="rId23"/>
    <p:sldLayoutId id="2147483667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2.pn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9" y="5843657"/>
            <a:ext cx="384153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EF3A80-0DBA-CAE1-F434-4B94E663FDCC}"/>
              </a:ext>
            </a:extLst>
          </p:cNvPr>
          <p:cNvSpPr txBox="1"/>
          <p:nvPr/>
        </p:nvSpPr>
        <p:spPr>
          <a:xfrm>
            <a:off x="128923" y="2134007"/>
            <a:ext cx="5886548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</a:t>
            </a:r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387DEB-BC5F-932F-A846-2D5A800CE481}"/>
              </a:ext>
            </a:extLst>
          </p:cNvPr>
          <p:cNvSpPr txBox="1"/>
          <p:nvPr/>
        </p:nvSpPr>
        <p:spPr>
          <a:xfrm>
            <a:off x="459827" y="5305435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630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2802F0-807C-2D46-9575-574917B627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2522244-2E35-4902-86EC-2BEB0DB314C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8923" y="247434"/>
            <a:ext cx="3122277" cy="1457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37989" y="2785710"/>
            <a:ext cx="64540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4166822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49402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630 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Adam Yagoub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300155-BFA8-AFB7-0C9C-58EA6D3D1B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272629" y="37106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0" y="203116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1769161" y="499894"/>
            <a:ext cx="78157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Basic Model of Strategic Management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59716" y="44897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359716" y="631324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67FFC78-4265-640C-3437-7978EE8632F9}"/>
              </a:ext>
            </a:extLst>
          </p:cNvPr>
          <p:cNvSpPr/>
          <p:nvPr/>
        </p:nvSpPr>
        <p:spPr>
          <a:xfrm>
            <a:off x="1302334" y="1820595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Strategy Is: Gaining and Sustaining Competitive Advantage.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Stakeholders and Competitive Advantage.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AFI Strategy Framework.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67A45F4-655F-4275-8D19-79E018DCE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8811" y="4374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9FFAE9-2D36-5DBC-36DA-823E1936A4CC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305646-1CAF-5612-393B-915204FE261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B684AAF-494D-A498-20C4-9B390DE2142A}"/>
              </a:ext>
            </a:extLst>
          </p:cNvPr>
          <p:cNvSpPr/>
          <p:nvPr/>
        </p:nvSpPr>
        <p:spPr>
          <a:xfrm>
            <a:off x="1225221" y="1973892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Vision, Mission, and Values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Strategic Leadership.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Strategic Management Process.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E66080-8A54-ECD3-3D90-D5D4846CC301}"/>
              </a:ext>
            </a:extLst>
          </p:cNvPr>
          <p:cNvSpPr txBox="1"/>
          <p:nvPr/>
        </p:nvSpPr>
        <p:spPr>
          <a:xfrm>
            <a:off x="1853640" y="640395"/>
            <a:ext cx="99074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Leadership: Managing the Strategy Process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C2BBC7F-F49B-46ED-98FE-02062A65CC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43326" y="773113"/>
            <a:ext cx="674587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Analysis: Industry  Structure, Competitive Forces,  and Strategic Groups</a:t>
            </a:r>
          </a:p>
          <a:p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67571" y="82374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67819" y="77311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0842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PESTEL Framework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Industry Structure and Firm Strategy: The Five Forces Model.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Changes over Time: Industry Dynamics.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Performance Differences within the Same Industry: Strategic Groups.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7AF6673-B43F-4158-8AC4-C0713AAC530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49A9D2-4290-305F-7F88-F8BD2D997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4136812" y="661024"/>
            <a:ext cx="76738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Analysis: Resources,  Capabilities, and Core Competencies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2827957" y="7910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58269" y="11361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2916081" y="79108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F35F802-C413-7E29-5140-C2C12178E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C80A10F-D091-6D19-5122-C67773FCBE8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8964E8-C7B9-2284-0878-B8D65EF665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Core Competencies.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Resource-Based View.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Dynamic Capabilities Perspective.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Value Chain Analysis.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Implications for the Strategist.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BF4C730-5F32-49FF-A2D2-AEEDF44871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3023080" y="95788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3247595" y="127637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3024659" y="94920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286F9-CA96-CEA5-3DFD-8D8080647804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256F23-DC48-7DC9-B763-C1E6104983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Advantage, Firm Performance, and Business Models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Competitive Advantage and Firm Performance.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 Models: Putting Strategy into Action.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CE084AF-9DC5-4CD8-8990-F3CBBC330A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98550D-D24C-D3C3-7BA4-BBFF883B5D38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40A7B7-111F-D722-AD8D-C939ABF4725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136812" y="661024"/>
            <a:ext cx="76738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Strategy:  Differentiation, Cost Leadership,  and Blue Oceans</a:t>
            </a:r>
          </a:p>
          <a:p>
            <a:r>
              <a:rPr lang="en-US" sz="3200" dirty="0"/>
              <a:t> </a:t>
            </a:r>
          </a:p>
          <a:p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Business-Level Strategy: How to Compete for Advantage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Differentiation Strategy: Understanding Value Drivers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Cost-Leadership Strategy: Understanding Cost Drivers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Business-Level Strategy and the Five Forces: Benefits and Risks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Blue Ocean Strategy: Combining Differentiation and Cost Leadership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6481A86-282F-4744-9197-2A65D53308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4F1003-360E-80A6-DE93-C87D50E795F7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81E07-3317-15C3-0E9F-6D574533F7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61024"/>
            <a:ext cx="767389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Corporate Strategy: Vertical Integration and Diversification</a:t>
            </a:r>
          </a:p>
          <a:p>
            <a:endParaRPr lang="en-US" sz="3200" dirty="0"/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Corporate Strategy?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Boundaries of the Firm: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Vertical Integration along the Industry Value Chain: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Corporate Diversification: Expanding Beyond a Single Market,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EEB8EB8-80E4-4569-A6EC-BAA8A8BB2D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59314-3522-5498-E191-11BF258AC3F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36DC5A-B84F-4A62-3301-97D45D529A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Design: Structure, Culture, and Control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1. Organizational Design and Competitive Advantage.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2. Strategy and Structure.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3. Organizational Culture: Values, Norms, and Artifacts.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4. Strategic Control-and-Reward Systems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.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CFD63F1-70E6-46CF-9E8B-F77C6F2915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0A11CB-C898-71A8-8B0B-A994D8C9F182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2ACCD2-5513-7C27-9623-91ACC17CCF5E}"/>
              </a:ext>
            </a:extLst>
          </p:cNvPr>
          <p:cNvSpPr txBox="1"/>
          <p:nvPr/>
        </p:nvSpPr>
        <p:spPr>
          <a:xfrm>
            <a:off x="4787900" y="64755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Governance and Business Ethics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1. The Shared Value Creation Framework.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2. Corporate Governance.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3.  Strategy and Business Ethics.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71AA8BE-69A2-4A10-94B1-EF907A8CF0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E1466C-618D-7401-2AD8-53F13CCEC225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604085" y="488312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 management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FDDE53-BC24-5585-6753-C90C9F381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2522" y="1775867"/>
            <a:ext cx="6164494" cy="4511917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4059DF6F-729E-428D-936F-157BBFCC2C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303F352-BA68-31B2-D4CD-81FF60B49247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968330" y="2057799"/>
            <a:ext cx="10812720" cy="4324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Understand the business process and analyze the operations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Acquire knowledge of production planning and resource management </a:t>
            </a: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Understand the concept of Corporate Vision - Mission and Objectives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Understand the concept of SWOT and Portfolio Analysis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Understand the different stages in strategy formulation process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Understand the concept of Strategic Business Unit and Business Process re-engineering.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2259052" y="43258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Learning Outcomes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12250C-6F3D-EEEE-394D-A422BF27E6F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C20C3E-21B7-433F-A844-EDF2958528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E4D62B3-D902-DFAD-B6D0-A9D260C1EE8B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A0782-01AB-4CD6-9D03-FCED6EA675E5}"/>
              </a:ext>
            </a:extLst>
          </p:cNvPr>
          <p:cNvSpPr txBox="1"/>
          <p:nvPr/>
        </p:nvSpPr>
        <p:spPr>
          <a:xfrm>
            <a:off x="5065302" y="64336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92FC8C-7873-4D48-6008-A2DE13A4ADD9}"/>
              </a:ext>
            </a:extLst>
          </p:cNvPr>
          <p:cNvSpPr txBox="1"/>
          <p:nvPr/>
        </p:nvSpPr>
        <p:spPr>
          <a:xfrm>
            <a:off x="2259052" y="741607"/>
            <a:ext cx="7673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B905EB2-EEB6-F8B3-DEDA-149B975C18E0}"/>
              </a:ext>
            </a:extLst>
          </p:cNvPr>
          <p:cNvSpPr/>
          <p:nvPr/>
        </p:nvSpPr>
        <p:spPr>
          <a:xfrm>
            <a:off x="668651" y="1695501"/>
            <a:ext cx="5999278" cy="47052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Strategic management,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third edition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2017 By Frank t. Rothaermel</a:t>
            </a:r>
            <a:b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Georgia Institute of Technology.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18C736A-2993-EAFB-B378-2085674D9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288" y="1759366"/>
            <a:ext cx="4563112" cy="4641399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E4EFE520-2F73-4B91-9CD1-6936DF8099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9EC0129-3B58-848D-4ED2-B6C326390856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98DBE3-8BB6-FB77-BD63-66AD3EEB7FE1}"/>
              </a:ext>
            </a:extLst>
          </p:cNvPr>
          <p:cNvSpPr txBox="1"/>
          <p:nvPr/>
        </p:nvSpPr>
        <p:spPr>
          <a:xfrm>
            <a:off x="4787900" y="64776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266924" y="1833371"/>
            <a:ext cx="6318811" cy="42586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  Operations management,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Eighth edition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Nigel Slack Alistair Brandon-Jones  Robert Johnston.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88463-605C-8E52-060A-98155EEBAE9C}"/>
              </a:ext>
            </a:extLst>
          </p:cNvPr>
          <p:cNvSpPr txBox="1"/>
          <p:nvPr/>
        </p:nvSpPr>
        <p:spPr>
          <a:xfrm>
            <a:off x="2109103" y="498891"/>
            <a:ext cx="7673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39327BB-785E-E5D1-3893-C6595FD86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137" y="1858711"/>
            <a:ext cx="4777483" cy="4208010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F5626F38-925B-4A86-83D5-F79C3D6145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3746B8B-18FF-41BD-54D1-70702F6F33A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BB9C6D-4EDE-8B9F-501C-FF8BBE6562A2}"/>
              </a:ext>
            </a:extLst>
          </p:cNvPr>
          <p:cNvSpPr txBox="1"/>
          <p:nvPr/>
        </p:nvSpPr>
        <p:spPr>
          <a:xfrm>
            <a:off x="1007272" y="774712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3E986BD-32FF-890E-2407-BF90B4E4F6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1199628" y="2186997"/>
            <a:ext cx="9345750" cy="4138529"/>
          </a:xfrm>
          <a:prstGeom prst="rect">
            <a:avLst/>
          </a:prstGeom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53FE3809-D86F-4C2B-AD5E-51C98138AF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A96207C-A53E-80BC-83E6-AAD6775D4D9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024C1-2E8D-6601-84B7-C924AF132F4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43D59B-FFA7-1087-011A-A53022BE438A}"/>
              </a:ext>
            </a:extLst>
          </p:cNvPr>
          <p:cNvSpPr txBox="1"/>
          <p:nvPr/>
        </p:nvSpPr>
        <p:spPr>
          <a:xfrm>
            <a:off x="1623316" y="822758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438D30-15F3-1149-BCF3-FD0AE96F2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997" y="1834884"/>
            <a:ext cx="9367646" cy="4138530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10AECE69-A8A6-4787-9285-73C0A992A6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63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7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3ADB0B-0EEC-32B7-C9FB-4035AF64D7F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3F0822-630F-38D5-984D-347F909ABE03}"/>
              </a:ext>
            </a:extLst>
          </p:cNvPr>
          <p:cNvSpPr txBox="1"/>
          <p:nvPr/>
        </p:nvSpPr>
        <p:spPr>
          <a:xfrm>
            <a:off x="2762207" y="597530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53E93922-EF8B-40D8-B0E4-8615315A960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 Midocean 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777ECC5-48A8-4EEF-BA05-1AC132A6DC7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909028D-C18F-45A2-A1D4-51EBEAB14A94}"/>
</file>

<file path=customXml/itemProps3.xml><?xml version="1.0" encoding="utf-8"?>
<ds:datastoreItem xmlns:ds="http://schemas.openxmlformats.org/officeDocument/2006/customXml" ds:itemID="{C98F1E67-FE06-4436-BD62-60DB8050948F}"/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1039</TotalTime>
  <Words>590</Words>
  <Application>Microsoft Office PowerPoint</Application>
  <PresentationFormat>Widescreen</PresentationFormat>
  <Paragraphs>125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Tajawal ExtraBold</vt:lpstr>
      <vt:lpstr>Tajawal Medium</vt:lpstr>
      <vt:lpstr>Times New Roman</vt:lpstr>
      <vt:lpstr>Presentation Midocean  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omar wahban</cp:lastModifiedBy>
  <cp:revision>81</cp:revision>
  <dcterms:created xsi:type="dcterms:W3CDTF">2023-04-29T09:08:23Z</dcterms:created>
  <dcterms:modified xsi:type="dcterms:W3CDTF">2024-05-30T17:05:14Z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