
<file path=[Content_Types].xml><?xml version="1.0" encoding="utf-8"?>
<Types xmlns="http://schemas.openxmlformats.org/package/2006/content-types">
  <Default Extension="png" ContentType="image/png"/>
  <Default Extension="svg" ContentType="image/svg+xml"/>
  <Default Extension="jpeg" ContentType="image/jpeg"/>
  <Default Extension="m4a" ContentType="audio/mp4"/>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70" r:id="rId4"/>
  </p:sldMasterIdLst>
  <p:notesMasterIdLst>
    <p:notesMasterId r:id="rId35"/>
  </p:notesMasterIdLst>
  <p:handoutMasterIdLst>
    <p:handoutMasterId r:id="rId36"/>
  </p:handoutMasterIdLst>
  <p:sldIdLst>
    <p:sldId id="480" r:id="rId5"/>
    <p:sldId id="925" r:id="rId6"/>
    <p:sldId id="906" r:id="rId7"/>
    <p:sldId id="908" r:id="rId8"/>
    <p:sldId id="909" r:id="rId9"/>
    <p:sldId id="911" r:id="rId10"/>
    <p:sldId id="912" r:id="rId11"/>
    <p:sldId id="914" r:id="rId12"/>
    <p:sldId id="913" r:id="rId13"/>
    <p:sldId id="915" r:id="rId14"/>
    <p:sldId id="916" r:id="rId15"/>
    <p:sldId id="917" r:id="rId16"/>
    <p:sldId id="918" r:id="rId17"/>
    <p:sldId id="920" r:id="rId18"/>
    <p:sldId id="901" r:id="rId19"/>
    <p:sldId id="924" r:id="rId20"/>
    <p:sldId id="492" r:id="rId21"/>
    <p:sldId id="256" r:id="rId22"/>
    <p:sldId id="482" r:id="rId23"/>
    <p:sldId id="483" r:id="rId24"/>
    <p:sldId id="491" r:id="rId25"/>
    <p:sldId id="484" r:id="rId26"/>
    <p:sldId id="485" r:id="rId27"/>
    <p:sldId id="486" r:id="rId28"/>
    <p:sldId id="487" r:id="rId29"/>
    <p:sldId id="488" r:id="rId30"/>
    <p:sldId id="489" r:id="rId31"/>
    <p:sldId id="493" r:id="rId32"/>
    <p:sldId id="490" r:id="rId33"/>
    <p:sldId id="34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925"/>
            <p14:sldId id="906"/>
            <p14:sldId id="908"/>
            <p14:sldId id="909"/>
            <p14:sldId id="911"/>
            <p14:sldId id="912"/>
            <p14:sldId id="914"/>
            <p14:sldId id="913"/>
            <p14:sldId id="915"/>
            <p14:sldId id="916"/>
            <p14:sldId id="917"/>
            <p14:sldId id="918"/>
            <p14:sldId id="920"/>
            <p14:sldId id="901"/>
            <p14:sldId id="924"/>
            <p14:sldId id="492"/>
            <p14:sldId id="256"/>
            <p14:sldId id="482"/>
            <p14:sldId id="483"/>
            <p14:sldId id="491"/>
            <p14:sldId id="484"/>
            <p14:sldId id="485"/>
            <p14:sldId id="486"/>
            <p14:sldId id="487"/>
            <p14:sldId id="488"/>
            <p14:sldId id="489"/>
            <p14:sldId id="493"/>
            <p14:sldId id="49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8221"/>
    <a:srgbClr val="00AEEF"/>
    <a:srgbClr val="2D3956"/>
    <a:srgbClr val="FAC748"/>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9CC17-4EBB-4F87-81FB-ACC80DF0C480}" v="49" dt="2024-10-31T07:13:08.91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79" autoAdjust="0"/>
    <p:restoredTop sz="94660"/>
  </p:normalViewPr>
  <p:slideViewPr>
    <p:cSldViewPr snapToGrid="0">
      <p:cViewPr varScale="1">
        <p:scale>
          <a:sx n="69" d="100"/>
          <a:sy n="69" d="100"/>
        </p:scale>
        <p:origin x="476" y="4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11/08/1447</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7282475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8000183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296164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2085411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6519391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533455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3553882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9437679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40211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49607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195074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8910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00757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180388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72958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306323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4058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7049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13730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41245529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002308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205670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37676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315478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998707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614916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3504735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796623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57727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109932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6527776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5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688237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46496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069912292"/>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61" r:id="rId24"/>
    <p:sldLayoutId id="2147483665" r:id="rId25"/>
    <p:sldLayoutId id="2147483666" r:id="rId26"/>
    <p:sldLayoutId id="2147483668" r:id="rId27"/>
    <p:sldLayoutId id="2147483669" r:id="rId28"/>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hyperlink" Target="https://midocean.ae/academic-calendar-2/" TargetMode="External"/><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6.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1.png"/><Relationship Id="rId2" Type="http://schemas.openxmlformats.org/officeDocument/2006/relationships/image" Target="../media/image9.jpeg"/><Relationship Id="rId1" Type="http://schemas.openxmlformats.org/officeDocument/2006/relationships/slideLayout" Target="../slideLayouts/slideLayout17.xml"/><Relationship Id="rId6"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290044" y="6316809"/>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a:latin typeface="Times New Roman" panose="02020603050405020304" pitchFamily="18" charset="0"/>
                <a:cs typeface="Times New Roman" panose="02020603050405020304" pitchFamily="18" charset="0"/>
              </a:rPr>
              <a:t>Alaa</a:t>
            </a:r>
            <a:r>
              <a:rPr lang="en-US" sz="2400" dirty="0">
                <a:latin typeface="Times New Roman" panose="02020603050405020304" pitchFamily="18" charset="0"/>
                <a:cs typeface="Times New Roman" panose="02020603050405020304" pitchFamily="18" charset="0"/>
              </a:rPr>
              <a:t> Tariq </a:t>
            </a:r>
            <a:r>
              <a:rPr lang="en-US" sz="2400" dirty="0" err="1">
                <a:latin typeface="Times New Roman" panose="02020603050405020304" pitchFamily="18" charset="0"/>
                <a:cs typeface="Times New Roman" panose="02020603050405020304" pitchFamily="18" charset="0"/>
              </a:rPr>
              <a:t>Eldmrat</a:t>
            </a:r>
            <a:endParaRPr lang="en-US" sz="2400" dirty="0">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974970" y="490046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236985" y="3896130"/>
            <a:ext cx="992579" cy="646331"/>
          </a:xfrm>
          <a:prstGeom prst="rect">
            <a:avLst/>
          </a:prstGeom>
          <a:noFill/>
        </p:spPr>
        <p:txBody>
          <a:bodyPr wrap="none" rtlCol="0">
            <a:spAutoFit/>
          </a:bodyPr>
          <a:lstStyle/>
          <a:p>
            <a:r>
              <a:rPr lang="en-US" sz="3600" dirty="0">
                <a:solidFill>
                  <a:schemeClr val="bg1"/>
                </a:solidFill>
                <a:latin typeface="Times New Roman" panose="02020603050405020304" pitchFamily="18" charset="0"/>
                <a:cs typeface="Times New Roman" panose="02020603050405020304" pitchFamily="18" charset="0"/>
              </a:rPr>
              <a:t> </a:t>
            </a:r>
            <a:r>
              <a:rPr lang="en-US" sz="3600" dirty="0">
                <a:latin typeface="Times New Roman" panose="02020603050405020304" pitchFamily="18" charset="0"/>
                <a:cs typeface="Times New Roman" panose="02020603050405020304" pitchFamily="18" charset="0"/>
              </a:rPr>
              <a:t>723</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مستطيل 1"/>
          <p:cNvSpPr/>
          <p:nvPr/>
        </p:nvSpPr>
        <p:spPr>
          <a:xfrm>
            <a:off x="815142" y="1972002"/>
            <a:ext cx="4150280" cy="1754326"/>
          </a:xfrm>
          <a:prstGeom prst="rect">
            <a:avLst/>
          </a:prstGeom>
        </p:spPr>
        <p:txBody>
          <a:bodyPr wrap="square">
            <a:spAutoFit/>
          </a:bodyPr>
          <a:lstStyle/>
          <a:p>
            <a:r>
              <a:rPr lang="ar-SA" sz="3600" b="1" dirty="0">
                <a:latin typeface="Arial" panose="020B0604020202020204" pitchFamily="34" charset="0"/>
                <a:ea typeface="Times New Roman" panose="02020603050405020304" pitchFamily="18" charset="0"/>
                <a:cs typeface="Times New Roman" panose="02020603050405020304" pitchFamily="18" charset="0"/>
              </a:rPr>
              <a:t>نظريات  القيادة التربوية</a:t>
            </a:r>
            <a:endParaRPr lang="ar-JO" sz="3600" b="1" dirty="0">
              <a:latin typeface="Arial" panose="020B0604020202020204" pitchFamily="34" charset="0"/>
              <a:ea typeface="Times New Roman" panose="02020603050405020304" pitchFamily="18" charset="0"/>
              <a:cs typeface="Times New Roman" panose="02020603050405020304" pitchFamily="18" charset="0"/>
            </a:endParaRPr>
          </a:p>
          <a:p>
            <a:endParaRPr lang="ar-JO" sz="3600" b="1" dirty="0">
              <a:latin typeface="Arial" panose="020B0604020202020204" pitchFamily="34" charset="0"/>
              <a:ea typeface="Times New Roman" panose="02020603050405020304" pitchFamily="18" charset="0"/>
              <a:cs typeface="Times New Roman" panose="02020603050405020304" pitchFamily="18" charset="0"/>
            </a:endParaRPr>
          </a:p>
          <a:p>
            <a:pPr algn="ctr"/>
            <a:r>
              <a:rPr lang="ar-JO" sz="3600" b="1" dirty="0">
                <a:latin typeface="Arial" panose="020B0604020202020204" pitchFamily="34" charset="0"/>
                <a:ea typeface="Times New Roman" panose="02020603050405020304" pitchFamily="18" charset="0"/>
                <a:cs typeface="Times New Roman" panose="02020603050405020304" pitchFamily="18" charset="0"/>
              </a:rPr>
              <a:t>    د. الاء الضمرات</a:t>
            </a:r>
            <a:r>
              <a:rPr lang="ar-SA" sz="3600" b="1" dirty="0">
                <a:latin typeface="Arial" panose="020B0604020202020204" pitchFamily="34" charset="0"/>
                <a:ea typeface="Times New Roman" panose="02020603050405020304" pitchFamily="18" charset="0"/>
                <a:cs typeface="Times New Roman" panose="02020603050405020304" pitchFamily="18" charset="0"/>
              </a:rPr>
              <a:t> </a:t>
            </a:r>
            <a:endParaRPr lang="ar-JO" sz="3600" b="1" dirty="0">
              <a:latin typeface="Arial" panose="020B0604020202020204" pitchFamily="34" charset="0"/>
              <a:ea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66B93463-E8F5-E573-1EAA-A17F242E216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3286285" cy="1534470"/>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97358" cy="1446550"/>
          </a:xfrm>
          <a:prstGeom prst="rect">
            <a:avLst/>
          </a:prstGeom>
          <a:noFill/>
        </p:spPr>
        <p:txBody>
          <a:bodyPr wrap="none" rtlCol="0">
            <a:spAutoFit/>
          </a:bodyPr>
          <a:lstStyle/>
          <a:p>
            <a:r>
              <a:rPr lang="ar-SA" sz="4400" dirty="0">
                <a:latin typeface="Arial" panose="020B0604020202020204" pitchFamily="34" charset="0"/>
                <a:ea typeface="Times New Roman" panose="02020603050405020304" pitchFamily="18" charset="0"/>
                <a:cs typeface="Times New Roman" panose="02020603050405020304" pitchFamily="18" charset="0"/>
              </a:rPr>
              <a:t>نظريات  القيادة التربوية</a:t>
            </a:r>
            <a:endParaRPr lang="en-US" sz="4400" dirty="0">
              <a:latin typeface="Arial" panose="020B0604020202020204" pitchFamily="34" charset="0"/>
              <a:ea typeface="Times New Roman" panose="02020603050405020304" pitchFamily="18" charset="0"/>
              <a:cs typeface="Times New Roman" panose="02020603050405020304" pitchFamily="18" charset="0"/>
            </a:endParaRPr>
          </a:p>
          <a:p>
            <a:pPr algn="ctr"/>
            <a:r>
              <a:rPr lang="ar-SA" sz="2400" b="1" dirty="0">
                <a:solidFill>
                  <a:schemeClr val="accent1">
                    <a:lumMod val="50000"/>
                  </a:schemeClr>
                </a:solidFill>
              </a:rPr>
              <a:t>ماجستير القيادة التربوية </a:t>
            </a:r>
            <a:r>
              <a:rPr lang="ar-SA" sz="4400" dirty="0">
                <a:solidFill>
                  <a:schemeClr val="accent1">
                    <a:lumMod val="50000"/>
                  </a:schemeClr>
                </a:solidFill>
                <a:latin typeface="Arial" panose="020B0604020202020204" pitchFamily="34" charset="0"/>
                <a:ea typeface="Times New Roman" panose="02020603050405020304" pitchFamily="18" charset="0"/>
                <a:cs typeface="Times New Roman" panose="02020603050405020304" pitchFamily="18" charset="0"/>
              </a:rPr>
              <a:t> </a:t>
            </a:r>
            <a:endParaRPr lang="ar-JO" sz="4400" dirty="0">
              <a:solidFill>
                <a:schemeClr val="accent1">
                  <a:lumMod val="50000"/>
                </a:schemeClr>
              </a:solidFill>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616667" y="434261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8221883" y="5122290"/>
            <a:ext cx="569387"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723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Alaa</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Eldmrat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pic>
        <p:nvPicPr>
          <p:cNvPr id="4" name="Graphic 21">
            <a:extLst>
              <a:ext uri="{FF2B5EF4-FFF2-40B4-BE49-F238E27FC236}">
                <a16:creationId xmlns:a16="http://schemas.microsoft.com/office/drawing/2014/main" id="{283F6B38-46D5-F452-19A3-611B4E9C3FF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718"/>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677873"/>
            <a:ext cx="76323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Academic Calendar</a:t>
            </a:r>
          </a:p>
          <a:p>
            <a:r>
              <a:rPr lang="ar-EG" sz="2800" b="1" dirty="0">
                <a:solidFill>
                  <a:srgbClr val="00B0F0"/>
                </a:solidFill>
                <a:latin typeface="Alexandria" charset="0"/>
                <a:cs typeface="Alexandria" charset="0"/>
              </a:rPr>
              <a:t>التقويم الأكاديمي</a:t>
            </a:r>
            <a:endParaRPr lang="en-US" sz="2800" b="1" dirty="0">
              <a:solidFill>
                <a:srgbClr val="00B0F0"/>
              </a:solidFill>
              <a:latin typeface="Alexandria" charset="0"/>
              <a:cs typeface="Alexandria" charset="0"/>
            </a:endParaRPr>
          </a:p>
        </p:txBody>
      </p:sp>
      <p:sp>
        <p:nvSpPr>
          <p:cNvPr id="15" name="Rectangle 14"/>
          <p:cNvSpPr/>
          <p:nvPr/>
        </p:nvSpPr>
        <p:spPr>
          <a:xfrm>
            <a:off x="957939" y="2424041"/>
            <a:ext cx="10205930" cy="3382657"/>
          </a:xfrm>
          <a:prstGeom prst="rect">
            <a:avLst/>
          </a:prstGeom>
        </p:spPr>
        <p:txBody>
          <a:bodyPr wrap="square">
            <a:spAutoFit/>
          </a:bodyPr>
          <a:lstStyle/>
          <a:p>
            <a:pPr algn="justLow" rtl="1">
              <a:lnSpc>
                <a:spcPct val="150000"/>
              </a:lnSpc>
              <a:spcAft>
                <a:spcPts val="1000"/>
              </a:spcAft>
            </a:pPr>
            <a:r>
              <a:rPr lang="ar-EG" sz="2800" dirty="0">
                <a:effectLst/>
                <a:ea typeface="Calibri" panose="020F0502020204030204" pitchFamily="34" charset="0"/>
                <a:cs typeface="Arial" panose="020B0604020202020204" pitchFamily="34" charset="0"/>
              </a:rPr>
              <a:t>للاطلاع على التقويم الأكاديمي، لمعرفة موعد بدء وانتهاء الدراسة الخاصة بالفصل الدراسي، ومخطط الأسابيع الدراسية، وآخر موعد للاعتذار عن الفصل الدراسي أو المقرر، وموعد بدء الاختبارات النهائية، وموعد نهاية الاختبارات النهائية ... يمكنك الدخول على الرابط التالي:</a:t>
            </a:r>
          </a:p>
          <a:p>
            <a:pPr algn="ctr" rtl="1">
              <a:lnSpc>
                <a:spcPct val="150000"/>
              </a:lnSpc>
              <a:spcAft>
                <a:spcPts val="1000"/>
              </a:spcAft>
            </a:pPr>
            <a:r>
              <a:rPr lang="en-US" sz="2800" b="1" dirty="0">
                <a:solidFill>
                  <a:srgbClr val="0070C0"/>
                </a:solidFill>
                <a:ea typeface="Calibri" panose="020F0502020204030204" pitchFamily="34" charset="0"/>
                <a:cs typeface="Arial" panose="020B0604020202020204" pitchFamily="34" charset="0"/>
                <a:hlinkClick r:id="rId3"/>
              </a:rPr>
              <a:t>https://midocean.ae/academic-calendar-2/</a:t>
            </a:r>
            <a:r>
              <a:rPr lang="ar-EG" sz="2800" b="1" dirty="0">
                <a:solidFill>
                  <a:srgbClr val="0070C0"/>
                </a:solidFill>
                <a:ea typeface="Calibri" panose="020F0502020204030204" pitchFamily="34" charset="0"/>
                <a:cs typeface="Arial" panose="020B0604020202020204" pitchFamily="34" charset="0"/>
              </a:rPr>
              <a:t> </a:t>
            </a:r>
            <a:endParaRPr lang="en-US" sz="2800" b="1" dirty="0">
              <a:solidFill>
                <a:srgbClr val="0070C0"/>
              </a:solidFill>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40759172"/>
      </p:ext>
    </p:extLst>
  </p:cSld>
  <p:clrMapOvr>
    <a:masterClrMapping/>
  </p:clrMapOvr>
  <p:transition spd="slow" advTm="28385">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4" name="Group 3"/>
          <p:cNvGrpSpPr/>
          <p:nvPr/>
        </p:nvGrpSpPr>
        <p:grpSpPr>
          <a:xfrm>
            <a:off x="1146412" y="1445166"/>
            <a:ext cx="8830101" cy="4706235"/>
            <a:chOff x="1146412" y="1445166"/>
            <a:chExt cx="8830101" cy="4706235"/>
          </a:xfrm>
        </p:grpSpPr>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b="42886"/>
            <a:stretch/>
          </p:blipFill>
          <p:spPr>
            <a:xfrm>
              <a:off x="1146412" y="1445166"/>
              <a:ext cx="8830101" cy="4706235"/>
            </a:xfrm>
            <a:prstGeom prst="rect">
              <a:avLst/>
            </a:prstGeom>
          </p:spPr>
        </p:pic>
        <p:sp>
          <p:nvSpPr>
            <p:cNvPr id="3" name="Rectangle 2"/>
            <p:cNvSpPr/>
            <p:nvPr/>
          </p:nvSpPr>
          <p:spPr>
            <a:xfrm>
              <a:off x="5158853" y="2674961"/>
              <a:ext cx="1801505" cy="43672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grpSp>
    </p:spTree>
    <p:extLst>
      <p:ext uri="{BB962C8B-B14F-4D97-AF65-F5344CB8AC3E}">
        <p14:creationId xmlns:p14="http://schemas.microsoft.com/office/powerpoint/2010/main" val="167496708"/>
      </p:ext>
    </p:extLst>
  </p:cSld>
  <p:clrMapOvr>
    <a:masterClrMapping/>
  </p:clrMapOvr>
  <mc:AlternateContent xmlns:mc="http://schemas.openxmlformats.org/markup-compatibility/2006" xmlns:p14="http://schemas.microsoft.com/office/powerpoint/2010/main">
    <mc:Choice Requires="p14">
      <p:transition spd="slow" p14:dur="2000" advTm="138615"/>
    </mc:Choice>
    <mc:Fallback xmlns="">
      <p:transition spd="slow" advTm="138615"/>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0" name="Group 9"/>
          <p:cNvGrpSpPr/>
          <p:nvPr/>
        </p:nvGrpSpPr>
        <p:grpSpPr>
          <a:xfrm>
            <a:off x="927425" y="1514901"/>
            <a:ext cx="9050358" cy="4667535"/>
            <a:chOff x="927425" y="1514901"/>
            <a:chExt cx="9050358" cy="4667535"/>
          </a:xfrm>
        </p:grpSpPr>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t="57910"/>
            <a:stretch/>
          </p:blipFill>
          <p:spPr>
            <a:xfrm>
              <a:off x="927425" y="1514901"/>
              <a:ext cx="9050358" cy="4667535"/>
            </a:xfrm>
            <a:prstGeom prst="rect">
              <a:avLst/>
            </a:prstGeom>
            <a:ln>
              <a:solidFill>
                <a:schemeClr val="bg1"/>
              </a:solidFill>
            </a:ln>
          </p:spPr>
        </p:pic>
        <p:sp>
          <p:nvSpPr>
            <p:cNvPr id="9" name="Rectangle 8"/>
            <p:cNvSpPr/>
            <p:nvPr/>
          </p:nvSpPr>
          <p:spPr>
            <a:xfrm>
              <a:off x="1228300" y="1631692"/>
              <a:ext cx="1835964" cy="369332"/>
            </a:xfrm>
            <a:prstGeom prst="rect">
              <a:avLst/>
            </a:prstGeom>
            <a:solidFill>
              <a:schemeClr val="accent5">
                <a:lumMod val="20000"/>
                <a:lumOff val="80000"/>
              </a:schemeClr>
            </a:solidFill>
            <a:ln>
              <a:solidFill>
                <a:schemeClr val="accent5">
                  <a:lumMod val="20000"/>
                  <a:lumOff val="80000"/>
                </a:schemeClr>
              </a:solidFill>
            </a:ln>
          </p:spPr>
          <p:txBody>
            <a:bodyPr wrap="square">
              <a:spAutoFit/>
            </a:bodyPr>
            <a:lstStyle/>
            <a:p>
              <a:pPr algn="r" rtl="1"/>
              <a:r>
                <a:rPr lang="ar-EG" dirty="0">
                  <a:latin typeface="Microsoft Sans Serif" panose="020B0604020202020204" pitchFamily="34" charset="0"/>
                  <a:cs typeface="Microsoft Sans Serif" panose="020B0604020202020204" pitchFamily="34" charset="0"/>
                </a:rPr>
                <a:t>الحالي، بداية من يوم</a:t>
              </a:r>
            </a:p>
          </p:txBody>
        </p:sp>
      </p:grpSp>
    </p:spTree>
    <p:extLst>
      <p:ext uri="{BB962C8B-B14F-4D97-AF65-F5344CB8AC3E}">
        <p14:creationId xmlns:p14="http://schemas.microsoft.com/office/powerpoint/2010/main" val="1399655363"/>
      </p:ext>
    </p:extLst>
  </p:cSld>
  <p:clrMapOvr>
    <a:masterClrMapping/>
  </p:clrMapOvr>
  <mc:AlternateContent xmlns:mc="http://schemas.openxmlformats.org/markup-compatibility/2006" xmlns:p14="http://schemas.microsoft.com/office/powerpoint/2010/main">
    <mc:Choice Requires="p14">
      <p:transition spd="slow" p14:dur="2000" advTm="206985"/>
    </mc:Choice>
    <mc:Fallback xmlns="">
      <p:transition spd="slow" advTm="20698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937987"/>
            <a:ext cx="8830100" cy="3586238"/>
          </a:xfrm>
          <a:prstGeom prst="rect">
            <a:avLst/>
          </a:prstGeom>
        </p:spPr>
        <p:txBody>
          <a:bodyPr wrap="square">
            <a:spAutoFit/>
          </a:bodyPr>
          <a:lstStyle/>
          <a:p>
            <a:pPr algn="ctr" rtl="1">
              <a:lnSpc>
                <a:spcPct val="250000"/>
              </a:lnSpc>
            </a:pPr>
            <a:r>
              <a:rPr lang="ar-SA" sz="32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ستتاح المحاضرة الأسبوعية على المنصة التعليمية </a:t>
            </a:r>
            <a:r>
              <a:rPr lang="en-US" sz="3200" b="1" dirty="0">
                <a:solidFill>
                  <a:srgbClr val="F27A1C"/>
                </a:solidFill>
                <a:latin typeface="Calibri" panose="020F0502020204030204" pitchFamily="34" charset="0"/>
                <a:ea typeface="Tahoma" panose="020B0604030504040204" pitchFamily="34" charset="0"/>
                <a:cs typeface="Calibri" panose="020F0502020204030204" pitchFamily="34" charset="0"/>
              </a:rPr>
              <a:t>Moodle</a:t>
            </a:r>
            <a:r>
              <a:rPr lang="ar-SA" sz="32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p>
          <a:p>
            <a:pPr algn="ctr" rtl="1">
              <a:lnSpc>
                <a:spcPct val="250000"/>
              </a:lnSpc>
            </a:pPr>
            <a:r>
              <a:rPr lang="ar-SA" sz="3200" b="1" dirty="0">
                <a:solidFill>
                  <a:srgbClr val="FF0000"/>
                </a:solidFill>
                <a:latin typeface="Calibri" panose="020F0502020204030204" pitchFamily="34" charset="0"/>
                <a:ea typeface="Tahoma" panose="020B0604030504040204" pitchFamily="34" charset="0"/>
                <a:cs typeface="Calibri" panose="020F0502020204030204" pitchFamily="34" charset="0"/>
              </a:rPr>
              <a:t>كل يوم سبت في تمام الساعة </a:t>
            </a:r>
            <a:r>
              <a:rPr lang="ar-SA"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12 ظهراً</a:t>
            </a:r>
            <a:r>
              <a:rPr lang="ar-SA" sz="3200" b="1" dirty="0">
                <a:solidFill>
                  <a:srgbClr val="FF0000"/>
                </a:solidFill>
                <a:latin typeface="Calibri" panose="020F0502020204030204" pitchFamily="34" charset="0"/>
                <a:ea typeface="Tahoma" panose="020B0604030504040204" pitchFamily="34" charset="0"/>
                <a:cs typeface="Calibri" panose="020F0502020204030204" pitchFamily="34" charset="0"/>
              </a:rPr>
              <a:t>  </a:t>
            </a:r>
          </a:p>
          <a:p>
            <a:pPr algn="ctr" rtl="1">
              <a:lnSpc>
                <a:spcPct val="250000"/>
              </a:lnSpc>
            </a:pPr>
            <a:r>
              <a:rPr lang="ar-SA" sz="32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p>
        </p:txBody>
      </p:sp>
    </p:spTree>
    <p:extLst>
      <p:ext uri="{BB962C8B-B14F-4D97-AF65-F5344CB8AC3E}">
        <p14:creationId xmlns:p14="http://schemas.microsoft.com/office/powerpoint/2010/main" val="2379368031"/>
      </p:ext>
    </p:extLst>
  </p:cSld>
  <p:clrMapOvr>
    <a:masterClrMapping/>
  </p:clrMapOvr>
  <mc:AlternateContent xmlns:mc="http://schemas.openxmlformats.org/markup-compatibility/2006" xmlns:p14="http://schemas.microsoft.com/office/powerpoint/2010/main">
    <mc:Choice Requires="p14">
      <p:transition spd="slow" p14:dur="2000" advTm="43130"/>
    </mc:Choice>
    <mc:Fallback xmlns="">
      <p:transition spd="slow" advTm="4313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869058"/>
            <a:ext cx="8830100" cy="4031873"/>
          </a:xfrm>
          <a:prstGeom prst="rect">
            <a:avLst/>
          </a:prstGeom>
        </p:spPr>
        <p:txBody>
          <a:bodyPr wrap="square" anchor="ctr">
            <a:spAutoFit/>
          </a:bodyPr>
          <a:lstStyle/>
          <a:p>
            <a:pPr marL="457200" lvl="0" indent="-457200" algn="justLow" rtl="1">
              <a:lnSpc>
                <a:spcPct val="200000"/>
              </a:lnSpc>
              <a:spcBef>
                <a:spcPct val="0"/>
              </a:spcBef>
              <a:buFont typeface="Arial" panose="020B0604020202020204" pitchFamily="34" charset="0"/>
              <a:buChar char="•"/>
              <a:defRPr/>
            </a:pPr>
            <a:r>
              <a:rPr lang="ar-SA" sz="3200" b="1" dirty="0">
                <a:solidFill>
                  <a:srgbClr val="FF9518"/>
                </a:solidFill>
                <a:latin typeface="Calibri" panose="020F0502020204030204" pitchFamily="34" charset="0"/>
                <a:ea typeface="Tahoma" panose="020B0604030504040204" pitchFamily="34" charset="0"/>
                <a:cs typeface="Calibri" panose="020F0502020204030204" pitchFamily="34" charset="0"/>
              </a:rPr>
              <a:t>حلقات النقاش </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هي لقاء اسبوعي مع أستاذ </a:t>
            </a:r>
            <a:r>
              <a:rPr lang="ar-EG"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المقرر</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والغرض منها مناقشة ما تم طرحه في المحاضرة المسجلة لكل اسبوع.</a:t>
            </a:r>
            <a:endParaRPr lang="ar-SA" sz="3200" b="1" dirty="0">
              <a:solidFill>
                <a:srgbClr val="24A9E1"/>
              </a:solidFill>
              <a:latin typeface="Calibri" panose="020F0502020204030204" pitchFamily="34" charset="0"/>
              <a:ea typeface="Tahoma" panose="020B0604030504040204" pitchFamily="34" charset="0"/>
              <a:cs typeface="Calibri" panose="020F0502020204030204" pitchFamily="34" charset="0"/>
            </a:endParaRPr>
          </a:p>
          <a:p>
            <a:pPr marL="457200" lvl="0" indent="-457200" algn="justLow" rtl="1">
              <a:lnSpc>
                <a:spcPct val="200000"/>
              </a:lnSpc>
              <a:spcBef>
                <a:spcPct val="0"/>
              </a:spcBef>
              <a:buFont typeface="Arial" panose="020B0604020202020204" pitchFamily="34" charset="0"/>
              <a:buChar char="•"/>
              <a:defRPr/>
            </a:pPr>
            <a:r>
              <a:rPr lang="ar-SA" sz="3200" b="1" dirty="0">
                <a:solidFill>
                  <a:srgbClr val="FF9518"/>
                </a:solidFill>
                <a:latin typeface="Calibri" panose="020F0502020204030204" pitchFamily="34" charset="0"/>
                <a:ea typeface="Tahoma" panose="020B0604030504040204" pitchFamily="34" charset="0"/>
                <a:cs typeface="Calibri" panose="020F0502020204030204" pitchFamily="34" charset="0"/>
              </a:rPr>
              <a:t>رابط حلقة النقاش</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متوفر على </a:t>
            </a:r>
            <a:r>
              <a:rPr lang="ar-EG"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صفحة ال </a:t>
            </a:r>
            <a:r>
              <a:rPr lang="en-US"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Moodle</a:t>
            </a:r>
            <a:r>
              <a:rPr lang="ar-EG"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الخاصة بالمقرر </a:t>
            </a:r>
            <a:r>
              <a:rPr lang="ar-SA"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وهو ثابت لجميع حلقات النقاش الخاصة </a:t>
            </a:r>
            <a:r>
              <a:rPr lang="ar-EG"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بالمقرر</a:t>
            </a:r>
            <a:r>
              <a:rPr lang="ar-SA"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a:t>
            </a:r>
            <a:endParaRPr lang="ar-SA" sz="4400" b="1" u="sng" dirty="0">
              <a:solidFill>
                <a:srgbClr val="FF0000"/>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2951783661"/>
      </p:ext>
    </p:extLst>
  </p:cSld>
  <p:clrMapOvr>
    <a:masterClrMapping/>
  </p:clrMapOvr>
  <mc:AlternateContent xmlns:mc="http://schemas.openxmlformats.org/markup-compatibility/2006" xmlns:p14="http://schemas.microsoft.com/office/powerpoint/2010/main">
    <mc:Choice Requires="p14">
      <p:transition spd="slow" p14:dur="2000" advTm="70806"/>
    </mc:Choice>
    <mc:Fallback xmlns="">
      <p:transition spd="slow" advTm="7080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800818"/>
            <a:ext cx="8830100" cy="4031873"/>
          </a:xfrm>
          <a:prstGeom prst="rect">
            <a:avLst/>
          </a:prstGeom>
        </p:spPr>
        <p:txBody>
          <a:bodyPr wrap="square" anchor="ctr">
            <a:spAutoFit/>
          </a:bodyPr>
          <a:lstStyle/>
          <a:p>
            <a:pPr lvl="0" algn="ctr" rtl="1">
              <a:lnSpc>
                <a:spcPct val="200000"/>
              </a:lnSpc>
              <a:spcBef>
                <a:spcPct val="0"/>
              </a:spcBef>
              <a:defRPr/>
            </a:pPr>
            <a:r>
              <a:rPr lang="ar-SA"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موعد حلقات النقاش</a:t>
            </a:r>
          </a:p>
          <a:p>
            <a:pPr algn="ctr" rtl="1">
              <a:lnSpc>
                <a:spcPct val="200000"/>
              </a:lnSpc>
            </a:pP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اسبوعياً </a:t>
            </a:r>
          </a:p>
          <a:p>
            <a:pPr algn="ctr" rtl="1">
              <a:lnSpc>
                <a:spcPct val="200000"/>
              </a:lnSpc>
            </a:pPr>
            <a:r>
              <a:rPr lang="ar-SA" sz="3200" b="1" dirty="0">
                <a:solidFill>
                  <a:srgbClr val="FF0000"/>
                </a:solidFill>
                <a:latin typeface="Calibri" panose="020F0502020204030204" pitchFamily="34" charset="0"/>
                <a:ea typeface="Tahoma" panose="020B0604030504040204" pitchFamily="34" charset="0"/>
                <a:cs typeface="Calibri" panose="020F0502020204030204" pitchFamily="34" charset="0"/>
              </a:rPr>
              <a:t>اليوم والتوقيت متوفر على </a:t>
            </a:r>
            <a:r>
              <a:rPr lang="ar-EG" sz="3200" b="1" dirty="0">
                <a:solidFill>
                  <a:srgbClr val="FF0000"/>
                </a:solidFill>
                <a:latin typeface="Calibri" panose="020F0502020204030204" pitchFamily="34" charset="0"/>
                <a:ea typeface="Tahoma" panose="020B0604030504040204" pitchFamily="34" charset="0"/>
                <a:cs typeface="Calibri" panose="020F0502020204030204" pitchFamily="34" charset="0"/>
              </a:rPr>
              <a:t>صفحة ال </a:t>
            </a:r>
            <a:r>
              <a:rPr lang="en-US" sz="3200" b="1" dirty="0">
                <a:solidFill>
                  <a:srgbClr val="FF0000"/>
                </a:solidFill>
                <a:latin typeface="Calibri" panose="020F0502020204030204" pitchFamily="34" charset="0"/>
                <a:ea typeface="Tahoma" panose="020B0604030504040204" pitchFamily="34" charset="0"/>
                <a:cs typeface="Calibri" panose="020F0502020204030204" pitchFamily="34" charset="0"/>
              </a:rPr>
              <a:t>Moodle</a:t>
            </a:r>
            <a:r>
              <a:rPr lang="ar-EG" sz="3200" b="1" dirty="0">
                <a:solidFill>
                  <a:srgbClr val="FF0000"/>
                </a:solidFill>
                <a:latin typeface="Calibri" panose="020F0502020204030204" pitchFamily="34" charset="0"/>
                <a:ea typeface="Tahoma" panose="020B0604030504040204" pitchFamily="34" charset="0"/>
                <a:cs typeface="Calibri" panose="020F0502020204030204" pitchFamily="34" charset="0"/>
              </a:rPr>
              <a:t> الخاصة بالمقرر</a:t>
            </a:r>
            <a:endParaRPr lang="ar-SA" sz="3200" b="1" dirty="0">
              <a:solidFill>
                <a:srgbClr val="FF0000"/>
              </a:solidFill>
              <a:latin typeface="Calibri" panose="020F0502020204030204" pitchFamily="34" charset="0"/>
              <a:ea typeface="Tahoma" panose="020B0604030504040204" pitchFamily="34" charset="0"/>
              <a:cs typeface="Calibri" panose="020F0502020204030204" pitchFamily="34" charset="0"/>
            </a:endParaRPr>
          </a:p>
          <a:p>
            <a:pPr algn="ctr" rtl="1">
              <a:lnSpc>
                <a:spcPct val="200000"/>
              </a:lnSpc>
            </a:pPr>
            <a:r>
              <a:rPr lang="ar-SA" sz="32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r>
              <a:rPr lang="ar-SA" sz="3200" b="1" dirty="0">
                <a:solidFill>
                  <a:schemeClr val="bg1"/>
                </a:solidFill>
                <a:latin typeface="Calibri" panose="020F0502020204030204" pitchFamily="34" charset="0"/>
                <a:ea typeface="Tahoma" panose="020B0604030504040204" pitchFamily="34" charset="0"/>
                <a:cs typeface="Calibri" panose="020F0502020204030204" pitchFamily="34" charset="0"/>
              </a:rPr>
              <a:t>.</a:t>
            </a:r>
            <a:endParaRPr lang="en-US" sz="3200" b="1" dirty="0">
              <a:solidFill>
                <a:schemeClr val="bg1"/>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2562544075"/>
      </p:ext>
    </p:extLst>
  </p:cSld>
  <p:clrMapOvr>
    <a:masterClrMapping/>
  </p:clrMapOvr>
  <mc:AlternateContent xmlns:mc="http://schemas.openxmlformats.org/markup-compatibility/2006" xmlns:p14="http://schemas.microsoft.com/office/powerpoint/2010/main">
    <mc:Choice Requires="p14">
      <p:transition spd="slow" p14:dur="2000" advTm="31195"/>
    </mc:Choice>
    <mc:Fallback xmlns="">
      <p:transition spd="slow" advTm="3119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377305"/>
            <a:ext cx="8830100" cy="4878900"/>
          </a:xfrm>
          <a:prstGeom prst="rect">
            <a:avLst/>
          </a:prstGeom>
        </p:spPr>
        <p:txBody>
          <a:bodyPr wrap="square" anchor="ctr">
            <a:spAutoFit/>
          </a:bodyPr>
          <a:lstStyle/>
          <a:p>
            <a:pPr marL="457200" lvl="0" indent="-457200" algn="justLow" rtl="1">
              <a:lnSpc>
                <a:spcPct val="200000"/>
              </a:lnSpc>
              <a:spcBef>
                <a:spcPct val="0"/>
              </a:spcBef>
              <a:buFont typeface="Arial" panose="020B0604020202020204" pitchFamily="34" charset="0"/>
              <a:buChar char="•"/>
              <a:defRPr/>
            </a:pPr>
            <a:r>
              <a:rPr lang="ar-SA" sz="3200" b="1" dirty="0">
                <a:solidFill>
                  <a:srgbClr val="002060"/>
                </a:solidFill>
                <a:latin typeface="Calibri" panose="020F0502020204030204" pitchFamily="34" charset="0"/>
                <a:ea typeface="Tahoma" panose="020B0604030504040204" pitchFamily="34" charset="0"/>
                <a:cs typeface="Calibri" panose="020F0502020204030204" pitchFamily="34" charset="0"/>
              </a:rPr>
              <a:t>حضور حلقات النقاش</a:t>
            </a:r>
            <a:r>
              <a:rPr lang="ar-SA" sz="3200" b="1" dirty="0">
                <a:solidFill>
                  <a:schemeClr val="bg1"/>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srgbClr val="C00000"/>
                </a:solidFill>
                <a:latin typeface="Calibri" panose="020F0502020204030204" pitchFamily="34" charset="0"/>
                <a:ea typeface="Tahoma" panose="020B0604030504040204" pitchFamily="34" charset="0"/>
                <a:cs typeface="Calibri" panose="020F0502020204030204" pitchFamily="34" charset="0"/>
              </a:rPr>
              <a:t>اختياري</a:t>
            </a:r>
            <a:r>
              <a:rPr lang="ar-SA" sz="3200" b="1" dirty="0">
                <a:solidFill>
                  <a:schemeClr val="bg1"/>
                </a:solidFill>
                <a:latin typeface="Calibri" panose="020F0502020204030204" pitchFamily="34" charset="0"/>
                <a:ea typeface="Tahoma" panose="020B0604030504040204" pitchFamily="34" charset="0"/>
                <a:cs typeface="Calibri" panose="020F0502020204030204" pitchFamily="34" charset="0"/>
              </a:rPr>
              <a:t>.</a:t>
            </a:r>
          </a:p>
          <a:p>
            <a:pPr marL="457200" lvl="0" indent="-457200" algn="justLow" rtl="1">
              <a:lnSpc>
                <a:spcPct val="200000"/>
              </a:lnSpc>
              <a:spcBef>
                <a:spcPct val="0"/>
              </a:spcBef>
              <a:buFont typeface="Arial" panose="020B0604020202020204" pitchFamily="34" charset="0"/>
              <a:buChar char="•"/>
              <a:defRPr/>
            </a:pP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a:t>
            </a:r>
            <a:r>
              <a:rPr lang="ar-SA" sz="3200" b="1" u="sng" dirty="0">
                <a:solidFill>
                  <a:srgbClr val="00B050"/>
                </a:solidFill>
                <a:latin typeface="Calibri" panose="020F0502020204030204" pitchFamily="34" charset="0"/>
                <a:ea typeface="Tahoma" panose="020B0604030504040204" pitchFamily="34" charset="0"/>
                <a:cs typeface="Calibri" panose="020F0502020204030204" pitchFamily="34" charset="0"/>
              </a:rPr>
              <a:t>ينصح</a:t>
            </a:r>
            <a:r>
              <a:rPr lang="en-US" sz="3200" b="1" u="sng" dirty="0">
                <a:solidFill>
                  <a:srgbClr val="00B050"/>
                </a:solidFill>
                <a:latin typeface="Calibri" panose="020F0502020204030204" pitchFamily="34" charset="0"/>
                <a:ea typeface="Tahoma" panose="020B0604030504040204" pitchFamily="34" charset="0"/>
                <a:cs typeface="Calibri" panose="020F0502020204030204" pitchFamily="34" charset="0"/>
              </a:rPr>
              <a:t> </a:t>
            </a:r>
            <a:r>
              <a:rPr lang="ar-SA" sz="3200" b="1" u="sng" dirty="0">
                <a:solidFill>
                  <a:srgbClr val="00B050"/>
                </a:solidFill>
                <a:latin typeface="Calibri" panose="020F0502020204030204" pitchFamily="34" charset="0"/>
                <a:ea typeface="Tahoma" panose="020B0604030504040204" pitchFamily="34" charset="0"/>
                <a:cs typeface="Calibri" panose="020F0502020204030204" pitchFamily="34" charset="0"/>
              </a:rPr>
              <a:t>بشدة</a:t>
            </a:r>
            <a:r>
              <a:rPr lang="ar-SA" sz="3200" b="1" dirty="0">
                <a:solidFill>
                  <a:srgbClr val="00B050"/>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srgbClr val="002060"/>
                </a:solidFill>
                <a:latin typeface="Calibri" panose="020F0502020204030204" pitchFamily="34" charset="0"/>
                <a:ea typeface="Tahoma" panose="020B0604030504040204" pitchFamily="34" charset="0"/>
                <a:cs typeface="Calibri" panose="020F0502020204030204" pitchFamily="34" charset="0"/>
              </a:rPr>
              <a:t>الحرص على الحضور لتعزيز المكتسبات العلمية من محتوى المحاضرة.</a:t>
            </a:r>
          </a:p>
          <a:p>
            <a:pPr marL="457200" lvl="0" indent="-457200" algn="justLow" rtl="1">
              <a:lnSpc>
                <a:spcPct val="200000"/>
              </a:lnSpc>
              <a:spcBef>
                <a:spcPct val="0"/>
              </a:spcBef>
              <a:buFont typeface="Arial" panose="020B0604020202020204" pitchFamily="34" charset="0"/>
              <a:buChar char="•"/>
              <a:defRPr/>
            </a:pPr>
            <a:r>
              <a:rPr lang="ar-SA" sz="3200" b="1" dirty="0">
                <a:solidFill>
                  <a:srgbClr val="002060"/>
                </a:solidFill>
                <a:latin typeface="Calibri" panose="020F0502020204030204" pitchFamily="34" charset="0"/>
                <a:ea typeface="Tahoma" panose="020B0604030504040204" pitchFamily="34" charset="0"/>
                <a:cs typeface="Calibri" panose="020F0502020204030204" pitchFamily="34" charset="0"/>
              </a:rPr>
              <a:t>يفضل مشاهدة المحا</a:t>
            </a:r>
            <a:r>
              <a:rPr lang="ar-JO" sz="3200" b="1" dirty="0">
                <a:solidFill>
                  <a:srgbClr val="002060"/>
                </a:solidFill>
                <a:latin typeface="Calibri" panose="020F0502020204030204" pitchFamily="34" charset="0"/>
                <a:ea typeface="Tahoma" panose="020B0604030504040204" pitchFamily="34" charset="0"/>
                <a:cs typeface="Calibri" panose="020F0502020204030204" pitchFamily="34" charset="0"/>
              </a:rPr>
              <a:t>ض</a:t>
            </a:r>
            <a:r>
              <a:rPr lang="ar-SA" sz="3200" b="1" dirty="0">
                <a:solidFill>
                  <a:srgbClr val="002060"/>
                </a:solidFill>
                <a:latin typeface="Calibri" panose="020F0502020204030204" pitchFamily="34" charset="0"/>
                <a:ea typeface="Tahoma" panose="020B0604030504040204" pitchFamily="34" charset="0"/>
                <a:cs typeface="Calibri" panose="020F0502020204030204" pitchFamily="34" charset="0"/>
              </a:rPr>
              <a:t>رة المسجلة وتلخيصها قبل حضور حلقة النقاش</a:t>
            </a:r>
            <a:r>
              <a:rPr lang="ar-SA" sz="3200" b="1" dirty="0">
                <a:solidFill>
                  <a:schemeClr val="bg1"/>
                </a:solidFill>
                <a:latin typeface="Calibri" panose="020F0502020204030204" pitchFamily="34" charset="0"/>
                <a:ea typeface="Tahoma" panose="020B0604030504040204" pitchFamily="34" charset="0"/>
                <a:cs typeface="Calibri" panose="020F0502020204030204" pitchFamily="34" charset="0"/>
              </a:rPr>
              <a:t>.</a:t>
            </a:r>
            <a:endParaRPr lang="en-US" sz="3200" b="1" dirty="0">
              <a:solidFill>
                <a:schemeClr val="bg1"/>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1845561883"/>
      </p:ext>
    </p:extLst>
  </p:cSld>
  <p:clrMapOvr>
    <a:masterClrMapping/>
  </p:clrMapOvr>
  <mc:AlternateContent xmlns:mc="http://schemas.openxmlformats.org/markup-compatibility/2006" xmlns:p14="http://schemas.microsoft.com/office/powerpoint/2010/main">
    <mc:Choice Requires="p14">
      <p:transition spd="slow" p14:dur="2000" advTm="132720"/>
    </mc:Choice>
    <mc:Fallback xmlns="">
      <p:transition spd="slow" advTm="13272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1032720"/>
            <a:ext cx="7632338" cy="584775"/>
          </a:xfrm>
          <a:prstGeom prst="rect">
            <a:avLst/>
          </a:prstGeom>
          <a:noFill/>
        </p:spPr>
        <p:txBody>
          <a:bodyPr wrap="square" rtlCol="0">
            <a:spAutoFit/>
          </a:bodyPr>
          <a:lstStyle/>
          <a:p>
            <a:r>
              <a:rPr lang="ar-EG" sz="3200" b="1" dirty="0">
                <a:solidFill>
                  <a:srgbClr val="00B0F0"/>
                </a:solidFill>
                <a:latin typeface="Alexandria" charset="0"/>
                <a:cs typeface="Alexandria" charset="0"/>
              </a:rPr>
              <a:t>الاختبارات القصيرة</a:t>
            </a:r>
          </a:p>
        </p:txBody>
      </p:sp>
      <p:sp>
        <p:nvSpPr>
          <p:cNvPr id="15" name="Rectangle 14"/>
          <p:cNvSpPr/>
          <p:nvPr/>
        </p:nvSpPr>
        <p:spPr>
          <a:xfrm>
            <a:off x="957939" y="2137435"/>
            <a:ext cx="10205930" cy="3636060"/>
          </a:xfrm>
          <a:prstGeom prst="rect">
            <a:avLst/>
          </a:prstGeom>
        </p:spPr>
        <p:txBody>
          <a:bodyPr wrap="square">
            <a:spAutoFit/>
          </a:bodyPr>
          <a:lstStyle/>
          <a:p>
            <a:pPr marL="457200" lvl="0" indent="-457200" algn="r" rtl="1">
              <a:lnSpc>
                <a:spcPct val="150000"/>
              </a:lnSpc>
              <a:buFont typeface="Arial" panose="020B0604020202020204" pitchFamily="34" charset="0"/>
              <a:buChar char="•"/>
              <a:defRPr/>
            </a:pPr>
            <a:r>
              <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تعد الإجابة على الاختبار القصير </a:t>
            </a:r>
            <a:r>
              <a:rPr lang="ar-SA" sz="2800" b="1" dirty="0">
                <a:solidFill>
                  <a:srgbClr val="24A9E1"/>
                </a:solidFill>
                <a:latin typeface="Calibri" panose="020F0502020204030204" pitchFamily="34" charset="0"/>
                <a:ea typeface="Tahoma" panose="020B0604030504040204" pitchFamily="34" charset="0"/>
                <a:cs typeface="Calibri" panose="020F0502020204030204" pitchFamily="34" charset="0"/>
              </a:rPr>
              <a:t>بمثابة الحضور للطالب.</a:t>
            </a:r>
            <a:endPar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endParaRPr>
          </a:p>
          <a:p>
            <a:pPr marL="457200" lvl="0" indent="-457200" algn="r" rtl="1">
              <a:lnSpc>
                <a:spcPct val="150000"/>
              </a:lnSpc>
              <a:buFont typeface="Arial" panose="020B0604020202020204" pitchFamily="34" charset="0"/>
              <a:buChar char="•"/>
              <a:defRPr/>
            </a:pPr>
            <a:r>
              <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يتكون الاختبار القصير من </a:t>
            </a:r>
            <a:r>
              <a:rPr lang="ar-SA" sz="2800" b="1" dirty="0">
                <a:solidFill>
                  <a:srgbClr val="FF9518"/>
                </a:solidFill>
                <a:latin typeface="Calibri" panose="020F0502020204030204" pitchFamily="34" charset="0"/>
                <a:ea typeface="Tahoma" panose="020B0604030504040204" pitchFamily="34" charset="0"/>
                <a:cs typeface="Calibri" panose="020F0502020204030204" pitchFamily="34" charset="0"/>
              </a:rPr>
              <a:t>٨ أسئلة (٨ درجات).</a:t>
            </a:r>
            <a:endParaRPr lang="en-US" sz="2800" b="1" dirty="0">
              <a:solidFill>
                <a:srgbClr val="FF9518"/>
              </a:solidFill>
              <a:latin typeface="Calibri" panose="020F0502020204030204" pitchFamily="34" charset="0"/>
              <a:ea typeface="Tahoma" panose="020B0604030504040204" pitchFamily="34" charset="0"/>
              <a:cs typeface="Calibri" panose="020F0502020204030204" pitchFamily="34" charset="0"/>
            </a:endParaRPr>
          </a:p>
          <a:p>
            <a:pPr marL="457200" lvl="0" indent="-457200" algn="r" rtl="1">
              <a:lnSpc>
                <a:spcPct val="150000"/>
              </a:lnSpc>
              <a:buFont typeface="Arial" panose="020B0604020202020204" pitchFamily="34" charset="0"/>
              <a:buChar char="•"/>
              <a:defRPr/>
            </a:pPr>
            <a:r>
              <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أمثلة على نوعية أسئلة الاختبار القصير:</a:t>
            </a:r>
          </a:p>
          <a:p>
            <a:pPr marL="914400" lvl="1" indent="-457200" algn="r" rtl="1">
              <a:lnSpc>
                <a:spcPct val="150000"/>
              </a:lnSpc>
              <a:buFont typeface="Arial" panose="020B0604020202020204" pitchFamily="34" charset="0"/>
              <a:buChar char="•"/>
              <a:defRPr/>
            </a:pPr>
            <a:r>
              <a:rPr lang="ar-SA" sz="24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أسئلة صوتية</a:t>
            </a:r>
          </a:p>
          <a:p>
            <a:pPr marL="1371600" lvl="2" indent="-457200" algn="r" rtl="1">
              <a:lnSpc>
                <a:spcPct val="150000"/>
              </a:lnSpc>
              <a:buFont typeface="Calibri" panose="020F0502020204030204" pitchFamily="34" charset="0"/>
              <a:buChar char="⁻"/>
              <a:defRPr/>
            </a:pPr>
            <a:r>
              <a:rPr lang="en-US"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MCQ</a:t>
            </a:r>
            <a:endParaRPr lang="ar-SA"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endParaRPr>
          </a:p>
          <a:p>
            <a:pPr marL="1371600" lvl="2" indent="-457200" algn="r" rtl="1">
              <a:lnSpc>
                <a:spcPct val="150000"/>
              </a:lnSpc>
              <a:buFont typeface="Calibri" panose="020F0502020204030204" pitchFamily="34" charset="0"/>
              <a:buChar char="⁻"/>
              <a:defRPr/>
            </a:pPr>
            <a:r>
              <a:rPr lang="en-US"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True &amp; False</a:t>
            </a:r>
            <a:endParaRPr lang="ar-SA"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endParaRPr>
          </a:p>
        </p:txBody>
      </p:sp>
      <p:pic>
        <p:nvPicPr>
          <p:cNvPr id="2" name="Recorded Sound">
            <a:hlinkClick r:id="" action="ppaction://media"/>
            <a:extLst>
              <a:ext uri="{FF2B5EF4-FFF2-40B4-BE49-F238E27FC236}">
                <a16:creationId xmlns:a16="http://schemas.microsoft.com/office/drawing/2014/main" id="{54FE19D8-F85B-082B-CEF6-82FEA5E6E68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649364" y="5096632"/>
            <a:ext cx="406400" cy="406400"/>
          </a:xfrm>
          <a:prstGeom prst="rect">
            <a:avLst/>
          </a:prstGeom>
        </p:spPr>
      </p:pic>
    </p:spTree>
    <p:extLst>
      <p:ext uri="{BB962C8B-B14F-4D97-AF65-F5344CB8AC3E}">
        <p14:creationId xmlns:p14="http://schemas.microsoft.com/office/powerpoint/2010/main" val="2784871634"/>
      </p:ext>
    </p:extLst>
  </p:cSld>
  <p:clrMapOvr>
    <a:masterClrMapping/>
  </p:clrMapOvr>
  <p:transition spd="slow" advTm="72261">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10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1032720"/>
            <a:ext cx="7632338" cy="584775"/>
          </a:xfrm>
          <a:prstGeom prst="rect">
            <a:avLst/>
          </a:prstGeom>
          <a:noFill/>
        </p:spPr>
        <p:txBody>
          <a:bodyPr wrap="square" rtlCol="0">
            <a:spAutoFit/>
          </a:bodyPr>
          <a:lstStyle/>
          <a:p>
            <a:r>
              <a:rPr lang="ar-EG" sz="3200" b="1" dirty="0">
                <a:solidFill>
                  <a:srgbClr val="00B0F0"/>
                </a:solidFill>
                <a:latin typeface="Alexandria" charset="0"/>
                <a:cs typeface="Alexandria" charset="0"/>
              </a:rPr>
              <a:t>الاختبارات القصيرة</a:t>
            </a:r>
          </a:p>
        </p:txBody>
      </p:sp>
      <p:sp>
        <p:nvSpPr>
          <p:cNvPr id="15" name="Rectangle 14"/>
          <p:cNvSpPr/>
          <p:nvPr/>
        </p:nvSpPr>
        <p:spPr>
          <a:xfrm>
            <a:off x="957939" y="2137435"/>
            <a:ext cx="10205930" cy="4231415"/>
          </a:xfrm>
          <a:prstGeom prst="rect">
            <a:avLst/>
          </a:prstGeom>
        </p:spPr>
        <p:txBody>
          <a:bodyPr wrap="square">
            <a:spAutoFit/>
          </a:bodyPr>
          <a:lstStyle/>
          <a:p>
            <a:pPr marL="457200" indent="-457200" algn="justLow" rtl="1">
              <a:lnSpc>
                <a:spcPct val="150000"/>
              </a:lnSpc>
              <a:buFont typeface="Arial" panose="020B0604020202020204" pitchFamily="34" charset="0"/>
              <a:buChar char="•"/>
            </a:pP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سيتاح الاختبار القصير على المنصة التعليمية </a:t>
            </a:r>
            <a:r>
              <a:rPr lang="en-US" sz="2600" b="1" dirty="0">
                <a:solidFill>
                  <a:srgbClr val="F27A1C"/>
                </a:solidFill>
                <a:latin typeface="Calibri" panose="020F0502020204030204" pitchFamily="34" charset="0"/>
                <a:ea typeface="Tahoma" panose="020B0604030504040204" pitchFamily="34" charset="0"/>
                <a:cs typeface="Calibri" panose="020F0502020204030204" pitchFamily="34" charset="0"/>
              </a:rPr>
              <a:t>Moodle</a:t>
            </a:r>
            <a:r>
              <a:rPr lang="ar-SA" sz="26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SA" sz="2600" b="1" dirty="0">
                <a:solidFill>
                  <a:srgbClr val="FF0000"/>
                </a:solidFill>
                <a:latin typeface="Calibri" panose="020F0502020204030204" pitchFamily="34" charset="0"/>
                <a:ea typeface="Tahoma" panose="020B0604030504040204" pitchFamily="34" charset="0"/>
                <a:cs typeface="Calibri" panose="020F0502020204030204" pitchFamily="34" charset="0"/>
              </a:rPr>
              <a:t>كل يوم سبت في تمام الساعة </a:t>
            </a:r>
            <a:r>
              <a:rPr lang="ar-SA" sz="2600" b="1" u="sng" dirty="0">
                <a:solidFill>
                  <a:srgbClr val="FF0000"/>
                </a:solidFill>
                <a:latin typeface="Calibri" panose="020F0502020204030204" pitchFamily="34" charset="0"/>
                <a:ea typeface="Tahoma" panose="020B0604030504040204" pitchFamily="34" charset="0"/>
                <a:cs typeface="Calibri" panose="020F0502020204030204" pitchFamily="34" charset="0"/>
              </a:rPr>
              <a:t>10 مساءاً</a:t>
            </a:r>
            <a:r>
              <a:rPr lang="ar-SA" sz="2600" b="1" dirty="0">
                <a:solidFill>
                  <a:srgbClr val="FF0000"/>
                </a:solidFill>
                <a:latin typeface="Calibri" panose="020F0502020204030204" pitchFamily="34" charset="0"/>
                <a:ea typeface="Tahoma" panose="020B0604030504040204" pitchFamily="34" charset="0"/>
                <a:cs typeface="Calibri" panose="020F0502020204030204" pitchFamily="34" charset="0"/>
              </a:rPr>
              <a:t>  </a:t>
            </a:r>
            <a:r>
              <a:rPr lang="ar-SA" sz="26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p>
          <a:p>
            <a:pPr marL="457200" indent="-457200" algn="justLow" rtl="1">
              <a:lnSpc>
                <a:spcPct val="150000"/>
              </a:lnSpc>
              <a:buFont typeface="Arial" panose="020B0604020202020204" pitchFamily="34" charset="0"/>
              <a:buChar char="•"/>
            </a:pP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ويترك لمدة أسبوع ، ثم يغلق في يوم </a:t>
            </a:r>
            <a:r>
              <a:rPr lang="ar-SA" sz="2600" b="1" dirty="0">
                <a:solidFill>
                  <a:srgbClr val="FF0000"/>
                </a:solidFill>
                <a:latin typeface="Calibri" panose="020F0502020204030204" pitchFamily="34" charset="0"/>
                <a:ea typeface="Tahoma" panose="020B0604030504040204" pitchFamily="34" charset="0"/>
                <a:cs typeface="Calibri" panose="020F0502020204030204" pitchFamily="34" charset="0"/>
              </a:rPr>
              <a:t>السبت الذي يليه تمام الساعة 9 مساءً </a:t>
            </a:r>
            <a:r>
              <a:rPr lang="ar-SA" sz="26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endParaRPr lang="ar-SA" sz="2600" b="1" dirty="0">
              <a:solidFill>
                <a:srgbClr val="FF0000"/>
              </a:solidFill>
              <a:latin typeface="Calibri" panose="020F0502020204030204" pitchFamily="34" charset="0"/>
              <a:ea typeface="Tahoma" panose="020B0604030504040204" pitchFamily="34" charset="0"/>
              <a:cs typeface="Calibri" panose="020F0502020204030204" pitchFamily="34" charset="0"/>
            </a:endParaRPr>
          </a:p>
          <a:p>
            <a:pPr marL="457200" indent="-457200" algn="justLow" rtl="1">
              <a:lnSpc>
                <a:spcPct val="150000"/>
              </a:lnSpc>
              <a:buFont typeface="Arial" panose="020B0604020202020204" pitchFamily="34" charset="0"/>
              <a:buChar char="•"/>
            </a:pP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مدة الاختبار القصير (فترة السماحية) </a:t>
            </a:r>
            <a:r>
              <a:rPr lang="ar-SA" sz="2600" b="1" dirty="0">
                <a:solidFill>
                  <a:srgbClr val="24A9E1"/>
                </a:solidFill>
                <a:latin typeface="Calibri" panose="020F0502020204030204" pitchFamily="34" charset="0"/>
                <a:ea typeface="Tahoma" panose="020B0604030504040204" pitchFamily="34" charset="0"/>
                <a:cs typeface="Calibri" panose="020F0502020204030204" pitchFamily="34" charset="0"/>
              </a:rPr>
              <a:t>30 دقيقة - عدد المحاولات 1 فقط.</a:t>
            </a:r>
          </a:p>
          <a:p>
            <a:pPr marL="457200" indent="-457200" algn="justLow" rtl="1">
              <a:lnSpc>
                <a:spcPct val="150000"/>
              </a:lnSpc>
              <a:buFont typeface="Arial" panose="020B0604020202020204" pitchFamily="34" charset="0"/>
              <a:buChar char="•"/>
            </a:pP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لا يمكن التنقل بين الأسئلة (بمعنى إذا تم الانتقال للسؤال التالي لا يمكن العودة للسؤال السابق).</a:t>
            </a:r>
          </a:p>
        </p:txBody>
      </p:sp>
    </p:spTree>
    <p:extLst>
      <p:ext uri="{BB962C8B-B14F-4D97-AF65-F5344CB8AC3E}">
        <p14:creationId xmlns:p14="http://schemas.microsoft.com/office/powerpoint/2010/main" val="896140136"/>
      </p:ext>
    </p:extLst>
  </p:cSld>
  <p:clrMapOvr>
    <a:masterClrMapping/>
  </p:clrMapOvr>
  <p:transition spd="slow" advTm="155162">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1032720"/>
            <a:ext cx="7632338" cy="584775"/>
          </a:xfrm>
          <a:prstGeom prst="rect">
            <a:avLst/>
          </a:prstGeom>
          <a:noFill/>
        </p:spPr>
        <p:txBody>
          <a:bodyPr wrap="square" rtlCol="0">
            <a:spAutoFit/>
          </a:bodyPr>
          <a:lstStyle/>
          <a:p>
            <a:r>
              <a:rPr lang="ar-EG" sz="3200" b="1" dirty="0">
                <a:solidFill>
                  <a:srgbClr val="00B0F0"/>
                </a:solidFill>
                <a:latin typeface="Alexandria" charset="0"/>
                <a:cs typeface="Alexandria" charset="0"/>
              </a:rPr>
              <a:t>الاختبارات القصيرة</a:t>
            </a:r>
          </a:p>
        </p:txBody>
      </p:sp>
      <p:sp>
        <p:nvSpPr>
          <p:cNvPr id="15" name="Rectangle 14"/>
          <p:cNvSpPr/>
          <p:nvPr/>
        </p:nvSpPr>
        <p:spPr>
          <a:xfrm>
            <a:off x="957939" y="2069195"/>
            <a:ext cx="10205930" cy="4401205"/>
          </a:xfrm>
          <a:prstGeom prst="rect">
            <a:avLst/>
          </a:prstGeom>
        </p:spPr>
        <p:txBody>
          <a:bodyPr wrap="square">
            <a:spAutoFit/>
          </a:bodyPr>
          <a:lstStyle/>
          <a:p>
            <a:pPr marL="457200" indent="-457200" algn="r"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يمكن عمل الاختبار القصير أي وقت من موعد اتاحته يوم السبت </a:t>
            </a:r>
            <a:r>
              <a:rPr lang="ar-SA" sz="2800" b="1" dirty="0">
                <a:solidFill>
                  <a:srgbClr val="FF0000"/>
                </a:solidFill>
                <a:latin typeface="Calibri" panose="020F0502020204030204" pitchFamily="34" charset="0"/>
                <a:ea typeface="Tahoma" panose="020B0604030504040204" pitchFamily="34" charset="0"/>
                <a:cs typeface="Calibri" panose="020F0502020204030204" pitchFamily="34" charset="0"/>
              </a:rPr>
              <a:t>الساعة 10 مساءاً </a:t>
            </a:r>
            <a:r>
              <a:rPr lang="ar-EG" sz="2800" b="1" dirty="0">
                <a:solidFill>
                  <a:srgbClr val="FF0000"/>
                </a:solidFill>
                <a:latin typeface="Calibri" panose="020F0502020204030204" pitchFamily="34" charset="0"/>
                <a:ea typeface="Tahoma" panose="020B0604030504040204" pitchFamily="34" charset="0"/>
                <a:cs typeface="Calibri" panose="020F0502020204030204" pitchFamily="34" charset="0"/>
              </a:rPr>
              <a:t>إ</a:t>
            </a:r>
            <a:r>
              <a:rPr lang="ar-SA" sz="2800" b="1" dirty="0">
                <a:solidFill>
                  <a:srgbClr val="FF0000"/>
                </a:solidFill>
                <a:latin typeface="Calibri" panose="020F0502020204030204" pitchFamily="34" charset="0"/>
                <a:ea typeface="Tahoma" panose="020B0604030504040204" pitchFamily="34" charset="0"/>
                <a:cs typeface="Calibri" panose="020F0502020204030204" pitchFamily="34" charset="0"/>
              </a:rPr>
              <a:t>لى السبت التالي 8:30 مساءاً </a:t>
            </a: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p>
          <a:p>
            <a:pPr marL="457200" indent="-457200" algn="r" rtl="1">
              <a:lnSpc>
                <a:spcPct val="200000"/>
              </a:lnSpc>
              <a:buFont typeface="Arial" panose="020B0604020202020204" pitchFamily="34" charset="0"/>
              <a:buChar char="•"/>
            </a:pPr>
            <a:r>
              <a:rPr lang="ar-SA" sz="2800" b="1" dirty="0">
                <a:solidFill>
                  <a:srgbClr val="0A1F61"/>
                </a:solidFill>
                <a:latin typeface="Calibri" panose="020F0502020204030204" pitchFamily="34" charset="0"/>
                <a:ea typeface="Tahoma" panose="020B0604030504040204" pitchFamily="34" charset="0"/>
                <a:cs typeface="Calibri" panose="020F0502020204030204" pitchFamily="34" charset="0"/>
              </a:rPr>
              <a:t>لماذا 8:30 مساءاً؟</a:t>
            </a: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p>
          <a:p>
            <a:pPr marL="457200" indent="-457200" algn="r" rtl="1">
              <a:lnSpc>
                <a:spcPct val="200000"/>
              </a:lnSpc>
              <a:buFont typeface="Arial" panose="020B0604020202020204" pitchFamily="34" charset="0"/>
              <a:buChar char="•"/>
            </a:pP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لكي يتم الاستفادة من كامل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مدة الاختبار القصير (فترة السماحية) </a:t>
            </a:r>
            <a:r>
              <a:rPr lang="ar-SA" sz="2800" b="1" dirty="0">
                <a:solidFill>
                  <a:srgbClr val="24A9E1"/>
                </a:solidFill>
                <a:latin typeface="Calibri" panose="020F0502020204030204" pitchFamily="34" charset="0"/>
                <a:ea typeface="Tahoma" panose="020B0604030504040204" pitchFamily="34" charset="0"/>
                <a:cs typeface="Calibri" panose="020F0502020204030204" pitchFamily="34" charset="0"/>
              </a:rPr>
              <a:t>30 دقيقة.</a:t>
            </a:r>
          </a:p>
          <a:p>
            <a:pPr marL="457200" indent="-457200" algn="r"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كلمة المرور ثابتة لكل الاختبارات وهي </a:t>
            </a:r>
            <a:r>
              <a:rPr lang="ar-SA" sz="2800" b="1" dirty="0">
                <a:solidFill>
                  <a:srgbClr val="24A9E1"/>
                </a:solidFill>
                <a:latin typeface="Calibri" panose="020F0502020204030204" pitchFamily="34" charset="0"/>
                <a:ea typeface="Tahoma" panose="020B0604030504040204" pitchFamily="34" charset="0"/>
                <a:cs typeface="Calibri" panose="020F0502020204030204" pitchFamily="34" charset="0"/>
              </a:rPr>
              <a:t>(</a:t>
            </a:r>
            <a:r>
              <a:rPr lang="en-US" sz="2800" b="1" dirty="0">
                <a:solidFill>
                  <a:srgbClr val="24A9E1"/>
                </a:solidFill>
                <a:latin typeface="Calibri" panose="020F0502020204030204" pitchFamily="34" charset="0"/>
                <a:ea typeface="Tahoma" panose="020B0604030504040204" pitchFamily="34" charset="0"/>
                <a:cs typeface="Calibri" panose="020F0502020204030204" pitchFamily="34" charset="0"/>
              </a:rPr>
              <a:t>(</a:t>
            </a:r>
            <a:r>
              <a:rPr lang="en-US" sz="2800" b="1" dirty="0">
                <a:solidFill>
                  <a:srgbClr val="C00000"/>
                </a:solidFill>
                <a:latin typeface="Calibri" panose="020F0502020204030204" pitchFamily="34" charset="0"/>
                <a:ea typeface="Tahoma" panose="020B0604030504040204" pitchFamily="34" charset="0"/>
                <a:cs typeface="Calibri" panose="020F0502020204030204" pitchFamily="34" charset="0"/>
              </a:rPr>
              <a:t>agree</a:t>
            </a:r>
            <a:r>
              <a:rPr lang="ar-SA" sz="2800" b="1" dirty="0">
                <a:solidFill>
                  <a:srgbClr val="C00000"/>
                </a:solidFill>
                <a:latin typeface="Calibri" panose="020F0502020204030204" pitchFamily="34" charset="0"/>
                <a:ea typeface="Tahoma" panose="020B0604030504040204" pitchFamily="34" charset="0"/>
                <a:cs typeface="Calibri" panose="020F0502020204030204" pitchFamily="34" charset="0"/>
              </a:rPr>
              <a:t>.</a:t>
            </a:r>
          </a:p>
        </p:txBody>
      </p:sp>
    </p:spTree>
    <p:extLst>
      <p:ext uri="{BB962C8B-B14F-4D97-AF65-F5344CB8AC3E}">
        <p14:creationId xmlns:p14="http://schemas.microsoft.com/office/powerpoint/2010/main" val="2923308049"/>
      </p:ext>
    </p:extLst>
  </p:cSld>
  <p:clrMapOvr>
    <a:masterClrMapping/>
  </p:clrMapOvr>
  <p:transition spd="slow" advTm="54340">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1032720"/>
            <a:ext cx="7632338" cy="584775"/>
          </a:xfrm>
          <a:prstGeom prst="rect">
            <a:avLst/>
          </a:prstGeom>
          <a:noFill/>
        </p:spPr>
        <p:txBody>
          <a:bodyPr wrap="square" rtlCol="0">
            <a:spAutoFit/>
          </a:bodyPr>
          <a:lstStyle/>
          <a:p>
            <a:r>
              <a:rPr lang="ar-EG" sz="3200" b="1" dirty="0">
                <a:solidFill>
                  <a:srgbClr val="00B0F0"/>
                </a:solidFill>
                <a:latin typeface="Alexandria" charset="0"/>
                <a:cs typeface="Alexandria" charset="0"/>
              </a:rPr>
              <a:t>الاختبار النهائي</a:t>
            </a:r>
          </a:p>
        </p:txBody>
      </p:sp>
      <p:sp>
        <p:nvSpPr>
          <p:cNvPr id="15" name="Rectangle 14"/>
          <p:cNvSpPr/>
          <p:nvPr/>
        </p:nvSpPr>
        <p:spPr>
          <a:xfrm>
            <a:off x="957939" y="2151083"/>
            <a:ext cx="10205930" cy="3418756"/>
          </a:xfrm>
          <a:prstGeom prst="rect">
            <a:avLst/>
          </a:prstGeom>
        </p:spPr>
        <p:txBody>
          <a:bodyPr wrap="square">
            <a:spAutoFit/>
          </a:bodyPr>
          <a:lstStyle/>
          <a:p>
            <a:pPr marL="457200" indent="-457200" algn="justLow"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سيتاح الاختبار النهائي على المنصة التعليمية </a:t>
            </a:r>
            <a:r>
              <a:rPr lang="en-US" sz="2800" b="1" dirty="0">
                <a:solidFill>
                  <a:srgbClr val="F27A1C"/>
                </a:solidFill>
                <a:latin typeface="Calibri" panose="020F0502020204030204" pitchFamily="34" charset="0"/>
                <a:ea typeface="Tahoma" panose="020B0604030504040204" pitchFamily="34" charset="0"/>
                <a:cs typeface="Calibri" panose="020F0502020204030204" pitchFamily="34" charset="0"/>
              </a:rPr>
              <a:t>Moodle</a:t>
            </a: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حسب مواعيد الاختبارات النهائية والتي سيتم الإعلان عنها نهاية الفصل الدراسي.</a:t>
            </a:r>
          </a:p>
          <a:p>
            <a:pPr marL="457200" indent="-457200" algn="justLow" rtl="1">
              <a:lnSpc>
                <a:spcPct val="200000"/>
              </a:lnSpc>
              <a:buFont typeface="Arial" panose="020B0604020202020204" pitchFamily="34" charset="0"/>
              <a:buChar char="•"/>
            </a:pPr>
            <a:r>
              <a:rPr lang="en-US"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الاختبار النهائي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مكون من 20 سؤال (</a:t>
            </a:r>
            <a:r>
              <a:rPr lang="ar-SA" sz="2800" b="1" dirty="0">
                <a:solidFill>
                  <a:srgbClr val="F27A1C"/>
                </a:solidFill>
                <a:latin typeface="Calibri" panose="020F0502020204030204" pitchFamily="34" charset="0"/>
                <a:ea typeface="Tahoma" panose="020B0604030504040204" pitchFamily="34" charset="0"/>
                <a:cs typeface="Calibri" panose="020F0502020204030204" pitchFamily="34" charset="0"/>
              </a:rPr>
              <a:t>20 درجة </a:t>
            </a:r>
            <a:r>
              <a:rPr lang="ar-EG" sz="2800" b="1" dirty="0">
                <a:solidFill>
                  <a:srgbClr val="F27A1C"/>
                </a:solidFill>
                <a:latin typeface="Calibri" panose="020F0502020204030204" pitchFamily="34" charset="0"/>
                <a:ea typeface="Tahoma" panose="020B0604030504040204" pitchFamily="34" charset="0"/>
                <a:cs typeface="Calibri" panose="020F0502020204030204" pitchFamily="34" charset="0"/>
              </a:rPr>
              <a:t>)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شامل محاضرات المقرر بالكامل</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a:t>
            </a:r>
          </a:p>
          <a:p>
            <a:pPr marL="457200" indent="-457200" algn="justLow"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نوعية أسئلة الاختبار النهائي هي مثل نوعية أسئلة الاختبارات القصيرة.</a:t>
            </a:r>
          </a:p>
        </p:txBody>
      </p:sp>
    </p:spTree>
    <p:extLst>
      <p:ext uri="{BB962C8B-B14F-4D97-AF65-F5344CB8AC3E}">
        <p14:creationId xmlns:p14="http://schemas.microsoft.com/office/powerpoint/2010/main" val="2526503591"/>
      </p:ext>
    </p:extLst>
  </p:cSld>
  <p:clrMapOvr>
    <a:masterClrMapping/>
  </p:clrMapOvr>
  <p:transition spd="slow" advTm="75508">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2476708"/>
            <a:ext cx="8830100" cy="2680093"/>
          </a:xfrm>
          <a:prstGeom prst="rect">
            <a:avLst/>
          </a:prstGeom>
        </p:spPr>
        <p:txBody>
          <a:bodyPr wrap="square" anchor="ctr">
            <a:spAutoFit/>
          </a:bodyPr>
          <a:lstStyle/>
          <a:p>
            <a:pPr algn="ctr" rtl="1">
              <a:lnSpc>
                <a:spcPct val="200000"/>
              </a:lnSpc>
            </a:pPr>
            <a:r>
              <a:rPr lang="ar-SA" sz="3200" b="1" u="sng" dirty="0">
                <a:solidFill>
                  <a:srgbClr val="C00000"/>
                </a:solidFill>
                <a:latin typeface="Calibri" panose="020F0502020204030204" pitchFamily="34" charset="0"/>
                <a:ea typeface="Tahoma" panose="020B0604030504040204" pitchFamily="34" charset="0"/>
                <a:cs typeface="Calibri" panose="020F0502020204030204" pitchFamily="34" charset="0"/>
              </a:rPr>
              <a:t>لغة المحاضرات والاختبارات</a:t>
            </a:r>
            <a:endParaRPr lang="en-US" sz="3200" b="1" u="sng" dirty="0">
              <a:solidFill>
                <a:srgbClr val="C00000"/>
              </a:solidFill>
              <a:latin typeface="Calibri" panose="020F0502020204030204" pitchFamily="34" charset="0"/>
              <a:ea typeface="Tahoma" panose="020B0604030504040204" pitchFamily="34" charset="0"/>
              <a:cs typeface="Calibri" panose="020F0502020204030204" pitchFamily="34" charset="0"/>
            </a:endParaRPr>
          </a:p>
          <a:p>
            <a:pPr marL="457200" lvl="0" indent="-457200" algn="justLow" rtl="1">
              <a:lnSpc>
                <a:spcPct val="200000"/>
              </a:lnSpc>
              <a:spcBef>
                <a:spcPct val="0"/>
              </a:spcBef>
              <a:buFont typeface="Arial" panose="020B0604020202020204" pitchFamily="34" charset="0"/>
              <a:buChar char="•"/>
              <a:defRP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المحاضرات</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الخاصة بالمقرر</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متاحة باللغة العربية</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a:t>
            </a:r>
          </a:p>
          <a:p>
            <a:pPr marL="457200" lvl="0" indent="-457200" algn="justLow" rtl="1">
              <a:lnSpc>
                <a:spcPct val="200000"/>
              </a:lnSpc>
              <a:spcBef>
                <a:spcPct val="0"/>
              </a:spcBef>
              <a:buFont typeface="Arial" panose="020B0604020202020204" pitchFamily="34" charset="0"/>
              <a:buChar char="•"/>
              <a:defRP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الاختبارات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القصيرة والنهائية أيضًا متاحة باللغة العربية</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JO"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a:t>
            </a:r>
            <a:endPar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3579563025"/>
      </p:ext>
    </p:extLst>
  </p:cSld>
  <p:clrMapOvr>
    <a:masterClrMapping/>
  </p:clrMapOvr>
  <mc:AlternateContent xmlns:mc="http://schemas.openxmlformats.org/markup-compatibility/2006" xmlns:p14="http://schemas.microsoft.com/office/powerpoint/2010/main">
    <mc:Choice Requires="p14">
      <p:transition spd="slow" p14:dur="2000" advTm="29459"/>
    </mc:Choice>
    <mc:Fallback xmlns="">
      <p:transition spd="slow" advTm="2945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720189" y="1497410"/>
            <a:ext cx="5272159" cy="523220"/>
          </a:xfrm>
          <a:prstGeom prst="rect">
            <a:avLst/>
          </a:prstGeom>
          <a:noFill/>
        </p:spPr>
        <p:txBody>
          <a:bodyPr wrap="square" rtlCol="0">
            <a:spAutoFit/>
          </a:bodyPr>
          <a:lstStyle/>
          <a:p>
            <a:r>
              <a:rPr lang="ar-JO" sz="2800" b="1" dirty="0">
                <a:solidFill>
                  <a:srgbClr val="00B0F0"/>
                </a:solidFill>
                <a:latin typeface="Alexandria" charset="0"/>
                <a:cs typeface="Alexandria" charset="0"/>
              </a:rPr>
              <a:t>وصف المقرر</a:t>
            </a:r>
            <a:endParaRPr lang="en-US" sz="28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p:cNvSpPr txBox="1"/>
          <p:nvPr/>
        </p:nvSpPr>
        <p:spPr>
          <a:xfrm>
            <a:off x="3400455" y="2827893"/>
            <a:ext cx="8417320" cy="3970318"/>
          </a:xfrm>
          <a:prstGeom prst="rect">
            <a:avLst/>
          </a:prstGeom>
          <a:noFill/>
        </p:spPr>
        <p:txBody>
          <a:bodyPr wrap="square" rtlCol="0">
            <a:spAutoFit/>
          </a:bodyPr>
          <a:lstStyle/>
          <a:p>
            <a:pPr algn="r" rtl="1">
              <a:buClr>
                <a:srgbClr val="FF0000"/>
              </a:buClr>
            </a:pPr>
            <a:r>
              <a:rPr lang="ar-SA" sz="2800" dirty="0"/>
              <a:t>يهدف هذا المساق إلى توضيح مفهوم القيادة التربوية وأهدافها وأهميتها وضرورتها ونظرياتها. كما يبحث في طبيعة القيادة في المنظمات التربوية ودورها في المناخ المنظمي وفي إدارة الصراع </a:t>
            </a:r>
            <a:r>
              <a:rPr lang="ar-JO" sz="2800" dirty="0"/>
              <a:t>،</a:t>
            </a:r>
            <a:r>
              <a:rPr lang="ar-SA" sz="2800" dirty="0"/>
              <a:t> كما يركز على القيادة المدرسة وضرورتها لمدير المدرسة وعلى أخلاقيات القيادة وأهميتها ودور القائد في نمو الأفراد الأخلاقي، بالإضافة إلى انه يبحث المدرسة كمجتمع أخلاقي ديموقراطي لا كمؤسسه بيروقراطية</a:t>
            </a:r>
            <a:r>
              <a:rPr lang="ar-JO" sz="2800" dirty="0"/>
              <a:t>،</a:t>
            </a:r>
            <a:r>
              <a:rPr lang="ar-SA" sz="2800" dirty="0"/>
              <a:t> وهناك تركيز على رؤى جديدة في القيادة التربوية وعلى المقارنة بين القيادة التبادلية والقيادة التحويلية ومختلف النظريات القيادية بشكل تفصيلي.</a:t>
            </a:r>
            <a:endParaRPr lang="en-US" sz="2800" dirty="0">
              <a:latin typeface="Times New Roman" panose="02020603050405020304" pitchFamily="18" charset="0"/>
              <a:cs typeface="Times New Roman" panose="02020603050405020304" pitchFamily="18" charset="0"/>
            </a:endParaRPr>
          </a:p>
          <a:p>
            <a:pPr algn="r" rtl="1">
              <a:buClr>
                <a:srgbClr val="FF0000"/>
              </a:buClr>
            </a:pPr>
            <a:endParaRPr lang="en-US" sz="2800" dirty="0">
              <a:latin typeface="Times New Roman" panose="02020603050405020304" pitchFamily="18" charset="0"/>
              <a:cs typeface="Times New Roman" panose="02020603050405020304" pitchFamily="18" charset="0"/>
            </a:endParaRPr>
          </a:p>
        </p:txBody>
      </p:sp>
      <p:sp>
        <p:nvSpPr>
          <p:cNvPr id="15"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4CF33173-D9FA-4EB2-B40F-CC55E03D1DEA}"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Times New Roman" panose="02020603050405020304" pitchFamily="18" charset="0"/>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3" name="TextBox 12"/>
          <p:cNvSpPr txBox="1"/>
          <p:nvPr/>
        </p:nvSpPr>
        <p:spPr>
          <a:xfrm>
            <a:off x="3308815" y="1449932"/>
            <a:ext cx="1351416" cy="369332"/>
          </a:xfrm>
          <a:prstGeom prst="rect">
            <a:avLst/>
          </a:prstGeom>
          <a:noFill/>
        </p:spPr>
        <p:txBody>
          <a:bodyPr wrap="square" rtlCol="0">
            <a:spAutoFit/>
          </a:bodyPr>
          <a:lstStyle/>
          <a:p>
            <a:pPr algn="ctr"/>
            <a:r>
              <a:rPr lang="en-US" b="1" dirty="0">
                <a:solidFill>
                  <a:schemeClr val="bg1"/>
                </a:solidFill>
                <a:cs typeface="Times New Roman" panose="02020603050405020304" pitchFamily="18" charset="0"/>
              </a:rPr>
              <a:t>Orientation</a:t>
            </a:r>
          </a:p>
        </p:txBody>
      </p:sp>
      <p:sp>
        <p:nvSpPr>
          <p:cNvPr id="16" name="TextBox 15"/>
          <p:cNvSpPr txBox="1"/>
          <p:nvPr/>
        </p:nvSpPr>
        <p:spPr>
          <a:xfrm>
            <a:off x="3385474" y="1792450"/>
            <a:ext cx="1191663" cy="369332"/>
          </a:xfrm>
          <a:prstGeom prst="rect">
            <a:avLst/>
          </a:prstGeom>
          <a:noFill/>
        </p:spPr>
        <p:txBody>
          <a:bodyPr wrap="square" rtlCol="0">
            <a:spAutoFit/>
          </a:bodyPr>
          <a:lstStyle/>
          <a:p>
            <a:pPr algn="ctr"/>
            <a:r>
              <a:rPr lang="en-US" b="1" dirty="0">
                <a:solidFill>
                  <a:schemeClr val="bg1"/>
                </a:solidFill>
                <a:cs typeface="Times New Roman" panose="02020603050405020304" pitchFamily="18" charset="0"/>
              </a:rPr>
              <a:t>Lecture</a:t>
            </a:r>
            <a:endParaRPr lang="en-US" sz="1400" b="1" dirty="0">
              <a:solidFill>
                <a:schemeClr val="bg1"/>
              </a:solidFill>
              <a:cs typeface="Times New Roman" panose="02020603050405020304" pitchFamily="18" charset="0"/>
            </a:endParaRPr>
          </a:p>
        </p:txBody>
      </p:sp>
    </p:spTree>
    <p:extLst>
      <p:ext uri="{BB962C8B-B14F-4D97-AF65-F5344CB8AC3E}">
        <p14:creationId xmlns:p14="http://schemas.microsoft.com/office/powerpoint/2010/main" val="3758211107"/>
      </p:ext>
    </p:extLst>
  </p:cSld>
  <p:clrMapOvr>
    <a:masterClrMapping/>
  </p:clrMapOvr>
  <mc:AlternateContent xmlns:mc="http://schemas.openxmlformats.org/markup-compatibility/2006" xmlns:p14="http://schemas.microsoft.com/office/powerpoint/2010/main">
    <mc:Choice Requires="p14">
      <p:transition spd="slow" p14:dur="2000" advTm="45711"/>
    </mc:Choice>
    <mc:Fallback xmlns="">
      <p:transition spd="slow" advTm="45711"/>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3" name="TextBox 2">
            <a:extLst>
              <a:ext uri="{FF2B5EF4-FFF2-40B4-BE49-F238E27FC236}">
                <a16:creationId xmlns:a16="http://schemas.microsoft.com/office/drawing/2014/main" id="{8E05FDB4-3193-87F4-B686-D2E46E8AF383}"/>
              </a:ext>
            </a:extLst>
          </p:cNvPr>
          <p:cNvSpPr txBox="1"/>
          <p:nvPr/>
        </p:nvSpPr>
        <p:spPr>
          <a:xfrm>
            <a:off x="1410816" y="1549705"/>
            <a:ext cx="9799486" cy="4675895"/>
          </a:xfrm>
          <a:prstGeom prst="rect">
            <a:avLst/>
          </a:prstGeom>
          <a:noFill/>
        </p:spPr>
        <p:txBody>
          <a:bodyPr wrap="square">
            <a:spAutoFit/>
          </a:bodyPr>
          <a:lstStyle/>
          <a:p>
            <a:pPr algn="ctr" rtl="1">
              <a:spcBef>
                <a:spcPts val="200"/>
              </a:spcBef>
              <a:spcAft>
                <a:spcPts val="200"/>
              </a:spcAft>
              <a:tabLst>
                <a:tab pos="365760" algn="l"/>
                <a:tab pos="731520" algn="l"/>
                <a:tab pos="1097280" algn="l"/>
                <a:tab pos="1463040" algn="l"/>
              </a:tabLst>
            </a:pPr>
            <a:r>
              <a:rPr lang="ar-JO" sz="2400" dirty="0">
                <a:solidFill>
                  <a:schemeClr val="tx1"/>
                </a:solidFill>
                <a:effectLst/>
              </a:rPr>
              <a:t>الأهداف ونتاجات التعلم:</a:t>
            </a:r>
          </a:p>
          <a:p>
            <a:pPr algn="ctr" rtl="1">
              <a:spcBef>
                <a:spcPts val="200"/>
              </a:spcBef>
              <a:spcAft>
                <a:spcPts val="200"/>
              </a:spcAft>
              <a:tabLst>
                <a:tab pos="365760" algn="l"/>
                <a:tab pos="731520" algn="l"/>
                <a:tab pos="1097280" algn="l"/>
                <a:tab pos="1463040" algn="l"/>
              </a:tabLst>
            </a:pPr>
            <a:endParaRPr lang="ar-JO" sz="2400" dirty="0"/>
          </a:p>
          <a:p>
            <a:pPr algn="ctr" rtl="1">
              <a:spcBef>
                <a:spcPts val="200"/>
              </a:spcBef>
              <a:spcAft>
                <a:spcPts val="200"/>
              </a:spcAft>
              <a:tabLst>
                <a:tab pos="365760" algn="l"/>
                <a:tab pos="731520" algn="l"/>
                <a:tab pos="1097280" algn="l"/>
                <a:tab pos="1463040" algn="l"/>
              </a:tabLst>
            </a:pPr>
            <a:endParaRPr lang="en-US" sz="2400" dirty="0">
              <a:solidFill>
                <a:schemeClr val="tx1"/>
              </a:solidFill>
              <a:effectLst/>
            </a:endParaRPr>
          </a:p>
          <a:p>
            <a:pPr algn="just" rtl="1">
              <a:lnSpc>
                <a:spcPct val="115000"/>
              </a:lnSpc>
              <a:spcAft>
                <a:spcPts val="0"/>
              </a:spcAft>
            </a:pPr>
            <a:r>
              <a:rPr lang="ar-SA" sz="2400" dirty="0">
                <a:solidFill>
                  <a:schemeClr val="tx1"/>
                </a:solidFill>
                <a:effectLst/>
              </a:rPr>
              <a:t>يتوقع من الطالب بعد الانتهاء من دراسة هذا المساق أن يكون قادراً على تحقيق الأهداف التالية: </a:t>
            </a:r>
            <a:endParaRPr lang="en-US" sz="2400" dirty="0">
              <a:solidFill>
                <a:schemeClr val="tx1"/>
              </a:solidFill>
              <a:effectLst/>
            </a:endParaRPr>
          </a:p>
          <a:p>
            <a:pPr marL="342900" lvl="0" indent="-342900" algn="just" rtl="1">
              <a:lnSpc>
                <a:spcPct val="115000"/>
              </a:lnSpc>
              <a:spcAft>
                <a:spcPts val="800"/>
              </a:spcAft>
              <a:buFont typeface="+mj-lt"/>
              <a:buAutoNum type="arabicPeriod"/>
            </a:pPr>
            <a:r>
              <a:rPr lang="ar-SA" sz="2400" dirty="0">
                <a:solidFill>
                  <a:schemeClr val="tx1"/>
                </a:solidFill>
                <a:effectLst/>
              </a:rPr>
              <a:t>تطوير قدرات ومهارات واتجاهات الطلبة في التفكير من خلال التحليل والتركيب والاستقراء والاستنتاج والتطبيق والتقويم والنقد. </a:t>
            </a:r>
            <a:endParaRPr lang="en-US" sz="2400" dirty="0">
              <a:solidFill>
                <a:schemeClr val="tx1"/>
              </a:solidFill>
              <a:effectLst/>
            </a:endParaRPr>
          </a:p>
          <a:p>
            <a:pPr marL="342900" lvl="0" indent="-342900" algn="just" rtl="1">
              <a:lnSpc>
                <a:spcPct val="115000"/>
              </a:lnSpc>
              <a:spcAft>
                <a:spcPts val="800"/>
              </a:spcAft>
              <a:buFont typeface="+mj-lt"/>
              <a:buAutoNum type="arabicPeriod"/>
            </a:pPr>
            <a:r>
              <a:rPr lang="ar-SA" sz="2400" dirty="0">
                <a:solidFill>
                  <a:schemeClr val="tx1"/>
                </a:solidFill>
                <a:effectLst/>
              </a:rPr>
              <a:t>تشجيع الطلبة على تطوير مهاراته وقدراته واتجاهاته في الابداع بما فيه من ابتكار وتجديد.</a:t>
            </a:r>
            <a:endParaRPr lang="en-US" sz="2400" dirty="0">
              <a:solidFill>
                <a:schemeClr val="tx1"/>
              </a:solidFill>
              <a:effectLst/>
            </a:endParaRPr>
          </a:p>
          <a:p>
            <a:pPr marL="342900" lvl="0" indent="-342900" algn="just" rtl="1">
              <a:lnSpc>
                <a:spcPct val="115000"/>
              </a:lnSpc>
              <a:spcAft>
                <a:spcPts val="800"/>
              </a:spcAft>
              <a:buFont typeface="+mj-lt"/>
              <a:buAutoNum type="arabicPeriod"/>
            </a:pPr>
            <a:r>
              <a:rPr lang="ar-SA" sz="2400" dirty="0">
                <a:solidFill>
                  <a:schemeClr val="tx1"/>
                </a:solidFill>
                <a:effectLst/>
              </a:rPr>
              <a:t>ادراك مفهوم القيادة التربوية واهدافها ووسائلها وأساليبها ومعايير اختبارها.</a:t>
            </a:r>
            <a:endParaRPr lang="en-US" sz="2400" dirty="0">
              <a:solidFill>
                <a:schemeClr val="tx1"/>
              </a:solidFill>
              <a:effectLst/>
            </a:endParaRPr>
          </a:p>
          <a:p>
            <a:pPr marL="342900" lvl="0" indent="-342900" algn="r" rtl="1">
              <a:lnSpc>
                <a:spcPct val="115000"/>
              </a:lnSpc>
              <a:spcAft>
                <a:spcPts val="800"/>
              </a:spcAft>
              <a:buFont typeface="+mj-lt"/>
              <a:buAutoNum type="arabicPeriod"/>
            </a:pPr>
            <a:r>
              <a:rPr lang="ar-SA" sz="2400" dirty="0">
                <a:solidFill>
                  <a:schemeClr val="tx1"/>
                </a:solidFill>
                <a:effectLst/>
              </a:rPr>
              <a:t>التعرف على النظريات المعاصرة في القيادة التربوية.</a:t>
            </a:r>
            <a:endParaRPr lang="en-US" sz="2400" dirty="0">
              <a:solidFill>
                <a:schemeClr val="tx1"/>
              </a:solidFill>
              <a:effectLst/>
            </a:endParaRPr>
          </a:p>
          <a:p>
            <a:pPr marL="342900" lvl="0" indent="-342900" algn="r" rtl="1">
              <a:lnSpc>
                <a:spcPct val="115000"/>
              </a:lnSpc>
              <a:spcAft>
                <a:spcPts val="800"/>
              </a:spcAft>
              <a:buFont typeface="+mj-lt"/>
              <a:buAutoNum type="arabicPeriod"/>
            </a:pPr>
            <a:r>
              <a:rPr lang="ar-SA" sz="2400" dirty="0">
                <a:solidFill>
                  <a:schemeClr val="tx1"/>
                </a:solidFill>
                <a:effectLst/>
              </a:rPr>
              <a:t>التعرف على المناخ التنظيمي وعلاقته بالقيادة التربوية.</a:t>
            </a:r>
          </a:p>
        </p:txBody>
      </p:sp>
    </p:spTree>
    <p:extLst>
      <p:ext uri="{BB962C8B-B14F-4D97-AF65-F5344CB8AC3E}">
        <p14:creationId xmlns:p14="http://schemas.microsoft.com/office/powerpoint/2010/main" val="3513947087"/>
      </p:ext>
    </p:extLst>
  </p:cSld>
  <p:clrMapOvr>
    <a:masterClrMapping/>
  </p:clrMapOvr>
  <p:transition spd="slow" advTm="173480">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9087" y="122056"/>
            <a:ext cx="12033826" cy="627871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lvl="0" algn="ctr" rtl="1">
              <a:lnSpc>
                <a:spcPct val="150000"/>
              </a:lnSpc>
              <a:spcBef>
                <a:spcPts val="200"/>
              </a:spcBef>
              <a:spcAft>
                <a:spcPts val="200"/>
              </a:spcAft>
              <a:tabLst>
                <a:tab pos="365760" algn="l"/>
                <a:tab pos="731520" algn="l"/>
                <a:tab pos="1097280" algn="l"/>
                <a:tab pos="1463040" algn="l"/>
              </a:tabLst>
            </a:pPr>
            <a:endParaRPr lang="en-US" sz="2000" b="1" dirty="0">
              <a:solidFill>
                <a:prstClr val="black"/>
              </a:solidFill>
              <a:latin typeface="Calibri" panose="020F0502020204030204" pitchFamily="34" charset="0"/>
              <a:ea typeface="Calibri" panose="020F0502020204030204" pitchFamily="34" charset="0"/>
              <a:cs typeface="Arial" panose="020B0604020202020204" pitchFamily="34" charset="0"/>
            </a:endParaRPr>
          </a:p>
        </p:txBody>
      </p:sp>
      <p:graphicFrame>
        <p:nvGraphicFramePr>
          <p:cNvPr id="2" name="جدول 1"/>
          <p:cNvGraphicFramePr>
            <a:graphicFrameLocks noGrp="1"/>
          </p:cNvGraphicFramePr>
          <p:nvPr/>
        </p:nvGraphicFramePr>
        <p:xfrm>
          <a:off x="207820" y="392345"/>
          <a:ext cx="11750673" cy="5882199"/>
        </p:xfrm>
        <a:graphic>
          <a:graphicData uri="http://schemas.openxmlformats.org/drawingml/2006/table">
            <a:tbl>
              <a:tblPr rtl="1" firstRow="1" firstCol="1" bandRow="1">
                <a:tableStyleId>{5C22544A-7EE6-4342-B048-85BDC9FD1C3A}</a:tableStyleId>
              </a:tblPr>
              <a:tblGrid>
                <a:gridCol w="1631304">
                  <a:extLst>
                    <a:ext uri="{9D8B030D-6E8A-4147-A177-3AD203B41FA5}">
                      <a16:colId xmlns:a16="http://schemas.microsoft.com/office/drawing/2014/main" val="3187861618"/>
                    </a:ext>
                  </a:extLst>
                </a:gridCol>
                <a:gridCol w="6586222">
                  <a:extLst>
                    <a:ext uri="{9D8B030D-6E8A-4147-A177-3AD203B41FA5}">
                      <a16:colId xmlns:a16="http://schemas.microsoft.com/office/drawing/2014/main" val="3123874325"/>
                    </a:ext>
                  </a:extLst>
                </a:gridCol>
                <a:gridCol w="1410268">
                  <a:extLst>
                    <a:ext uri="{9D8B030D-6E8A-4147-A177-3AD203B41FA5}">
                      <a16:colId xmlns:a16="http://schemas.microsoft.com/office/drawing/2014/main" val="109373501"/>
                    </a:ext>
                  </a:extLst>
                </a:gridCol>
                <a:gridCol w="2122879">
                  <a:extLst>
                    <a:ext uri="{9D8B030D-6E8A-4147-A177-3AD203B41FA5}">
                      <a16:colId xmlns:a16="http://schemas.microsoft.com/office/drawing/2014/main" val="2090802531"/>
                    </a:ext>
                  </a:extLst>
                </a:gridCol>
              </a:tblGrid>
              <a:tr h="425073">
                <a:tc>
                  <a:txBody>
                    <a:bodyPr/>
                    <a:lstStyle/>
                    <a:p>
                      <a:pPr algn="ctr" rtl="1">
                        <a:spcAft>
                          <a:spcPts val="0"/>
                        </a:spcAft>
                      </a:pPr>
                      <a:r>
                        <a:rPr lang="ar-SA" sz="1400" dirty="0">
                          <a:effectLst/>
                        </a:rPr>
                        <a:t>المحاضرة</a:t>
                      </a: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ctr" rtl="1">
                        <a:spcAft>
                          <a:spcPts val="0"/>
                        </a:spcAft>
                      </a:pPr>
                      <a:r>
                        <a:rPr lang="ar-SA" sz="1400">
                          <a:effectLst/>
                        </a:rPr>
                        <a:t>الموضوع</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ctr" rtl="1">
                        <a:spcAft>
                          <a:spcPts val="0"/>
                        </a:spcAft>
                      </a:pPr>
                      <a:r>
                        <a:rPr lang="ar-SA" sz="1400">
                          <a:effectLst/>
                        </a:rPr>
                        <a:t>التاريخ</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ctr" rtl="1">
                        <a:spcAft>
                          <a:spcPts val="0"/>
                        </a:spcAft>
                      </a:pPr>
                      <a:r>
                        <a:rPr lang="ar-SA" sz="1400">
                          <a:effectLst/>
                        </a:rPr>
                        <a:t>ملاحظات</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extLst>
                  <a:ext uri="{0D108BD9-81ED-4DB2-BD59-A6C34878D82A}">
                    <a16:rowId xmlns:a16="http://schemas.microsoft.com/office/drawing/2014/main" val="1686645700"/>
                  </a:ext>
                </a:extLst>
              </a:tr>
              <a:tr h="520645">
                <a:tc>
                  <a:txBody>
                    <a:bodyPr/>
                    <a:lstStyle/>
                    <a:p>
                      <a:pPr marL="0" lvl="0" indent="0" algn="ctr" rtl="1">
                        <a:lnSpc>
                          <a:spcPct val="107000"/>
                        </a:lnSpc>
                        <a:spcAft>
                          <a:spcPts val="0"/>
                        </a:spcAft>
                        <a:buFont typeface="+mj-lt"/>
                        <a:buNone/>
                      </a:pPr>
                      <a:r>
                        <a:rPr lang="ar-JO" sz="1400" dirty="0">
                          <a:solidFill>
                            <a:schemeClr val="tx1"/>
                          </a:solidFill>
                          <a:effectLst/>
                        </a:rPr>
                        <a:t> الأولى</a:t>
                      </a:r>
                      <a:endParaRPr lang="en-US" sz="14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52773" marR="52773" marT="0" marB="0"/>
                </a:tc>
                <a:tc>
                  <a:txBody>
                    <a:bodyPr/>
                    <a:lstStyle/>
                    <a:p>
                      <a:pPr marL="457200" algn="just" rtl="1">
                        <a:lnSpc>
                          <a:spcPct val="107000"/>
                        </a:lnSpc>
                        <a:spcAft>
                          <a:spcPts val="0"/>
                        </a:spcAft>
                      </a:pPr>
                      <a:r>
                        <a:rPr lang="ar-JO" sz="1600" dirty="0">
                          <a:effectLst/>
                        </a:rPr>
                        <a:t>مفهوم القيادة التربوية</a:t>
                      </a:r>
                      <a:endParaRPr lang="en-US" sz="1600" dirty="0">
                        <a:effectLst/>
                      </a:endParaRPr>
                    </a:p>
                    <a:p>
                      <a:pPr marL="457200" algn="r" rtl="1">
                        <a:lnSpc>
                          <a:spcPct val="107000"/>
                        </a:lnSpc>
                        <a:spcAft>
                          <a:spcPts val="0"/>
                        </a:spcAft>
                      </a:pPr>
                      <a:r>
                        <a:rPr lang="ar-JO" sz="1600" dirty="0">
                          <a:effectLst/>
                        </a:rPr>
                        <a:t>( أهميتها، المهارات القيادية، القيادة والإدارة, القوة والسلطة والتأثير في القيادة التربوية)</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52773" marR="52773" marT="0" marB="0"/>
                </a:tc>
                <a:tc>
                  <a:txBody>
                    <a:bodyPr/>
                    <a:lstStyle/>
                    <a:p>
                      <a:pPr algn="r" rtl="1">
                        <a:spcAft>
                          <a:spcPts val="0"/>
                        </a:spcAft>
                      </a:pPr>
                      <a:r>
                        <a:rPr lang="ar-SA"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SA" sz="1400" dirty="0">
                          <a:effectLst/>
                        </a:rPr>
                        <a:t> </a:t>
                      </a: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extLst>
                  <a:ext uri="{0D108BD9-81ED-4DB2-BD59-A6C34878D82A}">
                    <a16:rowId xmlns:a16="http://schemas.microsoft.com/office/drawing/2014/main" val="648816294"/>
                  </a:ext>
                </a:extLst>
              </a:tr>
              <a:tr h="329945">
                <a:tc>
                  <a:txBody>
                    <a:bodyPr/>
                    <a:lstStyle/>
                    <a:p>
                      <a:pPr marL="0" lvl="0" indent="0" algn="ctr" rtl="1">
                        <a:spcAft>
                          <a:spcPts val="0"/>
                        </a:spcAft>
                        <a:buFont typeface="+mj-lt"/>
                        <a:buNone/>
                      </a:pPr>
                      <a:r>
                        <a:rPr lang="ar-JO" sz="1400" dirty="0">
                          <a:solidFill>
                            <a:schemeClr val="tx1"/>
                          </a:solidFill>
                          <a:effectLst/>
                        </a:rPr>
                        <a:t> الثانية</a:t>
                      </a:r>
                      <a:endParaRPr lang="en-US" sz="1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JO" sz="1600" dirty="0">
                          <a:effectLst/>
                        </a:rPr>
                        <a:t>القيادة في الفكر الإداري </a:t>
                      </a:r>
                      <a:endParaRPr lang="en-US" sz="1600" dirty="0">
                        <a:effectLst/>
                      </a:endParaRPr>
                    </a:p>
                    <a:p>
                      <a:pPr marL="342900" lvl="0" indent="-342900" algn="r" rtl="1">
                        <a:spcAft>
                          <a:spcPts val="0"/>
                        </a:spcAft>
                        <a:buFont typeface="Arial" panose="020B0604020202020204" pitchFamily="34" charset="0"/>
                        <a:buChar char="-"/>
                      </a:pPr>
                      <a:r>
                        <a:rPr lang="ar-JO" sz="1600" dirty="0">
                          <a:effectLst/>
                        </a:rPr>
                        <a:t>نظرية الرجل العظيم، نظرية السمات، النظرية السلوكية</a:t>
                      </a:r>
                      <a:endParaRPr lang="en-US" sz="1600" dirty="0">
                        <a:effectLst/>
                        <a:latin typeface="Arial" panose="020B0604020202020204" pitchFamily="34" charset="0"/>
                        <a:ea typeface="Calibri" panose="020F0502020204030204" pitchFamily="34" charset="0"/>
                        <a:cs typeface="Times New Roman" panose="02020603050405020304" pitchFamily="18" charset="0"/>
                      </a:endParaRPr>
                    </a:p>
                  </a:txBody>
                  <a:tcPr marL="52773" marR="52773" marT="0" marB="0" anchor="ctr"/>
                </a:tc>
                <a:tc>
                  <a:txBody>
                    <a:bodyPr/>
                    <a:lstStyle/>
                    <a:p>
                      <a:pPr algn="ctr" rtl="1">
                        <a:spcAft>
                          <a:spcPts val="0"/>
                        </a:spcAft>
                      </a:pPr>
                      <a:r>
                        <a:rPr lang="ar-SA"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ctr" rtl="1">
                        <a:spcAft>
                          <a:spcPts val="0"/>
                        </a:spcAft>
                      </a:pPr>
                      <a:r>
                        <a:rPr lang="ar-SA"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1127707309"/>
                  </a:ext>
                </a:extLst>
              </a:tr>
              <a:tr h="824863">
                <a:tc>
                  <a:txBody>
                    <a:bodyPr/>
                    <a:lstStyle/>
                    <a:p>
                      <a:pPr marL="0" lvl="0" indent="0" algn="ctr" rtl="1">
                        <a:spcAft>
                          <a:spcPts val="0"/>
                        </a:spcAft>
                        <a:buFont typeface="+mj-lt"/>
                        <a:buNone/>
                      </a:pPr>
                      <a:r>
                        <a:rPr lang="ar-JO" sz="1400" dirty="0">
                          <a:solidFill>
                            <a:schemeClr val="tx1"/>
                          </a:solidFill>
                          <a:effectLst/>
                        </a:rPr>
                        <a:t> الثالثة</a:t>
                      </a:r>
                      <a:endParaRPr lang="en-US" sz="1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JO" sz="1600" dirty="0">
                          <a:effectLst/>
                        </a:rPr>
                        <a:t>القيادة في الفكر الإداري: النظرية </a:t>
                      </a:r>
                      <a:r>
                        <a:rPr lang="ar-JO" sz="1600" dirty="0" err="1">
                          <a:effectLst/>
                        </a:rPr>
                        <a:t>الموقفية</a:t>
                      </a:r>
                      <a:endParaRPr lang="en-US" sz="1600" dirty="0">
                        <a:effectLst/>
                      </a:endParaRPr>
                    </a:p>
                    <a:p>
                      <a:pPr marL="342900" lvl="0" indent="-342900" algn="r" rtl="1">
                        <a:spcAft>
                          <a:spcPts val="0"/>
                        </a:spcAft>
                        <a:buFont typeface="Arial" panose="020B0604020202020204" pitchFamily="34" charset="0"/>
                        <a:buChar char="-"/>
                      </a:pPr>
                      <a:r>
                        <a:rPr lang="ar-JO" sz="1600" dirty="0">
                          <a:effectLst/>
                        </a:rPr>
                        <a:t>النظرية الظرفية/ </a:t>
                      </a:r>
                      <a:r>
                        <a:rPr lang="ar-JO" sz="1600" dirty="0" err="1">
                          <a:effectLst/>
                        </a:rPr>
                        <a:t>فيدلر</a:t>
                      </a:r>
                      <a:endParaRPr lang="en-US" sz="1600" dirty="0">
                        <a:effectLst/>
                      </a:endParaRPr>
                    </a:p>
                    <a:p>
                      <a:pPr marL="342900" lvl="0" indent="-342900" algn="r" rtl="1">
                        <a:spcAft>
                          <a:spcPts val="0"/>
                        </a:spcAft>
                        <a:buFont typeface="Arial" panose="020B0604020202020204" pitchFamily="34" charset="0"/>
                        <a:buChar char="-"/>
                      </a:pPr>
                      <a:r>
                        <a:rPr lang="ar-JO" sz="1600" dirty="0">
                          <a:effectLst/>
                        </a:rPr>
                        <a:t>نظرية المسار والهدف/هاوس </a:t>
                      </a:r>
                      <a:r>
                        <a:rPr lang="ar-JO" sz="1600" dirty="0" err="1">
                          <a:effectLst/>
                        </a:rPr>
                        <a:t>وايفانز</a:t>
                      </a:r>
                      <a:endParaRPr lang="en-US" sz="1600" dirty="0">
                        <a:effectLst/>
                      </a:endParaRPr>
                    </a:p>
                    <a:p>
                      <a:pPr marL="342900" lvl="0" indent="-342900" algn="r" rtl="1">
                        <a:spcAft>
                          <a:spcPts val="0"/>
                        </a:spcAft>
                        <a:buFont typeface="Arial" panose="020B0604020202020204" pitchFamily="34" charset="0"/>
                        <a:buChar char="-"/>
                      </a:pPr>
                      <a:r>
                        <a:rPr lang="ar-JO" sz="1600" dirty="0">
                          <a:effectLst/>
                        </a:rPr>
                        <a:t>نظرية النضج الوظيفي/ </a:t>
                      </a:r>
                      <a:r>
                        <a:rPr lang="ar-JO" sz="1600" dirty="0" err="1">
                          <a:effectLst/>
                        </a:rPr>
                        <a:t>هيرسي</a:t>
                      </a:r>
                      <a:r>
                        <a:rPr lang="ar-JO" sz="1600" dirty="0">
                          <a:effectLst/>
                        </a:rPr>
                        <a:t> وبلانشارد</a:t>
                      </a:r>
                      <a:endParaRPr lang="en-US" sz="1600" dirty="0">
                        <a:effectLst/>
                      </a:endParaRPr>
                    </a:p>
                    <a:p>
                      <a:pPr marL="342900" lvl="0" indent="-342900" algn="r" rtl="1">
                        <a:spcAft>
                          <a:spcPts val="0"/>
                        </a:spcAft>
                        <a:buFont typeface="Arial" panose="020B0604020202020204" pitchFamily="34" charset="0"/>
                        <a:buChar char="-"/>
                      </a:pPr>
                      <a:r>
                        <a:rPr lang="ar-SA" sz="1600" dirty="0">
                          <a:effectLst/>
                        </a:rPr>
                        <a:t>نظرية الأبعاد الثلاثة/ ردن</a:t>
                      </a:r>
                      <a:endParaRPr lang="en-US" sz="1600" dirty="0">
                        <a:effectLst/>
                        <a:latin typeface="Arial" panose="020B0604020202020204" pitchFamily="34" charset="0"/>
                        <a:ea typeface="Calibri" panose="020F0502020204030204" pitchFamily="34" charset="0"/>
                        <a:cs typeface="Times New Roman" panose="02020603050405020304" pitchFamily="18" charset="0"/>
                      </a:endParaRPr>
                    </a:p>
                  </a:txBody>
                  <a:tcPr marL="52773" marR="52773" marT="0" marB="0" anchor="ctr"/>
                </a:tc>
                <a:tc>
                  <a:txBody>
                    <a:bodyPr/>
                    <a:lstStyle/>
                    <a:p>
                      <a:pPr algn="ctr" rtl="1">
                        <a:spcAft>
                          <a:spcPts val="0"/>
                        </a:spcAft>
                      </a:pPr>
                      <a:r>
                        <a:rPr lang="ar-SA"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SA" sz="1400" dirty="0">
                          <a:effectLst/>
                        </a:rPr>
                        <a:t> </a:t>
                      </a: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4289693371"/>
                  </a:ext>
                </a:extLst>
              </a:tr>
              <a:tr h="494918">
                <a:tc>
                  <a:txBody>
                    <a:bodyPr/>
                    <a:lstStyle/>
                    <a:p>
                      <a:pPr marL="0" lvl="0" indent="0" algn="ctr" rtl="1">
                        <a:spcAft>
                          <a:spcPts val="0"/>
                        </a:spcAft>
                        <a:buFont typeface="+mj-lt"/>
                        <a:buNone/>
                      </a:pPr>
                      <a:r>
                        <a:rPr lang="ar-JO" sz="1400" dirty="0">
                          <a:solidFill>
                            <a:schemeClr val="tx1"/>
                          </a:solidFill>
                          <a:effectLst/>
                        </a:rPr>
                        <a:t> الرابعة</a:t>
                      </a:r>
                      <a:endParaRPr lang="en-US" sz="1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JO" sz="1600" dirty="0">
                          <a:effectLst/>
                        </a:rPr>
                        <a:t>الاتجاهات والمداخل المعاصرة في القيادة</a:t>
                      </a:r>
                      <a:endParaRPr lang="en-US" sz="1600" dirty="0">
                        <a:effectLst/>
                      </a:endParaRPr>
                    </a:p>
                    <a:p>
                      <a:pPr marL="342900" lvl="0" indent="-342900" algn="r" rtl="1">
                        <a:spcAft>
                          <a:spcPts val="0"/>
                        </a:spcAft>
                        <a:buFont typeface="Arial" panose="020B0604020202020204" pitchFamily="34" charset="0"/>
                        <a:buChar char="-"/>
                      </a:pPr>
                      <a:r>
                        <a:rPr lang="ar-JO" sz="1600" dirty="0">
                          <a:effectLst/>
                        </a:rPr>
                        <a:t>القيادة التحويلية، القيادة المتبادلة, القيادة </a:t>
                      </a:r>
                      <a:r>
                        <a:rPr lang="ar-JO" sz="1600" dirty="0" err="1">
                          <a:effectLst/>
                        </a:rPr>
                        <a:t>الإستراتيجية</a:t>
                      </a:r>
                      <a:r>
                        <a:rPr lang="ar-JO" sz="1600" dirty="0">
                          <a:effectLst/>
                        </a:rPr>
                        <a:t>، القيادة الخادمة، قيادة الفريق، القيادة بالحب</a:t>
                      </a:r>
                      <a:endParaRPr lang="en-US" sz="1600" dirty="0">
                        <a:effectLst/>
                        <a:latin typeface="Arial" panose="020B0604020202020204" pitchFamily="34" charset="0"/>
                        <a:ea typeface="Calibri" panose="020F0502020204030204" pitchFamily="34" charset="0"/>
                        <a:cs typeface="Times New Roman" panose="02020603050405020304" pitchFamily="18" charset="0"/>
                      </a:endParaRPr>
                    </a:p>
                  </a:txBody>
                  <a:tcPr marL="52773" marR="52773" marT="0" marB="0" anchor="ctr"/>
                </a:tc>
                <a:tc>
                  <a:txBody>
                    <a:bodyPr/>
                    <a:lstStyle/>
                    <a:p>
                      <a:pPr algn="ctr" rtl="1">
                        <a:spcAft>
                          <a:spcPts val="0"/>
                        </a:spcAft>
                      </a:pPr>
                      <a:r>
                        <a:rPr lang="ar-SA"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ctr" rtl="1">
                        <a:spcAft>
                          <a:spcPts val="0"/>
                        </a:spcAft>
                      </a:pPr>
                      <a:r>
                        <a:rPr lang="ar-SA"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2202618348"/>
                  </a:ext>
                </a:extLst>
              </a:tr>
              <a:tr h="520645">
                <a:tc>
                  <a:txBody>
                    <a:bodyPr/>
                    <a:lstStyle/>
                    <a:p>
                      <a:pPr marL="0" lvl="0" indent="0" algn="ctr" rtl="1">
                        <a:lnSpc>
                          <a:spcPct val="107000"/>
                        </a:lnSpc>
                        <a:spcAft>
                          <a:spcPts val="0"/>
                        </a:spcAft>
                        <a:buFont typeface="+mj-lt"/>
                        <a:buNone/>
                        <a:tabLst>
                          <a:tab pos="38735" algn="l"/>
                        </a:tabLst>
                      </a:pPr>
                      <a:r>
                        <a:rPr lang="ar-JO" sz="1400" dirty="0">
                          <a:solidFill>
                            <a:schemeClr val="tx1"/>
                          </a:solidFill>
                          <a:effectLst/>
                        </a:rPr>
                        <a:t> الخامسة</a:t>
                      </a:r>
                      <a:endParaRPr lang="en-US" sz="14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52773" marR="52773" marT="0" marB="0"/>
                </a:tc>
                <a:tc>
                  <a:txBody>
                    <a:bodyPr/>
                    <a:lstStyle/>
                    <a:p>
                      <a:pPr marL="457200" algn="r" rtl="1">
                        <a:lnSpc>
                          <a:spcPct val="107000"/>
                        </a:lnSpc>
                        <a:spcAft>
                          <a:spcPts val="0"/>
                        </a:spcAft>
                        <a:tabLst>
                          <a:tab pos="38735" algn="l"/>
                        </a:tabLst>
                      </a:pPr>
                      <a:r>
                        <a:rPr lang="ar-JO" sz="1600" dirty="0">
                          <a:effectLst/>
                        </a:rPr>
                        <a:t>أساليب القيادة التربوية وأنماطها</a:t>
                      </a:r>
                      <a:endParaRPr lang="en-US" sz="1600" dirty="0">
                        <a:effectLst/>
                      </a:endParaRPr>
                    </a:p>
                    <a:p>
                      <a:pPr marL="342900" lvl="0" indent="-342900" algn="r" rtl="1">
                        <a:lnSpc>
                          <a:spcPct val="107000"/>
                        </a:lnSpc>
                        <a:spcAft>
                          <a:spcPts val="0"/>
                        </a:spcAft>
                        <a:buFont typeface="Arial" panose="020B0604020202020204" pitchFamily="34" charset="0"/>
                        <a:buChar char="-"/>
                        <a:tabLst>
                          <a:tab pos="38735" algn="l"/>
                        </a:tabLst>
                      </a:pPr>
                      <a:r>
                        <a:rPr lang="ar-JO" sz="1600" dirty="0">
                          <a:effectLst/>
                        </a:rPr>
                        <a:t>القيادة الأوتوقراطية، القيادة الديمقراطية، القيادة الحرة.</a:t>
                      </a:r>
                      <a:endParaRPr lang="en-US" sz="1600" dirty="0">
                        <a:effectLst/>
                      </a:endParaRPr>
                    </a:p>
                    <a:p>
                      <a:pPr marL="342900" lvl="0" indent="-342900" algn="r" rtl="1">
                        <a:lnSpc>
                          <a:spcPct val="107000"/>
                        </a:lnSpc>
                        <a:spcAft>
                          <a:spcPts val="0"/>
                        </a:spcAft>
                        <a:buFont typeface="Arial" panose="020B0604020202020204" pitchFamily="34" charset="0"/>
                        <a:buChar char="-"/>
                        <a:tabLst>
                          <a:tab pos="38735" algn="l"/>
                        </a:tabLst>
                      </a:pPr>
                      <a:r>
                        <a:rPr lang="ar-JO" sz="1600" dirty="0">
                          <a:effectLst/>
                        </a:rPr>
                        <a:t>القيادة في النظم التربوية (القيادة المدرسية)</a:t>
                      </a:r>
                      <a:endParaRPr lang="en-US" sz="1600" dirty="0">
                        <a:effectLst/>
                        <a:latin typeface="Calibri" panose="020F0502020204030204" pitchFamily="34" charset="0"/>
                        <a:ea typeface="Calibri" panose="020F0502020204030204" pitchFamily="34" charset="0"/>
                        <a:cs typeface="Arial" panose="020B0604020202020204" pitchFamily="34" charset="0"/>
                      </a:endParaRPr>
                    </a:p>
                  </a:txBody>
                  <a:tcPr marL="52773" marR="52773" marT="0" marB="0" anchor="ctr"/>
                </a:tc>
                <a:tc>
                  <a:txBody>
                    <a:bodyPr/>
                    <a:lstStyle/>
                    <a:p>
                      <a:pPr algn="ctr" rtl="1">
                        <a:spcAft>
                          <a:spcPts val="0"/>
                        </a:spcAft>
                      </a:pPr>
                      <a:r>
                        <a:rPr lang="ar-JO"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ctr" rtl="1">
                        <a:spcAft>
                          <a:spcPts val="0"/>
                        </a:spcAft>
                      </a:pPr>
                      <a:r>
                        <a:rPr lang="ar-JO"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3621784776"/>
                  </a:ext>
                </a:extLst>
              </a:tr>
              <a:tr h="164973">
                <a:tc>
                  <a:txBody>
                    <a:bodyPr/>
                    <a:lstStyle/>
                    <a:p>
                      <a:pPr marL="0" lvl="0" indent="0" algn="ctr" rtl="1">
                        <a:spcAft>
                          <a:spcPts val="0"/>
                        </a:spcAft>
                        <a:buFont typeface="+mj-lt"/>
                        <a:buNone/>
                      </a:pPr>
                      <a:r>
                        <a:rPr lang="ar-JO" sz="1400" dirty="0">
                          <a:solidFill>
                            <a:schemeClr val="tx1"/>
                          </a:solidFill>
                          <a:effectLst/>
                        </a:rPr>
                        <a:t> السادسة</a:t>
                      </a:r>
                      <a:endParaRPr lang="en-US" sz="1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just" rtl="1">
                        <a:spcAft>
                          <a:spcPts val="0"/>
                        </a:spcAft>
                      </a:pPr>
                      <a:r>
                        <a:rPr lang="ar-JO" sz="1600" dirty="0">
                          <a:effectLst/>
                        </a:rPr>
                        <a:t>القيادة التربوية في مؤسسات التعليم العالي (القيادة الجامعية)</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nchor="ctr"/>
                </a:tc>
                <a:tc>
                  <a:txBody>
                    <a:bodyPr/>
                    <a:lstStyle/>
                    <a:p>
                      <a:pPr algn="ctr" rtl="1">
                        <a:spcAft>
                          <a:spcPts val="0"/>
                        </a:spcAft>
                      </a:pPr>
                      <a:r>
                        <a:rPr lang="ar-SA"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ctr" rtl="1">
                        <a:spcAft>
                          <a:spcPts val="0"/>
                        </a:spcAft>
                      </a:pPr>
                      <a:r>
                        <a:rPr lang="ar-SA"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2218409517"/>
                  </a:ext>
                </a:extLst>
              </a:tr>
              <a:tr h="187171">
                <a:tc>
                  <a:txBody>
                    <a:bodyPr/>
                    <a:lstStyle/>
                    <a:p>
                      <a:pPr marL="0" lvl="0" indent="0" algn="ctr" rtl="1">
                        <a:spcAft>
                          <a:spcPts val="0"/>
                        </a:spcAft>
                        <a:buFont typeface="+mj-lt"/>
                        <a:buNone/>
                      </a:pPr>
                      <a:r>
                        <a:rPr lang="ar-JO" sz="1400" dirty="0">
                          <a:solidFill>
                            <a:schemeClr val="tx1"/>
                          </a:solidFill>
                          <a:effectLst/>
                        </a:rPr>
                        <a:t> السابعة</a:t>
                      </a:r>
                      <a:endParaRPr lang="en-US" sz="1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JO" sz="1600" dirty="0">
                          <a:effectLst/>
                        </a:rPr>
                        <a:t>القيادة التربوية وكل من: المناخ التنظيمي وإدارة الصراع, قيادة الموارد البشرية في التعليم</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nchor="ctr"/>
                </a:tc>
                <a:tc>
                  <a:txBody>
                    <a:bodyPr/>
                    <a:lstStyle/>
                    <a:p>
                      <a:pPr algn="ctr" rtl="1">
                        <a:spcAft>
                          <a:spcPts val="0"/>
                        </a:spcAft>
                      </a:pPr>
                      <a:r>
                        <a:rPr lang="ar-SA" sz="1400" dirty="0">
                          <a:effectLst/>
                        </a:rPr>
                        <a:t> </a:t>
                      </a: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ctr" rtl="1">
                        <a:spcAft>
                          <a:spcPts val="0"/>
                        </a:spcAft>
                      </a:pPr>
                      <a:r>
                        <a:rPr lang="ar-SA"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2099925739"/>
                  </a:ext>
                </a:extLst>
              </a:tr>
              <a:tr h="164973">
                <a:tc>
                  <a:txBody>
                    <a:bodyPr/>
                    <a:lstStyle/>
                    <a:p>
                      <a:pPr marL="0" lvl="0" indent="0" algn="ctr" rtl="1">
                        <a:spcAft>
                          <a:spcPts val="0"/>
                        </a:spcAft>
                        <a:buFont typeface="+mj-lt"/>
                        <a:buNone/>
                      </a:pPr>
                      <a:r>
                        <a:rPr lang="ar-JO" sz="1400" dirty="0">
                          <a:solidFill>
                            <a:schemeClr val="tx1"/>
                          </a:solidFill>
                          <a:effectLst/>
                        </a:rPr>
                        <a:t> الثامنة</a:t>
                      </a:r>
                      <a:endParaRPr lang="en-US" sz="1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JO" sz="1600" dirty="0">
                          <a:effectLst/>
                        </a:rPr>
                        <a:t>أخلاقيات القيادة التربوية</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ctr" rtl="1">
                        <a:spcAft>
                          <a:spcPts val="0"/>
                        </a:spcAft>
                      </a:pPr>
                      <a:r>
                        <a:rPr lang="ar-SA" sz="1400" dirty="0">
                          <a:effectLst/>
                        </a:rPr>
                        <a:t> </a:t>
                      </a: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ctr" rtl="1">
                        <a:spcAft>
                          <a:spcPts val="0"/>
                        </a:spcAft>
                      </a:pPr>
                      <a:r>
                        <a:rPr lang="ar-SA"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nchor="ctr"/>
                </a:tc>
                <a:extLst>
                  <a:ext uri="{0D108BD9-81ED-4DB2-BD59-A6C34878D82A}">
                    <a16:rowId xmlns:a16="http://schemas.microsoft.com/office/drawing/2014/main" val="2555725557"/>
                  </a:ext>
                </a:extLst>
              </a:tr>
              <a:tr h="164973">
                <a:tc>
                  <a:txBody>
                    <a:bodyPr/>
                    <a:lstStyle/>
                    <a:p>
                      <a:pPr marL="0" lvl="0" indent="0" algn="ctr" rtl="1">
                        <a:spcAft>
                          <a:spcPts val="0"/>
                        </a:spcAft>
                        <a:buFont typeface="+mj-lt"/>
                        <a:buNone/>
                      </a:pPr>
                      <a:r>
                        <a:rPr lang="ar-JO" sz="1400" dirty="0">
                          <a:solidFill>
                            <a:schemeClr val="tx1"/>
                          </a:solidFill>
                          <a:effectLst/>
                        </a:rPr>
                        <a:t> التاسعة </a:t>
                      </a:r>
                      <a:endParaRPr lang="en-US" sz="1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JO" sz="1600" dirty="0">
                          <a:effectLst/>
                        </a:rPr>
                        <a:t>اختيار القادة التربويين وإعدادهم و تنميتهم</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nchor="ctr"/>
                </a:tc>
                <a:tc>
                  <a:txBody>
                    <a:bodyPr/>
                    <a:lstStyle/>
                    <a:p>
                      <a:pPr algn="r" rtl="1">
                        <a:spcAft>
                          <a:spcPts val="0"/>
                        </a:spcAft>
                      </a:pPr>
                      <a:r>
                        <a:rPr lang="ar-SA" sz="1400" dirty="0">
                          <a:effectLst/>
                        </a:rPr>
                        <a:t> </a:t>
                      </a: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SA" sz="1400">
                          <a:effectLst/>
                        </a:rPr>
                        <a:t> </a:t>
                      </a:r>
                      <a:endParaRPr lang="en-US" sz="140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extLst>
                  <a:ext uri="{0D108BD9-81ED-4DB2-BD59-A6C34878D82A}">
                    <a16:rowId xmlns:a16="http://schemas.microsoft.com/office/drawing/2014/main" val="1383999440"/>
                  </a:ext>
                </a:extLst>
              </a:tr>
              <a:tr h="494918">
                <a:tc>
                  <a:txBody>
                    <a:bodyPr/>
                    <a:lstStyle/>
                    <a:p>
                      <a:pPr marL="0" lvl="0" indent="0" algn="ctr" rtl="1">
                        <a:spcAft>
                          <a:spcPts val="0"/>
                        </a:spcAft>
                        <a:buFont typeface="+mj-lt"/>
                        <a:buNone/>
                      </a:pPr>
                      <a:r>
                        <a:rPr lang="ar-JO" sz="1400" dirty="0">
                          <a:solidFill>
                            <a:schemeClr val="tx1"/>
                          </a:solidFill>
                          <a:effectLst/>
                        </a:rPr>
                        <a:t> العاشرة</a:t>
                      </a:r>
                      <a:endParaRPr lang="en-US" sz="1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JO" sz="1600" dirty="0">
                          <a:effectLst/>
                        </a:rPr>
                        <a:t>القيادة التربوية في الوطن العربي ورسم سياسات المستقبل ضمن سيناريوهات المستقبل</a:t>
                      </a:r>
                      <a:endParaRPr lang="en-US" sz="1600" dirty="0">
                        <a:effectLst/>
                      </a:endParaRPr>
                    </a:p>
                    <a:p>
                      <a:pPr marL="342900" lvl="0" indent="-342900" algn="r" rtl="1">
                        <a:spcAft>
                          <a:spcPts val="0"/>
                        </a:spcAft>
                        <a:buFont typeface="Arial" panose="020B0604020202020204" pitchFamily="34" charset="0"/>
                        <a:buChar char="-"/>
                      </a:pPr>
                      <a:r>
                        <a:rPr lang="ar-JO" sz="1600" dirty="0">
                          <a:effectLst/>
                        </a:rPr>
                        <a:t>واقع القيادة التربوية، تحدياتها، مقارنة بين أنماط بعض القيادات (القائد العربي والياباني والأمريكي والأوروبي).</a:t>
                      </a:r>
                      <a:endParaRPr lang="en-US" sz="1600" dirty="0">
                        <a:effectLst/>
                        <a:latin typeface="Arial" panose="020B0604020202020204" pitchFamily="34" charset="0"/>
                        <a:ea typeface="Calibri" panose="020F0502020204030204" pitchFamily="34" charset="0"/>
                        <a:cs typeface="Times New Roman" panose="02020603050405020304" pitchFamily="18" charset="0"/>
                      </a:endParaRPr>
                    </a:p>
                  </a:txBody>
                  <a:tcPr marL="52773" marR="52773" marT="0" marB="0" anchor="ctr"/>
                </a:tc>
                <a:tc>
                  <a:txBody>
                    <a:bodyPr/>
                    <a:lstStyle/>
                    <a:p>
                      <a:pPr algn="r" rtl="1">
                        <a:spcAft>
                          <a:spcPts val="0"/>
                        </a:spcAft>
                      </a:pPr>
                      <a:r>
                        <a:rPr lang="ar-SA" sz="1400" dirty="0">
                          <a:effectLst/>
                        </a:rPr>
                        <a:t> </a:t>
                      </a: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SA" sz="1400" dirty="0">
                          <a:effectLst/>
                        </a:rPr>
                        <a:t> </a:t>
                      </a:r>
                      <a:endParaRPr lang="en-US" sz="1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extLst>
                  <a:ext uri="{0D108BD9-81ED-4DB2-BD59-A6C34878D82A}">
                    <a16:rowId xmlns:a16="http://schemas.microsoft.com/office/drawing/2014/main" val="391357666"/>
                  </a:ext>
                </a:extLst>
              </a:tr>
              <a:tr h="129621">
                <a:tc>
                  <a:txBody>
                    <a:bodyPr/>
                    <a:lstStyle/>
                    <a:p>
                      <a:pPr marL="0" indent="0" algn="r" rtl="1">
                        <a:spcAft>
                          <a:spcPts val="0"/>
                        </a:spcAft>
                        <a:buFont typeface="+mj-lt"/>
                        <a:buNone/>
                      </a:pPr>
                      <a:r>
                        <a:rPr lang="ar-JO" sz="1100" dirty="0">
                          <a:solidFill>
                            <a:schemeClr val="tx1"/>
                          </a:solidFill>
                          <a:effectLst/>
                        </a:rPr>
                        <a:t> </a:t>
                      </a:r>
                      <a:endParaRPr lang="en-US" sz="8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JO" sz="1600" dirty="0">
                          <a:effectLst/>
                        </a:rPr>
                        <a:t>الامتحان النهائي </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nchor="ctr"/>
                </a:tc>
                <a:tc>
                  <a:txBody>
                    <a:bodyPr/>
                    <a:lstStyle/>
                    <a:p>
                      <a:pPr algn="r" rtl="1">
                        <a:spcAft>
                          <a:spcPts val="0"/>
                        </a:spcAft>
                      </a:pPr>
                      <a:r>
                        <a:rPr lang="ar-SA" sz="1100" dirty="0">
                          <a:effectLst/>
                        </a:rPr>
                        <a:t> </a:t>
                      </a:r>
                      <a:endParaRPr lang="en-US"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tc>
                  <a:txBody>
                    <a:bodyPr/>
                    <a:lstStyle/>
                    <a:p>
                      <a:pPr algn="r" rtl="1">
                        <a:spcAft>
                          <a:spcPts val="0"/>
                        </a:spcAft>
                      </a:pPr>
                      <a:r>
                        <a:rPr lang="ar-SA" sz="1100" dirty="0">
                          <a:effectLst/>
                        </a:rPr>
                        <a:t> </a:t>
                      </a:r>
                      <a:endParaRPr lang="en-US" sz="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52773" marR="52773" marT="0" marB="0"/>
                </a:tc>
                <a:extLst>
                  <a:ext uri="{0D108BD9-81ED-4DB2-BD59-A6C34878D82A}">
                    <a16:rowId xmlns:a16="http://schemas.microsoft.com/office/drawing/2014/main" val="723809298"/>
                  </a:ext>
                </a:extLst>
              </a:tr>
            </a:tbl>
          </a:graphicData>
        </a:graphic>
      </p:graphicFrame>
      <p:pic>
        <p:nvPicPr>
          <p:cNvPr id="3" name="صورة 2"/>
          <p:cNvPicPr>
            <a:picLocks noChangeAspect="1"/>
          </p:cNvPicPr>
          <p:nvPr/>
        </p:nvPicPr>
        <p:blipFill>
          <a:blip r:embed="rId2"/>
          <a:stretch>
            <a:fillRect/>
          </a:stretch>
        </p:blipFill>
        <p:spPr>
          <a:xfrm>
            <a:off x="207820" y="595137"/>
            <a:ext cx="3511600" cy="1261981"/>
          </a:xfrm>
          <a:prstGeom prst="rect">
            <a:avLst/>
          </a:prstGeom>
        </p:spPr>
      </p:pic>
    </p:spTree>
    <p:extLst>
      <p:ext uri="{BB962C8B-B14F-4D97-AF65-F5344CB8AC3E}">
        <p14:creationId xmlns:p14="http://schemas.microsoft.com/office/powerpoint/2010/main" val="213095206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3477875"/>
          </a:xfrm>
          <a:prstGeom prst="rect">
            <a:avLst/>
          </a:prstGeom>
          <a:noFill/>
        </p:spPr>
        <p:txBody>
          <a:bodyPr wrap="square" rtlCol="0">
            <a:spAutoFit/>
          </a:bodyPr>
          <a:lstStyle/>
          <a:p>
            <a:pPr algn="r" rtl="1"/>
            <a:r>
              <a:rPr lang="ar-JO" sz="4000" b="1" dirty="0"/>
              <a:t>المحاضرة الأولى:</a:t>
            </a:r>
          </a:p>
          <a:p>
            <a:pPr algn="r" rtl="1"/>
            <a:endParaRPr lang="ar-JO" sz="4000" b="1" dirty="0"/>
          </a:p>
          <a:p>
            <a:pPr algn="r" rtl="1"/>
            <a:r>
              <a:rPr lang="ar-JO" sz="4000" b="1" dirty="0"/>
              <a:t>مفهوم القيادة التربوية</a:t>
            </a:r>
            <a:endParaRPr lang="en-US" sz="4000" dirty="0"/>
          </a:p>
          <a:p>
            <a:pPr algn="r"/>
            <a:r>
              <a:rPr lang="ar-JO" sz="4000" dirty="0"/>
              <a:t>( أهميتها، المهارات القيادية، القيادة والإدارة, القوة والسلطة والتأثير في القيادة التربوية)</a:t>
            </a:r>
            <a:endParaRPr lang="en-US" sz="4000" dirty="0">
              <a:solidFill>
                <a:srgbClr val="2D3956"/>
              </a:solidFill>
              <a:latin typeface="Times New Roman" panose="02020603050405020304" pitchFamily="18" charset="0"/>
              <a:cs typeface="Times New Roman" panose="02020603050405020304" pitchFamily="18" charset="0"/>
            </a:endParaRPr>
          </a:p>
          <a:p>
            <a:endParaRPr lang="en-US" sz="2000" dirty="0">
              <a:solidFill>
                <a:srgbClr val="2D3956"/>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6CCBD954-AA94-7499-2CB5-967989B6FF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49993C5D-009D-ACC6-B16E-98FE99E9162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34291" y="1545191"/>
            <a:ext cx="9792521"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951048" y="1776200"/>
            <a:ext cx="9359005" cy="2554545"/>
          </a:xfrm>
          <a:prstGeom prst="rect">
            <a:avLst/>
          </a:prstGeom>
          <a:noFill/>
        </p:spPr>
        <p:txBody>
          <a:bodyPr wrap="square" rtlCol="0">
            <a:spAutoFit/>
          </a:bodyPr>
          <a:lstStyle/>
          <a:p>
            <a:pPr algn="r" rtl="1"/>
            <a:r>
              <a:rPr lang="ar-JO" sz="4000" b="1" dirty="0"/>
              <a:t>المحاضرة الثانية :</a:t>
            </a:r>
          </a:p>
          <a:p>
            <a:pPr algn="r" rtl="1"/>
            <a:endParaRPr lang="ar-JO" sz="4000" b="1" dirty="0"/>
          </a:p>
          <a:p>
            <a:pPr algn="r" rtl="1"/>
            <a:r>
              <a:rPr lang="ar-JO" sz="4000" b="1" dirty="0"/>
              <a:t>القيادة في الفكر الإداري </a:t>
            </a:r>
            <a:endParaRPr lang="en-US" sz="4000" dirty="0"/>
          </a:p>
          <a:p>
            <a:pPr algn="r" rtl="1"/>
            <a:r>
              <a:rPr lang="ar-JO" sz="4000" dirty="0"/>
              <a:t>نظرية الرجل العظيم، نظرية السمات، النظرية السلوكية</a:t>
            </a:r>
            <a:endParaRPr lang="en-US" sz="4000" dirty="0">
              <a:solidFill>
                <a:srgbClr val="2D3956"/>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BB94913B-EF5A-C5D7-3E1D-30B810DB6B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B2A77530-ED52-0988-17EE-614FA0E744D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midocean.edu.km</a:t>
            </a:r>
          </a:p>
        </p:txBody>
      </p:sp>
    </p:spTree>
    <p:extLst>
      <p:ext uri="{BB962C8B-B14F-4D97-AF65-F5344CB8AC3E}">
        <p14:creationId xmlns:p14="http://schemas.microsoft.com/office/powerpoint/2010/main" val="231479963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12844"/>
            <a:ext cx="9345750"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98884" y="1431602"/>
            <a:ext cx="8510105" cy="4401205"/>
          </a:xfrm>
          <a:prstGeom prst="rect">
            <a:avLst/>
          </a:prstGeom>
          <a:noFill/>
        </p:spPr>
        <p:txBody>
          <a:bodyPr wrap="square" rtlCol="0">
            <a:spAutoFit/>
          </a:bodyPr>
          <a:lstStyle/>
          <a:p>
            <a:pPr algn="r" rtl="1"/>
            <a:r>
              <a:rPr lang="ar-JO" sz="4000" b="1" dirty="0"/>
              <a:t>المحاضرة الثالثة:</a:t>
            </a:r>
          </a:p>
          <a:p>
            <a:pPr algn="r" rtl="1"/>
            <a:endParaRPr lang="ar-JO" sz="4000" b="1" dirty="0"/>
          </a:p>
          <a:p>
            <a:pPr algn="r" rtl="1"/>
            <a:r>
              <a:rPr lang="ar-JO" sz="4000" b="1" dirty="0"/>
              <a:t>القيادة في الفكر الإداري: النظرية </a:t>
            </a:r>
            <a:r>
              <a:rPr lang="ar-JO" sz="4000" b="1" dirty="0" err="1"/>
              <a:t>الموقفية</a:t>
            </a:r>
            <a:endParaRPr lang="en-US" sz="4000" dirty="0"/>
          </a:p>
          <a:p>
            <a:pPr marL="571500" lvl="0" indent="-571500" algn="r" rtl="1">
              <a:buFont typeface="Arial" panose="020B0604020202020204" pitchFamily="34" charset="0"/>
              <a:buChar char="•"/>
            </a:pPr>
            <a:r>
              <a:rPr lang="ar-JO" sz="4000" dirty="0"/>
              <a:t>النظرية الظرفية/ </a:t>
            </a:r>
            <a:r>
              <a:rPr lang="ar-JO" sz="4000" dirty="0" err="1"/>
              <a:t>فيدلر</a:t>
            </a:r>
            <a:endParaRPr lang="en-US" sz="4000" dirty="0"/>
          </a:p>
          <a:p>
            <a:pPr marL="571500" lvl="0" indent="-571500" algn="r" rtl="1">
              <a:buFont typeface="Arial" panose="020B0604020202020204" pitchFamily="34" charset="0"/>
              <a:buChar char="•"/>
            </a:pPr>
            <a:r>
              <a:rPr lang="ar-JO" sz="4000" dirty="0"/>
              <a:t>نظرية المسار والهدف/هاوس </a:t>
            </a:r>
            <a:r>
              <a:rPr lang="ar-JO" sz="4000" dirty="0" err="1"/>
              <a:t>وايفانز</a:t>
            </a:r>
            <a:endParaRPr lang="en-US" sz="4000" dirty="0"/>
          </a:p>
          <a:p>
            <a:pPr marL="571500" lvl="0" indent="-571500" algn="r" rtl="1">
              <a:buFont typeface="Arial" panose="020B0604020202020204" pitchFamily="34" charset="0"/>
              <a:buChar char="•"/>
            </a:pPr>
            <a:r>
              <a:rPr lang="ar-JO" sz="4000" dirty="0"/>
              <a:t>نظرية النضج الوظيفي/ </a:t>
            </a:r>
            <a:r>
              <a:rPr lang="ar-JO" sz="4000" dirty="0" err="1"/>
              <a:t>هيرسي</a:t>
            </a:r>
            <a:r>
              <a:rPr lang="ar-JO" sz="4000" dirty="0"/>
              <a:t> وبلانشارد</a:t>
            </a:r>
            <a:endParaRPr lang="en-US" sz="4000" dirty="0"/>
          </a:p>
          <a:p>
            <a:pPr marL="571500" indent="-571500" algn="r" rtl="1">
              <a:buFont typeface="Arial" panose="020B0604020202020204" pitchFamily="34" charset="0"/>
              <a:buChar char="•"/>
            </a:pPr>
            <a:r>
              <a:rPr lang="ar-SA" sz="4000" dirty="0"/>
              <a:t>نظرية الأبعاد الثلاثة/ ردن</a:t>
            </a:r>
            <a:endParaRPr lang="en-US" sz="4000" dirty="0">
              <a:solidFill>
                <a:srgbClr val="2D3956"/>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1FDB479B-8EEA-258E-F2D1-020D3CDA22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9341109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12844"/>
            <a:ext cx="9345750" cy="46199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1431602"/>
            <a:ext cx="8927927" cy="3170099"/>
          </a:xfrm>
          <a:prstGeom prst="rect">
            <a:avLst/>
          </a:prstGeom>
          <a:noFill/>
        </p:spPr>
        <p:txBody>
          <a:bodyPr wrap="square" rtlCol="0">
            <a:spAutoFit/>
          </a:bodyPr>
          <a:lstStyle/>
          <a:p>
            <a:pPr algn="r" rtl="1"/>
            <a:r>
              <a:rPr lang="ar-JO" sz="4000" b="1" dirty="0"/>
              <a:t>المحاضرة الرابعة:</a:t>
            </a:r>
          </a:p>
          <a:p>
            <a:pPr algn="r" rtl="1"/>
            <a:endParaRPr lang="ar-JO" sz="4000" b="1" dirty="0"/>
          </a:p>
          <a:p>
            <a:pPr algn="r" rtl="1"/>
            <a:r>
              <a:rPr lang="ar-JO" sz="4000" b="1" dirty="0"/>
              <a:t>الاتجاهات والمداخل المعاصرة في القيادة</a:t>
            </a:r>
            <a:endParaRPr lang="en-US" sz="4000" dirty="0"/>
          </a:p>
          <a:p>
            <a:pPr algn="r"/>
            <a:r>
              <a:rPr lang="ar-JO" sz="4000" dirty="0"/>
              <a:t>القيادة التحويلية، القيادة المتبادلة، القيادة الإستراتيجية، القيادة الخادمة، قيادة الفريق، القيادة بالحب</a:t>
            </a:r>
            <a:endParaRPr lang="en-US" sz="4000" dirty="0">
              <a:solidFill>
                <a:srgbClr val="2D3956"/>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372C7737-E9FC-FF88-3B9D-D321C7163C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3482145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2862322"/>
          </a:xfrm>
          <a:prstGeom prst="rect">
            <a:avLst/>
          </a:prstGeom>
          <a:noFill/>
        </p:spPr>
        <p:txBody>
          <a:bodyPr wrap="square" rtlCol="0">
            <a:spAutoFit/>
          </a:bodyPr>
          <a:lstStyle/>
          <a:p>
            <a:pPr algn="r" rtl="1"/>
            <a:r>
              <a:rPr lang="ar-JO" sz="3600" b="1" dirty="0"/>
              <a:t>المحاضرة الخامسة:</a:t>
            </a:r>
          </a:p>
          <a:p>
            <a:pPr algn="r" rtl="1"/>
            <a:endParaRPr lang="ar-JO" sz="3600" b="1" dirty="0"/>
          </a:p>
          <a:p>
            <a:pPr algn="r" rtl="1"/>
            <a:r>
              <a:rPr lang="ar-JO" sz="3600" b="1" dirty="0"/>
              <a:t>أساليب القيادة التربوية وأنماطها</a:t>
            </a:r>
            <a:endParaRPr lang="en-US" sz="3600" dirty="0"/>
          </a:p>
          <a:p>
            <a:pPr lvl="0" algn="r" rtl="1"/>
            <a:r>
              <a:rPr lang="ar-JO" sz="3600" dirty="0"/>
              <a:t>القيادة الأوتوقراطية، القيادة الديمقراطية، القيادة الحرة.</a:t>
            </a:r>
            <a:endParaRPr lang="en-US" sz="3600" dirty="0"/>
          </a:p>
          <a:p>
            <a:pPr algn="r"/>
            <a:r>
              <a:rPr lang="ar-JO" sz="3600" dirty="0"/>
              <a:t>القيادة في النظم التربوية (القيادة المدرسية)</a:t>
            </a:r>
            <a:endParaRPr lang="en-US" sz="3600" dirty="0">
              <a:solidFill>
                <a:srgbClr val="2D3956"/>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CFB74219-DF7F-FA1B-3195-38EDF03E59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2144940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2351985"/>
            <a:ext cx="9085156" cy="1815882"/>
          </a:xfrm>
          <a:prstGeom prst="rect">
            <a:avLst/>
          </a:prstGeom>
          <a:noFill/>
        </p:spPr>
        <p:txBody>
          <a:bodyPr wrap="square" rtlCol="0">
            <a:spAutoFit/>
          </a:bodyPr>
          <a:lstStyle/>
          <a:p>
            <a:pPr algn="r" rtl="1"/>
            <a:r>
              <a:rPr lang="ar-JO" sz="4000" b="1" dirty="0"/>
              <a:t>المحاضرة السادسة:</a:t>
            </a:r>
          </a:p>
          <a:p>
            <a:pPr algn="r" rtl="1"/>
            <a:endParaRPr lang="ar-JO" sz="3600" b="1" dirty="0"/>
          </a:p>
          <a:p>
            <a:pPr algn="r" rtl="1"/>
            <a:r>
              <a:rPr lang="ar-JO" sz="3600" b="1" dirty="0"/>
              <a:t>القيادة التربوية في مؤسسات التعليم العالي (القيادة الجامعية)</a:t>
            </a:r>
            <a:endParaRPr lang="en-US" sz="3600" dirty="0">
              <a:solidFill>
                <a:srgbClr val="2D3956"/>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ED9A2A09-446E-CAB8-57CA-B95CF480AE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2645946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2543996"/>
            <a:ext cx="8417320" cy="1815882"/>
          </a:xfrm>
          <a:prstGeom prst="rect">
            <a:avLst/>
          </a:prstGeom>
          <a:noFill/>
        </p:spPr>
        <p:txBody>
          <a:bodyPr wrap="square" rtlCol="0">
            <a:spAutoFit/>
          </a:bodyPr>
          <a:lstStyle/>
          <a:p>
            <a:pPr algn="r" rtl="1"/>
            <a:r>
              <a:rPr lang="ar-JO" sz="2800" b="1" dirty="0"/>
              <a:t>المحاضرة السابعة</a:t>
            </a:r>
          </a:p>
          <a:p>
            <a:pPr algn="r" rtl="1"/>
            <a:endParaRPr lang="ar-JO" sz="2800" b="1" dirty="0"/>
          </a:p>
          <a:p>
            <a:pPr algn="r" rtl="1"/>
            <a:r>
              <a:rPr lang="ar-JO" sz="2800" b="1" dirty="0"/>
              <a:t>القيادة التربوية وكل من: المناخ التنظيمي وإدارة الصراع, قيادة الموارد البشرية في التعليم</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DD3E9619-898A-8118-534A-CC7DF54DC0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6340206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9626" y="13867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45277" y="2108547"/>
            <a:ext cx="8417320" cy="1754326"/>
          </a:xfrm>
          <a:prstGeom prst="rect">
            <a:avLst/>
          </a:prstGeom>
          <a:noFill/>
        </p:spPr>
        <p:txBody>
          <a:bodyPr wrap="square" rtlCol="0">
            <a:spAutoFit/>
          </a:bodyPr>
          <a:lstStyle/>
          <a:p>
            <a:pPr algn="r" rtl="1"/>
            <a:r>
              <a:rPr lang="ar-JO" sz="3600" b="1" dirty="0"/>
              <a:t>المحاضرة الثامنة:</a:t>
            </a:r>
          </a:p>
          <a:p>
            <a:pPr algn="r" rtl="1"/>
            <a:endParaRPr lang="ar-JO" sz="3600" b="1" dirty="0"/>
          </a:p>
          <a:p>
            <a:pPr algn="r" rtl="1"/>
            <a:r>
              <a:rPr lang="ar-JO" sz="3600" b="1" dirty="0"/>
              <a:t>أخلاقيات القيادة التربوية</a:t>
            </a:r>
            <a:endParaRPr lang="en-US" sz="3600" dirty="0">
              <a:solidFill>
                <a:srgbClr val="2D3956"/>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EA138C2B-B1C6-4137-03E1-E4B29D3327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6227470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59911" y="144845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545191"/>
            <a:ext cx="96670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267870" y="2220692"/>
            <a:ext cx="9172133" cy="2308324"/>
          </a:xfrm>
          <a:prstGeom prst="rect">
            <a:avLst/>
          </a:prstGeom>
          <a:noFill/>
        </p:spPr>
        <p:txBody>
          <a:bodyPr wrap="square" rtlCol="0">
            <a:spAutoFit/>
          </a:bodyPr>
          <a:lstStyle/>
          <a:p>
            <a:pPr algn="r" rtl="1"/>
            <a:r>
              <a:rPr lang="ar-JO" sz="4800" b="1" dirty="0"/>
              <a:t>المحاضرة التاسعة:</a:t>
            </a:r>
          </a:p>
          <a:p>
            <a:pPr rtl="1"/>
            <a:endParaRPr lang="ar-JO" sz="4800" b="1" dirty="0"/>
          </a:p>
          <a:p>
            <a:pPr rtl="1"/>
            <a:r>
              <a:rPr lang="ar-JO" sz="4800" b="1" dirty="0"/>
              <a:t>اختيار القادة التربويين وإعدادهم وتنميتهم</a:t>
            </a:r>
            <a:endParaRPr lang="en-US" sz="4800"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51EB0EE2-8B1A-73F9-E24F-4245849279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0265686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2037843"/>
            <a:ext cx="8417320" cy="3416320"/>
          </a:xfrm>
          <a:prstGeom prst="rect">
            <a:avLst/>
          </a:prstGeom>
          <a:noFill/>
        </p:spPr>
        <p:txBody>
          <a:bodyPr wrap="square" rtlCol="0">
            <a:spAutoFit/>
          </a:bodyPr>
          <a:lstStyle/>
          <a:p>
            <a:pPr algn="r" rtl="1"/>
            <a:r>
              <a:rPr lang="ar-JO" sz="3600" b="1" dirty="0"/>
              <a:t>المحاضرة العاشرة:</a:t>
            </a:r>
          </a:p>
          <a:p>
            <a:pPr algn="r" rtl="1"/>
            <a:endParaRPr lang="ar-JO" sz="3600" b="1" dirty="0"/>
          </a:p>
          <a:p>
            <a:pPr algn="r" rtl="1"/>
            <a:r>
              <a:rPr lang="ar-JO" sz="3600" b="1" dirty="0"/>
              <a:t>القيادة التربوية في الوطن العربي ورسم سيناريوهات المستقبل ودور الذكاء الاصطناعي.</a:t>
            </a:r>
            <a:endParaRPr lang="en-US" sz="3600" b="1" dirty="0"/>
          </a:p>
          <a:p>
            <a:pPr algn="r"/>
            <a:r>
              <a:rPr lang="ar-JO" sz="3600" dirty="0"/>
              <a:t>واقع القيادة التربوية، تحدياتها، مقارنة بين أنماط بعض القيادات.</a:t>
            </a:r>
            <a:endParaRPr lang="en-US" sz="3600"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85DF8A2E-F6CD-F332-32DA-E54B1F32FD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1552187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04492" y="126984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659610" y="2938388"/>
            <a:ext cx="6837478" cy="1200329"/>
          </a:xfrm>
          <a:prstGeom prst="rect">
            <a:avLst/>
          </a:prstGeom>
          <a:noFill/>
        </p:spPr>
        <p:txBody>
          <a:bodyPr wrap="square" rtlCol="0">
            <a:spAutoFit/>
          </a:bodyPr>
          <a:lstStyle/>
          <a:p>
            <a:pPr algn="ctr" rtl="1"/>
            <a:r>
              <a:rPr lang="ar-JO" sz="3600" b="1" dirty="0"/>
              <a:t>مقرر نظريات القيادة التربوية </a:t>
            </a:r>
          </a:p>
          <a:p>
            <a:pPr algn="ctr" rtl="1"/>
            <a:r>
              <a:rPr lang="en-US" sz="3600" b="1" dirty="0">
                <a:solidFill>
                  <a:srgbClr val="2D3956"/>
                </a:solidFill>
                <a:latin typeface="Times New Roman" panose="02020603050405020304" pitchFamily="18" charset="0"/>
                <a:cs typeface="Times New Roman" panose="02020603050405020304" pitchFamily="18" charset="0"/>
              </a:rPr>
              <a:t>10 </a:t>
            </a:r>
            <a:r>
              <a:rPr lang="ar-JO" sz="3600" b="1" dirty="0">
                <a:solidFill>
                  <a:srgbClr val="2D3956"/>
                </a:solidFill>
                <a:latin typeface="Times New Roman" panose="02020603050405020304" pitchFamily="18" charset="0"/>
                <a:cs typeface="Times New Roman" panose="02020603050405020304" pitchFamily="18" charset="0"/>
              </a:rPr>
              <a:t>محاضرات</a:t>
            </a:r>
            <a:endParaRPr lang="en-US" sz="3600"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phic 21">
            <a:extLst>
              <a:ext uri="{FF2B5EF4-FFF2-40B4-BE49-F238E27FC236}">
                <a16:creationId xmlns:a16="http://schemas.microsoft.com/office/drawing/2014/main" id="{40469DE3-82B0-BF46-6951-AE81B57794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3258321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99626"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13025" y="1545190"/>
            <a:ext cx="104290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68496" y="2448967"/>
            <a:ext cx="9220460" cy="3170099"/>
          </a:xfrm>
          <a:prstGeom prst="rect">
            <a:avLst/>
          </a:prstGeom>
          <a:noFill/>
        </p:spPr>
        <p:txBody>
          <a:bodyPr wrap="square" rtlCol="0">
            <a:spAutoFit/>
          </a:bodyPr>
          <a:lstStyle/>
          <a:p>
            <a:pPr algn="r" rtl="1"/>
            <a:r>
              <a:rPr lang="ar-JO" sz="4000" dirty="0"/>
              <a:t>يتم تحقيق نتاجات التعلم المستهدفة من خلال النشاطات والاستراتيجيات التدريسية التالية:</a:t>
            </a:r>
            <a:endParaRPr lang="en-US" sz="4000" dirty="0"/>
          </a:p>
          <a:p>
            <a:pPr marL="571500" indent="-571500" algn="r" rtl="1">
              <a:buFont typeface="Arial" panose="020B0604020202020204" pitchFamily="34" charset="0"/>
              <a:buChar char="•"/>
            </a:pPr>
            <a:r>
              <a:rPr lang="ar-JO" sz="4000" dirty="0"/>
              <a:t>المحاضرات. </a:t>
            </a:r>
            <a:endParaRPr lang="en-US" sz="4000" dirty="0"/>
          </a:p>
          <a:p>
            <a:pPr marL="571500" indent="-571500" algn="r" rtl="1">
              <a:buFont typeface="Arial" panose="020B0604020202020204" pitchFamily="34" charset="0"/>
              <a:buChar char="•"/>
            </a:pPr>
            <a:r>
              <a:rPr lang="ar-JO" sz="4000" dirty="0"/>
              <a:t>اختبارات قصيرة. </a:t>
            </a:r>
            <a:endParaRPr lang="en-US" sz="4000" dirty="0"/>
          </a:p>
          <a:p>
            <a:pPr marL="571500" indent="-571500" algn="r" rtl="1">
              <a:buFont typeface="Arial" panose="020B0604020202020204" pitchFamily="34" charset="0"/>
              <a:buChar char="•"/>
            </a:pPr>
            <a:r>
              <a:rPr lang="ar-SA" sz="4000" dirty="0"/>
              <a:t>الامتحان النهائي. </a:t>
            </a:r>
            <a:endParaRPr lang="en-US" sz="4000" dirty="0">
              <a:solidFill>
                <a:srgbClr val="2D3956"/>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567659" y="1880381"/>
            <a:ext cx="5107488" cy="321242"/>
          </a:xfrm>
          <a:prstGeom prst="rect">
            <a:avLst/>
          </a:prstGeom>
        </p:spPr>
        <p:txBody>
          <a:bodyPr wrap="none">
            <a:spAutoFit/>
          </a:bodyPr>
          <a:lstStyle/>
          <a:p>
            <a:pPr marL="342900" lvl="0" indent="-342900" algn="r" rtl="1">
              <a:lnSpc>
                <a:spcPts val="1100"/>
              </a:lnSpc>
              <a:spcBef>
                <a:spcPts val="200"/>
              </a:spcBef>
              <a:spcAft>
                <a:spcPts val="200"/>
              </a:spcAft>
              <a:buFont typeface="Symbol" panose="05050102010706020507" pitchFamily="18" charset="2"/>
              <a:buChar char=""/>
              <a:tabLst>
                <a:tab pos="365760" algn="l"/>
                <a:tab pos="731520" algn="l"/>
                <a:tab pos="1097280" algn="l"/>
                <a:tab pos="1463040" algn="l"/>
                <a:tab pos="457200" algn="l"/>
              </a:tabLst>
            </a:pPr>
            <a:r>
              <a:rPr lang="ar-JO" sz="3200" b="1" dirty="0">
                <a:latin typeface="Arial" panose="020B0604020202020204" pitchFamily="34" charset="0"/>
                <a:ea typeface="Times New Roman" panose="02020603050405020304" pitchFamily="18" charset="0"/>
                <a:cs typeface="Simplified Arabic" panose="02020603050405020304" pitchFamily="18" charset="-78"/>
              </a:rPr>
              <a:t>النشاطات</a:t>
            </a:r>
            <a:r>
              <a:rPr lang="ar-SA" sz="3200" b="1" dirty="0">
                <a:latin typeface="Arial" panose="020B0604020202020204" pitchFamily="34" charset="0"/>
                <a:ea typeface="Times New Roman" panose="02020603050405020304" pitchFamily="18" charset="0"/>
                <a:cs typeface="Simplified Arabic" panose="02020603050405020304" pitchFamily="18" charset="-78"/>
              </a:rPr>
              <a:t> والاستراتيجيات التدريسية</a:t>
            </a:r>
            <a:endParaRPr lang="en-US" sz="3200" b="1" dirty="0">
              <a:effectLst/>
              <a:latin typeface="Arial" panose="020B0604020202020204" pitchFamily="34" charset="0"/>
              <a:ea typeface="Times New Roman" panose="02020603050405020304" pitchFamily="18" charset="0"/>
            </a:endParaRPr>
          </a:p>
        </p:txBody>
      </p:sp>
      <p:pic>
        <p:nvPicPr>
          <p:cNvPr id="2" name="Graphic 21">
            <a:extLst>
              <a:ext uri="{FF2B5EF4-FFF2-40B4-BE49-F238E27FC236}">
                <a16:creationId xmlns:a16="http://schemas.microsoft.com/office/drawing/2014/main" id="{3F155CAE-4F1F-0EF8-F293-1032E611C7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3263137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3553"/>
    </mc:Choice>
    <mc:Fallback xmlns="">
      <p:transition spd="slow" advTm="213553"/>
    </mc:Fallback>
  </mc:AlternateContent>
  <p:timing>
    <p:tnLst>
      <p:par>
        <p:cTn id="1" dur="indefinite" restart="never" nodeType="tmRoot"/>
      </p:par>
    </p:tnLst>
  </p:timing>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E0AF35D1-59A7-4B07-910D-0996B731F963}" vid="{C4851501-65DF-4320-93CF-13B40A39690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infopath/2007/PartnerControls"/>
    <ds:schemaRef ds:uri="http://schemas.microsoft.com/office/2006/metadata/properties"/>
    <ds:schemaRef ds:uri="http://schemas.microsoft.com/office/2006/documentManagement/types"/>
    <ds:schemaRef ds:uri="http://purl.org/dc/elements/1.1/"/>
    <ds:schemaRef ds:uri="http://purl.org/dc/terms/"/>
    <ds:schemaRef ds:uri="http://purl.org/dc/dcmitype/"/>
    <ds:schemaRef ds:uri="d13aca44-ef33-4cf4-9980-7f0b00e6eeb9"/>
    <ds:schemaRef ds:uri="49100919-8a76-4266-be0c-7dc583902cb4"/>
    <ds:schemaRef ds:uri="http://www.w3.org/XML/1998/namespace"/>
  </ds:schemaRefs>
</ds:datastoreItem>
</file>

<file path=customXml/itemProps2.xml><?xml version="1.0" encoding="utf-8"?>
<ds:datastoreItem xmlns:ds="http://schemas.openxmlformats.org/officeDocument/2006/customXml" ds:itemID="{10FDAAFA-1BF8-4C02-9089-D581AE8C499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9547</TotalTime>
  <Words>1041</Words>
  <Application>Microsoft Office PowerPoint</Application>
  <PresentationFormat>Widescreen</PresentationFormat>
  <Paragraphs>211</Paragraphs>
  <Slides>30</Slides>
  <Notes>10</Notes>
  <HiddenSlides>0</HiddenSlides>
  <MMClips>1</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30</vt:i4>
      </vt:variant>
    </vt:vector>
  </HeadingPairs>
  <TitlesOfParts>
    <vt:vector size="41" baseType="lpstr">
      <vt:lpstr>Alexandria</vt:lpstr>
      <vt:lpstr>Arial</vt:lpstr>
      <vt:lpstr>Calibri</vt:lpstr>
      <vt:lpstr>Calibri Light</vt:lpstr>
      <vt:lpstr>Microsoft Sans Serif</vt:lpstr>
      <vt:lpstr>Roboto Light</vt:lpstr>
      <vt:lpstr>Simplified Arabic</vt:lpstr>
      <vt:lpstr>Symbol</vt:lpstr>
      <vt:lpstr>Tahoma</vt:lpstr>
      <vt:lpstr>Times New Roman</vt:lpstr>
      <vt:lpstr>Theme1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Nour Affour</cp:lastModifiedBy>
  <cp:revision>1103</cp:revision>
  <dcterms:created xsi:type="dcterms:W3CDTF">2023-04-29T09:08:00Z</dcterms:created>
  <dcterms:modified xsi:type="dcterms:W3CDTF">2026-01-29T10:05:06Z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