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6"/>
  </p:notesMasterIdLst>
  <p:sldIdLst>
    <p:sldId id="498" r:id="rId6"/>
    <p:sldId id="1028" r:id="rId7"/>
    <p:sldId id="1214" r:id="rId8"/>
    <p:sldId id="1177" r:id="rId9"/>
    <p:sldId id="1178" r:id="rId10"/>
    <p:sldId id="1180" r:id="rId11"/>
    <p:sldId id="1181" r:id="rId12"/>
    <p:sldId id="1182" r:id="rId13"/>
    <p:sldId id="1183" r:id="rId14"/>
    <p:sldId id="1184" r:id="rId15"/>
    <p:sldId id="1185" r:id="rId16"/>
    <p:sldId id="1186" r:id="rId17"/>
    <p:sldId id="1198" r:id="rId18"/>
    <p:sldId id="1199" r:id="rId19"/>
    <p:sldId id="1200" r:id="rId20"/>
    <p:sldId id="1201" r:id="rId21"/>
    <p:sldId id="1179" r:id="rId22"/>
    <p:sldId id="1203" r:id="rId23"/>
    <p:sldId id="1208" r:id="rId24"/>
    <p:sldId id="1187" r:id="rId25"/>
    <p:sldId id="1188" r:id="rId26"/>
    <p:sldId id="1189" r:id="rId27"/>
    <p:sldId id="1190" r:id="rId28"/>
    <p:sldId id="1210" r:id="rId29"/>
    <p:sldId id="1211" r:id="rId30"/>
    <p:sldId id="1212" r:id="rId31"/>
    <p:sldId id="1213" r:id="rId32"/>
    <p:sldId id="1196" r:id="rId33"/>
    <p:sldId id="1197" r:id="rId34"/>
    <p:sldId id="1205" r:id="rId35"/>
    <p:sldId id="1207" r:id="rId36"/>
    <p:sldId id="1206" r:id="rId37"/>
    <p:sldId id="1191" r:id="rId38"/>
    <p:sldId id="1192" r:id="rId39"/>
    <p:sldId id="1193" r:id="rId40"/>
    <p:sldId id="1194" r:id="rId41"/>
    <p:sldId id="1195" r:id="rId42"/>
    <p:sldId id="1204" r:id="rId43"/>
    <p:sldId id="1209" r:id="rId44"/>
    <p:sldId id="483" r:id="rId4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85" userDrawn="1">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3EBFF"/>
    <a:srgbClr val="8E97B1"/>
    <a:srgbClr val="CC00CC"/>
    <a:srgbClr val="173F5F"/>
    <a:srgbClr val="00AEEF"/>
    <a:srgbClr val="33CC33"/>
    <a:srgbClr val="0094C6"/>
    <a:srgbClr val="00CC99"/>
    <a:srgbClr val="20639B"/>
    <a:srgbClr val="2D84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69" d="100"/>
          <a:sy n="69" d="100"/>
        </p:scale>
        <p:origin x="564" y="52"/>
      </p:cViewPr>
      <p:guideLst>
        <p:guide orient="horz" pos="2160"/>
        <p:guide pos="3885"/>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31.sv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54.sv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58.svg"/><Relationship Id="rId5" Type="http://schemas.openxmlformats.org/officeDocument/2006/relationships/image" Target="../media/image33.png"/><Relationship Id="rId4" Type="http://schemas.openxmlformats.org/officeDocument/2006/relationships/image" Target="../media/image56.sv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30.xml"/><Relationship Id="rId5" Type="http://schemas.openxmlformats.org/officeDocument/2006/relationships/image" Target="../media/image41.png"/><Relationship Id="rId4" Type="http://schemas.openxmlformats.org/officeDocument/2006/relationships/image" Target="../media/image6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10</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109252"/>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العاشرة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28081" y="5013176"/>
            <a:ext cx="6079524" cy="1223797"/>
          </a:xfrm>
          <a:prstGeom prst="rect">
            <a:avLst/>
          </a:prstGeom>
          <a:noFill/>
        </p:spPr>
        <p:txBody>
          <a:bodyPr wrap="square">
            <a:spAutoFit/>
          </a:bodyPr>
          <a:lstStyle/>
          <a:p>
            <a:pPr algn="ctr" rtl="1"/>
            <a:r>
              <a:rPr lang="ar-SA" sz="2800" b="1" dirty="0">
                <a:solidFill>
                  <a:srgbClr val="002060"/>
                </a:solidFill>
                <a:latin typeface="Alexandria" pitchFamily="2" charset="-78"/>
                <a:cs typeface="Alexandria" pitchFamily="2" charset="-78"/>
              </a:rPr>
              <a:t>التحول الرقمي والذكاء الاصطناعي في المؤسسات التربوية</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10</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26306" y="1295872"/>
              <a:ext cx="1238226" cy="307777"/>
            </a:xfrm>
            <a:prstGeom prst="rect">
              <a:avLst/>
            </a:prstGeom>
            <a:noFill/>
          </p:spPr>
          <p:txBody>
            <a:bodyPr wrap="square" rtlCol="0">
              <a:spAutoFit/>
            </a:bodyPr>
            <a:lstStyle/>
            <a:p>
              <a:pPr lvl="0" algn="ctr">
                <a:buClrTx/>
                <a:defRPr/>
              </a:pPr>
              <a:r>
                <a:rPr lang="ar-SA" b="1" dirty="0">
                  <a:solidFill>
                    <a:prstClr val="white"/>
                  </a:solidFill>
                  <a:latin typeface="Alexandria" pitchFamily="2" charset="-78"/>
                  <a:cs typeface="Alexandria" pitchFamily="2" charset="-78"/>
                </a:rPr>
                <a:t>الحريات</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56808" y="2119820"/>
              <a:ext cx="1552135"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مبادئ وضوابط</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832628" y="2856024"/>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محددات ومقومات</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70060" y="3789959"/>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الأخلاقيات</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90777" y="4517318"/>
              <a:ext cx="139552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مبادئ وأهمية</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35686" y="5391283"/>
              <a:ext cx="141946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فروقات، ومصادر</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فوائد الذكاء الاصطناعي في التعليم، وإدارة المؤسسات التعليمية</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78931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lnSpc>
                <a:spcPct val="150000"/>
              </a:lnSpc>
            </a:pPr>
            <a:r>
              <a:rPr lang="ar-SA" dirty="0"/>
              <a:t>أخلاقيات الذكاء الاصطناعي، والرؤية الاستراتيجية  لتطبيقه</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9623" y="3697146"/>
            <a:ext cx="3217889" cy="1158651"/>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a:lnSpc>
                <a:spcPct val="150000"/>
              </a:lnSpc>
            </a:pPr>
            <a:r>
              <a:rPr lang="ar-SA" dirty="0"/>
              <a:t>تقنيات التعليم الإلكتروني، وأنماط التعليم المدمج، ومنصات إدارة التعلم وفوائدها</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7489872" y="486551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2883" y="3288947"/>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433775" cy="78931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a:lnSpc>
                <a:spcPct val="150000"/>
              </a:lnSpc>
            </a:pPr>
            <a:r>
              <a:rPr lang="ar-SA" dirty="0"/>
              <a:t>مستقبل التحول الرقمي في التعليم، والتحديات التي تواجهه</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a:off x="7320527" y="3162437"/>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734551" y="687698"/>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689130" y="156037"/>
            <a:ext cx="9221170"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العاشرة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التحول الرقمي والذكاء الاصطناعي في المؤسسات التربوية</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789319"/>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التحول الرقمي في التعليم، مفهومه، أهميته</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415729" y="3466811"/>
            <a:ext cx="3299146" cy="41998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lnSpc>
                <a:spcPct val="150000"/>
              </a:lnSpc>
            </a:pPr>
            <a:r>
              <a:rPr lang="ar-SA" dirty="0"/>
              <a:t>الذكاء الاصطناعي وأساسياته</a:t>
            </a:r>
            <a:endParaRPr lang="en-US" dirty="0"/>
          </a:p>
        </p:txBody>
      </p:sp>
    </p:spTree>
    <p:extLst>
      <p:ext uri="{BB962C8B-B14F-4D97-AF65-F5344CB8AC3E}">
        <p14:creationId xmlns:p14="http://schemas.microsoft.com/office/powerpoint/2010/main" val="1146453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par>
              <p:cTn id="155"/>
            </p:par>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9" name="Text 0">
            <a:extLst>
              <a:ext uri="{FF2B5EF4-FFF2-40B4-BE49-F238E27FC236}">
                <a16:creationId xmlns:a16="http://schemas.microsoft.com/office/drawing/2014/main" id="{44FC36C0-BC37-3E8E-4FB1-9861EA953929}"/>
              </a:ext>
            </a:extLst>
          </p:cNvPr>
          <p:cNvSpPr/>
          <p:nvPr/>
        </p:nvSpPr>
        <p:spPr>
          <a:xfrm>
            <a:off x="812382" y="2753479"/>
            <a:ext cx="7121069" cy="1033463"/>
          </a:xfrm>
          <a:prstGeom prst="rect">
            <a:avLst/>
          </a:prstGeom>
          <a:noFill/>
          <a:ln/>
        </p:spPr>
        <p:txBody>
          <a:bodyPr wrap="square" lIns="0" tIns="0" rIns="0" bIns="0" rtlCol="0" anchor="t"/>
          <a:lstStyle/>
          <a:p>
            <a:pPr algn="ctr" rtl="1">
              <a:lnSpc>
                <a:spcPts val="4042"/>
              </a:lnSpc>
            </a:pPr>
            <a:r>
              <a:rPr lang="en-US" sz="3250" b="1" dirty="0">
                <a:solidFill>
                  <a:srgbClr val="00B0F0"/>
                </a:solidFill>
                <a:latin typeface="Alexandria" pitchFamily="2" charset="-78"/>
                <a:ea typeface="Heebo Bold" pitchFamily="34" charset="-122"/>
                <a:cs typeface="Alexandria" pitchFamily="2" charset="-78"/>
              </a:rPr>
              <a:t>التحول الرقمي والذكاء الاصطناعي في التعليم</a:t>
            </a:r>
            <a:endParaRPr lang="en-US" sz="3250" dirty="0">
              <a:solidFill>
                <a:srgbClr val="00B0F0"/>
              </a:solidFill>
              <a:latin typeface="Alexandria" pitchFamily="2" charset="-78"/>
              <a:cs typeface="Alexandria" pitchFamily="2" charset="-78"/>
            </a:endParaRPr>
          </a:p>
        </p:txBody>
      </p:sp>
      <p:sp>
        <p:nvSpPr>
          <p:cNvPr id="10" name="Text 1">
            <a:extLst>
              <a:ext uri="{FF2B5EF4-FFF2-40B4-BE49-F238E27FC236}">
                <a16:creationId xmlns:a16="http://schemas.microsoft.com/office/drawing/2014/main" id="{31358320-6517-E169-FB44-FCDDAD5D4DA6}"/>
              </a:ext>
            </a:extLst>
          </p:cNvPr>
          <p:cNvSpPr/>
          <p:nvPr/>
        </p:nvSpPr>
        <p:spPr>
          <a:xfrm>
            <a:off x="1055440" y="4068708"/>
            <a:ext cx="6286547" cy="696986"/>
          </a:xfrm>
          <a:prstGeom prst="rect">
            <a:avLst/>
          </a:prstGeom>
          <a:noFill/>
          <a:ln/>
        </p:spPr>
        <p:txBody>
          <a:bodyPr wrap="square" lIns="0" tIns="0" rIns="0" bIns="0" rtlCol="0" anchor="t">
            <a:spAutoFit/>
          </a:bodyPr>
          <a:lstStyle/>
          <a:p>
            <a:pPr algn="ctr" rtl="1">
              <a:lnSpc>
                <a:spcPct val="150000"/>
              </a:lnSpc>
            </a:pPr>
            <a:r>
              <a:rPr lang="en-US" sz="1600" dirty="0">
                <a:solidFill>
                  <a:srgbClr val="555555"/>
                </a:solidFill>
                <a:latin typeface="Alexandria" pitchFamily="2" charset="-78"/>
                <a:ea typeface="Heebo Medium" pitchFamily="34" charset="-122"/>
                <a:cs typeface="Alexandria" pitchFamily="2" charset="-78"/>
              </a:rPr>
              <a:t>رحلة شاملة نحو مستقبل تعليمي مرن، تفاعلي، ومخصص لكل طالب في عالم سريع التغير.</a:t>
            </a:r>
            <a:endParaRPr lang="en-US" sz="1600" dirty="0">
              <a:latin typeface="Alexandria" pitchFamily="2" charset="-78"/>
              <a:cs typeface="Alexandria" pitchFamily="2" charset="-78"/>
            </a:endParaRPr>
          </a:p>
        </p:txBody>
      </p:sp>
      <p:pic>
        <p:nvPicPr>
          <p:cNvPr id="11" name="Image 0" descr="preencoded.png">
            <a:extLst>
              <a:ext uri="{FF2B5EF4-FFF2-40B4-BE49-F238E27FC236}">
                <a16:creationId xmlns:a16="http://schemas.microsoft.com/office/drawing/2014/main" id="{318D54BC-EDC7-3694-745E-C80AAFB186B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27466" y="1268760"/>
            <a:ext cx="3313112" cy="5112568"/>
          </a:xfrm>
          <a:prstGeom prst="rect">
            <a:avLst/>
          </a:prstGeom>
        </p:spPr>
      </p:pic>
    </p:spTree>
    <p:extLst>
      <p:ext uri="{BB962C8B-B14F-4D97-AF65-F5344CB8AC3E}">
        <p14:creationId xmlns:p14="http://schemas.microsoft.com/office/powerpoint/2010/main" val="189295088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8" name="Text 2">
            <a:extLst>
              <a:ext uri="{FF2B5EF4-FFF2-40B4-BE49-F238E27FC236}">
                <a16:creationId xmlns:a16="http://schemas.microsoft.com/office/drawing/2014/main" id="{FA4C1BAC-6DFC-0690-95A9-A7E84A13EF22}"/>
              </a:ext>
            </a:extLst>
          </p:cNvPr>
          <p:cNvSpPr/>
          <p:nvPr/>
        </p:nvSpPr>
        <p:spPr>
          <a:xfrm>
            <a:off x="5454925" y="1287226"/>
            <a:ext cx="6064161"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مقدمة: التحول الرقمي </a:t>
            </a:r>
            <a:r>
              <a:rPr lang="en-US" sz="2800" b="1" dirty="0" err="1">
                <a:solidFill>
                  <a:srgbClr val="00B0F0"/>
                </a:solidFill>
                <a:latin typeface="Alexandria" pitchFamily="2" charset="-78"/>
                <a:ea typeface="Instrument Sans Semi Bold" pitchFamily="34" charset="-122"/>
                <a:cs typeface="Alexandria" pitchFamily="2" charset="-78"/>
              </a:rPr>
              <a:t>في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التعليم</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06A490B1-9E15-8567-1161-1BF3D53C6DCB}"/>
              </a:ext>
            </a:extLst>
          </p:cNvPr>
          <p:cNvSpPr/>
          <p:nvPr/>
        </p:nvSpPr>
        <p:spPr>
          <a:xfrm>
            <a:off x="11350973" y="2788245"/>
            <a:ext cx="179536" cy="242952"/>
          </a:xfrm>
          <a:prstGeom prst="rect">
            <a:avLst/>
          </a:prstGeom>
          <a:noFill/>
          <a:ln/>
        </p:spPr>
        <p:txBody>
          <a:bodyPr wrap="none" lIns="0" tIns="0" rIns="0" bIns="0" rtlCol="0" anchor="t">
            <a:spAutoFit/>
          </a:bodyPr>
          <a:lstStyle/>
          <a:p>
            <a:pPr algn="r" rtl="1">
              <a:lnSpc>
                <a:spcPts val="2083"/>
              </a:lnSpc>
            </a:pPr>
            <a:r>
              <a:rPr lang="en-US" sz="1292" dirty="0">
                <a:solidFill>
                  <a:srgbClr val="1E3063"/>
                </a:solidFill>
                <a:latin typeface="Alexandria" pitchFamily="2" charset="-78"/>
                <a:ea typeface="Instrument Sans Light" pitchFamily="34" charset="-122"/>
                <a:cs typeface="Alexandria" pitchFamily="2" charset="-78"/>
              </a:rPr>
              <a:t>01</a:t>
            </a:r>
            <a:endParaRPr lang="en-US" sz="1292"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F9BB10E7-AB54-2EA4-A7E2-6AFD118A49E9}"/>
              </a:ext>
            </a:extLst>
          </p:cNvPr>
          <p:cNvSpPr/>
          <p:nvPr/>
        </p:nvSpPr>
        <p:spPr>
          <a:xfrm>
            <a:off x="6178650" y="3050183"/>
            <a:ext cx="5351859" cy="19050"/>
          </a:xfrm>
          <a:prstGeom prst="rect">
            <a:avLst/>
          </a:prstGeom>
          <a:solidFill>
            <a:srgbClr val="84C1FA"/>
          </a:solidFill>
          <a:ln/>
        </p:spPr>
        <p:txBody>
          <a:bodyPr>
            <a:spAutoFit/>
          </a:bodyPr>
          <a:lstStyle/>
          <a:p>
            <a:endParaRPr lang="en-US"/>
          </a:p>
        </p:txBody>
      </p:sp>
      <p:sp>
        <p:nvSpPr>
          <p:cNvPr id="11" name="Text 5">
            <a:extLst>
              <a:ext uri="{FF2B5EF4-FFF2-40B4-BE49-F238E27FC236}">
                <a16:creationId xmlns:a16="http://schemas.microsoft.com/office/drawing/2014/main" id="{5DE61460-B510-AF12-944B-CAA39508F166}"/>
              </a:ext>
            </a:extLst>
          </p:cNvPr>
          <p:cNvSpPr/>
          <p:nvPr/>
        </p:nvSpPr>
        <p:spPr>
          <a:xfrm>
            <a:off x="10368331" y="3170932"/>
            <a:ext cx="116217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تغيير شامل</a:t>
            </a:r>
            <a:endParaRPr lang="en-US" sz="1625"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BAE04235-0EAD-C0F2-9949-35953D2F9DCA}"/>
              </a:ext>
            </a:extLst>
          </p:cNvPr>
          <p:cNvSpPr/>
          <p:nvPr/>
        </p:nvSpPr>
        <p:spPr>
          <a:xfrm>
            <a:off x="6393451" y="3528616"/>
            <a:ext cx="5137058" cy="515654"/>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دمج تكنولوجيا المعلومات والاتصالات في جميع جوانب العملية التعليمية</a:t>
            </a:r>
            <a:endParaRPr lang="en-US"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292C955B-1CB4-764F-2426-773E3BCC82DB}"/>
              </a:ext>
            </a:extLst>
          </p:cNvPr>
          <p:cNvSpPr/>
          <p:nvPr/>
        </p:nvSpPr>
        <p:spPr>
          <a:xfrm>
            <a:off x="5800152" y="2788245"/>
            <a:ext cx="213199" cy="242952"/>
          </a:xfrm>
          <a:prstGeom prst="rect">
            <a:avLst/>
          </a:prstGeom>
          <a:noFill/>
          <a:ln/>
        </p:spPr>
        <p:txBody>
          <a:bodyPr wrap="none" lIns="0" tIns="0" rIns="0" bIns="0" rtlCol="0" anchor="t">
            <a:spAutoFit/>
          </a:bodyPr>
          <a:lstStyle/>
          <a:p>
            <a:pPr algn="r" rtl="1">
              <a:lnSpc>
                <a:spcPts val="2083"/>
              </a:lnSpc>
            </a:pPr>
            <a:r>
              <a:rPr lang="en-US" sz="1292" dirty="0">
                <a:solidFill>
                  <a:srgbClr val="1E3063"/>
                </a:solidFill>
                <a:latin typeface="Alexandria" pitchFamily="2" charset="-78"/>
                <a:ea typeface="Instrument Sans Light" pitchFamily="34" charset="-122"/>
                <a:cs typeface="Alexandria" pitchFamily="2" charset="-78"/>
              </a:rPr>
              <a:t>02</a:t>
            </a:r>
            <a:endParaRPr lang="en-US" sz="1292"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E85AB156-E62C-2AC8-7B18-0E66FF2A5C15}"/>
              </a:ext>
            </a:extLst>
          </p:cNvPr>
          <p:cNvSpPr/>
          <p:nvPr/>
        </p:nvSpPr>
        <p:spPr>
          <a:xfrm>
            <a:off x="661492" y="3050183"/>
            <a:ext cx="5351859" cy="19050"/>
          </a:xfrm>
          <a:prstGeom prst="rect">
            <a:avLst/>
          </a:prstGeom>
          <a:solidFill>
            <a:srgbClr val="84C1FA"/>
          </a:solidFill>
          <a:ln/>
        </p:spPr>
        <p:txBody>
          <a:bodyPr>
            <a:spAutoFit/>
          </a:bodyPr>
          <a:lstStyle/>
          <a:p>
            <a:endParaRPr lang="en-US"/>
          </a:p>
        </p:txBody>
      </p:sp>
      <p:sp>
        <p:nvSpPr>
          <p:cNvPr id="15" name="Text 9">
            <a:extLst>
              <a:ext uri="{FF2B5EF4-FFF2-40B4-BE49-F238E27FC236}">
                <a16:creationId xmlns:a16="http://schemas.microsoft.com/office/drawing/2014/main" id="{C582BC1B-2FFD-1795-9CBA-415E5CBF675E}"/>
              </a:ext>
            </a:extLst>
          </p:cNvPr>
          <p:cNvSpPr/>
          <p:nvPr/>
        </p:nvSpPr>
        <p:spPr>
          <a:xfrm>
            <a:off x="4540191" y="3170932"/>
            <a:ext cx="147316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ما وراء الأدوات</a:t>
            </a:r>
            <a:endParaRPr lang="en-US" sz="1625"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CB56EA1B-E6B7-B3A7-EE88-E8A2C38EB71B}"/>
              </a:ext>
            </a:extLst>
          </p:cNvPr>
          <p:cNvSpPr/>
          <p:nvPr/>
        </p:nvSpPr>
        <p:spPr>
          <a:xfrm>
            <a:off x="1108161" y="3528616"/>
            <a:ext cx="4905190"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تغيير طرق التدريس والتعلم والتقييم لتكون أكثر تفاعلية ومرونة</a:t>
            </a:r>
            <a:endParaRPr lang="en-US"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6AD19693-F2B7-EFD6-F400-AD72ED8779FA}"/>
              </a:ext>
            </a:extLst>
          </p:cNvPr>
          <p:cNvSpPr/>
          <p:nvPr/>
        </p:nvSpPr>
        <p:spPr>
          <a:xfrm>
            <a:off x="11315707" y="4082554"/>
            <a:ext cx="214802" cy="242952"/>
          </a:xfrm>
          <a:prstGeom prst="rect">
            <a:avLst/>
          </a:prstGeom>
          <a:noFill/>
          <a:ln/>
        </p:spPr>
        <p:txBody>
          <a:bodyPr wrap="none" lIns="0" tIns="0" rIns="0" bIns="0" rtlCol="0" anchor="t">
            <a:spAutoFit/>
          </a:bodyPr>
          <a:lstStyle/>
          <a:p>
            <a:pPr algn="r" rtl="1">
              <a:lnSpc>
                <a:spcPts val="2083"/>
              </a:lnSpc>
            </a:pPr>
            <a:r>
              <a:rPr lang="en-US" sz="1292" dirty="0">
                <a:solidFill>
                  <a:srgbClr val="1E3063"/>
                </a:solidFill>
                <a:latin typeface="Alexandria" pitchFamily="2" charset="-78"/>
                <a:ea typeface="Instrument Sans Light" pitchFamily="34" charset="-122"/>
                <a:cs typeface="Alexandria" pitchFamily="2" charset="-78"/>
              </a:rPr>
              <a:t>03</a:t>
            </a:r>
            <a:endParaRPr lang="en-US" sz="1292" dirty="0">
              <a:latin typeface="Alexandria" pitchFamily="2" charset="-78"/>
              <a:cs typeface="Alexandria" pitchFamily="2" charset="-78"/>
            </a:endParaRPr>
          </a:p>
        </p:txBody>
      </p:sp>
      <p:sp>
        <p:nvSpPr>
          <p:cNvPr id="19" name="Shape 12">
            <a:extLst>
              <a:ext uri="{FF2B5EF4-FFF2-40B4-BE49-F238E27FC236}">
                <a16:creationId xmlns:a16="http://schemas.microsoft.com/office/drawing/2014/main" id="{921F245D-03A1-85B6-56C6-4C845E277AB8}"/>
              </a:ext>
            </a:extLst>
          </p:cNvPr>
          <p:cNvSpPr/>
          <p:nvPr/>
        </p:nvSpPr>
        <p:spPr>
          <a:xfrm>
            <a:off x="6178650" y="4344492"/>
            <a:ext cx="5351859" cy="19050"/>
          </a:xfrm>
          <a:prstGeom prst="rect">
            <a:avLst/>
          </a:prstGeom>
          <a:solidFill>
            <a:srgbClr val="84C1FA"/>
          </a:solidFill>
          <a:ln/>
        </p:spPr>
        <p:txBody>
          <a:bodyPr>
            <a:spAutoFit/>
          </a:bodyPr>
          <a:lstStyle/>
          <a:p>
            <a:endParaRPr lang="en-US"/>
          </a:p>
        </p:txBody>
      </p:sp>
      <p:sp>
        <p:nvSpPr>
          <p:cNvPr id="20" name="Text 13">
            <a:extLst>
              <a:ext uri="{FF2B5EF4-FFF2-40B4-BE49-F238E27FC236}">
                <a16:creationId xmlns:a16="http://schemas.microsoft.com/office/drawing/2014/main" id="{7DB3D605-CDEB-A9CD-8049-247D8C48D043}"/>
              </a:ext>
            </a:extLst>
          </p:cNvPr>
          <p:cNvSpPr/>
          <p:nvPr/>
        </p:nvSpPr>
        <p:spPr>
          <a:xfrm>
            <a:off x="9999641" y="4465241"/>
            <a:ext cx="153086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تجربة مخصصة</a:t>
            </a:r>
            <a:endParaRPr lang="en-US" sz="1625" b="1" dirty="0">
              <a:solidFill>
                <a:schemeClr val="accent2">
                  <a:lumMod val="75000"/>
                </a:schemeClr>
              </a:solidFill>
              <a:latin typeface="Alexandria" pitchFamily="2" charset="-78"/>
              <a:cs typeface="Alexandria" pitchFamily="2" charset="-78"/>
            </a:endParaRPr>
          </a:p>
        </p:txBody>
      </p:sp>
      <p:sp>
        <p:nvSpPr>
          <p:cNvPr id="21" name="Text 14">
            <a:extLst>
              <a:ext uri="{FF2B5EF4-FFF2-40B4-BE49-F238E27FC236}">
                <a16:creationId xmlns:a16="http://schemas.microsoft.com/office/drawing/2014/main" id="{400167E1-6071-0991-678E-F59EE00C866F}"/>
              </a:ext>
            </a:extLst>
          </p:cNvPr>
          <p:cNvSpPr/>
          <p:nvPr/>
        </p:nvSpPr>
        <p:spPr>
          <a:xfrm>
            <a:off x="6689439" y="4822924"/>
            <a:ext cx="4841070"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تعزيز التجربة التعليمية وجعلها أكثر تخصيصاً وفردية لكل طالب</a:t>
            </a:r>
            <a:endParaRPr lang="en-US" dirty="0">
              <a:latin typeface="Alexandria" pitchFamily="2" charset="-78"/>
              <a:cs typeface="Alexandria" pitchFamily="2" charset="-78"/>
            </a:endParaRPr>
          </a:p>
        </p:txBody>
      </p:sp>
      <p:sp>
        <p:nvSpPr>
          <p:cNvPr id="22" name="Text 15">
            <a:extLst>
              <a:ext uri="{FF2B5EF4-FFF2-40B4-BE49-F238E27FC236}">
                <a16:creationId xmlns:a16="http://schemas.microsoft.com/office/drawing/2014/main" id="{0C79C456-4550-0EE6-FEFC-AED49A51AC6D}"/>
              </a:ext>
            </a:extLst>
          </p:cNvPr>
          <p:cNvSpPr/>
          <p:nvPr/>
        </p:nvSpPr>
        <p:spPr>
          <a:xfrm>
            <a:off x="5796946" y="4082554"/>
            <a:ext cx="216405" cy="242952"/>
          </a:xfrm>
          <a:prstGeom prst="rect">
            <a:avLst/>
          </a:prstGeom>
          <a:noFill/>
          <a:ln/>
        </p:spPr>
        <p:txBody>
          <a:bodyPr wrap="none" lIns="0" tIns="0" rIns="0" bIns="0" rtlCol="0" anchor="t">
            <a:spAutoFit/>
          </a:bodyPr>
          <a:lstStyle/>
          <a:p>
            <a:pPr algn="r" rtl="1">
              <a:lnSpc>
                <a:spcPts val="2083"/>
              </a:lnSpc>
            </a:pPr>
            <a:r>
              <a:rPr lang="en-US" sz="1292" dirty="0">
                <a:solidFill>
                  <a:srgbClr val="1E3063"/>
                </a:solidFill>
                <a:latin typeface="Alexandria" pitchFamily="2" charset="-78"/>
                <a:ea typeface="Instrument Sans Light" pitchFamily="34" charset="-122"/>
                <a:cs typeface="Alexandria" pitchFamily="2" charset="-78"/>
              </a:rPr>
              <a:t>04</a:t>
            </a:r>
            <a:endParaRPr lang="en-US" sz="1292" dirty="0">
              <a:latin typeface="Alexandria" pitchFamily="2" charset="-78"/>
              <a:cs typeface="Alexandria" pitchFamily="2" charset="-78"/>
            </a:endParaRPr>
          </a:p>
        </p:txBody>
      </p:sp>
      <p:sp>
        <p:nvSpPr>
          <p:cNvPr id="24" name="Shape 16">
            <a:extLst>
              <a:ext uri="{FF2B5EF4-FFF2-40B4-BE49-F238E27FC236}">
                <a16:creationId xmlns:a16="http://schemas.microsoft.com/office/drawing/2014/main" id="{D060178B-C5FF-F4AB-AC21-EEAFB7293E9E}"/>
              </a:ext>
            </a:extLst>
          </p:cNvPr>
          <p:cNvSpPr/>
          <p:nvPr/>
        </p:nvSpPr>
        <p:spPr>
          <a:xfrm>
            <a:off x="661492" y="4344492"/>
            <a:ext cx="5351859" cy="19050"/>
          </a:xfrm>
          <a:prstGeom prst="rect">
            <a:avLst/>
          </a:prstGeom>
          <a:solidFill>
            <a:srgbClr val="84C1FA"/>
          </a:solidFill>
          <a:ln/>
        </p:spPr>
        <p:txBody>
          <a:bodyPr>
            <a:spAutoFit/>
          </a:bodyPr>
          <a:lstStyle/>
          <a:p>
            <a:endParaRPr lang="en-US"/>
          </a:p>
        </p:txBody>
      </p:sp>
      <p:sp>
        <p:nvSpPr>
          <p:cNvPr id="26" name="Text 17">
            <a:extLst>
              <a:ext uri="{FF2B5EF4-FFF2-40B4-BE49-F238E27FC236}">
                <a16:creationId xmlns:a16="http://schemas.microsoft.com/office/drawing/2014/main" id="{00D62A39-B3EE-4E6B-42C4-7F68E4007D67}"/>
              </a:ext>
            </a:extLst>
          </p:cNvPr>
          <p:cNvSpPr/>
          <p:nvPr/>
        </p:nvSpPr>
        <p:spPr>
          <a:xfrm>
            <a:off x="4859189" y="4465241"/>
            <a:ext cx="1154162"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نطاق واسع</a:t>
            </a:r>
            <a:endParaRPr lang="en-US" sz="1625" b="1" dirty="0">
              <a:solidFill>
                <a:schemeClr val="accent2">
                  <a:lumMod val="75000"/>
                </a:schemeClr>
              </a:solidFill>
              <a:latin typeface="Alexandria" pitchFamily="2" charset="-78"/>
              <a:cs typeface="Alexandria" pitchFamily="2" charset="-78"/>
            </a:endParaRPr>
          </a:p>
        </p:txBody>
      </p:sp>
      <p:sp>
        <p:nvSpPr>
          <p:cNvPr id="27" name="Text 18">
            <a:extLst>
              <a:ext uri="{FF2B5EF4-FFF2-40B4-BE49-F238E27FC236}">
                <a16:creationId xmlns:a16="http://schemas.microsoft.com/office/drawing/2014/main" id="{BAD3A50D-BE92-959F-0980-4CD810762794}"/>
              </a:ext>
            </a:extLst>
          </p:cNvPr>
          <p:cNvSpPr/>
          <p:nvPr/>
        </p:nvSpPr>
        <p:spPr>
          <a:xfrm>
            <a:off x="1476852" y="4822924"/>
            <a:ext cx="4536499"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يشمل التعليم الابتدائي والثانوي والعالي والتدريب المهني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19720606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3E792D22-D6C0-9A1F-CB39-2CC97ACB503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8208" y="1269502"/>
            <a:ext cx="3673152" cy="5122776"/>
          </a:xfrm>
          <a:prstGeom prst="rect">
            <a:avLst/>
          </a:prstGeom>
        </p:spPr>
      </p:pic>
      <p:sp>
        <p:nvSpPr>
          <p:cNvPr id="7" name="Text 0">
            <a:extLst>
              <a:ext uri="{FF2B5EF4-FFF2-40B4-BE49-F238E27FC236}">
                <a16:creationId xmlns:a16="http://schemas.microsoft.com/office/drawing/2014/main" id="{792F3CC4-0574-5AD8-56BD-ED554B5CF4F0}"/>
              </a:ext>
            </a:extLst>
          </p:cNvPr>
          <p:cNvSpPr/>
          <p:nvPr/>
        </p:nvSpPr>
        <p:spPr>
          <a:xfrm>
            <a:off x="3589506" y="1647075"/>
            <a:ext cx="4134843" cy="516732"/>
          </a:xfrm>
          <a:prstGeom prst="rect">
            <a:avLst/>
          </a:prstGeom>
          <a:noFill/>
          <a:ln/>
        </p:spPr>
        <p:txBody>
          <a:bodyPr wrap="none" lIns="0" tIns="0" rIns="0" bIns="0" rtlCol="0" anchor="t"/>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تعريف التحول الرقمي</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CEB0E38F-0C9D-A1B8-C1CB-C63C42E82248}"/>
              </a:ext>
            </a:extLst>
          </p:cNvPr>
          <p:cNvSpPr/>
          <p:nvPr/>
        </p:nvSpPr>
        <p:spPr>
          <a:xfrm>
            <a:off x="1160345" y="2630853"/>
            <a:ext cx="6297018" cy="1058466"/>
          </a:xfrm>
          <a:prstGeom prst="rect">
            <a:avLst/>
          </a:prstGeom>
          <a:noFill/>
          <a:ln/>
        </p:spPr>
        <p:txBody>
          <a:bodyPr wrap="square" lIns="0" tIns="0" rIns="0" bIns="0" rtlCol="0" anchor="t"/>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التحول الرقمي في التعليم يعتمد على الأنظمة الرقمية كالمنصات التعليمية والأدوات التفاعلية وبرامج الذكاء الاصطناعي لتقديم المحتوى وإدارة الأنشطة وتنظيم التقييمات. يتجاوز مجرد استخدام الأدوات التكنولوجية ليُحدث تحولاً جذرياً في طريقة التعليم والتعلم، مما يُتيح تجارب تعليمية غنية ومحاكاة للواقع تُحسّن تفاعل الطلاب وتزيد قدرتهم على الفهم.</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4990726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552FB73-FB4A-E3E2-C19D-E876DD6B55C2}"/>
              </a:ext>
            </a:extLst>
          </p:cNvPr>
          <p:cNvSpPr/>
          <p:nvPr/>
        </p:nvSpPr>
        <p:spPr>
          <a:xfrm>
            <a:off x="5783219" y="1362557"/>
            <a:ext cx="5801268"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أهمية التحول الرقمي </a:t>
            </a:r>
            <a:r>
              <a:rPr lang="en-US" sz="2800" b="1" dirty="0" err="1">
                <a:solidFill>
                  <a:srgbClr val="00B0F0"/>
                </a:solidFill>
                <a:latin typeface="Alexandria" pitchFamily="2" charset="-78"/>
                <a:ea typeface="Instrument Sans Semi Bold" pitchFamily="34" charset="-122"/>
                <a:cs typeface="Alexandria" pitchFamily="2" charset="-78"/>
              </a:rPr>
              <a:t>في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التعليم</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DA014EEE-4E37-5894-3C78-B71DCCCB1B79}"/>
              </a:ext>
            </a:extLst>
          </p:cNvPr>
          <p:cNvSpPr/>
          <p:nvPr/>
        </p:nvSpPr>
        <p:spPr>
          <a:xfrm>
            <a:off x="6178650" y="2546152"/>
            <a:ext cx="5351859" cy="1223863"/>
          </a:xfrm>
          <a:prstGeom prst="roundRect">
            <a:avLst>
              <a:gd name="adj" fmla="val 12163"/>
            </a:avLst>
          </a:prstGeom>
          <a:solidFill>
            <a:srgbClr val="CEE6FD"/>
          </a:solidFill>
          <a:ln/>
        </p:spPr>
        <p:txBody>
          <a:bodyPr>
            <a:spAutoFit/>
          </a:bodyPr>
          <a:lstStyle/>
          <a:p>
            <a:endParaRPr lang="en-US"/>
          </a:p>
        </p:txBody>
      </p:sp>
      <p:sp>
        <p:nvSpPr>
          <p:cNvPr id="8" name="Text 2">
            <a:extLst>
              <a:ext uri="{FF2B5EF4-FFF2-40B4-BE49-F238E27FC236}">
                <a16:creationId xmlns:a16="http://schemas.microsoft.com/office/drawing/2014/main" id="{658A3503-F31A-F2F4-755A-9A5EC879EEBF}"/>
              </a:ext>
            </a:extLst>
          </p:cNvPr>
          <p:cNvSpPr/>
          <p:nvPr/>
        </p:nvSpPr>
        <p:spPr>
          <a:xfrm>
            <a:off x="9029635" y="2711450"/>
            <a:ext cx="2335576" cy="242952"/>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 تحسين تجربة التعلم</a:t>
            </a:r>
            <a:endParaRPr lang="en-US" sz="1625"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896C095A-9D6B-DF20-1FC4-0B5284ABBB6D}"/>
              </a:ext>
            </a:extLst>
          </p:cNvPr>
          <p:cNvSpPr/>
          <p:nvPr/>
        </p:nvSpPr>
        <p:spPr>
          <a:xfrm>
            <a:off x="6343948" y="3075484"/>
            <a:ext cx="5021263" cy="529233"/>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وصول أسرع وأفضل للمحتوى عبر فيديوهات ومواد تفاعلية وتطبيقات، مع بيئات مبتكرة بالواقع الافتراضي والمعزز</a:t>
            </a:r>
            <a:endParaRPr lang="en-US"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84760523-550E-C001-359E-F6558EB4622B}"/>
              </a:ext>
            </a:extLst>
          </p:cNvPr>
          <p:cNvSpPr/>
          <p:nvPr/>
        </p:nvSpPr>
        <p:spPr>
          <a:xfrm>
            <a:off x="661492" y="2546152"/>
            <a:ext cx="5351859" cy="1223863"/>
          </a:xfrm>
          <a:prstGeom prst="roundRect">
            <a:avLst>
              <a:gd name="adj" fmla="val 12163"/>
            </a:avLst>
          </a:prstGeom>
          <a:solidFill>
            <a:srgbClr val="CEE6FD"/>
          </a:solidFill>
          <a:ln/>
        </p:spPr>
        <p:txBody>
          <a:bodyPr>
            <a:spAutoFit/>
          </a:bodyPr>
          <a:lstStyle/>
          <a:p>
            <a:endParaRPr lang="en-US"/>
          </a:p>
        </p:txBody>
      </p:sp>
      <p:sp>
        <p:nvSpPr>
          <p:cNvPr id="11" name="Text 5">
            <a:extLst>
              <a:ext uri="{FF2B5EF4-FFF2-40B4-BE49-F238E27FC236}">
                <a16:creationId xmlns:a16="http://schemas.microsoft.com/office/drawing/2014/main" id="{09C27D45-5E00-C3F7-FD02-8C3D8B280018}"/>
              </a:ext>
            </a:extLst>
          </p:cNvPr>
          <p:cNvSpPr/>
          <p:nvPr/>
        </p:nvSpPr>
        <p:spPr>
          <a:xfrm>
            <a:off x="2768684" y="2711450"/>
            <a:ext cx="3079369" cy="242952"/>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 الوصول في أي وقت ومكان</a:t>
            </a:r>
            <a:endParaRPr lang="en-US" sz="1625"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6BA4B7A1-29E5-9786-7CF2-699CA759F703}"/>
              </a:ext>
            </a:extLst>
          </p:cNvPr>
          <p:cNvSpPr/>
          <p:nvPr/>
        </p:nvSpPr>
        <p:spPr>
          <a:xfrm>
            <a:off x="826790" y="3075484"/>
            <a:ext cx="5021263" cy="529233"/>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تعلم مستمر وذاتي بأوقات مرنة، خاصة لمن يواجهون صعوبة في الحضور للفصول التقليدية</a:t>
            </a:r>
            <a:endParaRPr lang="en-US"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C5E4B705-0937-65E4-03DC-5FC8E1D59D24}"/>
              </a:ext>
            </a:extLst>
          </p:cNvPr>
          <p:cNvSpPr/>
          <p:nvPr/>
        </p:nvSpPr>
        <p:spPr>
          <a:xfrm>
            <a:off x="6178650" y="3935314"/>
            <a:ext cx="5351859" cy="1223863"/>
          </a:xfrm>
          <a:prstGeom prst="roundRect">
            <a:avLst>
              <a:gd name="adj" fmla="val 12163"/>
            </a:avLst>
          </a:prstGeom>
          <a:solidFill>
            <a:srgbClr val="CEE6FD"/>
          </a:solidFill>
          <a:ln/>
        </p:spPr>
        <p:txBody>
          <a:bodyPr>
            <a:spAutoFit/>
          </a:bodyPr>
          <a:lstStyle/>
          <a:p>
            <a:endParaRPr lang="en-US"/>
          </a:p>
        </p:txBody>
      </p:sp>
      <p:sp>
        <p:nvSpPr>
          <p:cNvPr id="14" name="Text 8">
            <a:extLst>
              <a:ext uri="{FF2B5EF4-FFF2-40B4-BE49-F238E27FC236}">
                <a16:creationId xmlns:a16="http://schemas.microsoft.com/office/drawing/2014/main" id="{E94793D9-DD14-CFA3-5090-1940D21817B7}"/>
              </a:ext>
            </a:extLst>
          </p:cNvPr>
          <p:cNvSpPr/>
          <p:nvPr/>
        </p:nvSpPr>
        <p:spPr>
          <a:xfrm>
            <a:off x="8757124" y="4100612"/>
            <a:ext cx="2608086" cy="242952"/>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 تطوير المهارات التقنية</a:t>
            </a:r>
            <a:endParaRPr lang="en-US" sz="1625"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73A60045-71ED-CA95-B8B6-0700181A182A}"/>
              </a:ext>
            </a:extLst>
          </p:cNvPr>
          <p:cNvSpPr/>
          <p:nvPr/>
        </p:nvSpPr>
        <p:spPr>
          <a:xfrm>
            <a:off x="6343948" y="4464645"/>
            <a:ext cx="5021263" cy="529233"/>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تطوير مهارات الطلاب والمعلمين في التكنولوجيا والابتكار، وهو جزء أساسي من التحضير للمستقبل</a:t>
            </a:r>
            <a:endParaRPr lang="en-US"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1CE43CAB-4E07-1715-52F0-646272AC0F66}"/>
              </a:ext>
            </a:extLst>
          </p:cNvPr>
          <p:cNvSpPr/>
          <p:nvPr/>
        </p:nvSpPr>
        <p:spPr>
          <a:xfrm>
            <a:off x="661492" y="3935314"/>
            <a:ext cx="5351859" cy="1223863"/>
          </a:xfrm>
          <a:prstGeom prst="roundRect">
            <a:avLst>
              <a:gd name="adj" fmla="val 12163"/>
            </a:avLst>
          </a:prstGeom>
          <a:solidFill>
            <a:srgbClr val="CEE6FD"/>
          </a:solidFill>
          <a:ln/>
        </p:spPr>
        <p:txBody>
          <a:bodyPr>
            <a:spAutoFit/>
          </a:bodyPr>
          <a:lstStyle/>
          <a:p>
            <a:endParaRPr lang="en-US"/>
          </a:p>
        </p:txBody>
      </p:sp>
      <p:sp>
        <p:nvSpPr>
          <p:cNvPr id="17" name="Text 11">
            <a:extLst>
              <a:ext uri="{FF2B5EF4-FFF2-40B4-BE49-F238E27FC236}">
                <a16:creationId xmlns:a16="http://schemas.microsoft.com/office/drawing/2014/main" id="{87F2F394-62F8-82C4-FAD8-7D1112C7D8C8}"/>
              </a:ext>
            </a:extLst>
          </p:cNvPr>
          <p:cNvSpPr/>
          <p:nvPr/>
        </p:nvSpPr>
        <p:spPr>
          <a:xfrm>
            <a:off x="4041468" y="4100612"/>
            <a:ext cx="1806585" cy="242952"/>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 تقليل التكاليف</a:t>
            </a:r>
            <a:endParaRPr lang="en-US" sz="1625"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FFD31E1A-C8AB-A309-F436-0B60B8CD5369}"/>
              </a:ext>
            </a:extLst>
          </p:cNvPr>
          <p:cNvSpPr/>
          <p:nvPr/>
        </p:nvSpPr>
        <p:spPr>
          <a:xfrm>
            <a:off x="826790" y="4464645"/>
            <a:ext cx="5021263" cy="529233"/>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تقليل الحاجة لطباعة الكتب وتكاليف الفصول، مع تحسين كفاءة العمليات الإدارية على المدى البعيد</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01436126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8" name="Text 2">
            <a:extLst>
              <a:ext uri="{FF2B5EF4-FFF2-40B4-BE49-F238E27FC236}">
                <a16:creationId xmlns:a16="http://schemas.microsoft.com/office/drawing/2014/main" id="{ED147C14-5F4F-0C1E-FC4A-4F92B996EDFD}"/>
              </a:ext>
            </a:extLst>
          </p:cNvPr>
          <p:cNvSpPr/>
          <p:nvPr/>
        </p:nvSpPr>
        <p:spPr>
          <a:xfrm>
            <a:off x="5090654" y="1400174"/>
            <a:ext cx="6479338"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مفهوم الذكاء </a:t>
            </a:r>
            <a:r>
              <a:rPr lang="en-US" sz="2800" b="1" dirty="0" err="1">
                <a:solidFill>
                  <a:srgbClr val="00B0F0"/>
                </a:solidFill>
                <a:latin typeface="Alexandria" pitchFamily="2" charset="-78"/>
                <a:ea typeface="Instrument Sans Semi Bold" pitchFamily="34" charset="-122"/>
                <a:cs typeface="Alexandria" pitchFamily="2" charset="-78"/>
              </a:rPr>
              <a:t>الاصطناعي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وأساسياته</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9" name="Shape 3">
            <a:extLst>
              <a:ext uri="{FF2B5EF4-FFF2-40B4-BE49-F238E27FC236}">
                <a16:creationId xmlns:a16="http://schemas.microsoft.com/office/drawing/2014/main" id="{85C68553-A43D-FF4B-054A-8ED97A518094}"/>
              </a:ext>
            </a:extLst>
          </p:cNvPr>
          <p:cNvSpPr/>
          <p:nvPr/>
        </p:nvSpPr>
        <p:spPr>
          <a:xfrm>
            <a:off x="699149" y="2587647"/>
            <a:ext cx="5396851" cy="2574986"/>
          </a:xfrm>
          <a:prstGeom prst="roundRect">
            <a:avLst>
              <a:gd name="adj" fmla="val 11890"/>
            </a:avLst>
          </a:prstGeom>
          <a:solidFill>
            <a:srgbClr val="B3EBFF"/>
          </a:solidFill>
          <a:ln/>
        </p:spPr>
        <p:txBody>
          <a:bodyPr/>
          <a:lstStyle/>
          <a:p>
            <a:endParaRPr lang="en-US" dirty="0"/>
          </a:p>
        </p:txBody>
      </p:sp>
      <p:sp>
        <p:nvSpPr>
          <p:cNvPr id="10" name="Text 4">
            <a:extLst>
              <a:ext uri="{FF2B5EF4-FFF2-40B4-BE49-F238E27FC236}">
                <a16:creationId xmlns:a16="http://schemas.microsoft.com/office/drawing/2014/main" id="{6EBAB10E-55E1-3173-C7E1-6A76B6BFAED0}"/>
              </a:ext>
            </a:extLst>
          </p:cNvPr>
          <p:cNvSpPr/>
          <p:nvPr/>
        </p:nvSpPr>
        <p:spPr>
          <a:xfrm>
            <a:off x="3647728" y="2820747"/>
            <a:ext cx="2067421"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ما هو الذكاء الاصطناعي؟</a:t>
            </a:r>
            <a:endParaRPr lang="en-US" sz="1625"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70338701-9223-9526-FBD8-E587C2BD2D97}"/>
              </a:ext>
            </a:extLst>
          </p:cNvPr>
          <p:cNvSpPr/>
          <p:nvPr/>
        </p:nvSpPr>
        <p:spPr>
          <a:xfrm>
            <a:off x="707728" y="3265229"/>
            <a:ext cx="5140325" cy="609911"/>
          </a:xfrm>
          <a:prstGeom prst="rect">
            <a:avLst/>
          </a:prstGeom>
          <a:noFill/>
          <a:ln/>
        </p:spPr>
        <p:txBody>
          <a:bodyPr wrap="square" lIns="0" tIns="0" rIns="0" bIns="0" rtlCol="0" anchor="t">
            <a:spAutoFit/>
          </a:bodyPr>
          <a:lstStyle/>
          <a:p>
            <a:pPr algn="r" rtl="1">
              <a:lnSpc>
                <a:spcPct val="150000"/>
              </a:lnSpc>
            </a:pPr>
            <a:r>
              <a:rPr lang="en-US" dirty="0">
                <a:solidFill>
                  <a:srgbClr val="002060"/>
                </a:solidFill>
                <a:latin typeface="Alexandria" pitchFamily="2" charset="-78"/>
                <a:ea typeface="Instrument Sans Medium" pitchFamily="34" charset="-122"/>
                <a:cs typeface="Alexandria" pitchFamily="2" charset="-78"/>
              </a:rPr>
              <a:t>مجال من علوم الكمبيوتر يهدف لتطوير أنظمة تحاكي الوظائف العقلية البشرية: التفكير، التعلم، اتخاذ القرارات، وحل المشكلات.</a:t>
            </a:r>
            <a:endParaRPr lang="en-US" dirty="0">
              <a:solidFill>
                <a:srgbClr val="002060"/>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8F15F2D9-B31B-F553-C7DF-3046F7486F7E}"/>
              </a:ext>
            </a:extLst>
          </p:cNvPr>
          <p:cNvSpPr/>
          <p:nvPr/>
        </p:nvSpPr>
        <p:spPr>
          <a:xfrm>
            <a:off x="707728" y="4265514"/>
            <a:ext cx="5140325" cy="609911"/>
          </a:xfrm>
          <a:prstGeom prst="rect">
            <a:avLst/>
          </a:prstGeom>
          <a:noFill/>
          <a:ln/>
        </p:spPr>
        <p:txBody>
          <a:bodyPr wrap="square" lIns="0" tIns="0" rIns="0" bIns="0" rtlCol="0" anchor="t">
            <a:spAutoFit/>
          </a:bodyPr>
          <a:lstStyle/>
          <a:p>
            <a:pPr algn="r" rtl="1">
              <a:lnSpc>
                <a:spcPct val="150000"/>
              </a:lnSpc>
            </a:pPr>
            <a:r>
              <a:rPr lang="en-US" dirty="0">
                <a:solidFill>
                  <a:srgbClr val="002060"/>
                </a:solidFill>
                <a:latin typeface="Alexandria" pitchFamily="2" charset="-78"/>
                <a:ea typeface="Instrument Sans Medium" pitchFamily="34" charset="-122"/>
                <a:cs typeface="Alexandria" pitchFamily="2" charset="-78"/>
              </a:rPr>
              <a:t>يعتمد على </a:t>
            </a:r>
            <a:r>
              <a:rPr lang="en-US" b="1" dirty="0">
                <a:solidFill>
                  <a:srgbClr val="002060"/>
                </a:solidFill>
                <a:latin typeface="Alexandria" pitchFamily="2" charset="-78"/>
                <a:ea typeface="Instrument Sans Medium" pitchFamily="34" charset="-122"/>
                <a:cs typeface="Alexandria" pitchFamily="2" charset="-78"/>
              </a:rPr>
              <a:t>الخوارزميات والبيانات الكبيرة (Big Data)</a:t>
            </a:r>
            <a:r>
              <a:rPr lang="en-US" dirty="0">
                <a:solidFill>
                  <a:srgbClr val="002060"/>
                </a:solidFill>
                <a:latin typeface="Alexandria" pitchFamily="2" charset="-78"/>
                <a:ea typeface="Instrument Sans Medium" pitchFamily="34" charset="-122"/>
                <a:cs typeface="Alexandria" pitchFamily="2" charset="-78"/>
              </a:rPr>
              <a:t> لتدريب الأنظمة على تعلم الأنماط واتخاذ القرارات بشكل مستقل.</a:t>
            </a:r>
            <a:endParaRPr lang="en-US" dirty="0">
              <a:solidFill>
                <a:srgbClr val="002060"/>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02935DE0-5315-A883-F929-739DC65EDF88}"/>
              </a:ext>
            </a:extLst>
          </p:cNvPr>
          <p:cNvSpPr/>
          <p:nvPr/>
        </p:nvSpPr>
        <p:spPr>
          <a:xfrm>
            <a:off x="9204442" y="2132794"/>
            <a:ext cx="232756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فروع الذكاء الاصطناعي</a:t>
            </a:r>
            <a:endParaRPr lang="en-US" sz="1625"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72786D39-5098-6B44-648B-6D8028A6D17E}"/>
              </a:ext>
            </a:extLst>
          </p:cNvPr>
          <p:cNvSpPr/>
          <p:nvPr/>
        </p:nvSpPr>
        <p:spPr>
          <a:xfrm>
            <a:off x="6382150" y="2673808"/>
            <a:ext cx="5232797"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التعلم الآلي (Machine Learning):</a:t>
            </a:r>
            <a:r>
              <a:rPr lang="en-US" dirty="0">
                <a:solidFill>
                  <a:srgbClr val="1E3063"/>
                </a:solidFill>
                <a:latin typeface="Alexandria" pitchFamily="2" charset="-78"/>
                <a:ea typeface="Instrument Sans Medium" pitchFamily="34" charset="-122"/>
                <a:cs typeface="Alexandria" pitchFamily="2" charset="-78"/>
              </a:rPr>
              <a:t> تحسين الأداء بناءً على التجارب السابقة</a:t>
            </a:r>
            <a:endParaRPr lang="en-US" dirty="0">
              <a:latin typeface="Alexandria" pitchFamily="2" charset="-78"/>
              <a:cs typeface="Alexandria" pitchFamily="2" charset="-78"/>
            </a:endParaRPr>
          </a:p>
          <a:p>
            <a:pPr marL="285739" indent="-285739" algn="r" rtl="1">
              <a:lnSpc>
                <a:spcPct val="1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التعلم العميق (Deep Learning):</a:t>
            </a:r>
            <a:r>
              <a:rPr lang="en-US" dirty="0">
                <a:solidFill>
                  <a:srgbClr val="1E3063"/>
                </a:solidFill>
                <a:latin typeface="Alexandria" pitchFamily="2" charset="-78"/>
                <a:ea typeface="Instrument Sans Medium" pitchFamily="34" charset="-122"/>
                <a:cs typeface="Alexandria" pitchFamily="2" charset="-78"/>
              </a:rPr>
              <a:t> تحليل أنماط معقدة من البيانات</a:t>
            </a:r>
            <a:endParaRPr lang="en-US"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9C3B3A86-C3E7-1326-81F1-FCE0282980BD}"/>
              </a:ext>
            </a:extLst>
          </p:cNvPr>
          <p:cNvSpPr/>
          <p:nvPr/>
        </p:nvSpPr>
        <p:spPr>
          <a:xfrm>
            <a:off x="6304062" y="4323358"/>
            <a:ext cx="5232797" cy="1134606"/>
          </a:xfrm>
          <a:prstGeom prst="rect">
            <a:avLst/>
          </a:prstGeom>
          <a:noFill/>
          <a:ln/>
        </p:spPr>
        <p:txBody>
          <a:bodyPr wrap="square" lIns="0" tIns="0" rIns="0" bIns="0" rtlCol="0" anchor="t">
            <a:spAutoFit/>
          </a:bodyPr>
          <a:lstStyle/>
          <a:p>
            <a:pPr algn="ctr" rtl="1">
              <a:lnSpc>
                <a:spcPct val="200000"/>
              </a:lnSpc>
            </a:pPr>
            <a:r>
              <a:rPr lang="en-US" sz="1292" dirty="0">
                <a:solidFill>
                  <a:srgbClr val="1E3063"/>
                </a:solidFill>
                <a:latin typeface="Alexandria" pitchFamily="2" charset="-78"/>
                <a:ea typeface="Instrument Sans Medium" pitchFamily="34" charset="-122"/>
                <a:cs typeface="Alexandria" pitchFamily="2" charset="-78"/>
              </a:rPr>
              <a:t>في التعليم، يهدف الذكاء الاصطناعي لجعل العملية التعليمية أكثر تخصيصاً وفعالية من خلال تحليل بيانات الطلاب وتقديم حلول تتناسب مع احتياجاتهم الفردية.</a:t>
            </a:r>
            <a:endParaRPr lang="en-US" sz="1292" dirty="0">
              <a:latin typeface="Alexandria" pitchFamily="2" charset="-78"/>
              <a:cs typeface="Alexandria" pitchFamily="2" charset="-78"/>
            </a:endParaRPr>
          </a:p>
        </p:txBody>
      </p:sp>
    </p:spTree>
    <p:extLst>
      <p:ext uri="{BB962C8B-B14F-4D97-AF65-F5344CB8AC3E}">
        <p14:creationId xmlns:p14="http://schemas.microsoft.com/office/powerpoint/2010/main" val="425626052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7DC1582-D019-A562-C115-B854E7A952D7}"/>
              </a:ext>
            </a:extLst>
          </p:cNvPr>
          <p:cNvSpPr/>
          <p:nvPr/>
        </p:nvSpPr>
        <p:spPr>
          <a:xfrm>
            <a:off x="4860414" y="1332905"/>
            <a:ext cx="6670096"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كيف يُحسّن الذكاء الاصطناعي التعليم؟</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BD517740-E7ED-71A0-A2B1-ED02776A83EE}"/>
              </a:ext>
            </a:extLst>
          </p:cNvPr>
          <p:cNvSpPr/>
          <p:nvPr/>
        </p:nvSpPr>
        <p:spPr>
          <a:xfrm>
            <a:off x="9903461" y="2800449"/>
            <a:ext cx="162704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التعلم الشخصي</a:t>
            </a:r>
            <a:endParaRPr lang="en-US" sz="1625"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4A681FEE-CB10-6C69-0E4B-3C55E5C9AA56}"/>
              </a:ext>
            </a:extLst>
          </p:cNvPr>
          <p:cNvSpPr/>
          <p:nvPr/>
        </p:nvSpPr>
        <p:spPr>
          <a:xfrm>
            <a:off x="6199386" y="3158133"/>
            <a:ext cx="533112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تخصيص الدروس والتدريبات بناءً على احتياجات كل طالب، مما يعزز التعلم الذاتي ويرفع الأداء الأكاديمي</a:t>
            </a:r>
            <a:endParaRPr lang="en-US"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E982D04D-389A-01F1-0F33-A1B235698C35}"/>
              </a:ext>
            </a:extLst>
          </p:cNvPr>
          <p:cNvSpPr/>
          <p:nvPr/>
        </p:nvSpPr>
        <p:spPr>
          <a:xfrm>
            <a:off x="4099567" y="2800449"/>
            <a:ext cx="1893147"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الملاحظات الفورية</a:t>
            </a:r>
            <a:endParaRPr lang="en-US" sz="1625"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8C139E13-42F2-C136-ACDD-31FE2DD95AD8}"/>
              </a:ext>
            </a:extLst>
          </p:cNvPr>
          <p:cNvSpPr/>
          <p:nvPr/>
        </p:nvSpPr>
        <p:spPr>
          <a:xfrm>
            <a:off x="661492" y="3158133"/>
            <a:ext cx="5331222"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تصحيح الاختبارات فوراً وتقديم تغذية راجعة دقيقة حول الإجابات مع إشارات لتحسين الأداء</a:t>
            </a:r>
            <a:endParaRPr lang="en-US"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0090E539-F2C1-BF05-E6A4-92F81DFEE9AE}"/>
              </a:ext>
            </a:extLst>
          </p:cNvPr>
          <p:cNvSpPr/>
          <p:nvPr/>
        </p:nvSpPr>
        <p:spPr>
          <a:xfrm>
            <a:off x="9510725" y="4638179"/>
            <a:ext cx="2019784"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تحليل بيانات الطلاب</a:t>
            </a:r>
            <a:endParaRPr lang="en-US" sz="1625"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2B6E8CA3-0F9C-4218-3DD4-043258EAB2AB}"/>
              </a:ext>
            </a:extLst>
          </p:cNvPr>
          <p:cNvSpPr/>
          <p:nvPr/>
        </p:nvSpPr>
        <p:spPr>
          <a:xfrm>
            <a:off x="6199386" y="4995863"/>
            <a:ext cx="533112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جمع وتحليل بيانات الأداء للتنبؤ بمستوى التحصيل وتوجيه المعلمين نحو الطلاب المحتاجين لدعم إضافي</a:t>
            </a:r>
            <a:endParaRPr lang="en-US"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53339705-AAC4-8924-B319-3C95EF9EDA72}"/>
              </a:ext>
            </a:extLst>
          </p:cNvPr>
          <p:cNvSpPr/>
          <p:nvPr/>
        </p:nvSpPr>
        <p:spPr>
          <a:xfrm>
            <a:off x="3980945" y="4638179"/>
            <a:ext cx="2011769"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إدارة الوقت والموارد</a:t>
            </a:r>
            <a:endParaRPr lang="en-US" sz="1625"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158E87EF-EE18-0799-85E4-8C4D88ED8062}"/>
              </a:ext>
            </a:extLst>
          </p:cNvPr>
          <p:cNvSpPr/>
          <p:nvPr/>
        </p:nvSpPr>
        <p:spPr>
          <a:xfrm>
            <a:off x="661492" y="4995863"/>
            <a:ext cx="5331222"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تحسين الجداول الدراسية وتخصيص الموارد التعليمية عبر خوارزميات ذكية لضمان الاستخدام الأمثل</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60792848"/>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9071" y="1155867"/>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A65D7BFF-BA00-5E39-4D62-FD99FD067F4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77578" y="1317639"/>
            <a:ext cx="3841968" cy="5026501"/>
          </a:xfrm>
          <a:prstGeom prst="rect">
            <a:avLst/>
          </a:prstGeom>
        </p:spPr>
      </p:pic>
      <p:sp>
        <p:nvSpPr>
          <p:cNvPr id="9" name="Text 2">
            <a:extLst>
              <a:ext uri="{FF2B5EF4-FFF2-40B4-BE49-F238E27FC236}">
                <a16:creationId xmlns:a16="http://schemas.microsoft.com/office/drawing/2014/main" id="{67E92E27-1BEF-74B9-3360-C5CB44D4DFD0}"/>
              </a:ext>
            </a:extLst>
          </p:cNvPr>
          <p:cNvSpPr/>
          <p:nvPr/>
        </p:nvSpPr>
        <p:spPr>
          <a:xfrm>
            <a:off x="2779839" y="1424832"/>
            <a:ext cx="4732066"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أمثلة عملية: </a:t>
            </a:r>
            <a:r>
              <a:rPr lang="en-US" sz="2800" b="1" dirty="0" err="1">
                <a:solidFill>
                  <a:srgbClr val="00B0F0"/>
                </a:solidFill>
                <a:latin typeface="Alexandria" pitchFamily="2" charset="-78"/>
                <a:ea typeface="Instrument Sans Semi Bold" pitchFamily="34" charset="-122"/>
                <a:cs typeface="Alexandria" pitchFamily="2" charset="-78"/>
              </a:rPr>
              <a:t>التعليم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الذكي</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F21C4405-9CBC-8719-6A73-7A0AB55276AF}"/>
              </a:ext>
            </a:extLst>
          </p:cNvPr>
          <p:cNvSpPr/>
          <p:nvPr/>
        </p:nvSpPr>
        <p:spPr>
          <a:xfrm>
            <a:off x="1302733" y="2461826"/>
            <a:ext cx="1821011"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منصة DreamBox</a:t>
            </a:r>
            <a:endParaRPr lang="en-US" sz="1625"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27FADAF6-B9AF-16FE-F466-F551A9537F57}"/>
              </a:ext>
            </a:extLst>
          </p:cNvPr>
          <p:cNvSpPr/>
          <p:nvPr/>
        </p:nvSpPr>
        <p:spPr>
          <a:xfrm>
            <a:off x="739841" y="3126923"/>
            <a:ext cx="2946797" cy="125624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تستخدم الذكاء الاصطناعي لإنشاء مسارات تعلم مخصصة بناءً على أداء الطلاب في الوقت الفعلي، وتضبط مستوى الصعوبة تلقائياً.</a:t>
            </a:r>
            <a:endParaRPr lang="en-US"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83AA2DAB-8BB2-2684-6E96-654B118B4CA2}"/>
              </a:ext>
            </a:extLst>
          </p:cNvPr>
          <p:cNvSpPr/>
          <p:nvPr/>
        </p:nvSpPr>
        <p:spPr>
          <a:xfrm>
            <a:off x="5851570" y="2395215"/>
            <a:ext cx="151964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الفصول الذكية</a:t>
            </a:r>
            <a:endParaRPr lang="en-US" sz="1625"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2AC80AC1-371B-7F5C-0544-D79C7707ABB2}"/>
              </a:ext>
            </a:extLst>
          </p:cNvPr>
          <p:cNvSpPr/>
          <p:nvPr/>
        </p:nvSpPr>
        <p:spPr>
          <a:xfrm>
            <a:off x="4565108" y="3135984"/>
            <a:ext cx="2946797" cy="125624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تدمج الواقع الافتراضي والذكاء الاصطناعي لتحسين التفاعل مع المحتوى، وتتيح التعلم التجريبي في بيئات محاكاة غير تقليدية.</a:t>
            </a:r>
            <a:endParaRPr lang="en-US"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250358C3-970C-B8C4-71B6-CAE6722CC0F7}"/>
              </a:ext>
            </a:extLst>
          </p:cNvPr>
          <p:cNvCxnSpPr/>
          <p:nvPr/>
        </p:nvCxnSpPr>
        <p:spPr>
          <a:xfrm>
            <a:off x="4223792" y="2639064"/>
            <a:ext cx="0" cy="1753161"/>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252666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BEE2FD7-69CF-C082-2C27-8FF48B0DA9EF}"/>
              </a:ext>
            </a:extLst>
          </p:cNvPr>
          <p:cNvSpPr/>
          <p:nvPr/>
        </p:nvSpPr>
        <p:spPr>
          <a:xfrm>
            <a:off x="5017321" y="1424832"/>
            <a:ext cx="6532237"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المساعدون الرقميون </a:t>
            </a:r>
            <a:r>
              <a:rPr lang="en-US" sz="2800" b="1" dirty="0" err="1">
                <a:solidFill>
                  <a:srgbClr val="00B0F0"/>
                </a:solidFill>
                <a:latin typeface="Alexandria" pitchFamily="2" charset="-78"/>
                <a:ea typeface="Instrument Sans Semi Bold" pitchFamily="34" charset="-122"/>
                <a:cs typeface="Alexandria" pitchFamily="2" charset="-78"/>
              </a:rPr>
              <a:t>والتصحيح</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الآلي</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AA8CECB3-21DB-3881-E149-60500785EE5B}"/>
              </a:ext>
            </a:extLst>
          </p:cNvPr>
          <p:cNvSpPr/>
          <p:nvPr/>
        </p:nvSpPr>
        <p:spPr>
          <a:xfrm>
            <a:off x="6301627" y="2960290"/>
            <a:ext cx="5228882" cy="2348377"/>
          </a:xfrm>
          <a:prstGeom prst="roundRect">
            <a:avLst>
              <a:gd name="adj" fmla="val 5123"/>
            </a:avLst>
          </a:prstGeom>
          <a:solidFill>
            <a:srgbClr val="FFFFFF"/>
          </a:solidFill>
          <a:ln w="22860">
            <a:solidFill>
              <a:srgbClr val="B4CCE3"/>
            </a:solidFill>
            <a:prstDash val="solid"/>
          </a:ln>
        </p:spPr>
        <p:txBody>
          <a:bodyPr wrap="square">
            <a:spAutoFit/>
          </a:bodyPr>
          <a:lstStyle/>
          <a:p>
            <a:endParaRPr lang="en-US"/>
          </a:p>
        </p:txBody>
      </p:sp>
      <p:sp>
        <p:nvSpPr>
          <p:cNvPr id="8" name="Shape 2">
            <a:extLst>
              <a:ext uri="{FF2B5EF4-FFF2-40B4-BE49-F238E27FC236}">
                <a16:creationId xmlns:a16="http://schemas.microsoft.com/office/drawing/2014/main" id="{52DF0DF8-CFBE-31BD-452D-BDD645AE9D4B}"/>
              </a:ext>
            </a:extLst>
          </p:cNvPr>
          <p:cNvSpPr/>
          <p:nvPr/>
        </p:nvSpPr>
        <p:spPr>
          <a:xfrm>
            <a:off x="11473358" y="2960291"/>
            <a:ext cx="76200" cy="1784846"/>
          </a:xfrm>
          <a:prstGeom prst="roundRect">
            <a:avLst>
              <a:gd name="adj" fmla="val 195349"/>
            </a:avLst>
          </a:prstGeom>
          <a:solidFill>
            <a:srgbClr val="84C1FA"/>
          </a:solidFill>
          <a:ln/>
        </p:spPr>
        <p:txBody>
          <a:bodyPr>
            <a:spAutoFit/>
          </a:bodyPr>
          <a:lstStyle/>
          <a:p>
            <a:endParaRPr lang="en-US"/>
          </a:p>
        </p:txBody>
      </p:sp>
      <p:sp>
        <p:nvSpPr>
          <p:cNvPr id="9" name="Text 3">
            <a:extLst>
              <a:ext uri="{FF2B5EF4-FFF2-40B4-BE49-F238E27FC236}">
                <a16:creationId xmlns:a16="http://schemas.microsoft.com/office/drawing/2014/main" id="{BCD4E93D-1940-070B-6A35-A5486FF54C21}"/>
              </a:ext>
            </a:extLst>
          </p:cNvPr>
          <p:cNvSpPr/>
          <p:nvPr/>
        </p:nvSpPr>
        <p:spPr>
          <a:xfrm>
            <a:off x="7066700" y="3144639"/>
            <a:ext cx="4222311"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المساعدون الرقميون (Digital Assistants)</a:t>
            </a:r>
            <a:endParaRPr lang="en-US" sz="1625"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0CF75E66-C250-F5A1-C141-84FF57B077D8}"/>
              </a:ext>
            </a:extLst>
          </p:cNvPr>
          <p:cNvSpPr/>
          <p:nvPr/>
        </p:nvSpPr>
        <p:spPr>
          <a:xfrm>
            <a:off x="6362998" y="3502323"/>
            <a:ext cx="4926013" cy="1660198"/>
          </a:xfrm>
          <a:prstGeom prst="rect">
            <a:avLst/>
          </a:prstGeom>
          <a:noFill/>
          <a:ln/>
        </p:spPr>
        <p:txBody>
          <a:bodyPr wrap="square" lIns="0" tIns="0" rIns="0" bIns="0" rtlCol="0" anchor="t">
            <a:spAutoFit/>
          </a:bodyPr>
          <a:lstStyle/>
          <a:p>
            <a:pPr algn="r" rtl="1">
              <a:lnSpc>
                <a:spcPct val="200000"/>
              </a:lnSpc>
            </a:pPr>
            <a:r>
              <a:rPr lang="en-US" dirty="0">
                <a:solidFill>
                  <a:srgbClr val="1E3063"/>
                </a:solidFill>
                <a:latin typeface="Alexandria" pitchFamily="2" charset="-78"/>
                <a:ea typeface="Instrument Sans Medium" pitchFamily="34" charset="-122"/>
                <a:cs typeface="Alexandria" pitchFamily="2" charset="-78"/>
              </a:rPr>
              <a:t>أدوات </a:t>
            </a:r>
            <a:r>
              <a:rPr lang="en-US" dirty="0" err="1">
                <a:solidFill>
                  <a:srgbClr val="1E3063"/>
                </a:solidFill>
                <a:latin typeface="Alexandria" pitchFamily="2" charset="-78"/>
                <a:ea typeface="Instrument Sans Medium" pitchFamily="34" charset="-122"/>
                <a:cs typeface="Alexandria" pitchFamily="2" charset="-78"/>
              </a:rPr>
              <a:t>مثل</a:t>
            </a:r>
            <a:r>
              <a:rPr lang="en-US" dirty="0">
                <a:solidFill>
                  <a:srgbClr val="1E3063"/>
                </a:solidFill>
                <a:latin typeface="Alexandria" pitchFamily="2" charset="-78"/>
                <a:ea typeface="Instrument Sans Medium" pitchFamily="34" charset="-122"/>
                <a:cs typeface="Alexandria" pitchFamily="2" charset="-78"/>
              </a:rPr>
              <a:t> </a:t>
            </a:r>
            <a:r>
              <a:rPr lang="en-US" b="1" dirty="0">
                <a:solidFill>
                  <a:srgbClr val="1E3063"/>
                </a:solidFill>
                <a:latin typeface="Alexandria" pitchFamily="2" charset="-78"/>
                <a:ea typeface="Instrument Sans Medium" pitchFamily="34" charset="-122"/>
                <a:cs typeface="Alexandria" pitchFamily="2" charset="-78"/>
              </a:rPr>
              <a:t>Google Assistant</a:t>
            </a:r>
            <a:r>
              <a:rPr lang="en-US" dirty="0">
                <a:solidFill>
                  <a:srgbClr val="1E3063"/>
                </a:solidFill>
                <a:latin typeface="Alexandria" pitchFamily="2" charset="-78"/>
                <a:ea typeface="Instrument Sans Medium" pitchFamily="34" charset="-122"/>
                <a:cs typeface="Alexandria" pitchFamily="2" charset="-78"/>
              </a:rPr>
              <a:t> و</a:t>
            </a:r>
            <a:r>
              <a:rPr lang="en-US" b="1" dirty="0">
                <a:solidFill>
                  <a:srgbClr val="1E3063"/>
                </a:solidFill>
                <a:latin typeface="Alexandria" pitchFamily="2" charset="-78"/>
                <a:ea typeface="Instrument Sans Medium" pitchFamily="34" charset="-122"/>
                <a:cs typeface="Alexandria" pitchFamily="2" charset="-78"/>
              </a:rPr>
              <a:t>Siri</a:t>
            </a:r>
            <a:r>
              <a:rPr lang="en-US" dirty="0">
                <a:solidFill>
                  <a:srgbClr val="1E3063"/>
                </a:solidFill>
                <a:latin typeface="Alexandria" pitchFamily="2" charset="-78"/>
                <a:ea typeface="Instrument Sans Medium" pitchFamily="34" charset="-122"/>
                <a:cs typeface="Alexandria" pitchFamily="2" charset="-78"/>
              </a:rPr>
              <a:t> تُتيح للطلاب الوصول للمعلومات وطرح الأسئلة والحصول على إجابات فورية. يمكن تطوير مساعدين مخصصين للمؤسسات التعليمية لتقديم إرشادات حول المناهج والجداول والخدمات الأكاديمية.</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FF83DEFF-C91D-2C77-5FB2-04E7116C5D72}"/>
              </a:ext>
            </a:extLst>
          </p:cNvPr>
          <p:cNvSpPr/>
          <p:nvPr/>
        </p:nvSpPr>
        <p:spPr>
          <a:xfrm>
            <a:off x="642442" y="2960291"/>
            <a:ext cx="5370909" cy="2348376"/>
          </a:xfrm>
          <a:prstGeom prst="roundRect">
            <a:avLst>
              <a:gd name="adj" fmla="val 5123"/>
            </a:avLst>
          </a:prstGeom>
          <a:solidFill>
            <a:srgbClr val="FFFFFF"/>
          </a:solidFill>
          <a:ln w="22860">
            <a:solidFill>
              <a:srgbClr val="B4CCE3"/>
            </a:solidFill>
            <a:prstDash val="solid"/>
          </a:ln>
        </p:spPr>
        <p:txBody>
          <a:bodyPr wrap="square">
            <a:spAutoFit/>
          </a:bodyPr>
          <a:lstStyle/>
          <a:p>
            <a:endParaRPr lang="en-US"/>
          </a:p>
        </p:txBody>
      </p:sp>
      <p:sp>
        <p:nvSpPr>
          <p:cNvPr id="12" name="Shape 6">
            <a:extLst>
              <a:ext uri="{FF2B5EF4-FFF2-40B4-BE49-F238E27FC236}">
                <a16:creationId xmlns:a16="http://schemas.microsoft.com/office/drawing/2014/main" id="{4B6BCE26-520D-6F64-A7C7-DFD03B470974}"/>
              </a:ext>
            </a:extLst>
          </p:cNvPr>
          <p:cNvSpPr/>
          <p:nvPr/>
        </p:nvSpPr>
        <p:spPr>
          <a:xfrm>
            <a:off x="5956201" y="2960291"/>
            <a:ext cx="76200" cy="1784846"/>
          </a:xfrm>
          <a:prstGeom prst="roundRect">
            <a:avLst>
              <a:gd name="adj" fmla="val 195349"/>
            </a:avLst>
          </a:prstGeom>
          <a:solidFill>
            <a:srgbClr val="84C1FA"/>
          </a:solidFill>
          <a:ln/>
        </p:spPr>
        <p:txBody>
          <a:bodyPr>
            <a:spAutoFit/>
          </a:bodyPr>
          <a:lstStyle/>
          <a:p>
            <a:endParaRPr lang="en-US"/>
          </a:p>
        </p:txBody>
      </p:sp>
      <p:sp>
        <p:nvSpPr>
          <p:cNvPr id="13" name="Text 7">
            <a:extLst>
              <a:ext uri="{FF2B5EF4-FFF2-40B4-BE49-F238E27FC236}">
                <a16:creationId xmlns:a16="http://schemas.microsoft.com/office/drawing/2014/main" id="{AB0EE72E-A9EC-36B7-40D0-1C9868AC11AE}"/>
              </a:ext>
            </a:extLst>
          </p:cNvPr>
          <p:cNvSpPr/>
          <p:nvPr/>
        </p:nvSpPr>
        <p:spPr>
          <a:xfrm>
            <a:off x="2024031" y="3144639"/>
            <a:ext cx="3747822"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التصحيح الآلي (Automated Grading)</a:t>
            </a:r>
            <a:endParaRPr lang="en-US" sz="1625"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4C59732B-060F-3B34-5D3F-119F34D2377F}"/>
              </a:ext>
            </a:extLst>
          </p:cNvPr>
          <p:cNvSpPr/>
          <p:nvPr/>
        </p:nvSpPr>
        <p:spPr>
          <a:xfrm>
            <a:off x="845840" y="3502323"/>
            <a:ext cx="4926013" cy="1532279"/>
          </a:xfrm>
          <a:prstGeom prst="rect">
            <a:avLst/>
          </a:prstGeom>
          <a:noFill/>
          <a:ln/>
        </p:spPr>
        <p:txBody>
          <a:bodyPr wrap="square" lIns="0" tIns="0" rIns="0" bIns="0" rtlCol="0" anchor="t">
            <a:spAutoFit/>
          </a:bodyPr>
          <a:lstStyle/>
          <a:p>
            <a:pPr algn="ctr" rtl="1">
              <a:lnSpc>
                <a:spcPct val="200000"/>
              </a:lnSpc>
            </a:pPr>
            <a:r>
              <a:rPr lang="en-US" sz="1292" dirty="0">
                <a:solidFill>
                  <a:srgbClr val="1E3063"/>
                </a:solidFill>
                <a:latin typeface="Alexandria" pitchFamily="2" charset="-78"/>
                <a:ea typeface="Instrument Sans Medium" pitchFamily="34" charset="-122"/>
                <a:cs typeface="Alexandria" pitchFamily="2" charset="-78"/>
              </a:rPr>
              <a:t>أنظمة </a:t>
            </a:r>
            <a:r>
              <a:rPr lang="en-US" sz="1292" dirty="0" err="1">
                <a:solidFill>
                  <a:srgbClr val="1E3063"/>
                </a:solidFill>
                <a:latin typeface="Alexandria" pitchFamily="2" charset="-78"/>
                <a:ea typeface="Instrument Sans Medium" pitchFamily="34" charset="-122"/>
                <a:cs typeface="Alexandria" pitchFamily="2" charset="-78"/>
              </a:rPr>
              <a:t>مثل</a:t>
            </a:r>
            <a:r>
              <a:rPr lang="en-US" sz="1292" dirty="0">
                <a:solidFill>
                  <a:srgbClr val="1E3063"/>
                </a:solidFill>
                <a:latin typeface="Alexandria" pitchFamily="2" charset="-78"/>
                <a:ea typeface="Instrument Sans Medium" pitchFamily="34" charset="-122"/>
                <a:cs typeface="Alexandria" pitchFamily="2" charset="-78"/>
              </a:rPr>
              <a:t>  </a:t>
            </a:r>
            <a:r>
              <a:rPr lang="en-US" sz="1292" b="1" dirty="0" err="1">
                <a:solidFill>
                  <a:srgbClr val="1E3063"/>
                </a:solidFill>
                <a:latin typeface="Alexandria" pitchFamily="2" charset="-78"/>
                <a:ea typeface="Instrument Sans Medium" pitchFamily="34" charset="-122"/>
                <a:cs typeface="Alexandria" pitchFamily="2" charset="-78"/>
              </a:rPr>
              <a:t>Gradescope</a:t>
            </a:r>
            <a:r>
              <a:rPr lang="en-US" sz="1292" dirty="0">
                <a:solidFill>
                  <a:srgbClr val="1E3063"/>
                </a:solidFill>
                <a:latin typeface="Alexandria" pitchFamily="2" charset="-78"/>
                <a:ea typeface="Instrument Sans Medium" pitchFamily="34" charset="-122"/>
                <a:cs typeface="Alexandria" pitchFamily="2" charset="-78"/>
              </a:rPr>
              <a:t> تستخدم الذكاء الاصطناعي لتصحيح الواجبات والاختبارات بشكل سريع ودقيق، مما يوفر وقت المعلمين ويُمكّنهم من تحليل أنماط الإجابات وتحديد الطلاب المحتاجين لدعم إضافي.</a:t>
            </a:r>
            <a:endParaRPr lang="en-US" sz="1292" dirty="0">
              <a:latin typeface="Alexandria" pitchFamily="2" charset="-78"/>
              <a:cs typeface="Alexandria" pitchFamily="2" charset="-78"/>
            </a:endParaRPr>
          </a:p>
        </p:txBody>
      </p:sp>
    </p:spTree>
    <p:extLst>
      <p:ext uri="{BB962C8B-B14F-4D97-AF65-F5344CB8AC3E}">
        <p14:creationId xmlns:p14="http://schemas.microsoft.com/office/powerpoint/2010/main" val="381840259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C78F5B1-8FD0-406D-2ECE-324F25D36A9E}"/>
              </a:ext>
            </a:extLst>
          </p:cNvPr>
          <p:cNvSpPr/>
          <p:nvPr/>
        </p:nvSpPr>
        <p:spPr>
          <a:xfrm>
            <a:off x="3958965" y="1419029"/>
            <a:ext cx="7627088"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فوائد إضافية للذكاء الاصطناعي </a:t>
            </a:r>
            <a:r>
              <a:rPr lang="en-US" sz="2800" b="1" dirty="0" err="1">
                <a:solidFill>
                  <a:srgbClr val="00B0F0"/>
                </a:solidFill>
                <a:latin typeface="Alexandria" pitchFamily="2" charset="-78"/>
                <a:ea typeface="Instrument Sans Semi Bold" pitchFamily="34" charset="-122"/>
                <a:cs typeface="Alexandria" pitchFamily="2" charset="-78"/>
              </a:rPr>
              <a:t>في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التعليم</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0D2613E0-C1C7-E4B1-A8E6-90A0DC980B70}"/>
              </a:ext>
            </a:extLst>
          </p:cNvPr>
          <p:cNvSpPr/>
          <p:nvPr/>
        </p:nvSpPr>
        <p:spPr>
          <a:xfrm>
            <a:off x="6178650" y="2913260"/>
            <a:ext cx="5351860" cy="2459955"/>
          </a:xfrm>
          <a:prstGeom prst="roundRect">
            <a:avLst>
              <a:gd name="adj" fmla="val 7922"/>
            </a:avLst>
          </a:prstGeom>
          <a:solidFill>
            <a:srgbClr val="CEE6FD"/>
          </a:solidFill>
          <a:ln/>
        </p:spPr>
        <p:txBody>
          <a:bodyPr wrap="square">
            <a:spAutoFit/>
          </a:bodyPr>
          <a:lstStyle/>
          <a:p>
            <a:endParaRPr lang="en-US"/>
          </a:p>
        </p:txBody>
      </p:sp>
      <p:sp>
        <p:nvSpPr>
          <p:cNvPr id="8" name="Shape 2">
            <a:extLst>
              <a:ext uri="{FF2B5EF4-FFF2-40B4-BE49-F238E27FC236}">
                <a16:creationId xmlns:a16="http://schemas.microsoft.com/office/drawing/2014/main" id="{B9616B91-46B1-57C8-82D4-4315B87BA7A2}"/>
              </a:ext>
            </a:extLst>
          </p:cNvPr>
          <p:cNvSpPr/>
          <p:nvPr/>
        </p:nvSpPr>
        <p:spPr>
          <a:xfrm>
            <a:off x="10869117" y="3078560"/>
            <a:ext cx="496094" cy="496094"/>
          </a:xfrm>
          <a:prstGeom prst="roundRect">
            <a:avLst>
              <a:gd name="adj" fmla="val 15358451"/>
            </a:avLst>
          </a:prstGeom>
          <a:solidFill>
            <a:srgbClr val="84C1FA"/>
          </a:solidFill>
          <a:ln/>
        </p:spPr>
        <p:txBody>
          <a:bodyPr>
            <a:spAutoFit/>
          </a:bodyPr>
          <a:lstStyle/>
          <a:p>
            <a:endParaRPr lang="en-US"/>
          </a:p>
        </p:txBody>
      </p:sp>
      <p:sp>
        <p:nvSpPr>
          <p:cNvPr id="10" name="Text 3">
            <a:extLst>
              <a:ext uri="{FF2B5EF4-FFF2-40B4-BE49-F238E27FC236}">
                <a16:creationId xmlns:a16="http://schemas.microsoft.com/office/drawing/2014/main" id="{07B9D2E6-73A9-E77C-ADED-524491D9A1C1}"/>
              </a:ext>
            </a:extLst>
          </p:cNvPr>
          <p:cNvSpPr/>
          <p:nvPr/>
        </p:nvSpPr>
        <p:spPr>
          <a:xfrm>
            <a:off x="9129021" y="3739952"/>
            <a:ext cx="223619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تعزيز التفاعل والتعاون</a:t>
            </a:r>
            <a:endParaRPr lang="en-US" sz="1625"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668970C2-B86B-47D7-A385-9742E9F0ECD5}"/>
              </a:ext>
            </a:extLst>
          </p:cNvPr>
          <p:cNvSpPr/>
          <p:nvPr/>
        </p:nvSpPr>
        <p:spPr>
          <a:xfrm>
            <a:off x="6343948" y="4097635"/>
            <a:ext cx="5021263" cy="798424"/>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فرص جديدة للتعاون بين الطلاب عبر منصات تفاعلية تشجع على المناقشات الجماعية وحل المشكلات معاً</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19EBBA17-EAF3-C1F2-4FC6-02DD6E3616BD}"/>
              </a:ext>
            </a:extLst>
          </p:cNvPr>
          <p:cNvSpPr/>
          <p:nvPr/>
        </p:nvSpPr>
        <p:spPr>
          <a:xfrm>
            <a:off x="661490" y="2913261"/>
            <a:ext cx="5351861" cy="2459954"/>
          </a:xfrm>
          <a:prstGeom prst="roundRect">
            <a:avLst>
              <a:gd name="adj" fmla="val 7922"/>
            </a:avLst>
          </a:prstGeom>
          <a:solidFill>
            <a:srgbClr val="CEE6FD"/>
          </a:solidFill>
          <a:ln/>
        </p:spPr>
        <p:txBody>
          <a:bodyPr wrap="square">
            <a:spAutoFit/>
          </a:bodyPr>
          <a:lstStyle/>
          <a:p>
            <a:endParaRPr lang="en-US"/>
          </a:p>
        </p:txBody>
      </p:sp>
      <p:sp>
        <p:nvSpPr>
          <p:cNvPr id="13" name="Shape 6">
            <a:extLst>
              <a:ext uri="{FF2B5EF4-FFF2-40B4-BE49-F238E27FC236}">
                <a16:creationId xmlns:a16="http://schemas.microsoft.com/office/drawing/2014/main" id="{03C5D350-AE4D-B6F8-03C2-EFC57E5E8999}"/>
              </a:ext>
            </a:extLst>
          </p:cNvPr>
          <p:cNvSpPr/>
          <p:nvPr/>
        </p:nvSpPr>
        <p:spPr>
          <a:xfrm>
            <a:off x="5351959" y="3078560"/>
            <a:ext cx="496094" cy="496094"/>
          </a:xfrm>
          <a:prstGeom prst="roundRect">
            <a:avLst>
              <a:gd name="adj" fmla="val 15358451"/>
            </a:avLst>
          </a:prstGeom>
          <a:solidFill>
            <a:srgbClr val="84C1FA"/>
          </a:solidFill>
          <a:ln/>
        </p:spPr>
        <p:txBody>
          <a:bodyPr>
            <a:spAutoFit/>
          </a:bodyPr>
          <a:lstStyle/>
          <a:p>
            <a:endParaRPr lang="en-US"/>
          </a:p>
        </p:txBody>
      </p:sp>
      <p:sp>
        <p:nvSpPr>
          <p:cNvPr id="15" name="Text 7">
            <a:extLst>
              <a:ext uri="{FF2B5EF4-FFF2-40B4-BE49-F238E27FC236}">
                <a16:creationId xmlns:a16="http://schemas.microsoft.com/office/drawing/2014/main" id="{8DFB18A3-6A3A-0F7B-C260-11C07EDB91C3}"/>
              </a:ext>
            </a:extLst>
          </p:cNvPr>
          <p:cNvSpPr/>
          <p:nvPr/>
        </p:nvSpPr>
        <p:spPr>
          <a:xfrm>
            <a:off x="3902006" y="3739952"/>
            <a:ext cx="1946047"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دعم التعليم الخاص</a:t>
            </a:r>
            <a:endParaRPr lang="en-US" sz="1625" b="1"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F2015C88-4EC7-B026-DEBE-6B3AFF4A03D5}"/>
              </a:ext>
            </a:extLst>
          </p:cNvPr>
          <p:cNvSpPr/>
          <p:nvPr/>
        </p:nvSpPr>
        <p:spPr>
          <a:xfrm>
            <a:off x="826790" y="4097635"/>
            <a:ext cx="5021263" cy="1229311"/>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دعم مخصص للطلاب ذوي الاحتياجات الخاصة، كأدوات قراءة النصوص للمعاقين بصرياً وبرامج الترجمة للناطقين بلغات مختلفة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109794761"/>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6DBC4CA0-F4B6-D155-457C-3CFEAB5753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0072" y="1337813"/>
            <a:ext cx="3647728" cy="4973568"/>
          </a:xfrm>
          <a:prstGeom prst="rect">
            <a:avLst/>
          </a:prstGeom>
        </p:spPr>
      </p:pic>
      <p:sp>
        <p:nvSpPr>
          <p:cNvPr id="9" name="Text 2">
            <a:extLst>
              <a:ext uri="{FF2B5EF4-FFF2-40B4-BE49-F238E27FC236}">
                <a16:creationId xmlns:a16="http://schemas.microsoft.com/office/drawing/2014/main" id="{5A08B08E-58D6-3E45-FCF5-7BFD8A468E79}"/>
              </a:ext>
            </a:extLst>
          </p:cNvPr>
          <p:cNvSpPr/>
          <p:nvPr/>
        </p:nvSpPr>
        <p:spPr>
          <a:xfrm>
            <a:off x="4655840" y="2227135"/>
            <a:ext cx="6729066" cy="986424"/>
          </a:xfrm>
          <a:prstGeom prst="rect">
            <a:avLst/>
          </a:prstGeom>
          <a:noFill/>
          <a:ln/>
        </p:spPr>
        <p:txBody>
          <a:bodyPr wrap="square" lIns="0" tIns="0" rIns="0" bIns="0" rtlCol="0" anchor="t">
            <a:spAutoFit/>
          </a:bodyPr>
          <a:lstStyle/>
          <a:p>
            <a:pPr algn="ct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الذكاء الاصطناعي في إدارة المؤسسات التعليمية</a:t>
            </a:r>
            <a:endParaRPr lang="en-US" sz="2800" b="1" dirty="0">
              <a:solidFill>
                <a:srgbClr val="00B0F0"/>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5ABF25FC-92D6-5452-81CA-85DBBBA948E0}"/>
              </a:ext>
            </a:extLst>
          </p:cNvPr>
          <p:cNvSpPr/>
          <p:nvPr/>
        </p:nvSpPr>
        <p:spPr>
          <a:xfrm>
            <a:off x="4871864" y="4005064"/>
            <a:ext cx="6297018" cy="1404872"/>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إدارة المؤسسات التعليمية تتطلب التنسيق بين الطلاب والمعلمين والإداريين وأولياء الأمور. يُساعد الذكاء الاصطناعي في تحسين الكفاءة الإدارية وجعل العمليات أكثر تنظيماً ومرونة.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899440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521A227-A387-B60E-F300-BE59553D6791}"/>
              </a:ext>
            </a:extLst>
          </p:cNvPr>
          <p:cNvSpPr/>
          <p:nvPr/>
        </p:nvSpPr>
        <p:spPr>
          <a:xfrm>
            <a:off x="3132376" y="1479748"/>
            <a:ext cx="8398133"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تطبيقات الذكاء الاصطناعي في </a:t>
            </a:r>
            <a:r>
              <a:rPr lang="en-US" sz="2800" b="1" dirty="0" err="1">
                <a:solidFill>
                  <a:srgbClr val="00B0F0"/>
                </a:solidFill>
                <a:latin typeface="Alexandria" pitchFamily="2" charset="-78"/>
                <a:ea typeface="Instrument Sans Semi Bold" pitchFamily="34" charset="-122"/>
                <a:cs typeface="Alexandria" pitchFamily="2" charset="-78"/>
              </a:rPr>
              <a:t>الإدارة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التعليمية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CE5AE8C3-0077-8C81-62BE-B42E19B0A1ED}"/>
              </a:ext>
            </a:extLst>
          </p:cNvPr>
          <p:cNvSpPr/>
          <p:nvPr/>
        </p:nvSpPr>
        <p:spPr>
          <a:xfrm>
            <a:off x="6178650" y="2327176"/>
            <a:ext cx="5351859" cy="1217513"/>
          </a:xfrm>
          <a:prstGeom prst="roundRect">
            <a:avLst>
              <a:gd name="adj" fmla="val 12226"/>
            </a:avLst>
          </a:prstGeom>
          <a:solidFill>
            <a:srgbClr val="CEE6FD"/>
          </a:solidFill>
          <a:ln/>
        </p:spPr>
        <p:txBody>
          <a:bodyPr>
            <a:spAutoFit/>
          </a:bodyPr>
          <a:lstStyle/>
          <a:p>
            <a:endParaRPr lang="en-US"/>
          </a:p>
        </p:txBody>
      </p:sp>
      <p:sp>
        <p:nvSpPr>
          <p:cNvPr id="8" name="Text 2">
            <a:extLst>
              <a:ext uri="{FF2B5EF4-FFF2-40B4-BE49-F238E27FC236}">
                <a16:creationId xmlns:a16="http://schemas.microsoft.com/office/drawing/2014/main" id="{0519EDB0-0CDE-48B6-C5D1-BBED56E9E792}"/>
              </a:ext>
            </a:extLst>
          </p:cNvPr>
          <p:cNvSpPr/>
          <p:nvPr/>
        </p:nvSpPr>
        <p:spPr>
          <a:xfrm>
            <a:off x="9056887" y="2492474"/>
            <a:ext cx="2308324"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أتمتة العمليات الإدارية</a:t>
            </a:r>
            <a:endParaRPr lang="en-US" sz="1625"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D29AF7F4-AE78-DC51-60EB-2E5F7D8E4E92}"/>
              </a:ext>
            </a:extLst>
          </p:cNvPr>
          <p:cNvSpPr/>
          <p:nvPr/>
        </p:nvSpPr>
        <p:spPr>
          <a:xfrm>
            <a:off x="6343948" y="2850158"/>
            <a:ext cx="502126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أتمتة إدارة الجداول ومراقبة الحضور وإعداد التقارير الأكاديمية، مع تحليل بيانات الحضور لرصد الأنماط المقلقة</a:t>
            </a:r>
            <a:endParaRPr lang="en-US"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7B985AD4-2145-B35C-A86E-D03AAA81E5DA}"/>
              </a:ext>
            </a:extLst>
          </p:cNvPr>
          <p:cNvSpPr/>
          <p:nvPr/>
        </p:nvSpPr>
        <p:spPr>
          <a:xfrm>
            <a:off x="661492" y="2327176"/>
            <a:ext cx="5351859" cy="1217513"/>
          </a:xfrm>
          <a:prstGeom prst="roundRect">
            <a:avLst>
              <a:gd name="adj" fmla="val 12226"/>
            </a:avLst>
          </a:prstGeom>
          <a:solidFill>
            <a:srgbClr val="CEE6FD"/>
          </a:solidFill>
          <a:ln/>
        </p:spPr>
        <p:txBody>
          <a:bodyPr>
            <a:spAutoFit/>
          </a:bodyPr>
          <a:lstStyle/>
          <a:p>
            <a:endParaRPr lang="en-US"/>
          </a:p>
        </p:txBody>
      </p:sp>
      <p:sp>
        <p:nvSpPr>
          <p:cNvPr id="11" name="Text 5">
            <a:extLst>
              <a:ext uri="{FF2B5EF4-FFF2-40B4-BE49-F238E27FC236}">
                <a16:creationId xmlns:a16="http://schemas.microsoft.com/office/drawing/2014/main" id="{1480A3DB-4690-BB48-D0C8-C70D068D4A7D}"/>
              </a:ext>
            </a:extLst>
          </p:cNvPr>
          <p:cNvSpPr/>
          <p:nvPr/>
        </p:nvSpPr>
        <p:spPr>
          <a:xfrm>
            <a:off x="2970661" y="2492474"/>
            <a:ext cx="2877391"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تحليل البيانات واتخاذ القرارات</a:t>
            </a:r>
            <a:endParaRPr lang="en-US" sz="1625"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6EB2CFFA-5FF8-06FB-63DB-5AF0FD56001E}"/>
              </a:ext>
            </a:extLst>
          </p:cNvPr>
          <p:cNvSpPr/>
          <p:nvPr/>
        </p:nvSpPr>
        <p:spPr>
          <a:xfrm>
            <a:off x="826790" y="2850158"/>
            <a:ext cx="502126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تحليل الأداء الأكاديمي وفعالية المعلمين لتحديد المشكلات والفرص، ودعم الإداريين باتخاذ قرارات مستنيرة</a:t>
            </a:r>
            <a:endParaRPr lang="en-US"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F8224E37-CE8B-952B-C0AC-CC0743F90173}"/>
              </a:ext>
            </a:extLst>
          </p:cNvPr>
          <p:cNvSpPr/>
          <p:nvPr/>
        </p:nvSpPr>
        <p:spPr>
          <a:xfrm>
            <a:off x="6178650" y="3709988"/>
            <a:ext cx="5351859" cy="1217513"/>
          </a:xfrm>
          <a:prstGeom prst="roundRect">
            <a:avLst>
              <a:gd name="adj" fmla="val 12226"/>
            </a:avLst>
          </a:prstGeom>
          <a:solidFill>
            <a:srgbClr val="CEE6FD"/>
          </a:solidFill>
          <a:ln/>
        </p:spPr>
        <p:txBody>
          <a:bodyPr>
            <a:spAutoFit/>
          </a:bodyPr>
          <a:lstStyle/>
          <a:p>
            <a:endParaRPr lang="en-US"/>
          </a:p>
        </p:txBody>
      </p:sp>
      <p:sp>
        <p:nvSpPr>
          <p:cNvPr id="14" name="Text 8">
            <a:extLst>
              <a:ext uri="{FF2B5EF4-FFF2-40B4-BE49-F238E27FC236}">
                <a16:creationId xmlns:a16="http://schemas.microsoft.com/office/drawing/2014/main" id="{E97616EB-471E-63FB-2364-3AA6699CB28C}"/>
              </a:ext>
            </a:extLst>
          </p:cNvPr>
          <p:cNvSpPr/>
          <p:nvPr/>
        </p:nvSpPr>
        <p:spPr>
          <a:xfrm>
            <a:off x="10009071" y="3875286"/>
            <a:ext cx="135614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إدارة الميزانية</a:t>
            </a:r>
            <a:endParaRPr lang="en-US" sz="1625"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72FE8F02-282B-4909-661C-0C28202C4117}"/>
              </a:ext>
            </a:extLst>
          </p:cNvPr>
          <p:cNvSpPr/>
          <p:nvPr/>
        </p:nvSpPr>
        <p:spPr>
          <a:xfrm>
            <a:off x="6343948" y="4232969"/>
            <a:ext cx="502126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تحليل بيانات الميزانية لتحديد الاستخدام الأمثل للموارد المالية والمقارنة بين تكلفة البرامج وفائدتها</a:t>
            </a:r>
            <a:endParaRPr lang="en-US"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E0A9C818-2AE1-CF56-703E-02DD386F1950}"/>
              </a:ext>
            </a:extLst>
          </p:cNvPr>
          <p:cNvSpPr/>
          <p:nvPr/>
        </p:nvSpPr>
        <p:spPr>
          <a:xfrm>
            <a:off x="661492" y="3709988"/>
            <a:ext cx="5351859" cy="1217513"/>
          </a:xfrm>
          <a:prstGeom prst="roundRect">
            <a:avLst>
              <a:gd name="adj" fmla="val 12226"/>
            </a:avLst>
          </a:prstGeom>
          <a:solidFill>
            <a:srgbClr val="CEE6FD"/>
          </a:solidFill>
          <a:ln/>
        </p:spPr>
        <p:txBody>
          <a:bodyPr>
            <a:spAutoFit/>
          </a:bodyPr>
          <a:lstStyle/>
          <a:p>
            <a:endParaRPr lang="en-US"/>
          </a:p>
        </p:txBody>
      </p:sp>
      <p:sp>
        <p:nvSpPr>
          <p:cNvPr id="17" name="Text 11">
            <a:extLst>
              <a:ext uri="{FF2B5EF4-FFF2-40B4-BE49-F238E27FC236}">
                <a16:creationId xmlns:a16="http://schemas.microsoft.com/office/drawing/2014/main" id="{F3F8E6D4-6C9E-2233-2331-A14E76C3300A}"/>
              </a:ext>
            </a:extLst>
          </p:cNvPr>
          <p:cNvSpPr/>
          <p:nvPr/>
        </p:nvSpPr>
        <p:spPr>
          <a:xfrm>
            <a:off x="3155007" y="3875286"/>
            <a:ext cx="2693046"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تخصيص الموارد التعليمية</a:t>
            </a:r>
            <a:endParaRPr lang="en-US" sz="1625"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AD26AC1E-B566-06F4-CF87-41B3956D4FC5}"/>
              </a:ext>
            </a:extLst>
          </p:cNvPr>
          <p:cNvSpPr/>
          <p:nvPr/>
        </p:nvSpPr>
        <p:spPr>
          <a:xfrm>
            <a:off x="826790" y="4232969"/>
            <a:ext cx="502126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توزيع الكتب والأجهزة بفعالية بناءً على تحليل عدد الطلاب ومتطلباتهم في كل فصل دراسي</a:t>
            </a:r>
            <a:endParaRPr lang="en-US" dirty="0">
              <a:latin typeface="Alexandria" pitchFamily="2" charset="-78"/>
              <a:cs typeface="Alexandria" pitchFamily="2" charset="-78"/>
            </a:endParaRPr>
          </a:p>
        </p:txBody>
      </p:sp>
      <p:sp>
        <p:nvSpPr>
          <p:cNvPr id="20" name="Text 13">
            <a:extLst>
              <a:ext uri="{FF2B5EF4-FFF2-40B4-BE49-F238E27FC236}">
                <a16:creationId xmlns:a16="http://schemas.microsoft.com/office/drawing/2014/main" id="{3B7D8355-2801-9810-44A0-532ADA6D17F7}"/>
              </a:ext>
            </a:extLst>
          </p:cNvPr>
          <p:cNvSpPr/>
          <p:nvPr/>
        </p:nvSpPr>
        <p:spPr>
          <a:xfrm>
            <a:off x="1357030" y="5491032"/>
            <a:ext cx="9590767" cy="327654"/>
          </a:xfrm>
          <a:prstGeom prst="rect">
            <a:avLst/>
          </a:prstGeom>
          <a:noFill/>
          <a:ln/>
        </p:spPr>
        <p:txBody>
          <a:bodyPr wrap="non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أنظمة مثل </a:t>
            </a:r>
            <a:r>
              <a:rPr lang="en-US" sz="1600" b="1" dirty="0">
                <a:solidFill>
                  <a:srgbClr val="1E3063"/>
                </a:solidFill>
                <a:latin typeface="Alexandria" pitchFamily="2" charset="-78"/>
                <a:ea typeface="Instrument Sans Medium" pitchFamily="34" charset="-122"/>
                <a:cs typeface="Alexandria" pitchFamily="2" charset="-78"/>
              </a:rPr>
              <a:t>EdTech</a:t>
            </a:r>
            <a:r>
              <a:rPr lang="en-US" sz="1600" dirty="0">
                <a:solidFill>
                  <a:srgbClr val="1E3063"/>
                </a:solidFill>
                <a:latin typeface="Alexandria" pitchFamily="2" charset="-78"/>
                <a:ea typeface="Instrument Sans Medium" pitchFamily="34" charset="-122"/>
                <a:cs typeface="Alexandria" pitchFamily="2" charset="-78"/>
              </a:rPr>
              <a:t> </a:t>
            </a:r>
            <a:r>
              <a:rPr lang="ar-SA"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و</a:t>
            </a:r>
            <a:r>
              <a:rPr lang="en-US" sz="1600" b="1" dirty="0" err="1">
                <a:solidFill>
                  <a:srgbClr val="1E3063"/>
                </a:solidFill>
                <a:latin typeface="Alexandria" pitchFamily="2" charset="-78"/>
                <a:ea typeface="Instrument Sans Medium" pitchFamily="34" charset="-122"/>
                <a:cs typeface="Alexandria" pitchFamily="2" charset="-78"/>
              </a:rPr>
              <a:t>Sisense</a:t>
            </a:r>
            <a:r>
              <a:rPr lang="en-US" sz="1600" dirty="0">
                <a:solidFill>
                  <a:srgbClr val="1E3063"/>
                </a:solidFill>
                <a:latin typeface="Alexandria" pitchFamily="2" charset="-78"/>
                <a:ea typeface="Instrument Sans Medium" pitchFamily="34" charset="-122"/>
                <a:cs typeface="Alexandria" pitchFamily="2" charset="-78"/>
              </a:rPr>
              <a:t> </a:t>
            </a:r>
            <a:r>
              <a:rPr lang="ar-SA"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تقدم</a:t>
            </a:r>
            <a:r>
              <a:rPr lang="en-US" sz="1600" dirty="0">
                <a:solidFill>
                  <a:srgbClr val="1E3063"/>
                </a:solidFill>
                <a:latin typeface="Alexandria" pitchFamily="2" charset="-78"/>
                <a:ea typeface="Instrument Sans Medium" pitchFamily="34" charset="-122"/>
                <a:cs typeface="Alexandria" pitchFamily="2" charset="-78"/>
              </a:rPr>
              <a:t> أدوات ذكاء اصطناعي لتحليل الأداء الإداري وتوفير رؤى لإدارة فعّالة.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85434682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06526"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2851750E-DEA0-1C6E-06BA-5CBC8BEAD5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00337" y="1341882"/>
            <a:ext cx="3851076" cy="5106413"/>
          </a:xfrm>
          <a:prstGeom prst="rect">
            <a:avLst/>
          </a:prstGeom>
        </p:spPr>
      </p:pic>
      <p:sp>
        <p:nvSpPr>
          <p:cNvPr id="9" name="Text 2">
            <a:extLst>
              <a:ext uri="{FF2B5EF4-FFF2-40B4-BE49-F238E27FC236}">
                <a16:creationId xmlns:a16="http://schemas.microsoft.com/office/drawing/2014/main" id="{CB43B15A-5BD1-5835-5651-336D8F01B881}"/>
              </a:ext>
            </a:extLst>
          </p:cNvPr>
          <p:cNvSpPr/>
          <p:nvPr/>
        </p:nvSpPr>
        <p:spPr>
          <a:xfrm>
            <a:off x="1135646" y="2429944"/>
            <a:ext cx="5574816" cy="999056"/>
          </a:xfrm>
          <a:prstGeom prst="rect">
            <a:avLst/>
          </a:prstGeom>
          <a:noFill/>
          <a:ln/>
        </p:spPr>
        <p:txBody>
          <a:bodyPr wrap="square" lIns="0" tIns="0" rIns="0" bIns="0" rtlCol="0" anchor="t">
            <a:spAutoFit/>
          </a:bodyPr>
          <a:lstStyle/>
          <a:p>
            <a:pPr algn="ctr" rtl="1">
              <a:lnSpc>
                <a:spcPts val="4042"/>
              </a:lnSpc>
            </a:pPr>
            <a:r>
              <a:rPr lang="en-US" sz="3200" b="1" dirty="0">
                <a:solidFill>
                  <a:srgbClr val="00B0F0"/>
                </a:solidFill>
                <a:latin typeface="Alexandria" pitchFamily="2" charset="-78"/>
                <a:ea typeface="Instrument Sans Semi Bold" pitchFamily="34" charset="-122"/>
                <a:cs typeface="Alexandria" pitchFamily="2" charset="-78"/>
              </a:rPr>
              <a:t>أخلاقيات الذكاء الاصطناعي في التعليم</a:t>
            </a:r>
            <a:endParaRPr lang="en-US" sz="3200" b="1" dirty="0">
              <a:solidFill>
                <a:srgbClr val="00B0F0"/>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76DA0662-4CF6-97B1-41B1-B6BBC61AC51B}"/>
              </a:ext>
            </a:extLst>
          </p:cNvPr>
          <p:cNvSpPr/>
          <p:nvPr/>
        </p:nvSpPr>
        <p:spPr>
          <a:xfrm>
            <a:off x="661492" y="3735289"/>
            <a:ext cx="6048970" cy="1404872"/>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من أهم القضايا المرتبطة باستخدام الذكاء الاصطناعي في التعليم هي </a:t>
            </a:r>
            <a:r>
              <a:rPr lang="en-US" sz="1600" b="1" dirty="0">
                <a:solidFill>
                  <a:srgbClr val="1E3063"/>
                </a:solidFill>
                <a:latin typeface="Alexandria" pitchFamily="2" charset="-78"/>
                <a:ea typeface="Instrument Sans Medium" pitchFamily="34" charset="-122"/>
                <a:cs typeface="Alexandria" pitchFamily="2" charset="-78"/>
              </a:rPr>
              <a:t>حماية بيانات الطلاب</a:t>
            </a:r>
            <a:r>
              <a:rPr lang="en-US" sz="1600" dirty="0">
                <a:solidFill>
                  <a:srgbClr val="1E3063"/>
                </a:solidFill>
                <a:latin typeface="Alexandria" pitchFamily="2" charset="-78"/>
                <a:ea typeface="Instrument Sans Medium" pitchFamily="34" charset="-122"/>
                <a:cs typeface="Alexandria" pitchFamily="2" charset="-78"/>
              </a:rPr>
              <a:t>، حيث يتم جمع كميات ضخمة من البيانات تستدعي ضمان الخصوصية وحمايتها بشكل صارم.</a:t>
            </a:r>
            <a:endParaRPr lang="en-US" sz="1600"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3AEC8AD7-0F7C-5FED-1EB5-85AD92670705}"/>
              </a:ext>
            </a:extLst>
          </p:cNvPr>
          <p:cNvSpPr/>
          <p:nvPr/>
        </p:nvSpPr>
        <p:spPr>
          <a:xfrm>
            <a:off x="6939458" y="3549254"/>
            <a:ext cx="19050" cy="901303"/>
          </a:xfrm>
          <a:prstGeom prst="rect">
            <a:avLst/>
          </a:prstGeom>
          <a:solidFill>
            <a:srgbClr val="84C1FA"/>
          </a:solidFill>
          <a:ln/>
        </p:spPr>
        <p:txBody>
          <a:bodyPr>
            <a:spAutoFit/>
          </a:bodyPr>
          <a:lstStyle/>
          <a:p>
            <a:endParaRPr lang="en-US"/>
          </a:p>
        </p:txBody>
      </p:sp>
    </p:spTree>
    <p:extLst>
      <p:ext uri="{BB962C8B-B14F-4D97-AF65-F5344CB8AC3E}">
        <p14:creationId xmlns:p14="http://schemas.microsoft.com/office/powerpoint/2010/main" val="71519888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52139F9-BF90-C32C-CA77-11B618C4BEB7}"/>
              </a:ext>
            </a:extLst>
          </p:cNvPr>
          <p:cNvSpPr/>
          <p:nvPr/>
        </p:nvSpPr>
        <p:spPr>
          <a:xfrm>
            <a:off x="3625914" y="1636511"/>
            <a:ext cx="7923644"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القضايا الأخلاقية: الخصوصية </a:t>
            </a:r>
            <a:r>
              <a:rPr lang="en-US" sz="2800" b="1" dirty="0" err="1">
                <a:solidFill>
                  <a:srgbClr val="00B0F0"/>
                </a:solidFill>
                <a:latin typeface="Alexandria" pitchFamily="2" charset="-78"/>
                <a:ea typeface="Instrument Sans Semi Bold" pitchFamily="34" charset="-122"/>
                <a:cs typeface="Alexandria" pitchFamily="2" charset="-78"/>
              </a:rPr>
              <a:t>وحماية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البيانات</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C2CFCB3D-E5D5-F7C4-E97B-AB6F8F31BB91}"/>
              </a:ext>
            </a:extLst>
          </p:cNvPr>
          <p:cNvSpPr/>
          <p:nvPr/>
        </p:nvSpPr>
        <p:spPr>
          <a:xfrm>
            <a:off x="8017769" y="3092549"/>
            <a:ext cx="3512741" cy="1520230"/>
          </a:xfrm>
          <a:prstGeom prst="roundRect">
            <a:avLst>
              <a:gd name="adj" fmla="val 6015"/>
            </a:avLst>
          </a:prstGeom>
          <a:solidFill>
            <a:srgbClr val="FFFFFF"/>
          </a:solidFill>
          <a:ln w="22860">
            <a:solidFill>
              <a:srgbClr val="B4CCE3"/>
            </a:solidFill>
            <a:prstDash val="solid"/>
          </a:ln>
        </p:spPr>
        <p:txBody>
          <a:bodyPr>
            <a:spAutoFit/>
          </a:bodyPr>
          <a:lstStyle/>
          <a:p>
            <a:endParaRPr lang="en-US"/>
          </a:p>
        </p:txBody>
      </p:sp>
      <p:sp>
        <p:nvSpPr>
          <p:cNvPr id="8" name="Shape 2">
            <a:extLst>
              <a:ext uri="{FF2B5EF4-FFF2-40B4-BE49-F238E27FC236}">
                <a16:creationId xmlns:a16="http://schemas.microsoft.com/office/drawing/2014/main" id="{1FBEC342-64F8-FD98-C816-4ABC7A55E595}"/>
              </a:ext>
            </a:extLst>
          </p:cNvPr>
          <p:cNvSpPr/>
          <p:nvPr/>
        </p:nvSpPr>
        <p:spPr>
          <a:xfrm>
            <a:off x="11473358" y="3092549"/>
            <a:ext cx="76200" cy="1520230"/>
          </a:xfrm>
          <a:prstGeom prst="roundRect">
            <a:avLst>
              <a:gd name="adj" fmla="val 195349"/>
            </a:avLst>
          </a:prstGeom>
          <a:solidFill>
            <a:srgbClr val="84C1FA"/>
          </a:solidFill>
          <a:ln/>
        </p:spPr>
        <p:txBody>
          <a:bodyPr>
            <a:spAutoFit/>
          </a:bodyPr>
          <a:lstStyle/>
          <a:p>
            <a:endParaRPr lang="en-US"/>
          </a:p>
        </p:txBody>
      </p:sp>
      <p:sp>
        <p:nvSpPr>
          <p:cNvPr id="9" name="Text 3">
            <a:extLst>
              <a:ext uri="{FF2B5EF4-FFF2-40B4-BE49-F238E27FC236}">
                <a16:creationId xmlns:a16="http://schemas.microsoft.com/office/drawing/2014/main" id="{5212146B-80BD-F6B2-DD2F-D8C0E369E65B}"/>
              </a:ext>
            </a:extLst>
          </p:cNvPr>
          <p:cNvSpPr/>
          <p:nvPr/>
        </p:nvSpPr>
        <p:spPr>
          <a:xfrm>
            <a:off x="9031983" y="3276898"/>
            <a:ext cx="225702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جمع البيانات الحساسة</a:t>
            </a:r>
            <a:endParaRPr lang="en-US" sz="1625"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A6C1A8EC-5FE9-D04D-3889-6E3C144D7FE4}"/>
              </a:ext>
            </a:extLst>
          </p:cNvPr>
          <p:cNvSpPr/>
          <p:nvPr/>
        </p:nvSpPr>
        <p:spPr>
          <a:xfrm>
            <a:off x="8202117" y="3634582"/>
            <a:ext cx="308689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يجب جمع البيانات بأمان مع ضمان الشفافية الكاملة في كيفية استخدامها</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38DC6D15-389A-A47E-1073-6FC14BFC73B7}"/>
              </a:ext>
            </a:extLst>
          </p:cNvPr>
          <p:cNvSpPr/>
          <p:nvPr/>
        </p:nvSpPr>
        <p:spPr>
          <a:xfrm>
            <a:off x="4339630" y="3092549"/>
            <a:ext cx="3512840" cy="1520230"/>
          </a:xfrm>
          <a:prstGeom prst="roundRect">
            <a:avLst>
              <a:gd name="adj" fmla="val 6015"/>
            </a:avLst>
          </a:prstGeom>
          <a:solidFill>
            <a:srgbClr val="FFFFFF"/>
          </a:solidFill>
          <a:ln w="22860">
            <a:solidFill>
              <a:srgbClr val="B4CCE3"/>
            </a:solidFill>
            <a:prstDash val="solid"/>
          </a:ln>
        </p:spPr>
        <p:txBody>
          <a:bodyPr>
            <a:spAutoFit/>
          </a:bodyPr>
          <a:lstStyle/>
          <a:p>
            <a:endParaRPr lang="en-US"/>
          </a:p>
        </p:txBody>
      </p:sp>
      <p:sp>
        <p:nvSpPr>
          <p:cNvPr id="12" name="Shape 6">
            <a:extLst>
              <a:ext uri="{FF2B5EF4-FFF2-40B4-BE49-F238E27FC236}">
                <a16:creationId xmlns:a16="http://schemas.microsoft.com/office/drawing/2014/main" id="{1EECEC19-A1D3-B324-48B8-C54AFA17EFA9}"/>
              </a:ext>
            </a:extLst>
          </p:cNvPr>
          <p:cNvSpPr/>
          <p:nvPr/>
        </p:nvSpPr>
        <p:spPr>
          <a:xfrm>
            <a:off x="7795319" y="3092549"/>
            <a:ext cx="76200" cy="1520230"/>
          </a:xfrm>
          <a:prstGeom prst="roundRect">
            <a:avLst>
              <a:gd name="adj" fmla="val 195349"/>
            </a:avLst>
          </a:prstGeom>
          <a:solidFill>
            <a:srgbClr val="84C1FA"/>
          </a:solidFill>
          <a:ln/>
        </p:spPr>
        <p:txBody>
          <a:bodyPr>
            <a:spAutoFit/>
          </a:bodyPr>
          <a:lstStyle/>
          <a:p>
            <a:endParaRPr lang="en-US"/>
          </a:p>
        </p:txBody>
      </p:sp>
      <p:sp>
        <p:nvSpPr>
          <p:cNvPr id="13" name="Text 7">
            <a:extLst>
              <a:ext uri="{FF2B5EF4-FFF2-40B4-BE49-F238E27FC236}">
                <a16:creationId xmlns:a16="http://schemas.microsoft.com/office/drawing/2014/main" id="{DCF3B93B-DE9A-08B9-A7A8-414C57452972}"/>
              </a:ext>
            </a:extLst>
          </p:cNvPr>
          <p:cNvSpPr/>
          <p:nvPr/>
        </p:nvSpPr>
        <p:spPr>
          <a:xfrm>
            <a:off x="4873042" y="3276898"/>
            <a:ext cx="273793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الاستخدام القانوني للبيانات</a:t>
            </a:r>
            <a:endParaRPr lang="en-US" sz="1625"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DE95B5B3-B6A3-7339-DD74-26325BE0C9BF}"/>
              </a:ext>
            </a:extLst>
          </p:cNvPr>
          <p:cNvSpPr/>
          <p:nvPr/>
        </p:nvSpPr>
        <p:spPr>
          <a:xfrm>
            <a:off x="4523979" y="3634582"/>
            <a:ext cx="3086993" cy="861261"/>
          </a:xfrm>
          <a:prstGeom prst="rect">
            <a:avLst/>
          </a:prstGeom>
          <a:noFill/>
          <a:ln/>
        </p:spPr>
        <p:txBody>
          <a:bodyPr wrap="square" lIns="0" tIns="0" rIns="0" bIns="0" rtlCol="0" anchor="t">
            <a:spAutoFit/>
          </a:bodyPr>
          <a:lstStyle/>
          <a:p>
            <a:pPr algn="ctr" rtl="1">
              <a:lnSpc>
                <a:spcPct val="150000"/>
              </a:lnSpc>
            </a:pPr>
            <a:r>
              <a:rPr lang="en-US" sz="1292" dirty="0">
                <a:solidFill>
                  <a:srgbClr val="1E3063"/>
                </a:solidFill>
                <a:latin typeface="Alexandria" pitchFamily="2" charset="-78"/>
                <a:ea typeface="Instrument Sans Medium" pitchFamily="34" charset="-122"/>
                <a:cs typeface="Alexandria" pitchFamily="2" charset="-78"/>
              </a:rPr>
              <a:t>يجب استخدام البيانات للأغراض التعليمية فقط، مع احترام حقوق الطلاب وأولياء الأمور في التحكم بها</a:t>
            </a:r>
            <a:endParaRPr lang="en-US" sz="1292" dirty="0">
              <a:latin typeface="Alexandria" pitchFamily="2" charset="-78"/>
              <a:cs typeface="Alexandria" pitchFamily="2" charset="-78"/>
            </a:endParaRPr>
          </a:p>
        </p:txBody>
      </p:sp>
      <p:sp>
        <p:nvSpPr>
          <p:cNvPr id="15" name="Shape 9">
            <a:extLst>
              <a:ext uri="{FF2B5EF4-FFF2-40B4-BE49-F238E27FC236}">
                <a16:creationId xmlns:a16="http://schemas.microsoft.com/office/drawing/2014/main" id="{958377A3-7BA5-DFAD-7A07-EC6BD8B14431}"/>
              </a:ext>
            </a:extLst>
          </p:cNvPr>
          <p:cNvSpPr/>
          <p:nvPr/>
        </p:nvSpPr>
        <p:spPr>
          <a:xfrm>
            <a:off x="661591" y="3092549"/>
            <a:ext cx="3512741" cy="1520230"/>
          </a:xfrm>
          <a:prstGeom prst="roundRect">
            <a:avLst>
              <a:gd name="adj" fmla="val 6015"/>
            </a:avLst>
          </a:prstGeom>
          <a:solidFill>
            <a:srgbClr val="FFFFFF"/>
          </a:solidFill>
          <a:ln w="22860">
            <a:solidFill>
              <a:srgbClr val="B4CCE3"/>
            </a:solidFill>
            <a:prstDash val="solid"/>
          </a:ln>
        </p:spPr>
        <p:txBody>
          <a:bodyPr>
            <a:spAutoFit/>
          </a:bodyPr>
          <a:lstStyle/>
          <a:p>
            <a:endParaRPr lang="en-US"/>
          </a:p>
        </p:txBody>
      </p:sp>
      <p:sp>
        <p:nvSpPr>
          <p:cNvPr id="16" name="Shape 10">
            <a:extLst>
              <a:ext uri="{FF2B5EF4-FFF2-40B4-BE49-F238E27FC236}">
                <a16:creationId xmlns:a16="http://schemas.microsoft.com/office/drawing/2014/main" id="{812C0EEF-84E4-5823-85AB-0BDC7A1D923C}"/>
              </a:ext>
            </a:extLst>
          </p:cNvPr>
          <p:cNvSpPr/>
          <p:nvPr/>
        </p:nvSpPr>
        <p:spPr>
          <a:xfrm>
            <a:off x="4117182" y="3092549"/>
            <a:ext cx="76200" cy="1520230"/>
          </a:xfrm>
          <a:prstGeom prst="roundRect">
            <a:avLst>
              <a:gd name="adj" fmla="val 195349"/>
            </a:avLst>
          </a:prstGeom>
          <a:solidFill>
            <a:srgbClr val="84C1FA"/>
          </a:solidFill>
          <a:ln/>
        </p:spPr>
        <p:txBody>
          <a:bodyPr>
            <a:spAutoFit/>
          </a:bodyPr>
          <a:lstStyle/>
          <a:p>
            <a:endParaRPr lang="en-US"/>
          </a:p>
        </p:txBody>
      </p:sp>
      <p:sp>
        <p:nvSpPr>
          <p:cNvPr id="17" name="Text 11">
            <a:extLst>
              <a:ext uri="{FF2B5EF4-FFF2-40B4-BE49-F238E27FC236}">
                <a16:creationId xmlns:a16="http://schemas.microsoft.com/office/drawing/2014/main" id="{804AF978-14ED-1EC2-3CA1-840AAD73936E}"/>
              </a:ext>
            </a:extLst>
          </p:cNvPr>
          <p:cNvSpPr/>
          <p:nvPr/>
        </p:nvSpPr>
        <p:spPr>
          <a:xfrm>
            <a:off x="2217619" y="3276898"/>
            <a:ext cx="1715214"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الامتثال للقوانين</a:t>
            </a:r>
            <a:endParaRPr lang="en-US" sz="1625"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413F9F67-95FD-5396-FA87-FE8880A64A4B}"/>
              </a:ext>
            </a:extLst>
          </p:cNvPr>
          <p:cNvSpPr/>
          <p:nvPr/>
        </p:nvSpPr>
        <p:spPr>
          <a:xfrm>
            <a:off x="845940" y="3634582"/>
            <a:ext cx="308689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الالتزام بأنظمة </a:t>
            </a:r>
            <a:r>
              <a:rPr lang="en-US" dirty="0" err="1">
                <a:solidFill>
                  <a:srgbClr val="1E3063"/>
                </a:solidFill>
                <a:latin typeface="Alexandria" pitchFamily="2" charset="-78"/>
                <a:ea typeface="Instrument Sans Medium" pitchFamily="34" charset="-122"/>
                <a:cs typeface="Alexandria" pitchFamily="2" charset="-78"/>
              </a:rPr>
              <a:t>مثل</a:t>
            </a:r>
            <a:r>
              <a:rPr lang="en-US" dirty="0">
                <a:solidFill>
                  <a:srgbClr val="1E3063"/>
                </a:solidFill>
                <a:latin typeface="Alexandria" pitchFamily="2" charset="-78"/>
                <a:ea typeface="Instrument Sans Medium" pitchFamily="34" charset="-122"/>
                <a:cs typeface="Alexandria" pitchFamily="2" charset="-78"/>
              </a:rPr>
              <a:t> </a:t>
            </a:r>
            <a:r>
              <a:rPr lang="en-US" b="1" dirty="0">
                <a:solidFill>
                  <a:srgbClr val="1E3063"/>
                </a:solidFill>
                <a:latin typeface="Alexandria" pitchFamily="2" charset="-78"/>
                <a:ea typeface="Instrument Sans Medium" pitchFamily="34" charset="-122"/>
                <a:cs typeface="Alexandria" pitchFamily="2" charset="-78"/>
              </a:rPr>
              <a:t>GDPR</a:t>
            </a:r>
            <a:r>
              <a:rPr lang="en-US" dirty="0">
                <a:solidFill>
                  <a:srgbClr val="1E3063"/>
                </a:solidFill>
                <a:latin typeface="Alexandria" pitchFamily="2" charset="-78"/>
                <a:ea typeface="Instrument Sans Medium" pitchFamily="34" charset="-122"/>
                <a:cs typeface="Alexandria" pitchFamily="2" charset="-78"/>
              </a:rPr>
              <a:t> لضمان حماية المعلومات الشخصية للطلاب</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54239544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7943" y="1158064"/>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2DA52B1-9638-4826-FAC1-92E556BEF0F6}"/>
              </a:ext>
            </a:extLst>
          </p:cNvPr>
          <p:cNvSpPr/>
          <p:nvPr/>
        </p:nvSpPr>
        <p:spPr>
          <a:xfrm>
            <a:off x="2507143" y="1530348"/>
            <a:ext cx="9029716"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الذكاء الاصطناعي والفجوات </a:t>
            </a:r>
            <a:r>
              <a:rPr lang="en-US" sz="2800" b="1" dirty="0" err="1">
                <a:solidFill>
                  <a:srgbClr val="00B0F0"/>
                </a:solidFill>
                <a:latin typeface="Alexandria" pitchFamily="2" charset="-78"/>
                <a:ea typeface="Instrument Sans Semi Bold" pitchFamily="34" charset="-122"/>
                <a:cs typeface="Alexandria" pitchFamily="2" charset="-78"/>
              </a:rPr>
              <a:t>الاجتماعية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والاقتصادية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E2786395-C326-A2AF-1415-D5A7EE220C1D}"/>
              </a:ext>
            </a:extLst>
          </p:cNvPr>
          <p:cNvSpPr/>
          <p:nvPr/>
        </p:nvSpPr>
        <p:spPr>
          <a:xfrm>
            <a:off x="6167438" y="2392201"/>
            <a:ext cx="5576619" cy="2461989"/>
          </a:xfrm>
          <a:prstGeom prst="roundRect">
            <a:avLst>
              <a:gd name="adj" fmla="val 15549"/>
            </a:avLst>
          </a:prstGeom>
          <a:solidFill>
            <a:srgbClr val="84C1FA"/>
          </a:solidFill>
          <a:ln/>
        </p:spPr>
        <p:txBody>
          <a:bodyPr wrap="square">
            <a:spAutoFit/>
          </a:bodyPr>
          <a:lstStyle/>
          <a:p>
            <a:endParaRPr lang="en-US"/>
          </a:p>
        </p:txBody>
      </p:sp>
      <p:sp>
        <p:nvSpPr>
          <p:cNvPr id="8" name="Text 2">
            <a:extLst>
              <a:ext uri="{FF2B5EF4-FFF2-40B4-BE49-F238E27FC236}">
                <a16:creationId xmlns:a16="http://schemas.microsoft.com/office/drawing/2014/main" id="{2DC23408-657C-6CFB-BFA1-D3F57C70C88C}"/>
              </a:ext>
            </a:extLst>
          </p:cNvPr>
          <p:cNvSpPr/>
          <p:nvPr/>
        </p:nvSpPr>
        <p:spPr>
          <a:xfrm>
            <a:off x="10886261" y="2557499"/>
            <a:ext cx="69249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الفرص</a:t>
            </a:r>
            <a:endParaRPr lang="en-US" sz="1625"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F5A72CE4-9569-F110-E532-B467D143BFEC}"/>
              </a:ext>
            </a:extLst>
          </p:cNvPr>
          <p:cNvSpPr/>
          <p:nvPr/>
        </p:nvSpPr>
        <p:spPr>
          <a:xfrm>
            <a:off x="6438434" y="2981263"/>
            <a:ext cx="5140325" cy="1532279"/>
          </a:xfrm>
          <a:prstGeom prst="rect">
            <a:avLst/>
          </a:prstGeom>
          <a:noFill/>
          <a:ln/>
        </p:spPr>
        <p:txBody>
          <a:bodyPr wrap="square" lIns="0" tIns="0" rIns="0" bIns="0" rtlCol="0" anchor="t">
            <a:spAutoFit/>
          </a:bodyPr>
          <a:lstStyle/>
          <a:p>
            <a:pPr marL="285739" indent="-285739" algn="just" rtl="1">
              <a:lnSpc>
                <a:spcPct val="200000"/>
              </a:lnSpc>
              <a:buSzPct val="100000"/>
              <a:buChar char="•"/>
            </a:pPr>
            <a:r>
              <a:rPr lang="en-US" sz="1292" b="1" dirty="0">
                <a:solidFill>
                  <a:srgbClr val="1E3063"/>
                </a:solidFill>
                <a:latin typeface="Alexandria" pitchFamily="2" charset="-78"/>
                <a:ea typeface="Instrument Sans Medium" pitchFamily="34" charset="-122"/>
                <a:cs typeface="Alexandria" pitchFamily="2" charset="-78"/>
              </a:rPr>
              <a:t>التعليم المخصص:</a:t>
            </a:r>
            <a:r>
              <a:rPr lang="en-US" sz="1292" dirty="0">
                <a:solidFill>
                  <a:srgbClr val="1E3063"/>
                </a:solidFill>
                <a:latin typeface="Alexandria" pitchFamily="2" charset="-78"/>
                <a:ea typeface="Instrument Sans Medium" pitchFamily="34" charset="-122"/>
                <a:cs typeface="Alexandria" pitchFamily="2" charset="-78"/>
              </a:rPr>
              <a:t> دعم الطلاب من خلفيات اقتصادية ضعيفة عبر التكيف مع احتياجاتهم الفردية</a:t>
            </a:r>
            <a:endParaRPr lang="en-US" sz="1292" dirty="0">
              <a:latin typeface="Alexandria" pitchFamily="2" charset="-78"/>
              <a:cs typeface="Alexandria" pitchFamily="2" charset="-78"/>
            </a:endParaRPr>
          </a:p>
          <a:p>
            <a:pPr marL="285739" indent="-285739" algn="just" rtl="1">
              <a:lnSpc>
                <a:spcPct val="200000"/>
              </a:lnSpc>
              <a:buSzPct val="100000"/>
              <a:buChar char="•"/>
            </a:pPr>
            <a:r>
              <a:rPr lang="en-US" sz="1292" b="1" dirty="0">
                <a:solidFill>
                  <a:srgbClr val="1E3063"/>
                </a:solidFill>
                <a:latin typeface="Alexandria" pitchFamily="2" charset="-78"/>
                <a:ea typeface="Instrument Sans Medium" pitchFamily="34" charset="-122"/>
                <a:cs typeface="Alexandria" pitchFamily="2" charset="-78"/>
              </a:rPr>
              <a:t>الوصول المرن:</a:t>
            </a:r>
            <a:r>
              <a:rPr lang="en-US" sz="1292" dirty="0">
                <a:solidFill>
                  <a:srgbClr val="1E3063"/>
                </a:solidFill>
                <a:latin typeface="Alexandria" pitchFamily="2" charset="-78"/>
                <a:ea typeface="Instrument Sans Medium" pitchFamily="34" charset="-122"/>
                <a:cs typeface="Alexandria" pitchFamily="2" charset="-78"/>
              </a:rPr>
              <a:t> توفير تعليم للجميع بغض النظر عن موقعهم الجغرافي</a:t>
            </a:r>
            <a:endParaRPr lang="en-US" sz="1292"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AA70AEC8-1092-C1D1-910D-95D235DD84A2}"/>
              </a:ext>
            </a:extLst>
          </p:cNvPr>
          <p:cNvSpPr/>
          <p:nvPr/>
        </p:nvSpPr>
        <p:spPr>
          <a:xfrm>
            <a:off x="4341282" y="4269693"/>
            <a:ext cx="1678345"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التحديات القائمة</a:t>
            </a:r>
            <a:endParaRPr lang="en-US" sz="1625"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981F0F82-AB81-BD9F-8299-8DD289FD507B}"/>
              </a:ext>
            </a:extLst>
          </p:cNvPr>
          <p:cNvSpPr/>
          <p:nvPr/>
        </p:nvSpPr>
        <p:spPr>
          <a:xfrm>
            <a:off x="786830" y="4760349"/>
            <a:ext cx="5232797" cy="1134606"/>
          </a:xfrm>
          <a:prstGeom prst="rect">
            <a:avLst/>
          </a:prstGeom>
          <a:noFill/>
          <a:ln/>
        </p:spPr>
        <p:txBody>
          <a:bodyPr wrap="square" lIns="0" tIns="0" rIns="0" bIns="0" rtlCol="0" anchor="t">
            <a:spAutoFit/>
          </a:bodyPr>
          <a:lstStyle/>
          <a:p>
            <a:pPr algn="ctr" rtl="1">
              <a:lnSpc>
                <a:spcPct val="200000"/>
              </a:lnSpc>
            </a:pPr>
            <a:r>
              <a:rPr lang="en-US" sz="1292" dirty="0">
                <a:solidFill>
                  <a:srgbClr val="1E3063"/>
                </a:solidFill>
                <a:latin typeface="Alexandria" pitchFamily="2" charset="-78"/>
                <a:ea typeface="Instrument Sans Medium" pitchFamily="34" charset="-122"/>
                <a:cs typeface="Alexandria" pitchFamily="2" charset="-78"/>
              </a:rPr>
              <a:t>قد تظل الفجوات التكنولوجية قائمة في المناطق التي تفتقر للبنية التحتية المناسبة، مما يستدعي استثمارات حكومية مستهدفة لضمان المساواة في الوصول للتعليم الرقمي.</a:t>
            </a:r>
            <a:endParaRPr lang="en-US" sz="1292" dirty="0">
              <a:latin typeface="Alexandria" pitchFamily="2" charset="-78"/>
              <a:cs typeface="Alexandria" pitchFamily="2" charset="-78"/>
            </a:endParaRPr>
          </a:p>
        </p:txBody>
      </p:sp>
    </p:spTree>
    <p:extLst>
      <p:ext uri="{BB962C8B-B14F-4D97-AF65-F5344CB8AC3E}">
        <p14:creationId xmlns:p14="http://schemas.microsoft.com/office/powerpoint/2010/main" val="347335303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364AD26-B4E3-D62A-43E2-6A427331FDC8}"/>
              </a:ext>
            </a:extLst>
          </p:cNvPr>
          <p:cNvSpPr/>
          <p:nvPr/>
        </p:nvSpPr>
        <p:spPr>
          <a:xfrm>
            <a:off x="5608354" y="1335865"/>
            <a:ext cx="6054543"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الحاجة إلى إرشادات </a:t>
            </a:r>
            <a:r>
              <a:rPr lang="en-US" sz="2800" b="1" dirty="0" err="1">
                <a:solidFill>
                  <a:srgbClr val="00B0F0"/>
                </a:solidFill>
                <a:latin typeface="Alexandria" pitchFamily="2" charset="-78"/>
                <a:ea typeface="Instrument Sans Semi Bold" pitchFamily="34" charset="-122"/>
                <a:cs typeface="Alexandria" pitchFamily="2" charset="-78"/>
              </a:rPr>
              <a:t>أخلاقية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واضحة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Shape 2">
            <a:extLst>
              <a:ext uri="{FF2B5EF4-FFF2-40B4-BE49-F238E27FC236}">
                <a16:creationId xmlns:a16="http://schemas.microsoft.com/office/drawing/2014/main" id="{379B61CF-2DDB-0AD8-FE7C-4D2DC895952A}"/>
              </a:ext>
            </a:extLst>
          </p:cNvPr>
          <p:cNvSpPr/>
          <p:nvPr/>
        </p:nvSpPr>
        <p:spPr>
          <a:xfrm>
            <a:off x="6468612" y="2297057"/>
            <a:ext cx="5287617" cy="2032857"/>
          </a:xfrm>
          <a:prstGeom prst="rect">
            <a:avLst/>
          </a:prstGeom>
          <a:solidFill>
            <a:srgbClr val="CEE6FD"/>
          </a:solidFill>
          <a:ln/>
        </p:spPr>
        <p:txBody>
          <a:bodyPr wrap="square">
            <a:spAutoFit/>
          </a:bodyPr>
          <a:lstStyle/>
          <a:p>
            <a:endParaRPr lang="en-US"/>
          </a:p>
        </p:txBody>
      </p:sp>
      <p:sp>
        <p:nvSpPr>
          <p:cNvPr id="9" name="Shape 3">
            <a:extLst>
              <a:ext uri="{FF2B5EF4-FFF2-40B4-BE49-F238E27FC236}">
                <a16:creationId xmlns:a16="http://schemas.microsoft.com/office/drawing/2014/main" id="{8FE2A23A-EF1C-602F-8925-CFF7522A16DB}"/>
              </a:ext>
            </a:extLst>
          </p:cNvPr>
          <p:cNvSpPr/>
          <p:nvPr/>
        </p:nvSpPr>
        <p:spPr>
          <a:xfrm>
            <a:off x="6069331" y="2297057"/>
            <a:ext cx="45719" cy="2164413"/>
          </a:xfrm>
          <a:prstGeom prst="roundRect">
            <a:avLst>
              <a:gd name="adj" fmla="val 781396"/>
            </a:avLst>
          </a:prstGeom>
          <a:solidFill>
            <a:srgbClr val="B4CCE3"/>
          </a:solidFill>
          <a:ln w="57150">
            <a:solidFill>
              <a:schemeClr val="accent1"/>
            </a:solidFill>
          </a:ln>
        </p:spPr>
        <p:txBody>
          <a:bodyPr wrap="square">
            <a:spAutoFit/>
          </a:bodyPr>
          <a:lstStyle/>
          <a:p>
            <a:endParaRPr lang="en-US"/>
          </a:p>
        </p:txBody>
      </p:sp>
      <p:sp>
        <p:nvSpPr>
          <p:cNvPr id="10" name="Text 4">
            <a:extLst>
              <a:ext uri="{FF2B5EF4-FFF2-40B4-BE49-F238E27FC236}">
                <a16:creationId xmlns:a16="http://schemas.microsoft.com/office/drawing/2014/main" id="{23E3A704-6DAC-0AF5-9A82-DEB9DBC5FF3F}"/>
              </a:ext>
            </a:extLst>
          </p:cNvPr>
          <p:cNvSpPr/>
          <p:nvPr/>
        </p:nvSpPr>
        <p:spPr>
          <a:xfrm>
            <a:off x="9692978" y="2462356"/>
            <a:ext cx="1897955"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إطار أخلاقي قانوني</a:t>
            </a:r>
            <a:endParaRPr lang="en-US" sz="1625"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53A94F7F-893C-F7F6-3C99-298F74E9A167}"/>
              </a:ext>
            </a:extLst>
          </p:cNvPr>
          <p:cNvSpPr/>
          <p:nvPr/>
        </p:nvSpPr>
        <p:spPr>
          <a:xfrm>
            <a:off x="6705139" y="3038740"/>
            <a:ext cx="4855766" cy="798424"/>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سياسات تنظم استخدام الذكاء الاصطناعي لضمان الشفافية والمساءلة في اتخاذ القرارات التعليمية</a:t>
            </a:r>
            <a:endParaRPr lang="en-US"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91096E42-590C-E818-3BC9-3FC0B6B1D668}"/>
              </a:ext>
            </a:extLst>
          </p:cNvPr>
          <p:cNvSpPr/>
          <p:nvPr/>
        </p:nvSpPr>
        <p:spPr>
          <a:xfrm>
            <a:off x="5885468" y="3196473"/>
            <a:ext cx="413444" cy="413444"/>
          </a:xfrm>
          <a:prstGeom prst="roundRect">
            <a:avLst>
              <a:gd name="adj" fmla="val 36004"/>
            </a:avLst>
          </a:prstGeom>
          <a:solidFill>
            <a:srgbClr val="FFFFFF"/>
          </a:solidFill>
          <a:ln w="22860">
            <a:solidFill>
              <a:srgbClr val="B4CCE3"/>
            </a:solidFill>
            <a:prstDash val="solid"/>
          </a:ln>
        </p:spPr>
        <p:txBody>
          <a:bodyPr>
            <a:spAutoFit/>
          </a:bodyPr>
          <a:lstStyle/>
          <a:p>
            <a:endParaRPr lang="en-US"/>
          </a:p>
        </p:txBody>
      </p:sp>
      <p:pic>
        <p:nvPicPr>
          <p:cNvPr id="13" name="Image 0" descr="preencoded.png">
            <a:extLst>
              <a:ext uri="{FF2B5EF4-FFF2-40B4-BE49-F238E27FC236}">
                <a16:creationId xmlns:a16="http://schemas.microsoft.com/office/drawing/2014/main" id="{01BB6BD8-77F2-A01A-DD2C-F26017CAA33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6004747" y="3313485"/>
            <a:ext cx="206673" cy="206673"/>
          </a:xfrm>
          <a:prstGeom prst="rect">
            <a:avLst/>
          </a:prstGeom>
        </p:spPr>
      </p:pic>
      <p:sp>
        <p:nvSpPr>
          <p:cNvPr id="14" name="Shape 7">
            <a:extLst>
              <a:ext uri="{FF2B5EF4-FFF2-40B4-BE49-F238E27FC236}">
                <a16:creationId xmlns:a16="http://schemas.microsoft.com/office/drawing/2014/main" id="{06E94268-8CD3-C1C6-3AAF-2CE78CCEF2FD}"/>
              </a:ext>
            </a:extLst>
          </p:cNvPr>
          <p:cNvSpPr/>
          <p:nvPr/>
        </p:nvSpPr>
        <p:spPr>
          <a:xfrm>
            <a:off x="558206" y="4329914"/>
            <a:ext cx="5382135" cy="1568472"/>
          </a:xfrm>
          <a:prstGeom prst="roundRect">
            <a:avLst>
              <a:gd name="adj" fmla="val 12226"/>
            </a:avLst>
          </a:prstGeom>
          <a:solidFill>
            <a:srgbClr val="CEE6FD"/>
          </a:solidFill>
          <a:ln/>
        </p:spPr>
        <p:txBody>
          <a:bodyPr wrap="square">
            <a:spAutoFit/>
          </a:bodyPr>
          <a:lstStyle/>
          <a:p>
            <a:endParaRPr lang="en-US"/>
          </a:p>
        </p:txBody>
      </p:sp>
      <p:sp>
        <p:nvSpPr>
          <p:cNvPr id="15" name="Text 8">
            <a:extLst>
              <a:ext uri="{FF2B5EF4-FFF2-40B4-BE49-F238E27FC236}">
                <a16:creationId xmlns:a16="http://schemas.microsoft.com/office/drawing/2014/main" id="{A2F33C74-131D-EFA1-AF15-5B972269D7DD}"/>
              </a:ext>
            </a:extLst>
          </p:cNvPr>
          <p:cNvSpPr/>
          <p:nvPr/>
        </p:nvSpPr>
        <p:spPr>
          <a:xfrm>
            <a:off x="2822463" y="4445310"/>
            <a:ext cx="2957541"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مراجعة الأنظمة والخوارزميات</a:t>
            </a:r>
            <a:endParaRPr lang="en-US" sz="1625" b="1"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A69C6971-CF44-B7EC-E14B-0DDB666610ED}"/>
              </a:ext>
            </a:extLst>
          </p:cNvPr>
          <p:cNvSpPr/>
          <p:nvPr/>
        </p:nvSpPr>
        <p:spPr>
          <a:xfrm>
            <a:off x="899220" y="4881653"/>
            <a:ext cx="4855766" cy="798424"/>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التأكد من أن الخوارزميات المستخدمة في تقييم الطلاب وتقديم التوصيات ليست منحازة أو غير عادلة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77255610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26765" y="349735"/>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1AA380AD-3A98-C5E4-812A-0962E5E59F6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7967" y="1300511"/>
            <a:ext cx="3617913" cy="5080818"/>
          </a:xfrm>
          <a:prstGeom prst="rect">
            <a:avLst/>
          </a:prstGeom>
        </p:spPr>
      </p:pic>
      <p:sp>
        <p:nvSpPr>
          <p:cNvPr id="7" name="Text 0">
            <a:extLst>
              <a:ext uri="{FF2B5EF4-FFF2-40B4-BE49-F238E27FC236}">
                <a16:creationId xmlns:a16="http://schemas.microsoft.com/office/drawing/2014/main" id="{7B84A191-8FE8-6A95-C1DB-93027C5F4BE8}"/>
              </a:ext>
            </a:extLst>
          </p:cNvPr>
          <p:cNvSpPr/>
          <p:nvPr/>
        </p:nvSpPr>
        <p:spPr>
          <a:xfrm>
            <a:off x="4713672" y="426924"/>
            <a:ext cx="6802662" cy="460767"/>
          </a:xfrm>
          <a:prstGeom prst="rect">
            <a:avLst/>
          </a:prstGeom>
          <a:noFill/>
          <a:ln/>
        </p:spPr>
        <p:txBody>
          <a:bodyPr wrap="square" lIns="0" tIns="0" rIns="0" bIns="0" rtlCol="0" anchor="t">
            <a:spAutoFit/>
          </a:bodyPr>
          <a:lstStyle/>
          <a:p>
            <a:pPr algn="r" rtl="1">
              <a:lnSpc>
                <a:spcPts val="4042"/>
              </a:lnSpc>
            </a:pPr>
            <a:r>
              <a:rPr lang="en-US" sz="2400" b="1" dirty="0">
                <a:solidFill>
                  <a:srgbClr val="00B0F0"/>
                </a:solidFill>
                <a:latin typeface="Alexandria" pitchFamily="2" charset="-78"/>
                <a:ea typeface="Instrument Sans Semi Bold" pitchFamily="34" charset="-122"/>
                <a:cs typeface="Alexandria" pitchFamily="2" charset="-78"/>
              </a:rPr>
              <a:t>الرؤية الاستراتيجية لتطبيق </a:t>
            </a:r>
            <a:r>
              <a:rPr lang="en-US" sz="2400" b="1" dirty="0" err="1">
                <a:solidFill>
                  <a:srgbClr val="00B0F0"/>
                </a:solidFill>
                <a:latin typeface="Alexandria" pitchFamily="2" charset="-78"/>
                <a:ea typeface="Instrument Sans Semi Bold" pitchFamily="34" charset="-122"/>
                <a:cs typeface="Alexandria" pitchFamily="2" charset="-78"/>
              </a:rPr>
              <a:t>الذكاء</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الاصطناعي</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092625A7-BA78-7E0E-24F3-42C80ED0A6DD}"/>
              </a:ext>
            </a:extLst>
          </p:cNvPr>
          <p:cNvSpPr/>
          <p:nvPr/>
        </p:nvSpPr>
        <p:spPr>
          <a:xfrm>
            <a:off x="8464650" y="2370039"/>
            <a:ext cx="3065859" cy="1749326"/>
          </a:xfrm>
          <a:prstGeom prst="roundRect">
            <a:avLst>
              <a:gd name="adj" fmla="val 5227"/>
            </a:avLst>
          </a:prstGeom>
          <a:solidFill>
            <a:srgbClr val="FFFFFF"/>
          </a:solidFill>
          <a:ln/>
        </p:spPr>
        <p:txBody>
          <a:bodyPr>
            <a:spAutoFit/>
          </a:bodyPr>
          <a:lstStyle/>
          <a:p>
            <a:endParaRPr lang="en-US"/>
          </a:p>
        </p:txBody>
      </p:sp>
      <p:sp>
        <p:nvSpPr>
          <p:cNvPr id="9" name="Shape 2">
            <a:extLst>
              <a:ext uri="{FF2B5EF4-FFF2-40B4-BE49-F238E27FC236}">
                <a16:creationId xmlns:a16="http://schemas.microsoft.com/office/drawing/2014/main" id="{93F17510-FF6A-60BD-4014-FEF7F49EB8E5}"/>
              </a:ext>
            </a:extLst>
          </p:cNvPr>
          <p:cNvSpPr/>
          <p:nvPr/>
        </p:nvSpPr>
        <p:spPr>
          <a:xfrm>
            <a:off x="8464650" y="2350988"/>
            <a:ext cx="3065859" cy="76200"/>
          </a:xfrm>
          <a:prstGeom prst="roundRect">
            <a:avLst>
              <a:gd name="adj" fmla="val 195349"/>
            </a:avLst>
          </a:prstGeom>
          <a:solidFill>
            <a:srgbClr val="84C1FA"/>
          </a:solidFill>
          <a:ln/>
        </p:spPr>
        <p:txBody>
          <a:bodyPr>
            <a:spAutoFit/>
          </a:bodyPr>
          <a:lstStyle/>
          <a:p>
            <a:endParaRPr lang="en-US"/>
          </a:p>
        </p:txBody>
      </p:sp>
      <p:sp>
        <p:nvSpPr>
          <p:cNvPr id="10" name="Shape 3">
            <a:extLst>
              <a:ext uri="{FF2B5EF4-FFF2-40B4-BE49-F238E27FC236}">
                <a16:creationId xmlns:a16="http://schemas.microsoft.com/office/drawing/2014/main" id="{F7FC824C-3EF3-7C9B-4A6B-C010D05CB037}"/>
              </a:ext>
            </a:extLst>
          </p:cNvPr>
          <p:cNvSpPr/>
          <p:nvPr/>
        </p:nvSpPr>
        <p:spPr>
          <a:xfrm>
            <a:off x="9749532" y="2121992"/>
            <a:ext cx="496094" cy="496094"/>
          </a:xfrm>
          <a:prstGeom prst="roundRect">
            <a:avLst>
              <a:gd name="adj" fmla="val 153600"/>
            </a:avLst>
          </a:prstGeom>
          <a:solidFill>
            <a:srgbClr val="84C1FA"/>
          </a:solidFill>
          <a:ln/>
        </p:spPr>
        <p:txBody>
          <a:bodyPr>
            <a:spAutoFit/>
          </a:bodyPr>
          <a:lstStyle/>
          <a:p>
            <a:endParaRPr lang="en-US"/>
          </a:p>
        </p:txBody>
      </p:sp>
      <p:sp>
        <p:nvSpPr>
          <p:cNvPr id="11" name="Text 4">
            <a:extLst>
              <a:ext uri="{FF2B5EF4-FFF2-40B4-BE49-F238E27FC236}">
                <a16:creationId xmlns:a16="http://schemas.microsoft.com/office/drawing/2014/main" id="{9314F6E8-5726-7A15-B3E7-B8196EBFDBCA}"/>
              </a:ext>
            </a:extLst>
          </p:cNvPr>
          <p:cNvSpPr/>
          <p:nvPr/>
        </p:nvSpPr>
        <p:spPr>
          <a:xfrm>
            <a:off x="10023060" y="2246015"/>
            <a:ext cx="73738" cy="289310"/>
          </a:xfrm>
          <a:prstGeom prst="rect">
            <a:avLst/>
          </a:prstGeom>
          <a:noFill/>
          <a:ln/>
        </p:spPr>
        <p:txBody>
          <a:bodyPr wrap="none" lIns="0" tIns="0" rIns="0" bIns="0" rtlCol="0" anchor="t">
            <a:spAutoFit/>
          </a:bodyPr>
          <a:lstStyle/>
          <a:p>
            <a:pPr algn="r" rtl="1">
              <a:lnSpc>
                <a:spcPts val="2500"/>
              </a:lnSpc>
            </a:pPr>
            <a:r>
              <a:rPr lang="en-US" sz="1542" dirty="0">
                <a:latin typeface="Alexandria" pitchFamily="2" charset="-78"/>
                <a:ea typeface="Instrument Sans Semi Bold" pitchFamily="34" charset="-122"/>
                <a:cs typeface="Alexandria" pitchFamily="2" charset="-78"/>
              </a:rPr>
              <a:t>1</a:t>
            </a:r>
            <a:endParaRPr lang="en-US" sz="1542"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974500E6-732E-CDDC-1F37-273A57E85798}"/>
              </a:ext>
            </a:extLst>
          </p:cNvPr>
          <p:cNvSpPr/>
          <p:nvPr/>
        </p:nvSpPr>
        <p:spPr>
          <a:xfrm>
            <a:off x="8901581" y="2783483"/>
            <a:ext cx="244458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تعريف الغايات التعليمية</a:t>
            </a:r>
            <a:endParaRPr lang="en-US" sz="1625"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C1D3E69A-3027-BFF0-E535-F53B97E4653F}"/>
              </a:ext>
            </a:extLst>
          </p:cNvPr>
          <p:cNvSpPr/>
          <p:nvPr/>
        </p:nvSpPr>
        <p:spPr>
          <a:xfrm>
            <a:off x="8648998" y="3141167"/>
            <a:ext cx="2697163" cy="933076"/>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تحديد أهداف واضحة لاستخدام الذكاء الاصطناعي، كتحسين التفاعل أو تقديم التعليم الشخصي</a:t>
            </a:r>
            <a:endParaRPr lang="en-US"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F3B72A03-F8B1-FD7C-F044-4DFE3FEA6D1F}"/>
              </a:ext>
            </a:extLst>
          </p:cNvPr>
          <p:cNvSpPr/>
          <p:nvPr/>
        </p:nvSpPr>
        <p:spPr>
          <a:xfrm>
            <a:off x="5233492" y="2370039"/>
            <a:ext cx="3065859" cy="1749326"/>
          </a:xfrm>
          <a:prstGeom prst="roundRect">
            <a:avLst>
              <a:gd name="adj" fmla="val 5227"/>
            </a:avLst>
          </a:prstGeom>
          <a:solidFill>
            <a:srgbClr val="FFFFFF"/>
          </a:solidFill>
          <a:ln/>
        </p:spPr>
        <p:txBody>
          <a:bodyPr>
            <a:spAutoFit/>
          </a:bodyPr>
          <a:lstStyle/>
          <a:p>
            <a:endParaRPr lang="en-US"/>
          </a:p>
        </p:txBody>
      </p:sp>
      <p:sp>
        <p:nvSpPr>
          <p:cNvPr id="15" name="Shape 8">
            <a:extLst>
              <a:ext uri="{FF2B5EF4-FFF2-40B4-BE49-F238E27FC236}">
                <a16:creationId xmlns:a16="http://schemas.microsoft.com/office/drawing/2014/main" id="{4A5FA8D2-520A-D257-2CD3-EAA658D926D2}"/>
              </a:ext>
            </a:extLst>
          </p:cNvPr>
          <p:cNvSpPr/>
          <p:nvPr/>
        </p:nvSpPr>
        <p:spPr>
          <a:xfrm>
            <a:off x="5233492" y="2350988"/>
            <a:ext cx="3065859" cy="76200"/>
          </a:xfrm>
          <a:prstGeom prst="roundRect">
            <a:avLst>
              <a:gd name="adj" fmla="val 195349"/>
            </a:avLst>
          </a:prstGeom>
          <a:solidFill>
            <a:srgbClr val="84C1FA"/>
          </a:solidFill>
          <a:ln/>
        </p:spPr>
        <p:txBody>
          <a:bodyPr>
            <a:spAutoFit/>
          </a:bodyPr>
          <a:lstStyle/>
          <a:p>
            <a:endParaRPr lang="en-US"/>
          </a:p>
        </p:txBody>
      </p:sp>
      <p:sp>
        <p:nvSpPr>
          <p:cNvPr id="16" name="Shape 9">
            <a:extLst>
              <a:ext uri="{FF2B5EF4-FFF2-40B4-BE49-F238E27FC236}">
                <a16:creationId xmlns:a16="http://schemas.microsoft.com/office/drawing/2014/main" id="{9D45BFA8-B174-6B2C-8511-B7EE5DDC1ED0}"/>
              </a:ext>
            </a:extLst>
          </p:cNvPr>
          <p:cNvSpPr/>
          <p:nvPr/>
        </p:nvSpPr>
        <p:spPr>
          <a:xfrm>
            <a:off x="6518375" y="2121992"/>
            <a:ext cx="496094" cy="496094"/>
          </a:xfrm>
          <a:prstGeom prst="roundRect">
            <a:avLst>
              <a:gd name="adj" fmla="val 153600"/>
            </a:avLst>
          </a:prstGeom>
          <a:solidFill>
            <a:srgbClr val="84C1FA"/>
          </a:solidFill>
          <a:ln/>
        </p:spPr>
        <p:txBody>
          <a:bodyPr>
            <a:spAutoFit/>
          </a:bodyPr>
          <a:lstStyle/>
          <a:p>
            <a:endParaRPr lang="en-US"/>
          </a:p>
        </p:txBody>
      </p:sp>
      <p:sp>
        <p:nvSpPr>
          <p:cNvPr id="17" name="Text 10">
            <a:extLst>
              <a:ext uri="{FF2B5EF4-FFF2-40B4-BE49-F238E27FC236}">
                <a16:creationId xmlns:a16="http://schemas.microsoft.com/office/drawing/2014/main" id="{B81E59B2-ED0A-BC14-2AAD-36D996F865C8}"/>
              </a:ext>
            </a:extLst>
          </p:cNvPr>
          <p:cNvSpPr/>
          <p:nvPr/>
        </p:nvSpPr>
        <p:spPr>
          <a:xfrm>
            <a:off x="6750225" y="2246015"/>
            <a:ext cx="115416" cy="289310"/>
          </a:xfrm>
          <a:prstGeom prst="rect">
            <a:avLst/>
          </a:prstGeom>
          <a:noFill/>
          <a:ln/>
        </p:spPr>
        <p:txBody>
          <a:bodyPr wrap="none" lIns="0" tIns="0" rIns="0" bIns="0" rtlCol="0" anchor="t">
            <a:spAutoFit/>
          </a:bodyPr>
          <a:lstStyle/>
          <a:p>
            <a:pPr algn="r" rtl="1">
              <a:lnSpc>
                <a:spcPts val="2500"/>
              </a:lnSpc>
            </a:pPr>
            <a:r>
              <a:rPr lang="en-US" sz="1542" dirty="0">
                <a:latin typeface="Alexandria" pitchFamily="2" charset="-78"/>
                <a:ea typeface="Instrument Sans Semi Bold" pitchFamily="34" charset="-122"/>
                <a:cs typeface="Alexandria" pitchFamily="2" charset="-78"/>
              </a:rPr>
              <a:t>2</a:t>
            </a:r>
            <a:endParaRPr lang="en-US" sz="1542" dirty="0">
              <a:latin typeface="Alexandria" pitchFamily="2" charset="-78"/>
              <a:cs typeface="Alexandria" pitchFamily="2" charset="-78"/>
            </a:endParaRPr>
          </a:p>
        </p:txBody>
      </p:sp>
      <p:sp>
        <p:nvSpPr>
          <p:cNvPr id="19" name="Text 11">
            <a:extLst>
              <a:ext uri="{FF2B5EF4-FFF2-40B4-BE49-F238E27FC236}">
                <a16:creationId xmlns:a16="http://schemas.microsoft.com/office/drawing/2014/main" id="{1367D947-9594-115A-B67F-5D18C678739B}"/>
              </a:ext>
            </a:extLst>
          </p:cNvPr>
          <p:cNvSpPr/>
          <p:nvPr/>
        </p:nvSpPr>
        <p:spPr>
          <a:xfrm>
            <a:off x="5939728" y="2783483"/>
            <a:ext cx="2175275"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وضع إرشادات أخلاقية</a:t>
            </a:r>
            <a:endParaRPr lang="en-US" sz="1625"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E363E4F0-6EE3-CB70-BE1A-77CA4CA6DF3F}"/>
              </a:ext>
            </a:extLst>
          </p:cNvPr>
          <p:cNvSpPr/>
          <p:nvPr/>
        </p:nvSpPr>
        <p:spPr>
          <a:xfrm>
            <a:off x="5417840" y="3141167"/>
            <a:ext cx="2697163" cy="933076"/>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ضمان الخصوصية وحماية بيانات الطلاب عبر سياسات واضحة وشفافة</a:t>
            </a:r>
            <a:endParaRPr lang="en-US" dirty="0">
              <a:latin typeface="Alexandria" pitchFamily="2" charset="-78"/>
              <a:cs typeface="Alexandria" pitchFamily="2" charset="-78"/>
            </a:endParaRPr>
          </a:p>
        </p:txBody>
      </p:sp>
      <p:sp>
        <p:nvSpPr>
          <p:cNvPr id="21" name="Shape 13">
            <a:extLst>
              <a:ext uri="{FF2B5EF4-FFF2-40B4-BE49-F238E27FC236}">
                <a16:creationId xmlns:a16="http://schemas.microsoft.com/office/drawing/2014/main" id="{C5A1D6B6-DEF4-0123-23ED-957C268352B1}"/>
              </a:ext>
            </a:extLst>
          </p:cNvPr>
          <p:cNvSpPr/>
          <p:nvPr/>
        </p:nvSpPr>
        <p:spPr>
          <a:xfrm>
            <a:off x="5233492" y="4532710"/>
            <a:ext cx="6297018" cy="1484709"/>
          </a:xfrm>
          <a:prstGeom prst="roundRect">
            <a:avLst>
              <a:gd name="adj" fmla="val 6159"/>
            </a:avLst>
          </a:prstGeom>
          <a:solidFill>
            <a:srgbClr val="FFFFFF"/>
          </a:solidFill>
          <a:ln/>
        </p:spPr>
        <p:txBody>
          <a:bodyPr>
            <a:spAutoFit/>
          </a:bodyPr>
          <a:lstStyle/>
          <a:p>
            <a:endParaRPr lang="en-US"/>
          </a:p>
        </p:txBody>
      </p:sp>
      <p:sp>
        <p:nvSpPr>
          <p:cNvPr id="22" name="Shape 14">
            <a:extLst>
              <a:ext uri="{FF2B5EF4-FFF2-40B4-BE49-F238E27FC236}">
                <a16:creationId xmlns:a16="http://schemas.microsoft.com/office/drawing/2014/main" id="{61C8169D-341A-EC9E-6C97-399B2186CA85}"/>
              </a:ext>
            </a:extLst>
          </p:cNvPr>
          <p:cNvSpPr/>
          <p:nvPr/>
        </p:nvSpPr>
        <p:spPr>
          <a:xfrm>
            <a:off x="5233492" y="4513659"/>
            <a:ext cx="6297018" cy="76200"/>
          </a:xfrm>
          <a:prstGeom prst="roundRect">
            <a:avLst>
              <a:gd name="adj" fmla="val 195349"/>
            </a:avLst>
          </a:prstGeom>
          <a:solidFill>
            <a:srgbClr val="84C1FA"/>
          </a:solidFill>
          <a:ln/>
        </p:spPr>
        <p:txBody>
          <a:bodyPr>
            <a:spAutoFit/>
          </a:bodyPr>
          <a:lstStyle/>
          <a:p>
            <a:endParaRPr lang="en-US"/>
          </a:p>
        </p:txBody>
      </p:sp>
      <p:sp>
        <p:nvSpPr>
          <p:cNvPr id="24" name="Shape 15">
            <a:extLst>
              <a:ext uri="{FF2B5EF4-FFF2-40B4-BE49-F238E27FC236}">
                <a16:creationId xmlns:a16="http://schemas.microsoft.com/office/drawing/2014/main" id="{4EBA6898-6352-3956-76E2-74C1FF969095}"/>
              </a:ext>
            </a:extLst>
          </p:cNvPr>
          <p:cNvSpPr/>
          <p:nvPr/>
        </p:nvSpPr>
        <p:spPr>
          <a:xfrm>
            <a:off x="8133954" y="4284663"/>
            <a:ext cx="496094" cy="496094"/>
          </a:xfrm>
          <a:prstGeom prst="roundRect">
            <a:avLst>
              <a:gd name="adj" fmla="val 153600"/>
            </a:avLst>
          </a:prstGeom>
          <a:solidFill>
            <a:srgbClr val="84C1FA"/>
          </a:solidFill>
          <a:ln/>
        </p:spPr>
        <p:txBody>
          <a:bodyPr>
            <a:spAutoFit/>
          </a:bodyPr>
          <a:lstStyle/>
          <a:p>
            <a:endParaRPr lang="en-US"/>
          </a:p>
        </p:txBody>
      </p:sp>
      <p:sp>
        <p:nvSpPr>
          <p:cNvPr id="26" name="Text 16">
            <a:extLst>
              <a:ext uri="{FF2B5EF4-FFF2-40B4-BE49-F238E27FC236}">
                <a16:creationId xmlns:a16="http://schemas.microsoft.com/office/drawing/2014/main" id="{8ABBEDA8-6DC1-3033-770F-76A32CDAF8DB}"/>
              </a:ext>
            </a:extLst>
          </p:cNvPr>
          <p:cNvSpPr/>
          <p:nvPr/>
        </p:nvSpPr>
        <p:spPr>
          <a:xfrm>
            <a:off x="8364200" y="4408686"/>
            <a:ext cx="117020" cy="289310"/>
          </a:xfrm>
          <a:prstGeom prst="rect">
            <a:avLst/>
          </a:prstGeom>
          <a:noFill/>
          <a:ln/>
        </p:spPr>
        <p:txBody>
          <a:bodyPr wrap="none" lIns="0" tIns="0" rIns="0" bIns="0" rtlCol="0" anchor="t">
            <a:spAutoFit/>
          </a:bodyPr>
          <a:lstStyle/>
          <a:p>
            <a:pPr algn="r" rtl="1">
              <a:lnSpc>
                <a:spcPts val="2500"/>
              </a:lnSpc>
            </a:pPr>
            <a:r>
              <a:rPr lang="en-US" sz="1542" dirty="0">
                <a:latin typeface="Alexandria" pitchFamily="2" charset="-78"/>
                <a:ea typeface="Instrument Sans Semi Bold" pitchFamily="34" charset="-122"/>
                <a:cs typeface="Alexandria" pitchFamily="2" charset="-78"/>
              </a:rPr>
              <a:t>3</a:t>
            </a:r>
            <a:endParaRPr lang="en-US" sz="1542" dirty="0">
              <a:latin typeface="Alexandria" pitchFamily="2" charset="-78"/>
              <a:cs typeface="Alexandria" pitchFamily="2" charset="-78"/>
            </a:endParaRPr>
          </a:p>
        </p:txBody>
      </p:sp>
      <p:sp>
        <p:nvSpPr>
          <p:cNvPr id="27" name="Text 17">
            <a:extLst>
              <a:ext uri="{FF2B5EF4-FFF2-40B4-BE49-F238E27FC236}">
                <a16:creationId xmlns:a16="http://schemas.microsoft.com/office/drawing/2014/main" id="{5E9986C2-55BD-1E23-9620-BDEDA3D5DAC4}"/>
              </a:ext>
            </a:extLst>
          </p:cNvPr>
          <p:cNvSpPr/>
          <p:nvPr/>
        </p:nvSpPr>
        <p:spPr>
          <a:xfrm>
            <a:off x="8337325" y="4946154"/>
            <a:ext cx="3008837"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التعاون مع شركات التكنولوجيا</a:t>
            </a:r>
            <a:endParaRPr lang="en-US" sz="1625" b="1" dirty="0">
              <a:solidFill>
                <a:schemeClr val="accent2">
                  <a:lumMod val="75000"/>
                </a:schemeClr>
              </a:solidFill>
              <a:latin typeface="Alexandria" pitchFamily="2" charset="-78"/>
              <a:cs typeface="Alexandria" pitchFamily="2" charset="-78"/>
            </a:endParaRPr>
          </a:p>
        </p:txBody>
      </p:sp>
      <p:sp>
        <p:nvSpPr>
          <p:cNvPr id="28" name="Text 18">
            <a:extLst>
              <a:ext uri="{FF2B5EF4-FFF2-40B4-BE49-F238E27FC236}">
                <a16:creationId xmlns:a16="http://schemas.microsoft.com/office/drawing/2014/main" id="{F7AAA07E-8F41-4103-C9E7-F34FF1A05FA2}"/>
              </a:ext>
            </a:extLst>
          </p:cNvPr>
          <p:cNvSpPr/>
          <p:nvPr/>
        </p:nvSpPr>
        <p:spPr>
          <a:xfrm>
            <a:off x="5417840" y="5303838"/>
            <a:ext cx="5928320"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تطوير أدوات ذكاء اصطناعي تُناسب احتياجات التعليم عبر شراكات استراتيجية مع شركات التقنية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88596816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9871E9D-24EA-C423-F219-643A5AB7D4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99374" y="1334418"/>
            <a:ext cx="3722904" cy="4976963"/>
          </a:xfrm>
          <a:prstGeom prst="rect">
            <a:avLst/>
          </a:prstGeom>
        </p:spPr>
      </p:pic>
      <p:sp>
        <p:nvSpPr>
          <p:cNvPr id="9" name="Text 2">
            <a:extLst>
              <a:ext uri="{FF2B5EF4-FFF2-40B4-BE49-F238E27FC236}">
                <a16:creationId xmlns:a16="http://schemas.microsoft.com/office/drawing/2014/main" id="{C3E2B1CF-AEBE-0DF5-DF18-65DA9F7C174E}"/>
              </a:ext>
            </a:extLst>
          </p:cNvPr>
          <p:cNvSpPr/>
          <p:nvPr/>
        </p:nvSpPr>
        <p:spPr>
          <a:xfrm>
            <a:off x="1865473" y="1335916"/>
            <a:ext cx="6017674"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تقنيات التعليم </a:t>
            </a:r>
            <a:r>
              <a:rPr lang="en-US" sz="2800" b="1" dirty="0" err="1">
                <a:solidFill>
                  <a:srgbClr val="00B0F0"/>
                </a:solidFill>
                <a:latin typeface="Alexandria" pitchFamily="2" charset="-78"/>
                <a:ea typeface="Instrument Sans Semi Bold" pitchFamily="34" charset="-122"/>
                <a:cs typeface="Alexandria" pitchFamily="2" charset="-78"/>
              </a:rPr>
              <a:t>الإلكتروني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والمدمج</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10" name="Shape 3">
            <a:extLst>
              <a:ext uri="{FF2B5EF4-FFF2-40B4-BE49-F238E27FC236}">
                <a16:creationId xmlns:a16="http://schemas.microsoft.com/office/drawing/2014/main" id="{97734B30-1BD6-D46F-0947-6EF1492FCF84}"/>
              </a:ext>
            </a:extLst>
          </p:cNvPr>
          <p:cNvSpPr/>
          <p:nvPr/>
        </p:nvSpPr>
        <p:spPr>
          <a:xfrm>
            <a:off x="542428" y="2060848"/>
            <a:ext cx="3734042" cy="4176464"/>
          </a:xfrm>
          <a:prstGeom prst="roundRect">
            <a:avLst>
              <a:gd name="adj" fmla="val 7881"/>
            </a:avLst>
          </a:prstGeom>
          <a:solidFill>
            <a:srgbClr val="84C1FA"/>
          </a:solidFill>
          <a:ln/>
        </p:spPr>
        <p:txBody>
          <a:bodyPr wrap="square">
            <a:spAutoFit/>
          </a:bodyPr>
          <a:lstStyle/>
          <a:p>
            <a:endParaRPr lang="en-US"/>
          </a:p>
        </p:txBody>
      </p:sp>
      <p:sp>
        <p:nvSpPr>
          <p:cNvPr id="11" name="Text 4">
            <a:extLst>
              <a:ext uri="{FF2B5EF4-FFF2-40B4-BE49-F238E27FC236}">
                <a16:creationId xmlns:a16="http://schemas.microsoft.com/office/drawing/2014/main" id="{E38A8CAA-C2A3-D4F1-2B2B-6BCEE0B57692}"/>
              </a:ext>
            </a:extLst>
          </p:cNvPr>
          <p:cNvSpPr/>
          <p:nvPr/>
        </p:nvSpPr>
        <p:spPr>
          <a:xfrm>
            <a:off x="668001" y="2372910"/>
            <a:ext cx="305211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التعليم الإلكتروني (e-learning)</a:t>
            </a:r>
            <a:endParaRPr lang="en-US" sz="1625"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3336EAF8-4997-E54C-D29D-804C07876592}"/>
              </a:ext>
            </a:extLst>
          </p:cNvPr>
          <p:cNvSpPr/>
          <p:nvPr/>
        </p:nvSpPr>
        <p:spPr>
          <a:xfrm>
            <a:off x="668826" y="2897814"/>
            <a:ext cx="3197702" cy="933076"/>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استخدام الإنترنت والأدوات الرقمية لتقديم المواد التعليمية عبر فيديوهات ورسوم توضيحية واختبارات تفاعلية.</a:t>
            </a:r>
            <a:endParaRPr lang="en-US"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0623A6FE-09C4-889D-BD12-F43849A2DED1}"/>
              </a:ext>
            </a:extLst>
          </p:cNvPr>
          <p:cNvSpPr/>
          <p:nvPr/>
        </p:nvSpPr>
        <p:spPr>
          <a:xfrm>
            <a:off x="570756" y="4540317"/>
            <a:ext cx="3393843"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المرونة:</a:t>
            </a:r>
            <a:r>
              <a:rPr lang="en-US" dirty="0">
                <a:solidFill>
                  <a:srgbClr val="1E3063"/>
                </a:solidFill>
                <a:latin typeface="Alexandria" pitchFamily="2" charset="-78"/>
                <a:ea typeface="Instrument Sans Medium" pitchFamily="34" charset="-122"/>
                <a:cs typeface="Alexandria" pitchFamily="2" charset="-78"/>
              </a:rPr>
              <a:t> الوصول في أي وقت ومكان</a:t>
            </a:r>
            <a:endParaRPr lang="en-US" dirty="0">
              <a:latin typeface="Alexandria" pitchFamily="2" charset="-78"/>
              <a:cs typeface="Alexandria" pitchFamily="2" charset="-78"/>
            </a:endParaRPr>
          </a:p>
          <a:p>
            <a:pPr marL="285739" indent="-285739" algn="r" rtl="1">
              <a:lnSpc>
                <a:spcPct val="1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التخصيص:</a:t>
            </a:r>
            <a:r>
              <a:rPr lang="en-US" dirty="0">
                <a:solidFill>
                  <a:srgbClr val="1E3063"/>
                </a:solidFill>
                <a:latin typeface="Alexandria" pitchFamily="2" charset="-78"/>
                <a:ea typeface="Instrument Sans Medium" pitchFamily="34" charset="-122"/>
                <a:cs typeface="Alexandria" pitchFamily="2" charset="-78"/>
              </a:rPr>
              <a:t> مناهج وفق احتياجات كل طالب</a:t>
            </a:r>
            <a:endParaRPr lang="en-US" dirty="0">
              <a:latin typeface="Alexandria" pitchFamily="2" charset="-78"/>
              <a:cs typeface="Alexandria" pitchFamily="2" charset="-78"/>
            </a:endParaRPr>
          </a:p>
          <a:p>
            <a:pPr marL="285739" indent="-285739" algn="r" rtl="1">
              <a:lnSpc>
                <a:spcPct val="1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التوفير:</a:t>
            </a:r>
            <a:r>
              <a:rPr lang="en-US" dirty="0">
                <a:solidFill>
                  <a:srgbClr val="1E3063"/>
                </a:solidFill>
                <a:latin typeface="Alexandria" pitchFamily="2" charset="-78"/>
                <a:ea typeface="Instrument Sans Medium" pitchFamily="34" charset="-122"/>
                <a:cs typeface="Alexandria" pitchFamily="2" charset="-78"/>
              </a:rPr>
              <a:t> تقليل تكاليف السفر والمرافق</a:t>
            </a:r>
            <a:endParaRPr lang="en-US" dirty="0">
              <a:latin typeface="Alexandria" pitchFamily="2" charset="-78"/>
              <a:cs typeface="Alexandria" pitchFamily="2" charset="-78"/>
            </a:endParaRPr>
          </a:p>
        </p:txBody>
      </p:sp>
      <p:sp>
        <p:nvSpPr>
          <p:cNvPr id="14" name="Text 7">
            <a:extLst>
              <a:ext uri="{FF2B5EF4-FFF2-40B4-BE49-F238E27FC236}">
                <a16:creationId xmlns:a16="http://schemas.microsoft.com/office/drawing/2014/main" id="{0B28B7F1-8780-F9B1-257D-4CB9F1E19D6D}"/>
              </a:ext>
            </a:extLst>
          </p:cNvPr>
          <p:cNvSpPr/>
          <p:nvPr/>
        </p:nvSpPr>
        <p:spPr>
          <a:xfrm>
            <a:off x="4192627" y="2313782"/>
            <a:ext cx="3806747" cy="243849"/>
          </a:xfrm>
          <a:prstGeom prst="rect">
            <a:avLst/>
          </a:prstGeom>
          <a:noFill/>
          <a:ln/>
        </p:spPr>
        <p:txBody>
          <a:bodyPr wrap="squar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التعليم المدمج (Blended Learning)</a:t>
            </a:r>
            <a:endParaRPr lang="en-US" sz="1625"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EF3B12B6-2349-7CD7-670F-E35D00A80A5C}"/>
              </a:ext>
            </a:extLst>
          </p:cNvPr>
          <p:cNvSpPr/>
          <p:nvPr/>
        </p:nvSpPr>
        <p:spPr>
          <a:xfrm>
            <a:off x="4564489" y="2715496"/>
            <a:ext cx="2946797" cy="1256241"/>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مزيج من التعلم التقليدي في الفصل مع التعلم الإلكتروني، يجمع بين التفاعل المباشر مع المعلمين واستكمال الأنشطة عبر الإنترنت.</a:t>
            </a:r>
            <a:endParaRPr lang="en-US" dirty="0">
              <a:latin typeface="Alexandria" pitchFamily="2" charset="-78"/>
              <a:cs typeface="Alexandria" pitchFamily="2" charset="-78"/>
            </a:endParaRPr>
          </a:p>
        </p:txBody>
      </p:sp>
      <p:sp>
        <p:nvSpPr>
          <p:cNvPr id="16" name="Text 9">
            <a:extLst>
              <a:ext uri="{FF2B5EF4-FFF2-40B4-BE49-F238E27FC236}">
                <a16:creationId xmlns:a16="http://schemas.microsoft.com/office/drawing/2014/main" id="{FBB047D8-618A-1A8E-5AE2-12C1D766FBFE}"/>
              </a:ext>
            </a:extLst>
          </p:cNvPr>
          <p:cNvSpPr/>
          <p:nvPr/>
        </p:nvSpPr>
        <p:spPr>
          <a:xfrm>
            <a:off x="4233825" y="4225159"/>
            <a:ext cx="3522972" cy="2091085"/>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en-US" dirty="0">
                <a:solidFill>
                  <a:srgbClr val="1E3063"/>
                </a:solidFill>
                <a:latin typeface="Alexandria" pitchFamily="2" charset="-78"/>
                <a:ea typeface="Instrument Sans Medium" pitchFamily="34" charset="-122"/>
                <a:cs typeface="Alexandria" pitchFamily="2" charset="-78"/>
              </a:rPr>
              <a:t>تحقيق التوازن بين التعلم الذاتي والجماعي</a:t>
            </a:r>
            <a:endParaRPr lang="en-US" dirty="0">
              <a:latin typeface="Alexandria" pitchFamily="2" charset="-78"/>
              <a:cs typeface="Alexandria" pitchFamily="2" charset="-78"/>
            </a:endParaRPr>
          </a:p>
          <a:p>
            <a:pPr marL="285739" indent="-285739" algn="r" rtl="1">
              <a:lnSpc>
                <a:spcPct val="200000"/>
              </a:lnSpc>
              <a:buSzPct val="100000"/>
              <a:buChar char="•"/>
            </a:pPr>
            <a:r>
              <a:rPr lang="en-US" dirty="0">
                <a:solidFill>
                  <a:srgbClr val="1E3063"/>
                </a:solidFill>
                <a:latin typeface="Alexandria" pitchFamily="2" charset="-78"/>
                <a:ea typeface="Instrument Sans Medium" pitchFamily="34" charset="-122"/>
                <a:cs typeface="Alexandria" pitchFamily="2" charset="-78"/>
              </a:rPr>
              <a:t>بيئة تعليمية مرنة تناسب الاحتياجات المختلفة</a:t>
            </a:r>
            <a:endParaRPr lang="en-US" dirty="0">
              <a:latin typeface="Alexandria" pitchFamily="2" charset="-78"/>
              <a:cs typeface="Alexandria" pitchFamily="2" charset="-78"/>
            </a:endParaRPr>
          </a:p>
          <a:p>
            <a:pPr marL="285739" indent="-285739" algn="r" rtl="1">
              <a:lnSpc>
                <a:spcPct val="200000"/>
              </a:lnSpc>
              <a:buSzPct val="100000"/>
              <a:buChar char="•"/>
            </a:pPr>
            <a:r>
              <a:rPr lang="en-US" dirty="0">
                <a:solidFill>
                  <a:srgbClr val="1E3063"/>
                </a:solidFill>
                <a:latin typeface="Alexandria" pitchFamily="2" charset="-78"/>
                <a:ea typeface="Instrument Sans Medium" pitchFamily="34" charset="-122"/>
                <a:cs typeface="Alexandria" pitchFamily="2" charset="-78"/>
              </a:rPr>
              <a:t>تنمية المهارات الرقمية للطلاب</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2273604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D79C147-ED06-613B-F5B7-2A7AB5648E26}"/>
              </a:ext>
            </a:extLst>
          </p:cNvPr>
          <p:cNvSpPr/>
          <p:nvPr/>
        </p:nvSpPr>
        <p:spPr>
          <a:xfrm>
            <a:off x="7774879" y="1312662"/>
            <a:ext cx="3829575"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أنماط </a:t>
            </a:r>
            <a:r>
              <a:rPr lang="en-US" sz="2800" b="1" dirty="0" err="1">
                <a:solidFill>
                  <a:srgbClr val="00B0F0"/>
                </a:solidFill>
                <a:latin typeface="Alexandria" pitchFamily="2" charset="-78"/>
                <a:ea typeface="Instrument Sans Semi Bold" pitchFamily="34" charset="-122"/>
                <a:cs typeface="Alexandria" pitchFamily="2" charset="-78"/>
              </a:rPr>
              <a:t>التعليم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المدمج</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3D11095C-957F-5471-1D82-B9DEB7CF626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0" y="2913162"/>
            <a:ext cx="5434508" cy="661492"/>
          </a:xfrm>
          <a:prstGeom prst="rect">
            <a:avLst/>
          </a:prstGeom>
        </p:spPr>
      </p:pic>
      <p:sp>
        <p:nvSpPr>
          <p:cNvPr id="8" name="Text 1">
            <a:extLst>
              <a:ext uri="{FF2B5EF4-FFF2-40B4-BE49-F238E27FC236}">
                <a16:creationId xmlns:a16="http://schemas.microsoft.com/office/drawing/2014/main" id="{483F203B-8007-D23B-2AD1-FD5162CD944A}"/>
              </a:ext>
            </a:extLst>
          </p:cNvPr>
          <p:cNvSpPr/>
          <p:nvPr/>
        </p:nvSpPr>
        <p:spPr>
          <a:xfrm>
            <a:off x="8911013" y="3739952"/>
            <a:ext cx="245419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نموذج الدرس المعكوس</a:t>
            </a:r>
            <a:endParaRPr lang="en-US" sz="1625"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80AFDBEA-0D8E-1F2B-F2ED-782BFB1CDCC3}"/>
              </a:ext>
            </a:extLst>
          </p:cNvPr>
          <p:cNvSpPr/>
          <p:nvPr/>
        </p:nvSpPr>
        <p:spPr>
          <a:xfrm>
            <a:off x="6261298" y="4097635"/>
            <a:ext cx="5103912" cy="798424"/>
          </a:xfrm>
          <a:prstGeom prst="rect">
            <a:avLst/>
          </a:prstGeom>
          <a:noFill/>
          <a:ln/>
        </p:spPr>
        <p:txBody>
          <a:bodyPr wrap="square" lIns="0" tIns="0" rIns="0" bIns="0" rtlCol="0" anchor="t">
            <a:spAutoFit/>
          </a:bodyPr>
          <a:lstStyle/>
          <a:p>
            <a:pPr algn="r" rtl="1">
              <a:lnSpc>
                <a:spcPct val="200000"/>
              </a:lnSpc>
            </a:pPr>
            <a:r>
              <a:rPr lang="en-US" dirty="0">
                <a:solidFill>
                  <a:srgbClr val="1E3063"/>
                </a:solidFill>
                <a:latin typeface="Alexandria" pitchFamily="2" charset="-78"/>
                <a:ea typeface="Instrument Sans Medium" pitchFamily="34" charset="-122"/>
                <a:cs typeface="Alexandria" pitchFamily="2" charset="-78"/>
              </a:rPr>
              <a:t>يتلقى الطلاب المحتوى عبر الإنترنت قبل الحصة، ويُخصص وقت الفصل للنقاشات والأنشطة العملية</a:t>
            </a:r>
            <a:endParaRPr lang="en-US"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50D5A1B7-DA70-4AE1-0E6F-3C3300BA325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1492" y="2913162"/>
            <a:ext cx="5434508" cy="661492"/>
          </a:xfrm>
          <a:prstGeom prst="rect">
            <a:avLst/>
          </a:prstGeom>
        </p:spPr>
      </p:pic>
      <p:sp>
        <p:nvSpPr>
          <p:cNvPr id="11" name="Text 3">
            <a:extLst>
              <a:ext uri="{FF2B5EF4-FFF2-40B4-BE49-F238E27FC236}">
                <a16:creationId xmlns:a16="http://schemas.microsoft.com/office/drawing/2014/main" id="{BB6F6E42-F340-45E2-D039-ABD45966F0D2}"/>
              </a:ext>
            </a:extLst>
          </p:cNvPr>
          <p:cNvSpPr/>
          <p:nvPr/>
        </p:nvSpPr>
        <p:spPr>
          <a:xfrm>
            <a:off x="4613033" y="3739952"/>
            <a:ext cx="1317669"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التعلم الجزئي</a:t>
            </a:r>
            <a:endParaRPr lang="en-US" sz="1625"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7378C952-FBCC-0E42-A362-F6ACBB5A424A}"/>
              </a:ext>
            </a:extLst>
          </p:cNvPr>
          <p:cNvSpPr/>
          <p:nvPr/>
        </p:nvSpPr>
        <p:spPr>
          <a:xfrm>
            <a:off x="826790" y="4097635"/>
            <a:ext cx="5103912" cy="798424"/>
          </a:xfrm>
          <a:prstGeom prst="rect">
            <a:avLst/>
          </a:prstGeom>
          <a:noFill/>
          <a:ln/>
        </p:spPr>
        <p:txBody>
          <a:bodyPr wrap="square" lIns="0" tIns="0" rIns="0" bIns="0" rtlCol="0" anchor="t">
            <a:spAutoFit/>
          </a:bodyPr>
          <a:lstStyle/>
          <a:p>
            <a:pPr algn="r" rtl="1">
              <a:lnSpc>
                <a:spcPct val="200000"/>
              </a:lnSpc>
            </a:pPr>
            <a:r>
              <a:rPr lang="en-US" dirty="0">
                <a:solidFill>
                  <a:srgbClr val="1E3063"/>
                </a:solidFill>
                <a:latin typeface="Alexandria" pitchFamily="2" charset="-78"/>
                <a:ea typeface="Instrument Sans Medium" pitchFamily="34" charset="-122"/>
                <a:cs typeface="Alexandria" pitchFamily="2" charset="-78"/>
              </a:rPr>
              <a:t>التناوب بين الجلسات التقليدية والدروس الإلكترونية لتوفير تجربة تعلم أكثر تنوعاً وتفاعلية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60207617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9697C56-BDF9-025D-6403-FD5CFB97DB16}"/>
              </a:ext>
            </a:extLst>
          </p:cNvPr>
          <p:cNvSpPr/>
          <p:nvPr/>
        </p:nvSpPr>
        <p:spPr>
          <a:xfrm>
            <a:off x="7007762" y="1155869"/>
            <a:ext cx="4502836"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منصات إدارة التعلم (LMS)</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16625184-F2F8-48D9-2405-374CEFF7677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47332" y="1851025"/>
            <a:ext cx="4577134" cy="2828860"/>
          </a:xfrm>
          <a:prstGeom prst="rect">
            <a:avLst/>
          </a:prstGeom>
        </p:spPr>
      </p:pic>
      <p:sp>
        <p:nvSpPr>
          <p:cNvPr id="8" name="Text 1">
            <a:extLst>
              <a:ext uri="{FF2B5EF4-FFF2-40B4-BE49-F238E27FC236}">
                <a16:creationId xmlns:a16="http://schemas.microsoft.com/office/drawing/2014/main" id="{4B810AB4-3F37-B6E3-89F6-BE733D030256}"/>
              </a:ext>
            </a:extLst>
          </p:cNvPr>
          <p:cNvSpPr/>
          <p:nvPr/>
        </p:nvSpPr>
        <p:spPr>
          <a:xfrm>
            <a:off x="9126005" y="4785146"/>
            <a:ext cx="2404504"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منصة موودل (Moodle)</a:t>
            </a:r>
            <a:endParaRPr lang="en-US" sz="1625"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6FB18899-4C0E-C619-796C-D741314D9E7F}"/>
              </a:ext>
            </a:extLst>
          </p:cNvPr>
          <p:cNvSpPr/>
          <p:nvPr/>
        </p:nvSpPr>
        <p:spPr>
          <a:xfrm>
            <a:off x="6384032" y="5134828"/>
            <a:ext cx="5209030" cy="1229311"/>
          </a:xfrm>
          <a:prstGeom prst="rect">
            <a:avLst/>
          </a:prstGeom>
          <a:noFill/>
          <a:ln/>
        </p:spPr>
        <p:txBody>
          <a:bodyPr wrap="square" lIns="0" tIns="0" rIns="0" bIns="0" rtlCol="0" anchor="t">
            <a:spAutoFit/>
          </a:bodyPr>
          <a:lstStyle/>
          <a:p>
            <a:pPr algn="r" rtl="1">
              <a:lnSpc>
                <a:spcPct val="200000"/>
              </a:lnSpc>
            </a:pPr>
            <a:r>
              <a:rPr lang="en-US" dirty="0">
                <a:solidFill>
                  <a:srgbClr val="1E3063"/>
                </a:solidFill>
                <a:latin typeface="Alexandria" pitchFamily="2" charset="-78"/>
                <a:ea typeface="Instrument Sans Medium" pitchFamily="34" charset="-122"/>
                <a:cs typeface="Alexandria" pitchFamily="2" charset="-78"/>
              </a:rPr>
              <a:t>من أشهر منصات LMS، تُمكّن المعلمين من إنشاء وإدارة الدورات، تحميل المحتوى، ومتابعة تقدم الطلاب. تدعم التفاعل عبر المنتديات والواجبات الجماعية والتقييمات المتكاملة.</a:t>
            </a:r>
            <a:endParaRPr lang="en-US"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F77A67AD-270D-47F4-8531-6F35AB08BA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3671" y="1890474"/>
            <a:ext cx="4858444" cy="3002666"/>
          </a:xfrm>
          <a:prstGeom prst="rect">
            <a:avLst/>
          </a:prstGeom>
        </p:spPr>
      </p:pic>
      <p:sp>
        <p:nvSpPr>
          <p:cNvPr id="11" name="Text 3">
            <a:extLst>
              <a:ext uri="{FF2B5EF4-FFF2-40B4-BE49-F238E27FC236}">
                <a16:creationId xmlns:a16="http://schemas.microsoft.com/office/drawing/2014/main" id="{D584799E-11EC-0BDD-CA48-10DDE64003FE}"/>
              </a:ext>
            </a:extLst>
          </p:cNvPr>
          <p:cNvSpPr/>
          <p:nvPr/>
        </p:nvSpPr>
        <p:spPr>
          <a:xfrm>
            <a:off x="2746632" y="5006975"/>
            <a:ext cx="3246081"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منصة كلاس دوووم (ClassDojo)</a:t>
            </a:r>
            <a:endParaRPr lang="en-US" sz="1625"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3825FB34-A486-95B9-92B0-16A9C11A6024}"/>
              </a:ext>
            </a:extLst>
          </p:cNvPr>
          <p:cNvSpPr/>
          <p:nvPr/>
        </p:nvSpPr>
        <p:spPr>
          <a:xfrm>
            <a:off x="661492" y="5364659"/>
            <a:ext cx="5331222" cy="798424"/>
          </a:xfrm>
          <a:prstGeom prst="rect">
            <a:avLst/>
          </a:prstGeom>
          <a:noFill/>
          <a:ln/>
        </p:spPr>
        <p:txBody>
          <a:bodyPr wrap="square" lIns="0" tIns="0" rIns="0" bIns="0" rtlCol="0" anchor="t">
            <a:spAutoFit/>
          </a:bodyPr>
          <a:lstStyle/>
          <a:p>
            <a:pPr algn="r" rtl="1">
              <a:lnSpc>
                <a:spcPct val="200000"/>
              </a:lnSpc>
            </a:pPr>
            <a:r>
              <a:rPr lang="en-US" dirty="0">
                <a:solidFill>
                  <a:srgbClr val="1E3063"/>
                </a:solidFill>
                <a:latin typeface="Alexandria" pitchFamily="2" charset="-78"/>
                <a:ea typeface="Instrument Sans Medium" pitchFamily="34" charset="-122"/>
                <a:cs typeface="Alexandria" pitchFamily="2" charset="-78"/>
              </a:rPr>
              <a:t>شائعة في المدارس الابتدائية والثانوية، تُعزز التواصل بين الطلاب والمعلمين وأولياء الأمور مع ملاحظات فورية وأنشطة تفاعلية.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59471083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CAAB1F5-9CC5-4EF8-5258-E8A6AB5D1050}"/>
              </a:ext>
            </a:extLst>
          </p:cNvPr>
          <p:cNvSpPr/>
          <p:nvPr/>
        </p:nvSpPr>
        <p:spPr>
          <a:xfrm>
            <a:off x="7091668" y="1478140"/>
            <a:ext cx="4517263"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فوائد منصات </a:t>
            </a:r>
            <a:r>
              <a:rPr lang="en-US" sz="2800" b="1" dirty="0" err="1">
                <a:solidFill>
                  <a:srgbClr val="00B0F0"/>
                </a:solidFill>
                <a:latin typeface="Alexandria" pitchFamily="2" charset="-78"/>
                <a:ea typeface="Instrument Sans Semi Bold" pitchFamily="34" charset="-122"/>
                <a:cs typeface="Alexandria" pitchFamily="2" charset="-78"/>
              </a:rPr>
              <a:t>إدارة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التعلم</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Shape 2">
            <a:extLst>
              <a:ext uri="{FF2B5EF4-FFF2-40B4-BE49-F238E27FC236}">
                <a16:creationId xmlns:a16="http://schemas.microsoft.com/office/drawing/2014/main" id="{6BB3CC11-86F6-B94C-F872-39864270B058}"/>
              </a:ext>
            </a:extLst>
          </p:cNvPr>
          <p:cNvSpPr/>
          <p:nvPr/>
        </p:nvSpPr>
        <p:spPr>
          <a:xfrm>
            <a:off x="8067494" y="3358483"/>
            <a:ext cx="3541437" cy="2343648"/>
          </a:xfrm>
          <a:prstGeom prst="roundRect">
            <a:avLst>
              <a:gd name="adj" fmla="val 12226"/>
            </a:avLst>
          </a:prstGeom>
          <a:solidFill>
            <a:srgbClr val="CEE6FD"/>
          </a:solidFill>
          <a:ln/>
        </p:spPr>
        <p:txBody>
          <a:bodyPr wrap="square">
            <a:spAutoFit/>
          </a:bodyPr>
          <a:lstStyle/>
          <a:p>
            <a:endParaRPr lang="en-US"/>
          </a:p>
        </p:txBody>
      </p:sp>
      <p:sp>
        <p:nvSpPr>
          <p:cNvPr id="9" name="Text 3">
            <a:extLst>
              <a:ext uri="{FF2B5EF4-FFF2-40B4-BE49-F238E27FC236}">
                <a16:creationId xmlns:a16="http://schemas.microsoft.com/office/drawing/2014/main" id="{98460101-5868-FC40-8040-E049FC709268}"/>
              </a:ext>
            </a:extLst>
          </p:cNvPr>
          <p:cNvSpPr/>
          <p:nvPr/>
        </p:nvSpPr>
        <p:spPr>
          <a:xfrm>
            <a:off x="9943222" y="3523782"/>
            <a:ext cx="1500411"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الإدارة المركزية</a:t>
            </a:r>
            <a:endParaRPr lang="en-US" sz="1625"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3744669F-A36B-67FE-2516-3C0D1812E67C}"/>
              </a:ext>
            </a:extLst>
          </p:cNvPr>
          <p:cNvSpPr/>
          <p:nvPr/>
        </p:nvSpPr>
        <p:spPr>
          <a:xfrm>
            <a:off x="8151257" y="3881465"/>
            <a:ext cx="3292376" cy="1229311"/>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إدارة جميع جوانب العملية التعليمية من مكان واحد: المحتوى، التقييمات، والتفاعل مع الطلاب</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40523205-B811-D7DD-4293-66E3A5996917}"/>
              </a:ext>
            </a:extLst>
          </p:cNvPr>
          <p:cNvSpPr/>
          <p:nvPr/>
        </p:nvSpPr>
        <p:spPr>
          <a:xfrm>
            <a:off x="4425473" y="3358483"/>
            <a:ext cx="3560486" cy="2343648"/>
          </a:xfrm>
          <a:prstGeom prst="rect">
            <a:avLst/>
          </a:prstGeom>
          <a:solidFill>
            <a:srgbClr val="CEE6FD"/>
          </a:solidFill>
          <a:ln/>
        </p:spPr>
        <p:txBody>
          <a:bodyPr wrap="square">
            <a:spAutoFit/>
          </a:bodyPr>
          <a:lstStyle/>
          <a:p>
            <a:endParaRPr lang="en-US"/>
          </a:p>
        </p:txBody>
      </p:sp>
      <p:sp>
        <p:nvSpPr>
          <p:cNvPr id="12" name="Shape 6">
            <a:extLst>
              <a:ext uri="{FF2B5EF4-FFF2-40B4-BE49-F238E27FC236}">
                <a16:creationId xmlns:a16="http://schemas.microsoft.com/office/drawing/2014/main" id="{32981F6E-087F-4A5A-099C-C7D1D559EDC9}"/>
              </a:ext>
            </a:extLst>
          </p:cNvPr>
          <p:cNvSpPr/>
          <p:nvPr/>
        </p:nvSpPr>
        <p:spPr>
          <a:xfrm>
            <a:off x="4362985" y="3358483"/>
            <a:ext cx="19050" cy="1217513"/>
          </a:xfrm>
          <a:prstGeom prst="roundRect">
            <a:avLst>
              <a:gd name="adj" fmla="val 781396"/>
            </a:avLst>
          </a:prstGeom>
          <a:solidFill>
            <a:srgbClr val="B4CCE3"/>
          </a:solidFill>
          <a:ln/>
        </p:spPr>
        <p:txBody>
          <a:bodyPr>
            <a:spAutoFit/>
          </a:bodyPr>
          <a:lstStyle/>
          <a:p>
            <a:endParaRPr lang="en-US"/>
          </a:p>
        </p:txBody>
      </p:sp>
      <p:sp>
        <p:nvSpPr>
          <p:cNvPr id="13" name="Text 7">
            <a:extLst>
              <a:ext uri="{FF2B5EF4-FFF2-40B4-BE49-F238E27FC236}">
                <a16:creationId xmlns:a16="http://schemas.microsoft.com/office/drawing/2014/main" id="{AF5DD930-F83E-0DD7-F804-57C7312FCF47}"/>
              </a:ext>
            </a:extLst>
          </p:cNvPr>
          <p:cNvSpPr/>
          <p:nvPr/>
        </p:nvSpPr>
        <p:spPr>
          <a:xfrm>
            <a:off x="6126285" y="3523782"/>
            <a:ext cx="1694375"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التفاعل والتعاون</a:t>
            </a:r>
            <a:endParaRPr lang="en-US" sz="1625"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8550C9F8-D3B2-5677-1E26-6C88D0405864}"/>
              </a:ext>
            </a:extLst>
          </p:cNvPr>
          <p:cNvSpPr/>
          <p:nvPr/>
        </p:nvSpPr>
        <p:spPr>
          <a:xfrm>
            <a:off x="4528284" y="3881465"/>
            <a:ext cx="3292376" cy="798424"/>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تعزيز التفاعل بين الطلاب والمعلمين وبناء بيئة تعليمية تشاركية فعّالة</a:t>
            </a:r>
            <a:endParaRPr lang="en-US" dirty="0">
              <a:latin typeface="Alexandria" pitchFamily="2" charset="-78"/>
              <a:cs typeface="Alexandria" pitchFamily="2" charset="-78"/>
            </a:endParaRPr>
          </a:p>
        </p:txBody>
      </p:sp>
      <p:sp>
        <p:nvSpPr>
          <p:cNvPr id="15" name="Shape 9">
            <a:extLst>
              <a:ext uri="{FF2B5EF4-FFF2-40B4-BE49-F238E27FC236}">
                <a16:creationId xmlns:a16="http://schemas.microsoft.com/office/drawing/2014/main" id="{EFB42D82-E028-3077-16F4-6EB652AAB5A8}"/>
              </a:ext>
            </a:extLst>
          </p:cNvPr>
          <p:cNvSpPr/>
          <p:nvPr/>
        </p:nvSpPr>
        <p:spPr>
          <a:xfrm>
            <a:off x="840598" y="3358483"/>
            <a:ext cx="3522388" cy="2343648"/>
          </a:xfrm>
          <a:prstGeom prst="rect">
            <a:avLst/>
          </a:prstGeom>
          <a:solidFill>
            <a:srgbClr val="CEE6FD"/>
          </a:solidFill>
          <a:ln/>
        </p:spPr>
        <p:txBody>
          <a:bodyPr wrap="square">
            <a:spAutoFit/>
          </a:bodyPr>
          <a:lstStyle/>
          <a:p>
            <a:endParaRPr lang="en-US"/>
          </a:p>
        </p:txBody>
      </p:sp>
      <p:sp>
        <p:nvSpPr>
          <p:cNvPr id="16" name="Shape 10">
            <a:extLst>
              <a:ext uri="{FF2B5EF4-FFF2-40B4-BE49-F238E27FC236}">
                <a16:creationId xmlns:a16="http://schemas.microsoft.com/office/drawing/2014/main" id="{2023BDBF-CA0F-C311-646D-B3DF50CBE414}"/>
              </a:ext>
            </a:extLst>
          </p:cNvPr>
          <p:cNvSpPr/>
          <p:nvPr/>
        </p:nvSpPr>
        <p:spPr>
          <a:xfrm>
            <a:off x="740013" y="3358483"/>
            <a:ext cx="19050" cy="1217513"/>
          </a:xfrm>
          <a:prstGeom prst="roundRect">
            <a:avLst>
              <a:gd name="adj" fmla="val 781396"/>
            </a:avLst>
          </a:prstGeom>
          <a:solidFill>
            <a:srgbClr val="B4CCE3"/>
          </a:solidFill>
          <a:ln/>
        </p:spPr>
        <p:txBody>
          <a:bodyPr>
            <a:spAutoFit/>
          </a:bodyPr>
          <a:lstStyle/>
          <a:p>
            <a:endParaRPr lang="en-US"/>
          </a:p>
        </p:txBody>
      </p:sp>
      <p:sp>
        <p:nvSpPr>
          <p:cNvPr id="17" name="Text 11">
            <a:extLst>
              <a:ext uri="{FF2B5EF4-FFF2-40B4-BE49-F238E27FC236}">
                <a16:creationId xmlns:a16="http://schemas.microsoft.com/office/drawing/2014/main" id="{DA2CBE25-81B9-5581-5985-66ABBE222D37}"/>
              </a:ext>
            </a:extLst>
          </p:cNvPr>
          <p:cNvSpPr/>
          <p:nvPr/>
        </p:nvSpPr>
        <p:spPr>
          <a:xfrm>
            <a:off x="2618729" y="3523782"/>
            <a:ext cx="157895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سهولة الوصول</a:t>
            </a:r>
            <a:endParaRPr lang="en-US" sz="1625"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2E450997-F337-3A05-1630-074865509FB3}"/>
              </a:ext>
            </a:extLst>
          </p:cNvPr>
          <p:cNvSpPr/>
          <p:nvPr/>
        </p:nvSpPr>
        <p:spPr>
          <a:xfrm>
            <a:off x="905312" y="3881465"/>
            <a:ext cx="3292376" cy="1229311"/>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إمكانية الوصول للمحتوى والمشاركة في الأنشطة الدراسية عبر الإنترنت بكل سهولة ومرونة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26552665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43049" y="397482"/>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23991" y="1108225"/>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1F197E7A-18F9-8085-C184-608DB8C7D6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0548" y="1317674"/>
            <a:ext cx="3325212" cy="4993707"/>
          </a:xfrm>
          <a:prstGeom prst="rect">
            <a:avLst/>
          </a:prstGeom>
        </p:spPr>
      </p:pic>
      <p:sp>
        <p:nvSpPr>
          <p:cNvPr id="9" name="Text 2">
            <a:extLst>
              <a:ext uri="{FF2B5EF4-FFF2-40B4-BE49-F238E27FC236}">
                <a16:creationId xmlns:a16="http://schemas.microsoft.com/office/drawing/2014/main" id="{3B198919-DFD6-4917-71A1-C92A5E12C58D}"/>
              </a:ext>
            </a:extLst>
          </p:cNvPr>
          <p:cNvSpPr/>
          <p:nvPr/>
        </p:nvSpPr>
        <p:spPr>
          <a:xfrm>
            <a:off x="3935760" y="477234"/>
            <a:ext cx="6248797" cy="492621"/>
          </a:xfrm>
          <a:prstGeom prst="rect">
            <a:avLst/>
          </a:prstGeom>
          <a:noFill/>
          <a:ln/>
        </p:spPr>
        <p:txBody>
          <a:bodyPr wrap="none" lIns="0" tIns="0" rIns="0" bIns="0" rtlCol="0" anchor="t"/>
          <a:lstStyle/>
          <a:p>
            <a:pPr algn="r" rtl="1">
              <a:lnSpc>
                <a:spcPts val="3875"/>
              </a:lnSpc>
            </a:pPr>
            <a:r>
              <a:rPr lang="en-US" sz="2800" b="1" dirty="0">
                <a:solidFill>
                  <a:srgbClr val="00B0F0"/>
                </a:solidFill>
                <a:latin typeface="Alexandria" pitchFamily="2" charset="-78"/>
                <a:ea typeface="Instrument Sans Semi Bold" pitchFamily="34" charset="-122"/>
                <a:cs typeface="Alexandria" pitchFamily="2" charset="-78"/>
              </a:rPr>
              <a:t>تكامل التحول الرقمي مع المناهج الدراسية</a:t>
            </a:r>
            <a:endParaRPr lang="en-US" sz="2800" b="1" dirty="0">
              <a:solidFill>
                <a:srgbClr val="00B0F0"/>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597C38AA-AF49-011F-90D5-03B74B8DF433}"/>
              </a:ext>
            </a:extLst>
          </p:cNvPr>
          <p:cNvSpPr/>
          <p:nvPr/>
        </p:nvSpPr>
        <p:spPr>
          <a:xfrm>
            <a:off x="4223792" y="1343621"/>
            <a:ext cx="7360885"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لا يكفي توفير الأدوات الرقمية دون إعادة النظر في المحتوى التعليمي ذاته. التحول الرقمي الحقيقي يبدأ من المنهج، ويستلزم تحديثاً جذرياً يجعل التعليم ملاءماً لمتطلبات القرن الحادي والعشرين.</a:t>
            </a:r>
            <a:endParaRPr lang="en-US"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A2A06B45-4C7A-548B-A56D-91AC25BE38B3}"/>
              </a:ext>
            </a:extLst>
          </p:cNvPr>
          <p:cNvSpPr/>
          <p:nvPr/>
        </p:nvSpPr>
        <p:spPr>
          <a:xfrm>
            <a:off x="4223792" y="2487663"/>
            <a:ext cx="7337673" cy="1182093"/>
          </a:xfrm>
          <a:prstGeom prst="roundRect">
            <a:avLst>
              <a:gd name="adj" fmla="val 7735"/>
            </a:avLst>
          </a:prstGeom>
          <a:solidFill>
            <a:srgbClr val="FFFFFF"/>
          </a:solidFill>
          <a:ln w="22860">
            <a:solidFill>
              <a:srgbClr val="B4CCE3"/>
            </a:solidFill>
            <a:prstDash val="solid"/>
          </a:ln>
        </p:spPr>
      </p:sp>
      <p:sp>
        <p:nvSpPr>
          <p:cNvPr id="12" name="Shape 5">
            <a:extLst>
              <a:ext uri="{FF2B5EF4-FFF2-40B4-BE49-F238E27FC236}">
                <a16:creationId xmlns:a16="http://schemas.microsoft.com/office/drawing/2014/main" id="{09773B1C-7DD3-2F4C-D8EE-20EAA3347C37}"/>
              </a:ext>
            </a:extLst>
          </p:cNvPr>
          <p:cNvSpPr/>
          <p:nvPr/>
        </p:nvSpPr>
        <p:spPr>
          <a:xfrm>
            <a:off x="11504315" y="2487663"/>
            <a:ext cx="76200" cy="1182093"/>
          </a:xfrm>
          <a:prstGeom prst="roundRect">
            <a:avLst>
              <a:gd name="adj" fmla="val 186192"/>
            </a:avLst>
          </a:prstGeom>
          <a:solidFill>
            <a:srgbClr val="84C1FA"/>
          </a:solidFill>
          <a:ln/>
        </p:spPr>
      </p:sp>
      <p:sp>
        <p:nvSpPr>
          <p:cNvPr id="13" name="Text 6">
            <a:extLst>
              <a:ext uri="{FF2B5EF4-FFF2-40B4-BE49-F238E27FC236}">
                <a16:creationId xmlns:a16="http://schemas.microsoft.com/office/drawing/2014/main" id="{3E1F9213-ECEE-6F98-6533-FC85E7531947}"/>
              </a:ext>
            </a:extLst>
          </p:cNvPr>
          <p:cNvSpPr/>
          <p:nvPr/>
        </p:nvSpPr>
        <p:spPr>
          <a:xfrm>
            <a:off x="9362051" y="2583932"/>
            <a:ext cx="1970484" cy="246261"/>
          </a:xfrm>
          <a:prstGeom prst="rect">
            <a:avLst/>
          </a:prstGeom>
          <a:noFill/>
          <a:ln/>
        </p:spPr>
        <p:txBody>
          <a:bodyPr wrap="none" lIns="0" tIns="0" rIns="0" bIns="0" rtlCol="0" anchor="t"/>
          <a:lstStyle/>
          <a:p>
            <a:pPr algn="r" rtl="1">
              <a:lnSpc>
                <a:spcPts val="1917"/>
              </a:lnSpc>
            </a:pPr>
            <a:r>
              <a:rPr lang="en-US" sz="1542" b="1" dirty="0">
                <a:solidFill>
                  <a:schemeClr val="accent2">
                    <a:lumMod val="75000"/>
                  </a:schemeClr>
                </a:solidFill>
                <a:latin typeface="Alexandria" pitchFamily="2" charset="-78"/>
                <a:ea typeface="Instrument Sans Semi Bold" pitchFamily="34" charset="-122"/>
                <a:cs typeface="Alexandria" pitchFamily="2" charset="-78"/>
              </a:rPr>
              <a:t>تحديث المناهج الدراسية</a:t>
            </a:r>
            <a:endParaRPr lang="en-US" sz="1542"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A1B87D6E-C44A-7BAC-4A62-990CD9251C1E}"/>
              </a:ext>
            </a:extLst>
          </p:cNvPr>
          <p:cNvSpPr/>
          <p:nvPr/>
        </p:nvSpPr>
        <p:spPr>
          <a:xfrm>
            <a:off x="4279321" y="2875238"/>
            <a:ext cx="7048386"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دمج مفاهيم الذكاء الاصطناعي وتحليل البيانات والواقع الافتراضي ضمن المناهج الرسمية، مما يُعدّ الطلاب لسوق العمل الرقمي المتسارع التطور ويمنحهم ميزة تنافسية حقيقية</a:t>
            </a:r>
            <a:endParaRPr lang="en-US"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0BD7173A-38CD-CDCB-221B-8B182021FDC3}"/>
              </a:ext>
            </a:extLst>
          </p:cNvPr>
          <p:cNvSpPr/>
          <p:nvPr/>
        </p:nvSpPr>
        <p:spPr>
          <a:xfrm>
            <a:off x="4223792" y="3819972"/>
            <a:ext cx="7337673" cy="1182093"/>
          </a:xfrm>
          <a:prstGeom prst="roundRect">
            <a:avLst>
              <a:gd name="adj" fmla="val 7735"/>
            </a:avLst>
          </a:prstGeom>
          <a:solidFill>
            <a:srgbClr val="FFFFFF"/>
          </a:solidFill>
          <a:ln w="22860">
            <a:solidFill>
              <a:srgbClr val="B4CCE3"/>
            </a:solidFill>
            <a:prstDash val="solid"/>
          </a:ln>
        </p:spPr>
      </p:sp>
      <p:sp>
        <p:nvSpPr>
          <p:cNvPr id="16" name="Shape 9">
            <a:extLst>
              <a:ext uri="{FF2B5EF4-FFF2-40B4-BE49-F238E27FC236}">
                <a16:creationId xmlns:a16="http://schemas.microsoft.com/office/drawing/2014/main" id="{5D19B417-69BD-4FE0-AEE5-9A5B15928B3B}"/>
              </a:ext>
            </a:extLst>
          </p:cNvPr>
          <p:cNvSpPr/>
          <p:nvPr/>
        </p:nvSpPr>
        <p:spPr>
          <a:xfrm>
            <a:off x="11504315" y="3819972"/>
            <a:ext cx="76200" cy="1182093"/>
          </a:xfrm>
          <a:prstGeom prst="roundRect">
            <a:avLst>
              <a:gd name="adj" fmla="val 186192"/>
            </a:avLst>
          </a:prstGeom>
          <a:solidFill>
            <a:srgbClr val="84C1FA"/>
          </a:solidFill>
          <a:ln/>
        </p:spPr>
      </p:sp>
      <p:sp>
        <p:nvSpPr>
          <p:cNvPr id="17" name="Text 10">
            <a:extLst>
              <a:ext uri="{FF2B5EF4-FFF2-40B4-BE49-F238E27FC236}">
                <a16:creationId xmlns:a16="http://schemas.microsoft.com/office/drawing/2014/main" id="{2A0EE5F2-8382-462E-D731-A7F284D7543A}"/>
              </a:ext>
            </a:extLst>
          </p:cNvPr>
          <p:cNvSpPr/>
          <p:nvPr/>
        </p:nvSpPr>
        <p:spPr>
          <a:xfrm>
            <a:off x="7791501" y="3879363"/>
            <a:ext cx="3541034" cy="231602"/>
          </a:xfrm>
          <a:prstGeom prst="rect">
            <a:avLst/>
          </a:prstGeom>
          <a:noFill/>
          <a:ln/>
        </p:spPr>
        <p:txBody>
          <a:bodyPr wrap="none" lIns="0" tIns="0" rIns="0" bIns="0" rtlCol="0" anchor="t">
            <a:spAutoFit/>
          </a:bodyPr>
          <a:lstStyle/>
          <a:p>
            <a:pPr algn="r" rtl="1">
              <a:lnSpc>
                <a:spcPts val="1917"/>
              </a:lnSpc>
            </a:pPr>
            <a:r>
              <a:rPr lang="en-US" sz="1542" b="1" dirty="0">
                <a:solidFill>
                  <a:schemeClr val="accent2">
                    <a:lumMod val="75000"/>
                  </a:schemeClr>
                </a:solidFill>
                <a:latin typeface="Alexandria" pitchFamily="2" charset="-78"/>
                <a:ea typeface="Instrument Sans Semi Bold" pitchFamily="34" charset="-122"/>
                <a:cs typeface="Alexandria" pitchFamily="2" charset="-78"/>
              </a:rPr>
              <a:t>المحتوى التفاعلي والألعاب التعليمية</a:t>
            </a:r>
            <a:endParaRPr lang="en-US" sz="1542" b="1" dirty="0">
              <a:solidFill>
                <a:schemeClr val="accent2">
                  <a:lumMod val="75000"/>
                </a:schemeClr>
              </a:solidFill>
              <a:latin typeface="Alexandria" pitchFamily="2" charset="-78"/>
              <a:cs typeface="Alexandria" pitchFamily="2" charset="-78"/>
            </a:endParaRPr>
          </a:p>
        </p:txBody>
      </p:sp>
      <p:sp>
        <p:nvSpPr>
          <p:cNvPr id="19" name="Text 11">
            <a:extLst>
              <a:ext uri="{FF2B5EF4-FFF2-40B4-BE49-F238E27FC236}">
                <a16:creationId xmlns:a16="http://schemas.microsoft.com/office/drawing/2014/main" id="{7D284CAB-0BE9-9449-00A0-9602A12EC27E}"/>
              </a:ext>
            </a:extLst>
          </p:cNvPr>
          <p:cNvSpPr/>
          <p:nvPr/>
        </p:nvSpPr>
        <p:spPr>
          <a:xfrm>
            <a:off x="4223793" y="4269767"/>
            <a:ext cx="7132488" cy="492522"/>
          </a:xfrm>
          <a:prstGeom prst="rect">
            <a:avLst/>
          </a:prstGeom>
          <a:noFill/>
          <a:ln/>
        </p:spPr>
        <p:txBody>
          <a:bodyPr wrap="square" lIns="0" tIns="0" rIns="0" bIns="0" rtlCol="0" anchor="t"/>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توظيف الألعاب التعليمية والفصول الافتراضية والواقع المعزز لتحويل التعلم من عملية تلقّي سلبية إلى تجربة تفاعلية مُحفِّزة تُعزز الفهم العميق والمشاركة الفعّالة</a:t>
            </a:r>
            <a:endParaRPr lang="en-US" dirty="0">
              <a:latin typeface="Alexandria" pitchFamily="2" charset="-78"/>
              <a:cs typeface="Alexandria" pitchFamily="2" charset="-78"/>
            </a:endParaRPr>
          </a:p>
        </p:txBody>
      </p:sp>
      <p:sp>
        <p:nvSpPr>
          <p:cNvPr id="20" name="Shape 12">
            <a:extLst>
              <a:ext uri="{FF2B5EF4-FFF2-40B4-BE49-F238E27FC236}">
                <a16:creationId xmlns:a16="http://schemas.microsoft.com/office/drawing/2014/main" id="{A21AEEA4-9D10-E409-4AD2-6F3314D40587}"/>
              </a:ext>
            </a:extLst>
          </p:cNvPr>
          <p:cNvSpPr/>
          <p:nvPr/>
        </p:nvSpPr>
        <p:spPr>
          <a:xfrm>
            <a:off x="4223792" y="5133635"/>
            <a:ext cx="7206506" cy="1182093"/>
          </a:xfrm>
          <a:prstGeom prst="roundRect">
            <a:avLst>
              <a:gd name="adj" fmla="val 7735"/>
            </a:avLst>
          </a:prstGeom>
          <a:solidFill>
            <a:srgbClr val="FFFFFF"/>
          </a:solidFill>
          <a:ln w="22860">
            <a:solidFill>
              <a:srgbClr val="B4CCE3"/>
            </a:solidFill>
            <a:prstDash val="solid"/>
          </a:ln>
        </p:spPr>
        <p:txBody>
          <a:bodyPr/>
          <a:lstStyle/>
          <a:p>
            <a:endParaRPr lang="en-US" dirty="0"/>
          </a:p>
        </p:txBody>
      </p:sp>
      <p:sp>
        <p:nvSpPr>
          <p:cNvPr id="21" name="Shape 13">
            <a:extLst>
              <a:ext uri="{FF2B5EF4-FFF2-40B4-BE49-F238E27FC236}">
                <a16:creationId xmlns:a16="http://schemas.microsoft.com/office/drawing/2014/main" id="{58AD9F80-24FB-A613-C0F2-29CDA6AB2F18}"/>
              </a:ext>
            </a:extLst>
          </p:cNvPr>
          <p:cNvSpPr/>
          <p:nvPr/>
        </p:nvSpPr>
        <p:spPr>
          <a:xfrm>
            <a:off x="11447727" y="5129288"/>
            <a:ext cx="76200" cy="1182093"/>
          </a:xfrm>
          <a:prstGeom prst="roundRect">
            <a:avLst>
              <a:gd name="adj" fmla="val 186192"/>
            </a:avLst>
          </a:prstGeom>
          <a:solidFill>
            <a:srgbClr val="84C1FA"/>
          </a:solidFill>
          <a:ln/>
        </p:spPr>
      </p:sp>
      <p:sp>
        <p:nvSpPr>
          <p:cNvPr id="22" name="Text 14">
            <a:extLst>
              <a:ext uri="{FF2B5EF4-FFF2-40B4-BE49-F238E27FC236}">
                <a16:creationId xmlns:a16="http://schemas.microsoft.com/office/drawing/2014/main" id="{71A4A4C1-1385-8DB0-6E88-B156AFDEC29B}"/>
              </a:ext>
            </a:extLst>
          </p:cNvPr>
          <p:cNvSpPr/>
          <p:nvPr/>
        </p:nvSpPr>
        <p:spPr>
          <a:xfrm>
            <a:off x="8786946" y="5203271"/>
            <a:ext cx="2540760" cy="231602"/>
          </a:xfrm>
          <a:prstGeom prst="rect">
            <a:avLst/>
          </a:prstGeom>
          <a:noFill/>
          <a:ln/>
        </p:spPr>
        <p:txBody>
          <a:bodyPr wrap="none" lIns="0" tIns="0" rIns="0" bIns="0" rtlCol="0" anchor="t">
            <a:spAutoFit/>
          </a:bodyPr>
          <a:lstStyle/>
          <a:p>
            <a:pPr algn="r" rtl="1">
              <a:lnSpc>
                <a:spcPts val="1917"/>
              </a:lnSpc>
            </a:pPr>
            <a:r>
              <a:rPr lang="en-US" sz="1542" b="1" dirty="0">
                <a:solidFill>
                  <a:schemeClr val="accent2">
                    <a:lumMod val="75000"/>
                  </a:schemeClr>
                </a:solidFill>
                <a:latin typeface="Alexandria" pitchFamily="2" charset="-78"/>
                <a:ea typeface="Instrument Sans Semi Bold" pitchFamily="34" charset="-122"/>
                <a:cs typeface="Alexandria" pitchFamily="2" charset="-78"/>
              </a:rPr>
              <a:t>التكيّف مع التغيير المستمر</a:t>
            </a:r>
            <a:endParaRPr lang="en-US" sz="1542" b="1" dirty="0">
              <a:solidFill>
                <a:schemeClr val="accent2">
                  <a:lumMod val="75000"/>
                </a:schemeClr>
              </a:solidFill>
              <a:latin typeface="Alexandria" pitchFamily="2" charset="-78"/>
              <a:cs typeface="Alexandria" pitchFamily="2" charset="-78"/>
            </a:endParaRPr>
          </a:p>
        </p:txBody>
      </p:sp>
      <p:sp>
        <p:nvSpPr>
          <p:cNvPr id="24" name="Text 15">
            <a:extLst>
              <a:ext uri="{FF2B5EF4-FFF2-40B4-BE49-F238E27FC236}">
                <a16:creationId xmlns:a16="http://schemas.microsoft.com/office/drawing/2014/main" id="{AF169945-5DC2-FE91-6F73-1B806BDDE7EC}"/>
              </a:ext>
            </a:extLst>
          </p:cNvPr>
          <p:cNvSpPr/>
          <p:nvPr/>
        </p:nvSpPr>
        <p:spPr>
          <a:xfrm>
            <a:off x="4279321" y="5544727"/>
            <a:ext cx="7076960" cy="609911"/>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تصميم مناهج مرنة وقابلة للتحديث المستمر تواكب التطورات التكنولوجية المتسارعة، بدلاً من المناهج الجامدة التي تتقادم سريعاً في ظل ثورة المعلومات</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5198220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8" name="Text 2">
            <a:extLst>
              <a:ext uri="{FF2B5EF4-FFF2-40B4-BE49-F238E27FC236}">
                <a16:creationId xmlns:a16="http://schemas.microsoft.com/office/drawing/2014/main" id="{30541299-BEB4-3C68-9D88-E607A617B16C}"/>
              </a:ext>
            </a:extLst>
          </p:cNvPr>
          <p:cNvSpPr/>
          <p:nvPr/>
        </p:nvSpPr>
        <p:spPr>
          <a:xfrm>
            <a:off x="2476200" y="1283584"/>
            <a:ext cx="9039334"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تعزيز التعاون بين الطلاب باستخدام </a:t>
            </a:r>
            <a:r>
              <a:rPr lang="en-US" sz="2800" b="1" dirty="0" err="1">
                <a:solidFill>
                  <a:srgbClr val="00B0F0"/>
                </a:solidFill>
                <a:latin typeface="Alexandria" pitchFamily="2" charset="-78"/>
                <a:ea typeface="Instrument Sans Semi Bold" pitchFamily="34" charset="-122"/>
                <a:cs typeface="Alexandria" pitchFamily="2" charset="-78"/>
              </a:rPr>
              <a:t>التقنيات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الرقمية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14CEC74F-B034-0692-C215-B5A5A8AF02D5}"/>
              </a:ext>
            </a:extLst>
          </p:cNvPr>
          <p:cNvSpPr/>
          <p:nvPr/>
        </p:nvSpPr>
        <p:spPr>
          <a:xfrm>
            <a:off x="661492" y="1928262"/>
            <a:ext cx="10940455" cy="562975"/>
          </a:xfrm>
          <a:prstGeom prst="rect">
            <a:avLst/>
          </a:prstGeom>
          <a:noFill/>
          <a:ln/>
        </p:spPr>
        <p:txBody>
          <a:bodyPr wrap="square" lIns="0" tIns="0" rIns="0" bIns="0" rtlCol="0" anchor="t">
            <a:spAutoFit/>
          </a:bodyPr>
          <a:lstStyle/>
          <a:p>
            <a:pPr algn="ctr" rtl="1">
              <a:lnSpc>
                <a:spcPct val="150000"/>
              </a:lnSpc>
            </a:pPr>
            <a:r>
              <a:rPr lang="en-US" sz="1292" dirty="0">
                <a:solidFill>
                  <a:srgbClr val="1E3063"/>
                </a:solidFill>
                <a:latin typeface="Alexandria" pitchFamily="2" charset="-78"/>
                <a:ea typeface="Instrument Sans Medium" pitchFamily="34" charset="-122"/>
                <a:cs typeface="Alexandria" pitchFamily="2" charset="-78"/>
              </a:rPr>
              <a:t>أتاحت المنصات الرقمية فرصاً غير مسبوقة لتعزيز روح التعاون والعمل الجماعي بين الطلاب، متجاوزةً حدود الفصل الدراسي التقليدي لتصل إلى بيئات تعلم مفتوحة وتشاركية.</a:t>
            </a:r>
            <a:endParaRPr lang="en-US" sz="1292" dirty="0">
              <a:latin typeface="Alexandria" pitchFamily="2" charset="-78"/>
              <a:cs typeface="Alexandria" pitchFamily="2" charset="-78"/>
            </a:endParaRPr>
          </a:p>
        </p:txBody>
      </p:sp>
      <p:pic>
        <p:nvPicPr>
          <p:cNvPr id="10" name="Image 0" descr="preencoded.png">
            <a:extLst>
              <a:ext uri="{FF2B5EF4-FFF2-40B4-BE49-F238E27FC236}">
                <a16:creationId xmlns:a16="http://schemas.microsoft.com/office/drawing/2014/main" id="{904C3105-3EBF-8A11-11D5-4F1D74CADB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96189" y="2718809"/>
            <a:ext cx="2021383" cy="1249263"/>
          </a:xfrm>
          <a:prstGeom prst="rect">
            <a:avLst/>
          </a:prstGeom>
        </p:spPr>
      </p:pic>
      <p:sp>
        <p:nvSpPr>
          <p:cNvPr id="11" name="Text 4">
            <a:extLst>
              <a:ext uri="{FF2B5EF4-FFF2-40B4-BE49-F238E27FC236}">
                <a16:creationId xmlns:a16="http://schemas.microsoft.com/office/drawing/2014/main" id="{570DADB9-1B6A-3F4F-2C76-9B37AE84795D}"/>
              </a:ext>
            </a:extLst>
          </p:cNvPr>
          <p:cNvSpPr/>
          <p:nvPr/>
        </p:nvSpPr>
        <p:spPr>
          <a:xfrm>
            <a:off x="9358710" y="4245074"/>
            <a:ext cx="2171799"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التعلم الجماعي عبر الإنترنت</a:t>
            </a:r>
            <a:endParaRPr lang="en-US" sz="1625"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8B9A6F23-D52D-671C-F734-86E5FF4E273C}"/>
              </a:ext>
            </a:extLst>
          </p:cNvPr>
          <p:cNvSpPr/>
          <p:nvPr/>
        </p:nvSpPr>
        <p:spPr>
          <a:xfrm>
            <a:off x="8328247" y="4602758"/>
            <a:ext cx="3202261" cy="1579407"/>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منصات مثل </a:t>
            </a:r>
            <a:r>
              <a:rPr lang="en-US" b="1" dirty="0">
                <a:solidFill>
                  <a:srgbClr val="1E3063"/>
                </a:solidFill>
                <a:latin typeface="Alexandria" pitchFamily="2" charset="-78"/>
                <a:ea typeface="Instrument Sans Medium" pitchFamily="34" charset="-122"/>
                <a:cs typeface="Alexandria" pitchFamily="2" charset="-78"/>
              </a:rPr>
              <a:t>Google Classroom</a:t>
            </a:r>
            <a:r>
              <a:rPr lang="en-US" dirty="0">
                <a:solidFill>
                  <a:srgbClr val="1E3063"/>
                </a:solidFill>
                <a:latin typeface="Alexandria" pitchFamily="2" charset="-78"/>
                <a:ea typeface="Instrument Sans Medium" pitchFamily="34" charset="-122"/>
                <a:cs typeface="Alexandria" pitchFamily="2" charset="-78"/>
              </a:rPr>
              <a:t> و</a:t>
            </a:r>
            <a:r>
              <a:rPr lang="ar-SA" dirty="0">
                <a:solidFill>
                  <a:srgbClr val="1E3063"/>
                </a:solidFill>
                <a:latin typeface="Alexandria" pitchFamily="2" charset="-78"/>
                <a:ea typeface="Instrument Sans Medium" pitchFamily="34" charset="-122"/>
                <a:cs typeface="Alexandria" pitchFamily="2" charset="-78"/>
              </a:rPr>
              <a:t>   </a:t>
            </a:r>
            <a:r>
              <a:rPr lang="en-US" b="1" dirty="0">
                <a:solidFill>
                  <a:srgbClr val="1E3063"/>
                </a:solidFill>
                <a:latin typeface="Alexandria" pitchFamily="2" charset="-78"/>
                <a:ea typeface="Instrument Sans Medium" pitchFamily="34" charset="-122"/>
                <a:cs typeface="Alexandria" pitchFamily="2" charset="-78"/>
              </a:rPr>
              <a:t>Microsoft Teams</a:t>
            </a:r>
            <a:r>
              <a:rPr lang="en-US" dirty="0">
                <a:solidFill>
                  <a:srgbClr val="1E3063"/>
                </a:solidFill>
                <a:latin typeface="Alexandria" pitchFamily="2" charset="-78"/>
                <a:ea typeface="Instrument Sans Medium" pitchFamily="34" charset="-122"/>
                <a:cs typeface="Alexandria" pitchFamily="2" charset="-78"/>
              </a:rPr>
              <a:t> تُتيح للطلاب العمل على مشروعات مشتركة وتبادل المعرفة والأفكار بسلاسة وفاعلية عبر الفضاء الرقمي</a:t>
            </a:r>
            <a:endParaRPr lang="en-US" dirty="0">
              <a:latin typeface="Alexandria" pitchFamily="2" charset="-78"/>
              <a:cs typeface="Alexandria" pitchFamily="2" charset="-78"/>
            </a:endParaRPr>
          </a:p>
        </p:txBody>
      </p:sp>
      <p:pic>
        <p:nvPicPr>
          <p:cNvPr id="13" name="Image 1" descr="preencoded.png">
            <a:extLst>
              <a:ext uri="{FF2B5EF4-FFF2-40B4-BE49-F238E27FC236}">
                <a16:creationId xmlns:a16="http://schemas.microsoft.com/office/drawing/2014/main" id="{DB955424-0560-771B-8958-EA21755A97D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84379" y="2789138"/>
            <a:ext cx="2021383" cy="1249263"/>
          </a:xfrm>
          <a:prstGeom prst="rect">
            <a:avLst/>
          </a:prstGeom>
        </p:spPr>
      </p:pic>
      <p:sp>
        <p:nvSpPr>
          <p:cNvPr id="14" name="Text 6">
            <a:extLst>
              <a:ext uri="{FF2B5EF4-FFF2-40B4-BE49-F238E27FC236}">
                <a16:creationId xmlns:a16="http://schemas.microsoft.com/office/drawing/2014/main" id="{0DDD3AAD-804D-4BD5-9ACB-968112B04562}"/>
              </a:ext>
            </a:extLst>
          </p:cNvPr>
          <p:cNvSpPr/>
          <p:nvPr/>
        </p:nvSpPr>
        <p:spPr>
          <a:xfrm>
            <a:off x="4975715" y="4245074"/>
            <a:ext cx="2862964"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الأنشطة التفاعلية المشتركة</a:t>
            </a:r>
            <a:endParaRPr lang="en-US" sz="1625" b="1" dirty="0">
              <a:solidFill>
                <a:schemeClr val="accent2">
                  <a:lumMod val="75000"/>
                </a:schemeClr>
              </a:solidFill>
              <a:latin typeface="Alexandria" pitchFamily="2" charset="-78"/>
              <a:cs typeface="Alexandria" pitchFamily="2" charset="-78"/>
            </a:endParaRPr>
          </a:p>
        </p:txBody>
      </p:sp>
      <p:sp>
        <p:nvSpPr>
          <p:cNvPr id="15" name="Text 7">
            <a:extLst>
              <a:ext uri="{FF2B5EF4-FFF2-40B4-BE49-F238E27FC236}">
                <a16:creationId xmlns:a16="http://schemas.microsoft.com/office/drawing/2014/main" id="{6B465F66-E819-FB65-8C61-FFA393434377}"/>
              </a:ext>
            </a:extLst>
          </p:cNvPr>
          <p:cNvSpPr/>
          <p:nvPr/>
        </p:nvSpPr>
        <p:spPr>
          <a:xfrm>
            <a:off x="4415975" y="4602758"/>
            <a:ext cx="3422703" cy="1159548"/>
          </a:xfrm>
          <a:prstGeom prst="rect">
            <a:avLst/>
          </a:prstGeom>
          <a:noFill/>
          <a:ln/>
        </p:spPr>
        <p:txBody>
          <a:bodyPr wrap="square" lIns="0" tIns="0" rIns="0" bIns="0" rtlCol="0" anchor="t">
            <a:spAutoFit/>
          </a:bodyPr>
          <a:lstStyle/>
          <a:p>
            <a:pPr algn="just" rtl="1">
              <a:lnSpc>
                <a:spcPct val="150000"/>
              </a:lnSpc>
            </a:pPr>
            <a:r>
              <a:rPr lang="en-US" sz="1292" dirty="0">
                <a:solidFill>
                  <a:srgbClr val="1E3063"/>
                </a:solidFill>
                <a:latin typeface="Alexandria" pitchFamily="2" charset="-78"/>
                <a:ea typeface="Instrument Sans Medium" pitchFamily="34" charset="-122"/>
                <a:cs typeface="Alexandria" pitchFamily="2" charset="-78"/>
              </a:rPr>
              <a:t>توظيف الأدوات الرقمية التفاعلية في المناقشات الجماعية وجلسات حل المشكلات، مما يُنمّي مهارات العمل الجماعي والتواصل الفعّال التي يطلبها سوق العمل</a:t>
            </a:r>
            <a:endParaRPr lang="en-US" sz="1292" dirty="0">
              <a:latin typeface="Alexandria" pitchFamily="2" charset="-78"/>
              <a:cs typeface="Alexandria" pitchFamily="2" charset="-78"/>
            </a:endParaRPr>
          </a:p>
        </p:txBody>
      </p:sp>
      <p:pic>
        <p:nvPicPr>
          <p:cNvPr id="16" name="Image 2" descr="preencoded.png">
            <a:extLst>
              <a:ext uri="{FF2B5EF4-FFF2-40B4-BE49-F238E27FC236}">
                <a16:creationId xmlns:a16="http://schemas.microsoft.com/office/drawing/2014/main" id="{5E3EB01A-00B5-FE57-17C9-26E5025AD2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47275" y="2798291"/>
            <a:ext cx="2021383" cy="1249263"/>
          </a:xfrm>
          <a:prstGeom prst="rect">
            <a:avLst/>
          </a:prstGeom>
        </p:spPr>
      </p:pic>
      <p:sp>
        <p:nvSpPr>
          <p:cNvPr id="17" name="Text 8">
            <a:extLst>
              <a:ext uri="{FF2B5EF4-FFF2-40B4-BE49-F238E27FC236}">
                <a16:creationId xmlns:a16="http://schemas.microsoft.com/office/drawing/2014/main" id="{6DBE7E77-72E1-4B12-7CFA-A1C3CE79C312}"/>
              </a:ext>
            </a:extLst>
          </p:cNvPr>
          <p:cNvSpPr/>
          <p:nvPr/>
        </p:nvSpPr>
        <p:spPr>
          <a:xfrm>
            <a:off x="1498588" y="4245074"/>
            <a:ext cx="2648161"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بناء مجتمعات تعلم رقمية</a:t>
            </a:r>
            <a:endParaRPr lang="en-US" sz="1625" b="1"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1FF49586-8757-736E-A7E8-F286AE8D17DF}"/>
              </a:ext>
            </a:extLst>
          </p:cNvPr>
          <p:cNvSpPr/>
          <p:nvPr/>
        </p:nvSpPr>
        <p:spPr>
          <a:xfrm>
            <a:off x="661492" y="4602758"/>
            <a:ext cx="3485257" cy="861261"/>
          </a:xfrm>
          <a:prstGeom prst="rect">
            <a:avLst/>
          </a:prstGeom>
          <a:noFill/>
          <a:ln/>
        </p:spPr>
        <p:txBody>
          <a:bodyPr wrap="square" lIns="0" tIns="0" rIns="0" bIns="0" rtlCol="0" anchor="t">
            <a:spAutoFit/>
          </a:bodyPr>
          <a:lstStyle/>
          <a:p>
            <a:pPr algn="just" rtl="1">
              <a:lnSpc>
                <a:spcPct val="150000"/>
              </a:lnSpc>
            </a:pPr>
            <a:r>
              <a:rPr lang="en-US" sz="1292" dirty="0">
                <a:solidFill>
                  <a:srgbClr val="1E3063"/>
                </a:solidFill>
                <a:latin typeface="Alexandria" pitchFamily="2" charset="-78"/>
                <a:ea typeface="Instrument Sans Medium" pitchFamily="34" charset="-122"/>
                <a:cs typeface="Alexandria" pitchFamily="2" charset="-78"/>
              </a:rPr>
              <a:t>إنشاء بيئات تعلم افتراضية تتجاوز الفصل الدراسي لتشمل مجتمعات متنوعة من المتعلمين، تُعزز التعاون وتبادل الخبرات على نطاق أوسع</a:t>
            </a:r>
            <a:endParaRPr lang="en-US" sz="1292"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622913DC-00E5-57EC-F735-2203753BFE32}"/>
              </a:ext>
            </a:extLst>
          </p:cNvPr>
          <p:cNvCxnSpPr/>
          <p:nvPr/>
        </p:nvCxnSpPr>
        <p:spPr>
          <a:xfrm>
            <a:off x="4289625" y="3861048"/>
            <a:ext cx="0" cy="216024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D60CD45-A097-74C4-6096-D1C182884360}"/>
              </a:ext>
            </a:extLst>
          </p:cNvPr>
          <p:cNvCxnSpPr/>
          <p:nvPr/>
        </p:nvCxnSpPr>
        <p:spPr>
          <a:xfrm>
            <a:off x="8040216" y="3794482"/>
            <a:ext cx="0" cy="216024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241094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26765" y="349841"/>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4E80CA5-CCF8-4DAF-4976-5466907CCDC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18279" y="1227956"/>
            <a:ext cx="3817168" cy="5083425"/>
          </a:xfrm>
          <a:prstGeom prst="rect">
            <a:avLst/>
          </a:prstGeom>
        </p:spPr>
      </p:pic>
      <p:sp>
        <p:nvSpPr>
          <p:cNvPr id="9" name="Text 2">
            <a:extLst>
              <a:ext uri="{FF2B5EF4-FFF2-40B4-BE49-F238E27FC236}">
                <a16:creationId xmlns:a16="http://schemas.microsoft.com/office/drawing/2014/main" id="{C78AAE56-D3D6-4049-EBC6-16C2916E923E}"/>
              </a:ext>
            </a:extLst>
          </p:cNvPr>
          <p:cNvSpPr/>
          <p:nvPr/>
        </p:nvSpPr>
        <p:spPr>
          <a:xfrm>
            <a:off x="3126316" y="473640"/>
            <a:ext cx="6904134"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قياس فعالية التحول الرقمي في التعليم</a:t>
            </a:r>
            <a:endParaRPr lang="en-US" sz="2800" b="1" dirty="0">
              <a:solidFill>
                <a:srgbClr val="00B0F0"/>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702478D3-D4D3-8EFC-3280-D24D18A886EE}"/>
              </a:ext>
            </a:extLst>
          </p:cNvPr>
          <p:cNvSpPr/>
          <p:nvPr/>
        </p:nvSpPr>
        <p:spPr>
          <a:xfrm>
            <a:off x="661492" y="1331010"/>
            <a:ext cx="707188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التحول الرقمي الناجح لا يُقاس بعدد الأجهزة أو التطبيقات المُستخدمة، بل بالأثر الفعلي الملموس على جودة التعلم وتجربة كل من الطالب والمعلم داخل المؤسسة التعليمية.</a:t>
            </a:r>
            <a:endParaRPr lang="en-US"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4F0EB95F-F091-8F0D-DAAC-7E6056BED18C}"/>
              </a:ext>
            </a:extLst>
          </p:cNvPr>
          <p:cNvSpPr/>
          <p:nvPr/>
        </p:nvSpPr>
        <p:spPr>
          <a:xfrm>
            <a:off x="1480926" y="2826430"/>
            <a:ext cx="256160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مؤشرات التقييم المستمر</a:t>
            </a:r>
            <a:endParaRPr lang="en-US" sz="1625"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8AA46052-1BE4-F5D6-A91A-7CDCBF09797F}"/>
              </a:ext>
            </a:extLst>
          </p:cNvPr>
          <p:cNvSpPr/>
          <p:nvPr/>
        </p:nvSpPr>
        <p:spPr>
          <a:xfrm>
            <a:off x="845981" y="3309552"/>
            <a:ext cx="3381034" cy="1929952"/>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en-US" sz="1292" dirty="0">
                <a:solidFill>
                  <a:srgbClr val="1E3063"/>
                </a:solidFill>
                <a:latin typeface="Alexandria" pitchFamily="2" charset="-78"/>
                <a:ea typeface="Instrument Sans Medium" pitchFamily="34" charset="-122"/>
                <a:cs typeface="Alexandria" pitchFamily="2" charset="-78"/>
              </a:rPr>
              <a:t>أداء الطلاب الأكاديمي ومعدلات التحصيل</a:t>
            </a:r>
            <a:endParaRPr lang="en-US" sz="1292" dirty="0">
              <a:latin typeface="Alexandria" pitchFamily="2" charset="-78"/>
              <a:cs typeface="Alexandria" pitchFamily="2" charset="-78"/>
            </a:endParaRPr>
          </a:p>
          <a:p>
            <a:pPr marL="285739" indent="-285739" algn="r" rtl="1">
              <a:lnSpc>
                <a:spcPct val="200000"/>
              </a:lnSpc>
              <a:buSzPct val="100000"/>
              <a:buChar char="•"/>
            </a:pPr>
            <a:r>
              <a:rPr lang="en-US" sz="1292" dirty="0">
                <a:solidFill>
                  <a:srgbClr val="1E3063"/>
                </a:solidFill>
                <a:latin typeface="Alexandria" pitchFamily="2" charset="-78"/>
                <a:ea typeface="Instrument Sans Medium" pitchFamily="34" charset="-122"/>
                <a:cs typeface="Alexandria" pitchFamily="2" charset="-78"/>
              </a:rPr>
              <a:t>مستوى التفاعل والمشاركة الصفية</a:t>
            </a:r>
            <a:endParaRPr lang="en-US" sz="1292" dirty="0">
              <a:latin typeface="Alexandria" pitchFamily="2" charset="-78"/>
              <a:cs typeface="Alexandria" pitchFamily="2" charset="-78"/>
            </a:endParaRPr>
          </a:p>
          <a:p>
            <a:pPr marL="285739" indent="-285739" algn="r" rtl="1">
              <a:lnSpc>
                <a:spcPct val="200000"/>
              </a:lnSpc>
              <a:buSzPct val="100000"/>
              <a:buChar char="•"/>
            </a:pPr>
            <a:r>
              <a:rPr lang="en-US" sz="1292" dirty="0">
                <a:solidFill>
                  <a:srgbClr val="1E3063"/>
                </a:solidFill>
                <a:latin typeface="Alexandria" pitchFamily="2" charset="-78"/>
                <a:ea typeface="Instrument Sans Medium" pitchFamily="34" charset="-122"/>
                <a:cs typeface="Alexandria" pitchFamily="2" charset="-78"/>
              </a:rPr>
              <a:t>رضا المعلمين عن الأدوات الرقمية</a:t>
            </a:r>
            <a:endParaRPr lang="en-US" sz="1292" dirty="0">
              <a:latin typeface="Alexandria" pitchFamily="2" charset="-78"/>
              <a:cs typeface="Alexandria" pitchFamily="2" charset="-78"/>
            </a:endParaRPr>
          </a:p>
          <a:p>
            <a:pPr marL="285739" indent="-285739" algn="r" rtl="1">
              <a:lnSpc>
                <a:spcPct val="200000"/>
              </a:lnSpc>
              <a:buSzPct val="100000"/>
              <a:buChar char="•"/>
            </a:pPr>
            <a:r>
              <a:rPr lang="en-US" sz="1292" dirty="0">
                <a:solidFill>
                  <a:srgbClr val="1E3063"/>
                </a:solidFill>
                <a:latin typeface="Alexandria" pitchFamily="2" charset="-78"/>
                <a:ea typeface="Instrument Sans Medium" pitchFamily="34" charset="-122"/>
                <a:cs typeface="Alexandria" pitchFamily="2" charset="-78"/>
              </a:rPr>
              <a:t>معدلات الحضور والانتظام</a:t>
            </a:r>
            <a:endParaRPr lang="en-US" sz="1292" dirty="0">
              <a:latin typeface="Alexandria" pitchFamily="2" charset="-78"/>
              <a:cs typeface="Alexandria" pitchFamily="2" charset="-78"/>
            </a:endParaRPr>
          </a:p>
          <a:p>
            <a:pPr marL="285739" indent="-285739" algn="r" rtl="1">
              <a:lnSpc>
                <a:spcPct val="200000"/>
              </a:lnSpc>
              <a:buSzPct val="100000"/>
              <a:buChar char="•"/>
            </a:pPr>
            <a:r>
              <a:rPr lang="en-US" sz="1292" dirty="0">
                <a:solidFill>
                  <a:srgbClr val="1E3063"/>
                </a:solidFill>
                <a:latin typeface="Alexandria" pitchFamily="2" charset="-78"/>
                <a:ea typeface="Instrument Sans Medium" pitchFamily="34" charset="-122"/>
                <a:cs typeface="Alexandria" pitchFamily="2" charset="-78"/>
              </a:rPr>
              <a:t>تحسّن مخرجات التعلم على المدى البعيد</a:t>
            </a:r>
            <a:endParaRPr lang="en-US" sz="1292"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7FF38164-D882-A90E-3818-4DF7F1DD6826}"/>
              </a:ext>
            </a:extLst>
          </p:cNvPr>
          <p:cNvSpPr/>
          <p:nvPr/>
        </p:nvSpPr>
        <p:spPr>
          <a:xfrm>
            <a:off x="4623339" y="2465359"/>
            <a:ext cx="3184922" cy="3516114"/>
          </a:xfrm>
          <a:prstGeom prst="roundRect">
            <a:avLst>
              <a:gd name="adj" fmla="val 7478"/>
            </a:avLst>
          </a:prstGeom>
          <a:solidFill>
            <a:srgbClr val="84C1FA"/>
          </a:solidFill>
          <a:ln/>
        </p:spPr>
        <p:txBody>
          <a:bodyPr>
            <a:spAutoFit/>
          </a:bodyPr>
          <a:lstStyle/>
          <a:p>
            <a:endParaRPr lang="en-US"/>
          </a:p>
        </p:txBody>
      </p:sp>
      <p:sp>
        <p:nvSpPr>
          <p:cNvPr id="14" name="Text 7">
            <a:extLst>
              <a:ext uri="{FF2B5EF4-FFF2-40B4-BE49-F238E27FC236}">
                <a16:creationId xmlns:a16="http://schemas.microsoft.com/office/drawing/2014/main" id="{36AD3A7F-CF4F-BF91-0115-61A40ED9073D}"/>
              </a:ext>
            </a:extLst>
          </p:cNvPr>
          <p:cNvSpPr/>
          <p:nvPr/>
        </p:nvSpPr>
        <p:spPr>
          <a:xfrm>
            <a:off x="5328226" y="2630658"/>
            <a:ext cx="2314737"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التغذية الراجعة الفعّالة</a:t>
            </a:r>
            <a:endParaRPr lang="en-US" sz="1625"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A2E2422D-DEB0-02D6-A6B8-3C95CFB503DA}"/>
              </a:ext>
            </a:extLst>
          </p:cNvPr>
          <p:cNvSpPr/>
          <p:nvPr/>
        </p:nvSpPr>
        <p:spPr>
          <a:xfrm>
            <a:off x="4788638" y="3054421"/>
            <a:ext cx="2854325" cy="1457835"/>
          </a:xfrm>
          <a:prstGeom prst="rect">
            <a:avLst/>
          </a:prstGeom>
          <a:noFill/>
          <a:ln/>
        </p:spPr>
        <p:txBody>
          <a:bodyPr wrap="square" lIns="0" tIns="0" rIns="0" bIns="0" rtlCol="0" anchor="t">
            <a:spAutoFit/>
          </a:bodyPr>
          <a:lstStyle/>
          <a:p>
            <a:pPr algn="just" rtl="1">
              <a:lnSpc>
                <a:spcPct val="150000"/>
              </a:lnSpc>
            </a:pPr>
            <a:r>
              <a:rPr lang="en-US" sz="1292" dirty="0">
                <a:solidFill>
                  <a:srgbClr val="1E3063"/>
                </a:solidFill>
                <a:latin typeface="Alexandria" pitchFamily="2" charset="-78"/>
                <a:ea typeface="Instrument Sans Medium" pitchFamily="34" charset="-122"/>
                <a:cs typeface="Alexandria" pitchFamily="2" charset="-78"/>
              </a:rPr>
              <a:t>جمع ملاحظات الطلاب والمعلمين بصورة منتظمة ومنهجية حول تجربتهم مع الأدوات الرقمية، وتحليل هذه البيانات لاتخاذ قرارات تحسينية مستنيرة تضمن استمرار التطوير والتجويد.</a:t>
            </a:r>
            <a:endParaRPr lang="en-US" sz="1292" dirty="0">
              <a:latin typeface="Alexandria" pitchFamily="2" charset="-78"/>
              <a:cs typeface="Alexandria" pitchFamily="2" charset="-78"/>
            </a:endParaRPr>
          </a:p>
        </p:txBody>
      </p:sp>
      <p:sp>
        <p:nvSpPr>
          <p:cNvPr id="16" name="Shape 9">
            <a:extLst>
              <a:ext uri="{FF2B5EF4-FFF2-40B4-BE49-F238E27FC236}">
                <a16:creationId xmlns:a16="http://schemas.microsoft.com/office/drawing/2014/main" id="{62495E41-EEE8-1C2A-8AC1-AEBCD6E128E6}"/>
              </a:ext>
            </a:extLst>
          </p:cNvPr>
          <p:cNvSpPr/>
          <p:nvPr/>
        </p:nvSpPr>
        <p:spPr>
          <a:xfrm>
            <a:off x="4788638" y="4563538"/>
            <a:ext cx="2854325" cy="1231900"/>
          </a:xfrm>
          <a:prstGeom prst="roundRect">
            <a:avLst>
              <a:gd name="adj" fmla="val 12083"/>
            </a:avLst>
          </a:prstGeom>
          <a:solidFill>
            <a:srgbClr val="B6FCB8"/>
          </a:solidFill>
          <a:ln/>
        </p:spPr>
        <p:txBody>
          <a:bodyPr>
            <a:spAutoFit/>
          </a:bodyPr>
          <a:lstStyle/>
          <a:p>
            <a:endParaRPr lang="en-US"/>
          </a:p>
        </p:txBody>
      </p:sp>
      <p:sp>
        <p:nvSpPr>
          <p:cNvPr id="19" name="Text 10">
            <a:extLst>
              <a:ext uri="{FF2B5EF4-FFF2-40B4-BE49-F238E27FC236}">
                <a16:creationId xmlns:a16="http://schemas.microsoft.com/office/drawing/2014/main" id="{09144106-84F8-96D8-ECB4-00F3ABB19A77}"/>
              </a:ext>
            </a:extLst>
          </p:cNvPr>
          <p:cNvSpPr/>
          <p:nvPr/>
        </p:nvSpPr>
        <p:spPr>
          <a:xfrm>
            <a:off x="4943872" y="4765766"/>
            <a:ext cx="2592287" cy="861261"/>
          </a:xfrm>
          <a:prstGeom prst="rect">
            <a:avLst/>
          </a:prstGeom>
          <a:noFill/>
          <a:ln/>
        </p:spPr>
        <p:txBody>
          <a:bodyPr wrap="square" lIns="0" tIns="0" rIns="0" bIns="0" rtlCol="0" anchor="t">
            <a:spAutoFit/>
          </a:bodyPr>
          <a:lstStyle/>
          <a:p>
            <a:pPr algn="just" rtl="1">
              <a:lnSpc>
                <a:spcPct val="150000"/>
              </a:lnSpc>
            </a:pPr>
            <a:r>
              <a:rPr lang="en-US" sz="1292" dirty="0">
                <a:latin typeface="Alexandria" pitchFamily="2" charset="-78"/>
                <a:ea typeface="Instrument Sans Medium" pitchFamily="34" charset="-122"/>
                <a:cs typeface="Alexandria" pitchFamily="2" charset="-78"/>
              </a:rPr>
              <a:t>المؤسسات التي تعتمد التقييم الدوري تُحقق نتائج أفضل بنسبة تصل إلى 40%</a:t>
            </a:r>
            <a:endParaRPr lang="en-US" sz="1292" dirty="0">
              <a:latin typeface="Alexandria" pitchFamily="2" charset="-78"/>
              <a:cs typeface="Alexandria" pitchFamily="2" charset="-78"/>
            </a:endParaRPr>
          </a:p>
        </p:txBody>
      </p:sp>
    </p:spTree>
    <p:extLst>
      <p:ext uri="{BB962C8B-B14F-4D97-AF65-F5344CB8AC3E}">
        <p14:creationId xmlns:p14="http://schemas.microsoft.com/office/powerpoint/2010/main" val="381001061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26765" y="314304"/>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8" name="Text 2">
            <a:extLst>
              <a:ext uri="{FF2B5EF4-FFF2-40B4-BE49-F238E27FC236}">
                <a16:creationId xmlns:a16="http://schemas.microsoft.com/office/drawing/2014/main" id="{B6B05D9B-4C79-ADD3-A754-AC73AF99E579}"/>
              </a:ext>
            </a:extLst>
          </p:cNvPr>
          <p:cNvSpPr/>
          <p:nvPr/>
        </p:nvSpPr>
        <p:spPr>
          <a:xfrm>
            <a:off x="2693277" y="440698"/>
            <a:ext cx="7798610"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تدريب طلاب المستقبل على المهارات الرقمية</a:t>
            </a:r>
            <a:endParaRPr lang="en-US" sz="2800" b="1" dirty="0">
              <a:solidFill>
                <a:srgbClr val="00B0F0"/>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9D6A6841-686B-1AF9-E857-823390F1986E}"/>
              </a:ext>
            </a:extLst>
          </p:cNvPr>
          <p:cNvSpPr/>
          <p:nvPr/>
        </p:nvSpPr>
        <p:spPr>
          <a:xfrm>
            <a:off x="732929" y="1363405"/>
            <a:ext cx="10869018"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في عالم تتسارع فيه وتيرة التحول الرقمي، لم يعد إتقان المهارات الرقمية رفاهية بل ضرورة حتمية. المؤسسات التعليمية مدعوّة اليوم لإعداد جيل قادر على الإبداع والتكيّف في بيئات عمل لم تُخلق بعد.</a:t>
            </a:r>
            <a:endParaRPr lang="en-US" sz="1600"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5FDF1476-CAC4-1E27-458D-E30F1E0D6594}"/>
              </a:ext>
            </a:extLst>
          </p:cNvPr>
          <p:cNvSpPr/>
          <p:nvPr/>
        </p:nvSpPr>
        <p:spPr>
          <a:xfrm>
            <a:off x="6178749" y="2943473"/>
            <a:ext cx="5103713" cy="165298"/>
          </a:xfrm>
          <a:prstGeom prst="roundRect">
            <a:avLst>
              <a:gd name="adj" fmla="val 90053"/>
            </a:avLst>
          </a:prstGeom>
          <a:solidFill>
            <a:srgbClr val="CEE6FD"/>
          </a:solidFill>
          <a:ln/>
        </p:spPr>
      </p:sp>
      <p:sp>
        <p:nvSpPr>
          <p:cNvPr id="11" name="Shape 5">
            <a:extLst>
              <a:ext uri="{FF2B5EF4-FFF2-40B4-BE49-F238E27FC236}">
                <a16:creationId xmlns:a16="http://schemas.microsoft.com/office/drawing/2014/main" id="{50F54276-80A8-6DF5-AE46-807652DC41A3}"/>
              </a:ext>
            </a:extLst>
          </p:cNvPr>
          <p:cNvSpPr/>
          <p:nvPr/>
        </p:nvSpPr>
        <p:spPr>
          <a:xfrm>
            <a:off x="11034416" y="2778075"/>
            <a:ext cx="496094" cy="496094"/>
          </a:xfrm>
          <a:prstGeom prst="roundRect">
            <a:avLst>
              <a:gd name="adj" fmla="val 76800"/>
            </a:avLst>
          </a:prstGeom>
          <a:solidFill>
            <a:srgbClr val="CEE6FD"/>
          </a:solidFill>
          <a:ln/>
        </p:spPr>
      </p:sp>
      <p:sp>
        <p:nvSpPr>
          <p:cNvPr id="13" name="Text 6">
            <a:extLst>
              <a:ext uri="{FF2B5EF4-FFF2-40B4-BE49-F238E27FC236}">
                <a16:creationId xmlns:a16="http://schemas.microsoft.com/office/drawing/2014/main" id="{255EC91E-BE4E-666D-A0D6-CA40262019FE}"/>
              </a:ext>
            </a:extLst>
          </p:cNvPr>
          <p:cNvSpPr/>
          <p:nvPr/>
        </p:nvSpPr>
        <p:spPr>
          <a:xfrm>
            <a:off x="9273481" y="3439467"/>
            <a:ext cx="2091730"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البرمجة والتفكير الخوارزمي</a:t>
            </a:r>
            <a:endParaRPr lang="en-US" sz="1625"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899C2B75-6FE6-DEC0-F95C-EA58422FCF8F}"/>
              </a:ext>
            </a:extLst>
          </p:cNvPr>
          <p:cNvSpPr/>
          <p:nvPr/>
        </p:nvSpPr>
        <p:spPr>
          <a:xfrm>
            <a:off x="6343948" y="3797151"/>
            <a:ext cx="5021263" cy="529233"/>
          </a:xfrm>
          <a:prstGeom prst="rect">
            <a:avLst/>
          </a:prstGeom>
          <a:noFill/>
          <a:ln/>
        </p:spPr>
        <p:txBody>
          <a:bodyPr wrap="square" lIns="0" tIns="0" rIns="0" bIns="0" rtlCol="0" anchor="t"/>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تعليم أساسيات البرمجة وتطوير التفكير الخوارزمي منذ المراحل الدراسية المبكرة كلغة عصرية لا غنى عنها</a:t>
            </a:r>
            <a:endParaRPr lang="en-US" sz="1600"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2AABEBDF-8992-8EC9-557B-CA2FD1920453}"/>
              </a:ext>
            </a:extLst>
          </p:cNvPr>
          <p:cNvSpPr/>
          <p:nvPr/>
        </p:nvSpPr>
        <p:spPr>
          <a:xfrm>
            <a:off x="661591" y="2695426"/>
            <a:ext cx="5103713" cy="165298"/>
          </a:xfrm>
          <a:prstGeom prst="roundRect">
            <a:avLst>
              <a:gd name="adj" fmla="val 90053"/>
            </a:avLst>
          </a:prstGeom>
          <a:solidFill>
            <a:srgbClr val="CEE6FD"/>
          </a:solidFill>
          <a:ln/>
        </p:spPr>
      </p:sp>
      <p:sp>
        <p:nvSpPr>
          <p:cNvPr id="16" name="Shape 9">
            <a:extLst>
              <a:ext uri="{FF2B5EF4-FFF2-40B4-BE49-F238E27FC236}">
                <a16:creationId xmlns:a16="http://schemas.microsoft.com/office/drawing/2014/main" id="{A942A217-5C70-431E-E8C9-9DEF01312AC4}"/>
              </a:ext>
            </a:extLst>
          </p:cNvPr>
          <p:cNvSpPr/>
          <p:nvPr/>
        </p:nvSpPr>
        <p:spPr>
          <a:xfrm>
            <a:off x="5517257" y="2530028"/>
            <a:ext cx="496094" cy="496094"/>
          </a:xfrm>
          <a:prstGeom prst="roundRect">
            <a:avLst>
              <a:gd name="adj" fmla="val 76800"/>
            </a:avLst>
          </a:prstGeom>
          <a:solidFill>
            <a:srgbClr val="CEE6FD"/>
          </a:solidFill>
          <a:ln/>
        </p:spPr>
      </p:sp>
      <p:sp>
        <p:nvSpPr>
          <p:cNvPr id="19" name="Text 10">
            <a:extLst>
              <a:ext uri="{FF2B5EF4-FFF2-40B4-BE49-F238E27FC236}">
                <a16:creationId xmlns:a16="http://schemas.microsoft.com/office/drawing/2014/main" id="{A8FBF342-A045-E158-D9D8-51D8C64B2683}"/>
              </a:ext>
            </a:extLst>
          </p:cNvPr>
          <p:cNvSpPr/>
          <p:nvPr/>
        </p:nvSpPr>
        <p:spPr>
          <a:xfrm>
            <a:off x="3240297" y="3046332"/>
            <a:ext cx="2416869"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تحليل البيانات والتفكير النقدي</a:t>
            </a:r>
            <a:endParaRPr lang="en-US" sz="1625" b="1" dirty="0">
              <a:solidFill>
                <a:schemeClr val="accent2">
                  <a:lumMod val="75000"/>
                </a:schemeClr>
              </a:solidFill>
              <a:latin typeface="Alexandria" pitchFamily="2" charset="-78"/>
              <a:cs typeface="Alexandria" pitchFamily="2" charset="-78"/>
            </a:endParaRPr>
          </a:p>
        </p:txBody>
      </p:sp>
      <p:sp>
        <p:nvSpPr>
          <p:cNvPr id="20" name="Text 11">
            <a:extLst>
              <a:ext uri="{FF2B5EF4-FFF2-40B4-BE49-F238E27FC236}">
                <a16:creationId xmlns:a16="http://schemas.microsoft.com/office/drawing/2014/main" id="{2AE3E3AF-760B-2693-7DEB-24024DEA5DB1}"/>
              </a:ext>
            </a:extLst>
          </p:cNvPr>
          <p:cNvSpPr/>
          <p:nvPr/>
        </p:nvSpPr>
        <p:spPr>
          <a:xfrm>
            <a:off x="572915" y="3629298"/>
            <a:ext cx="5296669" cy="696986"/>
          </a:xfrm>
          <a:prstGeom prst="rect">
            <a:avLst/>
          </a:prstGeom>
          <a:noFill/>
          <a:ln/>
        </p:spPr>
        <p:txBody>
          <a:bodyPr wrap="squar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تدريب الطلاب على قراءة البيانات وتفسيرها ونقدها، وتنمية ملكة التفكير النقدي للتعامل مع المعلومات بحكمة ووعي</a:t>
            </a:r>
            <a:endParaRPr lang="en-US" sz="1600" dirty="0">
              <a:latin typeface="Alexandria" pitchFamily="2" charset="-78"/>
              <a:cs typeface="Alexandria" pitchFamily="2" charset="-78"/>
            </a:endParaRPr>
          </a:p>
        </p:txBody>
      </p:sp>
      <p:sp>
        <p:nvSpPr>
          <p:cNvPr id="21" name="Shape 12">
            <a:extLst>
              <a:ext uri="{FF2B5EF4-FFF2-40B4-BE49-F238E27FC236}">
                <a16:creationId xmlns:a16="http://schemas.microsoft.com/office/drawing/2014/main" id="{6E15F248-5A9D-233C-EA77-DB38E562D960}"/>
              </a:ext>
            </a:extLst>
          </p:cNvPr>
          <p:cNvSpPr/>
          <p:nvPr/>
        </p:nvSpPr>
        <p:spPr>
          <a:xfrm>
            <a:off x="6178749" y="5070425"/>
            <a:ext cx="5103713" cy="165298"/>
          </a:xfrm>
          <a:prstGeom prst="roundRect">
            <a:avLst>
              <a:gd name="adj" fmla="val 90053"/>
            </a:avLst>
          </a:prstGeom>
          <a:solidFill>
            <a:srgbClr val="CEE6FD"/>
          </a:solidFill>
          <a:ln/>
        </p:spPr>
      </p:sp>
      <p:sp>
        <p:nvSpPr>
          <p:cNvPr id="22" name="Shape 13">
            <a:extLst>
              <a:ext uri="{FF2B5EF4-FFF2-40B4-BE49-F238E27FC236}">
                <a16:creationId xmlns:a16="http://schemas.microsoft.com/office/drawing/2014/main" id="{1422336F-999B-9BB2-C5D0-D63D8E60DFA1}"/>
              </a:ext>
            </a:extLst>
          </p:cNvPr>
          <p:cNvSpPr/>
          <p:nvPr/>
        </p:nvSpPr>
        <p:spPr>
          <a:xfrm>
            <a:off x="11034416" y="4905028"/>
            <a:ext cx="496094" cy="496094"/>
          </a:xfrm>
          <a:prstGeom prst="roundRect">
            <a:avLst>
              <a:gd name="adj" fmla="val 76800"/>
            </a:avLst>
          </a:prstGeom>
          <a:solidFill>
            <a:srgbClr val="CEE6FD"/>
          </a:solidFill>
          <a:ln/>
        </p:spPr>
      </p:sp>
      <p:sp>
        <p:nvSpPr>
          <p:cNvPr id="26" name="Text 14">
            <a:extLst>
              <a:ext uri="{FF2B5EF4-FFF2-40B4-BE49-F238E27FC236}">
                <a16:creationId xmlns:a16="http://schemas.microsoft.com/office/drawing/2014/main" id="{FAF7F736-8351-4CBF-1EFA-11300DDD9D00}"/>
              </a:ext>
            </a:extLst>
          </p:cNvPr>
          <p:cNvSpPr/>
          <p:nvPr/>
        </p:nvSpPr>
        <p:spPr>
          <a:xfrm>
            <a:off x="8554914" y="5418763"/>
            <a:ext cx="2569614"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التعلم التفاعلي والمحاكاة</a:t>
            </a:r>
            <a:endParaRPr lang="en-US" sz="1625" b="1" dirty="0">
              <a:solidFill>
                <a:schemeClr val="accent2">
                  <a:lumMod val="75000"/>
                </a:schemeClr>
              </a:solidFill>
              <a:latin typeface="Alexandria" pitchFamily="2" charset="-78"/>
              <a:cs typeface="Alexandria" pitchFamily="2" charset="-78"/>
            </a:endParaRPr>
          </a:p>
        </p:txBody>
      </p:sp>
      <p:sp>
        <p:nvSpPr>
          <p:cNvPr id="27" name="Text 15">
            <a:extLst>
              <a:ext uri="{FF2B5EF4-FFF2-40B4-BE49-F238E27FC236}">
                <a16:creationId xmlns:a16="http://schemas.microsoft.com/office/drawing/2014/main" id="{86593407-32F9-5B62-7983-3DF747954350}"/>
              </a:ext>
            </a:extLst>
          </p:cNvPr>
          <p:cNvSpPr/>
          <p:nvPr/>
        </p:nvSpPr>
        <p:spPr>
          <a:xfrm>
            <a:off x="6371447" y="5749755"/>
            <a:ext cx="5159063" cy="696986"/>
          </a:xfrm>
          <a:prstGeom prst="rect">
            <a:avLst/>
          </a:prstGeom>
          <a:noFill/>
          <a:ln/>
        </p:spPr>
        <p:txBody>
          <a:bodyPr wrap="squar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دمج تقنيات المحاكاة والتطبيقات العملية لتدريب الطلاب على توظيف الأدوات الرقمية في سياقات الحياة الواقعية</a:t>
            </a:r>
            <a:endParaRPr lang="en-US" sz="1600" dirty="0">
              <a:latin typeface="Alexandria" pitchFamily="2" charset="-78"/>
              <a:cs typeface="Alexandria" pitchFamily="2" charset="-78"/>
            </a:endParaRPr>
          </a:p>
        </p:txBody>
      </p:sp>
      <p:sp>
        <p:nvSpPr>
          <p:cNvPr id="28" name="Shape 16">
            <a:extLst>
              <a:ext uri="{FF2B5EF4-FFF2-40B4-BE49-F238E27FC236}">
                <a16:creationId xmlns:a16="http://schemas.microsoft.com/office/drawing/2014/main" id="{9994ADBD-D0B5-00FD-C9B5-D48682933C70}"/>
              </a:ext>
            </a:extLst>
          </p:cNvPr>
          <p:cNvSpPr/>
          <p:nvPr/>
        </p:nvSpPr>
        <p:spPr>
          <a:xfrm>
            <a:off x="661591" y="4822378"/>
            <a:ext cx="5103713" cy="165298"/>
          </a:xfrm>
          <a:prstGeom prst="roundRect">
            <a:avLst>
              <a:gd name="adj" fmla="val 90053"/>
            </a:avLst>
          </a:prstGeom>
          <a:solidFill>
            <a:srgbClr val="CEE6FD"/>
          </a:solidFill>
          <a:ln/>
        </p:spPr>
      </p:sp>
      <p:sp>
        <p:nvSpPr>
          <p:cNvPr id="29" name="Shape 17">
            <a:extLst>
              <a:ext uri="{FF2B5EF4-FFF2-40B4-BE49-F238E27FC236}">
                <a16:creationId xmlns:a16="http://schemas.microsoft.com/office/drawing/2014/main" id="{D05C869E-C5BD-9B95-A115-0B303A4ED057}"/>
              </a:ext>
            </a:extLst>
          </p:cNvPr>
          <p:cNvSpPr/>
          <p:nvPr/>
        </p:nvSpPr>
        <p:spPr>
          <a:xfrm>
            <a:off x="5517257" y="4656981"/>
            <a:ext cx="496094" cy="496094"/>
          </a:xfrm>
          <a:prstGeom prst="roundRect">
            <a:avLst>
              <a:gd name="adj" fmla="val 76800"/>
            </a:avLst>
          </a:prstGeom>
          <a:solidFill>
            <a:srgbClr val="CEE6FD"/>
          </a:solidFill>
          <a:ln/>
        </p:spPr>
      </p:sp>
      <p:sp>
        <p:nvSpPr>
          <p:cNvPr id="31" name="Text 18">
            <a:extLst>
              <a:ext uri="{FF2B5EF4-FFF2-40B4-BE49-F238E27FC236}">
                <a16:creationId xmlns:a16="http://schemas.microsoft.com/office/drawing/2014/main" id="{5D13E9EC-1F31-8B5B-1151-E8DAF3193696}"/>
              </a:ext>
            </a:extLst>
          </p:cNvPr>
          <p:cNvSpPr/>
          <p:nvPr/>
        </p:nvSpPr>
        <p:spPr>
          <a:xfrm>
            <a:off x="3446661" y="5318373"/>
            <a:ext cx="2401392"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مهارات القرن الواحد والعشرين</a:t>
            </a:r>
            <a:endParaRPr lang="en-US" sz="1625" b="1" dirty="0">
              <a:solidFill>
                <a:schemeClr val="accent2">
                  <a:lumMod val="75000"/>
                </a:schemeClr>
              </a:solidFill>
              <a:latin typeface="Alexandria" pitchFamily="2" charset="-78"/>
              <a:cs typeface="Alexandria" pitchFamily="2" charset="-78"/>
            </a:endParaRPr>
          </a:p>
        </p:txBody>
      </p:sp>
      <p:sp>
        <p:nvSpPr>
          <p:cNvPr id="32" name="Text 19">
            <a:extLst>
              <a:ext uri="{FF2B5EF4-FFF2-40B4-BE49-F238E27FC236}">
                <a16:creationId xmlns:a16="http://schemas.microsoft.com/office/drawing/2014/main" id="{80573177-508C-6B2D-BB6A-CE784603CDAC}"/>
              </a:ext>
            </a:extLst>
          </p:cNvPr>
          <p:cNvSpPr/>
          <p:nvPr/>
        </p:nvSpPr>
        <p:spPr>
          <a:xfrm>
            <a:off x="661490" y="5676056"/>
            <a:ext cx="5186563" cy="609911"/>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تطوير مهارات الإبداع والتواصل والتعاون وحل المشكلات المعقدة لضمان جاهزية الطلاب لبيئات العمل المستقبلية المتغيرة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06262083"/>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D5ED305-65EB-A054-E1DA-896631416331}"/>
              </a:ext>
            </a:extLst>
          </p:cNvPr>
          <p:cNvSpPr/>
          <p:nvPr/>
        </p:nvSpPr>
        <p:spPr>
          <a:xfrm>
            <a:off x="5743540" y="1369714"/>
            <a:ext cx="5770812"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التحليل البياني </a:t>
            </a:r>
            <a:r>
              <a:rPr lang="en-US" sz="2800" b="1" dirty="0" err="1">
                <a:solidFill>
                  <a:srgbClr val="00B0F0"/>
                </a:solidFill>
                <a:latin typeface="Alexandria" pitchFamily="2" charset="-78"/>
                <a:ea typeface="Instrument Sans Semi Bold" pitchFamily="34" charset="-122"/>
                <a:cs typeface="Alexandria" pitchFamily="2" charset="-78"/>
              </a:rPr>
              <a:t>للبيانات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التعليمية</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179FBD19-D5F7-62B5-553D-FEC75161AF58}"/>
              </a:ext>
            </a:extLst>
          </p:cNvPr>
          <p:cNvSpPr/>
          <p:nvPr/>
        </p:nvSpPr>
        <p:spPr>
          <a:xfrm>
            <a:off x="9300731" y="3361631"/>
            <a:ext cx="222977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تحليل الأداء الأكاديمي</a:t>
            </a:r>
            <a:endParaRPr lang="en-US" sz="1625"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70ACACE8-8B15-BF20-97E5-8A7575112410}"/>
              </a:ext>
            </a:extLst>
          </p:cNvPr>
          <p:cNvSpPr/>
          <p:nvPr/>
        </p:nvSpPr>
        <p:spPr>
          <a:xfrm>
            <a:off x="8328247" y="3719315"/>
            <a:ext cx="3202261"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تتبع تقدم الطلاب وتحليل بياناتهم من الواجبات والامتحانات والمشاركة لتحديد مجالات التحسين وتقديم تدخلات دقيقة</a:t>
            </a:r>
            <a:endParaRPr lang="en-US"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79574ABD-B3F3-E78B-FE28-2D1B9D8061EA}"/>
              </a:ext>
            </a:extLst>
          </p:cNvPr>
          <p:cNvSpPr/>
          <p:nvPr/>
        </p:nvSpPr>
        <p:spPr>
          <a:xfrm>
            <a:off x="4932433" y="3361631"/>
            <a:ext cx="2906245"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التنبؤ بالاتجاهات المستقبلية</a:t>
            </a:r>
            <a:endParaRPr lang="en-US" sz="1625"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C2467071-BD23-1B7E-0FD3-A6D175BD3B6B}"/>
              </a:ext>
            </a:extLst>
          </p:cNvPr>
          <p:cNvSpPr/>
          <p:nvPr/>
        </p:nvSpPr>
        <p:spPr>
          <a:xfrm>
            <a:off x="4500436" y="3855479"/>
            <a:ext cx="3485257" cy="861261"/>
          </a:xfrm>
          <a:prstGeom prst="rect">
            <a:avLst/>
          </a:prstGeom>
          <a:noFill/>
          <a:ln/>
        </p:spPr>
        <p:txBody>
          <a:bodyPr wrap="square" lIns="0" tIns="0" rIns="0" bIns="0" rtlCol="0" anchor="t">
            <a:spAutoFit/>
          </a:bodyPr>
          <a:lstStyle/>
          <a:p>
            <a:pPr algn="ctr" rtl="1">
              <a:lnSpc>
                <a:spcPct val="150000"/>
              </a:lnSpc>
            </a:pPr>
            <a:r>
              <a:rPr lang="en-US" sz="1292" dirty="0">
                <a:solidFill>
                  <a:srgbClr val="1E3063"/>
                </a:solidFill>
                <a:latin typeface="Alexandria" pitchFamily="2" charset="-78"/>
                <a:ea typeface="Instrument Sans Medium" pitchFamily="34" charset="-122"/>
                <a:cs typeface="Alexandria" pitchFamily="2" charset="-78"/>
              </a:rPr>
              <a:t>تحديد الطلاب المحتاجين لدعم إضافي قبل ظهور المشكلات، مما يُمكّن المعلمين من تقديم حلول استباقية</a:t>
            </a:r>
            <a:endParaRPr lang="en-US" sz="1292"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9EA04D57-F621-C0BB-E150-A6AF986004A6}"/>
              </a:ext>
            </a:extLst>
          </p:cNvPr>
          <p:cNvSpPr/>
          <p:nvPr/>
        </p:nvSpPr>
        <p:spPr>
          <a:xfrm>
            <a:off x="1084568" y="3290292"/>
            <a:ext cx="2491067"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قياس التفاعل والاهتمام</a:t>
            </a:r>
            <a:endParaRPr lang="en-US" sz="1625"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741D3F85-3589-7F36-B2D2-23004CB867A6}"/>
              </a:ext>
            </a:extLst>
          </p:cNvPr>
          <p:cNvSpPr/>
          <p:nvPr/>
        </p:nvSpPr>
        <p:spPr>
          <a:xfrm>
            <a:off x="661493" y="3719314"/>
            <a:ext cx="3337218" cy="861261"/>
          </a:xfrm>
          <a:prstGeom prst="rect">
            <a:avLst/>
          </a:prstGeom>
          <a:noFill/>
          <a:ln/>
        </p:spPr>
        <p:txBody>
          <a:bodyPr wrap="square" lIns="0" tIns="0" rIns="0" bIns="0" rtlCol="0" anchor="t">
            <a:spAutoFit/>
          </a:bodyPr>
          <a:lstStyle/>
          <a:p>
            <a:pPr algn="ctr" rtl="1">
              <a:lnSpc>
                <a:spcPct val="150000"/>
              </a:lnSpc>
            </a:pPr>
            <a:r>
              <a:rPr lang="en-US" sz="1292" dirty="0">
                <a:solidFill>
                  <a:srgbClr val="1E3063"/>
                </a:solidFill>
                <a:latin typeface="Alexandria" pitchFamily="2" charset="-78"/>
                <a:ea typeface="Instrument Sans Medium" pitchFamily="34" charset="-122"/>
                <a:cs typeface="Alexandria" pitchFamily="2" charset="-78"/>
              </a:rPr>
              <a:t>قياس مستوى تفاعل الطلاب مع المحتوى عبر المنصات الإلكترونية والفصول لتحديد ما يحتاج لتحسين</a:t>
            </a:r>
            <a:endParaRPr lang="en-US" sz="1292" dirty="0">
              <a:latin typeface="Alexandria" pitchFamily="2" charset="-78"/>
              <a:cs typeface="Alexandria" pitchFamily="2" charset="-78"/>
            </a:endParaRPr>
          </a:p>
        </p:txBody>
      </p:sp>
      <p:sp>
        <p:nvSpPr>
          <p:cNvPr id="16" name="Text 7">
            <a:extLst>
              <a:ext uri="{FF2B5EF4-FFF2-40B4-BE49-F238E27FC236}">
                <a16:creationId xmlns:a16="http://schemas.microsoft.com/office/drawing/2014/main" id="{D402AD54-680C-DD62-134F-F4B468447637}"/>
              </a:ext>
            </a:extLst>
          </p:cNvPr>
          <p:cNvSpPr/>
          <p:nvPr/>
        </p:nvSpPr>
        <p:spPr>
          <a:xfrm>
            <a:off x="1146832" y="5358443"/>
            <a:ext cx="10041211" cy="246349"/>
          </a:xfrm>
          <a:prstGeom prst="rect">
            <a:avLst/>
          </a:prstGeom>
          <a:noFill/>
          <a:ln/>
        </p:spPr>
        <p:txBody>
          <a:bodyPr wrap="non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منصات مثل </a:t>
            </a:r>
            <a:r>
              <a:rPr lang="en-US" b="1" dirty="0">
                <a:solidFill>
                  <a:srgbClr val="1E3063"/>
                </a:solidFill>
                <a:latin typeface="Alexandria" pitchFamily="2" charset="-78"/>
                <a:ea typeface="Instrument Sans Medium" pitchFamily="34" charset="-122"/>
                <a:cs typeface="Alexandria" pitchFamily="2" charset="-78"/>
              </a:rPr>
              <a:t>Power BI</a:t>
            </a:r>
            <a:r>
              <a:rPr lang="en-US"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و</a:t>
            </a:r>
            <a:r>
              <a:rPr lang="en-US" b="1" dirty="0" err="1">
                <a:solidFill>
                  <a:srgbClr val="1E3063"/>
                </a:solidFill>
                <a:latin typeface="Alexandria" pitchFamily="2" charset="-78"/>
                <a:ea typeface="Instrument Sans Medium" pitchFamily="34" charset="-122"/>
                <a:cs typeface="Alexandria" pitchFamily="2" charset="-78"/>
              </a:rPr>
              <a:t>Tableau</a:t>
            </a:r>
            <a:r>
              <a:rPr lang="en-US" dirty="0">
                <a:solidFill>
                  <a:srgbClr val="1E3063"/>
                </a:solidFill>
                <a:latin typeface="Alexandria" pitchFamily="2" charset="-78"/>
                <a:ea typeface="Instrument Sans Medium" pitchFamily="34" charset="-122"/>
                <a:cs typeface="Alexandria" pitchFamily="2" charset="-78"/>
              </a:rPr>
              <a:t> </a:t>
            </a:r>
            <a:r>
              <a:rPr lang="ar-SA"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تُستخدم</a:t>
            </a:r>
            <a:r>
              <a:rPr lang="en-US" dirty="0">
                <a:solidFill>
                  <a:srgbClr val="1E3063"/>
                </a:solidFill>
                <a:latin typeface="Alexandria" pitchFamily="2" charset="-78"/>
                <a:ea typeface="Instrument Sans Medium" pitchFamily="34" charset="-122"/>
                <a:cs typeface="Alexandria" pitchFamily="2" charset="-78"/>
              </a:rPr>
              <a:t> لتحليل بيانات الأداء وتقديم تقارير دقيقة تدعم اتخاذ قرارات مبنية على بيانات فعلية.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7468594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7E8F594-361B-FE9B-2E79-312B7DB05063}"/>
              </a:ext>
            </a:extLst>
          </p:cNvPr>
          <p:cNvSpPr/>
          <p:nvPr/>
        </p:nvSpPr>
        <p:spPr>
          <a:xfrm>
            <a:off x="6328763" y="1542752"/>
            <a:ext cx="5201745"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التعلم الآلي في </a:t>
            </a:r>
            <a:r>
              <a:rPr lang="en-US" sz="2800" b="1" dirty="0" err="1">
                <a:solidFill>
                  <a:srgbClr val="00B0F0"/>
                </a:solidFill>
                <a:latin typeface="Alexandria" pitchFamily="2" charset="-78"/>
                <a:ea typeface="Instrument Sans Semi Bold" pitchFamily="34" charset="-122"/>
                <a:cs typeface="Alexandria" pitchFamily="2" charset="-78"/>
              </a:rPr>
              <a:t>تقييم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الطلاب</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67EC058F-61F3-B1E5-BD1A-8E9986BAA208}"/>
              </a:ext>
            </a:extLst>
          </p:cNvPr>
          <p:cNvSpPr/>
          <p:nvPr/>
        </p:nvSpPr>
        <p:spPr>
          <a:xfrm>
            <a:off x="8017868" y="3051671"/>
            <a:ext cx="3264594" cy="165298"/>
          </a:xfrm>
          <a:prstGeom prst="roundRect">
            <a:avLst>
              <a:gd name="adj" fmla="val 90053"/>
            </a:avLst>
          </a:prstGeom>
          <a:solidFill>
            <a:srgbClr val="CEE6FD"/>
          </a:solidFill>
          <a:ln/>
        </p:spPr>
        <p:txBody>
          <a:bodyPr>
            <a:spAutoFit/>
          </a:bodyPr>
          <a:lstStyle/>
          <a:p>
            <a:endParaRPr lang="en-US"/>
          </a:p>
        </p:txBody>
      </p:sp>
      <p:sp>
        <p:nvSpPr>
          <p:cNvPr id="8" name="Shape 2">
            <a:extLst>
              <a:ext uri="{FF2B5EF4-FFF2-40B4-BE49-F238E27FC236}">
                <a16:creationId xmlns:a16="http://schemas.microsoft.com/office/drawing/2014/main" id="{1D2625FE-3D2D-D88C-01B5-E4AF2F2BB1EA}"/>
              </a:ext>
            </a:extLst>
          </p:cNvPr>
          <p:cNvSpPr/>
          <p:nvPr/>
        </p:nvSpPr>
        <p:spPr>
          <a:xfrm>
            <a:off x="11034416" y="2886274"/>
            <a:ext cx="496094" cy="496094"/>
          </a:xfrm>
          <a:prstGeom prst="roundRect">
            <a:avLst>
              <a:gd name="adj" fmla="val 76800"/>
            </a:avLst>
          </a:prstGeom>
          <a:solidFill>
            <a:srgbClr val="CEE6FD"/>
          </a:solidFill>
          <a:ln/>
        </p:spPr>
        <p:txBody>
          <a:bodyPr>
            <a:spAutoFit/>
          </a:bodyPr>
          <a:lstStyle/>
          <a:p>
            <a:endParaRPr lang="en-US"/>
          </a:p>
        </p:txBody>
      </p:sp>
      <p:sp>
        <p:nvSpPr>
          <p:cNvPr id="10" name="Text 3">
            <a:extLst>
              <a:ext uri="{FF2B5EF4-FFF2-40B4-BE49-F238E27FC236}">
                <a16:creationId xmlns:a16="http://schemas.microsoft.com/office/drawing/2014/main" id="{58A162EF-6E3A-C78B-C3DB-F8CE73BC6DBC}"/>
              </a:ext>
            </a:extLst>
          </p:cNvPr>
          <p:cNvSpPr/>
          <p:nvPr/>
        </p:nvSpPr>
        <p:spPr>
          <a:xfrm>
            <a:off x="10005864" y="3547666"/>
            <a:ext cx="1359347"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التقييم الذكي</a:t>
            </a:r>
            <a:endParaRPr lang="en-US" sz="1625"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B60E1029-165F-7994-8B3F-553C4900C63B}"/>
              </a:ext>
            </a:extLst>
          </p:cNvPr>
          <p:cNvSpPr/>
          <p:nvPr/>
        </p:nvSpPr>
        <p:spPr>
          <a:xfrm>
            <a:off x="8691834" y="3881030"/>
            <a:ext cx="3036963" cy="1256241"/>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تصحيح الاختبارات بدقة وفعالية عبر خوارزميات تفحص الإجابات وتحللها، مما يوفر وقت المعلم ويُقدم ملاحظات سريعة</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3A977DC7-945E-96EC-0B3E-6AF88B4EAC64}"/>
              </a:ext>
            </a:extLst>
          </p:cNvPr>
          <p:cNvSpPr/>
          <p:nvPr/>
        </p:nvSpPr>
        <p:spPr>
          <a:xfrm>
            <a:off x="4339730" y="2803624"/>
            <a:ext cx="3264694" cy="165298"/>
          </a:xfrm>
          <a:prstGeom prst="roundRect">
            <a:avLst>
              <a:gd name="adj" fmla="val 90053"/>
            </a:avLst>
          </a:prstGeom>
          <a:solidFill>
            <a:srgbClr val="CEE6FD"/>
          </a:solidFill>
          <a:ln/>
        </p:spPr>
        <p:txBody>
          <a:bodyPr>
            <a:spAutoFit/>
          </a:bodyPr>
          <a:lstStyle/>
          <a:p>
            <a:endParaRPr lang="en-US"/>
          </a:p>
        </p:txBody>
      </p:sp>
      <p:sp>
        <p:nvSpPr>
          <p:cNvPr id="13" name="Shape 6">
            <a:extLst>
              <a:ext uri="{FF2B5EF4-FFF2-40B4-BE49-F238E27FC236}">
                <a16:creationId xmlns:a16="http://schemas.microsoft.com/office/drawing/2014/main" id="{C40D4FFB-7FD4-1B80-12A2-B9A925FDE5C5}"/>
              </a:ext>
            </a:extLst>
          </p:cNvPr>
          <p:cNvSpPr/>
          <p:nvPr/>
        </p:nvSpPr>
        <p:spPr>
          <a:xfrm>
            <a:off x="7356376" y="2638227"/>
            <a:ext cx="496094" cy="496094"/>
          </a:xfrm>
          <a:prstGeom prst="roundRect">
            <a:avLst>
              <a:gd name="adj" fmla="val 76800"/>
            </a:avLst>
          </a:prstGeom>
          <a:solidFill>
            <a:srgbClr val="CEE6FD"/>
          </a:solidFill>
          <a:ln/>
        </p:spPr>
        <p:txBody>
          <a:bodyPr>
            <a:spAutoFit/>
          </a:bodyPr>
          <a:lstStyle/>
          <a:p>
            <a:endParaRPr lang="en-US"/>
          </a:p>
        </p:txBody>
      </p:sp>
      <p:sp>
        <p:nvSpPr>
          <p:cNvPr id="15" name="Text 7">
            <a:extLst>
              <a:ext uri="{FF2B5EF4-FFF2-40B4-BE49-F238E27FC236}">
                <a16:creationId xmlns:a16="http://schemas.microsoft.com/office/drawing/2014/main" id="{02CFAAB3-EA3A-C938-CC8C-436A9DC6E529}"/>
              </a:ext>
            </a:extLst>
          </p:cNvPr>
          <p:cNvSpPr/>
          <p:nvPr/>
        </p:nvSpPr>
        <p:spPr>
          <a:xfrm>
            <a:off x="5303505" y="3299619"/>
            <a:ext cx="2383666"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التعرف على أنماط الأداء</a:t>
            </a:r>
            <a:endParaRPr lang="en-US" sz="1625" b="1"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7B83B6C0-3686-5634-57DD-751C63859117}"/>
              </a:ext>
            </a:extLst>
          </p:cNvPr>
          <p:cNvSpPr/>
          <p:nvPr/>
        </p:nvSpPr>
        <p:spPr>
          <a:xfrm>
            <a:off x="4732399" y="3889079"/>
            <a:ext cx="3182243" cy="933076"/>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رصد صعوبات الطالب في أنواع معينة من الأسئلة وتقديم محتوى تدريبي إضافي وأنشطة تفاعلية لتعزيز المهارات</a:t>
            </a:r>
            <a:endParaRPr lang="en-US" dirty="0">
              <a:latin typeface="Alexandria" pitchFamily="2" charset="-78"/>
              <a:cs typeface="Alexandria" pitchFamily="2" charset="-78"/>
            </a:endParaRPr>
          </a:p>
        </p:txBody>
      </p:sp>
      <p:sp>
        <p:nvSpPr>
          <p:cNvPr id="17" name="Shape 9">
            <a:extLst>
              <a:ext uri="{FF2B5EF4-FFF2-40B4-BE49-F238E27FC236}">
                <a16:creationId xmlns:a16="http://schemas.microsoft.com/office/drawing/2014/main" id="{62D0945D-B06E-FAF0-48C5-F3A8FFD25B7F}"/>
              </a:ext>
            </a:extLst>
          </p:cNvPr>
          <p:cNvSpPr/>
          <p:nvPr/>
        </p:nvSpPr>
        <p:spPr>
          <a:xfrm>
            <a:off x="661691" y="2555578"/>
            <a:ext cx="3264594" cy="165298"/>
          </a:xfrm>
          <a:prstGeom prst="roundRect">
            <a:avLst>
              <a:gd name="adj" fmla="val 90053"/>
            </a:avLst>
          </a:prstGeom>
          <a:solidFill>
            <a:srgbClr val="CEE6FD"/>
          </a:solidFill>
          <a:ln/>
        </p:spPr>
        <p:txBody>
          <a:bodyPr>
            <a:spAutoFit/>
          </a:bodyPr>
          <a:lstStyle/>
          <a:p>
            <a:endParaRPr lang="en-US"/>
          </a:p>
        </p:txBody>
      </p:sp>
      <p:sp>
        <p:nvSpPr>
          <p:cNvPr id="19" name="Shape 10">
            <a:extLst>
              <a:ext uri="{FF2B5EF4-FFF2-40B4-BE49-F238E27FC236}">
                <a16:creationId xmlns:a16="http://schemas.microsoft.com/office/drawing/2014/main" id="{FC551BCB-31F9-C0FB-9BA3-EFB0B0D06035}"/>
              </a:ext>
            </a:extLst>
          </p:cNvPr>
          <p:cNvSpPr/>
          <p:nvPr/>
        </p:nvSpPr>
        <p:spPr>
          <a:xfrm>
            <a:off x="3678238" y="2390181"/>
            <a:ext cx="496094" cy="496094"/>
          </a:xfrm>
          <a:prstGeom prst="roundRect">
            <a:avLst>
              <a:gd name="adj" fmla="val 76800"/>
            </a:avLst>
          </a:prstGeom>
          <a:solidFill>
            <a:srgbClr val="CEE6FD"/>
          </a:solidFill>
          <a:ln/>
        </p:spPr>
        <p:txBody>
          <a:bodyPr>
            <a:spAutoFit/>
          </a:bodyPr>
          <a:lstStyle/>
          <a:p>
            <a:endParaRPr lang="en-US"/>
          </a:p>
        </p:txBody>
      </p:sp>
      <p:sp>
        <p:nvSpPr>
          <p:cNvPr id="21" name="Text 11">
            <a:extLst>
              <a:ext uri="{FF2B5EF4-FFF2-40B4-BE49-F238E27FC236}">
                <a16:creationId xmlns:a16="http://schemas.microsoft.com/office/drawing/2014/main" id="{020A71C5-C04C-5FCE-FA74-EA0AAFC6E16C}"/>
              </a:ext>
            </a:extLst>
          </p:cNvPr>
          <p:cNvSpPr/>
          <p:nvPr/>
        </p:nvSpPr>
        <p:spPr>
          <a:xfrm>
            <a:off x="2446105" y="3051572"/>
            <a:ext cx="156292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التعليم التكيفي</a:t>
            </a:r>
            <a:endParaRPr lang="en-US" sz="1625" b="1" dirty="0">
              <a:solidFill>
                <a:schemeClr val="accent2">
                  <a:lumMod val="75000"/>
                </a:schemeClr>
              </a:solidFill>
              <a:latin typeface="Alexandria" pitchFamily="2" charset="-78"/>
              <a:cs typeface="Alexandria" pitchFamily="2" charset="-78"/>
            </a:endParaRPr>
          </a:p>
        </p:txBody>
      </p:sp>
      <p:sp>
        <p:nvSpPr>
          <p:cNvPr id="22" name="Text 12">
            <a:extLst>
              <a:ext uri="{FF2B5EF4-FFF2-40B4-BE49-F238E27FC236}">
                <a16:creationId xmlns:a16="http://schemas.microsoft.com/office/drawing/2014/main" id="{5233220F-A7E6-2594-3C33-8F986DFB2933}"/>
              </a:ext>
            </a:extLst>
          </p:cNvPr>
          <p:cNvSpPr/>
          <p:nvPr/>
        </p:nvSpPr>
        <p:spPr>
          <a:xfrm>
            <a:off x="826890" y="3409256"/>
            <a:ext cx="3182144" cy="1256241"/>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إنشاء أنظمة تعليمية تُعدّل محتوى الدروس وأساليبها وفق طريقة تعلم كل طالب، سواء بالأنشطة التفاعلية أو المواد البصرية</a:t>
            </a:r>
            <a:endParaRPr lang="en-US" dirty="0">
              <a:latin typeface="Alexandria" pitchFamily="2" charset="-78"/>
              <a:cs typeface="Alexandria" pitchFamily="2" charset="-78"/>
            </a:endParaRPr>
          </a:p>
        </p:txBody>
      </p:sp>
      <p:sp>
        <p:nvSpPr>
          <p:cNvPr id="24" name="Text 13">
            <a:extLst>
              <a:ext uri="{FF2B5EF4-FFF2-40B4-BE49-F238E27FC236}">
                <a16:creationId xmlns:a16="http://schemas.microsoft.com/office/drawing/2014/main" id="{D49A679D-D644-27F4-B6F7-43732CB2997F}"/>
              </a:ext>
            </a:extLst>
          </p:cNvPr>
          <p:cNvSpPr/>
          <p:nvPr/>
        </p:nvSpPr>
        <p:spPr>
          <a:xfrm>
            <a:off x="1633240" y="5616530"/>
            <a:ext cx="8925520" cy="242952"/>
          </a:xfrm>
          <a:prstGeom prst="rect">
            <a:avLst/>
          </a:prstGeom>
          <a:noFill/>
          <a:ln/>
        </p:spPr>
        <p:txBody>
          <a:bodyPr wrap="none" lIns="0" tIns="0" rIns="0" bIns="0" rtlCol="0" anchor="t">
            <a:spAutoFit/>
          </a:bodyPr>
          <a:lstStyle/>
          <a:p>
            <a:pPr algn="r" rtl="1">
              <a:lnSpc>
                <a:spcPts val="2083"/>
              </a:lnSpc>
            </a:pPr>
            <a:r>
              <a:rPr lang="en-US" sz="1292" dirty="0">
                <a:solidFill>
                  <a:srgbClr val="1E3063"/>
                </a:solidFill>
                <a:latin typeface="Alexandria" pitchFamily="2" charset="-78"/>
                <a:ea typeface="Instrument Sans Medium" pitchFamily="34" charset="-122"/>
                <a:cs typeface="Alexandria" pitchFamily="2" charset="-78"/>
              </a:rPr>
              <a:t>أنظمة مثل </a:t>
            </a:r>
            <a:r>
              <a:rPr lang="en-US" sz="1292" b="1" dirty="0">
                <a:solidFill>
                  <a:srgbClr val="1E3063"/>
                </a:solidFill>
                <a:latin typeface="Alexandria" pitchFamily="2" charset="-78"/>
                <a:ea typeface="Instrument Sans Medium" pitchFamily="34" charset="-122"/>
                <a:cs typeface="Alexandria" pitchFamily="2" charset="-78"/>
              </a:rPr>
              <a:t>Gradescope</a:t>
            </a:r>
            <a:r>
              <a:rPr lang="en-US" sz="1292" dirty="0">
                <a:solidFill>
                  <a:srgbClr val="1E3063"/>
                </a:solidFill>
                <a:latin typeface="Alexandria" pitchFamily="2" charset="-78"/>
                <a:ea typeface="Instrument Sans Medium" pitchFamily="34" charset="-122"/>
                <a:cs typeface="Alexandria" pitchFamily="2" charset="-78"/>
              </a:rPr>
              <a:t> و</a:t>
            </a:r>
            <a:r>
              <a:rPr lang="en-US" sz="1292" b="1" dirty="0">
                <a:solidFill>
                  <a:srgbClr val="1E3063"/>
                </a:solidFill>
                <a:latin typeface="Alexandria" pitchFamily="2" charset="-78"/>
                <a:ea typeface="Instrument Sans Medium" pitchFamily="34" charset="-122"/>
                <a:cs typeface="Alexandria" pitchFamily="2" charset="-78"/>
              </a:rPr>
              <a:t>Turnitin</a:t>
            </a:r>
            <a:r>
              <a:rPr lang="en-US" sz="1292" dirty="0">
                <a:solidFill>
                  <a:srgbClr val="1E3063"/>
                </a:solidFill>
                <a:latin typeface="Alexandria" pitchFamily="2" charset="-78"/>
                <a:ea typeface="Instrument Sans Medium" pitchFamily="34" charset="-122"/>
                <a:cs typeface="Alexandria" pitchFamily="2" charset="-78"/>
              </a:rPr>
              <a:t> تستخدم التعلم الآلي لتقييم الأداء الأكاديمي وتقديم توصيات تعليمية لتحسين النتائج.</a:t>
            </a:r>
            <a:endParaRPr lang="en-US" sz="1292" dirty="0">
              <a:latin typeface="Alexandria" pitchFamily="2" charset="-78"/>
              <a:cs typeface="Alexandria" pitchFamily="2" charset="-78"/>
            </a:endParaRPr>
          </a:p>
        </p:txBody>
      </p:sp>
    </p:spTree>
    <p:extLst>
      <p:ext uri="{BB962C8B-B14F-4D97-AF65-F5344CB8AC3E}">
        <p14:creationId xmlns:p14="http://schemas.microsoft.com/office/powerpoint/2010/main" val="166917108"/>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0DC7CF5-EE1C-A97F-A599-5CA3FA3B70B8}"/>
              </a:ext>
            </a:extLst>
          </p:cNvPr>
          <p:cNvSpPr/>
          <p:nvPr/>
        </p:nvSpPr>
        <p:spPr>
          <a:xfrm>
            <a:off x="4160179" y="1616023"/>
            <a:ext cx="7421905"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بيئات تعليمية تفاعلية </a:t>
            </a:r>
            <a:r>
              <a:rPr lang="en-US" sz="2800" b="1" dirty="0" err="1">
                <a:solidFill>
                  <a:srgbClr val="00B0F0"/>
                </a:solidFill>
                <a:latin typeface="Alexandria" pitchFamily="2" charset="-78"/>
                <a:ea typeface="Instrument Sans Semi Bold" pitchFamily="34" charset="-122"/>
                <a:cs typeface="Alexandria" pitchFamily="2" charset="-78"/>
              </a:rPr>
              <a:t>وشراكات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استراتيجية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25E681D7-1DC0-1CAE-E275-C8A16EA63D7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11220450" y="3414316"/>
            <a:ext cx="248047" cy="248047"/>
          </a:xfrm>
          <a:prstGeom prst="rect">
            <a:avLst/>
          </a:prstGeom>
        </p:spPr>
      </p:pic>
      <p:sp>
        <p:nvSpPr>
          <p:cNvPr id="8" name="Text 1">
            <a:extLst>
              <a:ext uri="{FF2B5EF4-FFF2-40B4-BE49-F238E27FC236}">
                <a16:creationId xmlns:a16="http://schemas.microsoft.com/office/drawing/2014/main" id="{6A2CB05C-310A-52FE-7C84-0BBBB0F9D805}"/>
              </a:ext>
            </a:extLst>
          </p:cNvPr>
          <p:cNvSpPr/>
          <p:nvPr/>
        </p:nvSpPr>
        <p:spPr>
          <a:xfrm>
            <a:off x="6828538" y="3409256"/>
            <a:ext cx="4164603"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بيئات تعليمية تفاعلية بالذكاء الاصطناعي</a:t>
            </a:r>
            <a:endParaRPr lang="en-US" sz="1625"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4799813B-10EC-0FA5-C730-EC1E8753E3EA}"/>
              </a:ext>
            </a:extLst>
          </p:cNvPr>
          <p:cNvSpPr/>
          <p:nvPr/>
        </p:nvSpPr>
        <p:spPr>
          <a:xfrm>
            <a:off x="6665719" y="3863736"/>
            <a:ext cx="4793754" cy="798424"/>
          </a:xfrm>
          <a:prstGeom prst="rect">
            <a:avLst/>
          </a:prstGeom>
          <a:noFill/>
          <a:ln/>
        </p:spPr>
        <p:txBody>
          <a:bodyPr wrap="square" lIns="0" tIns="0" rIns="0" bIns="0" rtlCol="0" anchor="t">
            <a:spAutoFit/>
          </a:bodyPr>
          <a:lstStyle/>
          <a:p>
            <a:pPr algn="r" rtl="1">
              <a:lnSpc>
                <a:spcPct val="200000"/>
              </a:lnSpc>
            </a:pPr>
            <a:r>
              <a:rPr lang="en-US" dirty="0">
                <a:solidFill>
                  <a:srgbClr val="1E3063"/>
                </a:solidFill>
                <a:latin typeface="Alexandria" pitchFamily="2" charset="-78"/>
                <a:ea typeface="Instrument Sans Medium" pitchFamily="34" charset="-122"/>
                <a:cs typeface="Alexandria" pitchFamily="2" charset="-78"/>
              </a:rPr>
              <a:t>أنظمة تتكيف مع احتياجات الطلاب بشكل فردي، تُحلّل الأداء وتوفر دروساً تفاعلية وملاحظات فورية في الوقت الفعلي</a:t>
            </a:r>
            <a:endParaRPr lang="en-US"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94CD6206-06CC-DC51-BAF0-049E1CC552F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5682655" y="3414316"/>
            <a:ext cx="248047" cy="248047"/>
          </a:xfrm>
          <a:prstGeom prst="rect">
            <a:avLst/>
          </a:prstGeom>
        </p:spPr>
      </p:pic>
      <p:sp>
        <p:nvSpPr>
          <p:cNvPr id="11" name="Text 3">
            <a:extLst>
              <a:ext uri="{FF2B5EF4-FFF2-40B4-BE49-F238E27FC236}">
                <a16:creationId xmlns:a16="http://schemas.microsoft.com/office/drawing/2014/main" id="{D42AE0D1-EEFF-09D5-7BEE-9253A5839266}"/>
              </a:ext>
            </a:extLst>
          </p:cNvPr>
          <p:cNvSpPr/>
          <p:nvPr/>
        </p:nvSpPr>
        <p:spPr>
          <a:xfrm>
            <a:off x="745492" y="3235772"/>
            <a:ext cx="4731841" cy="707951"/>
          </a:xfrm>
          <a:prstGeom prst="rect">
            <a:avLst/>
          </a:prstGeom>
          <a:noFill/>
          <a:ln/>
        </p:spPr>
        <p:txBody>
          <a:bodyPr wrap="squar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التعاون بين المؤسسات التعليمية والشركات التكنولوجية</a:t>
            </a:r>
            <a:endParaRPr lang="en-US" sz="1625"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8E63AD4B-995B-E128-D841-1D60EC4A641F}"/>
              </a:ext>
            </a:extLst>
          </p:cNvPr>
          <p:cNvSpPr/>
          <p:nvPr/>
        </p:nvSpPr>
        <p:spPr>
          <a:xfrm>
            <a:off x="753277" y="4078257"/>
            <a:ext cx="4793853" cy="1229311"/>
          </a:xfrm>
          <a:prstGeom prst="rect">
            <a:avLst/>
          </a:prstGeom>
          <a:noFill/>
          <a:ln/>
        </p:spPr>
        <p:txBody>
          <a:bodyPr wrap="square" lIns="0" tIns="0" rIns="0" bIns="0" rtlCol="0" anchor="t">
            <a:spAutoFit/>
          </a:bodyPr>
          <a:lstStyle/>
          <a:p>
            <a:pPr algn="r" rtl="1">
              <a:lnSpc>
                <a:spcPct val="200000"/>
              </a:lnSpc>
            </a:pPr>
            <a:r>
              <a:rPr lang="en-US" dirty="0">
                <a:solidFill>
                  <a:srgbClr val="1E3063"/>
                </a:solidFill>
                <a:latin typeface="Alexandria" pitchFamily="2" charset="-78"/>
                <a:ea typeface="Instrument Sans Medium" pitchFamily="34" charset="-122"/>
                <a:cs typeface="Alexandria" pitchFamily="2" charset="-78"/>
              </a:rPr>
              <a:t>شراكات استراتيجية لتطوير منصات التعلم الإلكتروني وأدوات التقييم الذكي والموارد التفاعلية التي تُحسّن جودة التعليم وتوافره</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24701062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DAB8DA2-D97B-CC90-B6A7-C7F7C4FB41A9}"/>
              </a:ext>
            </a:extLst>
          </p:cNvPr>
          <p:cNvSpPr/>
          <p:nvPr/>
        </p:nvSpPr>
        <p:spPr>
          <a:xfrm>
            <a:off x="3632879" y="1532863"/>
            <a:ext cx="7909216"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أهمية تدريب المعلمين وتحديث </a:t>
            </a:r>
            <a:r>
              <a:rPr lang="en-US" sz="2800" b="1" dirty="0" err="1">
                <a:solidFill>
                  <a:srgbClr val="00B0F0"/>
                </a:solidFill>
                <a:latin typeface="Alexandria" pitchFamily="2" charset="-78"/>
                <a:ea typeface="Instrument Sans Semi Bold" pitchFamily="34" charset="-122"/>
                <a:cs typeface="Alexandria" pitchFamily="2" charset="-78"/>
              </a:rPr>
              <a:t>البنية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التحتية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0A2ACE4A-BD12-B91A-BE4C-1DFE875211A0}"/>
              </a:ext>
            </a:extLst>
          </p:cNvPr>
          <p:cNvSpPr/>
          <p:nvPr/>
        </p:nvSpPr>
        <p:spPr>
          <a:xfrm>
            <a:off x="6225186" y="2913260"/>
            <a:ext cx="5305323" cy="2099915"/>
          </a:xfrm>
          <a:prstGeom prst="roundRect">
            <a:avLst>
              <a:gd name="adj" fmla="val 7922"/>
            </a:avLst>
          </a:prstGeom>
          <a:solidFill>
            <a:srgbClr val="CEE6FD"/>
          </a:solidFill>
          <a:ln/>
        </p:spPr>
        <p:txBody>
          <a:bodyPr wrap="square">
            <a:spAutoFit/>
          </a:bodyPr>
          <a:lstStyle/>
          <a:p>
            <a:endParaRPr lang="en-US"/>
          </a:p>
        </p:txBody>
      </p:sp>
      <p:sp>
        <p:nvSpPr>
          <p:cNvPr id="8" name="Shape 2">
            <a:extLst>
              <a:ext uri="{FF2B5EF4-FFF2-40B4-BE49-F238E27FC236}">
                <a16:creationId xmlns:a16="http://schemas.microsoft.com/office/drawing/2014/main" id="{7E750D7C-136E-D4EF-4343-DAFB6B1F927D}"/>
              </a:ext>
            </a:extLst>
          </p:cNvPr>
          <p:cNvSpPr/>
          <p:nvPr/>
        </p:nvSpPr>
        <p:spPr>
          <a:xfrm>
            <a:off x="10869117" y="3078560"/>
            <a:ext cx="496094" cy="496094"/>
          </a:xfrm>
          <a:prstGeom prst="roundRect">
            <a:avLst>
              <a:gd name="adj" fmla="val 15358451"/>
            </a:avLst>
          </a:prstGeom>
          <a:solidFill>
            <a:srgbClr val="84C1FA"/>
          </a:solidFill>
          <a:ln/>
        </p:spPr>
        <p:txBody>
          <a:bodyPr>
            <a:spAutoFit/>
          </a:bodyPr>
          <a:lstStyle/>
          <a:p>
            <a:endParaRPr lang="en-US"/>
          </a:p>
        </p:txBody>
      </p:sp>
      <p:pic>
        <p:nvPicPr>
          <p:cNvPr id="9" name="Image 0" descr="preencoded.png">
            <a:extLst>
              <a:ext uri="{FF2B5EF4-FFF2-40B4-BE49-F238E27FC236}">
                <a16:creationId xmlns:a16="http://schemas.microsoft.com/office/drawing/2014/main" id="{4DACEF59-BFCA-02F0-BC4A-3D320BBC7F8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11005543" y="3214886"/>
            <a:ext cx="223243" cy="223243"/>
          </a:xfrm>
          <a:prstGeom prst="rect">
            <a:avLst/>
          </a:prstGeom>
        </p:spPr>
      </p:pic>
      <p:sp>
        <p:nvSpPr>
          <p:cNvPr id="10" name="Text 3">
            <a:extLst>
              <a:ext uri="{FF2B5EF4-FFF2-40B4-BE49-F238E27FC236}">
                <a16:creationId xmlns:a16="http://schemas.microsoft.com/office/drawing/2014/main" id="{7A3606CA-579A-0AE5-4896-28F4E4A02029}"/>
              </a:ext>
            </a:extLst>
          </p:cNvPr>
          <p:cNvSpPr/>
          <p:nvPr/>
        </p:nvSpPr>
        <p:spPr>
          <a:xfrm>
            <a:off x="8561925" y="3261599"/>
            <a:ext cx="163346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تدريب المعلمين</a:t>
            </a:r>
            <a:endParaRPr lang="en-US" sz="1625"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3523A283-02CB-F592-D848-F1C01DB72707}"/>
              </a:ext>
            </a:extLst>
          </p:cNvPr>
          <p:cNvSpPr/>
          <p:nvPr/>
        </p:nvSpPr>
        <p:spPr>
          <a:xfrm>
            <a:off x="6359024" y="3572460"/>
            <a:ext cx="5021263" cy="1229311"/>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المعلمون هم الحلقة الأساسية في تطبيق التكنولوجيا؛ تدريبهم يُحسّن جودة التعليم ويُفعّل أدوات التقييم الذكي وغيرها من التقنيات الحديثة</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43DFBC82-3DF8-BEB7-C03D-A166696CCCE1}"/>
              </a:ext>
            </a:extLst>
          </p:cNvPr>
          <p:cNvSpPr/>
          <p:nvPr/>
        </p:nvSpPr>
        <p:spPr>
          <a:xfrm>
            <a:off x="661492" y="2913261"/>
            <a:ext cx="5398396" cy="2099914"/>
          </a:xfrm>
          <a:prstGeom prst="roundRect">
            <a:avLst>
              <a:gd name="adj" fmla="val 7922"/>
            </a:avLst>
          </a:prstGeom>
          <a:solidFill>
            <a:srgbClr val="CEE6FD"/>
          </a:solidFill>
          <a:ln/>
        </p:spPr>
        <p:txBody>
          <a:bodyPr wrap="square">
            <a:spAutoFit/>
          </a:bodyPr>
          <a:lstStyle/>
          <a:p>
            <a:endParaRPr lang="en-US"/>
          </a:p>
        </p:txBody>
      </p:sp>
      <p:sp>
        <p:nvSpPr>
          <p:cNvPr id="13" name="Shape 6">
            <a:extLst>
              <a:ext uri="{FF2B5EF4-FFF2-40B4-BE49-F238E27FC236}">
                <a16:creationId xmlns:a16="http://schemas.microsoft.com/office/drawing/2014/main" id="{7D83939A-51A8-FEE7-F8CB-C026DF34DF32}"/>
              </a:ext>
            </a:extLst>
          </p:cNvPr>
          <p:cNvSpPr/>
          <p:nvPr/>
        </p:nvSpPr>
        <p:spPr>
          <a:xfrm>
            <a:off x="5351959" y="3078560"/>
            <a:ext cx="496094" cy="496094"/>
          </a:xfrm>
          <a:prstGeom prst="roundRect">
            <a:avLst>
              <a:gd name="adj" fmla="val 15358451"/>
            </a:avLst>
          </a:prstGeom>
          <a:solidFill>
            <a:srgbClr val="84C1FA"/>
          </a:solidFill>
          <a:ln/>
        </p:spPr>
        <p:txBody>
          <a:bodyPr>
            <a:spAutoFit/>
          </a:bodyPr>
          <a:lstStyle/>
          <a:p>
            <a:endParaRPr lang="en-US"/>
          </a:p>
        </p:txBody>
      </p:sp>
      <p:pic>
        <p:nvPicPr>
          <p:cNvPr id="14" name="Image 1" descr="preencoded.png">
            <a:extLst>
              <a:ext uri="{FF2B5EF4-FFF2-40B4-BE49-F238E27FC236}">
                <a16:creationId xmlns:a16="http://schemas.microsoft.com/office/drawing/2014/main" id="{B17AA2A8-98E7-231D-AF5F-5F5EEE71D3BA}"/>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5488384" y="3214886"/>
            <a:ext cx="223243" cy="223243"/>
          </a:xfrm>
          <a:prstGeom prst="rect">
            <a:avLst/>
          </a:prstGeom>
        </p:spPr>
      </p:pic>
      <p:sp>
        <p:nvSpPr>
          <p:cNvPr id="15" name="Text 7">
            <a:extLst>
              <a:ext uri="{FF2B5EF4-FFF2-40B4-BE49-F238E27FC236}">
                <a16:creationId xmlns:a16="http://schemas.microsoft.com/office/drawing/2014/main" id="{BFF96B58-B616-AA1A-F4C1-76AFF93328F7}"/>
              </a:ext>
            </a:extLst>
          </p:cNvPr>
          <p:cNvSpPr/>
          <p:nvPr/>
        </p:nvSpPr>
        <p:spPr>
          <a:xfrm>
            <a:off x="2709100" y="3261598"/>
            <a:ext cx="2032609"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تحديث البنية التحتية</a:t>
            </a:r>
            <a:endParaRPr lang="en-US" sz="1625" b="1"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96D113AC-DC05-6F72-5384-C6D50C43D279}"/>
              </a:ext>
            </a:extLst>
          </p:cNvPr>
          <p:cNvSpPr/>
          <p:nvPr/>
        </p:nvSpPr>
        <p:spPr>
          <a:xfrm>
            <a:off x="833840" y="3802471"/>
            <a:ext cx="5021263"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يضمن استمرارية التعليم من خلال توفير اتصال إنترنت قوي وأجهزة حديثة، مما يُتيح الاستفادة الكاملة من الأدوات الرقمية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47046178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26765" y="409212"/>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8" name="Text 2">
            <a:extLst>
              <a:ext uri="{FF2B5EF4-FFF2-40B4-BE49-F238E27FC236}">
                <a16:creationId xmlns:a16="http://schemas.microsoft.com/office/drawing/2014/main" id="{FCA935FF-BF7D-4027-0AD7-6F2345162737}"/>
              </a:ext>
            </a:extLst>
          </p:cNvPr>
          <p:cNvSpPr/>
          <p:nvPr/>
        </p:nvSpPr>
        <p:spPr>
          <a:xfrm>
            <a:off x="3735454" y="549609"/>
            <a:ext cx="5423495" cy="427931"/>
          </a:xfrm>
          <a:prstGeom prst="rect">
            <a:avLst/>
          </a:prstGeom>
          <a:noFill/>
          <a:ln/>
        </p:spPr>
        <p:txBody>
          <a:bodyPr wrap="none" lIns="0" tIns="0" rIns="0" bIns="0" rtlCol="0" anchor="t"/>
          <a:lstStyle/>
          <a:p>
            <a:pPr algn="r" rtl="1">
              <a:lnSpc>
                <a:spcPts val="3333"/>
              </a:lnSpc>
            </a:pPr>
            <a:r>
              <a:rPr lang="en-US" sz="2400" b="1" dirty="0">
                <a:solidFill>
                  <a:srgbClr val="00B0F0"/>
                </a:solidFill>
                <a:latin typeface="Alexandria" pitchFamily="2" charset="-78"/>
                <a:ea typeface="Instrument Sans Semi Bold" pitchFamily="34" charset="-122"/>
                <a:cs typeface="Alexandria" pitchFamily="2" charset="-78"/>
              </a:rPr>
              <a:t>كيف تحقق المؤسسات تحولاً رقمياً فعالاً؟</a:t>
            </a:r>
            <a:endParaRPr lang="en-US" sz="2400" b="1" dirty="0">
              <a:solidFill>
                <a:srgbClr val="00B0F0"/>
              </a:solidFill>
              <a:latin typeface="Alexandria" pitchFamily="2" charset="-78"/>
              <a:cs typeface="Alexandria" pitchFamily="2" charset="-78"/>
            </a:endParaRPr>
          </a:p>
        </p:txBody>
      </p:sp>
      <p:pic>
        <p:nvPicPr>
          <p:cNvPr id="9" name="Image 0" descr="preencoded.png">
            <a:extLst>
              <a:ext uri="{FF2B5EF4-FFF2-40B4-BE49-F238E27FC236}">
                <a16:creationId xmlns:a16="http://schemas.microsoft.com/office/drawing/2014/main" id="{A7D253A3-F7A3-50C9-9A2E-BADCF50E0C3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99456" y="1258033"/>
            <a:ext cx="9648850" cy="4341934"/>
          </a:xfrm>
          <a:prstGeom prst="rect">
            <a:avLst/>
          </a:prstGeom>
        </p:spPr>
      </p:pic>
      <p:sp>
        <p:nvSpPr>
          <p:cNvPr id="10" name="Text 3">
            <a:extLst>
              <a:ext uri="{FF2B5EF4-FFF2-40B4-BE49-F238E27FC236}">
                <a16:creationId xmlns:a16="http://schemas.microsoft.com/office/drawing/2014/main" id="{3472629C-B71E-8490-B3AD-B9853EDE70FA}"/>
              </a:ext>
            </a:extLst>
          </p:cNvPr>
          <p:cNvSpPr/>
          <p:nvPr/>
        </p:nvSpPr>
        <p:spPr>
          <a:xfrm>
            <a:off x="7543080" y="1499725"/>
            <a:ext cx="1890128" cy="292087"/>
          </a:xfrm>
          <a:prstGeom prst="rect">
            <a:avLst/>
          </a:prstGeom>
          <a:noFill/>
          <a:ln/>
        </p:spPr>
        <p:txBody>
          <a:bodyPr wrap="none" lIns="0" tIns="0" rIns="0" bIns="0" rtlCol="0" anchor="t"/>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بيئات تعلم</a:t>
            </a:r>
            <a:endParaRPr lang="en-US" sz="1833"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915C7635-D592-8E2B-79ED-B8337B5CB181}"/>
              </a:ext>
            </a:extLst>
          </p:cNvPr>
          <p:cNvSpPr/>
          <p:nvPr/>
        </p:nvSpPr>
        <p:spPr>
          <a:xfrm>
            <a:off x="7278571" y="1966953"/>
            <a:ext cx="2329096" cy="427097"/>
          </a:xfrm>
          <a:prstGeom prst="rect">
            <a:avLst/>
          </a:prstGeom>
          <a:noFill/>
          <a:ln/>
        </p:spPr>
        <p:txBody>
          <a:bodyPr wrap="square" lIns="0" tIns="0" rIns="0" bIns="0" rtlCol="0" anchor="t"/>
          <a:lstStyle/>
          <a:p>
            <a:pPr algn="ctr" rtl="1">
              <a:lnSpc>
                <a:spcPts val="1667"/>
              </a:lnSpc>
            </a:pPr>
            <a:r>
              <a:rPr lang="en-US" sz="1458" dirty="0">
                <a:solidFill>
                  <a:srgbClr val="1E3063"/>
                </a:solidFill>
                <a:latin typeface="Alexandria" pitchFamily="2" charset="-78"/>
                <a:ea typeface="Instrument Sans Medium" pitchFamily="34" charset="-122"/>
                <a:cs typeface="Alexandria" pitchFamily="2" charset="-78"/>
              </a:rPr>
              <a:t>توفير منصات مرنة وميسّرة</a:t>
            </a:r>
            <a:endParaRPr lang="en-US" sz="1458" dirty="0">
              <a:latin typeface="Alexandria" pitchFamily="2" charset="-78"/>
              <a:cs typeface="Alexandria" pitchFamily="2" charset="-78"/>
            </a:endParaRPr>
          </a:p>
        </p:txBody>
      </p:sp>
      <p:sp>
        <p:nvSpPr>
          <p:cNvPr id="13" name="Text 5">
            <a:extLst>
              <a:ext uri="{FF2B5EF4-FFF2-40B4-BE49-F238E27FC236}">
                <a16:creationId xmlns:a16="http://schemas.microsoft.com/office/drawing/2014/main" id="{38CABC84-BF2E-9EB1-B152-6CED5466C7EB}"/>
              </a:ext>
            </a:extLst>
          </p:cNvPr>
          <p:cNvSpPr/>
          <p:nvPr/>
        </p:nvSpPr>
        <p:spPr>
          <a:xfrm>
            <a:off x="5073624" y="4689883"/>
            <a:ext cx="1900513" cy="292088"/>
          </a:xfrm>
          <a:prstGeom prst="rect">
            <a:avLst/>
          </a:prstGeom>
          <a:noFill/>
          <a:ln/>
        </p:spPr>
        <p:txBody>
          <a:bodyPr wrap="none" lIns="0" tIns="0" rIns="0" bIns="0" rtlCol="0" anchor="t"/>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تقنيات حديثة</a:t>
            </a:r>
            <a:endParaRPr lang="en-US" sz="1833" b="1" dirty="0">
              <a:solidFill>
                <a:schemeClr val="accent2">
                  <a:lumMod val="75000"/>
                </a:schemeClr>
              </a:solidFill>
              <a:latin typeface="Alexandria" pitchFamily="2" charset="-78"/>
              <a:cs typeface="Alexandria" pitchFamily="2" charset="-78"/>
            </a:endParaRPr>
          </a:p>
        </p:txBody>
      </p:sp>
      <p:sp>
        <p:nvSpPr>
          <p:cNvPr id="14" name="Text 6">
            <a:extLst>
              <a:ext uri="{FF2B5EF4-FFF2-40B4-BE49-F238E27FC236}">
                <a16:creationId xmlns:a16="http://schemas.microsoft.com/office/drawing/2014/main" id="{3359329A-625E-5078-788A-7AD451693081}"/>
              </a:ext>
            </a:extLst>
          </p:cNvPr>
          <p:cNvSpPr/>
          <p:nvPr/>
        </p:nvSpPr>
        <p:spPr>
          <a:xfrm>
            <a:off x="4799046" y="5033350"/>
            <a:ext cx="2709202" cy="427097"/>
          </a:xfrm>
          <a:prstGeom prst="rect">
            <a:avLst/>
          </a:prstGeom>
          <a:noFill/>
          <a:ln/>
        </p:spPr>
        <p:txBody>
          <a:bodyPr wrap="square" lIns="0" tIns="0" rIns="0" bIns="0" rtlCol="0" anchor="t"/>
          <a:lstStyle/>
          <a:p>
            <a:pPr algn="ctr" rtl="1">
              <a:lnSpc>
                <a:spcPts val="1667"/>
              </a:lnSpc>
            </a:pPr>
            <a:r>
              <a:rPr lang="en-US" sz="1458" dirty="0">
                <a:solidFill>
                  <a:srgbClr val="1E3063"/>
                </a:solidFill>
                <a:latin typeface="Alexandria" pitchFamily="2" charset="-78"/>
                <a:ea typeface="Instrument Sans Medium" pitchFamily="34" charset="-122"/>
                <a:cs typeface="Alexandria" pitchFamily="2" charset="-78"/>
              </a:rPr>
              <a:t>الذكاء الاصطناعي والواقع المعزز</a:t>
            </a:r>
            <a:endParaRPr lang="en-US" sz="1458" dirty="0">
              <a:latin typeface="Alexandria" pitchFamily="2" charset="-78"/>
              <a:cs typeface="Alexandria" pitchFamily="2" charset="-78"/>
            </a:endParaRPr>
          </a:p>
        </p:txBody>
      </p:sp>
      <p:sp>
        <p:nvSpPr>
          <p:cNvPr id="16" name="Text 7">
            <a:extLst>
              <a:ext uri="{FF2B5EF4-FFF2-40B4-BE49-F238E27FC236}">
                <a16:creationId xmlns:a16="http://schemas.microsoft.com/office/drawing/2014/main" id="{211320E7-A887-C7A0-2D13-6420E14E0D1A}"/>
              </a:ext>
            </a:extLst>
          </p:cNvPr>
          <p:cNvSpPr/>
          <p:nvPr/>
        </p:nvSpPr>
        <p:spPr>
          <a:xfrm>
            <a:off x="2838530" y="1463377"/>
            <a:ext cx="1890128" cy="292088"/>
          </a:xfrm>
          <a:prstGeom prst="rect">
            <a:avLst/>
          </a:prstGeom>
          <a:noFill/>
          <a:ln/>
        </p:spPr>
        <p:txBody>
          <a:bodyPr wrap="none" lIns="0" tIns="0" rIns="0" bIns="0" rtlCol="0" anchor="t"/>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خطط مستدامة</a:t>
            </a:r>
            <a:endParaRPr lang="en-US" sz="1833" b="1" dirty="0">
              <a:solidFill>
                <a:schemeClr val="accent2">
                  <a:lumMod val="75000"/>
                </a:schemeClr>
              </a:solidFill>
              <a:latin typeface="Alexandria" pitchFamily="2" charset="-78"/>
              <a:cs typeface="Alexandria" pitchFamily="2" charset="-78"/>
            </a:endParaRPr>
          </a:p>
        </p:txBody>
      </p:sp>
      <p:sp>
        <p:nvSpPr>
          <p:cNvPr id="17" name="Text 8">
            <a:extLst>
              <a:ext uri="{FF2B5EF4-FFF2-40B4-BE49-F238E27FC236}">
                <a16:creationId xmlns:a16="http://schemas.microsoft.com/office/drawing/2014/main" id="{54CA86C0-F79F-B734-774A-75F07307A564}"/>
              </a:ext>
            </a:extLst>
          </p:cNvPr>
          <p:cNvSpPr/>
          <p:nvPr/>
        </p:nvSpPr>
        <p:spPr>
          <a:xfrm>
            <a:off x="2278558" y="1904579"/>
            <a:ext cx="3010072" cy="298608"/>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تطوير مهني وبنية تحتية طويلة الأمد</a:t>
            </a:r>
            <a:endParaRPr lang="en-US" sz="1458" dirty="0">
              <a:latin typeface="Alexandria" pitchFamily="2" charset="-78"/>
              <a:cs typeface="Alexandria" pitchFamily="2" charset="-78"/>
            </a:endParaRPr>
          </a:p>
        </p:txBody>
      </p:sp>
      <p:sp>
        <p:nvSpPr>
          <p:cNvPr id="20" name="Text 9">
            <a:extLst>
              <a:ext uri="{FF2B5EF4-FFF2-40B4-BE49-F238E27FC236}">
                <a16:creationId xmlns:a16="http://schemas.microsoft.com/office/drawing/2014/main" id="{3218C8BD-9BE1-84A8-7823-AFF5EB1F1BDD}"/>
              </a:ext>
            </a:extLst>
          </p:cNvPr>
          <p:cNvSpPr/>
          <p:nvPr/>
        </p:nvSpPr>
        <p:spPr>
          <a:xfrm>
            <a:off x="972989" y="5810916"/>
            <a:ext cx="1038889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لتحقيق تحول رقمي فعال، يجب تبني التكنولوجيا بشكل شامل في جميع جوانب التعليم، من أساليب التدريس إلى الإدارة الأكاديمية، مع الاستثمار في البنية التحتية وتدريب المعلمين.</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31186391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64175" y="1138404"/>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8" name="Text 2">
            <a:extLst>
              <a:ext uri="{FF2B5EF4-FFF2-40B4-BE49-F238E27FC236}">
                <a16:creationId xmlns:a16="http://schemas.microsoft.com/office/drawing/2014/main" id="{15EE3B0B-EBC8-803F-78D5-AF39E5EDDDF6}"/>
              </a:ext>
            </a:extLst>
          </p:cNvPr>
          <p:cNvSpPr/>
          <p:nvPr/>
        </p:nvSpPr>
        <p:spPr>
          <a:xfrm>
            <a:off x="5546809" y="1301730"/>
            <a:ext cx="6059352" cy="463845"/>
          </a:xfrm>
          <a:prstGeom prst="rect">
            <a:avLst/>
          </a:prstGeom>
          <a:noFill/>
          <a:ln/>
        </p:spPr>
        <p:txBody>
          <a:bodyPr wrap="none" lIns="0" tIns="0" rIns="0" bIns="0" rtlCol="0" anchor="t">
            <a:spAutoFit/>
          </a:bodyPr>
          <a:lstStyle/>
          <a:p>
            <a:pPr algn="r" rtl="1">
              <a:lnSpc>
                <a:spcPts val="3917"/>
              </a:lnSpc>
            </a:pPr>
            <a:r>
              <a:rPr lang="en-US" sz="2800" b="1" dirty="0">
                <a:solidFill>
                  <a:srgbClr val="00B0F0"/>
                </a:solidFill>
                <a:latin typeface="Alexandria" pitchFamily="2" charset="-78"/>
                <a:ea typeface="Instrument Sans Semi Bold" pitchFamily="34" charset="-122"/>
                <a:cs typeface="Alexandria" pitchFamily="2" charset="-78"/>
              </a:rPr>
              <a:t>التحديات التي تواجه </a:t>
            </a:r>
            <a:r>
              <a:rPr lang="en-US" sz="2800" b="1" dirty="0" err="1">
                <a:solidFill>
                  <a:srgbClr val="00B0F0"/>
                </a:solidFill>
                <a:latin typeface="Alexandria" pitchFamily="2" charset="-78"/>
                <a:ea typeface="Instrument Sans Semi Bold" pitchFamily="34" charset="-122"/>
                <a:cs typeface="Alexandria" pitchFamily="2" charset="-78"/>
              </a:rPr>
              <a:t>التحول</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الرقمي</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9" name="Image 0" descr="preencoded.png">
            <a:extLst>
              <a:ext uri="{FF2B5EF4-FFF2-40B4-BE49-F238E27FC236}">
                <a16:creationId xmlns:a16="http://schemas.microsoft.com/office/drawing/2014/main" id="{93BEA704-8267-8873-F68B-4D0A86F469F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39937" y="2339365"/>
            <a:ext cx="10107077" cy="3573350"/>
          </a:xfrm>
          <a:prstGeom prst="rect">
            <a:avLst/>
          </a:prstGeom>
        </p:spPr>
      </p:pic>
    </p:spTree>
    <p:extLst>
      <p:ext uri="{BB962C8B-B14F-4D97-AF65-F5344CB8AC3E}">
        <p14:creationId xmlns:p14="http://schemas.microsoft.com/office/powerpoint/2010/main" val="397279281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26765" y="4491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59010FE-B3F8-F6FF-70FC-AF3D62587EA4}"/>
              </a:ext>
            </a:extLst>
          </p:cNvPr>
          <p:cNvSpPr/>
          <p:nvPr/>
        </p:nvSpPr>
        <p:spPr>
          <a:xfrm>
            <a:off x="6458607" y="1420416"/>
            <a:ext cx="5071902"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التحدي الأول: </a:t>
            </a:r>
            <a:r>
              <a:rPr lang="en-US" sz="2800" b="1" dirty="0" err="1">
                <a:solidFill>
                  <a:srgbClr val="00B0F0"/>
                </a:solidFill>
                <a:latin typeface="Alexandria" pitchFamily="2" charset="-78"/>
                <a:ea typeface="Instrument Sans Semi Bold" pitchFamily="34" charset="-122"/>
                <a:cs typeface="Alexandria" pitchFamily="2" charset="-78"/>
              </a:rPr>
              <a:t>مقاومة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التغيير</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488818E3-F5DB-1C7D-7495-3CA629C8753D}"/>
              </a:ext>
            </a:extLst>
          </p:cNvPr>
          <p:cNvSpPr/>
          <p:nvPr/>
        </p:nvSpPr>
        <p:spPr>
          <a:xfrm>
            <a:off x="8017769" y="2267843"/>
            <a:ext cx="3512741" cy="2280940"/>
          </a:xfrm>
          <a:prstGeom prst="roundRect">
            <a:avLst>
              <a:gd name="adj" fmla="val 6526"/>
            </a:avLst>
          </a:prstGeom>
          <a:solidFill>
            <a:srgbClr val="FFFFFF"/>
          </a:solidFill>
          <a:ln w="22860">
            <a:solidFill>
              <a:srgbClr val="B4CCE3"/>
            </a:solidFill>
            <a:prstDash val="solid"/>
          </a:ln>
        </p:spPr>
        <p:txBody>
          <a:bodyPr>
            <a:spAutoFit/>
          </a:bodyPr>
          <a:lstStyle/>
          <a:p>
            <a:endParaRPr lang="en-US"/>
          </a:p>
        </p:txBody>
      </p:sp>
      <p:sp>
        <p:nvSpPr>
          <p:cNvPr id="8" name="Shape 2">
            <a:extLst>
              <a:ext uri="{FF2B5EF4-FFF2-40B4-BE49-F238E27FC236}">
                <a16:creationId xmlns:a16="http://schemas.microsoft.com/office/drawing/2014/main" id="{AE6CBECA-6331-C990-F7FE-E3661C62499B}"/>
              </a:ext>
            </a:extLst>
          </p:cNvPr>
          <p:cNvSpPr/>
          <p:nvPr/>
        </p:nvSpPr>
        <p:spPr>
          <a:xfrm>
            <a:off x="8036819" y="2286894"/>
            <a:ext cx="3474641" cy="496094"/>
          </a:xfrm>
          <a:prstGeom prst="roundRect">
            <a:avLst>
              <a:gd name="adj" fmla="val 25398"/>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02149064-5AF8-2618-13C9-807A8CC3EEF4}"/>
              </a:ext>
            </a:extLst>
          </p:cNvPr>
          <p:cNvSpPr/>
          <p:nvPr/>
        </p:nvSpPr>
        <p:spPr>
          <a:xfrm>
            <a:off x="9805188" y="2379861"/>
            <a:ext cx="92974" cy="243656"/>
          </a:xfrm>
          <a:prstGeom prst="rect">
            <a:avLst/>
          </a:prstGeom>
          <a:noFill/>
          <a:ln/>
        </p:spPr>
        <p:txBody>
          <a:bodyPr wrap="none" lIns="0" tIns="0" rIns="0" bIns="0" rtlCol="0" anchor="t">
            <a:spAutoFit/>
          </a:bodyPr>
          <a:lstStyle/>
          <a:p>
            <a:pPr algn="r" rtl="1">
              <a:lnSpc>
                <a:spcPts val="1917"/>
              </a:lnSpc>
            </a:pPr>
            <a:r>
              <a:rPr lang="en-US" sz="1917" dirty="0">
                <a:solidFill>
                  <a:srgbClr val="1E3063"/>
                </a:solidFill>
                <a:latin typeface="Alexandria" pitchFamily="2" charset="-78"/>
                <a:ea typeface="Instrument Sans Semi Bold" pitchFamily="34" charset="-122"/>
                <a:cs typeface="Alexandria" pitchFamily="2" charset="-78"/>
              </a:rPr>
              <a:t>1</a:t>
            </a:r>
            <a:endParaRPr lang="en-US" sz="1917"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9C026C9B-08D5-7BCA-231B-236E110ED75E}"/>
              </a:ext>
            </a:extLst>
          </p:cNvPr>
          <p:cNvSpPr/>
          <p:nvPr/>
        </p:nvSpPr>
        <p:spPr>
          <a:xfrm>
            <a:off x="9209358" y="2948285"/>
            <a:ext cx="2136803"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القلق من التكنولوجيا</a:t>
            </a:r>
            <a:endParaRPr lang="en-US" sz="1625"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61F41FAC-7FAE-36E7-28F9-EA1EE8B91C1A}"/>
              </a:ext>
            </a:extLst>
          </p:cNvPr>
          <p:cNvSpPr/>
          <p:nvPr/>
        </p:nvSpPr>
        <p:spPr>
          <a:xfrm>
            <a:off x="8202117" y="3305970"/>
            <a:ext cx="3144044" cy="1058466"/>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بعض المعلمين يشعرون بالقلق من استخدام أدوات رقمية جديدة، خشية عدم القدرة على التعامل معها أو فقدان السيطرة على العملية التعليمية</a:t>
            </a:r>
            <a:endParaRPr lang="en-US"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760AAE9C-A975-46A8-47A8-EE4DF65FBFED}"/>
              </a:ext>
            </a:extLst>
          </p:cNvPr>
          <p:cNvSpPr/>
          <p:nvPr/>
        </p:nvSpPr>
        <p:spPr>
          <a:xfrm>
            <a:off x="4339630" y="2267843"/>
            <a:ext cx="3512840" cy="2280940"/>
          </a:xfrm>
          <a:prstGeom prst="roundRect">
            <a:avLst>
              <a:gd name="adj" fmla="val 6526"/>
            </a:avLst>
          </a:prstGeom>
          <a:solidFill>
            <a:srgbClr val="FFFFFF"/>
          </a:solidFill>
          <a:ln w="22860">
            <a:solidFill>
              <a:srgbClr val="B4CCE3"/>
            </a:solidFill>
            <a:prstDash val="solid"/>
          </a:ln>
        </p:spPr>
        <p:txBody>
          <a:bodyPr>
            <a:spAutoFit/>
          </a:bodyPr>
          <a:lstStyle/>
          <a:p>
            <a:endParaRPr lang="en-US"/>
          </a:p>
        </p:txBody>
      </p:sp>
      <p:sp>
        <p:nvSpPr>
          <p:cNvPr id="13" name="Shape 7">
            <a:extLst>
              <a:ext uri="{FF2B5EF4-FFF2-40B4-BE49-F238E27FC236}">
                <a16:creationId xmlns:a16="http://schemas.microsoft.com/office/drawing/2014/main" id="{F87B0F0B-79BC-ACEF-FE1E-DCB2FE183C47}"/>
              </a:ext>
            </a:extLst>
          </p:cNvPr>
          <p:cNvSpPr/>
          <p:nvPr/>
        </p:nvSpPr>
        <p:spPr>
          <a:xfrm>
            <a:off x="4358680" y="2286894"/>
            <a:ext cx="3474740" cy="496094"/>
          </a:xfrm>
          <a:prstGeom prst="roundRect">
            <a:avLst>
              <a:gd name="adj" fmla="val 25398"/>
            </a:avLst>
          </a:prstGeom>
          <a:solidFill>
            <a:srgbClr val="CEE6FD"/>
          </a:solidFill>
          <a:ln/>
        </p:spPr>
        <p:txBody>
          <a:bodyPr>
            <a:spAutoFit/>
          </a:bodyPr>
          <a:lstStyle/>
          <a:p>
            <a:endParaRPr lang="en-US"/>
          </a:p>
        </p:txBody>
      </p:sp>
      <p:sp>
        <p:nvSpPr>
          <p:cNvPr id="14" name="Text 8">
            <a:extLst>
              <a:ext uri="{FF2B5EF4-FFF2-40B4-BE49-F238E27FC236}">
                <a16:creationId xmlns:a16="http://schemas.microsoft.com/office/drawing/2014/main" id="{0F077452-4F52-1422-5324-A01E5C5877AF}"/>
              </a:ext>
            </a:extLst>
          </p:cNvPr>
          <p:cNvSpPr/>
          <p:nvPr/>
        </p:nvSpPr>
        <p:spPr>
          <a:xfrm>
            <a:off x="6075853" y="2379861"/>
            <a:ext cx="144270" cy="243656"/>
          </a:xfrm>
          <a:prstGeom prst="rect">
            <a:avLst/>
          </a:prstGeom>
          <a:noFill/>
          <a:ln/>
        </p:spPr>
        <p:txBody>
          <a:bodyPr wrap="none" lIns="0" tIns="0" rIns="0" bIns="0" rtlCol="0" anchor="t">
            <a:spAutoFit/>
          </a:bodyPr>
          <a:lstStyle/>
          <a:p>
            <a:pPr algn="r" rtl="1">
              <a:lnSpc>
                <a:spcPts val="1917"/>
              </a:lnSpc>
            </a:pPr>
            <a:r>
              <a:rPr lang="en-US" sz="1917" dirty="0">
                <a:solidFill>
                  <a:srgbClr val="1E3063"/>
                </a:solidFill>
                <a:latin typeface="Alexandria" pitchFamily="2" charset="-78"/>
                <a:ea typeface="Instrument Sans Semi Bold" pitchFamily="34" charset="-122"/>
                <a:cs typeface="Alexandria" pitchFamily="2" charset="-78"/>
              </a:rPr>
              <a:t>2</a:t>
            </a:r>
            <a:endParaRPr lang="en-US" sz="1917"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049C26B7-FB9C-3E0F-E370-4E3A47A08D6A}"/>
              </a:ext>
            </a:extLst>
          </p:cNvPr>
          <p:cNvSpPr/>
          <p:nvPr/>
        </p:nvSpPr>
        <p:spPr>
          <a:xfrm>
            <a:off x="4832408" y="2948285"/>
            <a:ext cx="2835713"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التمسك بالأساليب التقليدية</a:t>
            </a:r>
            <a:endParaRPr lang="en-US" sz="1625"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D85566CC-4B6D-AFF5-E9FC-641D675DC754}"/>
              </a:ext>
            </a:extLst>
          </p:cNvPr>
          <p:cNvSpPr/>
          <p:nvPr/>
        </p:nvSpPr>
        <p:spPr>
          <a:xfrm>
            <a:off x="4523979" y="3305970"/>
            <a:ext cx="3144143" cy="793849"/>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بعض المعلمين يرون أن أساليبهم التقليدية هي الأكثر فعالية، مما يجعلهم مترددين في تبني أساليب جديدة</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5682B3EB-E0DD-9B40-E3FB-6341C867A6AE}"/>
              </a:ext>
            </a:extLst>
          </p:cNvPr>
          <p:cNvSpPr/>
          <p:nvPr/>
        </p:nvSpPr>
        <p:spPr>
          <a:xfrm>
            <a:off x="661591" y="2267843"/>
            <a:ext cx="3512741" cy="2280940"/>
          </a:xfrm>
          <a:prstGeom prst="roundRect">
            <a:avLst>
              <a:gd name="adj" fmla="val 6526"/>
            </a:avLst>
          </a:prstGeom>
          <a:solidFill>
            <a:srgbClr val="FFFFFF"/>
          </a:solidFill>
          <a:ln w="22860">
            <a:solidFill>
              <a:srgbClr val="B4CCE3"/>
            </a:solidFill>
            <a:prstDash val="solid"/>
          </a:ln>
        </p:spPr>
        <p:txBody>
          <a:bodyPr>
            <a:spAutoFit/>
          </a:bodyPr>
          <a:lstStyle/>
          <a:p>
            <a:endParaRPr lang="en-US"/>
          </a:p>
        </p:txBody>
      </p:sp>
      <p:sp>
        <p:nvSpPr>
          <p:cNvPr id="19" name="Shape 12">
            <a:extLst>
              <a:ext uri="{FF2B5EF4-FFF2-40B4-BE49-F238E27FC236}">
                <a16:creationId xmlns:a16="http://schemas.microsoft.com/office/drawing/2014/main" id="{3C4B401D-DF0B-B596-EBED-8BB2DCF85184}"/>
              </a:ext>
            </a:extLst>
          </p:cNvPr>
          <p:cNvSpPr/>
          <p:nvPr/>
        </p:nvSpPr>
        <p:spPr>
          <a:xfrm>
            <a:off x="680641" y="2286894"/>
            <a:ext cx="3474641" cy="496094"/>
          </a:xfrm>
          <a:prstGeom prst="roundRect">
            <a:avLst>
              <a:gd name="adj" fmla="val 25398"/>
            </a:avLst>
          </a:prstGeom>
          <a:solidFill>
            <a:srgbClr val="CEE6FD"/>
          </a:solidFill>
          <a:ln/>
        </p:spPr>
        <p:txBody>
          <a:bodyPr>
            <a:spAutoFit/>
          </a:bodyPr>
          <a:lstStyle/>
          <a:p>
            <a:endParaRPr lang="en-US"/>
          </a:p>
        </p:txBody>
      </p:sp>
      <p:sp>
        <p:nvSpPr>
          <p:cNvPr id="20" name="Text 13">
            <a:extLst>
              <a:ext uri="{FF2B5EF4-FFF2-40B4-BE49-F238E27FC236}">
                <a16:creationId xmlns:a16="http://schemas.microsoft.com/office/drawing/2014/main" id="{BDE04F9A-7213-7964-8DC3-3FE226E04829}"/>
              </a:ext>
            </a:extLst>
          </p:cNvPr>
          <p:cNvSpPr/>
          <p:nvPr/>
        </p:nvSpPr>
        <p:spPr>
          <a:xfrm>
            <a:off x="2397714" y="2379861"/>
            <a:ext cx="144270" cy="243656"/>
          </a:xfrm>
          <a:prstGeom prst="rect">
            <a:avLst/>
          </a:prstGeom>
          <a:noFill/>
          <a:ln/>
        </p:spPr>
        <p:txBody>
          <a:bodyPr wrap="none" lIns="0" tIns="0" rIns="0" bIns="0" rtlCol="0" anchor="t">
            <a:spAutoFit/>
          </a:bodyPr>
          <a:lstStyle/>
          <a:p>
            <a:pPr algn="r" rtl="1">
              <a:lnSpc>
                <a:spcPts val="1917"/>
              </a:lnSpc>
            </a:pPr>
            <a:r>
              <a:rPr lang="en-US" sz="1917" dirty="0">
                <a:solidFill>
                  <a:srgbClr val="1E3063"/>
                </a:solidFill>
                <a:latin typeface="Alexandria" pitchFamily="2" charset="-78"/>
                <a:ea typeface="Instrument Sans Semi Bold" pitchFamily="34" charset="-122"/>
                <a:cs typeface="Alexandria" pitchFamily="2" charset="-78"/>
              </a:rPr>
              <a:t>3</a:t>
            </a:r>
            <a:endParaRPr lang="en-US" sz="1917" dirty="0">
              <a:latin typeface="Alexandria" pitchFamily="2" charset="-78"/>
              <a:cs typeface="Alexandria" pitchFamily="2" charset="-78"/>
            </a:endParaRPr>
          </a:p>
        </p:txBody>
      </p:sp>
      <p:sp>
        <p:nvSpPr>
          <p:cNvPr id="21" name="Text 14">
            <a:extLst>
              <a:ext uri="{FF2B5EF4-FFF2-40B4-BE49-F238E27FC236}">
                <a16:creationId xmlns:a16="http://schemas.microsoft.com/office/drawing/2014/main" id="{DEEADEA7-486A-A2C5-8173-59EC4E54B1D3}"/>
              </a:ext>
            </a:extLst>
          </p:cNvPr>
          <p:cNvSpPr/>
          <p:nvPr/>
        </p:nvSpPr>
        <p:spPr>
          <a:xfrm>
            <a:off x="2645063" y="2948285"/>
            <a:ext cx="134492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العبء الزمني</a:t>
            </a:r>
            <a:endParaRPr lang="en-US" sz="1625" b="1"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80CD2338-964E-4627-82AB-D153958D7E84}"/>
              </a:ext>
            </a:extLst>
          </p:cNvPr>
          <p:cNvSpPr/>
          <p:nvPr/>
        </p:nvSpPr>
        <p:spPr>
          <a:xfrm>
            <a:off x="845940" y="3305970"/>
            <a:ext cx="3144044" cy="793849"/>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تبني التكنولوجيا يتطلب وقتاً وجهداً لتعلم مهارات جديدة، وهو تحدٍّ كبير في بيئات ذات جداول مزدحمة</a:t>
            </a:r>
            <a:endParaRPr lang="en-US" dirty="0">
              <a:latin typeface="Alexandria" pitchFamily="2" charset="-78"/>
              <a:cs typeface="Alexandria" pitchFamily="2" charset="-78"/>
            </a:endParaRPr>
          </a:p>
        </p:txBody>
      </p:sp>
      <p:sp>
        <p:nvSpPr>
          <p:cNvPr id="24" name="Shape 16">
            <a:extLst>
              <a:ext uri="{FF2B5EF4-FFF2-40B4-BE49-F238E27FC236}">
                <a16:creationId xmlns:a16="http://schemas.microsoft.com/office/drawing/2014/main" id="{6D8F66C2-AACD-FB1A-B4C1-1B0C90834DF1}"/>
              </a:ext>
            </a:extLst>
          </p:cNvPr>
          <p:cNvSpPr/>
          <p:nvPr/>
        </p:nvSpPr>
        <p:spPr>
          <a:xfrm>
            <a:off x="661492" y="4734819"/>
            <a:ext cx="10869018" cy="702668"/>
          </a:xfrm>
          <a:prstGeom prst="roundRect">
            <a:avLst>
              <a:gd name="adj" fmla="val 21184"/>
            </a:avLst>
          </a:prstGeom>
          <a:solidFill>
            <a:srgbClr val="B5DAFC"/>
          </a:solidFill>
          <a:ln/>
        </p:spPr>
        <p:txBody>
          <a:bodyPr>
            <a:spAutoFit/>
          </a:bodyPr>
          <a:lstStyle/>
          <a:p>
            <a:endParaRPr lang="en-US"/>
          </a:p>
        </p:txBody>
      </p:sp>
      <p:sp>
        <p:nvSpPr>
          <p:cNvPr id="27" name="Text 17">
            <a:extLst>
              <a:ext uri="{FF2B5EF4-FFF2-40B4-BE49-F238E27FC236}">
                <a16:creationId xmlns:a16="http://schemas.microsoft.com/office/drawing/2014/main" id="{145B288E-8383-8CB6-88D0-6278A5124E60}"/>
              </a:ext>
            </a:extLst>
          </p:cNvPr>
          <p:cNvSpPr/>
          <p:nvPr/>
        </p:nvSpPr>
        <p:spPr>
          <a:xfrm>
            <a:off x="1183846" y="4959821"/>
            <a:ext cx="9765494" cy="252633"/>
          </a:xfrm>
          <a:prstGeom prst="rect">
            <a:avLst/>
          </a:prstGeom>
          <a:noFill/>
          <a:ln/>
        </p:spPr>
        <p:txBody>
          <a:bodyPr wrap="none" lIns="0" tIns="0" rIns="0" bIns="0" rtlCol="0" anchor="t">
            <a:spAutoFit/>
          </a:bodyPr>
          <a:lstStyle/>
          <a:p>
            <a:pPr algn="r" rtl="1">
              <a:lnSpc>
                <a:spcPts val="2083"/>
              </a:lnSpc>
            </a:pPr>
            <a:r>
              <a:rPr lang="en-US" sz="1600" b="1" dirty="0" err="1">
                <a:solidFill>
                  <a:schemeClr val="accent2">
                    <a:lumMod val="75000"/>
                  </a:schemeClr>
                </a:solidFill>
                <a:latin typeface="Alexandria" pitchFamily="2" charset="-78"/>
                <a:ea typeface="Instrument Sans Medium" pitchFamily="34" charset="-122"/>
                <a:cs typeface="Alexandria" pitchFamily="2" charset="-78"/>
              </a:rPr>
              <a:t>الحل</a:t>
            </a:r>
            <a:r>
              <a:rPr lang="ar-SA" sz="1600" b="1" dirty="0">
                <a:solidFill>
                  <a:schemeClr val="accent2">
                    <a:lumMod val="75000"/>
                  </a:schemeClr>
                </a:solidFill>
                <a:latin typeface="Alexandria" pitchFamily="2" charset="-78"/>
                <a:ea typeface="Instrument Sans Medium" pitchFamily="34" charset="-122"/>
                <a:cs typeface="Alexandria" pitchFamily="2" charset="-78"/>
              </a:rPr>
              <a:t>: </a:t>
            </a:r>
            <a:r>
              <a:rPr lang="en-US" sz="1600" dirty="0" err="1">
                <a:latin typeface="Alexandria" pitchFamily="2" charset="-78"/>
                <a:ea typeface="Instrument Sans Medium" pitchFamily="34" charset="-122"/>
                <a:cs typeface="Alexandria" pitchFamily="2" charset="-78"/>
              </a:rPr>
              <a:t>تبني</a:t>
            </a:r>
            <a:r>
              <a:rPr lang="en-US" sz="1600" dirty="0">
                <a:latin typeface="Alexandria" pitchFamily="2" charset="-78"/>
                <a:ea typeface="Instrument Sans Medium" pitchFamily="34" charset="-122"/>
                <a:cs typeface="Alexandria" pitchFamily="2" charset="-78"/>
              </a:rPr>
              <a:t> استراتيجيات دعم وتدريب مستمر للمعلمين لضمان انتقال سلس من التعليم التقليدي إلى الرقمي.</a:t>
            </a:r>
            <a:endParaRPr lang="en-US" sz="1600" dirty="0">
              <a:latin typeface="Alexandria" pitchFamily="2" charset="-78"/>
              <a:cs typeface="Alexandria" pitchFamily="2" charset="-78"/>
            </a:endParaRPr>
          </a:p>
        </p:txBody>
      </p:sp>
      <p:sp>
        <p:nvSpPr>
          <p:cNvPr id="28" name="Text 2">
            <a:extLst>
              <a:ext uri="{FF2B5EF4-FFF2-40B4-BE49-F238E27FC236}">
                <a16:creationId xmlns:a16="http://schemas.microsoft.com/office/drawing/2014/main" id="{C9773CE7-16F1-326F-014B-DEAAEED8802F}"/>
              </a:ext>
            </a:extLst>
          </p:cNvPr>
          <p:cNvSpPr/>
          <p:nvPr/>
        </p:nvSpPr>
        <p:spPr>
          <a:xfrm>
            <a:off x="2510573" y="517738"/>
            <a:ext cx="5198538" cy="451149"/>
          </a:xfrm>
          <a:prstGeom prst="rect">
            <a:avLst/>
          </a:prstGeom>
          <a:noFill/>
          <a:ln/>
        </p:spPr>
        <p:txBody>
          <a:bodyPr wrap="none" lIns="0" tIns="0" rIns="0" bIns="0" rtlCol="0" anchor="t">
            <a:spAutoFit/>
          </a:bodyPr>
          <a:lstStyle/>
          <a:p>
            <a:pPr algn="r" rtl="1">
              <a:lnSpc>
                <a:spcPts val="3917"/>
              </a:lnSpc>
            </a:pPr>
            <a:r>
              <a:rPr lang="en-US" sz="2400" b="1" dirty="0">
                <a:solidFill>
                  <a:schemeClr val="accent2">
                    <a:lumMod val="75000"/>
                  </a:schemeClr>
                </a:solidFill>
                <a:latin typeface="Alexandria" pitchFamily="2" charset="-78"/>
                <a:ea typeface="Instrument Sans Semi Bold" pitchFamily="34" charset="-122"/>
                <a:cs typeface="Alexandria" pitchFamily="2" charset="-78"/>
              </a:rPr>
              <a:t>التحديات التي تواجه </a:t>
            </a: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التحول</a:t>
            </a:r>
            <a:r>
              <a:rPr lang="en-US" sz="2400" b="1" dirty="0">
                <a:solidFill>
                  <a:schemeClr val="accent2">
                    <a:lumMod val="75000"/>
                  </a:schemeClr>
                </a:solidFill>
                <a:latin typeface="Alexandria" pitchFamily="2" charset="-78"/>
                <a:ea typeface="Instrument Sans Semi Bold" pitchFamily="34" charset="-122"/>
                <a:cs typeface="Alexandria" pitchFamily="2" charset="-78"/>
              </a:rPr>
              <a:t> </a:t>
            </a: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الرقمي</a:t>
            </a:r>
            <a:endParaRPr lang="en-US" sz="2400"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217820997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26AB423-679F-8C41-FC39-9CD6DD008CCF}"/>
              </a:ext>
            </a:extLst>
          </p:cNvPr>
          <p:cNvSpPr/>
          <p:nvPr/>
        </p:nvSpPr>
        <p:spPr>
          <a:xfrm>
            <a:off x="5432598" y="1497903"/>
            <a:ext cx="5911875"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التحدي الثاني: نقص </a:t>
            </a:r>
            <a:r>
              <a:rPr lang="en-US" sz="2800" b="1" dirty="0" err="1">
                <a:solidFill>
                  <a:srgbClr val="00B0F0"/>
                </a:solidFill>
                <a:latin typeface="Alexandria" pitchFamily="2" charset="-78"/>
                <a:ea typeface="Instrument Sans Semi Bold" pitchFamily="34" charset="-122"/>
                <a:cs typeface="Alexandria" pitchFamily="2" charset="-78"/>
              </a:rPr>
              <a:t>البنية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التحتية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3FD1E44A-CD4F-C453-845F-4231B70E6A6D}"/>
              </a:ext>
            </a:extLst>
          </p:cNvPr>
          <p:cNvSpPr/>
          <p:nvPr/>
        </p:nvSpPr>
        <p:spPr>
          <a:xfrm>
            <a:off x="11158438" y="3116163"/>
            <a:ext cx="372070" cy="372070"/>
          </a:xfrm>
          <a:prstGeom prst="roundRect">
            <a:avLst>
              <a:gd name="adj" fmla="val 40008"/>
            </a:avLst>
          </a:prstGeom>
          <a:solidFill>
            <a:srgbClr val="CEE6FD"/>
          </a:solidFill>
          <a:ln/>
        </p:spPr>
        <p:txBody>
          <a:bodyPr>
            <a:spAutoFit/>
          </a:bodyPr>
          <a:lstStyle/>
          <a:p>
            <a:endParaRPr lang="en-US"/>
          </a:p>
        </p:txBody>
      </p:sp>
      <p:sp>
        <p:nvSpPr>
          <p:cNvPr id="8" name="Text 2">
            <a:extLst>
              <a:ext uri="{FF2B5EF4-FFF2-40B4-BE49-F238E27FC236}">
                <a16:creationId xmlns:a16="http://schemas.microsoft.com/office/drawing/2014/main" id="{1A1948F8-B13B-1084-7740-5EBCEC12531A}"/>
              </a:ext>
            </a:extLst>
          </p:cNvPr>
          <p:cNvSpPr/>
          <p:nvPr/>
        </p:nvSpPr>
        <p:spPr>
          <a:xfrm>
            <a:off x="8635123" y="3173016"/>
            <a:ext cx="2358018"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ضعف الاتصال بالإنترنت</a:t>
            </a:r>
            <a:endParaRPr lang="en-US" sz="1625"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0197B97A-87C2-893D-EB37-976A98C43DFD}"/>
              </a:ext>
            </a:extLst>
          </p:cNvPr>
          <p:cNvSpPr/>
          <p:nvPr/>
        </p:nvSpPr>
        <p:spPr>
          <a:xfrm>
            <a:off x="8250399" y="3540626"/>
            <a:ext cx="3449172" cy="1660198"/>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في المناطق النائية والريفية، يعاني الطلاب والمعلمون من ضعف أو انقطاع الإنترنت، مما يُعيق الاستفادة من الأدوات الرقمية والتعلم عن بُعد</a:t>
            </a:r>
            <a:endParaRPr lang="en-US"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69AD0447-9B5E-537B-52EE-BEF0901F7016}"/>
              </a:ext>
            </a:extLst>
          </p:cNvPr>
          <p:cNvSpPr/>
          <p:nvPr/>
        </p:nvSpPr>
        <p:spPr>
          <a:xfrm>
            <a:off x="7466608" y="3116163"/>
            <a:ext cx="372070" cy="372070"/>
          </a:xfrm>
          <a:prstGeom prst="roundRect">
            <a:avLst>
              <a:gd name="adj" fmla="val 40008"/>
            </a:avLst>
          </a:prstGeom>
          <a:solidFill>
            <a:srgbClr val="CEE6FD"/>
          </a:solidFill>
          <a:ln/>
        </p:spPr>
        <p:txBody>
          <a:bodyPr>
            <a:spAutoFit/>
          </a:bodyPr>
          <a:lstStyle/>
          <a:p>
            <a:endParaRPr lang="en-US"/>
          </a:p>
        </p:txBody>
      </p:sp>
      <p:sp>
        <p:nvSpPr>
          <p:cNvPr id="11" name="Text 5">
            <a:extLst>
              <a:ext uri="{FF2B5EF4-FFF2-40B4-BE49-F238E27FC236}">
                <a16:creationId xmlns:a16="http://schemas.microsoft.com/office/drawing/2014/main" id="{3939CB31-FFFB-2025-11E8-5DF5FA50A283}"/>
              </a:ext>
            </a:extLst>
          </p:cNvPr>
          <p:cNvSpPr/>
          <p:nvPr/>
        </p:nvSpPr>
        <p:spPr>
          <a:xfrm>
            <a:off x="5945170" y="3173016"/>
            <a:ext cx="135614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نقص الأجهزة</a:t>
            </a:r>
            <a:endParaRPr lang="en-US" sz="1625"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4D6D1D96-7B73-EFC4-EACE-D78C60E29299}"/>
              </a:ext>
            </a:extLst>
          </p:cNvPr>
          <p:cNvSpPr/>
          <p:nvPr/>
        </p:nvSpPr>
        <p:spPr>
          <a:xfrm>
            <a:off x="4431793" y="3592006"/>
            <a:ext cx="3403376" cy="1229311"/>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غياب الحواسيب اللوحية وأجهزة الكمبيوتر في بعض المدارس يُفضي إلى تفاوت كبير في الفرص التعليمية بين المدارس</a:t>
            </a:r>
            <a:endParaRPr lang="en-US"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280E3A42-4DA6-ADCC-606F-FDD708D8B56E}"/>
              </a:ext>
            </a:extLst>
          </p:cNvPr>
          <p:cNvSpPr/>
          <p:nvPr/>
        </p:nvSpPr>
        <p:spPr>
          <a:xfrm>
            <a:off x="3774678" y="3116163"/>
            <a:ext cx="372070" cy="372070"/>
          </a:xfrm>
          <a:prstGeom prst="roundRect">
            <a:avLst>
              <a:gd name="adj" fmla="val 40008"/>
            </a:avLst>
          </a:prstGeom>
          <a:solidFill>
            <a:srgbClr val="CEE6FD"/>
          </a:solidFill>
          <a:ln/>
        </p:spPr>
        <p:txBody>
          <a:bodyPr>
            <a:spAutoFit/>
          </a:bodyPr>
          <a:lstStyle/>
          <a:p>
            <a:endParaRPr lang="en-US"/>
          </a:p>
        </p:txBody>
      </p:sp>
      <p:sp>
        <p:nvSpPr>
          <p:cNvPr id="14" name="Text 8">
            <a:extLst>
              <a:ext uri="{FF2B5EF4-FFF2-40B4-BE49-F238E27FC236}">
                <a16:creationId xmlns:a16="http://schemas.microsoft.com/office/drawing/2014/main" id="{41C4E3BB-2761-FABA-4F45-5A61F95B3706}"/>
              </a:ext>
            </a:extLst>
          </p:cNvPr>
          <p:cNvSpPr/>
          <p:nvPr/>
        </p:nvSpPr>
        <p:spPr>
          <a:xfrm>
            <a:off x="1743485" y="3173016"/>
            <a:ext cx="1865895"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ضعف الدعم الفني</a:t>
            </a:r>
            <a:endParaRPr lang="en-US" sz="1625"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9D0D26D7-2FB2-E1BD-D82E-622DA41AB13C}"/>
              </a:ext>
            </a:extLst>
          </p:cNvPr>
          <p:cNvSpPr/>
          <p:nvPr/>
        </p:nvSpPr>
        <p:spPr>
          <a:xfrm>
            <a:off x="891245" y="3592925"/>
            <a:ext cx="2947888" cy="1229311"/>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الأدوات الرقمية تتطلب دعماً فنياً مستمراً؛ وغياب فرق فنية مدربة يُعيق استخدام هذه الأدوات بفعالية</a:t>
            </a:r>
            <a:endParaRPr lang="en-US"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E63CE4FF-3E24-E4AD-C1DF-92DFA45FE8DE}"/>
              </a:ext>
            </a:extLst>
          </p:cNvPr>
          <p:cNvCxnSpPr/>
          <p:nvPr/>
        </p:nvCxnSpPr>
        <p:spPr>
          <a:xfrm>
            <a:off x="4223792" y="3116163"/>
            <a:ext cx="0" cy="218504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0741765-AD85-F09B-0AF3-F0834B5C9E0A}"/>
              </a:ext>
            </a:extLst>
          </p:cNvPr>
          <p:cNvCxnSpPr/>
          <p:nvPr/>
        </p:nvCxnSpPr>
        <p:spPr>
          <a:xfrm>
            <a:off x="8040216" y="3068960"/>
            <a:ext cx="0" cy="2185045"/>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0" name="Text 2">
            <a:extLst>
              <a:ext uri="{FF2B5EF4-FFF2-40B4-BE49-F238E27FC236}">
                <a16:creationId xmlns:a16="http://schemas.microsoft.com/office/drawing/2014/main" id="{9AAFCD04-00DB-F949-2445-07447454F6EF}"/>
              </a:ext>
            </a:extLst>
          </p:cNvPr>
          <p:cNvSpPr/>
          <p:nvPr/>
        </p:nvSpPr>
        <p:spPr>
          <a:xfrm>
            <a:off x="2510573" y="517738"/>
            <a:ext cx="5198538" cy="451149"/>
          </a:xfrm>
          <a:prstGeom prst="rect">
            <a:avLst/>
          </a:prstGeom>
          <a:noFill/>
          <a:ln/>
        </p:spPr>
        <p:txBody>
          <a:bodyPr wrap="none" lIns="0" tIns="0" rIns="0" bIns="0" rtlCol="0" anchor="t">
            <a:spAutoFit/>
          </a:bodyPr>
          <a:lstStyle/>
          <a:p>
            <a:pPr algn="r" rtl="1">
              <a:lnSpc>
                <a:spcPts val="3917"/>
              </a:lnSpc>
            </a:pPr>
            <a:r>
              <a:rPr lang="en-US" sz="2400" b="1" dirty="0">
                <a:solidFill>
                  <a:schemeClr val="accent2">
                    <a:lumMod val="75000"/>
                  </a:schemeClr>
                </a:solidFill>
                <a:latin typeface="Alexandria" pitchFamily="2" charset="-78"/>
                <a:ea typeface="Instrument Sans Semi Bold" pitchFamily="34" charset="-122"/>
                <a:cs typeface="Alexandria" pitchFamily="2" charset="-78"/>
              </a:rPr>
              <a:t>التحديات التي تواجه </a:t>
            </a: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التحول</a:t>
            </a:r>
            <a:r>
              <a:rPr lang="en-US" sz="2400" b="1" dirty="0">
                <a:solidFill>
                  <a:schemeClr val="accent2">
                    <a:lumMod val="75000"/>
                  </a:schemeClr>
                </a:solidFill>
                <a:latin typeface="Alexandria" pitchFamily="2" charset="-78"/>
                <a:ea typeface="Instrument Sans Semi Bold" pitchFamily="34" charset="-122"/>
                <a:cs typeface="Alexandria" pitchFamily="2" charset="-78"/>
              </a:rPr>
              <a:t> </a:t>
            </a: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الرقمي</a:t>
            </a:r>
            <a:endParaRPr lang="en-US" sz="2400"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20328461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98912" y="1334198"/>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61C526E-4D95-1AA4-FEA5-FB7AF8065ED2}"/>
              </a:ext>
            </a:extLst>
          </p:cNvPr>
          <p:cNvSpPr/>
          <p:nvPr/>
        </p:nvSpPr>
        <p:spPr>
          <a:xfrm>
            <a:off x="4020677" y="1525352"/>
            <a:ext cx="7710445"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التحدي الثالث: تدريب المعلمين </a:t>
            </a:r>
            <a:r>
              <a:rPr lang="en-US" sz="2800" b="1" dirty="0" err="1">
                <a:solidFill>
                  <a:srgbClr val="00B0F0"/>
                </a:solidFill>
                <a:latin typeface="Alexandria" pitchFamily="2" charset="-78"/>
                <a:ea typeface="Instrument Sans Semi Bold" pitchFamily="34" charset="-122"/>
                <a:cs typeface="Alexandria" pitchFamily="2" charset="-78"/>
              </a:rPr>
              <a:t>ورفع</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الكفاءة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6C68C1F2-F40F-F5DF-316D-476EA655B06C}"/>
              </a:ext>
            </a:extLst>
          </p:cNvPr>
          <p:cNvSpPr/>
          <p:nvPr/>
        </p:nvSpPr>
        <p:spPr>
          <a:xfrm>
            <a:off x="10406041" y="2768757"/>
            <a:ext cx="1158972"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أبرز العقبات</a:t>
            </a:r>
            <a:endParaRPr lang="en-US" sz="1625" b="1" dirty="0">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E62DF4D1-BE5C-BCF6-ABD3-EC72FDACB853}"/>
              </a:ext>
            </a:extLst>
          </p:cNvPr>
          <p:cNvSpPr/>
          <p:nvPr/>
        </p:nvSpPr>
        <p:spPr>
          <a:xfrm>
            <a:off x="1681444" y="2666227"/>
            <a:ext cx="8265914" cy="1525546"/>
          </a:xfrm>
          <a:prstGeom prst="rect">
            <a:avLst/>
          </a:prstGeom>
          <a:noFill/>
          <a:ln/>
        </p:spPr>
        <p:txBody>
          <a:bodyPr wrap="square" lIns="0" tIns="0" rIns="0" bIns="0" rtlCol="0" anchor="t">
            <a:spAutoFit/>
          </a:bodyPr>
          <a:lstStyle/>
          <a:p>
            <a:pPr marL="285750" indent="-285750" algn="r" rtl="1">
              <a:lnSpc>
                <a:spcPct val="250000"/>
              </a:lnSpc>
              <a:buClr>
                <a:srgbClr val="00B0F0"/>
              </a:buClr>
              <a:buSzPct val="100000"/>
              <a:buFont typeface="Wingdings" panose="05000000000000000000" pitchFamily="2" charset="2"/>
              <a:buChar char="v"/>
            </a:pPr>
            <a:r>
              <a:rPr lang="en-US" b="1" dirty="0">
                <a:solidFill>
                  <a:srgbClr val="1E3063"/>
                </a:solidFill>
                <a:latin typeface="Alexandria" pitchFamily="2" charset="-78"/>
                <a:ea typeface="Instrument Sans Medium" pitchFamily="34" charset="-122"/>
                <a:cs typeface="Alexandria" pitchFamily="2" charset="-78"/>
              </a:rPr>
              <a:t>نقص البرامج التدريبية المتخصصة</a:t>
            </a:r>
            <a:r>
              <a:rPr lang="en-US" dirty="0">
                <a:solidFill>
                  <a:srgbClr val="1E3063"/>
                </a:solidFill>
                <a:latin typeface="Alexandria" pitchFamily="2" charset="-78"/>
                <a:ea typeface="Instrument Sans Medium" pitchFamily="34" charset="-122"/>
                <a:cs typeface="Alexandria" pitchFamily="2" charset="-78"/>
              </a:rPr>
              <a:t> في تقنيات كالتعلم الآلي والذكاء الاصطناعي</a:t>
            </a:r>
            <a:endParaRPr lang="en-US" dirty="0">
              <a:latin typeface="Alexandria" pitchFamily="2" charset="-78"/>
              <a:cs typeface="Alexandria" pitchFamily="2" charset="-78"/>
            </a:endParaRPr>
          </a:p>
          <a:p>
            <a:pPr marL="285750" indent="-285750" algn="r" rtl="1">
              <a:lnSpc>
                <a:spcPct val="250000"/>
              </a:lnSpc>
              <a:buClr>
                <a:srgbClr val="00B0F0"/>
              </a:buClr>
              <a:buSzPct val="100000"/>
              <a:buFont typeface="Wingdings" panose="05000000000000000000" pitchFamily="2" charset="2"/>
              <a:buChar char="v"/>
            </a:pPr>
            <a:r>
              <a:rPr lang="en-US" b="1" dirty="0">
                <a:solidFill>
                  <a:srgbClr val="1E3063"/>
                </a:solidFill>
                <a:latin typeface="Alexandria" pitchFamily="2" charset="-78"/>
                <a:ea typeface="Instrument Sans Medium" pitchFamily="34" charset="-122"/>
                <a:cs typeface="Alexandria" pitchFamily="2" charset="-78"/>
              </a:rPr>
              <a:t>ضغط الوقت</a:t>
            </a:r>
            <a:r>
              <a:rPr lang="en-US" dirty="0">
                <a:solidFill>
                  <a:srgbClr val="1E3063"/>
                </a:solidFill>
                <a:latin typeface="Alexandria" pitchFamily="2" charset="-78"/>
                <a:ea typeface="Instrument Sans Medium" pitchFamily="34" charset="-122"/>
                <a:cs typeface="Alexandria" pitchFamily="2" charset="-78"/>
              </a:rPr>
              <a:t> في ظل الجداول الدراسية المزدحمة</a:t>
            </a:r>
            <a:endParaRPr lang="en-US" dirty="0">
              <a:latin typeface="Alexandria" pitchFamily="2" charset="-78"/>
              <a:cs typeface="Alexandria" pitchFamily="2" charset="-78"/>
            </a:endParaRPr>
          </a:p>
          <a:p>
            <a:pPr marL="285750" indent="-285750" algn="r" rtl="1">
              <a:lnSpc>
                <a:spcPct val="250000"/>
              </a:lnSpc>
              <a:buClr>
                <a:srgbClr val="00B0F0"/>
              </a:buClr>
              <a:buSzPct val="100000"/>
              <a:buFont typeface="Wingdings" panose="05000000000000000000" pitchFamily="2" charset="2"/>
              <a:buChar char="v"/>
            </a:pPr>
            <a:r>
              <a:rPr lang="en-US" b="1" dirty="0">
                <a:solidFill>
                  <a:srgbClr val="1E3063"/>
                </a:solidFill>
                <a:latin typeface="Alexandria" pitchFamily="2" charset="-78"/>
                <a:ea typeface="Instrument Sans Medium" pitchFamily="34" charset="-122"/>
                <a:cs typeface="Alexandria" pitchFamily="2" charset="-78"/>
              </a:rPr>
              <a:t>الافتقار للمهارات الرقمية الأساسية</a:t>
            </a:r>
            <a:r>
              <a:rPr lang="en-US" dirty="0">
                <a:solidFill>
                  <a:srgbClr val="1E3063"/>
                </a:solidFill>
                <a:latin typeface="Alexandria" pitchFamily="2" charset="-78"/>
                <a:ea typeface="Instrument Sans Medium" pitchFamily="34" charset="-122"/>
                <a:cs typeface="Alexandria" pitchFamily="2" charset="-78"/>
              </a:rPr>
              <a:t> مما يُولّد شعوراً بالعجز والقلق</a:t>
            </a:r>
            <a:endParaRPr lang="en-US" dirty="0">
              <a:latin typeface="Alexandria" pitchFamily="2" charset="-78"/>
              <a:cs typeface="Alexandria" pitchFamily="2" charset="-78"/>
            </a:endParaRPr>
          </a:p>
        </p:txBody>
      </p:sp>
      <p:sp>
        <p:nvSpPr>
          <p:cNvPr id="9" name="Shape 3">
            <a:extLst>
              <a:ext uri="{FF2B5EF4-FFF2-40B4-BE49-F238E27FC236}">
                <a16:creationId xmlns:a16="http://schemas.microsoft.com/office/drawing/2014/main" id="{E81C180F-389F-48EB-855A-E28C873A1B1D}"/>
              </a:ext>
            </a:extLst>
          </p:cNvPr>
          <p:cNvSpPr/>
          <p:nvPr/>
        </p:nvSpPr>
        <p:spPr>
          <a:xfrm>
            <a:off x="629012" y="4416609"/>
            <a:ext cx="5492406" cy="2214385"/>
          </a:xfrm>
          <a:prstGeom prst="roundRect">
            <a:avLst>
              <a:gd name="adj" fmla="val 15302"/>
            </a:avLst>
          </a:prstGeom>
          <a:solidFill>
            <a:srgbClr val="84C1FA"/>
          </a:solidFill>
          <a:ln/>
        </p:spPr>
        <p:txBody>
          <a:bodyPr wrap="square">
            <a:spAutoFit/>
          </a:bodyPr>
          <a:lstStyle/>
          <a:p>
            <a:endParaRPr lang="en-US"/>
          </a:p>
        </p:txBody>
      </p:sp>
      <p:sp>
        <p:nvSpPr>
          <p:cNvPr id="10" name="Text 4">
            <a:extLst>
              <a:ext uri="{FF2B5EF4-FFF2-40B4-BE49-F238E27FC236}">
                <a16:creationId xmlns:a16="http://schemas.microsoft.com/office/drawing/2014/main" id="{5DE62712-18CF-6DB7-95A1-69BAF2A5ABAF}"/>
              </a:ext>
            </a:extLst>
          </p:cNvPr>
          <p:cNvSpPr/>
          <p:nvPr/>
        </p:nvSpPr>
        <p:spPr>
          <a:xfrm>
            <a:off x="4515020" y="4581908"/>
            <a:ext cx="1441100"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الحل المقترح</a:t>
            </a:r>
            <a:endParaRPr lang="en-US" sz="1800"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4AC400CF-B54E-1C71-67F0-CD67ABF5D7A1}"/>
              </a:ext>
            </a:extLst>
          </p:cNvPr>
          <p:cNvSpPr/>
          <p:nvPr/>
        </p:nvSpPr>
        <p:spPr>
          <a:xfrm>
            <a:off x="815795" y="5005671"/>
            <a:ext cx="5140325" cy="1229311"/>
          </a:xfrm>
          <a:prstGeom prst="rect">
            <a:avLst/>
          </a:prstGeom>
          <a:noFill/>
          <a:ln/>
        </p:spPr>
        <p:txBody>
          <a:bodyPr wrap="square" lIns="0" tIns="0" rIns="0" bIns="0" rtlCol="0" anchor="t">
            <a:spAutoFit/>
          </a:bodyPr>
          <a:lstStyle/>
          <a:p>
            <a:pPr algn="just" rtl="1">
              <a:lnSpc>
                <a:spcPct val="200000"/>
              </a:lnSpc>
            </a:pPr>
            <a:r>
              <a:rPr lang="en-US" dirty="0">
                <a:solidFill>
                  <a:srgbClr val="1E3063"/>
                </a:solidFill>
                <a:latin typeface="Alexandria" pitchFamily="2" charset="-78"/>
                <a:ea typeface="Instrument Sans Medium" pitchFamily="34" charset="-122"/>
                <a:cs typeface="Alexandria" pitchFamily="2" charset="-78"/>
              </a:rPr>
              <a:t>توفير برامج تدريب مستمرة تشمل المهارات الرقمية الأساسية، مع فرص تعلم مرنة تتناسب مع أوقات المعلمين وتساعد على بناء الكفاءة التكنولوجية.</a:t>
            </a:r>
            <a:endParaRPr lang="en-US" dirty="0">
              <a:latin typeface="Alexandria" pitchFamily="2" charset="-78"/>
              <a:cs typeface="Alexandria" pitchFamily="2" charset="-78"/>
            </a:endParaRPr>
          </a:p>
        </p:txBody>
      </p:sp>
      <p:sp>
        <p:nvSpPr>
          <p:cNvPr id="12" name="Text 2">
            <a:extLst>
              <a:ext uri="{FF2B5EF4-FFF2-40B4-BE49-F238E27FC236}">
                <a16:creationId xmlns:a16="http://schemas.microsoft.com/office/drawing/2014/main" id="{648BE6C7-B711-FA8B-46C2-AC2EF9379E7E}"/>
              </a:ext>
            </a:extLst>
          </p:cNvPr>
          <p:cNvSpPr/>
          <p:nvPr/>
        </p:nvSpPr>
        <p:spPr>
          <a:xfrm>
            <a:off x="2475129" y="574825"/>
            <a:ext cx="5198538" cy="451149"/>
          </a:xfrm>
          <a:prstGeom prst="rect">
            <a:avLst/>
          </a:prstGeom>
          <a:noFill/>
          <a:ln/>
        </p:spPr>
        <p:txBody>
          <a:bodyPr wrap="none" lIns="0" tIns="0" rIns="0" bIns="0" rtlCol="0" anchor="t">
            <a:spAutoFit/>
          </a:bodyPr>
          <a:lstStyle/>
          <a:p>
            <a:pPr algn="r" rtl="1">
              <a:lnSpc>
                <a:spcPts val="3917"/>
              </a:lnSpc>
            </a:pPr>
            <a:r>
              <a:rPr lang="en-US" sz="2400" b="1" dirty="0">
                <a:solidFill>
                  <a:schemeClr val="accent2">
                    <a:lumMod val="75000"/>
                  </a:schemeClr>
                </a:solidFill>
                <a:latin typeface="Alexandria" pitchFamily="2" charset="-78"/>
                <a:ea typeface="Instrument Sans Semi Bold" pitchFamily="34" charset="-122"/>
                <a:cs typeface="Alexandria" pitchFamily="2" charset="-78"/>
              </a:rPr>
              <a:t>التحديات التي تواجه </a:t>
            </a: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التحول</a:t>
            </a:r>
            <a:r>
              <a:rPr lang="en-US" sz="2400" b="1" dirty="0">
                <a:solidFill>
                  <a:schemeClr val="accent2">
                    <a:lumMod val="75000"/>
                  </a:schemeClr>
                </a:solidFill>
                <a:latin typeface="Alexandria" pitchFamily="2" charset="-78"/>
                <a:ea typeface="Instrument Sans Semi Bold" pitchFamily="34" charset="-122"/>
                <a:cs typeface="Alexandria" pitchFamily="2" charset="-78"/>
              </a:rPr>
              <a:t> </a:t>
            </a: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الرقمي</a:t>
            </a:r>
            <a:endParaRPr lang="en-US" sz="2400"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216070233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BD8F98AF-2044-D4C0-5CC0-4ED43DC178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83162" y="1269856"/>
            <a:ext cx="3601743" cy="5145347"/>
          </a:xfrm>
          <a:prstGeom prst="rect">
            <a:avLst/>
          </a:prstGeom>
        </p:spPr>
      </p:pic>
      <p:sp>
        <p:nvSpPr>
          <p:cNvPr id="9" name="Text 2">
            <a:extLst>
              <a:ext uri="{FF2B5EF4-FFF2-40B4-BE49-F238E27FC236}">
                <a16:creationId xmlns:a16="http://schemas.microsoft.com/office/drawing/2014/main" id="{47F16C90-F6E4-6393-5B48-88C8039117C2}"/>
              </a:ext>
            </a:extLst>
          </p:cNvPr>
          <p:cNvSpPr/>
          <p:nvPr/>
        </p:nvSpPr>
        <p:spPr>
          <a:xfrm>
            <a:off x="661492" y="1302247"/>
            <a:ext cx="7484640" cy="522952"/>
          </a:xfrm>
          <a:prstGeom prst="rect">
            <a:avLst/>
          </a:prstGeom>
          <a:noFill/>
          <a:ln/>
        </p:spPr>
        <p:txBody>
          <a:bodyPr wrap="square" lIns="0" tIns="0" rIns="0" bIns="0" rtlCol="0" anchor="t"/>
          <a:lstStyle/>
          <a:p>
            <a:pPr algn="r" rtl="1">
              <a:lnSpc>
                <a:spcPts val="4042"/>
              </a:lnSpc>
            </a:pPr>
            <a:r>
              <a:rPr lang="en-US" sz="2400" b="1" dirty="0">
                <a:solidFill>
                  <a:srgbClr val="00B0F0"/>
                </a:solidFill>
                <a:latin typeface="Alexandria" pitchFamily="2" charset="-78"/>
                <a:ea typeface="Instrument Sans Semi Bold" pitchFamily="34" charset="-122"/>
                <a:cs typeface="Alexandria" pitchFamily="2" charset="-78"/>
              </a:rPr>
              <a:t>الفرص المستقبلية: التعلم الشخصي المتكيف</a:t>
            </a:r>
            <a:endParaRPr lang="en-US" sz="2400" b="1" dirty="0">
              <a:solidFill>
                <a:srgbClr val="00B0F0"/>
              </a:solidFill>
              <a:latin typeface="Alexandria" pitchFamily="2" charset="-78"/>
              <a:cs typeface="Alexandria" pitchFamily="2" charset="-78"/>
            </a:endParaRPr>
          </a:p>
        </p:txBody>
      </p:sp>
      <p:sp>
        <p:nvSpPr>
          <p:cNvPr id="10" name="Shape 3">
            <a:extLst>
              <a:ext uri="{FF2B5EF4-FFF2-40B4-BE49-F238E27FC236}">
                <a16:creationId xmlns:a16="http://schemas.microsoft.com/office/drawing/2014/main" id="{BF9B098A-FC3C-F077-DB02-DB51E535B816}"/>
              </a:ext>
            </a:extLst>
          </p:cNvPr>
          <p:cNvSpPr/>
          <p:nvPr/>
        </p:nvSpPr>
        <p:spPr>
          <a:xfrm>
            <a:off x="7909253" y="2268934"/>
            <a:ext cx="50170" cy="1454249"/>
          </a:xfrm>
          <a:prstGeom prst="rect">
            <a:avLst/>
          </a:prstGeom>
          <a:solidFill>
            <a:srgbClr val="84C1FA"/>
          </a:solidFill>
          <a:ln/>
        </p:spPr>
      </p:sp>
      <p:sp>
        <p:nvSpPr>
          <p:cNvPr id="11" name="Text 4">
            <a:extLst>
              <a:ext uri="{FF2B5EF4-FFF2-40B4-BE49-F238E27FC236}">
                <a16:creationId xmlns:a16="http://schemas.microsoft.com/office/drawing/2014/main" id="{BDBD70EC-5F9A-BD05-65A9-B7AEF2A84021}"/>
              </a:ext>
            </a:extLst>
          </p:cNvPr>
          <p:cNvSpPr/>
          <p:nvPr/>
        </p:nvSpPr>
        <p:spPr>
          <a:xfrm>
            <a:off x="4929146" y="2287984"/>
            <a:ext cx="2807829"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التكيف مع مستوى الطالب</a:t>
            </a:r>
            <a:endParaRPr lang="en-US" sz="1625"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0CC253BA-78C5-5D4C-4492-F4C1CCA50F5F}"/>
              </a:ext>
            </a:extLst>
          </p:cNvPr>
          <p:cNvSpPr/>
          <p:nvPr/>
        </p:nvSpPr>
        <p:spPr>
          <a:xfrm>
            <a:off x="3994989" y="2645668"/>
            <a:ext cx="3741986" cy="1058466"/>
          </a:xfrm>
          <a:prstGeom prst="rect">
            <a:avLst/>
          </a:prstGeom>
          <a:noFill/>
          <a:ln/>
        </p:spPr>
        <p:txBody>
          <a:bodyPr wrap="square" lIns="0" tIns="0" rIns="0" bIns="0" rtlCol="0" anchor="t"/>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تحليل مستمر لبيانات الأداء وتعديل المحتوى تلقائياً؛ فإذا واجه الطالب صعوبة في موضوع، يوفر النظام مواد تعليمية إضافية وأنشطة تدعيمية</a:t>
            </a:r>
            <a:endParaRPr lang="en-US"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599AE6E5-D399-7BAD-A309-A45DA80D6A6C}"/>
              </a:ext>
            </a:extLst>
          </p:cNvPr>
          <p:cNvSpPr/>
          <p:nvPr/>
        </p:nvSpPr>
        <p:spPr>
          <a:xfrm>
            <a:off x="3687663" y="2564706"/>
            <a:ext cx="38100" cy="1454249"/>
          </a:xfrm>
          <a:prstGeom prst="rect">
            <a:avLst/>
          </a:prstGeom>
          <a:solidFill>
            <a:srgbClr val="84C1FA"/>
          </a:solidFill>
          <a:ln/>
        </p:spPr>
      </p:sp>
      <p:sp>
        <p:nvSpPr>
          <p:cNvPr id="14" name="Text 7">
            <a:extLst>
              <a:ext uri="{FF2B5EF4-FFF2-40B4-BE49-F238E27FC236}">
                <a16:creationId xmlns:a16="http://schemas.microsoft.com/office/drawing/2014/main" id="{D28E6170-E1B8-C030-CBD3-2251A9887094}"/>
              </a:ext>
            </a:extLst>
          </p:cNvPr>
          <p:cNvSpPr/>
          <p:nvPr/>
        </p:nvSpPr>
        <p:spPr>
          <a:xfrm>
            <a:off x="1435895" y="2583756"/>
            <a:ext cx="2067421"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مسار تعليمي مخصص</a:t>
            </a:r>
            <a:endParaRPr lang="en-US" sz="1625"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7FE23D4B-4E6A-63D4-79DD-351544BBB135}"/>
              </a:ext>
            </a:extLst>
          </p:cNvPr>
          <p:cNvSpPr/>
          <p:nvPr/>
        </p:nvSpPr>
        <p:spPr>
          <a:xfrm>
            <a:off x="661492" y="2941440"/>
            <a:ext cx="2841823" cy="793849"/>
          </a:xfrm>
          <a:prstGeom prst="rect">
            <a:avLst/>
          </a:prstGeom>
          <a:noFill/>
          <a:ln/>
        </p:spPr>
        <p:txBody>
          <a:bodyPr wrap="square" lIns="0" tIns="0" rIns="0" bIns="0" rtlCol="0" anchor="t"/>
          <a:lstStyle/>
          <a:p>
            <a:pPr algn="just" rtl="1">
              <a:lnSpc>
                <a:spcPct val="150000"/>
              </a:lnSpc>
            </a:pPr>
            <a:r>
              <a:rPr lang="en-US" sz="1292" dirty="0">
                <a:solidFill>
                  <a:srgbClr val="1E3063"/>
                </a:solidFill>
                <a:latin typeface="Alexandria" pitchFamily="2" charset="-78"/>
                <a:ea typeface="Instrument Sans Medium" pitchFamily="34" charset="-122"/>
                <a:cs typeface="Alexandria" pitchFamily="2" charset="-78"/>
              </a:rPr>
              <a:t>تصميم مسار فردي لكل طالب وفق احتياجاته، يُمكّنه من التعلم بسرعته الخاصة دون انتظار التدريس الجماعي</a:t>
            </a:r>
            <a:endParaRPr lang="en-US" sz="1292" dirty="0">
              <a:latin typeface="Alexandria" pitchFamily="2" charset="-78"/>
              <a:cs typeface="Alexandria" pitchFamily="2" charset="-78"/>
            </a:endParaRPr>
          </a:p>
        </p:txBody>
      </p:sp>
      <p:sp>
        <p:nvSpPr>
          <p:cNvPr id="16" name="Shape 9">
            <a:extLst>
              <a:ext uri="{FF2B5EF4-FFF2-40B4-BE49-F238E27FC236}">
                <a16:creationId xmlns:a16="http://schemas.microsoft.com/office/drawing/2014/main" id="{E8747DE5-8430-76A4-AC48-D40FC1CF64B1}"/>
              </a:ext>
            </a:extLst>
          </p:cNvPr>
          <p:cNvSpPr/>
          <p:nvPr/>
        </p:nvSpPr>
        <p:spPr>
          <a:xfrm>
            <a:off x="6939458" y="4311551"/>
            <a:ext cx="38100" cy="925017"/>
          </a:xfrm>
          <a:prstGeom prst="rect">
            <a:avLst/>
          </a:prstGeom>
          <a:solidFill>
            <a:srgbClr val="84C1FA"/>
          </a:solidFill>
          <a:ln/>
        </p:spPr>
      </p:sp>
      <p:sp>
        <p:nvSpPr>
          <p:cNvPr id="17" name="Text 10">
            <a:extLst>
              <a:ext uri="{FF2B5EF4-FFF2-40B4-BE49-F238E27FC236}">
                <a16:creationId xmlns:a16="http://schemas.microsoft.com/office/drawing/2014/main" id="{C8EC7354-7D1F-5B50-0405-88AFF1BD1760}"/>
              </a:ext>
            </a:extLst>
          </p:cNvPr>
          <p:cNvSpPr/>
          <p:nvPr/>
        </p:nvSpPr>
        <p:spPr>
          <a:xfrm>
            <a:off x="4687690" y="4330601"/>
            <a:ext cx="2067421"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التفاعل المستمر</a:t>
            </a:r>
            <a:endParaRPr lang="en-US" sz="1625" b="1" dirty="0">
              <a:solidFill>
                <a:schemeClr val="accent2">
                  <a:lumMod val="75000"/>
                </a:schemeClr>
              </a:solidFill>
              <a:latin typeface="Alexandria" pitchFamily="2" charset="-78"/>
              <a:cs typeface="Alexandria" pitchFamily="2" charset="-78"/>
            </a:endParaRPr>
          </a:p>
        </p:txBody>
      </p:sp>
      <p:sp>
        <p:nvSpPr>
          <p:cNvPr id="19" name="Text 11">
            <a:extLst>
              <a:ext uri="{FF2B5EF4-FFF2-40B4-BE49-F238E27FC236}">
                <a16:creationId xmlns:a16="http://schemas.microsoft.com/office/drawing/2014/main" id="{CA19C679-F721-966A-0268-BF671CEE615E}"/>
              </a:ext>
            </a:extLst>
          </p:cNvPr>
          <p:cNvSpPr/>
          <p:nvPr/>
        </p:nvSpPr>
        <p:spPr>
          <a:xfrm>
            <a:off x="661492" y="4688284"/>
            <a:ext cx="6093619" cy="529233"/>
          </a:xfrm>
          <a:prstGeom prst="rect">
            <a:avLst/>
          </a:prstGeom>
          <a:noFill/>
          <a:ln/>
        </p:spPr>
        <p:txBody>
          <a:bodyPr wrap="square" lIns="0" tIns="0" rIns="0" bIns="0" rtlCol="0" anchor="t"/>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ملاحظات فورية وتوجيهات طوال عملية التعلم، مما يزيد دافع الطلاب ويشجعهم على تحسين مستواهم الأكاديمي</a:t>
            </a:r>
            <a:endParaRPr lang="en-US" dirty="0">
              <a:latin typeface="Alexandria" pitchFamily="2" charset="-78"/>
              <a:cs typeface="Alexandria" pitchFamily="2" charset="-78"/>
            </a:endParaRPr>
          </a:p>
        </p:txBody>
      </p:sp>
      <p:sp>
        <p:nvSpPr>
          <p:cNvPr id="20" name="Text 12">
            <a:extLst>
              <a:ext uri="{FF2B5EF4-FFF2-40B4-BE49-F238E27FC236}">
                <a16:creationId xmlns:a16="http://schemas.microsoft.com/office/drawing/2014/main" id="{BA628D91-D428-8C01-E15C-B4F6BC33B99C}"/>
              </a:ext>
            </a:extLst>
          </p:cNvPr>
          <p:cNvSpPr/>
          <p:nvPr/>
        </p:nvSpPr>
        <p:spPr>
          <a:xfrm>
            <a:off x="767408" y="5761672"/>
            <a:ext cx="6989389" cy="529233"/>
          </a:xfrm>
          <a:prstGeom prst="rect">
            <a:avLst/>
          </a:prstGeom>
          <a:noFill/>
          <a:ln/>
        </p:spPr>
        <p:txBody>
          <a:bodyPr wrap="square" lIns="0" tIns="0" rIns="0" bIns="0" rtlCol="0" anchor="t"/>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منصات مثل </a:t>
            </a:r>
            <a:r>
              <a:rPr lang="en-US" b="1" dirty="0">
                <a:solidFill>
                  <a:srgbClr val="1E3063"/>
                </a:solidFill>
                <a:latin typeface="Alexandria" pitchFamily="2" charset="-78"/>
                <a:ea typeface="Instrument Sans Medium" pitchFamily="34" charset="-122"/>
                <a:cs typeface="Alexandria" pitchFamily="2" charset="-78"/>
              </a:rPr>
              <a:t>Knewton</a:t>
            </a:r>
            <a:r>
              <a:rPr lang="en-US"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و</a:t>
            </a:r>
            <a:r>
              <a:rPr lang="en-US" b="1" dirty="0" err="1">
                <a:solidFill>
                  <a:srgbClr val="1E3063"/>
                </a:solidFill>
                <a:latin typeface="Alexandria" pitchFamily="2" charset="-78"/>
                <a:ea typeface="Instrument Sans Medium" pitchFamily="34" charset="-122"/>
                <a:cs typeface="Alexandria" pitchFamily="2" charset="-78"/>
              </a:rPr>
              <a:t>DreamBox</a:t>
            </a:r>
            <a:r>
              <a:rPr lang="en-US" dirty="0">
                <a:solidFill>
                  <a:srgbClr val="1E3063"/>
                </a:solidFill>
                <a:latin typeface="Alexandria" pitchFamily="2" charset="-78"/>
                <a:ea typeface="Instrument Sans Medium" pitchFamily="34" charset="-122"/>
                <a:cs typeface="Alexandria" pitchFamily="2" charset="-78"/>
              </a:rPr>
              <a:t> </a:t>
            </a:r>
            <a:r>
              <a:rPr lang="ar-SA"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تستخدم</a:t>
            </a:r>
            <a:r>
              <a:rPr lang="en-US" dirty="0">
                <a:solidFill>
                  <a:srgbClr val="1E3063"/>
                </a:solidFill>
                <a:latin typeface="Alexandria" pitchFamily="2" charset="-78"/>
                <a:ea typeface="Instrument Sans Medium" pitchFamily="34" charset="-122"/>
                <a:cs typeface="Alexandria" pitchFamily="2" charset="-78"/>
              </a:rPr>
              <a:t> الذكاء الاصطناعي لتقديم تجربة تعلم مخصصة تتكيف مع مستوى الطالب بشكل مستمر.</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959517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25D4A48F-FA89-F2FA-029E-74A018E4E72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042" y="1331010"/>
            <a:ext cx="3713811" cy="5050318"/>
          </a:xfrm>
          <a:prstGeom prst="rect">
            <a:avLst/>
          </a:prstGeom>
        </p:spPr>
      </p:pic>
      <p:sp>
        <p:nvSpPr>
          <p:cNvPr id="9" name="Text 2">
            <a:extLst>
              <a:ext uri="{FF2B5EF4-FFF2-40B4-BE49-F238E27FC236}">
                <a16:creationId xmlns:a16="http://schemas.microsoft.com/office/drawing/2014/main" id="{C5499C81-66DF-FBDB-F9A1-08130C17FA5B}"/>
              </a:ext>
            </a:extLst>
          </p:cNvPr>
          <p:cNvSpPr/>
          <p:nvPr/>
        </p:nvSpPr>
        <p:spPr>
          <a:xfrm>
            <a:off x="5264208" y="1373321"/>
            <a:ext cx="6297018" cy="1033463"/>
          </a:xfrm>
          <a:prstGeom prst="rect">
            <a:avLst/>
          </a:prstGeom>
          <a:noFill/>
          <a:ln/>
        </p:spPr>
        <p:txBody>
          <a:bodyPr wrap="square" lIns="0" tIns="0" rIns="0" bIns="0" rtlCol="0" anchor="t"/>
          <a:lstStyle/>
          <a:p>
            <a:pPr algn="ct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توجهات المستقبل: الواقع المعزز والافتراضي</a:t>
            </a:r>
            <a:endParaRPr lang="en-US" sz="2800" b="1" dirty="0">
              <a:solidFill>
                <a:srgbClr val="00B0F0"/>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87573482-512D-90EE-7A08-CDBEFAD1CEC1}"/>
              </a:ext>
            </a:extLst>
          </p:cNvPr>
          <p:cNvSpPr/>
          <p:nvPr/>
        </p:nvSpPr>
        <p:spPr>
          <a:xfrm>
            <a:off x="5447928" y="4105181"/>
            <a:ext cx="2067421"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الواقع المعزز (AR)</a:t>
            </a:r>
            <a:endParaRPr lang="en-US" sz="1625"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912F7999-339B-A060-0EA6-E14246F71BA3}"/>
              </a:ext>
            </a:extLst>
          </p:cNvPr>
          <p:cNvSpPr/>
          <p:nvPr/>
        </p:nvSpPr>
        <p:spPr>
          <a:xfrm>
            <a:off x="4639469" y="4451217"/>
            <a:ext cx="2946797" cy="1660198"/>
          </a:xfrm>
          <a:prstGeom prst="rect">
            <a:avLst/>
          </a:prstGeom>
          <a:noFill/>
          <a:ln/>
        </p:spPr>
        <p:txBody>
          <a:bodyPr wrap="square" lIns="0" tIns="0" rIns="0" bIns="0" rtlCol="0" anchor="t">
            <a:spAutoFit/>
          </a:bodyPr>
          <a:lstStyle/>
          <a:p>
            <a:pPr algn="just" rtl="1">
              <a:lnSpc>
                <a:spcPct val="200000"/>
              </a:lnSpc>
            </a:pPr>
            <a:r>
              <a:rPr lang="en-US" dirty="0">
                <a:solidFill>
                  <a:srgbClr val="1E3063"/>
                </a:solidFill>
                <a:latin typeface="Alexandria" pitchFamily="2" charset="-78"/>
                <a:ea typeface="Instrument Sans Medium" pitchFamily="34" charset="-122"/>
                <a:cs typeface="Alexandria" pitchFamily="2" charset="-78"/>
              </a:rPr>
              <a:t>يدمج العناصر الرقمية مع العالم الواقعي، مما يُتيح للطلاب التفاعل مع المعلومات في بيئة ثلاثية الأبعاد غنية وتفاعلية.</a:t>
            </a:r>
            <a:endParaRPr lang="en-US"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388D3AFE-9670-0E86-B5E7-A9B6CA149A0C}"/>
              </a:ext>
            </a:extLst>
          </p:cNvPr>
          <p:cNvSpPr/>
          <p:nvPr/>
        </p:nvSpPr>
        <p:spPr>
          <a:xfrm>
            <a:off x="9674922" y="2714883"/>
            <a:ext cx="2067421" cy="258465"/>
          </a:xfrm>
          <a:prstGeom prst="rect">
            <a:avLst/>
          </a:prstGeom>
          <a:noFill/>
          <a:ln/>
        </p:spPr>
        <p:txBody>
          <a:bodyPr wrap="none" lIns="0" tIns="0" rIns="0" bIns="0" rtlCol="0" anchor="t"/>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الواقع الافتراضي (VR)</a:t>
            </a:r>
            <a:endParaRPr lang="en-US" sz="1625"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E9A9B7E5-07D5-3A6E-BC05-D6C096E96CDF}"/>
              </a:ext>
            </a:extLst>
          </p:cNvPr>
          <p:cNvSpPr/>
          <p:nvPr/>
        </p:nvSpPr>
        <p:spPr>
          <a:xfrm>
            <a:off x="8819108" y="3165728"/>
            <a:ext cx="2946797" cy="1660198"/>
          </a:xfrm>
          <a:prstGeom prst="rect">
            <a:avLst/>
          </a:prstGeom>
          <a:noFill/>
          <a:ln/>
        </p:spPr>
        <p:txBody>
          <a:bodyPr wrap="square" lIns="0" tIns="0" rIns="0" bIns="0" rtlCol="0" anchor="t">
            <a:spAutoFit/>
          </a:bodyPr>
          <a:lstStyle/>
          <a:p>
            <a:pPr algn="just" rtl="1">
              <a:lnSpc>
                <a:spcPct val="200000"/>
              </a:lnSpc>
            </a:pPr>
            <a:r>
              <a:rPr lang="en-US" dirty="0">
                <a:solidFill>
                  <a:srgbClr val="1E3063"/>
                </a:solidFill>
                <a:latin typeface="Alexandria" pitchFamily="2" charset="-78"/>
                <a:ea typeface="Instrument Sans Medium" pitchFamily="34" charset="-122"/>
                <a:cs typeface="Alexandria" pitchFamily="2" charset="-78"/>
              </a:rPr>
              <a:t>يسمح بالغمر الكامل في تجارب تعليمية تفاعلية، كزيارة المواقع التاريخية أو إجراء التجارب العلمية في بيئات محاكاة آمنة.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6097529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160787F6-6CB0-DD8F-9716-2F74812D8B6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17847" y="1303424"/>
            <a:ext cx="3888203" cy="5077904"/>
          </a:xfrm>
          <a:prstGeom prst="rect">
            <a:avLst/>
          </a:prstGeom>
        </p:spPr>
      </p:pic>
      <p:sp>
        <p:nvSpPr>
          <p:cNvPr id="7" name="Text 0">
            <a:extLst>
              <a:ext uri="{FF2B5EF4-FFF2-40B4-BE49-F238E27FC236}">
                <a16:creationId xmlns:a16="http://schemas.microsoft.com/office/drawing/2014/main" id="{65CC26C5-9857-0412-68BC-E74BB3EF4B40}"/>
              </a:ext>
            </a:extLst>
          </p:cNvPr>
          <p:cNvSpPr/>
          <p:nvPr/>
        </p:nvSpPr>
        <p:spPr>
          <a:xfrm>
            <a:off x="2040717" y="1345850"/>
            <a:ext cx="5594480"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خلاصة: مستقبل التعليم الرقمي</a:t>
            </a:r>
            <a:endParaRPr lang="en-US" sz="2800" b="1"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B18F0422-C51C-3522-404F-EAE0F15996EE}"/>
              </a:ext>
            </a:extLst>
          </p:cNvPr>
          <p:cNvSpPr/>
          <p:nvPr/>
        </p:nvSpPr>
        <p:spPr>
          <a:xfrm>
            <a:off x="3892650" y="2511227"/>
            <a:ext cx="3148509" cy="2170216"/>
          </a:xfrm>
          <a:prstGeom prst="roundRect">
            <a:avLst>
              <a:gd name="adj" fmla="val 10043"/>
            </a:avLst>
          </a:prstGeom>
          <a:solidFill>
            <a:srgbClr val="CEE6FD"/>
          </a:solidFill>
          <a:ln/>
        </p:spPr>
        <p:txBody>
          <a:bodyPr wrap="square">
            <a:spAutoFit/>
          </a:bodyPr>
          <a:lstStyle/>
          <a:p>
            <a:endParaRPr lang="en-US"/>
          </a:p>
        </p:txBody>
      </p:sp>
      <p:sp>
        <p:nvSpPr>
          <p:cNvPr id="9" name="Text 2">
            <a:extLst>
              <a:ext uri="{FF2B5EF4-FFF2-40B4-BE49-F238E27FC236}">
                <a16:creationId xmlns:a16="http://schemas.microsoft.com/office/drawing/2014/main" id="{69C38F40-0EC1-FB5B-E300-8E63DE265372}"/>
              </a:ext>
            </a:extLst>
          </p:cNvPr>
          <p:cNvSpPr/>
          <p:nvPr/>
        </p:nvSpPr>
        <p:spPr>
          <a:xfrm>
            <a:off x="5264563" y="2804210"/>
            <a:ext cx="1506824"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التحول الشامل</a:t>
            </a:r>
            <a:endParaRPr lang="en-US" sz="1625"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CE43D34D-2BD1-C6AF-CD9F-C92222595273}"/>
              </a:ext>
            </a:extLst>
          </p:cNvPr>
          <p:cNvSpPr/>
          <p:nvPr/>
        </p:nvSpPr>
        <p:spPr>
          <a:xfrm>
            <a:off x="3914586" y="3384223"/>
            <a:ext cx="3065860"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التحول الرقمي يُعيد تشكيل التعليم جذرياً نحو تجربة مرنة ومخصصة وتفاعلية</a:t>
            </a:r>
            <a:endParaRPr lang="en-US"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F698FA67-FDA6-64C4-B68B-805EACC826B1}"/>
              </a:ext>
            </a:extLst>
          </p:cNvPr>
          <p:cNvSpPr/>
          <p:nvPr/>
        </p:nvSpPr>
        <p:spPr>
          <a:xfrm>
            <a:off x="661493" y="2511226"/>
            <a:ext cx="3065858" cy="2060041"/>
          </a:xfrm>
          <a:prstGeom prst="roundRect">
            <a:avLst>
              <a:gd name="adj" fmla="val 10043"/>
            </a:avLst>
          </a:prstGeom>
          <a:solidFill>
            <a:srgbClr val="CEE6FD"/>
          </a:solidFill>
          <a:ln/>
        </p:spPr>
        <p:txBody>
          <a:bodyPr wrap="square">
            <a:spAutoFit/>
          </a:bodyPr>
          <a:lstStyle/>
          <a:p>
            <a:endParaRPr lang="en-US"/>
          </a:p>
        </p:txBody>
      </p:sp>
      <p:sp>
        <p:nvSpPr>
          <p:cNvPr id="12" name="Text 5">
            <a:extLst>
              <a:ext uri="{FF2B5EF4-FFF2-40B4-BE49-F238E27FC236}">
                <a16:creationId xmlns:a16="http://schemas.microsoft.com/office/drawing/2014/main" id="{F19D0953-2C2F-D525-A3C8-66D69B89EF66}"/>
              </a:ext>
            </a:extLst>
          </p:cNvPr>
          <p:cNvSpPr/>
          <p:nvPr/>
        </p:nvSpPr>
        <p:spPr>
          <a:xfrm>
            <a:off x="691806" y="2517869"/>
            <a:ext cx="3065859" cy="707951"/>
          </a:xfrm>
          <a:prstGeom prst="rect">
            <a:avLst/>
          </a:prstGeom>
          <a:noFill/>
          <a:ln/>
        </p:spPr>
        <p:txBody>
          <a:bodyPr wrap="square" lIns="0" tIns="0" rIns="0" bIns="0" rtlCol="0" anchor="t">
            <a:spAutoFit/>
          </a:bodyPr>
          <a:lstStyle/>
          <a:p>
            <a:pPr algn="ct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الذكاء الاصطناعي محرك التغيير</a:t>
            </a:r>
            <a:endParaRPr lang="en-US" sz="1625"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634A1DD6-FBC8-6339-A15A-E1DB3A52DCBD}"/>
              </a:ext>
            </a:extLst>
          </p:cNvPr>
          <p:cNvSpPr/>
          <p:nvPr/>
        </p:nvSpPr>
        <p:spPr>
          <a:xfrm>
            <a:off x="745243" y="3232462"/>
            <a:ext cx="2735263" cy="125624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من التعلم الشخصي إلى التحليل البياني والإدارة الذكية، الذكاء الاصطناعي يُحوّل كل جانب من جوانب التعليم</a:t>
            </a:r>
            <a:endParaRPr lang="en-US"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78F70C2E-3187-04CB-116B-3621268858C7}"/>
              </a:ext>
            </a:extLst>
          </p:cNvPr>
          <p:cNvSpPr/>
          <p:nvPr/>
        </p:nvSpPr>
        <p:spPr>
          <a:xfrm>
            <a:off x="744140" y="4999746"/>
            <a:ext cx="6297019" cy="1311635"/>
          </a:xfrm>
          <a:prstGeom prst="roundRect">
            <a:avLst>
              <a:gd name="adj" fmla="val 15621"/>
            </a:avLst>
          </a:prstGeom>
          <a:solidFill>
            <a:srgbClr val="CEE6FD"/>
          </a:solidFill>
          <a:ln/>
        </p:spPr>
        <p:txBody>
          <a:bodyPr wrap="square">
            <a:spAutoFit/>
          </a:bodyPr>
          <a:lstStyle/>
          <a:p>
            <a:endParaRPr lang="en-US"/>
          </a:p>
        </p:txBody>
      </p:sp>
      <p:sp>
        <p:nvSpPr>
          <p:cNvPr id="15" name="Text 8">
            <a:extLst>
              <a:ext uri="{FF2B5EF4-FFF2-40B4-BE49-F238E27FC236}">
                <a16:creationId xmlns:a16="http://schemas.microsoft.com/office/drawing/2014/main" id="{4CE4F120-8834-F772-281A-F61DDED20145}"/>
              </a:ext>
            </a:extLst>
          </p:cNvPr>
          <p:cNvSpPr/>
          <p:nvPr/>
        </p:nvSpPr>
        <p:spPr>
          <a:xfrm>
            <a:off x="3720851" y="5174570"/>
            <a:ext cx="3236463"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التوازن بين الفرص والمسؤوليات</a:t>
            </a:r>
            <a:endParaRPr lang="en-US" sz="1625" b="1"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16ABAE1E-E3A3-F9A0-AEAD-EF72C08E3D32}"/>
              </a:ext>
            </a:extLst>
          </p:cNvPr>
          <p:cNvSpPr/>
          <p:nvPr/>
        </p:nvSpPr>
        <p:spPr>
          <a:xfrm>
            <a:off x="746752" y="5573280"/>
            <a:ext cx="613171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النجاح يتطلب معالجة التحديات الأخلاقية والتقنية والبشرية بشكل متوازن ومدروس</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87379566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2.xml><?xml version="1.0" encoding="utf-8"?>
<ds:datastoreItem xmlns:ds="http://schemas.openxmlformats.org/officeDocument/2006/customXml" ds:itemID="{0C5A0AB4-5E19-4D83-8409-59CEDDE018F8}">
  <ds:schemaRefs>
    <ds:schemaRef ds:uri="http://purl.org/dc/dcmitype/"/>
    <ds:schemaRef ds:uri="49100919-8a76-4266-be0c-7dc583902cb4"/>
    <ds:schemaRef ds:uri="http://schemas.openxmlformats.org/package/2006/metadata/core-properties"/>
    <ds:schemaRef ds:uri="d13aca44-ef33-4cf4-9980-7f0b00e6eeb9"/>
    <ds:schemaRef ds:uri="http://purl.org/dc/elements/1.1/"/>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B66D41D3-00E6-44D1-8DF4-4260059D85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51012</TotalTime>
  <Words>2458</Words>
  <Application>Microsoft Office PowerPoint</Application>
  <PresentationFormat>Widescreen</PresentationFormat>
  <Paragraphs>283</Paragraphs>
  <Slides>40</Slides>
  <Notes>1</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40</vt:i4>
      </vt:variant>
    </vt:vector>
  </HeadingPairs>
  <TitlesOfParts>
    <vt:vector size="55" baseType="lpstr">
      <vt:lpstr>Alexandria</vt:lpstr>
      <vt:lpstr>Arial</vt:lpstr>
      <vt:lpstr>Calibri</vt:lpstr>
      <vt:lpstr>Calibri Light</vt:lpstr>
      <vt:lpstr>Century Gothic</vt:lpstr>
      <vt:lpstr>Heebo Bold</vt:lpstr>
      <vt:lpstr>Heebo Medium</vt:lpstr>
      <vt:lpstr>Instrument Sans Light</vt:lpstr>
      <vt:lpstr>Instrument Sans Medium</vt:lpstr>
      <vt:lpstr>Instrument Sans Semi Bold</vt:lpstr>
      <vt:lpstr>Roboto Light</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573</cp:revision>
  <dcterms:created xsi:type="dcterms:W3CDTF">2023-04-29T09:08:23Z</dcterms:created>
  <dcterms:modified xsi:type="dcterms:W3CDTF">2026-04-16T20:00:02Z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