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480" r:id="rId2"/>
    <p:sldId id="306" r:id="rId3"/>
    <p:sldId id="483" r:id="rId4"/>
    <p:sldId id="484" r:id="rId5"/>
    <p:sldId id="551" r:id="rId6"/>
    <p:sldId id="313" r:id="rId7"/>
    <p:sldId id="276" r:id="rId8"/>
    <p:sldId id="485" r:id="rId9"/>
    <p:sldId id="552" r:id="rId10"/>
    <p:sldId id="553" r:id="rId11"/>
    <p:sldId id="554" r:id="rId12"/>
    <p:sldId id="555" r:id="rId13"/>
    <p:sldId id="556" r:id="rId14"/>
    <p:sldId id="557" r:id="rId15"/>
    <p:sldId id="558" r:id="rId16"/>
    <p:sldId id="559" r:id="rId17"/>
    <p:sldId id="560" r:id="rId18"/>
    <p:sldId id="561" r:id="rId19"/>
    <p:sldId id="562" r:id="rId20"/>
    <p:sldId id="563" r:id="rId21"/>
    <p:sldId id="564" r:id="rId22"/>
    <p:sldId id="568" r:id="rId23"/>
    <p:sldId id="565" r:id="rId24"/>
    <p:sldId id="566" r:id="rId25"/>
    <p:sldId id="569" r:id="rId26"/>
    <p:sldId id="567" r:id="rId27"/>
    <p:sldId id="570" r:id="rId28"/>
    <p:sldId id="571" r:id="rId29"/>
    <p:sldId id="572" r:id="rId30"/>
    <p:sldId id="573" r:id="rId31"/>
    <p:sldId id="574" r:id="rId32"/>
    <p:sldId id="575" r:id="rId33"/>
    <p:sldId id="576" r:id="rId34"/>
    <p:sldId id="577" r:id="rId35"/>
    <p:sldId id="578" r:id="rId36"/>
    <p:sldId id="579" r:id="rId37"/>
    <p:sldId id="580" r:id="rId38"/>
    <p:sldId id="581" r:id="rId39"/>
    <p:sldId id="582" r:id="rId40"/>
    <p:sldId id="601" r:id="rId41"/>
    <p:sldId id="583" r:id="rId42"/>
    <p:sldId id="597" r:id="rId43"/>
    <p:sldId id="598" r:id="rId44"/>
    <p:sldId id="602" r:id="rId45"/>
    <p:sldId id="603" r:id="rId46"/>
    <p:sldId id="604" r:id="rId47"/>
    <p:sldId id="605" r:id="rId48"/>
    <p:sldId id="599" r:id="rId49"/>
    <p:sldId id="600" r:id="rId50"/>
    <p:sldId id="584" r:id="rId51"/>
    <p:sldId id="585" r:id="rId52"/>
    <p:sldId id="586" r:id="rId53"/>
    <p:sldId id="589" r:id="rId54"/>
    <p:sldId id="590" r:id="rId55"/>
    <p:sldId id="587" r:id="rId56"/>
    <p:sldId id="588" r:id="rId57"/>
    <p:sldId id="591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6"/>
            <p14:sldId id="483"/>
            <p14:sldId id="484"/>
            <p14:sldId id="551"/>
            <p14:sldId id="313"/>
            <p14:sldId id="276"/>
            <p14:sldId id="485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8"/>
            <p14:sldId id="565"/>
            <p14:sldId id="566"/>
            <p14:sldId id="569"/>
            <p14:sldId id="567"/>
            <p14:sldId id="570"/>
            <p14:sldId id="571"/>
            <p14:sldId id="572"/>
            <p14:sldId id="573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601"/>
            <p14:sldId id="583"/>
            <p14:sldId id="597"/>
            <p14:sldId id="598"/>
            <p14:sldId id="602"/>
            <p14:sldId id="603"/>
            <p14:sldId id="604"/>
            <p14:sldId id="605"/>
            <p14:sldId id="599"/>
            <p14:sldId id="600"/>
            <p14:sldId id="584"/>
            <p14:sldId id="585"/>
            <p14:sldId id="586"/>
            <p14:sldId id="589"/>
            <p14:sldId id="590"/>
            <p14:sldId id="587"/>
            <p14:sldId id="588"/>
            <p14:sldId id="59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2F4A"/>
    <a:srgbClr val="2D3956"/>
    <a:srgbClr val="000000"/>
    <a:srgbClr val="669BBC"/>
    <a:srgbClr val="8E5A6D"/>
    <a:srgbClr val="FAC748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8" d="100"/>
          <a:sy n="78" d="100"/>
        </p:scale>
        <p:origin x="8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2.wdp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3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4.wdp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5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6.wdp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png"/><Relationship Id="rId4" Type="http://schemas.microsoft.com/office/2007/relationships/hdphoto" Target="../media/hdphoto7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8.wdp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jp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3.sv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2.png"/><Relationship Id="rId5" Type="http://schemas.openxmlformats.org/officeDocument/2006/relationships/image" Target="../media/image3.png"/><Relationship Id="rId4" Type="http://schemas.openxmlformats.org/officeDocument/2006/relationships/image" Target="../media/image4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966185" y="527707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Hussein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14523" y="2150420"/>
            <a:ext cx="565982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Course </a:t>
            </a:r>
            <a:endParaRPr lang="ar-EG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Accounting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Non-Professionals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3941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Lecture Outlines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History of Accounting.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Definition and Importance  of Accounting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Users of accounting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Types of Accounting: Financial and Managerial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Principles and Assumptions of Accounting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7" y="3971218"/>
            <a:ext cx="4497977" cy="1085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8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Introduction to Accounting</a:t>
            </a:r>
          </a:p>
          <a:p>
            <a:pPr marR="0" lvl="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800" b="1" i="1" u="sng" kern="0" dirty="0">
              <a:solidFill>
                <a:srgbClr val="2D395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353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Lecture Outlines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Understanding the Basic Equation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Understanding the Expanded Accounting Equation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Adjusting the accounting errors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71218"/>
            <a:ext cx="3564018" cy="1546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8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Basic and Expanded Accounting Equations</a:t>
            </a:r>
          </a:p>
          <a:p>
            <a:pPr marR="0" lvl="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800" b="1" i="1" u="sng" kern="0" dirty="0">
              <a:solidFill>
                <a:srgbClr val="2D395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72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645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Lecture Outlines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Recording pross (journaling and posting ledgers, trial balance)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How to Inspect Accounts and Verify the Accuracy of Financial Records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69987" y="4298838"/>
            <a:ext cx="4955591" cy="1085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8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Accounts and recording pross</a:t>
            </a:r>
          </a:p>
          <a:p>
            <a:pPr marR="0" lvl="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endParaRPr lang="en-US" sz="2800" b="1" i="1" u="sng" kern="0" dirty="0">
              <a:solidFill>
                <a:srgbClr val="2D395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871794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059616" y="1397681"/>
            <a:ext cx="4955591" cy="45794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63750" y="1397680"/>
            <a:ext cx="4396983" cy="4929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Lecture Outlines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Understanding the Income Statement and its Importance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Understanding the Statement of Changes in Equity and its Importance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Understanding the Balance Sheet and its Importance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Financial position analysis and financial performance evaluation.</a:t>
            </a:r>
          </a:p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0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Types of Companies Based on the Nature of Business and Ownership.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309" y="4298838"/>
            <a:ext cx="4955591" cy="983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2800" b="1" kern="0" dirty="0">
                <a:solidFill>
                  <a:srgbClr val="2D395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Reports and Financial Statements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612373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737954" y="1418505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721167" y="2369387"/>
            <a:ext cx="819537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marR="0" lvl="1" indent="-285750" rtl="0">
              <a:spcBef>
                <a:spcPts val="62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Understand the four financial statements and how they are prepared.</a:t>
            </a:r>
          </a:p>
          <a:p>
            <a:pPr marL="742950" marR="0" lvl="1" indent="-285750" rtl="0">
              <a:spcBef>
                <a:spcPts val="62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Identify the sections of a classified balance sheet.</a:t>
            </a:r>
            <a:endParaRPr lang="ar-EG" sz="2000" b="1" kern="0" dirty="0">
              <a:solidFill>
                <a:srgbClr val="2D3956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742950" marR="0" lvl="1" indent="-285750" rtl="0">
              <a:spcBef>
                <a:spcPts val="62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Explain Types of Companies Based on the Nature of Business</a:t>
            </a:r>
            <a:r>
              <a:rPr lang="ar-EG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and Ownership.</a:t>
            </a:r>
            <a:endParaRPr lang="ar-EG" sz="2000" b="1" kern="0" dirty="0">
              <a:solidFill>
                <a:srgbClr val="2D3956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742950" marR="0" lvl="1" indent="-285750" rtl="0">
              <a:spcBef>
                <a:spcPts val="62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Discuss and account for the formation of a partnership.</a:t>
            </a:r>
            <a:endParaRPr lang="ar-EG" sz="2000" b="1" kern="0" dirty="0">
              <a:solidFill>
                <a:srgbClr val="2D3956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742950" marR="0" lvl="1" indent="-285750" rtl="0">
              <a:spcBef>
                <a:spcPts val="62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r>
              <a:rPr lang="en-US" sz="2000" b="1" kern="0" dirty="0">
                <a:solidFill>
                  <a:srgbClr val="2D395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Discuss the major characteristics of a corporation.</a:t>
            </a:r>
          </a:p>
          <a:p>
            <a:pPr marL="742950" marR="0" lvl="1" indent="-285750" rtl="0">
              <a:spcBef>
                <a:spcPts val="62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endParaRPr lang="en-US" sz="2000" b="1" kern="0" dirty="0">
              <a:solidFill>
                <a:srgbClr val="2D3956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742950" marR="0" lvl="1" indent="-285750" rtl="0">
              <a:spcBef>
                <a:spcPts val="62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  <a:tabLst>
                <a:tab pos="656590" algn="l"/>
              </a:tabLst>
            </a:pPr>
            <a:endParaRPr lang="ar-EG" sz="2000" b="1" kern="0" dirty="0">
              <a:solidFill>
                <a:srgbClr val="2D3956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87165" y="307638"/>
            <a:ext cx="67518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Liberation Sans" panose="020B0604020202020204" pitchFamily="34" charset="0"/>
              </a:rPr>
              <a:t>Describe the four financial statements </a:t>
            </a:r>
          </a:p>
          <a:p>
            <a:r>
              <a:rPr lang="en-US" sz="2800" b="1" dirty="0">
                <a:latin typeface="Liberation Sans" panose="020B0604020202020204" pitchFamily="34" charset="0"/>
              </a:rPr>
              <a:t>and how they are prepared.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6870587A-E29F-2769-536B-A9048B2A0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1437" y="1932699"/>
            <a:ext cx="777240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600" dirty="0">
                <a:solidFill>
                  <a:schemeClr val="tx1"/>
                </a:solidFill>
                <a:latin typeface="Liberation Sans" panose="020B0604020202020204" pitchFamily="34" charset="0"/>
                <a:cs typeface="Arial" charset="0"/>
              </a:rPr>
              <a:t>Companies prepare four financial statements :</a:t>
            </a:r>
          </a:p>
        </p:txBody>
      </p:sp>
      <p:sp>
        <p:nvSpPr>
          <p:cNvPr id="5" name="AutoShape 3">
            <a:extLst>
              <a:ext uri="{FF2B5EF4-FFF2-40B4-BE49-F238E27FC236}">
                <a16:creationId xmlns:a16="http://schemas.microsoft.com/office/drawing/2014/main" id="{A84E5A91-4619-4FEB-C561-0DC4E81BC0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0037" y="3564649"/>
            <a:ext cx="1752600" cy="1905000"/>
          </a:xfrm>
          <a:prstGeom prst="foldedCorner">
            <a:avLst>
              <a:gd name="adj" fmla="val 12500"/>
            </a:avLst>
          </a:prstGeom>
          <a:solidFill>
            <a:srgbClr val="F9EFA5"/>
          </a:solidFill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anchor="ctr"/>
          <a:lstStyle/>
          <a:p>
            <a:pPr algn="ctr"/>
            <a:r>
              <a:rPr lang="en-US" altLang="en-US" b="1" dirty="0">
                <a:latin typeface="Liberation Sans" panose="020B0604020202020204" pitchFamily="34" charset="0"/>
              </a:rPr>
              <a:t>Balance Sheet</a:t>
            </a:r>
          </a:p>
        </p:txBody>
      </p:sp>
      <p:sp>
        <p:nvSpPr>
          <p:cNvPr id="8" name="AutoShape 4">
            <a:extLst>
              <a:ext uri="{FF2B5EF4-FFF2-40B4-BE49-F238E27FC236}">
                <a16:creationId xmlns:a16="http://schemas.microsoft.com/office/drawing/2014/main" id="{A3616236-7299-0A3F-8A6A-6A040435E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637" y="3564649"/>
            <a:ext cx="1752600" cy="1905000"/>
          </a:xfrm>
          <a:prstGeom prst="foldedCorner">
            <a:avLst>
              <a:gd name="adj" fmla="val 12500"/>
            </a:avLst>
          </a:prstGeom>
          <a:solidFill>
            <a:srgbClr val="F9EFA5"/>
          </a:solidFill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Liberation Sans" panose="020B0604020202020204" pitchFamily="34" charset="0"/>
              </a:rPr>
              <a:t>Income Statement</a:t>
            </a:r>
          </a:p>
        </p:txBody>
      </p:sp>
      <p:sp>
        <p:nvSpPr>
          <p:cNvPr id="9" name="AutoShape 5">
            <a:extLst>
              <a:ext uri="{FF2B5EF4-FFF2-40B4-BE49-F238E27FC236}">
                <a16:creationId xmlns:a16="http://schemas.microsoft.com/office/drawing/2014/main" id="{C778B686-E69C-D091-30C8-28B7EBCA4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1237" y="3564649"/>
            <a:ext cx="1752600" cy="1905000"/>
          </a:xfrm>
          <a:prstGeom prst="foldedCorner">
            <a:avLst>
              <a:gd name="adj" fmla="val 12500"/>
            </a:avLst>
          </a:prstGeom>
          <a:solidFill>
            <a:srgbClr val="F9EFA5"/>
          </a:solidFill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anchor="ctr"/>
          <a:lstStyle/>
          <a:p>
            <a:pPr algn="ctr"/>
            <a:r>
              <a:rPr lang="en-US" altLang="en-US" b="1" dirty="0">
                <a:latin typeface="Liberation Sans" panose="020B0604020202020204" pitchFamily="34" charset="0"/>
              </a:rPr>
              <a:t>Statement of Cash Flows</a:t>
            </a:r>
          </a:p>
        </p:txBody>
      </p:sp>
      <p:sp>
        <p:nvSpPr>
          <p:cNvPr id="11" name="AutoShape 6">
            <a:extLst>
              <a:ext uri="{FF2B5EF4-FFF2-40B4-BE49-F238E27FC236}">
                <a16:creationId xmlns:a16="http://schemas.microsoft.com/office/drawing/2014/main" id="{DA23EDC6-399F-0FB3-75E2-CB16B9CDF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8837" y="3564649"/>
            <a:ext cx="1752600" cy="1905000"/>
          </a:xfrm>
          <a:prstGeom prst="foldedCorner">
            <a:avLst>
              <a:gd name="adj" fmla="val 12500"/>
            </a:avLst>
          </a:prstGeom>
          <a:solidFill>
            <a:srgbClr val="F9EFA5"/>
          </a:solidFill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anchor="ctr"/>
          <a:lstStyle/>
          <a:p>
            <a:pPr algn="ctr"/>
            <a:r>
              <a:rPr lang="en-US" altLang="en-US" b="1" dirty="0">
                <a:latin typeface="Liberation Sans" panose="020B0604020202020204" pitchFamily="34" charset="0"/>
              </a:rPr>
              <a:t>Owner’s Equity Statement</a:t>
            </a:r>
          </a:p>
        </p:txBody>
      </p:sp>
      <p:sp>
        <p:nvSpPr>
          <p:cNvPr id="12" name="AutoShape 8">
            <a:extLst>
              <a:ext uri="{FF2B5EF4-FFF2-40B4-BE49-F238E27FC236}">
                <a16:creationId xmlns:a16="http://schemas.microsoft.com/office/drawing/2014/main" id="{DA3D0DE2-8E6A-B0F3-5FF4-943F37060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237" y="2574049"/>
            <a:ext cx="457200" cy="762000"/>
          </a:xfrm>
          <a:prstGeom prst="downArrow">
            <a:avLst>
              <a:gd name="adj1" fmla="val 50000"/>
              <a:gd name="adj2" fmla="val 83333"/>
            </a:avLst>
          </a:prstGeom>
          <a:solidFill>
            <a:schemeClr val="accent6">
              <a:lumMod val="50000"/>
            </a:schemeClr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2">
                  <a:lumMod val="7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id="{B4769D30-B6FE-5395-9158-5216781613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8437" y="2574049"/>
            <a:ext cx="457200" cy="762000"/>
          </a:xfrm>
          <a:prstGeom prst="downArrow">
            <a:avLst>
              <a:gd name="adj1" fmla="val 50000"/>
              <a:gd name="adj2" fmla="val 83333"/>
            </a:avLst>
          </a:prstGeom>
          <a:solidFill>
            <a:schemeClr val="accent6">
              <a:lumMod val="50000"/>
            </a:schemeClr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2">
                  <a:lumMod val="7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0" name="AutoShape 8">
            <a:extLst>
              <a:ext uri="{FF2B5EF4-FFF2-40B4-BE49-F238E27FC236}">
                <a16:creationId xmlns:a16="http://schemas.microsoft.com/office/drawing/2014/main" id="{FB198BED-DE3D-14EE-2A3E-E560F5767B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9637" y="2574049"/>
            <a:ext cx="457200" cy="762000"/>
          </a:xfrm>
          <a:prstGeom prst="downArrow">
            <a:avLst>
              <a:gd name="adj1" fmla="val 50000"/>
              <a:gd name="adj2" fmla="val 83333"/>
            </a:avLst>
          </a:prstGeom>
          <a:solidFill>
            <a:schemeClr val="accent6">
              <a:lumMod val="50000"/>
            </a:schemeClr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2">
                  <a:lumMod val="7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21" name="AutoShape 8">
            <a:extLst>
              <a:ext uri="{FF2B5EF4-FFF2-40B4-BE49-F238E27FC236}">
                <a16:creationId xmlns:a16="http://schemas.microsoft.com/office/drawing/2014/main" id="{D613875C-AF79-236A-94C6-0DF4706BEA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70837" y="2574049"/>
            <a:ext cx="457200" cy="762000"/>
          </a:xfrm>
          <a:prstGeom prst="downArrow">
            <a:avLst>
              <a:gd name="adj1" fmla="val 50000"/>
              <a:gd name="adj2" fmla="val 83333"/>
            </a:avLst>
          </a:prstGeom>
          <a:solidFill>
            <a:schemeClr val="accent6">
              <a:lumMod val="50000"/>
            </a:schemeClr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2">
                  <a:lumMod val="75000"/>
                </a:schemeClr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898C2296-8BFB-C4C6-B824-15DB6C492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8979" y="2498348"/>
            <a:ext cx="8001000" cy="2667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82562" tIns="46038" rIns="182562" bIns="46038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5613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Net income will result during a time period when: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assets exceed liabilities.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assets exceed revenues.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expenses exceed revenues.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revenues exceed expenses.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2C0D7B-3C0D-F8E0-597F-DAB9AD52A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179" y="1812548"/>
            <a:ext cx="5334000" cy="551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/>
            <a:r>
              <a:rPr lang="en-US" altLang="en-US" sz="3000" b="1" dirty="0">
                <a:latin typeface="Liberation Sans" panose="020B0604020202020204" pitchFamily="34" charset="0"/>
              </a:rPr>
              <a:t>Question</a:t>
            </a:r>
          </a:p>
        </p:txBody>
      </p:sp>
      <p:sp>
        <p:nvSpPr>
          <p:cNvPr id="11" name="Notched Right Arrow 8">
            <a:extLst>
              <a:ext uri="{FF2B5EF4-FFF2-40B4-BE49-F238E27FC236}">
                <a16:creationId xmlns:a16="http://schemas.microsoft.com/office/drawing/2014/main" id="{4A93EE1C-86F0-4DB3-22C7-3E472DC43484}"/>
              </a:ext>
            </a:extLst>
          </p:cNvPr>
          <p:cNvSpPr/>
          <p:nvPr/>
        </p:nvSpPr>
        <p:spPr bwMode="auto">
          <a:xfrm>
            <a:off x="1214179" y="4784348"/>
            <a:ext cx="609600" cy="457200"/>
          </a:xfrm>
          <a:prstGeom prst="notchedRightArrow">
            <a:avLst/>
          </a:prstGeom>
          <a:solidFill>
            <a:schemeClr val="tx2">
              <a:lumMod val="75000"/>
            </a:schemeClr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87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B580D68F-CF83-4F7F-F578-56E92CEA7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54" y="461176"/>
            <a:ext cx="8326371" cy="61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498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18C41562-71AA-0808-3DE8-C8BE84C45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347" y="263000"/>
            <a:ext cx="8597503" cy="6140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223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A0AE8A7D-E59D-1101-025C-85797A2D3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179" y="268963"/>
            <a:ext cx="8523797" cy="6149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251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Income Statement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 Box 6">
            <a:extLst>
              <a:ext uri="{FF2B5EF4-FFF2-40B4-BE49-F238E27FC236}">
                <a16:creationId xmlns:a16="http://schemas.microsoft.com/office/drawing/2014/main" id="{8CBCC7A5-3C23-3E44-414A-6042AA15D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617" y="1662950"/>
            <a:ext cx="8994884" cy="162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76275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Reports the revenues and expenses for a specific period of time. </a:t>
            </a:r>
          </a:p>
          <a:p>
            <a:pPr marL="676275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Lists revenues first, followed by expenses. </a:t>
            </a:r>
          </a:p>
          <a:p>
            <a:pPr marL="676275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Shows net income (or net loss). </a:t>
            </a: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387AC27F-E5B6-56C1-CCDC-D787720570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4104" y="3550147"/>
            <a:ext cx="9074397" cy="897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45720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marL="676275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sz="22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Does not include investment and withdrawal transactions between the owner and the business in measuring net income.</a:t>
            </a:r>
            <a:endParaRPr lang="en-US" altLang="en-US" sz="22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05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5742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Owner’s Equity Statement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6">
            <a:extLst>
              <a:ext uri="{FF2B5EF4-FFF2-40B4-BE49-F238E27FC236}">
                <a16:creationId xmlns:a16="http://schemas.microsoft.com/office/drawing/2014/main" id="{4219A7C7-BD9C-E867-725C-5B3F376775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7293" y="2231391"/>
            <a:ext cx="78486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676275" indent="-457200" algn="l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  <a:defRPr sz="2200" b="0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altLang="en-US" dirty="0"/>
              <a:t>Reports the changes in owner’s equity for a specific period of time. </a:t>
            </a:r>
          </a:p>
          <a:p>
            <a:r>
              <a:rPr lang="en-US" altLang="en-US" dirty="0"/>
              <a:t>The time period is the same as that covered by the income statement.</a:t>
            </a:r>
          </a:p>
        </p:txBody>
      </p:sp>
    </p:spTree>
    <p:extLst>
      <p:ext uri="{BB962C8B-B14F-4D97-AF65-F5344CB8AC3E}">
        <p14:creationId xmlns:p14="http://schemas.microsoft.com/office/powerpoint/2010/main" val="239398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Balance Sheet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6">
            <a:extLst>
              <a:ext uri="{FF2B5EF4-FFF2-40B4-BE49-F238E27FC236}">
                <a16:creationId xmlns:a16="http://schemas.microsoft.com/office/drawing/2014/main" id="{7B5B729E-5FA9-D217-F57A-E402809989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0609" y="1903229"/>
            <a:ext cx="8809352" cy="3051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676275" indent="-457200" algn="l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  <a:defRPr sz="2200" b="0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altLang="en-US" dirty="0"/>
              <a:t>Reports the assets, liabilities, and owner's equity at a specific date.</a:t>
            </a:r>
          </a:p>
          <a:p>
            <a:r>
              <a:rPr lang="en-US" altLang="en-US" dirty="0"/>
              <a:t>Lists assets at the top, followed by liabilities and owner’s equity. </a:t>
            </a:r>
          </a:p>
          <a:p>
            <a:r>
              <a:rPr lang="en-US" altLang="en-US" dirty="0"/>
              <a:t>Total assets must equal total liabilities and owner's equity.</a:t>
            </a:r>
          </a:p>
          <a:p>
            <a:r>
              <a:rPr lang="en-US" altLang="en-US" dirty="0"/>
              <a:t>Is a snapshot of the company’s financial condition at a specific moment in time (usually the month-end or year-end).</a:t>
            </a:r>
          </a:p>
        </p:txBody>
      </p:sp>
    </p:spTree>
    <p:extLst>
      <p:ext uri="{BB962C8B-B14F-4D97-AF65-F5344CB8AC3E}">
        <p14:creationId xmlns:p14="http://schemas.microsoft.com/office/powerpoint/2010/main" val="406766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5209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Statement of Cash Flows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 Box 6">
            <a:extLst>
              <a:ext uri="{FF2B5EF4-FFF2-40B4-BE49-F238E27FC236}">
                <a16:creationId xmlns:a16="http://schemas.microsoft.com/office/drawing/2014/main" id="{7844D15A-645F-00E0-F0C1-421FE6ABF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179" y="1812235"/>
            <a:ext cx="7848600" cy="3593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676275" indent="-457200" algn="l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  <a:defRPr sz="2200" b="0">
                <a:latin typeface="Liberation Sans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altLang="en-US" dirty="0"/>
              <a:t>Information on the cash receipts and payments for a specific period of time.</a:t>
            </a:r>
          </a:p>
          <a:p>
            <a:r>
              <a:rPr lang="en-US" altLang="en-US" dirty="0"/>
              <a:t>Answers the following:</a:t>
            </a:r>
          </a:p>
          <a:p>
            <a:pPr marL="1377950" lvl="1" indent="-457200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0000"/>
              <a:buFont typeface="Arial" panose="020B0604020202020204" pitchFamily="34" charset="0"/>
              <a:buChar char="►"/>
            </a:pPr>
            <a:r>
              <a:rPr lang="en-US" altLang="en-US" sz="21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Where did cash come from?</a:t>
            </a:r>
          </a:p>
          <a:p>
            <a:pPr marL="1377950" lvl="1" indent="-457200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0000"/>
              <a:buFont typeface="Arial" panose="020B0604020202020204" pitchFamily="34" charset="0"/>
              <a:buChar char="►"/>
            </a:pPr>
            <a:r>
              <a:rPr lang="en-US" altLang="en-US" sz="21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What was cash used for?</a:t>
            </a:r>
          </a:p>
          <a:p>
            <a:pPr marL="1377950" lvl="1" indent="-457200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0000"/>
              <a:buFont typeface="Arial" panose="020B0604020202020204" pitchFamily="34" charset="0"/>
              <a:buChar char="►"/>
            </a:pPr>
            <a:r>
              <a:rPr lang="en-US" altLang="en-US" sz="21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What was the change in the </a:t>
            </a:r>
          </a:p>
          <a:p>
            <a:pPr marL="1371600" lvl="1" indent="0">
              <a:lnSpc>
                <a:spcPct val="125000"/>
              </a:lnSpc>
              <a:spcBef>
                <a:spcPts val="0"/>
              </a:spcBef>
              <a:buClr>
                <a:schemeClr val="accent6">
                  <a:lumMod val="50000"/>
                </a:schemeClr>
              </a:buClr>
              <a:buSzPct val="80000"/>
              <a:buNone/>
            </a:pPr>
            <a:r>
              <a:rPr lang="en-US" altLang="en-US" sz="21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cash balance?</a:t>
            </a:r>
          </a:p>
        </p:txBody>
      </p:sp>
    </p:spTree>
    <p:extLst>
      <p:ext uri="{BB962C8B-B14F-4D97-AF65-F5344CB8AC3E}">
        <p14:creationId xmlns:p14="http://schemas.microsoft.com/office/powerpoint/2010/main" val="270967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6171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89B8B7A9-69EC-650F-31D2-6338729DB6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3429" y="2280030"/>
            <a:ext cx="8001000" cy="3276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82562" tIns="46038" rIns="182562" bIns="46038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5800" indent="-455613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None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Which of the following financial statements is prepared as of a specific date?  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Balance sheet. 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Income statement. 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Owner's equity statement. 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Statement of cash flows.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A30557-2208-A7A8-683F-EA1DE58889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179" y="1670430"/>
            <a:ext cx="5334000" cy="551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/>
            <a:r>
              <a:rPr lang="en-US" altLang="en-US" sz="3000" b="1" dirty="0">
                <a:latin typeface="Liberation Sans" panose="020B0604020202020204" pitchFamily="34" charset="0"/>
              </a:rPr>
              <a:t>Question</a:t>
            </a:r>
          </a:p>
        </p:txBody>
      </p:sp>
      <p:sp>
        <p:nvSpPr>
          <p:cNvPr id="8" name="Notched Right Arrow 8">
            <a:extLst>
              <a:ext uri="{FF2B5EF4-FFF2-40B4-BE49-F238E27FC236}">
                <a16:creationId xmlns:a16="http://schemas.microsoft.com/office/drawing/2014/main" id="{0A54B873-FF76-3575-E914-7A24831CA4D9}"/>
              </a:ext>
            </a:extLst>
          </p:cNvPr>
          <p:cNvSpPr/>
          <p:nvPr/>
        </p:nvSpPr>
        <p:spPr bwMode="auto">
          <a:xfrm>
            <a:off x="1214179" y="3346830"/>
            <a:ext cx="609600" cy="457200"/>
          </a:xfrm>
          <a:prstGeom prst="notchedRightArrow">
            <a:avLst/>
          </a:prstGeom>
          <a:solidFill>
            <a:schemeClr val="tx2">
              <a:lumMod val="75000"/>
            </a:schemeClr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05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F7E3D2B-F90B-4ED0-856A-C103558D28F1}"/>
              </a:ext>
            </a:extLst>
          </p:cNvPr>
          <p:cNvSpPr/>
          <p:nvPr/>
        </p:nvSpPr>
        <p:spPr>
          <a:xfrm>
            <a:off x="1670560" y="1833378"/>
            <a:ext cx="8305800" cy="3792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spcBef>
                <a:spcPts val="600"/>
              </a:spcBef>
            </a:pPr>
            <a:r>
              <a:rPr lang="en-US" sz="2000" dirty="0">
                <a:latin typeface="Liberation Sans" panose="020B0604020202020204" pitchFamily="34" charset="0"/>
              </a:rPr>
              <a:t>Presented below is selected information related to Flanagan Company at December 31, 2017. Flanagan reports financial information monthly.</a:t>
            </a:r>
          </a:p>
          <a:p>
            <a:pPr algn="l">
              <a:lnSpc>
                <a:spcPct val="120000"/>
              </a:lnSpc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Equipment 	$10,000 	Utilities Expense 	$ 4,000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Cash 	8,000 	Accounts Receivable 	9,000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Service Revenue 	36,000 	Salaries and Wages Expense 	7,000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fr-FR" sz="1900" dirty="0">
                <a:latin typeface="Liberation Sans" panose="020B0604020202020204" pitchFamily="34" charset="0"/>
              </a:rPr>
              <a:t>Rent Expense 	11,000 	Notes Payable 	16,500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Accounts Payable 	2,000 	Owner’s Drawings 	5,000</a:t>
            </a:r>
          </a:p>
          <a:p>
            <a:pPr marL="463550" indent="-463550" algn="l">
              <a:lnSpc>
                <a:spcPct val="120000"/>
              </a:lnSpc>
              <a:spcBef>
                <a:spcPts val="1200"/>
              </a:spcBef>
            </a:pPr>
            <a:r>
              <a:rPr lang="en-US" sz="2000" dirty="0">
                <a:latin typeface="Liberation Sans" panose="020B0604020202020204" pitchFamily="34" charset="0"/>
              </a:rPr>
              <a:t>(a) 	Determine the total assets of at December 31, 2017.</a:t>
            </a:r>
          </a:p>
          <a:p>
            <a:pPr marL="463550" indent="-463550" algn="l">
              <a:lnSpc>
                <a:spcPct val="120000"/>
              </a:lnSpc>
              <a:spcBef>
                <a:spcPts val="200"/>
              </a:spcBef>
            </a:pPr>
            <a:r>
              <a:rPr lang="en-US" sz="2000" dirty="0">
                <a:latin typeface="Liberation Sans" panose="020B0604020202020204" pitchFamily="34" charset="0"/>
              </a:rPr>
              <a:t>(b) 	Determine the net income reported for December 2017.</a:t>
            </a:r>
          </a:p>
          <a:p>
            <a:pPr marL="463550" indent="-463550" algn="l">
              <a:lnSpc>
                <a:spcPct val="120000"/>
              </a:lnSpc>
              <a:spcBef>
                <a:spcPts val="200"/>
              </a:spcBef>
            </a:pPr>
            <a:r>
              <a:rPr lang="en-US" sz="2000" dirty="0">
                <a:latin typeface="Liberation Sans" panose="020B0604020202020204" pitchFamily="34" charset="0"/>
              </a:rPr>
              <a:t>(c) 	Determine the owner’s equity at December 31, 2017.</a:t>
            </a:r>
          </a:p>
        </p:txBody>
      </p:sp>
    </p:spTree>
    <p:extLst>
      <p:ext uri="{BB962C8B-B14F-4D97-AF65-F5344CB8AC3E}">
        <p14:creationId xmlns:p14="http://schemas.microsoft.com/office/powerpoint/2010/main" val="93416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6171" y="1302237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FC06EB6-48D2-AAAD-A769-0A805A1A7844}"/>
              </a:ext>
            </a:extLst>
          </p:cNvPr>
          <p:cNvSpPr/>
          <p:nvPr/>
        </p:nvSpPr>
        <p:spPr>
          <a:xfrm>
            <a:off x="1373049" y="1443676"/>
            <a:ext cx="9614557" cy="3002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spcBef>
                <a:spcPts val="600"/>
              </a:spcBef>
            </a:pPr>
            <a:r>
              <a:rPr lang="en-US" sz="2000" dirty="0">
                <a:latin typeface="Liberation Sans" panose="020B0604020202020204" pitchFamily="34" charset="0"/>
              </a:rPr>
              <a:t>Presented below is selected information related to Flanagan Company at December 31, 2017. Flanagan reports financial information monthly.</a:t>
            </a:r>
          </a:p>
          <a:p>
            <a:pPr algn="l">
              <a:lnSpc>
                <a:spcPct val="120000"/>
              </a:lnSpc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Equipment 	$10,000 	Utilities Expense 	$ 4,000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Cash 	8,000 	Accounts Receivable 	9,000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Service Revenue 	36,000 	Salaries and Wages Expense 	7,000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fr-FR" sz="1900" dirty="0">
                <a:latin typeface="Liberation Sans" panose="020B0604020202020204" pitchFamily="34" charset="0"/>
              </a:rPr>
              <a:t>Rent Expense 	11,000 	Notes Payable 	16,500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Accounts Payable 	2,000 	Owner’s Drawings 	5,000</a:t>
            </a:r>
          </a:p>
          <a:p>
            <a:pPr marL="463550" indent="-463550" algn="l">
              <a:lnSpc>
                <a:spcPct val="120000"/>
              </a:lnSpc>
              <a:spcBef>
                <a:spcPts val="1200"/>
              </a:spcBef>
            </a:pPr>
            <a:r>
              <a:rPr lang="en-US" sz="2000" b="1" dirty="0">
                <a:latin typeface="Liberation Sans" panose="020B0604020202020204" pitchFamily="34" charset="0"/>
              </a:rPr>
              <a:t>(a) 	Determine the total assets of at December 31, 2017.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736302-0351-DE43-874C-AD2E9102E0FB}"/>
              </a:ext>
            </a:extLst>
          </p:cNvPr>
          <p:cNvSpPr/>
          <p:nvPr/>
        </p:nvSpPr>
        <p:spPr>
          <a:xfrm>
            <a:off x="1893860" y="4312050"/>
            <a:ext cx="7679511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spcBef>
                <a:spcPts val="600"/>
              </a:spcBef>
            </a:pPr>
            <a:r>
              <a:rPr lang="en-US" sz="2000" dirty="0">
                <a:latin typeface="Liberation Sans" panose="020B0604020202020204" pitchFamily="34" charset="0"/>
              </a:rPr>
              <a:t>The total assets are $27,000, comprised of </a:t>
            </a:r>
          </a:p>
          <a:p>
            <a:pPr marL="682625" indent="-450850" algn="l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Liberation Sans" panose="020B0604020202020204" pitchFamily="34" charset="0"/>
              </a:rPr>
              <a:t>Cash $8,000, </a:t>
            </a:r>
          </a:p>
          <a:p>
            <a:pPr marL="682625" indent="-450850" algn="l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Liberation Sans" panose="020B0604020202020204" pitchFamily="34" charset="0"/>
              </a:rPr>
              <a:t>Accounts Receivable $9,000, and </a:t>
            </a:r>
          </a:p>
          <a:p>
            <a:pPr marL="682625" indent="-450850" algn="l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Liberation Sans" panose="020B0604020202020204" pitchFamily="34" charset="0"/>
              </a:rPr>
              <a:t>Equipment $10,000.</a:t>
            </a:r>
          </a:p>
        </p:txBody>
      </p:sp>
    </p:spTree>
    <p:extLst>
      <p:ext uri="{BB962C8B-B14F-4D97-AF65-F5344CB8AC3E}">
        <p14:creationId xmlns:p14="http://schemas.microsoft.com/office/powerpoint/2010/main" val="92220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A58BD9E-2629-C41F-6432-7931579A8F7A}"/>
              </a:ext>
            </a:extLst>
          </p:cNvPr>
          <p:cNvSpPr/>
          <p:nvPr/>
        </p:nvSpPr>
        <p:spPr>
          <a:xfrm>
            <a:off x="1784293" y="1345306"/>
            <a:ext cx="8305800" cy="3002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spcBef>
                <a:spcPts val="600"/>
              </a:spcBef>
            </a:pPr>
            <a:r>
              <a:rPr lang="en-US" sz="2000" dirty="0">
                <a:latin typeface="Liberation Sans" panose="020B0604020202020204" pitchFamily="34" charset="0"/>
              </a:rPr>
              <a:t>Presented below is selected information related to Flanagan Company at December 31, 2017. Flanagan reports financial information monthly.</a:t>
            </a:r>
          </a:p>
          <a:p>
            <a:pPr algn="l">
              <a:lnSpc>
                <a:spcPct val="120000"/>
              </a:lnSpc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Equipment 	$10,000 	Utilities Expense 	$ 4,000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Cash 	8,000 	Accounts Receivable 	9,000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Service Revenue 	36,000 	Salaries and Wages Expense 	7,000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fr-FR" sz="1900" dirty="0">
                <a:latin typeface="Liberation Sans" panose="020B0604020202020204" pitchFamily="34" charset="0"/>
              </a:rPr>
              <a:t>Rent Expense 	11,000 	Notes Payable 	16,500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Accounts Payable 	2,000 	Owner’s Drawings 	5,000</a:t>
            </a:r>
          </a:p>
          <a:p>
            <a:pPr marL="463550" indent="-463550" algn="l">
              <a:lnSpc>
                <a:spcPct val="120000"/>
              </a:lnSpc>
              <a:spcBef>
                <a:spcPts val="1200"/>
              </a:spcBef>
            </a:pPr>
            <a:r>
              <a:rPr lang="en-US" sz="2000" b="1" dirty="0">
                <a:latin typeface="Liberation Sans" panose="020B0604020202020204" pitchFamily="34" charset="0"/>
              </a:rPr>
              <a:t>(b) 	Determine the net income reported for December 2017.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3F36958A-1144-D0B1-E464-8543F769A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703" y="4387602"/>
            <a:ext cx="8070574" cy="1666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111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5A9C9F2-F59D-A9FB-9FDA-0C8248D8EF95}"/>
              </a:ext>
            </a:extLst>
          </p:cNvPr>
          <p:cNvSpPr/>
          <p:nvPr/>
        </p:nvSpPr>
        <p:spPr>
          <a:xfrm>
            <a:off x="2187971" y="1401274"/>
            <a:ext cx="8305800" cy="3002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spcBef>
                <a:spcPts val="600"/>
              </a:spcBef>
            </a:pPr>
            <a:r>
              <a:rPr lang="en-US" sz="2000" dirty="0">
                <a:latin typeface="Liberation Sans" panose="020B0604020202020204" pitchFamily="34" charset="0"/>
              </a:rPr>
              <a:t>Presented below is selected information related to Flanagan Company at December 31, 2017. Flanagan reports financial information monthly.</a:t>
            </a:r>
          </a:p>
          <a:p>
            <a:pPr algn="l">
              <a:lnSpc>
                <a:spcPct val="120000"/>
              </a:lnSpc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Equipment 	$10,000 	Utilities Expense 	$ 4,000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Cash 	8,000 	Accounts Receivable 	9,000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Service Revenue 	36,000 	Salaries and Wages Expense 	7,000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fr-FR" sz="1900" dirty="0">
                <a:latin typeface="Liberation Sans" panose="020B0604020202020204" pitchFamily="34" charset="0"/>
              </a:rPr>
              <a:t>Rent Expense 	11,000 	Notes Payable 	16,500</a:t>
            </a:r>
          </a:p>
          <a:p>
            <a:pPr algn="l">
              <a:spcBef>
                <a:spcPts val="200"/>
              </a:spcBef>
              <a:tabLst>
                <a:tab pos="3262313" algn="r"/>
                <a:tab pos="3657600" algn="l"/>
                <a:tab pos="7942263" algn="r"/>
              </a:tabLst>
            </a:pPr>
            <a:r>
              <a:rPr lang="en-US" sz="1900" dirty="0">
                <a:latin typeface="Liberation Sans" panose="020B0604020202020204" pitchFamily="34" charset="0"/>
              </a:rPr>
              <a:t>Accounts Payable 	2,000 	Owner’s Drawings 	5,000</a:t>
            </a:r>
          </a:p>
          <a:p>
            <a:pPr marL="463550" indent="-463550" algn="l">
              <a:lnSpc>
                <a:spcPct val="120000"/>
              </a:lnSpc>
              <a:spcBef>
                <a:spcPts val="1200"/>
              </a:spcBef>
            </a:pPr>
            <a:r>
              <a:rPr lang="en-US" sz="2000" b="1" dirty="0">
                <a:latin typeface="Liberation Sans" panose="020B0604020202020204" pitchFamily="34" charset="0"/>
              </a:rPr>
              <a:t>(c) 	Determine the owner’s equity at December 31, 2017.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43A1B534-7B56-3263-0425-48EF179DB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971" y="4467275"/>
            <a:ext cx="8248650" cy="1586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352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02610" y="319052"/>
            <a:ext cx="8940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Explain the steps in the accounting cycle and how to prepare correcting entries.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C8CD507-BDE0-A772-23BB-0ACAC4CE9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1650" y="1509748"/>
            <a:ext cx="8077200" cy="4748046"/>
          </a:xfrm>
          <a:prstGeom prst="rect">
            <a:avLst/>
          </a:prstGeom>
          <a:solidFill>
            <a:srgbClr val="99CC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0" dirty="0">
              <a:solidFill>
                <a:schemeClr val="tx1"/>
              </a:solidFill>
              <a:latin typeface="Liberation Sans" panose="020B0604020202020204" pitchFamily="34" charset="0"/>
            </a:endParaRPr>
          </a:p>
        </p:txBody>
      </p:sp>
      <p:sp>
        <p:nvSpPr>
          <p:cNvPr id="8" name="Line 5">
            <a:extLst>
              <a:ext uri="{FF2B5EF4-FFF2-40B4-BE49-F238E27FC236}">
                <a16:creationId xmlns:a16="http://schemas.microsoft.com/office/drawing/2014/main" id="{19503C93-D582-707D-41AF-66CBBC94C09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73850" y="5472148"/>
            <a:ext cx="0" cy="53340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9" name="Line 6">
            <a:extLst>
              <a:ext uri="{FF2B5EF4-FFF2-40B4-BE49-F238E27FC236}">
                <a16:creationId xmlns:a16="http://schemas.microsoft.com/office/drawing/2014/main" id="{688282B0-E5DD-425A-0BFF-13729089E9DE}"/>
              </a:ext>
            </a:extLst>
          </p:cNvPr>
          <p:cNvSpPr>
            <a:spLocks noChangeShapeType="1"/>
          </p:cNvSpPr>
          <p:nvPr/>
        </p:nvSpPr>
        <p:spPr bwMode="auto">
          <a:xfrm rot="5400000" flipV="1">
            <a:off x="3735250" y="1662148"/>
            <a:ext cx="0" cy="60960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11" name="Line 7">
            <a:extLst>
              <a:ext uri="{FF2B5EF4-FFF2-40B4-BE49-F238E27FC236}">
                <a16:creationId xmlns:a16="http://schemas.microsoft.com/office/drawing/2014/main" id="{6F69CD18-0505-AEA1-7DBE-5CCFB41189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164250" y="1966948"/>
            <a:ext cx="609600" cy="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63E974C5-428B-2527-2B00-2D8928CF0D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1450" y="1738348"/>
            <a:ext cx="3552825" cy="457200"/>
          </a:xfrm>
          <a:prstGeom prst="rect">
            <a:avLst/>
          </a:prstGeom>
          <a:solidFill>
            <a:srgbClr val="FFFFCC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>
            <a:lvl1pPr marL="346075" indent="-290513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Liberation Sans" panose="020B0604020202020204" pitchFamily="34" charset="0"/>
              </a:rPr>
              <a:t>1. 	Analyze business transactions</a:t>
            </a:r>
          </a:p>
        </p:txBody>
      </p:sp>
      <p:sp>
        <p:nvSpPr>
          <p:cNvPr id="13" name="Line 9">
            <a:extLst>
              <a:ext uri="{FF2B5EF4-FFF2-40B4-BE49-F238E27FC236}">
                <a16:creationId xmlns:a16="http://schemas.microsoft.com/office/drawing/2014/main" id="{E9163D0F-9819-1DF4-8FFD-5BF14F4C0448}"/>
              </a:ext>
            </a:extLst>
          </p:cNvPr>
          <p:cNvSpPr>
            <a:spLocks noChangeShapeType="1"/>
          </p:cNvSpPr>
          <p:nvPr/>
        </p:nvSpPr>
        <p:spPr bwMode="auto">
          <a:xfrm>
            <a:off x="7773850" y="1966948"/>
            <a:ext cx="0" cy="53340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14" name="Line 10">
            <a:extLst>
              <a:ext uri="{FF2B5EF4-FFF2-40B4-BE49-F238E27FC236}">
                <a16:creationId xmlns:a16="http://schemas.microsoft.com/office/drawing/2014/main" id="{D98AAF59-53D2-6C7A-84EE-60D021A7DC0E}"/>
              </a:ext>
            </a:extLst>
          </p:cNvPr>
          <p:cNvSpPr>
            <a:spLocks noChangeShapeType="1"/>
          </p:cNvSpPr>
          <p:nvPr/>
        </p:nvSpPr>
        <p:spPr bwMode="auto">
          <a:xfrm>
            <a:off x="7773850" y="2957548"/>
            <a:ext cx="0" cy="38100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0F39BA21-2F5A-B7C5-ECCA-CC7BFB0AC9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9850" y="2500348"/>
            <a:ext cx="3124200" cy="609600"/>
          </a:xfrm>
          <a:prstGeom prst="rect">
            <a:avLst/>
          </a:prstGeom>
          <a:solidFill>
            <a:srgbClr val="FFFFCC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>
            <a:lvl1pPr marL="346075" indent="-290513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Liberation Sans" panose="020B0604020202020204" pitchFamily="34" charset="0"/>
              </a:rPr>
              <a:t>2. 	Journalize the transactions </a:t>
            </a:r>
          </a:p>
        </p:txBody>
      </p:sp>
      <p:sp>
        <p:nvSpPr>
          <p:cNvPr id="16" name="Freeform 12">
            <a:extLst>
              <a:ext uri="{FF2B5EF4-FFF2-40B4-BE49-F238E27FC236}">
                <a16:creationId xmlns:a16="http://schemas.microsoft.com/office/drawing/2014/main" id="{64DB5925-B396-C954-DE55-7274D1483552}"/>
              </a:ext>
            </a:extLst>
          </p:cNvPr>
          <p:cNvSpPr>
            <a:spLocks/>
          </p:cNvSpPr>
          <p:nvPr/>
        </p:nvSpPr>
        <p:spPr bwMode="auto">
          <a:xfrm>
            <a:off x="7773850" y="3811623"/>
            <a:ext cx="6350" cy="344488"/>
          </a:xfrm>
          <a:custGeom>
            <a:avLst/>
            <a:gdLst>
              <a:gd name="T0" fmla="*/ 0 w 4"/>
              <a:gd name="T1" fmla="*/ 0 h 217"/>
              <a:gd name="T2" fmla="*/ 2147483647 w 4"/>
              <a:gd name="T3" fmla="*/ 2147483647 h 217"/>
              <a:gd name="T4" fmla="*/ 0 60000 65536"/>
              <a:gd name="T5" fmla="*/ 0 60000 65536"/>
              <a:gd name="T6" fmla="*/ 0 w 4"/>
              <a:gd name="T7" fmla="*/ 0 h 217"/>
              <a:gd name="T8" fmla="*/ 4 w 4"/>
              <a:gd name="T9" fmla="*/ 217 h 21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" h="217">
                <a:moveTo>
                  <a:pt x="0" y="0"/>
                </a:moveTo>
                <a:lnTo>
                  <a:pt x="4" y="217"/>
                </a:lnTo>
              </a:path>
            </a:pathLst>
          </a:cu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17" name="Freeform 13">
            <a:extLst>
              <a:ext uri="{FF2B5EF4-FFF2-40B4-BE49-F238E27FC236}">
                <a16:creationId xmlns:a16="http://schemas.microsoft.com/office/drawing/2014/main" id="{9699269E-37DB-E2D1-30F9-6F1370CFAA48}"/>
              </a:ext>
            </a:extLst>
          </p:cNvPr>
          <p:cNvSpPr>
            <a:spLocks/>
          </p:cNvSpPr>
          <p:nvPr/>
        </p:nvSpPr>
        <p:spPr bwMode="auto">
          <a:xfrm>
            <a:off x="7773850" y="4649823"/>
            <a:ext cx="1588" cy="365125"/>
          </a:xfrm>
          <a:custGeom>
            <a:avLst/>
            <a:gdLst>
              <a:gd name="T0" fmla="*/ 0 w 1"/>
              <a:gd name="T1" fmla="*/ 0 h 230"/>
              <a:gd name="T2" fmla="*/ 2147483647 w 1"/>
              <a:gd name="T3" fmla="*/ 2147483647 h 230"/>
              <a:gd name="T4" fmla="*/ 0 60000 65536"/>
              <a:gd name="T5" fmla="*/ 0 60000 65536"/>
              <a:gd name="T6" fmla="*/ 0 w 1"/>
              <a:gd name="T7" fmla="*/ 0 h 230"/>
              <a:gd name="T8" fmla="*/ 1 w 1"/>
              <a:gd name="T9" fmla="*/ 230 h 23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230">
                <a:moveTo>
                  <a:pt x="0" y="0"/>
                </a:moveTo>
                <a:lnTo>
                  <a:pt x="1" y="230"/>
                </a:lnTo>
              </a:path>
            </a:pathLst>
          </a:cu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18" name="Freeform 14">
            <a:extLst>
              <a:ext uri="{FF2B5EF4-FFF2-40B4-BE49-F238E27FC236}">
                <a16:creationId xmlns:a16="http://schemas.microsoft.com/office/drawing/2014/main" id="{0974F5C4-4B76-9147-BA05-51DF04762323}"/>
              </a:ext>
            </a:extLst>
          </p:cNvPr>
          <p:cNvSpPr>
            <a:spLocks/>
          </p:cNvSpPr>
          <p:nvPr/>
        </p:nvSpPr>
        <p:spPr bwMode="auto">
          <a:xfrm rot="10800000">
            <a:off x="3428863" y="4802223"/>
            <a:ext cx="1587" cy="365125"/>
          </a:xfrm>
          <a:custGeom>
            <a:avLst/>
            <a:gdLst>
              <a:gd name="T0" fmla="*/ 0 w 1"/>
              <a:gd name="T1" fmla="*/ 0 h 230"/>
              <a:gd name="T2" fmla="*/ 2147483647 w 1"/>
              <a:gd name="T3" fmla="*/ 2147483647 h 230"/>
              <a:gd name="T4" fmla="*/ 0 60000 65536"/>
              <a:gd name="T5" fmla="*/ 0 60000 65536"/>
              <a:gd name="T6" fmla="*/ 0 w 1"/>
              <a:gd name="T7" fmla="*/ 0 h 230"/>
              <a:gd name="T8" fmla="*/ 1 w 1"/>
              <a:gd name="T9" fmla="*/ 230 h 23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230">
                <a:moveTo>
                  <a:pt x="0" y="0"/>
                </a:moveTo>
                <a:lnTo>
                  <a:pt x="1" y="230"/>
                </a:lnTo>
              </a:path>
            </a:pathLst>
          </a:cu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19" name="Freeform 15">
            <a:extLst>
              <a:ext uri="{FF2B5EF4-FFF2-40B4-BE49-F238E27FC236}">
                <a16:creationId xmlns:a16="http://schemas.microsoft.com/office/drawing/2014/main" id="{735B7E04-AF3B-9A61-381D-C4DEA8E47FC7}"/>
              </a:ext>
            </a:extLst>
          </p:cNvPr>
          <p:cNvSpPr>
            <a:spLocks/>
          </p:cNvSpPr>
          <p:nvPr/>
        </p:nvSpPr>
        <p:spPr bwMode="auto">
          <a:xfrm rot="10800000">
            <a:off x="3428863" y="3964023"/>
            <a:ext cx="1587" cy="365125"/>
          </a:xfrm>
          <a:custGeom>
            <a:avLst/>
            <a:gdLst>
              <a:gd name="T0" fmla="*/ 0 w 1"/>
              <a:gd name="T1" fmla="*/ 0 h 230"/>
              <a:gd name="T2" fmla="*/ 2147483647 w 1"/>
              <a:gd name="T3" fmla="*/ 2147483647 h 230"/>
              <a:gd name="T4" fmla="*/ 0 60000 65536"/>
              <a:gd name="T5" fmla="*/ 0 60000 65536"/>
              <a:gd name="T6" fmla="*/ 0 w 1"/>
              <a:gd name="T7" fmla="*/ 0 h 230"/>
              <a:gd name="T8" fmla="*/ 1 w 1"/>
              <a:gd name="T9" fmla="*/ 230 h 23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230">
                <a:moveTo>
                  <a:pt x="0" y="0"/>
                </a:moveTo>
                <a:lnTo>
                  <a:pt x="1" y="230"/>
                </a:lnTo>
              </a:path>
            </a:pathLst>
          </a:cu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0" name="Freeform 16">
            <a:extLst>
              <a:ext uri="{FF2B5EF4-FFF2-40B4-BE49-F238E27FC236}">
                <a16:creationId xmlns:a16="http://schemas.microsoft.com/office/drawing/2014/main" id="{5B58EE51-6CAF-1CAD-1DCE-BE53AC5335F3}"/>
              </a:ext>
            </a:extLst>
          </p:cNvPr>
          <p:cNvSpPr>
            <a:spLocks/>
          </p:cNvSpPr>
          <p:nvPr/>
        </p:nvSpPr>
        <p:spPr bwMode="auto">
          <a:xfrm rot="10800000">
            <a:off x="3428863" y="3125823"/>
            <a:ext cx="1587" cy="365125"/>
          </a:xfrm>
          <a:custGeom>
            <a:avLst/>
            <a:gdLst>
              <a:gd name="T0" fmla="*/ 0 w 1"/>
              <a:gd name="T1" fmla="*/ 0 h 230"/>
              <a:gd name="T2" fmla="*/ 2147483647 w 1"/>
              <a:gd name="T3" fmla="*/ 2147483647 h 230"/>
              <a:gd name="T4" fmla="*/ 0 60000 65536"/>
              <a:gd name="T5" fmla="*/ 0 60000 65536"/>
              <a:gd name="T6" fmla="*/ 0 w 1"/>
              <a:gd name="T7" fmla="*/ 0 h 230"/>
              <a:gd name="T8" fmla="*/ 1 w 1"/>
              <a:gd name="T9" fmla="*/ 230 h 23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230">
                <a:moveTo>
                  <a:pt x="0" y="0"/>
                </a:moveTo>
                <a:lnTo>
                  <a:pt x="1" y="230"/>
                </a:lnTo>
              </a:path>
            </a:pathLst>
          </a:cu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1" name="Line 17">
            <a:extLst>
              <a:ext uri="{FF2B5EF4-FFF2-40B4-BE49-F238E27FC236}">
                <a16:creationId xmlns:a16="http://schemas.microsoft.com/office/drawing/2014/main" id="{CF7F137E-0D04-9F8F-7FF4-43395D363D91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3163750" y="2233648"/>
            <a:ext cx="533400" cy="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2" name="Rectangle 19">
            <a:extLst>
              <a:ext uri="{FF2B5EF4-FFF2-40B4-BE49-F238E27FC236}">
                <a16:creationId xmlns:a16="http://schemas.microsoft.com/office/drawing/2014/main" id="{53D3D451-35AF-6784-7345-7E1031DC07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9788" y="5014948"/>
            <a:ext cx="3128962" cy="609600"/>
          </a:xfrm>
          <a:prstGeom prst="rect">
            <a:avLst/>
          </a:prstGeom>
          <a:solidFill>
            <a:srgbClr val="FFFFCC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>
            <a:lvl1pPr marL="346075" indent="-290513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Liberation Sans" panose="020B0604020202020204" pitchFamily="34" charset="0"/>
              </a:rPr>
              <a:t>6. 	Prepare an adjusted trial balance</a:t>
            </a:r>
          </a:p>
        </p:txBody>
      </p:sp>
      <p:sp>
        <p:nvSpPr>
          <p:cNvPr id="23" name="Rectangle 20">
            <a:extLst>
              <a:ext uri="{FF2B5EF4-FFF2-40B4-BE49-F238E27FC236}">
                <a16:creationId xmlns:a16="http://schemas.microsoft.com/office/drawing/2014/main" id="{2A1D29DB-D90E-33FE-B023-3AB60F7E4E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9788" y="4176748"/>
            <a:ext cx="3128962" cy="609600"/>
          </a:xfrm>
          <a:prstGeom prst="rect">
            <a:avLst/>
          </a:prstGeom>
          <a:solidFill>
            <a:srgbClr val="FFFFCC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>
            <a:lvl1pPr marL="346075" indent="-290513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Liberation Sans" panose="020B0604020202020204" pitchFamily="34" charset="0"/>
              </a:rPr>
              <a:t>7. 	Prepare financial statements</a:t>
            </a:r>
          </a:p>
        </p:txBody>
      </p:sp>
      <p:sp>
        <p:nvSpPr>
          <p:cNvPr id="24" name="Rectangle 21">
            <a:extLst>
              <a:ext uri="{FF2B5EF4-FFF2-40B4-BE49-F238E27FC236}">
                <a16:creationId xmlns:a16="http://schemas.microsoft.com/office/drawing/2014/main" id="{79B766BE-9FC8-2BC2-64A5-90C5342010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9788" y="3338548"/>
            <a:ext cx="3128962" cy="609600"/>
          </a:xfrm>
          <a:prstGeom prst="rect">
            <a:avLst/>
          </a:prstGeom>
          <a:solidFill>
            <a:srgbClr val="FFFFCC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>
            <a:lvl1pPr marL="346075" indent="-290513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Liberation Sans" panose="020B0604020202020204" pitchFamily="34" charset="0"/>
              </a:rPr>
              <a:t>8. 	Journalize and post closing entries</a:t>
            </a:r>
          </a:p>
        </p:txBody>
      </p:sp>
      <p:sp>
        <p:nvSpPr>
          <p:cNvPr id="26" name="Rectangle 22">
            <a:extLst>
              <a:ext uri="{FF2B5EF4-FFF2-40B4-BE49-F238E27FC236}">
                <a16:creationId xmlns:a16="http://schemas.microsoft.com/office/drawing/2014/main" id="{5E60FF91-F831-0061-3404-DD536C2071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9788" y="2500348"/>
            <a:ext cx="3128962" cy="609600"/>
          </a:xfrm>
          <a:prstGeom prst="rect">
            <a:avLst/>
          </a:prstGeom>
          <a:solidFill>
            <a:srgbClr val="FFFFCC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>
            <a:lvl1pPr marL="346075" indent="-290513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Liberation Sans" panose="020B0604020202020204" pitchFamily="34" charset="0"/>
              </a:rPr>
              <a:t>9. 	Prepare a post-closing trial balance</a:t>
            </a:r>
          </a:p>
        </p:txBody>
      </p:sp>
      <p:sp>
        <p:nvSpPr>
          <p:cNvPr id="27" name="Rectangle 23">
            <a:extLst>
              <a:ext uri="{FF2B5EF4-FFF2-40B4-BE49-F238E27FC236}">
                <a16:creationId xmlns:a16="http://schemas.microsoft.com/office/drawing/2014/main" id="{C251F942-006D-5610-6DA7-0520847F1F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9850" y="4176748"/>
            <a:ext cx="3086100" cy="609600"/>
          </a:xfrm>
          <a:prstGeom prst="rect">
            <a:avLst/>
          </a:prstGeom>
          <a:solidFill>
            <a:srgbClr val="FFFFCC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>
            <a:lvl1pPr marL="346075" indent="-290513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Liberation Sans" panose="020B0604020202020204" pitchFamily="34" charset="0"/>
              </a:rPr>
              <a:t>4.  Prepare a trial balance</a:t>
            </a:r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id="{015883B9-D4EE-A7C9-A429-603A35147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9850" y="3338548"/>
            <a:ext cx="3086100" cy="609600"/>
          </a:xfrm>
          <a:prstGeom prst="rect">
            <a:avLst/>
          </a:prstGeom>
          <a:solidFill>
            <a:srgbClr val="FFFFCC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>
            <a:lvl1pPr marL="346075" indent="-290513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Liberation Sans" panose="020B0604020202020204" pitchFamily="34" charset="0"/>
              </a:rPr>
              <a:t>3.  Post to ledger accounts</a:t>
            </a:r>
          </a:p>
        </p:txBody>
      </p:sp>
      <p:sp>
        <p:nvSpPr>
          <p:cNvPr id="29" name="Line 25">
            <a:extLst>
              <a:ext uri="{FF2B5EF4-FFF2-40B4-BE49-F238E27FC236}">
                <a16:creationId xmlns:a16="http://schemas.microsoft.com/office/drawing/2014/main" id="{C8509E14-9D43-206B-2A74-3245181FBF1E}"/>
              </a:ext>
            </a:extLst>
          </p:cNvPr>
          <p:cNvSpPr>
            <a:spLocks noChangeShapeType="1"/>
          </p:cNvSpPr>
          <p:nvPr/>
        </p:nvSpPr>
        <p:spPr bwMode="auto">
          <a:xfrm>
            <a:off x="3430450" y="6005548"/>
            <a:ext cx="4343400" cy="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031C8B2-54C9-8C99-E85B-38E5294730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9850" y="5014948"/>
            <a:ext cx="3086100" cy="609600"/>
          </a:xfrm>
          <a:prstGeom prst="rect">
            <a:avLst/>
          </a:prstGeom>
          <a:solidFill>
            <a:srgbClr val="FFFFCC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>
            <a:lvl1pPr marL="346075" indent="-290513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Liberation Sans" panose="020B0604020202020204" pitchFamily="34" charset="0"/>
              </a:rPr>
              <a:t>5.  Journalize and post adjusting entries</a:t>
            </a:r>
          </a:p>
        </p:txBody>
      </p:sp>
      <p:sp>
        <p:nvSpPr>
          <p:cNvPr id="32" name="Freeform 33">
            <a:extLst>
              <a:ext uri="{FF2B5EF4-FFF2-40B4-BE49-F238E27FC236}">
                <a16:creationId xmlns:a16="http://schemas.microsoft.com/office/drawing/2014/main" id="{3151B393-3FF9-3134-A20F-9E0FEE6EE76D}"/>
              </a:ext>
            </a:extLst>
          </p:cNvPr>
          <p:cNvSpPr>
            <a:spLocks/>
          </p:cNvSpPr>
          <p:nvPr/>
        </p:nvSpPr>
        <p:spPr bwMode="auto">
          <a:xfrm rot="10800000">
            <a:off x="3430450" y="5640423"/>
            <a:ext cx="1588" cy="365125"/>
          </a:xfrm>
          <a:custGeom>
            <a:avLst/>
            <a:gdLst>
              <a:gd name="T0" fmla="*/ 0 w 1"/>
              <a:gd name="T1" fmla="*/ 0 h 230"/>
              <a:gd name="T2" fmla="*/ 2147483647 w 1"/>
              <a:gd name="T3" fmla="*/ 2147483647 h 230"/>
              <a:gd name="T4" fmla="*/ 0 60000 65536"/>
              <a:gd name="T5" fmla="*/ 0 60000 65536"/>
              <a:gd name="T6" fmla="*/ 0 w 1"/>
              <a:gd name="T7" fmla="*/ 0 h 230"/>
              <a:gd name="T8" fmla="*/ 1 w 1"/>
              <a:gd name="T9" fmla="*/ 230 h 23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230">
                <a:moveTo>
                  <a:pt x="0" y="0"/>
                </a:moveTo>
                <a:lnTo>
                  <a:pt x="1" y="230"/>
                </a:lnTo>
              </a:path>
            </a:pathLst>
          </a:cu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25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8819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Identify the sections of a classified balance sheet.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5">
            <a:extLst>
              <a:ext uri="{FF2B5EF4-FFF2-40B4-BE49-F238E27FC236}">
                <a16:creationId xmlns:a16="http://schemas.microsoft.com/office/drawing/2014/main" id="{0E83E18F-EE0E-0509-0044-AADBFF61B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9950" y="1628372"/>
            <a:ext cx="8001000" cy="153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2625" indent="-4508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lvl="1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3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Presents a snapshot at a point in time.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3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To improve understanding, companies group similar assets and similar liabilities together.</a:t>
            </a:r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04CDA0B6-5CA8-82C4-3D7F-DA019CC51D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9950" y="4087984"/>
            <a:ext cx="8458200" cy="2000250"/>
          </a:xfrm>
          <a:prstGeom prst="rect">
            <a:avLst/>
          </a:prstGeom>
          <a:solidFill>
            <a:srgbClr val="FFFFCC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lIns="137160" tIns="91440" bIns="91440">
            <a:spAutoFit/>
          </a:bodyPr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4281488" algn="l"/>
              </a:tabLst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4281488" algn="l"/>
              </a:tabLst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4281488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4281488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4281488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4281488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4281488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4281488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tabLst>
                <a:tab pos="4281488" algn="l"/>
              </a:tabLst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10000"/>
              </a:lnSpc>
              <a:spcBef>
                <a:spcPts val="600"/>
              </a:spcBef>
              <a:buClrTx/>
              <a:buSzTx/>
              <a:buFontTx/>
              <a:buNone/>
            </a:pPr>
            <a:r>
              <a:rPr lang="en-US" altLang="en-US" sz="2000" dirty="0">
                <a:solidFill>
                  <a:schemeClr val="tx1"/>
                </a:solidFill>
                <a:latin typeface="Liberation Sans" panose="020B0604020202020204" pitchFamily="34" charset="0"/>
              </a:rPr>
              <a:t>Assets	Liabilities and Owner’s Equity</a:t>
            </a:r>
          </a:p>
          <a:p>
            <a:pPr>
              <a:spcBef>
                <a:spcPct val="35000"/>
              </a:spcBef>
              <a:buClrTx/>
              <a:buSzTx/>
              <a:buFontTx/>
              <a:buNone/>
            </a:pPr>
            <a:r>
              <a:rPr lang="en-US" altLang="en-US" sz="19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Current assets	Current liabilities</a:t>
            </a:r>
          </a:p>
          <a:p>
            <a:pPr>
              <a:spcBef>
                <a:spcPct val="15000"/>
              </a:spcBef>
              <a:buClrTx/>
              <a:buSzTx/>
              <a:buFontTx/>
              <a:buNone/>
            </a:pPr>
            <a:r>
              <a:rPr lang="en-US" altLang="en-US" sz="19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Long-term investments	Long-term liabilities</a:t>
            </a:r>
          </a:p>
          <a:p>
            <a:pPr>
              <a:spcBef>
                <a:spcPct val="15000"/>
              </a:spcBef>
              <a:buClrTx/>
              <a:buSzTx/>
              <a:buFontTx/>
              <a:buNone/>
            </a:pPr>
            <a:r>
              <a:rPr lang="en-US" altLang="en-US" sz="19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Property, plant, and equipment	Owner’s (Stockholders’) equity</a:t>
            </a:r>
          </a:p>
          <a:p>
            <a:pPr>
              <a:spcBef>
                <a:spcPct val="15000"/>
              </a:spcBef>
              <a:spcAft>
                <a:spcPct val="5000"/>
              </a:spcAft>
              <a:buClrTx/>
              <a:buSzTx/>
              <a:buFontTx/>
              <a:buNone/>
            </a:pPr>
            <a:r>
              <a:rPr lang="en-US" altLang="en-US" sz="1900" b="0" dirty="0">
                <a:solidFill>
                  <a:schemeClr val="tx1"/>
                </a:solidFill>
                <a:latin typeface="Liberation Sans" panose="020B0604020202020204" pitchFamily="34" charset="0"/>
              </a:rPr>
              <a:t>Intangible assets</a:t>
            </a: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20905013-14BE-51C0-C1EF-8662666BB3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1350" y="3533372"/>
            <a:ext cx="472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None/>
            </a:pPr>
            <a:r>
              <a:rPr lang="en-US" altLang="en-US" sz="2400" dirty="0">
                <a:solidFill>
                  <a:schemeClr val="tx1"/>
                </a:solidFill>
                <a:latin typeface="Liberation Sans" panose="020B0604020202020204" pitchFamily="34" charset="0"/>
              </a:rPr>
              <a:t>Standard Classifications</a:t>
            </a:r>
          </a:p>
        </p:txBody>
      </p:sp>
    </p:spTree>
    <p:extLst>
      <p:ext uri="{BB962C8B-B14F-4D97-AF65-F5344CB8AC3E}">
        <p14:creationId xmlns:p14="http://schemas.microsoft.com/office/powerpoint/2010/main" val="256326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58269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65359" y="672353"/>
            <a:ext cx="62987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Classified Balance Sheet</a:t>
            </a:r>
          </a:p>
          <a:p>
            <a:pPr algn="l"/>
            <a:endParaRPr lang="en-US" altLang="en-US" sz="2800" b="1" dirty="0">
              <a:solidFill>
                <a:schemeClr val="tx2">
                  <a:lumMod val="75000"/>
                </a:schemeClr>
              </a:solidFill>
              <a:latin typeface="Liberation Sans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5CEA3C12-1EA9-60C7-6593-A70511F64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106" y="1231789"/>
            <a:ext cx="6514519" cy="5437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60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7785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Classified Balance Sheet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F9D296C1-1892-F069-048E-82B0E9F05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369" y="1055498"/>
            <a:ext cx="6514519" cy="543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78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Current Assets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 Box 10">
            <a:extLst>
              <a:ext uri="{FF2B5EF4-FFF2-40B4-BE49-F238E27FC236}">
                <a16:creationId xmlns:a16="http://schemas.microsoft.com/office/drawing/2014/main" id="{29B17401-79A6-4E1A-E81B-FCB9958905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149" y="1903835"/>
            <a:ext cx="9092286" cy="2474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2625" indent="-4508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lvl="1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Assets that a company expects to </a:t>
            </a: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convert to cash</a:t>
            </a: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 or </a:t>
            </a: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use up</a:t>
            </a: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 within one year or the operating cycle, whichever is longer.</a:t>
            </a:r>
            <a:endParaRPr lang="ar-EG" altLang="en-US" sz="2200" b="0" dirty="0">
              <a:solidFill>
                <a:srgbClr val="000000"/>
              </a:solidFill>
              <a:latin typeface="Liberation Sans" panose="020B0604020202020204" pitchFamily="34" charset="0"/>
            </a:endParaRPr>
          </a:p>
          <a:p>
            <a:pPr marL="231775" lvl="1" indent="0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None/>
            </a:pPr>
            <a:endParaRPr lang="en-US" altLang="en-US" sz="2200" b="0" dirty="0">
              <a:solidFill>
                <a:srgbClr val="000000"/>
              </a:solidFill>
              <a:latin typeface="Liberation Sans" panose="020B0604020202020204" pitchFamily="34" charset="0"/>
            </a:endParaRPr>
          </a:p>
          <a:p>
            <a:pPr lvl="1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Operating cycle</a:t>
            </a: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 is the average time that it takes to purchase inventory, sell it on account, and then collect cash from customers.</a:t>
            </a:r>
          </a:p>
        </p:txBody>
      </p:sp>
    </p:spTree>
    <p:extLst>
      <p:ext uri="{BB962C8B-B14F-4D97-AF65-F5344CB8AC3E}">
        <p14:creationId xmlns:p14="http://schemas.microsoft.com/office/powerpoint/2010/main" val="11563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6171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Current Assets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4">
            <a:extLst>
              <a:ext uri="{FF2B5EF4-FFF2-40B4-BE49-F238E27FC236}">
                <a16:creationId xmlns:a16="http://schemas.microsoft.com/office/drawing/2014/main" id="{A47F97C4-ED67-17E3-AB85-04CD2163B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1437" y="5357221"/>
            <a:ext cx="8229600" cy="415498"/>
          </a:xfrm>
          <a:prstGeom prst="rect">
            <a:avLst/>
          </a:prstGeom>
          <a:noFill/>
          <a:ln w="1905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6350" lvl="1" algn="l">
              <a:defRPr/>
            </a:pPr>
            <a:r>
              <a:rPr lang="en-US" sz="2100" dirty="0">
                <a:effectLst>
                  <a:outerShdw blurRad="38100" dist="38100" dir="2700000" algn="tl">
                    <a:srgbClr val="FFFFFF"/>
                  </a:outerShdw>
                </a:effectLst>
                <a:latin typeface="Liberation Sans" panose="020B0604020202020204" pitchFamily="34" charset="0"/>
              </a:rPr>
              <a:t>Usually listed in the order they expect to convert them into cash.</a:t>
            </a:r>
          </a:p>
        </p:txBody>
      </p:sp>
      <p:pic>
        <p:nvPicPr>
          <p:cNvPr id="5" name="Picture 11">
            <a:extLst>
              <a:ext uri="{FF2B5EF4-FFF2-40B4-BE49-F238E27FC236}">
                <a16:creationId xmlns:a16="http://schemas.microsoft.com/office/drawing/2014/main" id="{8D26B3BE-8867-E961-1046-6ED7DD7CC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412" y="1583734"/>
            <a:ext cx="7870825" cy="354965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904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Current Assets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C93D0FE0-E1FB-04B4-6DB2-FBD546CABF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178" y="2155119"/>
            <a:ext cx="9584355" cy="347109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46038" bIns="46038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9215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None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The correct order of presentation in a classified balance sheet for the following current assets is: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accounts receivable, cash, prepaid insurance, inventory.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cash, inventory, accounts receivable, prepaid insurance.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cash, accounts receivable, inventory, prepaid insurance.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2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inventory, cash, accounts receivable, prepaid insurance</a:t>
            </a:r>
          </a:p>
        </p:txBody>
      </p:sp>
      <p:sp>
        <p:nvSpPr>
          <p:cNvPr id="9" name="Rectangle 1028">
            <a:extLst>
              <a:ext uri="{FF2B5EF4-FFF2-40B4-BE49-F238E27FC236}">
                <a16:creationId xmlns:a16="http://schemas.microsoft.com/office/drawing/2014/main" id="{F6AA56A5-AE73-ABBE-31B9-6ED5C4B55D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179" y="1545519"/>
            <a:ext cx="638957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000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Question</a:t>
            </a:r>
          </a:p>
        </p:txBody>
      </p:sp>
      <p:sp>
        <p:nvSpPr>
          <p:cNvPr id="11" name="Notched Right Arrow 8">
            <a:extLst>
              <a:ext uri="{FF2B5EF4-FFF2-40B4-BE49-F238E27FC236}">
                <a16:creationId xmlns:a16="http://schemas.microsoft.com/office/drawing/2014/main" id="{306EC98C-9D00-13FE-2D8E-7ABF4780420F}"/>
              </a:ext>
            </a:extLst>
          </p:cNvPr>
          <p:cNvSpPr/>
          <p:nvPr/>
        </p:nvSpPr>
        <p:spPr bwMode="auto">
          <a:xfrm>
            <a:off x="1039560" y="4360281"/>
            <a:ext cx="730237" cy="457200"/>
          </a:xfrm>
          <a:prstGeom prst="notchedRightArrow">
            <a:avLst/>
          </a:prstGeom>
          <a:solidFill>
            <a:schemeClr val="tx2">
              <a:lumMod val="75000"/>
            </a:schemeClr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29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107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Long-Term Investments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7">
            <a:extLst>
              <a:ext uri="{FF2B5EF4-FFF2-40B4-BE49-F238E27FC236}">
                <a16:creationId xmlns:a16="http://schemas.microsoft.com/office/drawing/2014/main" id="{53B467F1-CB5F-3D65-5314-F242B71CE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179" y="3839571"/>
            <a:ext cx="9798378" cy="20955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349652B9-7DA1-19BA-B562-1E3807466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1722" y="1583734"/>
            <a:ext cx="9756249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2625" indent="-4508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lvl="1">
              <a:lnSpc>
                <a:spcPct val="114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Investments in stocks and bonds of other companies. </a:t>
            </a:r>
          </a:p>
          <a:p>
            <a:pPr lvl="1">
              <a:lnSpc>
                <a:spcPct val="114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Investments in long-term assets such as land or buildings that is not currently being used in operating activities.</a:t>
            </a:r>
          </a:p>
          <a:p>
            <a:pPr lvl="1">
              <a:lnSpc>
                <a:spcPct val="114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Long-term notes receivable.</a:t>
            </a:r>
          </a:p>
        </p:txBody>
      </p:sp>
    </p:spTree>
    <p:extLst>
      <p:ext uri="{BB962C8B-B14F-4D97-AF65-F5344CB8AC3E}">
        <p14:creationId xmlns:p14="http://schemas.microsoft.com/office/powerpoint/2010/main" val="27777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632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Property, Plant, and Equipment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55E398CD-3C66-5FC8-9F5D-259B82AE3C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149" y="1934408"/>
            <a:ext cx="9620416" cy="2594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2625" indent="-4508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lvl="1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Long useful lives.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Currently used in operations.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Depreciation</a:t>
            </a: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 - allocating the cost of assets to a number of years.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Accumulated depreciation</a:t>
            </a: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 - total amount of depreciation expensed thus far in the asset’s life.</a:t>
            </a:r>
          </a:p>
        </p:txBody>
      </p:sp>
    </p:spTree>
    <p:extLst>
      <p:ext uri="{BB962C8B-B14F-4D97-AF65-F5344CB8AC3E}">
        <p14:creationId xmlns:p14="http://schemas.microsoft.com/office/powerpoint/2010/main" val="242799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481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Property, Plant, and Equipment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6">
            <a:extLst>
              <a:ext uri="{FF2B5EF4-FFF2-40B4-BE49-F238E27FC236}">
                <a16:creationId xmlns:a16="http://schemas.microsoft.com/office/drawing/2014/main" id="{6CE26970-7651-24AF-45A2-7F2B9FB70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560" y="1737622"/>
            <a:ext cx="8399463" cy="3724275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819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Intangible Assets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34C9C2B9-91E1-B914-851C-34FE425822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8530" y="1518030"/>
            <a:ext cx="8153400" cy="49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2625" indent="-4508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lvl="1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Long-lived assets that do not have physical substance.</a:t>
            </a:r>
          </a:p>
        </p:txBody>
      </p:sp>
      <p:pic>
        <p:nvPicPr>
          <p:cNvPr id="8" name="Picture 17">
            <a:extLst>
              <a:ext uri="{FF2B5EF4-FFF2-40B4-BE49-F238E27FC236}">
                <a16:creationId xmlns:a16="http://schemas.microsoft.com/office/drawing/2014/main" id="{F579CDD7-6F8B-02FC-787F-36AA47FD7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329" y="2280030"/>
            <a:ext cx="7955943" cy="3513138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020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044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Classified Balance Sheet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D2233183-0733-D822-61FB-4BAC2D954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179" y="2345948"/>
            <a:ext cx="8001000" cy="297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46038" bIns="46038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9215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None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Patents and copyrights are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Current assets.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Intangible assets.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Long-term investments.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Property, plant, and equipment.</a:t>
            </a:r>
          </a:p>
        </p:txBody>
      </p:sp>
      <p:sp>
        <p:nvSpPr>
          <p:cNvPr id="5" name="Rectangle 1028">
            <a:extLst>
              <a:ext uri="{FF2B5EF4-FFF2-40B4-BE49-F238E27FC236}">
                <a16:creationId xmlns:a16="http://schemas.microsoft.com/office/drawing/2014/main" id="{13F3496C-0AEE-681C-5A45-141E8B295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179" y="1736348"/>
            <a:ext cx="533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000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Question</a:t>
            </a:r>
          </a:p>
        </p:txBody>
      </p:sp>
      <p:sp>
        <p:nvSpPr>
          <p:cNvPr id="8" name="Notched Right Arrow 8">
            <a:extLst>
              <a:ext uri="{FF2B5EF4-FFF2-40B4-BE49-F238E27FC236}">
                <a16:creationId xmlns:a16="http://schemas.microsoft.com/office/drawing/2014/main" id="{FC3FA846-5444-DE2E-6EF4-99FC04AB8CA2}"/>
              </a:ext>
            </a:extLst>
          </p:cNvPr>
          <p:cNvSpPr/>
          <p:nvPr/>
        </p:nvSpPr>
        <p:spPr bwMode="auto">
          <a:xfrm>
            <a:off x="1214179" y="3565148"/>
            <a:ext cx="609600" cy="457200"/>
          </a:xfrm>
          <a:prstGeom prst="notchedRightArrow">
            <a:avLst/>
          </a:prstGeom>
          <a:solidFill>
            <a:schemeClr val="tx2">
              <a:lumMod val="75000"/>
            </a:schemeClr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54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Current Liabilities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15">
            <a:extLst>
              <a:ext uri="{FF2B5EF4-FFF2-40B4-BE49-F238E27FC236}">
                <a16:creationId xmlns:a16="http://schemas.microsoft.com/office/drawing/2014/main" id="{00C265E1-B4A0-0F17-2DBA-986CCF0EB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03" y="1600617"/>
            <a:ext cx="8253412" cy="385286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111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Long-Term Liabilities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4">
            <a:extLst>
              <a:ext uri="{FF2B5EF4-FFF2-40B4-BE49-F238E27FC236}">
                <a16:creationId xmlns:a16="http://schemas.microsoft.com/office/drawing/2014/main" id="{5A3A3824-2EE2-CCE2-EE1E-672DB23592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0680" y="1737622"/>
            <a:ext cx="8458200" cy="47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2625" indent="-4508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lvl="1">
              <a:lnSpc>
                <a:spcPct val="125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Obligations a company expects to pay </a:t>
            </a: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after</a:t>
            </a: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 one year.</a:t>
            </a:r>
          </a:p>
        </p:txBody>
      </p:sp>
      <p:pic>
        <p:nvPicPr>
          <p:cNvPr id="5" name="Picture 16">
            <a:extLst>
              <a:ext uri="{FF2B5EF4-FFF2-40B4-BE49-F238E27FC236}">
                <a16:creationId xmlns:a16="http://schemas.microsoft.com/office/drawing/2014/main" id="{11E370BF-E9C9-9E9C-D36B-D646FB461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489" y="2547435"/>
            <a:ext cx="9287772" cy="3038475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14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C06A3F40-2F03-5E12-80F7-32AB8B02D8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7850" y="2347222"/>
            <a:ext cx="8001000" cy="3276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tIns="46038" bIns="46038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92150" indent="-4572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None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Which of the following is not a long-term liability?</a:t>
            </a:r>
          </a:p>
          <a:p>
            <a:pPr marL="801688"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Bonds payable</a:t>
            </a:r>
          </a:p>
          <a:p>
            <a:pPr marL="801688"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Current maturities of long-term obligations</a:t>
            </a:r>
          </a:p>
          <a:p>
            <a:pPr marL="801688"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Long-term notes payable</a:t>
            </a:r>
          </a:p>
          <a:p>
            <a:pPr marL="801688" lvl="1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AutoNum type="alphaLcPeriod"/>
            </a:pPr>
            <a:r>
              <a:rPr lang="en-US" altLang="en-US" sz="2300" b="0" dirty="0">
                <a:solidFill>
                  <a:schemeClr val="tx1"/>
                </a:solidFill>
                <a:latin typeface="Liberation Sans" panose="020B0604020202020204" pitchFamily="34" charset="0"/>
                <a:cs typeface="Times New Roman" pitchFamily="18" charset="0"/>
              </a:rPr>
              <a:t>Mortgages payable</a:t>
            </a:r>
          </a:p>
        </p:txBody>
      </p:sp>
      <p:sp>
        <p:nvSpPr>
          <p:cNvPr id="5" name="Rectangle 1028">
            <a:extLst>
              <a:ext uri="{FF2B5EF4-FFF2-40B4-BE49-F238E27FC236}">
                <a16:creationId xmlns:a16="http://schemas.microsoft.com/office/drawing/2014/main" id="{6F430FE0-8993-63E3-10D2-24DF4F3B2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7850" y="1737622"/>
            <a:ext cx="533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000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Question</a:t>
            </a:r>
          </a:p>
        </p:txBody>
      </p:sp>
      <p:sp>
        <p:nvSpPr>
          <p:cNvPr id="8" name="Notched Right Arrow 8">
            <a:extLst>
              <a:ext uri="{FF2B5EF4-FFF2-40B4-BE49-F238E27FC236}">
                <a16:creationId xmlns:a16="http://schemas.microsoft.com/office/drawing/2014/main" id="{3D5E454E-0B0B-7FF5-0594-A61970C07E70}"/>
              </a:ext>
            </a:extLst>
          </p:cNvPr>
          <p:cNvSpPr/>
          <p:nvPr/>
        </p:nvSpPr>
        <p:spPr bwMode="auto">
          <a:xfrm>
            <a:off x="1296850" y="3566422"/>
            <a:ext cx="609600" cy="457200"/>
          </a:xfrm>
          <a:prstGeom prst="notchedRightArrow">
            <a:avLst/>
          </a:prstGeom>
          <a:solidFill>
            <a:schemeClr val="tx2">
              <a:lumMod val="75000"/>
            </a:schemeClr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39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Owner’s Equity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 Box 4">
            <a:extLst>
              <a:ext uri="{FF2B5EF4-FFF2-40B4-BE49-F238E27FC236}">
                <a16:creationId xmlns:a16="http://schemas.microsoft.com/office/drawing/2014/main" id="{BB0E5529-8E34-C01C-2AE6-A671215F54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0529" y="1583734"/>
            <a:ext cx="845820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800" b="1">
                <a:solidFill>
                  <a:schemeClr val="bg2"/>
                </a:solidFill>
                <a:latin typeface="Arial" charset="0"/>
              </a:defRPr>
            </a:lvl1pPr>
            <a:lvl2pPr marL="682625" indent="-45085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400" b="1">
                <a:solidFill>
                  <a:schemeClr val="bg2"/>
                </a:solidFill>
                <a:latin typeface="Arial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sz="20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 lvl="1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Proprietorship - one capital account. </a:t>
            </a:r>
          </a:p>
          <a:p>
            <a:pPr lvl="1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Partnership - capital account for each partner. </a:t>
            </a:r>
          </a:p>
          <a:p>
            <a:pPr lvl="1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b="0" dirty="0">
                <a:solidFill>
                  <a:srgbClr val="000000"/>
                </a:solidFill>
                <a:latin typeface="Liberation Sans" panose="020B0604020202020204" pitchFamily="34" charset="0"/>
              </a:rPr>
              <a:t>Corporation - Common Stock and Retained Earnings.</a:t>
            </a:r>
          </a:p>
        </p:txBody>
      </p:sp>
      <p:pic>
        <p:nvPicPr>
          <p:cNvPr id="13" name="Picture 14">
            <a:extLst>
              <a:ext uri="{FF2B5EF4-FFF2-40B4-BE49-F238E27FC236}">
                <a16:creationId xmlns:a16="http://schemas.microsoft.com/office/drawing/2014/main" id="{E6B32F02-4F3F-7D31-45F5-CC3D0ABE4A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504" y="3388722"/>
            <a:ext cx="9223513" cy="246221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9">
            <a:extLst>
              <a:ext uri="{FF2B5EF4-FFF2-40B4-BE49-F238E27FC236}">
                <a16:creationId xmlns:a16="http://schemas.microsoft.com/office/drawing/2014/main" id="{2520650E-E817-B199-0932-8F77C9B7B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529" y="3528422"/>
            <a:ext cx="9144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910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267DE41-84AB-3DD9-E636-EAE52F1F7E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3149" y="1345306"/>
            <a:ext cx="9428347" cy="4815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40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6084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The formation of a partnership.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46ADF27F-01FE-97FD-476F-070C4480A1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4625" y="2031120"/>
            <a:ext cx="7620000" cy="97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SzPct val="80000"/>
            </a:pPr>
            <a:r>
              <a:rPr lang="en-US" altLang="en-US" sz="25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Partnership</a:t>
            </a:r>
            <a:r>
              <a:rPr lang="en-US" altLang="en-US" sz="2300" dirty="0">
                <a:latin typeface="Liberation Sans" panose="020B0604020202020204" pitchFamily="34" charset="0"/>
              </a:rPr>
              <a:t>, an association of two or more persons to carry on as co-owners of a business for profit.</a:t>
            </a:r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704A2BDE-742F-83DE-8398-D173E6FCB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4625" y="3163007"/>
            <a:ext cx="8001000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858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30000"/>
              </a:spcBef>
              <a:buSzPct val="80000"/>
            </a:pPr>
            <a:r>
              <a:rPr lang="en-US" altLang="en-US" sz="23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Type of Business: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Small retail, service, or manufacturing companies.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Accountants, lawyers, and doctors.</a:t>
            </a:r>
          </a:p>
        </p:txBody>
      </p:sp>
    </p:spTree>
    <p:extLst>
      <p:ext uri="{BB962C8B-B14F-4D97-AF65-F5344CB8AC3E}">
        <p14:creationId xmlns:p14="http://schemas.microsoft.com/office/powerpoint/2010/main" val="244761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139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Partnerships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12">
            <a:extLst>
              <a:ext uri="{FF2B5EF4-FFF2-40B4-BE49-F238E27FC236}">
                <a16:creationId xmlns:a16="http://schemas.microsoft.com/office/drawing/2014/main" id="{A6B3DC26-7B0D-3702-9AD2-E8797B07DB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9902" y="1910219"/>
            <a:ext cx="9273871" cy="2077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858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30000"/>
              </a:spcBef>
              <a:buSzPct val="80000"/>
            </a:pPr>
            <a:r>
              <a:rPr lang="en-US" altLang="en-US" sz="25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ASSOCIATION OF INDIVIDUALS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Legal entity.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Accounting entity.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Net income not taxed as a separate entity.</a:t>
            </a:r>
          </a:p>
        </p:txBody>
      </p:sp>
      <p:sp>
        <p:nvSpPr>
          <p:cNvPr id="5" name="Text Box 13">
            <a:extLst>
              <a:ext uri="{FF2B5EF4-FFF2-40B4-BE49-F238E27FC236}">
                <a16:creationId xmlns:a16="http://schemas.microsoft.com/office/drawing/2014/main" id="{F67A016A-B1DB-7A08-CFFD-A41D97DC3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9902" y="4162881"/>
            <a:ext cx="9369287" cy="146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858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30000"/>
              </a:spcBef>
              <a:buSzPct val="80000"/>
            </a:pPr>
            <a:r>
              <a:rPr lang="en-US" altLang="en-US" sz="25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MUTUAL AGENCY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Act of any partner is binding on all other partners, so long as the act appears to be appropriate for the partnership.</a:t>
            </a:r>
          </a:p>
        </p:txBody>
      </p:sp>
    </p:spTree>
    <p:extLst>
      <p:ext uri="{BB962C8B-B14F-4D97-AF65-F5344CB8AC3E}">
        <p14:creationId xmlns:p14="http://schemas.microsoft.com/office/powerpoint/2010/main" val="163557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62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Partnerships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4">
            <a:extLst>
              <a:ext uri="{FF2B5EF4-FFF2-40B4-BE49-F238E27FC236}">
                <a16:creationId xmlns:a16="http://schemas.microsoft.com/office/drawing/2014/main" id="{AD1ADF14-E4BB-A62C-3CD3-F611F152D2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1649" y="1614876"/>
            <a:ext cx="8838413" cy="1975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858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30000"/>
              </a:spcBef>
              <a:buSzPct val="80000"/>
            </a:pPr>
            <a:r>
              <a:rPr lang="en-US" altLang="en-US" sz="25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LIMITED LIFE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Dissolution occurs whenever a partner withdraws or a new partner is admitted. 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Dissolution does not mean the business ends.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EC582F68-E414-8F84-88A5-E09EFCA1A9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1649" y="3792926"/>
            <a:ext cx="8838413" cy="146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858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30000"/>
              </a:spcBef>
              <a:buSzPct val="80000"/>
            </a:pPr>
            <a:r>
              <a:rPr lang="en-US" altLang="en-US" sz="25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UNLIMITED LIABILITY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Each partner is personally and individually liable for all partnership liabilities.</a:t>
            </a:r>
          </a:p>
        </p:txBody>
      </p:sp>
    </p:spTree>
    <p:extLst>
      <p:ext uri="{BB962C8B-B14F-4D97-AF65-F5344CB8AC3E}">
        <p14:creationId xmlns:p14="http://schemas.microsoft.com/office/powerpoint/2010/main" val="420419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62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Partnerships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Box 4">
            <a:extLst>
              <a:ext uri="{FF2B5EF4-FFF2-40B4-BE49-F238E27FC236}">
                <a16:creationId xmlns:a16="http://schemas.microsoft.com/office/drawing/2014/main" id="{9578C1C5-19BA-BF35-C2E5-687330E3B5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1649" y="1915945"/>
            <a:ext cx="9061049" cy="244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858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30000"/>
              </a:spcBef>
              <a:buSzPct val="80000"/>
            </a:pPr>
            <a:r>
              <a:rPr lang="en-US" altLang="en-US" sz="25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CO-OWNERSHIP OF PROPERTY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Each partner has a claim on total assets.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This claim does not attach to specific assets.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All net income or net loss is shared equally by the partners, unless otherwise stated in the partnership agreement.</a:t>
            </a:r>
          </a:p>
        </p:txBody>
      </p:sp>
    </p:spTree>
    <p:extLst>
      <p:ext uri="{BB962C8B-B14F-4D97-AF65-F5344CB8AC3E}">
        <p14:creationId xmlns:p14="http://schemas.microsoft.com/office/powerpoint/2010/main" val="50178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62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Partnerships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7A5A6485-7499-1399-B609-85C5DB16D5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1511" y="2210721"/>
            <a:ext cx="8380012" cy="3505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9215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All of the following are characteristics of partnerships except:  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Pct val="95000"/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co-ownership of property.  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Pct val="95000"/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mutual agency.  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Pct val="95000"/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limited life.  </a:t>
            </a:r>
          </a:p>
          <a:p>
            <a:pPr lvl="1" algn="l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SzPct val="95000"/>
              <a:buFont typeface="Wingdings" pitchFamily="2" charset="2"/>
              <a:buAutoNum type="alphaLcPeriod"/>
            </a:pPr>
            <a:r>
              <a:rPr lang="en-US" altLang="en-US" sz="2300" dirty="0">
                <a:latin typeface="Liberation Sans" panose="020B0604020202020204" pitchFamily="34" charset="0"/>
              </a:rPr>
              <a:t>limited liability.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65214214-1221-FFB3-1CB0-14D2E586A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711" y="1601121"/>
            <a:ext cx="386769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30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Question</a:t>
            </a:r>
          </a:p>
        </p:txBody>
      </p:sp>
      <p:sp>
        <p:nvSpPr>
          <p:cNvPr id="12" name="Notched Right Arrow 9">
            <a:extLst>
              <a:ext uri="{FF2B5EF4-FFF2-40B4-BE49-F238E27FC236}">
                <a16:creationId xmlns:a16="http://schemas.microsoft.com/office/drawing/2014/main" id="{249CE7AA-FF76-6513-F9D9-60D8699D0270}"/>
              </a:ext>
            </a:extLst>
          </p:cNvPr>
          <p:cNvSpPr/>
          <p:nvPr/>
        </p:nvSpPr>
        <p:spPr bwMode="auto">
          <a:xfrm>
            <a:off x="1405010" y="4651899"/>
            <a:ext cx="644616" cy="457200"/>
          </a:xfrm>
          <a:prstGeom prst="notchedRightArrow">
            <a:avLst/>
          </a:prstGeom>
          <a:solidFill>
            <a:schemeClr val="tx2">
              <a:lumMod val="75000"/>
            </a:schemeClr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51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74172" y="1345306"/>
            <a:ext cx="11059657" cy="51588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62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a corporation.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9" name="Text Box 2">
            <a:extLst>
              <a:ext uri="{FF2B5EF4-FFF2-40B4-BE49-F238E27FC236}">
                <a16:creationId xmlns:a16="http://schemas.microsoft.com/office/drawing/2014/main" id="{BAF99169-F0A6-3445-4D54-08E0FD3B7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9226" y="1633946"/>
            <a:ext cx="8153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  <a:buSzPct val="80000"/>
            </a:pPr>
            <a:r>
              <a:rPr lang="en-US" altLang="en-US" sz="26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An entity separate and distinct from its owners.</a:t>
            </a:r>
          </a:p>
        </p:txBody>
      </p:sp>
      <p:sp>
        <p:nvSpPr>
          <p:cNvPr id="20" name="Text Box 4">
            <a:extLst>
              <a:ext uri="{FF2B5EF4-FFF2-40B4-BE49-F238E27FC236}">
                <a16:creationId xmlns:a16="http://schemas.microsoft.com/office/drawing/2014/main" id="{D06B4709-678B-61C5-8B7D-57CA5B44F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9226" y="2326096"/>
            <a:ext cx="3962400" cy="1643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858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30000"/>
              </a:spcBef>
              <a:buSzPct val="80000"/>
            </a:pP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Classified by Purpose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Not-for-Profit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For Profit</a:t>
            </a:r>
          </a:p>
        </p:txBody>
      </p:sp>
      <p:sp>
        <p:nvSpPr>
          <p:cNvPr id="21" name="Text Box 5">
            <a:extLst>
              <a:ext uri="{FF2B5EF4-FFF2-40B4-BE49-F238E27FC236}">
                <a16:creationId xmlns:a16="http://schemas.microsoft.com/office/drawing/2014/main" id="{56E76F77-951B-CBCD-9E6A-324322209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3701" y="2326096"/>
            <a:ext cx="3962400" cy="1643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858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30000"/>
              </a:spcBef>
              <a:buSzPct val="80000"/>
            </a:pPr>
            <a:r>
              <a:rPr lang="en-US" altLang="en-US" b="1" dirty="0">
                <a:solidFill>
                  <a:srgbClr val="800000"/>
                </a:solidFill>
                <a:latin typeface="Liberation Sans" panose="020B0604020202020204" pitchFamily="34" charset="0"/>
              </a:rPr>
              <a:t>Classified by Ownership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Publicly held</a:t>
            </a:r>
          </a:p>
          <a:p>
            <a:pPr lvl="1" algn="l">
              <a:lnSpc>
                <a:spcPct val="120000"/>
              </a:lnSpc>
              <a:spcBef>
                <a:spcPct val="3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Privately held</a:t>
            </a:r>
          </a:p>
        </p:txBody>
      </p:sp>
      <p:sp>
        <p:nvSpPr>
          <p:cNvPr id="22" name="Rectangle 6">
            <a:extLst>
              <a:ext uri="{FF2B5EF4-FFF2-40B4-BE49-F238E27FC236}">
                <a16:creationId xmlns:a16="http://schemas.microsoft.com/office/drawing/2014/main" id="{1D97CA79-FC87-5F1D-0D2A-2E11535F6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7226" y="4621621"/>
            <a:ext cx="2438400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20000"/>
              </a:spcBef>
              <a:buClr>
                <a:srgbClr val="800000"/>
              </a:buClr>
              <a:buSzPct val="80000"/>
              <a:buFont typeface="Arial" charset="0"/>
              <a:buChar char="►"/>
            </a:pPr>
            <a:r>
              <a:rPr lang="en-US" altLang="en-US" sz="2200" dirty="0">
                <a:latin typeface="Liberation Sans" panose="020B0604020202020204" pitchFamily="34" charset="0"/>
              </a:rPr>
              <a:t>McDonald’s</a:t>
            </a:r>
          </a:p>
          <a:p>
            <a:pPr algn="l">
              <a:lnSpc>
                <a:spcPct val="105000"/>
              </a:lnSpc>
              <a:spcBef>
                <a:spcPct val="20000"/>
              </a:spcBef>
              <a:buClr>
                <a:srgbClr val="800000"/>
              </a:buClr>
              <a:buSzPct val="80000"/>
              <a:buFont typeface="Arial" charset="0"/>
              <a:buChar char="►"/>
            </a:pPr>
            <a:r>
              <a:rPr lang="en-US" altLang="en-US" sz="2200" dirty="0">
                <a:latin typeface="Liberation Sans" panose="020B0604020202020204" pitchFamily="34" charset="0"/>
              </a:rPr>
              <a:t>Nike</a:t>
            </a:r>
          </a:p>
          <a:p>
            <a:pPr algn="l">
              <a:lnSpc>
                <a:spcPct val="105000"/>
              </a:lnSpc>
              <a:spcBef>
                <a:spcPct val="20000"/>
              </a:spcBef>
              <a:buClr>
                <a:srgbClr val="800000"/>
              </a:buClr>
              <a:buSzPct val="80000"/>
              <a:buFont typeface="Arial" charset="0"/>
              <a:buChar char="►"/>
            </a:pPr>
            <a:r>
              <a:rPr lang="en-US" altLang="en-US" sz="2200" dirty="0">
                <a:latin typeface="Liberation Sans" panose="020B0604020202020204" pitchFamily="34" charset="0"/>
              </a:rPr>
              <a:t>PepsiCo</a:t>
            </a:r>
          </a:p>
          <a:p>
            <a:pPr algn="l">
              <a:lnSpc>
                <a:spcPct val="105000"/>
              </a:lnSpc>
              <a:spcBef>
                <a:spcPct val="20000"/>
              </a:spcBef>
              <a:buClr>
                <a:srgbClr val="800000"/>
              </a:buClr>
              <a:buSzPct val="80000"/>
              <a:buFont typeface="Arial" charset="0"/>
              <a:buChar char="►"/>
            </a:pPr>
            <a:r>
              <a:rPr lang="en-US" altLang="en-US" sz="2200" dirty="0">
                <a:latin typeface="Liberation Sans" panose="020B0604020202020204" pitchFamily="34" charset="0"/>
              </a:rPr>
              <a:t>Google</a:t>
            </a:r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485603BD-A724-A269-1FCE-2AC9A36407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6014" y="4621621"/>
            <a:ext cx="2970212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20000"/>
              </a:spcBef>
              <a:buClr>
                <a:srgbClr val="800000"/>
              </a:buClr>
              <a:buSzPct val="80000"/>
              <a:buFont typeface="Arial" charset="0"/>
              <a:buChar char="►"/>
            </a:pPr>
            <a:r>
              <a:rPr lang="en-US" altLang="en-US" sz="2200" dirty="0">
                <a:latin typeface="Liberation Sans" panose="020B0604020202020204" pitchFamily="34" charset="0"/>
              </a:rPr>
              <a:t>Salvation Army</a:t>
            </a:r>
          </a:p>
          <a:p>
            <a:pPr algn="l">
              <a:lnSpc>
                <a:spcPct val="105000"/>
              </a:lnSpc>
              <a:spcBef>
                <a:spcPct val="20000"/>
              </a:spcBef>
              <a:buClr>
                <a:srgbClr val="800000"/>
              </a:buClr>
              <a:buSzPct val="80000"/>
              <a:buFont typeface="Arial" charset="0"/>
              <a:buChar char="►"/>
            </a:pPr>
            <a:r>
              <a:rPr lang="en-US" altLang="en-US" sz="2200" dirty="0">
                <a:latin typeface="Liberation Sans" panose="020B0604020202020204" pitchFamily="34" charset="0"/>
              </a:rPr>
              <a:t>American Cancer Society</a:t>
            </a:r>
          </a:p>
        </p:txBody>
      </p:sp>
      <p:cxnSp>
        <p:nvCxnSpPr>
          <p:cNvPr id="24" name="AutoShape 15">
            <a:extLst>
              <a:ext uri="{FF2B5EF4-FFF2-40B4-BE49-F238E27FC236}">
                <a16:creationId xmlns:a16="http://schemas.microsoft.com/office/drawing/2014/main" id="{C55533DD-A95C-828A-187F-1153B7A64F7B}"/>
              </a:ext>
            </a:extLst>
          </p:cNvPr>
          <p:cNvCxnSpPr>
            <a:cxnSpLocks noChangeShapeType="1"/>
            <a:stCxn id="20" idx="1"/>
          </p:cNvCxnSpPr>
          <p:nvPr/>
        </p:nvCxnSpPr>
        <p:spPr bwMode="auto">
          <a:xfrm rot="10800000" flipH="1" flipV="1">
            <a:off x="1759226" y="3147859"/>
            <a:ext cx="1295400" cy="1397561"/>
          </a:xfrm>
          <a:prstGeom prst="bentConnector4">
            <a:avLst>
              <a:gd name="adj1" fmla="val -17647"/>
              <a:gd name="adj2" fmla="val 79400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20">
            <a:extLst>
              <a:ext uri="{FF2B5EF4-FFF2-40B4-BE49-F238E27FC236}">
                <a16:creationId xmlns:a16="http://schemas.microsoft.com/office/drawing/2014/main" id="{F0698C10-F664-EC2B-8DD5-3F9225D810AA}"/>
              </a:ext>
            </a:extLst>
          </p:cNvPr>
          <p:cNvCxnSpPr>
            <a:cxnSpLocks noChangeShapeType="1"/>
            <a:stCxn id="21" idx="1"/>
            <a:endCxn id="22" idx="0"/>
          </p:cNvCxnSpPr>
          <p:nvPr/>
        </p:nvCxnSpPr>
        <p:spPr bwMode="auto">
          <a:xfrm rot="10800000" flipH="1" flipV="1">
            <a:off x="5813700" y="3147859"/>
            <a:ext cx="212725" cy="1473761"/>
          </a:xfrm>
          <a:prstGeom prst="bentConnector4">
            <a:avLst>
              <a:gd name="adj1" fmla="val -107463"/>
              <a:gd name="adj2" fmla="val 77880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" name="AutoShape 21">
            <a:extLst>
              <a:ext uri="{FF2B5EF4-FFF2-40B4-BE49-F238E27FC236}">
                <a16:creationId xmlns:a16="http://schemas.microsoft.com/office/drawing/2014/main" id="{9CB6A2B0-472D-33B1-B1E4-71B56F4BA2CD}"/>
              </a:ext>
            </a:extLst>
          </p:cNvPr>
          <p:cNvCxnSpPr>
            <a:cxnSpLocks noChangeShapeType="1"/>
            <a:stCxn id="20" idx="2"/>
            <a:endCxn id="22" idx="0"/>
          </p:cNvCxnSpPr>
          <p:nvPr/>
        </p:nvCxnSpPr>
        <p:spPr bwMode="auto">
          <a:xfrm rot="16200000" flipH="1">
            <a:off x="4557427" y="3152622"/>
            <a:ext cx="651998" cy="2286000"/>
          </a:xfrm>
          <a:prstGeom prst="bentConnector3">
            <a:avLst>
              <a:gd name="adj1" fmla="val 50000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AutoShape 22">
            <a:extLst>
              <a:ext uri="{FF2B5EF4-FFF2-40B4-BE49-F238E27FC236}">
                <a16:creationId xmlns:a16="http://schemas.microsoft.com/office/drawing/2014/main" id="{F8463EB7-DA5E-B09C-F2DE-AD733034D77B}"/>
              </a:ext>
            </a:extLst>
          </p:cNvPr>
          <p:cNvCxnSpPr>
            <a:cxnSpLocks noChangeShapeType="1"/>
            <a:stCxn id="21" idx="2"/>
          </p:cNvCxnSpPr>
          <p:nvPr/>
        </p:nvCxnSpPr>
        <p:spPr bwMode="auto">
          <a:xfrm rot="16200000" flipH="1">
            <a:off x="7975314" y="3789209"/>
            <a:ext cx="651998" cy="1012825"/>
          </a:xfrm>
          <a:prstGeom prst="bentConnector3">
            <a:avLst>
              <a:gd name="adj1" fmla="val 50000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" name="Rectangle 11">
            <a:extLst>
              <a:ext uri="{FF2B5EF4-FFF2-40B4-BE49-F238E27FC236}">
                <a16:creationId xmlns:a16="http://schemas.microsoft.com/office/drawing/2014/main" id="{59FBD040-151F-B2A1-054D-E46F9C191F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2927" y="4728605"/>
            <a:ext cx="2209800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20000"/>
              </a:spcBef>
              <a:buClr>
                <a:srgbClr val="800000"/>
              </a:buClr>
              <a:buSzPct val="80000"/>
              <a:buFont typeface="Arial" charset="0"/>
              <a:buChar char="►"/>
            </a:pPr>
            <a:r>
              <a:rPr lang="en-US" altLang="en-US" sz="2200" dirty="0">
                <a:latin typeface="Liberation Sans" panose="020B0604020202020204" pitchFamily="34" charset="0"/>
              </a:rPr>
              <a:t>Cargill Inc.</a:t>
            </a:r>
          </a:p>
        </p:txBody>
      </p:sp>
    </p:spTree>
    <p:extLst>
      <p:ext uri="{BB962C8B-B14F-4D97-AF65-F5344CB8AC3E}">
        <p14:creationId xmlns:p14="http://schemas.microsoft.com/office/powerpoint/2010/main" val="372882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6464" y="1345306"/>
            <a:ext cx="11059657" cy="51429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62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a corporation.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80BBC41E-AF97-CC96-71E4-02AED2A5B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5264" y="1402947"/>
            <a:ext cx="8229600" cy="990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Characteristics that distinguish corporations from proprietorships and partnerships.</a:t>
            </a:r>
            <a:endParaRPr lang="en-US" altLang="en-US" sz="2300" b="1" dirty="0">
              <a:effectLst>
                <a:outerShdw blurRad="38100" dist="38100" dir="2700000" algn="tl">
                  <a:srgbClr val="C0C0C0"/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49660829-7D2A-A030-3C81-7DCC17FAE1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1264" y="3690535"/>
            <a:ext cx="2133600" cy="430887"/>
          </a:xfrm>
          <a:prstGeom prst="rect">
            <a:avLst/>
          </a:prstGeom>
          <a:solidFill>
            <a:srgbClr val="FFFF99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Advantages</a:t>
            </a:r>
          </a:p>
        </p:txBody>
      </p:sp>
      <p:sp>
        <p:nvSpPr>
          <p:cNvPr id="8" name="Rectangle 15">
            <a:extLst>
              <a:ext uri="{FF2B5EF4-FFF2-40B4-BE49-F238E27FC236}">
                <a16:creationId xmlns:a16="http://schemas.microsoft.com/office/drawing/2014/main" id="{E2A0CE77-3E59-C9F9-0B01-A6BF16EF78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1264" y="5366935"/>
            <a:ext cx="2133600" cy="430887"/>
          </a:xfrm>
          <a:prstGeom prst="rect">
            <a:avLst/>
          </a:prstGeom>
          <a:solidFill>
            <a:srgbClr val="FFFF99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Disadvantages</a:t>
            </a:r>
          </a:p>
        </p:txBody>
      </p:sp>
      <p:sp>
        <p:nvSpPr>
          <p:cNvPr id="9" name="AutoShape 16">
            <a:extLst>
              <a:ext uri="{FF2B5EF4-FFF2-40B4-BE49-F238E27FC236}">
                <a16:creationId xmlns:a16="http://schemas.microsoft.com/office/drawing/2014/main" id="{90D43CEB-5922-37A6-4151-1DFF7B3D876B}"/>
              </a:ext>
            </a:extLst>
          </p:cNvPr>
          <p:cNvSpPr>
            <a:spLocks/>
          </p:cNvSpPr>
          <p:nvPr/>
        </p:nvSpPr>
        <p:spPr bwMode="auto">
          <a:xfrm>
            <a:off x="6716864" y="2545947"/>
            <a:ext cx="533400" cy="2743200"/>
          </a:xfrm>
          <a:prstGeom prst="rightBrace">
            <a:avLst>
              <a:gd name="adj1" fmla="val 42857"/>
              <a:gd name="adj2" fmla="val 50000"/>
            </a:avLst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11" name="Text Box 2">
            <a:extLst>
              <a:ext uri="{FF2B5EF4-FFF2-40B4-BE49-F238E27FC236}">
                <a16:creationId xmlns:a16="http://schemas.microsoft.com/office/drawing/2014/main" id="{93283984-A0F4-1689-FBE5-ABE618FE33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0064" y="2469747"/>
            <a:ext cx="4953000" cy="390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Separate Legal Existence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Limited Liability of Stockholders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Transferable Ownership Rights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Ability to Acquire Capital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Continuous Life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Corporate Management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Government Regulations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Additional Taxes</a:t>
            </a:r>
          </a:p>
        </p:txBody>
      </p:sp>
      <p:sp>
        <p:nvSpPr>
          <p:cNvPr id="14" name="AutoShape 17">
            <a:extLst>
              <a:ext uri="{FF2B5EF4-FFF2-40B4-BE49-F238E27FC236}">
                <a16:creationId xmlns:a16="http://schemas.microsoft.com/office/drawing/2014/main" id="{6034895A-6050-77BD-2115-328A0E86349B}"/>
              </a:ext>
            </a:extLst>
          </p:cNvPr>
          <p:cNvSpPr>
            <a:spLocks/>
          </p:cNvSpPr>
          <p:nvPr/>
        </p:nvSpPr>
        <p:spPr bwMode="auto">
          <a:xfrm>
            <a:off x="5843364" y="5035292"/>
            <a:ext cx="533400" cy="1094171"/>
          </a:xfrm>
          <a:prstGeom prst="rightBrace">
            <a:avLst>
              <a:gd name="adj1" fmla="val 21429"/>
              <a:gd name="adj2" fmla="val 50000"/>
            </a:avLst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63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6464" y="1345306"/>
            <a:ext cx="11059657" cy="5347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62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a corporation.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6">
            <a:extLst>
              <a:ext uri="{FF2B5EF4-FFF2-40B4-BE49-F238E27FC236}">
                <a16:creationId xmlns:a16="http://schemas.microsoft.com/office/drawing/2014/main" id="{1D0BAC94-EB33-C80A-C355-8FF286DF25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0579" y="2290490"/>
            <a:ext cx="2819400" cy="1795463"/>
          </a:xfrm>
          <a:prstGeom prst="rect">
            <a:avLst/>
          </a:prstGeom>
          <a:solidFill>
            <a:srgbClr val="FFFF99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Corporation acts under its own name rather than in the name of its stockholders.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413F292-AAEC-7409-35F2-C5A55CE4E8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179" y="145229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Characteristics that distinguish corporations from proprietorships and partnerships.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1DFFF596-DF74-AE4F-D850-E5D32DACAB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8979" y="2519090"/>
            <a:ext cx="4953000" cy="390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Separate Legal Existence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Limited Liability of Stockholders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Transferable Ownership Rights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Ability to Acquire Capital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Continuous Life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Corporate Management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Government Regulations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Additional Taxes</a:t>
            </a:r>
          </a:p>
        </p:txBody>
      </p:sp>
      <p:sp>
        <p:nvSpPr>
          <p:cNvPr id="11" name="Line 7">
            <a:extLst>
              <a:ext uri="{FF2B5EF4-FFF2-40B4-BE49-F238E27FC236}">
                <a16:creationId xmlns:a16="http://schemas.microsoft.com/office/drawing/2014/main" id="{7E80B2EC-A2DE-7A60-2BCF-5BA8B6DA8BAC}"/>
              </a:ext>
            </a:extLst>
          </p:cNvPr>
          <p:cNvSpPr>
            <a:spLocks noChangeShapeType="1"/>
          </p:cNvSpPr>
          <p:nvPr/>
        </p:nvSpPr>
        <p:spPr bwMode="auto">
          <a:xfrm>
            <a:off x="5405179" y="2792896"/>
            <a:ext cx="1066800" cy="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05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6464" y="1345306"/>
            <a:ext cx="11059657" cy="51747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62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a corporation.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6">
            <a:extLst>
              <a:ext uri="{FF2B5EF4-FFF2-40B4-BE49-F238E27FC236}">
                <a16:creationId xmlns:a16="http://schemas.microsoft.com/office/drawing/2014/main" id="{00F0A7F8-A242-6323-C371-3EAE0B4574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5650" y="2850274"/>
            <a:ext cx="2819400" cy="790575"/>
          </a:xfrm>
          <a:prstGeom prst="rect">
            <a:avLst/>
          </a:prstGeom>
          <a:solidFill>
            <a:srgbClr val="FFFF99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Limited to their investment.</a:t>
            </a:r>
          </a:p>
        </p:txBody>
      </p:sp>
      <p:sp>
        <p:nvSpPr>
          <p:cNvPr id="5" name="Line 8">
            <a:extLst>
              <a:ext uri="{FF2B5EF4-FFF2-40B4-BE49-F238E27FC236}">
                <a16:creationId xmlns:a16="http://schemas.microsoft.com/office/drawing/2014/main" id="{051D5ED6-CDA9-D776-47BE-5664FD16F762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8450" y="3259849"/>
            <a:ext cx="381000" cy="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ED9CB4D9-FFF9-BDE9-A5E0-74137185C3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9250" y="1431049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Characteristics that distinguish corporations from proprietorships and partnerships.</a:t>
            </a: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1393D4D1-9ECD-856B-50A9-8AD54B2B3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4050" y="2497849"/>
            <a:ext cx="4953000" cy="390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Separate Legal Existence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Limited Liability of Stockholders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Transferable Ownership Rights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Ability to Acquire Capital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Continuous Life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Corporate Management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Government Regulations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Additional Taxes</a:t>
            </a:r>
          </a:p>
        </p:txBody>
      </p:sp>
    </p:spTree>
    <p:extLst>
      <p:ext uri="{BB962C8B-B14F-4D97-AF65-F5344CB8AC3E}">
        <p14:creationId xmlns:p14="http://schemas.microsoft.com/office/powerpoint/2010/main" val="235457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6464" y="1345306"/>
            <a:ext cx="11059657" cy="5347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62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a corporation.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6">
            <a:extLst>
              <a:ext uri="{FF2B5EF4-FFF2-40B4-BE49-F238E27FC236}">
                <a16:creationId xmlns:a16="http://schemas.microsoft.com/office/drawing/2014/main" id="{14FC1C02-8096-BC8B-F853-250472121E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6593" y="3307474"/>
            <a:ext cx="2819400" cy="790575"/>
          </a:xfrm>
          <a:prstGeom prst="rect">
            <a:avLst/>
          </a:prstGeom>
          <a:solidFill>
            <a:srgbClr val="FFFF99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Shareholders may sell their stock.</a:t>
            </a:r>
          </a:p>
        </p:txBody>
      </p:sp>
      <p:sp>
        <p:nvSpPr>
          <p:cNvPr id="5" name="Line 7">
            <a:extLst>
              <a:ext uri="{FF2B5EF4-FFF2-40B4-BE49-F238E27FC236}">
                <a16:creationId xmlns:a16="http://schemas.microsoft.com/office/drawing/2014/main" id="{820D1995-3F7D-5F80-A102-1BA96448B143}"/>
              </a:ext>
            </a:extLst>
          </p:cNvPr>
          <p:cNvSpPr>
            <a:spLocks noChangeShapeType="1"/>
          </p:cNvSpPr>
          <p:nvPr/>
        </p:nvSpPr>
        <p:spPr bwMode="auto">
          <a:xfrm>
            <a:off x="6586993" y="3717049"/>
            <a:ext cx="533400" cy="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302E2EB1-F9CA-3205-E80C-68288A7198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0193" y="1431049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Characteristics that distinguish corporations from proprietorships and partnerships.</a:t>
            </a: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8E38428B-F116-7C1B-5201-CFE92DA1DE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4993" y="2497849"/>
            <a:ext cx="4953000" cy="390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Separate Legal Existence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Limited Liability of Stockholders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Transferable Ownership Rights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Ability to Acquire Capital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Continuous Life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Corporate Management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Government Regulations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Additional Taxes</a:t>
            </a:r>
          </a:p>
        </p:txBody>
      </p:sp>
    </p:spTree>
    <p:extLst>
      <p:ext uri="{BB962C8B-B14F-4D97-AF65-F5344CB8AC3E}">
        <p14:creationId xmlns:p14="http://schemas.microsoft.com/office/powerpoint/2010/main" val="163011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7"/>
            <a:ext cx="11059657" cy="5166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62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Partnerships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6">
            <a:extLst>
              <a:ext uri="{FF2B5EF4-FFF2-40B4-BE49-F238E27FC236}">
                <a16:creationId xmlns:a16="http://schemas.microsoft.com/office/drawing/2014/main" id="{E31ACDD5-1A02-4960-A870-8DDC3814C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63129" y="3491289"/>
            <a:ext cx="2819400" cy="1460500"/>
          </a:xfrm>
          <a:prstGeom prst="rect">
            <a:avLst/>
          </a:prstGeom>
          <a:solidFill>
            <a:srgbClr val="FFFF99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Corporation can obtain capital through the issuance of stock.</a:t>
            </a:r>
          </a:p>
        </p:txBody>
      </p:sp>
      <p:sp>
        <p:nvSpPr>
          <p:cNvPr id="5" name="Line 7">
            <a:extLst>
              <a:ext uri="{FF2B5EF4-FFF2-40B4-BE49-F238E27FC236}">
                <a16:creationId xmlns:a16="http://schemas.microsoft.com/office/drawing/2014/main" id="{50E8FBB5-9F49-FD93-FACF-34937B1D358D}"/>
              </a:ext>
            </a:extLst>
          </p:cNvPr>
          <p:cNvSpPr>
            <a:spLocks noChangeShapeType="1"/>
          </p:cNvSpPr>
          <p:nvPr/>
        </p:nvSpPr>
        <p:spPr bwMode="auto">
          <a:xfrm>
            <a:off x="5967729" y="4113589"/>
            <a:ext cx="990600" cy="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F920F9B6-816E-EDCE-BD61-B46C7028B0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6729" y="1370389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Characteristics that distinguish corporations from proprietorships and partnerships.</a:t>
            </a: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41FE3025-5C58-4784-AD9F-B6B30557A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1529" y="2437189"/>
            <a:ext cx="4953000" cy="390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Separate Legal Existence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Limited Liability of Stockholders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Transferable Ownership Rights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Ability to Acquire Capital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Continuous Life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Corporate Management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Government Regulations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Additional Taxes</a:t>
            </a:r>
          </a:p>
        </p:txBody>
      </p:sp>
    </p:spTree>
    <p:extLst>
      <p:ext uri="{BB962C8B-B14F-4D97-AF65-F5344CB8AC3E}">
        <p14:creationId xmlns:p14="http://schemas.microsoft.com/office/powerpoint/2010/main" val="246621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231790"/>
            <a:ext cx="11059657" cy="53572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6624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SzPct val="80000"/>
            </a:pPr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Partnerships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6">
            <a:extLst>
              <a:ext uri="{FF2B5EF4-FFF2-40B4-BE49-F238E27FC236}">
                <a16:creationId xmlns:a16="http://schemas.microsoft.com/office/drawing/2014/main" id="{F267920A-9311-0AD8-20BE-E0DF32EBF3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933" y="3452951"/>
            <a:ext cx="2819400" cy="2465388"/>
          </a:xfrm>
          <a:prstGeom prst="rect">
            <a:avLst/>
          </a:prstGeom>
          <a:solidFill>
            <a:srgbClr val="FFFF99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Continuance as a going concern is not affected by the withdrawal, death, or incapacity of a stockholder, employee, or officer.</a:t>
            </a:r>
          </a:p>
        </p:txBody>
      </p:sp>
      <p:sp>
        <p:nvSpPr>
          <p:cNvPr id="5" name="Line 7">
            <a:extLst>
              <a:ext uri="{FF2B5EF4-FFF2-40B4-BE49-F238E27FC236}">
                <a16:creationId xmlns:a16="http://schemas.microsoft.com/office/drawing/2014/main" id="{C53F5B4C-37BE-6FF1-2DE9-9E2B8D1B8B2B}"/>
              </a:ext>
            </a:extLst>
          </p:cNvPr>
          <p:cNvSpPr>
            <a:spLocks noChangeShapeType="1"/>
          </p:cNvSpPr>
          <p:nvPr/>
        </p:nvSpPr>
        <p:spPr bwMode="auto">
          <a:xfrm>
            <a:off x="4702533" y="4608651"/>
            <a:ext cx="2133600" cy="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B8DA9685-8E19-7CBE-2CDC-61F717821A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4533" y="1332051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Characteristics that distinguish corporations from proprietorships and partnerships.</a:t>
            </a: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F25C6AC8-1C6E-3A11-D938-C2B901A2A2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9333" y="2398851"/>
            <a:ext cx="4953000" cy="390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Separate Legal Existence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Limited Liability of Stockholders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Transferable Ownership Rights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Ability to Acquire Capital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Continuous Life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Corporate Management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Government Regulations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Additional Taxes</a:t>
            </a:r>
          </a:p>
        </p:txBody>
      </p:sp>
    </p:spTree>
    <p:extLst>
      <p:ext uri="{BB962C8B-B14F-4D97-AF65-F5344CB8AC3E}">
        <p14:creationId xmlns:p14="http://schemas.microsoft.com/office/powerpoint/2010/main" val="68760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F62CA8C7-98C1-1A18-AC52-7E7455C714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0579" y="3989981"/>
            <a:ext cx="2819400" cy="2462213"/>
          </a:xfrm>
          <a:prstGeom prst="rect">
            <a:avLst/>
          </a:prstGeom>
          <a:solidFill>
            <a:srgbClr val="FFFF99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Separation of ownership and management often reduces an owner’s ability to actively manage the company.</a:t>
            </a:r>
          </a:p>
        </p:txBody>
      </p:sp>
      <p:sp>
        <p:nvSpPr>
          <p:cNvPr id="8" name="Line 7">
            <a:extLst>
              <a:ext uri="{FF2B5EF4-FFF2-40B4-BE49-F238E27FC236}">
                <a16:creationId xmlns:a16="http://schemas.microsoft.com/office/drawing/2014/main" id="{0B287CB7-0F04-9E6A-0C6A-B18D5044720B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0379" y="5232994"/>
            <a:ext cx="1371600" cy="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8D8D075-193D-3956-E263-90FDE3B460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179" y="1499194"/>
            <a:ext cx="6172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Characteristics that distinguish corporations from proprietorships and partnerships.</a:t>
            </a:r>
          </a:p>
        </p:txBody>
      </p:sp>
      <p:sp>
        <p:nvSpPr>
          <p:cNvPr id="11" name="Text Box 2">
            <a:extLst>
              <a:ext uri="{FF2B5EF4-FFF2-40B4-BE49-F238E27FC236}">
                <a16:creationId xmlns:a16="http://schemas.microsoft.com/office/drawing/2014/main" id="{EB9D4F13-CACD-39EA-687D-319E20B506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8979" y="2565994"/>
            <a:ext cx="4953000" cy="390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Separate Legal Existence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Limited Liability of Stockholders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Transferable Ownership Rights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Ability to Acquire Capital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Continuous Life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Corporate Management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Government Regulations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Additional Taxes</a:t>
            </a:r>
          </a:p>
        </p:txBody>
      </p:sp>
    </p:spTree>
    <p:extLst>
      <p:ext uri="{BB962C8B-B14F-4D97-AF65-F5344CB8AC3E}">
        <p14:creationId xmlns:p14="http://schemas.microsoft.com/office/powerpoint/2010/main" val="40539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231790"/>
            <a:ext cx="11059657" cy="53572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7" y="583658"/>
            <a:ext cx="77300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Characteristics of a Corporation</a:t>
            </a:r>
          </a:p>
          <a:p>
            <a:endParaRPr lang="en-US" altLang="en-US" sz="2800" b="1" dirty="0">
              <a:solidFill>
                <a:schemeClr val="tx2">
                  <a:lumMod val="75000"/>
                </a:schemeClr>
              </a:solidFill>
              <a:latin typeface="Liberation Sans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 Box 2">
            <a:extLst>
              <a:ext uri="{FF2B5EF4-FFF2-40B4-BE49-F238E27FC236}">
                <a16:creationId xmlns:a16="http://schemas.microsoft.com/office/drawing/2014/main" id="{3B357C2F-F45E-E977-1AEF-D3910F0D3B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0409" y="2395540"/>
            <a:ext cx="4953000" cy="390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Separate Legal Existence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Limited Liability of Stockholders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Transferable Ownership Rights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Ability to Acquire Capital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Continuous Life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Corporate Management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Government Regulations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Additional Taxes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1CD4AEFD-2468-2ADF-C00E-2255D5E6A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5609" y="132874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Characteristics that distinguish corporations from proprietorships and partnerships.</a:t>
            </a:r>
          </a:p>
        </p:txBody>
      </p:sp>
      <p:sp>
        <p:nvSpPr>
          <p:cNvPr id="14" name="Line 7">
            <a:extLst>
              <a:ext uri="{FF2B5EF4-FFF2-40B4-BE49-F238E27FC236}">
                <a16:creationId xmlns:a16="http://schemas.microsoft.com/office/drawing/2014/main" id="{165D1AC7-CC7B-2801-F628-7DF6EF328F9A}"/>
              </a:ext>
            </a:extLst>
          </p:cNvPr>
          <p:cNvSpPr>
            <a:spLocks noChangeShapeType="1"/>
          </p:cNvSpPr>
          <p:nvPr/>
        </p:nvSpPr>
        <p:spPr bwMode="auto">
          <a:xfrm>
            <a:off x="5920409" y="5595940"/>
            <a:ext cx="1143000" cy="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AB2D58-865C-1321-A050-4F16CA5CA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009" y="3525840"/>
            <a:ext cx="2895600" cy="267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989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53496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Line 7">
            <a:extLst>
              <a:ext uri="{FF2B5EF4-FFF2-40B4-BE49-F238E27FC236}">
                <a16:creationId xmlns:a16="http://schemas.microsoft.com/office/drawing/2014/main" id="{2324EB78-3BC7-011A-0811-4EC47DB6E8D9}"/>
              </a:ext>
            </a:extLst>
          </p:cNvPr>
          <p:cNvSpPr>
            <a:spLocks noChangeShapeType="1"/>
          </p:cNvSpPr>
          <p:nvPr/>
        </p:nvSpPr>
        <p:spPr bwMode="auto">
          <a:xfrm>
            <a:off x="5259250" y="6127347"/>
            <a:ext cx="1143000" cy="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10A986EC-9BBE-3D83-2E23-860FEDC8CF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3050" y="1402947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300" dirty="0">
                <a:latin typeface="Liberation Sans" panose="020B0604020202020204" pitchFamily="34" charset="0"/>
              </a:rPr>
              <a:t>Characteristics that distinguish corporations from proprietorships and partnerships.</a:t>
            </a: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2C43ABE4-2E1F-B7A6-A524-24A0F0122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7850" y="2469747"/>
            <a:ext cx="4953000" cy="390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Separate Legal Existence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Limited Liability of Stockholders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Transferable Ownership Rights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Ability to Acquire Capital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Continuous Life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Corporate Management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Government Regulations</a:t>
            </a:r>
          </a:p>
          <a:p>
            <a:pPr algn="l">
              <a:lnSpc>
                <a:spcPct val="110000"/>
              </a:lnSpc>
              <a:spcBef>
                <a:spcPct val="35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Additional Taxes</a:t>
            </a: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8C8B7F66-F062-4ED2-E81F-84BFFB56A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9450" y="3890560"/>
            <a:ext cx="2819400" cy="2465387"/>
          </a:xfrm>
          <a:prstGeom prst="rect">
            <a:avLst/>
          </a:prstGeom>
          <a:solidFill>
            <a:srgbClr val="FFFF99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200" dirty="0">
                <a:latin typeface="Liberation Sans" panose="020B0604020202020204" pitchFamily="34" charset="0"/>
              </a:rPr>
              <a:t>Corporations pay income taxes as a separate legal entity and in addition, stockholders pay taxes on cash dividends.</a:t>
            </a:r>
          </a:p>
        </p:txBody>
      </p:sp>
    </p:spTree>
    <p:extLst>
      <p:ext uri="{BB962C8B-B14F-4D97-AF65-F5344CB8AC3E}">
        <p14:creationId xmlns:p14="http://schemas.microsoft.com/office/powerpoint/2010/main" val="204635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6171" y="1342111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Business Sectors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6" name="TextBox 2">
            <a:extLst>
              <a:ext uri="{FF2B5EF4-FFF2-40B4-BE49-F238E27FC236}">
                <a16:creationId xmlns:a16="http://schemas.microsoft.com/office/drawing/2014/main" id="{03EF4B18-3C35-FFC9-5F9D-4A619E8C7007}"/>
              </a:ext>
            </a:extLst>
          </p:cNvPr>
          <p:cNvSpPr txBox="1"/>
          <p:nvPr/>
        </p:nvSpPr>
        <p:spPr>
          <a:xfrm>
            <a:off x="2962664" y="2358265"/>
            <a:ext cx="459686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" sz="2000" dirty="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rPr>
              <a:t>👉 </a:t>
            </a:r>
            <a:r>
              <a:rPr lang="en-US" sz="2000" b="1" dirty="0"/>
              <a:t>Service-sector companies </a:t>
            </a:r>
          </a:p>
        </p:txBody>
      </p:sp>
      <p:sp>
        <p:nvSpPr>
          <p:cNvPr id="17" name="TextBox 5">
            <a:extLst>
              <a:ext uri="{FF2B5EF4-FFF2-40B4-BE49-F238E27FC236}">
                <a16:creationId xmlns:a16="http://schemas.microsoft.com/office/drawing/2014/main" id="{D8FC1306-76AE-931C-F63B-F5FA8A9F3CC4}"/>
              </a:ext>
            </a:extLst>
          </p:cNvPr>
          <p:cNvSpPr txBox="1"/>
          <p:nvPr/>
        </p:nvSpPr>
        <p:spPr>
          <a:xfrm>
            <a:off x="2909830" y="3261314"/>
            <a:ext cx="500382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000" b="1" dirty="0"/>
              <a:t> </a:t>
            </a:r>
            <a:r>
              <a:rPr lang="en" sz="2000" dirty="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rPr>
              <a:t>👉 </a:t>
            </a:r>
            <a:r>
              <a:rPr lang="en-US" sz="2000" b="1" dirty="0"/>
              <a:t>Merchandising-sector companies </a:t>
            </a:r>
          </a:p>
        </p:txBody>
      </p:sp>
      <p:sp>
        <p:nvSpPr>
          <p:cNvPr id="18" name="TextBox 7">
            <a:extLst>
              <a:ext uri="{FF2B5EF4-FFF2-40B4-BE49-F238E27FC236}">
                <a16:creationId xmlns:a16="http://schemas.microsoft.com/office/drawing/2014/main" id="{83B3A8CA-121F-FE03-5E70-139651B777C6}"/>
              </a:ext>
            </a:extLst>
          </p:cNvPr>
          <p:cNvSpPr txBox="1"/>
          <p:nvPr/>
        </p:nvSpPr>
        <p:spPr>
          <a:xfrm>
            <a:off x="2886630" y="4117192"/>
            <a:ext cx="62155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" sz="2000" dirty="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rPr>
              <a:t>👉</a:t>
            </a:r>
            <a:r>
              <a:rPr lang="en" sz="2400" b="1" dirty="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rPr>
              <a:t> </a:t>
            </a:r>
            <a:r>
              <a:rPr lang="en-US" sz="2400" b="1" dirty="0"/>
              <a:t>Manufacturing-sector companies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0C2EFF4-6D97-ADE0-311B-10B84F9147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609" y="2352675"/>
            <a:ext cx="1971345" cy="51269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3A6B3F-F16C-3E58-C3BA-9C13ADC746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3857" y="3119399"/>
            <a:ext cx="1593352" cy="7562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60FAA5D-73FB-41D5-C953-A25B7AB445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565" y="4695691"/>
            <a:ext cx="1585910" cy="102691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EBEF5CE-B901-2510-1F08-06A772F18B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4839" y="4751291"/>
            <a:ext cx="1597442" cy="95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76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171845A-0869-2053-CB82-A7B7C9E668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437" y="1848143"/>
            <a:ext cx="2948099" cy="5735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504B64-0B74-04EE-98B2-1069AFAF0A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9263" y="3838022"/>
            <a:ext cx="2166670" cy="6931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67A7ED-6D2D-1986-EF04-A12C25CD1F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5253" y="1784620"/>
            <a:ext cx="1387980" cy="7402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0FF483-F7C9-D7CA-CDE6-5F712F0034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0419" y="2594682"/>
            <a:ext cx="1719176" cy="13092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A32C4E-9E30-464F-3749-0E849FCB9B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06228" y="4912513"/>
            <a:ext cx="3001845" cy="5735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87EFA2A-ED40-B806-1F38-314F697A55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42007" y="2676589"/>
            <a:ext cx="1369800" cy="112429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EE4606-003F-5126-D150-B3D4EC50DB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19076" y="1809819"/>
            <a:ext cx="1238250" cy="101321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7D94306-B223-DB4A-D780-11026BAE1B5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07925" y="4865619"/>
            <a:ext cx="1886778" cy="5351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C4062D-42C3-7338-ABC8-6B9E169B458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29270" y="3912708"/>
            <a:ext cx="3993700" cy="80751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20C52A-DD20-C876-978B-95FE05B3CB6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01801" y="2664452"/>
            <a:ext cx="2077681" cy="140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08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FE683B9-7E71-57F3-6DD7-966DC6D79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487" y="1737622"/>
            <a:ext cx="7858363" cy="4146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90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2610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66026C-EDD0-AC9E-2935-AF7BE927C5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808" y="1737622"/>
            <a:ext cx="7169817" cy="414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33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7548" y="1345306"/>
            <a:ext cx="11059657" cy="48403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38138" y="58365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Financial Statements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99CF5CD-1998-CE63-F7A8-4052C7B2C8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97" y="138950"/>
            <a:ext cx="11432605" cy="6580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8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953</TotalTime>
  <Words>2329</Words>
  <Application>Microsoft Office PowerPoint</Application>
  <PresentationFormat>Widescreen</PresentationFormat>
  <Paragraphs>491</Paragraphs>
  <Slides>58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6" baseType="lpstr">
      <vt:lpstr>Arial</vt:lpstr>
      <vt:lpstr>Barlow</vt:lpstr>
      <vt:lpstr>Calibri</vt:lpstr>
      <vt:lpstr>Calibri Light</vt:lpstr>
      <vt:lpstr>Liberation Sans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Hussein</cp:lastModifiedBy>
  <cp:revision>21</cp:revision>
  <dcterms:created xsi:type="dcterms:W3CDTF">2023-04-29T09:08:23Z</dcterms:created>
  <dcterms:modified xsi:type="dcterms:W3CDTF">2023-11-10T16:59:14Z</dcterms:modified>
</cp:coreProperties>
</file>