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Lst>
  <p:notesMasterIdLst>
    <p:notesMasterId r:id="rId55"/>
  </p:notesMasterIdLst>
  <p:sldIdLst>
    <p:sldId id="573" r:id="rId5"/>
    <p:sldId id="303" r:id="rId6"/>
    <p:sldId id="529" r:id="rId7"/>
    <p:sldId id="571" r:id="rId8"/>
    <p:sldId id="574" r:id="rId9"/>
    <p:sldId id="638" r:id="rId10"/>
    <p:sldId id="632" r:id="rId11"/>
    <p:sldId id="633" r:id="rId12"/>
    <p:sldId id="634" r:id="rId13"/>
    <p:sldId id="635" r:id="rId14"/>
    <p:sldId id="636" r:id="rId15"/>
    <p:sldId id="615" r:id="rId16"/>
    <p:sldId id="616" r:id="rId17"/>
    <p:sldId id="617" r:id="rId18"/>
    <p:sldId id="618" r:id="rId19"/>
    <p:sldId id="619" r:id="rId20"/>
    <p:sldId id="620" r:id="rId21"/>
    <p:sldId id="621" r:id="rId22"/>
    <p:sldId id="622" r:id="rId23"/>
    <p:sldId id="623" r:id="rId24"/>
    <p:sldId id="624" r:id="rId25"/>
    <p:sldId id="637" r:id="rId26"/>
    <p:sldId id="625" r:id="rId27"/>
    <p:sldId id="626" r:id="rId28"/>
    <p:sldId id="627" r:id="rId29"/>
    <p:sldId id="628" r:id="rId30"/>
    <p:sldId id="630" r:id="rId31"/>
    <p:sldId id="631" r:id="rId32"/>
    <p:sldId id="583" r:id="rId33"/>
    <p:sldId id="584" r:id="rId34"/>
    <p:sldId id="585" r:id="rId35"/>
    <p:sldId id="586" r:id="rId36"/>
    <p:sldId id="587" r:id="rId37"/>
    <p:sldId id="588" r:id="rId38"/>
    <p:sldId id="589" r:id="rId39"/>
    <p:sldId id="590" r:id="rId40"/>
    <p:sldId id="591" r:id="rId41"/>
    <p:sldId id="603" r:id="rId42"/>
    <p:sldId id="639" r:id="rId43"/>
    <p:sldId id="604" r:id="rId44"/>
    <p:sldId id="605" r:id="rId45"/>
    <p:sldId id="606" r:id="rId46"/>
    <p:sldId id="608" r:id="rId47"/>
    <p:sldId id="610" r:id="rId48"/>
    <p:sldId id="611" r:id="rId49"/>
    <p:sldId id="612" r:id="rId50"/>
    <p:sldId id="613" r:id="rId51"/>
    <p:sldId id="614" r:id="rId52"/>
    <p:sldId id="517"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3"/>
            <p14:sldId id="303"/>
            <p14:sldId id="529"/>
            <p14:sldId id="571"/>
            <p14:sldId id="574"/>
            <p14:sldId id="638"/>
            <p14:sldId id="632"/>
            <p14:sldId id="633"/>
            <p14:sldId id="634"/>
            <p14:sldId id="635"/>
            <p14:sldId id="636"/>
            <p14:sldId id="615"/>
            <p14:sldId id="616"/>
            <p14:sldId id="617"/>
            <p14:sldId id="618"/>
            <p14:sldId id="619"/>
            <p14:sldId id="620"/>
            <p14:sldId id="621"/>
            <p14:sldId id="622"/>
            <p14:sldId id="623"/>
            <p14:sldId id="624"/>
            <p14:sldId id="637"/>
            <p14:sldId id="625"/>
            <p14:sldId id="626"/>
            <p14:sldId id="627"/>
            <p14:sldId id="628"/>
            <p14:sldId id="630"/>
            <p14:sldId id="631"/>
            <p14:sldId id="583"/>
            <p14:sldId id="584"/>
            <p14:sldId id="585"/>
            <p14:sldId id="586"/>
            <p14:sldId id="587"/>
            <p14:sldId id="588"/>
            <p14:sldId id="589"/>
            <p14:sldId id="590"/>
            <p14:sldId id="591"/>
            <p14:sldId id="603"/>
            <p14:sldId id="639"/>
            <p14:sldId id="604"/>
            <p14:sldId id="605"/>
            <p14:sldId id="606"/>
            <p14:sldId id="608"/>
            <p14:sldId id="610"/>
            <p14:sldId id="611"/>
            <p14:sldId id="612"/>
            <p14:sldId id="613"/>
            <p14:sldId id="614"/>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CEEA83-C909-9E07-E0A8-84D04183BEBE}" v="2" dt="2024-10-21T14:25:35.0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700" y="3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der A." userId="S::bader@midocean.edu.km::3a863d89-fbd8-4688-8bc3-663f5140ee72" providerId="AD" clId="Web-{55CEEA83-C909-9E07-E0A8-84D04183BEBE}"/>
    <pc:docChg chg="modSld">
      <pc:chgData name="Bader A." userId="S::bader@midocean.edu.km::3a863d89-fbd8-4688-8bc3-663f5140ee72" providerId="AD" clId="Web-{55CEEA83-C909-9E07-E0A8-84D04183BEBE}" dt="2024-10-21T14:25:35.066" v="1" actId="20577"/>
      <pc:docMkLst>
        <pc:docMk/>
      </pc:docMkLst>
      <pc:sldChg chg="modSp">
        <pc:chgData name="Bader A." userId="S::bader@midocean.edu.km::3a863d89-fbd8-4688-8bc3-663f5140ee72" providerId="AD" clId="Web-{55CEEA83-C909-9E07-E0A8-84D04183BEBE}" dt="2024-10-21T14:25:35.066" v="1" actId="20577"/>
        <pc:sldMkLst>
          <pc:docMk/>
          <pc:sldMk cId="1576945728" sldId="545"/>
        </pc:sldMkLst>
        <pc:spChg chg="mod">
          <ac:chgData name="Bader A." userId="S::bader@midocean.edu.km::3a863d89-fbd8-4688-8bc3-663f5140ee72" providerId="AD" clId="Web-{55CEEA83-C909-9E07-E0A8-84D04183BEBE}" dt="2024-10-21T14:25:35.066" v="1" actId="20577"/>
          <ac:spMkLst>
            <pc:docMk/>
            <pc:sldMk cId="1576945728" sldId="545"/>
            <ac:spMk id="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29504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662" r:id="rId19"/>
    <p:sldLayoutId id="2147483666" r:id="rId20"/>
    <p:sldLayoutId id="2147483667" r:id="rId2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33017" y="4353914"/>
            <a:ext cx="4798263" cy="1015663"/>
          </a:xfrm>
          <a:prstGeom prst="rect">
            <a:avLst/>
          </a:prstGeom>
          <a:noFill/>
        </p:spPr>
        <p:txBody>
          <a:bodyPr wrap="squar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2382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a:latin typeface="Simplified Arabic" panose="02020603050405020304" pitchFamily="18" charset="-78"/>
                <a:cs typeface="Simplified Arabic" panose="02020603050405020304" pitchFamily="18" charset="-78"/>
              </a:rPr>
              <a:t>MGM 506</a:t>
            </a:r>
          </a:p>
          <a:p>
            <a:r>
              <a:rPr lang="en-US" sz="3200" b="1" dirty="0">
                <a:latin typeface="Simplified Arabic" panose="02020603050405020304" pitchFamily="18" charset="-78"/>
                <a:cs typeface="Simplified Arabic" panose="02020603050405020304" pitchFamily="18" charset="-78"/>
              </a:rPr>
              <a:t>The Management of International </a:t>
            </a:r>
          </a:p>
          <a:p>
            <a:r>
              <a:rPr lang="en-US" sz="3200" b="1" dirty="0">
                <a:latin typeface="Simplified Arabic" panose="02020603050405020304" pitchFamily="18" charset="-78"/>
                <a:cs typeface="Simplified Arabic" panose="02020603050405020304" pitchFamily="18" charset="-78"/>
              </a:rPr>
              <a:t>Business</a:t>
            </a: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a:latin typeface="Simplified Arabic" panose="02020603050405020304" pitchFamily="18" charset="-78"/>
                <a:cs typeface="Simplified Arabic" panose="02020603050405020304" pitchFamily="18" charset="-78"/>
              </a:rPr>
              <a:t>Lecture 1</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5954" y="1390134"/>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b="1" dirty="0" smtClean="0">
                <a:solidFill>
                  <a:srgbClr val="292526"/>
                </a:solidFill>
                <a:latin typeface="Times New Roman" panose="02020603050405020304" pitchFamily="18" charset="0"/>
                <a:cs typeface="Times New Roman" panose="02020603050405020304" pitchFamily="18" charset="0"/>
              </a:rPr>
              <a:t>EVOLUTION </a:t>
            </a:r>
            <a:r>
              <a:rPr lang="en-US" sz="2800" b="1" dirty="0">
                <a:solidFill>
                  <a:srgbClr val="292526"/>
                </a:solidFill>
                <a:latin typeface="Times New Roman" panose="02020603050405020304" pitchFamily="18" charset="0"/>
                <a:cs typeface="Times New Roman" panose="02020603050405020304" pitchFamily="18" charset="0"/>
              </a:rPr>
              <a:t>OF INTERNATIONAL </a:t>
            </a:r>
            <a:r>
              <a:rPr lang="en-US" sz="2800" b="1" dirty="0" smtClean="0">
                <a:solidFill>
                  <a:srgbClr val="292526"/>
                </a:solidFill>
                <a:latin typeface="Times New Roman" panose="02020603050405020304" pitchFamily="18" charset="0"/>
                <a:cs typeface="Times New Roman" panose="02020603050405020304" pitchFamily="18" charset="0"/>
              </a:rPr>
              <a:t>BUSINESS</a:t>
            </a:r>
          </a:p>
          <a:p>
            <a:pPr algn="just"/>
            <a:endParaRPr lang="en-US" sz="2800" b="1" dirty="0" smtClean="0">
              <a:solidFill>
                <a:srgbClr val="292526"/>
              </a:solidFill>
              <a:latin typeface="Times New Roman" panose="02020603050405020304" pitchFamily="18" charset="0"/>
              <a:cs typeface="Times New Roman" panose="02020603050405020304" pitchFamily="18" charset="0"/>
            </a:endParaRPr>
          </a:p>
          <a:p>
            <a:pPr algn="just"/>
            <a:endParaRPr lang="en-US" sz="2800" b="1" dirty="0">
              <a:solidFill>
                <a:srgbClr val="292526"/>
              </a:solidFill>
              <a:latin typeface="Times New Roman" panose="02020603050405020304" pitchFamily="18" charset="0"/>
              <a:cs typeface="Times New Roman" panose="02020603050405020304" pitchFamily="18" charset="0"/>
            </a:endParaRPr>
          </a:p>
          <a:p>
            <a:pPr algn="just"/>
            <a:endParaRPr lang="en-US" sz="2800" b="1"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b="1" dirty="0" smtClean="0">
                <a:solidFill>
                  <a:srgbClr val="292526"/>
                </a:solidFill>
                <a:latin typeface="Times New Roman" panose="02020603050405020304" pitchFamily="18" charset="0"/>
                <a:cs typeface="Times New Roman" panose="02020603050405020304" pitchFamily="18" charset="0"/>
              </a:rPr>
              <a:t> </a:t>
            </a:r>
            <a:r>
              <a:rPr lang="en-US" sz="2800" b="1" dirty="0" smtClean="0">
                <a:solidFill>
                  <a:srgbClr val="292526"/>
                </a:solidFill>
                <a:latin typeface="Times New Roman" panose="02020603050405020304" pitchFamily="18" charset="0"/>
                <a:cs typeface="Times New Roman" panose="02020603050405020304" pitchFamily="18" charset="0"/>
              </a:rPr>
              <a:t>CHARACTERISTIC FEATURES OF INTERNATIONAL BUSINESS</a:t>
            </a:r>
            <a:r>
              <a:rPr lang="en-US" sz="2400" b="1" dirty="0" smtClean="0">
                <a:solidFill>
                  <a:srgbClr val="292526"/>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b="1"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b="1" dirty="0" smtClean="0">
                <a:solidFill>
                  <a:srgbClr val="292526"/>
                </a:solidFill>
                <a:latin typeface="Times New Roman" panose="02020603050405020304" pitchFamily="18" charset="0"/>
                <a:cs typeface="Times New Roman" panose="02020603050405020304" pitchFamily="18" charset="0"/>
              </a:rPr>
              <a:t> </a:t>
            </a:r>
            <a:r>
              <a:rPr lang="en-US" sz="2800" b="1" dirty="0">
                <a:solidFill>
                  <a:srgbClr val="292526"/>
                </a:solidFill>
                <a:latin typeface="Times New Roman" panose="02020603050405020304" pitchFamily="18" charset="0"/>
                <a:cs typeface="Times New Roman" panose="02020603050405020304" pitchFamily="18" charset="0"/>
              </a:rPr>
              <a:t>FACTORS AFFECTING INTERNATIONAL BUSINESS</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8" name="TextBox 17"/>
          <p:cNvSpPr txBox="1"/>
          <p:nvPr/>
        </p:nvSpPr>
        <p:spPr>
          <a:xfrm>
            <a:off x="1780587" y="634980"/>
            <a:ext cx="5466489"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Learning objectives </a:t>
            </a:r>
          </a:p>
        </p:txBody>
      </p:sp>
      <p:sp>
        <p:nvSpPr>
          <p:cNvPr id="19" name="Rectangle 18"/>
          <p:cNvSpPr/>
          <p:nvPr/>
        </p:nvSpPr>
        <p:spPr>
          <a:xfrm>
            <a:off x="545329" y="2823138"/>
            <a:ext cx="9446689" cy="523220"/>
          </a:xfrm>
          <a:prstGeom prst="rect">
            <a:avLst/>
          </a:prstGeom>
        </p:spPr>
        <p:txBody>
          <a:bodyPr wrap="none">
            <a:spAutoFit/>
          </a:bodyPr>
          <a:lstStyle/>
          <a:p>
            <a:pPr marL="342900" indent="-3429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Changing Profile of the Global Business </a:t>
            </a:r>
            <a:r>
              <a:rPr lang="en-US" sz="2800" b="1" dirty="0" smtClean="0">
                <a:latin typeface="Times New Roman" panose="02020603050405020304" pitchFamily="18" charset="0"/>
                <a:cs typeface="Times New Roman" panose="02020603050405020304" pitchFamily="18" charset="0"/>
              </a:rPr>
              <a:t>Environment</a:t>
            </a:r>
            <a:endParaRPr lang="en-US" sz="28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485217" y="5271741"/>
            <a:ext cx="7375737" cy="523220"/>
          </a:xfrm>
          <a:prstGeom prst="rect">
            <a:avLst/>
          </a:prstGeom>
        </p:spPr>
        <p:txBody>
          <a:bodyPr wrap="non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Changing Scenario of International Business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5954" y="1493654"/>
            <a:ext cx="11678037" cy="5029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51740" y="1794563"/>
            <a:ext cx="11047570"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we are in the midst of a transition period in which economic competition and international business are the new arenas for international  rivalry.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International business is the instrument, multinational companies (MNCs)  are the force, and international managers are the strategists with which nations attempt to gain a competitive advantage.</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 such an environment, it is vital for us to  understand and learn how to manage international business. </a:t>
            </a:r>
          </a:p>
        </p:txBody>
      </p:sp>
      <p:sp>
        <p:nvSpPr>
          <p:cNvPr id="9" name="TextBox 8"/>
          <p:cNvSpPr txBox="1"/>
          <p:nvPr/>
        </p:nvSpPr>
        <p:spPr>
          <a:xfrm>
            <a:off x="2360817" y="518871"/>
            <a:ext cx="5466489"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380685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beverages you drink might be produced in India, but with the </a:t>
            </a:r>
            <a:r>
              <a:rPr lang="en-US" sz="2800" dirty="0" smtClean="0">
                <a:solidFill>
                  <a:srgbClr val="292526"/>
                </a:solidFill>
                <a:latin typeface="Times New Roman" panose="02020603050405020304" pitchFamily="18" charset="0"/>
                <a:cs typeface="Times New Roman" panose="02020603050405020304" pitchFamily="18" charset="0"/>
              </a:rPr>
              <a:t>collaboration</a:t>
            </a:r>
            <a:r>
              <a:rPr lang="ar-AE" sz="2800" dirty="0" smtClean="0">
                <a:solidFill>
                  <a:srgbClr val="292526"/>
                </a:solidFill>
                <a:latin typeface="Times New Roman" panose="02020603050405020304" pitchFamily="18" charset="0"/>
                <a:cs typeface="Times New Roman" panose="02020603050405020304" pitchFamily="18" charset="0"/>
              </a:rPr>
              <a:t> </a:t>
            </a:r>
            <a:r>
              <a:rPr lang="en-US" sz="2800" dirty="0" smtClean="0">
                <a:solidFill>
                  <a:srgbClr val="292526"/>
                </a:solidFill>
                <a:latin typeface="Times New Roman" panose="02020603050405020304" pitchFamily="18" charset="0"/>
                <a:cs typeface="Times New Roman" panose="02020603050405020304" pitchFamily="18" charset="0"/>
              </a:rPr>
              <a:t>of </a:t>
            </a:r>
            <a:r>
              <a:rPr lang="en-US" sz="2800" dirty="0">
                <a:solidFill>
                  <a:srgbClr val="292526"/>
                </a:solidFill>
                <a:latin typeface="Times New Roman" panose="02020603050405020304" pitchFamily="18" charset="0"/>
                <a:cs typeface="Times New Roman" panose="02020603050405020304" pitchFamily="18" charset="0"/>
              </a:rPr>
              <a:t>a USA company</a:t>
            </a:r>
            <a:r>
              <a:rPr lang="en-US" sz="2800" dirty="0" smtClean="0">
                <a:solidFill>
                  <a:srgbClr val="292526"/>
                </a:solidFill>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 </a:t>
            </a:r>
            <a:r>
              <a:rPr lang="en-US" sz="2800" dirty="0">
                <a:solidFill>
                  <a:srgbClr val="292526"/>
                </a:solidFill>
                <a:latin typeface="Times New Roman" panose="02020603050405020304" pitchFamily="18" charset="0"/>
                <a:cs typeface="Times New Roman" panose="02020603050405020304" pitchFamily="18" charset="0"/>
              </a:rPr>
              <a:t>The tea you drink is prepared from the tea powder produced </a:t>
            </a:r>
            <a:r>
              <a:rPr lang="en-US" sz="2800" dirty="0" smtClean="0">
                <a:solidFill>
                  <a:srgbClr val="292526"/>
                </a:solidFill>
                <a:latin typeface="Times New Roman" panose="02020603050405020304" pitchFamily="18" charset="0"/>
                <a:cs typeface="Times New Roman" panose="02020603050405020304" pitchFamily="18" charset="0"/>
              </a:rPr>
              <a:t>in Sri </a:t>
            </a:r>
            <a:r>
              <a:rPr lang="en-US" sz="2800" dirty="0">
                <a:solidFill>
                  <a:srgbClr val="292526"/>
                </a:solidFill>
                <a:latin typeface="Times New Roman" panose="02020603050405020304" pitchFamily="18" charset="0"/>
                <a:cs typeface="Times New Roman" panose="02020603050405020304" pitchFamily="18" charset="0"/>
              </a:rPr>
              <a:t>Lanka. </a:t>
            </a:r>
            <a:endParaRPr lang="en-US" sz="2800" dirty="0" smtClean="0">
              <a:solidFill>
                <a:srgbClr val="292526"/>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spares and hard-disk of the computer you operate might have </a:t>
            </a:r>
            <a:r>
              <a:rPr lang="en-US" sz="2800" dirty="0" smtClean="0">
                <a:solidFill>
                  <a:srgbClr val="292526"/>
                </a:solidFill>
                <a:latin typeface="Times New Roman" panose="02020603050405020304" pitchFamily="18" charset="0"/>
                <a:cs typeface="Times New Roman" panose="02020603050405020304" pitchFamily="18" charset="0"/>
              </a:rPr>
              <a:t>been produced </a:t>
            </a:r>
            <a:r>
              <a:rPr lang="en-US" sz="2800" dirty="0">
                <a:solidFill>
                  <a:srgbClr val="292526"/>
                </a:solidFill>
                <a:latin typeface="Times New Roman" panose="02020603050405020304" pitchFamily="18" charset="0"/>
                <a:cs typeface="Times New Roman" panose="02020603050405020304" pitchFamily="18" charset="0"/>
              </a:rPr>
              <a:t>in the United States of America</a:t>
            </a:r>
            <a:r>
              <a:rPr lang="en-US" sz="2800" dirty="0" smtClean="0">
                <a:solidFill>
                  <a:srgbClr val="292526"/>
                </a:solidFill>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television you watch might have been produced with </a:t>
            </a:r>
            <a:r>
              <a:rPr lang="en-US" sz="2800" dirty="0" smtClean="0">
                <a:solidFill>
                  <a:srgbClr val="292526"/>
                </a:solidFill>
                <a:latin typeface="Times New Roman" panose="02020603050405020304" pitchFamily="18" charset="0"/>
                <a:cs typeface="Times New Roman" panose="02020603050405020304" pitchFamily="18" charset="0"/>
              </a:rPr>
              <a:t>the</a:t>
            </a:r>
            <a:r>
              <a:rPr lang="ar-AE" sz="2800" dirty="0" smtClean="0">
                <a:solidFill>
                  <a:srgbClr val="292526"/>
                </a:solidFill>
                <a:latin typeface="Times New Roman" panose="02020603050405020304" pitchFamily="18" charset="0"/>
                <a:cs typeface="Times New Roman" panose="02020603050405020304" pitchFamily="18" charset="0"/>
              </a:rPr>
              <a:t> </a:t>
            </a:r>
            <a:r>
              <a:rPr lang="en-US" sz="2800" dirty="0" smtClean="0">
                <a:solidFill>
                  <a:srgbClr val="292526"/>
                </a:solidFill>
                <a:latin typeface="Times New Roman" panose="02020603050405020304" pitchFamily="18" charset="0"/>
                <a:cs typeface="Times New Roman" panose="02020603050405020304" pitchFamily="18" charset="0"/>
              </a:rPr>
              <a:t>Japanese </a:t>
            </a:r>
            <a:r>
              <a:rPr lang="en-US" sz="2800" dirty="0">
                <a:solidFill>
                  <a:srgbClr val="292526"/>
                </a:solidFill>
                <a:latin typeface="Times New Roman" panose="02020603050405020304" pitchFamily="18" charset="0"/>
                <a:cs typeface="Times New Roman" panose="02020603050405020304" pitchFamily="18" charset="0"/>
              </a:rPr>
              <a:t>technology. </a:t>
            </a:r>
            <a:endParaRPr lang="en-US" sz="2800" dirty="0" smtClean="0">
              <a:solidFill>
                <a:srgbClr val="292526"/>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shoes you wear might have been produced in Taiwan, </a:t>
            </a:r>
            <a:r>
              <a:rPr lang="en-US" sz="2800" dirty="0" smtClean="0">
                <a:solidFill>
                  <a:srgbClr val="292526"/>
                </a:solidFill>
                <a:latin typeface="Times New Roman" panose="02020603050405020304" pitchFamily="18" charset="0"/>
                <a:cs typeface="Times New Roman" panose="02020603050405020304" pitchFamily="18" charset="0"/>
              </a:rPr>
              <a:t>but remarketed </a:t>
            </a:r>
            <a:r>
              <a:rPr lang="en-US" sz="2800" dirty="0">
                <a:solidFill>
                  <a:srgbClr val="292526"/>
                </a:solidFill>
                <a:latin typeface="Times New Roman" panose="02020603050405020304" pitchFamily="18" charset="0"/>
                <a:cs typeface="Times New Roman" panose="02020603050405020304" pitchFamily="18" charset="0"/>
              </a:rPr>
              <a:t>by an Italian company.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38434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7553" y="1496577"/>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buFont typeface="Arial" panose="020B0604020202020204" pitchFamily="34" charset="0"/>
              <a:buChar char="•"/>
            </a:pPr>
            <a:r>
              <a:rPr lang="en-US" sz="2800" dirty="0" smtClean="0">
                <a:solidFill>
                  <a:srgbClr val="292526"/>
                </a:solidFill>
                <a:latin typeface="TimesNewRoman"/>
              </a:rPr>
              <a:t>You get all these even without visiting or knowing the country of the company where they are produced. </a:t>
            </a:r>
          </a:p>
          <a:p>
            <a:pPr algn="just"/>
            <a:endParaRPr lang="en-US" sz="2800" dirty="0">
              <a:solidFill>
                <a:srgbClr val="292526"/>
              </a:solidFill>
              <a:latin typeface="TimesNewRoman"/>
            </a:endParaRPr>
          </a:p>
          <a:p>
            <a:pPr marL="342900" indent="-342900" algn="just">
              <a:buFont typeface="Arial" panose="020B0604020202020204" pitchFamily="34" charset="0"/>
              <a:buChar char="•"/>
            </a:pPr>
            <a:r>
              <a:rPr lang="en-US" sz="2800" dirty="0" smtClean="0">
                <a:solidFill>
                  <a:srgbClr val="292526"/>
                </a:solidFill>
                <a:latin typeface="TimesNewRoman"/>
              </a:rPr>
              <a:t>All these activities have become a reality due to </a:t>
            </a:r>
            <a:r>
              <a:rPr lang="en-US" sz="2800" dirty="0" smtClean="0">
                <a:solidFill>
                  <a:srgbClr val="292526"/>
                </a:solidFill>
                <a:latin typeface="TimesNewRoman"/>
              </a:rPr>
              <a:t>the operations </a:t>
            </a:r>
            <a:r>
              <a:rPr lang="en-US" sz="2800" dirty="0" smtClean="0">
                <a:solidFill>
                  <a:srgbClr val="292526"/>
                </a:solidFill>
                <a:latin typeface="TimesNewRoman"/>
              </a:rPr>
              <a:t>and activities of international business.</a:t>
            </a:r>
          </a:p>
          <a:p>
            <a:pPr algn="just"/>
            <a:endParaRPr lang="en-US" sz="2800" dirty="0" smtClean="0">
              <a:solidFill>
                <a:srgbClr val="292526"/>
              </a:solidFill>
              <a:latin typeface="TimesNewRoman"/>
              <a:cs typeface="Times New Roman" panose="02020603050405020304" pitchFamily="18" charset="0"/>
            </a:endParaRPr>
          </a:p>
          <a:p>
            <a:pPr marL="457200" indent="-457200" algn="just">
              <a:buFont typeface="Arial" panose="020B0604020202020204" pitchFamily="34" charset="0"/>
              <a:buChar char="•"/>
            </a:pPr>
            <a:r>
              <a:rPr lang="en-US" sz="2800" b="1" dirty="0">
                <a:solidFill>
                  <a:srgbClr val="292526"/>
                </a:solidFill>
                <a:latin typeface="TimesNewRoman"/>
                <a:cs typeface="Times New Roman" panose="02020603050405020304" pitchFamily="18" charset="0"/>
              </a:rPr>
              <a:t>Thus, international business is the process of focusing on the resources of </a:t>
            </a:r>
            <a:r>
              <a:rPr lang="en-US" sz="2800" b="1" dirty="0" smtClean="0">
                <a:solidFill>
                  <a:srgbClr val="292526"/>
                </a:solidFill>
                <a:latin typeface="TimesNewRoman"/>
                <a:cs typeface="Times New Roman" panose="02020603050405020304" pitchFamily="18" charset="0"/>
              </a:rPr>
              <a:t>the globe </a:t>
            </a:r>
            <a:r>
              <a:rPr lang="en-US" sz="2800" b="1" dirty="0">
                <a:solidFill>
                  <a:srgbClr val="292526"/>
                </a:solidFill>
                <a:latin typeface="TimesNewRoman"/>
                <a:cs typeface="Times New Roman" panose="02020603050405020304" pitchFamily="18" charset="0"/>
              </a:rPr>
              <a:t>and objectives of the </a:t>
            </a:r>
            <a:r>
              <a:rPr lang="en-US" sz="2800" b="1" dirty="0" smtClean="0">
                <a:solidFill>
                  <a:srgbClr val="292526"/>
                </a:solidFill>
                <a:latin typeface="TimesNewRoman"/>
                <a:cs typeface="Times New Roman" panose="02020603050405020304" pitchFamily="18" charset="0"/>
              </a:rPr>
              <a:t>organizations </a:t>
            </a:r>
            <a:r>
              <a:rPr lang="en-US" sz="2800" b="1" dirty="0">
                <a:solidFill>
                  <a:srgbClr val="292526"/>
                </a:solidFill>
                <a:latin typeface="TimesNewRoman"/>
                <a:cs typeface="Times New Roman" panose="02020603050405020304" pitchFamily="18" charset="0"/>
              </a:rPr>
              <a:t>on global business opportunities and </a:t>
            </a:r>
            <a:r>
              <a:rPr lang="en-US" sz="2800" b="1" dirty="0" smtClean="0">
                <a:solidFill>
                  <a:srgbClr val="292526"/>
                </a:solidFill>
                <a:latin typeface="TimesNewRoman"/>
                <a:cs typeface="Times New Roman" panose="02020603050405020304" pitchFamily="18" charset="0"/>
              </a:rPr>
              <a:t>threats, in </a:t>
            </a:r>
            <a:r>
              <a:rPr lang="en-US" sz="2800" b="1" dirty="0">
                <a:solidFill>
                  <a:srgbClr val="292526"/>
                </a:solidFill>
                <a:latin typeface="TimesNewRoman"/>
                <a:cs typeface="Times New Roman" panose="02020603050405020304" pitchFamily="18" charset="0"/>
              </a:rPr>
              <a:t>order to produce, buy, sell or exchange of goods/services world-wide</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28384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The origin of international business goes back to human civilization. Historically periods of greater openness to trade have been characterized by stronger but lopsided global </a:t>
            </a:r>
            <a:r>
              <a:rPr lang="en-US" sz="2800" dirty="0">
                <a:solidFill>
                  <a:schemeClr val="tx1"/>
                </a:solidFill>
                <a:latin typeface="Times New Roman" panose="02020603050405020304" pitchFamily="18" charset="0"/>
                <a:cs typeface="Times New Roman" panose="02020603050405020304" pitchFamily="18" charset="0"/>
              </a:rPr>
              <a:t>growth. </a:t>
            </a:r>
            <a:endParaRPr lang="en-US" sz="2800" dirty="0" smtClean="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concept of international business-a broader concept relating </a:t>
            </a:r>
            <a:r>
              <a:rPr lang="en-US" sz="2800" dirty="0" smtClean="0">
                <a:solidFill>
                  <a:schemeClr val="tx1"/>
                </a:solidFill>
                <a:latin typeface="Times New Roman" panose="02020603050405020304" pitchFamily="18" charset="0"/>
                <a:cs typeface="Times New Roman" panose="02020603050405020304" pitchFamily="18" charset="0"/>
              </a:rPr>
              <a:t>to the </a:t>
            </a:r>
            <a:r>
              <a:rPr lang="en-US" sz="2800" dirty="0">
                <a:solidFill>
                  <a:schemeClr val="tx1"/>
                </a:solidFill>
                <a:latin typeface="Times New Roman" panose="02020603050405020304" pitchFamily="18" charset="0"/>
                <a:cs typeface="Times New Roman" panose="02020603050405020304" pitchFamily="18" charset="0"/>
              </a:rPr>
              <a:t>integration of economies and societies, dates back to the 19th century. The </a:t>
            </a:r>
            <a:r>
              <a:rPr lang="en-US" sz="2800" dirty="0" smtClean="0">
                <a:solidFill>
                  <a:schemeClr val="tx1"/>
                </a:solidFill>
                <a:latin typeface="Times New Roman" panose="02020603050405020304" pitchFamily="18" charset="0"/>
                <a:cs typeface="Times New Roman" panose="02020603050405020304" pitchFamily="18" charset="0"/>
              </a:rPr>
              <a:t>first phase of globalization </a:t>
            </a:r>
            <a:r>
              <a:rPr lang="en-US" sz="2800" dirty="0">
                <a:solidFill>
                  <a:schemeClr val="tx1"/>
                </a:solidFill>
                <a:latin typeface="Times New Roman" panose="02020603050405020304" pitchFamily="18" charset="0"/>
                <a:cs typeface="Times New Roman" panose="02020603050405020304" pitchFamily="18" charset="0"/>
              </a:rPr>
              <a:t>began around 1870 and ended with the World War I (</a:t>
            </a:r>
            <a:r>
              <a:rPr lang="en-US" sz="2800" dirty="0" smtClean="0">
                <a:solidFill>
                  <a:schemeClr val="tx1"/>
                </a:solidFill>
                <a:latin typeface="Times New Roman" panose="02020603050405020304" pitchFamily="18" charset="0"/>
                <a:cs typeface="Times New Roman" panose="02020603050405020304" pitchFamily="18" charset="0"/>
              </a:rPr>
              <a:t>1914) driven </a:t>
            </a:r>
            <a:r>
              <a:rPr lang="en-US" sz="2800" dirty="0">
                <a:solidFill>
                  <a:schemeClr val="tx1"/>
                </a:solidFill>
                <a:latin typeface="Times New Roman" panose="02020603050405020304" pitchFamily="18" charset="0"/>
                <a:cs typeface="Times New Roman" panose="02020603050405020304" pitchFamily="18" charset="0"/>
              </a:rPr>
              <a:t>by the industrial revolution in UK, Germany and </a:t>
            </a:r>
            <a:r>
              <a:rPr lang="en-US" sz="2800" dirty="0" smtClean="0">
                <a:solidFill>
                  <a:schemeClr val="tx1"/>
                </a:solidFill>
                <a:latin typeface="Times New Roman" panose="02020603050405020304" pitchFamily="18" charset="0"/>
                <a:cs typeface="Times New Roman" panose="02020603050405020304" pitchFamily="18" charset="0"/>
              </a:rPr>
              <a:t>USA.</a:t>
            </a:r>
            <a:endParaRPr lang="en-US" sz="2800" dirty="0">
              <a:solidFill>
                <a:schemeClr val="tx1"/>
              </a:solidFill>
              <a:latin typeface="Times New Roman" panose="02020603050405020304" pitchFamily="18" charset="0"/>
              <a:cs typeface="Times New Roman" panose="02020603050405020304" pitchFamily="18" charset="0"/>
            </a:endParaRPr>
          </a:p>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a:lnSpc>
                <a:spcPct val="150000"/>
              </a:lnSpc>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1758716" y="1023779"/>
            <a:ext cx="8704262" cy="523220"/>
          </a:xfrm>
          <a:prstGeom prst="rect">
            <a:avLst/>
          </a:prstGeom>
        </p:spPr>
        <p:txBody>
          <a:bodyPr wrap="square">
            <a:spAutoFit/>
          </a:bodyPr>
          <a:lstStyle/>
          <a:p>
            <a:r>
              <a:rPr lang="en-US" sz="2800" b="1" dirty="0">
                <a:solidFill>
                  <a:srgbClr val="292526"/>
                </a:solidFill>
                <a:latin typeface="BellCentennialBT-NameAndNumber"/>
              </a:rPr>
              <a:t>EVOLUTION OF INTERNATIONAL BUSINESS</a:t>
            </a:r>
            <a:endParaRPr lang="en-US" sz="2800" b="1" dirty="0"/>
          </a:p>
        </p:txBody>
      </p:sp>
    </p:spTree>
    <p:extLst>
      <p:ext uri="{BB962C8B-B14F-4D97-AF65-F5344CB8AC3E}">
        <p14:creationId xmlns:p14="http://schemas.microsoft.com/office/powerpoint/2010/main" val="169540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12167"/>
            <a:ext cx="11678037" cy="5074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dirty="0">
                <a:solidFill>
                  <a:srgbClr val="292526"/>
                </a:solidFill>
                <a:latin typeface="TimesNewRoman,Bold"/>
              </a:rPr>
              <a:t>International Trade to International Marketing: </a:t>
            </a:r>
            <a:endParaRPr lang="en-US" sz="2400" b="1" dirty="0" smtClean="0">
              <a:solidFill>
                <a:srgbClr val="292526"/>
              </a:solidFill>
              <a:latin typeface="TimesNewRoman,Bold"/>
            </a:endParaRPr>
          </a:p>
          <a:p>
            <a:endParaRPr lang="en-US" sz="2400" b="1" dirty="0">
              <a:solidFill>
                <a:srgbClr val="292526"/>
              </a:solidFill>
              <a:latin typeface="TimesNewRoman,Bold"/>
            </a:endParaRPr>
          </a:p>
          <a:p>
            <a:pPr marL="45720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Originally</a:t>
            </a:r>
            <a:r>
              <a:rPr lang="en-US" sz="2800" dirty="0">
                <a:solidFill>
                  <a:srgbClr val="292526"/>
                </a:solidFill>
                <a:latin typeface="Times New Roman" panose="02020603050405020304" pitchFamily="18" charset="0"/>
                <a:cs typeface="Times New Roman" panose="02020603050405020304" pitchFamily="18" charset="0"/>
              </a:rPr>
              <a:t>, the </a:t>
            </a:r>
            <a:r>
              <a:rPr lang="en-US" sz="2800" dirty="0" smtClean="0">
                <a:solidFill>
                  <a:srgbClr val="292526"/>
                </a:solidFill>
                <a:latin typeface="Times New Roman" panose="02020603050405020304" pitchFamily="18" charset="0"/>
                <a:cs typeface="Times New Roman" panose="02020603050405020304" pitchFamily="18" charset="0"/>
              </a:rPr>
              <a:t>producers used </a:t>
            </a:r>
            <a:r>
              <a:rPr lang="en-US" sz="2800" dirty="0">
                <a:solidFill>
                  <a:srgbClr val="292526"/>
                </a:solidFill>
                <a:latin typeface="Times New Roman" panose="02020603050405020304" pitchFamily="18" charset="0"/>
                <a:cs typeface="Times New Roman" panose="02020603050405020304" pitchFamily="18" charset="0"/>
              </a:rPr>
              <a:t>to export their products to the nearby countries and gradually extended </a:t>
            </a:r>
            <a:r>
              <a:rPr lang="en-US" sz="2800" dirty="0" smtClean="0">
                <a:solidFill>
                  <a:srgbClr val="292526"/>
                </a:solidFill>
                <a:latin typeface="Times New Roman" panose="02020603050405020304" pitchFamily="18" charset="0"/>
                <a:cs typeface="Times New Roman" panose="02020603050405020304" pitchFamily="18" charset="0"/>
              </a:rPr>
              <a:t>the exports </a:t>
            </a:r>
            <a:r>
              <a:rPr lang="en-US" sz="2800" dirty="0">
                <a:solidFill>
                  <a:srgbClr val="292526"/>
                </a:solidFill>
                <a:latin typeface="Times New Roman" panose="02020603050405020304" pitchFamily="18" charset="0"/>
                <a:cs typeface="Times New Roman" panose="02020603050405020304" pitchFamily="18" charset="0"/>
              </a:rPr>
              <a:t>to far-off countries. Gradually, the companies extended the operations </a:t>
            </a:r>
            <a:r>
              <a:rPr lang="en-US" sz="2800" dirty="0" smtClean="0">
                <a:solidFill>
                  <a:srgbClr val="292526"/>
                </a:solidFill>
                <a:latin typeface="Times New Roman" panose="02020603050405020304" pitchFamily="18" charset="0"/>
                <a:cs typeface="Times New Roman" panose="02020603050405020304" pitchFamily="18" charset="0"/>
              </a:rPr>
              <a:t>beyond trade</a:t>
            </a:r>
            <a:r>
              <a:rPr lang="en-US" sz="2800" dirty="0">
                <a:solidFill>
                  <a:srgbClr val="292526"/>
                </a:solidFill>
                <a:latin typeface="Times New Roman" panose="02020603050405020304" pitchFamily="18" charset="0"/>
                <a:cs typeface="Times New Roman" panose="02020603050405020304" pitchFamily="18" charset="0"/>
              </a:rPr>
              <a:t>. </a:t>
            </a:r>
            <a:endParaRPr lang="en-US" sz="2800" dirty="0" smtClean="0">
              <a:solidFill>
                <a:srgbClr val="292526"/>
              </a:solidFill>
              <a:latin typeface="Times New Roman" panose="02020603050405020304" pitchFamily="18" charset="0"/>
              <a:cs typeface="Times New Roman" panose="02020603050405020304" pitchFamily="18" charset="0"/>
            </a:endParaRPr>
          </a:p>
          <a:p>
            <a:pPr algn="just"/>
            <a:endParaRPr lang="en-US" sz="2800" i="1" dirty="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smtClean="0">
                <a:solidFill>
                  <a:srgbClr val="292526"/>
                </a:solidFill>
                <a:latin typeface="Times New Roman" panose="02020603050405020304" pitchFamily="18" charset="0"/>
                <a:cs typeface="Times New Roman" panose="02020603050405020304" pitchFamily="18" charset="0"/>
              </a:rPr>
              <a:t>For </a:t>
            </a:r>
            <a:r>
              <a:rPr lang="en-US" sz="2800" i="1" dirty="0">
                <a:solidFill>
                  <a:srgbClr val="292526"/>
                </a:solidFill>
                <a:latin typeface="Times New Roman" panose="02020603050405020304" pitchFamily="18" charset="0"/>
                <a:cs typeface="Times New Roman" panose="02020603050405020304" pitchFamily="18" charset="0"/>
              </a:rPr>
              <a:t>example, </a:t>
            </a:r>
            <a:r>
              <a:rPr lang="en-US" sz="2800" dirty="0">
                <a:solidFill>
                  <a:srgbClr val="292526"/>
                </a:solidFill>
                <a:latin typeface="Times New Roman" panose="02020603050405020304" pitchFamily="18" charset="0"/>
                <a:cs typeface="Times New Roman" panose="02020603050405020304" pitchFamily="18" charset="0"/>
              </a:rPr>
              <a:t>India used to export raw cotton, raw jute and iron ore </a:t>
            </a:r>
            <a:r>
              <a:rPr lang="en-US" sz="2800" dirty="0" smtClean="0">
                <a:solidFill>
                  <a:srgbClr val="292526"/>
                </a:solidFill>
                <a:latin typeface="Times New Roman" panose="02020603050405020304" pitchFamily="18" charset="0"/>
                <a:cs typeface="Times New Roman" panose="02020603050405020304" pitchFamily="18" charset="0"/>
              </a:rPr>
              <a:t>during the </a:t>
            </a:r>
            <a:r>
              <a:rPr lang="en-US" sz="2800" dirty="0">
                <a:solidFill>
                  <a:srgbClr val="292526"/>
                </a:solidFill>
                <a:latin typeface="Times New Roman" panose="02020603050405020304" pitchFamily="18" charset="0"/>
                <a:cs typeface="Times New Roman" panose="02020603050405020304" pitchFamily="18" charset="0"/>
              </a:rPr>
              <a:t>early 1900s. The massive </a:t>
            </a:r>
            <a:r>
              <a:rPr lang="en-US" sz="2800" dirty="0" smtClean="0">
                <a:solidFill>
                  <a:srgbClr val="292526"/>
                </a:solidFill>
                <a:latin typeface="Times New Roman" panose="02020603050405020304" pitchFamily="18" charset="0"/>
                <a:cs typeface="Times New Roman" panose="02020603050405020304" pitchFamily="18" charset="0"/>
              </a:rPr>
              <a:t>industrialization </a:t>
            </a:r>
            <a:r>
              <a:rPr lang="en-US" sz="2800" dirty="0">
                <a:solidFill>
                  <a:srgbClr val="292526"/>
                </a:solidFill>
                <a:latin typeface="Times New Roman" panose="02020603050405020304" pitchFamily="18" charset="0"/>
                <a:cs typeface="Times New Roman" panose="02020603050405020304" pitchFamily="18" charset="0"/>
              </a:rPr>
              <a:t>in the country enabled us to </a:t>
            </a:r>
            <a:r>
              <a:rPr lang="en-US" sz="2800" dirty="0" smtClean="0">
                <a:solidFill>
                  <a:srgbClr val="292526"/>
                </a:solidFill>
                <a:latin typeface="Times New Roman" panose="02020603050405020304" pitchFamily="18" charset="0"/>
                <a:cs typeface="Times New Roman" panose="02020603050405020304" pitchFamily="18" charset="0"/>
              </a:rPr>
              <a:t>export jute </a:t>
            </a:r>
            <a:r>
              <a:rPr lang="en-US" sz="2800" dirty="0">
                <a:solidFill>
                  <a:srgbClr val="292526"/>
                </a:solidFill>
                <a:latin typeface="Times New Roman" panose="02020603050405020304" pitchFamily="18" charset="0"/>
                <a:cs typeface="Times New Roman" panose="02020603050405020304" pitchFamily="18" charset="0"/>
              </a:rPr>
              <a:t>products, cotton garments and steel during 1960s.</a:t>
            </a:r>
            <a:r>
              <a:rPr lang="en-US" sz="2800" dirty="0" smtClean="0">
                <a:solidFill>
                  <a:srgbClr val="292526"/>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27391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0975"/>
            <a:ext cx="11678037" cy="5125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The </a:t>
            </a:r>
            <a:r>
              <a:rPr lang="en-US" sz="2800" dirty="0">
                <a:solidFill>
                  <a:schemeClr val="tx1"/>
                </a:solidFill>
                <a:latin typeface="Times New Roman" panose="02020603050405020304" pitchFamily="18" charset="0"/>
                <a:cs typeface="Times New Roman" panose="02020603050405020304" pitchFamily="18" charset="0"/>
              </a:rPr>
              <a:t>export marketing efforts include creation of demand for </a:t>
            </a:r>
            <a:r>
              <a:rPr lang="en-US" sz="2800" dirty="0" smtClean="0">
                <a:solidFill>
                  <a:schemeClr val="tx1"/>
                </a:solidFill>
                <a:latin typeface="Times New Roman" panose="02020603050405020304" pitchFamily="18" charset="0"/>
                <a:cs typeface="Times New Roman" panose="02020603050405020304" pitchFamily="18" charset="0"/>
              </a:rPr>
              <a:t>Indian products </a:t>
            </a:r>
            <a:r>
              <a:rPr lang="en-US" sz="2800" dirty="0">
                <a:solidFill>
                  <a:schemeClr val="tx1"/>
                </a:solidFill>
                <a:latin typeface="Times New Roman" panose="02020603050405020304" pitchFamily="18" charset="0"/>
                <a:cs typeface="Times New Roman" panose="02020603050405020304" pitchFamily="18" charset="0"/>
              </a:rPr>
              <a:t>like textiles, electronics, leather products, tea, coffee etc., arranging </a:t>
            </a:r>
            <a:r>
              <a:rPr lang="en-US" sz="2800" dirty="0" smtClean="0">
                <a:solidFill>
                  <a:schemeClr val="tx1"/>
                </a:solidFill>
                <a:latin typeface="Times New Roman" panose="02020603050405020304" pitchFamily="18" charset="0"/>
                <a:cs typeface="Times New Roman" panose="02020603050405020304" pitchFamily="18" charset="0"/>
              </a:rPr>
              <a:t>for appropriate </a:t>
            </a:r>
            <a:r>
              <a:rPr lang="en-US" sz="2800" dirty="0">
                <a:solidFill>
                  <a:schemeClr val="tx1"/>
                </a:solidFill>
                <a:latin typeface="Times New Roman" panose="02020603050405020304" pitchFamily="18" charset="0"/>
                <a:cs typeface="Times New Roman" panose="02020603050405020304" pitchFamily="18" charset="0"/>
              </a:rPr>
              <a:t>distribution channels, attractive package, product development, </a:t>
            </a:r>
            <a:r>
              <a:rPr lang="en-US" sz="2800" dirty="0" smtClean="0">
                <a:solidFill>
                  <a:schemeClr val="tx1"/>
                </a:solidFill>
                <a:latin typeface="Times New Roman" panose="02020603050405020304" pitchFamily="18" charset="0"/>
                <a:cs typeface="Times New Roman" panose="02020603050405020304" pitchFamily="18" charset="0"/>
              </a:rPr>
              <a:t>pricing etc.</a:t>
            </a:r>
          </a:p>
          <a:p>
            <a:pPr marL="342900" indent="-342900" algn="just">
              <a:lnSpc>
                <a:spcPct val="150000"/>
              </a:lnSpc>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process is true not only with India, but also with almost all developed </a:t>
            </a:r>
            <a:r>
              <a:rPr lang="en-US" sz="2800" dirty="0" smtClean="0">
                <a:solidFill>
                  <a:schemeClr val="tx1"/>
                </a:solidFill>
                <a:latin typeface="Times New Roman" panose="02020603050405020304" pitchFamily="18" charset="0"/>
                <a:cs typeface="Times New Roman" panose="02020603050405020304" pitchFamily="18" charset="0"/>
              </a:rPr>
              <a:t>and developing </a:t>
            </a:r>
            <a:r>
              <a:rPr lang="en-US" sz="2800" dirty="0">
                <a:solidFill>
                  <a:schemeClr val="tx1"/>
                </a:solidFill>
                <a:latin typeface="Times New Roman" panose="02020603050405020304" pitchFamily="18" charset="0"/>
                <a:cs typeface="Times New Roman" panose="02020603050405020304" pitchFamily="18" charset="0"/>
              </a:rPr>
              <a:t>economies.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6907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8" y="1210235"/>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dirty="0">
                <a:solidFill>
                  <a:srgbClr val="292526"/>
                </a:solidFill>
                <a:latin typeface="TimesNewRoman,Bold"/>
              </a:rPr>
              <a:t>International Marketing to International Business</a:t>
            </a:r>
            <a:r>
              <a:rPr lang="en-US" sz="2400" b="1" dirty="0" smtClean="0">
                <a:solidFill>
                  <a:srgbClr val="292526"/>
                </a:solidFill>
                <a:latin typeface="TimesNewRoman,Bold"/>
              </a:rPr>
              <a:t>:</a:t>
            </a:r>
            <a:endParaRPr lang="en-US" sz="2400" b="1" dirty="0">
              <a:solidFill>
                <a:srgbClr val="292526"/>
              </a:solidFill>
              <a:latin typeface="TimesNewRoman,Bold"/>
            </a:endParaRPr>
          </a:p>
          <a:p>
            <a:pPr marL="342900" indent="-342900" algn="just">
              <a:buFont typeface="Arial" panose="020B0604020202020204" pitchFamily="34" charset="0"/>
              <a:buChar char="•"/>
            </a:pPr>
            <a:r>
              <a:rPr lang="en-US" sz="2400" b="1" dirty="0" smtClean="0">
                <a:solidFill>
                  <a:srgbClr val="292526"/>
                </a:solidFill>
                <a:latin typeface="TimesNewRoman,Bold"/>
              </a:rPr>
              <a:t> </a:t>
            </a:r>
            <a:r>
              <a:rPr lang="en-US" sz="2800" dirty="0">
                <a:solidFill>
                  <a:srgbClr val="292526"/>
                </a:solidFill>
                <a:latin typeface="Times New Roman" panose="02020603050405020304" pitchFamily="18" charset="0"/>
                <a:cs typeface="Times New Roman" panose="02020603050405020304" pitchFamily="18" charset="0"/>
              </a:rPr>
              <a:t>The </a:t>
            </a:r>
            <a:r>
              <a:rPr lang="en-US" sz="2800" dirty="0" smtClean="0">
                <a:solidFill>
                  <a:srgbClr val="292526"/>
                </a:solidFill>
                <a:latin typeface="Times New Roman" panose="02020603050405020304" pitchFamily="18" charset="0"/>
                <a:cs typeface="Times New Roman" panose="02020603050405020304" pitchFamily="18" charset="0"/>
              </a:rPr>
              <a:t>multinational companies </a:t>
            </a:r>
            <a:r>
              <a:rPr lang="en-US" sz="2800" dirty="0">
                <a:solidFill>
                  <a:srgbClr val="292526"/>
                </a:solidFill>
                <a:latin typeface="Times New Roman" panose="02020603050405020304" pitchFamily="18" charset="0"/>
                <a:cs typeface="Times New Roman" panose="02020603050405020304" pitchFamily="18" charset="0"/>
              </a:rPr>
              <a:t>which were producing the products in their home countries and </a:t>
            </a:r>
            <a:r>
              <a:rPr lang="en-US" sz="2800" dirty="0" smtClean="0">
                <a:solidFill>
                  <a:srgbClr val="292526"/>
                </a:solidFill>
                <a:latin typeface="Times New Roman" panose="02020603050405020304" pitchFamily="18" charset="0"/>
                <a:cs typeface="Times New Roman" panose="02020603050405020304" pitchFamily="18" charset="0"/>
              </a:rPr>
              <a:t>marketing them </a:t>
            </a:r>
            <a:r>
              <a:rPr lang="en-US" sz="2800" dirty="0">
                <a:solidFill>
                  <a:srgbClr val="292526"/>
                </a:solidFill>
                <a:latin typeface="Times New Roman" panose="02020603050405020304" pitchFamily="18" charset="0"/>
                <a:cs typeface="Times New Roman" panose="02020603050405020304" pitchFamily="18" charset="0"/>
              </a:rPr>
              <a:t>in various foreign countries before 1980s, started locating their plants and </a:t>
            </a:r>
            <a:r>
              <a:rPr lang="en-US" sz="2800" dirty="0" smtClean="0">
                <a:solidFill>
                  <a:srgbClr val="292526"/>
                </a:solidFill>
                <a:latin typeface="Times New Roman" panose="02020603050405020304" pitchFamily="18" charset="0"/>
                <a:cs typeface="Times New Roman" panose="02020603050405020304" pitchFamily="18" charset="0"/>
              </a:rPr>
              <a:t>other manufacturing </a:t>
            </a:r>
            <a:r>
              <a:rPr lang="en-US" sz="2800" dirty="0">
                <a:solidFill>
                  <a:srgbClr val="292526"/>
                </a:solidFill>
                <a:latin typeface="Times New Roman" panose="02020603050405020304" pitchFamily="18" charset="0"/>
                <a:cs typeface="Times New Roman" panose="02020603050405020304" pitchFamily="18" charset="0"/>
              </a:rPr>
              <a:t>facilities in foreign/host countries. </a:t>
            </a:r>
            <a:endParaRPr lang="en-US" sz="2800" dirty="0" smtClean="0">
              <a:solidFill>
                <a:srgbClr val="292526"/>
              </a:solidFill>
              <a:latin typeface="Times New Roman" panose="02020603050405020304" pitchFamily="18" charset="0"/>
              <a:cs typeface="Times New Roman" panose="02020603050405020304" pitchFamily="18" charset="0"/>
            </a:endParaRPr>
          </a:p>
          <a:p>
            <a:pPr algn="just"/>
            <a:endParaRPr lang="en-US" sz="2800" dirty="0">
              <a:solidFill>
                <a:srgbClr val="292526"/>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Later</a:t>
            </a:r>
            <a:r>
              <a:rPr lang="en-US" sz="2800" dirty="0">
                <a:solidFill>
                  <a:srgbClr val="292526"/>
                </a:solidFill>
                <a:latin typeface="Times New Roman" panose="02020603050405020304" pitchFamily="18" charset="0"/>
                <a:cs typeface="Times New Roman" panose="02020603050405020304" pitchFamily="18" charset="0"/>
              </a:rPr>
              <a:t>, they started producing </a:t>
            </a:r>
            <a:r>
              <a:rPr lang="en-US" sz="2800" dirty="0" smtClean="0">
                <a:solidFill>
                  <a:srgbClr val="292526"/>
                </a:solidFill>
                <a:latin typeface="Times New Roman" panose="02020603050405020304" pitchFamily="18" charset="0"/>
                <a:cs typeface="Times New Roman" panose="02020603050405020304" pitchFamily="18" charset="0"/>
              </a:rPr>
              <a:t>in one </a:t>
            </a:r>
            <a:r>
              <a:rPr lang="en-US" sz="2800" dirty="0">
                <a:solidFill>
                  <a:srgbClr val="292526"/>
                </a:solidFill>
                <a:latin typeface="Times New Roman" panose="02020603050405020304" pitchFamily="18" charset="0"/>
                <a:cs typeface="Times New Roman" panose="02020603050405020304" pitchFamily="18" charset="0"/>
              </a:rPr>
              <a:t>foreign country and marketing in other foreign countries. </a:t>
            </a:r>
            <a:r>
              <a:rPr lang="en-US" sz="2800" i="1" dirty="0" smtClean="0">
                <a:solidFill>
                  <a:srgbClr val="292526"/>
                </a:solidFill>
                <a:latin typeface="Times New Roman" panose="02020603050405020304" pitchFamily="18" charset="0"/>
                <a:cs typeface="Times New Roman" panose="02020603050405020304" pitchFamily="18" charset="0"/>
              </a:rPr>
              <a:t>For </a:t>
            </a:r>
            <a:r>
              <a:rPr lang="en-US" sz="2800" i="1" dirty="0">
                <a:solidFill>
                  <a:srgbClr val="292526"/>
                </a:solidFill>
                <a:latin typeface="Times New Roman" panose="02020603050405020304" pitchFamily="18" charset="0"/>
                <a:cs typeface="Times New Roman" panose="02020603050405020304" pitchFamily="18" charset="0"/>
              </a:rPr>
              <a:t>example, </a:t>
            </a:r>
            <a:r>
              <a:rPr lang="en-US" sz="2800" dirty="0" err="1" smtClean="0">
                <a:solidFill>
                  <a:srgbClr val="292526"/>
                </a:solidFill>
                <a:latin typeface="Times New Roman" panose="02020603050405020304" pitchFamily="18" charset="0"/>
                <a:cs typeface="Times New Roman" panose="02020603050405020304" pitchFamily="18" charset="0"/>
              </a:rPr>
              <a:t>Uni</a:t>
            </a:r>
            <a:r>
              <a:rPr lang="en-US" sz="2800" dirty="0" smtClean="0">
                <a:solidFill>
                  <a:srgbClr val="292526"/>
                </a:solidFill>
                <a:latin typeface="Times New Roman" panose="02020603050405020304" pitchFamily="18" charset="0"/>
                <a:cs typeface="Times New Roman" panose="02020603050405020304" pitchFamily="18" charset="0"/>
              </a:rPr>
              <a:t> Lever established </a:t>
            </a:r>
            <a:r>
              <a:rPr lang="en-US" sz="2800" dirty="0">
                <a:solidFill>
                  <a:srgbClr val="292526"/>
                </a:solidFill>
                <a:latin typeface="Times New Roman" panose="02020603050405020304" pitchFamily="18" charset="0"/>
                <a:cs typeface="Times New Roman" panose="02020603050405020304" pitchFamily="18" charset="0"/>
              </a:rPr>
              <a:t>its subsidiary company in India, </a:t>
            </a:r>
            <a:r>
              <a:rPr lang="en-US" sz="2800" i="1" dirty="0">
                <a:solidFill>
                  <a:srgbClr val="292526"/>
                </a:solidFill>
                <a:latin typeface="Times New Roman" panose="02020603050405020304" pitchFamily="18" charset="0"/>
                <a:cs typeface="Times New Roman" panose="02020603050405020304" pitchFamily="18" charset="0"/>
              </a:rPr>
              <a:t>i.e., </a:t>
            </a:r>
            <a:r>
              <a:rPr lang="en-US" sz="2800" dirty="0">
                <a:solidFill>
                  <a:srgbClr val="292526"/>
                </a:solidFill>
                <a:latin typeface="Times New Roman" panose="02020603050405020304" pitchFamily="18" charset="0"/>
                <a:cs typeface="Times New Roman" panose="02020603050405020304" pitchFamily="18" charset="0"/>
              </a:rPr>
              <a:t>Hindustan Lever Limited (HLL</a:t>
            </a:r>
            <a:r>
              <a:rPr lang="en-US" sz="2800" dirty="0" smtClean="0">
                <a:solidFill>
                  <a:srgbClr val="292526"/>
                </a:solidFill>
                <a:latin typeface="Times New Roman" panose="02020603050405020304" pitchFamily="18" charset="0"/>
                <a:cs typeface="Times New Roman" panose="02020603050405020304" pitchFamily="18" charset="0"/>
              </a:rPr>
              <a:t>). HLL </a:t>
            </a:r>
            <a:r>
              <a:rPr lang="en-US" sz="2800" dirty="0">
                <a:solidFill>
                  <a:srgbClr val="292526"/>
                </a:solidFill>
                <a:latin typeface="Times New Roman" panose="02020603050405020304" pitchFamily="18" charset="0"/>
                <a:cs typeface="Times New Roman" panose="02020603050405020304" pitchFamily="18" charset="0"/>
              </a:rPr>
              <a:t>produces its products in India and markets them in Bangladesh, </a:t>
            </a:r>
            <a:r>
              <a:rPr lang="en-US" sz="2800" dirty="0" smtClean="0">
                <a:solidFill>
                  <a:srgbClr val="292526"/>
                </a:solidFill>
                <a:latin typeface="Times New Roman" panose="02020603050405020304" pitchFamily="18" charset="0"/>
                <a:cs typeface="Times New Roman" panose="02020603050405020304" pitchFamily="18" charset="0"/>
              </a:rPr>
              <a:t>Sri Lanka, Nepal </a:t>
            </a:r>
            <a:r>
              <a:rPr lang="en-US" sz="2800" dirty="0">
                <a:solidFill>
                  <a:srgbClr val="292526"/>
                </a:solidFill>
                <a:latin typeface="Times New Roman" panose="02020603050405020304" pitchFamily="18" charset="0"/>
                <a:cs typeface="Times New Roman" panose="02020603050405020304" pitchFamily="18" charset="0"/>
              </a:rPr>
              <a:t>etc.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3" y="224134"/>
            <a:ext cx="1389146" cy="9861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85217" y="485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4873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094750"/>
            <a:ext cx="11678037" cy="5597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59611"/>
            <a:ext cx="1404457" cy="9939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909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440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3938" y="18407"/>
            <a:ext cx="2305141" cy="1076343"/>
          </a:xfrm>
          <a:prstGeom prst="rect">
            <a:avLst/>
          </a:prstGeom>
        </p:spPr>
      </p:pic>
      <p:pic>
        <p:nvPicPr>
          <p:cNvPr id="3" name="Picture 2"/>
          <p:cNvPicPr>
            <a:picLocks noChangeAspect="1"/>
          </p:cNvPicPr>
          <p:nvPr/>
        </p:nvPicPr>
        <p:blipFill>
          <a:blip r:embed="rId3"/>
          <a:stretch>
            <a:fillRect/>
          </a:stretch>
        </p:blipFill>
        <p:spPr>
          <a:xfrm>
            <a:off x="606288" y="1053549"/>
            <a:ext cx="11022496" cy="5639192"/>
          </a:xfrm>
          <a:prstGeom prst="rect">
            <a:avLst/>
          </a:prstGeom>
        </p:spPr>
      </p:pic>
    </p:spTree>
    <p:extLst>
      <p:ext uri="{BB962C8B-B14F-4D97-AF65-F5344CB8AC3E}">
        <p14:creationId xmlns:p14="http://schemas.microsoft.com/office/powerpoint/2010/main" val="205160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268782"/>
            <a:ext cx="11678037" cy="53175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1055" y="1432361"/>
            <a:ext cx="11762936" cy="4401205"/>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There are many factors that increase the impact of international business, and consequently the role of MNCs, in our lives.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increased volume of international business heightens the importance of international management. The world economy is moving ever faster to a highly interrelated, interdependent state, in which no nation will be immune from the forces of the global market.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 such an environment, it is vitally  important that we know how to manage international business operations. </a:t>
            </a:r>
          </a:p>
        </p:txBody>
      </p:sp>
      <p:sp>
        <p:nvSpPr>
          <p:cNvPr id="2" name="Rectangle 1"/>
          <p:cNvSpPr/>
          <p:nvPr/>
        </p:nvSpPr>
        <p:spPr>
          <a:xfrm>
            <a:off x="1889674" y="807117"/>
            <a:ext cx="7927235" cy="461665"/>
          </a:xfrm>
          <a:prstGeom prst="rect">
            <a:avLst/>
          </a:prstGeom>
        </p:spPr>
        <p:txBody>
          <a:bodyPr wrap="none">
            <a:spAutoFit/>
          </a:bodyPr>
          <a:lstStyle/>
          <a:p>
            <a:pPr algn="just"/>
            <a:r>
              <a:rPr lang="en-US" sz="2400" b="1" dirty="0">
                <a:latin typeface="Times New Roman" panose="02020603050405020304" pitchFamily="18" charset="0"/>
                <a:cs typeface="Times New Roman" panose="02020603050405020304" pitchFamily="18" charset="0"/>
              </a:rPr>
              <a:t>The Changing Profile of the Global Business Environment:</a:t>
            </a:r>
          </a:p>
        </p:txBody>
      </p:sp>
    </p:spTree>
    <p:extLst>
      <p:ext uri="{BB962C8B-B14F-4D97-AF65-F5344CB8AC3E}">
        <p14:creationId xmlns:p14="http://schemas.microsoft.com/office/powerpoint/2010/main" val="3141898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Content Placeholder 3"/>
          <p:cNvPicPr>
            <a:picLocks noChangeAspect="1"/>
          </p:cNvPicPr>
          <p:nvPr/>
        </p:nvPicPr>
        <p:blipFill>
          <a:blip r:embed="rId3"/>
          <a:stretch>
            <a:fillRect/>
          </a:stretch>
        </p:blipFill>
        <p:spPr>
          <a:xfrm>
            <a:off x="498434" y="1345306"/>
            <a:ext cx="10799398" cy="5302605"/>
          </a:xfrm>
          <a:prstGeom prst="rect">
            <a:avLst/>
          </a:prstGeom>
        </p:spPr>
      </p:pic>
      <p:sp>
        <p:nvSpPr>
          <p:cNvPr id="2" name="Rectangle 1"/>
          <p:cNvSpPr/>
          <p:nvPr/>
        </p:nvSpPr>
        <p:spPr>
          <a:xfrm>
            <a:off x="2727916" y="717139"/>
            <a:ext cx="782618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factors underline the significance of international business</a:t>
            </a:r>
            <a:endParaRPr lang="en-US" sz="2400" b="1" dirty="0"/>
          </a:p>
        </p:txBody>
      </p:sp>
    </p:spTree>
    <p:extLst>
      <p:ext uri="{BB962C8B-B14F-4D97-AF65-F5344CB8AC3E}">
        <p14:creationId xmlns:p14="http://schemas.microsoft.com/office/powerpoint/2010/main" val="501867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41042" y="1404387"/>
            <a:ext cx="11642949" cy="4062651"/>
          </a:xfrm>
          <a:prstGeom prst="rect">
            <a:avLst/>
          </a:prstGeom>
        </p:spPr>
        <p:txBody>
          <a:bodyPr wrap="square">
            <a:spAutoFit/>
          </a:bodyPr>
          <a:lstStyle/>
          <a:p>
            <a:pPr algn="just"/>
            <a:r>
              <a:rPr lang="en-US" sz="3400" b="1" dirty="0">
                <a:solidFill>
                  <a:srgbClr val="FF0000"/>
                </a:solidFill>
                <a:latin typeface="Times New Roman" panose="02020603050405020304" pitchFamily="18" charset="0"/>
                <a:cs typeface="Times New Roman" panose="02020603050405020304" pitchFamily="18" charset="0"/>
              </a:rPr>
              <a:t>Decreased Trade Barriers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tendency of most countries is to strive for free world trade and the removal of trade barriers.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 very good indication of this tendency is the expansion of world trade.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both exports (a) and imports (b) of goods and services and a decrease in the average tariff rate of all products including agricultural and nonagricultural products.</a:t>
            </a:r>
          </a:p>
        </p:txBody>
      </p:sp>
      <p:sp>
        <p:nvSpPr>
          <p:cNvPr id="11" name="Rectangle 10"/>
          <p:cNvSpPr/>
          <p:nvPr/>
        </p:nvSpPr>
        <p:spPr>
          <a:xfrm>
            <a:off x="1902891" y="411778"/>
            <a:ext cx="7920134"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major factors underline the significance of international business </a:t>
            </a:r>
          </a:p>
        </p:txBody>
      </p:sp>
    </p:spTree>
    <p:extLst>
      <p:ext uri="{BB962C8B-B14F-4D97-AF65-F5344CB8AC3E}">
        <p14:creationId xmlns:p14="http://schemas.microsoft.com/office/powerpoint/2010/main" val="171866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nSpc>
                <a:spcPct val="150000"/>
              </a:lnSpc>
              <a:buFont typeface="Arial" panose="020B0604020202020204" pitchFamily="34" charset="0"/>
              <a:buChar char="•"/>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98434" y="1555862"/>
            <a:ext cx="11259185" cy="49390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The supporters of free trade believe that free world trade is vital to their economic prosperity. </a:t>
            </a:r>
            <a:endParaRPr lang="en-US" dirty="0" smtClean="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Since World War II, countries that have been more open to international business and free trade have grown faster than countries that were less open to the global economy</a:t>
            </a:r>
            <a:r>
              <a:rPr lang="en-US" dirty="0" smtClean="0">
                <a:latin typeface="Times New Roman" panose="02020603050405020304" pitchFamily="18" charset="0"/>
                <a:cs typeface="Times New Roman" panose="02020603050405020304" pitchFamily="18" charset="0"/>
              </a:rPr>
              <a:t>.</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Some, however, would like to take advantage of the open markets of other countries without reciprocating and allowing others free access to their domestic markets. A few have been fairly successful in such practices. </a:t>
            </a:r>
          </a:p>
        </p:txBody>
      </p:sp>
    </p:spTree>
    <p:extLst>
      <p:ext uri="{BB962C8B-B14F-4D97-AF65-F5344CB8AC3E}">
        <p14:creationId xmlns:p14="http://schemas.microsoft.com/office/powerpoint/2010/main" val="3769207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0975"/>
            <a:ext cx="11678037" cy="5125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1043" y="1579117"/>
            <a:ext cx="11642948" cy="45978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The imposition of trade and nontrade restrictions has created friction among the European countries, Japan, and the United States.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handling of such friction, however, suggests the willingness of all to solve these problems in a mutually acceptable and amicable manner.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Of course, totally free world trade will not arrive overnight. But there is an inexorable movement toward the removal of most trade restrictions and barriers.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31939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26" y="138331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14879" y="1714997"/>
            <a:ext cx="11465946"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Certain transitory arrangements are already developing. For example, Europe has created an integrated economic and monetary system. Integrated Europe could produce a market larger than the United States. The United States, Canada, and Mexico have created the North America Free Trade Agreement (NAFTA), which removes most of the trade restrictions among them and creates the largest free trade bloc</a:t>
            </a:r>
          </a:p>
          <a:p>
            <a:pPr algn="just"/>
            <a:r>
              <a:rPr lang="en-US" dirty="0">
                <a:latin typeface="Times New Roman" panose="02020603050405020304" pitchFamily="18" charset="0"/>
                <a:cs typeface="Times New Roman" panose="02020603050405020304" pitchFamily="18" charset="0"/>
              </a:rPr>
              <a:t>A free trade agreement between the United States and the Central American countries (CAFTA) was signed. Members of the CAFTA are the United States, Costa Rica, the Dominican Republic, El Salvador, Guatemala, Honduras, and Nicaragua. Similar events may occur in the Australasia region.</a:t>
            </a:r>
          </a:p>
        </p:txBody>
      </p:sp>
    </p:spTree>
    <p:extLst>
      <p:ext uri="{BB962C8B-B14F-4D97-AF65-F5344CB8AC3E}">
        <p14:creationId xmlns:p14="http://schemas.microsoft.com/office/powerpoint/2010/main" val="1893218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68255" y="1511182"/>
            <a:ext cx="116157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solidFill>
                  <a:srgbClr val="FF0000"/>
                </a:solidFill>
              </a:rPr>
              <a:t>Technological Developments:</a:t>
            </a:r>
          </a:p>
          <a:p>
            <a:pPr algn="just"/>
            <a:r>
              <a:rPr lang="en-US" dirty="0">
                <a:latin typeface="Times New Roman" panose="02020603050405020304" pitchFamily="18" charset="0"/>
                <a:cs typeface="Times New Roman" panose="02020603050405020304" pitchFamily="18" charset="0"/>
              </a:rPr>
              <a:t>Recent technological developments, particularly in manufacturing, have altered the nature of international business.</a:t>
            </a:r>
          </a:p>
          <a:p>
            <a:pPr algn="just"/>
            <a:r>
              <a:rPr lang="en-US" dirty="0">
                <a:latin typeface="Times New Roman" panose="02020603050405020304" pitchFamily="18" charset="0"/>
                <a:cs typeface="Times New Roman" panose="02020603050405020304" pitchFamily="18" charset="0"/>
              </a:rPr>
              <a:t> Robotics, computer-aided design (CAD), computer- aided manufacturing (CAM), and flexible manufacturing have reduced production costs for most products. These technologies have also reduced the labor component of some products. </a:t>
            </a:r>
          </a:p>
          <a:p>
            <a:pPr algn="just"/>
            <a:r>
              <a:rPr lang="en-US" dirty="0">
                <a:latin typeface="Times New Roman" panose="02020603050405020304" pitchFamily="18" charset="0"/>
                <a:cs typeface="Times New Roman" panose="02020603050405020304" pitchFamily="18" charset="0"/>
              </a:rPr>
              <a:t>As a result, the low-labor-cost position is less effective as a competitive strategy. Therefore, we expect that the low-labor-cost countries would try to tap MNCs for technology transfer and attempt to move up the supply chain.</a:t>
            </a:r>
          </a:p>
        </p:txBody>
      </p:sp>
    </p:spTree>
    <p:extLst>
      <p:ext uri="{BB962C8B-B14F-4D97-AF65-F5344CB8AC3E}">
        <p14:creationId xmlns:p14="http://schemas.microsoft.com/office/powerpoint/2010/main" val="10643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68278" y="1431768"/>
            <a:ext cx="11415713" cy="490569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a:solidFill>
                  <a:srgbClr val="FF0000"/>
                </a:solidFill>
              </a:rPr>
              <a:t>Diminishing Effectiveness of National Borders:</a:t>
            </a:r>
          </a:p>
          <a:p>
            <a:pPr marL="0" indent="0">
              <a:buNone/>
            </a:pPr>
            <a:r>
              <a:rPr lang="en-US" b="1" dirty="0" smtClean="0"/>
              <a:t>Declining </a:t>
            </a:r>
            <a:r>
              <a:rPr lang="en-US" b="1" dirty="0"/>
              <a:t>Trade Barriers</a:t>
            </a:r>
          </a:p>
          <a:p>
            <a:pPr algn="just"/>
            <a:r>
              <a:rPr lang="en-US" dirty="0">
                <a:latin typeface="Times New Roman" panose="02020603050405020304" pitchFamily="18" charset="0"/>
                <a:cs typeface="Times New Roman" panose="02020603050405020304" pitchFamily="18" charset="0"/>
              </a:rPr>
              <a:t>Another significant driver of </a:t>
            </a:r>
            <a:r>
              <a:rPr lang="en-US" dirty="0" err="1">
                <a:latin typeface="Times New Roman" panose="02020603050405020304" pitchFamily="18" charset="0"/>
                <a:cs typeface="Times New Roman" panose="02020603050405020304" pitchFamily="18" charset="0"/>
              </a:rPr>
              <a:t>globalisation</a:t>
            </a:r>
            <a:r>
              <a:rPr lang="en-US" dirty="0">
                <a:latin typeface="Times New Roman" panose="02020603050405020304" pitchFamily="18" charset="0"/>
                <a:cs typeface="Times New Roman" panose="02020603050405020304" pitchFamily="18" charset="0"/>
              </a:rPr>
              <a:t> is the declining trade barriers.</a:t>
            </a:r>
          </a:p>
          <a:p>
            <a:pPr algn="just"/>
            <a:r>
              <a:rPr lang="en-US" dirty="0">
                <a:latin typeface="Times New Roman" panose="02020603050405020304" pitchFamily="18" charset="0"/>
                <a:cs typeface="Times New Roman" panose="02020603050405020304" pitchFamily="18" charset="0"/>
              </a:rPr>
              <a:t>International trade occurs when the goods flow across the countries. </a:t>
            </a:r>
            <a:r>
              <a:rPr lang="en-US" dirty="0" smtClean="0">
                <a:latin typeface="Times New Roman" panose="02020603050405020304" pitchFamily="18" charset="0"/>
                <a:cs typeface="Times New Roman" panose="02020603050405020304" pitchFamily="18" charset="0"/>
              </a:rPr>
              <a:t>Governments used </a:t>
            </a:r>
            <a:r>
              <a:rPr lang="en-US" dirty="0">
                <a:latin typeface="Times New Roman" panose="02020603050405020304" pitchFamily="18" charset="0"/>
                <a:cs typeface="Times New Roman" panose="02020603050405020304" pitchFamily="18" charset="0"/>
              </a:rPr>
              <a:t>to impose trade barriers like quotas and tariffs in order to protect </a:t>
            </a:r>
            <a:r>
              <a:rPr lang="en-US" dirty="0" smtClean="0">
                <a:latin typeface="Times New Roman" panose="02020603050405020304" pitchFamily="18" charset="0"/>
                <a:cs typeface="Times New Roman" panose="02020603050405020304" pitchFamily="18" charset="0"/>
              </a:rPr>
              <a:t>domestic business </a:t>
            </a:r>
            <a:r>
              <a:rPr lang="en-US" dirty="0">
                <a:latin typeface="Times New Roman" panose="02020603050405020304" pitchFamily="18" charset="0"/>
                <a:cs typeface="Times New Roman" panose="02020603050405020304" pitchFamily="18" charset="0"/>
              </a:rPr>
              <a:t>from the competition of international business. Advanced countries </a:t>
            </a:r>
            <a:r>
              <a:rPr lang="en-US" dirty="0" smtClean="0">
                <a:latin typeface="Times New Roman" panose="02020603050405020304" pitchFamily="18" charset="0"/>
                <a:cs typeface="Times New Roman" panose="02020603050405020304" pitchFamily="18" charset="0"/>
              </a:rPr>
              <a:t>after World </a:t>
            </a:r>
            <a:r>
              <a:rPr lang="en-US" dirty="0">
                <a:latin typeface="Times New Roman" panose="02020603050405020304" pitchFamily="18" charset="0"/>
                <a:cs typeface="Times New Roman" panose="02020603050405020304" pitchFamily="18" charset="0"/>
              </a:rPr>
              <a:t>War II agreed to reduce tariffs in order to encourage free flow of goods</a:t>
            </a:r>
            <a:endParaRPr lang="en-US" dirty="0">
              <a:solidFill>
                <a:srgbClr val="FF0000"/>
              </a:solidFill>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example, a number of Americans with dual citizenship have served in the governments of Armenia, former Yugoslavia, and Estonia. </a:t>
            </a:r>
          </a:p>
        </p:txBody>
      </p:sp>
    </p:spTree>
    <p:extLst>
      <p:ext uri="{BB962C8B-B14F-4D97-AF65-F5344CB8AC3E}">
        <p14:creationId xmlns:p14="http://schemas.microsoft.com/office/powerpoint/2010/main" val="3333398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091901"/>
            <a:ext cx="11678037" cy="5494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8589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19514" y="466805"/>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1042" y="1170404"/>
            <a:ext cx="11558587" cy="52841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a:solidFill>
                  <a:srgbClr val="FF0000"/>
                </a:solidFill>
              </a:rPr>
              <a:t>Investment Requirement in R&amp;D:</a:t>
            </a:r>
          </a:p>
          <a:p>
            <a:pPr algn="just"/>
            <a:r>
              <a:rPr lang="en-US" dirty="0">
                <a:latin typeface="Times New Roman" panose="02020603050405020304" pitchFamily="18" charset="0"/>
                <a:cs typeface="Times New Roman" panose="02020603050405020304" pitchFamily="18" charset="0"/>
              </a:rPr>
              <a:t>The enormous investment required in new technologies and in research and development (R&amp;D) and the increasing scale of economies needed for an optimum operation are compelling firms to consider the whole world as a market. </a:t>
            </a:r>
          </a:p>
          <a:p>
            <a:pPr algn="just"/>
            <a:r>
              <a:rPr lang="en-US" dirty="0">
                <a:latin typeface="Times New Roman" panose="02020603050405020304" pitchFamily="18" charset="0"/>
                <a:cs typeface="Times New Roman" panose="02020603050405020304" pitchFamily="18" charset="0"/>
              </a:rPr>
              <a:t>In many industries, even the largest and most resourceful firms cannot afford the enormous investment required in today’s research and development and new technologies. </a:t>
            </a:r>
          </a:p>
          <a:p>
            <a:pPr algn="just"/>
            <a:r>
              <a:rPr lang="en-US" dirty="0">
                <a:latin typeface="Times New Roman" panose="02020603050405020304" pitchFamily="18" charset="0"/>
                <a:cs typeface="Times New Roman" panose="02020603050405020304" pitchFamily="18" charset="0"/>
              </a:rPr>
              <a:t>For example, the estimated $1 billion needed to develop a new generation of dynamic random access memory chips (DRAMs) forced IBM to form a joint venture with Toshiba Corporation of Japan and Siemens AG of Germany.</a:t>
            </a:r>
          </a:p>
        </p:txBody>
      </p:sp>
    </p:spTree>
    <p:extLst>
      <p:ext uri="{BB962C8B-B14F-4D97-AF65-F5344CB8AC3E}">
        <p14:creationId xmlns:p14="http://schemas.microsoft.com/office/powerpoint/2010/main" val="983327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85217" y="1515386"/>
            <a:ext cx="11395608" cy="49800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a:solidFill>
                  <a:srgbClr val="FF0000"/>
                </a:solidFill>
              </a:rPr>
              <a:t>Increasing Interdependence Among Nations:</a:t>
            </a:r>
          </a:p>
          <a:p>
            <a:pPr algn="just"/>
            <a:r>
              <a:rPr lang="en-US" dirty="0">
                <a:latin typeface="Times New Roman" panose="02020603050405020304" pitchFamily="18" charset="0"/>
                <a:cs typeface="Times New Roman" panose="02020603050405020304" pitchFamily="18" charset="0"/>
              </a:rPr>
              <a:t>International linkages among countries are creating a higher degree of interdependency, characterized by the increasing volume of FDI.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total volume of FDI inflows (i.e., world) has grown dramatically since the 1980s, particularly in developed economies (e.g., the United States, Canada, and Europe). recently during the 2010s, the volume of FDI inflows in developing/transition economies such as BRICS (Brazil, Russian Federation, India, China, and South Africa) has also increased. </a:t>
            </a:r>
          </a:p>
        </p:txBody>
      </p:sp>
    </p:spTree>
    <p:extLst>
      <p:ext uri="{BB962C8B-B14F-4D97-AF65-F5344CB8AC3E}">
        <p14:creationId xmlns:p14="http://schemas.microsoft.com/office/powerpoint/2010/main" val="1331447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buFont typeface="Arial" panose="020B0604020202020204" pitchFamily="34" charset="0"/>
              <a:buChar char="•"/>
            </a:pPr>
            <a:r>
              <a:rPr lang="en-US" sz="2800" dirty="0">
                <a:solidFill>
                  <a:srgbClr val="292526"/>
                </a:solidFill>
                <a:latin typeface="TimesNewRoman,Italic"/>
              </a:rPr>
              <a:t>Most of you have the experience of browsing internet and visiting </a:t>
            </a:r>
            <a:r>
              <a:rPr lang="en-US" sz="2800" dirty="0" smtClean="0">
                <a:solidFill>
                  <a:srgbClr val="292526"/>
                </a:solidFill>
                <a:latin typeface="TimesNewRoman,Italic"/>
              </a:rPr>
              <a:t>different web </a:t>
            </a:r>
            <a:r>
              <a:rPr lang="en-US" sz="2800" dirty="0">
                <a:solidFill>
                  <a:srgbClr val="292526"/>
                </a:solidFill>
                <a:latin typeface="TimesNewRoman,Italic"/>
              </a:rPr>
              <a:t>sites, knowing the products and services offered by various companies </a:t>
            </a:r>
            <a:r>
              <a:rPr lang="en-US" sz="2800" dirty="0" smtClean="0">
                <a:solidFill>
                  <a:srgbClr val="292526"/>
                </a:solidFill>
                <a:latin typeface="TimesNewRoman,Italic"/>
              </a:rPr>
              <a:t>across the </a:t>
            </a:r>
            <a:r>
              <a:rPr lang="en-US" sz="2800" dirty="0">
                <a:solidFill>
                  <a:srgbClr val="292526"/>
                </a:solidFill>
                <a:latin typeface="TimesNewRoman,Italic"/>
              </a:rPr>
              <a:t>globe. </a:t>
            </a:r>
            <a:endParaRPr lang="en-US" sz="2800" dirty="0" smtClean="0">
              <a:solidFill>
                <a:srgbClr val="292526"/>
              </a:solidFill>
              <a:latin typeface="TimesNewRoman,Italic"/>
            </a:endParaRPr>
          </a:p>
          <a:p>
            <a:pPr algn="just"/>
            <a:endParaRPr lang="en-US" sz="2800" dirty="0">
              <a:solidFill>
                <a:srgbClr val="292526"/>
              </a:solidFill>
              <a:latin typeface="TimesNewRoman,Italic"/>
            </a:endParaRPr>
          </a:p>
          <a:p>
            <a:pPr marL="342900" indent="-342900" algn="just">
              <a:buFont typeface="Arial" panose="020B0604020202020204" pitchFamily="34" charset="0"/>
              <a:buChar char="•"/>
            </a:pPr>
            <a:r>
              <a:rPr lang="en-US" sz="2800" dirty="0" smtClean="0">
                <a:solidFill>
                  <a:srgbClr val="292526"/>
                </a:solidFill>
                <a:latin typeface="TimesNewRoman,Italic"/>
              </a:rPr>
              <a:t>Some </a:t>
            </a:r>
            <a:r>
              <a:rPr lang="en-US" sz="2800" dirty="0">
                <a:solidFill>
                  <a:srgbClr val="292526"/>
                </a:solidFill>
                <a:latin typeface="TimesNewRoman,Italic"/>
              </a:rPr>
              <a:t>of you might have the experience of even ordering and buying </a:t>
            </a:r>
            <a:r>
              <a:rPr lang="en-US" sz="2800" dirty="0" smtClean="0">
                <a:solidFill>
                  <a:srgbClr val="292526"/>
                </a:solidFill>
                <a:latin typeface="TimesNewRoman,Italic"/>
              </a:rPr>
              <a:t>the products </a:t>
            </a:r>
            <a:r>
              <a:rPr lang="en-US" sz="2800" dirty="0">
                <a:solidFill>
                  <a:srgbClr val="292526"/>
                </a:solidFill>
                <a:latin typeface="TimesNewRoman,Italic"/>
              </a:rPr>
              <a:t>through internet. </a:t>
            </a:r>
            <a:endParaRPr lang="en-US" sz="2800" dirty="0" smtClean="0">
              <a:solidFill>
                <a:srgbClr val="292526"/>
              </a:solidFill>
              <a:latin typeface="TimesNewRoman,Italic"/>
            </a:endParaRPr>
          </a:p>
          <a:p>
            <a:pPr algn="just"/>
            <a:endParaRPr lang="en-US" sz="2800" dirty="0">
              <a:solidFill>
                <a:srgbClr val="292526"/>
              </a:solidFill>
              <a:latin typeface="TimesNewRoman,Italic"/>
            </a:endParaRPr>
          </a:p>
          <a:p>
            <a:pPr marL="342900" indent="-342900" algn="just">
              <a:buFont typeface="Arial" panose="020B0604020202020204" pitchFamily="34" charset="0"/>
              <a:buChar char="•"/>
            </a:pPr>
            <a:r>
              <a:rPr lang="en-US" sz="2800" dirty="0" smtClean="0">
                <a:solidFill>
                  <a:srgbClr val="292526"/>
                </a:solidFill>
                <a:latin typeface="TimesNewRoman,Italic"/>
              </a:rPr>
              <a:t>This </a:t>
            </a:r>
            <a:r>
              <a:rPr lang="en-US" sz="2800" dirty="0">
                <a:solidFill>
                  <a:srgbClr val="292526"/>
                </a:solidFill>
                <a:latin typeface="TimesNewRoman,Italic"/>
              </a:rPr>
              <a:t>process gives you the opportunity of transacting </a:t>
            </a:r>
            <a:r>
              <a:rPr lang="en-US" sz="2800" dirty="0" smtClean="0">
                <a:solidFill>
                  <a:srgbClr val="292526"/>
                </a:solidFill>
                <a:latin typeface="TimesNewRoman,Italic"/>
              </a:rPr>
              <a:t>in the </a:t>
            </a:r>
            <a:r>
              <a:rPr lang="en-US" sz="2800" dirty="0">
                <a:solidFill>
                  <a:srgbClr val="292526"/>
                </a:solidFill>
                <a:latin typeface="TimesNewRoman,Italic"/>
              </a:rPr>
              <a:t>international business arena without visiting or knowing the various </a:t>
            </a:r>
            <a:r>
              <a:rPr lang="en-US" sz="2800" dirty="0" smtClean="0">
                <a:solidFill>
                  <a:srgbClr val="292526"/>
                </a:solidFill>
                <a:latin typeface="TimesNewRoman,Italic"/>
              </a:rPr>
              <a:t>countries and </a:t>
            </a:r>
            <a:r>
              <a:rPr lang="en-US" sz="2800" dirty="0">
                <a:solidFill>
                  <a:srgbClr val="292526"/>
                </a:solidFill>
                <a:latin typeface="TimesNewRoman,Italic"/>
              </a:rPr>
              <a:t>companies across the globe.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5153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98434" y="159296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rgbClr val="FF0000"/>
                </a:solidFill>
                <a:latin typeface="Times New Roman" panose="02020603050405020304" pitchFamily="18" charset="0"/>
                <a:cs typeface="Times New Roman" panose="02020603050405020304" pitchFamily="18" charset="0"/>
              </a:rPr>
              <a:t>The Effect of the Internet:</a:t>
            </a:r>
          </a:p>
          <a:p>
            <a:pPr algn="just"/>
            <a:r>
              <a:rPr lang="en-US" dirty="0">
                <a:latin typeface="Times New Roman" panose="02020603050405020304" pitchFamily="18" charset="0"/>
                <a:cs typeface="Times New Roman" panose="02020603050405020304" pitchFamily="18" charset="0"/>
              </a:rPr>
              <a:t>In addition to the nine factors already discussed, the development and widespread use of the Internet is a force that greatly influences internationalization of business activities.</a:t>
            </a:r>
          </a:p>
          <a:p>
            <a:pPr algn="just"/>
            <a:r>
              <a:rPr lang="en-US" dirty="0">
                <a:latin typeface="Times New Roman" panose="02020603050405020304" pitchFamily="18" charset="0"/>
                <a:cs typeface="Times New Roman" panose="02020603050405020304" pitchFamily="18" charset="0"/>
              </a:rPr>
              <a:t> The advent of the Internet is akin to a revolution. It has permeated many aspects of our lives in ways no one could have anticipated</a:t>
            </a:r>
            <a:r>
              <a:rPr lang="en-US" dirty="0" smtClean="0">
                <a:latin typeface="Times New Roman" panose="02020603050405020304" pitchFamily="18" charset="0"/>
                <a:cs typeface="Times New Roman" panose="02020603050405020304" pitchFamily="18" charset="0"/>
              </a:rPr>
              <a:t>.</a:t>
            </a:r>
          </a:p>
          <a:p>
            <a:pPr algn="just"/>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It has affected many business practices, transformed some, and created new ones.</a:t>
            </a:r>
          </a:p>
        </p:txBody>
      </p:sp>
    </p:spTree>
    <p:extLst>
      <p:ext uri="{BB962C8B-B14F-4D97-AF65-F5344CB8AC3E}">
        <p14:creationId xmlns:p14="http://schemas.microsoft.com/office/powerpoint/2010/main" val="1180553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1042" y="1423263"/>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solidFill>
                  <a:srgbClr val="FF0000"/>
                </a:solidFill>
              </a:rPr>
              <a:t>The Internet affects international business in the following ways:</a:t>
            </a:r>
          </a:p>
          <a:p>
            <a:pPr marL="514350" indent="-514350" algn="just">
              <a:buFont typeface="Arial" panose="020B0604020202020204" pitchFamily="34" charset="0"/>
              <a:buAutoNum type="arabicPeriod"/>
            </a:pPr>
            <a:r>
              <a:rPr lang="en-US" dirty="0">
                <a:latin typeface="Times New Roman" panose="02020603050405020304" pitchFamily="18" charset="0"/>
                <a:cs typeface="Times New Roman" panose="02020603050405020304" pitchFamily="18" charset="0"/>
              </a:rPr>
              <a:t>It increases global commonality in consumer needs and tastes. This, in turn, makes it possible for MNCs to use more global strategies through offering standardized products and services. </a:t>
            </a:r>
          </a:p>
          <a:p>
            <a:pPr algn="just"/>
            <a:r>
              <a:rPr lang="en-US" dirty="0">
                <a:latin typeface="Times New Roman" panose="02020603050405020304" pitchFamily="18" charset="0"/>
                <a:cs typeface="Times New Roman" panose="02020603050405020304" pitchFamily="18" charset="0"/>
              </a:rPr>
              <a:t>This is possible because the appeal of globally recognized brands will increase as a result of the worldwide use of the Internet. At the same time, it creates more opportunities for less recognized products and companies in international markets.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Dell </a:t>
            </a:r>
            <a:r>
              <a:rPr lang="en-US" dirty="0">
                <a:latin typeface="Times New Roman" panose="02020603050405020304" pitchFamily="18" charset="0"/>
                <a:cs typeface="Times New Roman" panose="02020603050405020304" pitchFamily="18" charset="0"/>
              </a:rPr>
              <a:t>Computer, for example, by shifting its marketing and sales efforts to the Web, transformed itself from a contender to a leader in the personal computer industry.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2857723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18405" y="214134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a:t>2. </a:t>
            </a:r>
            <a:r>
              <a:rPr lang="en-US" dirty="0">
                <a:latin typeface="Times New Roman" panose="02020603050405020304" pitchFamily="18" charset="0"/>
                <a:cs typeface="Times New Roman" panose="02020603050405020304" pitchFamily="18" charset="0"/>
              </a:rPr>
              <a:t>It enables MNCs to centralize or coordinate their purchasing globally. In effect, it provides the opportunity to MNCs to become global customers.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At </a:t>
            </a:r>
            <a:r>
              <a:rPr lang="en-US" dirty="0">
                <a:latin typeface="Times New Roman" panose="02020603050405020304" pitchFamily="18" charset="0"/>
                <a:cs typeface="Times New Roman" panose="02020603050405020304" pitchFamily="18" charset="0"/>
              </a:rPr>
              <a:t>the same time, it allows regional firms such as United Parcel Service and DHL to grow faster.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Before </a:t>
            </a:r>
            <a:r>
              <a:rPr lang="en-US" dirty="0">
                <a:latin typeface="Times New Roman" panose="02020603050405020304" pitchFamily="18" charset="0"/>
                <a:cs typeface="Times New Roman" panose="02020603050405020304" pitchFamily="18" charset="0"/>
              </a:rPr>
              <a:t>the advent of the Internet and the Web, globally centralized purchasing required complex, expensive paper-based coordination of dispersed subsidiaries and suppliers. In the case of the Internet, more efficient global sourcing is possible.</a:t>
            </a:r>
          </a:p>
        </p:txBody>
      </p:sp>
    </p:spTree>
    <p:extLst>
      <p:ext uri="{BB962C8B-B14F-4D97-AF65-F5344CB8AC3E}">
        <p14:creationId xmlns:p14="http://schemas.microsoft.com/office/powerpoint/2010/main" val="284095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01040" y="197497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t>3. </a:t>
            </a:r>
            <a:r>
              <a:rPr lang="en-US" dirty="0">
                <a:latin typeface="Times New Roman" panose="02020603050405020304" pitchFamily="18" charset="0"/>
                <a:cs typeface="Times New Roman" panose="02020603050405020304" pitchFamily="18" charset="0"/>
              </a:rPr>
              <a:t>It reduces the minimum efficient size of the operation. Many physical activities are replaced by Web-based virtual activities</a:t>
            </a:r>
            <a:r>
              <a:rPr lang="en-US" dirty="0" smtClean="0">
                <a:latin typeface="Times New Roman" panose="02020603050405020304" pitchFamily="18" charset="0"/>
                <a:cs typeface="Times New Roman" panose="02020603050405020304" pitchFamily="18" charset="0"/>
              </a:rPr>
              <a:t>.</a:t>
            </a:r>
          </a:p>
          <a:p>
            <a:pPr algn="just"/>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And it has become even more efficient in multitasking and operating large-scale businesses, because the Internet and its technologies are now used in conjunction with AI (artificial intelligence). </a:t>
            </a:r>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By </a:t>
            </a:r>
            <a:r>
              <a:rPr lang="en-US" dirty="0">
                <a:latin typeface="Times New Roman" panose="02020603050405020304" pitchFamily="18" charset="0"/>
                <a:cs typeface="Times New Roman" panose="02020603050405020304" pitchFamily="18" charset="0"/>
              </a:rPr>
              <a:t>creating an online/cyber marketplace and having e-commerce platforms, companies like </a:t>
            </a:r>
            <a:r>
              <a:rPr lang="en-US" dirty="0">
                <a:solidFill>
                  <a:schemeClr val="accent1"/>
                </a:solidFill>
                <a:latin typeface="Times New Roman" panose="02020603050405020304" pitchFamily="18" charset="0"/>
                <a:cs typeface="Times New Roman" panose="02020603050405020304" pitchFamily="18" charset="0"/>
              </a:rPr>
              <a:t>E-</a:t>
            </a:r>
            <a:r>
              <a:rPr lang="en-US" dirty="0" err="1">
                <a:solidFill>
                  <a:schemeClr val="accent1"/>
                </a:solidFill>
                <a:latin typeface="Times New Roman" panose="02020603050405020304" pitchFamily="18" charset="0"/>
                <a:cs typeface="Times New Roman" panose="02020603050405020304" pitchFamily="18" charset="0"/>
              </a:rPr>
              <a:t>bay.comand</a:t>
            </a:r>
            <a:r>
              <a:rPr lang="en-US" dirty="0">
                <a:solidFill>
                  <a:schemeClr val="accent1"/>
                </a:solidFill>
                <a:latin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cs typeface="Times New Roman" panose="02020603050405020304" pitchFamily="18" charset="0"/>
              </a:rPr>
              <a:t>Amazon.comwere</a:t>
            </a:r>
            <a:r>
              <a:rPr lang="en-US" dirty="0">
                <a:solidFill>
                  <a:schemeClr val="accent1"/>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able to quickly expand their business operation globally. And some of the tasks (e.g., customer service) are  being done by AI alleviating the need to use human labors.</a:t>
            </a:r>
          </a:p>
          <a:p>
            <a:pPr marL="0" indent="0" algn="just">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8172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8" y="1421330"/>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98434" y="1647825"/>
            <a:ext cx="1103153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solidFill>
                  <a:srgbClr val="FF0000"/>
                </a:solidFill>
              </a:rPr>
              <a:t>Why Do Businesses Expand Their Operations Abroad?</a:t>
            </a:r>
          </a:p>
          <a:p>
            <a:pPr algn="just"/>
            <a:r>
              <a:rPr lang="en-US" dirty="0">
                <a:latin typeface="Times New Roman" panose="02020603050405020304" pitchFamily="18" charset="0"/>
                <a:cs typeface="Times New Roman" panose="02020603050405020304" pitchFamily="18" charset="0"/>
              </a:rPr>
              <a:t>International competition affects most businesses and results in the globalization of  many industries.</a:t>
            </a:r>
          </a:p>
          <a:p>
            <a:pPr algn="just"/>
            <a:r>
              <a:rPr lang="en-US" dirty="0">
                <a:latin typeface="Times New Roman" panose="02020603050405020304" pitchFamily="18" charset="0"/>
                <a:cs typeface="Times New Roman" panose="02020603050405020304" pitchFamily="18" charset="0"/>
              </a:rPr>
              <a:t> The unprecedented information explosion has greatly contributed to international competition. Technological developments have also reduced transportation costs.</a:t>
            </a:r>
          </a:p>
          <a:p>
            <a:pPr algn="just"/>
            <a:r>
              <a:rPr lang="en-US" dirty="0">
                <a:latin typeface="Times New Roman" panose="02020603050405020304" pitchFamily="18" charset="0"/>
                <a:cs typeface="Times New Roman" panose="02020603050405020304" pitchFamily="18" charset="0"/>
              </a:rPr>
              <a:t> Consequently, the physical distance between producers and consumers is no longer much of a competitive hindrance. </a:t>
            </a:r>
          </a:p>
          <a:p>
            <a:pPr algn="just"/>
            <a:r>
              <a:rPr lang="en-US" dirty="0">
                <a:latin typeface="Times New Roman" panose="02020603050405020304" pitchFamily="18" charset="0"/>
                <a:cs typeface="Times New Roman" panose="02020603050405020304" pitchFamily="18" charset="0"/>
              </a:rPr>
              <a:t>Domestic firms with unique products or services, or with a competitive advantage, can expand beyond their home market easily.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765341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28493" y="1512167"/>
            <a:ext cx="1084442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In today’s environment, going international is either an extension of successful domestic business operations or a requirement for remaining competitive</a:t>
            </a:r>
            <a:r>
              <a:rPr lang="en-US" dirty="0" smtClean="0">
                <a:latin typeface="Times New Roman" panose="02020603050405020304" pitchFamily="18" charset="0"/>
                <a:cs typeface="Times New Roman" panose="02020603050405020304" pitchFamily="18" charset="0"/>
              </a:rPr>
              <a:t>.</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Increased worldwide interdependencies, if continued at the present pace, would make internationalization a requisite for survival</a:t>
            </a:r>
            <a:r>
              <a:rPr lang="en-US" dirty="0" smtClean="0">
                <a:latin typeface="Times New Roman" panose="02020603050405020304" pitchFamily="18" charset="0"/>
                <a:cs typeface="Times New Roman" panose="02020603050405020304" pitchFamily="18" charset="0"/>
              </a:rPr>
              <a:t>.</a:t>
            </a:r>
          </a:p>
          <a:p>
            <a:pPr algn="just"/>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Until that time, many organizations operate at national and international levels as if these two were totally </a:t>
            </a:r>
            <a:r>
              <a:rPr lang="en-US" dirty="0" smtClean="0">
                <a:latin typeface="Times New Roman" panose="02020603050405020304" pitchFamily="18" charset="0"/>
                <a:cs typeface="Times New Roman" panose="02020603050405020304" pitchFamily="18" charset="0"/>
              </a:rPr>
              <a:t>independent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5729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6789"/>
            <a:ext cx="11678037" cy="523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Conducting and managing international business operations is a crucial </a:t>
            </a:r>
            <a:r>
              <a:rPr lang="en-US" sz="2800" dirty="0" smtClean="0">
                <a:solidFill>
                  <a:schemeClr val="tx1"/>
                </a:solidFill>
                <a:latin typeface="Times New Roman" panose="02020603050405020304" pitchFamily="18" charset="0"/>
                <a:cs typeface="Times New Roman" panose="02020603050405020304" pitchFamily="18" charset="0"/>
              </a:rPr>
              <a:t>venture  due </a:t>
            </a:r>
            <a:r>
              <a:rPr lang="en-US" sz="2800" dirty="0">
                <a:solidFill>
                  <a:schemeClr val="tx1"/>
                </a:solidFill>
                <a:latin typeface="Times New Roman" panose="02020603050405020304" pitchFamily="18" charset="0"/>
                <a:cs typeface="Times New Roman" panose="02020603050405020304" pitchFamily="18" charset="0"/>
              </a:rPr>
              <a:t>to variations in political, social, cultural and economic factors, from one </a:t>
            </a:r>
            <a:r>
              <a:rPr lang="en-US" sz="2800" dirty="0" smtClean="0">
                <a:solidFill>
                  <a:schemeClr val="tx1"/>
                </a:solidFill>
                <a:latin typeface="Times New Roman" panose="02020603050405020304" pitchFamily="18" charset="0"/>
                <a:cs typeface="Times New Roman" panose="02020603050405020304" pitchFamily="18" charset="0"/>
              </a:rPr>
              <a:t>country to </a:t>
            </a:r>
            <a:r>
              <a:rPr lang="en-US" sz="2800" dirty="0">
                <a:solidFill>
                  <a:schemeClr val="tx1"/>
                </a:solidFill>
                <a:latin typeface="Times New Roman" panose="02020603050405020304" pitchFamily="18" charset="0"/>
                <a:cs typeface="Times New Roman" panose="02020603050405020304" pitchFamily="18" charset="0"/>
              </a:rPr>
              <a:t>another country. </a:t>
            </a:r>
            <a:endParaRPr lang="en-US" sz="2800" dirty="0" smtClean="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For example</a:t>
            </a:r>
            <a:r>
              <a:rPr lang="en-US" sz="2800" dirty="0">
                <a:solidFill>
                  <a:schemeClr val="tx1"/>
                </a:solidFill>
                <a:latin typeface="Times New Roman" panose="02020603050405020304" pitchFamily="18" charset="0"/>
                <a:cs typeface="Times New Roman" panose="02020603050405020304" pitchFamily="18" charset="0"/>
              </a:rPr>
              <a:t>, most of the African consumers prefer less </a:t>
            </a:r>
            <a:r>
              <a:rPr lang="en-US" sz="2800" dirty="0" smtClean="0">
                <a:solidFill>
                  <a:schemeClr val="tx1"/>
                </a:solidFill>
                <a:latin typeface="Times New Roman" panose="02020603050405020304" pitchFamily="18" charset="0"/>
                <a:cs typeface="Times New Roman" panose="02020603050405020304" pitchFamily="18" charset="0"/>
              </a:rPr>
              <a:t>costly products </a:t>
            </a:r>
            <a:r>
              <a:rPr lang="en-US" sz="2800" dirty="0">
                <a:solidFill>
                  <a:schemeClr val="tx1"/>
                </a:solidFill>
                <a:latin typeface="Times New Roman" panose="02020603050405020304" pitchFamily="18" charset="0"/>
                <a:cs typeface="Times New Roman" panose="02020603050405020304" pitchFamily="18" charset="0"/>
              </a:rPr>
              <a:t>due to their poor economic conditions, whereas the German </a:t>
            </a:r>
            <a:r>
              <a:rPr lang="en-US" sz="2800" dirty="0" smtClean="0">
                <a:solidFill>
                  <a:schemeClr val="tx1"/>
                </a:solidFill>
                <a:latin typeface="Times New Roman" panose="02020603050405020304" pitchFamily="18" charset="0"/>
                <a:cs typeface="Times New Roman" panose="02020603050405020304" pitchFamily="18" charset="0"/>
              </a:rPr>
              <a:t>consumers prefer </a:t>
            </a:r>
            <a:r>
              <a:rPr lang="en-US" sz="2800" dirty="0">
                <a:solidFill>
                  <a:schemeClr val="tx1"/>
                </a:solidFill>
                <a:latin typeface="Times New Roman" panose="02020603050405020304" pitchFamily="18" charset="0"/>
                <a:cs typeface="Times New Roman" panose="02020603050405020304" pitchFamily="18" charset="0"/>
              </a:rPr>
              <a:t>high quality and high priced products due to their higher ability to buy</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62882" y="86634"/>
            <a:ext cx="2129118" cy="1076343"/>
          </a:xfrm>
          <a:prstGeom prst="rect">
            <a:avLst/>
          </a:prstGeom>
        </p:spPr>
      </p:pic>
      <p:sp>
        <p:nvSpPr>
          <p:cNvPr id="2" name="Rectangle 1"/>
          <p:cNvSpPr/>
          <p:nvPr/>
        </p:nvSpPr>
        <p:spPr>
          <a:xfrm>
            <a:off x="1991798" y="642611"/>
            <a:ext cx="8071084" cy="400110"/>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CHARACTERISTIC FEATURES </a:t>
            </a:r>
            <a:r>
              <a:rPr lang="en-US" sz="2000" b="1" dirty="0" smtClean="0">
                <a:latin typeface="Times New Roman" panose="02020603050405020304" pitchFamily="18" charset="0"/>
                <a:cs typeface="Times New Roman" panose="02020603050405020304" pitchFamily="18" charset="0"/>
              </a:rPr>
              <a:t>OF INTERNATIONAL </a:t>
            </a:r>
            <a:r>
              <a:rPr lang="en-US" sz="2000" b="1" dirty="0">
                <a:latin typeface="Times New Roman" panose="02020603050405020304" pitchFamily="18" charset="0"/>
                <a:cs typeface="Times New Roman" panose="02020603050405020304" pitchFamily="18" charset="0"/>
              </a:rPr>
              <a:t>BUSINESS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9990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13183"/>
            <a:ext cx="11678037" cy="5522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Therefore, the international businessman should produce and export less </a:t>
            </a:r>
            <a:r>
              <a:rPr lang="en-US" sz="2800" dirty="0" smtClean="0">
                <a:solidFill>
                  <a:schemeClr val="tx1"/>
                </a:solidFill>
                <a:latin typeface="Times New Roman" panose="02020603050405020304" pitchFamily="18" charset="0"/>
                <a:cs typeface="Times New Roman" panose="02020603050405020304" pitchFamily="18" charset="0"/>
              </a:rPr>
              <a:t>costly products </a:t>
            </a:r>
            <a:r>
              <a:rPr lang="en-US" sz="2800" dirty="0">
                <a:solidFill>
                  <a:schemeClr val="tx1"/>
                </a:solidFill>
                <a:latin typeface="Times New Roman" panose="02020603050405020304" pitchFamily="18" charset="0"/>
                <a:cs typeface="Times New Roman" panose="02020603050405020304" pitchFamily="18" charset="0"/>
              </a:rPr>
              <a:t>to most of the African countries and vice versa to most of the </a:t>
            </a:r>
            <a:r>
              <a:rPr lang="en-US" sz="2800" dirty="0" smtClean="0">
                <a:solidFill>
                  <a:schemeClr val="tx1"/>
                </a:solidFill>
                <a:latin typeface="Times New Roman" panose="02020603050405020304" pitchFamily="18" charset="0"/>
                <a:cs typeface="Times New Roman" panose="02020603050405020304" pitchFamily="18" charset="0"/>
              </a:rPr>
              <a:t>European and </a:t>
            </a:r>
            <a:r>
              <a:rPr lang="en-US" sz="2800" dirty="0">
                <a:solidFill>
                  <a:schemeClr val="tx1"/>
                </a:solidFill>
                <a:latin typeface="Times New Roman" panose="02020603050405020304" pitchFamily="18" charset="0"/>
                <a:cs typeface="Times New Roman" panose="02020603050405020304" pitchFamily="18" charset="0"/>
              </a:rPr>
              <a:t>North American countries. </a:t>
            </a:r>
          </a:p>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High </a:t>
            </a:r>
            <a:r>
              <a:rPr lang="en-US" sz="2800" dirty="0">
                <a:solidFill>
                  <a:schemeClr val="tx1"/>
                </a:solidFill>
                <a:latin typeface="Times New Roman" panose="02020603050405020304" pitchFamily="18" charset="0"/>
                <a:cs typeface="Times New Roman" panose="02020603050405020304" pitchFamily="18" charset="0"/>
              </a:rPr>
              <a:t>priced and high quality Palmolive soaps </a:t>
            </a:r>
            <a:r>
              <a:rPr lang="en-US" sz="2800" dirty="0" smtClean="0">
                <a:solidFill>
                  <a:schemeClr val="tx1"/>
                </a:solidFill>
                <a:latin typeface="Times New Roman" panose="02020603050405020304" pitchFamily="18" charset="0"/>
                <a:cs typeface="Times New Roman" panose="02020603050405020304" pitchFamily="18" charset="0"/>
              </a:rPr>
              <a:t>are marketed </a:t>
            </a:r>
            <a:r>
              <a:rPr lang="en-US" sz="2800" dirty="0">
                <a:solidFill>
                  <a:schemeClr val="tx1"/>
                </a:solidFill>
                <a:latin typeface="Times New Roman" panose="02020603050405020304" pitchFamily="18" charset="0"/>
                <a:cs typeface="Times New Roman" panose="02020603050405020304" pitchFamily="18" charset="0"/>
              </a:rPr>
              <a:t>in </a:t>
            </a:r>
            <a:r>
              <a:rPr lang="en-US" sz="2800" dirty="0" smtClean="0">
                <a:solidFill>
                  <a:schemeClr val="tx1"/>
                </a:solidFill>
                <a:latin typeface="Times New Roman" panose="02020603050405020304" pitchFamily="18" charset="0"/>
                <a:cs typeface="Times New Roman" panose="02020603050405020304" pitchFamily="18" charset="0"/>
              </a:rPr>
              <a:t>European countries </a:t>
            </a:r>
            <a:r>
              <a:rPr lang="en-US" sz="2800" dirty="0">
                <a:solidFill>
                  <a:schemeClr val="tx1"/>
                </a:solidFill>
                <a:latin typeface="Times New Roman" panose="02020603050405020304" pitchFamily="18" charset="0"/>
                <a:cs typeface="Times New Roman" panose="02020603050405020304" pitchFamily="18" charset="0"/>
              </a:rPr>
              <a:t>and the economy priced Palmolive soaps are </a:t>
            </a:r>
            <a:r>
              <a:rPr lang="en-US" sz="2800" dirty="0" smtClean="0">
                <a:solidFill>
                  <a:schemeClr val="tx1"/>
                </a:solidFill>
                <a:latin typeface="Times New Roman" panose="02020603050405020304" pitchFamily="18" charset="0"/>
                <a:cs typeface="Times New Roman" panose="02020603050405020304" pitchFamily="18" charset="0"/>
              </a:rPr>
              <a:t>exported and </a:t>
            </a:r>
            <a:r>
              <a:rPr lang="en-US" sz="2800" dirty="0">
                <a:solidFill>
                  <a:schemeClr val="tx1"/>
                </a:solidFill>
                <a:latin typeface="Times New Roman" panose="02020603050405020304" pitchFamily="18" charset="0"/>
                <a:cs typeface="Times New Roman" panose="02020603050405020304" pitchFamily="18" charset="0"/>
              </a:rPr>
              <a:t>marketed in developing countries like Ethiopia, Pakistan, Kenya, India, </a:t>
            </a:r>
            <a:r>
              <a:rPr lang="en-US" sz="2800" dirty="0" smtClean="0">
                <a:solidFill>
                  <a:schemeClr val="tx1"/>
                </a:solidFill>
                <a:latin typeface="Times New Roman" panose="02020603050405020304" pitchFamily="18" charset="0"/>
                <a:cs typeface="Times New Roman" panose="02020603050405020304" pitchFamily="18" charset="0"/>
              </a:rPr>
              <a:t>Cambodia etc</a:t>
            </a:r>
            <a:r>
              <a:rPr lang="en-US" sz="2800" dirty="0">
                <a:solidFill>
                  <a:schemeClr val="tx1"/>
                </a:solidFill>
                <a:latin typeface="Times New Roman" panose="02020603050405020304" pitchFamily="18" charset="0"/>
                <a:cs typeface="Times New Roman" panose="02020603050405020304" pitchFamily="18" charset="0"/>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174438"/>
            <a:ext cx="1404457" cy="9387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2324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110290"/>
            <a:ext cx="2305141" cy="715011"/>
          </a:xfrm>
          <a:prstGeom prst="rect">
            <a:avLst/>
          </a:prstGeom>
        </p:spPr>
      </p:pic>
    </p:spTree>
    <p:extLst>
      <p:ext uri="{BB962C8B-B14F-4D97-AF65-F5344CB8AC3E}">
        <p14:creationId xmlns:p14="http://schemas.microsoft.com/office/powerpoint/2010/main" val="2678101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255740"/>
            <a:ext cx="11678037" cy="5380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400" b="1" dirty="0" smtClean="0">
              <a:solidFill>
                <a:srgbClr val="292526"/>
              </a:solidFill>
              <a:latin typeface="TimesNewRoman,Bold"/>
            </a:endParaRPr>
          </a:p>
          <a:p>
            <a:pPr marL="342900" indent="-342900" algn="just">
              <a:buFont typeface="Arial" panose="020B0604020202020204" pitchFamily="34" charset="0"/>
              <a:buChar char="•"/>
            </a:pPr>
            <a:r>
              <a:rPr lang="en-US" sz="2800" b="1" dirty="0" smtClean="0">
                <a:solidFill>
                  <a:srgbClr val="292526"/>
                </a:solidFill>
                <a:latin typeface="Times New Roman" panose="02020603050405020304" pitchFamily="18" charset="0"/>
                <a:cs typeface="Times New Roman" panose="02020603050405020304" pitchFamily="18" charset="0"/>
              </a:rPr>
              <a:t>Accurate Information</a:t>
            </a:r>
            <a:r>
              <a:rPr lang="en-US" sz="2800" dirty="0" smtClean="0">
                <a:solidFill>
                  <a:srgbClr val="292526"/>
                </a:solidFill>
                <a:latin typeface="Times New Roman" panose="02020603050405020304" pitchFamily="18" charset="0"/>
                <a:cs typeface="Times New Roman" panose="02020603050405020304" pitchFamily="18" charset="0"/>
              </a:rPr>
              <a:t>: International business houses need accurate information to make an appropriate </a:t>
            </a:r>
            <a:r>
              <a:rPr lang="en-US" sz="2800" dirty="0" err="1" smtClean="0">
                <a:solidFill>
                  <a:srgbClr val="292526"/>
                </a:solidFill>
                <a:latin typeface="Times New Roman" panose="02020603050405020304" pitchFamily="18" charset="0"/>
                <a:cs typeface="Times New Roman" panose="02020603050405020304" pitchFamily="18" charset="0"/>
              </a:rPr>
              <a:t>decision.e.g</a:t>
            </a:r>
            <a:r>
              <a:rPr lang="en-US" sz="2800" dirty="0" smtClean="0">
                <a:solidFill>
                  <a:srgbClr val="292526"/>
                </a:solidFill>
                <a:latin typeface="Times New Roman" panose="02020603050405020304" pitchFamily="18" charset="0"/>
                <a:cs typeface="Times New Roman" panose="02020603050405020304" pitchFamily="18" charset="0"/>
              </a:rPr>
              <a:t> Bata based on the accurate data could make appropriate decision to enter various European countries.</a:t>
            </a:r>
          </a:p>
          <a:p>
            <a:pPr algn="just"/>
            <a:endParaRPr lang="en-US" sz="2800" dirty="0" smtClean="0">
              <a:solidFill>
                <a:srgbClr val="292526"/>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b="1" dirty="0">
                <a:solidFill>
                  <a:srgbClr val="292526"/>
                </a:solidFill>
                <a:latin typeface="Times New Roman" panose="02020603050405020304" pitchFamily="18" charset="0"/>
                <a:cs typeface="Times New Roman" panose="02020603050405020304" pitchFamily="18" charset="0"/>
              </a:rPr>
              <a:t>Timely Information</a:t>
            </a:r>
            <a:r>
              <a:rPr lang="en-US" sz="2800" dirty="0">
                <a:solidFill>
                  <a:srgbClr val="292526"/>
                </a:solidFill>
                <a:latin typeface="Times New Roman" panose="02020603050405020304" pitchFamily="18" charset="0"/>
                <a:cs typeface="Times New Roman" panose="02020603050405020304" pitchFamily="18" charset="0"/>
              </a:rPr>
              <a:t>: International business houses need not only </a:t>
            </a:r>
            <a:r>
              <a:rPr lang="en-US" sz="2800" dirty="0" smtClean="0">
                <a:solidFill>
                  <a:srgbClr val="292526"/>
                </a:solidFill>
                <a:latin typeface="Times New Roman" panose="02020603050405020304" pitchFamily="18" charset="0"/>
                <a:cs typeface="Times New Roman" panose="02020603050405020304" pitchFamily="18" charset="0"/>
              </a:rPr>
              <a:t>accurate but </a:t>
            </a:r>
            <a:r>
              <a:rPr lang="en-US" sz="2800" dirty="0">
                <a:solidFill>
                  <a:srgbClr val="292526"/>
                </a:solidFill>
                <a:latin typeface="Times New Roman" panose="02020603050405020304" pitchFamily="18" charset="0"/>
                <a:cs typeface="Times New Roman" panose="02020603050405020304" pitchFamily="18" charset="0"/>
              </a:rPr>
              <a:t>timely information. Coca-Cola could enter the European market </a:t>
            </a:r>
            <a:r>
              <a:rPr lang="en-US" sz="2800" dirty="0" smtClean="0">
                <a:solidFill>
                  <a:srgbClr val="292526"/>
                </a:solidFill>
                <a:latin typeface="Times New Roman" panose="02020603050405020304" pitchFamily="18" charset="0"/>
                <a:cs typeface="Times New Roman" panose="02020603050405020304" pitchFamily="18" charset="0"/>
              </a:rPr>
              <a:t>based on </a:t>
            </a:r>
            <a:r>
              <a:rPr lang="en-US" sz="2800" dirty="0">
                <a:solidFill>
                  <a:srgbClr val="292526"/>
                </a:solidFill>
                <a:latin typeface="Times New Roman" panose="02020603050405020304" pitchFamily="18" charset="0"/>
                <a:cs typeface="Times New Roman" panose="02020603050405020304" pitchFamily="18" charset="0"/>
              </a:rPr>
              <a:t>the timely information, whereas Pepsi entered later. </a:t>
            </a:r>
            <a:endParaRPr lang="en-US" sz="2800" dirty="0" smtClean="0">
              <a:solidFill>
                <a:srgbClr val="292526"/>
              </a:solidFill>
              <a:latin typeface="Times New Roman" panose="02020603050405020304" pitchFamily="18" charset="0"/>
              <a:cs typeface="Times New Roman" panose="02020603050405020304" pitchFamily="18" charset="0"/>
            </a:endParaRPr>
          </a:p>
          <a:p>
            <a:pPr algn="just"/>
            <a:endParaRPr lang="en-US" sz="2800" dirty="0">
              <a:solidFill>
                <a:srgbClr val="292526"/>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Another </a:t>
            </a:r>
            <a:r>
              <a:rPr lang="en-US" sz="2800" dirty="0">
                <a:solidFill>
                  <a:srgbClr val="292526"/>
                </a:solidFill>
                <a:latin typeface="Times New Roman" panose="02020603050405020304" pitchFamily="18" charset="0"/>
                <a:cs typeface="Times New Roman" panose="02020603050405020304" pitchFamily="18" charset="0"/>
              </a:rPr>
              <a:t>example </a:t>
            </a:r>
            <a:r>
              <a:rPr lang="en-US" sz="2800" dirty="0" smtClean="0">
                <a:solidFill>
                  <a:srgbClr val="292526"/>
                </a:solidFill>
                <a:latin typeface="Times New Roman" panose="02020603050405020304" pitchFamily="18" charset="0"/>
                <a:cs typeface="Times New Roman" panose="02020603050405020304" pitchFamily="18" charset="0"/>
              </a:rPr>
              <a:t>is the </a:t>
            </a:r>
            <a:r>
              <a:rPr lang="en-US" sz="2800" dirty="0">
                <a:solidFill>
                  <a:srgbClr val="292526"/>
                </a:solidFill>
                <a:latin typeface="Times New Roman" panose="02020603050405020304" pitchFamily="18" charset="0"/>
                <a:cs typeface="Times New Roman" panose="02020603050405020304" pitchFamily="18" charset="0"/>
              </a:rPr>
              <a:t>timely entrance of Indian software companies into the US </a:t>
            </a:r>
            <a:r>
              <a:rPr lang="en-US" sz="2800" dirty="0" smtClean="0">
                <a:solidFill>
                  <a:srgbClr val="292526"/>
                </a:solidFill>
                <a:latin typeface="Times New Roman" panose="02020603050405020304" pitchFamily="18" charset="0"/>
                <a:cs typeface="Times New Roman" panose="02020603050405020304" pitchFamily="18" charset="0"/>
              </a:rPr>
              <a:t>market compared </a:t>
            </a:r>
            <a:r>
              <a:rPr lang="en-US" sz="2800" dirty="0">
                <a:solidFill>
                  <a:srgbClr val="292526"/>
                </a:solidFill>
                <a:latin typeface="Times New Roman" panose="02020603050405020304" pitchFamily="18" charset="0"/>
                <a:cs typeface="Times New Roman" panose="02020603050405020304" pitchFamily="18" charset="0"/>
              </a:rPr>
              <a:t>to those of other countries. Indian software companies also </a:t>
            </a:r>
            <a:r>
              <a:rPr lang="en-US" sz="2800" dirty="0" smtClean="0">
                <a:solidFill>
                  <a:srgbClr val="292526"/>
                </a:solidFill>
                <a:latin typeface="Times New Roman" panose="02020603050405020304" pitchFamily="18" charset="0"/>
                <a:cs typeface="Times New Roman" panose="02020603050405020304" pitchFamily="18" charset="0"/>
              </a:rPr>
              <a:t>made timely </a:t>
            </a:r>
            <a:r>
              <a:rPr lang="en-US" sz="2800" dirty="0">
                <a:solidFill>
                  <a:srgbClr val="292526"/>
                </a:solidFill>
                <a:latin typeface="Times New Roman" panose="02020603050405020304" pitchFamily="18" charset="0"/>
                <a:cs typeface="Times New Roman" panose="02020603050405020304" pitchFamily="18" charset="0"/>
              </a:rPr>
              <a:t>decision in the case of Europe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174438"/>
            <a:ext cx="1404457" cy="10662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89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31731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20693"/>
            <a:ext cx="2305141" cy="1076343"/>
          </a:xfrm>
          <a:prstGeom prst="rect">
            <a:avLst/>
          </a:prstGeom>
        </p:spPr>
      </p:pic>
    </p:spTree>
    <p:extLst>
      <p:ext uri="{BB962C8B-B14F-4D97-AF65-F5344CB8AC3E}">
        <p14:creationId xmlns:p14="http://schemas.microsoft.com/office/powerpoint/2010/main" val="236728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1480"/>
            <a:ext cx="11678037" cy="5454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800" b="1" dirty="0">
                <a:solidFill>
                  <a:schemeClr val="tx1"/>
                </a:solidFill>
                <a:latin typeface="Times New Roman" panose="02020603050405020304" pitchFamily="18" charset="0"/>
                <a:cs typeface="Times New Roman" panose="02020603050405020304" pitchFamily="18" charset="0"/>
              </a:rPr>
              <a:t>Size of the Business</a:t>
            </a:r>
            <a:r>
              <a:rPr lang="en-US" sz="2800" dirty="0">
                <a:solidFill>
                  <a:schemeClr val="tx1"/>
                </a:solidFill>
                <a:latin typeface="Times New Roman" panose="02020603050405020304" pitchFamily="18" charset="0"/>
                <a:cs typeface="Times New Roman" panose="02020603050405020304" pitchFamily="18" charset="0"/>
              </a:rPr>
              <a:t>: The size of the international business should </a:t>
            </a:r>
            <a:r>
              <a:rPr lang="en-US" sz="2800" dirty="0" smtClean="0">
                <a:solidFill>
                  <a:schemeClr val="tx1"/>
                </a:solidFill>
                <a:latin typeface="Times New Roman" panose="02020603050405020304" pitchFamily="18" charset="0"/>
                <a:cs typeface="Times New Roman" panose="02020603050405020304" pitchFamily="18" charset="0"/>
              </a:rPr>
              <a:t>be large </a:t>
            </a:r>
            <a:r>
              <a:rPr lang="en-US" sz="2800" dirty="0">
                <a:solidFill>
                  <a:schemeClr val="tx1"/>
                </a:solidFill>
                <a:latin typeface="Times New Roman" panose="02020603050405020304" pitchFamily="18" charset="0"/>
                <a:cs typeface="Times New Roman" panose="02020603050405020304" pitchFamily="18" charset="0"/>
              </a:rPr>
              <a:t>in order to have impact on the foreign economies. </a:t>
            </a:r>
            <a:r>
              <a:rPr lang="en-US" sz="2800" dirty="0" smtClean="0">
                <a:solidFill>
                  <a:schemeClr val="tx1"/>
                </a:solidFill>
                <a:latin typeface="Times New Roman" panose="02020603050405020304" pitchFamily="18" charset="0"/>
                <a:cs typeface="Times New Roman" panose="02020603050405020304" pitchFamily="18" charset="0"/>
              </a:rPr>
              <a:t>In </a:t>
            </a:r>
            <a:r>
              <a:rPr lang="en-US" sz="2800" dirty="0">
                <a:solidFill>
                  <a:schemeClr val="tx1"/>
                </a:solidFill>
                <a:latin typeface="Times New Roman" panose="02020603050405020304" pitchFamily="18" charset="0"/>
                <a:cs typeface="Times New Roman" panose="02020603050405020304" pitchFamily="18" charset="0"/>
              </a:rPr>
              <a:t>fact, the </a:t>
            </a:r>
            <a:r>
              <a:rPr lang="en-US" sz="2800" dirty="0" smtClean="0">
                <a:solidFill>
                  <a:schemeClr val="tx1"/>
                </a:solidFill>
                <a:latin typeface="Times New Roman" panose="02020603050405020304" pitchFamily="18" charset="0"/>
                <a:cs typeface="Times New Roman" panose="02020603050405020304" pitchFamily="18" charset="0"/>
              </a:rPr>
              <a:t>capital of </a:t>
            </a:r>
            <a:r>
              <a:rPr lang="en-US" sz="2800" dirty="0">
                <a:solidFill>
                  <a:schemeClr val="tx1"/>
                </a:solidFill>
                <a:latin typeface="Times New Roman" panose="02020603050405020304" pitchFamily="18" charset="0"/>
                <a:cs typeface="Times New Roman" panose="02020603050405020304" pitchFamily="18" charset="0"/>
              </a:rPr>
              <a:t>some of the MNCs is greater than our annual budget and GDPs of </a:t>
            </a:r>
            <a:r>
              <a:rPr lang="en-US" sz="2800" dirty="0" smtClean="0">
                <a:solidFill>
                  <a:schemeClr val="tx1"/>
                </a:solidFill>
                <a:latin typeface="Times New Roman" panose="02020603050405020304" pitchFamily="18" charset="0"/>
                <a:cs typeface="Times New Roman" panose="02020603050405020304" pitchFamily="18" charset="0"/>
              </a:rPr>
              <a:t>the some </a:t>
            </a:r>
            <a:r>
              <a:rPr lang="en-US" sz="2800" dirty="0">
                <a:solidFill>
                  <a:schemeClr val="tx1"/>
                </a:solidFill>
                <a:latin typeface="Times New Roman" panose="02020603050405020304" pitchFamily="18" charset="0"/>
                <a:cs typeface="Times New Roman" panose="02020603050405020304" pitchFamily="18" charset="0"/>
              </a:rPr>
              <a:t>of the African countries</a:t>
            </a:r>
            <a:r>
              <a:rPr lang="en-US" sz="2800" dirty="0" smtClean="0">
                <a:solidFill>
                  <a:schemeClr val="tx1"/>
                </a:solidFill>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US" sz="2800" b="1" dirty="0">
                <a:solidFill>
                  <a:schemeClr val="tx1"/>
                </a:solidFill>
                <a:latin typeface="Times New Roman" panose="02020603050405020304" pitchFamily="18" charset="0"/>
                <a:cs typeface="Times New Roman" panose="02020603050405020304" pitchFamily="18" charset="0"/>
              </a:rPr>
              <a:t>Market Segmentation</a:t>
            </a:r>
            <a:r>
              <a:rPr lang="en-US" sz="2800" dirty="0">
                <a:solidFill>
                  <a:schemeClr val="tx1"/>
                </a:solidFill>
                <a:latin typeface="Times New Roman" panose="02020603050405020304" pitchFamily="18" charset="0"/>
                <a:cs typeface="Times New Roman" panose="02020603050405020304" pitchFamily="18" charset="0"/>
              </a:rPr>
              <a:t>: Most of the international business houses </a:t>
            </a:r>
            <a:r>
              <a:rPr lang="en-US" sz="2800" dirty="0" smtClean="0">
                <a:solidFill>
                  <a:schemeClr val="tx1"/>
                </a:solidFill>
                <a:latin typeface="Times New Roman" panose="02020603050405020304" pitchFamily="18" charset="0"/>
                <a:cs typeface="Times New Roman" panose="02020603050405020304" pitchFamily="18" charset="0"/>
              </a:rPr>
              <a:t>segment their </a:t>
            </a:r>
            <a:r>
              <a:rPr lang="en-US" sz="2800" dirty="0">
                <a:solidFill>
                  <a:schemeClr val="tx1"/>
                </a:solidFill>
                <a:latin typeface="Times New Roman" panose="02020603050405020304" pitchFamily="18" charset="0"/>
                <a:cs typeface="Times New Roman" panose="02020603050405020304" pitchFamily="18" charset="0"/>
              </a:rPr>
              <a:t>markets based on the geographic market segmentation. </a:t>
            </a:r>
            <a:r>
              <a:rPr lang="en-US" sz="2800" dirty="0" smtClean="0">
                <a:solidFill>
                  <a:schemeClr val="tx1"/>
                </a:solidFill>
                <a:latin typeface="Times New Roman" panose="02020603050405020304" pitchFamily="18" charset="0"/>
                <a:cs typeface="Times New Roman" panose="02020603050405020304" pitchFamily="18" charset="0"/>
              </a:rPr>
              <a:t>Daewoo segmented </a:t>
            </a:r>
            <a:r>
              <a:rPr lang="en-US" sz="2800" dirty="0">
                <a:solidFill>
                  <a:schemeClr val="tx1"/>
                </a:solidFill>
                <a:latin typeface="Times New Roman" panose="02020603050405020304" pitchFamily="18" charset="0"/>
                <a:cs typeface="Times New Roman" panose="02020603050405020304" pitchFamily="18" charset="0"/>
              </a:rPr>
              <a:t>its market as North America, Europe, Africa, Indian </a:t>
            </a:r>
            <a:r>
              <a:rPr lang="en-US" sz="2800" dirty="0" smtClean="0">
                <a:solidFill>
                  <a:schemeClr val="tx1"/>
                </a:solidFill>
                <a:latin typeface="Times New Roman" panose="02020603050405020304" pitchFamily="18" charset="0"/>
                <a:cs typeface="Times New Roman" panose="02020603050405020304" pitchFamily="18" charset="0"/>
              </a:rPr>
              <a:t>subcontinent and </a:t>
            </a:r>
            <a:r>
              <a:rPr lang="en-US" sz="2800" dirty="0">
                <a:solidFill>
                  <a:schemeClr val="tx1"/>
                </a:solidFill>
                <a:latin typeface="Times New Roman" panose="02020603050405020304" pitchFamily="18" charset="0"/>
                <a:cs typeface="Times New Roman" panose="02020603050405020304" pitchFamily="18" charset="0"/>
              </a:rPr>
              <a:t>Pacific markets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105137"/>
            <a:ext cx="1404457" cy="101798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25859" y="18800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94453" y="3176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105137"/>
            <a:ext cx="2305141" cy="1076343"/>
          </a:xfrm>
          <a:prstGeom prst="rect">
            <a:avLst/>
          </a:prstGeom>
        </p:spPr>
      </p:pic>
    </p:spTree>
    <p:extLst>
      <p:ext uri="{BB962C8B-B14F-4D97-AF65-F5344CB8AC3E}">
        <p14:creationId xmlns:p14="http://schemas.microsoft.com/office/powerpoint/2010/main" val="3213002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US" sz="2400" b="1" dirty="0">
                <a:solidFill>
                  <a:schemeClr val="tx1"/>
                </a:solidFill>
                <a:latin typeface="Times New Roman" panose="02020603050405020304" pitchFamily="18" charset="0"/>
                <a:cs typeface="Times New Roman" panose="02020603050405020304" pitchFamily="18" charset="0"/>
              </a:rPr>
              <a:t>Potentiality of </a:t>
            </a:r>
            <a:r>
              <a:rPr lang="en-US" sz="2400" b="1" dirty="0" smtClean="0">
                <a:solidFill>
                  <a:schemeClr val="tx1"/>
                </a:solidFill>
                <a:latin typeface="Times New Roman" panose="02020603050405020304" pitchFamily="18" charset="0"/>
                <a:cs typeface="Times New Roman" panose="02020603050405020304" pitchFamily="18" charset="0"/>
              </a:rPr>
              <a:t>Markets</a:t>
            </a: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International markets present more potentials than the domestic </a:t>
            </a:r>
            <a:r>
              <a:rPr lang="en-US" sz="2800" dirty="0" smtClean="0">
                <a:solidFill>
                  <a:schemeClr val="tx1"/>
                </a:solidFill>
                <a:latin typeface="Times New Roman" panose="02020603050405020304" pitchFamily="18" charset="0"/>
                <a:cs typeface="Times New Roman" panose="02020603050405020304" pitchFamily="18" charset="0"/>
              </a:rPr>
              <a:t>markets.</a:t>
            </a:r>
          </a:p>
          <a:p>
            <a:pPr marL="285750" indent="-28575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This </a:t>
            </a:r>
            <a:r>
              <a:rPr lang="en-US" sz="2800" dirty="0">
                <a:solidFill>
                  <a:schemeClr val="tx1"/>
                </a:solidFill>
                <a:latin typeface="Times New Roman" panose="02020603050405020304" pitchFamily="18" charset="0"/>
                <a:cs typeface="Times New Roman" panose="02020603050405020304" pitchFamily="18" charset="0"/>
              </a:rPr>
              <a:t>is due to the fact that international markets are wide in scope, </a:t>
            </a:r>
            <a:r>
              <a:rPr lang="en-US" sz="2800" dirty="0" smtClean="0">
                <a:solidFill>
                  <a:schemeClr val="tx1"/>
                </a:solidFill>
                <a:latin typeface="Times New Roman" panose="02020603050405020304" pitchFamily="18" charset="0"/>
                <a:cs typeface="Times New Roman" panose="02020603050405020304" pitchFamily="18" charset="0"/>
              </a:rPr>
              <a:t>varied in </a:t>
            </a:r>
            <a:r>
              <a:rPr lang="en-US" sz="2800" dirty="0">
                <a:solidFill>
                  <a:schemeClr val="tx1"/>
                </a:solidFill>
                <a:latin typeface="Times New Roman" panose="02020603050405020304" pitchFamily="18" charset="0"/>
                <a:cs typeface="Times New Roman" panose="02020603050405020304" pitchFamily="18" charset="0"/>
              </a:rPr>
              <a:t>consumer tastes, preferences and purchasing abilities, size of </a:t>
            </a:r>
            <a:r>
              <a:rPr lang="en-US" sz="2800" dirty="0" smtClean="0">
                <a:solidFill>
                  <a:schemeClr val="tx1"/>
                </a:solidFill>
                <a:latin typeface="Times New Roman" panose="02020603050405020304" pitchFamily="18" charset="0"/>
                <a:cs typeface="Times New Roman" panose="02020603050405020304" pitchFamily="18" charset="0"/>
              </a:rPr>
              <a:t>the population.</a:t>
            </a:r>
            <a:endParaRPr lang="en-US" sz="2800" dirty="0">
              <a:solidFill>
                <a:schemeClr val="tx1"/>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For </a:t>
            </a:r>
            <a:r>
              <a:rPr lang="en-US" sz="2800" dirty="0">
                <a:solidFill>
                  <a:schemeClr val="tx1"/>
                </a:solidFill>
                <a:latin typeface="Times New Roman" panose="02020603050405020304" pitchFamily="18" charset="0"/>
                <a:cs typeface="Times New Roman" panose="02020603050405020304" pitchFamily="18" charset="0"/>
              </a:rPr>
              <a:t>example, the IBM</a:t>
            </a:r>
            <a:r>
              <a:rPr lang="en-US" sz="2800" dirty="0" smtClean="0">
                <a:solidFill>
                  <a:schemeClr val="tx1"/>
                </a:solidFill>
                <a:latin typeface="Times New Roman" panose="02020603050405020304" pitchFamily="18" charset="0"/>
                <a:cs typeface="Times New Roman" panose="02020603050405020304" pitchFamily="18" charset="0"/>
              </a:rPr>
              <a:t> sales </a:t>
            </a:r>
            <a:r>
              <a:rPr lang="en-US" sz="2800" dirty="0">
                <a:solidFill>
                  <a:schemeClr val="tx1"/>
                </a:solidFill>
                <a:latin typeface="Times New Roman" panose="02020603050405020304" pitchFamily="18" charset="0"/>
                <a:cs typeface="Times New Roman" panose="02020603050405020304" pitchFamily="18" charset="0"/>
              </a:rPr>
              <a:t>are more in foreign </a:t>
            </a:r>
            <a:r>
              <a:rPr lang="en-US" sz="2800" dirty="0" smtClean="0">
                <a:solidFill>
                  <a:schemeClr val="tx1"/>
                </a:solidFill>
                <a:latin typeface="Times New Roman" panose="02020603050405020304" pitchFamily="18" charset="0"/>
                <a:cs typeface="Times New Roman" panose="02020603050405020304" pitchFamily="18" charset="0"/>
              </a:rPr>
              <a:t>countries than </a:t>
            </a:r>
            <a:r>
              <a:rPr lang="en-US" sz="2800" dirty="0">
                <a:solidFill>
                  <a:schemeClr val="tx1"/>
                </a:solidFill>
                <a:latin typeface="Times New Roman" panose="02020603050405020304" pitchFamily="18" charset="0"/>
                <a:cs typeface="Times New Roman" panose="02020603050405020304" pitchFamily="18" charset="0"/>
              </a:rPr>
              <a:t>in USA. Similarly, </a:t>
            </a:r>
            <a:r>
              <a:rPr lang="en-US" sz="2800" dirty="0" err="1">
                <a:solidFill>
                  <a:schemeClr val="tx1"/>
                </a:solidFill>
                <a:latin typeface="Times New Roman" panose="02020603050405020304" pitchFamily="18" charset="0"/>
                <a:cs typeface="Times New Roman" panose="02020603050405020304" pitchFamily="18" charset="0"/>
              </a:rPr>
              <a:t>Coca-Cola</a:t>
            </a:r>
            <a:r>
              <a:rPr lang="en-US" sz="2800" dirty="0" err="1" smtClean="0">
                <a:solidFill>
                  <a:schemeClr val="tx1"/>
                </a:solidFill>
                <a:latin typeface="Times New Roman" panose="02020603050405020304" pitchFamily="18" charset="0"/>
                <a:cs typeface="Times New Roman" panose="02020603050405020304" pitchFamily="18" charset="0"/>
              </a:rPr>
              <a:t>s</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smtClean="0">
                <a:solidFill>
                  <a:schemeClr val="tx1"/>
                </a:solidFill>
                <a:latin typeface="Times New Roman" panose="02020603050405020304" pitchFamily="18" charset="0"/>
                <a:cs typeface="Times New Roman" panose="02020603050405020304" pitchFamily="18" charset="0"/>
              </a:rPr>
              <a:t>sales</a:t>
            </a:r>
            <a:r>
              <a:rPr lang="en-US" sz="2800" dirty="0">
                <a:solidFill>
                  <a:schemeClr val="tx1"/>
                </a:solidFill>
                <a:latin typeface="Times New Roman" panose="02020603050405020304" pitchFamily="18" charset="0"/>
                <a:cs typeface="Times New Roman" panose="02020603050405020304" pitchFamily="18" charset="0"/>
              </a:rPr>
              <a:t>, Procter and </a:t>
            </a:r>
            <a:r>
              <a:rPr lang="en-US" sz="2800" dirty="0" err="1">
                <a:solidFill>
                  <a:schemeClr val="tx1"/>
                </a:solidFill>
                <a:latin typeface="Times New Roman" panose="02020603050405020304" pitchFamily="18" charset="0"/>
                <a:cs typeface="Times New Roman" panose="02020603050405020304" pitchFamily="18" charset="0"/>
              </a:rPr>
              <a:t>Gambles</a:t>
            </a:r>
            <a:r>
              <a:rPr lang="en-US" sz="2800" dirty="0">
                <a:solidFill>
                  <a:schemeClr val="tx1"/>
                </a:solidFill>
                <a:latin typeface="Times New Roman" panose="02020603050405020304" pitchFamily="18" charset="0"/>
                <a:cs typeface="Times New Roman" panose="02020603050405020304" pitchFamily="18" charset="0"/>
              </a:rPr>
              <a:t> sales </a:t>
            </a:r>
            <a:r>
              <a:rPr lang="en-US" sz="2800" dirty="0" smtClean="0">
                <a:solidFill>
                  <a:schemeClr val="tx1"/>
                </a:solidFill>
                <a:latin typeface="Times New Roman" panose="02020603050405020304" pitchFamily="18" charset="0"/>
                <a:cs typeface="Times New Roman" panose="02020603050405020304" pitchFamily="18" charset="0"/>
              </a:rPr>
              <a:t>are </a:t>
            </a:r>
            <a:r>
              <a:rPr lang="en-US" sz="2800" dirty="0">
                <a:solidFill>
                  <a:schemeClr val="tx1"/>
                </a:solidFill>
                <a:latin typeface="Times New Roman" panose="02020603050405020304" pitchFamily="18" charset="0"/>
                <a:cs typeface="Times New Roman" panose="02020603050405020304" pitchFamily="18" charset="0"/>
              </a:rPr>
              <a:t>more in foreign countries than in </a:t>
            </a:r>
            <a:r>
              <a:rPr lang="en-US" sz="2800" dirty="0" smtClean="0">
                <a:solidFill>
                  <a:schemeClr val="tx1"/>
                </a:solidFill>
                <a:latin typeface="Times New Roman" panose="02020603050405020304" pitchFamily="18" charset="0"/>
                <a:cs typeface="Times New Roman" panose="02020603050405020304" pitchFamily="18" charset="0"/>
              </a:rPr>
              <a:t>their respective </a:t>
            </a:r>
            <a:r>
              <a:rPr lang="en-US" sz="2800" dirty="0">
                <a:solidFill>
                  <a:schemeClr val="tx1"/>
                </a:solidFill>
                <a:latin typeface="Times New Roman" panose="02020603050405020304" pitchFamily="18" charset="0"/>
                <a:cs typeface="Times New Roman" panose="02020603050405020304" pitchFamily="18" charset="0"/>
              </a:rPr>
              <a:t>home countries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35966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4"/>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Times New Roman" panose="02020603050405020304" pitchFamily="18" charset="0"/>
                <a:cs typeface="Times New Roman" panose="02020603050405020304" pitchFamily="18" charset="0"/>
              </a:rPr>
              <a:t>Wider Scope : </a:t>
            </a:r>
            <a:endParaRPr lang="en-US" sz="2400" b="1" dirty="0" smtClean="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Foreign </a:t>
            </a:r>
            <a:r>
              <a:rPr lang="en-US" sz="2800" dirty="0">
                <a:solidFill>
                  <a:schemeClr val="tx1"/>
                </a:solidFill>
                <a:latin typeface="Times New Roman" panose="02020603050405020304" pitchFamily="18" charset="0"/>
                <a:cs typeface="Times New Roman" panose="02020603050405020304" pitchFamily="18" charset="0"/>
              </a:rPr>
              <a:t>trade refers to the flow of goods across </a:t>
            </a:r>
            <a:r>
              <a:rPr lang="en-US" sz="2800" dirty="0" smtClean="0">
                <a:solidFill>
                  <a:schemeClr val="tx1"/>
                </a:solidFill>
                <a:latin typeface="Times New Roman" panose="02020603050405020304" pitchFamily="18" charset="0"/>
                <a:cs typeface="Times New Roman" panose="02020603050405020304" pitchFamily="18" charset="0"/>
              </a:rPr>
              <a:t>national political </a:t>
            </a:r>
            <a:r>
              <a:rPr lang="en-US" sz="2800" dirty="0">
                <a:solidFill>
                  <a:schemeClr val="tx1"/>
                </a:solidFill>
                <a:latin typeface="Times New Roman" panose="02020603050405020304" pitchFamily="18" charset="0"/>
                <a:cs typeface="Times New Roman" panose="02020603050405020304" pitchFamily="18" charset="0"/>
              </a:rPr>
              <a:t>borders. Therefore, it refers to exporting and importing </a:t>
            </a:r>
            <a:r>
              <a:rPr lang="en-US" sz="2800" dirty="0" smtClean="0">
                <a:solidFill>
                  <a:schemeClr val="tx1"/>
                </a:solidFill>
                <a:latin typeface="Times New Roman" panose="02020603050405020304" pitchFamily="18" charset="0"/>
                <a:cs typeface="Times New Roman" panose="02020603050405020304" pitchFamily="18" charset="0"/>
              </a:rPr>
              <a:t>by international </a:t>
            </a:r>
            <a:r>
              <a:rPr lang="en-US" sz="2800" dirty="0">
                <a:solidFill>
                  <a:schemeClr val="tx1"/>
                </a:solidFill>
                <a:latin typeface="Times New Roman" panose="02020603050405020304" pitchFamily="18" charset="0"/>
                <a:cs typeface="Times New Roman" panose="02020603050405020304" pitchFamily="18" charset="0"/>
              </a:rPr>
              <a:t>marketing companies plus creation of demand, </a:t>
            </a:r>
            <a:r>
              <a:rPr lang="en-US" sz="2800" dirty="0" smtClean="0">
                <a:solidFill>
                  <a:schemeClr val="tx1"/>
                </a:solidFill>
                <a:latin typeface="Times New Roman" panose="02020603050405020304" pitchFamily="18" charset="0"/>
                <a:cs typeface="Times New Roman" panose="02020603050405020304" pitchFamily="18" charset="0"/>
              </a:rPr>
              <a:t>promotion, pricing </a:t>
            </a:r>
            <a:r>
              <a:rPr lang="en-US" sz="2800" dirty="0">
                <a:solidFill>
                  <a:schemeClr val="tx1"/>
                </a:solidFill>
                <a:latin typeface="Times New Roman" panose="02020603050405020304" pitchFamily="18" charset="0"/>
                <a:cs typeface="Times New Roman" panose="02020603050405020304" pitchFamily="18" charset="0"/>
              </a:rPr>
              <a:t>etc</a:t>
            </a:r>
            <a:r>
              <a:rPr lang="en-US" sz="2800" dirty="0" smtClean="0">
                <a:solidFill>
                  <a:schemeClr val="tx1"/>
                </a:solidFill>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As stated earlier, international business is much broader in </a:t>
            </a:r>
            <a:r>
              <a:rPr lang="en-US" sz="2800" dirty="0" smtClean="0">
                <a:solidFill>
                  <a:schemeClr val="tx1"/>
                </a:solidFill>
                <a:latin typeface="Times New Roman" panose="02020603050405020304" pitchFamily="18" charset="0"/>
                <a:cs typeface="Times New Roman" panose="02020603050405020304" pitchFamily="18" charset="0"/>
              </a:rPr>
              <a:t>its scope</a:t>
            </a:r>
            <a:r>
              <a:rPr lang="en-US" sz="2800" dirty="0">
                <a:solidFill>
                  <a:schemeClr val="tx1"/>
                </a:solidFill>
                <a:latin typeface="Times New Roman" panose="02020603050405020304" pitchFamily="18" charset="0"/>
                <a:cs typeface="Times New Roman" panose="02020603050405020304" pitchFamily="18" charset="0"/>
              </a:rPr>
              <a:t>. It involves international marketing, international </a:t>
            </a:r>
            <a:r>
              <a:rPr lang="en-US" sz="2800" dirty="0" smtClean="0">
                <a:solidFill>
                  <a:schemeClr val="tx1"/>
                </a:solidFill>
                <a:latin typeface="Times New Roman" panose="02020603050405020304" pitchFamily="18" charset="0"/>
                <a:cs typeface="Times New Roman" panose="02020603050405020304" pitchFamily="18" charset="0"/>
              </a:rPr>
              <a:t>investments, management </a:t>
            </a:r>
            <a:r>
              <a:rPr lang="en-US" sz="2800" dirty="0">
                <a:solidFill>
                  <a:schemeClr val="tx1"/>
                </a:solidFill>
                <a:latin typeface="Times New Roman" panose="02020603050405020304" pitchFamily="18" charset="0"/>
                <a:cs typeface="Times New Roman" panose="02020603050405020304" pitchFamily="18" charset="0"/>
              </a:rPr>
              <a:t>of foreign exchange</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99813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6981" y="1383318"/>
            <a:ext cx="11678037" cy="5309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800" dirty="0">
                <a:solidFill>
                  <a:schemeClr val="tx1"/>
                </a:solidFill>
                <a:latin typeface="Times New Roman" panose="02020603050405020304" pitchFamily="18" charset="0"/>
                <a:cs typeface="Times New Roman" panose="02020603050405020304" pitchFamily="18" charset="0"/>
              </a:rPr>
              <a:t>The scenario of international business has been changing at a fast rate </a:t>
            </a:r>
            <a:r>
              <a:rPr lang="en-US" sz="2800" dirty="0" smtClean="0">
                <a:solidFill>
                  <a:schemeClr val="tx1"/>
                </a:solidFill>
                <a:latin typeface="Times New Roman" panose="02020603050405020304" pitchFamily="18" charset="0"/>
                <a:cs typeface="Times New Roman" panose="02020603050405020304" pitchFamily="18" charset="0"/>
              </a:rPr>
              <a:t>after 1990s</a:t>
            </a:r>
            <a:r>
              <a:rPr lang="en-US" sz="2800" dirty="0">
                <a:solidFill>
                  <a:schemeClr val="tx1"/>
                </a:solidFill>
                <a:latin typeface="Times New Roman" panose="02020603050405020304" pitchFamily="18" charset="0"/>
                <a:cs typeface="Times New Roman" panose="02020603050405020304" pitchFamily="18" charset="0"/>
              </a:rPr>
              <a:t>. Many factors contributed to the changing scenario of international business</a:t>
            </a:r>
            <a:r>
              <a:rPr lang="en-US" sz="2800" b="1" dirty="0">
                <a:solidFill>
                  <a:schemeClr val="tx1"/>
                </a:solidFill>
                <a:latin typeface="Times New Roman" panose="02020603050405020304" pitchFamily="18" charset="0"/>
                <a:cs typeface="Times New Roman" panose="02020603050405020304" pitchFamily="18" charset="0"/>
              </a:rPr>
              <a:t>.</a:t>
            </a:r>
          </a:p>
          <a:p>
            <a:pPr algn="just">
              <a:lnSpc>
                <a:spcPct val="150000"/>
              </a:lnSpc>
            </a:pPr>
            <a:r>
              <a:rPr lang="en-US" sz="2800" b="1" u="sng" dirty="0">
                <a:solidFill>
                  <a:schemeClr val="tx1"/>
                </a:solidFill>
                <a:latin typeface="Times New Roman" panose="02020603050405020304" pitchFamily="18" charset="0"/>
                <a:cs typeface="Times New Roman" panose="02020603050405020304" pitchFamily="18" charset="0"/>
              </a:rPr>
              <a:t>These factors include</a:t>
            </a:r>
            <a:r>
              <a:rPr lang="en-US" sz="2800" b="1" u="sng" dirty="0" smtClean="0">
                <a:solidFill>
                  <a:schemeClr val="tx1"/>
                </a:solidFill>
                <a:latin typeface="Times New Roman" panose="02020603050405020304" pitchFamily="18" charset="0"/>
                <a:cs typeface="Times New Roman" panose="02020603050405020304" pitchFamily="18" charset="0"/>
              </a:rPr>
              <a:t>:</a:t>
            </a:r>
          </a:p>
          <a:p>
            <a:pPr marL="457200" indent="-4572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Globalization </a:t>
            </a:r>
            <a:r>
              <a:rPr lang="en-US" sz="2800" dirty="0">
                <a:solidFill>
                  <a:schemeClr val="tx1"/>
                </a:solidFill>
                <a:latin typeface="Times New Roman" panose="02020603050405020304" pitchFamily="18" charset="0"/>
                <a:cs typeface="Times New Roman" panose="02020603050405020304" pitchFamily="18" charset="0"/>
              </a:rPr>
              <a:t>of various economies including the former </a:t>
            </a:r>
            <a:r>
              <a:rPr lang="en-US" sz="2800" dirty="0" smtClean="0">
                <a:solidFill>
                  <a:schemeClr val="tx1"/>
                </a:solidFill>
                <a:latin typeface="Times New Roman" panose="02020603050405020304" pitchFamily="18" charset="0"/>
                <a:cs typeface="Times New Roman" panose="02020603050405020304" pitchFamily="18" charset="0"/>
              </a:rPr>
              <a:t>communist countries </a:t>
            </a:r>
            <a:r>
              <a:rPr lang="en-US" sz="2800" dirty="0">
                <a:solidFill>
                  <a:schemeClr val="tx1"/>
                </a:solidFill>
                <a:latin typeface="Times New Roman" panose="02020603050405020304" pitchFamily="18" charset="0"/>
                <a:cs typeface="Times New Roman" panose="02020603050405020304" pitchFamily="18" charset="0"/>
              </a:rPr>
              <a:t>and socialist pattern of societies,</a:t>
            </a:r>
          </a:p>
          <a:p>
            <a:pPr marL="457200" indent="-4572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Establishment </a:t>
            </a:r>
            <a:r>
              <a:rPr lang="en-US" sz="2800" dirty="0">
                <a:solidFill>
                  <a:schemeClr val="tx1"/>
                </a:solidFill>
                <a:latin typeface="Times New Roman" panose="02020603050405020304" pitchFamily="18" charset="0"/>
                <a:cs typeface="Times New Roman" panose="02020603050405020304" pitchFamily="18" charset="0"/>
              </a:rPr>
              <a:t>of World Trade Organization on 1st January 1995 in </a:t>
            </a:r>
            <a:r>
              <a:rPr lang="en-US" sz="2800" dirty="0" smtClean="0">
                <a:solidFill>
                  <a:schemeClr val="tx1"/>
                </a:solidFill>
                <a:latin typeface="Times New Roman" panose="02020603050405020304" pitchFamily="18" charset="0"/>
                <a:cs typeface="Times New Roman" panose="02020603050405020304" pitchFamily="18" charset="0"/>
              </a:rPr>
              <a:t>the place </a:t>
            </a:r>
            <a:r>
              <a:rPr lang="en-US" sz="2800" dirty="0">
                <a:solidFill>
                  <a:schemeClr val="tx1"/>
                </a:solidFill>
                <a:latin typeface="Times New Roman" panose="02020603050405020304" pitchFamily="18" charset="0"/>
                <a:cs typeface="Times New Roman" panose="02020603050405020304" pitchFamily="18" charset="0"/>
              </a:rPr>
              <a:t>of General Agreements on Trade and Tariffs,</a:t>
            </a:r>
          </a:p>
          <a:p>
            <a:pPr marL="457200" indent="-457200" algn="just">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02889" y="619060"/>
            <a:ext cx="5769593" cy="461665"/>
          </a:xfrm>
          <a:prstGeom prst="rect">
            <a:avLst/>
          </a:prstGeom>
        </p:spPr>
        <p:txBody>
          <a:bodyPr wrap="none">
            <a:spAutoFit/>
          </a:bodyPr>
          <a:lstStyle/>
          <a:p>
            <a:r>
              <a:rPr lang="en-US" sz="2400" b="1" dirty="0"/>
              <a:t>Changing Scenario of International Business</a:t>
            </a:r>
          </a:p>
        </p:txBody>
      </p:sp>
    </p:spTree>
    <p:extLst>
      <p:ext uri="{BB962C8B-B14F-4D97-AF65-F5344CB8AC3E}">
        <p14:creationId xmlns:p14="http://schemas.microsoft.com/office/powerpoint/2010/main" val="4014392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Information technology revolution and its wider applications to </a:t>
            </a:r>
            <a:r>
              <a:rPr lang="en-US" sz="2800" dirty="0" smtClean="0">
                <a:solidFill>
                  <a:schemeClr val="tx1"/>
                </a:solidFill>
                <a:latin typeface="Times New Roman" panose="02020603050405020304" pitchFamily="18" charset="0"/>
                <a:cs typeface="Times New Roman" panose="02020603050405020304" pitchFamily="18" charset="0"/>
              </a:rPr>
              <a:t>business across </a:t>
            </a:r>
            <a:r>
              <a:rPr lang="en-US" sz="2800" dirty="0">
                <a:solidFill>
                  <a:schemeClr val="tx1"/>
                </a:solidFill>
                <a:latin typeface="Times New Roman" panose="02020603050405020304" pitchFamily="18" charset="0"/>
                <a:cs typeface="Times New Roman" panose="02020603050405020304" pitchFamily="18" charset="0"/>
              </a:rPr>
              <a:t>the globe,</a:t>
            </a:r>
          </a:p>
          <a:p>
            <a:pPr marL="342900" indent="-342900">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Higher </a:t>
            </a:r>
            <a:r>
              <a:rPr lang="en-US" sz="2800" dirty="0">
                <a:solidFill>
                  <a:schemeClr val="tx1"/>
                </a:solidFill>
                <a:latin typeface="Times New Roman" panose="02020603050405020304" pitchFamily="18" charset="0"/>
                <a:cs typeface="Times New Roman" panose="02020603050405020304" pitchFamily="18" charset="0"/>
              </a:rPr>
              <a:t>growth rate of transport technology and consequent reduction </a:t>
            </a:r>
            <a:r>
              <a:rPr lang="en-US" sz="2800" dirty="0" smtClean="0">
                <a:solidFill>
                  <a:schemeClr val="tx1"/>
                </a:solidFill>
                <a:latin typeface="Times New Roman" panose="02020603050405020304" pitchFamily="18" charset="0"/>
                <a:cs typeface="Times New Roman" panose="02020603050405020304" pitchFamily="18" charset="0"/>
              </a:rPr>
              <a:t>in cost </a:t>
            </a:r>
            <a:r>
              <a:rPr lang="en-US" sz="2800" dirty="0">
                <a:solidFill>
                  <a:schemeClr val="tx1"/>
                </a:solidFill>
                <a:latin typeface="Times New Roman" panose="02020603050405020304" pitchFamily="18" charset="0"/>
                <a:cs typeface="Times New Roman" panose="02020603050405020304" pitchFamily="18" charset="0"/>
              </a:rPr>
              <a:t>, increase in speed and efficiency</a:t>
            </a:r>
            <a:r>
              <a:rPr lang="en-US" sz="2800" dirty="0" smtClean="0">
                <a:solidFill>
                  <a:schemeClr val="tx1"/>
                </a:solidFill>
                <a:latin typeface="Times New Roman" panose="02020603050405020304" pitchFamily="18" charset="0"/>
                <a:cs typeface="Times New Roman" panose="02020603050405020304" pitchFamily="18" charset="0"/>
              </a:rPr>
              <a:t>,</a:t>
            </a:r>
          </a:p>
          <a:p>
            <a:pPr marL="342900" indent="-34290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Increased </a:t>
            </a:r>
            <a:r>
              <a:rPr lang="en-US" sz="2800" dirty="0" smtClean="0">
                <a:solidFill>
                  <a:schemeClr val="tx1"/>
                </a:solidFill>
                <a:latin typeface="Times New Roman" panose="02020603050405020304" pitchFamily="18" charset="0"/>
                <a:cs typeface="Times New Roman" panose="02020603050405020304" pitchFamily="18" charset="0"/>
              </a:rPr>
              <a:t>globalization </a:t>
            </a:r>
            <a:r>
              <a:rPr lang="en-US" sz="2800" dirty="0">
                <a:solidFill>
                  <a:schemeClr val="tx1"/>
                </a:solidFill>
                <a:latin typeface="Times New Roman" panose="02020603050405020304" pitchFamily="18" charset="0"/>
                <a:cs typeface="Times New Roman" panose="02020603050405020304" pitchFamily="18" charset="0"/>
              </a:rPr>
              <a:t>of culture</a:t>
            </a:r>
          </a:p>
          <a:p>
            <a:pPr marL="342900" indent="-342900">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Increase </a:t>
            </a:r>
            <a:r>
              <a:rPr lang="en-US" sz="2800" dirty="0">
                <a:solidFill>
                  <a:schemeClr val="tx1"/>
                </a:solidFill>
                <a:latin typeface="Times New Roman" panose="02020603050405020304" pitchFamily="18" charset="0"/>
                <a:cs typeface="Times New Roman" panose="02020603050405020304" pitchFamily="18" charset="0"/>
              </a:rPr>
              <a:t>in educational opportunities and career-orientation among </a:t>
            </a:r>
            <a:r>
              <a:rPr lang="en-US" sz="2800" dirty="0" smtClean="0">
                <a:solidFill>
                  <a:schemeClr val="tx1"/>
                </a:solidFill>
                <a:latin typeface="Times New Roman" panose="02020603050405020304" pitchFamily="18" charset="0"/>
                <a:cs typeface="Times New Roman" panose="02020603050405020304" pitchFamily="18" charset="0"/>
              </a:rPr>
              <a:t>the people </a:t>
            </a:r>
            <a:r>
              <a:rPr lang="en-US" sz="2800" dirty="0">
                <a:solidFill>
                  <a:schemeClr val="tx1"/>
                </a:solidFill>
                <a:latin typeface="Times New Roman" panose="02020603050405020304" pitchFamily="18" charset="0"/>
                <a:cs typeface="Times New Roman" panose="02020603050405020304" pitchFamily="18" charset="0"/>
              </a:rPr>
              <a:t>of developing countries particularly China and India</a:t>
            </a:r>
          </a:p>
          <a:p>
            <a:pPr>
              <a:lnSpc>
                <a:spcPct val="150000"/>
              </a:lnSpc>
            </a:pP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84965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Enlargement of European Union from 15 members to 25 members</a:t>
            </a:r>
          </a:p>
          <a:p>
            <a:pPr marL="342900" indent="-342900">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Higher </a:t>
            </a:r>
            <a:r>
              <a:rPr lang="en-US" sz="2800" dirty="0">
                <a:solidFill>
                  <a:schemeClr val="tx1"/>
                </a:solidFill>
                <a:latin typeface="Times New Roman" panose="02020603050405020304" pitchFamily="18" charset="0"/>
                <a:cs typeface="Times New Roman" panose="02020603050405020304" pitchFamily="18" charset="0"/>
              </a:rPr>
              <a:t>growth rate of GDP of China, India, South Korea, </a:t>
            </a:r>
            <a:r>
              <a:rPr lang="en-US" sz="2800" dirty="0" smtClean="0">
                <a:solidFill>
                  <a:schemeClr val="tx1"/>
                </a:solidFill>
                <a:latin typeface="Times New Roman" panose="02020603050405020304" pitchFamily="18" charset="0"/>
                <a:cs typeface="Times New Roman" panose="02020603050405020304" pitchFamily="18" charset="0"/>
              </a:rPr>
              <a:t>Singapore, Malaysia</a:t>
            </a:r>
            <a:r>
              <a:rPr lang="en-US" sz="2800" dirty="0">
                <a:solidFill>
                  <a:schemeClr val="tx1"/>
                </a:solidFill>
                <a:latin typeface="Times New Roman" panose="02020603050405020304" pitchFamily="18" charset="0"/>
                <a:cs typeface="Times New Roman" panose="02020603050405020304" pitchFamily="18" charset="0"/>
              </a:rPr>
              <a:t>, Thailand, Brazil and Mexico.</a:t>
            </a:r>
          </a:p>
          <a:p>
            <a:pPr marL="342900" indent="-342900">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Spread of production activities of multinational companies in the </a:t>
            </a:r>
            <a:r>
              <a:rPr lang="en-US" sz="2800" dirty="0" smtClean="0">
                <a:solidFill>
                  <a:schemeClr val="tx1"/>
                </a:solidFill>
                <a:latin typeface="Times New Roman" panose="02020603050405020304" pitchFamily="18" charset="0"/>
                <a:cs typeface="Times New Roman" panose="02020603050405020304" pitchFamily="18" charset="0"/>
              </a:rPr>
              <a:t>newly globalized </a:t>
            </a:r>
            <a:r>
              <a:rPr lang="en-US" sz="2800" dirty="0">
                <a:solidFill>
                  <a:schemeClr val="tx1"/>
                </a:solidFill>
                <a:latin typeface="Times New Roman" panose="02020603050405020304" pitchFamily="18" charset="0"/>
                <a:cs typeface="Times New Roman" panose="02020603050405020304" pitchFamily="18" charset="0"/>
              </a:rPr>
              <a:t>economies in addition to the developed economies,</a:t>
            </a:r>
          </a:p>
          <a:p>
            <a:pPr marL="342900" indent="-342900">
              <a:lnSpc>
                <a:spcPct val="150000"/>
              </a:lnSpc>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Increase </a:t>
            </a:r>
            <a:r>
              <a:rPr lang="en-US" sz="2800" dirty="0">
                <a:solidFill>
                  <a:schemeClr val="tx1"/>
                </a:solidFill>
                <a:latin typeface="Times New Roman" panose="02020603050405020304" pitchFamily="18" charset="0"/>
                <a:cs typeface="Times New Roman" panose="02020603050405020304" pitchFamily="18" charset="0"/>
              </a:rPr>
              <a:t>in business alliances in degree and variety like alliances, </a:t>
            </a:r>
            <a:r>
              <a:rPr lang="en-US" sz="2800" dirty="0" smtClean="0">
                <a:solidFill>
                  <a:schemeClr val="tx1"/>
                </a:solidFill>
                <a:latin typeface="Times New Roman" panose="02020603050405020304" pitchFamily="18" charset="0"/>
                <a:cs typeface="Times New Roman" panose="02020603050405020304" pitchFamily="18" charset="0"/>
              </a:rPr>
              <a:t>joint ventures</a:t>
            </a:r>
            <a:r>
              <a:rPr lang="en-US" sz="2800" dirty="0">
                <a:solidFill>
                  <a:schemeClr val="tx1"/>
                </a:solidFill>
                <a:latin typeface="Times New Roman" panose="02020603050405020304" pitchFamily="18" charset="0"/>
                <a:cs typeface="Times New Roman" panose="02020603050405020304" pitchFamily="18" charset="0"/>
              </a:rPr>
              <a:t>, mergers, amalgamations and takeovers,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06591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smtClean="0">
                <a:solidFill>
                  <a:srgbClr val="292526"/>
                </a:solidFill>
                <a:latin typeface="BellCentennialBT-NameAndNumber"/>
              </a:rPr>
              <a:t>Scenario1 </a:t>
            </a:r>
            <a:r>
              <a:rPr lang="en-US" sz="2800" b="1" dirty="0">
                <a:solidFill>
                  <a:srgbClr val="292526"/>
                </a:solidFill>
                <a:latin typeface="BellCentennialBT-NameAndNumber"/>
              </a:rPr>
              <a:t>: Domestic </a:t>
            </a:r>
            <a:r>
              <a:rPr lang="en-US" sz="2800" b="1" dirty="0" smtClean="0">
                <a:solidFill>
                  <a:srgbClr val="292526"/>
                </a:solidFill>
                <a:latin typeface="BellCentennialBT-NameAndNumber"/>
              </a:rPr>
              <a:t>Company</a:t>
            </a:r>
          </a:p>
          <a:p>
            <a:endParaRPr lang="en-US" sz="2800" b="1" dirty="0">
              <a:solidFill>
                <a:srgbClr val="292526"/>
              </a:solidFill>
              <a:latin typeface="BellCentennialBT-NameAndNumber"/>
            </a:endParaRPr>
          </a:p>
          <a:p>
            <a:pPr marL="285750" indent="-285750" algn="just">
              <a:buFont typeface="Arial" panose="020B0604020202020204" pitchFamily="34" charset="0"/>
              <a:buChar char="•"/>
            </a:pPr>
            <a:r>
              <a:rPr lang="en-US" sz="2800" dirty="0">
                <a:solidFill>
                  <a:srgbClr val="292526"/>
                </a:solidFill>
                <a:latin typeface="Times New Roman" panose="02020603050405020304" pitchFamily="18" charset="0"/>
                <a:cs typeface="Times New Roman" panose="02020603050405020304" pitchFamily="18" charset="0"/>
              </a:rPr>
              <a:t>Domestic company limits its operations, mission and vision to the national </a:t>
            </a:r>
            <a:r>
              <a:rPr lang="en-US" sz="2800" dirty="0" smtClean="0">
                <a:solidFill>
                  <a:srgbClr val="292526"/>
                </a:solidFill>
                <a:latin typeface="Times New Roman" panose="02020603050405020304" pitchFamily="18" charset="0"/>
                <a:cs typeface="Times New Roman" panose="02020603050405020304" pitchFamily="18" charset="0"/>
              </a:rPr>
              <a:t>political boundaries</a:t>
            </a:r>
            <a:r>
              <a:rPr lang="en-US" sz="2800" dirty="0">
                <a:solidFill>
                  <a:srgbClr val="292526"/>
                </a:solidFill>
                <a:latin typeface="Times New Roman" panose="02020603050405020304" pitchFamily="18" charset="0"/>
                <a:cs typeface="Times New Roman" panose="02020603050405020304" pitchFamily="18" charset="0"/>
              </a:rPr>
              <a:t>. This company focuses its view on the domestic market </a:t>
            </a:r>
            <a:r>
              <a:rPr lang="en-US" sz="2800" dirty="0" smtClean="0">
                <a:solidFill>
                  <a:srgbClr val="292526"/>
                </a:solidFill>
                <a:latin typeface="Times New Roman" panose="02020603050405020304" pitchFamily="18" charset="0"/>
                <a:cs typeface="Times New Roman" panose="02020603050405020304" pitchFamily="18" charset="0"/>
              </a:rPr>
              <a:t>opportunities, domestic </a:t>
            </a:r>
            <a:r>
              <a:rPr lang="en-US" sz="2800" dirty="0">
                <a:solidFill>
                  <a:srgbClr val="292526"/>
                </a:solidFill>
                <a:latin typeface="Times New Roman" panose="02020603050405020304" pitchFamily="18" charset="0"/>
                <a:cs typeface="Times New Roman" panose="02020603050405020304" pitchFamily="18" charset="0"/>
              </a:rPr>
              <a:t>suppliers, domestic financial companies, domestic customers </a:t>
            </a:r>
            <a:r>
              <a:rPr lang="en-US" sz="2800" dirty="0" smtClean="0">
                <a:solidFill>
                  <a:srgbClr val="292526"/>
                </a:solidFill>
                <a:latin typeface="Times New Roman" panose="02020603050405020304" pitchFamily="18" charset="0"/>
                <a:cs typeface="Times New Roman" panose="02020603050405020304" pitchFamily="18" charset="0"/>
              </a:rPr>
              <a:t>etc.</a:t>
            </a:r>
          </a:p>
          <a:p>
            <a:pPr marL="285750" indent="-285750" algn="just">
              <a:buFont typeface="Arial" panose="020B0604020202020204" pitchFamily="34" charset="0"/>
              <a:buChar char="•"/>
            </a:pPr>
            <a:endParaRPr lang="en-US" sz="2800" dirty="0" smtClean="0">
              <a:solidFill>
                <a:srgbClr val="292526"/>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These </a:t>
            </a:r>
            <a:r>
              <a:rPr lang="en-US" sz="2800" dirty="0">
                <a:solidFill>
                  <a:srgbClr val="292526"/>
                </a:solidFill>
                <a:latin typeface="Times New Roman" panose="02020603050405020304" pitchFamily="18" charset="0"/>
                <a:cs typeface="Times New Roman" panose="02020603050405020304" pitchFamily="18" charset="0"/>
              </a:rPr>
              <a:t>companies </a:t>
            </a:r>
            <a:r>
              <a:rPr lang="en-US" sz="2800" dirty="0" err="1">
                <a:solidFill>
                  <a:srgbClr val="292526"/>
                </a:solidFill>
                <a:latin typeface="Times New Roman" panose="02020603050405020304" pitchFamily="18" charset="0"/>
                <a:cs typeface="Times New Roman" panose="02020603050405020304" pitchFamily="18" charset="0"/>
              </a:rPr>
              <a:t>analyse</a:t>
            </a:r>
            <a:r>
              <a:rPr lang="en-US" sz="2800" dirty="0">
                <a:solidFill>
                  <a:srgbClr val="292526"/>
                </a:solidFill>
                <a:latin typeface="Times New Roman" panose="02020603050405020304" pitchFamily="18" charset="0"/>
                <a:cs typeface="Times New Roman" panose="02020603050405020304" pitchFamily="18" charset="0"/>
              </a:rPr>
              <a:t> the national environment of the country, </a:t>
            </a:r>
            <a:r>
              <a:rPr lang="en-US" sz="2800" dirty="0" smtClean="0">
                <a:solidFill>
                  <a:srgbClr val="292526"/>
                </a:solidFill>
                <a:latin typeface="Times New Roman" panose="02020603050405020304" pitchFamily="18" charset="0"/>
                <a:cs typeface="Times New Roman" panose="02020603050405020304" pitchFamily="18" charset="0"/>
              </a:rPr>
              <a:t>formulate the </a:t>
            </a:r>
            <a:r>
              <a:rPr lang="en-US" sz="2800" dirty="0">
                <a:solidFill>
                  <a:srgbClr val="292526"/>
                </a:solidFill>
                <a:latin typeface="Times New Roman" panose="02020603050405020304" pitchFamily="18" charset="0"/>
                <a:cs typeface="Times New Roman" panose="02020603050405020304" pitchFamily="18" charset="0"/>
              </a:rPr>
              <a:t>strategies to exploit the opportunities offered by the </a:t>
            </a:r>
            <a:r>
              <a:rPr lang="en-US" sz="2800" dirty="0" smtClean="0">
                <a:solidFill>
                  <a:srgbClr val="292526"/>
                </a:solidFill>
                <a:latin typeface="Times New Roman" panose="02020603050405020304" pitchFamily="18" charset="0"/>
                <a:cs typeface="Times New Roman" panose="02020603050405020304" pitchFamily="18" charset="0"/>
              </a:rPr>
              <a:t>environment</a:t>
            </a:r>
            <a:endParaRPr lang="en-US" sz="2800" dirty="0">
              <a:solidFill>
                <a:srgbClr val="29252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68306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2800" dirty="0" smtClean="0">
              <a:solidFill>
                <a:srgbClr val="292526"/>
              </a:solidFill>
              <a:latin typeface="Times New Roman" panose="02020603050405020304" pitchFamily="18" charset="0"/>
              <a:cs typeface="Times New Roman" panose="02020603050405020304" pitchFamily="18" charset="0"/>
            </a:endParaRPr>
          </a:p>
          <a:p>
            <a:r>
              <a:rPr lang="en-US" sz="2800" dirty="0" smtClean="0">
                <a:solidFill>
                  <a:srgbClr val="292526"/>
                </a:solidFill>
                <a:latin typeface="Times New Roman" panose="02020603050405020304" pitchFamily="18" charset="0"/>
                <a:cs typeface="Times New Roman" panose="02020603050405020304" pitchFamily="18" charset="0"/>
              </a:rPr>
              <a:t>.The domestic companies. unconscious motto is that, </a:t>
            </a:r>
            <a:r>
              <a:rPr lang="en-US" sz="2800" i="1" dirty="0" smtClean="0">
                <a:solidFill>
                  <a:srgbClr val="292526"/>
                </a:solidFill>
                <a:latin typeface="Times New Roman" panose="02020603050405020304" pitchFamily="18" charset="0"/>
                <a:cs typeface="Times New Roman" panose="02020603050405020304" pitchFamily="18" charset="0"/>
              </a:rPr>
              <a:t>.</a:t>
            </a:r>
          </a:p>
          <a:p>
            <a:pPr marL="285750" indent="-285750" algn="just">
              <a:buFont typeface="Arial" panose="020B0604020202020204" pitchFamily="34" charset="0"/>
              <a:buChar char="•"/>
            </a:pPr>
            <a:r>
              <a:rPr lang="en-US" sz="2800" b="1" i="1" dirty="0" smtClean="0">
                <a:solidFill>
                  <a:srgbClr val="292526"/>
                </a:solidFill>
                <a:latin typeface="Times New Roman" panose="02020603050405020304" pitchFamily="18" charset="0"/>
                <a:cs typeface="Times New Roman" panose="02020603050405020304" pitchFamily="18" charset="0"/>
              </a:rPr>
              <a:t>if it is not happening in the home country, it is not happening..</a:t>
            </a:r>
          </a:p>
          <a:p>
            <a:pPr marL="285750" indent="-285750" algn="just">
              <a:buFont typeface="Arial" panose="020B0604020202020204" pitchFamily="34" charset="0"/>
              <a:buChar char="•"/>
            </a:pPr>
            <a:endParaRPr lang="en-US" sz="2800" i="1" dirty="0" smtClean="0">
              <a:solidFill>
                <a:srgbClr val="292526"/>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domestic company never thinks of growing globally. If it grows, beyond its present capacity, the company selects the diversification strategy of entering into new domestic markets, new products, technology etc.</a:t>
            </a:r>
          </a:p>
          <a:p>
            <a:pPr marL="285750" indent="-285750" algn="just">
              <a:buFont typeface="Arial" panose="020B0604020202020204" pitchFamily="34" charset="0"/>
              <a:buChar char="•"/>
            </a:pPr>
            <a:endParaRPr lang="en-US" sz="2800" dirty="0">
              <a:solidFill>
                <a:srgbClr val="292526"/>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 The domestic company does not select the strategy of expansion/penetrating into the international markets.</a:t>
            </a:r>
            <a:endParaRPr lang="en-US" sz="2800" dirty="0">
              <a:solidFill>
                <a:srgbClr val="29252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90250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5699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US" sz="2800" b="1" dirty="0" smtClean="0">
                <a:solidFill>
                  <a:srgbClr val="292526"/>
                </a:solidFill>
                <a:latin typeface="BellCentennialBT-NameAndNumber"/>
              </a:rPr>
              <a:t>Scenario 2 : International Company</a:t>
            </a:r>
          </a:p>
          <a:p>
            <a:pPr lvl="0"/>
            <a:endParaRPr lang="en-US" sz="2800" dirty="0" smtClean="0">
              <a:solidFill>
                <a:srgbClr val="292526"/>
              </a:solidFill>
              <a:latin typeface="BellCentennialBT-NameAndNumber"/>
            </a:endParaRPr>
          </a:p>
          <a:p>
            <a:pPr marL="342900" lvl="0" indent="-342900" algn="just">
              <a:buFont typeface="Arial" panose="020B0604020202020204" pitchFamily="34" charset="0"/>
              <a:buChar char="•"/>
            </a:pPr>
            <a:r>
              <a:rPr lang="en-US" sz="2400" dirty="0" smtClean="0">
                <a:solidFill>
                  <a:srgbClr val="292526"/>
                </a:solidFill>
                <a:latin typeface="TimesNewRoman"/>
              </a:rPr>
              <a:t>Some of the domestic companies, which grow beyond their production and/or domestic marketing capacities, think of internationalizing their operations.</a:t>
            </a:r>
          </a:p>
          <a:p>
            <a:pPr marL="342900" lvl="0" indent="-342900" algn="just">
              <a:buFont typeface="Arial" panose="020B0604020202020204" pitchFamily="34" charset="0"/>
              <a:buChar char="•"/>
            </a:pPr>
            <a:r>
              <a:rPr lang="en-US" sz="2400" dirty="0" smtClean="0">
                <a:solidFill>
                  <a:srgbClr val="292526"/>
                </a:solidFill>
                <a:latin typeface="TimesNewRoman"/>
              </a:rPr>
              <a:t> Those companies who decide to exploit the opportunities outside the domestic country are the stage two companies. </a:t>
            </a:r>
          </a:p>
          <a:p>
            <a:pPr lvl="0" algn="just"/>
            <a:endParaRPr lang="en-US" sz="2400" dirty="0">
              <a:solidFill>
                <a:srgbClr val="292526"/>
              </a:solidFill>
              <a:latin typeface="TimesNewRoman"/>
            </a:endParaRPr>
          </a:p>
          <a:p>
            <a:pPr marL="342900" lvl="0" indent="-342900" algn="just">
              <a:buFont typeface="Arial" panose="020B0604020202020204" pitchFamily="34" charset="0"/>
              <a:buChar char="•"/>
            </a:pPr>
            <a:r>
              <a:rPr lang="en-US" sz="2400" dirty="0" smtClean="0">
                <a:solidFill>
                  <a:srgbClr val="292526"/>
                </a:solidFill>
                <a:latin typeface="TimesNewRoman"/>
              </a:rPr>
              <a:t>These companies remain ethnocentric or domestic country oriented. These companies believe that the practices adopted in domestic </a:t>
            </a:r>
            <a:r>
              <a:rPr lang="en-US" sz="2400" dirty="0">
                <a:solidFill>
                  <a:srgbClr val="292526"/>
                </a:solidFill>
                <a:latin typeface="TimesNewRoman"/>
              </a:rPr>
              <a:t>business, the people and products of domestic business are superior to those of other </a:t>
            </a:r>
            <a:r>
              <a:rPr lang="en-US" sz="2400" dirty="0" smtClean="0">
                <a:solidFill>
                  <a:srgbClr val="292526"/>
                </a:solidFill>
                <a:latin typeface="TimesNewRoman"/>
              </a:rPr>
              <a:t>countries. </a:t>
            </a:r>
          </a:p>
          <a:p>
            <a:pPr marL="342900" lvl="0" indent="-342900" algn="just">
              <a:buFont typeface="Arial" panose="020B0604020202020204" pitchFamily="34" charset="0"/>
              <a:buChar char="•"/>
            </a:pPr>
            <a:endParaRPr lang="en-US" sz="2400" dirty="0">
              <a:solidFill>
                <a:srgbClr val="292526"/>
              </a:solidFill>
              <a:latin typeface="TimesNewRoman"/>
            </a:endParaRPr>
          </a:p>
          <a:p>
            <a:pPr marL="342900" lvl="0" indent="-342900" algn="just">
              <a:buFont typeface="Arial" panose="020B0604020202020204" pitchFamily="34" charset="0"/>
              <a:buChar char="•"/>
            </a:pPr>
            <a:r>
              <a:rPr lang="en-US" sz="2400" dirty="0" smtClean="0">
                <a:solidFill>
                  <a:srgbClr val="292526"/>
                </a:solidFill>
                <a:latin typeface="TimesNewRoman"/>
              </a:rPr>
              <a:t>The </a:t>
            </a:r>
            <a:r>
              <a:rPr lang="en-US" sz="2400" dirty="0">
                <a:solidFill>
                  <a:srgbClr val="292526"/>
                </a:solidFill>
                <a:latin typeface="TimesNewRoman"/>
              </a:rPr>
              <a:t>focus of these companies is domestic but extends the wings to the </a:t>
            </a:r>
            <a:r>
              <a:rPr lang="en-US" sz="2400" dirty="0" smtClean="0">
                <a:solidFill>
                  <a:srgbClr val="292526"/>
                </a:solidFill>
                <a:latin typeface="TimesNewRoman"/>
              </a:rPr>
              <a:t>foreign countries. </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6655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lvl="0" indent="-285750" algn="just">
              <a:buFont typeface="Arial" panose="020B0604020202020204" pitchFamily="34" charset="0"/>
              <a:buChar char="•"/>
            </a:pPr>
            <a:r>
              <a:rPr lang="en-US" sz="2800" dirty="0" smtClean="0">
                <a:solidFill>
                  <a:srgbClr val="292526"/>
                </a:solidFill>
                <a:latin typeface="TimesNewRoman"/>
              </a:rPr>
              <a:t>These </a:t>
            </a:r>
            <a:r>
              <a:rPr lang="en-US" sz="2800" dirty="0">
                <a:solidFill>
                  <a:srgbClr val="292526"/>
                </a:solidFill>
                <a:latin typeface="TimesNewRoman"/>
              </a:rPr>
              <a:t>companies select the strategy of locating a branch in the foreign </a:t>
            </a:r>
            <a:r>
              <a:rPr lang="en-US" sz="2800" dirty="0" smtClean="0">
                <a:solidFill>
                  <a:srgbClr val="292526"/>
                </a:solidFill>
                <a:latin typeface="TimesNewRoman"/>
              </a:rPr>
              <a:t>markets and </a:t>
            </a:r>
            <a:r>
              <a:rPr lang="en-US" sz="2800" dirty="0">
                <a:solidFill>
                  <a:srgbClr val="292526"/>
                </a:solidFill>
                <a:latin typeface="TimesNewRoman"/>
              </a:rPr>
              <a:t>extend the same domestic operations into foreign markets</a:t>
            </a:r>
            <a:r>
              <a:rPr lang="en-US" sz="2800" dirty="0" smtClean="0">
                <a:solidFill>
                  <a:srgbClr val="292526"/>
                </a:solidFill>
                <a:latin typeface="TimesNewRoman"/>
              </a:rPr>
              <a:t>.</a:t>
            </a:r>
          </a:p>
          <a:p>
            <a:pPr marL="285750" lvl="0" indent="-285750" algn="just">
              <a:buFont typeface="Arial" panose="020B0604020202020204" pitchFamily="34" charset="0"/>
              <a:buChar char="•"/>
            </a:pPr>
            <a:r>
              <a:rPr lang="en-US" sz="2800" dirty="0" smtClean="0">
                <a:solidFill>
                  <a:srgbClr val="292526"/>
                </a:solidFill>
                <a:latin typeface="TimesNewRoman"/>
              </a:rPr>
              <a:t> </a:t>
            </a:r>
            <a:r>
              <a:rPr lang="en-US" sz="2800" dirty="0">
                <a:solidFill>
                  <a:srgbClr val="292526"/>
                </a:solidFill>
                <a:latin typeface="TimesNewRoman"/>
              </a:rPr>
              <a:t>In other words, </a:t>
            </a:r>
            <a:r>
              <a:rPr lang="en-US" sz="2800" dirty="0" smtClean="0">
                <a:solidFill>
                  <a:srgbClr val="292526"/>
                </a:solidFill>
                <a:latin typeface="TimesNewRoman"/>
              </a:rPr>
              <a:t>these companies </a:t>
            </a:r>
            <a:r>
              <a:rPr lang="en-US" sz="2800" dirty="0">
                <a:solidFill>
                  <a:srgbClr val="292526"/>
                </a:solidFill>
                <a:latin typeface="TimesNewRoman"/>
              </a:rPr>
              <a:t>extend the domestic product, domestic price, promotion and other </a:t>
            </a:r>
            <a:r>
              <a:rPr lang="en-US" sz="2800" dirty="0" smtClean="0">
                <a:solidFill>
                  <a:srgbClr val="292526"/>
                </a:solidFill>
                <a:latin typeface="TimesNewRoman"/>
              </a:rPr>
              <a:t>business practices </a:t>
            </a:r>
            <a:r>
              <a:rPr lang="en-US" sz="2800" dirty="0">
                <a:solidFill>
                  <a:srgbClr val="292526"/>
                </a:solidFill>
                <a:latin typeface="TimesNewRoman"/>
              </a:rPr>
              <a:t>to the foreign </a:t>
            </a:r>
            <a:r>
              <a:rPr lang="en-US" sz="2800" dirty="0" smtClean="0">
                <a:solidFill>
                  <a:srgbClr val="292526"/>
                </a:solidFill>
                <a:latin typeface="TimesNewRoman"/>
              </a:rPr>
              <a:t>markets. </a:t>
            </a:r>
          </a:p>
          <a:p>
            <a:pPr marL="285750" lvl="0" indent="-285750" algn="just">
              <a:buFont typeface="Arial" panose="020B0604020202020204" pitchFamily="34" charset="0"/>
              <a:buChar char="•"/>
            </a:pPr>
            <a:r>
              <a:rPr lang="en-US" sz="2800" dirty="0" smtClean="0">
                <a:solidFill>
                  <a:srgbClr val="292526"/>
                </a:solidFill>
                <a:latin typeface="TimesNewRoman"/>
              </a:rPr>
              <a:t>Normally </a:t>
            </a:r>
            <a:r>
              <a:rPr lang="en-US" sz="2800" dirty="0" err="1">
                <a:solidFill>
                  <a:srgbClr val="292526"/>
                </a:solidFill>
                <a:latin typeface="TimesNewRoman"/>
              </a:rPr>
              <a:t>internationalisation</a:t>
            </a:r>
            <a:r>
              <a:rPr lang="en-US" sz="2800" dirty="0">
                <a:solidFill>
                  <a:srgbClr val="292526"/>
                </a:solidFill>
                <a:latin typeface="TimesNewRoman"/>
              </a:rPr>
              <a:t> process of most of the global companies </a:t>
            </a:r>
            <a:r>
              <a:rPr lang="en-US" sz="2800" dirty="0" smtClean="0">
                <a:solidFill>
                  <a:srgbClr val="292526"/>
                </a:solidFill>
                <a:latin typeface="TimesNewRoman"/>
              </a:rPr>
              <a:t>starts with </a:t>
            </a:r>
            <a:r>
              <a:rPr lang="en-US" sz="2800" dirty="0">
                <a:solidFill>
                  <a:srgbClr val="292526"/>
                </a:solidFill>
                <a:latin typeface="TimesNewRoman"/>
              </a:rPr>
              <a:t>this stage </a:t>
            </a:r>
            <a:r>
              <a:rPr lang="en-US" sz="2800" dirty="0" smtClean="0">
                <a:solidFill>
                  <a:srgbClr val="292526"/>
                </a:solidFill>
                <a:latin typeface="TimesNewRoman"/>
              </a:rPr>
              <a:t>two process</a:t>
            </a:r>
            <a:r>
              <a:rPr lang="en-US" sz="2800" dirty="0">
                <a:solidFill>
                  <a:srgbClr val="292526"/>
                </a:solidFill>
                <a:latin typeface="TimesNewRoman"/>
              </a:rPr>
              <a:t>. Most of the companies follow this strategy due to </a:t>
            </a:r>
            <a:r>
              <a:rPr lang="en-US" sz="2800" dirty="0" smtClean="0">
                <a:solidFill>
                  <a:srgbClr val="292526"/>
                </a:solidFill>
                <a:latin typeface="TimesNewRoman"/>
              </a:rPr>
              <a:t>limited resources </a:t>
            </a:r>
            <a:r>
              <a:rPr lang="en-US" sz="2800" dirty="0">
                <a:solidFill>
                  <a:srgbClr val="292526"/>
                </a:solidFill>
                <a:latin typeface="TimesNewRoman"/>
              </a:rPr>
              <a:t>and also to learn from the foreign markets gradually before becoming </a:t>
            </a:r>
            <a:r>
              <a:rPr lang="en-US" sz="2800" dirty="0" smtClean="0">
                <a:solidFill>
                  <a:srgbClr val="292526"/>
                </a:solidFill>
                <a:latin typeface="TimesNewRoman"/>
              </a:rPr>
              <a:t>a global </a:t>
            </a:r>
            <a:r>
              <a:rPr lang="en-US" sz="2800" dirty="0">
                <a:solidFill>
                  <a:srgbClr val="292526"/>
                </a:solidFill>
                <a:latin typeface="TimesNewRoman"/>
              </a:rPr>
              <a:t>company without much risk.</a:t>
            </a: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54259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220887"/>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smtClean="0">
                <a:solidFill>
                  <a:srgbClr val="292526"/>
                </a:solidFill>
                <a:latin typeface="BellCentennialBT-NameAndNumber"/>
              </a:rPr>
              <a:t>Scenario 3 </a:t>
            </a:r>
            <a:r>
              <a:rPr lang="en-US" sz="2800" b="1" dirty="0">
                <a:solidFill>
                  <a:srgbClr val="292526"/>
                </a:solidFill>
                <a:latin typeface="BellCentennialBT-NameAndNumber"/>
              </a:rPr>
              <a:t>: Multinational </a:t>
            </a:r>
            <a:r>
              <a:rPr lang="en-US" sz="2800" b="1" dirty="0" smtClean="0">
                <a:solidFill>
                  <a:srgbClr val="292526"/>
                </a:solidFill>
                <a:latin typeface="BellCentennialBT-NameAndNumber"/>
              </a:rPr>
              <a:t>Company</a:t>
            </a:r>
          </a:p>
          <a:p>
            <a:endParaRPr lang="en-US" sz="2800" b="1" dirty="0">
              <a:solidFill>
                <a:srgbClr val="292526"/>
              </a:solidFill>
              <a:latin typeface="BellCentennialBT-NameAndNumber"/>
            </a:endParaRPr>
          </a:p>
          <a:p>
            <a:pPr marL="457200" indent="-457200" algn="just">
              <a:buFont typeface="Arial" panose="020B0604020202020204" pitchFamily="34" charset="0"/>
              <a:buChar char="•"/>
            </a:pPr>
            <a:r>
              <a:rPr lang="en-US" sz="2800" dirty="0">
                <a:solidFill>
                  <a:srgbClr val="292526"/>
                </a:solidFill>
                <a:latin typeface="Times New Roman" panose="02020603050405020304" pitchFamily="18" charset="0"/>
                <a:cs typeface="Times New Roman" panose="02020603050405020304" pitchFamily="18" charset="0"/>
              </a:rPr>
              <a:t>Sooner or later, the international companies learn that the extension </a:t>
            </a:r>
            <a:r>
              <a:rPr lang="en-US" sz="2800" dirty="0" smtClean="0">
                <a:solidFill>
                  <a:srgbClr val="292526"/>
                </a:solidFill>
                <a:latin typeface="Times New Roman" panose="02020603050405020304" pitchFamily="18" charset="0"/>
                <a:cs typeface="Times New Roman" panose="02020603050405020304" pitchFamily="18" charset="0"/>
              </a:rPr>
              <a:t>strategy (</a:t>
            </a:r>
            <a:r>
              <a:rPr lang="en-US" sz="2800" i="1" dirty="0" smtClean="0">
                <a:solidFill>
                  <a:srgbClr val="292526"/>
                </a:solidFill>
                <a:latin typeface="Times New Roman" panose="02020603050405020304" pitchFamily="18" charset="0"/>
                <a:cs typeface="Times New Roman" panose="02020603050405020304" pitchFamily="18" charset="0"/>
              </a:rPr>
              <a:t>i.e</a:t>
            </a:r>
            <a:r>
              <a:rPr lang="en-US" sz="2800" i="1" dirty="0">
                <a:solidFill>
                  <a:srgbClr val="292526"/>
                </a:solidFill>
                <a:latin typeface="Times New Roman" panose="02020603050405020304" pitchFamily="18" charset="0"/>
                <a:cs typeface="Times New Roman" panose="02020603050405020304" pitchFamily="18" charset="0"/>
              </a:rPr>
              <a:t>.</a:t>
            </a:r>
            <a:r>
              <a:rPr lang="en-US" sz="2800" dirty="0">
                <a:solidFill>
                  <a:srgbClr val="292526"/>
                </a:solidFill>
                <a:latin typeface="Times New Roman" panose="02020603050405020304" pitchFamily="18" charset="0"/>
                <a:cs typeface="Times New Roman" panose="02020603050405020304" pitchFamily="18" charset="0"/>
              </a:rPr>
              <a:t>, extending the domestic product, price and promotion to foreign markets) </a:t>
            </a:r>
            <a:r>
              <a:rPr lang="en-US" sz="2800" dirty="0" smtClean="0">
                <a:solidFill>
                  <a:srgbClr val="292526"/>
                </a:solidFill>
                <a:latin typeface="Times New Roman" panose="02020603050405020304" pitchFamily="18" charset="0"/>
                <a:cs typeface="Times New Roman" panose="02020603050405020304" pitchFamily="18" charset="0"/>
              </a:rPr>
              <a:t>will not </a:t>
            </a:r>
            <a:r>
              <a:rPr lang="en-US" sz="2800" dirty="0">
                <a:solidFill>
                  <a:srgbClr val="292526"/>
                </a:solidFill>
                <a:latin typeface="Times New Roman" panose="02020603050405020304" pitchFamily="18" charset="0"/>
                <a:cs typeface="Times New Roman" panose="02020603050405020304" pitchFamily="18" charset="0"/>
              </a:rPr>
              <a:t>work. </a:t>
            </a:r>
            <a:endParaRPr lang="en-US" sz="2800" dirty="0" smtClean="0">
              <a:solidFill>
                <a:srgbClr val="292526"/>
              </a:solidFill>
              <a:latin typeface="Times New Roman" panose="02020603050405020304" pitchFamily="18" charset="0"/>
              <a:cs typeface="Times New Roman" panose="02020603050405020304" pitchFamily="18" charset="0"/>
            </a:endParaRPr>
          </a:p>
          <a:p>
            <a:pPr algn="just"/>
            <a:endParaRPr lang="en-US" sz="2800" dirty="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best example is that Toyota exported </a:t>
            </a:r>
            <a:r>
              <a:rPr lang="en-US" sz="2800" dirty="0" err="1">
                <a:solidFill>
                  <a:srgbClr val="292526"/>
                </a:solidFill>
                <a:latin typeface="Times New Roman" panose="02020603050405020304" pitchFamily="18" charset="0"/>
                <a:cs typeface="Times New Roman" panose="02020603050405020304" pitchFamily="18" charset="0"/>
              </a:rPr>
              <a:t>Toyopet</a:t>
            </a:r>
            <a:r>
              <a:rPr lang="en-US" sz="2800" dirty="0">
                <a:solidFill>
                  <a:srgbClr val="292526"/>
                </a:solidFill>
                <a:latin typeface="Times New Roman" panose="02020603050405020304" pitchFamily="18" charset="0"/>
                <a:cs typeface="Times New Roman" panose="02020603050405020304" pitchFamily="18" charset="0"/>
              </a:rPr>
              <a:t> cars produced </a:t>
            </a:r>
            <a:r>
              <a:rPr lang="en-US" sz="2800" dirty="0" smtClean="0">
                <a:solidFill>
                  <a:srgbClr val="292526"/>
                </a:solidFill>
                <a:latin typeface="Times New Roman" panose="02020603050405020304" pitchFamily="18" charset="0"/>
                <a:cs typeface="Times New Roman" panose="02020603050405020304" pitchFamily="18" charset="0"/>
              </a:rPr>
              <a:t>for Japan </a:t>
            </a:r>
            <a:r>
              <a:rPr lang="en-US" sz="2800" dirty="0">
                <a:solidFill>
                  <a:srgbClr val="292526"/>
                </a:solidFill>
                <a:latin typeface="Times New Roman" panose="02020603050405020304" pitchFamily="18" charset="0"/>
                <a:cs typeface="Times New Roman" panose="02020603050405020304" pitchFamily="18" charset="0"/>
              </a:rPr>
              <a:t>in Japan to the USA in 1957. </a:t>
            </a:r>
            <a:r>
              <a:rPr lang="en-US" sz="2800" dirty="0" err="1">
                <a:solidFill>
                  <a:srgbClr val="292526"/>
                </a:solidFill>
                <a:latin typeface="Times New Roman" panose="02020603050405020304" pitchFamily="18" charset="0"/>
                <a:cs typeface="Times New Roman" panose="02020603050405020304" pitchFamily="18" charset="0"/>
              </a:rPr>
              <a:t>Toyopet</a:t>
            </a:r>
            <a:r>
              <a:rPr lang="en-US" sz="2800" dirty="0">
                <a:solidFill>
                  <a:srgbClr val="292526"/>
                </a:solidFill>
                <a:latin typeface="Times New Roman" panose="02020603050405020304" pitchFamily="18" charset="0"/>
                <a:cs typeface="Times New Roman" panose="02020603050405020304" pitchFamily="18" charset="0"/>
              </a:rPr>
              <a:t> was not successful in the USA. </a:t>
            </a: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1787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5954" y="1345306"/>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Toyota</a:t>
            </a:r>
            <a:r>
              <a:rPr lang="en-US" sz="2800" dirty="0" smtClean="0">
                <a:solidFill>
                  <a:prstClr val="black"/>
                </a:solidFill>
                <a:latin typeface="Times New Roman" panose="02020603050405020304" pitchFamily="18" charset="0"/>
                <a:cs typeface="Times New Roman" panose="02020603050405020304" pitchFamily="18" charset="0"/>
              </a:rPr>
              <a:t> </a:t>
            </a:r>
            <a:r>
              <a:rPr lang="en-US" sz="2800" dirty="0" smtClean="0">
                <a:solidFill>
                  <a:srgbClr val="292526"/>
                </a:solidFill>
                <a:latin typeface="Times New Roman" panose="02020603050405020304" pitchFamily="18" charset="0"/>
                <a:cs typeface="Times New Roman" panose="02020603050405020304" pitchFamily="18" charset="0"/>
              </a:rPr>
              <a:t>could </a:t>
            </a:r>
            <a:r>
              <a:rPr lang="en-US" sz="2800" dirty="0">
                <a:solidFill>
                  <a:srgbClr val="292526"/>
                </a:solidFill>
                <a:latin typeface="Times New Roman" panose="02020603050405020304" pitchFamily="18" charset="0"/>
                <a:cs typeface="Times New Roman" panose="02020603050405020304" pitchFamily="18" charset="0"/>
              </a:rPr>
              <a:t>not sell these cars in the USA as they were over </a:t>
            </a:r>
            <a:r>
              <a:rPr lang="en-US" sz="2800" dirty="0" smtClean="0">
                <a:solidFill>
                  <a:srgbClr val="292526"/>
                </a:solidFill>
                <a:latin typeface="Times New Roman" panose="02020603050405020304" pitchFamily="18" charset="0"/>
                <a:cs typeface="Times New Roman" panose="02020603050405020304" pitchFamily="18" charset="0"/>
              </a:rPr>
              <a:t>priced, underpowered and built </a:t>
            </a:r>
            <a:r>
              <a:rPr lang="en-US" sz="2800" dirty="0">
                <a:solidFill>
                  <a:srgbClr val="292526"/>
                </a:solidFill>
                <a:latin typeface="Times New Roman" panose="02020603050405020304" pitchFamily="18" charset="0"/>
                <a:cs typeface="Times New Roman" panose="02020603050405020304" pitchFamily="18" charset="0"/>
              </a:rPr>
              <a:t>like tanks. Thus, these cars were not suitable for the US markets. The </a:t>
            </a:r>
            <a:r>
              <a:rPr lang="en-US" sz="2800" dirty="0" smtClean="0">
                <a:solidFill>
                  <a:srgbClr val="292526"/>
                </a:solidFill>
                <a:latin typeface="Times New Roman" panose="02020603050405020304" pitchFamily="18" charset="0"/>
                <a:cs typeface="Times New Roman" panose="02020603050405020304" pitchFamily="18" charset="0"/>
              </a:rPr>
              <a:t>unsold cars </a:t>
            </a:r>
            <a:r>
              <a:rPr lang="en-US" sz="2800" dirty="0">
                <a:solidFill>
                  <a:srgbClr val="292526"/>
                </a:solidFill>
                <a:latin typeface="Times New Roman" panose="02020603050405020304" pitchFamily="18" charset="0"/>
                <a:cs typeface="Times New Roman" panose="02020603050405020304" pitchFamily="18" charset="0"/>
              </a:rPr>
              <a:t>were shipped back to Japan</a:t>
            </a:r>
            <a:r>
              <a:rPr lang="en-US" sz="2800" dirty="0" smtClean="0">
                <a:solidFill>
                  <a:srgbClr val="292526"/>
                </a:solidFill>
                <a:latin typeface="Times New Roman" panose="02020603050405020304" pitchFamily="18" charset="0"/>
                <a:cs typeface="Times New Roman" panose="02020603050405020304" pitchFamily="18" charset="0"/>
              </a:rPr>
              <a:t>.</a:t>
            </a:r>
          </a:p>
          <a:p>
            <a:pPr algn="just"/>
            <a:endParaRPr lang="en-US" sz="2800" dirty="0">
              <a:solidFill>
                <a:srgbClr val="292526"/>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r>
              <a:rPr lang="en-US" sz="2800" dirty="0">
                <a:solidFill>
                  <a:srgbClr val="292526"/>
                </a:solidFill>
                <a:latin typeface="Times New Roman" panose="02020603050405020304" pitchFamily="18" charset="0"/>
                <a:cs typeface="Times New Roman" panose="02020603050405020304" pitchFamily="18" charset="0"/>
              </a:rPr>
              <a:t>Toyota took this failure as a rich learning experience and as a source </a:t>
            </a:r>
            <a:r>
              <a:rPr lang="en-US" sz="2800" dirty="0" smtClean="0">
                <a:solidFill>
                  <a:srgbClr val="292526"/>
                </a:solidFill>
                <a:latin typeface="Times New Roman" panose="02020603050405020304" pitchFamily="18" charset="0"/>
                <a:cs typeface="Times New Roman" panose="02020603050405020304" pitchFamily="18" charset="0"/>
              </a:rPr>
              <a:t>of invaluable </a:t>
            </a:r>
            <a:r>
              <a:rPr lang="en-US" sz="2800" dirty="0">
                <a:solidFill>
                  <a:srgbClr val="292526"/>
                </a:solidFill>
                <a:latin typeface="Times New Roman" panose="02020603050405020304" pitchFamily="18" charset="0"/>
                <a:cs typeface="Times New Roman" panose="02020603050405020304" pitchFamily="18" charset="0"/>
              </a:rPr>
              <a:t>intelligence but not as failure. Toyota based on this experience </a:t>
            </a:r>
            <a:r>
              <a:rPr lang="en-US" sz="2800" dirty="0" smtClean="0">
                <a:solidFill>
                  <a:srgbClr val="292526"/>
                </a:solidFill>
                <a:latin typeface="Times New Roman" panose="02020603050405020304" pitchFamily="18" charset="0"/>
                <a:cs typeface="Times New Roman" panose="02020603050405020304" pitchFamily="18" charset="0"/>
              </a:rPr>
              <a:t>designed new </a:t>
            </a:r>
            <a:r>
              <a:rPr lang="en-US" sz="2800" dirty="0">
                <a:solidFill>
                  <a:srgbClr val="292526"/>
                </a:solidFill>
                <a:latin typeface="Times New Roman" panose="02020603050405020304" pitchFamily="18" charset="0"/>
                <a:cs typeface="Times New Roman" panose="02020603050405020304" pitchFamily="18" charset="0"/>
              </a:rPr>
              <a:t>models of cars suitable for the US market. </a:t>
            </a:r>
            <a:endParaRPr lang="en-US" sz="2800" dirty="0" smtClean="0">
              <a:solidFill>
                <a:srgbClr val="292526"/>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endParaRPr lang="en-US" sz="2800" dirty="0">
              <a:solidFill>
                <a:srgbClr val="292526"/>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international companies </a:t>
            </a:r>
            <a:r>
              <a:rPr lang="en-US" sz="2800" dirty="0" smtClean="0">
                <a:solidFill>
                  <a:srgbClr val="292526"/>
                </a:solidFill>
                <a:latin typeface="Times New Roman" panose="02020603050405020304" pitchFamily="18" charset="0"/>
                <a:cs typeface="Times New Roman" panose="02020603050405020304" pitchFamily="18" charset="0"/>
              </a:rPr>
              <a:t>turn into </a:t>
            </a:r>
            <a:r>
              <a:rPr lang="en-US" sz="2800" dirty="0">
                <a:solidFill>
                  <a:srgbClr val="292526"/>
                </a:solidFill>
                <a:latin typeface="Times New Roman" panose="02020603050405020304" pitchFamily="18" charset="0"/>
                <a:cs typeface="Times New Roman" panose="02020603050405020304" pitchFamily="18" charset="0"/>
              </a:rPr>
              <a:t>multinational companies when they start responding to the specific needs of </a:t>
            </a:r>
            <a:r>
              <a:rPr lang="en-US" sz="2800" dirty="0" smtClean="0">
                <a:solidFill>
                  <a:srgbClr val="292526"/>
                </a:solidFill>
                <a:latin typeface="Times New Roman" panose="02020603050405020304" pitchFamily="18" charset="0"/>
                <a:cs typeface="Times New Roman" panose="02020603050405020304" pitchFamily="18" charset="0"/>
              </a:rPr>
              <a:t>the </a:t>
            </a:r>
            <a:r>
              <a:rPr lang="en-US" sz="2800" dirty="0">
                <a:solidFill>
                  <a:srgbClr val="292526"/>
                </a:solidFill>
                <a:latin typeface="Times New Roman" panose="02020603050405020304" pitchFamily="18" charset="0"/>
                <a:cs typeface="Times New Roman" panose="02020603050405020304" pitchFamily="18" charset="0"/>
              </a:rPr>
              <a:t>different country markets regarding product, price and </a:t>
            </a:r>
            <a:r>
              <a:rPr lang="en-US" sz="2800" dirty="0" smtClean="0">
                <a:solidFill>
                  <a:srgbClr val="292526"/>
                </a:solidFill>
                <a:latin typeface="Times New Roman" panose="02020603050405020304" pitchFamily="18" charset="0"/>
                <a:cs typeface="Times New Roman" panose="02020603050405020304" pitchFamily="18" charset="0"/>
              </a:rPr>
              <a:t>promotion.</a:t>
            </a:r>
            <a:endParaRPr lang="en-US" sz="2800" dirty="0">
              <a:solidFill>
                <a:srgbClr val="29252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0399" y="280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6" y="1798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85216" y="36450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90248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7987"/>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lvl="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This </a:t>
            </a:r>
            <a:r>
              <a:rPr lang="en-US" sz="2800" dirty="0">
                <a:solidFill>
                  <a:srgbClr val="292526"/>
                </a:solidFill>
                <a:latin typeface="Times New Roman" panose="02020603050405020304" pitchFamily="18" charset="0"/>
                <a:cs typeface="Times New Roman" panose="02020603050405020304" pitchFamily="18" charset="0"/>
              </a:rPr>
              <a:t>stage of multinational company is also referred to as </a:t>
            </a:r>
            <a:r>
              <a:rPr lang="en-US" sz="2800" i="1" dirty="0" smtClean="0">
                <a:solidFill>
                  <a:srgbClr val="292526"/>
                </a:solidFill>
                <a:latin typeface="Times New Roman" panose="02020603050405020304" pitchFamily="18" charset="0"/>
                <a:cs typeface="Times New Roman" panose="02020603050405020304" pitchFamily="18" charset="0"/>
              </a:rPr>
              <a:t>multidomestic. </a:t>
            </a:r>
            <a:r>
              <a:rPr lang="en-US" sz="2800" dirty="0" smtClean="0">
                <a:solidFill>
                  <a:srgbClr val="292526"/>
                </a:solidFill>
                <a:latin typeface="Times New Roman" panose="02020603050405020304" pitchFamily="18" charset="0"/>
                <a:cs typeface="Times New Roman" panose="02020603050405020304" pitchFamily="18" charset="0"/>
              </a:rPr>
              <a:t>Multidomestic </a:t>
            </a:r>
            <a:r>
              <a:rPr lang="en-US" sz="2800" dirty="0">
                <a:solidFill>
                  <a:srgbClr val="292526"/>
                </a:solidFill>
                <a:latin typeface="Times New Roman" panose="02020603050405020304" pitchFamily="18" charset="0"/>
                <a:cs typeface="Times New Roman" panose="02020603050405020304" pitchFamily="18" charset="0"/>
              </a:rPr>
              <a:t>company formulates different strategies for different markets; </a:t>
            </a:r>
            <a:r>
              <a:rPr lang="en-US" sz="2800" dirty="0" smtClean="0">
                <a:solidFill>
                  <a:srgbClr val="292526"/>
                </a:solidFill>
                <a:latin typeface="Times New Roman" panose="02020603050405020304" pitchFamily="18" charset="0"/>
                <a:cs typeface="Times New Roman" panose="02020603050405020304" pitchFamily="18" charset="0"/>
              </a:rPr>
              <a:t>thus, the </a:t>
            </a:r>
            <a:r>
              <a:rPr lang="en-US" sz="2800" dirty="0">
                <a:solidFill>
                  <a:srgbClr val="292526"/>
                </a:solidFill>
                <a:latin typeface="Times New Roman" panose="02020603050405020304" pitchFamily="18" charset="0"/>
                <a:cs typeface="Times New Roman" panose="02020603050405020304" pitchFamily="18" charset="0"/>
              </a:rPr>
              <a:t>orientation shifts from </a:t>
            </a:r>
            <a:r>
              <a:rPr lang="en-US" sz="2800" i="1" dirty="0">
                <a:solidFill>
                  <a:srgbClr val="292526"/>
                </a:solidFill>
                <a:latin typeface="Times New Roman" panose="02020603050405020304" pitchFamily="18" charset="0"/>
                <a:cs typeface="Times New Roman" panose="02020603050405020304" pitchFamily="18" charset="0"/>
              </a:rPr>
              <a:t>ethnocentric to polycentric</a:t>
            </a:r>
            <a:r>
              <a:rPr lang="en-US" sz="2800" i="1" dirty="0" smtClean="0">
                <a:solidFill>
                  <a:srgbClr val="292526"/>
                </a:solidFill>
                <a:latin typeface="Times New Roman" panose="02020603050405020304" pitchFamily="18" charset="0"/>
                <a:cs typeface="Times New Roman" panose="02020603050405020304" pitchFamily="18" charset="0"/>
              </a:rPr>
              <a:t>.</a:t>
            </a:r>
          </a:p>
          <a:p>
            <a:pPr marL="457200" lvl="0" indent="-457200" algn="just">
              <a:buFont typeface="Arial" panose="020B0604020202020204" pitchFamily="34" charset="0"/>
              <a:buChar char="•"/>
            </a:pPr>
            <a:endParaRPr lang="en-US" sz="2800" i="1" dirty="0">
              <a:solidFill>
                <a:srgbClr val="292526"/>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r>
              <a:rPr lang="en-US" sz="2800" i="1" dirty="0" smtClean="0">
                <a:solidFill>
                  <a:srgbClr val="292526"/>
                </a:solidFill>
                <a:latin typeface="Times New Roman" panose="02020603050405020304" pitchFamily="18" charset="0"/>
                <a:cs typeface="Times New Roman" panose="02020603050405020304" pitchFamily="18" charset="0"/>
              </a:rPr>
              <a:t> </a:t>
            </a:r>
            <a:r>
              <a:rPr lang="en-US" sz="2800" dirty="0">
                <a:solidFill>
                  <a:srgbClr val="292526"/>
                </a:solidFill>
                <a:latin typeface="Times New Roman" panose="02020603050405020304" pitchFamily="18" charset="0"/>
                <a:cs typeface="Times New Roman" panose="02020603050405020304" pitchFamily="18" charset="0"/>
              </a:rPr>
              <a:t>Under </a:t>
            </a:r>
            <a:r>
              <a:rPr lang="en-US" sz="2800" dirty="0" smtClean="0">
                <a:solidFill>
                  <a:srgbClr val="292526"/>
                </a:solidFill>
                <a:latin typeface="Times New Roman" panose="02020603050405020304" pitchFamily="18" charset="0"/>
                <a:cs typeface="Times New Roman" panose="02020603050405020304" pitchFamily="18" charset="0"/>
              </a:rPr>
              <a:t>polycentric orientation the offices/branches/subsidiaries </a:t>
            </a:r>
            <a:r>
              <a:rPr lang="en-US" sz="2800" dirty="0">
                <a:solidFill>
                  <a:srgbClr val="292526"/>
                </a:solidFill>
                <a:latin typeface="Times New Roman" panose="02020603050405020304" pitchFamily="18" charset="0"/>
                <a:cs typeface="Times New Roman" panose="02020603050405020304" pitchFamily="18" charset="0"/>
              </a:rPr>
              <a:t>of a multinational company work like </a:t>
            </a:r>
            <a:r>
              <a:rPr lang="en-US" sz="2800" dirty="0" smtClean="0">
                <a:solidFill>
                  <a:srgbClr val="292526"/>
                </a:solidFill>
                <a:latin typeface="Times New Roman" panose="02020603050405020304" pitchFamily="18" charset="0"/>
                <a:cs typeface="Times New Roman" panose="02020603050405020304" pitchFamily="18" charset="0"/>
              </a:rPr>
              <a:t>domestic company </a:t>
            </a:r>
            <a:r>
              <a:rPr lang="en-US" sz="2800" dirty="0">
                <a:solidFill>
                  <a:srgbClr val="292526"/>
                </a:solidFill>
                <a:latin typeface="Times New Roman" panose="02020603050405020304" pitchFamily="18" charset="0"/>
                <a:cs typeface="Times New Roman" panose="02020603050405020304" pitchFamily="18" charset="0"/>
              </a:rPr>
              <a:t>in each country where they operate with distinct policies and </a:t>
            </a:r>
            <a:r>
              <a:rPr lang="en-US" sz="2800" dirty="0" smtClean="0">
                <a:solidFill>
                  <a:srgbClr val="292526"/>
                </a:solidFill>
                <a:latin typeface="Times New Roman" panose="02020603050405020304" pitchFamily="18" charset="0"/>
                <a:cs typeface="Times New Roman" panose="02020603050405020304" pitchFamily="18" charset="0"/>
              </a:rPr>
              <a:t>strategies suitable </a:t>
            </a:r>
            <a:r>
              <a:rPr lang="en-US" sz="2800" dirty="0">
                <a:solidFill>
                  <a:srgbClr val="292526"/>
                </a:solidFill>
                <a:latin typeface="Times New Roman" panose="02020603050405020304" pitchFamily="18" charset="0"/>
                <a:cs typeface="Times New Roman" panose="02020603050405020304" pitchFamily="18" charset="0"/>
              </a:rPr>
              <a:t>to the country concerned. </a:t>
            </a:r>
            <a:endParaRPr lang="en-US" sz="2800" dirty="0" smtClean="0">
              <a:solidFill>
                <a:srgbClr val="292526"/>
              </a:solidFill>
              <a:latin typeface="Times New Roman" panose="02020603050405020304" pitchFamily="18" charset="0"/>
              <a:cs typeface="Times New Roman" panose="02020603050405020304" pitchFamily="18" charset="0"/>
            </a:endParaRPr>
          </a:p>
          <a:p>
            <a:pPr lvl="0" algn="just"/>
            <a:endParaRPr lang="en-US" sz="2800" dirty="0" smtClean="0">
              <a:solidFill>
                <a:srgbClr val="292526"/>
              </a:solidFill>
              <a:latin typeface="Times New Roman" panose="02020603050405020304" pitchFamily="18" charset="0"/>
              <a:cs typeface="Times New Roman" panose="02020603050405020304" pitchFamily="18" charset="0"/>
            </a:endParaRPr>
          </a:p>
          <a:p>
            <a:pPr marL="457200" lvl="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Thus</a:t>
            </a:r>
            <a:r>
              <a:rPr lang="en-US" sz="2800" dirty="0">
                <a:solidFill>
                  <a:srgbClr val="292526"/>
                </a:solidFill>
                <a:latin typeface="Times New Roman" panose="02020603050405020304" pitchFamily="18" charset="0"/>
                <a:cs typeface="Times New Roman" panose="02020603050405020304" pitchFamily="18" charset="0"/>
              </a:rPr>
              <a:t>, they operate like a domestic company </a:t>
            </a:r>
            <a:r>
              <a:rPr lang="en-US" sz="2800" dirty="0" smtClean="0">
                <a:solidFill>
                  <a:srgbClr val="292526"/>
                </a:solidFill>
                <a:latin typeface="Times New Roman" panose="02020603050405020304" pitchFamily="18" charset="0"/>
                <a:cs typeface="Times New Roman" panose="02020603050405020304" pitchFamily="18" charset="0"/>
              </a:rPr>
              <a:t>of the </a:t>
            </a:r>
            <a:r>
              <a:rPr lang="en-US" sz="2800" dirty="0">
                <a:solidFill>
                  <a:srgbClr val="292526"/>
                </a:solidFill>
                <a:latin typeface="Times New Roman" panose="02020603050405020304" pitchFamily="18" charset="0"/>
                <a:cs typeface="Times New Roman" panose="02020603050405020304" pitchFamily="18" charset="0"/>
              </a:rPr>
              <a:t>country concerned in each of their markets.</a:t>
            </a: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8001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7987"/>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smtClean="0">
                <a:solidFill>
                  <a:srgbClr val="292526"/>
                </a:solidFill>
                <a:latin typeface="BellCentennialBT-NameAndNumber"/>
              </a:rPr>
              <a:t>Scenario4</a:t>
            </a:r>
            <a:r>
              <a:rPr lang="en-US" sz="2800" b="1" dirty="0">
                <a:solidFill>
                  <a:srgbClr val="292526"/>
                </a:solidFill>
                <a:latin typeface="BellCentennialBT-NameAndNumber"/>
              </a:rPr>
              <a:t>: Global </a:t>
            </a:r>
            <a:r>
              <a:rPr lang="en-US" sz="2800" b="1" dirty="0" smtClean="0">
                <a:solidFill>
                  <a:srgbClr val="292526"/>
                </a:solidFill>
                <a:latin typeface="BellCentennialBT-NameAndNumber"/>
              </a:rPr>
              <a:t>Company</a:t>
            </a:r>
          </a:p>
          <a:p>
            <a:endParaRPr lang="en-US" sz="4000" dirty="0">
              <a:solidFill>
                <a:srgbClr val="292526"/>
              </a:solidFill>
              <a:latin typeface="BellCentennialBT-NameAndNumber"/>
            </a:endParaRPr>
          </a:p>
          <a:p>
            <a:pPr marL="457200" indent="-457200" algn="just">
              <a:buFont typeface="Arial" panose="020B0604020202020204" pitchFamily="34" charset="0"/>
              <a:buChar char="•"/>
            </a:pPr>
            <a:r>
              <a:rPr lang="en-US" sz="2800" dirty="0">
                <a:solidFill>
                  <a:srgbClr val="292526"/>
                </a:solidFill>
                <a:latin typeface="Times New Roman" panose="02020603050405020304" pitchFamily="18" charset="0"/>
                <a:cs typeface="Times New Roman" panose="02020603050405020304" pitchFamily="18" charset="0"/>
              </a:rPr>
              <a:t>A global company is the one, which has either global marketing strategy or </a:t>
            </a:r>
            <a:r>
              <a:rPr lang="en-US" sz="2800" dirty="0" smtClean="0">
                <a:solidFill>
                  <a:srgbClr val="292526"/>
                </a:solidFill>
                <a:latin typeface="Times New Roman" panose="02020603050405020304" pitchFamily="18" charset="0"/>
                <a:cs typeface="Times New Roman" panose="02020603050405020304" pitchFamily="18" charset="0"/>
              </a:rPr>
              <a:t>a global </a:t>
            </a:r>
            <a:r>
              <a:rPr lang="en-US" sz="2800" dirty="0">
                <a:solidFill>
                  <a:srgbClr val="292526"/>
                </a:solidFill>
                <a:latin typeface="Times New Roman" panose="02020603050405020304" pitchFamily="18" charset="0"/>
                <a:cs typeface="Times New Roman" panose="02020603050405020304" pitchFamily="18" charset="0"/>
              </a:rPr>
              <a:t>strategy. </a:t>
            </a:r>
            <a:endParaRPr lang="en-US" sz="2800"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Global </a:t>
            </a:r>
            <a:r>
              <a:rPr lang="en-US" sz="2800" dirty="0">
                <a:solidFill>
                  <a:srgbClr val="292526"/>
                </a:solidFill>
                <a:latin typeface="Times New Roman" panose="02020603050405020304" pitchFamily="18" charset="0"/>
                <a:cs typeface="Times New Roman" panose="02020603050405020304" pitchFamily="18" charset="0"/>
              </a:rPr>
              <a:t>company either produces in home country or in a </a:t>
            </a:r>
            <a:r>
              <a:rPr lang="en-US" sz="2800" dirty="0" smtClean="0">
                <a:solidFill>
                  <a:srgbClr val="292526"/>
                </a:solidFill>
                <a:latin typeface="Times New Roman" panose="02020603050405020304" pitchFamily="18" charset="0"/>
                <a:cs typeface="Times New Roman" panose="02020603050405020304" pitchFamily="18" charset="0"/>
              </a:rPr>
              <a:t>single country </a:t>
            </a:r>
            <a:r>
              <a:rPr lang="en-US" sz="2800" dirty="0">
                <a:solidFill>
                  <a:srgbClr val="292526"/>
                </a:solidFill>
                <a:latin typeface="Times New Roman" panose="02020603050405020304" pitchFamily="18" charset="0"/>
                <a:cs typeface="Times New Roman" panose="02020603050405020304" pitchFamily="18" charset="0"/>
              </a:rPr>
              <a:t>and focuses on marketing these products globally, or produces the </a:t>
            </a:r>
            <a:r>
              <a:rPr lang="en-US" sz="2800" dirty="0" smtClean="0">
                <a:solidFill>
                  <a:srgbClr val="292526"/>
                </a:solidFill>
                <a:latin typeface="Times New Roman" panose="02020603050405020304" pitchFamily="18" charset="0"/>
                <a:cs typeface="Times New Roman" panose="02020603050405020304" pitchFamily="18" charset="0"/>
              </a:rPr>
              <a:t>products globally </a:t>
            </a:r>
            <a:r>
              <a:rPr lang="en-US" sz="2800" dirty="0">
                <a:solidFill>
                  <a:srgbClr val="292526"/>
                </a:solidFill>
                <a:latin typeface="Times New Roman" panose="02020603050405020304" pitchFamily="18" charset="0"/>
                <a:cs typeface="Times New Roman" panose="02020603050405020304" pitchFamily="18" charset="0"/>
              </a:rPr>
              <a:t>and focuses on marketing these products domestically</a:t>
            </a:r>
            <a:r>
              <a:rPr lang="en-US" sz="2800" dirty="0" smtClean="0">
                <a:solidFill>
                  <a:srgbClr val="292526"/>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solidFill>
                <a:srgbClr val="292526"/>
              </a:solidFill>
              <a:latin typeface="Times New Roman" panose="02020603050405020304" pitchFamily="18" charset="0"/>
              <a:cs typeface="Times New Roman" panose="02020603050405020304" pitchFamily="18" charset="0"/>
            </a:endParaRPr>
          </a:p>
          <a:p>
            <a:pPr algn="just"/>
            <a:r>
              <a:rPr lang="en-US" sz="2800" i="1" dirty="0">
                <a:solidFill>
                  <a:srgbClr val="292526"/>
                </a:solidFill>
                <a:latin typeface="Times New Roman" panose="02020603050405020304" pitchFamily="18" charset="0"/>
                <a:cs typeface="Times New Roman" panose="02020603050405020304" pitchFamily="18" charset="0"/>
              </a:rPr>
              <a:t>Harley designs and produces super heavy weight motorcycles in the USA </a:t>
            </a:r>
            <a:r>
              <a:rPr lang="en-US" sz="2800" i="1" dirty="0" smtClean="0">
                <a:solidFill>
                  <a:srgbClr val="292526"/>
                </a:solidFill>
                <a:latin typeface="Times New Roman" panose="02020603050405020304" pitchFamily="18" charset="0"/>
                <a:cs typeface="Times New Roman" panose="02020603050405020304" pitchFamily="18" charset="0"/>
              </a:rPr>
              <a:t>and markets </a:t>
            </a:r>
            <a:r>
              <a:rPr lang="en-US" sz="2800" i="1" dirty="0">
                <a:solidFill>
                  <a:srgbClr val="292526"/>
                </a:solidFill>
                <a:latin typeface="Times New Roman" panose="02020603050405020304" pitchFamily="18" charset="0"/>
                <a:cs typeface="Times New Roman" panose="02020603050405020304" pitchFamily="18" charset="0"/>
              </a:rPr>
              <a:t>in the global market. </a:t>
            </a: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81011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7987"/>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smtClean="0">
                <a:solidFill>
                  <a:srgbClr val="292526"/>
                </a:solidFill>
                <a:latin typeface="BellCentennialBT-NameAndNumber"/>
              </a:rPr>
              <a:t>Scenario-5</a:t>
            </a:r>
            <a:r>
              <a:rPr lang="en-US" sz="2800" b="1" dirty="0">
                <a:solidFill>
                  <a:srgbClr val="292526"/>
                </a:solidFill>
                <a:latin typeface="BellCentennialBT-NameAndNumber"/>
              </a:rPr>
              <a:t>: Transnational </a:t>
            </a:r>
            <a:r>
              <a:rPr lang="en-US" sz="2800" b="1" dirty="0" smtClean="0">
                <a:solidFill>
                  <a:srgbClr val="292526"/>
                </a:solidFill>
                <a:latin typeface="BellCentennialBT-NameAndNumber"/>
              </a:rPr>
              <a:t>Company</a:t>
            </a:r>
          </a:p>
          <a:p>
            <a:endParaRPr lang="en-US" sz="2800" b="1" dirty="0">
              <a:solidFill>
                <a:srgbClr val="292526"/>
              </a:solidFill>
              <a:latin typeface="BellCentennialBT-NameAndNumber"/>
            </a:endParaRPr>
          </a:p>
          <a:p>
            <a:pPr marL="457200" indent="-457200" algn="just">
              <a:buFont typeface="Arial" panose="020B0604020202020204" pitchFamily="34" charset="0"/>
              <a:buChar char="•"/>
            </a:pPr>
            <a:r>
              <a:rPr lang="en-US" sz="2800" dirty="0">
                <a:solidFill>
                  <a:srgbClr val="292526"/>
                </a:solidFill>
                <a:latin typeface="Times New Roman" panose="02020603050405020304" pitchFamily="18" charset="0"/>
                <a:cs typeface="Times New Roman" panose="02020603050405020304" pitchFamily="18" charset="0"/>
              </a:rPr>
              <a:t>Transnational company produces, markets, invests and operates across </a:t>
            </a:r>
            <a:r>
              <a:rPr lang="en-US" sz="2800" dirty="0" smtClean="0">
                <a:solidFill>
                  <a:srgbClr val="292526"/>
                </a:solidFill>
                <a:latin typeface="Times New Roman" panose="02020603050405020304" pitchFamily="18" charset="0"/>
                <a:cs typeface="Times New Roman" panose="02020603050405020304" pitchFamily="18" charset="0"/>
              </a:rPr>
              <a:t>the world</a:t>
            </a:r>
            <a:r>
              <a:rPr lang="en-US" sz="2800" dirty="0">
                <a:solidFill>
                  <a:srgbClr val="292526"/>
                </a:solidFill>
                <a:latin typeface="Times New Roman" panose="02020603050405020304" pitchFamily="18" charset="0"/>
                <a:cs typeface="Times New Roman" panose="02020603050405020304" pitchFamily="18" charset="0"/>
              </a:rPr>
              <a:t>. It is an integrated global enterprise that links global resources with </a:t>
            </a:r>
            <a:r>
              <a:rPr lang="en-US" sz="2800" dirty="0" smtClean="0">
                <a:solidFill>
                  <a:srgbClr val="292526"/>
                </a:solidFill>
                <a:latin typeface="Times New Roman" panose="02020603050405020304" pitchFamily="18" charset="0"/>
                <a:cs typeface="Times New Roman" panose="02020603050405020304" pitchFamily="18" charset="0"/>
              </a:rPr>
              <a:t>global markets </a:t>
            </a:r>
            <a:r>
              <a:rPr lang="en-US" sz="2800" dirty="0">
                <a:solidFill>
                  <a:srgbClr val="292526"/>
                </a:solidFill>
                <a:latin typeface="Times New Roman" panose="02020603050405020304" pitchFamily="18" charset="0"/>
                <a:cs typeface="Times New Roman" panose="02020603050405020304" pitchFamily="18" charset="0"/>
              </a:rPr>
              <a:t>at profit. </a:t>
            </a:r>
            <a:endParaRPr lang="en-US" sz="2800"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solidFill>
                <a:srgbClr val="29252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292526"/>
                </a:solidFill>
                <a:latin typeface="Times New Roman" panose="02020603050405020304" pitchFamily="18" charset="0"/>
                <a:cs typeface="Times New Roman" panose="02020603050405020304" pitchFamily="18" charset="0"/>
              </a:rPr>
              <a:t>There </a:t>
            </a:r>
            <a:r>
              <a:rPr lang="en-US" sz="2800" dirty="0">
                <a:solidFill>
                  <a:srgbClr val="292526"/>
                </a:solidFill>
                <a:latin typeface="Times New Roman" panose="02020603050405020304" pitchFamily="18" charset="0"/>
                <a:cs typeface="Times New Roman" panose="02020603050405020304" pitchFamily="18" charset="0"/>
              </a:rPr>
              <a:t>is no pure transnational corporation. However, most of </a:t>
            </a:r>
            <a:r>
              <a:rPr lang="en-US" sz="2800" dirty="0" smtClean="0">
                <a:solidFill>
                  <a:srgbClr val="292526"/>
                </a:solidFill>
                <a:latin typeface="Times New Roman" panose="02020603050405020304" pitchFamily="18" charset="0"/>
                <a:cs typeface="Times New Roman" panose="02020603050405020304" pitchFamily="18" charset="0"/>
              </a:rPr>
              <a:t>the transnational </a:t>
            </a:r>
            <a:r>
              <a:rPr lang="en-US" sz="2800" dirty="0">
                <a:solidFill>
                  <a:srgbClr val="292526"/>
                </a:solidFill>
                <a:latin typeface="Times New Roman" panose="02020603050405020304" pitchFamily="18" charset="0"/>
                <a:cs typeface="Times New Roman" panose="02020603050405020304" pitchFamily="18" charset="0"/>
              </a:rPr>
              <a:t>companies satisfy many of the characteristics of a global corporation</a:t>
            </a:r>
            <a:r>
              <a:rPr lang="en-US" sz="2800" dirty="0" smtClean="0">
                <a:solidFill>
                  <a:srgbClr val="292526"/>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solidFill>
                <a:srgbClr val="292526"/>
              </a:solidFill>
              <a:latin typeface="Times New Roman" panose="02020603050405020304" pitchFamily="18" charset="0"/>
              <a:cs typeface="Times New Roman" panose="02020603050405020304" pitchFamily="18" charset="0"/>
            </a:endParaRPr>
          </a:p>
          <a:p>
            <a:pPr algn="just"/>
            <a:r>
              <a:rPr lang="en-US" sz="2800" b="1" i="1" dirty="0">
                <a:solidFill>
                  <a:srgbClr val="292526"/>
                </a:solidFill>
                <a:latin typeface="Times New Roman" panose="02020603050405020304" pitchFamily="18" charset="0"/>
                <a:cs typeface="Times New Roman" panose="02020603050405020304" pitchFamily="18" charset="0"/>
              </a:rPr>
              <a:t>For example, </a:t>
            </a:r>
            <a:r>
              <a:rPr lang="en-US" sz="2800" b="1" dirty="0">
                <a:solidFill>
                  <a:srgbClr val="292526"/>
                </a:solidFill>
                <a:latin typeface="Times New Roman" panose="02020603050405020304" pitchFamily="18" charset="0"/>
                <a:cs typeface="Times New Roman" panose="02020603050405020304" pitchFamily="18" charset="0"/>
              </a:rPr>
              <a:t>Coca-Cola, Pepsi-Cola etc.</a:t>
            </a: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74674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4"/>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b="1" dirty="0" smtClean="0">
                <a:solidFill>
                  <a:srgbClr val="292526"/>
                </a:solidFill>
                <a:latin typeface="Times New Roman" panose="02020603050405020304" pitchFamily="18" charset="0"/>
                <a:cs typeface="Times New Roman" panose="02020603050405020304" pitchFamily="18" charset="0"/>
              </a:rPr>
              <a:t>Geocentric Orientation: </a:t>
            </a:r>
            <a:r>
              <a:rPr lang="en-US" sz="2800" dirty="0" smtClean="0">
                <a:solidFill>
                  <a:srgbClr val="292526"/>
                </a:solidFill>
                <a:latin typeface="Times New Roman" panose="02020603050405020304" pitchFamily="18" charset="0"/>
                <a:cs typeface="Times New Roman" panose="02020603050405020304" pitchFamily="18" charset="0"/>
              </a:rPr>
              <a:t>A transnational company is geocentric in its orientation. This company thinks globally and acts locally. This company adopts global strategy but allows value addition to the customer of a domestic country. This company allows adaptation to add value to its global offer.</a:t>
            </a:r>
          </a:p>
          <a:p>
            <a:pPr marL="457200" indent="-457200" algn="just">
              <a:buFont typeface="Arial" panose="020B0604020202020204" pitchFamily="34" charset="0"/>
              <a:buChar char="•"/>
            </a:pPr>
            <a:r>
              <a:rPr lang="en-US" sz="2800" b="1" dirty="0" smtClean="0">
                <a:solidFill>
                  <a:srgbClr val="292526"/>
                </a:solidFill>
                <a:latin typeface="Times New Roman" panose="02020603050405020304" pitchFamily="18" charset="0"/>
                <a:cs typeface="Times New Roman" panose="02020603050405020304" pitchFamily="18" charset="0"/>
              </a:rPr>
              <a:t> </a:t>
            </a:r>
            <a:r>
              <a:rPr lang="en-US" sz="2800" b="1" dirty="0">
                <a:solidFill>
                  <a:srgbClr val="292526"/>
                </a:solidFill>
                <a:latin typeface="Times New Roman" panose="02020603050405020304" pitchFamily="18" charset="0"/>
                <a:cs typeface="Times New Roman" panose="02020603050405020304" pitchFamily="18" charset="0"/>
              </a:rPr>
              <a:t>Scanning or Information Acquisition: </a:t>
            </a:r>
            <a:r>
              <a:rPr lang="en-US" sz="2800" dirty="0">
                <a:solidFill>
                  <a:srgbClr val="292526"/>
                </a:solidFill>
                <a:latin typeface="Times New Roman" panose="02020603050405020304" pitchFamily="18" charset="0"/>
                <a:cs typeface="Times New Roman" panose="02020603050405020304" pitchFamily="18" charset="0"/>
              </a:rPr>
              <a:t>Transnational companies </a:t>
            </a:r>
            <a:r>
              <a:rPr lang="en-US" sz="2800" dirty="0" smtClean="0">
                <a:solidFill>
                  <a:srgbClr val="292526"/>
                </a:solidFill>
                <a:latin typeface="Times New Roman" panose="02020603050405020304" pitchFamily="18" charset="0"/>
                <a:cs typeface="Times New Roman" panose="02020603050405020304" pitchFamily="18" charset="0"/>
              </a:rPr>
              <a:t>collect the </a:t>
            </a:r>
            <a:r>
              <a:rPr lang="en-US" sz="2800" dirty="0">
                <a:solidFill>
                  <a:srgbClr val="292526"/>
                </a:solidFill>
                <a:latin typeface="Times New Roman" panose="02020603050405020304" pitchFamily="18" charset="0"/>
                <a:cs typeface="Times New Roman" panose="02020603050405020304" pitchFamily="18" charset="0"/>
              </a:rPr>
              <a:t>data and information worldwide. These companies scan </a:t>
            </a:r>
            <a:r>
              <a:rPr lang="en-US" sz="2800" dirty="0" smtClean="0">
                <a:solidFill>
                  <a:srgbClr val="292526"/>
                </a:solidFill>
                <a:latin typeface="Times New Roman" panose="02020603050405020304" pitchFamily="18" charset="0"/>
                <a:cs typeface="Times New Roman" panose="02020603050405020304" pitchFamily="18" charset="0"/>
              </a:rPr>
              <a:t>the </a:t>
            </a:r>
            <a:r>
              <a:rPr lang="fr-FR" sz="2800" dirty="0" err="1" smtClean="0">
                <a:solidFill>
                  <a:srgbClr val="292526"/>
                </a:solidFill>
                <a:latin typeface="Times New Roman" panose="02020603050405020304" pitchFamily="18" charset="0"/>
                <a:cs typeface="Times New Roman" panose="02020603050405020304" pitchFamily="18" charset="0"/>
              </a:rPr>
              <a:t>environmental</a:t>
            </a:r>
            <a:r>
              <a:rPr lang="fr-FR" sz="2800" dirty="0" smtClean="0">
                <a:solidFill>
                  <a:srgbClr val="292526"/>
                </a:solidFill>
                <a:latin typeface="Times New Roman" panose="02020603050405020304" pitchFamily="18" charset="0"/>
                <a:cs typeface="Times New Roman" panose="02020603050405020304" pitchFamily="18" charset="0"/>
              </a:rPr>
              <a:t> </a:t>
            </a:r>
            <a:r>
              <a:rPr lang="fr-FR" sz="2800" dirty="0">
                <a:solidFill>
                  <a:srgbClr val="292526"/>
                </a:solidFill>
                <a:latin typeface="Times New Roman" panose="02020603050405020304" pitchFamily="18" charset="0"/>
                <a:cs typeface="Times New Roman" panose="02020603050405020304" pitchFamily="18" charset="0"/>
              </a:rPr>
              <a:t>information </a:t>
            </a:r>
            <a:r>
              <a:rPr lang="fr-FR" sz="2800" dirty="0" err="1">
                <a:solidFill>
                  <a:srgbClr val="292526"/>
                </a:solidFill>
                <a:latin typeface="Times New Roman" panose="02020603050405020304" pitchFamily="18" charset="0"/>
                <a:cs typeface="Times New Roman" panose="02020603050405020304" pitchFamily="18" charset="0"/>
              </a:rPr>
              <a:t>regarding</a:t>
            </a:r>
            <a:r>
              <a:rPr lang="fr-FR" sz="2800" dirty="0">
                <a:solidFill>
                  <a:srgbClr val="292526"/>
                </a:solidFill>
                <a:latin typeface="Times New Roman" panose="02020603050405020304" pitchFamily="18" charset="0"/>
                <a:cs typeface="Times New Roman" panose="02020603050405020304" pitchFamily="18" charset="0"/>
              </a:rPr>
              <a:t> </a:t>
            </a:r>
            <a:r>
              <a:rPr lang="fr-FR" sz="2800" dirty="0" err="1">
                <a:solidFill>
                  <a:srgbClr val="292526"/>
                </a:solidFill>
                <a:latin typeface="Times New Roman" panose="02020603050405020304" pitchFamily="18" charset="0"/>
                <a:cs typeface="Times New Roman" panose="02020603050405020304" pitchFamily="18" charset="0"/>
              </a:rPr>
              <a:t>economic</a:t>
            </a:r>
            <a:r>
              <a:rPr lang="fr-FR" sz="2800" dirty="0">
                <a:solidFill>
                  <a:srgbClr val="292526"/>
                </a:solidFill>
                <a:latin typeface="Times New Roman" panose="02020603050405020304" pitchFamily="18" charset="0"/>
                <a:cs typeface="Times New Roman" panose="02020603050405020304" pitchFamily="18" charset="0"/>
              </a:rPr>
              <a:t> </a:t>
            </a:r>
            <a:r>
              <a:rPr lang="fr-FR" sz="2800" dirty="0" err="1">
                <a:solidFill>
                  <a:srgbClr val="292526"/>
                </a:solidFill>
                <a:latin typeface="Times New Roman" panose="02020603050405020304" pitchFamily="18" charset="0"/>
                <a:cs typeface="Times New Roman" panose="02020603050405020304" pitchFamily="18" charset="0"/>
              </a:rPr>
              <a:t>environment</a:t>
            </a:r>
            <a:r>
              <a:rPr lang="fr-FR" sz="2800" dirty="0">
                <a:solidFill>
                  <a:srgbClr val="292526"/>
                </a:solidFill>
                <a:latin typeface="Times New Roman" panose="02020603050405020304" pitchFamily="18" charset="0"/>
                <a:cs typeface="Times New Roman" panose="02020603050405020304" pitchFamily="18" charset="0"/>
              </a:rPr>
              <a:t>, </a:t>
            </a:r>
            <a:r>
              <a:rPr lang="fr-FR" sz="2800" dirty="0" err="1" smtClean="0">
                <a:solidFill>
                  <a:srgbClr val="292526"/>
                </a:solidFill>
                <a:latin typeface="Times New Roman" panose="02020603050405020304" pitchFamily="18" charset="0"/>
                <a:cs typeface="Times New Roman" panose="02020603050405020304" pitchFamily="18" charset="0"/>
              </a:rPr>
              <a:t>political</a:t>
            </a:r>
            <a:r>
              <a:rPr lang="fr-FR" sz="2800" dirty="0" smtClean="0">
                <a:solidFill>
                  <a:srgbClr val="292526"/>
                </a:solidFill>
                <a:latin typeface="Times New Roman" panose="02020603050405020304" pitchFamily="18" charset="0"/>
                <a:cs typeface="Times New Roman" panose="02020603050405020304" pitchFamily="18" charset="0"/>
              </a:rPr>
              <a:t> </a:t>
            </a:r>
            <a:r>
              <a:rPr lang="en-US" sz="2800" dirty="0" smtClean="0">
                <a:solidFill>
                  <a:srgbClr val="292526"/>
                </a:solidFill>
                <a:latin typeface="Times New Roman" panose="02020603050405020304" pitchFamily="18" charset="0"/>
                <a:cs typeface="Times New Roman" panose="02020603050405020304" pitchFamily="18" charset="0"/>
              </a:rPr>
              <a:t>environment</a:t>
            </a:r>
            <a:r>
              <a:rPr lang="en-US" sz="2800" dirty="0">
                <a:solidFill>
                  <a:srgbClr val="292526"/>
                </a:solidFill>
                <a:latin typeface="Times New Roman" panose="02020603050405020304" pitchFamily="18" charset="0"/>
                <a:cs typeface="Times New Roman" panose="02020603050405020304" pitchFamily="18" charset="0"/>
              </a:rPr>
              <a:t>, social and cultural environment and </a:t>
            </a:r>
            <a:r>
              <a:rPr lang="en-US" sz="2800" dirty="0" smtClean="0">
                <a:solidFill>
                  <a:srgbClr val="292526"/>
                </a:solidFill>
                <a:latin typeface="Times New Roman" panose="02020603050405020304" pitchFamily="18" charset="0"/>
                <a:cs typeface="Times New Roman" panose="02020603050405020304" pitchFamily="18" charset="0"/>
              </a:rPr>
              <a:t>technological environment</a:t>
            </a:r>
            <a:r>
              <a:rPr lang="en-US" sz="2800" dirty="0">
                <a:solidFill>
                  <a:srgbClr val="292526"/>
                </a:solidFill>
                <a:latin typeface="Times New Roman" panose="02020603050405020304" pitchFamily="18" charset="0"/>
                <a:cs typeface="Times New Roman" panose="02020603050405020304" pitchFamily="18" charset="0"/>
              </a:rPr>
              <a:t>. These companies collect and scan the information </a:t>
            </a:r>
            <a:r>
              <a:rPr lang="en-US" sz="2800" dirty="0" smtClean="0">
                <a:solidFill>
                  <a:srgbClr val="292526"/>
                </a:solidFill>
                <a:latin typeface="Times New Roman" panose="02020603050405020304" pitchFamily="18" charset="0"/>
                <a:cs typeface="Times New Roman" panose="02020603050405020304" pitchFamily="18" charset="0"/>
              </a:rPr>
              <a:t>regardless of </a:t>
            </a:r>
            <a:r>
              <a:rPr lang="en-US" sz="2800" dirty="0">
                <a:solidFill>
                  <a:srgbClr val="292526"/>
                </a:solidFill>
                <a:latin typeface="Times New Roman" panose="02020603050405020304" pitchFamily="18" charset="0"/>
                <a:cs typeface="Times New Roman" panose="02020603050405020304" pitchFamily="18" charset="0"/>
              </a:rPr>
              <a:t>geographical and national boundaries</a:t>
            </a: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60494" y="751656"/>
            <a:ext cx="7292896" cy="369332"/>
          </a:xfrm>
          <a:prstGeom prst="rect">
            <a:avLst/>
          </a:prstGeom>
        </p:spPr>
        <p:txBody>
          <a:bodyPr wrap="square">
            <a:spAutoFit/>
          </a:bodyPr>
          <a:lstStyle/>
          <a:p>
            <a:r>
              <a:rPr lang="en-US" b="1" dirty="0">
                <a:solidFill>
                  <a:srgbClr val="292526"/>
                </a:solidFill>
                <a:latin typeface="TimesNewRoman,Bold"/>
              </a:rPr>
              <a:t>CHARACTERISTICS OF A TRANSNATIONAL COMPANY</a:t>
            </a:r>
            <a:endParaRPr lang="en-US" dirty="0"/>
          </a:p>
        </p:txBody>
      </p:sp>
    </p:spTree>
    <p:extLst>
      <p:ext uri="{BB962C8B-B14F-4D97-AF65-F5344CB8AC3E}">
        <p14:creationId xmlns:p14="http://schemas.microsoft.com/office/powerpoint/2010/main" val="1891627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377233"/>
            <a:ext cx="11272225"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72353" y="1469725"/>
            <a:ext cx="11098306" cy="4947325"/>
          </a:xfrm>
          <a:prstGeom prst="rect">
            <a:avLst/>
          </a:prstGeom>
        </p:spPr>
      </p:pic>
    </p:spTree>
    <p:extLst>
      <p:ext uri="{BB962C8B-B14F-4D97-AF65-F5344CB8AC3E}">
        <p14:creationId xmlns:p14="http://schemas.microsoft.com/office/powerpoint/2010/main" val="413706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824" y="1242438"/>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01</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548640" y="167902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Resources: </a:t>
            </a:r>
          </a:p>
          <a:p>
            <a:r>
              <a:rPr lang="en-US" b="1" dirty="0"/>
              <a:t>Kamal </a:t>
            </a:r>
            <a:r>
              <a:rPr lang="en-US" b="1" dirty="0" err="1"/>
              <a:t>Fatehi</a:t>
            </a:r>
            <a:r>
              <a:rPr lang="en-US" b="1" dirty="0"/>
              <a:t>  &amp;  </a:t>
            </a:r>
            <a:r>
              <a:rPr lang="en-US" b="1" dirty="0" err="1"/>
              <a:t>Jeongho</a:t>
            </a:r>
            <a:r>
              <a:rPr lang="en-US" b="1" dirty="0"/>
              <a:t> Choi</a:t>
            </a:r>
          </a:p>
          <a:p>
            <a:pPr marL="0" indent="0">
              <a:buFont typeface="Arial" panose="020B0604020202020204" pitchFamily="34" charset="0"/>
              <a:buNone/>
            </a:pPr>
            <a:r>
              <a:rPr lang="en-US" dirty="0"/>
              <a:t>International Business </a:t>
            </a:r>
            <a:r>
              <a:rPr lang="en-US" dirty="0" smtClean="0"/>
              <a:t>Management Succeeding </a:t>
            </a:r>
            <a:r>
              <a:rPr lang="en-US" dirty="0"/>
              <a:t>in a Culturally Diverse World, Second Edition</a:t>
            </a:r>
          </a:p>
          <a:p>
            <a:r>
              <a:rPr lang="en-US" b="1" dirty="0"/>
              <a:t>Dr. P. SUBBA </a:t>
            </a:r>
            <a:r>
              <a:rPr lang="en-US" b="1" dirty="0" smtClean="0"/>
              <a:t>RAO</a:t>
            </a:r>
          </a:p>
          <a:p>
            <a:pPr marL="0" indent="0">
              <a:buNone/>
            </a:pPr>
            <a:r>
              <a:rPr lang="en-US" dirty="0" smtClean="0"/>
              <a:t>International Business</a:t>
            </a:r>
            <a:r>
              <a:rPr lang="en-US" dirty="0"/>
              <a:t> </a:t>
            </a:r>
            <a:r>
              <a:rPr lang="en-US" dirty="0" smtClean="0"/>
              <a:t>Environment</a:t>
            </a:r>
            <a:r>
              <a:rPr lang="en-US" b="1" dirty="0" smtClean="0"/>
              <a:t>.</a:t>
            </a:r>
            <a:r>
              <a:rPr lang="en-US" dirty="0"/>
              <a:t> Second </a:t>
            </a:r>
            <a:r>
              <a:rPr lang="en-US" dirty="0" smtClean="0"/>
              <a:t>Edition</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0A08A9-0C22-4934-8AF7-2E13B74BBA4A}">
  <ds:schemaRefs>
    <ds:schemaRef ds:uri="http://schemas.microsoft.com/sharepoint/v3/contenttype/forms"/>
  </ds:schemaRefs>
</ds:datastoreItem>
</file>

<file path=customXml/itemProps2.xml><?xml version="1.0" encoding="utf-8"?>
<ds:datastoreItem xmlns:ds="http://schemas.openxmlformats.org/officeDocument/2006/customXml" ds:itemID="{87BC83F0-9E22-413C-B317-6E65457B5EAE}"/>
</file>

<file path=customXml/itemProps3.xml><?xml version="1.0" encoding="utf-8"?>
<ds:datastoreItem xmlns:ds="http://schemas.openxmlformats.org/officeDocument/2006/customXml" ds:itemID="{ABC1F1B8-B29C-4D4A-BDB7-FC9BD8AED676}">
  <ds:schemaRefs>
    <ds:schemaRef ds:uri="http://www.w3.org/XML/1998/namespace"/>
    <ds:schemaRef ds:uri="http://schemas.microsoft.com/office/2006/documentManagement/types"/>
    <ds:schemaRef ds:uri="http://purl.org/dc/dcmitype/"/>
    <ds:schemaRef ds:uri="http://purl.org/dc/terms/"/>
    <ds:schemaRef ds:uri="http://schemas.microsoft.com/office/infopath/2007/PartnerControls"/>
    <ds:schemaRef ds:uri="http://purl.org/dc/elements/1.1/"/>
    <ds:schemaRef ds:uri="http://schemas.openxmlformats.org/package/2006/metadata/core-properties"/>
    <ds:schemaRef ds:uri="49100919-8a76-4266-be0c-7dc583902cb4"/>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2893</TotalTime>
  <Words>3347</Words>
  <Application>Microsoft Office PowerPoint</Application>
  <PresentationFormat>Widescreen</PresentationFormat>
  <Paragraphs>417</Paragraphs>
  <Slides>50</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50</vt:i4>
      </vt:variant>
    </vt:vector>
  </HeadingPairs>
  <TitlesOfParts>
    <vt:vector size="64" baseType="lpstr">
      <vt:lpstr>Alexandria</vt:lpstr>
      <vt:lpstr>Arial</vt:lpstr>
      <vt:lpstr>BellCentennialBT-NameAndNumber</vt:lpstr>
      <vt:lpstr>Book Antiqua</vt:lpstr>
      <vt:lpstr>Calibri</vt:lpstr>
      <vt:lpstr>Calibri Light</vt:lpstr>
      <vt:lpstr>Roboto Light</vt:lpstr>
      <vt:lpstr>Simplified Arabic</vt:lpstr>
      <vt:lpstr>Times New Roman</vt:lpstr>
      <vt:lpstr>TimesNewRoman</vt:lpstr>
      <vt:lpstr>TimesNewRoman,Bold</vt:lpstr>
      <vt:lpstr>TimesNewRoman,Italic</vt:lpstr>
      <vt:lpstr>Wingdings</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27</cp:revision>
  <dcterms:created xsi:type="dcterms:W3CDTF">2023-04-29T09:08:23Z</dcterms:created>
  <dcterms:modified xsi:type="dcterms:W3CDTF">2025-05-30T15:33:47Z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