
<file path=[Content_Types].xml><?xml version="1.0" encoding="utf-8"?>
<Types xmlns="http://schemas.openxmlformats.org/package/2006/content-types">
  <Default Extension="gif" ContentType="image/gif"/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notesSlides/notesSlide3.xml" ContentType="application/vnd.openxmlformats-officedocument.presentationml.notesSlide+xml"/>
  <Override PartName="/ppt/tags/tag3.xml" ContentType="application/vnd.openxmlformats-officedocument.presentationml.tags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4.xml" ContentType="application/vnd.openxmlformats-officedocument.presentationml.tags+xml"/>
  <Override PartName="/ppt/notesSlides/notesSlide5.xml" ContentType="application/vnd.openxmlformats-officedocument.presentationml.notesSlide+xml"/>
  <Override PartName="/ppt/tags/tag5.xml" ContentType="application/vnd.openxmlformats-officedocument.presentationml.tags+xml"/>
  <Override PartName="/ppt/notesSlides/notesSlide6.xml" ContentType="application/vnd.openxmlformats-officedocument.presentationml.notesSlide+xml"/>
  <Override PartName="/ppt/tags/tag6.xml" ContentType="application/vnd.openxmlformats-officedocument.presentationml.tags+xml"/>
  <Override PartName="/ppt/notesSlides/notesSlide7.xml" ContentType="application/vnd.openxmlformats-officedocument.presentationml.notesSlide+xml"/>
  <Override PartName="/ppt/tags/tag7.xml" ContentType="application/vnd.openxmlformats-officedocument.presentationml.tags+xml"/>
  <Override PartName="/ppt/notesSlides/notesSlide8.xml" ContentType="application/vnd.openxmlformats-officedocument.presentationml.notesSlide+xml"/>
  <Override PartName="/ppt/tags/tag8.xml" ContentType="application/vnd.openxmlformats-officedocument.presentationml.tags+xml"/>
  <Override PartName="/ppt/notesSlides/notesSlide9.xml" ContentType="application/vnd.openxmlformats-officedocument.presentationml.notesSlide+xml"/>
  <Override PartName="/ppt/tags/tag9.xml" ContentType="application/vnd.openxmlformats-officedocument.presentationml.tags+xml"/>
  <Override PartName="/ppt/notesSlides/notesSlide10.xml" ContentType="application/vnd.openxmlformats-officedocument.presentationml.notesSlide+xml"/>
  <Override PartName="/ppt/tags/tag10.xml" ContentType="application/vnd.openxmlformats-officedocument.presentationml.tags+xml"/>
  <Override PartName="/ppt/notesSlides/notesSlide11.xml" ContentType="application/vnd.openxmlformats-officedocument.presentationml.notesSlide+xml"/>
  <Override PartName="/ppt/tags/tag11.xml" ContentType="application/vnd.openxmlformats-officedocument.presentationml.tags+xml"/>
  <Override PartName="/ppt/notesSlides/notesSlide12.xml" ContentType="application/vnd.openxmlformats-officedocument.presentationml.notesSlide+xml"/>
  <Override PartName="/ppt/tags/tag12.xml" ContentType="application/vnd.openxmlformats-officedocument.presentationml.tags+xml"/>
  <Override PartName="/ppt/notesSlides/notesSlide13.xml" ContentType="application/vnd.openxmlformats-officedocument.presentationml.notesSlide+xml"/>
  <Override PartName="/ppt/tags/tag13.xml" ContentType="application/vnd.openxmlformats-officedocument.presentationml.tags+xml"/>
  <Override PartName="/ppt/notesSlides/notesSlide14.xml" ContentType="application/vnd.openxmlformats-officedocument.presentationml.notesSlide+xml"/>
  <Override PartName="/ppt/tags/tag14.xml" ContentType="application/vnd.openxmlformats-officedocument.presentationml.tags+xml"/>
  <Override PartName="/ppt/notesSlides/notesSlide15.xml" ContentType="application/vnd.openxmlformats-officedocument.presentationml.notesSlide+xml"/>
  <Override PartName="/ppt/tags/tag15.xml" ContentType="application/vnd.openxmlformats-officedocument.presentationml.tags+xml"/>
  <Override PartName="/ppt/notesSlides/notesSlide16.xml" ContentType="application/vnd.openxmlformats-officedocument.presentationml.notesSlide+xml"/>
  <Override PartName="/ppt/tags/tag16.xml" ContentType="application/vnd.openxmlformats-officedocument.presentationml.tags+xml"/>
  <Override PartName="/ppt/notesSlides/notesSlide17.xml" ContentType="application/vnd.openxmlformats-officedocument.presentationml.notesSlide+xml"/>
  <Override PartName="/ppt/tags/tag17.xml" ContentType="application/vnd.openxmlformats-officedocument.presentationml.tags+xml"/>
  <Override PartName="/ppt/notesSlides/notesSlide18.xml" ContentType="application/vnd.openxmlformats-officedocument.presentationml.notesSlide+xml"/>
  <Override PartName="/ppt/tags/tag18.xml" ContentType="application/vnd.openxmlformats-officedocument.presentationml.tags+xml"/>
  <Override PartName="/ppt/notesSlides/notesSlide19.xml" ContentType="application/vnd.openxmlformats-officedocument.presentationml.notesSlide+xml"/>
  <Override PartName="/ppt/tags/tag19.xml" ContentType="application/vnd.openxmlformats-officedocument.presentationml.tags+xml"/>
  <Override PartName="/ppt/notesSlides/notesSlide20.xml" ContentType="application/vnd.openxmlformats-officedocument.presentationml.notesSlide+xml"/>
  <Override PartName="/ppt/tags/tag20.xml" ContentType="application/vnd.openxmlformats-officedocument.presentationml.tags+xml"/>
  <Override PartName="/ppt/notesSlides/notesSlide21.xml" ContentType="application/vnd.openxmlformats-officedocument.presentationml.notesSlide+xml"/>
  <Override PartName="/ppt/tags/tag21.xml" ContentType="application/vnd.openxmlformats-officedocument.presentationml.tags+xml"/>
  <Override PartName="/ppt/notesSlides/notesSlide22.xml" ContentType="application/vnd.openxmlformats-officedocument.presentationml.notesSlide+xml"/>
  <Override PartName="/ppt/tags/tag22.xml" ContentType="application/vnd.openxmlformats-officedocument.presentationml.tags+xml"/>
  <Override PartName="/ppt/notesSlides/notesSlide23.xml" ContentType="application/vnd.openxmlformats-officedocument.presentationml.notesSlide+xml"/>
  <Override PartName="/ppt/tags/tag23.xml" ContentType="application/vnd.openxmlformats-officedocument.presentationml.tags+xml"/>
  <Override PartName="/ppt/notesSlides/notesSlide24.xml" ContentType="application/vnd.openxmlformats-officedocument.presentationml.notesSlide+xml"/>
  <Override PartName="/ppt/tags/tag24.xml" ContentType="application/vnd.openxmlformats-officedocument.presentationml.tags+xml"/>
  <Override PartName="/ppt/notesSlides/notesSlide25.xml" ContentType="application/vnd.openxmlformats-officedocument.presentationml.notesSlide+xml"/>
  <Override PartName="/ppt/tags/tag25.xml" ContentType="application/vnd.openxmlformats-officedocument.presentationml.tags+xml"/>
  <Override PartName="/ppt/notesSlides/notesSlide26.xml" ContentType="application/vnd.openxmlformats-officedocument.presentationml.notesSlide+xml"/>
  <Override PartName="/ppt/tags/tag26.xml" ContentType="application/vnd.openxmlformats-officedocument.presentationml.tags+xml"/>
  <Override PartName="/ppt/notesSlides/notesSlide27.xml" ContentType="application/vnd.openxmlformats-officedocument.presentationml.notesSlide+xml"/>
  <Override PartName="/ppt/tags/tag27.xml" ContentType="application/vnd.openxmlformats-officedocument.presentationml.tags+xml"/>
  <Override PartName="/ppt/notesSlides/notesSlide28.xml" ContentType="application/vnd.openxmlformats-officedocument.presentationml.notesSlide+xml"/>
  <Override PartName="/ppt/tags/tag28.xml" ContentType="application/vnd.openxmlformats-officedocument.presentationml.tags+xml"/>
  <Override PartName="/ppt/notesSlides/notesSlide29.xml" ContentType="application/vnd.openxmlformats-officedocument.presentationml.notesSlide+xml"/>
  <Override PartName="/ppt/tags/tag29.xml" ContentType="application/vnd.openxmlformats-officedocument.presentationml.tags+xml"/>
  <Override PartName="/ppt/notesSlides/notesSlide30.xml" ContentType="application/vnd.openxmlformats-officedocument.presentationml.notesSlide+xml"/>
  <Override PartName="/ppt/tags/tag30.xml" ContentType="application/vnd.openxmlformats-officedocument.presentationml.tags+xml"/>
  <Override PartName="/ppt/notesSlides/notesSlide31.xml" ContentType="application/vnd.openxmlformats-officedocument.presentationml.notesSlide+xml"/>
  <Override PartName="/ppt/tags/tag31.xml" ContentType="application/vnd.openxmlformats-officedocument.presentationml.tags+xml"/>
  <Override PartName="/ppt/notesSlides/notesSlide32.xml" ContentType="application/vnd.openxmlformats-officedocument.presentationml.notesSlide+xml"/>
  <Override PartName="/ppt/tags/tag32.xml" ContentType="application/vnd.openxmlformats-officedocument.presentationml.tags+xml"/>
  <Override PartName="/ppt/notesSlides/notesSlide33.xml" ContentType="application/vnd.openxmlformats-officedocument.presentationml.notesSlide+xml"/>
  <Override PartName="/ppt/tags/tag33.xml" ContentType="application/vnd.openxmlformats-officedocument.presentationml.tags+xml"/>
  <Override PartName="/ppt/notesSlides/notesSlide34.xml" ContentType="application/vnd.openxmlformats-officedocument.presentationml.notesSlide+xml"/>
  <Override PartName="/ppt/tags/tag34.xml" ContentType="application/vnd.openxmlformats-officedocument.presentationml.tags+xml"/>
  <Override PartName="/ppt/notesSlides/notesSlide35.xml" ContentType="application/vnd.openxmlformats-officedocument.presentationml.notesSlide+xml"/>
  <Override PartName="/ppt/tags/tag35.xml" ContentType="application/vnd.openxmlformats-officedocument.presentationml.tags+xml"/>
  <Override PartName="/ppt/notesSlides/notesSlide36.xml" ContentType="application/vnd.openxmlformats-officedocument.presentationml.notesSlide+xml"/>
  <Override PartName="/ppt/tags/tag36.xml" ContentType="application/vnd.openxmlformats-officedocument.presentationml.tags+xml"/>
  <Override PartName="/ppt/notesSlides/notesSlide37.xml" ContentType="application/vnd.openxmlformats-officedocument.presentationml.notesSlide+xml"/>
  <Override PartName="/ppt/tags/tag37.xml" ContentType="application/vnd.openxmlformats-officedocument.presentationml.tags+xml"/>
  <Override PartName="/ppt/notesSlides/notesSlide38.xml" ContentType="application/vnd.openxmlformats-officedocument.presentationml.notesSlide+xml"/>
  <Override PartName="/ppt/tags/tag38.xml" ContentType="application/vnd.openxmlformats-officedocument.presentationml.tags+xml"/>
  <Override PartName="/ppt/notesSlides/notesSlide39.xml" ContentType="application/vnd.openxmlformats-officedocument.presentationml.notesSlide+xml"/>
  <Override PartName="/ppt/tags/tag39.xml" ContentType="application/vnd.openxmlformats-officedocument.presentationml.tags+xml"/>
  <Override PartName="/ppt/notesSlides/notesSlide40.xml" ContentType="application/vnd.openxmlformats-officedocument.presentationml.notesSlide+xml"/>
  <Override PartName="/ppt/tags/tag40.xml" ContentType="application/vnd.openxmlformats-officedocument.presentationml.tags+xml"/>
  <Override PartName="/ppt/notesSlides/notesSlide41.xml" ContentType="application/vnd.openxmlformats-officedocument.presentationml.notesSlide+xml"/>
  <Override PartName="/ppt/tags/tag41.xml" ContentType="application/vnd.openxmlformats-officedocument.presentationml.tags+xml"/>
  <Override PartName="/ppt/notesSlides/notesSlide42.xml" ContentType="application/vnd.openxmlformats-officedocument.presentationml.notesSlide+xml"/>
  <Override PartName="/ppt/tags/tag42.xml" ContentType="application/vnd.openxmlformats-officedocument.presentationml.tags+xml"/>
  <Override PartName="/ppt/notesSlides/notesSlide43.xml" ContentType="application/vnd.openxmlformats-officedocument.presentationml.notesSlide+xml"/>
  <Override PartName="/ppt/tags/tag43.xml" ContentType="application/vnd.openxmlformats-officedocument.presentationml.tags+xml"/>
  <Override PartName="/ppt/notesSlides/notesSlide44.xml" ContentType="application/vnd.openxmlformats-officedocument.presentationml.notesSlide+xml"/>
  <Override PartName="/ppt/tags/tag44.xml" ContentType="application/vnd.openxmlformats-officedocument.presentationml.tags+xml"/>
  <Override PartName="/ppt/notesSlides/notesSlide45.xml" ContentType="application/vnd.openxmlformats-officedocument.presentationml.notesSlide+xml"/>
  <Override PartName="/ppt/tags/tag45.xml" ContentType="application/vnd.openxmlformats-officedocument.presentationml.tags+xml"/>
  <Override PartName="/ppt/notesSlides/notesSlide46.xml" ContentType="application/vnd.openxmlformats-officedocument.presentationml.notesSlide+xml"/>
  <Override PartName="/ppt/tags/tag46.xml" ContentType="application/vnd.openxmlformats-officedocument.presentationml.tags+xml"/>
  <Override PartName="/ppt/notesSlides/notesSlide47.xml" ContentType="application/vnd.openxmlformats-officedocument.presentationml.notesSlide+xml"/>
  <Override PartName="/ppt/tags/tag47.xml" ContentType="application/vnd.openxmlformats-officedocument.presentationml.tags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tags/tag48.xml" ContentType="application/vnd.openxmlformats-officedocument.presentationml.tags+xml"/>
  <Override PartName="/ppt/notesSlides/notesSlide55.xml" ContentType="application/vnd.openxmlformats-officedocument.presentationml.notesSlide+xml"/>
  <Override PartName="/ppt/tags/tag49.xml" ContentType="application/vnd.openxmlformats-officedocument.presentationml.tags+xml"/>
  <Override PartName="/ppt/notesSlides/notesSlide56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62"/>
  </p:notesMasterIdLst>
  <p:handoutMasterIdLst>
    <p:handoutMasterId r:id="rId63"/>
  </p:handoutMasterIdLst>
  <p:sldIdLst>
    <p:sldId id="480" r:id="rId5"/>
    <p:sldId id="817" r:id="rId6"/>
    <p:sldId id="818" r:id="rId7"/>
    <p:sldId id="821" r:id="rId8"/>
    <p:sldId id="819" r:id="rId9"/>
    <p:sldId id="822" r:id="rId10"/>
    <p:sldId id="823" r:id="rId11"/>
    <p:sldId id="899" r:id="rId12"/>
    <p:sldId id="940" r:id="rId13"/>
    <p:sldId id="901" r:id="rId14"/>
    <p:sldId id="824" r:id="rId15"/>
    <p:sldId id="903" r:id="rId16"/>
    <p:sldId id="902" r:id="rId17"/>
    <p:sldId id="941" r:id="rId18"/>
    <p:sldId id="904" r:id="rId19"/>
    <p:sldId id="905" r:id="rId20"/>
    <p:sldId id="906" r:id="rId21"/>
    <p:sldId id="907" r:id="rId22"/>
    <p:sldId id="908" r:id="rId23"/>
    <p:sldId id="909" r:id="rId24"/>
    <p:sldId id="910" r:id="rId25"/>
    <p:sldId id="911" r:id="rId26"/>
    <p:sldId id="913" r:id="rId27"/>
    <p:sldId id="915" r:id="rId28"/>
    <p:sldId id="916" r:id="rId29"/>
    <p:sldId id="917" r:id="rId30"/>
    <p:sldId id="918" r:id="rId31"/>
    <p:sldId id="920" r:id="rId32"/>
    <p:sldId id="919" r:id="rId33"/>
    <p:sldId id="921" r:id="rId34"/>
    <p:sldId id="922" r:id="rId35"/>
    <p:sldId id="932" r:id="rId36"/>
    <p:sldId id="933" r:id="rId37"/>
    <p:sldId id="934" r:id="rId38"/>
    <p:sldId id="923" r:id="rId39"/>
    <p:sldId id="935" r:id="rId40"/>
    <p:sldId id="936" r:id="rId41"/>
    <p:sldId id="937" r:id="rId42"/>
    <p:sldId id="938" r:id="rId43"/>
    <p:sldId id="939" r:id="rId44"/>
    <p:sldId id="924" r:id="rId45"/>
    <p:sldId id="845" r:id="rId46"/>
    <p:sldId id="925" r:id="rId47"/>
    <p:sldId id="926" r:id="rId48"/>
    <p:sldId id="927" r:id="rId49"/>
    <p:sldId id="928" r:id="rId50"/>
    <p:sldId id="929" r:id="rId51"/>
    <p:sldId id="887" r:id="rId52"/>
    <p:sldId id="867" r:id="rId53"/>
    <p:sldId id="930" r:id="rId54"/>
    <p:sldId id="868" r:id="rId55"/>
    <p:sldId id="869" r:id="rId56"/>
    <p:sldId id="889" r:id="rId57"/>
    <p:sldId id="943" r:id="rId58"/>
    <p:sldId id="833" r:id="rId59"/>
    <p:sldId id="942" r:id="rId60"/>
    <p:sldId id="349" r:id="rId6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817"/>
            <p14:sldId id="818"/>
            <p14:sldId id="821"/>
            <p14:sldId id="819"/>
            <p14:sldId id="822"/>
            <p14:sldId id="823"/>
            <p14:sldId id="899"/>
            <p14:sldId id="940"/>
            <p14:sldId id="901"/>
            <p14:sldId id="824"/>
            <p14:sldId id="903"/>
            <p14:sldId id="902"/>
            <p14:sldId id="941"/>
            <p14:sldId id="904"/>
            <p14:sldId id="905"/>
            <p14:sldId id="906"/>
            <p14:sldId id="907"/>
            <p14:sldId id="908"/>
            <p14:sldId id="909"/>
            <p14:sldId id="910"/>
            <p14:sldId id="911"/>
            <p14:sldId id="913"/>
            <p14:sldId id="915"/>
            <p14:sldId id="916"/>
            <p14:sldId id="917"/>
            <p14:sldId id="918"/>
            <p14:sldId id="920"/>
            <p14:sldId id="919"/>
            <p14:sldId id="921"/>
            <p14:sldId id="922"/>
            <p14:sldId id="932"/>
            <p14:sldId id="933"/>
            <p14:sldId id="934"/>
            <p14:sldId id="923"/>
            <p14:sldId id="935"/>
            <p14:sldId id="936"/>
            <p14:sldId id="937"/>
            <p14:sldId id="938"/>
            <p14:sldId id="939"/>
            <p14:sldId id="924"/>
            <p14:sldId id="845"/>
            <p14:sldId id="925"/>
            <p14:sldId id="926"/>
            <p14:sldId id="927"/>
            <p14:sldId id="928"/>
            <p14:sldId id="929"/>
            <p14:sldId id="887"/>
            <p14:sldId id="867"/>
            <p14:sldId id="930"/>
            <p14:sldId id="868"/>
            <p14:sldId id="869"/>
            <p14:sldId id="889"/>
            <p14:sldId id="943"/>
            <p14:sldId id="833"/>
            <p14:sldId id="942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dell" initials="d" lastIdx="3" clrIdx="0">
    <p:extLst>
      <p:ext uri="{19B8F6BF-5375-455C-9EA6-DF929625EA0E}">
        <p15:presenceInfo xmlns:p15="http://schemas.microsoft.com/office/powerpoint/2012/main" userId="dell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FFFFFF"/>
    <a:srgbClr val="669BBC"/>
    <a:srgbClr val="2D3956"/>
    <a:srgbClr val="8E5A6D"/>
    <a:srgbClr val="FAC748"/>
    <a:srgbClr val="852F4A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1A35A7D-04ED-B369-8C1E-87914676583C}" v="8" dt="2024-03-16T17:37:19.05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63" Type="http://schemas.openxmlformats.org/officeDocument/2006/relationships/handoutMaster" Target="handoutMasters/handoutMaster1.xml"/><Relationship Id="rId68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66" Type="http://schemas.openxmlformats.org/officeDocument/2006/relationships/viewProps" Target="viewProps.xml"/><Relationship Id="rId5" Type="http://schemas.openxmlformats.org/officeDocument/2006/relationships/slide" Target="slides/slide1.xml"/><Relationship Id="rId61" Type="http://schemas.openxmlformats.org/officeDocument/2006/relationships/slide" Target="slides/slide57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commentAuthors" Target="commentAuthors.xml"/><Relationship Id="rId69" Type="http://schemas.microsoft.com/office/2016/11/relationships/changesInfo" Target="changesInfos/changesInfo1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theme" Target="theme/theme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notesMaster" Target="notesMasters/notesMaster1.xml"/><Relationship Id="rId7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Relationship Id="rId34" Type="http://schemas.openxmlformats.org/officeDocument/2006/relationships/slide" Target="slides/slide30.xml"/><Relationship Id="rId50" Type="http://schemas.openxmlformats.org/officeDocument/2006/relationships/slide" Target="slides/slide46.xml"/><Relationship Id="rId55" Type="http://schemas.openxmlformats.org/officeDocument/2006/relationships/slide" Target="slides/slide5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ourallahElkolaly" userId="S::nourallah.elkolaly@midocean.edu.km::229aaf61-bf27-4811-8eff-c8b0db2221ba" providerId="AD" clId="Web-{81A35A7D-04ED-B369-8C1E-87914676583C}"/>
    <pc:docChg chg="modSld">
      <pc:chgData name="NourallahElkolaly" userId="S::nourallah.elkolaly@midocean.edu.km::229aaf61-bf27-4811-8eff-c8b0db2221ba" providerId="AD" clId="Web-{81A35A7D-04ED-B369-8C1E-87914676583C}" dt="2024-03-16T17:37:35.399" v="8" actId="20577"/>
      <pc:docMkLst>
        <pc:docMk/>
      </pc:docMkLst>
      <pc:sldChg chg="modSp">
        <pc:chgData name="NourallahElkolaly" userId="S::nourallah.elkolaly@midocean.edu.km::229aaf61-bf27-4811-8eff-c8b0db2221ba" providerId="AD" clId="Web-{81A35A7D-04ED-B369-8C1E-87914676583C}" dt="2024-03-16T17:37:15.867" v="6" actId="20577"/>
        <pc:sldMkLst>
          <pc:docMk/>
          <pc:sldMk cId="3033303610" sldId="818"/>
        </pc:sldMkLst>
        <pc:spChg chg="mod">
          <ac:chgData name="NourallahElkolaly" userId="S::nourallah.elkolaly@midocean.edu.km::229aaf61-bf27-4811-8eff-c8b0db2221ba" providerId="AD" clId="Web-{81A35A7D-04ED-B369-8C1E-87914676583C}" dt="2024-03-16T17:37:15.867" v="6" actId="20577"/>
          <ac:spMkLst>
            <pc:docMk/>
            <pc:sldMk cId="3033303610" sldId="818"/>
            <ac:spMk id="13" creationId="{27376E63-A78A-BD8F-1A56-52837C863F12}"/>
          </ac:spMkLst>
        </pc:spChg>
      </pc:sldChg>
      <pc:sldChg chg="modSp">
        <pc:chgData name="NourallahElkolaly" userId="S::nourallah.elkolaly@midocean.edu.km::229aaf61-bf27-4811-8eff-c8b0db2221ba" providerId="AD" clId="Web-{81A35A7D-04ED-B369-8C1E-87914676583C}" dt="2024-03-16T17:37:35.399" v="8" actId="20577"/>
        <pc:sldMkLst>
          <pc:docMk/>
          <pc:sldMk cId="3743044022" sldId="821"/>
        </pc:sldMkLst>
        <pc:graphicFrameChg chg="modGraphic">
          <ac:chgData name="NourallahElkolaly" userId="S::nourallah.elkolaly@midocean.edu.km::229aaf61-bf27-4811-8eff-c8b0db2221ba" providerId="AD" clId="Web-{81A35A7D-04ED-B369-8C1E-87914676583C}" dt="2024-03-16T17:37:35.399" v="8" actId="20577"/>
          <ac:graphicFrameMkLst>
            <pc:docMk/>
            <pc:sldMk cId="3743044022" sldId="821"/>
            <ac:graphicFrameMk id="7" creationId="{8C13E9ED-0A5C-40DE-A7A1-56BB9FE4479F}"/>
          </ac:graphicFrameMkLst>
        </pc:graphicFrame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FF56A07-3878-4837-8313-F520E5AE901A}">
      <dgm:prSet/>
      <dgm:spPr/>
      <dgm:t>
        <a:bodyPr/>
        <a:lstStyle/>
        <a:p>
          <a:r>
            <a:rPr lang="ar-EG" b="1">
              <a:latin typeface="Calibri"/>
              <a:ea typeface="Calibri"/>
              <a:cs typeface="Calibri"/>
            </a:rPr>
            <a:t>المحور</a:t>
          </a:r>
          <a:r>
            <a:rPr lang="ar-EG" b="1" i="0" baseline="0">
              <a:latin typeface="Calibri"/>
              <a:ea typeface="Calibri"/>
              <a:cs typeface="Calibri"/>
            </a:rPr>
            <a:t>ة</a:t>
          </a:r>
          <a:r>
            <a:rPr lang="ar-EG" b="1">
              <a:latin typeface="Calibri"/>
              <a:ea typeface="Calibri"/>
              <a:cs typeface="Calibri"/>
            </a:rPr>
            <a:t> الثاني</a:t>
          </a:r>
        </a:p>
        <a:p>
          <a:r>
            <a:rPr lang="ar-EG" b="1">
              <a:latin typeface="Calibri"/>
              <a:ea typeface="Calibri"/>
              <a:cs typeface="Calibri"/>
            </a:rPr>
            <a:t>المجني عليه في الجريمة السيبرانية</a:t>
          </a:r>
          <a:endParaRPr lang="en-US" b="1">
            <a:latin typeface="Calibri"/>
            <a:ea typeface="Calibri"/>
            <a:cs typeface="Calibri"/>
          </a:endParaRPr>
        </a:p>
      </dgm:t>
    </dgm:pt>
    <dgm:pt modelId="{19A0F332-6E9A-4354-9A39-E12118869304}" type="parTrans" cxnId="{D999366A-AED8-4D18-AD6D-77B2A84BF012}">
      <dgm:prSet/>
      <dgm:spPr/>
      <dgm:t>
        <a:bodyPr/>
        <a:lstStyle/>
        <a:p>
          <a:endParaRPr lang="en-US"/>
        </a:p>
      </dgm:t>
    </dgm:pt>
    <dgm:pt modelId="{6CBBDA09-B1E6-4FBB-994A-8D10DEB6A335}" type="sibTrans" cxnId="{D999366A-AED8-4D18-AD6D-77B2A84BF012}">
      <dgm:prSet/>
      <dgm:spPr/>
      <dgm:t>
        <a:bodyPr/>
        <a:lstStyle/>
        <a:p>
          <a:endParaRPr lang="en-US"/>
        </a:p>
      </dgm:t>
    </dgm:pt>
    <dgm:pt modelId="{BCC74A7B-F00B-4497-8E46-C80D511B8672}">
      <dgm:prSet/>
      <dgm:spPr/>
      <dgm:t>
        <a:bodyPr/>
        <a:lstStyle/>
        <a:p>
          <a:r>
            <a:rPr lang="ar-EG" b="1" i="0" baseline="0">
              <a:latin typeface="Calibri"/>
              <a:ea typeface="Calibri"/>
              <a:cs typeface="Calibri"/>
            </a:rPr>
            <a:t>محاور المحاضرة</a:t>
          </a:r>
          <a:endParaRPr lang="en-US" b="1">
            <a:latin typeface="Calibri"/>
            <a:ea typeface="Calibri"/>
            <a:cs typeface="Calibri"/>
          </a:endParaRPr>
        </a:p>
      </dgm:t>
    </dgm:pt>
    <dgm:pt modelId="{FC82C050-7EF8-4F14-A295-82F0D552D152}" type="parTrans" cxnId="{958DE56A-18E7-4D3B-9E5C-F2FD1CF5EE89}">
      <dgm:prSet/>
      <dgm:spPr/>
      <dgm:t>
        <a:bodyPr/>
        <a:lstStyle/>
        <a:p>
          <a:endParaRPr lang="en-US"/>
        </a:p>
      </dgm:t>
    </dgm:pt>
    <dgm:pt modelId="{72DD4EFD-3980-4870-B575-E118780DFA09}" type="sibTrans" cxnId="{958DE56A-18E7-4D3B-9E5C-F2FD1CF5EE89}">
      <dgm:prSet/>
      <dgm:spPr/>
      <dgm:t>
        <a:bodyPr/>
        <a:lstStyle/>
        <a:p>
          <a:endParaRPr lang="en-US"/>
        </a:p>
      </dgm:t>
    </dgm:pt>
    <dgm:pt modelId="{B727D555-34B1-47AB-9611-D78BD2A984F0}">
      <dgm:prSet/>
      <dgm:spPr/>
      <dgm:t>
        <a:bodyPr/>
        <a:lstStyle/>
        <a:p>
          <a:r>
            <a:rPr lang="ar-EG" b="1">
              <a:latin typeface="Calibri"/>
              <a:ea typeface="Calibri"/>
              <a:cs typeface="Calibri"/>
            </a:rPr>
            <a:t>المحور الأول</a:t>
          </a:r>
        </a:p>
        <a:p>
          <a:r>
            <a:rPr lang="ar-EG" b="1">
              <a:latin typeface="Calibri"/>
              <a:ea typeface="Calibri"/>
              <a:cs typeface="Calibri"/>
            </a:rPr>
            <a:t>المجرم السيبراني</a:t>
          </a:r>
          <a:endParaRPr lang="en-US" b="1">
            <a:latin typeface="Calibri"/>
            <a:ea typeface="Calibri"/>
            <a:cs typeface="Calibri"/>
          </a:endParaRPr>
        </a:p>
      </dgm:t>
    </dgm:pt>
    <dgm:pt modelId="{9C3CCB45-9D8C-4733-9B5E-1D9967CB8F55}" type="parTrans" cxnId="{921E42D7-9012-4929-997D-17F92C4A79E6}">
      <dgm:prSet/>
      <dgm:spPr/>
      <dgm:t>
        <a:bodyPr/>
        <a:lstStyle/>
        <a:p>
          <a:endParaRPr lang="en-US"/>
        </a:p>
      </dgm:t>
    </dgm:pt>
    <dgm:pt modelId="{066AF218-867C-436F-B316-054EF824E770}" type="sibTrans" cxnId="{921E42D7-9012-4929-997D-17F92C4A79E6}">
      <dgm:prSet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  <dgm:pt modelId="{A3B67B49-C5BF-4344-AF50-E175179E9E9A}" type="pres">
      <dgm:prSet presAssocID="{BFF56A07-3878-4837-8313-F520E5AE901A}" presName="twoplus" presStyleLbl="node1" presStyleIdx="0" presStyleCnt="3" custScaleX="134344" custScaleY="130853" custRadScaleRad="97032" custRadScaleInc="-1239">
        <dgm:presLayoutVars>
          <dgm:bulletEnabled val="1"/>
        </dgm:presLayoutVars>
      </dgm:prSet>
      <dgm:spPr/>
    </dgm:pt>
    <dgm:pt modelId="{0F5B6810-EEFC-4D69-BAE8-DC6E1811565C}" type="pres">
      <dgm:prSet presAssocID="{BCC74A7B-F00B-4497-8E46-C80D511B8672}" presName="twoplus" presStyleLbl="node1" presStyleIdx="1" presStyleCnt="3" custRadScaleRad="111941" custRadScaleInc="776">
        <dgm:presLayoutVars>
          <dgm:bulletEnabled val="1"/>
        </dgm:presLayoutVars>
      </dgm:prSet>
      <dgm:spPr/>
    </dgm:pt>
    <dgm:pt modelId="{49F6136C-486B-45B5-A6D5-60538B85068F}" type="pres">
      <dgm:prSet presAssocID="{B727D555-34B1-47AB-9611-D78BD2A984F0}" presName="twoplus" presStyleLbl="node1" presStyleIdx="2" presStyleCnt="3" custScaleX="135765" custScaleY="119501" custRadScaleRad="103071" custRadScaleInc="3279">
        <dgm:presLayoutVars>
          <dgm:bulletEnabled val="1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  <dgm:cxn modelId="{97374128-D531-43D4-A3C2-17C38F4DC332}" type="presOf" srcId="{BFF56A07-3878-4837-8313-F520E5AE901A}" destId="{A3B67B49-C5BF-4344-AF50-E175179E9E9A}" srcOrd="0" destOrd="0" presId="urn:diagrams.loki3.com/TabbedArc+Icon"/>
    <dgm:cxn modelId="{75CADA30-0153-4659-B42F-E100E12FC0B0}" type="presOf" srcId="{BCC74A7B-F00B-4497-8E46-C80D511B8672}" destId="{0F5B6810-EEFC-4D69-BAE8-DC6E1811565C}" srcOrd="0" destOrd="0" presId="urn:diagrams.loki3.com/TabbedArc+Icon"/>
    <dgm:cxn modelId="{D999366A-AED8-4D18-AD6D-77B2A84BF012}" srcId="{A33CFBFF-3A41-4E1F-8194-F726626524DE}" destId="{BFF56A07-3878-4837-8313-F520E5AE901A}" srcOrd="0" destOrd="0" parTransId="{19A0F332-6E9A-4354-9A39-E12118869304}" sibTransId="{6CBBDA09-B1E6-4FBB-994A-8D10DEB6A335}"/>
    <dgm:cxn modelId="{958DE56A-18E7-4D3B-9E5C-F2FD1CF5EE89}" srcId="{A33CFBFF-3A41-4E1F-8194-F726626524DE}" destId="{BCC74A7B-F00B-4497-8E46-C80D511B8672}" srcOrd="1" destOrd="0" parTransId="{FC82C050-7EF8-4F14-A295-82F0D552D152}" sibTransId="{72DD4EFD-3980-4870-B575-E118780DFA09}"/>
    <dgm:cxn modelId="{82786AD0-178E-4A3C-8C42-F1F96DAC19AF}" type="presOf" srcId="{B727D555-34B1-47AB-9611-D78BD2A984F0}" destId="{49F6136C-486B-45B5-A6D5-60538B85068F}" srcOrd="0" destOrd="0" presId="urn:diagrams.loki3.com/TabbedArc+Icon"/>
    <dgm:cxn modelId="{921E42D7-9012-4929-997D-17F92C4A79E6}" srcId="{A33CFBFF-3A41-4E1F-8194-F726626524DE}" destId="{B727D555-34B1-47AB-9611-D78BD2A984F0}" srcOrd="2" destOrd="0" parTransId="{9C3CCB45-9D8C-4733-9B5E-1D9967CB8F55}" sibTransId="{066AF218-867C-436F-B316-054EF824E770}"/>
    <dgm:cxn modelId="{F97976B9-EAC4-46FA-9A0F-C9A737103FCE}" type="presParOf" srcId="{33A07E4A-6BAA-4359-8860-0DB538E9EAAE}" destId="{A3B67B49-C5BF-4344-AF50-E175179E9E9A}" srcOrd="0" destOrd="0" presId="urn:diagrams.loki3.com/TabbedArc+Icon"/>
    <dgm:cxn modelId="{480CBE7E-A251-4D50-8913-1E1B0B93CF54}" type="presParOf" srcId="{33A07E4A-6BAA-4359-8860-0DB538E9EAAE}" destId="{0F5B6810-EEFC-4D69-BAE8-DC6E1811565C}" srcOrd="1" destOrd="0" presId="urn:diagrams.loki3.com/TabbedArc+Icon"/>
    <dgm:cxn modelId="{BC091A3C-B28D-415A-AC9B-DC8280B8F5C6}" type="presParOf" srcId="{33A07E4A-6BAA-4359-8860-0DB538E9EAAE}" destId="{49F6136C-486B-45B5-A6D5-60538B85068F}" srcOrd="2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3B67B49-C5BF-4344-AF50-E175179E9E9A}">
      <dsp:nvSpPr>
        <dsp:cNvPr id="0" name=""/>
        <dsp:cNvSpPr/>
      </dsp:nvSpPr>
      <dsp:spPr>
        <a:xfrm rot="19200000">
          <a:off x="-401836" y="1769019"/>
          <a:ext cx="3096979" cy="1960726"/>
        </a:xfrm>
        <a:prstGeom prst="round2Same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5730" tIns="41910" rIns="125730" bIns="4191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300" b="1" kern="1200">
              <a:latin typeface="Calibri"/>
              <a:ea typeface="Calibri"/>
              <a:cs typeface="Calibri"/>
            </a:rPr>
            <a:t>المحور</a:t>
          </a:r>
          <a:r>
            <a:rPr lang="ar-EG" sz="3300" b="1" i="0" kern="1200" baseline="0">
              <a:latin typeface="Calibri"/>
              <a:ea typeface="Calibri"/>
              <a:cs typeface="Calibri"/>
            </a:rPr>
            <a:t>ة</a:t>
          </a:r>
          <a:r>
            <a:rPr lang="ar-EG" sz="3300" b="1" kern="1200">
              <a:latin typeface="Calibri"/>
              <a:ea typeface="Calibri"/>
              <a:cs typeface="Calibri"/>
            </a:rPr>
            <a:t> الثاني</a:t>
          </a:r>
        </a:p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300" b="1" kern="1200">
              <a:latin typeface="Calibri"/>
              <a:ea typeface="Calibri"/>
              <a:cs typeface="Calibri"/>
            </a:rPr>
            <a:t>المجني عليه في الجريمة السيبرانية</a:t>
          </a:r>
          <a:endParaRPr lang="en-US" sz="3300" b="1" kern="1200">
            <a:latin typeface="Calibri"/>
            <a:ea typeface="Calibri"/>
            <a:cs typeface="Calibri"/>
          </a:endParaRPr>
        </a:p>
      </dsp:txBody>
      <dsp:txXfrm>
        <a:off x="-275359" y="1853537"/>
        <a:ext cx="2905549" cy="1865011"/>
      </dsp:txXfrm>
    </dsp:sp>
    <dsp:sp modelId="{0F5B6810-EEFC-4D69-BAE8-DC6E1811565C}">
      <dsp:nvSpPr>
        <dsp:cNvPr id="0" name=""/>
        <dsp:cNvSpPr/>
      </dsp:nvSpPr>
      <dsp:spPr>
        <a:xfrm>
          <a:off x="2677942" y="406875"/>
          <a:ext cx="2305260" cy="1498419"/>
        </a:xfrm>
        <a:prstGeom prst="round2Same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5730" tIns="41910" rIns="125730" bIns="4191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300" b="1" i="0" kern="1200" baseline="0">
              <a:latin typeface="Calibri"/>
              <a:ea typeface="Calibri"/>
              <a:cs typeface="Calibri"/>
            </a:rPr>
            <a:t>محاور المحاضرة</a:t>
          </a:r>
          <a:endParaRPr lang="en-US" sz="3300" b="1" kern="1200">
            <a:latin typeface="Calibri"/>
            <a:ea typeface="Calibri"/>
            <a:cs typeface="Calibri"/>
          </a:endParaRPr>
        </a:p>
      </dsp:txBody>
      <dsp:txXfrm>
        <a:off x="2751089" y="480022"/>
        <a:ext cx="2158966" cy="1425272"/>
      </dsp:txXfrm>
    </dsp:sp>
    <dsp:sp modelId="{49F6136C-486B-45B5-A6D5-60538B85068F}">
      <dsp:nvSpPr>
        <dsp:cNvPr id="0" name=""/>
        <dsp:cNvSpPr/>
      </dsp:nvSpPr>
      <dsp:spPr>
        <a:xfrm rot="2400000">
          <a:off x="5095705" y="1791658"/>
          <a:ext cx="3129736" cy="1790626"/>
        </a:xfrm>
        <a:prstGeom prst="round2Same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5730" tIns="41910" rIns="125730" bIns="4191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300" b="1" kern="1200">
              <a:latin typeface="Calibri"/>
              <a:ea typeface="Calibri"/>
              <a:cs typeface="Calibri"/>
            </a:rPr>
            <a:t>المحور الأول</a:t>
          </a:r>
        </a:p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300" b="1" kern="1200">
              <a:latin typeface="Calibri"/>
              <a:ea typeface="Calibri"/>
              <a:cs typeface="Calibri"/>
            </a:rPr>
            <a:t>المجرم السيبراني</a:t>
          </a:r>
          <a:endParaRPr lang="en-US" sz="3300" b="1" kern="1200">
            <a:latin typeface="Calibri"/>
            <a:ea typeface="Calibri"/>
            <a:cs typeface="Calibri"/>
          </a:endParaRPr>
        </a:p>
      </dsp:txBody>
      <dsp:txXfrm>
        <a:off x="5155023" y="1868844"/>
        <a:ext cx="2954914" cy="170321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55DE94B-A71E-4286-A016-5F616DC1022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6370E8D-9D1C-46DA-BF70-4FECFFC1FE7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B8DA7E-F5AF-474F-9D81-697C9706217C}" type="datetimeFigureOut">
              <a:rPr lang="en-US" smtClean="0"/>
              <a:t>3/16/2024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FBB035E-795F-47E9-B423-E59C8BBF8C3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590C9B5-F486-4D02-85C5-EF6B613EA16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59E168-CC1F-42B0-9B29-A593EA3007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530429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3/16/2024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379250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195866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402311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300482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509397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762453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204134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535282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936746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1465061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7565487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9935745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7591938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3771954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7394905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424017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4285020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7470965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2023222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030381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4059738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7589491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8888369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9739761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6577901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2654973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8349629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7999032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1800312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31237663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98102242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74275103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471835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07700296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43139184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5779510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90032816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06178141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76842874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26305674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42024623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85848641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8599655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16788681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38558180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24791502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30949930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631085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19336132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46580081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37585160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82158883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15286246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64113817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424042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2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581400" y="6356350"/>
            <a:ext cx="2743200" cy="365125"/>
          </a:xfr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5EF545D8-9539-418A-92C3-1C4A1C588F0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0750" y="0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D36F0ADC-2E81-4C54-B9FE-7CDA0DEDB2CB}"/>
              </a:ext>
            </a:extLst>
          </p:cNvPr>
          <p:cNvSpPr/>
          <p:nvPr userDrawn="1"/>
        </p:nvSpPr>
        <p:spPr>
          <a:xfrm>
            <a:off x="2269797" y="501635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7DBD452-3BA6-4685-873D-D36261D87D9C}"/>
              </a:ext>
            </a:extLst>
          </p:cNvPr>
          <p:cNvSpPr txBox="1"/>
          <p:nvPr userDrawn="1"/>
        </p:nvSpPr>
        <p:spPr>
          <a:xfrm>
            <a:off x="8691880" y="6321365"/>
            <a:ext cx="3073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/>
              <a:t>www.midocean.ae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4" Type="http://schemas.openxmlformats.org/officeDocument/2006/relationships/image" Target="../media/image6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notesSlide" Target="../notesSlides/notesSlide4.xml"/><Relationship Id="rId7" Type="http://schemas.openxmlformats.org/officeDocument/2006/relationships/diagramQuickStyle" Target="../diagrams/quickStyl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5.gif"/><Relationship Id="rId9" Type="http://schemas.microsoft.com/office/2007/relationships/diagramDrawing" Target="../diagrams/drawing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4" Type="http://schemas.openxmlformats.org/officeDocument/2006/relationships/image" Target="../media/image7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4" Type="http://schemas.openxmlformats.org/officeDocument/2006/relationships/image" Target="../media/image8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0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1.xml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3.xml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4.xml"/><Relationship Id="rId4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5.xml"/><Relationship Id="rId4" Type="http://schemas.openxmlformats.org/officeDocument/2006/relationships/image" Target="../media/image1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6.xml"/><Relationship Id="rId4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7.xml"/><Relationship Id="rId4" Type="http://schemas.openxmlformats.org/officeDocument/2006/relationships/image" Target="../media/image1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8.xml"/><Relationship Id="rId4" Type="http://schemas.openxmlformats.org/officeDocument/2006/relationships/image" Target="../media/image1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9.xml"/><Relationship Id="rId4" Type="http://schemas.openxmlformats.org/officeDocument/2006/relationships/image" Target="../media/image1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0.xml"/><Relationship Id="rId4" Type="http://schemas.openxmlformats.org/officeDocument/2006/relationships/image" Target="../media/image1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1.xml"/><Relationship Id="rId4" Type="http://schemas.openxmlformats.org/officeDocument/2006/relationships/image" Target="../media/image1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2.xml"/><Relationship Id="rId4" Type="http://schemas.openxmlformats.org/officeDocument/2006/relationships/image" Target="../media/image1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3.xml"/><Relationship Id="rId4" Type="http://schemas.openxmlformats.org/officeDocument/2006/relationships/image" Target="../media/image1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4.xml"/><Relationship Id="rId4" Type="http://schemas.openxmlformats.org/officeDocument/2006/relationships/image" Target="../media/image1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5.xml"/><Relationship Id="rId4" Type="http://schemas.openxmlformats.org/officeDocument/2006/relationships/image" Target="../media/image1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6.xml"/><Relationship Id="rId4" Type="http://schemas.openxmlformats.org/officeDocument/2006/relationships/image" Target="../media/image13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7.xml"/><Relationship Id="rId4" Type="http://schemas.openxmlformats.org/officeDocument/2006/relationships/image" Target="../media/image13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8.xml"/><Relationship Id="rId4" Type="http://schemas.openxmlformats.org/officeDocument/2006/relationships/image" Target="../media/image13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9.xml"/><Relationship Id="rId4" Type="http://schemas.openxmlformats.org/officeDocument/2006/relationships/image" Target="../media/image13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0.xml"/><Relationship Id="rId4" Type="http://schemas.openxmlformats.org/officeDocument/2006/relationships/image" Target="../media/image6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1.xml"/><Relationship Id="rId4" Type="http://schemas.openxmlformats.org/officeDocument/2006/relationships/image" Target="../media/image6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2.xml"/><Relationship Id="rId4" Type="http://schemas.openxmlformats.org/officeDocument/2006/relationships/image" Target="../media/image6.gi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3.xml"/><Relationship Id="rId4" Type="http://schemas.openxmlformats.org/officeDocument/2006/relationships/image" Target="../media/image6.gi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4.xml"/><Relationship Id="rId4" Type="http://schemas.openxmlformats.org/officeDocument/2006/relationships/image" Target="../media/image9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5.xml"/><Relationship Id="rId4" Type="http://schemas.openxmlformats.org/officeDocument/2006/relationships/image" Target="../media/image9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6.xml"/><Relationship Id="rId4" Type="http://schemas.openxmlformats.org/officeDocument/2006/relationships/image" Target="../media/image9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7.xml"/><Relationship Id="rId4" Type="http://schemas.openxmlformats.org/officeDocument/2006/relationships/image" Target="../media/image9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8.xml"/><Relationship Id="rId4" Type="http://schemas.openxmlformats.org/officeDocument/2006/relationships/image" Target="../media/image9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9.xml"/><Relationship Id="rId4" Type="http://schemas.openxmlformats.org/officeDocument/2006/relationships/image" Target="../media/image9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0.xml"/><Relationship Id="rId4" Type="http://schemas.openxmlformats.org/officeDocument/2006/relationships/image" Target="../media/image9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1.xml"/><Relationship Id="rId4" Type="http://schemas.openxmlformats.org/officeDocument/2006/relationships/image" Target="../media/image5.gi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2.xml"/><Relationship Id="rId4" Type="http://schemas.openxmlformats.org/officeDocument/2006/relationships/image" Target="../media/image8.gi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3.xml"/><Relationship Id="rId4" Type="http://schemas.openxmlformats.org/officeDocument/2006/relationships/image" Target="../media/image14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4.xml"/><Relationship Id="rId4" Type="http://schemas.openxmlformats.org/officeDocument/2006/relationships/image" Target="../media/image15.gi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5.xml"/><Relationship Id="rId4" Type="http://schemas.openxmlformats.org/officeDocument/2006/relationships/image" Target="../media/image16.gi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6.xml"/><Relationship Id="rId4" Type="http://schemas.openxmlformats.org/officeDocument/2006/relationships/image" Target="../media/image8.gif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7.xml"/><Relationship Id="rId4" Type="http://schemas.openxmlformats.org/officeDocument/2006/relationships/image" Target="../media/image5.gif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astlaws.com/" TargetMode="External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elaphblog.com/" TargetMode="External"/><Relationship Id="rId4" Type="http://schemas.openxmlformats.org/officeDocument/2006/relationships/hyperlink" Target="http://www.atsdp.com/" TargetMode="External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slideLayout" Target="../slideLayouts/slideLayout1.xml"/><Relationship Id="rId7" Type="http://schemas.openxmlformats.org/officeDocument/2006/relationships/hyperlink" Target="http://www.elaphblog.com/" TargetMode="Externa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hyperlink" Target="http://www.atsdp.com/" TargetMode="External"/><Relationship Id="rId5" Type="http://schemas.openxmlformats.org/officeDocument/2006/relationships/hyperlink" Target="http://www.eastlaws.com/" TargetMode="External"/><Relationship Id="rId4" Type="http://schemas.openxmlformats.org/officeDocument/2006/relationships/notesSlide" Target="../notesSlides/notesSlide54.xml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hyperlink" Target="https://timesofindia.indiatimes.com/india/how-my-father-and-i-became-victims-of-cybercrime/articleshow/88833374.cms" TargetMode="External"/><Relationship Id="rId13" Type="http://schemas.openxmlformats.org/officeDocument/2006/relationships/hyperlink" Target="https://www.deccanherald.com/india/cybercrime-sees-20-rise-up-2076593" TargetMode="External"/><Relationship Id="rId3" Type="http://schemas.openxmlformats.org/officeDocument/2006/relationships/notesSlide" Target="../notesSlides/notesSlide55.xml"/><Relationship Id="rId7" Type="http://schemas.openxmlformats.org/officeDocument/2006/relationships/hyperlink" Target="https://fivetalents.co.uk/cyber-security-essentials-2019-are-you-secure" TargetMode="External"/><Relationship Id="rId12" Type="http://schemas.openxmlformats.org/officeDocument/2006/relationships/hyperlink" Target="https://www.reveantivirus.com/en/computer-security-threats/cybercrime" TargetMode="External"/><Relationship Id="rId2" Type="http://schemas.openxmlformats.org/officeDocument/2006/relationships/slideLayout" Target="../slideLayouts/slideLayout1.xml"/><Relationship Id="rId16" Type="http://schemas.openxmlformats.org/officeDocument/2006/relationships/hyperlink" Target="https://totalmayhemgames.com/walkie-talk-the-base-camp/" TargetMode="External"/><Relationship Id="rId1" Type="http://schemas.openxmlformats.org/officeDocument/2006/relationships/tags" Target="../tags/tag48.xml"/><Relationship Id="rId6" Type="http://schemas.openxmlformats.org/officeDocument/2006/relationships/hyperlink" Target="https://in.pinterest.com/pin/pinterest--667517975999272064/" TargetMode="External"/><Relationship Id="rId11" Type="http://schemas.openxmlformats.org/officeDocument/2006/relationships/hyperlink" Target="https://www.avast.com/c-cybercrime" TargetMode="External"/><Relationship Id="rId5" Type="http://schemas.openxmlformats.org/officeDocument/2006/relationships/hyperlink" Target="https://www.pinterest.com/pin/221098662934089008/" TargetMode="External"/><Relationship Id="rId15" Type="http://schemas.openxmlformats.org/officeDocument/2006/relationships/hyperlink" Target="https://www.pinterest.com/pin/construction-crane-gif-construction-crane-building-discover-share-gifs--758012181037514726/" TargetMode="External"/><Relationship Id="rId10" Type="http://schemas.openxmlformats.org/officeDocument/2006/relationships/hyperlink" Target="https://medium.com/catalysts-reachout/cyber-crime-and-cyber-security-bb0cad81e0a" TargetMode="External"/><Relationship Id="rId4" Type="http://schemas.openxmlformats.org/officeDocument/2006/relationships/hyperlink" Target="http://www.indianmediacouncil.in/" TargetMode="External"/><Relationship Id="rId9" Type="http://schemas.openxmlformats.org/officeDocument/2006/relationships/hyperlink" Target="https://cybersafetybyhk.wordpress.com/cyber-crime/" TargetMode="External"/><Relationship Id="rId14" Type="http://schemas.openxmlformats.org/officeDocument/2006/relationships/hyperlink" Target="https://www.esds.co.in/community_cloud" TargetMode="Externa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9.xml"/><Relationship Id="rId4" Type="http://schemas.openxmlformats.org/officeDocument/2006/relationships/image" Target="../media/image5.gif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3.sv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-1166696" y="-129531"/>
            <a:ext cx="8034221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+mj-lt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160713" y="2870029"/>
            <a:ext cx="43560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1600" b="1">
                <a:latin typeface="Alexandria" pitchFamily="2" charset="-78"/>
                <a:cs typeface="Alexandria" pitchFamily="2" charset="-78"/>
              </a:rPr>
              <a:t>د. أسماء رويعي</a:t>
            </a:r>
            <a:endParaRPr lang="en-US" sz="1600" b="1">
              <a:latin typeface="Alexandria" pitchFamily="2" charset="-78"/>
              <a:cs typeface="Alexandria" pitchFamily="2" charset="-78"/>
            </a:endParaRPr>
          </a:p>
          <a:p>
            <a:pPr algn="ctr"/>
            <a:endParaRPr lang="en-US" sz="1600" b="1">
              <a:latin typeface="Alexandria" pitchFamily="2" charset="-78"/>
              <a:cs typeface="Alexandria" pitchFamily="2" charset="-78"/>
            </a:endParaRPr>
          </a:p>
          <a:p>
            <a:pPr algn="ctr"/>
            <a:r>
              <a:rPr lang="ar-EG" sz="1600">
                <a:latin typeface="Alexandria" pitchFamily="2" charset="-78"/>
                <a:cs typeface="Alexandria" pitchFamily="2" charset="-78"/>
              </a:rPr>
              <a:t>المشرفة علي قسم ماجستير القانون الرقمي</a:t>
            </a:r>
            <a:endParaRPr lang="en-US" sz="160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7119103" y="1931311"/>
            <a:ext cx="43538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800" b="1">
                <a:solidFill>
                  <a:srgbClr val="00B0F0"/>
                </a:solidFill>
                <a:latin typeface="Alexandria ExtraBold" pitchFamily="2" charset="-78"/>
                <a:cs typeface="Alexandria ExtraBold" pitchFamily="2" charset="-78"/>
              </a:rPr>
              <a:t>مقرر الجرائم السيبرانية</a:t>
            </a:r>
            <a:endParaRPr lang="en-US" sz="2800" b="1">
              <a:solidFill>
                <a:srgbClr val="00B0F0"/>
              </a:solidFill>
              <a:latin typeface="Alexandria ExtraBold" pitchFamily="2" charset="-78"/>
              <a:cs typeface="Alexandria ExtraBold" pitchFamily="2" charset="-78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8113059" y="5527586"/>
            <a:ext cx="3109124" cy="83099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b="1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طرفا الجريمة السيبرانية  </a:t>
            </a:r>
            <a:endParaRPr lang="en-US" b="1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8113059" y="4251656"/>
            <a:ext cx="310912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latin typeface="+mj-lt"/>
                <a:cs typeface="Times New Roman" panose="02020603050405020304" pitchFamily="18" charset="0"/>
              </a:rPr>
              <a:t>LAW616</a:t>
            </a:r>
            <a:endParaRPr lang="ar-EG" sz="2000">
              <a:latin typeface="+mj-lt"/>
              <a:cs typeface="Times New Roman" panose="02020603050405020304" pitchFamily="18" charset="0"/>
            </a:endParaRPr>
          </a:p>
          <a:p>
            <a:pPr algn="ctr"/>
            <a:endParaRPr lang="ar-EG" sz="2000">
              <a:latin typeface="+mj-lt"/>
              <a:cs typeface="Times New Roman" panose="02020603050405020304" pitchFamily="18" charset="0"/>
            </a:endParaRPr>
          </a:p>
          <a:p>
            <a:pPr algn="ctr"/>
            <a:r>
              <a:rPr lang="ar-EG" sz="2000">
                <a:latin typeface="Alexandria" pitchFamily="2" charset="-78"/>
                <a:cs typeface="Alexandria" pitchFamily="2" charset="-78"/>
              </a:rPr>
              <a:t>المحاضرة السادسة</a:t>
            </a:r>
            <a:endParaRPr lang="en-US" sz="200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8643334" y="209848"/>
            <a:ext cx="3050278" cy="1379622"/>
          </a:xfrm>
          <a:prstGeom prst="rect">
            <a:avLst/>
          </a:prstGeom>
        </p:spPr>
      </p:pic>
      <p:pic>
        <p:nvPicPr>
          <p:cNvPr id="1026" name="Picture 2" descr="Cybercrime has cost organisations and individuals over $ 4 billion in 2020  - IT Security Guru">
            <a:extLst>
              <a:ext uri="{FF2B5EF4-FFF2-40B4-BE49-F238E27FC236}">
                <a16:creationId xmlns:a16="http://schemas.microsoft.com/office/drawing/2014/main" id="{EE32B1BD-95DB-4A99-845C-9270A45C0C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89221" y="114300"/>
            <a:ext cx="7823422" cy="697230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1026" name="Picture 2" descr="DRIVE RADIO | Afterschool activities, How to pronounce gif, Circuit board  design">
            <a:extLst>
              <a:ext uri="{FF2B5EF4-FFF2-40B4-BE49-F238E27FC236}">
                <a16:creationId xmlns:a16="http://schemas.microsoft.com/office/drawing/2014/main" id="{D4B315FD-8D57-498D-AACF-3CAF8D7BC9A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1" y="1398494"/>
            <a:ext cx="9081246" cy="403411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27376E63-A78A-BD8F-1A56-52837C863F12}"/>
              </a:ext>
            </a:extLst>
          </p:cNvPr>
          <p:cNvSpPr/>
          <p:nvPr/>
        </p:nvSpPr>
        <p:spPr>
          <a:xfrm>
            <a:off x="3801836" y="2895601"/>
            <a:ext cx="5139689" cy="1398494"/>
          </a:xfrm>
          <a:prstGeom prst="ellipse">
            <a:avLst/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40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2400" b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مقدمة عامة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</a:rPr>
              <a:t>ربط المحاضرة السابقة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2400" b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بالمحاضرة الحالية</a:t>
            </a:r>
            <a:endParaRPr kumimoji="0" lang="ar-EG" sz="24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B28BBCA-A157-4859-9E34-A875A83002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</a:t>
            </a:fld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02955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420440"/>
            <a:ext cx="8883454" cy="4152368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4100" name="Picture 4" descr="Pinterest">
            <a:extLst>
              <a:ext uri="{FF2B5EF4-FFF2-40B4-BE49-F238E27FC236}">
                <a16:creationId xmlns:a16="http://schemas.microsoft.com/office/drawing/2014/main" id="{D8699928-DAD3-4763-BC03-37EC848169A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3632" y="1603948"/>
            <a:ext cx="8484433" cy="38336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27376E63-A78A-BD8F-1A56-52837C863F12}"/>
              </a:ext>
            </a:extLst>
          </p:cNvPr>
          <p:cNvSpPr/>
          <p:nvPr/>
        </p:nvSpPr>
        <p:spPr>
          <a:xfrm>
            <a:off x="6054473" y="1985050"/>
            <a:ext cx="4104695" cy="757518"/>
          </a:xfrm>
          <a:prstGeom prst="ellipse">
            <a:avLst/>
          </a:prstGeom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US" sz="3200">
              <a:solidFill>
                <a:srgbClr val="FF0000"/>
              </a:solidFill>
              <a:latin typeface="Calibri"/>
              <a:ea typeface="Calibri"/>
              <a:cs typeface="Calibri"/>
            </a:endParaRPr>
          </a:p>
          <a:p>
            <a:pPr algn="ctr" rtl="1">
              <a:defRPr/>
            </a:pPr>
            <a:endParaRPr lang="ar-EG" sz="3200">
              <a:solidFill>
                <a:srgbClr val="FF0000"/>
              </a:solidFill>
              <a:latin typeface="Calibri"/>
              <a:ea typeface="Calibri"/>
              <a:cs typeface="Calibri"/>
            </a:endParaRPr>
          </a:p>
          <a:p>
            <a:pPr marL="0" marR="0" lvl="0" indent="0" algn="ctr" defTabSz="914400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3200">
                <a:solidFill>
                  <a:srgbClr val="FF0000"/>
                </a:solidFill>
                <a:latin typeface="Calibri"/>
                <a:ea typeface="Calibri"/>
                <a:cs typeface="Calibri"/>
              </a:rPr>
              <a:t>تمهيد وتقسيم</a:t>
            </a:r>
            <a:r>
              <a:rPr lang="en-US" sz="3200">
                <a:solidFill>
                  <a:srgbClr val="FF0000"/>
                </a:solidFill>
                <a:latin typeface="Calibri"/>
                <a:ea typeface="Calibri"/>
                <a:cs typeface="Calibri"/>
              </a:rPr>
              <a:t>:</a:t>
            </a:r>
            <a:endParaRPr lang="ar-EG" sz="3200">
              <a:solidFill>
                <a:srgbClr val="FF0000"/>
              </a:solidFill>
              <a:latin typeface="Calibri"/>
              <a:ea typeface="Calibri"/>
              <a:cs typeface="Calibri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6000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Calibri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D57BA90-C606-46AC-AFFD-23EABF5758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</a:t>
            </a:fld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33303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2850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en-US" kern="0">
              <a:solidFill>
                <a:sysClr val="windowText" lastClr="000000"/>
              </a:solidFill>
            </a:endParaRPr>
          </a:p>
        </p:txBody>
      </p:sp>
      <p:pic>
        <p:nvPicPr>
          <p:cNvPr id="6" name="Picture 2" descr="DRIVE RADIO | Afterschool activities, How to pronounce gif, Circuit board  design">
            <a:extLst>
              <a:ext uri="{FF2B5EF4-FFF2-40B4-BE49-F238E27FC236}">
                <a16:creationId xmlns:a16="http://schemas.microsoft.com/office/drawing/2014/main" id="{0E0E2147-2097-4E54-AB1A-35A675A40C1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1" y="1263246"/>
            <a:ext cx="9135034" cy="41514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8C13E9ED-0A5C-40DE-A7A1-56BB9FE4479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65668611"/>
              </p:ext>
            </p:extLst>
          </p:nvPr>
        </p:nvGraphicFramePr>
        <p:xfrm>
          <a:off x="2788024" y="952843"/>
          <a:ext cx="7529782" cy="44618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354B4C6-7D68-4371-9C8F-49B29BE5A7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</a:t>
            </a:fld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43044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691353"/>
            <a:ext cx="4128422" cy="5574308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50076" y="916594"/>
            <a:ext cx="9345750" cy="5108012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9" name="Rounded Rectangle 5">
            <a:extLst>
              <a:ext uri="{FF2B5EF4-FFF2-40B4-BE49-F238E27FC236}">
                <a16:creationId xmlns:a16="http://schemas.microsoft.com/office/drawing/2014/main" id="{34141C60-7ED5-444A-955C-7D0F81403266}"/>
              </a:ext>
            </a:extLst>
          </p:cNvPr>
          <p:cNvSpPr/>
          <p:nvPr/>
        </p:nvSpPr>
        <p:spPr>
          <a:xfrm>
            <a:off x="4426880" y="1067510"/>
            <a:ext cx="3662696" cy="656559"/>
          </a:xfrm>
          <a:prstGeom prst="roundRect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ar-EG" sz="2800" b="1">
                <a:solidFill>
                  <a:schemeClr val="tx2">
                    <a:lumMod val="75000"/>
                  </a:schemeClr>
                </a:solidFill>
                <a:latin typeface="Cascadia Code" panose="020B0609020000020004" pitchFamily="49" charset="0"/>
                <a:ea typeface="Cascadia Code" panose="020B0609020000020004" pitchFamily="49" charset="0"/>
              </a:rPr>
              <a:t>عناصر المحاضرة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1683680" y="1724069"/>
            <a:ext cx="9149097" cy="43005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>
              <a:lnSpc>
                <a:spcPct val="107000"/>
              </a:lnSpc>
              <a:spcAft>
                <a:spcPts val="500"/>
              </a:spcAft>
            </a:pPr>
            <a:r>
              <a:rPr lang="ar-EG" sz="2800" b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المحور الأول: المجرم السيبراني</a:t>
            </a:r>
          </a:p>
          <a:p>
            <a:pPr algn="just" rtl="1"/>
            <a:r>
              <a:rPr lang="ar-EG" sz="2400" b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   </a:t>
            </a:r>
            <a:r>
              <a:rPr lang="ar-SA" b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أولا : سمات المجرم السيبراني:</a:t>
            </a:r>
            <a:endParaRPr lang="ar-EG" b="1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/>
            <a:r>
              <a:rPr lang="ar-EG" b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أ. السمات العامة للمجرم السيبراني الفرد:</a:t>
            </a:r>
            <a:endParaRPr lang="en-US" b="1">
              <a:solidFill>
                <a:srgbClr val="FFC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b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السن.</a:t>
            </a:r>
            <a:endParaRPr lang="en-US" b="1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b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الذكاء.</a:t>
            </a:r>
            <a:endParaRPr lang="en-US" b="1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b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المهارة والمعرفة.</a:t>
            </a:r>
            <a:endParaRPr lang="en-US" b="1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b="1">
                <a:latin typeface="Times New Roman" panose="02020603050405020304" pitchFamily="18" charset="0"/>
                <a:ea typeface="Times New Roman" panose="02020603050405020304" pitchFamily="18" charset="0"/>
              </a:rPr>
              <a:t>الميل إلي التقليد.</a:t>
            </a:r>
            <a:endParaRPr lang="en-US" b="1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b="1">
                <a:latin typeface="Times New Roman" panose="02020603050405020304" pitchFamily="18" charset="0"/>
                <a:ea typeface="Times New Roman" panose="02020603050405020304" pitchFamily="18" charset="0"/>
              </a:rPr>
              <a:t>عائد إلى الإجرام.</a:t>
            </a: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b="1">
                <a:latin typeface="Times New Roman" panose="02020603050405020304" pitchFamily="18" charset="0"/>
                <a:ea typeface="Times New Roman" panose="02020603050405020304" pitchFamily="18" charset="0"/>
              </a:rPr>
              <a:t>الوسيلة و الوساطة.</a:t>
            </a:r>
            <a:endParaRPr lang="ar-EG" b="1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 algn="just" rtl="1">
              <a:spcAft>
                <a:spcPts val="500"/>
              </a:spcAft>
              <a:buFont typeface="+mj-lt"/>
              <a:buAutoNum type="arabicPeriod"/>
            </a:pPr>
            <a:r>
              <a:rPr lang="ar-SA" b="1">
                <a:latin typeface="Times New Roman" panose="02020603050405020304" pitchFamily="18" charset="0"/>
              </a:rPr>
              <a:t>الحرص الشديد وخشية الضبط وافتضاح الأمر .</a:t>
            </a:r>
            <a:endParaRPr lang="en-US" b="1">
              <a:latin typeface="Times New Roman" panose="02020603050405020304" pitchFamily="18" charset="0"/>
            </a:endParaRPr>
          </a:p>
          <a:p>
            <a:pPr marL="342900" indent="-342900" algn="just" rtl="1">
              <a:spcAft>
                <a:spcPts val="500"/>
              </a:spcAft>
              <a:buFont typeface="+mj-lt"/>
              <a:buAutoNum type="arabicPeriod"/>
            </a:pPr>
            <a:r>
              <a:rPr lang="ar-SA" b="1">
                <a:latin typeface="Times New Roman" panose="02020603050405020304" pitchFamily="18" charset="0"/>
              </a:rPr>
              <a:t>يختفي مرتكب هذه النوعية من الجرائم تحت قناع فني يظهرهم من دولة إلي أخري .</a:t>
            </a:r>
            <a:endParaRPr lang="en-US" b="1">
              <a:latin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endParaRPr lang="en-US" sz="200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5122" name="Picture 2" descr="Cyber Security Essentials 2019: Are you secure? - Five Talents">
            <a:extLst>
              <a:ext uri="{FF2B5EF4-FFF2-40B4-BE49-F238E27FC236}">
                <a16:creationId xmlns:a16="http://schemas.microsoft.com/office/drawing/2014/main" id="{1E826E2A-FB01-42A7-A3E1-A07C00A23E6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8531" y="2531545"/>
            <a:ext cx="4019697" cy="235626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CA0D3-29F9-4281-A9E1-8FAE4319BC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5</a:t>
            </a:fld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19817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364043" y="1197574"/>
            <a:ext cx="9603906" cy="4288740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9" name="Rounded Rectangle 5">
            <a:extLst>
              <a:ext uri="{FF2B5EF4-FFF2-40B4-BE49-F238E27FC236}">
                <a16:creationId xmlns:a16="http://schemas.microsoft.com/office/drawing/2014/main" id="{34141C60-7ED5-444A-955C-7D0F81403266}"/>
              </a:ext>
            </a:extLst>
          </p:cNvPr>
          <p:cNvSpPr/>
          <p:nvPr/>
        </p:nvSpPr>
        <p:spPr>
          <a:xfrm>
            <a:off x="4309077" y="1479263"/>
            <a:ext cx="3882759" cy="609763"/>
          </a:xfrm>
          <a:prstGeom prst="roundRect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>
                <a:ln>
                  <a:noFill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Cascadia Code" panose="020B0609020000020004" pitchFamily="49" charset="0"/>
                <a:ea typeface="Cascadia Code" panose="020B0609020000020004" pitchFamily="49" charset="0"/>
              </a:rPr>
              <a:t>عناصر</a:t>
            </a:r>
            <a:r>
              <a:rPr kumimoji="0" lang="ar-EG" sz="2800" b="1" i="0" u="none" strike="noStrike" kern="1200" cap="none" spc="0" normalizeH="0" baseline="0" noProof="0">
                <a:ln>
                  <a:noFill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Cascadia Code" panose="020B0609020000020004" pitchFamily="49" charset="0"/>
                <a:ea typeface="Cascadia Code" panose="020B0609020000020004" pitchFamily="49" charset="0"/>
                <a:cs typeface="Cascadia Code" panose="020B0609020000020004" pitchFamily="49" charset="0"/>
              </a:rPr>
              <a:t> المحاضرة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1532965" y="1944128"/>
            <a:ext cx="9434984" cy="23750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ar-SA" sz="2000" b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ar-EG" sz="2000" b="1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/>
            <a:r>
              <a:rPr lang="ar-EG" sz="2000" b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ب. السمات التي تتميز بها المجموعات في إرتكاب الجرائم السيبرانية هي:</a:t>
            </a:r>
          </a:p>
          <a:p>
            <a:pPr algn="just" rtl="1"/>
            <a:endParaRPr lang="en-US" sz="200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/>
            <a:endParaRPr lang="en-US" sz="200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000" b="1">
                <a:latin typeface="Times New Roman" panose="02020603050405020304" pitchFamily="18" charset="0"/>
                <a:ea typeface="Times New Roman" panose="02020603050405020304" pitchFamily="18" charset="0"/>
              </a:rPr>
              <a:t>التنظيم والتخطيط.</a:t>
            </a:r>
            <a:endParaRPr lang="en-US" sz="2000" b="1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r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000" b="1">
                <a:latin typeface="Times New Roman" panose="02020603050405020304" pitchFamily="18" charset="0"/>
                <a:ea typeface="Times New Roman" panose="02020603050405020304" pitchFamily="18" charset="0"/>
              </a:rPr>
              <a:t>التكيف الاجتماعي و الروابط الدولية.</a:t>
            </a:r>
            <a:endParaRPr lang="en-US" sz="2000" b="1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r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000" b="1">
                <a:latin typeface="Times New Roman" panose="02020603050405020304" pitchFamily="18" charset="0"/>
                <a:ea typeface="Times New Roman" panose="02020603050405020304" pitchFamily="18" charset="0"/>
              </a:rPr>
              <a:t>التطور في السلوك الإجرامي.</a:t>
            </a:r>
            <a:endParaRPr lang="en-US" sz="2000" b="1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6146" name="Picture 2" descr="How my father and I became victims of cybercrime' | India News - Times of  India">
            <a:extLst>
              <a:ext uri="{FF2B5EF4-FFF2-40B4-BE49-F238E27FC236}">
                <a16:creationId xmlns:a16="http://schemas.microsoft.com/office/drawing/2014/main" id="{531D3E8D-72AC-48C7-A107-20DE1ED0AFF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9350" y="2835581"/>
            <a:ext cx="5591331" cy="323432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BD38C0-6103-4E03-B36C-C2A91ECDC0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6</a:t>
            </a:fld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24351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32560" y="1389529"/>
            <a:ext cx="9563266" cy="4181722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1936376" y="1738777"/>
            <a:ext cx="8728593" cy="3118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ar-SA" b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ar-SA" b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ثانيا : تصنيفات المجرم السيبراني</a:t>
            </a:r>
            <a:r>
              <a:rPr lang="ar-EG" b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ar-EG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/>
            <a:endParaRPr lang="ar-EG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/>
            <a:r>
              <a:rPr lang="ar-EG">
                <a:latin typeface="Times New Roman" panose="02020603050405020304" pitchFamily="18" charset="0"/>
                <a:ea typeface="Times New Roman" panose="02020603050405020304" pitchFamily="18" charset="0"/>
              </a:rPr>
              <a:t>     </a:t>
            </a:r>
            <a:r>
              <a:rPr lang="ar-SA" b="1">
                <a:latin typeface="Times New Roman" panose="02020603050405020304" pitchFamily="18" charset="0"/>
                <a:ea typeface="Times New Roman" panose="02020603050405020304" pitchFamily="18" charset="0"/>
              </a:rPr>
              <a:t>التقسيم الأول : يمكن تصنيف الفاعل في الجريمة السيبرانية</a:t>
            </a:r>
            <a:r>
              <a:rPr lang="ar-EG" b="1">
                <a:latin typeface="Times New Roman" panose="02020603050405020304" pitchFamily="18" charset="0"/>
                <a:ea typeface="Times New Roman" panose="02020603050405020304" pitchFamily="18" charset="0"/>
              </a:rPr>
              <a:t> من حيث السن والخبرة</a:t>
            </a:r>
            <a:r>
              <a:rPr lang="ar-SA" b="1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ar-EG" b="1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/>
            <a:endParaRPr lang="en-US" b="1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1. </a:t>
            </a:r>
            <a:r>
              <a:rPr lang="ar-SA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الهواة والمبتدئون.</a:t>
            </a:r>
            <a:endParaRPr lang="ar-EG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endParaRPr lang="en-US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2. </a:t>
            </a:r>
            <a:r>
              <a:rPr lang="ar-SA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صغار نوابغ السيبرانية.</a:t>
            </a:r>
            <a:endParaRPr lang="ar-EG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endParaRPr lang="en-US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3. </a:t>
            </a:r>
            <a:r>
              <a:rPr lang="ar-SA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الأشخاص المحترفون في ارتكاب الجريمة ال</a:t>
            </a:r>
            <a:r>
              <a:rPr lang="ar-EG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سيبرانية</a:t>
            </a:r>
            <a:r>
              <a:rPr lang="ar-SA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7170" name="Picture 2" descr="Cyber Crime | Cyber Media">
            <a:extLst>
              <a:ext uri="{FF2B5EF4-FFF2-40B4-BE49-F238E27FC236}">
                <a16:creationId xmlns:a16="http://schemas.microsoft.com/office/drawing/2014/main" id="{D6ED3B3B-C828-4364-AE04-975B77D69C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5519" y="2878111"/>
            <a:ext cx="3461155" cy="232871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77EFEA-35F0-4959-BFDA-01D2B5F59D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7</a:t>
            </a:fld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19237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32560" y="1389529"/>
            <a:ext cx="9563266" cy="4181722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1936376" y="1738777"/>
            <a:ext cx="8728593" cy="39472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ar-SA" sz="3200" b="1" i="0" u="none" strike="noStrike" kern="1200" cap="none" spc="0" normalizeH="0" baseline="0" noProof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ثانيا : تصنيفات المجرم السيبراني</a:t>
            </a:r>
            <a:r>
              <a:rPr kumimoji="0" lang="ar-EG" sz="3200" b="1" i="0" u="none" strike="noStrike" kern="1200" cap="none" spc="0" normalizeH="0" baseline="0" noProof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kumimoji="0" lang="ar-EG" sz="3200" b="0" i="0" u="none" strike="noStrike" kern="1200" cap="none" spc="0" normalizeH="0" baseline="0" noProof="0">
              <a:ln>
                <a:noFill/>
              </a:ln>
              <a:solidFill>
                <a:srgbClr val="ED7D31">
                  <a:lumMod val="75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1"/>
            <a:r>
              <a:rPr lang="ar-SA" sz="2400" b="1">
                <a:latin typeface="Times New Roman" panose="02020603050405020304" pitchFamily="18" charset="0"/>
                <a:ea typeface="Times New Roman" panose="02020603050405020304" pitchFamily="18" charset="0"/>
              </a:rPr>
              <a:t>التقسيم الثاني: ينقسم الأفراد الذين يرتكبون تلك الجرائم بصفة عامة إلي:</a:t>
            </a:r>
            <a:endParaRPr lang="en-US" sz="2400" b="1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/>
            <a:endParaRPr lang="en-US" sz="200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Font typeface="+mj-lt"/>
              <a:buAutoNum type="arabicPeriod"/>
            </a:pPr>
            <a:r>
              <a:rPr lang="ar-SA" sz="2400">
                <a:latin typeface="Times New Roman" panose="02020603050405020304" pitchFamily="18" charset="0"/>
                <a:ea typeface="Times New Roman" panose="02020603050405020304" pitchFamily="18" charset="0"/>
              </a:rPr>
              <a:t>أفراد من داخل المؤسسة.</a:t>
            </a:r>
            <a:endParaRPr lang="en-US" sz="200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Font typeface="+mj-lt"/>
              <a:buAutoNum type="arabicPeriod"/>
            </a:pPr>
            <a:r>
              <a:rPr lang="ar-SA" sz="2400">
                <a:latin typeface="Times New Roman" panose="02020603050405020304" pitchFamily="18" charset="0"/>
                <a:ea typeface="Times New Roman" panose="02020603050405020304" pitchFamily="18" charset="0"/>
              </a:rPr>
              <a:t>أفراد من خارج المؤسسة وهم ثلاثة أنواع:</a:t>
            </a:r>
            <a:endParaRPr lang="ar-EG" sz="200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</a:pP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>
                <a:solidFill>
                  <a:srgbClr val="2F54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ar-SA" sz="2400">
                <a:solidFill>
                  <a:srgbClr val="2F54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النوع الأول: المخترقون أو المتطفلون.</a:t>
            </a:r>
            <a:endParaRPr lang="en-US" sz="200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/>
            <a:r>
              <a:rPr lang="en-US" sz="2400">
                <a:solidFill>
                  <a:srgbClr val="2F54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ar-EG" sz="2400">
                <a:solidFill>
                  <a:srgbClr val="2F54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ا</a:t>
            </a:r>
            <a:r>
              <a:rPr lang="ar-SA" sz="2400">
                <a:solidFill>
                  <a:srgbClr val="2F54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لنوع الثاني: ناسخو البرام</a:t>
            </a:r>
            <a:r>
              <a:rPr lang="ar-EG" sz="2400">
                <a:solidFill>
                  <a:srgbClr val="2F54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ج.</a:t>
            </a:r>
            <a:r>
              <a:rPr lang="en-US" sz="2400">
                <a:solidFill>
                  <a:srgbClr val="2F54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endParaRPr lang="ar-EG" sz="2400">
              <a:solidFill>
                <a:srgbClr val="2F5496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/>
            <a:r>
              <a:rPr lang="ar-EG" sz="2400">
                <a:solidFill>
                  <a:srgbClr val="2F54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ar-SA" sz="2400">
                <a:solidFill>
                  <a:srgbClr val="2F54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النوع الثالث: صانعو الفيروسات</a:t>
            </a:r>
            <a:r>
              <a:rPr lang="en-US" sz="2400">
                <a:solidFill>
                  <a:srgbClr val="2F54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kumimoji="0" lang="en-US" sz="24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8" name="Picture 2" descr="Cyber Crime | Cyber Media">
            <a:extLst>
              <a:ext uri="{FF2B5EF4-FFF2-40B4-BE49-F238E27FC236}">
                <a16:creationId xmlns:a16="http://schemas.microsoft.com/office/drawing/2014/main" id="{9E85FC25-A27C-462A-A121-1C3E20B3CF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6474" y="3131261"/>
            <a:ext cx="3461155" cy="278923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B6E03B-4C93-4EAB-BE1D-FEAB9A8086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8</a:t>
            </a:fld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20108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32559" y="1389529"/>
            <a:ext cx="9728499" cy="4361070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1510896" y="2069027"/>
            <a:ext cx="9468794" cy="324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ar-SA" b="1" i="0" u="none" strike="noStrike" kern="1200" cap="none" spc="0" normalizeH="0" baseline="0" noProof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ثانيا : تصنيفات المجرم السيبراني</a:t>
            </a:r>
            <a:r>
              <a:rPr kumimoji="0" lang="ar-EG" b="1" i="0" u="none" strike="noStrike" kern="1200" cap="none" spc="0" normalizeH="0" baseline="0" noProof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kumimoji="0" lang="ar-EG" b="0" i="0" u="none" strike="noStrike" kern="1200" cap="none" spc="0" normalizeH="0" baseline="0" noProof="0">
              <a:ln>
                <a:noFill/>
              </a:ln>
              <a:solidFill>
                <a:srgbClr val="ED7D31">
                  <a:lumMod val="75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التقسيم الثالث</a:t>
            </a:r>
            <a:r>
              <a:rPr kumimoji="0" lang="en-US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:</a:t>
            </a:r>
            <a:r>
              <a:rPr kumimoji="0" lang="ar-SA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يمكن تصنيف الفاعل في الجريمة السيبرانية من حيث الهدف أو الغاية إل</a:t>
            </a:r>
            <a:r>
              <a:rPr kumimoji="0" lang="ar-EG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ي</a:t>
            </a:r>
            <a:r>
              <a:rPr kumimoji="0" lang="en-US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ar-SA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ثلاث فئات:</a:t>
            </a:r>
            <a:endParaRPr kumimoji="0" lang="ar-EG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ar-SA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C0C0C0"/>
                </a:highlight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المتسللون.</a:t>
            </a:r>
            <a:endParaRPr kumimoji="0" lang="en-US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highlight>
                <a:srgbClr val="C0C0C0"/>
              </a:highlight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ar-SA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C0C0C0"/>
                </a:highlight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المجرمون</a:t>
            </a:r>
            <a:r>
              <a:rPr kumimoji="0" lang="ar-EG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C0C0C0"/>
                </a:highlight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:</a:t>
            </a:r>
            <a:r>
              <a:rPr kumimoji="0" lang="ar-EG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ar-SA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وتشمل فئة المجرمين:</a:t>
            </a:r>
            <a:endParaRPr kumimoji="0" lang="en-US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 typeface="+mj-cs"/>
              <a:buAutoNum type="arabic1Minus"/>
              <a:tabLst/>
              <a:defRPr/>
            </a:pPr>
            <a:r>
              <a:rPr kumimoji="0" lang="ar-SA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التجسس.</a:t>
            </a:r>
            <a:endParaRPr kumimoji="0" lang="en-US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 typeface="+mj-cs"/>
              <a:buAutoNum type="arabic1Minus"/>
              <a:tabLst/>
              <a:defRPr/>
            </a:pP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ar-EG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الإحتيال وسوء الإستخدام والأهمال </a:t>
            </a:r>
            <a:r>
              <a:rPr kumimoji="0" lang="ar-SA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.</a:t>
            </a:r>
            <a:endParaRPr kumimoji="0" lang="ar-EG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3. </a:t>
            </a:r>
            <a:r>
              <a:rPr kumimoji="0" lang="ar-EG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C0C0C0"/>
                </a:highlight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العابثون: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أ. المستخدمون.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ب.الغرباء الذين ليس لهم الحق في إستخدام النظام.</a:t>
            </a:r>
            <a:endParaRPr kumimoji="0" lang="en-US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7" name="Picture 2" descr="Cyber Crime | Cyber Media">
            <a:extLst>
              <a:ext uri="{FF2B5EF4-FFF2-40B4-BE49-F238E27FC236}">
                <a16:creationId xmlns:a16="http://schemas.microsoft.com/office/drawing/2014/main" id="{8DB7A605-09A8-4C61-9026-0FB0CA1A1C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5519" y="2878111"/>
            <a:ext cx="3461155" cy="259036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56516F-48D9-4BFD-9761-C4C94877B7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9</a:t>
            </a:fld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33619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691353"/>
            <a:ext cx="4128422" cy="5574308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50076" y="1128678"/>
            <a:ext cx="9345750" cy="4957462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1551464" y="1209346"/>
            <a:ext cx="9149097" cy="42914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</a:rPr>
              <a:t>المحور الثاني: المجني عليه في الجرائم السيبرانية:</a:t>
            </a:r>
          </a:p>
          <a:p>
            <a:pPr marL="0" marR="0" lvl="0" indent="0" algn="ctr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kumimoji="0" lang="ar-EG" sz="2000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00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المنشآت المالية والقطاعات الحكومية.</a:t>
            </a:r>
            <a:endParaRPr lang="ar-EG" sz="200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endParaRPr lang="en-US" sz="200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EG" sz="2000">
                <a:solidFill>
                  <a:srgbClr val="101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2. </a:t>
            </a:r>
            <a:r>
              <a:rPr lang="ar-SA" sz="2000">
                <a:solidFill>
                  <a:srgbClr val="101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المنشآت التجارية والصناعية.</a:t>
            </a:r>
            <a:endParaRPr lang="ar-EG" sz="2000">
              <a:solidFill>
                <a:srgbClr val="101000"/>
              </a:solidFill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endParaRPr lang="en-US" sz="200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EG" sz="2000">
                <a:solidFill>
                  <a:srgbClr val="1212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3. </a:t>
            </a:r>
            <a:r>
              <a:rPr lang="ar-SA" sz="2000">
                <a:solidFill>
                  <a:srgbClr val="1212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المنشآت العسكرية.</a:t>
            </a:r>
            <a:endParaRPr lang="ar-EG" sz="2000">
              <a:solidFill>
                <a:srgbClr val="121200"/>
              </a:solidFill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endParaRPr lang="en-US" sz="200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EG" sz="2000">
                <a:solidFill>
                  <a:srgbClr val="0D0D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4. </a:t>
            </a:r>
            <a:r>
              <a:rPr lang="ar-SA" sz="2000">
                <a:solidFill>
                  <a:srgbClr val="0D0D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الأشخاص الطبيعيون. </a:t>
            </a:r>
            <a:r>
              <a:rPr lang="ar-SA" sz="2000" b="1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endParaRPr lang="en-US" sz="200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lvl="0" indent="0" algn="ctr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kumimoji="0" lang="ar-EG" sz="2000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1" i="0" u="none" strike="noStrike" kern="1200" cap="none" spc="0" normalizeH="0" baseline="0" noProof="0">
                <a:ln>
                  <a:noFill/>
                </a:ln>
                <a:solidFill>
                  <a:srgbClr val="ED7D31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</a:rPr>
              <a:t>    </a:t>
            </a: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8194" name="Picture 2" descr="CYBER-CRIME AND CYBER-SECURITY. Cyber-crime continues to rise in scale… |  by Nehajoshi | Catalysts Reachout | Medium">
            <a:extLst>
              <a:ext uri="{FF2B5EF4-FFF2-40B4-BE49-F238E27FC236}">
                <a16:creationId xmlns:a16="http://schemas.microsoft.com/office/drawing/2014/main" id="{A43D963A-6ED8-4134-8AF8-BC789A1F4B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7140" y="2546550"/>
            <a:ext cx="4710972" cy="312103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032083-1763-4862-BCD3-3173CED79D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10</a:t>
            </a:fld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52282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11268" name="Picture 4" descr="What Is Cybercrime? | Definition &amp; Examples | Avast">
            <a:extLst>
              <a:ext uri="{FF2B5EF4-FFF2-40B4-BE49-F238E27FC236}">
                <a16:creationId xmlns:a16="http://schemas.microsoft.com/office/drawing/2014/main" id="{276AECE9-D010-4EE9-BBCE-12EEB53885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0804" y="1499016"/>
            <a:ext cx="8896966" cy="389744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27376E63-A78A-BD8F-1A56-52837C863F12}"/>
              </a:ext>
            </a:extLst>
          </p:cNvPr>
          <p:cNvSpPr/>
          <p:nvPr/>
        </p:nvSpPr>
        <p:spPr>
          <a:xfrm>
            <a:off x="4208157" y="3820822"/>
            <a:ext cx="4741916" cy="1789462"/>
          </a:xfrm>
          <a:prstGeom prst="ellipse">
            <a:avLst/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40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</a:rPr>
              <a:t> 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2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</a:rPr>
              <a:t>المحور الأول 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2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ar-EG" sz="3200" b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المجرم السيبراني</a:t>
            </a:r>
            <a:endParaRPr kumimoji="0" lang="ar-EG" sz="3200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4A7DC1E-811B-495F-AB73-3C82B76EB9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11</a:t>
            </a:fld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6928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7" name="Picture 4" descr="What Is Cybercrime? | Definition &amp; Examples | Avast">
            <a:extLst>
              <a:ext uri="{FF2B5EF4-FFF2-40B4-BE49-F238E27FC236}">
                <a16:creationId xmlns:a16="http://schemas.microsoft.com/office/drawing/2014/main" id="{01942419-C3DE-4656-ABF6-3E82591DAD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3672" y="1499016"/>
            <a:ext cx="8994098" cy="389744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ounded Rectangle 12">
            <a:extLst>
              <a:ext uri="{FF2B5EF4-FFF2-40B4-BE49-F238E27FC236}">
                <a16:creationId xmlns:a16="http://schemas.microsoft.com/office/drawing/2014/main" id="{CAF1EF64-6156-485E-96D7-7F233541A89C}"/>
              </a:ext>
            </a:extLst>
          </p:cNvPr>
          <p:cNvSpPr/>
          <p:nvPr/>
        </p:nvSpPr>
        <p:spPr>
          <a:xfrm>
            <a:off x="1874194" y="3779043"/>
            <a:ext cx="9293053" cy="2214283"/>
          </a:xfrm>
          <a:prstGeom prst="roundRect">
            <a:avLst/>
          </a:prstGeom>
          <a:gradFill rotWithShape="1">
            <a:gsLst>
              <a:gs pos="0">
                <a:srgbClr val="5B9BD5">
                  <a:tint val="1000"/>
                  <a:satMod val="100000"/>
                </a:srgbClr>
              </a:gs>
              <a:gs pos="68000">
                <a:srgbClr val="5B9BD5">
                  <a:tint val="77000"/>
                  <a:satMod val="100000"/>
                </a:srgbClr>
              </a:gs>
              <a:gs pos="81000">
                <a:srgbClr val="5B9BD5">
                  <a:tint val="79000"/>
                  <a:satMod val="100000"/>
                </a:srgbClr>
              </a:gs>
              <a:gs pos="86000">
                <a:srgbClr val="5B9BD5">
                  <a:tint val="73000"/>
                  <a:satMod val="100000"/>
                </a:srgbClr>
              </a:gs>
              <a:gs pos="100000">
                <a:srgbClr val="5B9BD5">
                  <a:tint val="35000"/>
                  <a:satMod val="100000"/>
                </a:srgbClr>
              </a:gs>
            </a:gsLst>
            <a:lin ang="5400000" scaled="0"/>
          </a:gradFill>
          <a:ln w="9525" cap="flat" cmpd="sng" algn="ctr">
            <a:solidFill>
              <a:srgbClr val="5B9BD5">
                <a:shade val="95000"/>
                <a:satMod val="105000"/>
              </a:srgbClr>
            </a:solidFill>
            <a:prstDash val="solid"/>
          </a:ln>
          <a:effectLst/>
        </p:spPr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        </a:t>
            </a:r>
            <a:r>
              <a:rPr kumimoji="0" lang="ar-SA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highlight>
                  <a:srgbClr val="FFFF00"/>
                </a:highlight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ويقول البعض إن المجرم السيبراني هو</a:t>
            </a:r>
            <a:r>
              <a:rPr kumimoji="0" lang="ar-SA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الذي لديه مهارات تقنية أو دراية بالتكنيك المستخدم في نظام الحاسوب والقادر علي استخدام هذا التكنيك لاختراق الكود السري لتغيير المعلومات، أو لتقليد البرامج،</a:t>
            </a:r>
            <a:r>
              <a:rPr kumimoji="0" lang="ar-EG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ar-SA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أو التحويل من الحسابات عن طريق استخدام الحاسوب نفسه، أو عن طريق استخدام الحاسوب وشبكة الإنترنت وذلك من ناحية الاصطلاح القانوني.</a:t>
            </a:r>
            <a:r>
              <a:rPr kumimoji="0" lang="ar-SA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highlight>
                  <a:srgbClr val="FFFF00"/>
                </a:highlight>
                <a:uLnTx/>
                <a:uFillTx/>
                <a:latin typeface="Calibri" panose="020F0502020204030204"/>
                <a:ea typeface="Calibri" panose="020F0502020204030204" pitchFamily="34" charset="0"/>
              </a:rPr>
              <a:t>إلا أننا لا نتفق مع الرأي المتقدم علي إطلاقه</a:t>
            </a:r>
            <a:r>
              <a:rPr kumimoji="0" lang="ar-EG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highlight>
                  <a:srgbClr val="FFFF00"/>
                </a:highlight>
                <a:uLnTx/>
                <a:uFillTx/>
                <a:latin typeface="Calibri" panose="020F0502020204030204"/>
                <a:ea typeface="Calibri" panose="020F0502020204030204" pitchFamily="34" charset="0"/>
              </a:rPr>
              <a:t>.</a:t>
            </a: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985DAF9-76B7-43A8-83F5-7890001D28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12</a:t>
            </a:fld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589348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7" name="Picture 4" descr="What Is Cybercrime? | Definition &amp; Examples | Avast">
            <a:extLst>
              <a:ext uri="{FF2B5EF4-FFF2-40B4-BE49-F238E27FC236}">
                <a16:creationId xmlns:a16="http://schemas.microsoft.com/office/drawing/2014/main" id="{0C4A4440-6E8B-476B-9F8A-ED5051F5F4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0804" y="1499016"/>
            <a:ext cx="8896966" cy="389744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ounded Rectangle 12">
            <a:extLst>
              <a:ext uri="{FF2B5EF4-FFF2-40B4-BE49-F238E27FC236}">
                <a16:creationId xmlns:a16="http://schemas.microsoft.com/office/drawing/2014/main" id="{CAF1EF64-6156-485E-96D7-7F233541A89C}"/>
              </a:ext>
            </a:extLst>
          </p:cNvPr>
          <p:cNvSpPr/>
          <p:nvPr/>
        </p:nvSpPr>
        <p:spPr>
          <a:xfrm>
            <a:off x="2248493" y="3621741"/>
            <a:ext cx="8597152" cy="1629580"/>
          </a:xfrm>
          <a:prstGeom prst="roundRect">
            <a:avLst/>
          </a:prstGeom>
          <a:gradFill rotWithShape="1">
            <a:gsLst>
              <a:gs pos="0">
                <a:srgbClr val="5B9BD5">
                  <a:tint val="1000"/>
                  <a:satMod val="100000"/>
                </a:srgbClr>
              </a:gs>
              <a:gs pos="68000">
                <a:srgbClr val="5B9BD5">
                  <a:tint val="77000"/>
                  <a:satMod val="100000"/>
                </a:srgbClr>
              </a:gs>
              <a:gs pos="81000">
                <a:srgbClr val="5B9BD5">
                  <a:tint val="79000"/>
                  <a:satMod val="100000"/>
                </a:srgbClr>
              </a:gs>
              <a:gs pos="86000">
                <a:srgbClr val="5B9BD5">
                  <a:tint val="73000"/>
                  <a:satMod val="100000"/>
                </a:srgbClr>
              </a:gs>
              <a:gs pos="100000">
                <a:srgbClr val="5B9BD5">
                  <a:tint val="35000"/>
                  <a:satMod val="100000"/>
                </a:srgbClr>
              </a:gs>
            </a:gsLst>
            <a:lin ang="5400000" scaled="0"/>
          </a:gradFill>
          <a:ln w="9525" cap="flat" cmpd="sng" algn="ctr">
            <a:solidFill>
              <a:srgbClr val="5B9BD5">
                <a:shade val="95000"/>
                <a:satMod val="105000"/>
              </a:srgbClr>
            </a:solidFill>
            <a:prstDash val="solid"/>
          </a:ln>
          <a:effectLst/>
        </p:spPr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1"/>
            <a:r>
              <a:rPr lang="ar-EG" sz="320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ar-SA" sz="200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والاصطلاح الإلكتروني للمجرم السيبراني الذي يطلقه خبراء أمن المعلومات مصطلح "</a:t>
            </a:r>
            <a:r>
              <a:rPr lang="ar-SA" sz="200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هاكرز</a:t>
            </a:r>
            <a:r>
              <a:rPr lang="ar-SA" sz="200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"، وهو الإنسان الذي يقوم بعمليات الاختراق والتخريب عبر الإنترنت، وكما يطلقون مصطلح "هاكرز" علي المتخصصين بفك شفرات البرامج وليس التخريب فهم نوع من الهاكرز المتخصص.</a:t>
            </a:r>
            <a:endParaRPr lang="en-US" sz="200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1684327-F4F7-4ACD-A309-FDB55492B9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13</a:t>
            </a:fld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87166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7" name="Picture 4" descr="What Is Cybercrime? | Definition &amp; Examples | Avast">
            <a:extLst>
              <a:ext uri="{FF2B5EF4-FFF2-40B4-BE49-F238E27FC236}">
                <a16:creationId xmlns:a16="http://schemas.microsoft.com/office/drawing/2014/main" id="{E5E7A489-9B39-440E-88A7-60AF0C66CF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0804" y="1499016"/>
            <a:ext cx="8896966" cy="389744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ounded Rectangle 12">
            <a:extLst>
              <a:ext uri="{FF2B5EF4-FFF2-40B4-BE49-F238E27FC236}">
                <a16:creationId xmlns:a16="http://schemas.microsoft.com/office/drawing/2014/main" id="{CAF1EF64-6156-485E-96D7-7F233541A89C}"/>
              </a:ext>
            </a:extLst>
          </p:cNvPr>
          <p:cNvSpPr/>
          <p:nvPr/>
        </p:nvSpPr>
        <p:spPr>
          <a:xfrm>
            <a:off x="2248493" y="3558988"/>
            <a:ext cx="8597152" cy="1692334"/>
          </a:xfrm>
          <a:prstGeom prst="roundRect">
            <a:avLst/>
          </a:prstGeom>
          <a:gradFill rotWithShape="1">
            <a:gsLst>
              <a:gs pos="0">
                <a:srgbClr val="5B9BD5">
                  <a:tint val="1000"/>
                  <a:satMod val="100000"/>
                </a:srgbClr>
              </a:gs>
              <a:gs pos="68000">
                <a:srgbClr val="5B9BD5">
                  <a:tint val="77000"/>
                  <a:satMod val="100000"/>
                </a:srgbClr>
              </a:gs>
              <a:gs pos="81000">
                <a:srgbClr val="5B9BD5">
                  <a:tint val="79000"/>
                  <a:satMod val="100000"/>
                </a:srgbClr>
              </a:gs>
              <a:gs pos="86000">
                <a:srgbClr val="5B9BD5">
                  <a:tint val="73000"/>
                  <a:satMod val="100000"/>
                </a:srgbClr>
              </a:gs>
              <a:gs pos="100000">
                <a:srgbClr val="5B9BD5">
                  <a:tint val="35000"/>
                  <a:satMod val="100000"/>
                </a:srgbClr>
              </a:gs>
            </a:gsLst>
            <a:lin ang="5400000" scaled="0"/>
          </a:gradFill>
          <a:ln w="9525" cap="flat" cmpd="sng" algn="ctr">
            <a:solidFill>
              <a:srgbClr val="5B9BD5">
                <a:shade val="95000"/>
                <a:satMod val="105000"/>
              </a:srgbClr>
            </a:solidFill>
            <a:prstDash val="solid"/>
          </a:ln>
          <a:effectLst/>
        </p:spPr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just" rtl="1"/>
            <a:r>
              <a:rPr lang="ar-EG" sz="200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        </a:t>
            </a:r>
            <a:r>
              <a:rPr lang="ar-SA" sz="2000">
                <a:solidFill>
                  <a:srgbClr val="000000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</a:rPr>
              <a:t>المجرم الإلكتروني الرقمي</a:t>
            </a:r>
            <a:r>
              <a:rPr lang="ar-SA" sz="200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هو الذي لديه القدرة علي تحويل لغته إلي لغة رقمية و تخزينها واسترجاعها باستخدام الحاسوب الرقمي وملحقاته ووسائل الاتصال الرقمية، وذلك بأداء فعل أو الامتناع عنه مما يحدث اضطرابات في المجتمع الدولي والمحلي نتيجة لمخالفة قواعد الضبط الاجتماعي محليا أو دوليا. </a:t>
            </a: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8AB860F-E8A6-4761-86BA-7739E03649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14</a:t>
            </a:fld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79073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7" name="Picture 4" descr="What Is Cybercrime? | Definition &amp; Examples | Avast">
            <a:extLst>
              <a:ext uri="{FF2B5EF4-FFF2-40B4-BE49-F238E27FC236}">
                <a16:creationId xmlns:a16="http://schemas.microsoft.com/office/drawing/2014/main" id="{10588169-65C1-42D4-998A-F6ADE6C6A3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0804" y="1499016"/>
            <a:ext cx="8896966" cy="389744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ounded Rectangle 12">
            <a:extLst>
              <a:ext uri="{FF2B5EF4-FFF2-40B4-BE49-F238E27FC236}">
                <a16:creationId xmlns:a16="http://schemas.microsoft.com/office/drawing/2014/main" id="{CAF1EF64-6156-485E-96D7-7F233541A89C}"/>
              </a:ext>
            </a:extLst>
          </p:cNvPr>
          <p:cNvSpPr/>
          <p:nvPr/>
        </p:nvSpPr>
        <p:spPr>
          <a:xfrm>
            <a:off x="2248493" y="3119718"/>
            <a:ext cx="8597152" cy="2131604"/>
          </a:xfrm>
          <a:prstGeom prst="roundRect">
            <a:avLst/>
          </a:prstGeom>
          <a:gradFill rotWithShape="1">
            <a:gsLst>
              <a:gs pos="0">
                <a:srgbClr val="5B9BD5">
                  <a:tint val="1000"/>
                  <a:satMod val="100000"/>
                </a:srgbClr>
              </a:gs>
              <a:gs pos="68000">
                <a:srgbClr val="5B9BD5">
                  <a:tint val="77000"/>
                  <a:satMod val="100000"/>
                </a:srgbClr>
              </a:gs>
              <a:gs pos="81000">
                <a:srgbClr val="5B9BD5">
                  <a:tint val="79000"/>
                  <a:satMod val="100000"/>
                </a:srgbClr>
              </a:gs>
              <a:gs pos="86000">
                <a:srgbClr val="5B9BD5">
                  <a:tint val="73000"/>
                  <a:satMod val="100000"/>
                </a:srgbClr>
              </a:gs>
              <a:gs pos="100000">
                <a:srgbClr val="5B9BD5">
                  <a:tint val="35000"/>
                  <a:satMod val="100000"/>
                </a:srgbClr>
              </a:gs>
            </a:gsLst>
            <a:lin ang="5400000" scaled="0"/>
          </a:gradFill>
          <a:ln w="9525" cap="flat" cmpd="sng" algn="ctr">
            <a:solidFill>
              <a:srgbClr val="5B9BD5">
                <a:shade val="95000"/>
                <a:satMod val="105000"/>
              </a:srgbClr>
            </a:solidFill>
            <a:prstDash val="solid"/>
          </a:ln>
          <a:effectLst/>
        </p:spPr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just" rtl="1"/>
            <a:r>
              <a:rPr lang="ar-SA" sz="200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</a:t>
            </a:r>
            <a:r>
              <a:rPr lang="ar-SA" sz="200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وقد أتاحت الثورة الرقمية للمجرم السيبراني تسخير الفضاء الكوني لتحقيق أغلب صور الاعتداء على الأشخاص من جنح بسيطة إلى جنايات كبرى والاختراقات لأغلب المواقع الهامة؛ حيث يكون ذلك </a:t>
            </a:r>
            <a:r>
              <a:rPr lang="ar-SA" sz="200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إما كفاعل أصلي أو كفاعل معنوي</a:t>
            </a:r>
            <a:r>
              <a:rPr lang="ar-SA" sz="200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وبأبسط الأساليب من خلال التلاعب ببرمجة البيانات عن بعد، وهنا تكون صورة </a:t>
            </a:r>
            <a:r>
              <a:rPr lang="ar-SA" sz="200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الأذى المعنوي هي الأغلب في نطاق الإنترنت</a:t>
            </a:r>
            <a:r>
              <a:rPr lang="ar-SA" sz="200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، إلا أن الأذى المادي يمكن تحقيق صورته كذلك إذا تم التلاعب بالبيانات.</a:t>
            </a: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883C2FF-81C2-44A8-8713-F82897FC06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15</a:t>
            </a:fld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18735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7" name="Picture 4" descr="What Is Cybercrime? | Definition &amp; Examples | Avast">
            <a:extLst>
              <a:ext uri="{FF2B5EF4-FFF2-40B4-BE49-F238E27FC236}">
                <a16:creationId xmlns:a16="http://schemas.microsoft.com/office/drawing/2014/main" id="{E0F9CA6E-A458-4DB8-93D7-4C610A3B4A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0804" y="1499016"/>
            <a:ext cx="8896966" cy="389744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ounded Rectangle 12">
            <a:extLst>
              <a:ext uri="{FF2B5EF4-FFF2-40B4-BE49-F238E27FC236}">
                <a16:creationId xmlns:a16="http://schemas.microsoft.com/office/drawing/2014/main" id="{CAF1EF64-6156-485E-96D7-7F233541A89C}"/>
              </a:ext>
            </a:extLst>
          </p:cNvPr>
          <p:cNvSpPr/>
          <p:nvPr/>
        </p:nvSpPr>
        <p:spPr>
          <a:xfrm>
            <a:off x="1701190" y="4262509"/>
            <a:ext cx="9518754" cy="1398472"/>
          </a:xfrm>
          <a:prstGeom prst="roundRect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1"/>
            <a:r>
              <a:rPr lang="ar-SA" sz="2000" b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وسوف نتعرض الآن لسمات وأنماط </a:t>
            </a:r>
            <a:r>
              <a:rPr lang="ar-EG" sz="2000" b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وتصنيفات </a:t>
            </a:r>
            <a:r>
              <a:rPr lang="ar-SA" sz="2000" b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المجرم ال</a:t>
            </a:r>
            <a:r>
              <a:rPr lang="ar-EG" sz="2000" b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سيبراني</a:t>
            </a:r>
            <a:r>
              <a:rPr lang="ar-SA" sz="2000" b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علي النحو التالي:</a:t>
            </a:r>
            <a:endParaRPr lang="en-US" sz="200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/>
            <a:r>
              <a:rPr lang="ar-SA" sz="2000" b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أولا : سمات المجرم ال</a:t>
            </a:r>
            <a:r>
              <a:rPr lang="ar-EG" sz="2000" b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سيبراني</a:t>
            </a:r>
            <a:r>
              <a:rPr lang="ar-SA" sz="2000" b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sz="200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/>
            <a:r>
              <a:rPr lang="ar-SA" sz="2000" b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ثانيا : تصنيفات المجرم ال</a:t>
            </a:r>
            <a:r>
              <a:rPr lang="ar-EG" sz="2000" b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سيبراني</a:t>
            </a:r>
            <a:r>
              <a:rPr lang="ar-SA" sz="2000" b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sz="200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EA86DD-9C37-43B4-80F0-4AAC7A074D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16</a:t>
            </a:fld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80597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8" name="Picture 4" descr="What Is Cybercrime? | Definition &amp; Examples | Avast">
            <a:extLst>
              <a:ext uri="{FF2B5EF4-FFF2-40B4-BE49-F238E27FC236}">
                <a16:creationId xmlns:a16="http://schemas.microsoft.com/office/drawing/2014/main" id="{BAAD2959-B357-42FB-BEC1-FC4BF8A01A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0804" y="1499016"/>
            <a:ext cx="8896966" cy="389744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Oval 9">
            <a:extLst>
              <a:ext uri="{FF2B5EF4-FFF2-40B4-BE49-F238E27FC236}">
                <a16:creationId xmlns:a16="http://schemas.microsoft.com/office/drawing/2014/main" id="{56540E9A-1CE5-4685-836F-4500C1C2F7ED}"/>
              </a:ext>
            </a:extLst>
          </p:cNvPr>
          <p:cNvSpPr/>
          <p:nvPr/>
        </p:nvSpPr>
        <p:spPr>
          <a:xfrm>
            <a:off x="5560432" y="1640304"/>
            <a:ext cx="5302537" cy="860849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2000" b="1">
                <a:solidFill>
                  <a:srgbClr val="FF0000"/>
                </a:solidFill>
                <a:latin typeface="Calibri" panose="020F0502020204030204"/>
                <a:ea typeface="Calibri" panose="020F0502020204030204" pitchFamily="34" charset="0"/>
              </a:rPr>
              <a:t>أولا</a:t>
            </a:r>
            <a:r>
              <a:rPr kumimoji="0" lang="ar-EG" sz="20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</a:rPr>
              <a:t>: سمات المجرم السيبراني:</a:t>
            </a:r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CD8BD56C-2E3B-4997-B62A-CC30DBAB5B79}"/>
              </a:ext>
            </a:extLst>
          </p:cNvPr>
          <p:cNvSpPr/>
          <p:nvPr/>
        </p:nvSpPr>
        <p:spPr>
          <a:xfrm>
            <a:off x="3509213" y="3926423"/>
            <a:ext cx="6331911" cy="860849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1600" b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أ. </a:t>
            </a:r>
            <a:r>
              <a:rPr lang="ar-SA" sz="1600" b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السمات العامة للمجرم السيبراني الفرد:</a:t>
            </a:r>
            <a:endParaRPr lang="ar-EG" sz="1600" b="1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1600" b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ب. </a:t>
            </a:r>
            <a:r>
              <a:rPr lang="ar-SA" sz="1600" b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السمات التي تتميز بها المجموعات في إرتكاب الجرائم السيبرانية:</a:t>
            </a:r>
            <a:endParaRPr lang="en-US" sz="1600" b="1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EF00ABD-6CFB-4CA5-8856-2C40B1E525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17</a:t>
            </a:fld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49431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8" name="Picture 4" descr="What Is Cybercrime? | Definition &amp; Examples | Avast">
            <a:extLst>
              <a:ext uri="{FF2B5EF4-FFF2-40B4-BE49-F238E27FC236}">
                <a16:creationId xmlns:a16="http://schemas.microsoft.com/office/drawing/2014/main" id="{F4C420C5-5A02-418F-90DF-DBF254F510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0804" y="1499016"/>
            <a:ext cx="8896966" cy="389744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ounded Rectangle 12">
            <a:extLst>
              <a:ext uri="{FF2B5EF4-FFF2-40B4-BE49-F238E27FC236}">
                <a16:creationId xmlns:a16="http://schemas.microsoft.com/office/drawing/2014/main" id="{3BC3405E-C58C-402A-9308-1FFDA30950ED}"/>
              </a:ext>
            </a:extLst>
          </p:cNvPr>
          <p:cNvSpPr/>
          <p:nvPr/>
        </p:nvSpPr>
        <p:spPr>
          <a:xfrm>
            <a:off x="4259512" y="4186608"/>
            <a:ext cx="4303059" cy="717176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400" b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أ. </a:t>
            </a:r>
            <a:r>
              <a:rPr lang="ar-SA" sz="2400" b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السمات العامة للمجرم السيبراني الفرد:</a:t>
            </a:r>
            <a:endParaRPr lang="ar-EG" sz="2400" b="1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95AA582-324C-4691-80EF-F484A93CD86B}"/>
              </a:ext>
            </a:extLst>
          </p:cNvPr>
          <p:cNvSpPr/>
          <p:nvPr/>
        </p:nvSpPr>
        <p:spPr>
          <a:xfrm>
            <a:off x="5560432" y="1640304"/>
            <a:ext cx="5302537" cy="860849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2000" b="1">
                <a:solidFill>
                  <a:srgbClr val="FF0000"/>
                </a:solidFill>
                <a:latin typeface="Calibri" panose="020F0502020204030204"/>
                <a:ea typeface="Calibri" panose="020F0502020204030204" pitchFamily="34" charset="0"/>
              </a:rPr>
              <a:t>أولا</a:t>
            </a:r>
            <a:r>
              <a:rPr kumimoji="0" lang="ar-EG" sz="20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</a:rPr>
              <a:t>: سمات المجرم السيبراني: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73FE946-D271-47C2-884A-687A9FD128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18</a:t>
            </a:fld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60824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5" y="1183341"/>
            <a:ext cx="9083406" cy="438946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1" name="Rounded Rectangle 12">
            <a:extLst>
              <a:ext uri="{FF2B5EF4-FFF2-40B4-BE49-F238E27FC236}">
                <a16:creationId xmlns:a16="http://schemas.microsoft.com/office/drawing/2014/main" id="{3BC3405E-C58C-402A-9308-1FFDA30950ED}"/>
              </a:ext>
            </a:extLst>
          </p:cNvPr>
          <p:cNvSpPr/>
          <p:nvPr/>
        </p:nvSpPr>
        <p:spPr>
          <a:xfrm>
            <a:off x="5788955" y="3668439"/>
            <a:ext cx="4493846" cy="748599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أ. </a:t>
            </a:r>
            <a:r>
              <a:rPr kumimoji="0" lang="ar-SA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السمات العامة للمجرم السيبراني الفرد:</a:t>
            </a:r>
            <a:endParaRPr kumimoji="0" lang="ar-EG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lang="ar-EG" b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</a:t>
            </a:r>
            <a:r>
              <a:rPr lang="ar-EG" b="1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1. السن:</a:t>
            </a:r>
            <a:endParaRPr kumimoji="0" lang="ar-EG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95AA582-324C-4691-80EF-F484A93CD86B}"/>
              </a:ext>
            </a:extLst>
          </p:cNvPr>
          <p:cNvSpPr/>
          <p:nvPr/>
        </p:nvSpPr>
        <p:spPr>
          <a:xfrm>
            <a:off x="6096000" y="1744398"/>
            <a:ext cx="4571584" cy="819508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</a:rPr>
              <a:t>أولا: سمات المجرم السيبراني:</a:t>
            </a:r>
          </a:p>
        </p:txBody>
      </p:sp>
      <p:pic>
        <p:nvPicPr>
          <p:cNvPr id="12290" name="Picture 2" descr="What is Cybercrime?- Definition | how to prevent cybercrime- REVE Antivirus">
            <a:extLst>
              <a:ext uri="{FF2B5EF4-FFF2-40B4-BE49-F238E27FC236}">
                <a16:creationId xmlns:a16="http://schemas.microsoft.com/office/drawing/2014/main" id="{64EF3F07-5B47-4BC0-924F-97537BAFD7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70" y="2287874"/>
            <a:ext cx="5834718" cy="297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C501C9-A741-48A1-AAEB-ACC0108E77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19</a:t>
            </a:fld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443921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5" y="1183341"/>
            <a:ext cx="9251006" cy="438946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1" name="Rounded Rectangle 12">
            <a:extLst>
              <a:ext uri="{FF2B5EF4-FFF2-40B4-BE49-F238E27FC236}">
                <a16:creationId xmlns:a16="http://schemas.microsoft.com/office/drawing/2014/main" id="{3BC3405E-C58C-402A-9308-1FFDA30950ED}"/>
              </a:ext>
            </a:extLst>
          </p:cNvPr>
          <p:cNvSpPr/>
          <p:nvPr/>
        </p:nvSpPr>
        <p:spPr>
          <a:xfrm>
            <a:off x="5672338" y="3292640"/>
            <a:ext cx="4473387" cy="1192060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أ. </a:t>
            </a:r>
            <a:r>
              <a:rPr kumimoji="0" lang="ar-SA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السمات العامة للمجرم السيبراني الفرد:</a:t>
            </a:r>
            <a:endParaRPr kumimoji="0" lang="ar-EG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   </a:t>
            </a:r>
            <a:r>
              <a:rPr lang="ar-EG" b="1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2. الذكاء:</a:t>
            </a:r>
            <a:endParaRPr kumimoji="0" lang="ar-EG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95AA582-324C-4691-80EF-F484A93CD86B}"/>
              </a:ext>
            </a:extLst>
          </p:cNvPr>
          <p:cNvSpPr/>
          <p:nvPr/>
        </p:nvSpPr>
        <p:spPr>
          <a:xfrm>
            <a:off x="5647765" y="1744398"/>
            <a:ext cx="5019820" cy="801578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</a:rPr>
              <a:t>أولا: سمات المجرم السيبراني:</a:t>
            </a:r>
          </a:p>
        </p:txBody>
      </p:sp>
      <p:pic>
        <p:nvPicPr>
          <p:cNvPr id="20482" name="Picture 2" descr="What is Cybercrime?- Definition | how to prevent cybercrime- REVE Antivirus">
            <a:extLst>
              <a:ext uri="{FF2B5EF4-FFF2-40B4-BE49-F238E27FC236}">
                <a16:creationId xmlns:a16="http://schemas.microsoft.com/office/drawing/2014/main" id="{0EDC131C-6B6F-4EE7-AD5B-B608BCB872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5005" y="2091737"/>
            <a:ext cx="4171950" cy="297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5A95B95-21F0-414E-87CE-A8A3CB594E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20</a:t>
            </a:fld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40659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5" y="1183341"/>
            <a:ext cx="9251006" cy="438946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1" name="Rounded Rectangle 12">
            <a:extLst>
              <a:ext uri="{FF2B5EF4-FFF2-40B4-BE49-F238E27FC236}">
                <a16:creationId xmlns:a16="http://schemas.microsoft.com/office/drawing/2014/main" id="{3BC3405E-C58C-402A-9308-1FFDA30950ED}"/>
              </a:ext>
            </a:extLst>
          </p:cNvPr>
          <p:cNvSpPr/>
          <p:nvPr/>
        </p:nvSpPr>
        <p:spPr>
          <a:xfrm>
            <a:off x="5427449" y="4086981"/>
            <a:ext cx="4493846" cy="927893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أ. </a:t>
            </a:r>
            <a:r>
              <a:rPr kumimoji="0" lang="ar-SA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السمات العامة للمجرم السيبراني الفرد:</a:t>
            </a:r>
            <a:endParaRPr kumimoji="0" lang="ar-EG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   </a:t>
            </a:r>
            <a:r>
              <a:rPr lang="ar-EG" b="1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3. المهارة والمعرفة:</a:t>
            </a:r>
            <a:endParaRPr kumimoji="0" lang="ar-EG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95AA582-324C-4691-80EF-F484A93CD86B}"/>
              </a:ext>
            </a:extLst>
          </p:cNvPr>
          <p:cNvSpPr/>
          <p:nvPr/>
        </p:nvSpPr>
        <p:spPr>
          <a:xfrm>
            <a:off x="5365047" y="1744398"/>
            <a:ext cx="5302537" cy="702967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</a:rPr>
              <a:t>أولا: سمات المجرم السيبراني:</a:t>
            </a:r>
          </a:p>
        </p:txBody>
      </p:sp>
      <p:pic>
        <p:nvPicPr>
          <p:cNvPr id="21506" name="Picture 2" descr="What is Cybercrime?- Definition | how to prevent cybercrime- REVE Antivirus">
            <a:extLst>
              <a:ext uri="{FF2B5EF4-FFF2-40B4-BE49-F238E27FC236}">
                <a16:creationId xmlns:a16="http://schemas.microsoft.com/office/drawing/2014/main" id="{BC959E75-55FB-4B40-A88E-A70F408118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9218" y="2095881"/>
            <a:ext cx="4171950" cy="297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926711B-66B1-4FF9-8C55-017F396D47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21</a:t>
            </a:fld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74768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5" y="1234267"/>
            <a:ext cx="9251006" cy="438946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1" name="Rounded Rectangle 12">
            <a:extLst>
              <a:ext uri="{FF2B5EF4-FFF2-40B4-BE49-F238E27FC236}">
                <a16:creationId xmlns:a16="http://schemas.microsoft.com/office/drawing/2014/main" id="{3BC3405E-C58C-402A-9308-1FFDA30950ED}"/>
              </a:ext>
            </a:extLst>
          </p:cNvPr>
          <p:cNvSpPr/>
          <p:nvPr/>
        </p:nvSpPr>
        <p:spPr>
          <a:xfrm>
            <a:off x="5530993" y="4130635"/>
            <a:ext cx="4493846" cy="703437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أ. </a:t>
            </a:r>
            <a:r>
              <a:rPr kumimoji="0" lang="ar-SA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السمات العامة للمجرم السيبراني الفرد:</a:t>
            </a:r>
            <a:endParaRPr kumimoji="0" lang="ar-EG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   </a:t>
            </a:r>
            <a:r>
              <a:rPr lang="ar-EG" b="1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4. الميل إلي التقليد:</a:t>
            </a:r>
            <a:endParaRPr kumimoji="0" lang="ar-EG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95AA582-324C-4691-80EF-F484A93CD86B}"/>
              </a:ext>
            </a:extLst>
          </p:cNvPr>
          <p:cNvSpPr/>
          <p:nvPr/>
        </p:nvSpPr>
        <p:spPr>
          <a:xfrm>
            <a:off x="5365047" y="1744398"/>
            <a:ext cx="5302537" cy="631249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</a:rPr>
              <a:t>أولا: سمات المجرم السيبراني:</a:t>
            </a:r>
          </a:p>
        </p:txBody>
      </p:sp>
      <p:pic>
        <p:nvPicPr>
          <p:cNvPr id="22530" name="Picture 2" descr="What is Cybercrime?- Definition | how to prevent cybercrime- REVE Antivirus">
            <a:extLst>
              <a:ext uri="{FF2B5EF4-FFF2-40B4-BE49-F238E27FC236}">
                <a16:creationId xmlns:a16="http://schemas.microsoft.com/office/drawing/2014/main" id="{9301EC94-7BAE-453D-A720-9BABEC817A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6996" y="2242903"/>
            <a:ext cx="4171950" cy="297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2BD320A-41F8-4A25-9F47-63D4F52B30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22</a:t>
            </a:fld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27499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5" y="1183341"/>
            <a:ext cx="9251006" cy="438946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1" name="Rounded Rectangle 12">
            <a:extLst>
              <a:ext uri="{FF2B5EF4-FFF2-40B4-BE49-F238E27FC236}">
                <a16:creationId xmlns:a16="http://schemas.microsoft.com/office/drawing/2014/main" id="{3BC3405E-C58C-402A-9308-1FFDA30950ED}"/>
              </a:ext>
            </a:extLst>
          </p:cNvPr>
          <p:cNvSpPr/>
          <p:nvPr/>
        </p:nvSpPr>
        <p:spPr>
          <a:xfrm>
            <a:off x="5495134" y="4177552"/>
            <a:ext cx="4493846" cy="802049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أ. </a:t>
            </a:r>
            <a:r>
              <a:rPr kumimoji="0" lang="ar-SA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السمات العامة للمجرم السيبراني الفرد:</a:t>
            </a:r>
            <a:endParaRPr kumimoji="0" lang="ar-EG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lexandria Medium" pitchFamily="2" charset="-78"/>
              <a:ea typeface="Times New Roman" panose="02020603050405020304" pitchFamily="18" charset="0"/>
              <a:cs typeface="Alexandria Medium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    </a:t>
            </a:r>
            <a:r>
              <a:rPr lang="ar-EG" b="1">
                <a:solidFill>
                  <a:srgbClr val="FFC000"/>
                </a:solidFill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5. عائد إلي الإجرام:</a:t>
            </a:r>
            <a:endParaRPr kumimoji="0" lang="ar-EG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lexandria Medium" pitchFamily="2" charset="-78"/>
              <a:ea typeface="Times New Roman" panose="02020603050405020304" pitchFamily="18" charset="0"/>
              <a:cs typeface="Alexandria Medium" pitchFamily="2" charset="-78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95AA582-324C-4691-80EF-F484A93CD86B}"/>
              </a:ext>
            </a:extLst>
          </p:cNvPr>
          <p:cNvSpPr/>
          <p:nvPr/>
        </p:nvSpPr>
        <p:spPr>
          <a:xfrm>
            <a:off x="5495134" y="1614469"/>
            <a:ext cx="5302537" cy="614599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</a:rPr>
              <a:t>أولا: سمات المجرم السيبراني:</a:t>
            </a:r>
          </a:p>
        </p:txBody>
      </p:sp>
      <p:pic>
        <p:nvPicPr>
          <p:cNvPr id="23554" name="Picture 2" descr="What is Cybercrime?- Definition | how to prevent cybercrime- REVE Antivirus">
            <a:extLst>
              <a:ext uri="{FF2B5EF4-FFF2-40B4-BE49-F238E27FC236}">
                <a16:creationId xmlns:a16="http://schemas.microsoft.com/office/drawing/2014/main" id="{75F342EA-56E2-4612-80C2-4CFB68703E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953" y="2380590"/>
            <a:ext cx="4171950" cy="297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5530AB7-90C3-45BB-87AF-9CB1493157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23</a:t>
            </a:fld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02857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5" y="1183341"/>
            <a:ext cx="9251006" cy="438946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1" name="Rounded Rectangle 12">
            <a:extLst>
              <a:ext uri="{FF2B5EF4-FFF2-40B4-BE49-F238E27FC236}">
                <a16:creationId xmlns:a16="http://schemas.microsoft.com/office/drawing/2014/main" id="{3BC3405E-C58C-402A-9308-1FFDA30950ED}"/>
              </a:ext>
            </a:extLst>
          </p:cNvPr>
          <p:cNvSpPr/>
          <p:nvPr/>
        </p:nvSpPr>
        <p:spPr>
          <a:xfrm>
            <a:off x="2527361" y="4032558"/>
            <a:ext cx="4493846" cy="920338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أ. </a:t>
            </a:r>
            <a:r>
              <a:rPr kumimoji="0" lang="ar-SA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السمات العامة للمجرم السيبراني الفرد:</a:t>
            </a:r>
            <a:endParaRPr kumimoji="0" lang="ar-EG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   </a:t>
            </a:r>
            <a:r>
              <a:rPr lang="ar-EG" b="1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6. الوسيلة والسلطة:</a:t>
            </a:r>
            <a:endParaRPr kumimoji="0" lang="ar-EG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95AA582-324C-4691-80EF-F484A93CD86B}"/>
              </a:ext>
            </a:extLst>
          </p:cNvPr>
          <p:cNvSpPr/>
          <p:nvPr/>
        </p:nvSpPr>
        <p:spPr>
          <a:xfrm>
            <a:off x="2089038" y="2567737"/>
            <a:ext cx="5302537" cy="696402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</a:rPr>
              <a:t>أولا: سمات المجرم السيبراني:</a:t>
            </a:r>
          </a:p>
        </p:txBody>
      </p:sp>
      <p:pic>
        <p:nvPicPr>
          <p:cNvPr id="24578" name="Picture 2" descr="What is Cybercrime?- Definition | how to prevent cybercrime- REVE Antivirus">
            <a:extLst>
              <a:ext uri="{FF2B5EF4-FFF2-40B4-BE49-F238E27FC236}">
                <a16:creationId xmlns:a16="http://schemas.microsoft.com/office/drawing/2014/main" id="{473FC184-AB2F-4A26-A946-76496B3D31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3251" y="1602142"/>
            <a:ext cx="4171950" cy="3653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E310EF0-9920-45AB-8432-9F205922EC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24</a:t>
            </a:fld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26702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5" y="1183341"/>
            <a:ext cx="9251006" cy="438946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1" name="Rounded Rectangle 12">
            <a:extLst>
              <a:ext uri="{FF2B5EF4-FFF2-40B4-BE49-F238E27FC236}">
                <a16:creationId xmlns:a16="http://schemas.microsoft.com/office/drawing/2014/main" id="{3BC3405E-C58C-402A-9308-1FFDA30950ED}"/>
              </a:ext>
            </a:extLst>
          </p:cNvPr>
          <p:cNvSpPr/>
          <p:nvPr/>
        </p:nvSpPr>
        <p:spPr>
          <a:xfrm>
            <a:off x="2851476" y="2992625"/>
            <a:ext cx="3648222" cy="2476164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أ. </a:t>
            </a:r>
            <a:r>
              <a:rPr kumimoji="0" lang="ar-SA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السمات العامة للمجرم السيبراني الفرد:</a:t>
            </a:r>
            <a:endParaRPr kumimoji="0" lang="ar-EG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   </a:t>
            </a:r>
            <a:r>
              <a:rPr lang="ar-EG" b="1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7. الحرص الشديد و خشية الضبط الضبط وإفتضاح الأمر.</a:t>
            </a:r>
            <a:endParaRPr kumimoji="0" lang="ar-EG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95AA582-324C-4691-80EF-F484A93CD86B}"/>
              </a:ext>
            </a:extLst>
          </p:cNvPr>
          <p:cNvSpPr/>
          <p:nvPr/>
        </p:nvSpPr>
        <p:spPr>
          <a:xfrm>
            <a:off x="5352864" y="1632842"/>
            <a:ext cx="5302537" cy="633649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</a:rPr>
              <a:t>أولا: سمات المجرم السيبراني:</a:t>
            </a:r>
          </a:p>
        </p:txBody>
      </p:sp>
      <p:pic>
        <p:nvPicPr>
          <p:cNvPr id="25602" name="Picture 2" descr="What is Cybercrime?- Definition | how to prevent cybercrime- REVE Antivirus">
            <a:extLst>
              <a:ext uri="{FF2B5EF4-FFF2-40B4-BE49-F238E27FC236}">
                <a16:creationId xmlns:a16="http://schemas.microsoft.com/office/drawing/2014/main" id="{8008FCA9-DBA4-45D7-917B-35918CDE22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9583" y="2496989"/>
            <a:ext cx="4171950" cy="297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3BE5641-7F6E-4E11-A58F-B9F09247C9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25</a:t>
            </a:fld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30479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5" y="1183341"/>
            <a:ext cx="9251006" cy="438946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1" name="Rounded Rectangle 12">
            <a:extLst>
              <a:ext uri="{FF2B5EF4-FFF2-40B4-BE49-F238E27FC236}">
                <a16:creationId xmlns:a16="http://schemas.microsoft.com/office/drawing/2014/main" id="{3BC3405E-C58C-402A-9308-1FFDA30950ED}"/>
              </a:ext>
            </a:extLst>
          </p:cNvPr>
          <p:cNvSpPr/>
          <p:nvPr/>
        </p:nvSpPr>
        <p:spPr>
          <a:xfrm>
            <a:off x="2528686" y="2731391"/>
            <a:ext cx="3347458" cy="2235709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أ. </a:t>
            </a:r>
            <a:r>
              <a:rPr kumimoji="0" lang="ar-SA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السمات العامة للمجرم السيبراني الفرد:</a:t>
            </a:r>
            <a:endParaRPr kumimoji="0" lang="ar-EG" sz="16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kumimoji="0" lang="ar-EG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ar-EG" sz="1600" b="1" i="0" u="none" strike="noStrike" kern="1200" cap="none" spc="0" normalizeH="0" baseline="0" noProof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8</a:t>
            </a:r>
            <a:r>
              <a:rPr lang="ar-EG" sz="1600" b="1">
                <a:solidFill>
                  <a:srgbClr val="FFC000"/>
                </a:solidFill>
                <a:latin typeface="Times New Roman" panose="02020603050405020304" pitchFamily="18" charset="0"/>
              </a:rPr>
              <a:t>. </a:t>
            </a:r>
            <a:r>
              <a:rPr lang="ar-SA" sz="1600" b="1">
                <a:solidFill>
                  <a:srgbClr val="FFC000"/>
                </a:solidFill>
                <a:latin typeface="Times New Roman" panose="02020603050405020304" pitchFamily="18" charset="0"/>
              </a:rPr>
              <a:t>يختفي مرتكب هذه النوعية من الجرائم تحت قناع فني يظهرهم من دولة إلي أخري .</a:t>
            </a:r>
            <a:endParaRPr lang="en-US" sz="1600" b="1">
              <a:solidFill>
                <a:srgbClr val="FFC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95AA582-324C-4691-80EF-F484A93CD86B}"/>
              </a:ext>
            </a:extLst>
          </p:cNvPr>
          <p:cNvSpPr/>
          <p:nvPr/>
        </p:nvSpPr>
        <p:spPr>
          <a:xfrm>
            <a:off x="5454487" y="1658471"/>
            <a:ext cx="5302537" cy="597790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</a:rPr>
              <a:t>أولا: سمات المجرم السيبراني:</a:t>
            </a:r>
          </a:p>
        </p:txBody>
      </p:sp>
      <p:pic>
        <p:nvPicPr>
          <p:cNvPr id="26626" name="Picture 2" descr="What is Cybercrime?- Definition | how to prevent cybercrime- REVE Antivirus">
            <a:extLst>
              <a:ext uri="{FF2B5EF4-FFF2-40B4-BE49-F238E27FC236}">
                <a16:creationId xmlns:a16="http://schemas.microsoft.com/office/drawing/2014/main" id="{5C37A4CF-B56B-4EF8-94B5-69CDF7E8EF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5858" y="2363345"/>
            <a:ext cx="4171950" cy="297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3437281-B97D-4CF8-8378-EC309F3112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26</a:t>
            </a:fld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61492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</a:t>
            </a: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1026" name="Picture 2" descr="Cybercrime sees 20% rise; UP, K'taka top list">
            <a:extLst>
              <a:ext uri="{FF2B5EF4-FFF2-40B4-BE49-F238E27FC236}">
                <a16:creationId xmlns:a16="http://schemas.microsoft.com/office/drawing/2014/main" id="{06799006-BD67-47A8-B2C4-3F55885629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4195" y="1425388"/>
            <a:ext cx="9242040" cy="401618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ounded Rectangle 12">
            <a:extLst>
              <a:ext uri="{FF2B5EF4-FFF2-40B4-BE49-F238E27FC236}">
                <a16:creationId xmlns:a16="http://schemas.microsoft.com/office/drawing/2014/main" id="{3BC3405E-C58C-402A-9308-1FFDA30950ED}"/>
              </a:ext>
            </a:extLst>
          </p:cNvPr>
          <p:cNvSpPr/>
          <p:nvPr/>
        </p:nvSpPr>
        <p:spPr>
          <a:xfrm>
            <a:off x="2519368" y="3599791"/>
            <a:ext cx="7790329" cy="1580651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endParaRPr lang="ar-EG" b="1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endParaRPr lang="ar-EG" b="1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b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ب. </a:t>
            </a:r>
            <a:r>
              <a:rPr lang="ar-SA" b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السمات التي تتميز بها المجموعات في إرتكاب الجرائم السيبرانية:</a:t>
            </a:r>
            <a:endParaRPr lang="ar-EG" b="1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r" rtl="1">
              <a:spcAft>
                <a:spcPts val="500"/>
              </a:spcAft>
              <a:buFont typeface="+mj-lt"/>
              <a:buAutoNum type="arabicPeriod"/>
            </a:pPr>
            <a:r>
              <a:rPr lang="ar-SA" b="1">
                <a:solidFill>
                  <a:srgbClr val="2F5496"/>
                </a:solidFill>
                <a:latin typeface="Times New Roman" panose="02020603050405020304" pitchFamily="18" charset="0"/>
              </a:rPr>
              <a:t>التكيف الاجتماعي و الروابط الدولية.</a:t>
            </a:r>
            <a:endParaRPr lang="en-US" b="1">
              <a:solidFill>
                <a:srgbClr val="2F5496"/>
              </a:solidFill>
              <a:latin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Clr>
                <a:srgbClr val="2F5496"/>
              </a:buClr>
              <a:buFont typeface="+mj-lt"/>
              <a:buAutoNum type="arabicPeriod"/>
            </a:pPr>
            <a:r>
              <a:rPr lang="ar-SA" b="1">
                <a:solidFill>
                  <a:srgbClr val="2F5496"/>
                </a:solidFill>
                <a:latin typeface="Times New Roman" panose="02020603050405020304" pitchFamily="18" charset="0"/>
              </a:rPr>
              <a:t>التنظيم والتخطيط</a:t>
            </a:r>
            <a:r>
              <a:rPr lang="ar-EG" b="1">
                <a:solidFill>
                  <a:srgbClr val="2F5496"/>
                </a:solidFill>
                <a:latin typeface="Times New Roman" panose="02020603050405020304" pitchFamily="18" charset="0"/>
              </a:rPr>
              <a:t>.</a:t>
            </a:r>
            <a:endParaRPr lang="en-US" b="1">
              <a:solidFill>
                <a:srgbClr val="2F5496"/>
              </a:solidFill>
              <a:latin typeface="Times New Roman" panose="02020603050405020304" pitchFamily="18" charset="0"/>
            </a:endParaRPr>
          </a:p>
          <a:p>
            <a:pPr marL="342900" lvl="0" indent="-342900" algn="r" rtl="1">
              <a:spcAft>
                <a:spcPts val="500"/>
              </a:spcAft>
              <a:buFont typeface="+mj-lt"/>
              <a:buAutoNum type="arabicPeriod"/>
            </a:pPr>
            <a:r>
              <a:rPr lang="ar-SA" b="1">
                <a:solidFill>
                  <a:srgbClr val="2F5496"/>
                </a:solidFill>
                <a:latin typeface="Times New Roman" panose="02020603050405020304" pitchFamily="18" charset="0"/>
              </a:rPr>
              <a:t>التطور في السلوك الإجرامي.</a:t>
            </a:r>
            <a:endParaRPr lang="en-US" b="1">
              <a:solidFill>
                <a:srgbClr val="2F5496"/>
              </a:solidFill>
              <a:latin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Clr>
                <a:srgbClr val="2F5496"/>
              </a:buClr>
              <a:buFont typeface="+mj-lt"/>
              <a:buAutoNum type="arabicPeriod"/>
            </a:pPr>
            <a:endParaRPr lang="en-US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endParaRPr lang="en-US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95AA582-324C-4691-80EF-F484A93CD86B}"/>
              </a:ext>
            </a:extLst>
          </p:cNvPr>
          <p:cNvSpPr/>
          <p:nvPr/>
        </p:nvSpPr>
        <p:spPr>
          <a:xfrm>
            <a:off x="3557564" y="1582140"/>
            <a:ext cx="5302537" cy="860849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</a:rPr>
              <a:t>أولا: سمات المجرم السيبراني: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58B0305-B46D-45A8-BDB2-6B0018F443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27</a:t>
            </a:fld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211717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</a:t>
            </a: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8" name="Picture 2" descr="Cybercrime sees 20% rise; UP, K'taka top list">
            <a:extLst>
              <a:ext uri="{FF2B5EF4-FFF2-40B4-BE49-F238E27FC236}">
                <a16:creationId xmlns:a16="http://schemas.microsoft.com/office/drawing/2014/main" id="{0097AD00-56F6-4549-9264-79C5BA0480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7064" y="1420902"/>
            <a:ext cx="9080676" cy="401618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ounded Rectangle 12">
            <a:extLst>
              <a:ext uri="{FF2B5EF4-FFF2-40B4-BE49-F238E27FC236}">
                <a16:creationId xmlns:a16="http://schemas.microsoft.com/office/drawing/2014/main" id="{3BC3405E-C58C-402A-9308-1FFDA30950ED}"/>
              </a:ext>
            </a:extLst>
          </p:cNvPr>
          <p:cNvSpPr/>
          <p:nvPr/>
        </p:nvSpPr>
        <p:spPr>
          <a:xfrm>
            <a:off x="3001527" y="3895601"/>
            <a:ext cx="7091083" cy="668738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ب. </a:t>
            </a:r>
            <a:r>
              <a:rPr kumimoji="0" lang="ar-SA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السمات التي تتميز بها المجموعات في إرتكاب الجرائم السيبرانية:</a:t>
            </a:r>
            <a:endParaRPr lang="ar-EG">
              <a:solidFill>
                <a:prstClr val="white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just" rtl="1">
              <a:spcAft>
                <a:spcPts val="500"/>
              </a:spcAft>
              <a:buClr>
                <a:srgbClr val="2F5496"/>
              </a:buClr>
            </a:pPr>
            <a:r>
              <a:rPr lang="ar-EG" b="1">
                <a:solidFill>
                  <a:srgbClr val="2F5496"/>
                </a:solidFill>
                <a:latin typeface="Times New Roman" panose="02020603050405020304" pitchFamily="18" charset="0"/>
              </a:rPr>
              <a:t>      1.  </a:t>
            </a:r>
            <a:r>
              <a:rPr lang="ar-SA" b="1">
                <a:solidFill>
                  <a:srgbClr val="2F5496"/>
                </a:solidFill>
                <a:latin typeface="Times New Roman" panose="02020603050405020304" pitchFamily="18" charset="0"/>
              </a:rPr>
              <a:t>التنظيم والتخطيط:</a:t>
            </a:r>
            <a:endParaRPr lang="en-US" b="1">
              <a:solidFill>
                <a:srgbClr val="2F549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95AA582-324C-4691-80EF-F484A93CD86B}"/>
              </a:ext>
            </a:extLst>
          </p:cNvPr>
          <p:cNvSpPr/>
          <p:nvPr/>
        </p:nvSpPr>
        <p:spPr>
          <a:xfrm>
            <a:off x="3749530" y="1680210"/>
            <a:ext cx="5302537" cy="860849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</a:rPr>
              <a:t>أولا: سمات المجرم السيبراني: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B40FA63-E5D5-4108-BA07-1A4226CA8E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28</a:t>
            </a:fld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86273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</a:t>
            </a: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9" name="Picture 2" descr="Cybercrime sees 20% rise; UP, K'taka top list">
            <a:extLst>
              <a:ext uri="{FF2B5EF4-FFF2-40B4-BE49-F238E27FC236}">
                <a16:creationId xmlns:a16="http://schemas.microsoft.com/office/drawing/2014/main" id="{A5CD2B19-5516-46E4-B3CE-C7D067CA9B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7064" y="1420902"/>
            <a:ext cx="9080676" cy="401618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ounded Rectangle 12">
            <a:extLst>
              <a:ext uri="{FF2B5EF4-FFF2-40B4-BE49-F238E27FC236}">
                <a16:creationId xmlns:a16="http://schemas.microsoft.com/office/drawing/2014/main" id="{3BC3405E-C58C-402A-9308-1FFDA30950ED}"/>
              </a:ext>
            </a:extLst>
          </p:cNvPr>
          <p:cNvSpPr/>
          <p:nvPr/>
        </p:nvSpPr>
        <p:spPr>
          <a:xfrm>
            <a:off x="2886635" y="3579394"/>
            <a:ext cx="7049007" cy="950259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ب. </a:t>
            </a:r>
            <a:r>
              <a:rPr kumimoji="0" lang="ar-SA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السمات التي تتميز بها المجموعات في إرتكاب الجرائم السيبرانية:</a:t>
            </a:r>
            <a:endParaRPr lang="ar-EG" b="1">
              <a:solidFill>
                <a:srgbClr val="2F5496"/>
              </a:solidFill>
              <a:latin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lang="ar-EG" b="1">
                <a:solidFill>
                  <a:srgbClr val="2F5496"/>
                </a:solidFill>
                <a:latin typeface="Times New Roman" panose="02020603050405020304" pitchFamily="18" charset="0"/>
              </a:rPr>
              <a:t>       2. ا</a:t>
            </a:r>
            <a:r>
              <a:rPr lang="ar-SA" b="1">
                <a:solidFill>
                  <a:srgbClr val="2F5496"/>
                </a:solidFill>
                <a:latin typeface="Times New Roman" panose="02020603050405020304" pitchFamily="18" charset="0"/>
              </a:rPr>
              <a:t>لتكيف الاجتماعي و ا</a:t>
            </a:r>
            <a:r>
              <a:rPr kumimoji="0" lang="ar-SA" b="1" i="0" u="none" strike="noStrike" kern="1200" cap="none" spc="0" normalizeH="0" baseline="0" noProof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</a:rPr>
              <a:t>لروابط الدولية</a:t>
            </a:r>
            <a:r>
              <a:rPr kumimoji="0" lang="ar-EG" b="1" i="0" u="none" strike="noStrike" kern="1200" cap="none" spc="0" normalizeH="0" baseline="0" noProof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</a:rPr>
              <a:t>:</a:t>
            </a:r>
            <a:endParaRPr kumimoji="0" lang="en-US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95AA582-324C-4691-80EF-F484A93CD86B}"/>
              </a:ext>
            </a:extLst>
          </p:cNvPr>
          <p:cNvSpPr/>
          <p:nvPr/>
        </p:nvSpPr>
        <p:spPr>
          <a:xfrm>
            <a:off x="3557564" y="1756845"/>
            <a:ext cx="5302537" cy="860849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</a:rPr>
              <a:t>أولا: سمات المجرم السيبراني: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D86D072-C393-43B3-86F9-1069F3FBC0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29</a:t>
            </a:fld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86122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</a:t>
            </a: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8" name="Picture 2" descr="Cybercrime sees 20% rise; UP, K'taka top list">
            <a:extLst>
              <a:ext uri="{FF2B5EF4-FFF2-40B4-BE49-F238E27FC236}">
                <a16:creationId xmlns:a16="http://schemas.microsoft.com/office/drawing/2014/main" id="{1373E002-CA26-47CD-97C6-72D705DB42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6731" y="1420902"/>
            <a:ext cx="9080676" cy="401618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ounded Rectangle 12">
            <a:extLst>
              <a:ext uri="{FF2B5EF4-FFF2-40B4-BE49-F238E27FC236}">
                <a16:creationId xmlns:a16="http://schemas.microsoft.com/office/drawing/2014/main" id="{3BC3405E-C58C-402A-9308-1FFDA30950ED}"/>
              </a:ext>
            </a:extLst>
          </p:cNvPr>
          <p:cNvSpPr/>
          <p:nvPr/>
        </p:nvSpPr>
        <p:spPr>
          <a:xfrm>
            <a:off x="2681220" y="3799258"/>
            <a:ext cx="7055224" cy="860849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ب. </a:t>
            </a:r>
            <a:r>
              <a:rPr kumimoji="0" lang="ar-SA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السمات التي تتميز بها المجموعات في إرتكاب الجرائم السيبرانية:</a:t>
            </a:r>
            <a:endParaRPr kumimoji="0" lang="en-US" b="1" i="0" u="none" strike="noStrike" kern="1200" cap="none" spc="0" normalizeH="0" baseline="0" noProof="0">
              <a:ln>
                <a:noFill/>
              </a:ln>
              <a:solidFill>
                <a:srgbClr val="2F5496"/>
              </a:solidFill>
              <a:effectLst/>
              <a:uLnTx/>
              <a:uFillTx/>
              <a:latin typeface="Times New Roman" panose="02020603050405020304" pitchFamily="18" charset="0"/>
              <a:ea typeface="+mn-ea"/>
            </a:endParaRPr>
          </a:p>
          <a:p>
            <a:pPr marR="0" lvl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tabLst/>
              <a:defRPr/>
            </a:pPr>
            <a:r>
              <a:rPr lang="ar-EG" b="1">
                <a:solidFill>
                  <a:srgbClr val="2F5496"/>
                </a:solidFill>
                <a:latin typeface="Times New Roman" panose="02020603050405020304" pitchFamily="18" charset="0"/>
              </a:rPr>
              <a:t>       3. </a:t>
            </a:r>
            <a:r>
              <a:rPr kumimoji="0" lang="ar-SA" b="1" i="0" u="none" strike="noStrike" kern="1200" cap="none" spc="0" normalizeH="0" baseline="0" noProof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</a:rPr>
              <a:t>التطور في السلوك الإجرامي.</a:t>
            </a:r>
            <a:endParaRPr kumimoji="0" lang="en-US" b="1" i="0" u="none" strike="noStrike" kern="1200" cap="none" spc="0" normalizeH="0" baseline="0" noProof="0">
              <a:ln>
                <a:noFill/>
              </a:ln>
              <a:solidFill>
                <a:srgbClr val="2F5496"/>
              </a:solidFill>
              <a:effectLst/>
              <a:uLnTx/>
              <a:uFillTx/>
              <a:latin typeface="Times New Roman" panose="02020603050405020304" pitchFamily="18" charset="0"/>
              <a:ea typeface="+mn-ea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95AA582-324C-4691-80EF-F484A93CD86B}"/>
              </a:ext>
            </a:extLst>
          </p:cNvPr>
          <p:cNvSpPr/>
          <p:nvPr/>
        </p:nvSpPr>
        <p:spPr>
          <a:xfrm>
            <a:off x="3557564" y="1767469"/>
            <a:ext cx="5302537" cy="860849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</a:rPr>
              <a:t>أولا: سمات المجرم السيبراني: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79DD3F2-9ED1-4014-8711-31AEEE3437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30</a:t>
            </a:fld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94996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32560" y="1389529"/>
            <a:ext cx="9563266" cy="4181722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1936376" y="1738777"/>
            <a:ext cx="8728593" cy="31495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ar-SA" b="1" i="0" u="none" strike="noStrike" kern="1200" cap="none" spc="0" normalizeH="0" baseline="0" noProof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ثانيا : تصنيفات المجرم السيبراني</a:t>
            </a:r>
            <a:r>
              <a:rPr kumimoji="0" lang="ar-EG" b="1" i="0" u="none" strike="noStrike" kern="1200" cap="none" spc="0" normalizeH="0" baseline="0" noProof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kumimoji="0" lang="ar-EG" b="0" i="0" u="none" strike="noStrike" kern="1200" cap="none" spc="0" normalizeH="0" baseline="0" noProof="0">
              <a:ln>
                <a:noFill/>
              </a:ln>
              <a:solidFill>
                <a:srgbClr val="ED7D31">
                  <a:lumMod val="75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    </a:t>
            </a:r>
            <a:r>
              <a:rPr kumimoji="0" lang="ar-SA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التقسيم الأول : يمكن تصنيف الفاعل في الجريمة السيبرانية</a:t>
            </a:r>
            <a:r>
              <a:rPr kumimoji="0" lang="ar-EG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من حيث السن والخبرة</a:t>
            </a:r>
            <a:r>
              <a:rPr kumimoji="0" lang="ar-SA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kumimoji="0" lang="ar-EG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1. </a:t>
            </a:r>
            <a:r>
              <a:rPr kumimoji="0" lang="ar-SA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الهواة والمبتدئون.</a:t>
            </a:r>
            <a:endParaRPr kumimoji="0" lang="ar-EG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kumimoji="0" lang="en-US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2. </a:t>
            </a:r>
            <a:r>
              <a:rPr kumimoji="0" lang="ar-SA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صغار نوابغ السيبرانية.</a:t>
            </a:r>
            <a:endParaRPr kumimoji="0" lang="ar-EG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kumimoji="0" lang="en-US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3. </a:t>
            </a:r>
            <a:r>
              <a:rPr kumimoji="0" lang="ar-SA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الأشخاص المحترفون في ارتكاب الجريمة ال</a:t>
            </a:r>
            <a:r>
              <a:rPr kumimoji="0" lang="ar-EG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سيبرانية</a:t>
            </a:r>
            <a:r>
              <a:rPr kumimoji="0" lang="ar-SA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kumimoji="0" lang="en-US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8" name="Picture 4" descr="Pinterest">
            <a:extLst>
              <a:ext uri="{FF2B5EF4-FFF2-40B4-BE49-F238E27FC236}">
                <a16:creationId xmlns:a16="http://schemas.microsoft.com/office/drawing/2014/main" id="{8CC67523-1D0C-485C-AFE6-8EC9D4A51BA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5045" y="2895600"/>
            <a:ext cx="3998874" cy="15777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D96E72-43D2-4A8E-9DEA-81780BE9D8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31</a:t>
            </a:fld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81047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32560" y="1389529"/>
            <a:ext cx="9563266" cy="4181722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1936376" y="1738777"/>
            <a:ext cx="8728593" cy="2649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ar-SA" sz="3200" b="1" i="0" u="none" strike="noStrike" kern="1200" cap="none" spc="0" normalizeH="0" baseline="0" noProof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ثانيا : تصنيفات المجرم السيبراني</a:t>
            </a:r>
            <a:r>
              <a:rPr kumimoji="0" lang="ar-EG" sz="3200" b="1" i="0" u="none" strike="noStrike" kern="1200" cap="none" spc="0" normalizeH="0" baseline="0" noProof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kumimoji="0" lang="ar-EG" sz="3200" b="0" i="0" u="none" strike="noStrike" kern="1200" cap="none" spc="0" normalizeH="0" baseline="0" noProof="0">
              <a:ln>
                <a:noFill/>
              </a:ln>
              <a:solidFill>
                <a:srgbClr val="ED7D31">
                  <a:lumMod val="75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    </a:t>
            </a:r>
            <a:r>
              <a:rPr kumimoji="0" lang="ar-SA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التقسيم الأول : يمكن تصنيف الفاعل في الجريمة السيبرانية</a:t>
            </a:r>
            <a:r>
              <a:rPr kumimoji="0" lang="ar-EG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من حيث السن والخبرة</a:t>
            </a:r>
            <a:r>
              <a:rPr kumimoji="0" lang="ar-SA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kumimoji="0" lang="ar-EG" sz="24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indent="0" algn="just" rtl="1" fontAlgn="auto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lang="en-US" sz="3200">
              <a:solidFill>
                <a:srgbClr val="FFFF00"/>
              </a:solidFill>
              <a:latin typeface="Times New Roman" panose="02020603050405020304" pitchFamily="18" charset="0"/>
            </a:endParaRPr>
          </a:p>
          <a:p>
            <a:pPr marR="0" lvl="0" indent="0" algn="just" rtl="1" fontAlgn="auto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lang="ar-EG" sz="3200">
                <a:solidFill>
                  <a:srgbClr val="FFFF00"/>
                </a:solidFill>
                <a:latin typeface="Times New Roman" panose="02020603050405020304" pitchFamily="18" charset="0"/>
              </a:rPr>
              <a:t>1. </a:t>
            </a:r>
            <a:r>
              <a:rPr lang="ar-SA" sz="3200">
                <a:solidFill>
                  <a:srgbClr val="FFFF00"/>
                </a:solidFill>
                <a:latin typeface="Times New Roman" panose="02020603050405020304" pitchFamily="18" charset="0"/>
              </a:rPr>
              <a:t>الهواة والمبتدئون</a:t>
            </a:r>
            <a:r>
              <a:rPr lang="ar-EG" sz="3200">
                <a:solidFill>
                  <a:srgbClr val="FFFF00"/>
                </a:solidFill>
                <a:latin typeface="Times New Roman" panose="02020603050405020304" pitchFamily="18" charset="0"/>
              </a:rPr>
              <a:t>.</a:t>
            </a:r>
          </a:p>
        </p:txBody>
      </p:sp>
      <p:pic>
        <p:nvPicPr>
          <p:cNvPr id="7" name="Picture 4" descr="Pinterest">
            <a:extLst>
              <a:ext uri="{FF2B5EF4-FFF2-40B4-BE49-F238E27FC236}">
                <a16:creationId xmlns:a16="http://schemas.microsoft.com/office/drawing/2014/main" id="{F69A20F8-B6F1-43DE-BBC3-8453657F003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4692" y="3247118"/>
            <a:ext cx="4281308" cy="20599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621D64-E68F-4B63-85B9-336D6E6C91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32</a:t>
            </a:fld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85049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32560" y="1389529"/>
            <a:ext cx="9563266" cy="4181722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1936376" y="1738777"/>
            <a:ext cx="8728593" cy="36086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ar-SA" sz="2400" b="1" i="0" u="none" strike="noStrike" kern="1200" cap="none" spc="0" normalizeH="0" baseline="0" noProof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ثانيا : تصنيفات المجرم السيبراني</a:t>
            </a:r>
            <a:r>
              <a:rPr kumimoji="0" lang="ar-EG" sz="2400" b="1" i="0" u="none" strike="noStrike" kern="1200" cap="none" spc="0" normalizeH="0" baseline="0" noProof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ED7D31">
                  <a:lumMod val="75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    </a:t>
            </a:r>
            <a:r>
              <a:rPr kumimoji="0" lang="ar-SA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التقسيم الأول : يمكن تصنيف الفاعل في الجريمة السيبرانية</a:t>
            </a:r>
            <a:r>
              <a:rPr kumimoji="0" lang="ar-EG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من حيث السن والخبرة</a:t>
            </a:r>
            <a:r>
              <a:rPr kumimoji="0" lang="ar-SA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kumimoji="0" lang="ar-EG" sz="24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>
              <a:spcAft>
                <a:spcPts val="500"/>
              </a:spcAft>
              <a:defRPr/>
            </a:pPr>
            <a:r>
              <a:rPr lang="ar-EG" sz="240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2. </a:t>
            </a:r>
            <a:r>
              <a:rPr lang="ar-SA" sz="240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صغار نوابغ السيبرانية.</a:t>
            </a:r>
            <a:endParaRPr lang="ar-EG" sz="240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7" name="Picture 4" descr="Pinterest">
            <a:extLst>
              <a:ext uri="{FF2B5EF4-FFF2-40B4-BE49-F238E27FC236}">
                <a16:creationId xmlns:a16="http://schemas.microsoft.com/office/drawing/2014/main" id="{87A955BA-6F26-4267-9B59-D1BEA406397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2269" y="3254188"/>
            <a:ext cx="4862268" cy="209326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024C11-EDB0-416A-831A-0BEF612A28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33</a:t>
            </a:fld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6129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32560" y="1389529"/>
            <a:ext cx="9563266" cy="4181722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2267233" y="1531981"/>
            <a:ext cx="8728593" cy="231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ar-SA" sz="2000" b="1" i="0" u="none" strike="noStrike" kern="1200" cap="none" spc="0" normalizeH="0" baseline="0" noProof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ثانيا : تصنيفات المجرم السيبراني</a:t>
            </a:r>
            <a:r>
              <a:rPr kumimoji="0" lang="ar-EG" sz="2000" b="1" i="0" u="none" strike="noStrike" kern="1200" cap="none" spc="0" normalizeH="0" baseline="0" noProof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kumimoji="0" lang="ar-EG" sz="2000" b="0" i="0" u="none" strike="noStrike" kern="1200" cap="none" spc="0" normalizeH="0" baseline="0" noProof="0">
              <a:ln>
                <a:noFill/>
              </a:ln>
              <a:solidFill>
                <a:srgbClr val="ED7D31">
                  <a:lumMod val="75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    </a:t>
            </a:r>
            <a:r>
              <a:rPr kumimoji="0" lang="ar-SA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التقسيم الأول : يمكن تصنيف الفاعل في الجريمة السيبرانية</a:t>
            </a:r>
            <a:r>
              <a:rPr kumimoji="0" lang="ar-EG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من حيث السن والخبرة</a:t>
            </a:r>
            <a:r>
              <a:rPr kumimoji="0" lang="ar-SA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kumimoji="0" lang="ar-EG" sz="20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2000" b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lang="ar-EG" sz="2000">
                <a:solidFill>
                  <a:srgbClr val="FFFF00"/>
                </a:solidFill>
                <a:latin typeface="Times New Roman" panose="02020603050405020304" pitchFamily="18" charset="0"/>
              </a:rPr>
              <a:t>3. ا</a:t>
            </a:r>
            <a:r>
              <a:rPr lang="ar-SA" sz="2000">
                <a:solidFill>
                  <a:srgbClr val="FFFF00"/>
                </a:solidFill>
                <a:latin typeface="Times New Roman" panose="02020603050405020304" pitchFamily="18" charset="0"/>
              </a:rPr>
              <a:t>لأشخاص المحترفون في ارتكاب</a:t>
            </a:r>
            <a:endParaRPr lang="ar-EG" sz="2000">
              <a:solidFill>
                <a:srgbClr val="FFFF00"/>
              </a:solidFill>
              <a:latin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lang="ar-SA" sz="2000">
                <a:solidFill>
                  <a:srgbClr val="FFFF00"/>
                </a:solidFill>
                <a:latin typeface="Times New Roman" panose="02020603050405020304" pitchFamily="18" charset="0"/>
              </a:rPr>
              <a:t> الجريمة ال</a:t>
            </a:r>
            <a:r>
              <a:rPr lang="ar-EG" sz="2000">
                <a:solidFill>
                  <a:srgbClr val="FFFF00"/>
                </a:solidFill>
                <a:latin typeface="Times New Roman" panose="02020603050405020304" pitchFamily="18" charset="0"/>
              </a:rPr>
              <a:t>سيبرانية</a:t>
            </a:r>
            <a:r>
              <a:rPr lang="ar-SA" sz="2000">
                <a:solidFill>
                  <a:srgbClr val="FFFF00"/>
                </a:solidFill>
                <a:latin typeface="Times New Roman" panose="02020603050405020304" pitchFamily="18" charset="0"/>
              </a:rPr>
              <a:t>.</a:t>
            </a:r>
            <a:endParaRPr lang="en-US" sz="2000">
              <a:solidFill>
                <a:srgbClr val="FFFF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7" name="Picture 4" descr="Pinterest">
            <a:extLst>
              <a:ext uri="{FF2B5EF4-FFF2-40B4-BE49-F238E27FC236}">
                <a16:creationId xmlns:a16="http://schemas.microsoft.com/office/drawing/2014/main" id="{5CE19636-B9F9-4432-8336-54992DB266B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5044" y="2895599"/>
            <a:ext cx="5142359" cy="243041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811AD2-FA3C-4619-8A69-4D62133687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34</a:t>
            </a:fld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52968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32560" y="1389529"/>
            <a:ext cx="9563266" cy="4181722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1936376" y="1738777"/>
            <a:ext cx="8728593" cy="30546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ar-SA" sz="2000" b="1" i="0" u="none" strike="noStrike" kern="1200" cap="none" spc="0" normalizeH="0" baseline="0" noProof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ثانيا : تصنيفات المجرم السيبراني</a:t>
            </a:r>
            <a:r>
              <a:rPr kumimoji="0" lang="ar-EG" sz="2000" b="1" i="0" u="none" strike="noStrike" kern="1200" cap="none" spc="0" normalizeH="0" baseline="0" noProof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kumimoji="0" lang="ar-EG" sz="2000" b="0" i="0" u="none" strike="noStrike" kern="1200" cap="none" spc="0" normalizeH="0" baseline="0" noProof="0">
              <a:ln>
                <a:noFill/>
              </a:ln>
              <a:solidFill>
                <a:srgbClr val="ED7D31">
                  <a:lumMod val="75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التقسيم الثاني: ينقسم الأفراد الذين يرتكبون تلك الجرائم بصفة عامة إلي:</a:t>
            </a:r>
            <a:endParaRPr kumimoji="0" lang="en-US" sz="20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SzTx/>
              <a:buFont typeface="+mj-lt"/>
              <a:buAutoNum type="arabicPeriod"/>
              <a:tabLst/>
              <a:defRPr/>
            </a:pPr>
            <a:r>
              <a:rPr kumimoji="0" lang="ar-SA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أفراد من داخل المؤسسة.</a:t>
            </a: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SzTx/>
              <a:buFont typeface="+mj-lt"/>
              <a:buAutoNum type="arabicPeriod"/>
              <a:tabLst/>
              <a:defRPr/>
            </a:pPr>
            <a:r>
              <a:rPr kumimoji="0" lang="ar-SA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أفراد من خارج المؤسسة وهم ثلاثة أنواع:</a:t>
            </a:r>
            <a:endParaRPr kumimoji="0" lang="ar-EG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ar-SA" sz="2000" b="0" i="0" u="none" strike="noStrike" kern="1200" cap="none" spc="0" normalizeH="0" baseline="0" noProof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النوع الأول: المخترقون أو المتطفلون.</a:t>
            </a: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kumimoji="0" lang="ar-EG" sz="2000" b="0" i="0" u="none" strike="noStrike" kern="1200" cap="none" spc="0" normalizeH="0" baseline="0" noProof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</a:t>
            </a:r>
            <a:r>
              <a:rPr kumimoji="0" lang="ar-SA" sz="2000" b="0" i="0" u="none" strike="noStrike" kern="1200" cap="none" spc="0" normalizeH="0" baseline="0" noProof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لنوع الثاني: ناسخو البرام</a:t>
            </a:r>
            <a:r>
              <a:rPr kumimoji="0" lang="ar-EG" sz="2000" b="0" i="0" u="none" strike="noStrike" kern="1200" cap="none" spc="0" normalizeH="0" baseline="0" noProof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ج.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endParaRPr kumimoji="0" lang="ar-EG" sz="2000" b="0" i="0" u="none" strike="noStrike" kern="1200" cap="none" spc="0" normalizeH="0" baseline="0" noProof="0">
              <a:ln>
                <a:noFill/>
              </a:ln>
              <a:solidFill>
                <a:srgbClr val="2F5496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0" i="0" u="none" strike="noStrike" kern="1200" cap="none" spc="0" normalizeH="0" baseline="0" noProof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ar-EG" sz="2000">
                <a:solidFill>
                  <a:srgbClr val="2F54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ar-SA" sz="2000" b="0" i="0" u="none" strike="noStrike" kern="1200" cap="none" spc="0" normalizeH="0" baseline="0" noProof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النوع الثالث: صانعو الفيروسات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kumimoji="0" lang="en-US" sz="20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8" name="Picture 2" descr="Cyber Crime | Cyber Media">
            <a:extLst>
              <a:ext uri="{FF2B5EF4-FFF2-40B4-BE49-F238E27FC236}">
                <a16:creationId xmlns:a16="http://schemas.microsoft.com/office/drawing/2014/main" id="{D57124F4-E2A6-4E6D-8946-3A2933B265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2560" y="3196375"/>
            <a:ext cx="4027544" cy="237487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2EE142-0DB0-4E96-8517-8B7AA2686C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35</a:t>
            </a:fld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55067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32560" y="1389529"/>
            <a:ext cx="9563266" cy="4181722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1936376" y="1738777"/>
            <a:ext cx="8728593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ar-SA" sz="2000" b="1" i="0" u="none" strike="noStrike" kern="1200" cap="none" spc="0" normalizeH="0" baseline="0" noProof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ثانيا : تصنيفات المجرم السيبراني</a:t>
            </a:r>
            <a:r>
              <a:rPr kumimoji="0" lang="ar-EG" sz="2000" b="1" i="0" u="none" strike="noStrike" kern="1200" cap="none" spc="0" normalizeH="0" baseline="0" noProof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kumimoji="0" lang="ar-EG" sz="2000" b="0" i="0" u="none" strike="noStrike" kern="1200" cap="none" spc="0" normalizeH="0" baseline="0" noProof="0">
              <a:ln>
                <a:noFill/>
              </a:ln>
              <a:solidFill>
                <a:srgbClr val="ED7D31">
                  <a:lumMod val="75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التقسيم الثاني: ينقسم الأفراد الذين يرتكبون تلك الجرائم بصفة عامة إلي:</a:t>
            </a:r>
            <a:endParaRPr kumimoji="0" lang="en-US" sz="20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EG" sz="2000">
              <a:solidFill>
                <a:prstClr val="black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SzTx/>
              <a:buFont typeface="+mj-lt"/>
              <a:buAutoNum type="arabicPeriod"/>
              <a:tabLst/>
              <a:defRPr/>
            </a:pPr>
            <a:r>
              <a:rPr kumimoji="0" lang="ar-SA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أفراد من داخل المؤسسة.</a:t>
            </a: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7" name="Picture 2" descr="Cyber Crime | Cyber Media">
            <a:extLst>
              <a:ext uri="{FF2B5EF4-FFF2-40B4-BE49-F238E27FC236}">
                <a16:creationId xmlns:a16="http://schemas.microsoft.com/office/drawing/2014/main" id="{B9F362BF-79CE-4427-BDB3-387CE5C13D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6376" y="2948964"/>
            <a:ext cx="4027544" cy="237487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DD2B2B-CE3E-47B5-B365-5FD4DED6D5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36</a:t>
            </a:fld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80097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32560" y="1389529"/>
            <a:ext cx="9563266" cy="4181722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1936376" y="1738777"/>
            <a:ext cx="8728593" cy="25006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ar-SA" b="1" i="0" u="none" strike="noStrike" kern="1200" cap="none" spc="0" normalizeH="0" baseline="0" noProof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ثانيا : تصنيفات المجرم السيبراني</a:t>
            </a:r>
            <a:r>
              <a:rPr kumimoji="0" lang="ar-EG" b="1" i="0" u="none" strike="noStrike" kern="1200" cap="none" spc="0" normalizeH="0" baseline="0" noProof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kumimoji="0" lang="ar-EG" b="0" i="0" u="none" strike="noStrike" kern="1200" cap="none" spc="0" normalizeH="0" baseline="0" noProof="0">
              <a:ln>
                <a:noFill/>
              </a:ln>
              <a:solidFill>
                <a:srgbClr val="ED7D31">
                  <a:lumMod val="75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التقسيم الثاني: ينقسم الأفراد الذين يرتكبون تلك الجرائم بصفة عامة إلي:</a:t>
            </a:r>
            <a:endParaRPr kumimoji="0" lang="en-US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SzTx/>
              <a:tabLst/>
              <a:defRPr/>
            </a:pPr>
            <a:endParaRPr kumimoji="0" lang="en-US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SzTx/>
              <a:tabLst/>
              <a:defRPr/>
            </a:pPr>
            <a:r>
              <a:rPr kumimoji="0" lang="ar-EG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2. </a:t>
            </a:r>
            <a:r>
              <a:rPr kumimoji="0" lang="ar-SA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أفراد من خارج المؤسسة وهم ثلاثة أنواع:</a:t>
            </a:r>
            <a:endParaRPr kumimoji="0" lang="ar-EG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ar-SA" b="0" i="0" u="none" strike="noStrike" kern="1200" cap="none" spc="0" normalizeH="0" baseline="0" noProof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النوع الأول: المخترقون أو المتطفلون.</a:t>
            </a:r>
            <a:endParaRPr kumimoji="0" lang="en-US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kumimoji="0" lang="ar-EG" b="0" i="0" u="none" strike="noStrike" kern="1200" cap="none" spc="0" normalizeH="0" baseline="0" noProof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</a:t>
            </a:r>
            <a:r>
              <a:rPr kumimoji="0" lang="ar-SA" b="0" i="0" u="none" strike="noStrike" kern="1200" cap="none" spc="0" normalizeH="0" baseline="0" noProof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لنوع الثاني: ناسخو البرام</a:t>
            </a:r>
            <a:r>
              <a:rPr kumimoji="0" lang="ar-EG" b="0" i="0" u="none" strike="noStrike" kern="1200" cap="none" spc="0" normalizeH="0" baseline="0" noProof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ج.</a:t>
            </a: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b="0" i="0" u="none" strike="noStrike" kern="1200" cap="none" spc="0" normalizeH="0" baseline="0" noProof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kumimoji="0" lang="ar-SA" b="0" i="0" u="none" strike="noStrike" kern="1200" cap="none" spc="0" normalizeH="0" baseline="0" noProof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النوع الثالث: صانعو الفيروسات</a:t>
            </a: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kumimoji="0" lang="en-US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7" name="Picture 2" descr="Cyber Crime | Cyber Media">
            <a:extLst>
              <a:ext uri="{FF2B5EF4-FFF2-40B4-BE49-F238E27FC236}">
                <a16:creationId xmlns:a16="http://schemas.microsoft.com/office/drawing/2014/main" id="{DB931E4E-89AD-4584-BEA6-097CD6313D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6376" y="2948964"/>
            <a:ext cx="4027544" cy="237487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40ABEC-0494-4615-8FA7-5FFE81AD81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37</a:t>
            </a:fld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90148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32560" y="1389529"/>
            <a:ext cx="9563266" cy="4181722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1936376" y="1738777"/>
            <a:ext cx="8728593" cy="25648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ar-SA" b="1" i="0" u="none" strike="noStrike" kern="1200" cap="none" spc="0" normalizeH="0" baseline="0" noProof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ثانيا : تصنيفات المجرم السيبراني</a:t>
            </a:r>
            <a:r>
              <a:rPr kumimoji="0" lang="ar-EG" b="1" i="0" u="none" strike="noStrike" kern="1200" cap="none" spc="0" normalizeH="0" baseline="0" noProof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kumimoji="0" lang="ar-EG" b="0" i="0" u="none" strike="noStrike" kern="1200" cap="none" spc="0" normalizeH="0" baseline="0" noProof="0">
              <a:ln>
                <a:noFill/>
              </a:ln>
              <a:solidFill>
                <a:srgbClr val="ED7D31">
                  <a:lumMod val="75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التقسيم الثاني: ينقسم الأفراد الذين يرتكبون تلك الجرائم بصفة عامة إلي:</a:t>
            </a:r>
            <a:endParaRPr kumimoji="0" lang="en-US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lang="en-US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ar-EG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2. </a:t>
            </a:r>
            <a:r>
              <a:rPr kumimoji="0" lang="ar-SA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أفراد من خارج المؤسسة وهم ثلاثة أنواع:</a:t>
            </a:r>
            <a:endParaRPr kumimoji="0" lang="ar-EG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lang="ar-EG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ar-SA" b="0" i="0" u="none" strike="noStrike" kern="1200" cap="none" spc="0" normalizeH="0" baseline="0" noProof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النوع الأول: المخترقون أو المتطفلون.</a:t>
            </a:r>
            <a:endParaRPr kumimoji="0" lang="en-US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endParaRPr kumimoji="0" lang="ar-EG" b="0" i="0" u="none" strike="noStrike" kern="1200" cap="none" spc="0" normalizeH="0" baseline="0" noProof="0">
              <a:ln>
                <a:noFill/>
              </a:ln>
              <a:solidFill>
                <a:srgbClr val="2F5496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7" name="Picture 2" descr="Cyber Crime | Cyber Media">
            <a:extLst>
              <a:ext uri="{FF2B5EF4-FFF2-40B4-BE49-F238E27FC236}">
                <a16:creationId xmlns:a16="http://schemas.microsoft.com/office/drawing/2014/main" id="{C0ECC2A0-6F5F-47A2-AD4E-06CD7363AF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6376" y="2948964"/>
            <a:ext cx="4027544" cy="237487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CE2E1C-DFE9-40CE-966A-B45890AEC6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38</a:t>
            </a:fld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31201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32560" y="1389529"/>
            <a:ext cx="9563266" cy="4181722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1936376" y="1738777"/>
            <a:ext cx="8728593" cy="25314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ar-SA" b="1" i="0" u="none" strike="noStrike" kern="1200" cap="none" spc="0" normalizeH="0" baseline="0" noProof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ثانيا : تصنيفات المجرم السيبراني</a:t>
            </a:r>
            <a:r>
              <a:rPr kumimoji="0" lang="ar-EG" b="1" i="0" u="none" strike="noStrike" kern="1200" cap="none" spc="0" normalizeH="0" baseline="0" noProof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kumimoji="0" lang="ar-EG" b="0" i="0" u="none" strike="noStrike" kern="1200" cap="none" spc="0" normalizeH="0" baseline="0" noProof="0">
              <a:ln>
                <a:noFill/>
              </a:ln>
              <a:solidFill>
                <a:srgbClr val="ED7D31">
                  <a:lumMod val="75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التقسيم الثاني: ينقسم الأفراد الذين يرتكبون تلك الجرائم بصفة عامة إلي:</a:t>
            </a:r>
            <a:endParaRPr kumimoji="0" lang="en-US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lang="en-US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ar-EG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2. </a:t>
            </a:r>
            <a:r>
              <a:rPr kumimoji="0" lang="ar-SA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أفراد من خارج المؤسسة وهم ثلاثة أنواع:</a:t>
            </a:r>
            <a:endParaRPr kumimoji="0" lang="ar-EG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kumimoji="0" lang="en-US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kumimoji="0" lang="ar-EG" b="0" i="0" u="none" strike="noStrike" kern="1200" cap="none" spc="0" normalizeH="0" baseline="0" noProof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</a:t>
            </a:r>
            <a:r>
              <a:rPr kumimoji="0" lang="ar-SA" b="0" i="0" u="none" strike="noStrike" kern="1200" cap="none" spc="0" normalizeH="0" baseline="0" noProof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لنوع الثاني: ناسخو البرام</a:t>
            </a:r>
            <a:r>
              <a:rPr kumimoji="0" lang="ar-EG" b="0" i="0" u="none" strike="noStrike" kern="1200" cap="none" spc="0" normalizeH="0" baseline="0" noProof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ج.</a:t>
            </a: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endParaRPr kumimoji="0" lang="ar-EG" b="0" i="0" u="none" strike="noStrike" kern="1200" cap="none" spc="0" normalizeH="0" baseline="0" noProof="0">
              <a:ln>
                <a:noFill/>
              </a:ln>
              <a:solidFill>
                <a:srgbClr val="2F5496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b="0" i="0" u="none" strike="noStrike" kern="1200" cap="none" spc="0" normalizeH="0" baseline="0" noProof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endParaRPr kumimoji="0" lang="en-US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7" name="Picture 2" descr="Cyber Crime | Cyber Media">
            <a:extLst>
              <a:ext uri="{FF2B5EF4-FFF2-40B4-BE49-F238E27FC236}">
                <a16:creationId xmlns:a16="http://schemas.microsoft.com/office/drawing/2014/main" id="{38DAFBC0-04E1-427B-AADF-F155726436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6376" y="2948964"/>
            <a:ext cx="4027544" cy="237487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C16815-B7A6-401A-995E-45B0448A2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39</a:t>
            </a:fld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169788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32560" y="1389529"/>
            <a:ext cx="9563266" cy="4181722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1936376" y="1738777"/>
            <a:ext cx="8728593" cy="22236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ar-SA" b="1" i="0" u="none" strike="noStrike" kern="1200" cap="none" spc="0" normalizeH="0" baseline="0" noProof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ثانيا : تصنيفات المجرم السيبراني</a:t>
            </a:r>
            <a:r>
              <a:rPr kumimoji="0" lang="ar-EG" b="1" i="0" u="none" strike="noStrike" kern="1200" cap="none" spc="0" normalizeH="0" baseline="0" noProof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kumimoji="0" lang="ar-EG" b="0" i="0" u="none" strike="noStrike" kern="1200" cap="none" spc="0" normalizeH="0" baseline="0" noProof="0">
              <a:ln>
                <a:noFill/>
              </a:ln>
              <a:solidFill>
                <a:srgbClr val="ED7D31">
                  <a:lumMod val="75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التقسيم الثاني: ينقسم الأفراد الذين يرتكبون تلك الجرائم بصفة عامة إلي:</a:t>
            </a:r>
            <a:endParaRPr kumimoji="0" lang="en-US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lang="en-US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ar-EG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2. </a:t>
            </a:r>
            <a:r>
              <a:rPr kumimoji="0" lang="ar-SA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أفراد من خارج المؤسسة وهم ثلاثة أنواع:</a:t>
            </a:r>
            <a:endParaRPr kumimoji="0" lang="ar-EG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b="0" i="0" u="none" strike="noStrike" kern="1200" cap="none" spc="0" normalizeH="0" baseline="0" noProof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kumimoji="0" lang="ar-SA" b="0" i="0" u="none" strike="noStrike" kern="1200" cap="none" spc="0" normalizeH="0" baseline="0" noProof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النوع الثالث: صانعو الفيروسات</a:t>
            </a: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kumimoji="0" lang="en-US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7" name="Picture 2" descr="Cyber Crime | Cyber Media">
            <a:extLst>
              <a:ext uri="{FF2B5EF4-FFF2-40B4-BE49-F238E27FC236}">
                <a16:creationId xmlns:a16="http://schemas.microsoft.com/office/drawing/2014/main" id="{E0A0CADB-5BC7-417B-90E4-59B8D3BF22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6376" y="2948964"/>
            <a:ext cx="4027544" cy="237487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ED49C5-422C-4CFA-8D21-17C4248BB8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40</a:t>
            </a:fld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8966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32559" y="1389529"/>
            <a:ext cx="9728499" cy="4361070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1394175" y="1457116"/>
            <a:ext cx="9468794" cy="42934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ar-SA" sz="3200" b="1" i="0" u="none" strike="noStrike" kern="1200" cap="none" spc="0" normalizeH="0" baseline="0" noProof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ثانيا : تصنيفات المجرم السيبراني</a:t>
            </a:r>
            <a:r>
              <a:rPr kumimoji="0" lang="ar-EG" sz="3200" b="1" i="0" u="none" strike="noStrike" kern="1200" cap="none" spc="0" normalizeH="0" baseline="0" noProof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kumimoji="0" lang="ar-EG" sz="3200" b="0" i="0" u="none" strike="noStrike" kern="1200" cap="none" spc="0" normalizeH="0" baseline="0" noProof="0">
              <a:ln>
                <a:noFill/>
              </a:ln>
              <a:solidFill>
                <a:srgbClr val="ED7D31">
                  <a:lumMod val="75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التقسيم الثالث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:</a:t>
            </a:r>
            <a:r>
              <a:rPr kumimoji="0" lang="ar-SA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يمكن تصنيف الفاعل في الجريمة السيبرانية من حيث الهدف أو الغاية إل</a:t>
            </a:r>
            <a:r>
              <a:rPr kumimoji="0" lang="ar-EG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ي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ar-SA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ثلاث فئات:</a:t>
            </a:r>
            <a:endParaRPr kumimoji="0" lang="ar-EG" sz="24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ar-SA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المتسللون.</a:t>
            </a: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ar-SA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المجرمون</a:t>
            </a:r>
            <a:r>
              <a:rPr kumimoji="0" lang="ar-EG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: </a:t>
            </a:r>
            <a:r>
              <a:rPr kumimoji="0" lang="ar-SA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وتشمل فئة المجرمين:</a:t>
            </a: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 typeface="+mj-cs"/>
              <a:buAutoNum type="arabic1Minus"/>
              <a:tabLst/>
              <a:defRPr/>
            </a:pPr>
            <a:r>
              <a:rPr kumimoji="0" lang="ar-SA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التجسس.</a:t>
            </a: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 typeface="+mj-cs"/>
              <a:buAutoNum type="arabic1Minus"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ar-EG" sz="240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الإحتيال وسوء الإستخدام والأهمال </a:t>
            </a:r>
            <a:r>
              <a:rPr kumimoji="0" lang="ar-SA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.</a:t>
            </a:r>
            <a:endParaRPr lang="ar-EG" sz="2400" b="1">
              <a:solidFill>
                <a:prstClr val="black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tabLst/>
              <a:defRPr/>
            </a:pPr>
            <a:r>
              <a:rPr lang="ar-EG" sz="240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3. العابثون:</a:t>
            </a:r>
          </a:p>
          <a:p>
            <a:pPr marR="0" lvl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tabLst/>
              <a:defRPr/>
            </a:pPr>
            <a:r>
              <a:rPr kumimoji="0" lang="ar-EG" sz="240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أ. المستخدمون.</a:t>
            </a:r>
          </a:p>
          <a:p>
            <a:pPr marR="0" lvl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tabLst/>
              <a:defRPr/>
            </a:pPr>
            <a:r>
              <a:rPr lang="ar-EG" sz="240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ب.الغرباء الذين ليس لهم الحق في إستخدام النظام.</a:t>
            </a:r>
            <a:endParaRPr kumimoji="0" lang="en-US" sz="200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7" name="Picture 2" descr="Cyber Crime | Cyber Media">
            <a:extLst>
              <a:ext uri="{FF2B5EF4-FFF2-40B4-BE49-F238E27FC236}">
                <a16:creationId xmlns:a16="http://schemas.microsoft.com/office/drawing/2014/main" id="{52C4FB16-2ABD-4936-9C04-72A6BC66D0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2559" y="2908324"/>
            <a:ext cx="4027544" cy="237487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2C02FC4-1F7B-4D9A-A660-5A0FBB6662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41</a:t>
            </a:fld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90205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6" name="Picture 2" descr="DRIVE RADIO | Afterschool activities, How to pronounce gif, Circuit board  design">
            <a:extLst>
              <a:ext uri="{FF2B5EF4-FFF2-40B4-BE49-F238E27FC236}">
                <a16:creationId xmlns:a16="http://schemas.microsoft.com/office/drawing/2014/main" id="{EDB7B368-A2EE-4582-8809-5FCF25D1397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1" y="1263246"/>
            <a:ext cx="9135034" cy="421299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27376E63-A78A-BD8F-1A56-52837C863F12}"/>
              </a:ext>
            </a:extLst>
          </p:cNvPr>
          <p:cNvSpPr/>
          <p:nvPr/>
        </p:nvSpPr>
        <p:spPr>
          <a:xfrm>
            <a:off x="2626659" y="2719687"/>
            <a:ext cx="8200316" cy="1418619"/>
          </a:xfrm>
          <a:prstGeom prst="ellipse">
            <a:avLst/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</a:rPr>
              <a:t> 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</a:rPr>
              <a:t>المحور الثاني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2800" b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المجني عليه في الجريمة السيبرانية</a:t>
            </a:r>
            <a:endParaRPr kumimoji="0" lang="ar-EG" sz="2800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7ADE5DD-AB67-4232-B88B-9E6CCDA4E2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42</a:t>
            </a:fld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71030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691353"/>
            <a:ext cx="4128422" cy="5574308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50076" y="916593"/>
            <a:ext cx="9345750" cy="5169547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1747520" y="1209346"/>
            <a:ext cx="8953041" cy="42914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</a:rPr>
              <a:t>المحور الثاني: المجني عليه في الجرائم السيبرانية:</a:t>
            </a:r>
          </a:p>
          <a:p>
            <a:pPr marL="0" marR="0" lvl="0" indent="0" algn="ctr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kumimoji="0" lang="ar-EG" sz="2000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ar-SA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المنشآت المالية والقطاعات الحكومية.</a:t>
            </a:r>
            <a:endParaRPr kumimoji="0" lang="ar-EG" sz="2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0" i="0" u="none" strike="noStrike" kern="1200" cap="none" spc="0" normalizeH="0" baseline="0" noProof="0">
                <a:ln>
                  <a:noFill/>
                </a:ln>
                <a:solidFill>
                  <a:srgbClr val="101000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</a:rPr>
              <a:t>2. </a:t>
            </a:r>
            <a:r>
              <a:rPr kumimoji="0" lang="ar-SA" sz="2000" b="0" i="0" u="none" strike="noStrike" kern="1200" cap="none" spc="0" normalizeH="0" baseline="0" noProof="0">
                <a:ln>
                  <a:noFill/>
                </a:ln>
                <a:solidFill>
                  <a:srgbClr val="101000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</a:rPr>
              <a:t>المنشآت التجارية والصناعية.</a:t>
            </a:r>
            <a:endParaRPr kumimoji="0" lang="ar-EG" sz="2000" b="0" i="0" u="none" strike="noStrike" kern="1200" cap="none" spc="0" normalizeH="0" baseline="0" noProof="0">
              <a:ln>
                <a:noFill/>
              </a:ln>
              <a:solidFill>
                <a:srgbClr val="101000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marL="342900" marR="0" lvl="0" indent="-34290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0" i="0" u="none" strike="noStrike" kern="1200" cap="none" spc="0" normalizeH="0" baseline="0" noProof="0">
                <a:ln>
                  <a:noFill/>
                </a:ln>
                <a:solidFill>
                  <a:srgbClr val="121200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</a:rPr>
              <a:t>3. </a:t>
            </a:r>
            <a:r>
              <a:rPr kumimoji="0" lang="ar-SA" sz="2000" b="0" i="0" u="none" strike="noStrike" kern="1200" cap="none" spc="0" normalizeH="0" baseline="0" noProof="0">
                <a:ln>
                  <a:noFill/>
                </a:ln>
                <a:solidFill>
                  <a:srgbClr val="121200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</a:rPr>
              <a:t>المنشآت العسكرية.</a:t>
            </a:r>
            <a:endParaRPr kumimoji="0" lang="ar-EG" sz="2000" b="0" i="0" u="none" strike="noStrike" kern="1200" cap="none" spc="0" normalizeH="0" baseline="0" noProof="0">
              <a:ln>
                <a:noFill/>
              </a:ln>
              <a:solidFill>
                <a:srgbClr val="121200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0" i="0" u="none" strike="noStrike" kern="1200" cap="none" spc="0" normalizeH="0" baseline="0" noProof="0">
                <a:ln>
                  <a:noFill/>
                </a:ln>
                <a:solidFill>
                  <a:srgbClr val="0D0D00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</a:rPr>
              <a:t>4. </a:t>
            </a:r>
            <a:r>
              <a:rPr kumimoji="0" lang="ar-SA" sz="2000" b="0" i="0" u="none" strike="noStrike" kern="1200" cap="none" spc="0" normalizeH="0" baseline="0" noProof="0">
                <a:ln>
                  <a:noFill/>
                </a:ln>
                <a:solidFill>
                  <a:srgbClr val="0D0D00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</a:rPr>
              <a:t>الأشخاص الطبيعيون. </a:t>
            </a:r>
            <a:r>
              <a:rPr kumimoji="0" lang="ar-SA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lvl="0" indent="0" algn="ctr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kumimoji="0" lang="ar-EG" sz="2000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1" i="0" u="none" strike="noStrike" kern="1200" cap="none" spc="0" normalizeH="0" baseline="0" noProof="0">
                <a:ln>
                  <a:noFill/>
                </a:ln>
                <a:solidFill>
                  <a:srgbClr val="ED7D31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</a:rPr>
              <a:t>    </a:t>
            </a: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7" name="Picture 2" descr="How my father and I became victims of cybercrime' | India News - Times of  India">
            <a:extLst>
              <a:ext uri="{FF2B5EF4-FFF2-40B4-BE49-F238E27FC236}">
                <a16:creationId xmlns:a16="http://schemas.microsoft.com/office/drawing/2014/main" id="{E3ADEBC2-F07F-4C42-BFED-60341E2FDC5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0400" y="2707085"/>
            <a:ext cx="5152370" cy="323432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60BE85-64F0-4395-A3D7-B915A191FE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43</a:t>
            </a:fld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13888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691353"/>
            <a:ext cx="4128422" cy="5574308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50076" y="916593"/>
            <a:ext cx="9345750" cy="5169547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1551464" y="1209346"/>
            <a:ext cx="9149097" cy="3273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kumimoji="0" lang="ar-EG" sz="2800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ar-SA" sz="3600" b="0" i="0" u="none" strike="noStrike" kern="1200" cap="none" spc="0" normalizeH="0" baseline="0" noProof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المنشآت المالية والقطاعات الحكومية.</a:t>
            </a:r>
            <a:endParaRPr kumimoji="0" lang="ar-EG" sz="3600" b="0" i="0" u="none" strike="noStrike" kern="1200" cap="none" spc="0" normalizeH="0" baseline="0" noProof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lvl="0" indent="0" algn="ctr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kumimoji="0" lang="ar-EG" sz="2800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400" b="1" i="0" u="none" strike="noStrike" kern="1200" cap="none" spc="0" normalizeH="0" baseline="0" noProof="0">
                <a:ln>
                  <a:noFill/>
                </a:ln>
                <a:solidFill>
                  <a:srgbClr val="ED7D31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</a:rPr>
              <a:t>    </a:t>
            </a: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6148" name="Picture 4" descr="ESDS - Managed Cloud Data Center in India">
            <a:extLst>
              <a:ext uri="{FF2B5EF4-FFF2-40B4-BE49-F238E27FC236}">
                <a16:creationId xmlns:a16="http://schemas.microsoft.com/office/drawing/2014/main" id="{AC4405C3-9D09-4A25-AD2D-6096237D79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3887" y="2600325"/>
            <a:ext cx="5080548" cy="304832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7C60E3-CBC1-48E7-8E55-D58FBE533D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44</a:t>
            </a:fld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10363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691353"/>
            <a:ext cx="4128422" cy="5574308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45951" y="1168400"/>
            <a:ext cx="9345750" cy="4845373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2447778" y="3193844"/>
            <a:ext cx="4147361" cy="4026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lnSpc>
                <a:spcPct val="107000"/>
              </a:lnSpc>
              <a:spcAft>
                <a:spcPts val="500"/>
              </a:spcAft>
              <a:defRPr/>
            </a:pPr>
            <a:r>
              <a:rPr lang="ar-EG" sz="2000">
                <a:solidFill>
                  <a:srgbClr val="101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2. </a:t>
            </a:r>
            <a:r>
              <a:rPr lang="ar-SA" sz="2000">
                <a:solidFill>
                  <a:srgbClr val="101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المنشآت التجارية والصناعية.</a:t>
            </a:r>
            <a:endParaRPr kumimoji="0" lang="ar-EG" sz="2000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11266" name="Picture 2" descr="Construction Crane GIF - Construction Crane Building - Discover &amp; Share GIFs  | Wallpaper images hd, Building, Gif">
            <a:extLst>
              <a:ext uri="{FF2B5EF4-FFF2-40B4-BE49-F238E27FC236}">
                <a16:creationId xmlns:a16="http://schemas.microsoft.com/office/drawing/2014/main" id="{6532C0EC-72D8-4F1D-960B-85E56CDD3AC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5921" y="1820105"/>
            <a:ext cx="4007484" cy="35528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0FC4B2-7636-4ED2-8856-2FEC426749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45</a:t>
            </a:fld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52424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691353"/>
            <a:ext cx="4128422" cy="5574308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599470" y="997101"/>
            <a:ext cx="9345750" cy="4773780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rtl="1">
              <a:lnSpc>
                <a:spcPct val="107000"/>
              </a:lnSpc>
              <a:spcAft>
                <a:spcPts val="500"/>
              </a:spcAft>
              <a:defRPr/>
            </a:pPr>
            <a:r>
              <a:rPr lang="ar-EG" sz="2800">
                <a:solidFill>
                  <a:srgbClr val="1212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3. </a:t>
            </a:r>
            <a:r>
              <a:rPr lang="ar-SA" sz="2800">
                <a:solidFill>
                  <a:srgbClr val="1212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المنشآت العسكرية.</a:t>
            </a:r>
            <a:endParaRPr lang="ar-EG" sz="2800">
              <a:solidFill>
                <a:srgbClr val="121200"/>
              </a:solidFill>
              <a:latin typeface="Calibri" panose="020F0502020204030204" pitchFamily="34" charset="0"/>
              <a:ea typeface="Times New Roman" panose="02020603050405020304" pitchFamily="18" charset="0"/>
            </a:endParaRPr>
          </a:p>
        </p:txBody>
      </p:sp>
      <p:pic>
        <p:nvPicPr>
          <p:cNvPr id="12290" name="Picture 2" descr="Walkie-Talk - The Base Camp">
            <a:extLst>
              <a:ext uri="{FF2B5EF4-FFF2-40B4-BE49-F238E27FC236}">
                <a16:creationId xmlns:a16="http://schemas.microsoft.com/office/drawing/2014/main" id="{385E8B74-1611-4535-98C9-CE2FAE0A169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5567" y="2184400"/>
            <a:ext cx="4572000" cy="282207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E432F6C-F6B0-430A-B8F3-B086C13A68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46</a:t>
            </a:fld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7593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691353"/>
            <a:ext cx="4128422" cy="5574308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512587" y="883332"/>
            <a:ext cx="9345750" cy="5169547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lang="en-US" sz="2800" b="1">
                <a:solidFill>
                  <a:srgbClr val="1212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4</a:t>
            </a:r>
            <a:r>
              <a:rPr lang="ar-EG" sz="2800" b="1">
                <a:solidFill>
                  <a:srgbClr val="1212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. </a:t>
            </a:r>
            <a:r>
              <a:rPr kumimoji="0" lang="ar-EG" sz="2800" b="0" i="0" u="none" strike="noStrike" kern="1200" cap="none" spc="0" normalizeH="0" baseline="0" noProof="0">
                <a:ln>
                  <a:noFill/>
                </a:ln>
                <a:solidFill>
                  <a:srgbClr val="121200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</a:rPr>
              <a:t>الأشخاص الطبيعيون.</a:t>
            </a:r>
          </a:p>
          <a:p>
            <a:pPr marL="0" marR="0" lvl="0" indent="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lang="ar-EG" sz="2800">
              <a:solidFill>
                <a:srgbClr val="12120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kumimoji="0" lang="ar-EG" sz="2800" b="0" i="0" u="none" strike="noStrike" kern="1200" cap="none" spc="0" normalizeH="0" baseline="0" noProof="0">
              <a:ln>
                <a:noFill/>
              </a:ln>
              <a:solidFill>
                <a:srgbClr val="121200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lang="ar-EG" sz="2800">
              <a:solidFill>
                <a:srgbClr val="12120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kumimoji="0" lang="ar-EG" sz="2800" b="0" i="0" u="none" strike="noStrike" kern="1200" cap="none" spc="0" normalizeH="0" baseline="0" noProof="0">
              <a:ln>
                <a:noFill/>
              </a:ln>
              <a:solidFill>
                <a:srgbClr val="121200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lang="ar-EG" sz="2800">
              <a:solidFill>
                <a:srgbClr val="12120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kumimoji="0" lang="ar-EG" sz="2800" b="0" i="0" u="none" strike="noStrike" kern="1200" cap="none" spc="0" normalizeH="0" baseline="0" noProof="0">
              <a:ln>
                <a:noFill/>
              </a:ln>
              <a:solidFill>
                <a:srgbClr val="121200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2" descr="How my father and I became victims of cybercrime' | India News - Times of  India">
            <a:extLst>
              <a:ext uri="{FF2B5EF4-FFF2-40B4-BE49-F238E27FC236}">
                <a16:creationId xmlns:a16="http://schemas.microsoft.com/office/drawing/2014/main" id="{10C47A51-B5E1-49BD-86A9-65665A0227A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815" y="2615645"/>
            <a:ext cx="5152370" cy="323432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DCB550F-DD57-4BA3-9EA2-D16DC14DF3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47</a:t>
            </a:fld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08158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2050" name="Picture 2" descr="DRIVE RADIO | Afterschool activities, How to pronounce gif, Circuit board  design">
            <a:extLst>
              <a:ext uri="{FF2B5EF4-FFF2-40B4-BE49-F238E27FC236}">
                <a16:creationId xmlns:a16="http://schemas.microsoft.com/office/drawing/2014/main" id="{78971624-9B57-4DF0-B0CE-04648CE88FF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8094" y="1353672"/>
            <a:ext cx="9099177" cy="414169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27376E63-A78A-BD8F-1A56-52837C863F12}"/>
              </a:ext>
            </a:extLst>
          </p:cNvPr>
          <p:cNvSpPr/>
          <p:nvPr/>
        </p:nvSpPr>
        <p:spPr>
          <a:xfrm>
            <a:off x="5096434" y="3011544"/>
            <a:ext cx="2922495" cy="990600"/>
          </a:xfrm>
          <a:prstGeom prst="ellipse">
            <a:avLst/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40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4000" b="1">
                <a:solidFill>
                  <a:srgbClr val="FF0000"/>
                </a:solidFill>
                <a:latin typeface="Alexandria Medium" pitchFamily="2" charset="-78"/>
                <a:ea typeface="Calibri" panose="020F0502020204030204" pitchFamily="34" charset="0"/>
                <a:cs typeface="Alexandria Medium" pitchFamily="2" charset="-78"/>
              </a:rPr>
              <a:t>الخاتمة</a:t>
            </a:r>
            <a:endParaRPr kumimoji="0" lang="ar-EG" sz="3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Medium" pitchFamily="2" charset="-78"/>
              <a:cs typeface="Alexandria Medium" pitchFamily="2" charset="-78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55F3E5F-C67E-40E7-A4E7-1BE59519E9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48</a:t>
            </a:fld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58743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807515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56063" y="1159701"/>
            <a:ext cx="11269579" cy="4538596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IQ" sz="4000" b="1">
                <a:solidFill>
                  <a:srgbClr val="FF0000"/>
                </a:solidFill>
                <a:ea typeface="Calibri" panose="020F0502020204030204" pitchFamily="34" charset="0"/>
                <a:cs typeface="+mj-cs"/>
              </a:rPr>
              <a:t>المراجع</a:t>
            </a:r>
            <a:r>
              <a:rPr lang="ar-IQ" sz="2800" b="1">
                <a:solidFill>
                  <a:srgbClr val="FF0000"/>
                </a:solidFill>
                <a:ea typeface="Calibri" panose="020F0502020204030204" pitchFamily="34" charset="0"/>
                <a:cs typeface="+mj-cs"/>
              </a:rPr>
              <a:t>  </a:t>
            </a:r>
            <a:endParaRPr lang="en-US" sz="2800" b="1">
              <a:solidFill>
                <a:srgbClr val="FF0000"/>
              </a:solidFill>
              <a:ea typeface="Times New Roman" panose="02020603050405020304" pitchFamily="18" charset="0"/>
              <a:cs typeface="+mj-cs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Symbol" panose="05050102010706020507" pitchFamily="18" charset="2"/>
              <a:buChar char=""/>
            </a:pPr>
            <a:r>
              <a:rPr lang="ar-IQ" sz="4000" b="1">
                <a:solidFill>
                  <a:schemeClr val="accent1"/>
                </a:solidFill>
                <a:ea typeface="Calibri" panose="020F0502020204030204" pitchFamily="34" charset="0"/>
                <a:cs typeface="+mj-cs"/>
              </a:rPr>
              <a:t>الكتب</a:t>
            </a:r>
            <a:r>
              <a:rPr lang="ar-IQ" sz="2800" b="1">
                <a:solidFill>
                  <a:schemeClr val="accent1"/>
                </a:solidFill>
                <a:ea typeface="Calibri" panose="020F0502020204030204" pitchFamily="34" charset="0"/>
                <a:cs typeface="+mj-cs"/>
              </a:rPr>
              <a:t>: </a:t>
            </a:r>
            <a:endParaRPr lang="ar-EG" sz="2800">
              <a:solidFill>
                <a:schemeClr val="tx1"/>
              </a:solidFill>
              <a:ea typeface="Calibri" panose="020F0502020204030204" pitchFamily="34" charset="0"/>
              <a:cs typeface="+mj-cs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IQ" sz="200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د. أحمد خليفة الملط ، الجرائم المعلوماتية، الطبعة الأولي، دار الفكر الجامعي / الأسكندرية، سنة 2005.   </a:t>
            </a:r>
            <a:endParaRPr lang="en-US" sz="200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IQ" sz="200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د.  أيمن عبد الحفيظ: { الاتجاهات الفنية والأمنية لمواجهة جرائم المعلوماتية } – بدون دار نشر – الطبعة الأولي – سنة 2005 م .</a:t>
            </a:r>
            <a:endParaRPr lang="en-US" sz="200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IQ" sz="200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د. جميل عبد الباقي الصغير : { القانون الجنائي و التكنولوجيا الحديثة - الجرائم الناشئة عن استخدام الحاسب الآلي - الكتاب الأول - دار النهضة العربية - الطبعة الأولى - سنة ۲۰۱۲.</a:t>
            </a:r>
            <a:endParaRPr lang="en-US" sz="200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IQ" sz="200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د.  عبد الفتاح بيومي حجازي : { مبادئ الإجراءات الجنائية في جرائم الكمبيوتر والإنترنت } - دار الفكر الجامعي – </a:t>
            </a:r>
            <a:r>
              <a:rPr lang="ar-IQ" sz="200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الطبعة</a:t>
            </a:r>
            <a:r>
              <a:rPr lang="ar-IQ" sz="200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الأولى - سنة ٢٠٠٦ م .</a:t>
            </a:r>
            <a:endParaRPr lang="en-US" sz="200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  <a:buSzPts val="1400"/>
            </a:pPr>
            <a:endParaRPr kumimoji="0" lang="ar-EG" sz="2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ea typeface="Times New Roman" panose="02020603050405020304" pitchFamily="18" charset="0"/>
              <a:cs typeface="+mj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B078AE1-1361-47B3-9DDC-554DC66449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0501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807515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82659" y="1523999"/>
            <a:ext cx="11269579" cy="4105835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 typeface="Symbol" panose="05050102010706020507" pitchFamily="18" charset="2"/>
              <a:buChar char=""/>
              <a:tabLst/>
              <a:defRPr/>
            </a:pPr>
            <a:r>
              <a:rPr kumimoji="0" lang="ar-IQ" sz="4000" b="1" i="0" u="none" strike="noStrike" kern="120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الكتب</a:t>
            </a:r>
            <a:r>
              <a:rPr kumimoji="0" lang="ar-IQ" sz="2800" b="1" i="0" u="none" strike="noStrike" kern="120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: </a:t>
            </a:r>
            <a:endParaRPr kumimoji="0" lang="ar-EG" sz="2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80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5. </a:t>
            </a:r>
            <a:r>
              <a:rPr lang="ar-IQ" sz="240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د. محمد علي العريان : [ الجرائم المعلوماتية ] – الدار الجامعية الجديدة للنشر الإلكتروني – الطبعة الأولي – سنة 2004م.</a:t>
            </a:r>
            <a:endParaRPr lang="en-US" sz="240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40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6. </a:t>
            </a:r>
            <a:r>
              <a:rPr lang="ar-IQ" sz="240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د. محمد سامي الشوا : [ ثورة المعلومات وإنعكاستها علي قانون العقوبات ] – دار النهضة العربية – الطبعة الأولي – سنة 1994م.</a:t>
            </a:r>
            <a:endParaRPr lang="en-US" sz="240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400">
                <a:solidFill>
                  <a:schemeClr val="tx1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7. د. مصطفي محمد موسي، (أساليب إجرامية بالتقنية الرقمية – ما هيتها – مكافحتها) – سلسلة اللواء الأمنية في مكافحة الجريمة الإلكترونية -  الطبعة الأولي – مطابع الشرطة للطباعة والنشر والتوزيع – القاهرة – سنة 2003م.</a:t>
            </a:r>
            <a:r>
              <a:rPr lang="ar-EG" sz="240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sz="240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Pts val="1400"/>
              <a:buFontTx/>
              <a:buNone/>
              <a:tabLst/>
              <a:defRPr/>
            </a:pPr>
            <a:endParaRPr kumimoji="0" lang="ar-EG" sz="2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0008161-B8CA-4542-8172-B51D35B91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50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2136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807515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82659" y="1559859"/>
            <a:ext cx="11269579" cy="4035809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Symbol" panose="05050102010706020507" pitchFamily="18" charset="2"/>
              <a:buChar char=""/>
            </a:pPr>
            <a:r>
              <a:rPr lang="ar-IQ" sz="2000" b="1">
                <a:solidFill>
                  <a:schemeClr val="accent1"/>
                </a:solidFill>
                <a:ea typeface="Calibri" panose="020F0502020204030204" pitchFamily="34" charset="0"/>
              </a:rPr>
              <a:t>الرسائل:</a:t>
            </a:r>
            <a:endParaRPr lang="ar-EG" sz="2000" b="1">
              <a:solidFill>
                <a:schemeClr val="accent1"/>
              </a:solidFill>
              <a:ea typeface="Calibri" panose="020F0502020204030204" pitchFamily="34" charset="0"/>
            </a:endParaRP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r-EG" sz="200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8. </a:t>
            </a:r>
            <a:r>
              <a:rPr lang="ar-IQ" sz="200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د. أسماء رويعي : [ الحق في حرمة الحياة الخاصة في مواجهة الجرائم المعلوماتية ]، رسالة دكتوراة، كلية الحقوق، جامعة القاهرة ، سنة 2013م.</a:t>
            </a:r>
            <a:endParaRPr lang="en-US" sz="200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r-EG" sz="2000">
                <a:solidFill>
                  <a:schemeClr val="tx1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</a:rPr>
              <a:t>9. </a:t>
            </a:r>
            <a:r>
              <a:rPr lang="ar-IQ" sz="2000">
                <a:solidFill>
                  <a:schemeClr val="tx1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</a:rPr>
              <a:t>د. أيمن عبد الحفيظ عبد الحميد سليمان، الأحكام الموضوعية للقانون الجنائي والجرائم المعلوماتية، رسالة ماجستير – كلية الحقوق – جامعة القاهرة – 2010 .  </a:t>
            </a:r>
            <a:endParaRPr lang="en-US" sz="200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000">
                <a:solidFill>
                  <a:schemeClr val="tx1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10. </a:t>
            </a:r>
            <a:r>
              <a:rPr lang="ar-IQ" sz="2000">
                <a:solidFill>
                  <a:schemeClr val="tx1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د. أيمن عبد الله فكري، جرائم نظم المعلومات، رسالة دكتوراه، كلية الحقوق، جامعة المنصورة، سنة 2005.  </a:t>
            </a:r>
            <a:endParaRPr lang="en-US" sz="200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00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11. </a:t>
            </a:r>
            <a:r>
              <a:rPr lang="ar-IQ" sz="200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د. نائلة عادل محمد فريد قورة : [ جرائم الحاسب الإقتصادية ] – رسالة دكتوراة – جامعة القاهرة – 2003م. </a:t>
            </a:r>
            <a:endParaRPr lang="en-US" sz="200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000">
                <a:solidFill>
                  <a:schemeClr val="tx1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12. </a:t>
            </a:r>
            <a:r>
              <a:rPr lang="ar-IQ" sz="2000">
                <a:solidFill>
                  <a:schemeClr val="tx1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د. مني فتحي أحمد عبد الكريم : ( الجريمة عبر الشبكة الدولية للمعلومات صورها ومشاكل إثباتها ) – رسالة دكتوراة – كلية الحقوق – جامعة القاهرة – 2008 .</a:t>
            </a:r>
            <a:endParaRPr lang="en-US" sz="200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DA73B1B-D0FA-4C2C-B24A-7BB0C52981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51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5722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807515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308847" y="1775012"/>
            <a:ext cx="10162202" cy="3565366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Symbol" panose="05050102010706020507" pitchFamily="18" charset="2"/>
              <a:buChar char=""/>
            </a:pPr>
            <a:r>
              <a:rPr lang="ar-IQ" sz="2400" b="1">
                <a:solidFill>
                  <a:schemeClr val="accent1"/>
                </a:solidFill>
                <a:ea typeface="Calibri" panose="020F0502020204030204" pitchFamily="34" charset="0"/>
              </a:rPr>
              <a:t>الدوريات والمؤتمرات:</a:t>
            </a:r>
            <a:endParaRPr lang="ar-EG" sz="2400" b="1">
              <a:solidFill>
                <a:schemeClr val="accent1"/>
              </a:solidFill>
              <a:ea typeface="Calibri" panose="020F0502020204030204" pitchFamily="34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40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13. </a:t>
            </a:r>
            <a:r>
              <a:rPr lang="ar-IQ" sz="240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د. ذياب البداينة: { أمن المعلومات } - مجلة دراسات مستقبلية – السنة السادسة - العدد الثامن يوليو ۲۰۰۳م .</a:t>
            </a:r>
            <a:endParaRPr lang="en-US" sz="240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457200" marR="0" algn="just" rtl="1">
              <a:spcBef>
                <a:spcPts val="0"/>
              </a:spcBef>
              <a:spcAft>
                <a:spcPts val="500"/>
              </a:spcAft>
            </a:pPr>
            <a:r>
              <a:rPr lang="ar-IQ" sz="240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[ الجرائم الإلكترونية : المفهوم والأسباب ] -   ورقة علمية مقدمة في الملتقي العلمي بعنوان الجرائم المستحدثة في ظل المتغيرات والتحويلات الإقليمية و الدولية خلال الفترة من 2 – 4 / 9 / 2014 م – عمان – الأردن.</a:t>
            </a:r>
            <a:endParaRPr lang="en-US" sz="240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3B4141F-B596-47BD-B1E0-B0877B42E8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52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7992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807515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82659" y="1229458"/>
            <a:ext cx="11269579" cy="4399082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Font typeface="Symbol" panose="05050102010706020507" pitchFamily="18" charset="2"/>
              <a:buChar char=""/>
            </a:pPr>
            <a:r>
              <a:rPr lang="ar-EG" sz="2000" b="1">
                <a:solidFill>
                  <a:schemeClr val="accent1"/>
                </a:solidFill>
                <a:ea typeface="Calibri" panose="020F0502020204030204" pitchFamily="34" charset="0"/>
              </a:rPr>
              <a:t>مواقع إلكترونية:</a:t>
            </a: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EG" sz="200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14. </a:t>
            </a:r>
            <a:r>
              <a:rPr lang="ar-IQ" sz="200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محمد محمد صالح الألفي : [ أنماط جرائم الإنترنت ] – بحث منشور علي موقع</a:t>
            </a:r>
            <a:endParaRPr lang="en-US" sz="200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457200" rtl="1">
              <a:lnSpc>
                <a:spcPct val="107000"/>
              </a:lnSpc>
              <a:spcAft>
                <a:spcPts val="500"/>
              </a:spcAft>
            </a:pPr>
            <a:r>
              <a:rPr lang="en-US" sz="2000" u="sng">
                <a:solidFill>
                  <a:srgbClr val="0563C1"/>
                </a:solidFill>
                <a:latin typeface="Calibri" panose="020F0502020204030204" pitchFamily="34" charset="0"/>
                <a:ea typeface="Calibri" panose="020F050202020403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www.eastlaws.com</a:t>
            </a:r>
            <a:endParaRPr lang="en-US" sz="200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EG" sz="2000">
                <a:solidFill>
                  <a:schemeClr val="tx1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</a:rPr>
              <a:t>15. </a:t>
            </a:r>
            <a:r>
              <a:rPr lang="ar-IQ" sz="2000">
                <a:solidFill>
                  <a:schemeClr val="tx1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</a:rPr>
              <a:t>الدكتور حسين بن سعيد بن سيف الغافري: { أثر شبكة الإنترنت علي حرمة الحياة الخاصة } - بحث منشور علي موقع</a:t>
            </a:r>
            <a:endParaRPr lang="en-US" sz="200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500"/>
              </a:spcAft>
            </a:pPr>
            <a:r>
              <a:rPr lang="en-US" sz="2000" u="sng">
                <a:solidFill>
                  <a:srgbClr val="0563C1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http://www.atsdp.com</a:t>
            </a:r>
            <a:endParaRPr lang="en-US" sz="200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R="0" lvl="0" algn="r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EG" sz="2000">
                <a:solidFill>
                  <a:schemeClr val="tx1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</a:rPr>
              <a:t>16. </a:t>
            </a:r>
            <a:r>
              <a:rPr lang="ar-IQ" sz="2000">
                <a:solidFill>
                  <a:schemeClr val="tx1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</a:rPr>
              <a:t>ضیاء هاشم: { قرصنة الإلكترونية عصر جديد من الجرائم } - مقال منشور علي موقع</a:t>
            </a:r>
            <a:endParaRPr lang="en-US" sz="200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en-US" sz="2000" u="sng">
                <a:solidFill>
                  <a:srgbClr val="0563C1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http://www.elaphblog.com</a:t>
            </a:r>
            <a:endParaRPr lang="ar-EG" sz="2000" u="sng">
              <a:solidFill>
                <a:srgbClr val="0563C1"/>
              </a:solidFill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 algn="just" rtl="1">
              <a:lnSpc>
                <a:spcPct val="107000"/>
              </a:lnSpc>
              <a:spcAft>
                <a:spcPts val="500"/>
              </a:spcAft>
              <a:buFont typeface="Symbol" panose="05050102010706020507" pitchFamily="18" charset="2"/>
              <a:buChar char=""/>
              <a:defRPr/>
            </a:pPr>
            <a:r>
              <a:rPr lang="ar-EG" sz="2000" b="1">
                <a:solidFill>
                  <a:srgbClr val="4472C4"/>
                </a:solidFill>
                <a:latin typeface="Calibri" panose="020F0502020204030204"/>
                <a:ea typeface="Calibri" panose="020F0502020204030204" pitchFamily="34" charset="0"/>
              </a:rPr>
              <a:t>مرجع مترجم:</a:t>
            </a:r>
            <a:endParaRPr lang="en-US" sz="2000" b="1">
              <a:solidFill>
                <a:srgbClr val="4472C4"/>
              </a:solidFill>
              <a:latin typeface="Calibri" panose="020F0502020204030204"/>
              <a:ea typeface="Calibri" panose="020F0502020204030204" pitchFamily="34" charset="0"/>
            </a:endParaRPr>
          </a:p>
          <a:p>
            <a:pPr lvl="0" algn="just" rtl="1">
              <a:lnSpc>
                <a:spcPct val="107000"/>
              </a:lnSpc>
              <a:spcAft>
                <a:spcPts val="500"/>
              </a:spcAft>
              <a:buSzPts val="1400"/>
              <a:defRPr/>
            </a:pPr>
            <a:r>
              <a:rPr lang="ar-EG" sz="200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17. ملخص الترجمة العربية لمرشد الأمم المتحدة لعام 1999م، ( التحكم في جرائم الحاسوب وردعها – المراقبة الدولية للسياسة الجنائية ) ، ترجمة وعرض د. عمر محمد بن يونس – دار النهضة العربية – الطبعة الأولي – سنة 2005م.  </a:t>
            </a:r>
            <a:endParaRPr lang="ar-EG" sz="2000" u="sng">
              <a:solidFill>
                <a:srgbClr val="0563C1"/>
              </a:solidFill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CD12C9D-4550-4778-8766-911AE5475C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53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5144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807515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82659" y="1229458"/>
            <a:ext cx="11269579" cy="4399082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Font typeface="Symbol" panose="05050102010706020507" pitchFamily="18" charset="2"/>
              <a:buChar char=""/>
            </a:pPr>
            <a:r>
              <a:rPr lang="ar-EG" sz="2000" b="1">
                <a:solidFill>
                  <a:schemeClr val="accent1"/>
                </a:solidFill>
                <a:ea typeface="Calibri" panose="020F0502020204030204" pitchFamily="34" charset="0"/>
              </a:rPr>
              <a:t>مواقع إلكترونية:</a:t>
            </a: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EG" sz="200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14. </a:t>
            </a:r>
            <a:r>
              <a:rPr lang="ar-IQ" sz="200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محمد محمد صالح الألفي : [ أنماط جرائم الإنترنت ] – بحث منشور علي موقع</a:t>
            </a:r>
            <a:endParaRPr lang="en-US" sz="200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457200" rtl="1">
              <a:lnSpc>
                <a:spcPct val="107000"/>
              </a:lnSpc>
              <a:spcAft>
                <a:spcPts val="500"/>
              </a:spcAft>
            </a:pPr>
            <a:r>
              <a:rPr lang="en-US" sz="2000" u="sng">
                <a:solidFill>
                  <a:srgbClr val="0563C1"/>
                </a:solidFill>
                <a:latin typeface="Calibri" panose="020F0502020204030204" pitchFamily="34" charset="0"/>
                <a:ea typeface="Calibri" panose="020F050202020403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www.eastlaws.com</a:t>
            </a:r>
            <a:endParaRPr lang="en-US" sz="200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EG" sz="2000">
                <a:solidFill>
                  <a:schemeClr val="tx1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</a:rPr>
              <a:t>15. </a:t>
            </a:r>
            <a:r>
              <a:rPr lang="ar-IQ" sz="2000">
                <a:solidFill>
                  <a:schemeClr val="tx1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</a:rPr>
              <a:t>الدكتور حسين بن سعيد بن سيف الغافري: { أثر شبكة الإنترنت علي حرمة الحياة الخاصة } - بحث منشور علي موقع</a:t>
            </a:r>
            <a:endParaRPr lang="en-US" sz="200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500"/>
              </a:spcAft>
            </a:pPr>
            <a:r>
              <a:rPr lang="en-US" sz="2000" u="sng">
                <a:solidFill>
                  <a:srgbClr val="0563C1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http://www.atsdp.com</a:t>
            </a:r>
            <a:endParaRPr lang="en-US" sz="200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R="0" lvl="0" algn="r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EG" sz="2000">
                <a:solidFill>
                  <a:schemeClr val="tx1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</a:rPr>
              <a:t>16. </a:t>
            </a:r>
            <a:r>
              <a:rPr lang="ar-IQ" sz="2000">
                <a:solidFill>
                  <a:schemeClr val="tx1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</a:rPr>
              <a:t>ضیاء هاشم: { قرصنة الإلكترونية عصر جديد من الجرائم } - مقال منشور علي موقع</a:t>
            </a:r>
            <a:endParaRPr lang="en-US" sz="200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en-US" sz="2000" u="sng">
                <a:solidFill>
                  <a:srgbClr val="0563C1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http://www.elaphblog.com</a:t>
            </a:r>
            <a:endParaRPr lang="ar-EG" sz="2000" u="sng">
              <a:solidFill>
                <a:srgbClr val="0563C1"/>
              </a:solidFill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 algn="just" rtl="1">
              <a:lnSpc>
                <a:spcPct val="107000"/>
              </a:lnSpc>
              <a:spcAft>
                <a:spcPts val="500"/>
              </a:spcAft>
              <a:buFont typeface="Symbol" panose="05050102010706020507" pitchFamily="18" charset="2"/>
              <a:buChar char=""/>
              <a:defRPr/>
            </a:pPr>
            <a:r>
              <a:rPr lang="ar-EG" sz="2000" b="1">
                <a:solidFill>
                  <a:srgbClr val="4472C4"/>
                </a:solidFill>
                <a:latin typeface="Calibri" panose="020F0502020204030204"/>
                <a:ea typeface="Calibri" panose="020F0502020204030204" pitchFamily="34" charset="0"/>
              </a:rPr>
              <a:t>مرجع مترجم:</a:t>
            </a:r>
            <a:endParaRPr lang="en-US" sz="2000" b="1">
              <a:solidFill>
                <a:srgbClr val="4472C4"/>
              </a:solidFill>
              <a:latin typeface="Calibri" panose="020F0502020204030204"/>
              <a:ea typeface="Calibri" panose="020F0502020204030204" pitchFamily="34" charset="0"/>
            </a:endParaRPr>
          </a:p>
          <a:p>
            <a:pPr lvl="0" algn="just" rtl="1">
              <a:lnSpc>
                <a:spcPct val="107000"/>
              </a:lnSpc>
              <a:spcAft>
                <a:spcPts val="500"/>
              </a:spcAft>
              <a:buSzPts val="1400"/>
              <a:defRPr/>
            </a:pPr>
            <a:r>
              <a:rPr lang="ar-EG" sz="200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17. ملخص الترجمة العربية لمرشد الأمم المتحدة لعام 1999م، ( التحكم في جرائم الحاسوب وردعها – المراقبة الدولية للسياسة الجنائية ) ، ترجمة وعرض د. عمر محمد بن يونس – دار النهضة العربية – الطبعة الأولي – سنة 2005م.  </a:t>
            </a:r>
            <a:endParaRPr lang="ar-EG" sz="2000" u="sng">
              <a:solidFill>
                <a:srgbClr val="0563C1"/>
              </a:solidFill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5" name="Audio 1">
            <a:hlinkClick r:id="" action="ppaction://media"/>
            <a:extLst>
              <a:ext uri="{FF2B5EF4-FFF2-40B4-BE49-F238E27FC236}">
                <a16:creationId xmlns:a16="http://schemas.microsoft.com/office/drawing/2014/main" id="{C94DC928-444B-4A2F-B949-3E7CF7F5C23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552238" y="6218238"/>
            <a:ext cx="487362" cy="487362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98B6F25-DE11-42AD-9FB3-919EB11E74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54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15127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11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5186776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24066" y="1127991"/>
            <a:ext cx="9532523" cy="5181818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73D77FC-36FD-4F36-8EF0-C8AAB860E6A3}"/>
              </a:ext>
            </a:extLst>
          </p:cNvPr>
          <p:cNvSpPr txBox="1"/>
          <p:nvPr/>
        </p:nvSpPr>
        <p:spPr>
          <a:xfrm>
            <a:off x="1660466" y="1430638"/>
            <a:ext cx="7589904" cy="470898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ar-IQ" sz="2800"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160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1. </a:t>
            </a:r>
            <a:r>
              <a:rPr lang="en-US" sz="160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  <a:hlinkClick r:id="rId4"/>
              </a:rPr>
              <a:t>http://www.indianmediacouncil.in</a:t>
            </a:r>
            <a:endParaRPr lang="en-US" sz="1600">
              <a:latin typeface="Alexandria Medium" pitchFamily="2" charset="-78"/>
              <a:ea typeface="Times New Roman" panose="02020603050405020304" pitchFamily="18" charset="0"/>
              <a:cs typeface="Alexandria Medium" pitchFamily="2" charset="-78"/>
            </a:endParaRPr>
          </a:p>
          <a:p>
            <a:r>
              <a:rPr lang="en-US" sz="160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2,4 </a:t>
            </a:r>
            <a:r>
              <a:rPr lang="en-US" sz="160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  <a:hlinkClick r:id="rId5"/>
              </a:rPr>
              <a:t>https://www.pinterest.com/pin/221098662934089008/</a:t>
            </a:r>
            <a:endParaRPr lang="ar-EG" sz="1600">
              <a:latin typeface="Alexandria Medium" pitchFamily="2" charset="-78"/>
              <a:ea typeface="Times New Roman" panose="02020603050405020304" pitchFamily="18" charset="0"/>
              <a:cs typeface="Alexandria Medium" pitchFamily="2" charset="-78"/>
            </a:endParaRPr>
          </a:p>
          <a:p>
            <a:pPr marL="342900" indent="-342900">
              <a:buAutoNum type="arabicPeriod" startAt="3"/>
            </a:pPr>
            <a:r>
              <a:rPr lang="en-US" sz="160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  <a:hlinkClick r:id="rId6"/>
              </a:rPr>
              <a:t>https://in.pinterest.com/pin/pinterest--667517975999272064/</a:t>
            </a:r>
            <a:endParaRPr lang="en-US" sz="1600">
              <a:latin typeface="Alexandria Medium" pitchFamily="2" charset="-78"/>
              <a:ea typeface="Times New Roman" panose="02020603050405020304" pitchFamily="18" charset="0"/>
              <a:cs typeface="Alexandria Medium" pitchFamily="2" charset="-78"/>
            </a:endParaRPr>
          </a:p>
          <a:p>
            <a:r>
              <a:rPr lang="en-US" sz="160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5. </a:t>
            </a:r>
            <a:r>
              <a:rPr lang="en-US" sz="160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  <a:hlinkClick r:id="rId7"/>
              </a:rPr>
              <a:t>https://fivetalents.co.uk/cyber-security-essentials-2019-are-you-secure</a:t>
            </a:r>
            <a:endParaRPr lang="en-US" sz="1600">
              <a:latin typeface="Alexandria Medium" pitchFamily="2" charset="-78"/>
              <a:ea typeface="Times New Roman" panose="02020603050405020304" pitchFamily="18" charset="0"/>
              <a:cs typeface="Alexandria Medium" pitchFamily="2" charset="-78"/>
            </a:endParaRPr>
          </a:p>
          <a:p>
            <a:r>
              <a:rPr lang="en-US" sz="160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6. </a:t>
            </a:r>
            <a:r>
              <a:rPr lang="en-US" sz="160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  <a:hlinkClick r:id="rId8"/>
              </a:rPr>
              <a:t>https://timesofindia.indiatimes.com/india/how-my-father-and-i-became-victims-of-cybercrime/articleshow/88833374.cms</a:t>
            </a:r>
            <a:endParaRPr lang="ar-EG" sz="1600">
              <a:latin typeface="Alexandria Medium" pitchFamily="2" charset="-78"/>
              <a:ea typeface="Times New Roman" panose="02020603050405020304" pitchFamily="18" charset="0"/>
              <a:cs typeface="Alexandria Medium" pitchFamily="2" charset="-78"/>
            </a:endParaRPr>
          </a:p>
          <a:p>
            <a:r>
              <a:rPr lang="en-US" sz="160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7 : 9 </a:t>
            </a:r>
            <a:r>
              <a:rPr lang="en-US" sz="160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  <a:hlinkClick r:id="rId9"/>
              </a:rPr>
              <a:t>https://cybersafetybyhk.wordpress.com/cyber-crime/</a:t>
            </a:r>
            <a:endParaRPr lang="en-US" sz="1600">
              <a:latin typeface="Alexandria Medium" pitchFamily="2" charset="-78"/>
              <a:ea typeface="Times New Roman" panose="02020603050405020304" pitchFamily="18" charset="0"/>
              <a:cs typeface="Alexandria Medium" pitchFamily="2" charset="-78"/>
            </a:endParaRPr>
          </a:p>
          <a:p>
            <a:r>
              <a:rPr lang="en-US" sz="160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10. </a:t>
            </a:r>
            <a:r>
              <a:rPr lang="en-US" sz="160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  <a:hlinkClick r:id="rId10"/>
              </a:rPr>
              <a:t>https://medium.com/catalysts-reachout/cyber-crime-and-cyber-security-bb0cad81e0a</a:t>
            </a:r>
            <a:endParaRPr lang="en-US" sz="1600">
              <a:latin typeface="Alexandria Medium" pitchFamily="2" charset="-78"/>
              <a:ea typeface="Times New Roman" panose="02020603050405020304" pitchFamily="18" charset="0"/>
              <a:cs typeface="Alexandria Medium" pitchFamily="2" charset="-78"/>
            </a:endParaRPr>
          </a:p>
          <a:p>
            <a:r>
              <a:rPr lang="en-US" sz="160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11</a:t>
            </a:r>
            <a:r>
              <a:rPr lang="ar-EG" sz="160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: </a:t>
            </a:r>
            <a:r>
              <a:rPr lang="en-US" sz="160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 </a:t>
            </a:r>
            <a:r>
              <a:rPr lang="ar-EG" sz="160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18 </a:t>
            </a:r>
            <a:r>
              <a:rPr lang="en-US" sz="160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  <a:hlinkClick r:id="rId11"/>
              </a:rPr>
              <a:t>https://www.avast.com/c-cybercrime</a:t>
            </a:r>
            <a:endParaRPr lang="ar-EG" sz="1600">
              <a:latin typeface="Alexandria Medium" pitchFamily="2" charset="-78"/>
              <a:ea typeface="Times New Roman" panose="02020603050405020304" pitchFamily="18" charset="0"/>
              <a:cs typeface="Alexandria Medium" pitchFamily="2" charset="-78"/>
            </a:endParaRPr>
          </a:p>
          <a:p>
            <a:r>
              <a:rPr lang="en-US" sz="160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19 : 26 </a:t>
            </a:r>
            <a:r>
              <a:rPr lang="en-US" sz="160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  <a:hlinkClick r:id="rId12"/>
              </a:rPr>
              <a:t>https://www.reveantivirus.com/en/computer-security-threats/cybercrime</a:t>
            </a:r>
            <a:endParaRPr lang="ar-EG" sz="1600">
              <a:latin typeface="Alexandria Medium" pitchFamily="2" charset="-78"/>
              <a:ea typeface="Times New Roman" panose="02020603050405020304" pitchFamily="18" charset="0"/>
              <a:cs typeface="Alexandria Medium" pitchFamily="2" charset="-78"/>
            </a:endParaRPr>
          </a:p>
          <a:p>
            <a:r>
              <a:rPr lang="ar-EG" sz="160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28</a:t>
            </a:r>
            <a:r>
              <a:rPr lang="en-US" sz="160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 : 30 </a:t>
            </a:r>
            <a:r>
              <a:rPr lang="en-US" sz="160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  <a:hlinkClick r:id="rId13"/>
              </a:rPr>
              <a:t>https://www.deccanherald.com/india/cybercrime-sees-20-rise-up-2076593</a:t>
            </a:r>
            <a:endParaRPr lang="en-US" sz="1600">
              <a:latin typeface="Alexandria Medium" pitchFamily="2" charset="-78"/>
              <a:ea typeface="Times New Roman" panose="02020603050405020304" pitchFamily="18" charset="0"/>
              <a:cs typeface="Alexandria Medium" pitchFamily="2" charset="-78"/>
            </a:endParaRPr>
          </a:p>
          <a:p>
            <a:r>
              <a:rPr lang="en-US" sz="160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45. </a:t>
            </a:r>
            <a:r>
              <a:rPr lang="en-US" sz="160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  <a:hlinkClick r:id="rId14"/>
              </a:rPr>
              <a:t>https://www.esds.co.in/community_cloud</a:t>
            </a:r>
            <a:endParaRPr lang="en-US" sz="1600">
              <a:latin typeface="Alexandria Medium" pitchFamily="2" charset="-78"/>
              <a:ea typeface="Times New Roman" panose="02020603050405020304" pitchFamily="18" charset="0"/>
              <a:cs typeface="Alexandria Medium" pitchFamily="2" charset="-78"/>
            </a:endParaRPr>
          </a:p>
          <a:p>
            <a:r>
              <a:rPr lang="en-US" sz="160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  <a:hlinkClick r:id="rId15"/>
              </a:rPr>
              <a:t>46. https://www.pinterest.com/pin/construction-crane-gif-construction-crane-building-discover-share-gifs--758012181037514726/</a:t>
            </a:r>
            <a:endParaRPr lang="en-US" sz="1600">
              <a:latin typeface="Alexandria Medium" pitchFamily="2" charset="-78"/>
              <a:ea typeface="Times New Roman" panose="02020603050405020304" pitchFamily="18" charset="0"/>
              <a:cs typeface="Alexandria Medium" pitchFamily="2" charset="-78"/>
            </a:endParaRPr>
          </a:p>
          <a:p>
            <a:r>
              <a:rPr lang="ar-EG" sz="160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47</a:t>
            </a:r>
            <a:r>
              <a:rPr lang="en-US" sz="160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. </a:t>
            </a:r>
            <a:r>
              <a:rPr lang="en-US" sz="160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  <a:hlinkClick r:id="rId16"/>
              </a:rPr>
              <a:t>https://totalmayhemgames.com/walkie-talk-the-base-camp/</a:t>
            </a:r>
            <a:endParaRPr lang="en-US" sz="1600">
              <a:latin typeface="Alexandria Medium" pitchFamily="2" charset="-78"/>
              <a:ea typeface="Times New Roman" panose="02020603050405020304" pitchFamily="18" charset="0"/>
              <a:cs typeface="Alexandria Medium" pitchFamily="2" charset="-78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5218D6D-E519-4437-AA45-20FDDC38E0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55</a:t>
            </a:fld>
            <a:endParaRPr lang="en-US"/>
          </a:p>
        </p:txBody>
      </p:sp>
      <p:sp>
        <p:nvSpPr>
          <p:cNvPr id="6" name="Rounded Rectangle 12">
            <a:extLst>
              <a:ext uri="{FF2B5EF4-FFF2-40B4-BE49-F238E27FC236}">
                <a16:creationId xmlns:a16="http://schemas.microsoft.com/office/drawing/2014/main" id="{B964F6DC-70EB-48E0-8842-B79B2B12FF82}"/>
              </a:ext>
            </a:extLst>
          </p:cNvPr>
          <p:cNvSpPr/>
          <p:nvPr/>
        </p:nvSpPr>
        <p:spPr>
          <a:xfrm>
            <a:off x="8380483" y="1123033"/>
            <a:ext cx="2790857" cy="1105517"/>
          </a:xfrm>
          <a:prstGeom prst="roundRect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rtl="1"/>
            <a:r>
              <a:rPr lang="ar-EG" sz="2400">
                <a:solidFill>
                  <a:prstClr val="white"/>
                </a:solidFill>
                <a:latin typeface="Alexandria Medium" pitchFamily="2" charset="-78"/>
                <a:ea typeface="Calibri" panose="020F0502020204030204" pitchFamily="34" charset="0"/>
                <a:cs typeface="Alexandria Medium" pitchFamily="2" charset="-78"/>
              </a:rPr>
              <a:t>روابط الصور المستخدمة </a:t>
            </a:r>
            <a:endParaRPr lang="en-US" sz="2400">
              <a:solidFill>
                <a:prstClr val="white"/>
              </a:solidFill>
              <a:latin typeface="Alexandria Medium" pitchFamily="2" charset="-78"/>
              <a:ea typeface="Calibri" panose="020F0502020204030204" pitchFamily="34" charset="0"/>
              <a:cs typeface="Alexandria Medium" pitchFamily="2" charset="-78"/>
            </a:endParaRPr>
          </a:p>
          <a:p>
            <a:pPr lvl="0" algn="ctr" rtl="1"/>
            <a:r>
              <a:rPr lang="ar-EG" sz="2400">
                <a:solidFill>
                  <a:prstClr val="white"/>
                </a:solidFill>
                <a:latin typeface="Alexandria Medium" pitchFamily="2" charset="-78"/>
                <a:ea typeface="Calibri" panose="020F0502020204030204" pitchFamily="34" charset="0"/>
                <a:cs typeface="Alexandria Medium" pitchFamily="2" charset="-78"/>
              </a:rPr>
              <a:t>في المحاضرة :</a:t>
            </a: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 Medium" pitchFamily="2" charset="-78"/>
              <a:ea typeface="Times New Roman" panose="02020603050405020304" pitchFamily="18" charset="0"/>
              <a:cs typeface="Alexandria Medium" pitchFamily="2" charset="-78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71015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6" name="Picture 2" descr="DRIVE RADIO | Afterschool activities, How to pronounce gif, Circuit board  design">
            <a:extLst>
              <a:ext uri="{FF2B5EF4-FFF2-40B4-BE49-F238E27FC236}">
                <a16:creationId xmlns:a16="http://schemas.microsoft.com/office/drawing/2014/main" id="{41BDE273-2A63-4897-8D6E-FB2C437592C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1" y="1263246"/>
            <a:ext cx="9135034" cy="421299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27376E63-A78A-BD8F-1A56-52837C863F12}"/>
              </a:ext>
            </a:extLst>
          </p:cNvPr>
          <p:cNvSpPr/>
          <p:nvPr/>
        </p:nvSpPr>
        <p:spPr>
          <a:xfrm>
            <a:off x="3859906" y="2805954"/>
            <a:ext cx="5670174" cy="1258046"/>
          </a:xfrm>
          <a:prstGeom prst="ellipse">
            <a:avLst/>
          </a:prstGeom>
          <a:solidFill>
            <a:schemeClr val="bg1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marR="0" algn="ctr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SA" sz="1600" b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تم بحمد الله </a:t>
            </a:r>
            <a:endParaRPr lang="ar-EG" sz="1600" b="1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457200" marR="0" algn="ctr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SA" sz="1600" b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الإنتهاء من شرح المحاضرة ا</a:t>
            </a:r>
            <a:r>
              <a:rPr lang="ar-EG" sz="1600" b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لسادسة</a:t>
            </a:r>
            <a:endParaRPr lang="en-US" sz="160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ctr" rtl="1"/>
            <a:r>
              <a:rPr lang="en-US" sz="1600" b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   </a:t>
            </a:r>
            <a:r>
              <a:rPr lang="ar-SA" sz="1600" b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مع تمنياتي بالتوفيق د. أسماء رويعي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B57564F-287D-4BD2-B4BA-E0E76F90AD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56</a:t>
            </a:fld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69801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/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2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3">
      <a:majorFont>
        <a:latin typeface="Alexandria"/>
        <a:ea typeface=""/>
        <a:cs typeface="Alexandria"/>
      </a:majorFont>
      <a:minorFont>
        <a:latin typeface="Alexandria"/>
        <a:ea typeface=""/>
        <a:cs typeface="Alexandria Medium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b69ce7a49db56c7ed276051354650032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d7f54842b1d4dd5996fa5a2e205f42e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2ef5781-8f8c-4057-974c-55245c1549f7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2740A8D-8BE7-4A1F-8111-BDB0BC79D3FB}">
  <ds:schemaRefs>
    <ds:schemaRef ds:uri="49100919-8a76-4266-be0c-7dc583902cb4"/>
    <ds:schemaRef ds:uri="d13aca44-ef33-4cf4-9980-7f0b00e6eeb9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A2D38008-1D78-4C2F-9AF7-422EDCE3D081}">
  <ds:schemaRefs>
    <ds:schemaRef ds:uri="49100919-8a76-4266-be0c-7dc583902cb4"/>
    <ds:schemaRef ds:uri="d13aca44-ef33-4cf4-9980-7f0b00e6eeb9"/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035F0746-B50E-4BAA-B091-E01CD35311C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57</Slides>
  <Notes>56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57</vt:i4>
      </vt:variant>
    </vt:vector>
  </HeadingPairs>
  <TitlesOfParts>
    <vt:vector size="58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revision>1</cp:revision>
  <dcterms:created xsi:type="dcterms:W3CDTF">2023-04-29T09:08:00Z</dcterms:created>
  <dcterms:modified xsi:type="dcterms:W3CDTF">2024-03-16T17:37:53Z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