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jpg" ContentType="image/jpeg"/>
  <Default Extension="avif" ContentType="image/p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7.xml" ContentType="application/vnd.openxmlformats-officedocument.presentationml.tags+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tags/tag10.xml" ContentType="application/vnd.openxmlformats-officedocument.presentationml.tags+xml"/>
  <Override PartName="/ppt/notesSlides/notesSlide21.xml" ContentType="application/vnd.openxmlformats-officedocument.presentationml.notesSlide+xml"/>
  <Override PartName="/ppt/tags/tag11.xml" ContentType="application/vnd.openxmlformats-officedocument.presentationml.tags+xml"/>
  <Override PartName="/ppt/notesSlides/notesSlide22.xml" ContentType="application/vnd.openxmlformats-officedocument.presentationml.notesSlide+xml"/>
  <Override PartName="/ppt/tags/tag12.xml" ContentType="application/vnd.openxmlformats-officedocument.presentationml.tags+xml"/>
  <Override PartName="/ppt/notesSlides/notesSlide23.xml" ContentType="application/vnd.openxmlformats-officedocument.presentationml.notesSlide+xml"/>
  <Override PartName="/ppt/tags/tag13.xml" ContentType="application/vnd.openxmlformats-officedocument.presentationml.tags+xml"/>
  <Override PartName="/ppt/notesSlides/notesSlide24.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notesSlides/notesSlide25.xml" ContentType="application/vnd.openxmlformats-officedocument.presentationml.notesSlide+xml"/>
  <Override PartName="/ppt/tags/tag16.xml" ContentType="application/vnd.openxmlformats-officedocument.presentationml.tags+xml"/>
  <Override PartName="/ppt/notesSlides/notesSlide26.xml" ContentType="application/vnd.openxmlformats-officedocument.presentationml.notesSlide+xml"/>
  <Override PartName="/ppt/tags/tag17.xml" ContentType="application/vnd.openxmlformats-officedocument.presentationml.tags+xml"/>
  <Override PartName="/ppt/notesSlides/notesSlide27.xml" ContentType="application/vnd.openxmlformats-officedocument.presentationml.notesSlide+xml"/>
  <Override PartName="/ppt/tags/tag18.xml" ContentType="application/vnd.openxmlformats-officedocument.presentationml.tags+xml"/>
  <Override PartName="/ppt/notesSlides/notesSlide28.xml" ContentType="application/vnd.openxmlformats-officedocument.presentationml.notesSlide+xml"/>
  <Override PartName="/ppt/tags/tag19.xml" ContentType="application/vnd.openxmlformats-officedocument.presentationml.tags+xml"/>
  <Override PartName="/ppt/notesSlides/notesSlide29.xml" ContentType="application/vnd.openxmlformats-officedocument.presentationml.notesSlide+xml"/>
  <Override PartName="/ppt/tags/tag20.xml" ContentType="application/vnd.openxmlformats-officedocument.presentationml.tags+xml"/>
  <Override PartName="/ppt/notesSlides/notesSlide30.xml" ContentType="application/vnd.openxmlformats-officedocument.presentationml.notesSlide+xml"/>
  <Override PartName="/ppt/tags/tag21.xml" ContentType="application/vnd.openxmlformats-officedocument.presentationml.tags+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770" r:id="rId5"/>
    <p:sldId id="720" r:id="rId6"/>
    <p:sldId id="784" r:id="rId7"/>
    <p:sldId id="717" r:id="rId8"/>
    <p:sldId id="718" r:id="rId9"/>
    <p:sldId id="702" r:id="rId10"/>
    <p:sldId id="776" r:id="rId11"/>
    <p:sldId id="774" r:id="rId12"/>
    <p:sldId id="789" r:id="rId13"/>
    <p:sldId id="775" r:id="rId14"/>
    <p:sldId id="794" r:id="rId15"/>
    <p:sldId id="706" r:id="rId16"/>
    <p:sldId id="777" r:id="rId17"/>
    <p:sldId id="778" r:id="rId18"/>
    <p:sldId id="687" r:id="rId19"/>
    <p:sldId id="780" r:id="rId20"/>
    <p:sldId id="802" r:id="rId21"/>
    <p:sldId id="803" r:id="rId22"/>
    <p:sldId id="804" r:id="rId23"/>
    <p:sldId id="805" r:id="rId24"/>
    <p:sldId id="806" r:id="rId25"/>
    <p:sldId id="807" r:id="rId26"/>
    <p:sldId id="704" r:id="rId27"/>
    <p:sldId id="772" r:id="rId28"/>
    <p:sldId id="760" r:id="rId29"/>
    <p:sldId id="763" r:id="rId30"/>
    <p:sldId id="796" r:id="rId31"/>
    <p:sldId id="797" r:id="rId32"/>
    <p:sldId id="798" r:id="rId33"/>
    <p:sldId id="686" r:id="rId34"/>
    <p:sldId id="795" r:id="rId35"/>
    <p:sldId id="801" r:id="rId36"/>
    <p:sldId id="726" r:id="rId37"/>
    <p:sldId id="729" r:id="rId38"/>
    <p:sldId id="800" r:id="rId39"/>
    <p:sldId id="799" r:id="rId40"/>
    <p:sldId id="747" r:id="rId41"/>
    <p:sldId id="728" r:id="rId42"/>
    <p:sldId id="73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0"/>
            <p14:sldId id="720"/>
            <p14:sldId id="784"/>
            <p14:sldId id="717"/>
            <p14:sldId id="718"/>
            <p14:sldId id="702"/>
            <p14:sldId id="776"/>
            <p14:sldId id="774"/>
            <p14:sldId id="789"/>
            <p14:sldId id="775"/>
            <p14:sldId id="794"/>
            <p14:sldId id="706"/>
            <p14:sldId id="777"/>
            <p14:sldId id="778"/>
            <p14:sldId id="687"/>
            <p14:sldId id="780"/>
            <p14:sldId id="802"/>
            <p14:sldId id="803"/>
            <p14:sldId id="804"/>
            <p14:sldId id="805"/>
            <p14:sldId id="806"/>
            <p14:sldId id="807"/>
            <p14:sldId id="704"/>
            <p14:sldId id="772"/>
            <p14:sldId id="760"/>
            <p14:sldId id="763"/>
            <p14:sldId id="796"/>
            <p14:sldId id="797"/>
            <p14:sldId id="798"/>
            <p14:sldId id="686"/>
            <p14:sldId id="795"/>
            <p14:sldId id="801"/>
            <p14:sldId id="726"/>
            <p14:sldId id="729"/>
            <p14:sldId id="800"/>
            <p14:sldId id="799"/>
            <p14:sldId id="747"/>
            <p14:sldId id="728"/>
            <p14:sldId id="7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0A6007-507A-44AF-B0B8-8FE9A97F113A}" v="52" dt="2025-05-23T15:55:55.0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1191" autoAdjust="0"/>
    <p:restoredTop sz="93772" autoAdjust="0"/>
  </p:normalViewPr>
  <p:slideViewPr>
    <p:cSldViewPr snapToGrid="0">
      <p:cViewPr varScale="1">
        <p:scale>
          <a:sx n="79" d="100"/>
          <a:sy n="79" d="100"/>
        </p:scale>
        <p:origin x="106" y="43"/>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pChg chg="mod">
          <ac:chgData name="ibrahim hroub" userId="76c8abcbe8718a25" providerId="LiveId" clId="{57C4047C-637E-41A1-A0E7-9D13125AE9BB}" dt="2025-05-19T23:38:13.541" v="236" actId="20577"/>
          <ac:spMkLst>
            <pc:docMk/>
            <pc:sldMk cId="1202101143" sldId="688"/>
            <ac:spMk id="15" creationId="{4527402C-3F97-690D-9C20-A459E375AEB7}"/>
          </ac:spMkLst>
        </pc:spChg>
        <pc:spChg chg="mod">
          <ac:chgData name="ibrahim hroub" userId="76c8abcbe8718a25" providerId="LiveId" clId="{57C4047C-637E-41A1-A0E7-9D13125AE9BB}" dt="2025-05-19T23:39:25.534" v="286" actId="20577"/>
          <ac:spMkLst>
            <pc:docMk/>
            <pc:sldMk cId="1202101143" sldId="688"/>
            <ac:spMk id="25" creationId="{904B7CA6-23A4-2E24-5FFC-ECEA38831F6A}"/>
          </ac:spMkLst>
        </pc:spChg>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pChg chg="mod">
          <ac:chgData name="ibrahim hroub" userId="76c8abcbe8718a25" providerId="LiveId" clId="{57C4047C-637E-41A1-A0E7-9D13125AE9BB}" dt="2025-05-19T23:37:04.107" v="229" actId="20577"/>
          <ac:spMkLst>
            <pc:docMk/>
            <pc:sldMk cId="2967486306" sldId="713"/>
            <ac:spMk id="15" creationId="{4527402C-3F97-690D-9C20-A459E375AEB7}"/>
          </ac:spMkLst>
        </pc:spChg>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810A6007-507A-44AF-B0B8-8FE9A97F113A}"/>
    <pc:docChg chg="undo redo custSel addSld delSld modSld sldOrd modSection">
      <pc:chgData name="ibrahim hroub" userId="76c8abcbe8718a25" providerId="LiveId" clId="{810A6007-507A-44AF-B0B8-8FE9A97F113A}" dt="2025-05-23T15:56:42.404" v="1187" actId="20577"/>
      <pc:docMkLst>
        <pc:docMk/>
      </pc:docMkLst>
      <pc:sldChg chg="modSp mod">
        <pc:chgData name="ibrahim hroub" userId="76c8abcbe8718a25" providerId="LiveId" clId="{810A6007-507A-44AF-B0B8-8FE9A97F113A}" dt="2025-05-23T15:06:36.685" v="606" actId="21"/>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sldChg>
      <pc:sldChg chg="modSp mod">
        <pc:chgData name="ibrahim hroub" userId="76c8abcbe8718a25" providerId="LiveId" clId="{810A6007-507A-44AF-B0B8-8FE9A97F113A}" dt="2025-05-23T14:54:21.434" v="203"/>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sldChg>
      <pc:sldChg chg="delSp modSp mod">
        <pc:chgData name="ibrahim hroub" userId="76c8abcbe8718a25" providerId="LiveId" clId="{810A6007-507A-44AF-B0B8-8FE9A97F113A}" dt="2025-05-23T15:26:20.127" v="803" actId="20577"/>
        <pc:sldMkLst>
          <pc:docMk/>
          <pc:sldMk cId="1202101143" sldId="688"/>
        </pc:sldMkLst>
        <pc:spChg chg="mod">
          <ac:chgData name="ibrahim hroub" userId="76c8abcbe8718a25" providerId="LiveId" clId="{810A6007-507A-44AF-B0B8-8FE9A97F113A}" dt="2025-05-23T15:23:29.735" v="778" actId="20577"/>
          <ac:spMkLst>
            <pc:docMk/>
            <pc:sldMk cId="1202101143" sldId="688"/>
            <ac:spMk id="14" creationId="{AB738525-DD8E-2E85-F385-345FF64341EB}"/>
          </ac:spMkLst>
        </pc:spChg>
        <pc:spChg chg="mod">
          <ac:chgData name="ibrahim hroub" userId="76c8abcbe8718a25" providerId="LiveId" clId="{810A6007-507A-44AF-B0B8-8FE9A97F113A}" dt="2025-05-23T15:26:20.127" v="803" actId="20577"/>
          <ac:spMkLst>
            <pc:docMk/>
            <pc:sldMk cId="1202101143" sldId="688"/>
            <ac:spMk id="15" creationId="{4527402C-3F97-690D-9C20-A459E375AEB7}"/>
          </ac:spMkLst>
        </pc:spChg>
        <pc:spChg chg="del mod">
          <ac:chgData name="ibrahim hroub" userId="76c8abcbe8718a25" providerId="LiveId" clId="{810A6007-507A-44AF-B0B8-8FE9A97F113A}" dt="2025-05-23T15:23:25.482" v="776"/>
          <ac:spMkLst>
            <pc:docMk/>
            <pc:sldMk cId="1202101143" sldId="688"/>
            <ac:spMk id="16" creationId="{183B5688-FE98-684A-8FDB-4023CCDDD82C}"/>
          </ac:spMkLst>
        </pc:spChg>
        <pc:spChg chg="mod">
          <ac:chgData name="ibrahim hroub" userId="76c8abcbe8718a25" providerId="LiveId" clId="{810A6007-507A-44AF-B0B8-8FE9A97F113A}" dt="2025-05-23T15:23:39.657" v="779" actId="14100"/>
          <ac:spMkLst>
            <pc:docMk/>
            <pc:sldMk cId="1202101143" sldId="688"/>
            <ac:spMk id="25" creationId="{904B7CA6-23A4-2E24-5FFC-ECEA38831F6A}"/>
          </ac:spMkLst>
        </pc:spChg>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14:29:24.490" v="14"/>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sldChg>
      <pc:sldChg chg="modSp mod">
        <pc:chgData name="ibrahim hroub" userId="76c8abcbe8718a25" providerId="LiveId" clId="{810A6007-507A-44AF-B0B8-8FE9A97F113A}" dt="2025-05-23T14:33:54.532" v="62"/>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14:34:53.217" v="71"/>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sldChg>
      <pc:sldChg chg="modSp add del mod">
        <pc:chgData name="ibrahim hroub" userId="76c8abcbe8718a25" providerId="LiveId" clId="{810A6007-507A-44AF-B0B8-8FE9A97F113A}" dt="2025-05-23T14:44:07.617" v="172" actId="47"/>
        <pc:sldMkLst>
          <pc:docMk/>
          <pc:sldMk cId="1125220544" sldId="705"/>
        </pc:sldMkLst>
        <pc:spChg chg="mod">
          <ac:chgData name="ibrahim hroub" userId="76c8abcbe8718a25" providerId="LiveId" clId="{810A6007-507A-44AF-B0B8-8FE9A97F113A}" dt="2025-05-23T14:35:45.399" v="97" actId="20577"/>
          <ac:spMkLst>
            <pc:docMk/>
            <pc:sldMk cId="1125220544" sldId="705"/>
            <ac:spMk id="15" creationId="{4527402C-3F97-690D-9C20-A459E375AEB7}"/>
          </ac:spMkLst>
        </pc:spChg>
        <pc:spChg chg="mod">
          <ac:chgData name="ibrahim hroub" userId="76c8abcbe8718a25" providerId="LiveId" clId="{810A6007-507A-44AF-B0B8-8FE9A97F113A}" dt="2025-05-23T14:35:04.804" v="75" actId="20577"/>
          <ac:spMkLst>
            <pc:docMk/>
            <pc:sldMk cId="1125220544" sldId="705"/>
            <ac:spMk id="18" creationId="{AB738525-DD8E-2E85-F385-345FF64341EB}"/>
          </ac:spMkLst>
        </pc:spChg>
        <pc:spChg chg="mod">
          <ac:chgData name="ibrahim hroub" userId="76c8abcbe8718a25" providerId="LiveId" clId="{810A6007-507A-44AF-B0B8-8FE9A97F113A}" dt="2025-05-23T14:35:00.250" v="73" actId="14100"/>
          <ac:spMkLst>
            <pc:docMk/>
            <pc:sldMk cId="1125220544" sldId="705"/>
            <ac:spMk id="25" creationId="{904B7CA6-23A4-2E24-5FFC-ECEA38831F6A}"/>
          </ac:spMkLst>
        </pc:spChg>
      </pc:sldChg>
      <pc:sldChg chg="modSp mod">
        <pc:chgData name="ibrahim hroub" userId="76c8abcbe8718a25" providerId="LiveId" clId="{810A6007-507A-44AF-B0B8-8FE9A97F113A}" dt="2025-05-23T14:36:09.581" v="98"/>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sldChg>
      <pc:sldChg chg="modSp mod">
        <pc:chgData name="ibrahim hroub" userId="76c8abcbe8718a25" providerId="LiveId" clId="{810A6007-507A-44AF-B0B8-8FE9A97F113A}" dt="2025-05-23T14:45:02.984" v="179" actId="20577"/>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15:46:05.716" v="933" actId="20577"/>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sldChg>
      <pc:sldChg chg="addSp delSp modSp mod ord">
        <pc:chgData name="ibrahim hroub" userId="76c8abcbe8718a25" providerId="LiveId" clId="{810A6007-507A-44AF-B0B8-8FE9A97F113A}" dt="2025-05-23T14:44:11.691" v="173" actId="14100"/>
        <pc:sldMkLst>
          <pc:docMk/>
          <pc:sldMk cId="2967486306" sldId="713"/>
        </pc:sldMkLst>
        <pc:spChg chg="add del mod">
          <ac:chgData name="ibrahim hroub" userId="76c8abcbe8718a25" providerId="LiveId" clId="{810A6007-507A-44AF-B0B8-8FE9A97F113A}" dt="2025-05-23T14:39:37.326" v="152" actId="478"/>
          <ac:spMkLst>
            <pc:docMk/>
            <pc:sldMk cId="2967486306" sldId="713"/>
            <ac:spMk id="4" creationId="{E228648C-9194-CD3D-A201-84C58F31FB71}"/>
          </ac:spMkLst>
        </pc:spChg>
        <pc:spChg chg="mod">
          <ac:chgData name="ibrahim hroub" userId="76c8abcbe8718a25" providerId="LiveId" clId="{810A6007-507A-44AF-B0B8-8FE9A97F113A}" dt="2025-05-23T14:43:41.672" v="168"/>
          <ac:spMkLst>
            <pc:docMk/>
            <pc:sldMk cId="2967486306" sldId="713"/>
            <ac:spMk id="15" creationId="{4527402C-3F97-690D-9C20-A459E375AEB7}"/>
          </ac:spMkLst>
        </pc:spChg>
        <pc:spChg chg="mod">
          <ac:chgData name="ibrahim hroub" userId="76c8abcbe8718a25" providerId="LiveId" clId="{810A6007-507A-44AF-B0B8-8FE9A97F113A}" dt="2025-05-23T14:39:44.566" v="155" actId="20577"/>
          <ac:spMkLst>
            <pc:docMk/>
            <pc:sldMk cId="2967486306" sldId="713"/>
            <ac:spMk id="18" creationId="{AB738525-DD8E-2E85-F385-345FF64341EB}"/>
          </ac:spMkLst>
        </pc:spChg>
        <pc:spChg chg="mod">
          <ac:chgData name="ibrahim hroub" userId="76c8abcbe8718a25" providerId="LiveId" clId="{810A6007-507A-44AF-B0B8-8FE9A97F113A}" dt="2025-05-23T14:44:11.691" v="173" actId="14100"/>
          <ac:spMkLst>
            <pc:docMk/>
            <pc:sldMk cId="2967486306" sldId="713"/>
            <ac:spMk id="25" creationId="{904B7CA6-23A4-2E24-5FFC-ECEA38831F6A}"/>
          </ac:spMkLst>
        </pc:spChg>
        <pc:picChg chg="add mod">
          <ac:chgData name="ibrahim hroub" userId="76c8abcbe8718a25" providerId="LiveId" clId="{810A6007-507A-44AF-B0B8-8FE9A97F113A}" dt="2025-05-23T14:43:47.136" v="169"/>
          <ac:picMkLst>
            <pc:docMk/>
            <pc:sldMk cId="2967486306" sldId="713"/>
            <ac:picMk id="5" creationId="{1F98513A-312B-02A5-D66B-A82A0BB2B146}"/>
          </ac:picMkLst>
        </pc:picChg>
        <pc:picChg chg="del">
          <ac:chgData name="ibrahim hroub" userId="76c8abcbe8718a25" providerId="LiveId" clId="{810A6007-507A-44AF-B0B8-8FE9A97F113A}" dt="2025-05-23T14:39:36.195" v="151" actId="478"/>
          <ac:picMkLst>
            <pc:docMk/>
            <pc:sldMk cId="2967486306" sldId="713"/>
            <ac:picMk id="17" creationId="{7A23C5C4-4FD9-93DE-9391-0CA92C90FFA6}"/>
          </ac:picMkLst>
        </pc:picChg>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14:30:17.834" v="15"/>
        <pc:sldMkLst>
          <pc:docMk/>
          <pc:sldMk cId="178429072" sldId="717"/>
        </pc:sldMkLst>
        <pc:spChg chg="mod">
          <ac:chgData name="ibrahim hroub" userId="76c8abcbe8718a25" providerId="LiveId" clId="{810A6007-507A-44AF-B0B8-8FE9A97F113A}" dt="2025-05-23T14:30:17.834" v="15"/>
          <ac:spMkLst>
            <pc:docMk/>
            <pc:sldMk cId="178429072" sldId="717"/>
            <ac:spMk id="41" creationId="{C7D257D7-D9C6-8F63-F8F8-E2BE53F2E2DB}"/>
          </ac:spMkLst>
        </pc:spChg>
      </pc:sldChg>
      <pc:sldChg chg="addSp delSp modSp mod">
        <pc:chgData name="ibrahim hroub" userId="76c8abcbe8718a25" providerId="LiveId" clId="{810A6007-507A-44AF-B0B8-8FE9A97F113A}" dt="2025-05-23T14:31:49.521" v="41" actId="20577"/>
        <pc:sldMkLst>
          <pc:docMk/>
          <pc:sldMk cId="2766891927" sldId="718"/>
        </pc:sldMkLst>
        <pc:spChg chg="add del mod">
          <ac:chgData name="ibrahim hroub" userId="76c8abcbe8718a25" providerId="LiveId" clId="{810A6007-507A-44AF-B0B8-8FE9A97F113A}" dt="2025-05-23T14:30:27.964" v="17" actId="478"/>
          <ac:spMkLst>
            <pc:docMk/>
            <pc:sldMk cId="2766891927" sldId="718"/>
            <ac:spMk id="4" creationId="{4C8BC713-2D53-0492-065F-92FA261AE5DF}"/>
          </ac:spMkLst>
        </pc:spChg>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picChg chg="del">
          <ac:chgData name="ibrahim hroub" userId="76c8abcbe8718a25" providerId="LiveId" clId="{810A6007-507A-44AF-B0B8-8FE9A97F113A}" dt="2025-05-23T14:30:23.608" v="16" actId="478"/>
          <ac:picMkLst>
            <pc:docMk/>
            <pc:sldMk cId="2766891927" sldId="718"/>
            <ac:picMk id="19" creationId="{7A23C5C4-4FD9-93DE-9391-0CA92C90FFA6}"/>
          </ac:picMkLst>
        </pc:picChg>
      </pc:sldChg>
      <pc:sldChg chg="del">
        <pc:chgData name="ibrahim hroub" userId="76c8abcbe8718a25" providerId="LiveId" clId="{810A6007-507A-44AF-B0B8-8FE9A97F113A}" dt="2025-05-23T14:32:05.485" v="42" actId="47"/>
        <pc:sldMkLst>
          <pc:docMk/>
          <pc:sldMk cId="3262922068" sldId="719"/>
        </pc:sldMkLst>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14:45:44.794" v="182" actId="20577"/>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14:45:31.516" v="180"/>
          <ac:picMkLst>
            <pc:docMk/>
            <pc:sldMk cId="1467401607" sldId="723"/>
            <ac:picMk id="3" creationId="{24BB6B8C-40AE-A0B2-6DBF-1529D1D8FB22}"/>
          </ac:picMkLst>
        </pc:picChg>
      </pc:sldChg>
      <pc:sldChg chg="modSp add mod">
        <pc:chgData name="ibrahim hroub" userId="76c8abcbe8718a25" providerId="LiveId" clId="{810A6007-507A-44AF-B0B8-8FE9A97F113A}" dt="2025-05-23T14:44:55.878" v="178" actId="20577"/>
        <pc:sldMkLst>
          <pc:docMk/>
          <pc:sldMk cId="1654911106" sldId="724"/>
        </pc:sldMkLst>
        <pc:spChg chg="mod">
          <ac:chgData name="ibrahim hroub" userId="76c8abcbe8718a25" providerId="LiveId" clId="{810A6007-507A-44AF-B0B8-8FE9A97F113A}" dt="2025-05-23T14:44:55.878" v="178" actId="20577"/>
          <ac:spMkLst>
            <pc:docMk/>
            <pc:sldMk cId="1654911106" sldId="724"/>
            <ac:spMk id="15" creationId="{BFCBE846-DD25-7C66-1C4A-F4C5B460550E}"/>
          </ac:spMkLst>
        </pc:spChg>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15:06:22.923" v="603" actId="21"/>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sldChg>
      <pc:sldChg chg="modSp add mod">
        <pc:chgData name="ibrahim hroub" userId="76c8abcbe8718a25" providerId="LiveId" clId="{810A6007-507A-44AF-B0B8-8FE9A97F113A}" dt="2025-05-23T15:18:46.877" v="716" actId="20577"/>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sldChg>
      <pc:sldChg chg="addSp delSp modSp add mod">
        <pc:chgData name="ibrahim hroub" userId="76c8abcbe8718a25" providerId="LiveId" clId="{810A6007-507A-44AF-B0B8-8FE9A97F113A}" dt="2025-05-23T15:05:36.217" v="597"/>
        <pc:sldMkLst>
          <pc:docMk/>
          <pc:sldMk cId="1553126120" sldId="728"/>
        </pc:sldMkLst>
        <pc:spChg chg="mod">
          <ac:chgData name="ibrahim hroub" userId="76c8abcbe8718a25" providerId="LiveId" clId="{810A6007-507A-44AF-B0B8-8FE9A97F113A}" dt="2025-05-23T15:05:13.012" v="591" actId="20577"/>
          <ac:spMkLst>
            <pc:docMk/>
            <pc:sldMk cId="1553126120" sldId="728"/>
            <ac:spMk id="15" creationId="{585D2947-0F7C-938F-EBE4-336F1A27A220}"/>
          </ac:spMkLst>
        </pc:spChg>
        <pc:spChg chg="add del mod">
          <ac:chgData name="ibrahim hroub" userId="76c8abcbe8718a25" providerId="LiveId" clId="{810A6007-507A-44AF-B0B8-8FE9A97F113A}" dt="2025-05-23T15:05:36.217" v="597"/>
          <ac:spMkLst>
            <pc:docMk/>
            <pc:sldMk cId="1553126120" sldId="728"/>
            <ac:spMk id="25" creationId="{04904BE8-13A0-66C6-DC86-48D6CF290819}"/>
          </ac:spMkLst>
        </pc:spChg>
      </pc:sldChg>
      <pc:sldChg chg="modSp add mod">
        <pc:chgData name="ibrahim hroub" userId="76c8abcbe8718a25" providerId="LiveId" clId="{810A6007-507A-44AF-B0B8-8FE9A97F113A}" dt="2025-05-23T15:06:43.090" v="608"/>
        <pc:sldMkLst>
          <pc:docMk/>
          <pc:sldMk cId="1628622733" sldId="729"/>
        </pc:sldMkLst>
        <pc:spChg chg="mod">
          <ac:chgData name="ibrahim hroub" userId="76c8abcbe8718a25" providerId="LiveId" clId="{810A6007-507A-44AF-B0B8-8FE9A97F113A}" dt="2025-05-23T15:06:43.090" v="608"/>
          <ac:spMkLst>
            <pc:docMk/>
            <pc:sldMk cId="1628622733" sldId="729"/>
            <ac:spMk id="15" creationId="{855F0579-1F1C-CBFC-94EE-ACA5C73EBADD}"/>
          </ac:spMkLst>
        </pc:spChg>
      </pc:sldChg>
      <pc:sldChg chg="modSp add mod">
        <pc:chgData name="ibrahim hroub" userId="76c8abcbe8718a25" providerId="LiveId" clId="{810A6007-507A-44AF-B0B8-8FE9A97F113A}" dt="2025-05-23T15:16:33.455" v="714" actId="20577"/>
        <pc:sldMkLst>
          <pc:docMk/>
          <pc:sldMk cId="3109289805" sldId="730"/>
        </pc:sldMkLst>
        <pc:spChg chg="mod">
          <ac:chgData name="ibrahim hroub" userId="76c8abcbe8718a25" providerId="LiveId" clId="{810A6007-507A-44AF-B0B8-8FE9A97F113A}" dt="2025-05-23T15:16:33.455" v="714" actId="20577"/>
          <ac:spMkLst>
            <pc:docMk/>
            <pc:sldMk cId="3109289805" sldId="730"/>
            <ac:spMk id="15" creationId="{E2AEFCA1-41F0-28F3-740B-CCEB19084D60}"/>
          </ac:spMkLst>
        </pc:spChg>
      </pc:sldChg>
      <pc:sldChg chg="modSp add mod">
        <pc:chgData name="ibrahim hroub" userId="76c8abcbe8718a25" providerId="LiveId" clId="{810A6007-507A-44AF-B0B8-8FE9A97F113A}" dt="2025-05-23T15:22:22.537" v="771" actId="20577"/>
        <pc:sldMkLst>
          <pc:docMk/>
          <pc:sldMk cId="1781832544" sldId="731"/>
        </pc:sldMkLst>
        <pc:spChg chg="mod">
          <ac:chgData name="ibrahim hroub" userId="76c8abcbe8718a25" providerId="LiveId" clId="{810A6007-507A-44AF-B0B8-8FE9A97F113A}" dt="2025-05-23T15:22:22.537" v="771" actId="20577"/>
          <ac:spMkLst>
            <pc:docMk/>
            <pc:sldMk cId="1781832544" sldId="731"/>
            <ac:spMk id="15" creationId="{582B9FA4-83FE-3637-6EE8-D8887D38BB07}"/>
          </ac:spMkLst>
        </pc:spChg>
      </pc:sldChg>
      <pc:sldChg chg="modSp add mod">
        <pc:chgData name="ibrahim hroub" userId="76c8abcbe8718a25" providerId="LiveId" clId="{810A6007-507A-44AF-B0B8-8FE9A97F113A}" dt="2025-05-23T15:27:49.973" v="850" actId="20577"/>
        <pc:sldMkLst>
          <pc:docMk/>
          <pc:sldMk cId="941690051" sldId="732"/>
        </pc:sldMkLst>
        <pc:spChg chg="mod">
          <ac:chgData name="ibrahim hroub" userId="76c8abcbe8718a25" providerId="LiveId" clId="{810A6007-507A-44AF-B0B8-8FE9A97F113A}" dt="2025-05-23T15:27:49.973" v="850" actId="20577"/>
          <ac:spMkLst>
            <pc:docMk/>
            <pc:sldMk cId="941690051" sldId="732"/>
            <ac:spMk id="15" creationId="{87AC49D8-F7D0-9FF7-918F-22DF6BD297B2}"/>
          </ac:spMkLst>
        </pc:spChg>
      </pc:sldChg>
      <pc:sldChg chg="modSp add mod">
        <pc:chgData name="ibrahim hroub" userId="76c8abcbe8718a25" providerId="LiveId" clId="{810A6007-507A-44AF-B0B8-8FE9A97F113A}" dt="2025-05-23T15:28:58.906" v="865"/>
        <pc:sldMkLst>
          <pc:docMk/>
          <pc:sldMk cId="2526805095" sldId="733"/>
        </pc:sldMkLst>
        <pc:spChg chg="mod">
          <ac:chgData name="ibrahim hroub" userId="76c8abcbe8718a25" providerId="LiveId" clId="{810A6007-507A-44AF-B0B8-8FE9A97F113A}" dt="2025-05-23T15:28:58.906" v="865"/>
          <ac:spMkLst>
            <pc:docMk/>
            <pc:sldMk cId="2526805095" sldId="733"/>
            <ac:spMk id="15" creationId="{603524B3-7F09-2010-95B4-FAB5037CA34F}"/>
          </ac:spMkLst>
        </pc:spChg>
      </pc:sldChg>
      <pc:sldChg chg="modSp add mod">
        <pc:chgData name="ibrahim hroub" userId="76c8abcbe8718a25" providerId="LiveId" clId="{810A6007-507A-44AF-B0B8-8FE9A97F113A}" dt="2025-05-23T15:30:53.255" v="896" actId="5793"/>
        <pc:sldMkLst>
          <pc:docMk/>
          <pc:sldMk cId="222804162" sldId="734"/>
        </pc:sldMkLst>
        <pc:spChg chg="mod">
          <ac:chgData name="ibrahim hroub" userId="76c8abcbe8718a25" providerId="LiveId" clId="{810A6007-507A-44AF-B0B8-8FE9A97F113A}" dt="2025-05-23T15:30:53.255" v="896" actId="5793"/>
          <ac:spMkLst>
            <pc:docMk/>
            <pc:sldMk cId="222804162" sldId="734"/>
            <ac:spMk id="15" creationId="{BA39073B-AB5C-51B9-854B-B8268F36CA71}"/>
          </ac:spMkLst>
        </pc:spChg>
      </pc:sldChg>
      <pc:sldChg chg="delSp modSp add del mod">
        <pc:chgData name="ibrahim hroub" userId="76c8abcbe8718a25" providerId="LiveId" clId="{810A6007-507A-44AF-B0B8-8FE9A97F113A}" dt="2025-05-23T15:32:32.834" v="929" actId="47"/>
        <pc:sldMkLst>
          <pc:docMk/>
          <pc:sldMk cId="557973302" sldId="735"/>
        </pc:sldMkLst>
        <pc:spChg chg="mod">
          <ac:chgData name="ibrahim hroub" userId="76c8abcbe8718a25" providerId="LiveId" clId="{810A6007-507A-44AF-B0B8-8FE9A97F113A}" dt="2025-05-23T15:31:51.990" v="912" actId="113"/>
          <ac:spMkLst>
            <pc:docMk/>
            <pc:sldMk cId="557973302" sldId="735"/>
            <ac:spMk id="15" creationId="{8D34B28C-69F4-5652-F4C1-3C263E41A7F6}"/>
          </ac:spMkLst>
        </pc:spChg>
        <pc:spChg chg="del mod">
          <ac:chgData name="ibrahim hroub" userId="76c8abcbe8718a25" providerId="LiveId" clId="{810A6007-507A-44AF-B0B8-8FE9A97F113A}" dt="2025-05-23T15:31:56.089" v="914"/>
          <ac:spMkLst>
            <pc:docMk/>
            <pc:sldMk cId="557973302" sldId="735"/>
            <ac:spMk id="25" creationId="{C76E2842-5EDB-7943-7861-953E1562CD87}"/>
          </ac:spMkLst>
        </pc:spChg>
      </pc:sldChg>
      <pc:sldChg chg="modSp add mod ord">
        <pc:chgData name="ibrahim hroub" userId="76c8abcbe8718a25" providerId="LiveId" clId="{810A6007-507A-44AF-B0B8-8FE9A97F113A}" dt="2025-05-23T15:53:13.460" v="1064" actId="20577"/>
        <pc:sldMkLst>
          <pc:docMk/>
          <pc:sldMk cId="355738812" sldId="736"/>
        </pc:sldMkLst>
        <pc:spChg chg="mod">
          <ac:chgData name="ibrahim hroub" userId="76c8abcbe8718a25" providerId="LiveId" clId="{810A6007-507A-44AF-B0B8-8FE9A97F113A}" dt="2025-05-23T15:53:13.460" v="1064" actId="20577"/>
          <ac:spMkLst>
            <pc:docMk/>
            <pc:sldMk cId="355738812" sldId="736"/>
            <ac:spMk id="15" creationId="{6C916547-2504-6B5E-8E65-877B2572ACAF}"/>
          </ac:spMkLst>
        </pc:spChg>
        <pc:spChg chg="mod">
          <ac:chgData name="ibrahim hroub" userId="76c8abcbe8718a25" providerId="LiveId" clId="{810A6007-507A-44AF-B0B8-8FE9A97F113A}" dt="2025-05-23T15:46:26.475" v="936" actId="20577"/>
          <ac:spMkLst>
            <pc:docMk/>
            <pc:sldMk cId="355738812" sldId="736"/>
            <ac:spMk id="25" creationId="{79FA8361-9C54-DCEC-BE58-AC7B9EC40A3B}"/>
          </ac:spMkLst>
        </pc:spChg>
      </pc:sldChg>
      <pc:sldChg chg="modSp add mod">
        <pc:chgData name="ibrahim hroub" userId="76c8abcbe8718a25" providerId="LiveId" clId="{810A6007-507A-44AF-B0B8-8FE9A97F113A}" dt="2025-05-23T15:53:08.640" v="1063" actId="20577"/>
        <pc:sldMkLst>
          <pc:docMk/>
          <pc:sldMk cId="2262300582" sldId="737"/>
        </pc:sldMkLst>
        <pc:spChg chg="mod">
          <ac:chgData name="ibrahim hroub" userId="76c8abcbe8718a25" providerId="LiveId" clId="{810A6007-507A-44AF-B0B8-8FE9A97F113A}" dt="2025-05-23T15:53:08.640" v="1063" actId="20577"/>
          <ac:spMkLst>
            <pc:docMk/>
            <pc:sldMk cId="2262300582" sldId="737"/>
            <ac:spMk id="15" creationId="{7B3DCECF-2A0E-A0BD-7358-25C927915804}"/>
          </ac:spMkLst>
        </pc:spChg>
      </pc:sldChg>
      <pc:sldChg chg="modSp add mod">
        <pc:chgData name="ibrahim hroub" userId="76c8abcbe8718a25" providerId="LiveId" clId="{810A6007-507A-44AF-B0B8-8FE9A97F113A}" dt="2025-05-23T15:52:27.116" v="1050" actId="5793"/>
        <pc:sldMkLst>
          <pc:docMk/>
          <pc:sldMk cId="1558523875" sldId="738"/>
        </pc:sldMkLst>
        <pc:spChg chg="mod">
          <ac:chgData name="ibrahim hroub" userId="76c8abcbe8718a25" providerId="LiveId" clId="{810A6007-507A-44AF-B0B8-8FE9A97F113A}" dt="2025-05-23T15:52:27.116" v="1050" actId="5793"/>
          <ac:spMkLst>
            <pc:docMk/>
            <pc:sldMk cId="1558523875" sldId="738"/>
            <ac:spMk id="15" creationId="{29426160-ABD7-972B-A8AE-43072A129CE1}"/>
          </ac:spMkLst>
        </pc:spChg>
      </pc:sldChg>
      <pc:sldChg chg="modSp add mod">
        <pc:chgData name="ibrahim hroub" userId="76c8abcbe8718a25" providerId="LiveId" clId="{810A6007-507A-44AF-B0B8-8FE9A97F113A}" dt="2025-05-23T15:52:02.087" v="1043" actId="20577"/>
        <pc:sldMkLst>
          <pc:docMk/>
          <pc:sldMk cId="750189172" sldId="739"/>
        </pc:sldMkLst>
        <pc:spChg chg="mod">
          <ac:chgData name="ibrahim hroub" userId="76c8abcbe8718a25" providerId="LiveId" clId="{810A6007-507A-44AF-B0B8-8FE9A97F113A}" dt="2025-05-23T15:52:02.087" v="1043" actId="20577"/>
          <ac:spMkLst>
            <pc:docMk/>
            <pc:sldMk cId="750189172" sldId="739"/>
            <ac:spMk id="15" creationId="{7A2F747B-2A8B-7ED7-C9CF-0A7A9A04561F}"/>
          </ac:spMkLst>
        </pc:spChg>
      </pc:sldChg>
      <pc:sldChg chg="modSp add mod">
        <pc:chgData name="ibrahim hroub" userId="76c8abcbe8718a25" providerId="LiveId" clId="{810A6007-507A-44AF-B0B8-8FE9A97F113A}" dt="2025-05-23T15:51:46.389" v="1039" actId="20577"/>
        <pc:sldMkLst>
          <pc:docMk/>
          <pc:sldMk cId="711904004" sldId="740"/>
        </pc:sldMkLst>
        <pc:spChg chg="mod">
          <ac:chgData name="ibrahim hroub" userId="76c8abcbe8718a25" providerId="LiveId" clId="{810A6007-507A-44AF-B0B8-8FE9A97F113A}" dt="2025-05-23T15:51:46.389" v="1039" actId="20577"/>
          <ac:spMkLst>
            <pc:docMk/>
            <pc:sldMk cId="711904004" sldId="740"/>
            <ac:spMk id="15" creationId="{D66475FE-4A56-9905-801B-7D0583FAD619}"/>
          </ac:spMkLst>
        </pc:spChg>
      </pc:sldChg>
      <pc:sldChg chg="modSp add mod">
        <pc:chgData name="ibrahim hroub" userId="76c8abcbe8718a25" providerId="LiveId" clId="{810A6007-507A-44AF-B0B8-8FE9A97F113A}" dt="2025-05-23T15:51:49.515" v="1040" actId="20577"/>
        <pc:sldMkLst>
          <pc:docMk/>
          <pc:sldMk cId="2794034274" sldId="741"/>
        </pc:sldMkLst>
        <pc:spChg chg="mod">
          <ac:chgData name="ibrahim hroub" userId="76c8abcbe8718a25" providerId="LiveId" clId="{810A6007-507A-44AF-B0B8-8FE9A97F113A}" dt="2025-05-23T15:51:49.515" v="1040" actId="20577"/>
          <ac:spMkLst>
            <pc:docMk/>
            <pc:sldMk cId="2794034274" sldId="741"/>
            <ac:spMk id="15" creationId="{655A4876-EBEE-8D47-8E1F-8DAB7FC82F74}"/>
          </ac:spMkLst>
        </pc:spChg>
      </pc:sldChg>
      <pc:sldChg chg="modSp add mod">
        <pc:chgData name="ibrahim hroub" userId="76c8abcbe8718a25" providerId="LiveId" clId="{810A6007-507A-44AF-B0B8-8FE9A97F113A}" dt="2025-05-23T15:52:06.060" v="1044" actId="20577"/>
        <pc:sldMkLst>
          <pc:docMk/>
          <pc:sldMk cId="2819454441" sldId="742"/>
        </pc:sldMkLst>
        <pc:spChg chg="mod">
          <ac:chgData name="ibrahim hroub" userId="76c8abcbe8718a25" providerId="LiveId" clId="{810A6007-507A-44AF-B0B8-8FE9A97F113A}" dt="2025-05-23T15:52:06.060" v="1044" actId="20577"/>
          <ac:spMkLst>
            <pc:docMk/>
            <pc:sldMk cId="2819454441" sldId="742"/>
            <ac:spMk id="15" creationId="{FBBBD69D-5151-652B-3089-D09FDA2AE527}"/>
          </ac:spMkLst>
        </pc:spChg>
      </pc:sldChg>
      <pc:sldChg chg="modSp add mod">
        <pc:chgData name="ibrahim hroub" userId="76c8abcbe8718a25" providerId="LiveId" clId="{810A6007-507A-44AF-B0B8-8FE9A97F113A}" dt="2025-05-23T15:52:20.955" v="1048" actId="5793"/>
        <pc:sldMkLst>
          <pc:docMk/>
          <pc:sldMk cId="3853111731" sldId="743"/>
        </pc:sldMkLst>
        <pc:spChg chg="mod">
          <ac:chgData name="ibrahim hroub" userId="76c8abcbe8718a25" providerId="LiveId" clId="{810A6007-507A-44AF-B0B8-8FE9A97F113A}" dt="2025-05-23T15:52:20.955" v="1048" actId="5793"/>
          <ac:spMkLst>
            <pc:docMk/>
            <pc:sldMk cId="3853111731" sldId="743"/>
            <ac:spMk id="15" creationId="{AAAF5451-70BA-CE3D-2DD1-54191901F4B7}"/>
          </ac:spMkLst>
        </pc:spChg>
      </pc:sldChg>
      <pc:sldChg chg="add">
        <pc:chgData name="ibrahim hroub" userId="76c8abcbe8718a25" providerId="LiveId" clId="{810A6007-507A-44AF-B0B8-8FE9A97F113A}" dt="2025-05-23T15:52:37.479" v="1051"/>
        <pc:sldMkLst>
          <pc:docMk/>
          <pc:sldMk cId="1278449799" sldId="744"/>
        </pc:sldMkLst>
      </pc:sldChg>
      <pc:sldChg chg="modSp add mod">
        <pc:chgData name="ibrahim hroub" userId="76c8abcbe8718a25" providerId="LiveId" clId="{810A6007-507A-44AF-B0B8-8FE9A97F113A}" dt="2025-05-23T15:55:10.550" v="1145" actId="20577"/>
        <pc:sldMkLst>
          <pc:docMk/>
          <pc:sldMk cId="3803662446" sldId="745"/>
        </pc:sldMkLst>
        <pc:spChg chg="mod">
          <ac:chgData name="ibrahim hroub" userId="76c8abcbe8718a25" providerId="LiveId" clId="{810A6007-507A-44AF-B0B8-8FE9A97F113A}" dt="2025-05-23T15:55:10.550" v="1145" actId="20577"/>
          <ac:spMkLst>
            <pc:docMk/>
            <pc:sldMk cId="3803662446" sldId="745"/>
            <ac:spMk id="15" creationId="{0CFC283F-426F-E27D-8F9C-0EA0C4F77BAA}"/>
          </ac:spMkLst>
        </pc:spChg>
      </pc:sldChg>
      <pc:sldChg chg="modSp add mod">
        <pc:chgData name="ibrahim hroub" userId="76c8abcbe8718a25" providerId="LiveId" clId="{810A6007-507A-44AF-B0B8-8FE9A97F113A}" dt="2025-05-23T15:55:25.357" v="1153" actId="20577"/>
        <pc:sldMkLst>
          <pc:docMk/>
          <pc:sldMk cId="1033283915" sldId="746"/>
        </pc:sldMkLst>
        <pc:spChg chg="mod">
          <ac:chgData name="ibrahim hroub" userId="76c8abcbe8718a25" providerId="LiveId" clId="{810A6007-507A-44AF-B0B8-8FE9A97F113A}" dt="2025-05-23T15:55:25.357" v="1153" actId="20577"/>
          <ac:spMkLst>
            <pc:docMk/>
            <pc:sldMk cId="1033283915" sldId="746"/>
            <ac:spMk id="15" creationId="{5561BAB4-C2B0-689E-E7B9-7B7E3D6A5CA8}"/>
          </ac:spMkLst>
        </pc:spChg>
      </pc:sldChg>
      <pc:sldChg chg="modSp add mod">
        <pc:chgData name="ibrahim hroub" userId="76c8abcbe8718a25" providerId="LiveId" clId="{810A6007-507A-44AF-B0B8-8FE9A97F113A}" dt="2025-05-23T15:56:42.404" v="1187" actId="20577"/>
        <pc:sldMkLst>
          <pc:docMk/>
          <pc:sldMk cId="2123679183" sldId="747"/>
        </pc:sldMkLst>
        <pc:spChg chg="mod">
          <ac:chgData name="ibrahim hroub" userId="76c8abcbe8718a25" providerId="LiveId" clId="{810A6007-507A-44AF-B0B8-8FE9A97F113A}" dt="2025-05-23T15:56:42.404" v="1187" actId="20577"/>
          <ac:spMkLst>
            <pc:docMk/>
            <pc:sldMk cId="2123679183" sldId="747"/>
            <ac:spMk id="41" creationId="{22C7B3F9-5BD0-4C7D-3BCE-836A817B61EA}"/>
          </ac:spMkLst>
        </pc:spChg>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pChg chg="mod">
          <ac:chgData name="ibrahim hroub" userId="76c8abcbe8718a25" providerId="LiveId" clId="{1D267241-DDAC-4F16-9F29-504D3D32CC14}" dt="2025-05-20T23:26:09.658" v="62" actId="20577"/>
          <ac:spMkLst>
            <pc:docMk/>
            <pc:sldMk cId="2967486306" sldId="713"/>
            <ac:spMk id="15" creationId="{4527402C-3F97-690D-9C20-A459E375AEB7}"/>
          </ac:spMkLst>
        </pc:spChg>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7593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762759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6228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20725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323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85281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1007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804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494272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1757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335581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964360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106415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04609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78576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6674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751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94906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97429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40964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834516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751D2-59E3-3209-791D-77CC01618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1AF64F-2247-B49B-E07D-16364F0BD2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72BF-E027-F290-EA9B-F26EF75F4F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39FA00-5F88-5018-DA03-F019B2A546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397987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751D2-59E3-3209-791D-77CC01618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1AF64F-2247-B49B-E07D-16364F0BD2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72BF-E027-F290-EA9B-F26EF75F4F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39FA00-5F88-5018-DA03-F019B2A546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02905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2045-7D83-25A7-B0E1-88CC5F9F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F1B11-EC77-0F58-16E3-009E0A804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C24B8-4076-00EC-B8AA-EFD26D3F8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977430-F715-81BE-859D-2BF5C693F8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36337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2045-7D83-25A7-B0E1-88CC5F9F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F1B11-EC77-0F58-16E3-009E0A804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C24B8-4076-00EC-B8AA-EFD26D3F8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977430-F715-81BE-859D-2BF5C693F8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461480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2045-7D83-25A7-B0E1-88CC5F9F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F1B11-EC77-0F58-16E3-009E0A804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C24B8-4076-00EC-B8AA-EFD26D3F8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977430-F715-81BE-859D-2BF5C693F8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94141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57647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6C866-CCCD-265F-AC90-B654BDA11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844FC8-A60A-07FC-E15A-84390E810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C3433-3321-D2C8-3BC8-F6B0CD324B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43ED54-FDD2-38CB-A29C-4200F02FFF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7034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618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webp"/><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webp"/><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3.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4.xml"/><Relationship Id="rId5" Type="http://schemas.openxmlformats.org/officeDocument/2006/relationships/image" Target="../media/image6.png"/><Relationship Id="rId4" Type="http://schemas.openxmlformats.org/officeDocument/2006/relationships/image" Target="../media/image14.webp"/></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6.png"/><Relationship Id="rId5" Type="http://schemas.openxmlformats.org/officeDocument/2006/relationships/hyperlink" Target="https://www.youtube.com/watch?v=w9ma68eNH8Y" TargetMode="Externa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Layout" Target="../slideLayouts/slideLayout12.xml"/><Relationship Id="rId1" Type="http://schemas.openxmlformats.org/officeDocument/2006/relationships/tags" Target="../tags/tag6.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webp"/><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9.avif"/><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2.webp"/><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23.jp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25.webp"/><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27.jp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29.webp"/><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30.jpg"/><Relationship Id="rId5" Type="http://schemas.openxmlformats.org/officeDocument/2006/relationships/image" Target="../media/image6.png"/><Relationship Id="rId4" Type="http://schemas.openxmlformats.org/officeDocument/2006/relationships/hyperlink" Target="https://youtu.be/78CMWWV7dF0"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7.xml"/><Relationship Id="rId4" Type="http://schemas.openxmlformats.org/officeDocument/2006/relationships/image" Target="../media/image12.webp"/></Relationships>
</file>

<file path=ppt/slides/_rels/slide24.xml.rels><?xml version="1.0" encoding="UTF-8" standalone="yes"?>
<Relationships xmlns="http://schemas.openxmlformats.org/package/2006/relationships"><Relationship Id="rId3" Type="http://schemas.openxmlformats.org/officeDocument/2006/relationships/image" Target="../media/image31.avif"/><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32.jp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3.xml"/><Relationship Id="rId1" Type="http://schemas.openxmlformats.org/officeDocument/2006/relationships/tags" Target="../tags/tag8.xml"/><Relationship Id="rId5" Type="http://schemas.openxmlformats.org/officeDocument/2006/relationships/image" Target="../media/image6.png"/><Relationship Id="rId4" Type="http://schemas.openxmlformats.org/officeDocument/2006/relationships/image" Target="../media/image33.jp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6.png"/><Relationship Id="rId5" Type="http://schemas.openxmlformats.org/officeDocument/2006/relationships/hyperlink" Target="https://share.google/oISYAw5Le1ASvzOUZ" TargetMode="External"/><Relationship Id="rId4" Type="http://schemas.openxmlformats.org/officeDocument/2006/relationships/image" Target="../media/image34.jp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3.xml"/><Relationship Id="rId1" Type="http://schemas.openxmlformats.org/officeDocument/2006/relationships/tags" Target="../tags/tag10.xml"/><Relationship Id="rId5" Type="http://schemas.openxmlformats.org/officeDocument/2006/relationships/image" Target="../media/image6.png"/><Relationship Id="rId4" Type="http://schemas.openxmlformats.org/officeDocument/2006/relationships/image" Target="../media/image35.avi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37.jpg"/><Relationship Id="rId2" Type="http://schemas.openxmlformats.org/officeDocument/2006/relationships/slideLayout" Target="../slideLayouts/slideLayout13.xml"/><Relationship Id="rId1" Type="http://schemas.openxmlformats.org/officeDocument/2006/relationships/tags" Target="../tags/tag11.xml"/><Relationship Id="rId6" Type="http://schemas.openxmlformats.org/officeDocument/2006/relationships/image" Target="../media/image6.png"/><Relationship Id="rId5" Type="http://schemas.openxmlformats.org/officeDocument/2006/relationships/hyperlink" Target="https://www.youtube.com/watch?v=bl9VIcgnIMU" TargetMode="External"/><Relationship Id="rId4" Type="http://schemas.openxmlformats.org/officeDocument/2006/relationships/image" Target="../media/image36.jp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3.xml"/><Relationship Id="rId1" Type="http://schemas.openxmlformats.org/officeDocument/2006/relationships/tags" Target="../tags/tag12.xml"/><Relationship Id="rId5" Type="http://schemas.openxmlformats.org/officeDocument/2006/relationships/image" Target="../media/image6.png"/><Relationship Id="rId4" Type="http://schemas.openxmlformats.org/officeDocument/2006/relationships/image" Target="../media/image38.av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ags" Target="../tags/tag13.xml"/><Relationship Id="rId6" Type="http://schemas.openxmlformats.org/officeDocument/2006/relationships/image" Target="../media/image6.png"/><Relationship Id="rId5" Type="http://schemas.openxmlformats.org/officeDocument/2006/relationships/hyperlink" Target="https://nerdschalk.com/how-to-add-transitions-in-clipchamp/" TargetMode="External"/><Relationship Id="rId4" Type="http://schemas.openxmlformats.org/officeDocument/2006/relationships/image" Target="../media/image39.webp"/></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slideLayout" Target="../slideLayouts/slideLayout12.xml"/><Relationship Id="rId1" Type="http://schemas.openxmlformats.org/officeDocument/2006/relationships/tags" Target="../tags/tag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tags" Target="../tags/tag15.xml"/><Relationship Id="rId6" Type="http://schemas.openxmlformats.org/officeDocument/2006/relationships/image" Target="../media/image6.png"/><Relationship Id="rId5" Type="http://schemas.openxmlformats.org/officeDocument/2006/relationships/hyperlink" Target="https://blog.scaleflex.com/top-video-formats/" TargetMode="External"/><Relationship Id="rId4" Type="http://schemas.openxmlformats.org/officeDocument/2006/relationships/image" Target="../media/image41.webp"/></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ags" Target="../tags/tag16.xml"/><Relationship Id="rId5" Type="http://schemas.openxmlformats.org/officeDocument/2006/relationships/image" Target="../media/image6.png"/><Relationship Id="rId4" Type="http://schemas.openxmlformats.org/officeDocument/2006/relationships/image" Target="../media/image42.av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tags" Target="../tags/tag17.xml"/><Relationship Id="rId5" Type="http://schemas.openxmlformats.org/officeDocument/2006/relationships/image" Target="../media/image6.png"/><Relationship Id="rId4" Type="http://schemas.openxmlformats.org/officeDocument/2006/relationships/image" Target="../media/image43.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3.xml"/><Relationship Id="rId1" Type="http://schemas.openxmlformats.org/officeDocument/2006/relationships/tags" Target="../tags/tag18.xml"/><Relationship Id="rId5" Type="http://schemas.openxmlformats.org/officeDocument/2006/relationships/image" Target="../media/image6.png"/><Relationship Id="rId4" Type="http://schemas.openxmlformats.org/officeDocument/2006/relationships/image" Target="../media/image44.webp"/></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tags" Target="../tags/tag19.xml"/><Relationship Id="rId5" Type="http://schemas.openxmlformats.org/officeDocument/2006/relationships/image" Target="../media/image6.png"/><Relationship Id="rId4" Type="http://schemas.openxmlformats.org/officeDocument/2006/relationships/image" Target="../media/image45.png"/></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slideLayout" Target="../slideLayouts/slideLayout12.xml"/><Relationship Id="rId1" Type="http://schemas.openxmlformats.org/officeDocument/2006/relationships/tags" Target="../tags/tag20.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1.xml"/><Relationship Id="rId7" Type="http://schemas.openxmlformats.org/officeDocument/2006/relationships/hyperlink" Target="https://docs.picsart.io/docs/photo-video-editor-video-formats-understanding-mov-mp4-avi-and-mkv" TargetMode="External"/><Relationship Id="rId2" Type="http://schemas.openxmlformats.org/officeDocument/2006/relationships/slideLayout" Target="../slideLayouts/slideLayout13.xml"/><Relationship Id="rId1" Type="http://schemas.openxmlformats.org/officeDocument/2006/relationships/tags" Target="../tags/tag21.xml"/><Relationship Id="rId6" Type="http://schemas.openxmlformats.org/officeDocument/2006/relationships/hyperlink" Target="https://www.sony-mea.com/ar/electronics/support/articles/00154987" TargetMode="External"/><Relationship Id="rId5" Type="http://schemas.openxmlformats.org/officeDocument/2006/relationships/image" Target="../media/image6.png"/><Relationship Id="rId4" Type="http://schemas.openxmlformats.org/officeDocument/2006/relationships/image" Target="../media/image48.jpg"/></Relationships>
</file>

<file path=ppt/slides/_rels/slide40.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50.png"/><Relationship Id="rId7" Type="http://schemas.openxmlformats.org/officeDocument/2006/relationships/image" Target="../media/image51.jpeg"/><Relationship Id="rId2" Type="http://schemas.openxmlformats.org/officeDocument/2006/relationships/image" Target="../media/image49.jpg"/><Relationship Id="rId1" Type="http://schemas.openxmlformats.org/officeDocument/2006/relationships/slideLayout" Target="../slideLayouts/slideLayout14.xml"/><Relationship Id="rId6"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888443"/>
            <a:ext cx="247802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smtClean="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04315" y="2485591"/>
            <a:ext cx="2257632" cy="707886"/>
          </a:xfrm>
          <a:prstGeom prst="rect">
            <a:avLst/>
          </a:prstGeom>
          <a:noFill/>
        </p:spPr>
        <p:txBody>
          <a:bodyPr wrap="square" rtlCol="0">
            <a:spAutoFit/>
          </a:bodyPr>
          <a:lstStyle/>
          <a:p>
            <a:r>
              <a:rPr lang="ar-SA" sz="4000" b="1" dirty="0" smtClean="0">
                <a:solidFill>
                  <a:srgbClr val="00B0F0"/>
                </a:solidFill>
                <a:latin typeface="Alexandria" charset="0"/>
                <a:cs typeface="Alexandria" charset="0"/>
              </a:rPr>
              <a:t>المونتــــــاج</a:t>
            </a:r>
            <a:endParaRPr lang="ar-EG" sz="4000" b="1" dirty="0">
              <a:solidFill>
                <a:srgbClr val="00B0F0"/>
              </a:solidFill>
              <a:latin typeface="Alexandria" charset="0"/>
              <a:cs typeface="Alexandria" charset="0"/>
            </a:endParaRPr>
          </a:p>
        </p:txBody>
      </p:sp>
      <p:sp>
        <p:nvSpPr>
          <p:cNvPr id="2" name="Rectangle 1"/>
          <p:cNvSpPr/>
          <p:nvPr/>
        </p:nvSpPr>
        <p:spPr>
          <a:xfrm>
            <a:off x="194617" y="4934963"/>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
        <p:nvSpPr>
          <p:cNvPr id="3" name="Rectangle 2"/>
          <p:cNvSpPr/>
          <p:nvPr/>
        </p:nvSpPr>
        <p:spPr>
          <a:xfrm>
            <a:off x="1" y="5411703"/>
            <a:ext cx="2075688" cy="400110"/>
          </a:xfrm>
          <a:prstGeom prst="rect">
            <a:avLst/>
          </a:prstGeom>
        </p:spPr>
        <p:txBody>
          <a:bodyPr wrap="square">
            <a:spAutoFit/>
          </a:bodyPr>
          <a:lstStyle/>
          <a:p>
            <a:r>
              <a:rPr lang="ar-SA" sz="2000" b="1" dirty="0" smtClean="0">
                <a:solidFill>
                  <a:srgbClr val="111111"/>
                </a:solidFill>
                <a:latin typeface="The Year of Handicrafts Black" pitchFamily="50" charset="-78"/>
                <a:ea typeface="Calibri" panose="020F0502020204030204" pitchFamily="34" charset="0"/>
                <a:cs typeface="The Year of Handicrafts Black" pitchFamily="50" charset="-78"/>
              </a:rPr>
              <a:t>د.أسامة أحمد </a:t>
            </a:r>
            <a:endParaRPr lang="en-US" sz="2000" dirty="0">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1981880538"/>
      </p:ext>
    </p:extLst>
  </p:cSld>
  <p:clrMapOvr>
    <a:masterClrMapping/>
  </p:clrMapOvr>
  <mc:AlternateContent xmlns:mc="http://schemas.openxmlformats.org/markup-compatibility/2006" xmlns:p14="http://schemas.microsoft.com/office/powerpoint/2010/main">
    <mc:Choice Requires="p14">
      <p:transition spd="slow" p14:dur="2000" advTm="22353"/>
    </mc:Choice>
    <mc:Fallback xmlns="">
      <p:transition spd="slow" advTm="2235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31" y="-49093"/>
            <a:ext cx="12682891" cy="7053944"/>
          </a:xfrm>
          <a:prstGeom prst="rect">
            <a:avLst/>
          </a:prstGeom>
        </p:spPr>
      </p:pic>
      <p:sp>
        <p:nvSpPr>
          <p:cNvPr id="2" name="Rectangle: Single Corner Rounded 1"/>
          <p:cNvSpPr/>
          <p:nvPr/>
        </p:nvSpPr>
        <p:spPr>
          <a:xfrm flipV="1">
            <a:off x="-79131" y="-43545"/>
            <a:ext cx="1227112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59439" y="3456364"/>
            <a:ext cx="1967205" cy="646331"/>
          </a:xfrm>
          <a:prstGeom prst="rect">
            <a:avLst/>
          </a:prstGeom>
          <a:noFill/>
        </p:spPr>
        <p:txBody>
          <a:bodyPr wrap="none" rtlCol="0">
            <a:spAutoFit/>
          </a:bodyPr>
          <a:lstStyle/>
          <a:p>
            <a:r>
              <a:rPr lang="ar-SA" sz="3600" b="1" dirty="0" smtClean="0">
                <a:solidFill>
                  <a:srgbClr val="00B0F0"/>
                </a:solidFill>
                <a:latin typeface="Alexandria" charset="0"/>
                <a:cs typeface="Alexandria" charset="0"/>
              </a:rPr>
              <a:t>المونتــــــاج</a:t>
            </a:r>
            <a:endParaRPr lang="ar-EG" sz="3600" b="1" dirty="0">
              <a:solidFill>
                <a:srgbClr val="00B0F0"/>
              </a:solidFill>
              <a:latin typeface="Alexandria" charset="0"/>
              <a:cs typeface="Alexandria" charset="0"/>
            </a:endParaRPr>
          </a:p>
        </p:txBody>
      </p:sp>
      <p:sp>
        <p:nvSpPr>
          <p:cNvPr id="10" name="Rectangle: Rounded Corners 9"/>
          <p:cNvSpPr/>
          <p:nvPr/>
        </p:nvSpPr>
        <p:spPr>
          <a:xfrm>
            <a:off x="5838092" y="4189499"/>
            <a:ext cx="416755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dirty="0" smtClean="0">
                <a:solidFill>
                  <a:schemeClr val="tx1"/>
                </a:solidFill>
                <a:latin typeface="Abd Elrady Pro" panose="020F0803030102020204" pitchFamily="34" charset="-78"/>
                <a:cs typeface="Abd Elrady Pro" panose="020F0803030102020204" pitchFamily="34" charset="-78"/>
              </a:rPr>
              <a:t>برامج المونتاج الرقمي</a:t>
            </a:r>
            <a:endParaRPr lang="ar-SA" sz="3200" dirty="0">
              <a:solidFill>
                <a:schemeClr val="tx1"/>
              </a:solidFill>
              <a:latin typeface="Abd Elrady Pro" panose="020F0803030102020204" pitchFamily="34" charset="-78"/>
              <a:cs typeface="Abd Elrady Pro" panose="020F0803030102020204" pitchFamily="34" charset="-78"/>
            </a:endParaRP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أحمد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p14:dur="0" advTm="16783"/>
    </mc:Choice>
    <mc:Fallback xmlns="">
      <p:transition advTm="1678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854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14582"/>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5</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103"/>
            <a:ext cx="3386537" cy="1711702"/>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itchFamily="18" charset="-78"/>
                <a:cs typeface="Simplified Arabic" pitchFamily="18" charset="-78"/>
              </a:rPr>
              <a:t>محتويات المحاضرة</a:t>
            </a:r>
          </a:p>
        </p:txBody>
      </p:sp>
      <p:sp>
        <p:nvSpPr>
          <p:cNvPr id="3" name="Rectangle 2"/>
          <p:cNvSpPr/>
          <p:nvPr/>
        </p:nvSpPr>
        <p:spPr>
          <a:xfrm>
            <a:off x="3517358" y="2400919"/>
            <a:ext cx="8440180" cy="5016758"/>
          </a:xfrm>
          <a:prstGeom prst="rect">
            <a:avLst/>
          </a:prstGeom>
        </p:spPr>
        <p:txBody>
          <a:bodyPr wrap="square">
            <a:spAutoFit/>
          </a:bodyPr>
          <a:lstStyle/>
          <a:p>
            <a:pPr marL="457200" lvl="0" indent="-457200" algn="r" rtl="1" eaLnBrk="0" fontAlgn="base" hangingPunct="0">
              <a:lnSpc>
                <a:spcPct val="200000"/>
              </a:lnSpc>
              <a:spcBef>
                <a:spcPct val="0"/>
              </a:spcBef>
              <a:spcAft>
                <a:spcPct val="0"/>
              </a:spcAft>
              <a:buFont typeface="+mj-lt"/>
              <a:buAutoNum type="arabicPeriod"/>
            </a:pPr>
            <a:r>
              <a:rPr lang="ar-SA" sz="2000" b="1" dirty="0" smtClean="0">
                <a:solidFill>
                  <a:srgbClr val="00B0F0"/>
                </a:solidFill>
                <a:cs typeface="+mj-cs"/>
              </a:rPr>
              <a:t>مقدمة </a:t>
            </a:r>
          </a:p>
          <a:p>
            <a:pPr marL="457200" indent="-457200" algn="r" rtl="1" eaLnBrk="0" fontAlgn="base" hangingPunct="0">
              <a:lnSpc>
                <a:spcPct val="200000"/>
              </a:lnSpc>
              <a:spcBef>
                <a:spcPct val="0"/>
              </a:spcBef>
              <a:spcAft>
                <a:spcPct val="0"/>
              </a:spcAft>
              <a:buFont typeface="+mj-lt"/>
              <a:buAutoNum type="arabicPeriod"/>
            </a:pPr>
            <a:r>
              <a:rPr lang="ar-SA" sz="2000" b="1" dirty="0">
                <a:solidFill>
                  <a:srgbClr val="00B0F0"/>
                </a:solidFill>
              </a:rPr>
              <a:t> </a:t>
            </a:r>
            <a:r>
              <a:rPr lang="ar-SA" altLang="en-US" sz="2000" b="1" dirty="0">
                <a:solidFill>
                  <a:srgbClr val="00B0F0"/>
                </a:solidFill>
                <a:latin typeface="Arial" panose="020B0604020202020204" pitchFamily="34" charset="0"/>
              </a:rPr>
              <a:t>مفاهيم اساسية في المونتاج </a:t>
            </a:r>
            <a:r>
              <a:rPr lang="ar-SA" altLang="en-US" sz="2000" b="1" dirty="0" smtClean="0">
                <a:solidFill>
                  <a:srgbClr val="00B0F0"/>
                </a:solidFill>
                <a:latin typeface="Arial" panose="020B0604020202020204" pitchFamily="34" charset="0"/>
              </a:rPr>
              <a:t>الرقمي</a:t>
            </a:r>
            <a:r>
              <a:rPr lang="en-US" altLang="en-US" sz="2000" b="1" dirty="0" smtClean="0">
                <a:solidFill>
                  <a:srgbClr val="00B0F0"/>
                </a:solidFill>
                <a:latin typeface="Arial" panose="020B0604020202020204" pitchFamily="34" charset="0"/>
                <a:cs typeface="+mj-cs"/>
              </a:rPr>
              <a:t>.</a:t>
            </a:r>
            <a:endParaRPr lang="en-US" altLang="en-US" sz="2000" b="1" dirty="0">
              <a:solidFill>
                <a:srgbClr val="00B0F0"/>
              </a:solidFill>
              <a:latin typeface="Arial" panose="020B0604020202020204" pitchFamily="34" charset="0"/>
              <a:cs typeface="+mj-cs"/>
            </a:endParaRPr>
          </a:p>
          <a:p>
            <a:pPr marL="457200" lvl="0" indent="-457200" algn="r" rtl="1" eaLnBrk="0" fontAlgn="base" hangingPunct="0">
              <a:lnSpc>
                <a:spcPct val="200000"/>
              </a:lnSpc>
              <a:spcBef>
                <a:spcPct val="0"/>
              </a:spcBef>
              <a:spcAft>
                <a:spcPct val="0"/>
              </a:spcAft>
              <a:buFont typeface="+mj-lt"/>
              <a:buAutoNum type="arabicPeriod"/>
            </a:pPr>
            <a:r>
              <a:rPr lang="ar-SA" sz="2000" b="1" dirty="0">
                <a:solidFill>
                  <a:srgbClr val="00B0F0"/>
                </a:solidFill>
                <a:latin typeface="Arial" panose="020B0604020202020204" pitchFamily="34" charset="0"/>
              </a:rPr>
              <a:t>معايير اختيار برنامج المونتاج المناسب</a:t>
            </a:r>
          </a:p>
          <a:p>
            <a:pPr marL="457200" lvl="0" indent="-457200" algn="r" rtl="1" eaLnBrk="0" fontAlgn="base" hangingPunct="0">
              <a:lnSpc>
                <a:spcPct val="200000"/>
              </a:lnSpc>
              <a:spcBef>
                <a:spcPct val="0"/>
              </a:spcBef>
              <a:spcAft>
                <a:spcPct val="0"/>
              </a:spcAft>
              <a:buFont typeface="+mj-lt"/>
              <a:buAutoNum type="arabicPeriod"/>
            </a:pPr>
            <a:r>
              <a:rPr lang="ar-SA" sz="2000" b="1" dirty="0" smtClean="0">
                <a:solidFill>
                  <a:srgbClr val="00B0F0"/>
                </a:solidFill>
                <a:latin typeface="Arial" panose="020B0604020202020204" pitchFamily="34" charset="0"/>
                <a:cs typeface="+mj-cs"/>
              </a:rPr>
              <a:t>أشهر </a:t>
            </a:r>
            <a:r>
              <a:rPr lang="ar-SA" sz="2000" b="1" dirty="0">
                <a:solidFill>
                  <a:srgbClr val="00B0F0"/>
                </a:solidFill>
                <a:latin typeface="Arial" panose="020B0604020202020204" pitchFamily="34" charset="0"/>
                <a:cs typeface="+mj-cs"/>
              </a:rPr>
              <a:t>برامج المونتاج الرقمي</a:t>
            </a:r>
            <a:endParaRPr lang="ar-SA" altLang="en-US" sz="2000" b="1" dirty="0">
              <a:solidFill>
                <a:srgbClr val="00B0F0"/>
              </a:solidFill>
              <a:latin typeface="Arial" panose="020B0604020202020204" pitchFamily="34" charset="0"/>
              <a:cs typeface="+mj-cs"/>
            </a:endParaRPr>
          </a:p>
          <a:p>
            <a:pPr marL="457200" lvl="0" indent="-457200" algn="r" rtl="1" eaLnBrk="0" fontAlgn="base" hangingPunct="0">
              <a:lnSpc>
                <a:spcPct val="200000"/>
              </a:lnSpc>
              <a:spcBef>
                <a:spcPct val="0"/>
              </a:spcBef>
              <a:spcAft>
                <a:spcPct val="0"/>
              </a:spcAft>
              <a:buFont typeface="+mj-lt"/>
              <a:buAutoNum type="arabicPeriod"/>
            </a:pPr>
            <a:r>
              <a:rPr lang="ar-SA" sz="2000" b="1" dirty="0">
                <a:solidFill>
                  <a:srgbClr val="00B0F0"/>
                </a:solidFill>
                <a:latin typeface="Arial" panose="020B0604020202020204" pitchFamily="34" charset="0"/>
                <a:cs typeface="+mj-cs"/>
              </a:rPr>
              <a:t>مكونات بيئة العمل في برامج المونتاج</a:t>
            </a:r>
          </a:p>
          <a:p>
            <a:pPr marL="457200" lvl="0" indent="-457200" algn="r" rtl="1" eaLnBrk="0" fontAlgn="base" hangingPunct="0">
              <a:lnSpc>
                <a:spcPct val="200000"/>
              </a:lnSpc>
              <a:spcBef>
                <a:spcPct val="0"/>
              </a:spcBef>
              <a:spcAft>
                <a:spcPct val="0"/>
              </a:spcAft>
              <a:buFont typeface="+mj-lt"/>
              <a:buAutoNum type="arabicPeriod"/>
            </a:pPr>
            <a:r>
              <a:rPr lang="ar-SA" sz="2000" b="1" dirty="0">
                <a:solidFill>
                  <a:srgbClr val="00B0F0"/>
                </a:solidFill>
                <a:latin typeface="Arial" panose="020B0604020202020204" pitchFamily="34" charset="0"/>
                <a:cs typeface="+mj-cs"/>
              </a:rPr>
              <a:t>أنواع الانتقالات (</a:t>
            </a:r>
            <a:r>
              <a:rPr lang="en-US" sz="2000" b="1" dirty="0">
                <a:solidFill>
                  <a:srgbClr val="00B0F0"/>
                </a:solidFill>
                <a:latin typeface="Arial" panose="020B0604020202020204" pitchFamily="34" charset="0"/>
                <a:cs typeface="+mj-cs"/>
              </a:rPr>
              <a:t>Transitions</a:t>
            </a:r>
            <a:r>
              <a:rPr lang="ar-SA" sz="2000" b="1" dirty="0">
                <a:solidFill>
                  <a:srgbClr val="00B0F0"/>
                </a:solidFill>
                <a:latin typeface="Arial" panose="020B0604020202020204" pitchFamily="34" charset="0"/>
                <a:cs typeface="+mj-cs"/>
              </a:rPr>
              <a:t>)</a:t>
            </a:r>
            <a:r>
              <a:rPr lang="en-US" sz="2000" b="1" dirty="0">
                <a:solidFill>
                  <a:srgbClr val="00B0F0"/>
                </a:solidFill>
                <a:latin typeface="Arial" panose="020B0604020202020204" pitchFamily="34" charset="0"/>
                <a:cs typeface="+mj-cs"/>
              </a:rPr>
              <a:t> </a:t>
            </a:r>
            <a:r>
              <a:rPr lang="ar-SA" sz="2000" b="1" dirty="0">
                <a:solidFill>
                  <a:srgbClr val="00B0F0"/>
                </a:solidFill>
                <a:latin typeface="Arial" panose="020B0604020202020204" pitchFamily="34" charset="0"/>
                <a:cs typeface="+mj-cs"/>
              </a:rPr>
              <a:t>في المونتاج</a:t>
            </a:r>
          </a:p>
          <a:p>
            <a:pPr marL="457200" lvl="0" indent="-457200" algn="r" rtl="1" eaLnBrk="0" fontAlgn="base" hangingPunct="0">
              <a:lnSpc>
                <a:spcPct val="200000"/>
              </a:lnSpc>
              <a:spcBef>
                <a:spcPct val="0"/>
              </a:spcBef>
              <a:spcAft>
                <a:spcPct val="0"/>
              </a:spcAft>
              <a:buFont typeface="+mj-lt"/>
              <a:buAutoNum type="arabicPeriod"/>
            </a:pPr>
            <a:r>
              <a:rPr lang="ar-SA" sz="2000" b="1" dirty="0">
                <a:solidFill>
                  <a:srgbClr val="00B0F0"/>
                </a:solidFill>
                <a:latin typeface="Arial" panose="020B0604020202020204" pitchFamily="34" charset="0"/>
                <a:cs typeface="+mj-cs"/>
              </a:rPr>
              <a:t>تنسيقات الفيديو </a:t>
            </a:r>
            <a:r>
              <a:rPr lang="ar-SA" sz="2000" b="1" dirty="0" smtClean="0">
                <a:solidFill>
                  <a:srgbClr val="00B0F0"/>
                </a:solidFill>
                <a:latin typeface="Arial" panose="020B0604020202020204" pitchFamily="34" charset="0"/>
                <a:cs typeface="+mj-cs"/>
              </a:rPr>
              <a:t>الشائعة.</a:t>
            </a:r>
            <a:endParaRPr lang="en-US" altLang="en-US" sz="2000" b="1" dirty="0">
              <a:solidFill>
                <a:srgbClr val="00B0F0"/>
              </a:solidFill>
              <a:latin typeface="Arial" panose="020B0604020202020204" pitchFamily="34" charset="0"/>
              <a:cs typeface="+mj-cs"/>
            </a:endParaRPr>
          </a:p>
          <a:p>
            <a:pPr marL="457200" indent="-457200" algn="just" rtl="1">
              <a:lnSpc>
                <a:spcPct val="200000"/>
              </a:lnSpc>
              <a:buFont typeface="+mj-lt"/>
              <a:buAutoNum type="arabicPeriod"/>
            </a:pPr>
            <a:endParaRPr lang="ar-SA" sz="2000" b="1" dirty="0">
              <a:solidFill>
                <a:srgbClr val="00B0F0"/>
              </a:solidFill>
              <a:cs typeface="+mj-cs"/>
            </a:endParaRPr>
          </a:p>
        </p:txBody>
      </p:sp>
    </p:spTree>
    <p:extLst>
      <p:ext uri="{BB962C8B-B14F-4D97-AF65-F5344CB8AC3E}">
        <p14:creationId xmlns:p14="http://schemas.microsoft.com/office/powerpoint/2010/main" val="3835435207"/>
      </p:ext>
    </p:extLst>
  </p:cSld>
  <p:clrMapOvr>
    <a:masterClrMapping/>
  </p:clrMapOvr>
  <mc:AlternateContent xmlns:mc="http://schemas.openxmlformats.org/markup-compatibility/2006" xmlns:p14="http://schemas.microsoft.com/office/powerpoint/2010/main">
    <mc:Choice Requires="p14">
      <p:transition p14:dur="0" advTm="30275"/>
    </mc:Choice>
    <mc:Fallback xmlns="">
      <p:transition advTm="3027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7946274" y="1739494"/>
            <a:ext cx="968535" cy="584775"/>
          </a:xfrm>
          <a:prstGeom prst="rect">
            <a:avLst/>
          </a:prstGeom>
          <a:noFill/>
        </p:spPr>
        <p:txBody>
          <a:bodyPr wrap="none" rtlCol="0">
            <a:spAutoFit/>
          </a:bodyPr>
          <a:lstStyle/>
          <a:p>
            <a:pPr algn="just" rtl="1"/>
            <a:r>
              <a:rPr lang="ar-EG" sz="3200" b="1" dirty="0" smtClean="0">
                <a:solidFill>
                  <a:srgbClr val="8E5A6D"/>
                </a:solidFill>
                <a:effectLst>
                  <a:outerShdw blurRad="38100" dist="38100" dir="2700000" algn="tl">
                    <a:srgbClr val="000000">
                      <a:alpha val="43137"/>
                    </a:srgbClr>
                  </a:outerShdw>
                </a:effectLst>
                <a:latin typeface="Candara Light" panose="020E0502030303020204" pitchFamily="34" charset="0"/>
                <a:cs typeface="+mj-cs"/>
              </a:rPr>
              <a:t>مقدمة</a:t>
            </a:r>
            <a:endParaRPr lang="ar-EG" sz="3200" b="1" dirty="0">
              <a:solidFill>
                <a:srgbClr val="8E5A6D"/>
              </a:solidFill>
              <a:effectLst>
                <a:outerShdw blurRad="38100" dist="38100" dir="2700000" algn="tl">
                  <a:srgbClr val="000000">
                    <a:alpha val="43137"/>
                  </a:srgbClr>
                </a:outerShdw>
              </a:effectLst>
              <a:latin typeface="Candara Light" panose="020E0502030303020204" pitchFamily="34" charset="0"/>
              <a:cs typeface="+mj-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826" b="8826"/>
          <a:stretch/>
        </p:blipFill>
        <p:spPr>
          <a:xfrm>
            <a:off x="1213929" y="1449265"/>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p14:dur="0" advTm="20554"/>
    </mc:Choice>
    <mc:Fallback xmlns="">
      <p:transition advTm="205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63082" y="1497035"/>
            <a:ext cx="3865656"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المقدمة</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23610" y="2688677"/>
            <a:ext cx="8417320" cy="3691844"/>
          </a:xfrm>
          <a:prstGeom prst="rect">
            <a:avLst/>
          </a:prstGeom>
          <a:noFill/>
        </p:spPr>
        <p:txBody>
          <a:bodyPr wrap="square" rtlCol="0">
            <a:spAutoFit/>
          </a:bodyPr>
          <a:lstStyle/>
          <a:p>
            <a:pPr algn="just" rtl="1">
              <a:lnSpc>
                <a:spcPct val="200000"/>
              </a:lnSpc>
            </a:pPr>
            <a:r>
              <a:rPr lang="ar-SA" sz="2000" dirty="0">
                <a:cs typeface="+mj-cs"/>
              </a:rPr>
              <a:t>يُعد المونتاج الرقمي عملية أساسية في إنتاج المحتوى المرئي الحديث، حيث يشمل تجميع المقاطع المصورة، إضافة المؤثرات الصوتية والبصرية، وتصحيح الألوان، لإنشاء قصة متكاملة وجذابة. لقد تطورت برامج المونتاج بشكل كبير لتلبي احتياجات المبتدئين والمحترفين على حد سواء، موفرةً أدوات قوية ومرنة لتحويل الرؤى الإبداعية إلى واقع مرئي. تهدف هذه المحاضرة إلى تقديم نظرة شاملة على عالم برامج المونتاج الرقمي، مع التركيز على المفاهيم الأساسية، أنواع البرامج، ومعايير اختيار الأنسب منها.</a:t>
            </a:r>
            <a:endParaRPr lang="ar-SA" sz="2000" spc="30" dirty="0">
              <a:latin typeface="Simplified Arabic" pitchFamily="18" charset="-78"/>
              <a:cs typeface="+mj-cs"/>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tretch>
            <a:fillRect/>
          </a:stretch>
        </p:blipFill>
        <p:spPr>
          <a:xfrm>
            <a:off x="5197" y="1307103"/>
            <a:ext cx="3386537" cy="2105755"/>
          </a:xfrm>
          <a:prstGeom prst="rect">
            <a:avLst/>
          </a:prstGeom>
        </p:spPr>
      </p:pic>
      <p:sp>
        <p:nvSpPr>
          <p:cNvPr id="17" name="Rectangle 16"/>
          <p:cNvSpPr/>
          <p:nvPr/>
        </p:nvSpPr>
        <p:spPr>
          <a:xfrm>
            <a:off x="3385474" y="13393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5</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p14:dur="0" advTm="146036"/>
    </mc:Choice>
    <mc:Fallback xmlns="">
      <p:transition advTm="1460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322337" y="1622658"/>
            <a:ext cx="6885532"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849023" y="1748286"/>
            <a:ext cx="3743332" cy="461665"/>
          </a:xfrm>
          <a:prstGeom prst="rect">
            <a:avLst/>
          </a:prstGeom>
          <a:noFill/>
        </p:spPr>
        <p:txBody>
          <a:bodyPr wrap="none" rtlCol="0">
            <a:spAutoFit/>
          </a:bodyPr>
          <a:lstStyle/>
          <a:p>
            <a:pPr algn="just" rtl="1"/>
            <a:r>
              <a:rPr lang="ar-SA" sz="2400" b="1" dirty="0">
                <a:solidFill>
                  <a:srgbClr val="00B0F0"/>
                </a:solidFill>
              </a:rPr>
              <a:t> </a:t>
            </a:r>
            <a:r>
              <a:rPr lang="ar-SA" altLang="en-US" sz="2400" b="1" dirty="0" smtClean="0">
                <a:solidFill>
                  <a:srgbClr val="00B0F0"/>
                </a:solidFill>
                <a:latin typeface="Arial" panose="020B0604020202020204" pitchFamily="34" charset="0"/>
              </a:rPr>
              <a:t>مفاهيم اساسية في المونتاج </a:t>
            </a:r>
            <a:r>
              <a:rPr lang="ar-SA" altLang="en-US" sz="2400" b="1" dirty="0">
                <a:solidFill>
                  <a:srgbClr val="00B0F0"/>
                </a:solidFill>
                <a:latin typeface="Arial" panose="020B0604020202020204" pitchFamily="34" charset="0"/>
              </a:rPr>
              <a:t>الرقمي</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p14:dur="0" advTm="12030"/>
    </mc:Choice>
    <mc:Fallback xmlns="">
      <p:transition advTm="1203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0" y="1307313"/>
            <a:ext cx="3385474" cy="4352753"/>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385474" y="2263532"/>
            <a:ext cx="8601958" cy="4247317"/>
          </a:xfrm>
          <a:prstGeom prst="rect">
            <a:avLst/>
          </a:prstGeom>
          <a:noFill/>
        </p:spPr>
        <p:txBody>
          <a:bodyPr wrap="square" rtlCol="0">
            <a:spAutoFit/>
          </a:bodyPr>
          <a:lstStyle/>
          <a:p>
            <a:pPr algn="r" rtl="1">
              <a:lnSpc>
                <a:spcPct val="150000"/>
              </a:lnSpc>
            </a:pPr>
            <a:r>
              <a:rPr lang="ar-SA" sz="2000" b="1" dirty="0">
                <a:solidFill>
                  <a:srgbClr val="C00000"/>
                </a:solidFill>
                <a:cs typeface="+mj-cs"/>
              </a:rPr>
              <a:t>لفهم كيفية عمل برامج المونتاج، من الضروري الإلمام ببعض المفاهيم الأساسية:</a:t>
            </a:r>
          </a:p>
          <a:p>
            <a:pPr algn="r" rtl="1">
              <a:lnSpc>
                <a:spcPct val="150000"/>
              </a:lnSpc>
            </a:pPr>
            <a:r>
              <a:rPr lang="ar-SA" sz="2000" dirty="0">
                <a:cs typeface="+mj-cs"/>
              </a:rPr>
              <a:t>•</a:t>
            </a:r>
            <a:r>
              <a:rPr lang="ar-SA" sz="2000" b="1" dirty="0">
                <a:solidFill>
                  <a:srgbClr val="C00000"/>
                </a:solidFill>
                <a:cs typeface="+mj-cs"/>
              </a:rPr>
              <a:t>الخط الزمني </a:t>
            </a:r>
            <a:r>
              <a:rPr lang="en-US" sz="2000" b="1" dirty="0" smtClean="0">
                <a:solidFill>
                  <a:srgbClr val="C00000"/>
                </a:solidFill>
                <a:cs typeface="+mj-cs"/>
              </a:rPr>
              <a:t>Timeline) </a:t>
            </a:r>
            <a:r>
              <a:rPr lang="ar-SA" sz="2000" b="1" dirty="0" smtClean="0">
                <a:solidFill>
                  <a:srgbClr val="C00000"/>
                </a:solidFill>
                <a:cs typeface="+mj-cs"/>
              </a:rPr>
              <a:t>)</a:t>
            </a:r>
            <a:r>
              <a:rPr lang="ar-SA" sz="2000" dirty="0" smtClean="0">
                <a:cs typeface="+mj-cs"/>
              </a:rPr>
              <a:t>هو </a:t>
            </a:r>
            <a:r>
              <a:rPr lang="ar-SA" sz="2000" dirty="0">
                <a:cs typeface="+mj-cs"/>
              </a:rPr>
              <a:t>المساحة التي يتم فيها ترتيب المقاطع الصوتية والمرئية، وتحديد مدتها وتوقيتها.</a:t>
            </a:r>
          </a:p>
          <a:p>
            <a:pPr algn="r" rtl="1">
              <a:lnSpc>
                <a:spcPct val="150000"/>
              </a:lnSpc>
            </a:pPr>
            <a:r>
              <a:rPr lang="ar-SA" sz="2000" dirty="0">
                <a:cs typeface="+mj-cs"/>
              </a:rPr>
              <a:t>•</a:t>
            </a:r>
            <a:r>
              <a:rPr lang="ar-SA" sz="2000" b="1" dirty="0">
                <a:solidFill>
                  <a:srgbClr val="C00000"/>
                </a:solidFill>
                <a:cs typeface="+mj-cs"/>
              </a:rPr>
              <a:t>القص والدمج (</a:t>
            </a:r>
            <a:r>
              <a:rPr lang="en-US" sz="2000" b="1" dirty="0">
                <a:solidFill>
                  <a:srgbClr val="C00000"/>
                </a:solidFill>
                <a:cs typeface="+mj-cs"/>
              </a:rPr>
              <a:t>Cutting and </a:t>
            </a:r>
            <a:r>
              <a:rPr lang="en-US" sz="2000" b="1" dirty="0" smtClean="0">
                <a:solidFill>
                  <a:srgbClr val="C00000"/>
                </a:solidFill>
                <a:cs typeface="+mj-cs"/>
              </a:rPr>
              <a:t>Splicing </a:t>
            </a:r>
            <a:r>
              <a:rPr lang="ar-SA" sz="2000" b="1" dirty="0" smtClean="0">
                <a:solidFill>
                  <a:srgbClr val="C00000"/>
                </a:solidFill>
                <a:cs typeface="+mj-cs"/>
              </a:rPr>
              <a:t>) </a:t>
            </a:r>
            <a:r>
              <a:rPr lang="ar-SA" sz="2000" dirty="0" smtClean="0">
                <a:cs typeface="+mj-cs"/>
              </a:rPr>
              <a:t>العمليات </a:t>
            </a:r>
            <a:r>
              <a:rPr lang="ar-SA" sz="2000" dirty="0">
                <a:cs typeface="+mj-cs"/>
              </a:rPr>
              <a:t>الأساسية لإزالة الأجزاء غير المرغوب فيها وربط المقاطع المختلفة معًا.</a:t>
            </a:r>
          </a:p>
          <a:p>
            <a:pPr algn="r" rtl="1">
              <a:lnSpc>
                <a:spcPct val="150000"/>
              </a:lnSpc>
            </a:pPr>
            <a:r>
              <a:rPr lang="ar-SA" sz="2000" dirty="0">
                <a:cs typeface="+mj-cs"/>
              </a:rPr>
              <a:t>•</a:t>
            </a:r>
            <a:r>
              <a:rPr lang="ar-SA" sz="2000" b="1" dirty="0">
                <a:solidFill>
                  <a:srgbClr val="C00000"/>
                </a:solidFill>
                <a:cs typeface="+mj-cs"/>
              </a:rPr>
              <a:t>الانتقالات </a:t>
            </a:r>
            <a:r>
              <a:rPr lang="en-US" sz="2000" b="1" dirty="0" smtClean="0">
                <a:solidFill>
                  <a:srgbClr val="C00000"/>
                </a:solidFill>
                <a:cs typeface="+mj-cs"/>
              </a:rPr>
              <a:t>Transitions) </a:t>
            </a:r>
            <a:r>
              <a:rPr lang="ar-SA" sz="2000" b="1" dirty="0" smtClean="0">
                <a:solidFill>
                  <a:srgbClr val="C00000"/>
                </a:solidFill>
                <a:cs typeface="+mj-cs"/>
              </a:rPr>
              <a:t>) </a:t>
            </a:r>
            <a:r>
              <a:rPr lang="ar-SA" sz="2000" dirty="0" smtClean="0">
                <a:cs typeface="+mj-cs"/>
              </a:rPr>
              <a:t>التأثيرات </a:t>
            </a:r>
            <a:r>
              <a:rPr lang="ar-SA" sz="2000" dirty="0">
                <a:cs typeface="+mj-cs"/>
              </a:rPr>
              <a:t>المرئية التي تربط بين مقطعين، مثل التلاشي التدريجي أو المسح.</a:t>
            </a:r>
          </a:p>
          <a:p>
            <a:pPr algn="r" rtl="1">
              <a:lnSpc>
                <a:spcPct val="150000"/>
              </a:lnSpc>
            </a:pPr>
            <a:r>
              <a:rPr lang="ar-SA" sz="2000" dirty="0">
                <a:cs typeface="+mj-cs"/>
              </a:rPr>
              <a:t>•</a:t>
            </a:r>
            <a:r>
              <a:rPr lang="ar-SA" sz="2000" b="1" dirty="0">
                <a:solidFill>
                  <a:srgbClr val="C00000"/>
                </a:solidFill>
                <a:cs typeface="+mj-cs"/>
              </a:rPr>
              <a:t>المؤثرات البصرية </a:t>
            </a:r>
            <a:r>
              <a:rPr lang="en-US" sz="2000" b="1" dirty="0" smtClean="0">
                <a:solidFill>
                  <a:srgbClr val="C00000"/>
                </a:solidFill>
                <a:cs typeface="+mj-cs"/>
              </a:rPr>
              <a:t>Visual </a:t>
            </a:r>
            <a:r>
              <a:rPr lang="en-US" sz="2000" b="1" dirty="0">
                <a:solidFill>
                  <a:srgbClr val="C00000"/>
                </a:solidFill>
                <a:cs typeface="+mj-cs"/>
              </a:rPr>
              <a:t>Effects - VFX</a:t>
            </a:r>
            <a:r>
              <a:rPr lang="en-US" sz="2000" b="1" dirty="0" smtClean="0">
                <a:solidFill>
                  <a:srgbClr val="C00000"/>
                </a:solidFill>
                <a:cs typeface="+mj-cs"/>
              </a:rPr>
              <a:t>) </a:t>
            </a:r>
            <a:r>
              <a:rPr lang="ar-SA" sz="2000" b="1" dirty="0" smtClean="0">
                <a:solidFill>
                  <a:srgbClr val="C00000"/>
                </a:solidFill>
                <a:cs typeface="+mj-cs"/>
              </a:rPr>
              <a:t>) </a:t>
            </a:r>
            <a:r>
              <a:rPr lang="ar-SA" sz="2000" dirty="0" smtClean="0">
                <a:cs typeface="+mj-cs"/>
              </a:rPr>
              <a:t>عناصر </a:t>
            </a:r>
            <a:r>
              <a:rPr lang="ar-SA" sz="2000" dirty="0">
                <a:cs typeface="+mj-cs"/>
              </a:rPr>
              <a:t>بصرية يتم إضافتها لتحسين المظهر العام للفيديو أو لإضافة لمسة إبداعية.</a:t>
            </a:r>
          </a:p>
          <a:p>
            <a:pPr algn="r" rtl="1">
              <a:lnSpc>
                <a:spcPct val="150000"/>
              </a:lnSpc>
            </a:pPr>
            <a:r>
              <a:rPr lang="ar-SA" sz="2000" dirty="0" smtClean="0">
                <a:cs typeface="+mj-cs"/>
              </a:rPr>
              <a:t>•</a:t>
            </a:r>
            <a:endParaRPr lang="ar-SA" sz="2000" dirty="0">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6787663" y="1412953"/>
            <a:ext cx="3716786" cy="461665"/>
          </a:xfrm>
          <a:prstGeom prst="rect">
            <a:avLst/>
          </a:prstGeom>
          <a:noFill/>
        </p:spPr>
        <p:txBody>
          <a:bodyPr wrap="square" rtlCol="0">
            <a:spAutoFit/>
          </a:bodyPr>
          <a:lstStyle/>
          <a:p>
            <a:pPr algn="just" rtl="1"/>
            <a:r>
              <a:rPr lang="ar-SA" sz="2400" b="1" spc="30" dirty="0" smtClean="0">
                <a:solidFill>
                  <a:srgbClr val="00B0F0"/>
                </a:solidFill>
              </a:rPr>
              <a:t>مفاهيم لعمل المونتاج الرقمي</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ustDataLst>
      <p:tags r:id="rId1"/>
    </p:custDataLst>
    <p:extLst>
      <p:ext uri="{BB962C8B-B14F-4D97-AF65-F5344CB8AC3E}">
        <p14:creationId xmlns:p14="http://schemas.microsoft.com/office/powerpoint/2010/main" val="1436697653"/>
      </p:ext>
    </p:extLst>
  </p:cSld>
  <p:clrMapOvr>
    <a:masterClrMapping/>
  </p:clrMapOvr>
  <mc:AlternateContent xmlns:mc="http://schemas.openxmlformats.org/markup-compatibility/2006" xmlns:p14="http://schemas.microsoft.com/office/powerpoint/2010/main">
    <mc:Choice Requires="p14">
      <p:transition p14:dur="0" advTm="236553"/>
    </mc:Choice>
    <mc:Fallback xmlns="">
      <p:transition advTm="2365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872754"/>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89457" y="2551300"/>
            <a:ext cx="8417320" cy="2400657"/>
          </a:xfrm>
          <a:prstGeom prst="rect">
            <a:avLst/>
          </a:prstGeom>
          <a:noFill/>
        </p:spPr>
        <p:txBody>
          <a:bodyPr wrap="square" rtlCol="0">
            <a:spAutoFit/>
          </a:bodyPr>
          <a:lstStyle/>
          <a:p>
            <a:pPr algn="r" rtl="1">
              <a:lnSpc>
                <a:spcPct val="150000"/>
              </a:lnSpc>
            </a:pPr>
            <a:r>
              <a:rPr lang="ar-SA" sz="2000" b="1" dirty="0">
                <a:solidFill>
                  <a:srgbClr val="C00000"/>
                </a:solidFill>
              </a:rPr>
              <a:t>تصحيح الألوان وتدرجها </a:t>
            </a:r>
            <a:r>
              <a:rPr lang="en-US" sz="2000" b="1" dirty="0" smtClean="0">
                <a:solidFill>
                  <a:srgbClr val="C00000"/>
                </a:solidFill>
              </a:rPr>
              <a:t>Color </a:t>
            </a:r>
            <a:r>
              <a:rPr lang="en-US" sz="2000" b="1" dirty="0">
                <a:solidFill>
                  <a:srgbClr val="C00000"/>
                </a:solidFill>
              </a:rPr>
              <a:t>Correction and Grading</a:t>
            </a:r>
            <a:r>
              <a:rPr lang="en-US" sz="2000" b="1" dirty="0" smtClean="0">
                <a:solidFill>
                  <a:srgbClr val="C00000"/>
                </a:solidFill>
              </a:rPr>
              <a:t>) </a:t>
            </a:r>
            <a:r>
              <a:rPr lang="ar-SA" sz="2000" dirty="0" smtClean="0">
                <a:solidFill>
                  <a:srgbClr val="C00000"/>
                </a:solidFill>
              </a:rPr>
              <a:t>)</a:t>
            </a:r>
            <a:r>
              <a:rPr lang="ar-SA" sz="2000" dirty="0" smtClean="0"/>
              <a:t> تعديل </a:t>
            </a:r>
            <a:r>
              <a:rPr lang="ar-SA" sz="2000" dirty="0"/>
              <a:t>الألوان والإضاءة لتوحيد المظهر البصري للفيديو أو لإضفاء طابع فني معين.</a:t>
            </a:r>
          </a:p>
          <a:p>
            <a:pPr algn="r" rtl="1">
              <a:lnSpc>
                <a:spcPct val="150000"/>
              </a:lnSpc>
            </a:pPr>
            <a:r>
              <a:rPr lang="ar-SA" sz="2000" b="1" dirty="0" smtClean="0">
                <a:solidFill>
                  <a:srgbClr val="C00000"/>
                </a:solidFill>
              </a:rPr>
              <a:t>تحرير </a:t>
            </a:r>
            <a:r>
              <a:rPr lang="ar-SA" sz="2000" b="1" dirty="0">
                <a:solidFill>
                  <a:srgbClr val="C00000"/>
                </a:solidFill>
              </a:rPr>
              <a:t>الصوت </a:t>
            </a:r>
            <a:r>
              <a:rPr lang="en-US" sz="2000" b="1" dirty="0" smtClean="0">
                <a:solidFill>
                  <a:srgbClr val="C00000"/>
                </a:solidFill>
              </a:rPr>
              <a:t>Audio </a:t>
            </a:r>
            <a:r>
              <a:rPr lang="en-US" sz="2000" b="1" dirty="0">
                <a:solidFill>
                  <a:srgbClr val="C00000"/>
                </a:solidFill>
              </a:rPr>
              <a:t>Editing</a:t>
            </a:r>
            <a:r>
              <a:rPr lang="en-US" sz="2000" b="1" dirty="0" smtClean="0">
                <a:solidFill>
                  <a:srgbClr val="C00000"/>
                </a:solidFill>
              </a:rPr>
              <a:t>) </a:t>
            </a:r>
            <a:r>
              <a:rPr lang="ar-SA" sz="2000" b="1" dirty="0" smtClean="0">
                <a:solidFill>
                  <a:srgbClr val="C00000"/>
                </a:solidFill>
              </a:rPr>
              <a:t>) </a:t>
            </a:r>
            <a:r>
              <a:rPr lang="ar-SA" sz="2000" dirty="0" smtClean="0"/>
              <a:t>ضبط </a:t>
            </a:r>
            <a:r>
              <a:rPr lang="ar-SA" sz="2000" dirty="0"/>
              <a:t>مستويات الصوت، إزالة الضوضاء، وإضافة الموسيقى والمؤثرات الصوتية.</a:t>
            </a:r>
          </a:p>
          <a:p>
            <a:pPr algn="r" rtl="1">
              <a:lnSpc>
                <a:spcPct val="150000"/>
              </a:lnSpc>
            </a:pPr>
            <a:r>
              <a:rPr lang="ar-SA" sz="2000" b="1" dirty="0" smtClean="0">
                <a:solidFill>
                  <a:srgbClr val="C00000"/>
                </a:solidFill>
              </a:rPr>
              <a:t>العناوين </a:t>
            </a:r>
            <a:r>
              <a:rPr lang="ar-SA" sz="2000" b="1" dirty="0">
                <a:solidFill>
                  <a:srgbClr val="C00000"/>
                </a:solidFill>
              </a:rPr>
              <a:t>والنصوص </a:t>
            </a:r>
            <a:r>
              <a:rPr lang="en-US" sz="2000" b="1" dirty="0" smtClean="0">
                <a:solidFill>
                  <a:srgbClr val="C00000"/>
                </a:solidFill>
              </a:rPr>
              <a:t>Titles </a:t>
            </a:r>
            <a:r>
              <a:rPr lang="en-US" sz="2000" b="1" dirty="0">
                <a:solidFill>
                  <a:srgbClr val="C00000"/>
                </a:solidFill>
              </a:rPr>
              <a:t>and Text</a:t>
            </a:r>
            <a:r>
              <a:rPr lang="en-US" sz="2000" b="1" dirty="0" smtClean="0">
                <a:solidFill>
                  <a:srgbClr val="C00000"/>
                </a:solidFill>
              </a:rPr>
              <a:t>) </a:t>
            </a:r>
            <a:r>
              <a:rPr lang="ar-SA" sz="2000" b="1" dirty="0" smtClean="0">
                <a:solidFill>
                  <a:srgbClr val="C00000"/>
                </a:solidFill>
              </a:rPr>
              <a:t>) </a:t>
            </a:r>
            <a:r>
              <a:rPr lang="ar-SA" sz="2000" dirty="0" smtClean="0"/>
              <a:t>إضافة </a:t>
            </a:r>
            <a:r>
              <a:rPr lang="ar-SA" sz="2000" dirty="0"/>
              <a:t>نصوص وعناوين توضيحية أو جمالية للفيديو.</a:t>
            </a: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45360"/>
            <a:ext cx="4744673" cy="461665"/>
          </a:xfrm>
          <a:prstGeom prst="rect">
            <a:avLst/>
          </a:prstGeom>
          <a:noFill/>
        </p:spPr>
        <p:txBody>
          <a:bodyPr wrap="square" rtlCol="0">
            <a:spAutoFit/>
          </a:bodyPr>
          <a:lstStyle/>
          <a:p>
            <a:pPr algn="just" rtl="1"/>
            <a:r>
              <a:rPr lang="ar-SA" sz="2400" b="1" spc="30" dirty="0">
                <a:solidFill>
                  <a:srgbClr val="00B0F0"/>
                </a:solidFill>
              </a:rPr>
              <a:t>مفاهيم لعمل المونتاج الرقمي</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extLst>
      <p:ext uri="{BB962C8B-B14F-4D97-AF65-F5344CB8AC3E}">
        <p14:creationId xmlns:p14="http://schemas.microsoft.com/office/powerpoint/2010/main" val="451500071"/>
      </p:ext>
    </p:extLst>
  </p:cSld>
  <p:clrMapOvr>
    <a:masterClrMapping/>
  </p:clrMapOvr>
  <mc:AlternateContent xmlns:mc="http://schemas.openxmlformats.org/markup-compatibility/2006" xmlns:p14="http://schemas.microsoft.com/office/powerpoint/2010/main">
    <mc:Choice Requires="p14">
      <p:transition p14:dur="0" advTm="161201"/>
    </mc:Choice>
    <mc:Fallback xmlns="">
      <p:transition advTm="16120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770077" y="1576281"/>
            <a:ext cx="4167554" cy="83099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معايير اختيار برنامج المونتاج المناسب</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2091806" y="1481254"/>
            <a:ext cx="8195733"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extLst>
      <p:ext uri="{BB962C8B-B14F-4D97-AF65-F5344CB8AC3E}">
        <p14:creationId xmlns:p14="http://schemas.microsoft.com/office/powerpoint/2010/main" val="3797344946"/>
      </p:ext>
    </p:ext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0" y="1335074"/>
            <a:ext cx="3385474" cy="1777373"/>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565313" y="2463911"/>
            <a:ext cx="8417320" cy="4247317"/>
          </a:xfrm>
          <a:prstGeom prst="rect">
            <a:avLst/>
          </a:prstGeom>
          <a:noFill/>
        </p:spPr>
        <p:txBody>
          <a:bodyPr wrap="square" rtlCol="0">
            <a:spAutoFit/>
          </a:bodyPr>
          <a:lstStyle/>
          <a:p>
            <a:pPr algn="r" rtl="1">
              <a:lnSpc>
                <a:spcPct val="150000"/>
              </a:lnSpc>
            </a:pPr>
            <a:r>
              <a:rPr lang="ar-SA" sz="2000" dirty="0" smtClean="0">
                <a:cs typeface="+mj-cs"/>
              </a:rPr>
              <a:t>يعتمد </a:t>
            </a:r>
            <a:r>
              <a:rPr lang="ar-SA" sz="2000" dirty="0">
                <a:cs typeface="+mj-cs"/>
              </a:rPr>
              <a:t>اختيار برنامج المونتاج الأمثل على عدة عوامل رئيسية، بما في ذلك مستوى المهارة، الميزانية، واحتياجات المشروع </a:t>
            </a:r>
            <a:r>
              <a:rPr lang="ar-SA" sz="2000" dirty="0" smtClean="0">
                <a:cs typeface="+mj-cs"/>
              </a:rPr>
              <a:t>. يجب </a:t>
            </a:r>
            <a:r>
              <a:rPr lang="ar-SA" sz="2000" dirty="0">
                <a:cs typeface="+mj-cs"/>
              </a:rPr>
              <a:t>مراعاة النقاط التالية عند اتخاذ القرار:</a:t>
            </a:r>
          </a:p>
          <a:p>
            <a:pPr marL="342900" indent="-342900" algn="r" rtl="1">
              <a:lnSpc>
                <a:spcPct val="150000"/>
              </a:lnSpc>
              <a:buFont typeface="Arial" panose="020B0604020202020204" pitchFamily="34" charset="0"/>
              <a:buChar char="•"/>
            </a:pPr>
            <a:r>
              <a:rPr lang="ar-SA" sz="2000" b="1" dirty="0" smtClean="0">
                <a:cs typeface="+mj-cs"/>
              </a:rPr>
              <a:t>مستوى </a:t>
            </a:r>
            <a:r>
              <a:rPr lang="ar-SA" sz="2000" b="1" dirty="0">
                <a:cs typeface="+mj-cs"/>
              </a:rPr>
              <a:t>المهارة:</a:t>
            </a:r>
            <a:r>
              <a:rPr lang="ar-SA" sz="2000" dirty="0">
                <a:cs typeface="+mj-cs"/>
              </a:rPr>
              <a:t> هل أنت مبتدئ، متوسط، أم محترف؟ بعض البرامج مصممة بواجهات بسيطة للمبتدئين، بينما تتطلب الأخرى خبرة أكبر للتعامل مع أدواتها المتقدمة.</a:t>
            </a:r>
          </a:p>
          <a:p>
            <a:pPr marL="342900" indent="-342900" algn="r" rtl="1">
              <a:lnSpc>
                <a:spcPct val="150000"/>
              </a:lnSpc>
              <a:buFont typeface="Arial" panose="020B0604020202020204" pitchFamily="34" charset="0"/>
              <a:buChar char="•"/>
            </a:pPr>
            <a:r>
              <a:rPr lang="ar-SA" sz="2000" b="1" dirty="0" smtClean="0">
                <a:cs typeface="+mj-cs"/>
              </a:rPr>
              <a:t>احتياجات </a:t>
            </a:r>
            <a:r>
              <a:rPr lang="ar-SA" sz="2000" b="1" dirty="0">
                <a:cs typeface="+mj-cs"/>
              </a:rPr>
              <a:t>التحرير والميزات: </a:t>
            </a:r>
            <a:r>
              <a:rPr lang="ar-SA" sz="2000" dirty="0">
                <a:cs typeface="+mj-cs"/>
              </a:rPr>
              <a:t>هل تحتاج إلى تحرير أساسي لمقاطع الفيديو الشخصية، أم ميزات متقدمة مثل تصنيف الألوان الاحترافي، تتبع الحركة، أو التأثيرات ثلاثية الأبعاد؟</a:t>
            </a:r>
          </a:p>
          <a:p>
            <a:pPr marL="342900" indent="-342900" algn="r" rtl="1">
              <a:lnSpc>
                <a:spcPct val="150000"/>
              </a:lnSpc>
              <a:buFont typeface="Arial" panose="020B0604020202020204" pitchFamily="34" charset="0"/>
              <a:buChar char="•"/>
            </a:pPr>
            <a:r>
              <a:rPr lang="ar-SA" sz="2000" b="1" dirty="0" smtClean="0">
                <a:cs typeface="+mj-cs"/>
              </a:rPr>
              <a:t>التوافق </a:t>
            </a:r>
            <a:r>
              <a:rPr lang="ar-SA" sz="2000" b="1" dirty="0">
                <a:cs typeface="+mj-cs"/>
              </a:rPr>
              <a:t>مع النظام والإمكانيات: </a:t>
            </a:r>
            <a:r>
              <a:rPr lang="ar-SA" sz="2000" dirty="0">
                <a:cs typeface="+mj-cs"/>
              </a:rPr>
              <a:t>تأكد من توافق البرنامج مع نظام التشغيل الخاص بك (</a:t>
            </a:r>
            <a:r>
              <a:rPr lang="en-US" sz="2000" dirty="0" smtClean="0">
                <a:cs typeface="+mj-cs"/>
              </a:rPr>
              <a:t>Windows </a:t>
            </a:r>
            <a:r>
              <a:rPr lang="ar-SA" sz="2000" dirty="0" smtClean="0">
                <a:cs typeface="+mj-cs"/>
              </a:rPr>
              <a:t>  </a:t>
            </a:r>
            <a:r>
              <a:rPr lang="en-US" sz="2000" dirty="0" smtClean="0">
                <a:cs typeface="+mj-cs"/>
              </a:rPr>
              <a:t>mac, </a:t>
            </a:r>
            <a:r>
              <a:rPr lang="en-US" sz="2000" dirty="0">
                <a:cs typeface="+mj-cs"/>
              </a:rPr>
              <a:t>Linux, Android, </a:t>
            </a:r>
            <a:r>
              <a:rPr lang="en-US" sz="2000" dirty="0" smtClean="0">
                <a:cs typeface="+mj-cs"/>
              </a:rPr>
              <a:t>iOS </a:t>
            </a:r>
            <a:r>
              <a:rPr lang="ar-SA" sz="2000" dirty="0" smtClean="0">
                <a:cs typeface="+mj-cs"/>
              </a:rPr>
              <a:t>)  ومواصفات </a:t>
            </a:r>
            <a:r>
              <a:rPr lang="ar-SA" sz="2000" dirty="0">
                <a:cs typeface="+mj-cs"/>
              </a:rPr>
              <a:t>جهازك، خاصة عند التعامل مع فيديوهات عالية الدقة</a:t>
            </a:r>
            <a:r>
              <a:rPr lang="ar-SA" sz="2000" dirty="0" smtClean="0">
                <a:cs typeface="+mj-cs"/>
              </a:rPr>
              <a:t>.</a:t>
            </a:r>
            <a:endParaRPr lang="ar-SA" sz="2000" dirty="0">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5820507" y="1371855"/>
            <a:ext cx="4253117" cy="716350"/>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معايير اختيار برنامج المونتاج المناسب</a:t>
            </a:r>
          </a:p>
        </p:txBody>
      </p:sp>
    </p:spTree>
    <p:custDataLst>
      <p:tags r:id="rId1"/>
    </p:custDataLst>
    <p:extLst>
      <p:ext uri="{BB962C8B-B14F-4D97-AF65-F5344CB8AC3E}">
        <p14:creationId xmlns:p14="http://schemas.microsoft.com/office/powerpoint/2010/main" val="1289502362"/>
      </p:ext>
    </p:ext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308922"/>
            <a:ext cx="3454900" cy="2494006"/>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565313" y="2437534"/>
            <a:ext cx="8417320" cy="332398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SA" sz="2000" b="1" dirty="0">
                <a:cs typeface="+mj-cs"/>
              </a:rPr>
              <a:t>واجهة المستخدم </a:t>
            </a:r>
            <a:r>
              <a:rPr lang="ar-SA" sz="2000" b="1" dirty="0" smtClean="0">
                <a:cs typeface="+mj-cs"/>
              </a:rPr>
              <a:t>(</a:t>
            </a:r>
            <a:r>
              <a:rPr lang="en-US" sz="2000" b="1" dirty="0">
                <a:cs typeface="+mj-cs"/>
              </a:rPr>
              <a:t>User Interface </a:t>
            </a:r>
            <a:r>
              <a:rPr lang="ar-SA" sz="2000" b="1" dirty="0" smtClean="0">
                <a:cs typeface="+mj-cs"/>
              </a:rPr>
              <a:t>)</a:t>
            </a:r>
            <a:r>
              <a:rPr lang="en-US" sz="2000" b="1" dirty="0" smtClean="0">
                <a:cs typeface="+mj-cs"/>
              </a:rPr>
              <a:t> </a:t>
            </a:r>
            <a:r>
              <a:rPr lang="ar-SA" sz="2000" dirty="0" smtClean="0">
                <a:cs typeface="+mj-cs"/>
              </a:rPr>
              <a:t>يجب </a:t>
            </a:r>
            <a:r>
              <a:rPr lang="ar-SA" sz="2000" dirty="0">
                <a:cs typeface="+mj-cs"/>
              </a:rPr>
              <a:t>أن تكون الواجهة سهلة الاستخدام وتناسب سير عملك.</a:t>
            </a:r>
          </a:p>
          <a:p>
            <a:pPr marL="342900" indent="-342900" algn="r" rtl="1">
              <a:lnSpc>
                <a:spcPct val="150000"/>
              </a:lnSpc>
              <a:buFont typeface="Arial" panose="020B0604020202020204" pitchFamily="34" charset="0"/>
              <a:buChar char="•"/>
            </a:pPr>
            <a:r>
              <a:rPr lang="ar-SA" sz="2000" b="1" dirty="0" smtClean="0">
                <a:cs typeface="+mj-cs"/>
              </a:rPr>
              <a:t>المراجعات </a:t>
            </a:r>
            <a:r>
              <a:rPr lang="ar-SA" sz="2000" b="1" dirty="0">
                <a:cs typeface="+mj-cs"/>
              </a:rPr>
              <a:t>والتقييمات: </a:t>
            </a:r>
            <a:r>
              <a:rPr lang="ar-SA" sz="2000" dirty="0">
                <a:cs typeface="+mj-cs"/>
              </a:rPr>
              <a:t>استفد من تجارب المستخدمين الآخرين والمراجعات المتاحة عبر الإنترنت.</a:t>
            </a:r>
          </a:p>
          <a:p>
            <a:pPr marL="342900" indent="-342900" algn="r" rtl="1">
              <a:lnSpc>
                <a:spcPct val="150000"/>
              </a:lnSpc>
              <a:buFont typeface="Arial" panose="020B0604020202020204" pitchFamily="34" charset="0"/>
              <a:buChar char="•"/>
            </a:pPr>
            <a:r>
              <a:rPr lang="ar-SA" sz="2000" dirty="0" smtClean="0">
                <a:cs typeface="+mj-cs"/>
              </a:rPr>
              <a:t>الفترة </a:t>
            </a:r>
            <a:r>
              <a:rPr lang="ar-SA" sz="2000" dirty="0">
                <a:cs typeface="+mj-cs"/>
              </a:rPr>
              <a:t>التجريبية أو الإصدار المجاني: يفضل تجربة الإصدارات المجانية أو التجريبية للبرنامج قبل الشراء للتأكد من ملاءمته لاحتياجاتك.</a:t>
            </a:r>
          </a:p>
          <a:p>
            <a:pPr marL="342900" indent="-342900" algn="r" rtl="1">
              <a:lnSpc>
                <a:spcPct val="150000"/>
              </a:lnSpc>
              <a:buFont typeface="Arial" panose="020B0604020202020204" pitchFamily="34" charset="0"/>
              <a:buChar char="•"/>
            </a:pPr>
            <a:r>
              <a:rPr lang="ar-SA" sz="2000" b="1" dirty="0" smtClean="0">
                <a:cs typeface="+mj-cs"/>
              </a:rPr>
              <a:t>الميزانية</a:t>
            </a:r>
            <a:r>
              <a:rPr lang="ar-SA" sz="2000" b="1" dirty="0">
                <a:cs typeface="+mj-cs"/>
              </a:rPr>
              <a:t>: </a:t>
            </a:r>
            <a:r>
              <a:rPr lang="ar-SA" sz="2000" dirty="0">
                <a:cs typeface="+mj-cs"/>
              </a:rPr>
              <a:t>هناك برامج مجانية ومدفوعة، وبعضها يعتمد على نموذج الاشتراك الشهري أو الشراء لمرة واحدة</a:t>
            </a:r>
            <a:r>
              <a:rPr lang="ar-SA" sz="2000" dirty="0" smtClean="0">
                <a:cs typeface="+mj-cs"/>
              </a:rPr>
              <a:t>.</a:t>
            </a:r>
          </a:p>
          <a:p>
            <a:pPr marL="342900" indent="-342900" algn="r" rtl="1">
              <a:lnSpc>
                <a:spcPct val="150000"/>
              </a:lnSpc>
              <a:buFont typeface="Arial" panose="020B0604020202020204" pitchFamily="34" charset="0"/>
              <a:buChar char="•"/>
            </a:pPr>
            <a:r>
              <a:rPr lang="en-US" sz="2000" dirty="0">
                <a:cs typeface="+mj-cs"/>
                <a:hlinkClick r:id="rId5"/>
              </a:rPr>
              <a:t>https://</a:t>
            </a:r>
            <a:r>
              <a:rPr lang="en-US" sz="2000" dirty="0" smtClean="0">
                <a:cs typeface="+mj-cs"/>
                <a:hlinkClick r:id="rId5"/>
              </a:rPr>
              <a:t>www.youtube.com/watch?v=w9ma68eNH8Y</a:t>
            </a:r>
            <a:r>
              <a:rPr lang="ar-SA" sz="2000" dirty="0" smtClean="0">
                <a:cs typeface="+mj-cs"/>
              </a:rPr>
              <a:t> افضل برامج المونتاج </a:t>
            </a:r>
            <a:endParaRPr lang="ar-SA" sz="2000" dirty="0">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6304085" y="1412953"/>
            <a:ext cx="4200364" cy="83099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معايير اختيار برنامج المونتاج المناسب</a:t>
            </a:r>
          </a:p>
        </p:txBody>
      </p:sp>
    </p:spTree>
    <p:custDataLst>
      <p:tags r:id="rId1"/>
    </p:custDataLst>
    <p:extLst>
      <p:ext uri="{BB962C8B-B14F-4D97-AF65-F5344CB8AC3E}">
        <p14:creationId xmlns:p14="http://schemas.microsoft.com/office/powerpoint/2010/main" val="1975521371"/>
      </p:ext>
    </p:ext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918447" y="1622658"/>
            <a:ext cx="793835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5583734" y="1322819"/>
            <a:ext cx="4273063" cy="95410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أشهر برامج المونتاج الرقمي</a:t>
            </a:r>
            <a:endParaRPr lang="ar-SA" altLang="en-US" sz="28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p14:dur="0" advTm="12434"/>
    </mc:Choice>
    <mc:Fallback xmlns="">
      <p:transition advTm="124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36322" y="1335074"/>
            <a:ext cx="3421796" cy="1924760"/>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404089" y="2400294"/>
            <a:ext cx="8709662" cy="960328"/>
          </a:xfrm>
          <a:prstGeom prst="rect">
            <a:avLst/>
          </a:prstGeom>
          <a:noFill/>
        </p:spPr>
        <p:txBody>
          <a:bodyPr wrap="square" rtlCol="0">
            <a:spAutoFit/>
          </a:bodyPr>
          <a:lstStyle/>
          <a:p>
            <a:pPr algn="just" rtl="1">
              <a:lnSpc>
                <a:spcPct val="150000"/>
              </a:lnSpc>
            </a:pPr>
            <a:r>
              <a:rPr lang="ar-SA" sz="2000" dirty="0"/>
              <a:t>برامج للمبتدئين والمستخدمين </a:t>
            </a:r>
            <a:r>
              <a:rPr lang="ar-SA" sz="2000" dirty="0" smtClean="0"/>
              <a:t>العاديين </a:t>
            </a:r>
          </a:p>
          <a:p>
            <a:pPr algn="just" rtl="1">
              <a:lnSpc>
                <a:spcPct val="150000"/>
              </a:lnSpc>
            </a:pPr>
            <a:endParaRPr lang="ar-SA" sz="2000" dirty="0" smtClean="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82041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أشهر برامج المونتاج الرقمي</a:t>
            </a:r>
            <a:endParaRPr lang="ar-SA" altLang="en-US" sz="2800" b="1" dirty="0">
              <a:solidFill>
                <a:srgbClr val="00B0F0"/>
              </a:solidFill>
              <a:latin typeface="Arial"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622859252"/>
              </p:ext>
            </p:extLst>
          </p:nvPr>
        </p:nvGraphicFramePr>
        <p:xfrm>
          <a:off x="4330163" y="3004146"/>
          <a:ext cx="7118452" cy="3930092"/>
        </p:xfrm>
        <a:graphic>
          <a:graphicData uri="http://schemas.openxmlformats.org/drawingml/2006/table">
            <a:tbl>
              <a:tblPr firstRow="1" bandRow="1">
                <a:tableStyleId>{5C22544A-7EE6-4342-B048-85BDC9FD1C3A}</a:tableStyleId>
              </a:tblPr>
              <a:tblGrid>
                <a:gridCol w="3559226">
                  <a:extLst>
                    <a:ext uri="{9D8B030D-6E8A-4147-A177-3AD203B41FA5}">
                      <a16:colId xmlns:a16="http://schemas.microsoft.com/office/drawing/2014/main" val="1250986905"/>
                    </a:ext>
                  </a:extLst>
                </a:gridCol>
                <a:gridCol w="3559226">
                  <a:extLst>
                    <a:ext uri="{9D8B030D-6E8A-4147-A177-3AD203B41FA5}">
                      <a16:colId xmlns:a16="http://schemas.microsoft.com/office/drawing/2014/main" val="3569438447"/>
                    </a:ext>
                  </a:extLst>
                </a:gridCol>
              </a:tblGrid>
              <a:tr h="445172">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dirty="0" smtClean="0">
                          <a:effectLst/>
                        </a:rPr>
                        <a:t>المميزات البارزة</a:t>
                      </a:r>
                      <a:endParaRPr lang="ar-SA" dirty="0" smtClean="0"/>
                    </a:p>
                  </a:txBody>
                  <a:tcPr anchor="ctr"/>
                </a:tc>
                <a:tc>
                  <a:txBody>
                    <a:bodyPr/>
                    <a:lstStyle/>
                    <a:p>
                      <a:pPr algn="ctr" rtl="1"/>
                      <a:r>
                        <a:rPr lang="ar-SA" dirty="0" smtClean="0">
                          <a:effectLst/>
                        </a:rPr>
                        <a:t>البرنامج</a:t>
                      </a:r>
                      <a:endParaRPr lang="ar-SA" dirty="0"/>
                    </a:p>
                  </a:txBody>
                  <a:tcPr anchor="ctr"/>
                </a:tc>
                <a:extLst>
                  <a:ext uri="{0D108BD9-81ED-4DB2-BD59-A6C34878D82A}">
                    <a16:rowId xmlns:a16="http://schemas.microsoft.com/office/drawing/2014/main" val="3910391297"/>
                  </a:ext>
                </a:extLst>
              </a:tr>
              <a:tr h="924600">
                <a:tc>
                  <a:txBody>
                    <a:bodyPr/>
                    <a:lstStyle/>
                    <a:p>
                      <a:pPr algn="r" rtl="1"/>
                      <a:r>
                        <a:rPr lang="ar-SA" sz="1800" dirty="0" smtClean="0">
                          <a:effectLst/>
                        </a:rPr>
                        <a:t>مجاني بالكامل، مثالي لمحتوى </a:t>
                      </a:r>
                      <a:r>
                        <a:rPr lang="en-US" sz="1800" dirty="0" err="1" smtClean="0">
                          <a:effectLst/>
                        </a:rPr>
                        <a:t>TikTok</a:t>
                      </a:r>
                      <a:r>
                        <a:rPr lang="en-US" sz="1800" dirty="0" smtClean="0">
                          <a:effectLst/>
                        </a:rPr>
                        <a:t> </a:t>
                      </a:r>
                      <a:r>
                        <a:rPr lang="ar-SA" sz="1800" dirty="0" smtClean="0">
                          <a:effectLst/>
                        </a:rPr>
                        <a:t>و </a:t>
                      </a:r>
                      <a:r>
                        <a:rPr lang="en-US" sz="1800" dirty="0" smtClean="0">
                          <a:effectLst/>
                        </a:rPr>
                        <a:t>Instagram Reels، </a:t>
                      </a:r>
                      <a:r>
                        <a:rPr lang="ar-SA" sz="1800" dirty="0" smtClean="0">
                          <a:effectLst/>
                        </a:rPr>
                        <a:t>واجهة </a:t>
                      </a:r>
                      <a:r>
                        <a:rPr lang="ar-SA" dirty="0" smtClean="0">
                          <a:effectLst/>
                        </a:rPr>
                        <a:t>بسيطة </a:t>
                      </a:r>
                      <a:endParaRPr lang="en-US" dirty="0"/>
                    </a:p>
                  </a:txBody>
                  <a:tcPr/>
                </a:tc>
                <a:tc>
                  <a:txBody>
                    <a:bodyPr/>
                    <a:lstStyle/>
                    <a:p>
                      <a:pPr algn="ctr"/>
                      <a:r>
                        <a:rPr lang="en-US" dirty="0" err="1" smtClean="0">
                          <a:effectLst/>
                        </a:rPr>
                        <a:t>CapCut</a:t>
                      </a:r>
                      <a:endParaRPr lang="en-US" dirty="0"/>
                    </a:p>
                  </a:txBody>
                  <a:tcPr/>
                </a:tc>
                <a:extLst>
                  <a:ext uri="{0D108BD9-81ED-4DB2-BD59-A6C34878D82A}">
                    <a16:rowId xmlns:a16="http://schemas.microsoft.com/office/drawing/2014/main" val="3924864146"/>
                  </a:ext>
                </a:extLst>
              </a:tr>
              <a:tr h="445172">
                <a:tc>
                  <a:txBody>
                    <a:bodyPr/>
                    <a:lstStyle/>
                    <a:p>
                      <a:pPr algn="r" rtl="1"/>
                      <a:r>
                        <a:rPr lang="ar-SA" dirty="0" smtClean="0">
                          <a:effectLst/>
                        </a:rPr>
                        <a:t>سهل الاستخدام، مكتبة واسعة من الموسيقى والمؤثرات، تصدير بجودة </a:t>
                      </a:r>
                      <a:r>
                        <a:rPr lang="en-US" dirty="0" smtClean="0">
                          <a:effectLst/>
                        </a:rPr>
                        <a:t>HD </a:t>
                      </a:r>
                      <a:r>
                        <a:rPr lang="ar-SA" dirty="0" smtClean="0">
                          <a:effectLst/>
                        </a:rPr>
                        <a:t>و 4</a:t>
                      </a:r>
                      <a:r>
                        <a:rPr lang="en-US" dirty="0" smtClean="0">
                          <a:effectLst/>
                        </a:rPr>
                        <a:t>K</a:t>
                      </a:r>
                      <a:endParaRPr lang="en-US" dirty="0"/>
                    </a:p>
                  </a:txBody>
                  <a:tcPr/>
                </a:tc>
                <a:tc>
                  <a:txBody>
                    <a:bodyPr/>
                    <a:lstStyle/>
                    <a:p>
                      <a:pPr algn="ctr"/>
                      <a:r>
                        <a:rPr lang="en-US" dirty="0" err="1" smtClean="0">
                          <a:effectLst/>
                        </a:rPr>
                        <a:t>Filmora</a:t>
                      </a:r>
                      <a:endParaRPr lang="en-US" dirty="0"/>
                    </a:p>
                  </a:txBody>
                  <a:tcPr/>
                </a:tc>
                <a:extLst>
                  <a:ext uri="{0D108BD9-81ED-4DB2-BD59-A6C34878D82A}">
                    <a16:rowId xmlns:a16="http://schemas.microsoft.com/office/drawing/2014/main" val="1498351830"/>
                  </a:ext>
                </a:extLst>
              </a:tr>
              <a:tr h="445172">
                <a:tc>
                  <a:txBody>
                    <a:bodyPr/>
                    <a:lstStyle/>
                    <a:p>
                      <a:pPr algn="r" rtl="1"/>
                      <a:r>
                        <a:rPr lang="ar-SA" dirty="0" smtClean="0">
                          <a:effectLst/>
                        </a:rPr>
                        <a:t>واجهة بديهية، أدوات أساسية ومتقدمة، تأثيرات جاهزة</a:t>
                      </a:r>
                      <a:endParaRPr lang="en-US" dirty="0"/>
                    </a:p>
                  </a:txBody>
                  <a:tcPr/>
                </a:tc>
                <a:tc>
                  <a:txBody>
                    <a:bodyPr/>
                    <a:lstStyle/>
                    <a:p>
                      <a:pPr algn="ctr"/>
                      <a:r>
                        <a:rPr lang="en-US" dirty="0" err="1" smtClean="0">
                          <a:effectLst/>
                        </a:rPr>
                        <a:t>Movavi</a:t>
                      </a:r>
                      <a:r>
                        <a:rPr lang="en-US" dirty="0" smtClean="0">
                          <a:effectLst/>
                        </a:rPr>
                        <a:t> Video Editor Plus</a:t>
                      </a:r>
                      <a:endParaRPr lang="en-US" dirty="0"/>
                    </a:p>
                  </a:txBody>
                  <a:tcPr/>
                </a:tc>
                <a:extLst>
                  <a:ext uri="{0D108BD9-81ED-4DB2-BD59-A6C34878D82A}">
                    <a16:rowId xmlns:a16="http://schemas.microsoft.com/office/drawing/2014/main" val="3081546331"/>
                  </a:ext>
                </a:extLst>
              </a:tr>
              <a:tr h="445172">
                <a:tc>
                  <a:txBody>
                    <a:bodyPr/>
                    <a:lstStyle/>
                    <a:p>
                      <a:pPr algn="r" rtl="1"/>
                      <a:r>
                        <a:rPr lang="ar-SA" dirty="0" smtClean="0">
                          <a:effectLst/>
                        </a:rPr>
                        <a:t>مجاني ومفتوح المصدر، يدعم العديد من التنسيقات</a:t>
                      </a:r>
                      <a:endParaRPr lang="en-US" dirty="0"/>
                    </a:p>
                  </a:txBody>
                  <a:tcPr/>
                </a:tc>
                <a:tc>
                  <a:txBody>
                    <a:bodyPr/>
                    <a:lstStyle/>
                    <a:p>
                      <a:pPr algn="ctr"/>
                      <a:r>
                        <a:rPr lang="en-US" dirty="0" err="1" smtClean="0">
                          <a:effectLst/>
                        </a:rPr>
                        <a:t>Shotcut</a:t>
                      </a:r>
                      <a:endParaRPr lang="en-US" dirty="0"/>
                    </a:p>
                  </a:txBody>
                  <a:tcPr/>
                </a:tc>
                <a:extLst>
                  <a:ext uri="{0D108BD9-81ED-4DB2-BD59-A6C34878D82A}">
                    <a16:rowId xmlns:a16="http://schemas.microsoft.com/office/drawing/2014/main" val="4030842299"/>
                  </a:ext>
                </a:extLst>
              </a:tr>
              <a:tr h="445172">
                <a:tc>
                  <a:txBody>
                    <a:bodyPr/>
                    <a:lstStyle/>
                    <a:p>
                      <a:pPr algn="r" rtl="1"/>
                      <a:r>
                        <a:rPr lang="ar-SA" dirty="0" smtClean="0">
                          <a:effectLst/>
                        </a:rPr>
                        <a:t>مجاني لمستخدمي</a:t>
                      </a:r>
                      <a:r>
                        <a:rPr lang="en-US" dirty="0" smtClean="0">
                          <a:effectLst/>
                        </a:rPr>
                        <a:t>Apple </a:t>
                      </a:r>
                      <a:r>
                        <a:rPr lang="ar-SA" dirty="0" smtClean="0">
                          <a:effectLst/>
                        </a:rPr>
                        <a:t>واجهة بسيطة، أدوات أساسية</a:t>
                      </a:r>
                      <a:endParaRPr lang="en-US" dirty="0"/>
                    </a:p>
                  </a:txBody>
                  <a:tcPr/>
                </a:tc>
                <a:tc>
                  <a:txBody>
                    <a:bodyPr/>
                    <a:lstStyle/>
                    <a:p>
                      <a:pPr algn="ctr"/>
                      <a:r>
                        <a:rPr lang="en-US" dirty="0" smtClean="0">
                          <a:effectLst/>
                        </a:rPr>
                        <a:t>iMovie</a:t>
                      </a:r>
                      <a:endParaRPr lang="en-US" dirty="0"/>
                    </a:p>
                  </a:txBody>
                  <a:tcPr/>
                </a:tc>
                <a:extLst>
                  <a:ext uri="{0D108BD9-81ED-4DB2-BD59-A6C34878D82A}">
                    <a16:rowId xmlns:a16="http://schemas.microsoft.com/office/drawing/2014/main" val="1218234519"/>
                  </a:ext>
                </a:extLst>
              </a:tr>
            </a:tbl>
          </a:graphicData>
        </a:graphic>
      </p:graphicFrame>
    </p:spTree>
    <p:extLst>
      <p:ext uri="{BB962C8B-B14F-4D97-AF65-F5344CB8AC3E}">
        <p14:creationId xmlns:p14="http://schemas.microsoft.com/office/powerpoint/2010/main" val="2266037016"/>
      </p:ext>
    </p:extLst>
  </p:cSld>
  <p:clrMapOvr>
    <a:masterClrMapping/>
  </p:clrMapOvr>
  <mc:AlternateContent xmlns:mc="http://schemas.openxmlformats.org/markup-compatibility/2006" xmlns:p14="http://schemas.microsoft.com/office/powerpoint/2010/main">
    <mc:Choice Requires="p14">
      <p:transition p14:dur="0" advTm="205165"/>
    </mc:Choice>
    <mc:Fallback xmlns="">
      <p:transition advTm="20516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54917"/>
            <a:ext cx="3386536" cy="190492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297115" y="2194129"/>
            <a:ext cx="8867447" cy="960328"/>
          </a:xfrm>
          <a:prstGeom prst="rect">
            <a:avLst/>
          </a:prstGeom>
          <a:noFill/>
        </p:spPr>
        <p:txBody>
          <a:bodyPr wrap="square" rtlCol="0">
            <a:spAutoFit/>
          </a:bodyPr>
          <a:lstStyle/>
          <a:p>
            <a:pPr algn="just" rtl="1">
              <a:lnSpc>
                <a:spcPct val="150000"/>
              </a:lnSpc>
            </a:pPr>
            <a:r>
              <a:rPr lang="ar-SA" sz="2000" b="1" dirty="0">
                <a:solidFill>
                  <a:srgbClr val="C00000"/>
                </a:solidFill>
              </a:rPr>
              <a:t>برامج للمستخدمين المتوسطين </a:t>
            </a:r>
            <a:r>
              <a:rPr lang="ar-SA" sz="2000" b="1" dirty="0" smtClean="0">
                <a:solidFill>
                  <a:srgbClr val="C00000"/>
                </a:solidFill>
              </a:rPr>
              <a:t>والمحترفين</a:t>
            </a:r>
          </a:p>
          <a:p>
            <a:pPr algn="just" rtl="1">
              <a:lnSpc>
                <a:spcPct val="150000"/>
              </a:lnSpc>
            </a:pPr>
            <a:endParaRPr lang="ar-SA" sz="2000" b="1" dirty="0">
              <a:solidFill>
                <a:srgbClr val="C00000"/>
              </a:solidFill>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716350"/>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أشهر برامج المونتاج الرقمي</a:t>
            </a:r>
            <a:endParaRPr lang="ar-SA" altLang="en-US" sz="2400" b="1" dirty="0">
              <a:solidFill>
                <a:srgbClr val="00B0F0"/>
              </a:solidFill>
              <a:latin typeface="Arial"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973645793"/>
              </p:ext>
            </p:extLst>
          </p:nvPr>
        </p:nvGraphicFramePr>
        <p:xfrm>
          <a:off x="3931874" y="2914514"/>
          <a:ext cx="8128000" cy="3571240"/>
        </p:xfrm>
        <a:graphic>
          <a:graphicData uri="http://schemas.openxmlformats.org/drawingml/2006/table">
            <a:tbl>
              <a:tblPr firstRow="1" bandRow="1">
                <a:tableStyleId>{5C22544A-7EE6-4342-B048-85BDC9FD1C3A}</a:tableStyleId>
              </a:tblPr>
              <a:tblGrid>
                <a:gridCol w="4025164">
                  <a:extLst>
                    <a:ext uri="{9D8B030D-6E8A-4147-A177-3AD203B41FA5}">
                      <a16:colId xmlns:a16="http://schemas.microsoft.com/office/drawing/2014/main" val="526382785"/>
                    </a:ext>
                  </a:extLst>
                </a:gridCol>
                <a:gridCol w="4102836">
                  <a:extLst>
                    <a:ext uri="{9D8B030D-6E8A-4147-A177-3AD203B41FA5}">
                      <a16:colId xmlns:a16="http://schemas.microsoft.com/office/drawing/2014/main" val="3274244134"/>
                    </a:ext>
                  </a:extLst>
                </a:gridCol>
              </a:tblGrid>
              <a:tr h="370840">
                <a:tc>
                  <a:txBody>
                    <a:bodyPr/>
                    <a:lstStyle/>
                    <a:p>
                      <a:pPr algn="ctr"/>
                      <a:r>
                        <a:rPr lang="ar-SA" dirty="0" smtClean="0">
                          <a:effectLst/>
                        </a:rPr>
                        <a:t>المميزات</a:t>
                      </a:r>
                      <a:endParaRPr lang="en-US" dirty="0"/>
                    </a:p>
                  </a:txBody>
                  <a:tcPr/>
                </a:tc>
                <a:tc>
                  <a:txBody>
                    <a:bodyPr/>
                    <a:lstStyle/>
                    <a:p>
                      <a:pPr algn="ctr"/>
                      <a:r>
                        <a:rPr lang="ar-SA" dirty="0" smtClean="0">
                          <a:effectLst/>
                        </a:rPr>
                        <a:t>البرنامج</a:t>
                      </a:r>
                      <a:endParaRPr lang="en-US" dirty="0"/>
                    </a:p>
                  </a:txBody>
                  <a:tcPr/>
                </a:tc>
                <a:extLst>
                  <a:ext uri="{0D108BD9-81ED-4DB2-BD59-A6C34878D82A}">
                    <a16:rowId xmlns:a16="http://schemas.microsoft.com/office/drawing/2014/main" val="1297663868"/>
                  </a:ext>
                </a:extLst>
              </a:tr>
              <a:tr h="370840">
                <a:tc>
                  <a:txBody>
                    <a:bodyPr/>
                    <a:lstStyle/>
                    <a:p>
                      <a:pPr algn="r" rtl="1"/>
                      <a:r>
                        <a:rPr lang="ar-SA" dirty="0" smtClean="0">
                          <a:effectLst/>
                        </a:rPr>
                        <a:t>الأقوى في المجال، أدوات احترافية، تكامل مع برامج </a:t>
                      </a:r>
                      <a:r>
                        <a:rPr lang="en-US" dirty="0" smtClean="0">
                          <a:effectLst/>
                        </a:rPr>
                        <a:t>Adobe </a:t>
                      </a:r>
                      <a:r>
                        <a:rPr lang="ar-SA" dirty="0" smtClean="0">
                          <a:effectLst/>
                        </a:rPr>
                        <a:t>الأخرى </a:t>
                      </a:r>
                      <a:r>
                        <a:rPr lang="en-US" dirty="0" smtClean="0">
                          <a:effectLst/>
                        </a:rPr>
                        <a:t>After Effects, Audition)</a:t>
                      </a:r>
                      <a:r>
                        <a:rPr lang="ar-SA" dirty="0" smtClean="0">
                          <a:effectLst/>
                        </a:rPr>
                        <a:t>)</a:t>
                      </a:r>
                      <a:r>
                        <a:rPr lang="en-US" dirty="0" smtClean="0">
                          <a:effectLst/>
                        </a:rPr>
                        <a:t> </a:t>
                      </a:r>
                      <a:endParaRPr lang="en-US" dirty="0"/>
                    </a:p>
                  </a:txBody>
                  <a:tcPr/>
                </a:tc>
                <a:tc>
                  <a:txBody>
                    <a:bodyPr/>
                    <a:lstStyle/>
                    <a:p>
                      <a:r>
                        <a:rPr lang="en-US" dirty="0" smtClean="0">
                          <a:effectLst/>
                        </a:rPr>
                        <a:t>Adobe Premiere Pro</a:t>
                      </a:r>
                      <a:endParaRPr lang="en-US" dirty="0"/>
                    </a:p>
                  </a:txBody>
                  <a:tcPr/>
                </a:tc>
                <a:extLst>
                  <a:ext uri="{0D108BD9-81ED-4DB2-BD59-A6C34878D82A}">
                    <a16:rowId xmlns:a16="http://schemas.microsoft.com/office/drawing/2014/main" val="1692746253"/>
                  </a:ext>
                </a:extLst>
              </a:tr>
              <a:tr h="370840">
                <a:tc>
                  <a:txBody>
                    <a:bodyPr/>
                    <a:lstStyle/>
                    <a:p>
                      <a:pPr algn="r" rtl="1"/>
                      <a:r>
                        <a:rPr lang="ar-SA" dirty="0" smtClean="0">
                          <a:effectLst/>
                        </a:rPr>
                        <a:t>قوي جدًا في تصحيح الألوان، أدوات مونتاج احترافية، إصدار مجاني بميزات قوية</a:t>
                      </a:r>
                      <a:endParaRPr lang="en-US" dirty="0"/>
                    </a:p>
                  </a:txBody>
                  <a:tcPr/>
                </a:tc>
                <a:tc>
                  <a:txBody>
                    <a:bodyPr/>
                    <a:lstStyle/>
                    <a:p>
                      <a:r>
                        <a:rPr lang="en-US" dirty="0" err="1" smtClean="0">
                          <a:effectLst/>
                        </a:rPr>
                        <a:t>DaVinci</a:t>
                      </a:r>
                      <a:r>
                        <a:rPr lang="en-US" dirty="0" smtClean="0">
                          <a:effectLst/>
                        </a:rPr>
                        <a:t> Resolve</a:t>
                      </a:r>
                      <a:endParaRPr lang="en-US" dirty="0"/>
                    </a:p>
                  </a:txBody>
                  <a:tcPr/>
                </a:tc>
                <a:extLst>
                  <a:ext uri="{0D108BD9-81ED-4DB2-BD59-A6C34878D82A}">
                    <a16:rowId xmlns:a16="http://schemas.microsoft.com/office/drawing/2014/main" val="2575304979"/>
                  </a:ext>
                </a:extLst>
              </a:tr>
              <a:tr h="370840">
                <a:tc>
                  <a:txBody>
                    <a:bodyPr/>
                    <a:lstStyle/>
                    <a:p>
                      <a:pPr algn="r" rtl="1"/>
                      <a:r>
                        <a:rPr lang="ar-SA" dirty="0" smtClean="0">
                          <a:effectLst/>
                        </a:rPr>
                        <a:t>حصري لمستخدمي </a:t>
                      </a:r>
                      <a:r>
                        <a:rPr lang="en-US" dirty="0" smtClean="0">
                          <a:effectLst/>
                        </a:rPr>
                        <a:t>Apple، </a:t>
                      </a:r>
                      <a:r>
                        <a:rPr lang="ar-SA" dirty="0" smtClean="0">
                          <a:effectLst/>
                        </a:rPr>
                        <a:t>أداء ممتاز على أجهزة </a:t>
                      </a:r>
                      <a:r>
                        <a:rPr lang="en-US" dirty="0" smtClean="0">
                          <a:effectLst/>
                        </a:rPr>
                        <a:t>Mac، </a:t>
                      </a:r>
                      <a:r>
                        <a:rPr lang="ar-SA" dirty="0" smtClean="0">
                          <a:effectLst/>
                        </a:rPr>
                        <a:t>أدوات مونتاج قوية</a:t>
                      </a:r>
                      <a:endParaRPr lang="en-US" dirty="0"/>
                    </a:p>
                  </a:txBody>
                  <a:tcPr/>
                </a:tc>
                <a:tc>
                  <a:txBody>
                    <a:bodyPr/>
                    <a:lstStyle/>
                    <a:p>
                      <a:r>
                        <a:rPr lang="en-US" dirty="0" smtClean="0">
                          <a:effectLst/>
                        </a:rPr>
                        <a:t>Final Cut Pro X</a:t>
                      </a:r>
                      <a:endParaRPr lang="en-US" dirty="0"/>
                    </a:p>
                  </a:txBody>
                  <a:tcPr/>
                </a:tc>
                <a:extLst>
                  <a:ext uri="{0D108BD9-81ED-4DB2-BD59-A6C34878D82A}">
                    <a16:rowId xmlns:a16="http://schemas.microsoft.com/office/drawing/2014/main" val="3273690162"/>
                  </a:ext>
                </a:extLst>
              </a:tr>
              <a:tr h="370840">
                <a:tc>
                  <a:txBody>
                    <a:bodyPr/>
                    <a:lstStyle/>
                    <a:p>
                      <a:pPr algn="r" rtl="1"/>
                      <a:r>
                        <a:rPr lang="ar-SA" dirty="0" smtClean="0">
                          <a:effectLst/>
                        </a:rPr>
                        <a:t>واجهة واضحة، إنشاء مشاريع سريعة، أدوات ذكاء اصطناعي وتأثيرات جديدة </a:t>
                      </a:r>
                      <a:endParaRPr lang="en-US" dirty="0"/>
                    </a:p>
                  </a:txBody>
                  <a:tcPr/>
                </a:tc>
                <a:tc>
                  <a:txBody>
                    <a:bodyPr/>
                    <a:lstStyle/>
                    <a:p>
                      <a:r>
                        <a:rPr lang="en-US" dirty="0" err="1" smtClean="0">
                          <a:effectLst/>
                        </a:rPr>
                        <a:t>CyberLink</a:t>
                      </a:r>
                      <a:r>
                        <a:rPr lang="en-US" dirty="0" smtClean="0">
                          <a:effectLst/>
                        </a:rPr>
                        <a:t> </a:t>
                      </a:r>
                      <a:r>
                        <a:rPr lang="en-US" dirty="0" err="1" smtClean="0">
                          <a:effectLst/>
                        </a:rPr>
                        <a:t>PowerDirector</a:t>
                      </a:r>
                      <a:r>
                        <a:rPr lang="en-US" dirty="0" smtClean="0">
                          <a:effectLst/>
                        </a:rPr>
                        <a:t> 365</a:t>
                      </a:r>
                      <a:endParaRPr lang="en-US" dirty="0"/>
                    </a:p>
                  </a:txBody>
                  <a:tcPr/>
                </a:tc>
                <a:extLst>
                  <a:ext uri="{0D108BD9-81ED-4DB2-BD59-A6C34878D82A}">
                    <a16:rowId xmlns:a16="http://schemas.microsoft.com/office/drawing/2014/main" val="1048265853"/>
                  </a:ext>
                </a:extLst>
              </a:tr>
              <a:tr h="370840">
                <a:tc>
                  <a:txBody>
                    <a:bodyPr/>
                    <a:lstStyle/>
                    <a:p>
                      <a:pPr algn="r" rtl="1"/>
                      <a:r>
                        <a:rPr lang="ar-SA" dirty="0" smtClean="0">
                          <a:effectLst/>
                        </a:rPr>
                        <a:t>يستخدم في صناعة الأفلام، أدوات تحرير متقدمة، إصدار مجاني</a:t>
                      </a:r>
                      <a:endParaRPr lang="en-US" dirty="0"/>
                    </a:p>
                  </a:txBody>
                  <a:tcPr/>
                </a:tc>
                <a:tc>
                  <a:txBody>
                    <a:bodyPr/>
                    <a:lstStyle/>
                    <a:p>
                      <a:r>
                        <a:rPr lang="en-US" dirty="0" err="1" smtClean="0">
                          <a:effectLst/>
                        </a:rPr>
                        <a:t>Lightworks</a:t>
                      </a:r>
                      <a:endParaRPr lang="en-US" dirty="0"/>
                    </a:p>
                  </a:txBody>
                  <a:tcPr/>
                </a:tc>
                <a:extLst>
                  <a:ext uri="{0D108BD9-81ED-4DB2-BD59-A6C34878D82A}">
                    <a16:rowId xmlns:a16="http://schemas.microsoft.com/office/drawing/2014/main" val="3563420628"/>
                  </a:ext>
                </a:extLst>
              </a:tr>
            </a:tbl>
          </a:graphicData>
        </a:graphic>
      </p:graphicFrame>
    </p:spTree>
    <p:extLst>
      <p:ext uri="{BB962C8B-B14F-4D97-AF65-F5344CB8AC3E}">
        <p14:creationId xmlns:p14="http://schemas.microsoft.com/office/powerpoint/2010/main" val="536386715"/>
      </p:ext>
    </p:extLst>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3292453" y="1622658"/>
            <a:ext cx="6882679"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2" name="Rectangle 1"/>
          <p:cNvSpPr/>
          <p:nvPr/>
        </p:nvSpPr>
        <p:spPr>
          <a:xfrm>
            <a:off x="6801237" y="1385266"/>
            <a:ext cx="4543231" cy="820417"/>
          </a:xfrm>
          <a:prstGeom prst="rect">
            <a:avLst/>
          </a:prstGeom>
        </p:spPr>
        <p:txBody>
          <a:bodyPr wrap="none">
            <a:spAutoFit/>
          </a:bodyPr>
          <a:lstStyle/>
          <a:p>
            <a:pPr lvl="0"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مكونات بيئة العمل في برامج المونتاج</a:t>
            </a:r>
          </a:p>
        </p:txBody>
      </p:sp>
    </p:spTree>
    <p:extLst>
      <p:ext uri="{BB962C8B-B14F-4D97-AF65-F5344CB8AC3E}">
        <p14:creationId xmlns:p14="http://schemas.microsoft.com/office/powerpoint/2010/main" val="610573622"/>
      </p:ext>
    </p:extLst>
  </p:cSld>
  <p:clrMapOvr>
    <a:masterClrMapping/>
  </p:clrMapOvr>
  <mc:AlternateContent xmlns:mc="http://schemas.openxmlformats.org/markup-compatibility/2006" xmlns:p14="http://schemas.microsoft.com/office/powerpoint/2010/main">
    <mc:Choice Requires="p14">
      <p:transition p14:dur="0" advTm="14527"/>
    </mc:Choice>
    <mc:Fallback xmlns="">
      <p:transition advTm="1452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9111" y="1326468"/>
            <a:ext cx="3414585" cy="1838184"/>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4908"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5885234" y="2245560"/>
            <a:ext cx="6130336" cy="4401205"/>
          </a:xfrm>
          <a:prstGeom prst="rect">
            <a:avLst/>
          </a:prstGeom>
          <a:noFill/>
        </p:spPr>
        <p:txBody>
          <a:bodyPr wrap="square" rtlCol="0">
            <a:spAutoFit/>
          </a:bodyPr>
          <a:lstStyle/>
          <a:p>
            <a:pPr algn="r" rtl="1">
              <a:lnSpc>
                <a:spcPct val="200000"/>
              </a:lnSpc>
            </a:pPr>
            <a:r>
              <a:rPr lang="ar-SA" sz="2000" b="1" dirty="0">
                <a:solidFill>
                  <a:srgbClr val="C00000"/>
                </a:solidFill>
              </a:rPr>
              <a:t>1. واجهة المستخدم </a:t>
            </a:r>
            <a:r>
              <a:rPr lang="en-US" sz="2000" b="1" dirty="0" smtClean="0">
                <a:solidFill>
                  <a:srgbClr val="C00000"/>
                </a:solidFill>
              </a:rPr>
              <a:t>User </a:t>
            </a:r>
            <a:r>
              <a:rPr lang="en-US" sz="2000" b="1" dirty="0">
                <a:solidFill>
                  <a:srgbClr val="C00000"/>
                </a:solidFill>
              </a:rPr>
              <a:t>Interface</a:t>
            </a:r>
            <a:r>
              <a:rPr lang="en-US" sz="2000" b="1" dirty="0" smtClean="0">
                <a:solidFill>
                  <a:srgbClr val="C00000"/>
                </a:solidFill>
              </a:rPr>
              <a:t>)</a:t>
            </a:r>
            <a:r>
              <a:rPr lang="ar-SA" sz="2000" b="1" dirty="0" smtClean="0">
                <a:solidFill>
                  <a:srgbClr val="C00000"/>
                </a:solidFill>
              </a:rPr>
              <a:t>)</a:t>
            </a:r>
            <a:endParaRPr lang="en-US" sz="2000" b="1" dirty="0">
              <a:solidFill>
                <a:srgbClr val="C00000"/>
              </a:solidFill>
            </a:endParaRPr>
          </a:p>
          <a:p>
            <a:pPr algn="r" rtl="1">
              <a:lnSpc>
                <a:spcPct val="200000"/>
              </a:lnSpc>
            </a:pPr>
            <a:r>
              <a:rPr lang="ar-SA" sz="2000" b="1" dirty="0"/>
              <a:t>الوصف:</a:t>
            </a:r>
            <a:r>
              <a:rPr lang="ar-SA" sz="2000" dirty="0"/>
              <a:t> الإطار العام الذي يظهر به كل شيء (قوائم، نوافذ، أشرطة أدوات).</a:t>
            </a:r>
          </a:p>
          <a:p>
            <a:pPr algn="r" rtl="1">
              <a:lnSpc>
                <a:spcPct val="200000"/>
              </a:lnSpc>
            </a:pPr>
            <a:r>
              <a:rPr lang="ar-SA" sz="2000" b="1" dirty="0"/>
              <a:t>أجزاء مهمة:</a:t>
            </a:r>
            <a:r>
              <a:rPr lang="ar-SA" sz="2000" dirty="0"/>
              <a:t> شريط القوائم، شريط الأدوات، مساحات </a:t>
            </a:r>
            <a:r>
              <a:rPr lang="ar-SA" sz="2000" dirty="0" smtClean="0"/>
              <a:t>العمل</a:t>
            </a:r>
            <a:r>
              <a:rPr lang="en-US" sz="2000" dirty="0" smtClean="0"/>
              <a:t>Workspaces</a:t>
            </a:r>
            <a:r>
              <a:rPr lang="en-US" sz="2000" dirty="0"/>
              <a:t>) </a:t>
            </a:r>
            <a:r>
              <a:rPr lang="ar-SA" sz="2000" dirty="0" smtClean="0"/>
              <a:t>) القابلة </a:t>
            </a:r>
            <a:r>
              <a:rPr lang="ar-SA" sz="2000" dirty="0"/>
              <a:t>للحفظ والاسترجاع.</a:t>
            </a:r>
          </a:p>
          <a:p>
            <a:pPr algn="r" rtl="1">
              <a:lnSpc>
                <a:spcPct val="200000"/>
              </a:lnSpc>
            </a:pPr>
            <a:r>
              <a:rPr lang="ar-SA" sz="2000" b="1" dirty="0"/>
              <a:t>نصيحة:</a:t>
            </a:r>
            <a:r>
              <a:rPr lang="ar-SA" sz="2000" dirty="0"/>
              <a:t> احفظ </a:t>
            </a:r>
            <a:r>
              <a:rPr lang="en-US" sz="2000" dirty="0"/>
              <a:t>workspace </a:t>
            </a:r>
            <a:r>
              <a:rPr lang="ar-SA" sz="2000" dirty="0" smtClean="0"/>
              <a:t> لكل </a:t>
            </a:r>
            <a:r>
              <a:rPr lang="ar-SA" sz="2000" dirty="0"/>
              <a:t>مهمة (</a:t>
            </a:r>
            <a:r>
              <a:rPr lang="en-US" sz="2000" dirty="0"/>
              <a:t>Editing, Color, Audio, </a:t>
            </a:r>
            <a:r>
              <a:rPr lang="en-US" sz="2000" dirty="0" smtClean="0"/>
              <a:t>Effects </a:t>
            </a:r>
            <a:r>
              <a:rPr lang="ar-SA" sz="2000" dirty="0" smtClean="0"/>
              <a:t>) لتسريع </a:t>
            </a:r>
            <a:r>
              <a:rPr lang="ar-SA" sz="2000" dirty="0"/>
              <a:t>التنقل وتقليل الفوضى.</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58835"/>
          </a:xfrm>
          <a:prstGeom prst="rect">
            <a:avLst/>
          </a:prstGeom>
          <a:noFill/>
        </p:spPr>
        <p:txBody>
          <a:bodyPr wrap="square" rtlCol="0">
            <a:spAutoFit/>
          </a:bodyPr>
          <a:lstStyle/>
          <a:p>
            <a:pPr lvl="0" algn="ctr">
              <a:lnSpc>
                <a:spcPct val="150000"/>
              </a:lnSpc>
              <a:spcBef>
                <a:spcPct val="20000"/>
              </a:spcBef>
            </a:pPr>
            <a:r>
              <a:rPr lang="ar-SA" sz="2800" b="1" dirty="0">
                <a:solidFill>
                  <a:srgbClr val="00B0F0"/>
                </a:solidFill>
                <a:latin typeface="Arial" panose="020B0604020202020204" pitchFamily="34" charset="0"/>
              </a:rPr>
              <a:t>مكونات بيئة العمل في برامج </a:t>
            </a:r>
            <a:r>
              <a:rPr lang="ar-SA" sz="2800" b="1" dirty="0" smtClean="0">
                <a:solidFill>
                  <a:srgbClr val="00B0F0"/>
                </a:solidFill>
                <a:latin typeface="Arial" panose="020B0604020202020204" pitchFamily="34" charset="0"/>
              </a:rPr>
              <a:t>المونتاج</a:t>
            </a:r>
            <a:endParaRPr lang="ar-SA" sz="2800" b="1" dirty="0">
              <a:solidFill>
                <a:srgbClr val="00B0F0"/>
              </a:solidFill>
              <a:latin typeface="Arial" panose="020B0604020202020204" pitchFamily="34" charset="0"/>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111" y="3649739"/>
            <a:ext cx="5580284" cy="3183843"/>
          </a:xfrm>
          <a:prstGeom prst="rect">
            <a:avLst/>
          </a:prstGeom>
        </p:spPr>
      </p:pic>
    </p:spTree>
    <p:extLst>
      <p:ext uri="{BB962C8B-B14F-4D97-AF65-F5344CB8AC3E}">
        <p14:creationId xmlns:p14="http://schemas.microsoft.com/office/powerpoint/2010/main" val="1260008961"/>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1154"/>
            <a:ext cx="3386005" cy="2777630"/>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85474" y="2245560"/>
            <a:ext cx="8630096" cy="2554545"/>
          </a:xfrm>
          <a:prstGeom prst="rect">
            <a:avLst/>
          </a:prstGeom>
          <a:noFill/>
        </p:spPr>
        <p:txBody>
          <a:bodyPr wrap="square" rtlCol="0">
            <a:spAutoFit/>
          </a:bodyPr>
          <a:lstStyle/>
          <a:p>
            <a:pPr algn="r" rtl="1">
              <a:lnSpc>
                <a:spcPct val="200000"/>
              </a:lnSpc>
            </a:pPr>
            <a:r>
              <a:rPr lang="ar-SA" sz="2000" b="1" dirty="0">
                <a:solidFill>
                  <a:srgbClr val="C00000"/>
                </a:solidFill>
              </a:rPr>
              <a:t>2. لوحة المشروع / حاوية الوسائط </a:t>
            </a:r>
            <a:r>
              <a:rPr lang="en-US" sz="2000" b="1" dirty="0" smtClean="0">
                <a:solidFill>
                  <a:srgbClr val="C00000"/>
                </a:solidFill>
              </a:rPr>
              <a:t>Project </a:t>
            </a:r>
            <a:r>
              <a:rPr lang="en-US" sz="2000" b="1" dirty="0">
                <a:solidFill>
                  <a:srgbClr val="C00000"/>
                </a:solidFill>
              </a:rPr>
              <a:t>Panel / Media </a:t>
            </a:r>
            <a:r>
              <a:rPr lang="en-US" sz="2000" b="1" dirty="0" smtClean="0">
                <a:solidFill>
                  <a:srgbClr val="C00000"/>
                </a:solidFill>
              </a:rPr>
              <a:t>Bin)</a:t>
            </a:r>
            <a:r>
              <a:rPr lang="ar-SA" sz="2000" b="1" dirty="0" smtClean="0">
                <a:solidFill>
                  <a:srgbClr val="C00000"/>
                </a:solidFill>
              </a:rPr>
              <a:t>)</a:t>
            </a:r>
            <a:endParaRPr lang="en-US" sz="2000" b="1" dirty="0">
              <a:solidFill>
                <a:srgbClr val="C00000"/>
              </a:solidFill>
            </a:endParaRPr>
          </a:p>
          <a:p>
            <a:pPr algn="r" rtl="1">
              <a:lnSpc>
                <a:spcPct val="200000"/>
              </a:lnSpc>
            </a:pPr>
            <a:r>
              <a:rPr lang="ar-SA" sz="2000" b="1" dirty="0"/>
              <a:t>الوظيفة:</a:t>
            </a:r>
            <a:r>
              <a:rPr lang="ar-SA" sz="2000" dirty="0"/>
              <a:t> استيراد وتنظيم كل المواد (فيديو، صوت، صور، جرافيك، ملفات نصية).</a:t>
            </a:r>
          </a:p>
          <a:p>
            <a:pPr algn="r" rtl="1">
              <a:lnSpc>
                <a:spcPct val="200000"/>
              </a:lnSpc>
            </a:pPr>
            <a:r>
              <a:rPr lang="ar-SA" sz="2000" b="1" dirty="0"/>
              <a:t>ميزات:</a:t>
            </a:r>
            <a:r>
              <a:rPr lang="ar-SA" sz="2000" dirty="0"/>
              <a:t> إنشاء مجلدات</a:t>
            </a:r>
            <a:r>
              <a:rPr lang="ar-SA" sz="2000" dirty="0" smtClean="0"/>
              <a:t>/ حزم </a:t>
            </a:r>
            <a:r>
              <a:rPr lang="en-US" sz="2000" dirty="0" smtClean="0"/>
              <a:t>Bins</a:t>
            </a:r>
            <a:r>
              <a:rPr lang="en-US" sz="2000" dirty="0"/>
              <a:t>)، </a:t>
            </a:r>
            <a:r>
              <a:rPr lang="ar-SA" sz="2000" dirty="0"/>
              <a:t>وضع علامات (</a:t>
            </a:r>
            <a:r>
              <a:rPr lang="en-US" sz="2000" dirty="0"/>
              <a:t>Labels)، </a:t>
            </a:r>
            <a:r>
              <a:rPr lang="ar-SA" sz="2000" dirty="0"/>
              <a:t>إضافة </a:t>
            </a:r>
            <a:r>
              <a:rPr lang="en-US" sz="2000" dirty="0"/>
              <a:t>Metadata، </a:t>
            </a:r>
            <a:r>
              <a:rPr lang="ar-SA" sz="2000" dirty="0"/>
              <a:t>معاينات مصغرة </a:t>
            </a:r>
            <a:r>
              <a:rPr lang="en-US" sz="2000" dirty="0" smtClean="0"/>
              <a:t>Thumbnails</a:t>
            </a:r>
            <a:r>
              <a:rPr lang="ar-SA" sz="2000" dirty="0" smtClean="0"/>
              <a:t> )</a:t>
            </a:r>
            <a:endParaRPr lang="en-US" sz="2000" dirty="0"/>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58835"/>
          </a:xfrm>
          <a:prstGeom prst="rect">
            <a:avLst/>
          </a:prstGeom>
          <a:noFill/>
        </p:spPr>
        <p:txBody>
          <a:bodyPr wrap="square" rtlCol="0">
            <a:spAutoFit/>
          </a:bodyPr>
          <a:lstStyle/>
          <a:p>
            <a:pPr lvl="0" algn="ctr">
              <a:lnSpc>
                <a:spcPct val="150000"/>
              </a:lnSpc>
              <a:spcBef>
                <a:spcPct val="20000"/>
              </a:spcBef>
            </a:pPr>
            <a:r>
              <a:rPr lang="ar-SA" sz="2800" b="1" dirty="0">
                <a:solidFill>
                  <a:srgbClr val="00B0F0"/>
                </a:solidFill>
                <a:latin typeface="Arial" panose="020B0604020202020204" pitchFamily="34" charset="0"/>
              </a:rPr>
              <a:t>مكونات بيئة العمل في برامج </a:t>
            </a:r>
            <a:r>
              <a:rPr lang="ar-SA" sz="2800" b="1" dirty="0" smtClean="0">
                <a:solidFill>
                  <a:srgbClr val="00B0F0"/>
                </a:solidFill>
                <a:latin typeface="Arial" panose="020B0604020202020204" pitchFamily="34" charset="0"/>
              </a:rPr>
              <a:t>المونتاج</a:t>
            </a:r>
            <a:endParaRPr lang="ar-SA" sz="2800" b="1" dirty="0">
              <a:solidFill>
                <a:srgbClr val="00B0F0"/>
              </a:solidFill>
              <a:latin typeface="Arial" panose="020B0604020202020204" pitchFamily="34" charset="0"/>
            </a:endParaRPr>
          </a:p>
        </p:txBody>
      </p:sp>
    </p:spTree>
    <p:extLst>
      <p:ext uri="{BB962C8B-B14F-4D97-AF65-F5344CB8AC3E}">
        <p14:creationId xmlns:p14="http://schemas.microsoft.com/office/powerpoint/2010/main" val="3130913777"/>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254130"/>
            <a:ext cx="3418149" cy="2436229"/>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2701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85474" y="2245560"/>
            <a:ext cx="8630096" cy="2554545"/>
          </a:xfrm>
          <a:prstGeom prst="rect">
            <a:avLst/>
          </a:prstGeom>
          <a:noFill/>
        </p:spPr>
        <p:txBody>
          <a:bodyPr wrap="square" rtlCol="0">
            <a:spAutoFit/>
          </a:bodyPr>
          <a:lstStyle/>
          <a:p>
            <a:pPr algn="r" rtl="1">
              <a:lnSpc>
                <a:spcPct val="200000"/>
              </a:lnSpc>
            </a:pPr>
            <a:r>
              <a:rPr lang="ar-SA" sz="2000" b="1" dirty="0" smtClean="0">
                <a:solidFill>
                  <a:srgbClr val="C00000"/>
                </a:solidFill>
                <a:cs typeface="+mj-cs"/>
              </a:rPr>
              <a:t>3. نافذتا </a:t>
            </a:r>
            <a:r>
              <a:rPr lang="ar-SA" sz="2000" b="1" dirty="0">
                <a:solidFill>
                  <a:srgbClr val="C00000"/>
                </a:solidFill>
                <a:cs typeface="+mj-cs"/>
              </a:rPr>
              <a:t>المعاينة (</a:t>
            </a:r>
            <a:r>
              <a:rPr lang="en-US" sz="2000" b="1" dirty="0">
                <a:solidFill>
                  <a:srgbClr val="C00000"/>
                </a:solidFill>
                <a:cs typeface="+mj-cs"/>
              </a:rPr>
              <a:t>Source Monitor &amp; Program </a:t>
            </a:r>
            <a:r>
              <a:rPr lang="en-US" sz="2000" b="1" dirty="0" smtClean="0">
                <a:solidFill>
                  <a:srgbClr val="C00000"/>
                </a:solidFill>
                <a:cs typeface="+mj-cs"/>
              </a:rPr>
              <a:t>Monitor</a:t>
            </a:r>
            <a:r>
              <a:rPr lang="ar-SA" sz="2000" b="1" dirty="0" smtClean="0">
                <a:solidFill>
                  <a:srgbClr val="C00000"/>
                </a:solidFill>
                <a:cs typeface="+mj-cs"/>
              </a:rPr>
              <a:t>)</a:t>
            </a:r>
            <a:endParaRPr lang="en-US" sz="2000" b="1" dirty="0">
              <a:solidFill>
                <a:srgbClr val="C00000"/>
              </a:solidFill>
              <a:cs typeface="+mj-cs"/>
            </a:endParaRPr>
          </a:p>
          <a:p>
            <a:pPr algn="r" rtl="1">
              <a:lnSpc>
                <a:spcPct val="200000"/>
              </a:lnSpc>
            </a:pPr>
            <a:r>
              <a:rPr lang="en-US" sz="2000" b="1" dirty="0">
                <a:cs typeface="+mj-cs"/>
              </a:rPr>
              <a:t>Source Monitor:</a:t>
            </a:r>
            <a:r>
              <a:rPr lang="en-US" sz="2000" dirty="0">
                <a:cs typeface="+mj-cs"/>
              </a:rPr>
              <a:t> </a:t>
            </a:r>
            <a:r>
              <a:rPr lang="ar-SA" sz="2000" dirty="0">
                <a:cs typeface="+mj-cs"/>
              </a:rPr>
              <a:t>معاينة المقاطع الأصلية، تعيين نقاط الدخول والخروج (</a:t>
            </a:r>
            <a:r>
              <a:rPr lang="en-US" sz="2000" dirty="0">
                <a:cs typeface="+mj-cs"/>
              </a:rPr>
              <a:t>In / </a:t>
            </a:r>
            <a:r>
              <a:rPr lang="en-US" sz="2000" dirty="0" smtClean="0">
                <a:cs typeface="+mj-cs"/>
              </a:rPr>
              <a:t>Out</a:t>
            </a:r>
            <a:r>
              <a:rPr lang="ar-SA" sz="2000" dirty="0" smtClean="0">
                <a:cs typeface="+mj-cs"/>
              </a:rPr>
              <a:t>)</a:t>
            </a:r>
          </a:p>
          <a:p>
            <a:pPr algn="r" rtl="1">
              <a:lnSpc>
                <a:spcPct val="200000"/>
              </a:lnSpc>
            </a:pPr>
            <a:r>
              <a:rPr lang="en-US" sz="2000" b="1" dirty="0" smtClean="0">
                <a:cs typeface="+mj-cs"/>
              </a:rPr>
              <a:t>Program </a:t>
            </a:r>
            <a:r>
              <a:rPr lang="en-US" sz="2000" b="1" dirty="0">
                <a:cs typeface="+mj-cs"/>
              </a:rPr>
              <a:t>Monitor:</a:t>
            </a:r>
            <a:r>
              <a:rPr lang="en-US" sz="2000" dirty="0">
                <a:cs typeface="+mj-cs"/>
              </a:rPr>
              <a:t> </a:t>
            </a:r>
            <a:r>
              <a:rPr lang="ar-SA" sz="2000" dirty="0">
                <a:cs typeface="+mj-cs"/>
              </a:rPr>
              <a:t>معاينة النسخة المُركّبة الحالية على الخط الزمني (النتيجة).</a:t>
            </a:r>
          </a:p>
          <a:p>
            <a:pPr algn="r" rtl="1">
              <a:lnSpc>
                <a:spcPct val="200000"/>
              </a:lnSpc>
            </a:pPr>
            <a:r>
              <a:rPr lang="ar-SA" sz="2000" b="1" dirty="0">
                <a:cs typeface="+mj-cs"/>
              </a:rPr>
              <a:t>نصيحة عملية:</a:t>
            </a:r>
            <a:r>
              <a:rPr lang="ar-SA" sz="2000" dirty="0">
                <a:cs typeface="+mj-cs"/>
              </a:rPr>
              <a:t> استخدم </a:t>
            </a:r>
            <a:r>
              <a:rPr lang="en-US" sz="2000" dirty="0">
                <a:cs typeface="+mj-cs"/>
              </a:rPr>
              <a:t>Source </a:t>
            </a:r>
            <a:r>
              <a:rPr lang="ar-SA" sz="2000" dirty="0">
                <a:cs typeface="+mj-cs"/>
              </a:rPr>
              <a:t>لعمل </a:t>
            </a:r>
            <a:r>
              <a:rPr lang="en-US" sz="2000" dirty="0" err="1" smtClean="0">
                <a:cs typeface="+mj-cs"/>
              </a:rPr>
              <a:t>Subclips</a:t>
            </a:r>
            <a:r>
              <a:rPr lang="en-US" sz="2000" dirty="0" smtClean="0">
                <a:cs typeface="+mj-cs"/>
              </a:rPr>
              <a:t> </a:t>
            </a:r>
            <a:r>
              <a:rPr lang="ar-SA" sz="2000" dirty="0" smtClean="0">
                <a:cs typeface="+mj-cs"/>
              </a:rPr>
              <a:t> قبل </a:t>
            </a:r>
            <a:r>
              <a:rPr lang="ar-SA" sz="2000" dirty="0">
                <a:cs typeface="+mj-cs"/>
              </a:rPr>
              <a:t>السحب إلى </a:t>
            </a:r>
            <a:r>
              <a:rPr lang="en-US" sz="2000" dirty="0">
                <a:cs typeface="+mj-cs"/>
              </a:rPr>
              <a:t>Timeline </a:t>
            </a:r>
            <a:r>
              <a:rPr lang="ar-SA" sz="2000" dirty="0" smtClean="0">
                <a:cs typeface="+mj-cs"/>
              </a:rPr>
              <a:t> لتقليل </a:t>
            </a:r>
            <a:r>
              <a:rPr lang="ar-SA" sz="2000" dirty="0">
                <a:cs typeface="+mj-cs"/>
              </a:rPr>
              <a:t>الفوضى.</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58835"/>
          </a:xfrm>
          <a:prstGeom prst="rect">
            <a:avLst/>
          </a:prstGeom>
          <a:noFill/>
        </p:spPr>
        <p:txBody>
          <a:bodyPr wrap="square" rtlCol="0">
            <a:spAutoFit/>
          </a:bodyPr>
          <a:lstStyle/>
          <a:p>
            <a:pPr lvl="0" algn="ctr">
              <a:lnSpc>
                <a:spcPct val="150000"/>
              </a:lnSpc>
              <a:spcBef>
                <a:spcPct val="20000"/>
              </a:spcBef>
            </a:pPr>
            <a:r>
              <a:rPr lang="ar-SA" sz="2800" b="1" dirty="0">
                <a:solidFill>
                  <a:srgbClr val="00B0F0"/>
                </a:solidFill>
                <a:latin typeface="Arial" panose="020B0604020202020204" pitchFamily="34" charset="0"/>
              </a:rPr>
              <a:t>مكونات بيئة العمل في برامج </a:t>
            </a:r>
            <a:r>
              <a:rPr lang="ar-SA" sz="2800" b="1" dirty="0" smtClean="0">
                <a:solidFill>
                  <a:srgbClr val="00B0F0"/>
                </a:solidFill>
                <a:latin typeface="Arial" panose="020B0604020202020204" pitchFamily="34" charset="0"/>
              </a:rPr>
              <a:t>المونتاج</a:t>
            </a:r>
            <a:endParaRPr lang="ar-SA" sz="2800" b="1" dirty="0">
              <a:solidFill>
                <a:srgbClr val="00B0F0"/>
              </a:solidFill>
              <a:latin typeface="Arial" panose="020B0604020202020204" pitchFamily="34" charset="0"/>
            </a:endParaRPr>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972" y="3597329"/>
            <a:ext cx="4470802" cy="3248501"/>
          </a:xfrm>
          <a:prstGeom prst="rect">
            <a:avLst/>
          </a:prstGeom>
        </p:spPr>
      </p:pic>
    </p:spTree>
    <p:extLst>
      <p:ext uri="{BB962C8B-B14F-4D97-AF65-F5344CB8AC3E}">
        <p14:creationId xmlns:p14="http://schemas.microsoft.com/office/powerpoint/2010/main" val="3230698453"/>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7602" y="4741890"/>
            <a:ext cx="4978981" cy="1409336"/>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4508774" y="2323527"/>
            <a:ext cx="7473677" cy="4401205"/>
          </a:xfrm>
          <a:prstGeom prst="rect">
            <a:avLst/>
          </a:prstGeom>
          <a:noFill/>
        </p:spPr>
        <p:txBody>
          <a:bodyPr wrap="square" rtlCol="0">
            <a:spAutoFit/>
          </a:bodyPr>
          <a:lstStyle/>
          <a:p>
            <a:pPr algn="r" rtl="1">
              <a:lnSpc>
                <a:spcPct val="200000"/>
              </a:lnSpc>
            </a:pPr>
            <a:r>
              <a:rPr lang="ar-SA" sz="2000" b="1" dirty="0" smtClean="0">
                <a:solidFill>
                  <a:srgbClr val="C00000"/>
                </a:solidFill>
                <a:cs typeface="+mj-cs"/>
              </a:rPr>
              <a:t>4. الخط </a:t>
            </a:r>
            <a:r>
              <a:rPr lang="ar-SA" sz="2000" b="1" dirty="0">
                <a:solidFill>
                  <a:srgbClr val="C00000"/>
                </a:solidFill>
                <a:cs typeface="+mj-cs"/>
              </a:rPr>
              <a:t>الزمني (</a:t>
            </a:r>
            <a:r>
              <a:rPr lang="en-US" sz="2000" b="1" dirty="0">
                <a:solidFill>
                  <a:srgbClr val="C00000"/>
                </a:solidFill>
                <a:cs typeface="+mj-cs"/>
              </a:rPr>
              <a:t>Timeline / </a:t>
            </a:r>
            <a:r>
              <a:rPr lang="en-US" sz="2000" b="1" dirty="0" smtClean="0">
                <a:solidFill>
                  <a:srgbClr val="C00000"/>
                </a:solidFill>
                <a:cs typeface="+mj-cs"/>
              </a:rPr>
              <a:t>Sequence</a:t>
            </a:r>
            <a:r>
              <a:rPr lang="ar-SA" sz="2000" b="1" dirty="0">
                <a:solidFill>
                  <a:srgbClr val="C00000"/>
                </a:solidFill>
                <a:cs typeface="+mj-cs"/>
              </a:rPr>
              <a:t>)</a:t>
            </a:r>
            <a:endParaRPr lang="en-US" sz="2000" b="1" dirty="0">
              <a:solidFill>
                <a:srgbClr val="C00000"/>
              </a:solidFill>
              <a:cs typeface="+mj-cs"/>
            </a:endParaRPr>
          </a:p>
          <a:p>
            <a:pPr algn="r" rtl="1">
              <a:lnSpc>
                <a:spcPct val="200000"/>
              </a:lnSpc>
            </a:pPr>
            <a:r>
              <a:rPr lang="ar-SA" sz="2000" b="1" dirty="0">
                <a:cs typeface="+mj-cs"/>
              </a:rPr>
              <a:t>الوصف:</a:t>
            </a:r>
            <a:r>
              <a:rPr lang="ar-SA" sz="2000" dirty="0">
                <a:cs typeface="+mj-cs"/>
              </a:rPr>
              <a:t> قلب المونتاج — حيث ترتيب اللقطات، التحرير الدقيق، إضافة الانتقالات والمؤثرات.</a:t>
            </a:r>
          </a:p>
          <a:p>
            <a:pPr algn="r" rtl="1">
              <a:lnSpc>
                <a:spcPct val="200000"/>
              </a:lnSpc>
            </a:pPr>
            <a:r>
              <a:rPr lang="ar-SA" sz="2000" b="1" dirty="0">
                <a:cs typeface="+mj-cs"/>
              </a:rPr>
              <a:t>مكونات:</a:t>
            </a:r>
            <a:r>
              <a:rPr lang="ar-SA" sz="2000" dirty="0">
                <a:cs typeface="+mj-cs"/>
              </a:rPr>
              <a:t> مسارات فيديو (</a:t>
            </a:r>
            <a:r>
              <a:rPr lang="en-US" sz="2000" dirty="0">
                <a:cs typeface="+mj-cs"/>
              </a:rPr>
              <a:t>V1,V2</a:t>
            </a:r>
            <a:r>
              <a:rPr lang="en-US" sz="2000" dirty="0" smtClean="0">
                <a:cs typeface="+mj-cs"/>
              </a:rPr>
              <a:t>... </a:t>
            </a:r>
            <a:r>
              <a:rPr lang="ar-SA" sz="2000" dirty="0">
                <a:cs typeface="+mj-cs"/>
              </a:rPr>
              <a:t>ومسارات صوت </a:t>
            </a:r>
            <a:r>
              <a:rPr lang="ar-SA" sz="2000" dirty="0" smtClean="0">
                <a:cs typeface="+mj-cs"/>
              </a:rPr>
              <a:t>)</a:t>
            </a:r>
            <a:r>
              <a:rPr lang="en-US" sz="2000" dirty="0" smtClean="0">
                <a:cs typeface="+mj-cs"/>
              </a:rPr>
              <a:t>A1,A2... </a:t>
            </a:r>
            <a:r>
              <a:rPr lang="ar-SA" sz="2000" dirty="0">
                <a:cs typeface="+mj-cs"/>
              </a:rPr>
              <a:t>مؤشر الوقت </a:t>
            </a:r>
            <a:r>
              <a:rPr lang="en-US" sz="2000" dirty="0" err="1" smtClean="0">
                <a:cs typeface="+mj-cs"/>
              </a:rPr>
              <a:t>Playhead</a:t>
            </a:r>
            <a:r>
              <a:rPr lang="en-US" sz="2000" dirty="0" smtClean="0">
                <a:cs typeface="+mj-cs"/>
              </a:rPr>
              <a:t>) </a:t>
            </a:r>
            <a:r>
              <a:rPr lang="ar-SA" sz="2000" dirty="0">
                <a:cs typeface="+mj-cs"/>
              </a:rPr>
              <a:t>مقاييس الصوت.</a:t>
            </a:r>
          </a:p>
          <a:p>
            <a:pPr algn="r" rtl="1">
              <a:lnSpc>
                <a:spcPct val="200000"/>
              </a:lnSpc>
            </a:pPr>
            <a:r>
              <a:rPr lang="ar-SA" sz="2000" b="1" dirty="0">
                <a:cs typeface="+mj-cs"/>
              </a:rPr>
              <a:t>تقنيات مفيدة:</a:t>
            </a:r>
            <a:r>
              <a:rPr lang="ar-SA" sz="2000" dirty="0">
                <a:cs typeface="+mj-cs"/>
              </a:rPr>
              <a:t> </a:t>
            </a:r>
            <a:r>
              <a:rPr lang="en-US" sz="2000" dirty="0">
                <a:cs typeface="+mj-cs"/>
              </a:rPr>
              <a:t>Nesting، Multi-track editing، Multi-camera sequences.</a:t>
            </a:r>
          </a:p>
          <a:p>
            <a:pPr algn="r" rtl="1">
              <a:lnSpc>
                <a:spcPct val="200000"/>
              </a:lnSpc>
            </a:pPr>
            <a:r>
              <a:rPr lang="ar-SA" sz="2000" b="1" dirty="0">
                <a:cs typeface="+mj-cs"/>
              </a:rPr>
              <a:t>تنظيم:</a:t>
            </a:r>
            <a:r>
              <a:rPr lang="ar-SA" sz="2000" dirty="0">
                <a:cs typeface="+mj-cs"/>
              </a:rPr>
              <a:t> ضع الطبقات الأساسية</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58835"/>
          </a:xfrm>
          <a:prstGeom prst="rect">
            <a:avLst/>
          </a:prstGeom>
          <a:noFill/>
        </p:spPr>
        <p:txBody>
          <a:bodyPr wrap="square" rtlCol="0">
            <a:spAutoFit/>
          </a:bodyPr>
          <a:lstStyle/>
          <a:p>
            <a:pPr lvl="0" algn="ctr">
              <a:lnSpc>
                <a:spcPct val="150000"/>
              </a:lnSpc>
              <a:spcBef>
                <a:spcPct val="20000"/>
              </a:spcBef>
            </a:pPr>
            <a:r>
              <a:rPr lang="ar-SA" sz="2800" b="1" dirty="0">
                <a:solidFill>
                  <a:srgbClr val="00B0F0"/>
                </a:solidFill>
                <a:latin typeface="Arial" panose="020B0604020202020204" pitchFamily="34" charset="0"/>
              </a:rPr>
              <a:t>مكونات بيئة العمل في برامج </a:t>
            </a:r>
            <a:r>
              <a:rPr lang="ar-SA" sz="2800" b="1" dirty="0" smtClean="0">
                <a:solidFill>
                  <a:srgbClr val="00B0F0"/>
                </a:solidFill>
                <a:latin typeface="Arial" panose="020B0604020202020204" pitchFamily="34" charset="0"/>
              </a:rPr>
              <a:t>المونتاج</a:t>
            </a:r>
            <a:endParaRPr lang="ar-SA" sz="2800" b="1" dirty="0">
              <a:solidFill>
                <a:srgbClr val="00B0F0"/>
              </a:solidFill>
              <a:latin typeface="Arial" panose="020B0604020202020204" pitchFamily="34" charset="0"/>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88" y="1299629"/>
            <a:ext cx="3477443" cy="2224795"/>
          </a:xfrm>
          <a:prstGeom prst="rect">
            <a:avLst/>
          </a:prstGeom>
        </p:spPr>
      </p:pic>
    </p:spTree>
    <p:extLst>
      <p:ext uri="{BB962C8B-B14F-4D97-AF65-F5344CB8AC3E}">
        <p14:creationId xmlns:p14="http://schemas.microsoft.com/office/powerpoint/2010/main" val="782330785"/>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35797" y="1311344"/>
            <a:ext cx="3384921" cy="1833651"/>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40375" y="406058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85474" y="2245560"/>
            <a:ext cx="8630096" cy="4708981"/>
          </a:xfrm>
          <a:prstGeom prst="rect">
            <a:avLst/>
          </a:prstGeom>
          <a:noFill/>
        </p:spPr>
        <p:txBody>
          <a:bodyPr wrap="square" rtlCol="0">
            <a:spAutoFit/>
          </a:bodyPr>
          <a:lstStyle/>
          <a:p>
            <a:pPr algn="r" rtl="1">
              <a:lnSpc>
                <a:spcPct val="150000"/>
              </a:lnSpc>
            </a:pPr>
            <a:r>
              <a:rPr lang="ar-SA" altLang="en-US" sz="2000" b="1" dirty="0" smtClean="0">
                <a:solidFill>
                  <a:srgbClr val="C00000"/>
                </a:solidFill>
                <a:latin typeface="Arial" panose="020B0604020202020204" pitchFamily="34" charset="0"/>
                <a:cs typeface="+mj-cs"/>
              </a:rPr>
              <a:t> 5.</a:t>
            </a:r>
            <a:r>
              <a:rPr lang="ar-SA" sz="2000" b="1" dirty="0">
                <a:solidFill>
                  <a:srgbClr val="C00000"/>
                </a:solidFill>
              </a:rPr>
              <a:t> أ</a:t>
            </a:r>
            <a:r>
              <a:rPr lang="ar-SA" sz="2000" b="1" dirty="0" smtClean="0">
                <a:solidFill>
                  <a:srgbClr val="C00000"/>
                </a:solidFill>
              </a:rPr>
              <a:t>دوات </a:t>
            </a:r>
            <a:r>
              <a:rPr lang="ar-SA" sz="2000" b="1" dirty="0">
                <a:solidFill>
                  <a:srgbClr val="C00000"/>
                </a:solidFill>
              </a:rPr>
              <a:t>القص والتحرير </a:t>
            </a:r>
            <a:r>
              <a:rPr lang="en-US" sz="2000" b="1" dirty="0" smtClean="0">
                <a:solidFill>
                  <a:srgbClr val="C00000"/>
                </a:solidFill>
              </a:rPr>
              <a:t>Editing Tools)</a:t>
            </a:r>
            <a:r>
              <a:rPr lang="ar-SA" sz="2000" b="1" dirty="0" smtClean="0">
                <a:solidFill>
                  <a:srgbClr val="C00000"/>
                </a:solidFill>
              </a:rPr>
              <a:t>)</a:t>
            </a:r>
            <a:endParaRPr lang="en-US" sz="2000" b="1" dirty="0">
              <a:solidFill>
                <a:srgbClr val="C00000"/>
              </a:solidFill>
            </a:endParaRPr>
          </a:p>
          <a:p>
            <a:pPr algn="r" rtl="1">
              <a:lnSpc>
                <a:spcPct val="150000"/>
              </a:lnSpc>
            </a:pPr>
            <a:r>
              <a:rPr lang="ar-SA" sz="2000" b="1" dirty="0"/>
              <a:t>أدوات شائعة:</a:t>
            </a:r>
            <a:r>
              <a:rPr lang="ar-SA" sz="2000" dirty="0"/>
              <a:t> </a:t>
            </a:r>
            <a:r>
              <a:rPr lang="en-US" sz="2000" dirty="0"/>
              <a:t>Selection, Razor, Ripple Edit, Roll Edit, Slip, Slide, Rate Stretch.</a:t>
            </a:r>
          </a:p>
          <a:p>
            <a:pPr algn="r" rtl="1">
              <a:lnSpc>
                <a:spcPct val="150000"/>
              </a:lnSpc>
            </a:pPr>
            <a:r>
              <a:rPr lang="ar-SA" sz="2000" b="1" dirty="0"/>
              <a:t>وظيفة:</a:t>
            </a:r>
            <a:r>
              <a:rPr lang="ar-SA" sz="2000" dirty="0"/>
              <a:t> كل أداة تسمح بتعديل نوعي دون كسر تزامن المشاهد.</a:t>
            </a:r>
          </a:p>
          <a:p>
            <a:pPr algn="r" rtl="1">
              <a:lnSpc>
                <a:spcPct val="150000"/>
              </a:lnSpc>
            </a:pPr>
            <a:r>
              <a:rPr lang="ar-SA" sz="2000" b="1" dirty="0"/>
              <a:t>نصيحة:</a:t>
            </a:r>
            <a:r>
              <a:rPr lang="ar-SA" sz="2000" dirty="0"/>
              <a:t> تعلّم اختصارات الكيبورد (مثل </a:t>
            </a:r>
            <a:r>
              <a:rPr lang="en-US" sz="2000" dirty="0"/>
              <a:t>C </a:t>
            </a:r>
            <a:r>
              <a:rPr lang="ar-SA" sz="2000" dirty="0"/>
              <a:t>للـ</a:t>
            </a:r>
            <a:r>
              <a:rPr lang="en-US" sz="2000" dirty="0"/>
              <a:t>Razor، V </a:t>
            </a:r>
            <a:r>
              <a:rPr lang="ar-SA" sz="2000" dirty="0"/>
              <a:t>للـ</a:t>
            </a:r>
            <a:r>
              <a:rPr lang="en-US" sz="2000" dirty="0"/>
              <a:t>Selection</a:t>
            </a:r>
            <a:r>
              <a:rPr lang="en-US" sz="2000" dirty="0" smtClean="0"/>
              <a:t>)</a:t>
            </a:r>
            <a:endParaRPr lang="ar-SA" altLang="en-US" sz="2000" b="1" dirty="0" smtClean="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sz="2000" b="1" dirty="0" smtClean="0">
                <a:solidFill>
                  <a:srgbClr val="C00000"/>
                </a:solidFill>
                <a:latin typeface="Arial" panose="020B0604020202020204" pitchFamily="34" charset="0"/>
                <a:cs typeface="+mj-cs"/>
              </a:rPr>
              <a:t>6. </a:t>
            </a:r>
            <a:r>
              <a:rPr lang="ar-SA" altLang="en-US" sz="2000" b="1" dirty="0" smtClean="0">
                <a:solidFill>
                  <a:srgbClr val="C00000"/>
                </a:solidFill>
                <a:cs typeface="+mj-cs"/>
              </a:rPr>
              <a:t>لوحة </a:t>
            </a:r>
            <a:r>
              <a:rPr lang="ar-SA" altLang="en-US" sz="2000" b="1" dirty="0">
                <a:solidFill>
                  <a:srgbClr val="C00000"/>
                </a:solidFill>
                <a:cs typeface="+mj-cs"/>
              </a:rPr>
              <a:t>المؤثرات والانتقالات</a:t>
            </a:r>
            <a:r>
              <a:rPr lang="en-US" altLang="en-US" sz="2000" b="1" dirty="0">
                <a:solidFill>
                  <a:srgbClr val="C00000"/>
                </a:solidFill>
                <a:cs typeface="+mj-cs"/>
              </a:rPr>
              <a:t> (Effects &amp; Transitions)</a:t>
            </a:r>
          </a:p>
          <a:p>
            <a:pPr lvl="0" algn="r" rtl="1" eaLnBrk="0" fontAlgn="base" hangingPunct="0">
              <a:lnSpc>
                <a:spcPct val="150000"/>
              </a:lnSpc>
              <a:spcBef>
                <a:spcPct val="0"/>
              </a:spcBef>
              <a:spcAft>
                <a:spcPct val="0"/>
              </a:spcAft>
            </a:pPr>
            <a:r>
              <a:rPr lang="ar-SA" altLang="en-US" sz="2000" dirty="0">
                <a:cs typeface="+mj-cs"/>
              </a:rPr>
              <a:t>أنواع</a:t>
            </a:r>
            <a:r>
              <a:rPr lang="en-US" altLang="en-US" sz="2000" dirty="0">
                <a:cs typeface="+mj-cs"/>
              </a:rPr>
              <a:t>: </a:t>
            </a:r>
            <a:r>
              <a:rPr lang="ar-SA" altLang="en-US" sz="2000" dirty="0">
                <a:cs typeface="+mj-cs"/>
              </a:rPr>
              <a:t>مؤثرات لونية، تشويش، تشذيب، مؤثرات صوتية، انتقالات جاهزة</a:t>
            </a:r>
            <a:r>
              <a:rPr lang="en-US" altLang="en-US" sz="2000" dirty="0">
                <a:cs typeface="+mj-cs"/>
              </a:rPr>
              <a:t>.</a:t>
            </a:r>
          </a:p>
          <a:p>
            <a:pPr lvl="0" algn="r" rtl="1" eaLnBrk="0" fontAlgn="base" hangingPunct="0">
              <a:lnSpc>
                <a:spcPct val="150000"/>
              </a:lnSpc>
              <a:spcBef>
                <a:spcPct val="0"/>
              </a:spcBef>
              <a:spcAft>
                <a:spcPct val="0"/>
              </a:spcAft>
            </a:pPr>
            <a:r>
              <a:rPr lang="ar-SA" altLang="en-US" sz="2000" dirty="0">
                <a:cs typeface="+mj-cs"/>
              </a:rPr>
              <a:t>إدارة</a:t>
            </a:r>
            <a:r>
              <a:rPr lang="en-US" altLang="en-US" sz="2000" dirty="0">
                <a:cs typeface="+mj-cs"/>
              </a:rPr>
              <a:t>: </a:t>
            </a:r>
            <a:r>
              <a:rPr lang="ar-SA" altLang="en-US" sz="2000" dirty="0">
                <a:cs typeface="+mj-cs"/>
              </a:rPr>
              <a:t>حفظ</a:t>
            </a:r>
            <a:r>
              <a:rPr lang="en-US" altLang="en-US" sz="2000" dirty="0">
                <a:cs typeface="+mj-cs"/>
              </a:rPr>
              <a:t> Presets </a:t>
            </a:r>
            <a:r>
              <a:rPr lang="ar-SA" altLang="en-US" sz="2000" dirty="0">
                <a:cs typeface="+mj-cs"/>
              </a:rPr>
              <a:t>خاصة بالمشروع أو الفريق</a:t>
            </a:r>
            <a:r>
              <a:rPr lang="en-US" altLang="en-US" sz="2000" dirty="0">
                <a:cs typeface="+mj-cs"/>
              </a:rPr>
              <a:t>.</a:t>
            </a:r>
          </a:p>
          <a:p>
            <a:pPr lvl="0" algn="r" rtl="1" eaLnBrk="0" fontAlgn="base" hangingPunct="0">
              <a:lnSpc>
                <a:spcPct val="150000"/>
              </a:lnSpc>
              <a:spcBef>
                <a:spcPct val="0"/>
              </a:spcBef>
              <a:spcAft>
                <a:spcPct val="0"/>
              </a:spcAft>
            </a:pPr>
            <a:r>
              <a:rPr lang="ar-SA" altLang="en-US" sz="2000" dirty="0">
                <a:cs typeface="+mj-cs"/>
              </a:rPr>
              <a:t>مبدأ فني</a:t>
            </a:r>
            <a:r>
              <a:rPr lang="en-US" altLang="en-US" sz="2000" dirty="0">
                <a:cs typeface="+mj-cs"/>
              </a:rPr>
              <a:t>: </a:t>
            </a:r>
            <a:r>
              <a:rPr lang="ar-SA" altLang="en-US" sz="2000" dirty="0">
                <a:cs typeface="+mj-cs"/>
              </a:rPr>
              <a:t>استخدم المؤثرات بدافع سردي لا لمجرد الزينة</a:t>
            </a:r>
            <a:r>
              <a:rPr lang="en-US" altLang="en-US" sz="2000" dirty="0">
                <a:cs typeface="+mj-cs"/>
              </a:rPr>
              <a:t>.</a:t>
            </a:r>
          </a:p>
          <a:p>
            <a:pPr lvl="0" algn="r" rtl="1" eaLnBrk="0" fontAlgn="base" hangingPunct="0">
              <a:lnSpc>
                <a:spcPct val="150000"/>
              </a:lnSpc>
              <a:spcBef>
                <a:spcPct val="0"/>
              </a:spcBef>
              <a:spcAft>
                <a:spcPct val="0"/>
              </a:spcAft>
            </a:pPr>
            <a:endParaRPr lang="en-US" altLang="en-US" sz="2000" dirty="0">
              <a:cs typeface="+mj-cs"/>
            </a:endParaRP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58835"/>
          </a:xfrm>
          <a:prstGeom prst="rect">
            <a:avLst/>
          </a:prstGeom>
          <a:noFill/>
        </p:spPr>
        <p:txBody>
          <a:bodyPr wrap="square" rtlCol="0">
            <a:spAutoFit/>
          </a:bodyPr>
          <a:lstStyle/>
          <a:p>
            <a:pPr lvl="0" algn="ctr">
              <a:lnSpc>
                <a:spcPct val="150000"/>
              </a:lnSpc>
              <a:spcBef>
                <a:spcPct val="20000"/>
              </a:spcBef>
            </a:pPr>
            <a:r>
              <a:rPr lang="ar-SA" sz="2800" b="1" dirty="0">
                <a:solidFill>
                  <a:srgbClr val="00B0F0"/>
                </a:solidFill>
                <a:latin typeface="Arial" panose="020B0604020202020204" pitchFamily="34" charset="0"/>
              </a:rPr>
              <a:t>مكونات بيئة العمل في برامج </a:t>
            </a:r>
            <a:r>
              <a:rPr lang="ar-SA" sz="2800" b="1" dirty="0" smtClean="0">
                <a:solidFill>
                  <a:srgbClr val="00B0F0"/>
                </a:solidFill>
                <a:latin typeface="Arial" panose="020B0604020202020204" pitchFamily="34" charset="0"/>
              </a:rPr>
              <a:t>المونتاج</a:t>
            </a:r>
            <a:endParaRPr lang="ar-SA" sz="28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351" y="3675840"/>
            <a:ext cx="3905250" cy="3086100"/>
          </a:xfrm>
          <a:prstGeom prst="rect">
            <a:avLst/>
          </a:prstGeom>
        </p:spPr>
      </p:pic>
    </p:spTree>
    <p:extLst>
      <p:ext uri="{BB962C8B-B14F-4D97-AF65-F5344CB8AC3E}">
        <p14:creationId xmlns:p14="http://schemas.microsoft.com/office/powerpoint/2010/main" val="3264011186"/>
      </p:ext>
    </p:extLst>
  </p:cSld>
  <p:clrMapOvr>
    <a:masterClrMapping/>
  </p:clrMapOvr>
  <mc:AlternateContent xmlns:mc="http://schemas.openxmlformats.org/markup-compatibility/2006">
    <mc:Choice xmlns:p14="http://schemas.microsoft.com/office/powerpoint/2010/main" Requires="p14">
      <p:transition p14:dur="10" advTm="219124"/>
    </mc:Choice>
    <mc:Fallback>
      <p:transition advTm="2191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9111" y="1318598"/>
            <a:ext cx="3414585" cy="1654270"/>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85474" y="2245560"/>
            <a:ext cx="8630096" cy="5078313"/>
          </a:xfrm>
          <a:prstGeom prst="rect">
            <a:avLst/>
          </a:prstGeom>
          <a:noFill/>
        </p:spPr>
        <p:txBody>
          <a:bodyPr wrap="square" rtlCol="0">
            <a:spAutoFit/>
          </a:bodyPr>
          <a:lstStyle/>
          <a:p>
            <a:pPr algn="r" rtl="1">
              <a:lnSpc>
                <a:spcPct val="150000"/>
              </a:lnSpc>
            </a:pPr>
            <a:r>
              <a:rPr lang="ar-SA" b="1" dirty="0" smtClean="0">
                <a:solidFill>
                  <a:srgbClr val="C00000"/>
                </a:solidFill>
              </a:rPr>
              <a:t>7.صحيح </a:t>
            </a:r>
            <a:r>
              <a:rPr lang="ar-SA" b="1" dirty="0">
                <a:solidFill>
                  <a:srgbClr val="C00000"/>
                </a:solidFill>
              </a:rPr>
              <a:t>الألوان والتلوين </a:t>
            </a:r>
            <a:r>
              <a:rPr lang="en-US" b="1" dirty="0" smtClean="0">
                <a:solidFill>
                  <a:srgbClr val="C00000"/>
                </a:solidFill>
              </a:rPr>
              <a:t>Color </a:t>
            </a:r>
            <a:r>
              <a:rPr lang="en-US" b="1" dirty="0">
                <a:solidFill>
                  <a:srgbClr val="C00000"/>
                </a:solidFill>
              </a:rPr>
              <a:t>Correction &amp; </a:t>
            </a:r>
            <a:r>
              <a:rPr lang="en-US" b="1" dirty="0" smtClean="0">
                <a:solidFill>
                  <a:srgbClr val="C00000"/>
                </a:solidFill>
              </a:rPr>
              <a:t>Grading)</a:t>
            </a:r>
            <a:r>
              <a:rPr lang="ar-SA" b="1" dirty="0" smtClean="0">
                <a:solidFill>
                  <a:srgbClr val="C00000"/>
                </a:solidFill>
              </a:rPr>
              <a:t>)</a:t>
            </a:r>
            <a:endParaRPr lang="en-US" b="1" dirty="0">
              <a:solidFill>
                <a:srgbClr val="C00000"/>
              </a:solidFill>
            </a:endParaRPr>
          </a:p>
          <a:p>
            <a:pPr algn="r" rtl="1">
              <a:lnSpc>
                <a:spcPct val="150000"/>
              </a:lnSpc>
            </a:pPr>
            <a:r>
              <a:rPr lang="ar-SA" b="1" dirty="0"/>
              <a:t>مراحل:</a:t>
            </a:r>
            <a:r>
              <a:rPr lang="ar-SA" dirty="0"/>
              <a:t> </a:t>
            </a:r>
            <a:r>
              <a:rPr lang="en-US" dirty="0" smtClean="0"/>
              <a:t>Correction</a:t>
            </a:r>
            <a:r>
              <a:rPr lang="ar-SA" dirty="0"/>
              <a:t> </a:t>
            </a:r>
            <a:r>
              <a:rPr lang="ar-SA" dirty="0" smtClean="0"/>
              <a:t>لتصحيح </a:t>
            </a:r>
            <a:r>
              <a:rPr lang="ar-SA" dirty="0"/>
              <a:t>التعرض/التباين/التوازن </a:t>
            </a:r>
            <a:r>
              <a:rPr lang="ar-SA" dirty="0" smtClean="0"/>
              <a:t>اللوني </a:t>
            </a:r>
            <a:r>
              <a:rPr lang="ar-SA" dirty="0"/>
              <a:t>→ </a:t>
            </a:r>
            <a:r>
              <a:rPr lang="en-US" dirty="0" smtClean="0"/>
              <a:t>Grading </a:t>
            </a:r>
            <a:r>
              <a:rPr lang="ar-SA" dirty="0" smtClean="0"/>
              <a:t> لإضفاء </a:t>
            </a:r>
            <a:r>
              <a:rPr lang="ar-SA" dirty="0"/>
              <a:t>الطابع </a:t>
            </a:r>
            <a:r>
              <a:rPr lang="ar-SA" dirty="0" smtClean="0"/>
              <a:t>البصري.</a:t>
            </a:r>
            <a:endParaRPr lang="ar-SA" dirty="0"/>
          </a:p>
          <a:p>
            <a:pPr algn="r" rtl="1">
              <a:lnSpc>
                <a:spcPct val="150000"/>
              </a:lnSpc>
            </a:pPr>
            <a:r>
              <a:rPr lang="ar-SA" b="1" dirty="0" smtClean="0"/>
              <a:t>أدوات:</a:t>
            </a:r>
            <a:r>
              <a:rPr lang="ar-SA" dirty="0" smtClean="0"/>
              <a:t> </a:t>
            </a:r>
            <a:r>
              <a:rPr lang="en-US" dirty="0" smtClean="0"/>
              <a:t>Lift/Gamma/Gain, Curves, Color Wheels, Scopes</a:t>
            </a:r>
            <a:r>
              <a:rPr lang="en-US" dirty="0"/>
              <a:t> ,</a:t>
            </a:r>
            <a:r>
              <a:rPr lang="en-US" dirty="0" smtClean="0"/>
              <a:t> Waveform, </a:t>
            </a:r>
            <a:r>
              <a:rPr lang="en-US" dirty="0" err="1" smtClean="0"/>
              <a:t>Vectorscope</a:t>
            </a:r>
            <a:r>
              <a:rPr lang="en-US" dirty="0" smtClean="0"/>
              <a:t> Histogram</a:t>
            </a:r>
            <a:r>
              <a:rPr lang="ar-SA" dirty="0" smtClean="0"/>
              <a:t>.</a:t>
            </a:r>
            <a:endParaRPr lang="en-US" dirty="0" smtClean="0"/>
          </a:p>
          <a:p>
            <a:pPr algn="r" rtl="1">
              <a:lnSpc>
                <a:spcPct val="150000"/>
              </a:lnSpc>
            </a:pPr>
            <a:r>
              <a:rPr lang="ar-SA" b="1" dirty="0" smtClean="0"/>
              <a:t>نصيحة </a:t>
            </a:r>
            <a:r>
              <a:rPr lang="ar-SA" b="1" dirty="0"/>
              <a:t>عملية:</a:t>
            </a:r>
            <a:r>
              <a:rPr lang="ar-SA" dirty="0"/>
              <a:t> اعمل تصحيح الألوان على نسخة من الـ</a:t>
            </a:r>
            <a:r>
              <a:rPr lang="en-US" dirty="0"/>
              <a:t>Sequence </a:t>
            </a:r>
            <a:r>
              <a:rPr lang="ar-SA" dirty="0"/>
              <a:t>أو استخدم </a:t>
            </a:r>
            <a:r>
              <a:rPr lang="en-US" dirty="0"/>
              <a:t>Adjustment Layers </a:t>
            </a:r>
            <a:r>
              <a:rPr lang="ar-SA" dirty="0"/>
              <a:t>للحفاظ على إمكانية التراجع</a:t>
            </a:r>
            <a:r>
              <a:rPr lang="ar-SA" dirty="0" smtClean="0"/>
              <a:t>.</a:t>
            </a:r>
          </a:p>
          <a:p>
            <a:pPr algn="r" rtl="1">
              <a:lnSpc>
                <a:spcPct val="150000"/>
              </a:lnSpc>
            </a:pPr>
            <a:r>
              <a:rPr lang="ar-SA" b="1" dirty="0" smtClean="0">
                <a:solidFill>
                  <a:srgbClr val="C00000"/>
                </a:solidFill>
              </a:rPr>
              <a:t>8. تحرير </a:t>
            </a:r>
            <a:r>
              <a:rPr lang="ar-SA" b="1" dirty="0">
                <a:solidFill>
                  <a:srgbClr val="C00000"/>
                </a:solidFill>
              </a:rPr>
              <a:t>ومكس الصوت (</a:t>
            </a:r>
            <a:r>
              <a:rPr lang="en-US" b="1" dirty="0">
                <a:solidFill>
                  <a:srgbClr val="C00000"/>
                </a:solidFill>
              </a:rPr>
              <a:t>Audio Editing &amp; </a:t>
            </a:r>
            <a:r>
              <a:rPr lang="en-US" b="1" dirty="0" smtClean="0">
                <a:solidFill>
                  <a:srgbClr val="C00000"/>
                </a:solidFill>
              </a:rPr>
              <a:t>Mixing</a:t>
            </a:r>
            <a:r>
              <a:rPr lang="ar-SA" b="1" dirty="0" smtClean="0">
                <a:solidFill>
                  <a:srgbClr val="C00000"/>
                </a:solidFill>
              </a:rPr>
              <a:t>)</a:t>
            </a:r>
            <a:endParaRPr lang="en-US" b="1" dirty="0">
              <a:solidFill>
                <a:srgbClr val="C00000"/>
              </a:solidFill>
            </a:endParaRPr>
          </a:p>
          <a:p>
            <a:pPr algn="r" rtl="1">
              <a:lnSpc>
                <a:spcPct val="150000"/>
              </a:lnSpc>
            </a:pPr>
            <a:r>
              <a:rPr lang="ar-SA" b="1" dirty="0"/>
              <a:t>عناصر:</a:t>
            </a:r>
            <a:r>
              <a:rPr lang="ar-SA" dirty="0"/>
              <a:t> مسارات الحوار، المؤثرات، الموسيقى الخلفية، </a:t>
            </a:r>
            <a:r>
              <a:rPr lang="en-US" dirty="0"/>
              <a:t>Foley، ADR.</a:t>
            </a:r>
          </a:p>
          <a:p>
            <a:pPr algn="r" rtl="1">
              <a:lnSpc>
                <a:spcPct val="150000"/>
              </a:lnSpc>
            </a:pPr>
            <a:r>
              <a:rPr lang="ar-SA" b="1" dirty="0"/>
              <a:t>أدوات:</a:t>
            </a:r>
            <a:r>
              <a:rPr lang="ar-SA" dirty="0"/>
              <a:t> </a:t>
            </a:r>
            <a:r>
              <a:rPr lang="en-US" dirty="0"/>
              <a:t>Equalizer, Compressor, Noise Reduction, Reverb, Limiter.</a:t>
            </a:r>
          </a:p>
          <a:p>
            <a:pPr algn="r" rtl="1">
              <a:lnSpc>
                <a:spcPct val="150000"/>
              </a:lnSpc>
            </a:pPr>
            <a:r>
              <a:rPr lang="ar-SA" b="1" dirty="0"/>
              <a:t>ممارسات جيدة:</a:t>
            </a:r>
            <a:r>
              <a:rPr lang="ar-SA" dirty="0"/>
              <a:t> نظف الضوضاء أولًا، ثم اضبط مستويات الـ</a:t>
            </a:r>
            <a:r>
              <a:rPr lang="en-US" dirty="0"/>
              <a:t>Dialogue </a:t>
            </a:r>
            <a:r>
              <a:rPr lang="ar-SA" dirty="0"/>
              <a:t>قبل إضافة الموسيقى، واستخدم </a:t>
            </a:r>
            <a:r>
              <a:rPr lang="en-US" dirty="0"/>
              <a:t>Audio Ducking </a:t>
            </a:r>
            <a:r>
              <a:rPr lang="ar-SA" dirty="0"/>
              <a:t>لموازنة الخلفية.</a:t>
            </a:r>
          </a:p>
          <a:p>
            <a:pPr algn="r" rtl="1">
              <a:lnSpc>
                <a:spcPct val="150000"/>
              </a:lnSpc>
            </a:pPr>
            <a:endParaRPr lang="ar-SA" dirty="0"/>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58835"/>
          </a:xfrm>
          <a:prstGeom prst="rect">
            <a:avLst/>
          </a:prstGeom>
          <a:noFill/>
        </p:spPr>
        <p:txBody>
          <a:bodyPr wrap="square" rtlCol="0">
            <a:spAutoFit/>
          </a:bodyPr>
          <a:lstStyle/>
          <a:p>
            <a:pPr lvl="0" algn="ctr">
              <a:lnSpc>
                <a:spcPct val="150000"/>
              </a:lnSpc>
              <a:spcBef>
                <a:spcPct val="20000"/>
              </a:spcBef>
            </a:pPr>
            <a:r>
              <a:rPr lang="ar-SA" sz="2800" b="1" dirty="0">
                <a:solidFill>
                  <a:srgbClr val="00B0F0"/>
                </a:solidFill>
                <a:latin typeface="Arial" panose="020B0604020202020204" pitchFamily="34" charset="0"/>
              </a:rPr>
              <a:t>مكونات بيئة العمل في برامج </a:t>
            </a:r>
            <a:r>
              <a:rPr lang="ar-SA" sz="2800" b="1" dirty="0" smtClean="0">
                <a:solidFill>
                  <a:srgbClr val="00B0F0"/>
                </a:solidFill>
                <a:latin typeface="Arial" panose="020B0604020202020204" pitchFamily="34" charset="0"/>
              </a:rPr>
              <a:t>المونتاج</a:t>
            </a:r>
            <a:endParaRPr lang="ar-SA" sz="28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3173325"/>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25346"/>
            <a:ext cx="3385474" cy="179265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85474" y="2245560"/>
            <a:ext cx="8630096" cy="3970318"/>
          </a:xfrm>
          <a:prstGeom prst="rect">
            <a:avLst/>
          </a:prstGeom>
          <a:noFill/>
        </p:spPr>
        <p:txBody>
          <a:bodyPr wrap="square" rtlCol="0">
            <a:spAutoFit/>
          </a:bodyPr>
          <a:lstStyle/>
          <a:p>
            <a:pPr algn="r" rtl="1">
              <a:lnSpc>
                <a:spcPct val="200000"/>
              </a:lnSpc>
            </a:pPr>
            <a:r>
              <a:rPr lang="ar-SA" b="1" dirty="0"/>
              <a:t>ممارسات إنتاجية احترافية </a:t>
            </a:r>
            <a:r>
              <a:rPr lang="en-US" b="1" dirty="0" smtClean="0"/>
              <a:t>Best </a:t>
            </a:r>
            <a:r>
              <a:rPr lang="en-US" b="1" dirty="0"/>
              <a:t>Practices</a:t>
            </a:r>
            <a:r>
              <a:rPr lang="en-US" b="1" dirty="0" smtClean="0"/>
              <a:t>)</a:t>
            </a:r>
            <a:r>
              <a:rPr lang="ar-SA" b="1" dirty="0" smtClean="0"/>
              <a:t>)</a:t>
            </a:r>
            <a:endParaRPr lang="en-US" b="1" dirty="0"/>
          </a:p>
          <a:p>
            <a:pPr marL="285750" indent="-285750" algn="r" rtl="1">
              <a:lnSpc>
                <a:spcPct val="200000"/>
              </a:lnSpc>
              <a:buFont typeface="Arial" panose="020B0604020202020204" pitchFamily="34" charset="0"/>
              <a:buChar char="•"/>
            </a:pPr>
            <a:r>
              <a:rPr lang="ar-SA" dirty="0"/>
              <a:t>نسق أسماء الملفات بطريقة موحدة (</a:t>
            </a:r>
            <a:r>
              <a:rPr lang="en-US" dirty="0" err="1" smtClean="0"/>
              <a:t>ProjectName_Scene_Take_Date</a:t>
            </a:r>
            <a:r>
              <a:rPr lang="ar-SA" dirty="0"/>
              <a:t>)</a:t>
            </a:r>
            <a:endParaRPr lang="ar-SA" dirty="0" smtClean="0"/>
          </a:p>
          <a:p>
            <a:pPr marL="285750" indent="-285750" algn="r" rtl="1">
              <a:lnSpc>
                <a:spcPct val="200000"/>
              </a:lnSpc>
              <a:buFont typeface="Arial" panose="020B0604020202020204" pitchFamily="34" charset="0"/>
              <a:buChar char="•"/>
            </a:pPr>
            <a:r>
              <a:rPr lang="ar-SA" dirty="0" smtClean="0"/>
              <a:t>لا </a:t>
            </a:r>
            <a:r>
              <a:rPr lang="ar-SA" dirty="0"/>
              <a:t>تعمل دائمًا بالملفات الأصلية — استخدم </a:t>
            </a:r>
            <a:r>
              <a:rPr lang="en-US" dirty="0"/>
              <a:t>Proxies.</a:t>
            </a:r>
          </a:p>
          <a:p>
            <a:pPr marL="285750" indent="-285750" algn="r" rtl="1">
              <a:lnSpc>
                <a:spcPct val="200000"/>
              </a:lnSpc>
              <a:buFont typeface="Arial" panose="020B0604020202020204" pitchFamily="34" charset="0"/>
              <a:buChar char="•"/>
            </a:pPr>
            <a:r>
              <a:rPr lang="ar-SA" dirty="0"/>
              <a:t>احفظ إصدارات متعددة للمشروع (</a:t>
            </a:r>
            <a:r>
              <a:rPr lang="en-US" dirty="0"/>
              <a:t>v01, v02</a:t>
            </a:r>
            <a:r>
              <a:rPr lang="en-US" dirty="0" smtClean="0"/>
              <a:t>...</a:t>
            </a:r>
            <a:r>
              <a:rPr lang="ar-SA" dirty="0" smtClean="0"/>
              <a:t>)</a:t>
            </a:r>
          </a:p>
          <a:p>
            <a:pPr marL="285750" indent="-285750" algn="r" rtl="1">
              <a:lnSpc>
                <a:spcPct val="200000"/>
              </a:lnSpc>
              <a:buFont typeface="Arial" panose="020B0604020202020204" pitchFamily="34" charset="0"/>
              <a:buChar char="•"/>
            </a:pPr>
            <a:r>
              <a:rPr lang="en-US" dirty="0" smtClean="0"/>
              <a:t> </a:t>
            </a:r>
            <a:r>
              <a:rPr lang="ar-SA" dirty="0" smtClean="0"/>
              <a:t>وثّق </a:t>
            </a:r>
            <a:r>
              <a:rPr lang="ar-SA" dirty="0"/>
              <a:t>إعدادات التصدير لتكرار النتائج.</a:t>
            </a:r>
          </a:p>
          <a:p>
            <a:pPr marL="285750" indent="-285750" algn="r" rtl="1">
              <a:lnSpc>
                <a:spcPct val="200000"/>
              </a:lnSpc>
              <a:buFont typeface="Arial" panose="020B0604020202020204" pitchFamily="34" charset="0"/>
              <a:buChar char="•"/>
            </a:pPr>
            <a:r>
              <a:rPr lang="ar-SA" dirty="0"/>
              <a:t>افحص الصوت على سماعات مختلفة (سماعات استديو، سماعات هاتف) قبل التسليم</a:t>
            </a:r>
            <a:r>
              <a:rPr lang="ar-SA" dirty="0" smtClean="0"/>
              <a:t>.</a:t>
            </a:r>
            <a:endParaRPr lang="tr-TR" dirty="0" smtClean="0"/>
          </a:p>
          <a:p>
            <a:pPr marL="285750" indent="-285750" algn="r" rtl="1">
              <a:lnSpc>
                <a:spcPct val="200000"/>
              </a:lnSpc>
              <a:buFont typeface="Arial" panose="020B0604020202020204" pitchFamily="34" charset="0"/>
              <a:buChar char="•"/>
            </a:pPr>
            <a:r>
              <a:rPr lang="en-US" dirty="0">
                <a:hlinkClick r:id="rId4" tooltip="مشاركة الرابط"/>
              </a:rPr>
              <a:t>https://</a:t>
            </a:r>
            <a:r>
              <a:rPr lang="en-US" dirty="0" smtClean="0">
                <a:hlinkClick r:id="rId4" tooltip="مشاركة الرابط"/>
              </a:rPr>
              <a:t>youtu.be/78CMWWV7dF0</a:t>
            </a:r>
            <a:r>
              <a:rPr lang="tr-TR" dirty="0" smtClean="0"/>
              <a:t>  </a:t>
            </a:r>
            <a:r>
              <a:rPr lang="ar-SA" dirty="0" smtClean="0"/>
              <a:t> تطب</a:t>
            </a:r>
            <a:r>
              <a:rPr lang="ar-SA" dirty="0" smtClean="0">
                <a:solidFill>
                  <a:srgbClr val="C00000"/>
                </a:solidFill>
              </a:rPr>
              <a:t>يق عملي</a:t>
            </a:r>
            <a:endParaRPr lang="ar-SA" dirty="0">
              <a:solidFill>
                <a:srgbClr val="C00000"/>
              </a:solidFill>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58835"/>
          </a:xfrm>
          <a:prstGeom prst="rect">
            <a:avLst/>
          </a:prstGeom>
          <a:noFill/>
        </p:spPr>
        <p:txBody>
          <a:bodyPr wrap="square" rtlCol="0">
            <a:spAutoFit/>
          </a:bodyPr>
          <a:lstStyle/>
          <a:p>
            <a:pPr lvl="0" algn="ctr">
              <a:lnSpc>
                <a:spcPct val="150000"/>
              </a:lnSpc>
              <a:spcBef>
                <a:spcPct val="20000"/>
              </a:spcBef>
            </a:pPr>
            <a:r>
              <a:rPr lang="ar-SA" sz="2800" b="1" dirty="0">
                <a:solidFill>
                  <a:srgbClr val="00B0F0"/>
                </a:solidFill>
                <a:latin typeface="Arial" panose="020B0604020202020204" pitchFamily="34" charset="0"/>
              </a:rPr>
              <a:t>مكونات بيئة العمل في برامج </a:t>
            </a:r>
            <a:r>
              <a:rPr lang="ar-SA" sz="2800" b="1" dirty="0" smtClean="0">
                <a:solidFill>
                  <a:srgbClr val="00B0F0"/>
                </a:solidFill>
                <a:latin typeface="Arial" panose="020B0604020202020204" pitchFamily="34" charset="0"/>
              </a:rPr>
              <a:t>المونتاج</a:t>
            </a:r>
            <a:endParaRPr lang="ar-SA" sz="28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3124648"/>
            <a:ext cx="2024470" cy="3605021"/>
          </a:xfrm>
          <a:prstGeom prst="rect">
            <a:avLst/>
          </a:prstGeom>
        </p:spPr>
      </p:pic>
    </p:spTree>
    <p:extLst>
      <p:ext uri="{BB962C8B-B14F-4D97-AF65-F5344CB8AC3E}">
        <p14:creationId xmlns:p14="http://schemas.microsoft.com/office/powerpoint/2010/main" val="1269128266"/>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355109" y="1475643"/>
            <a:ext cx="4894930" cy="716350"/>
          </a:xfrm>
          <a:prstGeom prst="rect">
            <a:avLst/>
          </a:prstGeom>
          <a:noFill/>
        </p:spPr>
        <p:txBody>
          <a:bodyPr wrap="none" rtlCol="0">
            <a:spAutoFit/>
          </a:bodyPr>
          <a:lstStyle/>
          <a:p>
            <a:pPr lvl="0"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أنواع الانتقالات (</a:t>
            </a:r>
            <a:r>
              <a:rPr lang="en-US" sz="2400" b="1" dirty="0">
                <a:solidFill>
                  <a:srgbClr val="00B0F0"/>
                </a:solidFill>
                <a:latin typeface="Arial" panose="020B0604020202020204" pitchFamily="34" charset="0"/>
              </a:rPr>
              <a:t>Transitions</a:t>
            </a:r>
            <a:r>
              <a:rPr lang="ar-SA" sz="2400" b="1" dirty="0">
                <a:solidFill>
                  <a:srgbClr val="00B0F0"/>
                </a:solidFill>
                <a:latin typeface="Arial" panose="020B0604020202020204" pitchFamily="34" charset="0"/>
              </a:rPr>
              <a:t>)</a:t>
            </a:r>
            <a:r>
              <a:rPr lang="en-US" sz="2400" b="1" dirty="0">
                <a:solidFill>
                  <a:srgbClr val="00B0F0"/>
                </a:solidFill>
                <a:latin typeface="Arial" panose="020B0604020202020204" pitchFamily="34" charset="0"/>
              </a:rPr>
              <a:t> </a:t>
            </a:r>
            <a:r>
              <a:rPr lang="ar-SA" sz="2400" b="1" dirty="0">
                <a:solidFill>
                  <a:srgbClr val="00B0F0"/>
                </a:solidFill>
                <a:latin typeface="Arial" panose="020B0604020202020204" pitchFamily="34" charset="0"/>
              </a:rPr>
              <a:t>في المونتاج</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809833" y="1475643"/>
            <a:ext cx="8776106"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8708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855916"/>
            <a:ext cx="3397269" cy="1980870"/>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23160"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402136" y="2100977"/>
            <a:ext cx="8686004" cy="3170099"/>
          </a:xfrm>
          <a:prstGeom prst="rect">
            <a:avLst/>
          </a:prstGeom>
          <a:noFill/>
        </p:spPr>
        <p:txBody>
          <a:bodyPr wrap="square" rtlCol="0">
            <a:spAutoFit/>
          </a:bodyPr>
          <a:lstStyle/>
          <a:p>
            <a:pPr algn="r" rtl="1">
              <a:lnSpc>
                <a:spcPct val="200000"/>
              </a:lnSpc>
            </a:pPr>
            <a:r>
              <a:rPr lang="ar-SA" sz="2000" b="1" dirty="0">
                <a:solidFill>
                  <a:srgbClr val="C00000"/>
                </a:solidFill>
                <a:cs typeface="+mj-cs"/>
              </a:rPr>
              <a:t>أولاً: الانتقال البسيط </a:t>
            </a:r>
            <a:r>
              <a:rPr lang="ar-SA" sz="2000" b="1" dirty="0" smtClean="0">
                <a:solidFill>
                  <a:srgbClr val="C00000"/>
                </a:solidFill>
                <a:cs typeface="+mj-cs"/>
              </a:rPr>
              <a:t> القطع </a:t>
            </a:r>
            <a:r>
              <a:rPr lang="ar-SA" sz="2000" b="1" dirty="0">
                <a:solidFill>
                  <a:srgbClr val="C00000"/>
                </a:solidFill>
                <a:cs typeface="+mj-cs"/>
              </a:rPr>
              <a:t>المباشر – </a:t>
            </a:r>
            <a:r>
              <a:rPr lang="en-US" sz="2000" b="1" dirty="0">
                <a:solidFill>
                  <a:srgbClr val="C00000"/>
                </a:solidFill>
                <a:cs typeface="+mj-cs"/>
              </a:rPr>
              <a:t>Cut</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algn="r" rtl="1">
              <a:lnSpc>
                <a:spcPct val="200000"/>
              </a:lnSpc>
            </a:pPr>
            <a:r>
              <a:rPr lang="ar-SA" sz="2000" b="1" dirty="0" smtClean="0">
                <a:cs typeface="+mj-cs"/>
              </a:rPr>
              <a:t>هو </a:t>
            </a:r>
            <a:r>
              <a:rPr lang="ar-SA" sz="2000" dirty="0" smtClean="0">
                <a:cs typeface="+mj-cs"/>
              </a:rPr>
              <a:t>الانتقال </a:t>
            </a:r>
            <a:r>
              <a:rPr lang="ar-SA" sz="2000" dirty="0">
                <a:cs typeface="+mj-cs"/>
              </a:rPr>
              <a:t>الفوري من لقطة إلى أخرى دون أي مؤثر.</a:t>
            </a:r>
          </a:p>
          <a:p>
            <a:pPr algn="r" rtl="1">
              <a:lnSpc>
                <a:spcPct val="200000"/>
              </a:lnSpc>
            </a:pPr>
            <a:r>
              <a:rPr lang="ar-SA" sz="2000" b="1" dirty="0">
                <a:cs typeface="+mj-cs"/>
              </a:rPr>
              <a:t>الاستخدام:</a:t>
            </a:r>
            <a:r>
              <a:rPr lang="ar-SA" sz="2000" dirty="0">
                <a:cs typeface="+mj-cs"/>
              </a:rPr>
              <a:t> الأكثر شيوعاً في السينما والأخبار والحوارات.</a:t>
            </a:r>
          </a:p>
          <a:p>
            <a:pPr algn="r" rtl="1">
              <a:lnSpc>
                <a:spcPct val="200000"/>
              </a:lnSpc>
            </a:pPr>
            <a:r>
              <a:rPr lang="ar-SA" sz="2000" b="1" dirty="0">
                <a:cs typeface="+mj-cs"/>
              </a:rPr>
              <a:t>الهدف:</a:t>
            </a:r>
            <a:r>
              <a:rPr lang="ar-SA" sz="2000" dirty="0">
                <a:cs typeface="+mj-cs"/>
              </a:rPr>
              <a:t> يحقق تتابعاً طبيعياً وسريعاً للأحداث.</a:t>
            </a:r>
            <a:br>
              <a:rPr lang="ar-SA" sz="2000" dirty="0">
                <a:cs typeface="+mj-cs"/>
              </a:rPr>
            </a:br>
            <a:r>
              <a:rPr lang="ar-SA" sz="2000" dirty="0" smtClean="0">
                <a:cs typeface="+mj-cs"/>
              </a:rPr>
              <a:t>مثال</a:t>
            </a:r>
            <a:r>
              <a:rPr lang="ar-SA" sz="2000" dirty="0">
                <a:cs typeface="+mj-cs"/>
              </a:rPr>
              <a:t>: الانتقال بين متحدث وآخر في مقابلة تلفزيونية</a:t>
            </a:r>
            <a:r>
              <a:rPr lang="ar-SA" sz="2000" dirty="0" smtClean="0">
                <a:cs typeface="+mj-cs"/>
              </a:rPr>
              <a:t>.</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981131"/>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05130" y="973368"/>
            <a:ext cx="5800105" cy="95410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latin typeface="Arial" panose="020B0604020202020204" pitchFamily="34" charset="0"/>
              </a:rPr>
              <a:t>أنواع الانتقالات (</a:t>
            </a:r>
            <a:r>
              <a:rPr lang="en-US" sz="2800" b="1" dirty="0">
                <a:solidFill>
                  <a:srgbClr val="00B0F0"/>
                </a:solidFill>
                <a:latin typeface="Arial" panose="020B0604020202020204" pitchFamily="34" charset="0"/>
              </a:rPr>
              <a:t>Transitions</a:t>
            </a:r>
            <a:r>
              <a:rPr lang="ar-SA" sz="2800" b="1" dirty="0">
                <a:solidFill>
                  <a:srgbClr val="00B0F0"/>
                </a:solidFill>
                <a:latin typeface="Arial" panose="020B0604020202020204" pitchFamily="34" charset="0"/>
              </a:rPr>
              <a:t>)</a:t>
            </a:r>
            <a:r>
              <a:rPr lang="en-US" sz="2800" b="1" dirty="0">
                <a:solidFill>
                  <a:srgbClr val="00B0F0"/>
                </a:solidFill>
                <a:latin typeface="Arial" panose="020B0604020202020204" pitchFamily="34" charset="0"/>
              </a:rPr>
              <a:t> </a:t>
            </a:r>
            <a:r>
              <a:rPr lang="ar-SA" sz="2800" b="1" dirty="0">
                <a:solidFill>
                  <a:srgbClr val="00B0F0"/>
                </a:solidFill>
                <a:latin typeface="Arial" panose="020B0604020202020204" pitchFamily="34" charset="0"/>
              </a:rPr>
              <a:t>في المونتاج</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859363"/>
            <a:ext cx="5120042" cy="2970281"/>
          </a:xfrm>
          <a:prstGeom prst="rect">
            <a:avLst/>
          </a:prstGeom>
        </p:spPr>
      </p:pic>
    </p:spTree>
    <p:extLst>
      <p:ext uri="{BB962C8B-B14F-4D97-AF65-F5344CB8AC3E}">
        <p14:creationId xmlns:p14="http://schemas.microsoft.com/office/powerpoint/2010/main" val="1938856369"/>
      </p:ext>
    </p:extLst>
  </p:cSld>
  <p:clrMapOvr>
    <a:masterClrMapping/>
  </p:clrMapOvr>
  <mc:AlternateContent xmlns:mc="http://schemas.openxmlformats.org/markup-compatibility/2006" xmlns:p14="http://schemas.microsoft.com/office/powerpoint/2010/main">
    <mc:Choice Requires="p14">
      <p:transition p14:dur="0" advTm="299295"/>
    </mc:Choice>
    <mc:Fallback xmlns="">
      <p:transition advTm="29929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0407" y="1328000"/>
            <a:ext cx="3395882" cy="2393437"/>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50534" y="1951044"/>
            <a:ext cx="8417320" cy="5016758"/>
          </a:xfrm>
          <a:prstGeom prst="rect">
            <a:avLst/>
          </a:prstGeom>
          <a:noFill/>
        </p:spPr>
        <p:txBody>
          <a:bodyPr wrap="square" rtlCol="0">
            <a:spAutoFit/>
          </a:bodyPr>
          <a:lstStyle/>
          <a:p>
            <a:pPr algn="r" rtl="1">
              <a:lnSpc>
                <a:spcPct val="200000"/>
              </a:lnSpc>
            </a:pPr>
            <a:r>
              <a:rPr lang="ar-SA" sz="2000" b="1" dirty="0">
                <a:solidFill>
                  <a:srgbClr val="C00000"/>
                </a:solidFill>
                <a:cs typeface="+mj-cs"/>
              </a:rPr>
              <a:t>ثانياً: التلاشي (</a:t>
            </a:r>
            <a:r>
              <a:rPr lang="en-US" sz="2000" b="1" dirty="0" smtClean="0">
                <a:solidFill>
                  <a:srgbClr val="C00000"/>
                </a:solidFill>
                <a:cs typeface="+mj-cs"/>
              </a:rPr>
              <a:t>Fade</a:t>
            </a:r>
            <a:r>
              <a:rPr lang="ar-SA" sz="2000" b="1" dirty="0" smtClean="0">
                <a:solidFill>
                  <a:srgbClr val="C00000"/>
                </a:solidFill>
                <a:cs typeface="+mj-cs"/>
              </a:rPr>
              <a:t>)</a:t>
            </a:r>
            <a:endParaRPr lang="en-US" sz="2000" b="1" dirty="0">
              <a:solidFill>
                <a:srgbClr val="C00000"/>
              </a:solidFill>
              <a:cs typeface="+mj-cs"/>
            </a:endParaRPr>
          </a:p>
          <a:p>
            <a:pPr marL="457200" indent="-457200" algn="r" rtl="1">
              <a:lnSpc>
                <a:spcPct val="200000"/>
              </a:lnSpc>
              <a:buFont typeface="+mj-lt"/>
              <a:buAutoNum type="arabicPeriod"/>
            </a:pPr>
            <a:r>
              <a:rPr lang="ar-SA" sz="2000" b="1" dirty="0" smtClean="0">
                <a:cs typeface="+mj-cs"/>
              </a:rPr>
              <a:t>(</a:t>
            </a:r>
            <a:r>
              <a:rPr lang="en-US" sz="2000" b="1" dirty="0">
                <a:cs typeface="+mj-cs"/>
              </a:rPr>
              <a:t>Fade In</a:t>
            </a:r>
            <a:r>
              <a:rPr lang="ar-SA" sz="2000" b="1" dirty="0" smtClean="0">
                <a:cs typeface="+mj-cs"/>
              </a:rPr>
              <a:t>) التلاشي </a:t>
            </a:r>
            <a:r>
              <a:rPr lang="ar-SA" sz="2000" b="1" dirty="0">
                <a:cs typeface="+mj-cs"/>
              </a:rPr>
              <a:t>من </a:t>
            </a:r>
            <a:r>
              <a:rPr lang="ar-SA" sz="2000" b="1" dirty="0" smtClean="0">
                <a:cs typeface="+mj-cs"/>
              </a:rPr>
              <a:t>السواد :</a:t>
            </a:r>
            <a:r>
              <a:rPr lang="ar-SA" sz="2000" dirty="0">
                <a:cs typeface="+mj-cs"/>
              </a:rPr>
              <a:t/>
            </a:r>
            <a:br>
              <a:rPr lang="ar-SA" sz="2000" dirty="0">
                <a:cs typeface="+mj-cs"/>
              </a:rPr>
            </a:br>
            <a:r>
              <a:rPr lang="ar-SA" sz="2000" dirty="0">
                <a:cs typeface="+mj-cs"/>
              </a:rPr>
              <a:t>تبدأ الصورة من شاشة سوداء وتظهر تدريجياً.</a:t>
            </a:r>
            <a:br>
              <a:rPr lang="ar-SA" sz="2000" dirty="0">
                <a:cs typeface="+mj-cs"/>
              </a:rPr>
            </a:br>
            <a:r>
              <a:rPr lang="ar-SA" sz="2000" dirty="0">
                <a:cs typeface="+mj-cs"/>
              </a:rPr>
              <a:t>➤ </a:t>
            </a:r>
            <a:r>
              <a:rPr lang="ar-SA" sz="2000" i="1" dirty="0">
                <a:cs typeface="+mj-cs"/>
              </a:rPr>
              <a:t>استخدامه:</a:t>
            </a:r>
            <a:r>
              <a:rPr lang="ar-SA" sz="2000" dirty="0">
                <a:cs typeface="+mj-cs"/>
              </a:rPr>
              <a:t> في بداية المشهد أو الفيلم</a:t>
            </a:r>
            <a:r>
              <a:rPr lang="ar-SA" sz="2000" dirty="0" smtClean="0">
                <a:cs typeface="+mj-cs"/>
              </a:rPr>
              <a:t>.</a:t>
            </a:r>
          </a:p>
          <a:p>
            <a:pPr marL="457200" indent="-457200" algn="r" rtl="1">
              <a:lnSpc>
                <a:spcPct val="200000"/>
              </a:lnSpc>
              <a:buFont typeface="+mj-lt"/>
              <a:buAutoNum type="arabicPeriod"/>
            </a:pPr>
            <a:r>
              <a:rPr lang="ar-SA" sz="2000" b="1" dirty="0" smtClean="0">
                <a:cs typeface="+mj-cs"/>
              </a:rPr>
              <a:t>(</a:t>
            </a:r>
            <a:r>
              <a:rPr lang="en-US" sz="2000" b="1" dirty="0">
                <a:cs typeface="+mj-cs"/>
              </a:rPr>
              <a:t>Fade Out </a:t>
            </a:r>
            <a:r>
              <a:rPr lang="ar-SA" sz="2000" b="1" dirty="0" smtClean="0">
                <a:cs typeface="+mj-cs"/>
              </a:rPr>
              <a:t>) التلاشي </a:t>
            </a:r>
            <a:r>
              <a:rPr lang="ar-SA" sz="2000" b="1" dirty="0">
                <a:cs typeface="+mj-cs"/>
              </a:rPr>
              <a:t>إلى </a:t>
            </a:r>
            <a:r>
              <a:rPr lang="ar-SA" sz="2000" b="1" dirty="0" smtClean="0">
                <a:cs typeface="+mj-cs"/>
              </a:rPr>
              <a:t>السواد:</a:t>
            </a:r>
            <a:r>
              <a:rPr lang="ar-SA" sz="2000" dirty="0">
                <a:cs typeface="+mj-cs"/>
              </a:rPr>
              <a:t/>
            </a:r>
            <a:br>
              <a:rPr lang="ar-SA" sz="2000" dirty="0">
                <a:cs typeface="+mj-cs"/>
              </a:rPr>
            </a:br>
            <a:r>
              <a:rPr lang="ar-SA" sz="2000" dirty="0">
                <a:cs typeface="+mj-cs"/>
              </a:rPr>
              <a:t>تختفي الصورة تدريجياً حتى تصبح سوداء.</a:t>
            </a:r>
            <a:br>
              <a:rPr lang="ar-SA" sz="2000" dirty="0">
                <a:cs typeface="+mj-cs"/>
              </a:rPr>
            </a:br>
            <a:r>
              <a:rPr lang="ar-SA" sz="2000" dirty="0">
                <a:cs typeface="+mj-cs"/>
              </a:rPr>
              <a:t>➤ </a:t>
            </a:r>
            <a:r>
              <a:rPr lang="ar-SA" sz="2000" i="1" dirty="0">
                <a:cs typeface="+mj-cs"/>
              </a:rPr>
              <a:t>استخدامه:</a:t>
            </a:r>
            <a:r>
              <a:rPr lang="ar-SA" sz="2000" dirty="0">
                <a:cs typeface="+mj-cs"/>
              </a:rPr>
              <a:t> في نهاية المشهد أو نهاية الفيلم.</a:t>
            </a:r>
          </a:p>
          <a:p>
            <a:pPr algn="r" rtl="1">
              <a:lnSpc>
                <a:spcPct val="200000"/>
              </a:lnSpc>
            </a:pPr>
            <a:r>
              <a:rPr lang="ar-SA" sz="2000" i="1" dirty="0" smtClean="0">
                <a:cs typeface="+mj-cs"/>
              </a:rPr>
              <a:t> رمزيته</a:t>
            </a:r>
            <a:r>
              <a:rPr lang="ar-SA" sz="2000" i="1" dirty="0">
                <a:cs typeface="+mj-cs"/>
              </a:rPr>
              <a:t>:</a:t>
            </a:r>
            <a:r>
              <a:rPr lang="ar-SA" sz="2000" dirty="0">
                <a:cs typeface="+mj-cs"/>
              </a:rPr>
              <a:t> يدل غالباً على مرور الزمن أو نهاية حدث</a:t>
            </a:r>
            <a:r>
              <a:rPr lang="ar-SA" sz="2000" dirty="0" smtClean="0">
                <a:cs typeface="+mj-cs"/>
              </a:rPr>
              <a:t>.</a:t>
            </a:r>
            <a:endParaRPr lang="ar-SA" sz="2000" dirty="0">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344733" y="1444078"/>
            <a:ext cx="5975810" cy="716350"/>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أنواع الانتقالات (</a:t>
            </a:r>
            <a:r>
              <a:rPr lang="en-US" sz="2400" b="1" dirty="0">
                <a:solidFill>
                  <a:srgbClr val="00B0F0"/>
                </a:solidFill>
                <a:latin typeface="Arial" panose="020B0604020202020204" pitchFamily="34" charset="0"/>
              </a:rPr>
              <a:t>Transitions</a:t>
            </a:r>
            <a:r>
              <a:rPr lang="ar-SA" sz="2400" b="1" dirty="0">
                <a:solidFill>
                  <a:srgbClr val="00B0F0"/>
                </a:solidFill>
                <a:latin typeface="Arial" panose="020B0604020202020204" pitchFamily="34" charset="0"/>
              </a:rPr>
              <a:t>)</a:t>
            </a:r>
            <a:r>
              <a:rPr lang="en-US" sz="2400" b="1" dirty="0">
                <a:solidFill>
                  <a:srgbClr val="00B0F0"/>
                </a:solidFill>
                <a:latin typeface="Arial" panose="020B0604020202020204" pitchFamily="34" charset="0"/>
              </a:rPr>
              <a:t> </a:t>
            </a:r>
            <a:r>
              <a:rPr lang="ar-SA" sz="2400" b="1" dirty="0">
                <a:solidFill>
                  <a:srgbClr val="00B0F0"/>
                </a:solidFill>
                <a:latin typeface="Arial" panose="020B0604020202020204" pitchFamily="34" charset="0"/>
              </a:rPr>
              <a:t>في المونتاج</a:t>
            </a:r>
          </a:p>
        </p:txBody>
      </p:sp>
    </p:spTree>
    <p:custDataLst>
      <p:tags r:id="rId1"/>
    </p:custDataLst>
    <p:extLst>
      <p:ext uri="{BB962C8B-B14F-4D97-AF65-F5344CB8AC3E}">
        <p14:creationId xmlns:p14="http://schemas.microsoft.com/office/powerpoint/2010/main" val="4253943895"/>
      </p:ext>
    </p:extLst>
  </p:cSld>
  <p:clrMapOvr>
    <a:masterClrMapping/>
  </p:clrMapOvr>
  <mc:AlternateContent xmlns:mc="http://schemas.openxmlformats.org/markup-compatibility/2006" xmlns:p14="http://schemas.microsoft.com/office/powerpoint/2010/main">
    <mc:Choice Requires="p14">
      <p:transition p14:dur="0" advTm="119531"/>
    </mc:Choice>
    <mc:Fallback xmlns="">
      <p:transition advTm="1195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1" y="1261467"/>
            <a:ext cx="3422439" cy="1925122"/>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3170099"/>
          </a:xfrm>
          <a:prstGeom prst="rect">
            <a:avLst/>
          </a:prstGeom>
          <a:noFill/>
        </p:spPr>
        <p:txBody>
          <a:bodyPr wrap="square" rtlCol="0">
            <a:spAutoFit/>
          </a:bodyPr>
          <a:lstStyle/>
          <a:p>
            <a:pPr algn="r" rtl="1">
              <a:lnSpc>
                <a:spcPct val="200000"/>
              </a:lnSpc>
            </a:pPr>
            <a:r>
              <a:rPr lang="ar-SA" sz="2000" b="1" dirty="0">
                <a:solidFill>
                  <a:srgbClr val="C00000"/>
                </a:solidFill>
                <a:cs typeface="+mj-cs"/>
              </a:rPr>
              <a:t>ثالثاً: المزج </a:t>
            </a:r>
            <a:r>
              <a:rPr lang="en-US" sz="2000" b="1" dirty="0" smtClean="0">
                <a:solidFill>
                  <a:srgbClr val="C00000"/>
                </a:solidFill>
                <a:cs typeface="+mj-cs"/>
              </a:rPr>
              <a:t>Dissolve </a:t>
            </a:r>
            <a:r>
              <a:rPr lang="en-US" sz="2000" b="1" dirty="0">
                <a:solidFill>
                  <a:srgbClr val="C00000"/>
                </a:solidFill>
                <a:cs typeface="+mj-cs"/>
              </a:rPr>
              <a:t>/ Cross Dissolve</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algn="r" rtl="1">
              <a:lnSpc>
                <a:spcPct val="200000"/>
              </a:lnSpc>
            </a:pPr>
            <a:r>
              <a:rPr lang="ar-SA" sz="2000" b="1" dirty="0">
                <a:cs typeface="+mj-cs"/>
              </a:rPr>
              <a:t>الوصف:</a:t>
            </a:r>
            <a:r>
              <a:rPr lang="ar-SA" sz="2000" dirty="0">
                <a:cs typeface="+mj-cs"/>
              </a:rPr>
              <a:t> تتلاشى اللقطة الأولى تدريجياً بينما تظهر اللقطة الثانية في الوقت نفسه.</a:t>
            </a:r>
          </a:p>
          <a:p>
            <a:pPr algn="r" rtl="1">
              <a:lnSpc>
                <a:spcPct val="200000"/>
              </a:lnSpc>
            </a:pPr>
            <a:r>
              <a:rPr lang="ar-SA" sz="2000" b="1" dirty="0">
                <a:cs typeface="+mj-cs"/>
              </a:rPr>
              <a:t>الاستخدام:</a:t>
            </a:r>
            <a:r>
              <a:rPr lang="ar-SA" sz="2000" dirty="0">
                <a:cs typeface="+mj-cs"/>
              </a:rPr>
              <a:t> لربط مشهدين بينهما علاقة زمنية أو عاطفية أو فكرية.</a:t>
            </a:r>
            <a:br>
              <a:rPr lang="ar-SA" sz="2000" dirty="0">
                <a:cs typeface="+mj-cs"/>
              </a:rPr>
            </a:br>
            <a:r>
              <a:rPr lang="ar-SA" sz="2000" i="1" dirty="0" smtClean="0">
                <a:cs typeface="+mj-cs"/>
              </a:rPr>
              <a:t>مثال</a:t>
            </a:r>
            <a:r>
              <a:rPr lang="ar-SA" sz="2000" i="1" dirty="0">
                <a:cs typeface="+mj-cs"/>
              </a:rPr>
              <a:t>:</a:t>
            </a:r>
            <a:r>
              <a:rPr lang="ar-SA" sz="2000" dirty="0">
                <a:cs typeface="+mj-cs"/>
              </a:rPr>
              <a:t> انتقال من غروب الشمس إلى ليل المدينة</a:t>
            </a:r>
            <a:r>
              <a:rPr lang="ar-SA" sz="2000" dirty="0" smtClean="0">
                <a:cs typeface="+mj-cs"/>
              </a:rPr>
              <a:t>.</a:t>
            </a:r>
          </a:p>
          <a:p>
            <a:pPr algn="r" rtl="1">
              <a:lnSpc>
                <a:spcPct val="200000"/>
              </a:lnSpc>
            </a:pPr>
            <a:r>
              <a:rPr lang="en-US" sz="2000" dirty="0">
                <a:cs typeface="+mj-cs"/>
                <a:hlinkClick r:id="rId5"/>
              </a:rPr>
              <a:t>https://</a:t>
            </a:r>
            <a:r>
              <a:rPr lang="en-US" sz="2000" dirty="0" smtClean="0">
                <a:cs typeface="+mj-cs"/>
                <a:hlinkClick r:id="rId5"/>
              </a:rPr>
              <a:t>share.google/oISYAw5Le1ASvzOUZ</a:t>
            </a:r>
            <a:r>
              <a:rPr lang="ar-SA" sz="2000" dirty="0" smtClean="0">
                <a:cs typeface="+mj-cs"/>
              </a:rPr>
              <a:t> </a:t>
            </a:r>
            <a:endParaRPr lang="ar-SA" sz="2000" dirty="0">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117943" y="1391734"/>
            <a:ext cx="5377933" cy="716350"/>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أنواع الانتقالات (</a:t>
            </a:r>
            <a:r>
              <a:rPr lang="en-US" sz="2400" b="1" dirty="0">
                <a:solidFill>
                  <a:srgbClr val="00B0F0"/>
                </a:solidFill>
                <a:latin typeface="Arial" panose="020B0604020202020204" pitchFamily="34" charset="0"/>
              </a:rPr>
              <a:t>Transitions</a:t>
            </a:r>
            <a:r>
              <a:rPr lang="ar-SA" sz="2400" b="1" dirty="0">
                <a:solidFill>
                  <a:srgbClr val="00B0F0"/>
                </a:solidFill>
                <a:latin typeface="Arial" panose="020B0604020202020204" pitchFamily="34" charset="0"/>
              </a:rPr>
              <a:t>)</a:t>
            </a:r>
            <a:r>
              <a:rPr lang="en-US" sz="2400" b="1" dirty="0">
                <a:solidFill>
                  <a:srgbClr val="00B0F0"/>
                </a:solidFill>
                <a:latin typeface="Arial" panose="020B0604020202020204" pitchFamily="34" charset="0"/>
              </a:rPr>
              <a:t> </a:t>
            </a:r>
            <a:r>
              <a:rPr lang="ar-SA" sz="2400" b="1" dirty="0">
                <a:solidFill>
                  <a:srgbClr val="00B0F0"/>
                </a:solidFill>
                <a:latin typeface="Arial" panose="020B0604020202020204" pitchFamily="34" charset="0"/>
              </a:rPr>
              <a:t>في المونتاج</a:t>
            </a:r>
          </a:p>
        </p:txBody>
      </p:sp>
    </p:spTree>
    <p:custDataLst>
      <p:tags r:id="rId1"/>
    </p:custDataLst>
    <p:extLst>
      <p:ext uri="{BB962C8B-B14F-4D97-AF65-F5344CB8AC3E}">
        <p14:creationId xmlns:p14="http://schemas.microsoft.com/office/powerpoint/2010/main" val="3390510768"/>
      </p:ext>
    </p:ext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45314" y="1325346"/>
            <a:ext cx="3347640" cy="194206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49" y="1898700"/>
            <a:ext cx="8417320" cy="4862870"/>
          </a:xfrm>
          <a:prstGeom prst="rect">
            <a:avLst/>
          </a:prstGeom>
          <a:noFill/>
        </p:spPr>
        <p:txBody>
          <a:bodyPr wrap="square" rtlCol="0">
            <a:spAutoFit/>
          </a:bodyPr>
          <a:lstStyle/>
          <a:p>
            <a:pPr algn="r" rtl="1">
              <a:lnSpc>
                <a:spcPct val="200000"/>
              </a:lnSpc>
            </a:pPr>
            <a:r>
              <a:rPr lang="ar-SA" sz="2000" dirty="0">
                <a:solidFill>
                  <a:srgbClr val="C00000"/>
                </a:solidFill>
                <a:cs typeface="+mj-cs"/>
              </a:rPr>
              <a:t>رابعاً: </a:t>
            </a:r>
            <a:r>
              <a:rPr lang="ar-SA" sz="2000" b="1" dirty="0">
                <a:solidFill>
                  <a:srgbClr val="C00000"/>
                </a:solidFill>
                <a:cs typeface="+mj-cs"/>
              </a:rPr>
              <a:t>المسح </a:t>
            </a:r>
            <a:r>
              <a:rPr lang="ar-SA" sz="2000" b="1" dirty="0" smtClean="0">
                <a:solidFill>
                  <a:srgbClr val="C00000"/>
                </a:solidFill>
                <a:cs typeface="+mj-cs"/>
              </a:rPr>
              <a:t>(</a:t>
            </a:r>
            <a:r>
              <a:rPr lang="en-US" sz="2000" b="1" dirty="0" smtClean="0">
                <a:solidFill>
                  <a:srgbClr val="C00000"/>
                </a:solidFill>
                <a:cs typeface="+mj-cs"/>
              </a:rPr>
              <a:t>Wipe</a:t>
            </a:r>
            <a:r>
              <a:rPr lang="ar-SA" sz="2000" b="1" dirty="0" smtClean="0">
                <a:solidFill>
                  <a:srgbClr val="C00000"/>
                </a:solidFill>
                <a:cs typeface="+mj-cs"/>
              </a:rPr>
              <a:t>)</a:t>
            </a:r>
            <a:endParaRPr lang="en-US" sz="2000" b="1" dirty="0">
              <a:solidFill>
                <a:srgbClr val="C00000"/>
              </a:solidFill>
              <a:cs typeface="+mj-cs"/>
            </a:endParaRPr>
          </a:p>
          <a:p>
            <a:pPr algn="r" rtl="1">
              <a:lnSpc>
                <a:spcPct val="200000"/>
              </a:lnSpc>
            </a:pPr>
            <a:r>
              <a:rPr lang="ar-SA" sz="2000" dirty="0">
                <a:cs typeface="+mj-cs"/>
              </a:rPr>
              <a:t>الوصف: لقطة جديدة “تمسح” اللقطة السابقة باتجاه معين (أفقي، عمودي، قطري، إلخ).</a:t>
            </a:r>
          </a:p>
          <a:p>
            <a:pPr algn="r" rtl="1">
              <a:lnSpc>
                <a:spcPct val="200000"/>
              </a:lnSpc>
            </a:pPr>
            <a:r>
              <a:rPr lang="ar-SA" sz="2000" dirty="0">
                <a:cs typeface="+mj-cs"/>
              </a:rPr>
              <a:t>الاستخدام: في الأعمال الوثائقية أو المشاهد ذات الطابع الزمني السريع.</a:t>
            </a:r>
            <a:br>
              <a:rPr lang="ar-SA" sz="2000" dirty="0">
                <a:cs typeface="+mj-cs"/>
              </a:rPr>
            </a:br>
            <a:r>
              <a:rPr lang="ar-SA" sz="2000" dirty="0" smtClean="0">
                <a:cs typeface="+mj-cs"/>
              </a:rPr>
              <a:t>مثال</a:t>
            </a:r>
            <a:r>
              <a:rPr lang="ar-SA" sz="2000" dirty="0">
                <a:cs typeface="+mj-cs"/>
              </a:rPr>
              <a:t>: الانتقال بين مدينتين أو مشاهد سفر</a:t>
            </a:r>
            <a:r>
              <a:rPr lang="ar-SA" sz="2000" dirty="0" smtClean="0">
                <a:cs typeface="+mj-cs"/>
              </a:rPr>
              <a:t>.</a:t>
            </a:r>
          </a:p>
          <a:p>
            <a:pPr algn="r" rtl="1">
              <a:lnSpc>
                <a:spcPct val="150000"/>
              </a:lnSpc>
            </a:pPr>
            <a:r>
              <a:rPr lang="ar-SA" sz="2000" b="1" dirty="0">
                <a:cs typeface="+mj-cs"/>
              </a:rPr>
              <a:t>أنواع المسح الشائعة:</a:t>
            </a:r>
          </a:p>
          <a:p>
            <a:pPr marL="342900" indent="-342900" algn="r" rtl="1">
              <a:lnSpc>
                <a:spcPct val="150000"/>
              </a:lnSpc>
              <a:buFont typeface="Arial" panose="020B0604020202020204" pitchFamily="34" charset="0"/>
              <a:buChar char="•"/>
            </a:pPr>
            <a:r>
              <a:rPr lang="en-US" sz="2000" dirty="0"/>
              <a:t>Wipe Left / Right</a:t>
            </a:r>
          </a:p>
          <a:p>
            <a:pPr marL="342900" indent="-342900" algn="r" rtl="1">
              <a:lnSpc>
                <a:spcPct val="150000"/>
              </a:lnSpc>
              <a:buFont typeface="Arial" panose="020B0604020202020204" pitchFamily="34" charset="0"/>
              <a:buChar char="•"/>
            </a:pPr>
            <a:r>
              <a:rPr lang="en-US" sz="2000" dirty="0"/>
              <a:t>Clock Wipe</a:t>
            </a:r>
          </a:p>
          <a:p>
            <a:pPr marL="342900" indent="-342900" algn="r" rtl="1">
              <a:lnSpc>
                <a:spcPct val="150000"/>
              </a:lnSpc>
              <a:buFont typeface="Arial" panose="020B0604020202020204" pitchFamily="34" charset="0"/>
              <a:buChar char="•"/>
            </a:pPr>
            <a:r>
              <a:rPr lang="en-US" sz="2000" dirty="0"/>
              <a:t>Star Wipe</a:t>
            </a:r>
          </a:p>
          <a:p>
            <a:pPr marL="342900" indent="-342900" algn="r" rtl="1">
              <a:lnSpc>
                <a:spcPct val="150000"/>
              </a:lnSpc>
              <a:buFont typeface="Arial" panose="020B0604020202020204" pitchFamily="34" charset="0"/>
              <a:buChar char="•"/>
            </a:pPr>
            <a:r>
              <a:rPr lang="en-US" sz="2000" dirty="0"/>
              <a:t>Shape Wipe </a:t>
            </a:r>
            <a:r>
              <a:rPr lang="ar-SA" sz="2000" dirty="0" smtClean="0"/>
              <a:t>(دائرة</a:t>
            </a:r>
            <a:r>
              <a:rPr lang="ar-SA" sz="2000" dirty="0"/>
              <a:t>، مربع، إلخ</a:t>
            </a:r>
            <a:r>
              <a:rPr lang="ar-SA" sz="2000" dirty="0" smtClean="0"/>
              <a:t>)</a:t>
            </a:r>
            <a:endParaRPr lang="ar-SA" sz="2000" dirty="0"/>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570720" y="1231914"/>
            <a:ext cx="5377933" cy="716350"/>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أنواع الانتقالات (</a:t>
            </a:r>
            <a:r>
              <a:rPr lang="en-US" sz="2400" b="1" dirty="0">
                <a:solidFill>
                  <a:srgbClr val="00B0F0"/>
                </a:solidFill>
                <a:latin typeface="Arial" panose="020B0604020202020204" pitchFamily="34" charset="0"/>
              </a:rPr>
              <a:t>Transitions</a:t>
            </a:r>
            <a:r>
              <a:rPr lang="ar-SA" sz="2400" b="1" dirty="0">
                <a:solidFill>
                  <a:srgbClr val="00B0F0"/>
                </a:solidFill>
                <a:latin typeface="Arial" panose="020B0604020202020204" pitchFamily="34" charset="0"/>
              </a:rPr>
              <a:t>)</a:t>
            </a:r>
            <a:r>
              <a:rPr lang="en-US" sz="2400" b="1" dirty="0">
                <a:solidFill>
                  <a:srgbClr val="00B0F0"/>
                </a:solidFill>
                <a:latin typeface="Arial" panose="020B0604020202020204" pitchFamily="34" charset="0"/>
              </a:rPr>
              <a:t> </a:t>
            </a:r>
            <a:r>
              <a:rPr lang="ar-SA" sz="2400" b="1" dirty="0">
                <a:solidFill>
                  <a:srgbClr val="00B0F0"/>
                </a:solidFill>
                <a:latin typeface="Arial" panose="020B0604020202020204" pitchFamily="34" charset="0"/>
              </a:rPr>
              <a:t>في المونتاج</a:t>
            </a:r>
          </a:p>
        </p:txBody>
      </p:sp>
    </p:spTree>
    <p:custDataLst>
      <p:tags r:id="rId1"/>
    </p:custDataLst>
    <p:extLst>
      <p:ext uri="{BB962C8B-B14F-4D97-AF65-F5344CB8AC3E}">
        <p14:creationId xmlns:p14="http://schemas.microsoft.com/office/powerpoint/2010/main" val="3131835530"/>
      </p:ext>
    </p:ext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13603"/>
            <a:ext cx="3385474" cy="2070849"/>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363686"/>
            <a:ext cx="8417320" cy="3170099"/>
          </a:xfrm>
          <a:prstGeom prst="rect">
            <a:avLst/>
          </a:prstGeom>
          <a:noFill/>
        </p:spPr>
        <p:txBody>
          <a:bodyPr wrap="square" rtlCol="0">
            <a:spAutoFit/>
          </a:bodyPr>
          <a:lstStyle/>
          <a:p>
            <a:pPr algn="r" rtl="1">
              <a:lnSpc>
                <a:spcPct val="200000"/>
              </a:lnSpc>
            </a:pPr>
            <a:r>
              <a:rPr lang="ar-SA" sz="2000" b="1" dirty="0">
                <a:solidFill>
                  <a:srgbClr val="C00000"/>
                </a:solidFill>
              </a:rPr>
              <a:t>خامساً: الانتقال عبر الحركة </a:t>
            </a:r>
            <a:r>
              <a:rPr lang="en-US" sz="2000" b="1" dirty="0" smtClean="0">
                <a:solidFill>
                  <a:srgbClr val="C00000"/>
                </a:solidFill>
              </a:rPr>
              <a:t>Motion </a:t>
            </a:r>
            <a:r>
              <a:rPr lang="en-US" sz="2000" b="1" dirty="0">
                <a:solidFill>
                  <a:srgbClr val="C00000"/>
                </a:solidFill>
              </a:rPr>
              <a:t>Transition</a:t>
            </a:r>
            <a:r>
              <a:rPr lang="en-US" sz="2000" b="1" dirty="0" smtClean="0">
                <a:solidFill>
                  <a:srgbClr val="C00000"/>
                </a:solidFill>
              </a:rPr>
              <a:t>)</a:t>
            </a:r>
            <a:r>
              <a:rPr lang="ar-SA" sz="2000" b="1" dirty="0" smtClean="0">
                <a:solidFill>
                  <a:srgbClr val="C00000"/>
                </a:solidFill>
              </a:rPr>
              <a:t>)</a:t>
            </a:r>
            <a:endParaRPr lang="en-US" sz="2000" b="1" dirty="0">
              <a:solidFill>
                <a:srgbClr val="C00000"/>
              </a:solidFill>
            </a:endParaRPr>
          </a:p>
          <a:p>
            <a:pPr algn="r" rtl="1">
              <a:lnSpc>
                <a:spcPct val="200000"/>
              </a:lnSpc>
            </a:pPr>
            <a:r>
              <a:rPr lang="ar-SA" sz="2000" b="1" dirty="0"/>
              <a:t>الوصف:</a:t>
            </a:r>
            <a:r>
              <a:rPr lang="ar-SA" sz="2000" dirty="0"/>
              <a:t> يعتمد على حركة الكاميرا أو العنصر داخل المشهد لتغطية القطع.</a:t>
            </a:r>
          </a:p>
          <a:p>
            <a:pPr algn="r" rtl="1">
              <a:lnSpc>
                <a:spcPct val="200000"/>
              </a:lnSpc>
            </a:pPr>
            <a:r>
              <a:rPr lang="ar-SA" sz="2000" b="1" dirty="0"/>
              <a:t>الاستخدام:</a:t>
            </a:r>
            <a:r>
              <a:rPr lang="ar-SA" sz="2000" dirty="0"/>
              <a:t> يعطي إحساساً بالحركة والسرعة.</a:t>
            </a:r>
            <a:br>
              <a:rPr lang="ar-SA" sz="2000" dirty="0"/>
            </a:br>
            <a:r>
              <a:rPr lang="ar-SA" sz="2000" i="1" dirty="0" smtClean="0"/>
              <a:t>مثال</a:t>
            </a:r>
            <a:r>
              <a:rPr lang="ar-SA" sz="2000" i="1" dirty="0"/>
              <a:t>:</a:t>
            </a:r>
            <a:r>
              <a:rPr lang="ar-SA" sz="2000" dirty="0"/>
              <a:t> تمر الكاميرا خلف عمود لتنتقل إلى مشهد آخر </a:t>
            </a:r>
            <a:r>
              <a:rPr lang="ar-SA" sz="2000" dirty="0" smtClean="0"/>
              <a:t>(</a:t>
            </a:r>
            <a:r>
              <a:rPr lang="en-US" sz="2000" dirty="0"/>
              <a:t>Match on Action</a:t>
            </a:r>
            <a:r>
              <a:rPr lang="ar-SA" sz="2000" dirty="0" smtClean="0"/>
              <a:t>)</a:t>
            </a:r>
            <a:endParaRPr lang="tr-TR" sz="2000" dirty="0" smtClean="0"/>
          </a:p>
          <a:p>
            <a:pPr algn="r" rtl="1">
              <a:lnSpc>
                <a:spcPct val="200000"/>
              </a:lnSpc>
            </a:pPr>
            <a:r>
              <a:rPr lang="en-US" sz="2000" dirty="0">
                <a:hlinkClick r:id="rId5"/>
              </a:rPr>
              <a:t>https://</a:t>
            </a:r>
            <a:r>
              <a:rPr lang="en-US" sz="2000" dirty="0" smtClean="0">
                <a:hlinkClick r:id="rId5"/>
              </a:rPr>
              <a:t>www.youtube.com/watch?v=bl9VIcgnIMU</a:t>
            </a:r>
            <a:r>
              <a:rPr lang="tr-TR" sz="2000" dirty="0" smtClean="0"/>
              <a:t> </a:t>
            </a:r>
            <a:endParaRPr lang="en-US" sz="2000" dirty="0"/>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117943" y="1391734"/>
            <a:ext cx="5377933" cy="716350"/>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أنواع الانتقالات (</a:t>
            </a:r>
            <a:r>
              <a:rPr lang="en-US" sz="2400" b="1" dirty="0">
                <a:solidFill>
                  <a:srgbClr val="00B0F0"/>
                </a:solidFill>
                <a:latin typeface="Arial" panose="020B0604020202020204" pitchFamily="34" charset="0"/>
              </a:rPr>
              <a:t>Transitions</a:t>
            </a:r>
            <a:r>
              <a:rPr lang="ar-SA" sz="2400" b="1" dirty="0">
                <a:solidFill>
                  <a:srgbClr val="00B0F0"/>
                </a:solidFill>
                <a:latin typeface="Arial" panose="020B0604020202020204" pitchFamily="34" charset="0"/>
              </a:rPr>
              <a:t>)</a:t>
            </a:r>
            <a:r>
              <a:rPr lang="en-US" sz="2400" b="1" dirty="0">
                <a:solidFill>
                  <a:srgbClr val="00B0F0"/>
                </a:solidFill>
                <a:latin typeface="Arial" panose="020B0604020202020204" pitchFamily="34" charset="0"/>
              </a:rPr>
              <a:t> </a:t>
            </a:r>
            <a:r>
              <a:rPr lang="ar-SA" sz="2400" b="1" dirty="0">
                <a:solidFill>
                  <a:srgbClr val="00B0F0"/>
                </a:solidFill>
                <a:latin typeface="Arial" panose="020B0604020202020204" pitchFamily="34" charset="0"/>
              </a:rPr>
              <a:t>في المونتاج</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3561224"/>
            <a:ext cx="5486400" cy="3086100"/>
          </a:xfrm>
          <a:prstGeom prst="rect">
            <a:avLst/>
          </a:prstGeom>
        </p:spPr>
      </p:pic>
    </p:spTree>
    <p:custDataLst>
      <p:tags r:id="rId1"/>
    </p:custDataLst>
    <p:extLst>
      <p:ext uri="{BB962C8B-B14F-4D97-AF65-F5344CB8AC3E}">
        <p14:creationId xmlns:p14="http://schemas.microsoft.com/office/powerpoint/2010/main" val="2607259208"/>
      </p:ext>
    </p:ext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35245" y="1335074"/>
            <a:ext cx="3385474" cy="1609544"/>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524315"/>
          </a:xfrm>
          <a:prstGeom prst="rect">
            <a:avLst/>
          </a:prstGeom>
          <a:noFill/>
        </p:spPr>
        <p:txBody>
          <a:bodyPr wrap="square" rtlCol="0">
            <a:spAutoFit/>
          </a:bodyPr>
          <a:lstStyle/>
          <a:p>
            <a:pPr algn="r" rtl="1">
              <a:lnSpc>
                <a:spcPct val="200000"/>
              </a:lnSpc>
            </a:pPr>
            <a:r>
              <a:rPr lang="ar-SA" b="1" dirty="0">
                <a:solidFill>
                  <a:srgbClr val="C00000"/>
                </a:solidFill>
                <a:cs typeface="+mj-cs"/>
              </a:rPr>
              <a:t>سادساً: الانتقالات الرقمية والمؤثرات الخاصة </a:t>
            </a:r>
            <a:r>
              <a:rPr lang="en-US" b="1" dirty="0" smtClean="0">
                <a:solidFill>
                  <a:srgbClr val="C00000"/>
                </a:solidFill>
                <a:cs typeface="+mj-cs"/>
              </a:rPr>
              <a:t>Digital </a:t>
            </a:r>
            <a:r>
              <a:rPr lang="en-US" b="1" dirty="0">
                <a:solidFill>
                  <a:srgbClr val="C00000"/>
                </a:solidFill>
                <a:cs typeface="+mj-cs"/>
              </a:rPr>
              <a:t>Transitions</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200000"/>
              </a:lnSpc>
            </a:pPr>
            <a:r>
              <a:rPr lang="ar-SA" b="1" dirty="0">
                <a:cs typeface="+mj-cs"/>
              </a:rPr>
              <a:t>الوصف:</a:t>
            </a:r>
            <a:r>
              <a:rPr lang="ar-SA" dirty="0">
                <a:cs typeface="+mj-cs"/>
              </a:rPr>
              <a:t> يستخدم برامج المونتاج لإضافة مؤثرات ثلاثية أو رسوم متحركة.</a:t>
            </a:r>
          </a:p>
          <a:p>
            <a:pPr algn="r" rtl="1">
              <a:lnSpc>
                <a:spcPct val="200000"/>
              </a:lnSpc>
            </a:pPr>
            <a:r>
              <a:rPr lang="ar-SA" b="1" dirty="0">
                <a:cs typeface="+mj-cs"/>
              </a:rPr>
              <a:t>الاستخدام:</a:t>
            </a:r>
            <a:r>
              <a:rPr lang="ar-SA" dirty="0">
                <a:cs typeface="+mj-cs"/>
              </a:rPr>
              <a:t> في الفيديوهات الدعائية والمقاطع الحديثة على </a:t>
            </a:r>
            <a:r>
              <a:rPr lang="en-US" dirty="0">
                <a:cs typeface="+mj-cs"/>
              </a:rPr>
              <a:t>YouTube </a:t>
            </a:r>
            <a:r>
              <a:rPr lang="ar-SA" dirty="0">
                <a:cs typeface="+mj-cs"/>
              </a:rPr>
              <a:t>و</a:t>
            </a:r>
            <a:r>
              <a:rPr lang="en-US" dirty="0" err="1">
                <a:cs typeface="+mj-cs"/>
              </a:rPr>
              <a:t>TikTok</a:t>
            </a:r>
            <a:r>
              <a:rPr lang="en-US" dirty="0">
                <a:cs typeface="+mj-cs"/>
              </a:rPr>
              <a:t>.</a:t>
            </a:r>
            <a:br>
              <a:rPr lang="en-US" dirty="0">
                <a:cs typeface="+mj-cs"/>
              </a:rPr>
            </a:br>
            <a:r>
              <a:rPr lang="ar-SA" b="1" dirty="0" smtClean="0">
                <a:cs typeface="+mj-cs"/>
              </a:rPr>
              <a:t>أنواعها</a:t>
            </a:r>
            <a:r>
              <a:rPr lang="ar-SA" b="1" dirty="0">
                <a:cs typeface="+mj-cs"/>
              </a:rPr>
              <a:t>:</a:t>
            </a:r>
          </a:p>
          <a:p>
            <a:pPr marL="742950" lvl="1" indent="-285750" algn="r" rtl="1">
              <a:lnSpc>
                <a:spcPct val="200000"/>
              </a:lnSpc>
              <a:buFont typeface="Arial" panose="020B0604020202020204" pitchFamily="34" charset="0"/>
              <a:buChar char="•"/>
            </a:pPr>
            <a:r>
              <a:rPr lang="en-US" dirty="0">
                <a:cs typeface="+mj-cs"/>
              </a:rPr>
              <a:t>Zoom Transition</a:t>
            </a:r>
          </a:p>
          <a:p>
            <a:pPr marL="742950" lvl="1" indent="-285750" algn="r" rtl="1">
              <a:lnSpc>
                <a:spcPct val="200000"/>
              </a:lnSpc>
              <a:buFont typeface="Arial" panose="020B0604020202020204" pitchFamily="34" charset="0"/>
              <a:buChar char="•"/>
            </a:pPr>
            <a:r>
              <a:rPr lang="en-US" dirty="0">
                <a:cs typeface="+mj-cs"/>
              </a:rPr>
              <a:t>Spin Transition</a:t>
            </a:r>
          </a:p>
          <a:p>
            <a:pPr marL="742950" lvl="1" indent="-285750" algn="r" rtl="1">
              <a:lnSpc>
                <a:spcPct val="200000"/>
              </a:lnSpc>
              <a:buFont typeface="Arial" panose="020B0604020202020204" pitchFamily="34" charset="0"/>
              <a:buChar char="•"/>
            </a:pPr>
            <a:r>
              <a:rPr lang="en-US" dirty="0">
                <a:cs typeface="+mj-cs"/>
              </a:rPr>
              <a:t>Glitch Transition</a:t>
            </a:r>
          </a:p>
          <a:p>
            <a:pPr marL="742950" lvl="1" indent="-285750" algn="r" rtl="1">
              <a:lnSpc>
                <a:spcPct val="200000"/>
              </a:lnSpc>
              <a:buFont typeface="Arial" panose="020B0604020202020204" pitchFamily="34" charset="0"/>
              <a:buChar char="•"/>
            </a:pPr>
            <a:r>
              <a:rPr lang="en-US" dirty="0">
                <a:cs typeface="+mj-cs"/>
              </a:rPr>
              <a:t>Light Flash</a:t>
            </a: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117943" y="1391734"/>
            <a:ext cx="5377933" cy="716350"/>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latin typeface="Arial" panose="020B0604020202020204" pitchFamily="34" charset="0"/>
              </a:rPr>
              <a:t>أنواع الانتقالات (</a:t>
            </a:r>
            <a:r>
              <a:rPr lang="en-US" sz="2400" b="1" dirty="0">
                <a:solidFill>
                  <a:srgbClr val="00B0F0"/>
                </a:solidFill>
                <a:latin typeface="Arial" panose="020B0604020202020204" pitchFamily="34" charset="0"/>
              </a:rPr>
              <a:t>Transitions</a:t>
            </a:r>
            <a:r>
              <a:rPr lang="ar-SA" sz="2400" b="1" dirty="0">
                <a:solidFill>
                  <a:srgbClr val="00B0F0"/>
                </a:solidFill>
                <a:latin typeface="Arial" panose="020B0604020202020204" pitchFamily="34" charset="0"/>
              </a:rPr>
              <a:t>)</a:t>
            </a:r>
            <a:r>
              <a:rPr lang="en-US" sz="2400" b="1" dirty="0">
                <a:solidFill>
                  <a:srgbClr val="00B0F0"/>
                </a:solidFill>
                <a:latin typeface="Arial" panose="020B0604020202020204" pitchFamily="34" charset="0"/>
              </a:rPr>
              <a:t> </a:t>
            </a:r>
            <a:r>
              <a:rPr lang="ar-SA" sz="2400" b="1" dirty="0">
                <a:solidFill>
                  <a:srgbClr val="00B0F0"/>
                </a:solidFill>
                <a:latin typeface="Arial" panose="020B0604020202020204" pitchFamily="34" charset="0"/>
              </a:rPr>
              <a:t>في المونتاج</a:t>
            </a:r>
          </a:p>
        </p:txBody>
      </p:sp>
    </p:spTree>
    <p:custDataLst>
      <p:tags r:id="rId1"/>
    </p:custDataLst>
    <p:extLst>
      <p:ext uri="{BB962C8B-B14F-4D97-AF65-F5344CB8AC3E}">
        <p14:creationId xmlns:p14="http://schemas.microsoft.com/office/powerpoint/2010/main" val="2451599839"/>
      </p:ext>
    </p:ext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44645"/>
            <a:ext cx="3386402" cy="173661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28857" y="1326694"/>
            <a:ext cx="5175712" cy="738664"/>
          </a:xfrm>
          <a:prstGeom prst="rect">
            <a:avLst/>
          </a:prstGeom>
          <a:noFill/>
        </p:spPr>
        <p:txBody>
          <a:bodyPr wrap="square" rtlCol="0">
            <a:spAutoFit/>
          </a:bodyPr>
          <a:lstStyle/>
          <a:p>
            <a:pPr algn="just" rtl="1">
              <a:lnSpc>
                <a:spcPct val="150000"/>
              </a:lnSpc>
            </a:pPr>
            <a:r>
              <a:rPr lang="ar-SA" sz="2800" b="1" dirty="0">
                <a:solidFill>
                  <a:srgbClr val="00B0F0"/>
                </a:solidFill>
              </a:rPr>
              <a:t>الهدف من استخدام الانتقالات في المونتاج</a:t>
            </a:r>
            <a:endParaRPr lang="ar-SA" sz="2800" b="1" spc="30" dirty="0">
              <a:solidFill>
                <a:srgbClr val="00B0F0"/>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150822" y="2042173"/>
            <a:ext cx="8937317" cy="5078313"/>
          </a:xfrm>
          <a:prstGeom prst="rect">
            <a:avLst/>
          </a:prstGeom>
          <a:noFill/>
        </p:spPr>
        <p:txBody>
          <a:bodyPr wrap="square" rtlCol="0">
            <a:spAutoFit/>
          </a:bodyPr>
          <a:lstStyle/>
          <a:p>
            <a:pPr algn="r" rtl="1">
              <a:lnSpc>
                <a:spcPct val="150000"/>
              </a:lnSpc>
            </a:pPr>
            <a:r>
              <a:rPr lang="ar-SA" b="1" dirty="0">
                <a:cs typeface="+mj-cs"/>
              </a:rPr>
              <a:t>1. تحقيق السلاسة بين اللقطات</a:t>
            </a:r>
          </a:p>
          <a:p>
            <a:pPr marL="285750" indent="-285750" algn="r" rtl="1">
              <a:lnSpc>
                <a:spcPct val="150000"/>
              </a:lnSpc>
              <a:buFont typeface="Arial" panose="020B0604020202020204" pitchFamily="34" charset="0"/>
              <a:buChar char="•"/>
            </a:pPr>
            <a:r>
              <a:rPr lang="ar-SA" dirty="0">
                <a:cs typeface="+mj-cs"/>
              </a:rPr>
              <a:t>الانتقال يُستخدم لتجنب القَطع المفاجئ الذي قد يُربك المشاهد.</a:t>
            </a:r>
          </a:p>
          <a:p>
            <a:pPr marL="285750" indent="-285750" algn="r" rtl="1">
              <a:lnSpc>
                <a:spcPct val="150000"/>
              </a:lnSpc>
              <a:buFont typeface="Arial" panose="020B0604020202020204" pitchFamily="34" charset="0"/>
              <a:buChar char="•"/>
            </a:pPr>
            <a:r>
              <a:rPr lang="ar-SA" dirty="0">
                <a:cs typeface="+mj-cs"/>
              </a:rPr>
              <a:t>يجعل المشهد يبدو طبيعياً ومتواصلاً دون إحساس بانقطاع</a:t>
            </a:r>
            <a:r>
              <a:rPr lang="ar-SA" dirty="0" smtClean="0">
                <a:cs typeface="+mj-cs"/>
              </a:rPr>
              <a:t>.</a:t>
            </a:r>
          </a:p>
          <a:p>
            <a:pPr algn="r" rtl="1">
              <a:lnSpc>
                <a:spcPct val="150000"/>
              </a:lnSpc>
            </a:pPr>
            <a:r>
              <a:rPr lang="ar-SA" dirty="0" smtClean="0">
                <a:cs typeface="+mj-cs"/>
              </a:rPr>
              <a:t>2. </a:t>
            </a:r>
            <a:r>
              <a:rPr lang="ar-SA" b="1" dirty="0"/>
              <a:t>إظهار مرور الزمن أو تغيّر المكان</a:t>
            </a:r>
          </a:p>
          <a:p>
            <a:pPr algn="r" rtl="1">
              <a:lnSpc>
                <a:spcPct val="150000"/>
              </a:lnSpc>
            </a:pPr>
            <a:r>
              <a:rPr lang="ar-SA" dirty="0"/>
              <a:t>بعض الانتقالات مثل </a:t>
            </a:r>
            <a:r>
              <a:rPr lang="en-US" b="1" dirty="0"/>
              <a:t>Fade Out / Fade In</a:t>
            </a:r>
            <a:r>
              <a:rPr lang="en-US" dirty="0"/>
              <a:t> </a:t>
            </a:r>
            <a:r>
              <a:rPr lang="ar-SA" dirty="0" smtClean="0"/>
              <a:t>أو</a:t>
            </a:r>
            <a:r>
              <a:rPr lang="tr-TR" dirty="0" smtClean="0"/>
              <a:t> </a:t>
            </a:r>
            <a:r>
              <a:rPr lang="en-US" b="1" dirty="0" smtClean="0"/>
              <a:t>Dissolve</a:t>
            </a:r>
            <a:r>
              <a:rPr lang="en-US" dirty="0" smtClean="0"/>
              <a:t> </a:t>
            </a:r>
            <a:r>
              <a:rPr lang="ar-SA" dirty="0" smtClean="0"/>
              <a:t>تُشير </a:t>
            </a:r>
            <a:r>
              <a:rPr lang="ar-SA" dirty="0"/>
              <a:t>إلى انتقال زمني (مثل يوم إلى آخر) أو مكاني (من مدينة إلى أخرى</a:t>
            </a:r>
            <a:r>
              <a:rPr lang="ar-SA" dirty="0" smtClean="0"/>
              <a:t>).</a:t>
            </a:r>
            <a:r>
              <a:rPr lang="tr-TR" dirty="0"/>
              <a:t> </a:t>
            </a:r>
            <a:r>
              <a:rPr lang="tr-TR" dirty="0">
                <a:hlinkClick r:id="rId5"/>
              </a:rPr>
              <a:t>https://nerdschalk.com/how-to-add-transitions-in-clipchamp</a:t>
            </a:r>
            <a:r>
              <a:rPr lang="tr-TR" dirty="0" smtClean="0">
                <a:hlinkClick r:id="rId5"/>
              </a:rPr>
              <a:t>/</a:t>
            </a:r>
            <a:r>
              <a:rPr lang="tr-TR" dirty="0" smtClean="0"/>
              <a:t> </a:t>
            </a:r>
            <a:endParaRPr lang="ar-SA" dirty="0"/>
          </a:p>
          <a:p>
            <a:pPr algn="r" rtl="1">
              <a:lnSpc>
                <a:spcPct val="150000"/>
              </a:lnSpc>
            </a:pPr>
            <a:r>
              <a:rPr lang="ar-SA" b="1" dirty="0"/>
              <a:t>3. توضيح العلاقة المعنوية أو الرمزية بين مشهدين</a:t>
            </a:r>
          </a:p>
          <a:p>
            <a:pPr algn="r" rtl="1">
              <a:lnSpc>
                <a:spcPct val="150000"/>
              </a:lnSpc>
            </a:pPr>
            <a:r>
              <a:rPr lang="ar-SA" dirty="0"/>
              <a:t>الانتقال يمكن أن يعكس </a:t>
            </a:r>
            <a:r>
              <a:rPr lang="ar-SA" b="1" dirty="0"/>
              <a:t>علاقة فكرية أو عاطفية</a:t>
            </a:r>
            <a:r>
              <a:rPr lang="ar-SA" dirty="0"/>
              <a:t> بين لقطتين.</a:t>
            </a:r>
          </a:p>
          <a:p>
            <a:pPr algn="r" rtl="1">
              <a:lnSpc>
                <a:spcPct val="150000"/>
              </a:lnSpc>
            </a:pPr>
            <a:r>
              <a:rPr lang="ar-SA" b="1" dirty="0"/>
              <a:t>4. تغيير الإيقاع البصري للمشهد</a:t>
            </a:r>
          </a:p>
          <a:p>
            <a:pPr algn="r" rtl="1">
              <a:lnSpc>
                <a:spcPct val="150000"/>
              </a:lnSpc>
            </a:pPr>
            <a:r>
              <a:rPr lang="ar-SA" dirty="0"/>
              <a:t>الانتقالات تساعد في ضبط </a:t>
            </a:r>
            <a:r>
              <a:rPr lang="ar-SA" b="1" dirty="0"/>
              <a:t>سرعة وإيقاع السرد البصري</a:t>
            </a:r>
            <a:r>
              <a:rPr lang="ar-SA" dirty="0"/>
              <a:t>.</a:t>
            </a:r>
          </a:p>
          <a:p>
            <a:pPr algn="r" rtl="1">
              <a:lnSpc>
                <a:spcPct val="150000"/>
              </a:lnSpc>
            </a:pPr>
            <a:r>
              <a:rPr lang="ar-SA" dirty="0"/>
              <a:t>الانتقالات السريعة </a:t>
            </a:r>
            <a:r>
              <a:rPr lang="ar-SA" dirty="0" smtClean="0"/>
              <a:t>مثل </a:t>
            </a:r>
            <a:r>
              <a:rPr lang="ar-SA" dirty="0"/>
              <a:t>الـ</a:t>
            </a:r>
            <a:r>
              <a:rPr lang="en-US" dirty="0"/>
              <a:t>Glitch </a:t>
            </a:r>
            <a:r>
              <a:rPr lang="ar-SA" dirty="0"/>
              <a:t>أو الـ</a:t>
            </a:r>
            <a:r>
              <a:rPr lang="en-US" dirty="0" smtClean="0"/>
              <a:t>Spin </a:t>
            </a:r>
            <a:r>
              <a:rPr lang="ar-SA" dirty="0"/>
              <a:t>تعطي طاقة وحركة، بينما البطيئة </a:t>
            </a:r>
            <a:r>
              <a:rPr lang="ar-SA" dirty="0" smtClean="0"/>
              <a:t>مثل </a:t>
            </a:r>
            <a:r>
              <a:rPr lang="ar-SA" dirty="0"/>
              <a:t>الـ</a:t>
            </a:r>
            <a:r>
              <a:rPr lang="en-US" dirty="0" smtClean="0"/>
              <a:t>Dissolve </a:t>
            </a:r>
            <a:r>
              <a:rPr lang="ar-SA" dirty="0" smtClean="0"/>
              <a:t> تضيف </a:t>
            </a:r>
            <a:r>
              <a:rPr lang="ar-SA" dirty="0"/>
              <a:t>هدوءاً ورقة.</a:t>
            </a:r>
          </a:p>
          <a:p>
            <a:pPr algn="r" rtl="1">
              <a:lnSpc>
                <a:spcPct val="150000"/>
              </a:lnSpc>
            </a:pPr>
            <a:endParaRPr lang="ar-SA" dirty="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10528" y="1691633"/>
            <a:ext cx="942618" cy="400110"/>
          </a:xfrm>
          <a:prstGeom prst="rect">
            <a:avLst/>
          </a:prstGeom>
          <a:noFill/>
        </p:spPr>
        <p:txBody>
          <a:bodyPr wrap="square" rtlCol="0">
            <a:spAutoFit/>
          </a:bodyPr>
          <a:lstStyle/>
          <a:p>
            <a:pPr algn="ctr"/>
            <a:r>
              <a:rPr lang="ar-SA" sz="2000" b="1" dirty="0" smtClean="0">
                <a:solidFill>
                  <a:schemeClr val="bg1"/>
                </a:solidFill>
                <a:latin typeface="Tajawal Medium" panose="00000600000000000000" pitchFamily="2" charset="-78"/>
                <a:cs typeface="Tajawal Medium" panose="00000600000000000000" pitchFamily="2" charset="-78"/>
              </a:rPr>
              <a:t>5</a:t>
            </a:r>
            <a:endParaRPr lang="en-US" sz="7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p14:dur="0" advTm="338485"/>
    </mc:Choice>
    <mc:Fallback xmlns="">
      <p:transition advTm="3384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fade">
                                      <p:cBhvr>
                                        <p:cTn id="14" dur="1000"/>
                                        <p:tgtEl>
                                          <p:spTgt spid="15">
                                            <p:txEl>
                                              <p:pRg st="0" end="0"/>
                                            </p:txEl>
                                          </p:spTgt>
                                        </p:tgtEl>
                                      </p:cBhvr>
                                    </p:animEffect>
                                    <p:anim calcmode="lin" valueType="num">
                                      <p:cBhvr>
                                        <p:cTn id="1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5">
                                            <p:txEl>
                                              <p:pRg st="1" end="1"/>
                                            </p:txEl>
                                          </p:spTgt>
                                        </p:tgtEl>
                                        <p:attrNameLst>
                                          <p:attrName>style.visibility</p:attrName>
                                        </p:attrNameLst>
                                      </p:cBhvr>
                                      <p:to>
                                        <p:strVal val="visible"/>
                                      </p:to>
                                    </p:set>
                                    <p:animEffect transition="in" filter="fade">
                                      <p:cBhvr>
                                        <p:cTn id="21" dur="1000"/>
                                        <p:tgtEl>
                                          <p:spTgt spid="15">
                                            <p:txEl>
                                              <p:pRg st="1" end="1"/>
                                            </p:txEl>
                                          </p:spTgt>
                                        </p:tgtEl>
                                      </p:cBhvr>
                                    </p:animEffect>
                                    <p:anim calcmode="lin" valueType="num">
                                      <p:cBhvr>
                                        <p:cTn id="22"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xEl>
                                              <p:pRg st="2" end="2"/>
                                            </p:txEl>
                                          </p:spTgt>
                                        </p:tgtEl>
                                        <p:attrNameLst>
                                          <p:attrName>style.visibility</p:attrName>
                                        </p:attrNameLst>
                                      </p:cBhvr>
                                      <p:to>
                                        <p:strVal val="visible"/>
                                      </p:to>
                                    </p:set>
                                    <p:animEffect transition="in" filter="fade">
                                      <p:cBhvr>
                                        <p:cTn id="28" dur="1000"/>
                                        <p:tgtEl>
                                          <p:spTgt spid="15">
                                            <p:txEl>
                                              <p:pRg st="2" end="2"/>
                                            </p:txEl>
                                          </p:spTgt>
                                        </p:tgtEl>
                                      </p:cBhvr>
                                    </p:animEffect>
                                    <p:anim calcmode="lin" valueType="num">
                                      <p:cBhvr>
                                        <p:cTn id="29"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5">
                                            <p:txEl>
                                              <p:pRg st="3" end="3"/>
                                            </p:txEl>
                                          </p:spTgt>
                                        </p:tgtEl>
                                        <p:attrNameLst>
                                          <p:attrName>style.visibility</p:attrName>
                                        </p:attrNameLst>
                                      </p:cBhvr>
                                      <p:to>
                                        <p:strVal val="visible"/>
                                      </p:to>
                                    </p:set>
                                    <p:animEffect transition="in" filter="fade">
                                      <p:cBhvr>
                                        <p:cTn id="35" dur="1000"/>
                                        <p:tgtEl>
                                          <p:spTgt spid="15">
                                            <p:txEl>
                                              <p:pRg st="3" end="3"/>
                                            </p:txEl>
                                          </p:spTgt>
                                        </p:tgtEl>
                                      </p:cBhvr>
                                    </p:animEffect>
                                    <p:anim calcmode="lin" valueType="num">
                                      <p:cBhvr>
                                        <p:cTn id="36"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5">
                                            <p:txEl>
                                              <p:pRg st="4" end="4"/>
                                            </p:txEl>
                                          </p:spTgt>
                                        </p:tgtEl>
                                        <p:attrNameLst>
                                          <p:attrName>style.visibility</p:attrName>
                                        </p:attrNameLst>
                                      </p:cBhvr>
                                      <p:to>
                                        <p:strVal val="visible"/>
                                      </p:to>
                                    </p:set>
                                    <p:animEffect transition="in" filter="fade">
                                      <p:cBhvr>
                                        <p:cTn id="42" dur="1000"/>
                                        <p:tgtEl>
                                          <p:spTgt spid="15">
                                            <p:txEl>
                                              <p:pRg st="4" end="4"/>
                                            </p:txEl>
                                          </p:spTgt>
                                        </p:tgtEl>
                                      </p:cBhvr>
                                    </p:animEffect>
                                    <p:anim calcmode="lin" valueType="num">
                                      <p:cBhvr>
                                        <p:cTn id="43"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5">
                                            <p:txEl>
                                              <p:pRg st="5" end="5"/>
                                            </p:txEl>
                                          </p:spTgt>
                                        </p:tgtEl>
                                        <p:attrNameLst>
                                          <p:attrName>style.visibility</p:attrName>
                                        </p:attrNameLst>
                                      </p:cBhvr>
                                      <p:to>
                                        <p:strVal val="visible"/>
                                      </p:to>
                                    </p:set>
                                    <p:animEffect transition="in" filter="fade">
                                      <p:cBhvr>
                                        <p:cTn id="49" dur="1000"/>
                                        <p:tgtEl>
                                          <p:spTgt spid="15">
                                            <p:txEl>
                                              <p:pRg st="5" end="5"/>
                                            </p:txEl>
                                          </p:spTgt>
                                        </p:tgtEl>
                                      </p:cBhvr>
                                    </p:animEffect>
                                    <p:anim calcmode="lin" valueType="num">
                                      <p:cBhvr>
                                        <p:cTn id="50" dur="1000" fill="hold"/>
                                        <p:tgtEl>
                                          <p:spTgt spid="15">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1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5">
                                            <p:txEl>
                                              <p:pRg st="6" end="6"/>
                                            </p:txEl>
                                          </p:spTgt>
                                        </p:tgtEl>
                                        <p:attrNameLst>
                                          <p:attrName>style.visibility</p:attrName>
                                        </p:attrNameLst>
                                      </p:cBhvr>
                                      <p:to>
                                        <p:strVal val="visible"/>
                                      </p:to>
                                    </p:set>
                                    <p:animEffect transition="in" filter="fade">
                                      <p:cBhvr>
                                        <p:cTn id="56" dur="1000"/>
                                        <p:tgtEl>
                                          <p:spTgt spid="15">
                                            <p:txEl>
                                              <p:pRg st="6" end="6"/>
                                            </p:txEl>
                                          </p:spTgt>
                                        </p:tgtEl>
                                      </p:cBhvr>
                                    </p:animEffect>
                                    <p:anim calcmode="lin" valueType="num">
                                      <p:cBhvr>
                                        <p:cTn id="57" dur="1000" fill="hold"/>
                                        <p:tgtEl>
                                          <p:spTgt spid="15">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1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5">
                                            <p:txEl>
                                              <p:pRg st="7" end="7"/>
                                            </p:txEl>
                                          </p:spTgt>
                                        </p:tgtEl>
                                        <p:attrNameLst>
                                          <p:attrName>style.visibility</p:attrName>
                                        </p:attrNameLst>
                                      </p:cBhvr>
                                      <p:to>
                                        <p:strVal val="visible"/>
                                      </p:to>
                                    </p:set>
                                    <p:animEffect transition="in" filter="fade">
                                      <p:cBhvr>
                                        <p:cTn id="63" dur="1000"/>
                                        <p:tgtEl>
                                          <p:spTgt spid="15">
                                            <p:txEl>
                                              <p:pRg st="7" end="7"/>
                                            </p:txEl>
                                          </p:spTgt>
                                        </p:tgtEl>
                                      </p:cBhvr>
                                    </p:animEffect>
                                    <p:anim calcmode="lin" valueType="num">
                                      <p:cBhvr>
                                        <p:cTn id="64" dur="1000" fill="hold"/>
                                        <p:tgtEl>
                                          <p:spTgt spid="15">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1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5">
                                            <p:txEl>
                                              <p:pRg st="8" end="8"/>
                                            </p:txEl>
                                          </p:spTgt>
                                        </p:tgtEl>
                                        <p:attrNameLst>
                                          <p:attrName>style.visibility</p:attrName>
                                        </p:attrNameLst>
                                      </p:cBhvr>
                                      <p:to>
                                        <p:strVal val="visible"/>
                                      </p:to>
                                    </p:set>
                                    <p:animEffect transition="in" filter="fade">
                                      <p:cBhvr>
                                        <p:cTn id="70" dur="1000"/>
                                        <p:tgtEl>
                                          <p:spTgt spid="15">
                                            <p:txEl>
                                              <p:pRg st="8" end="8"/>
                                            </p:txEl>
                                          </p:spTgt>
                                        </p:tgtEl>
                                      </p:cBhvr>
                                    </p:animEffect>
                                    <p:anim calcmode="lin" valueType="num">
                                      <p:cBhvr>
                                        <p:cTn id="71" dur="1000" fill="hold"/>
                                        <p:tgtEl>
                                          <p:spTgt spid="15">
                                            <p:txEl>
                                              <p:pRg st="8" end="8"/>
                                            </p:txEl>
                                          </p:spTgt>
                                        </p:tgtEl>
                                        <p:attrNameLst>
                                          <p:attrName>ppt_x</p:attrName>
                                        </p:attrNameLst>
                                      </p:cBhvr>
                                      <p:tavLst>
                                        <p:tav tm="0">
                                          <p:val>
                                            <p:strVal val="#ppt_x"/>
                                          </p:val>
                                        </p:tav>
                                        <p:tav tm="100000">
                                          <p:val>
                                            <p:strVal val="#ppt_x"/>
                                          </p:val>
                                        </p:tav>
                                      </p:tavLst>
                                    </p:anim>
                                    <p:anim calcmode="lin" valueType="num">
                                      <p:cBhvr>
                                        <p:cTn id="72" dur="1000" fill="hold"/>
                                        <p:tgtEl>
                                          <p:spTgt spid="15">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5">
                                            <p:txEl>
                                              <p:pRg st="9" end="9"/>
                                            </p:txEl>
                                          </p:spTgt>
                                        </p:tgtEl>
                                        <p:attrNameLst>
                                          <p:attrName>style.visibility</p:attrName>
                                        </p:attrNameLst>
                                      </p:cBhvr>
                                      <p:to>
                                        <p:strVal val="visible"/>
                                      </p:to>
                                    </p:set>
                                    <p:animEffect transition="in" filter="fade">
                                      <p:cBhvr>
                                        <p:cTn id="77" dur="1000"/>
                                        <p:tgtEl>
                                          <p:spTgt spid="15">
                                            <p:txEl>
                                              <p:pRg st="9" end="9"/>
                                            </p:txEl>
                                          </p:spTgt>
                                        </p:tgtEl>
                                      </p:cBhvr>
                                    </p:animEffect>
                                    <p:anim calcmode="lin" valueType="num">
                                      <p:cBhvr>
                                        <p:cTn id="78" dur="1000" fill="hold"/>
                                        <p:tgtEl>
                                          <p:spTgt spid="15">
                                            <p:txEl>
                                              <p:pRg st="9" end="9"/>
                                            </p:txEl>
                                          </p:spTgt>
                                        </p:tgtEl>
                                        <p:attrNameLst>
                                          <p:attrName>ppt_x</p:attrName>
                                        </p:attrNameLst>
                                      </p:cBhvr>
                                      <p:tavLst>
                                        <p:tav tm="0">
                                          <p:val>
                                            <p:strVal val="#ppt_x"/>
                                          </p:val>
                                        </p:tav>
                                        <p:tav tm="100000">
                                          <p:val>
                                            <p:strVal val="#ppt_x"/>
                                          </p:val>
                                        </p:tav>
                                      </p:tavLst>
                                    </p:anim>
                                    <p:anim calcmode="lin" valueType="num">
                                      <p:cBhvr>
                                        <p:cTn id="79" dur="1000" fill="hold"/>
                                        <p:tgtEl>
                                          <p:spTgt spid="15">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1EF03-7733-DEA9-1B99-27B836437B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97724F4-C0E7-B7EB-2D20-ED98890E6F0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784111" y="1622658"/>
            <a:ext cx="6811206" cy="3612684"/>
          </a:xfrm>
        </p:spPr>
      </p:pic>
      <p:sp>
        <p:nvSpPr>
          <p:cNvPr id="6" name="Rectangle 5">
            <a:extLst>
              <a:ext uri="{FF2B5EF4-FFF2-40B4-BE49-F238E27FC236}">
                <a16:creationId xmlns:a16="http://schemas.microsoft.com/office/drawing/2014/main" id="{7CE97791-8255-96DC-D58E-91959DD261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2C7B3F9-5BD0-4C7D-3BCE-836A817B61EA}"/>
              </a:ext>
            </a:extLst>
          </p:cNvPr>
          <p:cNvSpPr txBox="1"/>
          <p:nvPr/>
        </p:nvSpPr>
        <p:spPr>
          <a:xfrm>
            <a:off x="6661501" y="1622658"/>
            <a:ext cx="2933816" cy="523220"/>
          </a:xfrm>
          <a:prstGeom prst="rect">
            <a:avLst/>
          </a:prstGeom>
          <a:noFill/>
        </p:spPr>
        <p:txBody>
          <a:bodyPr wrap="none" rtlCol="0">
            <a:spAutoFit/>
          </a:bodyPr>
          <a:lstStyle/>
          <a:p>
            <a:pPr lvl="0" algn="just" rtl="1">
              <a:defRPr/>
            </a:pPr>
            <a:r>
              <a:rPr lang="ar-SA" sz="2800" b="1" dirty="0">
                <a:solidFill>
                  <a:srgbClr val="00B0F0"/>
                </a:solidFill>
                <a:latin typeface="Arial" panose="020B0604020202020204" pitchFamily="34" charset="0"/>
              </a:rPr>
              <a:t>تنسيقات الفيديو الشائعة</a:t>
            </a:r>
            <a:endParaRPr kumimoji="0" lang="ar-SA"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cs typeface="Times New Roman" panose="02020603050405020304" pitchFamily="18" charset="0"/>
            </a:endParaRPr>
          </a:p>
        </p:txBody>
      </p:sp>
      <p:pic>
        <p:nvPicPr>
          <p:cNvPr id="9" name="Graphic 21">
            <a:extLst>
              <a:ext uri="{FF2B5EF4-FFF2-40B4-BE49-F238E27FC236}">
                <a16:creationId xmlns:a16="http://schemas.microsoft.com/office/drawing/2014/main" id="{FCE358F8-1FA8-A99F-F765-BAE018C1DD7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extLst>
      <p:ext uri="{BB962C8B-B14F-4D97-AF65-F5344CB8AC3E}">
        <p14:creationId xmlns:p14="http://schemas.microsoft.com/office/powerpoint/2010/main" val="2770327039"/>
      </p:ext>
    </p:extLst>
  </p:cSld>
  <p:clrMapOvr>
    <a:masterClrMapping/>
  </p:clrMapOvr>
  <mc:AlternateContent xmlns:mc="http://schemas.openxmlformats.org/markup-compatibility/2006" xmlns:p14="http://schemas.microsoft.com/office/powerpoint/2010/main">
    <mc:Choice Requires="p14">
      <p:transition p14:dur="0" advTm="8053"/>
    </mc:Choice>
    <mc:Fallback xmlns="">
      <p:transition advTm="80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D5EE-CE1C-D9BD-EBA8-F5F45769D989}"/>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E3251BEC-D478-DAC6-ED0B-DE550179353B}"/>
              </a:ext>
            </a:extLst>
          </p:cNvPr>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6F47C36-2285-3F20-0A8B-772018040CB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6942" y="1017180"/>
            <a:ext cx="3419360" cy="1709680"/>
          </a:xfrm>
          <a:prstGeom prst="rect">
            <a:avLst/>
          </a:prstGeom>
        </p:spPr>
      </p:pic>
      <p:sp>
        <p:nvSpPr>
          <p:cNvPr id="2" name="Right Triangle 1">
            <a:extLst>
              <a:ext uri="{FF2B5EF4-FFF2-40B4-BE49-F238E27FC236}">
                <a16:creationId xmlns:a16="http://schemas.microsoft.com/office/drawing/2014/main" id="{62F19AB1-8520-95B0-CA03-4BCFE450AD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A12380E-1284-5BF2-4C81-D55BC61994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72C68CF-B443-DCCC-11A5-23E0040E67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E5BA171-F5BD-5CD5-C355-7B27294CB510}"/>
              </a:ext>
            </a:extLst>
          </p:cNvPr>
          <p:cNvSpPr txBox="1"/>
          <p:nvPr/>
        </p:nvSpPr>
        <p:spPr>
          <a:xfrm>
            <a:off x="3419361" y="1897383"/>
            <a:ext cx="8417320" cy="5078313"/>
          </a:xfrm>
          <a:prstGeom prst="rect">
            <a:avLst/>
          </a:prstGeom>
          <a:noFill/>
        </p:spPr>
        <p:txBody>
          <a:bodyPr wrap="square" rtlCol="0">
            <a:spAutoFit/>
          </a:bodyPr>
          <a:lstStyle/>
          <a:p>
            <a:pPr algn="r" rtl="1">
              <a:lnSpc>
                <a:spcPct val="150000"/>
              </a:lnSpc>
            </a:pPr>
            <a:r>
              <a:rPr lang="ar-SA" dirty="0" smtClean="0">
                <a:cs typeface="+mj-cs"/>
              </a:rPr>
              <a:t>تُعد </a:t>
            </a:r>
            <a:r>
              <a:rPr lang="ar-SA" dirty="0">
                <a:cs typeface="+mj-cs"/>
              </a:rPr>
              <a:t>صيغ حفظ الفيديو جزءًا أساسيًا من عالم الوسائط الرقمية، حيث تحدد كيفية تخزين البيانات المرئية والصوتية داخل ملف واحد. يختلف اختيار الصيغة المناسبة بناءً على عوامل متعددة مثل جودة الفيديو المطلوبة، حجم الملف، التوافق مع الأجهزة والمنصات المختلفة، والغرض من الاستخدام (مثل البث عبر الإنترنت، التخزين، أو التحرير الاحترافي</a:t>
            </a:r>
            <a:r>
              <a:rPr lang="ar-SA" dirty="0" smtClean="0">
                <a:cs typeface="+mj-cs"/>
              </a:rPr>
              <a:t>).</a:t>
            </a:r>
          </a:p>
          <a:p>
            <a:pPr algn="r" rtl="1">
              <a:lnSpc>
                <a:spcPct val="150000"/>
              </a:lnSpc>
            </a:pPr>
            <a:r>
              <a:rPr lang="ar-SA" dirty="0">
                <a:cs typeface="+mj-cs"/>
              </a:rPr>
              <a:t>قبل الغوص في تفاصيل الصيغ المختلفة، من المهم فهم أن ملف الفيديو يتكون عادةً من جزأين رئيسيين:</a:t>
            </a:r>
          </a:p>
          <a:p>
            <a:pPr algn="r" rtl="1">
              <a:lnSpc>
                <a:spcPct val="150000"/>
              </a:lnSpc>
            </a:pPr>
            <a:r>
              <a:rPr lang="ar-SA" dirty="0">
                <a:cs typeface="+mj-cs"/>
              </a:rPr>
              <a:t>1.الحاوية </a:t>
            </a:r>
            <a:r>
              <a:rPr lang="ar-SA" dirty="0" smtClean="0">
                <a:cs typeface="+mj-cs"/>
              </a:rPr>
              <a:t>(</a:t>
            </a:r>
            <a:r>
              <a:rPr lang="en-US" dirty="0">
                <a:cs typeface="+mj-cs"/>
              </a:rPr>
              <a:t>Container Format </a:t>
            </a:r>
            <a:r>
              <a:rPr lang="ar-SA" dirty="0" smtClean="0">
                <a:cs typeface="+mj-cs"/>
              </a:rPr>
              <a:t>)</a:t>
            </a:r>
            <a:r>
              <a:rPr lang="en-US" dirty="0" smtClean="0">
                <a:cs typeface="+mj-cs"/>
              </a:rPr>
              <a:t> </a:t>
            </a:r>
            <a:r>
              <a:rPr lang="ar-SA" dirty="0" smtClean="0">
                <a:cs typeface="+mj-cs"/>
              </a:rPr>
              <a:t>وهي </a:t>
            </a:r>
            <a:r>
              <a:rPr lang="ar-SA" dirty="0">
                <a:cs typeface="+mj-cs"/>
              </a:rPr>
              <a:t>الامتداد الذي نراه </a:t>
            </a:r>
            <a:r>
              <a:rPr lang="ar-SA" dirty="0" smtClean="0">
                <a:cs typeface="+mj-cs"/>
              </a:rPr>
              <a:t>مثل </a:t>
            </a:r>
            <a:r>
              <a:rPr lang="en-US" dirty="0" smtClean="0">
                <a:cs typeface="+mj-cs"/>
              </a:rPr>
              <a:t>mp4</a:t>
            </a:r>
            <a:r>
              <a:rPr lang="en-US" dirty="0">
                <a:cs typeface="+mj-cs"/>
              </a:rPr>
              <a:t>, .</a:t>
            </a:r>
            <a:r>
              <a:rPr lang="en-US" dirty="0" err="1">
                <a:cs typeface="+mj-cs"/>
              </a:rPr>
              <a:t>mov</a:t>
            </a:r>
            <a:r>
              <a:rPr lang="en-US" dirty="0">
                <a:cs typeface="+mj-cs"/>
              </a:rPr>
              <a:t>, .</a:t>
            </a:r>
            <a:r>
              <a:rPr lang="en-US" dirty="0" err="1">
                <a:cs typeface="+mj-cs"/>
              </a:rPr>
              <a:t>avi</a:t>
            </a:r>
            <a:r>
              <a:rPr lang="en-US" dirty="0" smtClean="0">
                <a:cs typeface="+mj-cs"/>
              </a:rPr>
              <a:t>)</a:t>
            </a:r>
            <a:r>
              <a:rPr lang="ar-SA" dirty="0" smtClean="0">
                <a:cs typeface="+mj-cs"/>
              </a:rPr>
              <a:t>)</a:t>
            </a:r>
            <a:r>
              <a:rPr lang="en-US" dirty="0" smtClean="0">
                <a:cs typeface="+mj-cs"/>
              </a:rPr>
              <a:t> </a:t>
            </a:r>
            <a:r>
              <a:rPr lang="ar-SA" dirty="0">
                <a:cs typeface="+mj-cs"/>
              </a:rPr>
              <a:t>وتعمل كغلاف يجمع بين مسارات الفيديو والصوت والبيانات الوصفية </a:t>
            </a:r>
            <a:r>
              <a:rPr lang="en-US" dirty="0" smtClean="0">
                <a:cs typeface="+mj-cs"/>
              </a:rPr>
              <a:t>metadata</a:t>
            </a:r>
            <a:r>
              <a:rPr lang="en-US" dirty="0">
                <a:cs typeface="+mj-cs"/>
              </a:rPr>
              <a:t>) </a:t>
            </a:r>
            <a:r>
              <a:rPr lang="ar-SA" dirty="0" smtClean="0">
                <a:cs typeface="+mj-cs"/>
              </a:rPr>
              <a:t>) والعناوين </a:t>
            </a:r>
            <a:r>
              <a:rPr lang="ar-SA" dirty="0">
                <a:cs typeface="+mj-cs"/>
              </a:rPr>
              <a:t>الفرعية. لا تحدد الحاوية كيفية ضغط الفيديو أو الصوت، بل تنظمها </a:t>
            </a:r>
            <a:r>
              <a:rPr lang="ar-SA" dirty="0" smtClean="0">
                <a:cs typeface="+mj-cs"/>
              </a:rPr>
              <a:t>فقط</a:t>
            </a:r>
          </a:p>
          <a:p>
            <a:pPr algn="r" rtl="1">
              <a:lnSpc>
                <a:spcPct val="150000"/>
              </a:lnSpc>
            </a:pPr>
            <a:r>
              <a:rPr lang="ar-SA" dirty="0" smtClean="0">
                <a:cs typeface="+mj-cs"/>
              </a:rPr>
              <a:t>2.برنامج </a:t>
            </a:r>
            <a:r>
              <a:rPr lang="ar-SA" dirty="0">
                <a:cs typeface="+mj-cs"/>
              </a:rPr>
              <a:t>الترميز </a:t>
            </a:r>
            <a:r>
              <a:rPr lang="ar-SA" dirty="0" smtClean="0">
                <a:cs typeface="+mj-cs"/>
              </a:rPr>
              <a:t>(</a:t>
            </a:r>
            <a:r>
              <a:rPr lang="en-US" dirty="0">
                <a:cs typeface="+mj-cs"/>
              </a:rPr>
              <a:t>Codec</a:t>
            </a:r>
            <a:r>
              <a:rPr lang="ar-SA" dirty="0" smtClean="0">
                <a:cs typeface="+mj-cs"/>
              </a:rPr>
              <a:t>)</a:t>
            </a:r>
            <a:r>
              <a:rPr lang="en-US" dirty="0" smtClean="0">
                <a:cs typeface="+mj-cs"/>
              </a:rPr>
              <a:t> </a:t>
            </a:r>
            <a:r>
              <a:rPr lang="ar-SA" dirty="0" smtClean="0">
                <a:cs typeface="+mj-cs"/>
              </a:rPr>
              <a:t>هو </a:t>
            </a:r>
            <a:r>
              <a:rPr lang="ar-SA" dirty="0">
                <a:cs typeface="+mj-cs"/>
              </a:rPr>
              <a:t>الخوارزمية المستخدمة لضغط وفك ضغط بيانات الفيديو والصوت. الهدف من الترميز هو تقليل حجم الملف مع الحفاظ على أفضل جودة ممكنة. على سبيل المثال، يمكن لملف </a:t>
            </a:r>
            <a:r>
              <a:rPr lang="en-US" dirty="0">
                <a:cs typeface="+mj-cs"/>
              </a:rPr>
              <a:t>MP4 </a:t>
            </a:r>
            <a:r>
              <a:rPr lang="ar-SA" dirty="0">
                <a:cs typeface="+mj-cs"/>
              </a:rPr>
              <a:t>أن يحتوي على فيديو مرمّز بـ </a:t>
            </a:r>
            <a:r>
              <a:rPr lang="en-US" dirty="0">
                <a:cs typeface="+mj-cs"/>
              </a:rPr>
              <a:t>H.264 </a:t>
            </a:r>
            <a:r>
              <a:rPr lang="ar-SA" dirty="0">
                <a:cs typeface="+mj-cs"/>
              </a:rPr>
              <a:t>وصوت مرمّز بـ </a:t>
            </a:r>
            <a:r>
              <a:rPr lang="en-US" dirty="0" smtClean="0">
                <a:cs typeface="+mj-cs"/>
              </a:rPr>
              <a:t>AAC</a:t>
            </a:r>
            <a:r>
              <a:rPr lang="ar-SA" dirty="0" smtClean="0">
                <a:cs typeface="+mj-cs"/>
              </a:rPr>
              <a:t>. </a:t>
            </a:r>
          </a:p>
          <a:p>
            <a:pPr algn="ctr" rtl="1">
              <a:lnSpc>
                <a:spcPct val="150000"/>
              </a:lnSpc>
            </a:pPr>
            <a:r>
              <a:rPr lang="en-US" dirty="0">
                <a:cs typeface="+mj-cs"/>
                <a:hlinkClick r:id="rId5"/>
              </a:rPr>
              <a:t>https://blog.scaleflex.com/top-video-formats</a:t>
            </a:r>
            <a:r>
              <a:rPr lang="en-US" dirty="0" smtClean="0">
                <a:cs typeface="+mj-cs"/>
                <a:hlinkClick r:id="rId5"/>
              </a:rPr>
              <a:t>/</a:t>
            </a:r>
            <a:r>
              <a:rPr lang="ar-SA" dirty="0" smtClean="0">
                <a:cs typeface="+mj-cs"/>
              </a:rPr>
              <a:t> </a:t>
            </a:r>
            <a:endParaRPr lang="en-US" dirty="0">
              <a:cs typeface="+mj-cs"/>
            </a:endParaRPr>
          </a:p>
        </p:txBody>
      </p:sp>
      <p:sp>
        <p:nvSpPr>
          <p:cNvPr id="14" name="TextBox 13">
            <a:extLst>
              <a:ext uri="{FF2B5EF4-FFF2-40B4-BE49-F238E27FC236}">
                <a16:creationId xmlns:a16="http://schemas.microsoft.com/office/drawing/2014/main" id="{E41695BC-A6CB-73D2-30FD-C7D5F61F88C3}"/>
              </a:ext>
            </a:extLst>
          </p:cNvPr>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6B342593-D6D4-F499-4E1A-1022D08E7885}"/>
              </a:ext>
            </a:extLst>
          </p:cNvPr>
          <p:cNvSpPr txBox="1"/>
          <p:nvPr/>
        </p:nvSpPr>
        <p:spPr>
          <a:xfrm>
            <a:off x="3530798" y="1478487"/>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5</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032CA7C1-1439-037E-D050-8D54375513A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6611344" y="1094811"/>
            <a:ext cx="2536271" cy="461665"/>
          </a:xfrm>
          <a:prstGeom prst="rect">
            <a:avLst/>
          </a:prstGeom>
        </p:spPr>
        <p:txBody>
          <a:bodyPr wrap="none">
            <a:spAutoFit/>
          </a:bodyPr>
          <a:lstStyle/>
          <a:p>
            <a:pPr lvl="0" algn="just" rtl="1">
              <a:defRPr/>
            </a:pPr>
            <a:r>
              <a:rPr lang="ar-SA" sz="2400" b="1" dirty="0">
                <a:solidFill>
                  <a:srgbClr val="00B0F0"/>
                </a:solidFill>
                <a:latin typeface="Arial" panose="020B0604020202020204" pitchFamily="34" charset="0"/>
              </a:rPr>
              <a:t>تنسيقات الفيديو الشائعة</a:t>
            </a:r>
            <a:endPar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imes New Roman" panose="02020603050405020304" pitchFamily="18" charset="0"/>
            </a:endParaRPr>
          </a:p>
        </p:txBody>
      </p:sp>
    </p:spTree>
    <p:custDataLst>
      <p:tags r:id="rId1"/>
    </p:custDataLst>
    <p:extLst>
      <p:ext uri="{BB962C8B-B14F-4D97-AF65-F5344CB8AC3E}">
        <p14:creationId xmlns:p14="http://schemas.microsoft.com/office/powerpoint/2010/main" val="3530809961"/>
      </p:ext>
    </p:extLst>
  </p:cSld>
  <p:clrMapOvr>
    <a:masterClrMapping/>
  </p:clrMapOvr>
  <mc:AlternateContent xmlns:mc="http://schemas.openxmlformats.org/markup-compatibility/2006" xmlns:p14="http://schemas.microsoft.com/office/powerpoint/2010/main">
    <mc:Choice Requires="p14">
      <p:transition p14:dur="0" advTm="89717"/>
    </mc:Choice>
    <mc:Fallback xmlns="">
      <p:transition advTm="89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D5EE-CE1C-D9BD-EBA8-F5F45769D989}"/>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E3251BEC-D478-DAC6-ED0B-DE550179353B}"/>
              </a:ext>
            </a:extLst>
          </p:cNvPr>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6F47C36-2285-3F20-0A8B-772018040CB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6942" y="1031145"/>
            <a:ext cx="3419360" cy="1780647"/>
          </a:xfrm>
          <a:prstGeom prst="rect">
            <a:avLst/>
          </a:prstGeom>
        </p:spPr>
      </p:pic>
      <p:sp>
        <p:nvSpPr>
          <p:cNvPr id="2" name="Right Triangle 1">
            <a:extLst>
              <a:ext uri="{FF2B5EF4-FFF2-40B4-BE49-F238E27FC236}">
                <a16:creationId xmlns:a16="http://schemas.microsoft.com/office/drawing/2014/main" id="{62F19AB1-8520-95B0-CA03-4BCFE450AD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A12380E-1284-5BF2-4C81-D55BC61994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72C68CF-B443-DCCC-11A5-23E0040E67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E5BA171-F5BD-5CD5-C355-7B27294CB510}"/>
              </a:ext>
            </a:extLst>
          </p:cNvPr>
          <p:cNvSpPr txBox="1"/>
          <p:nvPr/>
        </p:nvSpPr>
        <p:spPr>
          <a:xfrm>
            <a:off x="3419361" y="1958977"/>
            <a:ext cx="8417320" cy="5016758"/>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en-US" sz="2000" b="1" dirty="0" smtClean="0">
                <a:solidFill>
                  <a:srgbClr val="C00000"/>
                </a:solidFill>
                <a:cs typeface="+mj-cs"/>
              </a:rPr>
              <a:t>MP4</a:t>
            </a:r>
            <a:endParaRPr lang="en-US" sz="2000" dirty="0">
              <a:solidFill>
                <a:srgbClr val="C00000"/>
              </a:solidFill>
              <a:cs typeface="+mj-cs"/>
            </a:endParaRPr>
          </a:p>
          <a:p>
            <a:pPr algn="r" rtl="1">
              <a:lnSpc>
                <a:spcPct val="200000"/>
              </a:lnSpc>
            </a:pPr>
            <a:r>
              <a:rPr lang="ar-SA" sz="2000" dirty="0">
                <a:cs typeface="+mj-cs"/>
              </a:rPr>
              <a:t>الأكثر شيوعًا للويب ووسائل التواصل. يدعم </a:t>
            </a:r>
            <a:r>
              <a:rPr lang="en-US" sz="2000" dirty="0">
                <a:cs typeface="+mj-cs"/>
              </a:rPr>
              <a:t>H.264/H.265 </a:t>
            </a:r>
            <a:r>
              <a:rPr lang="ar-SA" sz="2000" dirty="0">
                <a:cs typeface="+mj-cs"/>
              </a:rPr>
              <a:t>و</a:t>
            </a:r>
            <a:r>
              <a:rPr lang="en-US" sz="2000" dirty="0">
                <a:cs typeface="+mj-cs"/>
              </a:rPr>
              <a:t>AAC.</a:t>
            </a:r>
          </a:p>
          <a:p>
            <a:pPr algn="r" rtl="1">
              <a:lnSpc>
                <a:spcPct val="200000"/>
              </a:lnSpc>
            </a:pPr>
            <a:r>
              <a:rPr lang="ar-SA" sz="2000" b="1" dirty="0">
                <a:cs typeface="+mj-cs"/>
              </a:rPr>
              <a:t>مميزاته:</a:t>
            </a:r>
            <a:r>
              <a:rPr lang="ar-SA" sz="2000" dirty="0">
                <a:cs typeface="+mj-cs"/>
              </a:rPr>
              <a:t> توافق واسع، أحجام ملفات معقولة.</a:t>
            </a:r>
          </a:p>
          <a:p>
            <a:pPr algn="r" rtl="1">
              <a:lnSpc>
                <a:spcPct val="200000"/>
              </a:lnSpc>
            </a:pPr>
            <a:r>
              <a:rPr lang="ar-SA" sz="2000" b="1" dirty="0">
                <a:cs typeface="+mj-cs"/>
              </a:rPr>
              <a:t>عيوبه:</a:t>
            </a:r>
            <a:r>
              <a:rPr lang="ar-SA" sz="2000" dirty="0">
                <a:cs typeface="+mj-cs"/>
              </a:rPr>
              <a:t> ليس الأفضل للأرشفة أو مخرجات احترافية غير مضغوطة</a:t>
            </a:r>
            <a:r>
              <a:rPr lang="ar-SA" sz="2000" dirty="0" smtClean="0">
                <a:cs typeface="+mj-cs"/>
              </a:rPr>
              <a:t>.</a:t>
            </a:r>
          </a:p>
          <a:p>
            <a:pPr marL="342900" indent="-342900" algn="r" rtl="1">
              <a:lnSpc>
                <a:spcPct val="200000"/>
              </a:lnSpc>
              <a:buFont typeface="Arial" panose="020B0604020202020204" pitchFamily="34" charset="0"/>
              <a:buChar char="•"/>
            </a:pPr>
            <a:r>
              <a:rPr lang="en-US" sz="2000" b="1" dirty="0">
                <a:solidFill>
                  <a:srgbClr val="C00000"/>
                </a:solidFill>
                <a:cs typeface="+mj-cs"/>
              </a:rPr>
              <a:t>MOV</a:t>
            </a:r>
          </a:p>
          <a:p>
            <a:pPr algn="r" rtl="1">
              <a:lnSpc>
                <a:spcPct val="200000"/>
              </a:lnSpc>
            </a:pPr>
            <a:r>
              <a:rPr lang="ar-SA" sz="2000" dirty="0">
                <a:cs typeface="+mj-cs"/>
              </a:rPr>
              <a:t>حاوية من </a:t>
            </a:r>
            <a:r>
              <a:rPr lang="en-US" sz="2000" dirty="0">
                <a:cs typeface="+mj-cs"/>
              </a:rPr>
              <a:t>Apple — </a:t>
            </a:r>
            <a:r>
              <a:rPr lang="ar-SA" sz="2000" dirty="0" smtClean="0">
                <a:cs typeface="+mj-cs"/>
              </a:rPr>
              <a:t> شائعة </a:t>
            </a:r>
            <a:r>
              <a:rPr lang="ar-SA" sz="2000" dirty="0">
                <a:cs typeface="+mj-cs"/>
              </a:rPr>
              <a:t>في بيئات </a:t>
            </a:r>
            <a:r>
              <a:rPr lang="en-US" sz="2000" dirty="0">
                <a:cs typeface="+mj-cs"/>
              </a:rPr>
              <a:t>Mac </a:t>
            </a:r>
            <a:r>
              <a:rPr lang="ar-SA" sz="2000" dirty="0">
                <a:cs typeface="+mj-cs"/>
              </a:rPr>
              <a:t>و</a:t>
            </a:r>
            <a:r>
              <a:rPr lang="en-US" sz="2000" dirty="0" err="1" smtClean="0">
                <a:cs typeface="+mj-cs"/>
              </a:rPr>
              <a:t>ProRes</a:t>
            </a:r>
            <a:r>
              <a:rPr lang="ar-SA" sz="2000" dirty="0" smtClean="0">
                <a:cs typeface="+mj-cs"/>
              </a:rPr>
              <a:t> </a:t>
            </a:r>
            <a:endParaRPr lang="en-US" sz="2000" dirty="0">
              <a:cs typeface="+mj-cs"/>
            </a:endParaRPr>
          </a:p>
          <a:p>
            <a:pPr algn="r" rtl="1">
              <a:lnSpc>
                <a:spcPct val="200000"/>
              </a:lnSpc>
            </a:pPr>
            <a:r>
              <a:rPr lang="ar-SA" sz="2000" b="1" dirty="0">
                <a:cs typeface="+mj-cs"/>
              </a:rPr>
              <a:t>مميزاته:</a:t>
            </a:r>
            <a:r>
              <a:rPr lang="ar-SA" sz="2000" dirty="0">
                <a:cs typeface="+mj-cs"/>
              </a:rPr>
              <a:t> مناسبة للعمل الاحترافي والمونتاج، تدعم </a:t>
            </a:r>
            <a:r>
              <a:rPr lang="ar-SA" sz="2000" dirty="0" smtClean="0">
                <a:cs typeface="+mj-cs"/>
              </a:rPr>
              <a:t> </a:t>
            </a:r>
            <a:r>
              <a:rPr lang="en-US" sz="2000" dirty="0" err="1" smtClean="0">
                <a:cs typeface="+mj-cs"/>
              </a:rPr>
              <a:t>ProRes</a:t>
            </a:r>
            <a:r>
              <a:rPr lang="en-US" sz="2000" dirty="0" smtClean="0">
                <a:cs typeface="+mj-cs"/>
              </a:rPr>
              <a:t> </a:t>
            </a:r>
            <a:r>
              <a:rPr lang="ar-SA" sz="2000" dirty="0" smtClean="0">
                <a:cs typeface="+mj-cs"/>
              </a:rPr>
              <a:t> وملفات </a:t>
            </a:r>
            <a:r>
              <a:rPr lang="ar-SA" sz="2000" dirty="0">
                <a:cs typeface="+mj-cs"/>
              </a:rPr>
              <a:t>عالية الجودة.</a:t>
            </a:r>
          </a:p>
          <a:p>
            <a:pPr algn="r" rtl="1">
              <a:lnSpc>
                <a:spcPct val="200000"/>
              </a:lnSpc>
            </a:pPr>
            <a:r>
              <a:rPr lang="ar-SA" sz="2000" b="1" dirty="0">
                <a:cs typeface="+mj-cs"/>
              </a:rPr>
              <a:t>عيوبه:</a:t>
            </a:r>
            <a:r>
              <a:rPr lang="ar-SA" sz="2000" dirty="0">
                <a:cs typeface="+mj-cs"/>
              </a:rPr>
              <a:t> قد تكون أقل توافقًا على بعض الأجهزة غير </a:t>
            </a:r>
            <a:r>
              <a:rPr lang="en-US" sz="2000" dirty="0">
                <a:cs typeface="+mj-cs"/>
              </a:rPr>
              <a:t>Apple</a:t>
            </a:r>
            <a:r>
              <a:rPr lang="en-US" sz="2000" dirty="0" smtClean="0">
                <a:cs typeface="+mj-cs"/>
              </a:rPr>
              <a:t>.</a:t>
            </a:r>
            <a:endParaRPr lang="en-US" sz="2000" dirty="0">
              <a:cs typeface="+mj-cs"/>
            </a:endParaRPr>
          </a:p>
        </p:txBody>
      </p:sp>
      <p:sp>
        <p:nvSpPr>
          <p:cNvPr id="14" name="TextBox 13">
            <a:extLst>
              <a:ext uri="{FF2B5EF4-FFF2-40B4-BE49-F238E27FC236}">
                <a16:creationId xmlns:a16="http://schemas.microsoft.com/office/drawing/2014/main" id="{E41695BC-A6CB-73D2-30FD-C7D5F61F88C3}"/>
              </a:ext>
            </a:extLst>
          </p:cNvPr>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6B342593-D6D4-F499-4E1A-1022D08E7885}"/>
              </a:ext>
            </a:extLst>
          </p:cNvPr>
          <p:cNvSpPr txBox="1"/>
          <p:nvPr/>
        </p:nvSpPr>
        <p:spPr>
          <a:xfrm>
            <a:off x="3530798" y="1478487"/>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5</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032CA7C1-1439-037E-D050-8D54375513A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6611344" y="1094811"/>
            <a:ext cx="2536271" cy="461665"/>
          </a:xfrm>
          <a:prstGeom prst="rect">
            <a:avLst/>
          </a:prstGeom>
        </p:spPr>
        <p:txBody>
          <a:bodyPr wrap="none">
            <a:spAutoFit/>
          </a:bodyPr>
          <a:lstStyle/>
          <a:p>
            <a:pPr lvl="0" algn="just" rtl="1">
              <a:defRPr/>
            </a:pPr>
            <a:r>
              <a:rPr lang="ar-SA" sz="2400" b="1" dirty="0">
                <a:solidFill>
                  <a:srgbClr val="00B0F0"/>
                </a:solidFill>
                <a:latin typeface="Arial" panose="020B0604020202020204" pitchFamily="34" charset="0"/>
              </a:rPr>
              <a:t>تنسيقات الفيديو الشائعة</a:t>
            </a:r>
            <a:endPar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imes New Roman" panose="02020603050405020304" pitchFamily="18" charset="0"/>
            </a:endParaRPr>
          </a:p>
        </p:txBody>
      </p:sp>
    </p:spTree>
    <p:custDataLst>
      <p:tags r:id="rId1"/>
    </p:custDataLst>
    <p:extLst>
      <p:ext uri="{BB962C8B-B14F-4D97-AF65-F5344CB8AC3E}">
        <p14:creationId xmlns:p14="http://schemas.microsoft.com/office/powerpoint/2010/main" val="2565758463"/>
      </p:ext>
    </p:extLst>
  </p:cSld>
  <p:clrMapOvr>
    <a:masterClrMapping/>
  </p:clrMapOvr>
  <mc:AlternateContent xmlns:mc="http://schemas.openxmlformats.org/markup-compatibility/2006" xmlns:p14="http://schemas.microsoft.com/office/powerpoint/2010/main">
    <mc:Choice Requires="p14">
      <p:transition p14:dur="0" advTm="89717"/>
    </mc:Choice>
    <mc:Fallback xmlns="">
      <p:transition advTm="89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8D22F-4C7E-AB76-5872-15A098B1674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554D015F-1A93-CB22-B619-649FD22584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30D544D-8BEC-5984-D6F8-056E9F8702FD}"/>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7619" y="1323969"/>
            <a:ext cx="3385474" cy="1692737"/>
          </a:xfrm>
          <a:prstGeom prst="rect">
            <a:avLst/>
          </a:prstGeom>
        </p:spPr>
      </p:pic>
      <p:sp>
        <p:nvSpPr>
          <p:cNvPr id="2" name="Right Triangle 1">
            <a:extLst>
              <a:ext uri="{FF2B5EF4-FFF2-40B4-BE49-F238E27FC236}">
                <a16:creationId xmlns:a16="http://schemas.microsoft.com/office/drawing/2014/main" id="{59FCE02A-0155-5286-06E1-5A81AFAF83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622B2F-EDA4-F04F-FC4A-412912A7BB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F4A46C6-8956-34CD-5186-0DEE6B5A00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55F0579-1F1C-CBFC-94EE-ACA5C73EBADD}"/>
              </a:ext>
            </a:extLst>
          </p:cNvPr>
          <p:cNvSpPr txBox="1"/>
          <p:nvPr/>
        </p:nvSpPr>
        <p:spPr>
          <a:xfrm>
            <a:off x="3670820" y="1970283"/>
            <a:ext cx="8417320" cy="5016758"/>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en-US" sz="2000" b="1" dirty="0">
                <a:solidFill>
                  <a:srgbClr val="C00000"/>
                </a:solidFill>
                <a:cs typeface="+mj-cs"/>
              </a:rPr>
              <a:t>MKV </a:t>
            </a:r>
            <a:endParaRPr lang="ar-SA" sz="2000" b="1" dirty="0" smtClean="0">
              <a:solidFill>
                <a:srgbClr val="C00000"/>
              </a:solidFill>
              <a:cs typeface="+mj-cs"/>
            </a:endParaRPr>
          </a:p>
          <a:p>
            <a:pPr algn="r" rtl="1">
              <a:lnSpc>
                <a:spcPct val="200000"/>
              </a:lnSpc>
            </a:pPr>
            <a:r>
              <a:rPr lang="ar-SA" sz="2000" dirty="0" smtClean="0">
                <a:cs typeface="+mj-cs"/>
              </a:rPr>
              <a:t>حاوية </a:t>
            </a:r>
            <a:r>
              <a:rPr lang="ar-SA" sz="2000" dirty="0">
                <a:cs typeface="+mj-cs"/>
              </a:rPr>
              <a:t>مفتوحة المصدر مرنة جداً (تخزين ترجمات، مسارات صوت متعددة...).</a:t>
            </a:r>
          </a:p>
          <a:p>
            <a:pPr algn="r" rtl="1">
              <a:lnSpc>
                <a:spcPct val="200000"/>
              </a:lnSpc>
            </a:pPr>
            <a:r>
              <a:rPr lang="ar-SA" sz="2000" b="1" dirty="0">
                <a:cs typeface="+mj-cs"/>
              </a:rPr>
              <a:t>مميزاته:</a:t>
            </a:r>
            <a:r>
              <a:rPr lang="ar-SA" sz="2000" dirty="0">
                <a:cs typeface="+mj-cs"/>
              </a:rPr>
              <a:t> ممتاز للأرشيف والمشروعات التي تحتاج مسارات متعددة.</a:t>
            </a:r>
          </a:p>
          <a:p>
            <a:pPr algn="r" rtl="1">
              <a:lnSpc>
                <a:spcPct val="200000"/>
              </a:lnSpc>
            </a:pPr>
            <a:r>
              <a:rPr lang="ar-SA" sz="2000" b="1" dirty="0">
                <a:cs typeface="+mj-cs"/>
              </a:rPr>
              <a:t>عيوبه:</a:t>
            </a:r>
            <a:r>
              <a:rPr lang="ar-SA" sz="2000" dirty="0">
                <a:cs typeface="+mj-cs"/>
              </a:rPr>
              <a:t> توافق أقل على بعض الأجهزة المحمولة</a:t>
            </a:r>
            <a:r>
              <a:rPr lang="ar-SA" sz="2000" dirty="0" smtClean="0">
                <a:cs typeface="+mj-cs"/>
              </a:rPr>
              <a:t>.</a:t>
            </a:r>
          </a:p>
          <a:p>
            <a:pPr marL="342900" indent="-342900" algn="r" rtl="1">
              <a:lnSpc>
                <a:spcPct val="200000"/>
              </a:lnSpc>
              <a:buFont typeface="Arial" panose="020B0604020202020204" pitchFamily="34" charset="0"/>
              <a:buChar char="•"/>
            </a:pPr>
            <a:r>
              <a:rPr lang="en-US" sz="2000" b="1" dirty="0">
                <a:solidFill>
                  <a:srgbClr val="C00000"/>
                </a:solidFill>
              </a:rPr>
              <a:t>AVI </a:t>
            </a:r>
            <a:endParaRPr lang="ar-SA" sz="2000" b="1" dirty="0" smtClean="0">
              <a:solidFill>
                <a:srgbClr val="C00000"/>
              </a:solidFill>
            </a:endParaRPr>
          </a:p>
          <a:p>
            <a:pPr algn="r" rtl="1">
              <a:lnSpc>
                <a:spcPct val="200000"/>
              </a:lnSpc>
            </a:pPr>
            <a:r>
              <a:rPr lang="ar-SA" sz="2000" dirty="0" smtClean="0"/>
              <a:t>قديم</a:t>
            </a:r>
            <a:r>
              <a:rPr lang="ar-SA" sz="2000" dirty="0"/>
              <a:t>، يستخدم على </a:t>
            </a:r>
            <a:r>
              <a:rPr lang="en-US" sz="2000" dirty="0"/>
              <a:t>Windows.</a:t>
            </a:r>
          </a:p>
          <a:p>
            <a:pPr algn="r" rtl="1">
              <a:lnSpc>
                <a:spcPct val="200000"/>
              </a:lnSpc>
            </a:pPr>
            <a:r>
              <a:rPr lang="ar-SA" sz="2000" b="1" dirty="0"/>
              <a:t>مميزاته:</a:t>
            </a:r>
            <a:r>
              <a:rPr lang="ar-SA" sz="2000" dirty="0"/>
              <a:t> بسيط، يدعم فيديو غير مضغوط.</a:t>
            </a:r>
          </a:p>
          <a:p>
            <a:pPr algn="r" rtl="1">
              <a:lnSpc>
                <a:spcPct val="200000"/>
              </a:lnSpc>
            </a:pPr>
            <a:r>
              <a:rPr lang="ar-SA" sz="2000" b="1" dirty="0"/>
              <a:t>عيوبه:</a:t>
            </a:r>
            <a:r>
              <a:rPr lang="ar-SA" sz="2000" dirty="0"/>
              <a:t> غير فعال للحجم، توافق محدود مع بعض الترميزات الحديثة</a:t>
            </a:r>
            <a:r>
              <a:rPr lang="ar-SA" sz="2000" dirty="0" smtClean="0"/>
              <a:t>.</a:t>
            </a:r>
            <a:endParaRPr lang="ar-SA" sz="2000" dirty="0"/>
          </a:p>
        </p:txBody>
      </p:sp>
      <p:sp>
        <p:nvSpPr>
          <p:cNvPr id="14" name="TextBox 13">
            <a:extLst>
              <a:ext uri="{FF2B5EF4-FFF2-40B4-BE49-F238E27FC236}">
                <a16:creationId xmlns:a16="http://schemas.microsoft.com/office/drawing/2014/main" id="{79E90B98-A93A-F563-E77C-1C35466F1F67}"/>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AB4BB157-5D3F-73B6-0353-9323F1298DFE}"/>
              </a:ext>
            </a:extLst>
          </p:cNvPr>
          <p:cNvSpPr txBox="1"/>
          <p:nvPr/>
        </p:nvSpPr>
        <p:spPr>
          <a:xfrm>
            <a:off x="3510528" y="1770228"/>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5</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258633AA-5B6A-6029-5448-A406423A561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384312" y="1524846"/>
            <a:ext cx="2536271" cy="461665"/>
          </a:xfrm>
          <a:prstGeom prst="rect">
            <a:avLst/>
          </a:prstGeom>
        </p:spPr>
        <p:txBody>
          <a:bodyPr wrap="none">
            <a:spAutoFit/>
          </a:bodyPr>
          <a:lstStyle/>
          <a:p>
            <a:pPr lvl="0" algn="just" rtl="1">
              <a:defRPr/>
            </a:pPr>
            <a:r>
              <a:rPr lang="ar-SA" sz="2400" b="1" dirty="0">
                <a:solidFill>
                  <a:srgbClr val="00B0F0"/>
                </a:solidFill>
                <a:latin typeface="Arial" panose="020B0604020202020204" pitchFamily="34" charset="0"/>
              </a:rPr>
              <a:t>تنسيقات الفيديو الشائعة</a:t>
            </a:r>
            <a:endPar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imes New Roman" panose="02020603050405020304" pitchFamily="18" charset="0"/>
            </a:endParaRPr>
          </a:p>
        </p:txBody>
      </p:sp>
    </p:spTree>
    <p:custDataLst>
      <p:tags r:id="rId1"/>
    </p:custDataLst>
    <p:extLst>
      <p:ext uri="{BB962C8B-B14F-4D97-AF65-F5344CB8AC3E}">
        <p14:creationId xmlns:p14="http://schemas.microsoft.com/office/powerpoint/2010/main" val="1628622733"/>
      </p:ext>
    </p:extLst>
  </p:cSld>
  <p:clrMapOvr>
    <a:masterClrMapping/>
  </p:clrMapOvr>
  <mc:AlternateContent xmlns:mc="http://schemas.openxmlformats.org/markup-compatibility/2006" xmlns:p14="http://schemas.microsoft.com/office/powerpoint/2010/main">
    <mc:Choice Requires="p14">
      <p:transition p14:dur="0" advTm="79477"/>
    </mc:Choice>
    <mc:Fallback xmlns="">
      <p:transition advTm="794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8D22F-4C7E-AB76-5872-15A098B1674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554D015F-1A93-CB22-B619-649FD22584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30D544D-8BEC-5984-D6F8-056E9F8702FD}"/>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45507"/>
            <a:ext cx="3385474" cy="3385474"/>
          </a:xfrm>
          <a:prstGeom prst="rect">
            <a:avLst/>
          </a:prstGeom>
        </p:spPr>
      </p:pic>
      <p:sp>
        <p:nvSpPr>
          <p:cNvPr id="2" name="Right Triangle 1">
            <a:extLst>
              <a:ext uri="{FF2B5EF4-FFF2-40B4-BE49-F238E27FC236}">
                <a16:creationId xmlns:a16="http://schemas.microsoft.com/office/drawing/2014/main" id="{59FCE02A-0155-5286-06E1-5A81AFAF83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622B2F-EDA4-F04F-FC4A-412912A7BB2A}"/>
              </a:ext>
            </a:extLst>
          </p:cNvPr>
          <p:cNvSpPr/>
          <p:nvPr/>
        </p:nvSpPr>
        <p:spPr>
          <a:xfrm rot="16200000" flipV="1">
            <a:off x="-639821" y="407030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F4A46C6-8956-34CD-5186-0DEE6B5A00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55F0579-1F1C-CBFC-94EE-ACA5C73EBADD}"/>
              </a:ext>
            </a:extLst>
          </p:cNvPr>
          <p:cNvSpPr txBox="1"/>
          <p:nvPr/>
        </p:nvSpPr>
        <p:spPr>
          <a:xfrm>
            <a:off x="3670820" y="1867866"/>
            <a:ext cx="8417320" cy="4922630"/>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en-US" sz="2000" b="1" dirty="0" err="1">
                <a:solidFill>
                  <a:srgbClr val="C00000"/>
                </a:solidFill>
                <a:cs typeface="+mj-cs"/>
              </a:rPr>
              <a:t>WebM</a:t>
            </a:r>
            <a:r>
              <a:rPr lang="en-US" sz="2000" b="1" dirty="0" smtClean="0">
                <a:solidFill>
                  <a:srgbClr val="C00000"/>
                </a:solidFill>
                <a:cs typeface="+mj-cs"/>
              </a:rPr>
              <a:t> </a:t>
            </a:r>
            <a:endParaRPr lang="ar-SA" sz="2000" b="1" dirty="0" smtClean="0">
              <a:solidFill>
                <a:srgbClr val="C00000"/>
              </a:solidFill>
              <a:cs typeface="+mj-cs"/>
            </a:endParaRPr>
          </a:p>
          <a:p>
            <a:pPr lvl="0" algn="r" rtl="1" eaLnBrk="0" fontAlgn="base" hangingPunct="0">
              <a:lnSpc>
                <a:spcPct val="200000"/>
              </a:lnSpc>
              <a:spcBef>
                <a:spcPct val="0"/>
              </a:spcBef>
              <a:spcAft>
                <a:spcPct val="0"/>
              </a:spcAft>
              <a:buFontTx/>
              <a:buChar char="•"/>
            </a:pPr>
            <a:r>
              <a:rPr lang="ar-SA" altLang="en-US" sz="2000" dirty="0">
                <a:latin typeface="Arial" panose="020B0604020202020204" pitchFamily="34" charset="0"/>
                <a:cs typeface="+mj-cs"/>
              </a:rPr>
              <a:t>مخصص للويب</a:t>
            </a:r>
            <a:r>
              <a:rPr lang="en-US" altLang="en-US" sz="2000" dirty="0">
                <a:latin typeface="Arial" panose="020B0604020202020204" pitchFamily="34" charset="0"/>
                <a:cs typeface="+mj-cs"/>
              </a:rPr>
              <a:t> (VP8/VP9/AV1 + Opus).</a:t>
            </a:r>
          </a:p>
          <a:p>
            <a:pPr lvl="0" algn="r" rtl="1" eaLnBrk="0" fontAlgn="base" hangingPunct="0">
              <a:lnSpc>
                <a:spcPct val="200000"/>
              </a:lnSpc>
              <a:spcBef>
                <a:spcPct val="0"/>
              </a:spcBef>
              <a:spcAft>
                <a:spcPct val="0"/>
              </a:spcAft>
              <a:buFontTx/>
              <a:buChar char="•"/>
            </a:pPr>
            <a:r>
              <a:rPr lang="ar-SA" altLang="en-US" sz="2000" b="1" dirty="0">
                <a:latin typeface="Arial" panose="020B0604020202020204" pitchFamily="34" charset="0"/>
                <a:cs typeface="+mj-cs"/>
              </a:rPr>
              <a:t>مميزاته</a:t>
            </a:r>
            <a:r>
              <a:rPr lang="en-US" altLang="en-US" sz="2000" b="1" dirty="0">
                <a:latin typeface="Arial" panose="020B0604020202020204" pitchFamily="34" charset="0"/>
                <a:cs typeface="+mj-cs"/>
              </a:rPr>
              <a:t>:</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مفتوح وكفاءة جيدة للويب</a:t>
            </a:r>
            <a:r>
              <a:rPr lang="en-US" altLang="en-US" sz="2000" dirty="0">
                <a:latin typeface="Arial" panose="020B0604020202020204" pitchFamily="34" charset="0"/>
                <a:cs typeface="+mj-cs"/>
              </a:rPr>
              <a:t>.</a:t>
            </a:r>
          </a:p>
          <a:p>
            <a:pPr lvl="0" algn="r" rtl="1" eaLnBrk="0" fontAlgn="base" hangingPunct="0">
              <a:lnSpc>
                <a:spcPct val="200000"/>
              </a:lnSpc>
              <a:spcBef>
                <a:spcPct val="0"/>
              </a:spcBef>
              <a:spcAft>
                <a:spcPct val="0"/>
              </a:spcAft>
              <a:buFontTx/>
              <a:buChar char="•"/>
            </a:pPr>
            <a:r>
              <a:rPr lang="ar-SA" altLang="en-US" sz="2000" b="1" dirty="0">
                <a:latin typeface="Arial" panose="020B0604020202020204" pitchFamily="34" charset="0"/>
                <a:cs typeface="+mj-cs"/>
              </a:rPr>
              <a:t>عيوبه</a:t>
            </a:r>
            <a:r>
              <a:rPr lang="en-US" altLang="en-US" sz="2000" b="1" dirty="0">
                <a:latin typeface="Arial" panose="020B0604020202020204" pitchFamily="34" charset="0"/>
                <a:cs typeface="+mj-cs"/>
              </a:rPr>
              <a:t>:</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دعم أوسع للمتصفحات الحديثة فقط</a:t>
            </a:r>
            <a:r>
              <a:rPr lang="en-US" altLang="en-US" sz="2000" dirty="0" smtClean="0">
                <a:latin typeface="Arial" panose="020B0604020202020204" pitchFamily="34" charset="0"/>
                <a:cs typeface="+mj-cs"/>
              </a:rPr>
              <a:t>.</a:t>
            </a:r>
            <a:endParaRPr lang="ar-SA" sz="2000" b="1" dirty="0" smtClean="0">
              <a:solidFill>
                <a:srgbClr val="C00000"/>
              </a:solidFill>
              <a:cs typeface="+mj-cs"/>
            </a:endParaRPr>
          </a:p>
          <a:p>
            <a:pPr marL="342900" indent="-342900" algn="r" rtl="1">
              <a:lnSpc>
                <a:spcPct val="200000"/>
              </a:lnSpc>
              <a:buFont typeface="Arial" panose="020B0604020202020204" pitchFamily="34" charset="0"/>
              <a:buChar char="•"/>
            </a:pPr>
            <a:r>
              <a:rPr lang="en-US" sz="2000" b="1" dirty="0">
                <a:solidFill>
                  <a:srgbClr val="C00000"/>
                </a:solidFill>
                <a:cs typeface="+mj-cs"/>
              </a:rPr>
              <a:t>MXF</a:t>
            </a:r>
            <a:r>
              <a:rPr lang="en-US" sz="2000" b="1" dirty="0" smtClean="0">
                <a:solidFill>
                  <a:srgbClr val="C00000"/>
                </a:solidFill>
                <a:cs typeface="+mj-cs"/>
              </a:rPr>
              <a:t> </a:t>
            </a:r>
            <a:endParaRPr lang="ar-SA" sz="2000" b="1" dirty="0" smtClean="0">
              <a:solidFill>
                <a:srgbClr val="C00000"/>
              </a:solidFill>
              <a:cs typeface="+mj-cs"/>
            </a:endParaRPr>
          </a:p>
          <a:p>
            <a:pPr lvl="0" algn="r" rtl="1" eaLnBrk="0" fontAlgn="base" hangingPunct="0">
              <a:lnSpc>
                <a:spcPct val="200000"/>
              </a:lnSpc>
              <a:spcBef>
                <a:spcPct val="0"/>
              </a:spcBef>
              <a:spcAft>
                <a:spcPct val="0"/>
              </a:spcAft>
              <a:buFontTx/>
              <a:buChar char="•"/>
            </a:pPr>
            <a:r>
              <a:rPr lang="ar-SA" altLang="en-US" sz="2000" dirty="0">
                <a:latin typeface="Arial" panose="020B0604020202020204" pitchFamily="34" charset="0"/>
                <a:cs typeface="+mj-cs"/>
              </a:rPr>
              <a:t>معيار صناعي للبث التلفزيوني والمهني</a:t>
            </a:r>
            <a:r>
              <a:rPr lang="en-US" altLang="en-US" sz="2000" dirty="0">
                <a:latin typeface="Arial" panose="020B0604020202020204" pitchFamily="34" charset="0"/>
                <a:cs typeface="+mj-cs"/>
              </a:rPr>
              <a:t>.</a:t>
            </a:r>
          </a:p>
          <a:p>
            <a:pPr lvl="0" algn="r" rtl="1" eaLnBrk="0" fontAlgn="base" hangingPunct="0">
              <a:lnSpc>
                <a:spcPct val="200000"/>
              </a:lnSpc>
              <a:spcBef>
                <a:spcPct val="0"/>
              </a:spcBef>
              <a:spcAft>
                <a:spcPct val="0"/>
              </a:spcAft>
              <a:buFontTx/>
              <a:buChar char="•"/>
            </a:pPr>
            <a:r>
              <a:rPr lang="ar-SA" altLang="en-US" sz="2000" b="1" dirty="0">
                <a:latin typeface="Arial" panose="020B0604020202020204" pitchFamily="34" charset="0"/>
                <a:cs typeface="+mj-cs"/>
              </a:rPr>
              <a:t>مميزاته</a:t>
            </a:r>
            <a:r>
              <a:rPr lang="en-US" altLang="en-US" sz="2000" b="1" dirty="0">
                <a:latin typeface="Arial" panose="020B0604020202020204" pitchFamily="34" charset="0"/>
                <a:cs typeface="+mj-cs"/>
              </a:rPr>
              <a:t>:</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معيار للبث، يدعم</a:t>
            </a:r>
            <a:r>
              <a:rPr lang="en-US" altLang="en-US" sz="2000" dirty="0">
                <a:latin typeface="Arial" panose="020B0604020202020204" pitchFamily="34" charset="0"/>
                <a:cs typeface="+mj-cs"/>
              </a:rPr>
              <a:t> metadata </a:t>
            </a:r>
            <a:r>
              <a:rPr lang="ar-SA" altLang="en-US" sz="2000" dirty="0">
                <a:latin typeface="Arial" panose="020B0604020202020204" pitchFamily="34" charset="0"/>
                <a:cs typeface="+mj-cs"/>
              </a:rPr>
              <a:t>متقدمة</a:t>
            </a:r>
            <a:r>
              <a:rPr lang="en-US" altLang="en-US" sz="2000" dirty="0">
                <a:latin typeface="Arial" panose="020B0604020202020204" pitchFamily="34" charset="0"/>
                <a:cs typeface="+mj-cs"/>
              </a:rPr>
              <a:t>.</a:t>
            </a:r>
          </a:p>
          <a:p>
            <a:pPr lvl="0" algn="r" rtl="1" eaLnBrk="0" fontAlgn="base" hangingPunct="0">
              <a:lnSpc>
                <a:spcPct val="200000"/>
              </a:lnSpc>
              <a:spcBef>
                <a:spcPct val="0"/>
              </a:spcBef>
              <a:spcAft>
                <a:spcPct val="0"/>
              </a:spcAft>
              <a:buFontTx/>
              <a:buChar char="•"/>
            </a:pPr>
            <a:r>
              <a:rPr lang="ar-SA" altLang="en-US" sz="2000" b="1" dirty="0">
                <a:latin typeface="Arial" panose="020B0604020202020204" pitchFamily="34" charset="0"/>
                <a:cs typeface="+mj-cs"/>
              </a:rPr>
              <a:t>عيوبه</a:t>
            </a:r>
            <a:r>
              <a:rPr lang="en-US" altLang="en-US" sz="2000" b="1" dirty="0">
                <a:latin typeface="Arial" panose="020B0604020202020204" pitchFamily="34" charset="0"/>
                <a:cs typeface="+mj-cs"/>
              </a:rPr>
              <a:t>:</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معقد للمستخدم العادي</a:t>
            </a:r>
            <a:r>
              <a:rPr lang="en-US" altLang="en-US" sz="2000" dirty="0" smtClean="0">
                <a:latin typeface="Arial" panose="020B0604020202020204" pitchFamily="34" charset="0"/>
                <a:cs typeface="+mj-cs"/>
              </a:rPr>
              <a:t>.</a:t>
            </a:r>
            <a:endParaRPr lang="en-US" altLang="en-US" sz="2000" dirty="0">
              <a:latin typeface="Arial" panose="020B0604020202020204" pitchFamily="34" charset="0"/>
              <a:cs typeface="+mj-cs"/>
            </a:endParaRPr>
          </a:p>
        </p:txBody>
      </p:sp>
      <p:sp>
        <p:nvSpPr>
          <p:cNvPr id="14" name="TextBox 13">
            <a:extLst>
              <a:ext uri="{FF2B5EF4-FFF2-40B4-BE49-F238E27FC236}">
                <a16:creationId xmlns:a16="http://schemas.microsoft.com/office/drawing/2014/main" id="{79E90B98-A93A-F563-E77C-1C35466F1F67}"/>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AB4BB157-5D3F-73B6-0353-9323F1298DFE}"/>
              </a:ext>
            </a:extLst>
          </p:cNvPr>
          <p:cNvSpPr txBox="1"/>
          <p:nvPr/>
        </p:nvSpPr>
        <p:spPr>
          <a:xfrm>
            <a:off x="3510528" y="1770228"/>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5</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258633AA-5B6A-6029-5448-A406423A561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384312" y="1524846"/>
            <a:ext cx="2536271" cy="461665"/>
          </a:xfrm>
          <a:prstGeom prst="rect">
            <a:avLst/>
          </a:prstGeom>
        </p:spPr>
        <p:txBody>
          <a:bodyPr wrap="none">
            <a:spAutoFit/>
          </a:bodyPr>
          <a:lstStyle/>
          <a:p>
            <a:pPr lvl="0" algn="just" rtl="1">
              <a:defRPr/>
            </a:pPr>
            <a:r>
              <a:rPr lang="ar-SA" sz="2400" b="1" dirty="0">
                <a:solidFill>
                  <a:srgbClr val="00B0F0"/>
                </a:solidFill>
                <a:latin typeface="Arial" panose="020B0604020202020204" pitchFamily="34" charset="0"/>
              </a:rPr>
              <a:t>تنسيقات الفيديو الشائعة</a:t>
            </a:r>
            <a:endPar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imes New Roman" panose="02020603050405020304" pitchFamily="18" charset="0"/>
            </a:endParaRPr>
          </a:p>
        </p:txBody>
      </p:sp>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Rectangle 2"/>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custDataLst>
      <p:tags r:id="rId1"/>
    </p:custDataLst>
    <p:extLst>
      <p:ext uri="{BB962C8B-B14F-4D97-AF65-F5344CB8AC3E}">
        <p14:creationId xmlns:p14="http://schemas.microsoft.com/office/powerpoint/2010/main" val="3152697850"/>
      </p:ext>
    </p:extLst>
  </p:cSld>
  <p:clrMapOvr>
    <a:masterClrMapping/>
  </p:clrMapOvr>
  <mc:AlternateContent xmlns:mc="http://schemas.openxmlformats.org/markup-compatibility/2006" xmlns:p14="http://schemas.microsoft.com/office/powerpoint/2010/main">
    <mc:Choice Requires="p14">
      <p:transition p14:dur="0" advTm="79477"/>
    </mc:Choice>
    <mc:Fallback xmlns="">
      <p:transition advTm="794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8D22F-4C7E-AB76-5872-15A098B1674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554D015F-1A93-CB22-B619-649FD22584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30D544D-8BEC-5984-D6F8-056E9F8702FD}"/>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45507"/>
            <a:ext cx="3385474" cy="3385474"/>
          </a:xfrm>
          <a:prstGeom prst="rect">
            <a:avLst/>
          </a:prstGeom>
        </p:spPr>
      </p:pic>
      <p:sp>
        <p:nvSpPr>
          <p:cNvPr id="2" name="Right Triangle 1">
            <a:extLst>
              <a:ext uri="{FF2B5EF4-FFF2-40B4-BE49-F238E27FC236}">
                <a16:creationId xmlns:a16="http://schemas.microsoft.com/office/drawing/2014/main" id="{59FCE02A-0155-5286-06E1-5A81AFAF83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622B2F-EDA4-F04F-FC4A-412912A7BB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F4A46C6-8956-34CD-5186-0DEE6B5A00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55F0579-1F1C-CBFC-94EE-ACA5C73EBADD}"/>
              </a:ext>
            </a:extLst>
          </p:cNvPr>
          <p:cNvSpPr txBox="1"/>
          <p:nvPr/>
        </p:nvSpPr>
        <p:spPr>
          <a:xfrm>
            <a:off x="3523263" y="2323527"/>
            <a:ext cx="8417320" cy="4439933"/>
          </a:xfrm>
          <a:prstGeom prst="rect">
            <a:avLst/>
          </a:prstGeom>
          <a:noFill/>
        </p:spPr>
        <p:txBody>
          <a:bodyPr wrap="square" rtlCol="0">
            <a:spAutoFit/>
          </a:bodyPr>
          <a:lstStyle/>
          <a:p>
            <a:pPr algn="r" rtl="1">
              <a:lnSpc>
                <a:spcPct val="200000"/>
              </a:lnSpc>
            </a:pPr>
            <a:r>
              <a:rPr lang="ar-SA" b="1" dirty="0" smtClean="0">
                <a:cs typeface="+mj-cs"/>
              </a:rPr>
              <a:t>للنشر </a:t>
            </a:r>
            <a:r>
              <a:rPr lang="ar-SA" b="1" dirty="0">
                <a:cs typeface="+mj-cs"/>
              </a:rPr>
              <a:t>العام والويب:</a:t>
            </a:r>
            <a:r>
              <a:rPr lang="ar-SA" dirty="0">
                <a:cs typeface="+mj-cs"/>
              </a:rPr>
              <a:t> استخدم </a:t>
            </a:r>
            <a:r>
              <a:rPr lang="en-US" b="1" dirty="0">
                <a:cs typeface="+mj-cs"/>
              </a:rPr>
              <a:t>MP4 + H.264 + AAC</a:t>
            </a:r>
            <a:r>
              <a:rPr lang="en-US" dirty="0">
                <a:cs typeface="+mj-cs"/>
              </a:rPr>
              <a:t> — </a:t>
            </a:r>
            <a:r>
              <a:rPr lang="ar-SA" dirty="0">
                <a:cs typeface="+mj-cs"/>
              </a:rPr>
              <a:t>أفضل توازن بين جودة وتوافق.</a:t>
            </a:r>
          </a:p>
          <a:p>
            <a:pPr algn="r" rtl="1">
              <a:lnSpc>
                <a:spcPct val="200000"/>
              </a:lnSpc>
            </a:pPr>
            <a:r>
              <a:rPr lang="ar-SA" b="1" dirty="0">
                <a:cs typeface="+mj-cs"/>
              </a:rPr>
              <a:t>للتحرير الاحترافي:</a:t>
            </a:r>
            <a:r>
              <a:rPr lang="ar-SA" dirty="0">
                <a:cs typeface="+mj-cs"/>
              </a:rPr>
              <a:t> استخدم </a:t>
            </a:r>
            <a:r>
              <a:rPr lang="en-US" b="1" dirty="0" err="1">
                <a:cs typeface="+mj-cs"/>
              </a:rPr>
              <a:t>ProRes</a:t>
            </a:r>
            <a:r>
              <a:rPr lang="en-US" b="1" dirty="0">
                <a:cs typeface="+mj-cs"/>
              </a:rPr>
              <a:t> </a:t>
            </a:r>
            <a:r>
              <a:rPr lang="ar-SA" b="1" dirty="0">
                <a:cs typeface="+mj-cs"/>
              </a:rPr>
              <a:t>أو </a:t>
            </a:r>
            <a:r>
              <a:rPr lang="en-US" b="1" dirty="0" err="1">
                <a:cs typeface="+mj-cs"/>
              </a:rPr>
              <a:t>DNxHR</a:t>
            </a:r>
            <a:r>
              <a:rPr lang="en-US" dirty="0">
                <a:cs typeface="+mj-cs"/>
              </a:rPr>
              <a:t> </a:t>
            </a:r>
            <a:r>
              <a:rPr lang="ar-SA" dirty="0">
                <a:cs typeface="+mj-cs"/>
              </a:rPr>
              <a:t>داخل </a:t>
            </a:r>
            <a:r>
              <a:rPr lang="en-US" dirty="0">
                <a:cs typeface="+mj-cs"/>
              </a:rPr>
              <a:t>MOV — </a:t>
            </a:r>
            <a:r>
              <a:rPr lang="ar-SA" dirty="0">
                <a:cs typeface="+mj-cs"/>
              </a:rPr>
              <a:t>تحفظ جودة أعلى وتيسر المونتاج.</a:t>
            </a:r>
          </a:p>
          <a:p>
            <a:pPr algn="r" rtl="1">
              <a:lnSpc>
                <a:spcPct val="200000"/>
              </a:lnSpc>
            </a:pPr>
            <a:r>
              <a:rPr lang="ar-SA" b="1" dirty="0">
                <a:cs typeface="+mj-cs"/>
              </a:rPr>
              <a:t>إذا كنت تحتاج لتقليل الحجم مع الحفاظ على جودة:</a:t>
            </a:r>
            <a:r>
              <a:rPr lang="ar-SA" dirty="0">
                <a:cs typeface="+mj-cs"/>
              </a:rPr>
              <a:t> استخدم </a:t>
            </a:r>
            <a:r>
              <a:rPr lang="en-US" b="1" dirty="0">
                <a:cs typeface="+mj-cs"/>
              </a:rPr>
              <a:t>H.265 (HEVC)</a:t>
            </a:r>
            <a:r>
              <a:rPr lang="en-US" dirty="0">
                <a:cs typeface="+mj-cs"/>
              </a:rPr>
              <a:t> </a:t>
            </a:r>
            <a:r>
              <a:rPr lang="ar-SA" dirty="0">
                <a:cs typeface="+mj-cs"/>
              </a:rPr>
              <a:t>أو </a:t>
            </a:r>
            <a:r>
              <a:rPr lang="en-US" b="1" dirty="0">
                <a:cs typeface="+mj-cs"/>
              </a:rPr>
              <a:t>AV1</a:t>
            </a:r>
            <a:r>
              <a:rPr lang="en-US" dirty="0">
                <a:cs typeface="+mj-cs"/>
              </a:rPr>
              <a:t> (</a:t>
            </a:r>
            <a:r>
              <a:rPr lang="ar-SA" dirty="0">
                <a:cs typeface="+mj-cs"/>
              </a:rPr>
              <a:t>انظر للدعم على الأجهزة والمنصة).</a:t>
            </a:r>
          </a:p>
          <a:p>
            <a:pPr algn="r" rtl="1">
              <a:lnSpc>
                <a:spcPct val="200000"/>
              </a:lnSpc>
            </a:pPr>
            <a:r>
              <a:rPr lang="ar-SA" b="1" dirty="0">
                <a:cs typeface="+mj-cs"/>
              </a:rPr>
              <a:t>للاحتفاظ بالمشروع/الأرشفة:</a:t>
            </a:r>
            <a:r>
              <a:rPr lang="ar-SA" dirty="0">
                <a:cs typeface="+mj-cs"/>
              </a:rPr>
              <a:t> خزّن نسخة </a:t>
            </a:r>
            <a:r>
              <a:rPr lang="en-US" dirty="0" err="1">
                <a:cs typeface="+mj-cs"/>
              </a:rPr>
              <a:t>ProRes</a:t>
            </a:r>
            <a:r>
              <a:rPr lang="en-US" dirty="0">
                <a:cs typeface="+mj-cs"/>
              </a:rPr>
              <a:t> </a:t>
            </a:r>
            <a:r>
              <a:rPr lang="ar-SA" dirty="0">
                <a:cs typeface="+mj-cs"/>
              </a:rPr>
              <a:t>أو ملف غير مضغوط بالإضافة إلى نسخة مضغوطة للعرض.</a:t>
            </a:r>
          </a:p>
          <a:p>
            <a:pPr algn="r" rtl="1">
              <a:lnSpc>
                <a:spcPct val="200000"/>
              </a:lnSpc>
            </a:pPr>
            <a:r>
              <a:rPr lang="ar-SA" b="1" dirty="0">
                <a:cs typeface="+mj-cs"/>
              </a:rPr>
              <a:t>اجعل إعدادات الصوت معيارية عند 48 </a:t>
            </a:r>
            <a:r>
              <a:rPr lang="en-US" b="1" dirty="0">
                <a:cs typeface="+mj-cs"/>
              </a:rPr>
              <a:t>kHz</a:t>
            </a:r>
            <a:r>
              <a:rPr lang="en-US" dirty="0">
                <a:cs typeface="+mj-cs"/>
              </a:rPr>
              <a:t> </a:t>
            </a:r>
            <a:r>
              <a:rPr lang="ar-SA" dirty="0">
                <a:cs typeface="+mj-cs"/>
              </a:rPr>
              <a:t>لأن معظم الفيديوهات المهنية تستخدمها.</a:t>
            </a:r>
          </a:p>
          <a:p>
            <a:pPr algn="r" rtl="1">
              <a:lnSpc>
                <a:spcPct val="200000"/>
              </a:lnSpc>
            </a:pPr>
            <a:r>
              <a:rPr lang="ar-SA" b="1" dirty="0">
                <a:cs typeface="+mj-cs"/>
              </a:rPr>
              <a:t>عند العمل على مشروع ثقيل (4</a:t>
            </a:r>
            <a:r>
              <a:rPr lang="en-US" b="1" dirty="0">
                <a:cs typeface="+mj-cs"/>
              </a:rPr>
              <a:t>K، </a:t>
            </a:r>
            <a:r>
              <a:rPr lang="ar-SA" b="1" dirty="0">
                <a:cs typeface="+mj-cs"/>
              </a:rPr>
              <a:t>مؤثرات كثيرة):</a:t>
            </a:r>
            <a:r>
              <a:rPr lang="ar-SA" dirty="0">
                <a:cs typeface="+mj-cs"/>
              </a:rPr>
              <a:t> فعّل بروكسي </a:t>
            </a:r>
            <a:r>
              <a:rPr lang="en-US" dirty="0">
                <a:cs typeface="+mj-cs"/>
              </a:rPr>
              <a:t>Proxy </a:t>
            </a:r>
            <a:r>
              <a:rPr lang="ar-SA" dirty="0">
                <a:cs typeface="+mj-cs"/>
              </a:rPr>
              <a:t>لتحسين أداء التشغيل أثناء المونتاج ثم استبدل بالملفات الأصلية عند التصدير.</a:t>
            </a:r>
          </a:p>
        </p:txBody>
      </p:sp>
      <p:sp>
        <p:nvSpPr>
          <p:cNvPr id="14" name="TextBox 13">
            <a:extLst>
              <a:ext uri="{FF2B5EF4-FFF2-40B4-BE49-F238E27FC236}">
                <a16:creationId xmlns:a16="http://schemas.microsoft.com/office/drawing/2014/main" id="{79E90B98-A93A-F563-E77C-1C35466F1F67}"/>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AB4BB157-5D3F-73B6-0353-9323F1298DFE}"/>
              </a:ext>
            </a:extLst>
          </p:cNvPr>
          <p:cNvSpPr txBox="1"/>
          <p:nvPr/>
        </p:nvSpPr>
        <p:spPr>
          <a:xfrm>
            <a:off x="3510528" y="1770228"/>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5</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258633AA-5B6A-6029-5448-A406423A561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5428295" y="1345507"/>
            <a:ext cx="4011034" cy="716350"/>
          </a:xfrm>
          <a:prstGeom prst="rect">
            <a:avLst/>
          </a:prstGeom>
        </p:spPr>
        <p:txBody>
          <a:bodyPr wrap="none">
            <a:spAutoFit/>
          </a:bodyPr>
          <a:lstStyle/>
          <a:p>
            <a:pPr algn="r" rtl="1">
              <a:lnSpc>
                <a:spcPct val="200000"/>
              </a:lnSpc>
            </a:pPr>
            <a:r>
              <a:rPr lang="ar-SA" sz="2400" b="1" dirty="0">
                <a:solidFill>
                  <a:srgbClr val="00B0F0"/>
                </a:solidFill>
              </a:rPr>
              <a:t>نصائح عملية لاختيار التنسيق المناسب</a:t>
            </a:r>
          </a:p>
        </p:txBody>
      </p:sp>
    </p:spTree>
    <p:custDataLst>
      <p:tags r:id="rId1"/>
    </p:custDataLst>
    <p:extLst>
      <p:ext uri="{BB962C8B-B14F-4D97-AF65-F5344CB8AC3E}">
        <p14:creationId xmlns:p14="http://schemas.microsoft.com/office/powerpoint/2010/main" val="2072509123"/>
      </p:ext>
    </p:extLst>
  </p:cSld>
  <p:clrMapOvr>
    <a:masterClrMapping/>
  </p:clrMapOvr>
  <mc:AlternateContent xmlns:mc="http://schemas.openxmlformats.org/markup-compatibility/2006" xmlns:p14="http://schemas.microsoft.com/office/powerpoint/2010/main">
    <mc:Choice Requires="p14">
      <p:transition p14:dur="0" advTm="79477"/>
    </mc:Choice>
    <mc:Fallback xmlns="">
      <p:transition advTm="794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1EF03-7733-DEA9-1B99-27B836437B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97724F4-C0E7-B7EB-2D20-ED98890E6F0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7CE97791-8255-96DC-D58E-91959DD261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2C7B3F9-5BD0-4C7D-3BCE-836A817B61EA}"/>
              </a:ext>
            </a:extLst>
          </p:cNvPr>
          <p:cNvSpPr txBox="1"/>
          <p:nvPr/>
        </p:nvSpPr>
        <p:spPr>
          <a:xfrm>
            <a:off x="7846003" y="1708321"/>
            <a:ext cx="1813318"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خاتمة المحاضرة</a:t>
            </a:r>
          </a:p>
        </p:txBody>
      </p:sp>
      <p:pic>
        <p:nvPicPr>
          <p:cNvPr id="9" name="Graphic 21">
            <a:extLst>
              <a:ext uri="{FF2B5EF4-FFF2-40B4-BE49-F238E27FC236}">
                <a16:creationId xmlns:a16="http://schemas.microsoft.com/office/drawing/2014/main" id="{FCE358F8-1FA8-A99F-F765-BAE018C1DD7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extLst>
      <p:ext uri="{BB962C8B-B14F-4D97-AF65-F5344CB8AC3E}">
        <p14:creationId xmlns:p14="http://schemas.microsoft.com/office/powerpoint/2010/main" val="2123679183"/>
      </p:ext>
    </p:extLst>
  </p:cSld>
  <p:clrMapOvr>
    <a:masterClrMapping/>
  </p:clrMapOvr>
  <mc:AlternateContent xmlns:mc="http://schemas.openxmlformats.org/markup-compatibility/2006" xmlns:p14="http://schemas.microsoft.com/office/powerpoint/2010/main">
    <mc:Choice Requires="p14">
      <p:transition p14:dur="0" advTm="8053"/>
    </mc:Choice>
    <mc:Fallback xmlns="">
      <p:transition advTm="80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430415" cy="1633530"/>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خاتمة المحاضرة</a:t>
            </a: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707886"/>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smtClean="0">
                <a:solidFill>
                  <a:prstClr val="white"/>
                </a:solidFill>
                <a:latin typeface="Times New Roman" pitchFamily="18" charset="0"/>
                <a:cs typeface="Times New Roman" pitchFamily="18" charset="0"/>
              </a:rPr>
              <a:t>5</a:t>
            </a:r>
            <a:r>
              <a:rPr lang="en-US" sz="2000" dirty="0" smtClean="0">
                <a:solidFill>
                  <a:prstClr val="white"/>
                </a:solidFill>
                <a:latin typeface="Times New Roman" pitchFamily="18" charset="0"/>
                <a:cs typeface="Times New Roman" pitchFamily="18" charset="0"/>
              </a:rPr>
              <a:t> </a:t>
            </a:r>
            <a:endParaRPr lang="en-US" sz="2000" dirty="0">
              <a:solidFill>
                <a:prstClr val="white"/>
              </a:solidFill>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385474" y="2323527"/>
            <a:ext cx="8588367" cy="4401205"/>
          </a:xfrm>
          <a:prstGeom prst="rect">
            <a:avLst/>
          </a:prstGeom>
        </p:spPr>
        <p:txBody>
          <a:bodyPr wrap="square">
            <a:spAutoFit/>
          </a:bodyPr>
          <a:lstStyle/>
          <a:p>
            <a:pPr algn="r" rtl="1">
              <a:lnSpc>
                <a:spcPct val="200000"/>
              </a:lnSpc>
            </a:pPr>
            <a:r>
              <a:rPr lang="ar-SA" sz="2000" dirty="0">
                <a:cs typeface="+mj-cs"/>
              </a:rPr>
              <a:t>إن برامج المونتاج الرقمي ليست مجرد أدوات تقنية، بل هي </a:t>
            </a:r>
            <a:r>
              <a:rPr lang="ar-SA" sz="2000" b="1" dirty="0">
                <a:cs typeface="+mj-cs"/>
              </a:rPr>
              <a:t>وسيلة للتعبير الفني والإبداع البصري</a:t>
            </a:r>
            <a:r>
              <a:rPr lang="ar-SA" sz="2000" dirty="0">
                <a:cs typeface="+mj-cs"/>
              </a:rPr>
              <a:t>. فالمونتير الناجح لا يقتصر دوره على ترتيب اللقطات، بل يمتد ليصبح شريكًا في بناء الرسالة الإعلامية وصياغة المعنى البصري.</a:t>
            </a:r>
            <a:br>
              <a:rPr lang="ar-SA" sz="2000" dirty="0">
                <a:cs typeface="+mj-cs"/>
              </a:rPr>
            </a:br>
            <a:r>
              <a:rPr lang="ar-SA" sz="2000" dirty="0">
                <a:cs typeface="+mj-cs"/>
              </a:rPr>
              <a:t>ومن خلال إتقان بيئة العمل داخل البرامج وفهم تنسيقات الفيديو ومعايير الجودة، يصبح الطالب قادرًا على </a:t>
            </a:r>
            <a:r>
              <a:rPr lang="ar-SA" sz="2000" b="1" dirty="0">
                <a:cs typeface="+mj-cs"/>
              </a:rPr>
              <a:t>إنتاج أعمال احترافية</a:t>
            </a:r>
            <a:r>
              <a:rPr lang="ar-SA" sz="2000" dirty="0">
                <a:cs typeface="+mj-cs"/>
              </a:rPr>
              <a:t> تراعي الجوانب التقنية والجمالية في آنٍ واحد.</a:t>
            </a:r>
          </a:p>
          <a:p>
            <a:pPr algn="r" rtl="1">
              <a:lnSpc>
                <a:spcPct val="200000"/>
              </a:lnSpc>
            </a:pPr>
            <a:r>
              <a:rPr lang="ar-SA" sz="2000" dirty="0">
                <a:cs typeface="+mj-cs"/>
              </a:rPr>
              <a:t>ختامًا، فإن تعلم المونتاج الرقمي يحتاج إلى </a:t>
            </a:r>
            <a:r>
              <a:rPr lang="ar-SA" sz="2000" b="1" dirty="0">
                <a:cs typeface="+mj-cs"/>
              </a:rPr>
              <a:t>ممارسة مستمرة وتجريب دائم</a:t>
            </a:r>
            <a:r>
              <a:rPr lang="ar-SA" sz="2000" dirty="0">
                <a:cs typeface="+mj-cs"/>
              </a:rPr>
              <a:t>، فالإبداع لا يتحقق إلا عندما تتكامل </a:t>
            </a:r>
            <a:r>
              <a:rPr lang="ar-SA" sz="2000" b="1" dirty="0">
                <a:cs typeface="+mj-cs"/>
              </a:rPr>
              <a:t>المهارة التقنية</a:t>
            </a:r>
            <a:r>
              <a:rPr lang="ar-SA" sz="2000" dirty="0">
                <a:cs typeface="+mj-cs"/>
              </a:rPr>
              <a:t> مع </a:t>
            </a:r>
            <a:r>
              <a:rPr lang="ar-SA" sz="2000" b="1" dirty="0">
                <a:cs typeface="+mj-cs"/>
              </a:rPr>
              <a:t>الذوق الفني والرؤية الإبداعية</a:t>
            </a:r>
            <a:r>
              <a:rPr lang="ar-SA" sz="2000" dirty="0">
                <a:cs typeface="+mj-cs"/>
              </a:rPr>
              <a:t>.</a:t>
            </a:r>
          </a:p>
        </p:txBody>
      </p:sp>
    </p:spTree>
    <p:extLst>
      <p:ext uri="{BB962C8B-B14F-4D97-AF65-F5344CB8AC3E}">
        <p14:creationId xmlns:p14="http://schemas.microsoft.com/office/powerpoint/2010/main" val="1553126120"/>
      </p:ext>
    </p:extLst>
  </p:cSld>
  <p:clrMapOvr>
    <a:masterClrMapping/>
  </p:clrMapOvr>
  <mc:AlternateContent xmlns:mc="http://schemas.openxmlformats.org/markup-compatibility/2006" xmlns:p14="http://schemas.microsoft.com/office/powerpoint/2010/main">
    <mc:Choice Requires="p14">
      <p:transition p14:dur="0" advTm="59426"/>
    </mc:Choice>
    <mc:Fallback xmlns="">
      <p:transition advTm="5942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88-8EA8-88E5-7DC1-4886E73ABE73}"/>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28C6859E-A858-2A18-48FD-59486B5605D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3390B0C2-0822-8722-AE06-E4BC4A99C4AB}"/>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61546" y="1335074"/>
            <a:ext cx="3320009" cy="2487669"/>
          </a:xfrm>
          <a:prstGeom prst="rect">
            <a:avLst/>
          </a:prstGeom>
        </p:spPr>
      </p:pic>
      <p:sp>
        <p:nvSpPr>
          <p:cNvPr id="2" name="Right Triangle 1">
            <a:extLst>
              <a:ext uri="{FF2B5EF4-FFF2-40B4-BE49-F238E27FC236}">
                <a16:creationId xmlns:a16="http://schemas.microsoft.com/office/drawing/2014/main" id="{DFC200DE-874F-6341-5506-C4575C93DA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6FA2EF-05F1-1250-8EAB-282880387F7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D04069-9945-7496-DF60-D65A6C62AF97}"/>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Simplified Arabic" pitchFamily="18" charset="-78"/>
                <a:cs typeface="Simplified Arabic" pitchFamily="18" charset="-78"/>
              </a:rPr>
              <a:t>مراجع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9E4E0558-3B00-E843-8311-108EF5D7FC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2B9FA4-83FE-3637-6EE8-D8887D38BB07}"/>
              </a:ext>
            </a:extLst>
          </p:cNvPr>
          <p:cNvSpPr txBox="1"/>
          <p:nvPr/>
        </p:nvSpPr>
        <p:spPr>
          <a:xfrm>
            <a:off x="3670820" y="2574136"/>
            <a:ext cx="8417320" cy="369332"/>
          </a:xfrm>
          <a:prstGeom prst="rect">
            <a:avLst/>
          </a:prstGeom>
          <a:noFill/>
        </p:spPr>
        <p:txBody>
          <a:bodyPr wrap="square" rtlCol="0">
            <a:spAutoFit/>
          </a:bodyPr>
          <a:lstStyle/>
          <a:p>
            <a:pPr marL="342900" indent="-342900">
              <a:buFont typeface="Arial" panose="020B0604020202020204" pitchFamily="34" charset="0"/>
              <a:buChar char="•"/>
            </a:pPr>
            <a:endParaRPr lang="en-US" dirty="0">
              <a:cs typeface="+mj-cs"/>
            </a:endParaRPr>
          </a:p>
        </p:txBody>
      </p:sp>
      <p:sp>
        <p:nvSpPr>
          <p:cNvPr id="14" name="TextBox 13">
            <a:extLst>
              <a:ext uri="{FF2B5EF4-FFF2-40B4-BE49-F238E27FC236}">
                <a16:creationId xmlns:a16="http://schemas.microsoft.com/office/drawing/2014/main" id="{3C9A6775-5A22-3217-F0CA-0DE379CB777E}"/>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CC817845-F87A-C84E-BB86-018C130930A5}"/>
              </a:ext>
            </a:extLst>
          </p:cNvPr>
          <p:cNvSpPr txBox="1"/>
          <p:nvPr/>
        </p:nvSpPr>
        <p:spPr>
          <a:xfrm>
            <a:off x="3493676" y="1699898"/>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5</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324892E7-BBD3-7065-1077-9E070CE95CA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381555" y="2104974"/>
            <a:ext cx="8661706" cy="5170646"/>
          </a:xfrm>
          <a:prstGeom prst="rect">
            <a:avLst/>
          </a:prstGeom>
        </p:spPr>
        <p:txBody>
          <a:bodyPr wrap="square">
            <a:spAutoFit/>
          </a:bodyPr>
          <a:lstStyle/>
          <a:p>
            <a:pPr lvl="0" algn="r" rtl="1" eaLnBrk="0" fontAlgn="base" hangingPunct="0">
              <a:lnSpc>
                <a:spcPct val="150000"/>
              </a:lnSpc>
              <a:spcBef>
                <a:spcPct val="0"/>
              </a:spcBef>
              <a:spcAft>
                <a:spcPct val="0"/>
              </a:spcAft>
              <a:buFontTx/>
              <a:buChar char="•"/>
            </a:pPr>
            <a:r>
              <a:rPr lang="ar-SA" altLang="en-US" sz="2000" dirty="0">
                <a:latin typeface="Arial" panose="020B0604020202020204" pitchFamily="34" charset="0"/>
              </a:rPr>
              <a:t>عبد الرحمن، </a:t>
            </a:r>
            <a:r>
              <a:rPr lang="ar-SA" altLang="en-US" sz="2000" dirty="0" smtClean="0">
                <a:latin typeface="Arial" panose="020B0604020202020204" pitchFamily="34" charset="0"/>
              </a:rPr>
              <a:t>أحمد</a:t>
            </a:r>
            <a:r>
              <a:rPr lang="en-US" altLang="en-US" sz="2000" dirty="0" smtClean="0">
                <a:latin typeface="Arial" panose="020B0604020202020204" pitchFamily="34" charset="0"/>
                <a:cs typeface="Arial" panose="020B0604020202020204" pitchFamily="34" charset="0"/>
              </a:rPr>
              <a:t> </a:t>
            </a:r>
            <a:r>
              <a:rPr lang="ar-SA" altLang="en-US" sz="2000" dirty="0" smtClean="0">
                <a:latin typeface="Arial" panose="020B0604020202020204" pitchFamily="34" charset="0"/>
                <a:cs typeface="Arial" panose="020B0604020202020204" pitchFamily="34" charset="0"/>
              </a:rPr>
              <a:t>(2021)</a:t>
            </a:r>
            <a:r>
              <a:rPr lang="ar-SA" altLang="en-US" sz="2000" i="1" dirty="0" smtClean="0">
                <a:latin typeface="Arial" panose="020B0604020202020204" pitchFamily="34" charset="0"/>
              </a:rPr>
              <a:t>أساسيات </a:t>
            </a:r>
            <a:r>
              <a:rPr lang="ar-SA" altLang="en-US" sz="2000" i="1" dirty="0">
                <a:latin typeface="Arial" panose="020B0604020202020204" pitchFamily="34" charset="0"/>
              </a:rPr>
              <a:t>المونتاج التلفزيوني والرقمي</a:t>
            </a:r>
            <a:r>
              <a:rPr lang="en-US" altLang="en-US" sz="2000" dirty="0">
                <a:latin typeface="Arial" panose="020B0604020202020204" pitchFamily="34" charset="0"/>
              </a:rPr>
              <a:t>. </a:t>
            </a:r>
            <a:r>
              <a:rPr lang="ar-SA" altLang="en-US" sz="2000" dirty="0">
                <a:latin typeface="Arial" panose="020B0604020202020204" pitchFamily="34" charset="0"/>
              </a:rPr>
              <a:t>القاهرة: دار الفكر العربي</a:t>
            </a:r>
            <a:r>
              <a:rPr lang="en-US" altLang="en-US" sz="2000" dirty="0">
                <a:latin typeface="Arial" panose="020B0604020202020204" pitchFamily="34" charset="0"/>
              </a:rPr>
              <a:t>.</a:t>
            </a:r>
          </a:p>
          <a:p>
            <a:pPr lvl="0" algn="r" rtl="1" eaLnBrk="0" fontAlgn="base" hangingPunct="0">
              <a:lnSpc>
                <a:spcPct val="150000"/>
              </a:lnSpc>
              <a:spcBef>
                <a:spcPct val="0"/>
              </a:spcBef>
              <a:spcAft>
                <a:spcPct val="0"/>
              </a:spcAft>
              <a:buFontTx/>
              <a:buChar char="•"/>
            </a:pPr>
            <a:r>
              <a:rPr lang="ar-SA" altLang="en-US" sz="2000" dirty="0">
                <a:latin typeface="Arial" panose="020B0604020202020204" pitchFamily="34" charset="0"/>
              </a:rPr>
              <a:t>الصالح، </a:t>
            </a:r>
            <a:r>
              <a:rPr lang="ar-SA" altLang="en-US" sz="2000" dirty="0" smtClean="0">
                <a:latin typeface="Arial" panose="020B0604020202020204" pitchFamily="34" charset="0"/>
              </a:rPr>
              <a:t>محمد</a:t>
            </a:r>
            <a:r>
              <a:rPr lang="en-US" altLang="en-US" sz="2000" dirty="0" smtClean="0">
                <a:latin typeface="Arial" panose="020B0604020202020204" pitchFamily="34" charset="0"/>
                <a:cs typeface="Arial" panose="020B0604020202020204" pitchFamily="34" charset="0"/>
              </a:rPr>
              <a:t> </a:t>
            </a:r>
            <a:r>
              <a:rPr lang="ar-SA" altLang="en-US" sz="2000" dirty="0" smtClean="0">
                <a:latin typeface="Arial" panose="020B0604020202020204" pitchFamily="34" charset="0"/>
              </a:rPr>
              <a:t>(2020)</a:t>
            </a:r>
            <a:r>
              <a:rPr lang="en-US" altLang="en-US" sz="2000" dirty="0" smtClean="0">
                <a:latin typeface="Arial" panose="020B0604020202020204" pitchFamily="34" charset="0"/>
                <a:cs typeface="Arial" panose="020B0604020202020204" pitchFamily="34" charset="0"/>
              </a:rPr>
              <a:t> </a:t>
            </a:r>
            <a:r>
              <a:rPr lang="ar-SA" altLang="en-US" sz="2000" i="1" dirty="0">
                <a:latin typeface="Arial" panose="020B0604020202020204" pitchFamily="34" charset="0"/>
              </a:rPr>
              <a:t>تقنيات التصوير والإنتاج الرقمي</a:t>
            </a:r>
            <a:r>
              <a:rPr lang="en-US" altLang="en-US" sz="2000" dirty="0">
                <a:latin typeface="Arial" panose="020B0604020202020204" pitchFamily="34" charset="0"/>
              </a:rPr>
              <a:t>. </a:t>
            </a:r>
            <a:r>
              <a:rPr lang="ar-SA" altLang="en-US" sz="2000" dirty="0">
                <a:latin typeface="Arial" panose="020B0604020202020204" pitchFamily="34" charset="0"/>
              </a:rPr>
              <a:t>الرياض: جامعة الملك سعود</a:t>
            </a:r>
            <a:r>
              <a:rPr lang="en-US" altLang="en-US" sz="2000" dirty="0">
                <a:latin typeface="Arial" panose="020B0604020202020204" pitchFamily="34" charset="0"/>
              </a:rPr>
              <a:t>.</a:t>
            </a:r>
          </a:p>
          <a:p>
            <a:pPr lvl="0" algn="r" rtl="1" eaLnBrk="0" fontAlgn="base" hangingPunct="0">
              <a:lnSpc>
                <a:spcPct val="150000"/>
              </a:lnSpc>
              <a:spcBef>
                <a:spcPct val="0"/>
              </a:spcBef>
              <a:spcAft>
                <a:spcPct val="0"/>
              </a:spcAft>
              <a:buFontTx/>
              <a:buChar char="•"/>
            </a:pPr>
            <a:r>
              <a:rPr lang="ar-SA" altLang="en-US" sz="2000" dirty="0">
                <a:latin typeface="Arial" panose="020B0604020202020204" pitchFamily="34" charset="0"/>
              </a:rPr>
              <a:t>محمود، حسام الدين</a:t>
            </a:r>
            <a:r>
              <a:rPr lang="en-US" altLang="en-US" sz="2000" dirty="0" smtClean="0">
                <a:latin typeface="Arial" panose="020B0604020202020204" pitchFamily="34" charset="0"/>
                <a:cs typeface="Arial" panose="020B0604020202020204" pitchFamily="34" charset="0"/>
              </a:rPr>
              <a:t>.</a:t>
            </a:r>
            <a:r>
              <a:rPr lang="ar-SA" altLang="en-US" sz="2000" dirty="0" smtClean="0">
                <a:latin typeface="Arial" panose="020B0604020202020204" pitchFamily="34" charset="0"/>
                <a:cs typeface="Arial" panose="020B0604020202020204" pitchFamily="34" charset="0"/>
              </a:rPr>
              <a:t>(2019)</a:t>
            </a:r>
            <a:r>
              <a:rPr lang="en-US" altLang="en-US" sz="2000" dirty="0" smtClean="0">
                <a:latin typeface="Arial" panose="020B0604020202020204" pitchFamily="34" charset="0"/>
                <a:cs typeface="Arial" panose="020B0604020202020204" pitchFamily="34" charset="0"/>
              </a:rPr>
              <a:t> </a:t>
            </a:r>
            <a:r>
              <a:rPr lang="ar-SA" altLang="en-US" sz="2000" i="1" dirty="0" smtClean="0">
                <a:latin typeface="Arial" panose="020B0604020202020204" pitchFamily="34" charset="0"/>
              </a:rPr>
              <a:t>المونتاج </a:t>
            </a:r>
            <a:r>
              <a:rPr lang="ar-SA" altLang="en-US" sz="2000" i="1" dirty="0">
                <a:latin typeface="Arial" panose="020B0604020202020204" pitchFamily="34" charset="0"/>
              </a:rPr>
              <a:t>التلفزيوني والسينمائي: الأسس والتطبيقات</a:t>
            </a:r>
            <a:r>
              <a:rPr lang="en-US" altLang="en-US" sz="2000" dirty="0">
                <a:latin typeface="Arial" panose="020B0604020202020204" pitchFamily="34" charset="0"/>
              </a:rPr>
              <a:t>. </a:t>
            </a:r>
            <a:r>
              <a:rPr lang="ar-SA" altLang="en-US" sz="2000" dirty="0">
                <a:latin typeface="Arial" panose="020B0604020202020204" pitchFamily="34" charset="0"/>
              </a:rPr>
              <a:t>عمان: دار صفاء للنشر والتوزيع</a:t>
            </a:r>
            <a:r>
              <a:rPr lang="en-US" altLang="en-US" sz="2000" dirty="0">
                <a:latin typeface="Arial" panose="020B0604020202020204" pitchFamily="34" charset="0"/>
              </a:rPr>
              <a:t>.</a:t>
            </a:r>
          </a:p>
          <a:p>
            <a:pPr lvl="0" algn="r" rtl="1" eaLnBrk="0" fontAlgn="base" hangingPunct="0">
              <a:lnSpc>
                <a:spcPct val="150000"/>
              </a:lnSpc>
              <a:spcBef>
                <a:spcPct val="0"/>
              </a:spcBef>
              <a:spcAft>
                <a:spcPct val="0"/>
              </a:spcAft>
              <a:buFontTx/>
              <a:buChar char="•"/>
            </a:pPr>
            <a:r>
              <a:rPr lang="ar-SA" altLang="en-US" sz="2000" dirty="0">
                <a:latin typeface="Arial" panose="020B0604020202020204" pitchFamily="34" charset="0"/>
              </a:rPr>
              <a:t>عبد اللطيف، </a:t>
            </a:r>
            <a:r>
              <a:rPr lang="ar-SA" altLang="en-US" sz="2000" dirty="0" smtClean="0">
                <a:latin typeface="Arial" panose="020B0604020202020204" pitchFamily="34" charset="0"/>
              </a:rPr>
              <a:t>عادل</a:t>
            </a:r>
            <a:r>
              <a:rPr lang="ar-SA" altLang="en-US" sz="2000" dirty="0" smtClean="0">
                <a:latin typeface="Arial" panose="020B0604020202020204" pitchFamily="34" charset="0"/>
                <a:cs typeface="Arial" panose="020B0604020202020204" pitchFamily="34" charset="0"/>
              </a:rPr>
              <a:t>(2022)</a:t>
            </a:r>
            <a:r>
              <a:rPr lang="en-US" altLang="en-US" sz="2000" dirty="0" smtClean="0">
                <a:latin typeface="Arial" panose="020B0604020202020204" pitchFamily="34" charset="0"/>
                <a:cs typeface="Arial" panose="020B0604020202020204" pitchFamily="34" charset="0"/>
              </a:rPr>
              <a:t> </a:t>
            </a:r>
            <a:r>
              <a:rPr lang="ar-SA" altLang="en-US" sz="2000" i="1" dirty="0">
                <a:latin typeface="Arial" panose="020B0604020202020204" pitchFamily="34" charset="0"/>
              </a:rPr>
              <a:t>دليل المونتير: من الفكرة إلى التصدير النهائي</a:t>
            </a:r>
            <a:r>
              <a:rPr lang="en-US" altLang="en-US" sz="2000" dirty="0">
                <a:latin typeface="Arial" panose="020B0604020202020204" pitchFamily="34" charset="0"/>
              </a:rPr>
              <a:t>. </a:t>
            </a:r>
            <a:r>
              <a:rPr lang="ar-SA" altLang="en-US" sz="2000" dirty="0">
                <a:latin typeface="Arial" panose="020B0604020202020204" pitchFamily="34" charset="0"/>
              </a:rPr>
              <a:t>القاهرة: الهيئة العامة لقصور الثقافة</a:t>
            </a:r>
            <a:r>
              <a:rPr lang="en-US" altLang="en-US" sz="2000" dirty="0">
                <a:latin typeface="Arial" panose="020B0604020202020204" pitchFamily="34" charset="0"/>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en-US" altLang="en-US" sz="2000" dirty="0" smtClean="0">
                <a:latin typeface="Arial" panose="020B0604020202020204" pitchFamily="34" charset="0"/>
                <a:cs typeface="+mj-cs"/>
                <a:hlinkClick r:id="rId6"/>
              </a:rPr>
              <a:t>https</a:t>
            </a:r>
            <a:r>
              <a:rPr lang="en-US" altLang="en-US" sz="2000" dirty="0">
                <a:latin typeface="Arial" panose="020B0604020202020204" pitchFamily="34" charset="0"/>
                <a:cs typeface="+mj-cs"/>
                <a:hlinkClick r:id="rId6"/>
              </a:rPr>
              <a:t>://</a:t>
            </a:r>
            <a:r>
              <a:rPr lang="en-US" altLang="en-US" sz="2000" dirty="0" smtClean="0">
                <a:latin typeface="Arial" panose="020B0604020202020204" pitchFamily="34" charset="0"/>
                <a:cs typeface="+mj-cs"/>
                <a:hlinkClick r:id="rId6"/>
              </a:rPr>
              <a:t>www.sony-mea.com/ar/electronics/support/articles/00154987</a:t>
            </a:r>
            <a:r>
              <a:rPr lang="ar-SA" altLang="en-US" sz="2000" dirty="0" smtClean="0">
                <a:latin typeface="Arial" panose="020B0604020202020204" pitchFamily="34" charset="0"/>
                <a:cs typeface="+mj-cs"/>
              </a:rPr>
              <a:t> صيغ الفيديو </a:t>
            </a:r>
          </a:p>
          <a:p>
            <a:pPr marL="342900" indent="-342900" algn="r" rtl="1" eaLnBrk="0" fontAlgn="base" hangingPunct="0">
              <a:lnSpc>
                <a:spcPct val="150000"/>
              </a:lnSpc>
              <a:spcBef>
                <a:spcPct val="0"/>
              </a:spcBef>
              <a:spcAft>
                <a:spcPct val="0"/>
              </a:spcAft>
              <a:buFont typeface="Arial" panose="020B0604020202020204" pitchFamily="34" charset="0"/>
              <a:buChar char="•"/>
            </a:pPr>
            <a:r>
              <a:rPr lang="en-US" altLang="en-US" sz="2000" dirty="0">
                <a:latin typeface="Arial" panose="020B0604020202020204" pitchFamily="34" charset="0"/>
                <a:cs typeface="+mj-cs"/>
                <a:hlinkClick r:id="rId7"/>
              </a:rPr>
              <a:t>https://</a:t>
            </a:r>
            <a:r>
              <a:rPr lang="en-US" altLang="en-US" sz="2000" dirty="0" smtClean="0">
                <a:latin typeface="Arial" panose="020B0604020202020204" pitchFamily="34" charset="0"/>
                <a:cs typeface="+mj-cs"/>
                <a:hlinkClick r:id="rId7"/>
              </a:rPr>
              <a:t>docs.picsart.io/docs/photo-video-editor-video-formats</a:t>
            </a:r>
            <a:r>
              <a:rPr lang="ar-SA" altLang="en-US" sz="2000" dirty="0" smtClean="0">
                <a:latin typeface="Arial" panose="020B0604020202020204" pitchFamily="34" charset="0"/>
                <a:cs typeface="+mj-cs"/>
                <a:hlinkClick r:id="rId7"/>
              </a:rPr>
              <a:t> </a:t>
            </a:r>
            <a:r>
              <a:rPr lang="en-US" altLang="en-US" sz="2000" dirty="0" smtClean="0">
                <a:latin typeface="Arial" panose="020B0604020202020204" pitchFamily="34" charset="0"/>
                <a:cs typeface="+mj-cs"/>
                <a:hlinkClick r:id="rId7"/>
              </a:rPr>
              <a:t>understanding-mov-mp4-avi-and-mkv</a:t>
            </a:r>
            <a:r>
              <a:rPr lang="en-US" altLang="en-US" sz="2000" dirty="0" smtClean="0">
                <a:latin typeface="Arial" panose="020B0604020202020204" pitchFamily="34" charset="0"/>
                <a:cs typeface="+mj-cs"/>
              </a:rPr>
              <a:t>.</a:t>
            </a:r>
            <a:r>
              <a:rPr lang="ar-SA" altLang="en-US" sz="2000" dirty="0" smtClean="0">
                <a:latin typeface="Arial" panose="020B0604020202020204" pitchFamily="34" charset="0"/>
                <a:cs typeface="+mj-cs"/>
              </a:rPr>
              <a:t>  </a:t>
            </a:r>
            <a:r>
              <a:rPr lang="en-US" b="1" dirty="0" smtClean="0"/>
              <a:t>Video </a:t>
            </a:r>
            <a:r>
              <a:rPr lang="en-US" b="1" dirty="0"/>
              <a:t>Formats</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smtClean="0">
                <a:latin typeface="Arial" panose="020B0604020202020204" pitchFamily="34" charset="0"/>
                <a:cs typeface="+mj-cs"/>
              </a:rPr>
              <a:t> </a:t>
            </a:r>
            <a:endParaRPr lang="en-US" altLang="en-US" sz="2000" dirty="0">
              <a:latin typeface="Arial" panose="020B0604020202020204" pitchFamily="34" charset="0"/>
              <a:cs typeface="+mj-cs"/>
            </a:endParaRPr>
          </a:p>
        </p:txBody>
      </p:sp>
    </p:spTree>
    <p:custDataLst>
      <p:tags r:id="rId1"/>
    </p:custDataLst>
    <p:extLst>
      <p:ext uri="{BB962C8B-B14F-4D97-AF65-F5344CB8AC3E}">
        <p14:creationId xmlns:p14="http://schemas.microsoft.com/office/powerpoint/2010/main" val="1781832544"/>
      </p:ext>
    </p:extLst>
  </p:cSld>
  <p:clrMapOvr>
    <a:masterClrMapping/>
  </p:clrMapOvr>
  <mc:AlternateContent xmlns:mc="http://schemas.openxmlformats.org/markup-compatibility/2006" xmlns:p14="http://schemas.microsoft.com/office/powerpoint/2010/main">
    <mc:Choice Requires="p14">
      <p:transition p14:dur="0" advTm="30101"/>
    </mc:Choice>
    <mc:Fallback xmlns="">
      <p:transition advTm="301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7"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202CC539-35BE-E66A-A4F2-68A4AAF5FB0B}"/>
              </a:ext>
            </a:extLst>
          </p:cNvPr>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advTm="15831"/>
    </mc:Choice>
    <mc:Fallback xmlns="">
      <p:transition advTm="15831"/>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ags/tag3.xml><?xml version="1.0" encoding="utf-8"?>
<p:tagLst xmlns:a="http://schemas.openxmlformats.org/drawingml/2006/main" xmlns:r="http://schemas.openxmlformats.org/officeDocument/2006/relationships" xmlns:p="http://schemas.openxmlformats.org/presentationml/2006/main">
  <p:tag name="TIMING" val="|15.8"/>
</p:tagLst>
</file>

<file path=ppt/tags/tag4.xml><?xml version="1.0" encoding="utf-8"?>
<p:tagLst xmlns:a="http://schemas.openxmlformats.org/drawingml/2006/main" xmlns:r="http://schemas.openxmlformats.org/officeDocument/2006/relationships" xmlns:p="http://schemas.openxmlformats.org/presentationml/2006/main">
  <p:tag name="TIMING" val="|2"/>
</p:tagLst>
</file>

<file path=ppt/tags/tag5.xml><?xml version="1.0" encoding="utf-8"?>
<p:tagLst xmlns:a="http://schemas.openxmlformats.org/drawingml/2006/main" xmlns:r="http://schemas.openxmlformats.org/officeDocument/2006/relationships" xmlns:p="http://schemas.openxmlformats.org/presentationml/2006/main">
  <p:tag name="TIMING" val="|2"/>
</p:tagLst>
</file>

<file path=ppt/tags/tag6.xml><?xml version="1.0" encoding="utf-8"?>
<p:tagLst xmlns:a="http://schemas.openxmlformats.org/drawingml/2006/main" xmlns:r="http://schemas.openxmlformats.org/officeDocument/2006/relationships" xmlns:p="http://schemas.openxmlformats.org/presentationml/2006/main">
  <p:tag name="TIMING" val="|8.5"/>
</p:tagLst>
</file>

<file path=ppt/tags/tag7.xml><?xml version="1.0" encoding="utf-8"?>
<p:tagLst xmlns:a="http://schemas.openxmlformats.org/drawingml/2006/main" xmlns:r="http://schemas.openxmlformats.org/officeDocument/2006/relationships" xmlns:p="http://schemas.openxmlformats.org/presentationml/2006/main">
  <p:tag name="TIMING" val="|15.8"/>
</p:tagLst>
</file>

<file path=ppt/tags/tag8.xml><?xml version="1.0" encoding="utf-8"?>
<p:tagLst xmlns:a="http://schemas.openxmlformats.org/drawingml/2006/main" xmlns:r="http://schemas.openxmlformats.org/officeDocument/2006/relationships" xmlns:p="http://schemas.openxmlformats.org/presentationml/2006/main">
  <p:tag name="TIMING" val="|2.4"/>
</p:tagLst>
</file>

<file path=ppt/tags/tag9.xml><?xml version="1.0" encoding="utf-8"?>
<p:tagLst xmlns:a="http://schemas.openxmlformats.org/drawingml/2006/main" xmlns:r="http://schemas.openxmlformats.org/officeDocument/2006/relationships" xmlns:p="http://schemas.openxmlformats.org/presentationml/2006/main">
  <p:tag name="TIMING" val="|1"/>
</p:tagLst>
</file>

<file path=ppt/tags/tag10.xml><?xml version="1.0" encoding="utf-8"?>
<p:tagLst xmlns:a="http://schemas.openxmlformats.org/drawingml/2006/main" xmlns:r="http://schemas.openxmlformats.org/officeDocument/2006/relationships" xmlns:p="http://schemas.openxmlformats.org/presentationml/2006/main">
  <p:tag name="TIMING" val="|1"/>
</p:tagLst>
</file>

<file path=ppt/tags/tag11.xml><?xml version="1.0" encoding="utf-8"?>
<p:tagLst xmlns:a="http://schemas.openxmlformats.org/drawingml/2006/main" xmlns:r="http://schemas.openxmlformats.org/officeDocument/2006/relationships" xmlns:p="http://schemas.openxmlformats.org/presentationml/2006/main">
  <p:tag name="TIMING" val="|1"/>
</p:tagLst>
</file>

<file path=ppt/tags/tag12.xml><?xml version="1.0" encoding="utf-8"?>
<p:tagLst xmlns:a="http://schemas.openxmlformats.org/drawingml/2006/main" xmlns:r="http://schemas.openxmlformats.org/officeDocument/2006/relationships" xmlns:p="http://schemas.openxmlformats.org/presentationml/2006/main">
  <p:tag name="TIMING" val="|1"/>
</p:tagLst>
</file>

<file path=ppt/tags/tag13.xml><?xml version="1.0" encoding="utf-8"?>
<p:tagLst xmlns:a="http://schemas.openxmlformats.org/drawingml/2006/main" xmlns:r="http://schemas.openxmlformats.org/officeDocument/2006/relationships" xmlns:p="http://schemas.openxmlformats.org/presentationml/2006/main">
  <p:tag name="TIMING" val="|5.4|1.5|77.2|25.5|32.8|39.4|37.8|26.8|56.2"/>
</p:tagLst>
</file>

<file path=ppt/tags/tag14.xml><?xml version="1.0" encoding="utf-8"?>
<p:tagLst xmlns:a="http://schemas.openxmlformats.org/drawingml/2006/main" xmlns:r="http://schemas.openxmlformats.org/officeDocument/2006/relationships" xmlns:p="http://schemas.openxmlformats.org/presentationml/2006/main">
  <p:tag name="TIMING" val="|8.1"/>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1"/>
</p:tagLst>
</file>

<file path=ppt/tags/tag18.xml><?xml version="1.0" encoding="utf-8"?>
<p:tagLst xmlns:a="http://schemas.openxmlformats.org/drawingml/2006/main" xmlns:r="http://schemas.openxmlformats.org/officeDocument/2006/relationships" xmlns:p="http://schemas.openxmlformats.org/presentationml/2006/main">
  <p:tag name="TIMING" val="|1"/>
</p:tagLst>
</file>

<file path=ppt/tags/tag19.xml><?xml version="1.0" encoding="utf-8"?>
<p:tagLst xmlns:a="http://schemas.openxmlformats.org/drawingml/2006/main" xmlns:r="http://schemas.openxmlformats.org/officeDocument/2006/relationships" xmlns:p="http://schemas.openxmlformats.org/presentationml/2006/main">
  <p:tag name="TIMING" val="|1"/>
</p:tagLst>
</file>

<file path=ppt/tags/tag20.xml><?xml version="1.0" encoding="utf-8"?>
<p:tagLst xmlns:a="http://schemas.openxmlformats.org/drawingml/2006/main" xmlns:r="http://schemas.openxmlformats.org/officeDocument/2006/relationships" xmlns:p="http://schemas.openxmlformats.org/presentationml/2006/main">
  <p:tag name="TIMING" val="|8.1"/>
</p:tagLst>
</file>

<file path=ppt/tags/tag21.xml><?xml version="1.0" encoding="utf-8"?>
<p:tagLst xmlns:a="http://schemas.openxmlformats.org/drawingml/2006/main" xmlns:r="http://schemas.openxmlformats.org/officeDocument/2006/relationships" xmlns:p="http://schemas.openxmlformats.org/presentationml/2006/main">
  <p:tag name="TIMING" val="|0.8|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760f475b14f3d41bd2383d391dae48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2b6e5b836c1b99b039135f5c4934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34139C5-0D4C-4605-9F09-238C493B4C4E}"/>
</file>

<file path=customXml/itemProps2.xml><?xml version="1.0" encoding="utf-8"?>
<ds:datastoreItem xmlns:ds="http://schemas.openxmlformats.org/officeDocument/2006/customXml" ds:itemID="{E43B2208-52EF-42CA-B965-3CB7DCC87174}">
  <ds:schemaRefs>
    <ds:schemaRef ds:uri="http://purl.org/dc/terms/"/>
    <ds:schemaRef ds:uri="d13aca44-ef33-4cf4-9980-7f0b00e6eeb9"/>
    <ds:schemaRef ds:uri="http://schemas.openxmlformats.org/package/2006/metadata/core-properties"/>
    <ds:schemaRef ds:uri="http://www.w3.org/XML/1998/namespace"/>
    <ds:schemaRef ds:uri="49100919-8a76-4266-be0c-7dc583902cb4"/>
    <ds:schemaRef ds:uri="http://schemas.microsoft.com/office/2006/documentManagement/types"/>
    <ds:schemaRef ds:uri="http://purl.org/dc/elements/1.1/"/>
    <ds:schemaRef ds:uri="http://purl.org/dc/dcmitype/"/>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78F489A2-DBD6-4160-9924-B654DB4B86E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15201</TotalTime>
  <Words>2304</Words>
  <Application>Microsoft Office PowerPoint</Application>
  <PresentationFormat>Widescreen</PresentationFormat>
  <Paragraphs>291</Paragraphs>
  <Slides>40</Slides>
  <Notes>31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 Soraya</vt:lpstr>
      <vt:lpstr>Abd Elrady Pro</vt:lpstr>
      <vt:lpstr>Alexandria</vt:lpstr>
      <vt:lpstr>Arial</vt:lpstr>
      <vt:lpstr>Calibri</vt:lpstr>
      <vt:lpstr>Calibri Light</vt:lpstr>
      <vt:lpstr>Candara Light</vt:lpstr>
      <vt:lpstr>Roboto Light</vt:lpstr>
      <vt:lpstr>Simplified Arabic</vt:lpstr>
      <vt:lpstr>Tajawal Medium</vt:lpstr>
      <vt:lpstr>The Year of Handicrafts Black</vt:lpstr>
      <vt:lpstr>Times New Roman</vt:lpstr>
      <vt:lpstr>Wide Latin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442</cp:revision>
  <dcterms:created xsi:type="dcterms:W3CDTF">2023-04-29T09:08:23Z</dcterms:created>
  <dcterms:modified xsi:type="dcterms:W3CDTF">2025-10-23T21:26:11Z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