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346" r:id="rId3"/>
    <p:sldId id="295" r:id="rId4"/>
    <p:sldId id="291" r:id="rId5"/>
    <p:sldId id="265" r:id="rId6"/>
    <p:sldId id="347" r:id="rId7"/>
    <p:sldId id="266" r:id="rId8"/>
    <p:sldId id="269" r:id="rId9"/>
    <p:sldId id="268" r:id="rId10"/>
    <p:sldId id="270" r:id="rId11"/>
    <p:sldId id="345" r:id="rId12"/>
    <p:sldId id="267" r:id="rId13"/>
    <p:sldId id="271" r:id="rId14"/>
    <p:sldId id="272" r:id="rId15"/>
    <p:sldId id="273" r:id="rId16"/>
    <p:sldId id="275" r:id="rId17"/>
    <p:sldId id="278" r:id="rId18"/>
    <p:sldId id="297" r:id="rId19"/>
    <p:sldId id="281" r:id="rId20"/>
    <p:sldId id="282" r:id="rId21"/>
    <p:sldId id="299"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686" autoAdjust="0"/>
    <p:restoredTop sz="94660"/>
  </p:normalViewPr>
  <p:slideViewPr>
    <p:cSldViewPr snapToGrid="0">
      <p:cViewPr varScale="1">
        <p:scale>
          <a:sx n="64" d="100"/>
          <a:sy n="64" d="100"/>
        </p:scale>
        <p:origin x="18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en-SA" smtClean="0"/>
              <a:t>05/20/2022</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en-SA" smtClean="0"/>
              <a:t>‹#›</a:t>
            </a:fld>
            <a:endParaRPr lang="en-SA"/>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95d31fb131_0_2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95d31fb131_0_2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60"/>
        <p:cNvGrpSpPr/>
        <p:nvPr/>
      </p:nvGrpSpPr>
      <p:grpSpPr>
        <a:xfrm>
          <a:off x="0" y="0"/>
          <a:ext cx="0" cy="0"/>
          <a:chOff x="0" y="0"/>
          <a:chExt cx="0" cy="0"/>
        </a:xfrm>
      </p:grpSpPr>
      <p:sp>
        <p:nvSpPr>
          <p:cNvPr id="261" name="Google Shape;261;p8"/>
          <p:cNvSpPr txBox="1">
            <a:spLocks noGrp="1"/>
          </p:cNvSpPr>
          <p:nvPr>
            <p:ph type="title"/>
          </p:nvPr>
        </p:nvSpPr>
        <p:spPr>
          <a:xfrm>
            <a:off x="4344633" y="600200"/>
            <a:ext cx="6887200" cy="5454400"/>
          </a:xfrm>
          <a:prstGeom prst="rect">
            <a:avLst/>
          </a:prstGeom>
        </p:spPr>
        <p:txBody>
          <a:bodyPr spcFirstLastPara="1" wrap="square" lIns="91425" tIns="91425" rIns="91425" bIns="91425" anchor="ctr" anchorCtr="0">
            <a:noAutofit/>
          </a:bodyPr>
          <a:lstStyle>
            <a:lvl1pPr lvl="0" algn="r">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endParaRPr/>
          </a:p>
        </p:txBody>
      </p:sp>
      <p:sp>
        <p:nvSpPr>
          <p:cNvPr id="262" name="Google Shape;262;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l"/>
            <a:fld id="{00000000-1234-1234-1234-123412341234}" type="slidenum">
              <a:rPr lang="en" smtClean="0"/>
              <a:pPr algn="l"/>
              <a:t>‹#›</a:t>
            </a:fld>
            <a:endParaRPr lang="en"/>
          </a:p>
        </p:txBody>
      </p:sp>
    </p:spTree>
    <p:extLst>
      <p:ext uri="{BB962C8B-B14F-4D97-AF65-F5344CB8AC3E}">
        <p14:creationId xmlns:p14="http://schemas.microsoft.com/office/powerpoint/2010/main" val="522234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7.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17.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7.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7.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17.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7.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7.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7.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112889" y="4025348"/>
            <a:ext cx="6714451" cy="2235107"/>
          </a:xfrm>
          <a:prstGeom prst="rect">
            <a:avLst/>
          </a:prstGeom>
        </p:spPr>
      </p:pic>
      <p:pic>
        <p:nvPicPr>
          <p:cNvPr id="13" name="Picture 12"/>
          <p:cNvPicPr>
            <a:picLocks noChangeAspect="1"/>
          </p:cNvPicPr>
          <p:nvPr/>
        </p:nvPicPr>
        <p:blipFill>
          <a:blip r:embed="rId6"/>
          <a:stretch>
            <a:fillRect/>
          </a:stretch>
        </p:blipFill>
        <p:spPr>
          <a:xfrm>
            <a:off x="6990539" y="4625567"/>
            <a:ext cx="5308004" cy="1034667"/>
          </a:xfrm>
          <a:prstGeom prst="rect">
            <a:avLst/>
          </a:prstGeom>
        </p:spPr>
      </p:pic>
      <p:sp>
        <p:nvSpPr>
          <p:cNvPr id="14" name="TextBox 13"/>
          <p:cNvSpPr txBox="1"/>
          <p:nvPr/>
        </p:nvSpPr>
        <p:spPr>
          <a:xfrm>
            <a:off x="2363524" y="0"/>
            <a:ext cx="3406589" cy="1815882"/>
          </a:xfrm>
          <a:prstGeom prst="rect">
            <a:avLst/>
          </a:prstGeom>
          <a:noFill/>
        </p:spPr>
        <p:txBody>
          <a:bodyPr wrap="square" rtlCol="0">
            <a:spAutoFit/>
          </a:bodyPr>
          <a:lstStyle/>
          <a:p>
            <a:r>
              <a:rPr lang="en-US" sz="4000" dirty="0">
                <a:solidFill>
                  <a:srgbClr val="FF9518"/>
                </a:solidFill>
                <a:latin typeface="Bauhaus 93" pitchFamily="82" charset="77"/>
                <a:cs typeface="Tajawal Medium" panose="00000600000000000000" pitchFamily="2" charset="-78"/>
              </a:rPr>
              <a:t>Academic Staff</a:t>
            </a:r>
          </a:p>
          <a:p>
            <a:r>
              <a:rPr lang="en-US" sz="3200" dirty="0">
                <a:solidFill>
                  <a:srgbClr val="FF9518"/>
                </a:solidFill>
                <a:latin typeface="Bauhaus 93" pitchFamily="82" charset="77"/>
                <a:cs typeface="Tajawal Medium" panose="00000600000000000000" pitchFamily="2" charset="-78"/>
              </a:rPr>
              <a:t>Orientation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835125" y="4709090"/>
            <a:ext cx="5483881" cy="646331"/>
          </a:xfrm>
          <a:prstGeom prst="rect">
            <a:avLst/>
          </a:prstGeom>
          <a:noFill/>
        </p:spPr>
        <p:txBody>
          <a:bodyPr wrap="square" rtlCol="0">
            <a:spAutoFit/>
          </a:bodyPr>
          <a:lstStyle/>
          <a:p>
            <a:pPr lvl="0" algn="r"/>
            <a:r>
              <a:rPr lang="ar-SA" sz="3600" b="1" dirty="0">
                <a:solidFill>
                  <a:srgbClr val="0A1F61"/>
                </a:solidFill>
                <a:latin typeface="Tahoma" panose="020B0604030504040204" pitchFamily="34" charset="0"/>
                <a:ea typeface="Tahoma" panose="020B0604030504040204" pitchFamily="34" charset="0"/>
                <a:cs typeface="Tahoma" panose="020B0604030504040204" pitchFamily="34" charset="0"/>
              </a:rPr>
              <a:t>د/</a:t>
            </a:r>
            <a:r>
              <a:rPr lang="ar-EG" sz="3600" b="1" dirty="0">
                <a:solidFill>
                  <a:srgbClr val="0A1F61"/>
                </a:solidFill>
                <a:latin typeface="Tahoma" panose="020B0604030504040204" pitchFamily="34" charset="0"/>
                <a:ea typeface="Tahoma" panose="020B0604030504040204" pitchFamily="34" charset="0"/>
                <a:cs typeface="Tahoma" panose="020B0604030504040204" pitchFamily="34" charset="0"/>
              </a:rPr>
              <a:t>نائل يسري</a:t>
            </a:r>
            <a:endParaRPr lang="ar-SA" sz="3600" b="1" dirty="0">
              <a:solidFill>
                <a:srgbClr val="0A1F61"/>
              </a:solidFill>
              <a:latin typeface="Tahoma" panose="020B0604030504040204" pitchFamily="34" charset="0"/>
              <a:ea typeface="Tahoma" panose="020B0604030504040204" pitchFamily="34" charset="0"/>
              <a:cs typeface="Tahoma" panose="020B0604030504040204" pitchFamily="34" charset="0"/>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317013" y="3738326"/>
            <a:ext cx="5453100" cy="243793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2"/>
              </a:buClr>
              <a:buSzPts val="1100"/>
              <a:buFont typeface="Arial"/>
              <a:buNone/>
            </a:pPr>
            <a:r>
              <a:rPr lang="ar-SA" sz="4400" b="1" dirty="0">
                <a:solidFill>
                  <a:srgbClr val="F27A1C"/>
                </a:solidFill>
                <a:latin typeface="Tahoma" panose="020B0604030504040204" pitchFamily="34" charset="0"/>
                <a:ea typeface="Tahoma" panose="020B0604030504040204" pitchFamily="34" charset="0"/>
                <a:cs typeface="Tahoma" panose="020B0604030504040204" pitchFamily="34" charset="0"/>
                <a:sym typeface="Poppins ExtraBold"/>
              </a:rPr>
              <a:t>جامعة الجميع الذكية</a:t>
            </a:r>
            <a:br>
              <a:rPr lang="ar-SA" sz="6000" b="1" dirty="0">
                <a:solidFill>
                  <a:schemeClr val="tx1">
                    <a:lumMod val="60000"/>
                    <a:lumOff val="40000"/>
                  </a:schemeClr>
                </a:solidFill>
                <a:latin typeface="Poppins ExtraBold"/>
                <a:ea typeface="Poppins ExtraBold"/>
                <a:cs typeface="Poppins ExtraBold"/>
                <a:sym typeface="Poppins ExtraBold"/>
              </a:rPr>
            </a:br>
            <a:endParaRPr sz="6000" b="1" dirty="0">
              <a:solidFill>
                <a:schemeClr val="tx1">
                  <a:lumMod val="60000"/>
                  <a:lumOff val="40000"/>
                </a:schemeClr>
              </a:solidFill>
              <a:latin typeface="Poppins ExtraBold"/>
              <a:ea typeface="Poppins ExtraBold"/>
              <a:cs typeface="Poppins ExtraBold"/>
              <a:sym typeface="Poppins ExtraBold"/>
            </a:endParaRPr>
          </a:p>
        </p:txBody>
      </p:sp>
      <p:sp>
        <p:nvSpPr>
          <p:cNvPr id="17" name="Google Shape;3176;p35">
            <a:extLst>
              <a:ext uri="{FF2B5EF4-FFF2-40B4-BE49-F238E27FC236}">
                <a16:creationId xmlns:a16="http://schemas.microsoft.com/office/drawing/2014/main" id="{50D3735A-24E9-B84C-A4AD-78A7275E23C5}"/>
              </a:ext>
            </a:extLst>
          </p:cNvPr>
          <p:cNvSpPr txBox="1">
            <a:spLocks/>
          </p:cNvSpPr>
          <p:nvPr/>
        </p:nvSpPr>
        <p:spPr>
          <a:xfrm>
            <a:off x="-36477" y="5194110"/>
            <a:ext cx="5565096"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r>
              <a:rPr lang="ar-EG" sz="36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6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0" marR="0" algn="r" defTabSz="914400" rtl="1" eaLnBrk="1" latinLnBrk="0" hangingPunct="1">
              <a:lnSpc>
                <a:spcPct val="100000"/>
              </a:lnSpc>
              <a:spcBef>
                <a:spcPts val="0"/>
              </a:spcBef>
              <a:spcAft>
                <a:spcPts val="0"/>
              </a:spcAft>
              <a:buClr>
                <a:schemeClr val="dk1"/>
              </a:buClr>
              <a:buSzPts val="5200"/>
              <a:buFont typeface="Poppins ExtraBold"/>
              <a:buNone/>
            </a:pPr>
            <a:r>
              <a:rPr lang="ar-SA"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دراسي صيف  ٢٠٢١-٢٠٢٢   </a:t>
            </a: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4400" b="1" i="0" u="none" strike="noStrike" kern="1200" cap="none" spc="0" normalizeH="0" baseline="0" noProof="0" dirty="0">
              <a:ln>
                <a:noFill/>
              </a:ln>
              <a:solidFill>
                <a:srgbClr val="24A9E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0" name="Picture 9">
            <a:extLst>
              <a:ext uri="{FF2B5EF4-FFF2-40B4-BE49-F238E27FC236}">
                <a16:creationId xmlns:a16="http://schemas.microsoft.com/office/drawing/2014/main" id="{02AA4E3B-3CDA-F153-BB97-55766510487C}"/>
              </a:ext>
            </a:extLst>
          </p:cNvPr>
          <p:cNvPicPr>
            <a:picLocks noChangeAspect="1"/>
          </p:cNvPicPr>
          <p:nvPr/>
        </p:nvPicPr>
        <p:blipFill>
          <a:blip r:embed="rId6"/>
          <a:stretch>
            <a:fillRect/>
          </a:stretch>
        </p:blipFill>
        <p:spPr>
          <a:xfrm>
            <a:off x="8736329" y="147271"/>
            <a:ext cx="3267424" cy="5907194"/>
          </a:xfrm>
          <a:prstGeom prst="rect">
            <a:avLst/>
          </a:prstGeom>
        </p:spPr>
      </p:pic>
      <p:sp>
        <p:nvSpPr>
          <p:cNvPr id="11" name="Rectangle 10">
            <a:extLst>
              <a:ext uri="{FF2B5EF4-FFF2-40B4-BE49-F238E27FC236}">
                <a16:creationId xmlns:a16="http://schemas.microsoft.com/office/drawing/2014/main" id="{8FB30E01-4963-4F53-980E-D170930DD0FE}"/>
              </a:ext>
            </a:extLst>
          </p:cNvPr>
          <p:cNvSpPr/>
          <p:nvPr/>
        </p:nvSpPr>
        <p:spPr>
          <a:xfrm>
            <a:off x="188247" y="1921704"/>
            <a:ext cx="11815506" cy="4601260"/>
          </a:xfrm>
          <a:prstGeom prst="rect">
            <a:avLst/>
          </a:prstGeom>
          <a:solidFill>
            <a:schemeClr val="bg1"/>
          </a:solidFill>
        </p:spPr>
        <p:txBody>
          <a:bodyPr wrap="square" lIns="0" tIns="0" rIns="0" bIns="0">
            <a:spAutoFit/>
          </a:bodyPr>
          <a:lstStyle/>
          <a:p>
            <a:pPr marL="0" lvl="2" algn="r" defTabSz="900073" rtl="1">
              <a:spcAft>
                <a:spcPts val="600"/>
              </a:spcAft>
              <a:defRPr/>
            </a:pPr>
            <a:r>
              <a:rPr lang="ar-EG" sz="2400" b="1" dirty="0">
                <a:solidFill>
                  <a:srgbClr val="FF0000"/>
                </a:solidFill>
                <a:latin typeface="AECOM Sans" panose="020B0504020202020204" pitchFamily="34" charset="0"/>
                <a:ea typeface="AECOM Sans" panose="020B0504020202020204" pitchFamily="34" charset="0"/>
                <a:cs typeface="AECOM Sans" panose="020B0504020202020204" pitchFamily="34" charset="0"/>
              </a:rPr>
              <a:t>الخبــــرات:</a:t>
            </a:r>
          </a:p>
          <a:p>
            <a:pPr marL="0" lvl="2" algn="r" defTabSz="900073" rtl="1">
              <a:spcAft>
                <a:spcPts val="600"/>
              </a:spcAft>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 درجة الدكتوراة في إدارة المخاطر – كليه الهندسه جامعه القاهره</a:t>
            </a:r>
          </a:p>
          <a:p>
            <a:pPr marL="0" lvl="2" algn="r" defTabSz="900073" rtl="1">
              <a:spcAft>
                <a:spcPts val="600"/>
              </a:spcAft>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 مدير مخاطر محترف (</a:t>
            </a:r>
            <a:r>
              <a:rPr lang="en-US"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(RMP</a:t>
            </a: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 شهادة الأيزو 31000: 2018 محترف إدارة المخاطر و مدرب معتمد.</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18 عاماً من الخبرة في إدارة المشاريع/ إدارة المخاطر</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حاصل علي جائزه افضل تطبيق لاداره المخاطر بالقطاع العام (2021) بالمملكه العربيه السعوديه</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اقليمي لاداره المخاطر بشركه إيكوم الامريكيه (اكبر شركه استشارات بالعالم)</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اداره ضبط المشاريع – مكتب اداره مشروعات وزاره الشئون البلديه و القرويه و الاسكان  </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إدارة المخاطر بمكتب إدارة المشاريع بوزارة المالية </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مخاطر  ومنسق مخاطر معتمد بمنطقة الشرق الأوسط وشمال أفريقيا و الهند بشركه وارلي بارسونز</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خبير إدارة مخاطر بهيئه الأمم المتحدة منذ 2014</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قام بنشر 11 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 بالعديد من المؤتمرات الدوليه بكرواتيا – اليابان – الولايات المتحده – سويسرا – فلندا </a:t>
            </a:r>
            <a:endParaRPr lang="ar"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p:txBody>
      </p:sp>
      <p:sp>
        <p:nvSpPr>
          <p:cNvPr id="12" name="Title 7">
            <a:extLst>
              <a:ext uri="{FF2B5EF4-FFF2-40B4-BE49-F238E27FC236}">
                <a16:creationId xmlns:a16="http://schemas.microsoft.com/office/drawing/2014/main" id="{230DC51A-92AF-47A1-98C8-E472FE37CE4B}"/>
              </a:ext>
            </a:extLst>
          </p:cNvPr>
          <p:cNvSpPr txBox="1">
            <a:spLocks/>
          </p:cNvSpPr>
          <p:nvPr/>
        </p:nvSpPr>
        <p:spPr>
          <a:xfrm>
            <a:off x="7984737" y="31187"/>
            <a:ext cx="3698463" cy="1166658"/>
          </a:xfrm>
          <a:prstGeom prst="rect">
            <a:avLst/>
          </a:prstGeom>
        </p:spPr>
        <p:txBody>
          <a:bodyPr vert="horz" lIns="0" tIns="45720" rIns="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00000"/>
              </a:lnSpc>
              <a:defRPr/>
            </a:pPr>
            <a:r>
              <a:rPr lang="ar"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a:t>
            </a:r>
            <a:r>
              <a:rPr lang="en-US"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 </a:t>
            </a:r>
            <a:r>
              <a:rPr lang="ar-SA"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د</a:t>
            </a:r>
            <a:r>
              <a:rPr lang="ar-EG"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a:t>
            </a:r>
            <a:r>
              <a:rPr lang="ar-SA"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 نائل </a:t>
            </a:r>
            <a:r>
              <a:rPr lang="ar-EG"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يسري</a:t>
            </a:r>
            <a:r>
              <a:rPr lang="en-US"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 </a:t>
            </a:r>
            <a:r>
              <a:rPr lang="ar"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a:t>
            </a:r>
          </a:p>
        </p:txBody>
      </p:sp>
      <p:pic>
        <p:nvPicPr>
          <p:cNvPr id="5" name="Picture 4">
            <a:extLst>
              <a:ext uri="{FF2B5EF4-FFF2-40B4-BE49-F238E27FC236}">
                <a16:creationId xmlns:a16="http://schemas.microsoft.com/office/drawing/2014/main" id="{8168AB6B-0C98-4514-AB00-9A8F9B97FEDF}"/>
              </a:ext>
            </a:extLst>
          </p:cNvPr>
          <p:cNvPicPr>
            <a:picLocks noChangeAspect="1"/>
          </p:cNvPicPr>
          <p:nvPr/>
        </p:nvPicPr>
        <p:blipFill>
          <a:blip r:embed="rId7"/>
          <a:stretch>
            <a:fillRect/>
          </a:stretch>
        </p:blipFill>
        <p:spPr>
          <a:xfrm>
            <a:off x="474505" y="182222"/>
            <a:ext cx="2639311" cy="2768744"/>
          </a:xfrm>
          <a:prstGeom prst="rect">
            <a:avLst/>
          </a:prstGeom>
        </p:spPr>
      </p:pic>
    </p:spTree>
    <p:extLst>
      <p:ext uri="{BB962C8B-B14F-4D97-AF65-F5344CB8AC3E}">
        <p14:creationId xmlns:p14="http://schemas.microsoft.com/office/powerpoint/2010/main" val="2837439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a16="http://schemas.microsoft.com/office/drawing/2014/main" id="{5ECB10DC-3100-1548-BA83-9CA72344306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284"/>
          <a:stretch/>
        </p:blipFill>
        <p:spPr bwMode="auto">
          <a:xfrm rot="272800">
            <a:off x="2636771" y="1142796"/>
            <a:ext cx="4923611" cy="286114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2AA4E3B-3CDA-F153-BB97-55766510487C}"/>
              </a:ext>
            </a:extLst>
          </p:cNvPr>
          <p:cNvPicPr>
            <a:picLocks noChangeAspect="1"/>
          </p:cNvPicPr>
          <p:nvPr/>
        </p:nvPicPr>
        <p:blipFill>
          <a:blip r:embed="rId7"/>
          <a:stretch>
            <a:fillRect/>
          </a:stretch>
        </p:blipFill>
        <p:spPr>
          <a:xfrm>
            <a:off x="8736329" y="147271"/>
            <a:ext cx="3267424" cy="5907194"/>
          </a:xfrm>
          <a:prstGeom prst="rect">
            <a:avLst/>
          </a:prstGeom>
        </p:spPr>
      </p:pic>
    </p:spTree>
    <p:extLst>
      <p:ext uri="{BB962C8B-B14F-4D97-AF65-F5344CB8AC3E}">
        <p14:creationId xmlns:p14="http://schemas.microsoft.com/office/powerpoint/2010/main" val="1853504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5" name="Google Shape;832;p55">
            <a:extLst>
              <a:ext uri="{FF2B5EF4-FFF2-40B4-BE49-F238E27FC236}">
                <a16:creationId xmlns:a16="http://schemas.microsoft.com/office/drawing/2014/main" id="{53773C2C-A101-0D40-BB5B-E4455CD3CB64}"/>
              </a:ext>
            </a:extLst>
          </p:cNvPr>
          <p:cNvSpPr/>
          <p:nvPr/>
        </p:nvSpPr>
        <p:spPr>
          <a:xfrm>
            <a:off x="1703294" y="414115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52" name="Picture 4"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1319" y="2000955"/>
            <a:ext cx="3276600" cy="25019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D0F6094-9CB6-306F-0889-5DE03DEE4D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36117" y="648657"/>
            <a:ext cx="6070600" cy="3492500"/>
          </a:xfrm>
          <a:prstGeom prst="rect">
            <a:avLst/>
          </a:prstGeom>
        </p:spPr>
      </p:pic>
    </p:spTree>
    <p:extLst>
      <p:ext uri="{BB962C8B-B14F-4D97-AF65-F5344CB8AC3E}">
        <p14:creationId xmlns:p14="http://schemas.microsoft.com/office/powerpoint/2010/main" val="966840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FDE3186-2F31-5DC7-1775-776D00853E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6834" y="559836"/>
            <a:ext cx="11555841" cy="5174213"/>
          </a:xfrm>
          <a:prstGeom prst="rect">
            <a:avLst/>
          </a:prstGeom>
        </p:spPr>
      </p:pic>
    </p:spTree>
    <p:extLst>
      <p:ext uri="{BB962C8B-B14F-4D97-AF65-F5344CB8AC3E}">
        <p14:creationId xmlns:p14="http://schemas.microsoft.com/office/powerpoint/2010/main" val="4145181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8127"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714971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rPr>
              <a:t>Project Time Management Course</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ts val="0"/>
              </a:spcBef>
              <a:spcAft>
                <a:spcPts val="0"/>
              </a:spcAft>
              <a:buClr>
                <a:srgbClr val="212950"/>
              </a:buClr>
              <a:buSzPts val="2600"/>
              <a:buFont typeface="Catamaran"/>
              <a:buNone/>
              <a:tabLst/>
              <a:defRPr/>
            </a:pPr>
            <a:endParaRPr kumimoji="0" lang="ar-SA" sz="4400" b="1" i="0" u="none" strike="noStrike" kern="1200" cap="none" spc="0" normalizeH="0" baseline="0" noProof="0" dirty="0">
              <a:ln>
                <a:noFill/>
              </a:ln>
              <a:solidFill>
                <a:srgbClr val="F27A1C"/>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3" name="TextBox 52">
            <a:extLst>
              <a:ext uri="{FF2B5EF4-FFF2-40B4-BE49-F238E27FC236}">
                <a16:creationId xmlns:a16="http://schemas.microsoft.com/office/drawing/2014/main" id="{3D483381-5D09-4F81-9A3B-F34ABB086CFF}"/>
              </a:ext>
            </a:extLst>
          </p:cNvPr>
          <p:cNvSpPr txBox="1"/>
          <p:nvPr/>
        </p:nvSpPr>
        <p:spPr>
          <a:xfrm>
            <a:off x="130614" y="1455781"/>
            <a:ext cx="11645780" cy="4031873"/>
          </a:xfrm>
          <a:prstGeom prst="rect">
            <a:avLst/>
          </a:prstGeom>
          <a:noFill/>
        </p:spPr>
        <p:txBody>
          <a:bodyPr wrap="square">
            <a:spAutoFit/>
          </a:bodyPr>
          <a:lstStyle/>
          <a:p>
            <a:r>
              <a:rPr lang="en-US" sz="3200" dirty="0"/>
              <a:t>This course introduces advanced techniques for planning, managing, and controlling the schedule. The student will learn to create, analyze, and manage the critical path. The student will study resource leveling and scheduling within constraints (limited resources, time, cost, quality, risk, and communication). The student will learn how to use scheduling software at an advanced level. The student will study advanced formal scheduling techniques, such as earned schedule and program evaluation and review technique.</a:t>
            </a:r>
          </a:p>
        </p:txBody>
      </p:sp>
    </p:spTree>
    <p:extLst>
      <p:ext uri="{BB962C8B-B14F-4D97-AF65-F5344CB8AC3E}">
        <p14:creationId xmlns:p14="http://schemas.microsoft.com/office/powerpoint/2010/main" val="4087643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تكون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Tree>
    <p:extLst>
      <p:ext uri="{BB962C8B-B14F-4D97-AF65-F5344CB8AC3E}">
        <p14:creationId xmlns:p14="http://schemas.microsoft.com/office/powerpoint/2010/main" val="903996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A357B08A-B981-ED4B-A093-E182024848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5" y="1635258"/>
            <a:ext cx="9482169" cy="4001847"/>
          </a:xfrm>
          <a:prstGeom prst="rect">
            <a:avLst/>
          </a:prstGeom>
        </p:spPr>
      </p:pic>
    </p:spTree>
    <p:extLst>
      <p:ext uri="{BB962C8B-B14F-4D97-AF65-F5344CB8AC3E}">
        <p14:creationId xmlns:p14="http://schemas.microsoft.com/office/powerpoint/2010/main" val="35924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4407429" y="4871362"/>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ترفع علي منصة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2" descr="Clock Clipart - 13 total - 300 dpi by Elena Williams | TpT">
            <a:extLst>
              <a:ext uri="{FF2B5EF4-FFF2-40B4-BE49-F238E27FC236}">
                <a16:creationId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501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في تمام </a:t>
            </a:r>
            <a:r>
              <a:rPr lang="ar-SA" sz="2800" b="1" u="sng" dirty="0">
                <a:solidFill>
                  <a:srgbClr val="FF0000"/>
                </a:solidFill>
                <a:latin typeface="Tahoma" panose="020B0604030504040204" pitchFamily="34" charset="0"/>
                <a:ea typeface="Tahoma" panose="020B0604030504040204" pitchFamily="34" charset="0"/>
                <a:cs typeface="Tahoma" panose="020B0604030504040204" pitchFamily="34" charset="0"/>
              </a:rPr>
              <a:t>١٢ ظهراً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بتوقيت الرياض</a:t>
            </a: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pic>
        <p:nvPicPr>
          <p:cNvPr id="54" name="Picture 2" descr="Clock Clipart - 13 total - 300 dpi by Elena Williams | TpT">
            <a:extLst>
              <a:ext uri="{FF2B5EF4-FFF2-40B4-BE49-F238E27FC236}">
                <a16:creationId xmlns:a16="http://schemas.microsoft.com/office/drawing/2014/main" id="{A9794FF1-8DCC-A72C-0AFA-9B100D37AB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304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4407429" y="4871362"/>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بداية من ٢١ مايو 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2" descr="Clock Clipart - 13 total - 300 dpi by Elena Williams | TpT">
            <a:extLst>
              <a:ext uri="{FF2B5EF4-FFF2-40B4-BE49-F238E27FC236}">
                <a16:creationId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866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53" name="Picture 52">
            <a:extLst>
              <a:ext uri="{FF2B5EF4-FFF2-40B4-BE49-F238E27FC236}">
                <a16:creationId xmlns:a16="http://schemas.microsoft.com/office/drawing/2014/main" id="{1F2D7D67-7E24-C54C-8971-4479C4F10FC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617"/>
          <a:stretch/>
        </p:blipFill>
        <p:spPr>
          <a:xfrm>
            <a:off x="4658514" y="1947129"/>
            <a:ext cx="7114845" cy="3665185"/>
          </a:xfrm>
          <a:prstGeom prst="rect">
            <a:avLst/>
          </a:prstGeom>
        </p:spPr>
      </p:pic>
      <p:pic>
        <p:nvPicPr>
          <p:cNvPr id="55" name="Picture 2" descr="Moodle: Online Learning with the World's Most Popular LMS">
            <a:extLst>
              <a:ext uri="{FF2B5EF4-FFF2-40B4-BE49-F238E27FC236}">
                <a16:creationId xmlns:a16="http://schemas.microsoft.com/office/drawing/2014/main" id="{777868B6-FEBB-F746-9487-86C690CFF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15" y="1625602"/>
            <a:ext cx="4527900" cy="1142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65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Rounded Rectangle 10">
            <a:extLst>
              <a:ext uri="{FF2B5EF4-FFF2-40B4-BE49-F238E27FC236}">
                <a16:creationId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A" sz="18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Dr.Sara Adel</a:t>
            </a:r>
          </a:p>
        </p:txBody>
      </p:sp>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563270" y="3699987"/>
            <a:ext cx="2924708" cy="2249257"/>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4" name="Picture 53">
            <a:extLst>
              <a:ext uri="{FF2B5EF4-FFF2-40B4-BE49-F238E27FC236}">
                <a16:creationId xmlns:a16="http://schemas.microsoft.com/office/drawing/2014/main" id="{42C0D916-1E2E-1847-2150-57AD001888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05106" y="0"/>
            <a:ext cx="7679094" cy="6858000"/>
          </a:xfrm>
          <a:prstGeom prst="rect">
            <a:avLst/>
          </a:prstGeom>
        </p:spPr>
      </p:pic>
      <p:sp>
        <p:nvSpPr>
          <p:cNvPr id="53" name="Rectangle: Rounded Corners 52">
            <a:extLst>
              <a:ext uri="{FF2B5EF4-FFF2-40B4-BE49-F238E27FC236}">
                <a16:creationId xmlns:a16="http://schemas.microsoft.com/office/drawing/2014/main" id="{243EF30F-1A58-4E36-9723-8CC3D783EE4E}"/>
              </a:ext>
            </a:extLst>
          </p:cNvPr>
          <p:cNvSpPr/>
          <p:nvPr/>
        </p:nvSpPr>
        <p:spPr>
          <a:xfrm>
            <a:off x="1889268" y="3568065"/>
            <a:ext cx="8413463" cy="679402"/>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842094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DF9CBC4-004F-8D3D-7323-C5AC869700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11400" y="0"/>
            <a:ext cx="7213600" cy="6858000"/>
          </a:xfrm>
          <a:prstGeom prst="rect">
            <a:avLst/>
          </a:prstGeom>
        </p:spPr>
      </p:pic>
    </p:spTree>
    <p:extLst>
      <p:ext uri="{BB962C8B-B14F-4D97-AF65-F5344CB8AC3E}">
        <p14:creationId xmlns:p14="http://schemas.microsoft.com/office/powerpoint/2010/main" val="791964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EDE348BC-2DB5-8346-8FB1-6536ADB6FC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717493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4082167" y="445900"/>
            <a:ext cx="2963614" cy="769441"/>
          </a:xfrm>
          <a:prstGeom prst="rect">
            <a:avLst/>
          </a:prstGeom>
          <a:noFill/>
        </p:spPr>
        <p:txBody>
          <a:bodyPr wrap="square" rtlCol="0">
            <a:spAutoFit/>
          </a:bodyPr>
          <a:lstStyle/>
          <a:p>
            <a:pPr marL="0" algn="r" defTabSz="914400" rtl="1" eaLnBrk="1" latinLnBrk="0" hangingPunct="1"/>
            <a:r>
              <a:rPr lang="en-US" sz="4400" dirty="0">
                <a:solidFill>
                  <a:srgbClr val="FF9518"/>
                </a:solidFill>
                <a:latin typeface="Bauhaus 93" pitchFamily="82" charset="77"/>
                <a:cs typeface="Tajawal Medium" panose="00000600000000000000" pitchFamily="2" charset="-78"/>
              </a:rPr>
              <a:t>Short Exam</a:t>
            </a:r>
            <a:endParaRPr lang="en-SA" sz="44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مساء</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br>
              <a:rPr lang="ar-SA" sz="2000" dirty="0">
                <a:solidFill>
                  <a:schemeClr val="dk1"/>
                </a:solidFill>
              </a:rPr>
            </a:br>
            <a:br>
              <a:rPr lang="en-US" sz="2000" dirty="0">
                <a:solidFill>
                  <a:schemeClr val="dk1"/>
                </a:solidFill>
              </a:rPr>
            </a:br>
            <a:endParaRPr lang="en-US" sz="2000" dirty="0">
              <a:solidFill>
                <a:schemeClr val="dk1"/>
              </a:solidFill>
            </a:endParaRPr>
          </a:p>
        </p:txBody>
      </p:sp>
      <p:pic>
        <p:nvPicPr>
          <p:cNvPr id="2050"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04499">
            <a:off x="9933415" y="454561"/>
            <a:ext cx="2133184" cy="118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884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Rounded Rectangle 10">
            <a:extLst>
              <a:ext uri="{FF2B5EF4-FFF2-40B4-BE49-F238E27FC236}">
                <a16:creationId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sz="1800" dirty="0">
                <a:solidFill>
                  <a:schemeClr val="tx1"/>
                </a:solidFill>
                <a:latin typeface="Tahoma" panose="020B0604030504040204" pitchFamily="34" charset="0"/>
                <a:ea typeface="Tahoma" panose="020B0604030504040204" pitchFamily="34" charset="0"/>
                <a:cs typeface="Tahoma" panose="020B0604030504040204" pitchFamily="34" charset="0"/>
              </a:rPr>
              <a:t>Dr.Sara Adel</a:t>
            </a:r>
          </a:p>
        </p:txBody>
      </p:sp>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139206" cy="769441"/>
          </a:xfrm>
          <a:prstGeom prst="rect">
            <a:avLst/>
          </a:prstGeom>
          <a:noFill/>
        </p:spPr>
        <p:txBody>
          <a:bodyPr wrap="square" rtlCol="0">
            <a:spAutoFit/>
          </a:bodyPr>
          <a:lstStyle/>
          <a:p>
            <a:r>
              <a:rPr lang="en" sz="4400" dirty="0">
                <a:solidFill>
                  <a:srgbClr val="FF9518"/>
                </a:solidFill>
                <a:latin typeface="Bauhaus 93" pitchFamily="82" charset="77"/>
                <a:cs typeface="Tajawal Medium" panose="00000600000000000000" pitchFamily="2" charset="-78"/>
              </a:rPr>
              <a:t>FINAL EXAMS </a:t>
            </a:r>
            <a:endParaRPr lang="en-SA" sz="44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2" descr="10 Ways to Prepare for Your Final Exam">
            <a:extLst>
              <a:ext uri="{FF2B5EF4-FFF2-40B4-BE49-F238E27FC236}">
                <a16:creationId xmlns:a16="http://schemas.microsoft.com/office/drawing/2014/main" id="{D0DAFA0F-5E0F-624C-98D6-F4CE365F00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891655">
            <a:off x="9540033" y="673519"/>
            <a:ext cx="2398173" cy="1601700"/>
          </a:xfrm>
          <a:prstGeom prst="rect">
            <a:avLst/>
          </a:prstGeom>
          <a:noFill/>
          <a:extLst>
            <a:ext uri="{909E8E84-426E-40DD-AFC4-6F175D3DCCD1}">
              <a14:hiddenFill xmlns:a14="http://schemas.microsoft.com/office/drawing/2010/main">
                <a:solidFill>
                  <a:srgbClr val="FFFFFF"/>
                </a:solidFill>
              </a14:hiddenFill>
            </a:ext>
          </a:extLst>
        </p:spPr>
      </p:pic>
      <p:sp>
        <p:nvSpPr>
          <p:cNvPr id="55" name="Google Shape;1103;p33">
            <a:extLst>
              <a:ext uri="{FF2B5EF4-FFF2-40B4-BE49-F238E27FC236}">
                <a16:creationId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algn="ctr" rtl="1"/>
            <a:b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algn="ctr" rtl="1"/>
            <a:b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pic>
        <p:nvPicPr>
          <p:cNvPr id="1026" name="Picture 2" descr="Final Exam Soon, almost There, in Short Time - a Clock Symbolizes a  Reminder that Final Exam is Near, Will Happen and Finish Stock Illustration  - Illustration of english, icon: 164309070">
            <a:extLst>
              <a:ext uri="{FF2B5EF4-FFF2-40B4-BE49-F238E27FC236}">
                <a16:creationId xmlns:a16="http://schemas.microsoft.com/office/drawing/2014/main" id="{6A024A24-6DBA-7029-B70B-C16CE1D55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1374" y="3750566"/>
            <a:ext cx="1656204" cy="1552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938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1" name="Rounded Rectangle 10">
            <a:extLst>
              <a:ext uri="{FF2B5EF4-FFF2-40B4-BE49-F238E27FC236}">
                <a16:creationId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sz="1800" dirty="0">
                <a:solidFill>
                  <a:schemeClr val="tx1"/>
                </a:solidFill>
                <a:latin typeface="Tahoma" panose="020B0604030504040204" pitchFamily="34" charset="0"/>
                <a:ea typeface="Tahoma" panose="020B0604030504040204" pitchFamily="34" charset="0"/>
                <a:cs typeface="Tahoma" panose="020B0604030504040204" pitchFamily="34" charset="0"/>
              </a:rPr>
              <a:t>Dr.Sara Adel</a:t>
            </a:r>
          </a:p>
        </p:txBody>
      </p:sp>
      <p:pic>
        <p:nvPicPr>
          <p:cNvPr id="7" name="Picture 6">
            <a:extLst>
              <a:ext uri="{FF2B5EF4-FFF2-40B4-BE49-F238E27FC236}">
                <a16:creationId xmlns:a16="http://schemas.microsoft.com/office/drawing/2014/main" id="{B95F92D7-495F-3E41-B2B6-1617A25E98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67000" y="0"/>
            <a:ext cx="6858000" cy="6154082"/>
          </a:xfrm>
          <a:prstGeom prst="rect">
            <a:avLst/>
          </a:prstGeom>
        </p:spPr>
      </p:pic>
    </p:spTree>
    <p:extLst>
      <p:ext uri="{BB962C8B-B14F-4D97-AF65-F5344CB8AC3E}">
        <p14:creationId xmlns:p14="http://schemas.microsoft.com/office/powerpoint/2010/main" val="3390858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6E82D1A2-8AAE-6948-A224-9D9CE2665C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781262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4182363" y="3819778"/>
            <a:ext cx="6054994" cy="2881423"/>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4" name="Google Shape;1103;p33">
            <a:extLst>
              <a:ext uri="{FF2B5EF4-FFF2-40B4-BE49-F238E27FC236}">
                <a16:creationId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pic>
        <p:nvPicPr>
          <p:cNvPr id="53" name="Picture 2" descr="Language Clipart Translate Google - Skills Clipart Transparent, HD Png  Download - kindpng">
            <a:extLst>
              <a:ext uri="{FF2B5EF4-FFF2-40B4-BE49-F238E27FC236}">
                <a16:creationId xmlns:a16="http://schemas.microsoft.com/office/drawing/2014/main" id="{DADD622B-EAE9-D941-97B9-1205536503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75525" y="117315"/>
            <a:ext cx="2668791" cy="1546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823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09"/>
        <p:cNvGrpSpPr/>
        <p:nvPr/>
      </p:nvGrpSpPr>
      <p:grpSpPr>
        <a:xfrm>
          <a:off x="0" y="0"/>
          <a:ext cx="0" cy="0"/>
          <a:chOff x="0" y="0"/>
          <a:chExt cx="0" cy="0"/>
        </a:xfrm>
      </p:grpSpPr>
      <p:grpSp>
        <p:nvGrpSpPr>
          <p:cNvPr id="1410" name="Google Shape;1410;p45"/>
          <p:cNvGrpSpPr/>
          <p:nvPr/>
        </p:nvGrpSpPr>
        <p:grpSpPr>
          <a:xfrm>
            <a:off x="972933" y="1379425"/>
            <a:ext cx="4454763" cy="4657744"/>
            <a:chOff x="729700" y="1034569"/>
            <a:chExt cx="3341072" cy="3493308"/>
          </a:xfrm>
        </p:grpSpPr>
        <p:sp>
          <p:nvSpPr>
            <p:cNvPr id="1411"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2"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3"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4"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5"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6"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a:p>
          </p:txBody>
        </p:sp>
        <p:sp>
          <p:nvSpPr>
            <p:cNvPr id="1417"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18"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19"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0"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21"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22"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3"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4"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5"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6"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7"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28"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a:p>
          </p:txBody>
        </p:sp>
        <p:sp>
          <p:nvSpPr>
            <p:cNvPr id="1429"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0"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1"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2"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3"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4"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5"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6"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grpSp>
          <p:nvGrpSpPr>
            <p:cNvPr id="1437" name="Google Shape;1437;p45"/>
            <p:cNvGrpSpPr/>
            <p:nvPr/>
          </p:nvGrpSpPr>
          <p:grpSpPr>
            <a:xfrm>
              <a:off x="1750302" y="1433604"/>
              <a:ext cx="691925" cy="595011"/>
              <a:chOff x="1635727" y="1501503"/>
              <a:chExt cx="457834" cy="393708"/>
            </a:xfrm>
          </p:grpSpPr>
          <p:sp>
            <p:nvSpPr>
              <p:cNvPr id="1438"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9"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40"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grpSp>
        <p:sp>
          <p:nvSpPr>
            <p:cNvPr id="1441"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42"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3"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4"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5"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6"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7"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8"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9"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50"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51"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52"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3"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4"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5"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56"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57"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8"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9"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60"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1"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2"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3"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4"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5"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6"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7"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a:p>
          </p:txBody>
        </p:sp>
        <p:sp>
          <p:nvSpPr>
            <p:cNvPr id="1468"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9"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0"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1"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2"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3"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4"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5"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76"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7"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8"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79"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80"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81"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82"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3"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4"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5"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a:p>
          </p:txBody>
        </p:sp>
        <p:sp>
          <p:nvSpPr>
            <p:cNvPr id="1486"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87"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grpSp>
      <p:sp>
        <p:nvSpPr>
          <p:cNvPr id="1488" name="Google Shape;1488;p45"/>
          <p:cNvSpPr txBox="1">
            <a:spLocks noGrp="1"/>
          </p:cNvSpPr>
          <p:nvPr>
            <p:ph type="title"/>
          </p:nvPr>
        </p:nvSpPr>
        <p:spPr>
          <a:xfrm>
            <a:off x="5198657" y="677603"/>
            <a:ext cx="6887200" cy="5454400"/>
          </a:xfrm>
          <a:prstGeom prst="rect">
            <a:avLst/>
          </a:prstGeom>
        </p:spPr>
        <p:txBody>
          <a:bodyPr spcFirstLastPara="1" vert="horz" wrap="square" lIns="121900" tIns="121900" rIns="121900" bIns="121900" rtlCol="0" anchor="ctr" anchorCtr="0">
            <a:noAutofit/>
          </a:bodyPr>
          <a:lstStyle/>
          <a:p>
            <a:pPr lvl="0">
              <a:buClr>
                <a:schemeClr val="dk1"/>
              </a:buClr>
              <a:buSzPts val="1100"/>
            </a:pPr>
            <a:r>
              <a:rPr lang="en-US" sz="8800" dirty="0"/>
              <a:t>W</a:t>
            </a:r>
            <a:r>
              <a:rPr lang="en" sz="8800" dirty="0"/>
              <a:t>e a</a:t>
            </a:r>
            <a:r>
              <a:rPr lang="en-US" sz="8800" dirty="0"/>
              <a:t>re</a:t>
            </a:r>
            <a:r>
              <a:rPr lang="en" sz="8800" dirty="0"/>
              <a:t> AWESOME.</a:t>
            </a:r>
            <a:br>
              <a:rPr lang="ar-SA" sz="8800" dirty="0"/>
            </a:br>
            <a:r>
              <a:rPr lang="en-US" sz="8800" dirty="0"/>
              <a:t>We can do it!</a:t>
            </a:r>
            <a:endParaRPr sz="8800" dirty="0"/>
          </a:p>
          <a:p>
            <a:endParaRPr dirty="0"/>
          </a:p>
        </p:txBody>
      </p:sp>
      <p:cxnSp>
        <p:nvCxnSpPr>
          <p:cNvPr id="1489" name="Google Shape;1489;p45"/>
          <p:cNvCxnSpPr/>
          <p:nvPr/>
        </p:nvCxnSpPr>
        <p:spPr>
          <a:xfrm>
            <a:off x="7785100" y="4851400"/>
            <a:ext cx="3556000" cy="4000"/>
          </a:xfrm>
          <a:prstGeom prst="straightConnector1">
            <a:avLst/>
          </a:prstGeom>
          <a:noFill/>
          <a:ln w="9525" cap="flat" cmpd="sng">
            <a:solidFill>
              <a:schemeClr val="lt1"/>
            </a:solidFill>
            <a:prstDash val="lgDash"/>
            <a:round/>
            <a:headEnd type="none" w="med" len="med"/>
            <a:tailEnd type="none" w="med" len="med"/>
          </a:ln>
        </p:spPr>
      </p:cxnSp>
      <p:sp>
        <p:nvSpPr>
          <p:cNvPr id="1490" name="Google Shape;1490;p45"/>
          <p:cNvSpPr/>
          <p:nvPr/>
        </p:nvSpPr>
        <p:spPr>
          <a:xfrm>
            <a:off x="3708401" y="1397717"/>
            <a:ext cx="4127500" cy="3541000"/>
          </a:xfrm>
          <a:custGeom>
            <a:avLst/>
            <a:gdLst/>
            <a:ahLst/>
            <a:cxnLst/>
            <a:rect l="l" t="t" r="r" b="b"/>
            <a:pathLst>
              <a:path w="123825" h="106230" extrusionOk="0">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w="9525" cap="flat" cmpd="sng">
            <a:solidFill>
              <a:schemeClr val="lt1"/>
            </a:solidFill>
            <a:prstDash val="lgDash"/>
            <a:round/>
            <a:headEnd type="none" w="med" len="med"/>
            <a:tailEnd type="none" w="med" len="med"/>
          </a:ln>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FF1165F4-8B05-DE45-8021-00287CC6DF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903474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3513</TotalTime>
  <Words>618</Words>
  <Application>Microsoft Office PowerPoint</Application>
  <PresentationFormat>Widescreen</PresentationFormat>
  <Paragraphs>54</Paragraphs>
  <Slides>22</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22</vt:i4>
      </vt:variant>
    </vt:vector>
  </HeadingPairs>
  <TitlesOfParts>
    <vt:vector size="34" baseType="lpstr">
      <vt:lpstr>AECOM Sans</vt:lpstr>
      <vt:lpstr>Anton</vt:lpstr>
      <vt:lpstr>Arial</vt:lpstr>
      <vt:lpstr>Bauhaus 93</vt:lpstr>
      <vt:lpstr>Calibri</vt:lpstr>
      <vt:lpstr>Calibri Light</vt:lpstr>
      <vt:lpstr>Catamaran</vt:lpstr>
      <vt:lpstr>Poppins ExtraBold</vt:lpstr>
      <vt:lpstr>Tahoma</vt:lpstr>
      <vt:lpstr>Tajawal Medium</vt:lpstr>
      <vt:lpstr>Wingdings</vt:lpstr>
      <vt:lpstr>Office Theme</vt:lpstr>
      <vt:lpstr>جامعة الجميع الذكية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AWESOME. We can do it!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100</cp:revision>
  <dcterms:created xsi:type="dcterms:W3CDTF">2021-08-03T13:03:26Z</dcterms:created>
  <dcterms:modified xsi:type="dcterms:W3CDTF">2022-05-19T22:54:11Z</dcterms:modified>
</cp:coreProperties>
</file>