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3.xml" ContentType="application/vnd.openxmlformats-officedocument.theme+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9" r:id="rId5"/>
    <p:sldMasterId id="2147483687" r:id="rId6"/>
    <p:sldMasterId id="2147483706" r:id="rId7"/>
  </p:sldMasterIdLst>
  <p:notesMasterIdLst>
    <p:notesMasterId r:id="rId58"/>
  </p:notesMasterIdLst>
  <p:sldIdLst>
    <p:sldId id="494" r:id="rId8"/>
    <p:sldId id="313" r:id="rId9"/>
    <p:sldId id="649" r:id="rId10"/>
    <p:sldId id="537" r:id="rId11"/>
    <p:sldId id="542" r:id="rId12"/>
    <p:sldId id="641" r:id="rId13"/>
    <p:sldId id="642" r:id="rId14"/>
    <p:sldId id="643" r:id="rId15"/>
    <p:sldId id="644" r:id="rId16"/>
    <p:sldId id="639" r:id="rId17"/>
    <p:sldId id="646" r:id="rId18"/>
    <p:sldId id="647" r:id="rId19"/>
    <p:sldId id="681" r:id="rId20"/>
    <p:sldId id="640" r:id="rId21"/>
    <p:sldId id="654" r:id="rId22"/>
    <p:sldId id="645" r:id="rId23"/>
    <p:sldId id="581" r:id="rId24"/>
    <p:sldId id="656" r:id="rId25"/>
    <p:sldId id="657" r:id="rId26"/>
    <p:sldId id="659" r:id="rId27"/>
    <p:sldId id="583" r:id="rId28"/>
    <p:sldId id="660" r:id="rId29"/>
    <p:sldId id="661" r:id="rId30"/>
    <p:sldId id="662" r:id="rId31"/>
    <p:sldId id="665" r:id="rId32"/>
    <p:sldId id="655" r:id="rId33"/>
    <p:sldId id="669" r:id="rId34"/>
    <p:sldId id="670" r:id="rId35"/>
    <p:sldId id="673" r:id="rId36"/>
    <p:sldId id="582" r:id="rId37"/>
    <p:sldId id="674" r:id="rId38"/>
    <p:sldId id="675" r:id="rId39"/>
    <p:sldId id="585" r:id="rId40"/>
    <p:sldId id="676" r:id="rId41"/>
    <p:sldId id="788" r:id="rId42"/>
    <p:sldId id="789" r:id="rId43"/>
    <p:sldId id="790" r:id="rId44"/>
    <p:sldId id="799" r:id="rId45"/>
    <p:sldId id="797" r:id="rId46"/>
    <p:sldId id="813" r:id="rId47"/>
    <p:sldId id="792" r:id="rId48"/>
    <p:sldId id="955" r:id="rId49"/>
    <p:sldId id="960" r:id="rId50"/>
    <p:sldId id="961" r:id="rId51"/>
    <p:sldId id="962" r:id="rId52"/>
    <p:sldId id="963" r:id="rId53"/>
    <p:sldId id="964" r:id="rId54"/>
    <p:sldId id="965" r:id="rId55"/>
    <p:sldId id="966" r:id="rId56"/>
    <p:sldId id="680"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313"/>
            <p14:sldId id="649"/>
            <p14:sldId id="537"/>
            <p14:sldId id="542"/>
            <p14:sldId id="641"/>
            <p14:sldId id="642"/>
            <p14:sldId id="643"/>
            <p14:sldId id="644"/>
            <p14:sldId id="639"/>
            <p14:sldId id="646"/>
            <p14:sldId id="647"/>
            <p14:sldId id="681"/>
            <p14:sldId id="640"/>
            <p14:sldId id="654"/>
            <p14:sldId id="645"/>
            <p14:sldId id="581"/>
            <p14:sldId id="656"/>
            <p14:sldId id="657"/>
            <p14:sldId id="659"/>
            <p14:sldId id="583"/>
            <p14:sldId id="660"/>
            <p14:sldId id="661"/>
            <p14:sldId id="662"/>
            <p14:sldId id="665"/>
            <p14:sldId id="655"/>
            <p14:sldId id="669"/>
            <p14:sldId id="670"/>
            <p14:sldId id="673"/>
            <p14:sldId id="582"/>
            <p14:sldId id="674"/>
            <p14:sldId id="675"/>
            <p14:sldId id="585"/>
            <p14:sldId id="676"/>
            <p14:sldId id="788"/>
            <p14:sldId id="789"/>
            <p14:sldId id="790"/>
            <p14:sldId id="799"/>
            <p14:sldId id="797"/>
            <p14:sldId id="813"/>
            <p14:sldId id="792"/>
            <p14:sldId id="955"/>
            <p14:sldId id="960"/>
            <p14:sldId id="961"/>
            <p14:sldId id="962"/>
            <p14:sldId id="963"/>
            <p14:sldId id="964"/>
            <p14:sldId id="965"/>
            <p14:sldId id="966"/>
            <p14:sldId id="68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4472C4"/>
    <a:srgbClr val="669BBC"/>
    <a:srgbClr val="8E5A6D"/>
    <a:srgbClr val="000000"/>
    <a:srgbClr val="FFFFFF"/>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059" autoAdjust="0"/>
    <p:restoredTop sz="93738" autoAdjust="0"/>
  </p:normalViewPr>
  <p:slideViewPr>
    <p:cSldViewPr snapToGrid="0">
      <p:cViewPr varScale="1">
        <p:scale>
          <a:sx n="62" d="100"/>
          <a:sy n="62" d="100"/>
        </p:scale>
        <p:origin x="748"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slide" Target="slides/slide40.xml"/><Relationship Id="rId50" Type="http://schemas.openxmlformats.org/officeDocument/2006/relationships/slide" Target="slides/slide43.xml"/><Relationship Id="rId55" Type="http://schemas.openxmlformats.org/officeDocument/2006/relationships/slide" Target="slides/slide48.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slide" Target="slides/slide46.xml"/><Relationship Id="rId58" Type="http://schemas.openxmlformats.org/officeDocument/2006/relationships/notesMaster" Target="notesMasters/notesMaster1.xml"/><Relationship Id="rId5" Type="http://schemas.openxmlformats.org/officeDocument/2006/relationships/slideMaster" Target="slideMasters/slideMaster2.xml"/><Relationship Id="rId61" Type="http://schemas.openxmlformats.org/officeDocument/2006/relationships/theme" Target="theme/theme1.xml"/><Relationship Id="rId19" Type="http://schemas.openxmlformats.org/officeDocument/2006/relationships/slide" Target="slides/slide1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slide" Target="slides/slide49.xml"/><Relationship Id="rId8" Type="http://schemas.openxmlformats.org/officeDocument/2006/relationships/slide" Target="slides/slide1.xml"/><Relationship Id="rId51" Type="http://schemas.openxmlformats.org/officeDocument/2006/relationships/slide" Target="slides/slide44.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presProps" Target="presProps.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slide" Target="slides/slide47.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slide" Target="slides/slide50.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8/27/2026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2880078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8801799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6593054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986818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7000949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4124815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4757162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9947646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6772603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7179607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0567540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1144030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99861502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7044970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2818683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427805913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377417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829968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8/27/2026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8/27/2026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8/27/2026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8/27/2026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8/27/2026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8/27/2026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8/27/2026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8/27/2026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8/27/2026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8/27/2026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8/27/2026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8/27/2026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682538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8/27/2026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9900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8/27/2026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901705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8/27/2026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493709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8/27/2026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381496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8/27/2026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741812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8/27/2026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306102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8/27/2026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7710350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8/27/2026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5946099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8/27/2026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8088865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8/27/2026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22887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9882148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469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10868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48201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43747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051029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8/27/2026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226083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8/27/2026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619547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8/27/2026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6266813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8/27/2026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7673826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8/27/2026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1185106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8/27/2026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828667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8/27/2026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7047616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8/27/2026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712789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8/27/2026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0811244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8/27/2026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7550790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8/27/2026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1503872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1862304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61983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45128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54901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00655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67609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42125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048453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1877020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8230726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422685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8/27/2026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956360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8/27/2026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103711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8/27/2026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668108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0047593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261276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48884515"/>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49091367"/>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96863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7496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97321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 + 1 column">
    <p:spTree>
      <p:nvGrpSpPr>
        <p:cNvPr id="1" name="Shape 61"/>
        <p:cNvGrpSpPr/>
        <p:nvPr/>
      </p:nvGrpSpPr>
      <p:grpSpPr>
        <a:xfrm>
          <a:off x="0" y="0"/>
          <a:ext cx="0" cy="0"/>
          <a:chOff x="0" y="0"/>
          <a:chExt cx="0" cy="0"/>
        </a:xfrm>
      </p:grpSpPr>
      <p:grpSp>
        <p:nvGrpSpPr>
          <p:cNvPr id="62" name="Google Shape;62;p5"/>
          <p:cNvGrpSpPr/>
          <p:nvPr/>
        </p:nvGrpSpPr>
        <p:grpSpPr>
          <a:xfrm>
            <a:off x="9262456" y="5963632"/>
            <a:ext cx="2937107" cy="894393"/>
            <a:chOff x="5575242" y="4472723"/>
            <a:chExt cx="2202830" cy="670795"/>
          </a:xfrm>
        </p:grpSpPr>
        <p:sp>
          <p:nvSpPr>
            <p:cNvPr id="63" name="Google Shape;63;p5"/>
            <p:cNvSpPr/>
            <p:nvPr/>
          </p:nvSpPr>
          <p:spPr>
            <a:xfrm rot="10800000">
              <a:off x="5575242"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64" name="Google Shape;64;p5"/>
            <p:cNvGrpSpPr/>
            <p:nvPr/>
          </p:nvGrpSpPr>
          <p:grpSpPr>
            <a:xfrm flipH="1">
              <a:off x="5734850" y="4472723"/>
              <a:ext cx="2040837" cy="670795"/>
              <a:chOff x="1297954" y="330075"/>
              <a:chExt cx="5169293" cy="1699506"/>
            </a:xfrm>
          </p:grpSpPr>
          <p:sp>
            <p:nvSpPr>
              <p:cNvPr id="65" name="Google Shape;65;p5"/>
              <p:cNvSpPr/>
              <p:nvPr/>
            </p:nvSpPr>
            <p:spPr>
              <a:xfrm>
                <a:off x="1297954" y="330081"/>
                <a:ext cx="34767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6" name="Google Shape;66;p5"/>
              <p:cNvSpPr/>
              <p:nvPr/>
            </p:nvSpPr>
            <p:spPr>
              <a:xfrm>
                <a:off x="4767747"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67" name="Google Shape;67;p5"/>
            <p:cNvGrpSpPr/>
            <p:nvPr/>
          </p:nvGrpSpPr>
          <p:grpSpPr>
            <a:xfrm flipH="1">
              <a:off x="5578209" y="4646738"/>
              <a:ext cx="2199863" cy="304563"/>
              <a:chOff x="-5827153" y="330075"/>
              <a:chExt cx="12276019" cy="1699569"/>
            </a:xfrm>
          </p:grpSpPr>
          <p:sp>
            <p:nvSpPr>
              <p:cNvPr id="68" name="Google Shape;68;p5"/>
              <p:cNvSpPr/>
              <p:nvPr/>
            </p:nvSpPr>
            <p:spPr>
              <a:xfrm>
                <a:off x="-5827153" y="330144"/>
                <a:ext cx="106122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9" name="Google Shape;69;p5"/>
              <p:cNvSpPr/>
              <p:nvPr/>
            </p:nvSpPr>
            <p:spPr>
              <a:xfrm>
                <a:off x="4749366"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grpSp>
        <p:nvGrpSpPr>
          <p:cNvPr id="70" name="Google Shape;70;p5"/>
          <p:cNvGrpSpPr/>
          <p:nvPr/>
        </p:nvGrpSpPr>
        <p:grpSpPr>
          <a:xfrm>
            <a:off x="-6" y="54"/>
            <a:ext cx="9429907" cy="1769753"/>
            <a:chOff x="-4" y="40"/>
            <a:chExt cx="7072430" cy="1327315"/>
          </a:xfrm>
        </p:grpSpPr>
        <p:sp>
          <p:nvSpPr>
            <p:cNvPr id="71" name="Google Shape;71;p5"/>
            <p:cNvSpPr/>
            <p:nvPr/>
          </p:nvSpPr>
          <p:spPr>
            <a:xfrm>
              <a:off x="6292649" y="126425"/>
              <a:ext cx="779700" cy="259800"/>
            </a:xfrm>
            <a:prstGeom prst="triangle">
              <a:avLst>
                <a:gd name="adj" fmla="val 32425"/>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nvGrpSpPr>
            <p:cNvPr id="72" name="Google Shape;72;p5"/>
            <p:cNvGrpSpPr/>
            <p:nvPr/>
          </p:nvGrpSpPr>
          <p:grpSpPr>
            <a:xfrm rot="10800000" flipH="1">
              <a:off x="3" y="40"/>
              <a:ext cx="6756168" cy="1327315"/>
              <a:chOff x="-2168138" y="330075"/>
              <a:chExt cx="8650663" cy="1699506"/>
            </a:xfrm>
          </p:grpSpPr>
          <p:sp>
            <p:nvSpPr>
              <p:cNvPr id="73" name="Google Shape;73;p5"/>
              <p:cNvSpPr/>
              <p:nvPr/>
            </p:nvSpPr>
            <p:spPr>
              <a:xfrm>
                <a:off x="-2168138" y="330081"/>
                <a:ext cx="69582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74" name="Google Shape;74;p5"/>
              <p:cNvSpPr/>
              <p:nvPr/>
            </p:nvSpPr>
            <p:spPr>
              <a:xfrm>
                <a:off x="4783025"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nvGrpSpPr>
            <p:cNvPr id="75" name="Google Shape;75;p5"/>
            <p:cNvGrpSpPr/>
            <p:nvPr/>
          </p:nvGrpSpPr>
          <p:grpSpPr>
            <a:xfrm rot="10800000" flipH="1">
              <a:off x="-4" y="381007"/>
              <a:ext cx="7072430" cy="771744"/>
              <a:chOff x="-9092084" y="330075"/>
              <a:chExt cx="15574609" cy="1699501"/>
            </a:xfrm>
          </p:grpSpPr>
          <p:sp>
            <p:nvSpPr>
              <p:cNvPr id="76" name="Google Shape;76;p5"/>
              <p:cNvSpPr/>
              <p:nvPr/>
            </p:nvSpPr>
            <p:spPr>
              <a:xfrm>
                <a:off x="-9092084" y="330076"/>
                <a:ext cx="13882200" cy="16995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77" name="Google Shape;77;p5"/>
              <p:cNvSpPr/>
              <p:nvPr/>
            </p:nvSpPr>
            <p:spPr>
              <a:xfrm>
                <a:off x="4783025" y="330075"/>
                <a:ext cx="1699500" cy="16995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sp>
        <p:nvSpPr>
          <p:cNvPr id="78" name="Google Shape;78;p5"/>
          <p:cNvSpPr txBox="1">
            <a:spLocks noGrp="1"/>
          </p:cNvSpPr>
          <p:nvPr>
            <p:ph type="title"/>
          </p:nvPr>
        </p:nvSpPr>
        <p:spPr>
          <a:xfrm>
            <a:off x="1085700" y="523433"/>
            <a:ext cx="7323200" cy="1021600"/>
          </a:xfrm>
          <a:prstGeom prst="rect">
            <a:avLst/>
          </a:prstGeom>
        </p:spPr>
        <p:txBody>
          <a:bodyPr spcFirstLastPara="1" wrap="square" lIns="91425" tIns="91425" rIns="91425" bIns="91425" anchor="ctr"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79" name="Google Shape;79;p5"/>
          <p:cNvSpPr txBox="1">
            <a:spLocks noGrp="1"/>
          </p:cNvSpPr>
          <p:nvPr>
            <p:ph type="body" idx="1"/>
          </p:nvPr>
        </p:nvSpPr>
        <p:spPr>
          <a:xfrm>
            <a:off x="1085700" y="1769800"/>
            <a:ext cx="8176800" cy="4194000"/>
          </a:xfrm>
          <a:prstGeom prst="rect">
            <a:avLst/>
          </a:prstGeom>
        </p:spPr>
        <p:txBody>
          <a:bodyPr spcFirstLastPara="1" wrap="square" lIns="91425" tIns="91425" rIns="91425" bIns="91425" anchor="ctr" anchorCtr="0">
            <a:noAutofit/>
          </a:bodyPr>
          <a:lstStyle>
            <a:lvl1pPr marL="609585" lvl="0" indent="-507987">
              <a:spcBef>
                <a:spcPts val="800"/>
              </a:spcBef>
              <a:spcAft>
                <a:spcPts val="0"/>
              </a:spcAft>
              <a:buSzPts val="2400"/>
              <a:buChar char="▰"/>
              <a:defRPr/>
            </a:lvl1pPr>
            <a:lvl2pPr marL="1219170" lvl="1" indent="-507987">
              <a:spcBef>
                <a:spcPts val="1333"/>
              </a:spcBef>
              <a:spcAft>
                <a:spcPts val="0"/>
              </a:spcAft>
              <a:buSzPts val="2400"/>
              <a:buChar char="▻"/>
              <a:defRPr/>
            </a:lvl2pPr>
            <a:lvl3pPr marL="1828754" lvl="2" indent="-507987">
              <a:spcBef>
                <a:spcPts val="1333"/>
              </a:spcBef>
              <a:spcAft>
                <a:spcPts val="0"/>
              </a:spcAft>
              <a:buSzPts val="2400"/>
              <a:buChar char="▻"/>
              <a:defRPr/>
            </a:lvl3pPr>
            <a:lvl4pPr marL="2438339" lvl="3" indent="-507987">
              <a:spcBef>
                <a:spcPts val="1333"/>
              </a:spcBef>
              <a:spcAft>
                <a:spcPts val="0"/>
              </a:spcAft>
              <a:buSzPts val="2400"/>
              <a:buChar char="▻"/>
              <a:defRPr/>
            </a:lvl4pPr>
            <a:lvl5pPr marL="3047924" lvl="4" indent="-507987">
              <a:spcBef>
                <a:spcPts val="1333"/>
              </a:spcBef>
              <a:spcAft>
                <a:spcPts val="0"/>
              </a:spcAft>
              <a:buSzPts val="2400"/>
              <a:buChar char="▻"/>
              <a:defRPr/>
            </a:lvl5pPr>
            <a:lvl6pPr marL="3657509" lvl="5" indent="-507987">
              <a:spcBef>
                <a:spcPts val="1333"/>
              </a:spcBef>
              <a:spcAft>
                <a:spcPts val="0"/>
              </a:spcAft>
              <a:buSzPts val="2400"/>
              <a:buChar char="▻"/>
              <a:defRPr/>
            </a:lvl6pPr>
            <a:lvl7pPr marL="4267093" lvl="6" indent="-507987">
              <a:spcBef>
                <a:spcPts val="1333"/>
              </a:spcBef>
              <a:spcAft>
                <a:spcPts val="0"/>
              </a:spcAft>
              <a:buSzPts val="2400"/>
              <a:buChar char="▻"/>
              <a:defRPr/>
            </a:lvl7pPr>
            <a:lvl8pPr marL="4876678" lvl="7" indent="-507987">
              <a:spcBef>
                <a:spcPts val="1333"/>
              </a:spcBef>
              <a:spcAft>
                <a:spcPts val="0"/>
              </a:spcAft>
              <a:buSzPts val="2400"/>
              <a:buChar char="▻"/>
              <a:defRPr/>
            </a:lvl8pPr>
            <a:lvl9pPr marL="5486263" lvl="8" indent="-507987">
              <a:spcBef>
                <a:spcPts val="1333"/>
              </a:spcBef>
              <a:spcAft>
                <a:spcPts val="1333"/>
              </a:spcAft>
              <a:buSzPts val="2400"/>
              <a:buChar char="▻"/>
              <a:defRPr/>
            </a:lvl9pPr>
          </a:lstStyle>
          <a:p>
            <a:endParaRPr/>
          </a:p>
        </p:txBody>
      </p:sp>
      <p:sp>
        <p:nvSpPr>
          <p:cNvPr id="80" name="Google Shape;80;p5"/>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7712360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0.xml"/><Relationship Id="rId13" Type="http://schemas.openxmlformats.org/officeDocument/2006/relationships/slideLayout" Target="../slideLayouts/slideLayout45.xml"/><Relationship Id="rId18" Type="http://schemas.openxmlformats.org/officeDocument/2006/relationships/slideLayout" Target="../slideLayouts/slideLayout50.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slideLayout" Target="../slideLayouts/slideLayout44.xml"/><Relationship Id="rId17" Type="http://schemas.openxmlformats.org/officeDocument/2006/relationships/slideLayout" Target="../slideLayouts/slideLayout49.xml"/><Relationship Id="rId2" Type="http://schemas.openxmlformats.org/officeDocument/2006/relationships/slideLayout" Target="../slideLayouts/slideLayout34.xml"/><Relationship Id="rId16" Type="http://schemas.openxmlformats.org/officeDocument/2006/relationships/slideLayout" Target="../slideLayouts/slideLayout48.xml"/><Relationship Id="rId20" Type="http://schemas.openxmlformats.org/officeDocument/2006/relationships/image" Target="../media/image1.png"/><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5" Type="http://schemas.openxmlformats.org/officeDocument/2006/relationships/slideLayout" Target="../slideLayouts/slideLayout47.xml"/><Relationship Id="rId10" Type="http://schemas.openxmlformats.org/officeDocument/2006/relationships/slideLayout" Target="../slideLayouts/slideLayout42.xml"/><Relationship Id="rId19" Type="http://schemas.openxmlformats.org/officeDocument/2006/relationships/theme" Target="../theme/theme3.xml"/><Relationship Id="rId4" Type="http://schemas.openxmlformats.org/officeDocument/2006/relationships/slideLayout" Target="../slideLayouts/slideLayout36.xml"/><Relationship Id="rId9" Type="http://schemas.openxmlformats.org/officeDocument/2006/relationships/slideLayout" Target="../slideLayouts/slideLayout41.xml"/><Relationship Id="rId14" Type="http://schemas.openxmlformats.org/officeDocument/2006/relationships/slideLayout" Target="../slideLayouts/slideLayout4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8.xml"/><Relationship Id="rId13" Type="http://schemas.openxmlformats.org/officeDocument/2006/relationships/slideLayout" Target="../slideLayouts/slideLayout63.xml"/><Relationship Id="rId3" Type="http://schemas.openxmlformats.org/officeDocument/2006/relationships/slideLayout" Target="../slideLayouts/slideLayout53.xml"/><Relationship Id="rId7" Type="http://schemas.openxmlformats.org/officeDocument/2006/relationships/slideLayout" Target="../slideLayouts/slideLayout57.xml"/><Relationship Id="rId12" Type="http://schemas.openxmlformats.org/officeDocument/2006/relationships/slideLayout" Target="../slideLayouts/slideLayout62.xml"/><Relationship Id="rId17" Type="http://schemas.openxmlformats.org/officeDocument/2006/relationships/image" Target="../media/image1.png"/><Relationship Id="rId2" Type="http://schemas.openxmlformats.org/officeDocument/2006/relationships/slideLayout" Target="../slideLayouts/slideLayout52.xml"/><Relationship Id="rId16" Type="http://schemas.openxmlformats.org/officeDocument/2006/relationships/theme" Target="../theme/theme4.xml"/><Relationship Id="rId1" Type="http://schemas.openxmlformats.org/officeDocument/2006/relationships/slideLayout" Target="../slideLayouts/slideLayout51.xml"/><Relationship Id="rId6" Type="http://schemas.openxmlformats.org/officeDocument/2006/relationships/slideLayout" Target="../slideLayouts/slideLayout56.xml"/><Relationship Id="rId11" Type="http://schemas.openxmlformats.org/officeDocument/2006/relationships/slideLayout" Target="../slideLayouts/slideLayout61.xml"/><Relationship Id="rId5" Type="http://schemas.openxmlformats.org/officeDocument/2006/relationships/slideLayout" Target="../slideLayouts/slideLayout55.xml"/><Relationship Id="rId15" Type="http://schemas.openxmlformats.org/officeDocument/2006/relationships/slideLayout" Target="../slideLayouts/slideLayout65.xml"/><Relationship Id="rId10" Type="http://schemas.openxmlformats.org/officeDocument/2006/relationships/slideLayout" Target="../slideLayouts/slideLayout60.xml"/><Relationship Id="rId4" Type="http://schemas.openxmlformats.org/officeDocument/2006/relationships/slideLayout" Target="../slideLayouts/slideLayout54.xml"/><Relationship Id="rId9" Type="http://schemas.openxmlformats.org/officeDocument/2006/relationships/slideLayout" Target="../slideLayouts/slideLayout59.xml"/><Relationship Id="rId14"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8/27/2026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8FF7B8A6-53BE-4480-AA62-0E9348FF3DBD}"/>
              </a:ext>
            </a:extLst>
          </p:cNvPr>
          <p:cNvPicPr>
            <a:picLocks noChangeAspect="1"/>
          </p:cNvPicPr>
          <p:nvPr userDrawn="1"/>
        </p:nvPicPr>
        <p:blipFill rotWithShape="1">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5604747E-76C9-4E64-A022-DE8D40F19EDE}"/>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8/27/2026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801440064"/>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8/27/2026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57657731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0" r:id="rId13"/>
    <p:sldLayoutId id="2147483701" r:id="rId14"/>
    <p:sldLayoutId id="2147483702" r:id="rId15"/>
    <p:sldLayoutId id="2147483703" r:id="rId16"/>
    <p:sldLayoutId id="2147483704" r:id="rId17"/>
    <p:sldLayoutId id="2147483705"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272446889"/>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0" r:id="rId14"/>
    <p:sldLayoutId id="2147483721"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6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jpg"/><Relationship Id="rId1" Type="http://schemas.openxmlformats.org/officeDocument/2006/relationships/slideLayout" Target="../slideLayouts/slideLayout22.xml"/></Relationships>
</file>

<file path=ppt/slides/_rels/slide3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9.xml"/></Relationships>
</file>

<file path=ppt/slides/_rels/slide3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9.xml"/></Relationships>
</file>

<file path=ppt/slides/_rels/slide3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9.xml"/><Relationship Id="rId1" Type="http://schemas.openxmlformats.org/officeDocument/2006/relationships/slideLayout" Target="../slideLayouts/slideLayout45.xml"/><Relationship Id="rId4" Type="http://schemas.openxmlformats.org/officeDocument/2006/relationships/image" Target="../media/image14.png"/></Relationships>
</file>

<file path=ppt/slides/_rels/slide3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9.xml"/></Relationships>
</file>

<file path=ppt/slides/_rels/slide4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0.xml"/><Relationship Id="rId1" Type="http://schemas.openxmlformats.org/officeDocument/2006/relationships/slideLayout" Target="../slideLayouts/slideLayout45.xml"/><Relationship Id="rId4" Type="http://schemas.openxmlformats.org/officeDocument/2006/relationships/image" Target="../media/image14.png"/></Relationships>
</file>

<file path=ppt/slides/_rels/slide4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9.xml"/></Relationships>
</file>

<file path=ppt/slides/_rels/slide4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7.xml"/></Relationships>
</file>

<file path=ppt/slides/_rels/slide4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7.xml"/></Relationships>
</file>

<file path=ppt/slides/_rels/slide4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6.emf"/><Relationship Id="rId1" Type="http://schemas.openxmlformats.org/officeDocument/2006/relationships/slideLayout" Target="../slideLayouts/slideLayout27.xml"/></Relationships>
</file>

<file path=ppt/slides/_rels/slide45.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17.png"/><Relationship Id="rId1" Type="http://schemas.openxmlformats.org/officeDocument/2006/relationships/slideLayout" Target="../slideLayouts/slideLayout27.xml"/><Relationship Id="rId4" Type="http://schemas.openxmlformats.org/officeDocument/2006/relationships/image" Target="../media/image14.png"/></Relationships>
</file>

<file path=ppt/slides/_rels/slide4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9.emf"/><Relationship Id="rId1" Type="http://schemas.openxmlformats.org/officeDocument/2006/relationships/slideLayout" Target="../slideLayouts/slideLayout27.xml"/></Relationships>
</file>

<file path=ppt/slides/_rels/slide47.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image" Target="../media/image20.emf"/><Relationship Id="rId1" Type="http://schemas.openxmlformats.org/officeDocument/2006/relationships/slideLayout" Target="../slideLayouts/slideLayout27.xml"/><Relationship Id="rId4" Type="http://schemas.openxmlformats.org/officeDocument/2006/relationships/image" Target="../media/image14.png"/></Relationships>
</file>

<file path=ppt/slides/_rels/slide4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2.emf"/><Relationship Id="rId1" Type="http://schemas.openxmlformats.org/officeDocument/2006/relationships/slideLayout" Target="../slideLayouts/slideLayout27.xml"/></Relationships>
</file>

<file path=ppt/slides/_rels/slide4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7.xml"/></Relationships>
</file>

<file path=ppt/slides/_rels/slide5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49.xml"/><Relationship Id="rId5" Type="http://schemas.openxmlformats.org/officeDocument/2006/relationships/image" Target="../media/image5.png"/><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1"/>
            <a:ext cx="54270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Final Project-1</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5</a:t>
            </a:r>
          </a:p>
        </p:txBody>
      </p:sp>
      <p:sp>
        <p:nvSpPr>
          <p:cNvPr id="11" name="TextBox 10">
            <a:extLst>
              <a:ext uri="{FF2B5EF4-FFF2-40B4-BE49-F238E27FC236}">
                <a16:creationId xmlns:a16="http://schemas.microsoft.com/office/drawing/2014/main" id="{781F72BC-06B8-4FB5-F2D5-D8EA1BFF812E}"/>
              </a:ext>
            </a:extLst>
          </p:cNvPr>
          <p:cNvSpPr txBox="1"/>
          <p:nvPr/>
        </p:nvSpPr>
        <p:spPr>
          <a:xfrm>
            <a:off x="4923692" y="4903313"/>
            <a:ext cx="695713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PMG496 / MGM496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Research Methodology</a:t>
            </a:r>
          </a:p>
        </p:txBody>
      </p:sp>
      <p:pic>
        <p:nvPicPr>
          <p:cNvPr id="14" name="Graphic 21">
            <a:extLst>
              <a:ext uri="{FF2B5EF4-FFF2-40B4-BE49-F238E27FC236}">
                <a16:creationId xmlns:a16="http://schemas.microsoft.com/office/drawing/2014/main" id="{FAD79EAC-12FF-4B40-903B-F03D33745FF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929064"/>
    </mc:Choice>
    <mc:Fallback xmlns="">
      <p:transition spd="slow" advTm="192906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13924" r="13924"/>
          <a:stretch/>
        </p:blipFill>
        <p:spPr>
          <a:xfrm>
            <a:off x="0" y="0"/>
            <a:ext cx="5546725" cy="5573713"/>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964438" y="1354438"/>
            <a:ext cx="4113898"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Session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5718439" y="2000769"/>
            <a:ext cx="4936387" cy="4154984"/>
          </a:xfrm>
          <a:prstGeom prst="rect">
            <a:avLst/>
          </a:prstGeom>
          <a:noFill/>
        </p:spPr>
        <p:txBody>
          <a:bodyPr wrap="square" rtlCol="0">
            <a:spAutoFit/>
          </a:bodyPr>
          <a:lstStyle/>
          <a:p>
            <a:pPr marL="457200" indent="-4572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Research Methodology</a:t>
            </a:r>
          </a:p>
          <a:p>
            <a:pPr marL="457200" indent="-4572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Research Onion</a:t>
            </a:r>
          </a:p>
          <a:p>
            <a:pPr marL="457200" indent="-4572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Research philosophy</a:t>
            </a:r>
          </a:p>
          <a:p>
            <a:pPr marL="457200" indent="-4572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Research approach</a:t>
            </a:r>
          </a:p>
          <a:p>
            <a:pPr marL="457200" indent="-4572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Research strategy</a:t>
            </a:r>
          </a:p>
          <a:p>
            <a:pPr marL="457200" indent="-4572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Research choice </a:t>
            </a:r>
          </a:p>
          <a:p>
            <a:pPr marL="457200" indent="-4572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Time horizon </a:t>
            </a:r>
          </a:p>
          <a:p>
            <a:pPr marL="457200" indent="-4572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Data collection and analysis techniques</a:t>
            </a:r>
          </a:p>
          <a:p>
            <a:pPr marL="457200" indent="-4572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sp>
        <p:nvSpPr>
          <p:cNvPr id="12" name="Rectangle 11">
            <a:extLst>
              <a:ext uri="{FF2B5EF4-FFF2-40B4-BE49-F238E27FC236}">
                <a16:creationId xmlns:a16="http://schemas.microsoft.com/office/drawing/2014/main" id="{9E09740D-0F36-45F7-88E7-69A103FBB0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B6ECEB9-BCCA-4F6B-AE05-400ACA14283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102557" y="1695700"/>
            <a:ext cx="5565982" cy="5102511"/>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Methodology </a:t>
            </a:r>
            <a:r>
              <a:rPr lang="ar-EG" sz="2800" dirty="0">
                <a:solidFill>
                  <a:srgbClr val="000000"/>
                </a:solidFill>
                <a:latin typeface="Times New Roman" panose="02020603050405020304" pitchFamily="18" charset="0"/>
                <a:cs typeface="Times New Roman" panose="02020603050405020304" pitchFamily="18" charset="0"/>
              </a:rPr>
              <a:t>منهجية البحث</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1" name="Rectangle 10">
            <a:extLst>
              <a:ext uri="{FF2B5EF4-FFF2-40B4-BE49-F238E27FC236}">
                <a16:creationId xmlns:a16="http://schemas.microsoft.com/office/drawing/2014/main" id="{8079FF91-6453-4DB0-A3C6-D83B66A9B7C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7E5A72C2-678F-4B2E-A102-605AAAFBF9F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942092686"/>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970671"/>
            <a:ext cx="10734675" cy="5668667"/>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sz="4400" b="1" dirty="0">
              <a:solidFill>
                <a:srgbClr val="FF0000"/>
              </a:solidFill>
            </a:endParaRPr>
          </a:p>
          <a:p>
            <a:pPr algn="ctr"/>
            <a:r>
              <a:rPr lang="ar-EG" sz="4400" b="1" dirty="0">
                <a:solidFill>
                  <a:srgbClr val="FF0000"/>
                </a:solidFill>
              </a:rPr>
              <a:t>ماهو(بالضبط) الفصل المنهجي؟</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82482" y="2174744"/>
            <a:ext cx="9857104" cy="707886"/>
          </a:xfrm>
          <a:prstGeom prst="rect">
            <a:avLst/>
          </a:prstGeom>
          <a:noFill/>
        </p:spPr>
        <p:txBody>
          <a:bodyPr wrap="square" rtlCol="0">
            <a:spAutoFit/>
          </a:bodyPr>
          <a:lstStyle/>
          <a:p>
            <a:pPr algn="ctr"/>
            <a:r>
              <a:rPr lang="en-US" sz="4000" b="1" dirty="0">
                <a:solidFill>
                  <a:srgbClr val="C00000"/>
                </a:solidFill>
                <a:latin typeface="Times New Roman" panose="02020603050405020304" pitchFamily="18" charset="0"/>
                <a:cs typeface="Times New Roman" panose="02020603050405020304" pitchFamily="18" charset="0"/>
              </a:rPr>
              <a:t>What (exactly) is the methodology chapter?</a:t>
            </a:r>
          </a:p>
        </p:txBody>
      </p:sp>
    </p:spTree>
    <p:extLst>
      <p:ext uri="{BB962C8B-B14F-4D97-AF65-F5344CB8AC3E}">
        <p14:creationId xmlns:p14="http://schemas.microsoft.com/office/powerpoint/2010/main" val="9592324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0"/>
            <a:ext cx="11677625" cy="51636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756581"/>
            <a:ext cx="11445395" cy="6124754"/>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The methodology chapter is where you outline the philosophical underpinnings of your research and outline the specific methodological choices you’ve made. </a:t>
            </a: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The point of the methodology chapter is to tell the reader exactly how you designed your study and, just as importantly, why you did it this way.</a:t>
            </a:r>
          </a:p>
          <a:p>
            <a:pPr marL="457200" indent="-457200" algn="just">
              <a:buFont typeface="Arial" panose="020B0604020202020204" pitchFamily="34" charset="0"/>
              <a:buChar char="•"/>
            </a:pP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فصل المنهجية هو المكان الذي تحدد فيه الأسس الفلسفية لبحثك وتحدد الاختيارات المنهجية المحددة التي قمت بها. </a:t>
            </a: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الهدف من فصل المنهجية هو إخبار القارئ بالضبط كيف صممت دراستك، وبنفس القدر من الأهمية، لماذا فعلت ذلك بهذه الطريقة.</a:t>
            </a:r>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52C70ED8-3B78-42A5-8CB7-C9C3E741477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8A162BC8-1A04-405F-9FF5-6D4666786DD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7910279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0"/>
            <a:ext cx="11677625" cy="51636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756581"/>
            <a:ext cx="11445395" cy="6124754"/>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Importantly, this chapter should comprehensively describe and justify all the methodological choices you made in your study. </a:t>
            </a:r>
          </a:p>
          <a:p>
            <a:pPr marL="457200" indent="-457200" algn="just">
              <a:buFont typeface="Arial" panose="020B0604020202020204" pitchFamily="34" charset="0"/>
              <a:buChar char="•"/>
            </a:pPr>
            <a:r>
              <a:rPr lang="en-US" sz="2800" dirty="0">
                <a:solidFill>
                  <a:srgbClr val="2D3956"/>
                </a:solidFill>
                <a:highlight>
                  <a:srgbClr val="00FF00"/>
                </a:highlight>
                <a:latin typeface="Times New Roman" panose="02020603050405020304" pitchFamily="18" charset="0"/>
                <a:cs typeface="Times New Roman" panose="02020603050405020304" pitchFamily="18" charset="0"/>
              </a:rPr>
              <a:t>For example</a:t>
            </a:r>
            <a:r>
              <a:rPr lang="en-US" sz="2800" dirty="0">
                <a:solidFill>
                  <a:srgbClr val="2D3956"/>
                </a:solidFill>
                <a:latin typeface="Times New Roman" panose="02020603050405020304" pitchFamily="18" charset="0"/>
                <a:cs typeface="Times New Roman" panose="02020603050405020304" pitchFamily="18" charset="0"/>
              </a:rPr>
              <a:t>, the approach you took to your research (i.e., qualitative, quantitative or mixed), who you collected data from (i.e., your sampling strategy), how you collected your data and, of course, how you analyzed it. </a:t>
            </a:r>
          </a:p>
          <a:p>
            <a:pPr marL="457200" indent="-457200" algn="just">
              <a:buFont typeface="Arial" panose="020B0604020202020204" pitchFamily="34" charset="0"/>
              <a:buChar char="•"/>
            </a:pP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والأهم من ذلك، يجب أن يصف هذا الفصل ويبرر بشكل شامل جميع الخيارات المنهجية التي قمت بها في دراستك. </a:t>
            </a: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على سبيل المثال، النهج الذي اتبعته في بحثك (أي النوعي أو الكمي أو المختلط)، ومن الذي جمعت البيانات منه (أي استراتيجية أخذ العينات الخاصة بك)، وكيف جمعت بياناتك، وبالطبع كيف قمت بتحليلها.</a:t>
            </a:r>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F35D13BD-2EF8-4C71-B42B-489B15948D5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68F61554-A31E-4502-AD10-5C7C55DEFB5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407617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601234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sz="4400" b="1" dirty="0">
              <a:solidFill>
                <a:srgbClr val="FF0000"/>
              </a:solidFill>
            </a:endParaRPr>
          </a:p>
          <a:p>
            <a:pPr algn="ctr"/>
            <a:r>
              <a:rPr lang="ar-EG" sz="4400" b="1" dirty="0">
                <a:solidFill>
                  <a:srgbClr val="FF0000"/>
                </a:solidFill>
              </a:rPr>
              <a:t>ما أهمية فصل المنهجية؟</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82482" y="2174744"/>
            <a:ext cx="9857104" cy="707886"/>
          </a:xfrm>
          <a:prstGeom prst="rect">
            <a:avLst/>
          </a:prstGeom>
          <a:noFill/>
        </p:spPr>
        <p:txBody>
          <a:bodyPr wrap="square" rtlCol="0">
            <a:spAutoFit/>
          </a:bodyPr>
          <a:lstStyle/>
          <a:p>
            <a:pPr algn="ctr"/>
            <a:r>
              <a:rPr lang="en-US" sz="4000" b="1" dirty="0">
                <a:solidFill>
                  <a:srgbClr val="C00000"/>
                </a:solidFill>
                <a:latin typeface="Times New Roman" panose="02020603050405020304" pitchFamily="18" charset="0"/>
                <a:cs typeface="Times New Roman" panose="02020603050405020304" pitchFamily="18" charset="0"/>
              </a:rPr>
              <a:t>Why is the methodology chapter important?</a:t>
            </a:r>
          </a:p>
        </p:txBody>
      </p:sp>
      <p:sp>
        <p:nvSpPr>
          <p:cNvPr id="5" name="Rectangle 4">
            <a:extLst>
              <a:ext uri="{FF2B5EF4-FFF2-40B4-BE49-F238E27FC236}">
                <a16:creationId xmlns:a16="http://schemas.microsoft.com/office/drawing/2014/main" id="{A9EE896A-F625-4DEC-993E-3D2CBC2C4F7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D16381B-7A08-408A-B841-2D56FFBAA4D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36177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50926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11176" y="1685578"/>
            <a:ext cx="11445395" cy="5693866"/>
          </a:xfrm>
          <a:prstGeom prst="rect">
            <a:avLst/>
          </a:prstGeom>
          <a:noFill/>
        </p:spPr>
        <p:txBody>
          <a:bodyPr wrap="square" rtlCol="0">
            <a:spAutoFit/>
          </a:bodyPr>
          <a:lstStyle/>
          <a:p>
            <a:pPr marL="457200" indent="-457200" algn="just">
              <a:buFont typeface="Arial" panose="020B0604020202020204" pitchFamily="34" charset="0"/>
              <a:buChar char="•"/>
            </a:pPr>
            <a:r>
              <a:rPr lang="en-US" sz="2800" u="sng" dirty="0">
                <a:solidFill>
                  <a:srgbClr val="2D3956"/>
                </a:solidFill>
                <a:latin typeface="Times New Roman" panose="02020603050405020304" pitchFamily="18" charset="0"/>
                <a:cs typeface="Times New Roman" panose="02020603050405020304" pitchFamily="18" charset="0"/>
              </a:rPr>
              <a:t>The methodology chapter plays two important roles in your dissertation or thesis:</a:t>
            </a:r>
          </a:p>
          <a:p>
            <a:pPr marL="457200" indent="-457200" algn="just">
              <a:buFont typeface="Arial" panose="020B0604020202020204" pitchFamily="34" charset="0"/>
              <a:buChar char="•"/>
            </a:pP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Firstly, it demonstrates your understanding of research theory. </a:t>
            </a: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A flawed research design or methodology would mean flawed results. So, this chapter is vital as it allows you to show the marker that you know what you’re doing and that your results are credible.</a:t>
            </a:r>
          </a:p>
          <a:p>
            <a:pPr marL="457200" indent="-457200" algn="just">
              <a:buFont typeface="Arial" panose="020B0604020202020204" pitchFamily="34" charset="0"/>
              <a:buChar char="•"/>
            </a:pP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أولاً، يوضح فهمك لنظرية البحث. </a:t>
            </a: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إن التصميم أو المنهجية البحثية المعيبة قد تعني نتائج معيبة. لذا، يعد هذا الفصل أمرًا حيويًا لأنه يسمح لك بإظهار أنك تعرف ما تفعله وأن نتائجك ذات مصداقية.</a:t>
            </a:r>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53514934-0C35-486A-81B3-AD53128D7DB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35CE8316-1A8E-4A7F-A61D-7C413D64A4C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949514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0"/>
            <a:ext cx="11677625" cy="51339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11176" y="1685578"/>
            <a:ext cx="11445395" cy="4401205"/>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Secondly, the methodology chapter is what helps to make your study replicable. In other words, it allows other researchers to undertake your study using the same methodological approach, and compare their findings to yours. This is very important within academic research, as each study builds on previous studies.</a:t>
            </a:r>
          </a:p>
          <a:p>
            <a:pPr marL="457200" indent="-457200" algn="just">
              <a:buFont typeface="Arial" panose="020B0604020202020204" pitchFamily="34" charset="0"/>
              <a:buChar char="•"/>
            </a:pP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ثانيًا، الفصل الخاص بالمنهجية هو ما يساعد على جعل دراستك قابلة للتكرار. بمعنى آخر، يسمح للباحثين الآخرين بإجراء دراستك باستخدام نفس النهج المنهجي، ومقارنة نتائجهم بنتائجك. وهذا مهم جدًا في البحث الأكاديمي، حيث أن كل دراسة تعتمد على الدراسات السابقة.</a:t>
            </a:r>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FB887CF0-BD9B-4118-AA2B-5B2A5540CB9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319AEAA3-94E9-4314-BCD6-31489A88482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782280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96265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sz="4400" b="1" dirty="0">
              <a:solidFill>
                <a:srgbClr val="FF0000"/>
              </a:solidFill>
            </a:endParaRPr>
          </a:p>
          <a:p>
            <a:pPr algn="ctr"/>
            <a:r>
              <a:rPr lang="ar-EG" sz="4400" b="1" dirty="0">
                <a:solidFill>
                  <a:srgbClr val="FF0000"/>
                </a:solidFill>
              </a:rPr>
              <a:t>كيفية كتابة الفصل المنهجي؟</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82482" y="2174744"/>
            <a:ext cx="9857104" cy="707886"/>
          </a:xfrm>
          <a:prstGeom prst="rect">
            <a:avLst/>
          </a:prstGeom>
          <a:noFill/>
        </p:spPr>
        <p:txBody>
          <a:bodyPr wrap="square" rtlCol="0">
            <a:spAutoFit/>
          </a:bodyPr>
          <a:lstStyle/>
          <a:p>
            <a:pPr algn="ctr"/>
            <a:r>
              <a:rPr lang="en-US" sz="4000" b="1" dirty="0">
                <a:solidFill>
                  <a:srgbClr val="C00000"/>
                </a:solidFill>
                <a:latin typeface="Times New Roman" panose="02020603050405020304" pitchFamily="18" charset="0"/>
                <a:cs typeface="Times New Roman" panose="02020603050405020304" pitchFamily="18" charset="0"/>
              </a:rPr>
              <a:t>How To Write The Methodology Chapter?</a:t>
            </a:r>
          </a:p>
        </p:txBody>
      </p:sp>
      <p:sp>
        <p:nvSpPr>
          <p:cNvPr id="5" name="Rectangle 4">
            <a:extLst>
              <a:ext uri="{FF2B5EF4-FFF2-40B4-BE49-F238E27FC236}">
                <a16:creationId xmlns:a16="http://schemas.microsoft.com/office/drawing/2014/main" id="{EA633509-4B50-4A3A-A7FD-F3DD8B5DD5F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226CF1D0-40F7-4CCC-A1E1-255DD6DE601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107085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2B2FA6F-B398-4E9F-83D0-0D24C647F121}"/>
              </a:ext>
            </a:extLst>
          </p:cNvPr>
          <p:cNvPicPr>
            <a:picLocks noChangeAspect="1"/>
          </p:cNvPicPr>
          <p:nvPr/>
        </p:nvPicPr>
        <p:blipFill>
          <a:blip r:embed="rId2"/>
          <a:stretch>
            <a:fillRect/>
          </a:stretch>
        </p:blipFill>
        <p:spPr>
          <a:xfrm>
            <a:off x="1335100" y="1628145"/>
            <a:ext cx="10684804" cy="5170066"/>
          </a:xfrm>
          <a:prstGeom prst="rect">
            <a:avLst/>
          </a:prstGeom>
        </p:spPr>
      </p:pic>
      <p:sp>
        <p:nvSpPr>
          <p:cNvPr id="6" name="Rectangle 5">
            <a:extLst>
              <a:ext uri="{FF2B5EF4-FFF2-40B4-BE49-F238E27FC236}">
                <a16:creationId xmlns:a16="http://schemas.microsoft.com/office/drawing/2014/main" id="{C3D3A0A9-597B-4C3E-B64A-9D6520839A65}"/>
              </a:ext>
            </a:extLst>
          </p:cNvPr>
          <p:cNvSpPr/>
          <p:nvPr/>
        </p:nvSpPr>
        <p:spPr>
          <a:xfrm>
            <a:off x="4552423" y="654786"/>
            <a:ext cx="3695563" cy="707886"/>
          </a:xfrm>
          <a:prstGeom prst="rect">
            <a:avLst/>
          </a:prstGeom>
        </p:spPr>
        <p:txBody>
          <a:bodyPr wrap="none">
            <a:spAutoFit/>
          </a:bodyPr>
          <a:lstStyle/>
          <a:p>
            <a:r>
              <a:rPr lang="en-US" sz="4000" b="1" dirty="0">
                <a:latin typeface="Times New Roman" panose="02020603050405020304" pitchFamily="18" charset="0"/>
                <a:cs typeface="Times New Roman" panose="02020603050405020304" pitchFamily="18" charset="0"/>
              </a:rPr>
              <a:t>Research Onion</a:t>
            </a:r>
            <a:endParaRPr lang="en-US" sz="3600" b="1" dirty="0"/>
          </a:p>
        </p:txBody>
      </p:sp>
      <p:sp>
        <p:nvSpPr>
          <p:cNvPr id="4" name="Rectangle 3">
            <a:extLst>
              <a:ext uri="{FF2B5EF4-FFF2-40B4-BE49-F238E27FC236}">
                <a16:creationId xmlns:a16="http://schemas.microsoft.com/office/drawing/2014/main" id="{96892669-D615-42C7-A8F3-8F65960A3B3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24AD3A2F-2803-42D6-A2C9-150315E2409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8128749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88025B5-9243-478E-AA45-76804370886D}"/>
              </a:ext>
            </a:extLst>
          </p:cNvPr>
          <p:cNvPicPr>
            <a:picLocks noChangeAspect="1"/>
          </p:cNvPicPr>
          <p:nvPr/>
        </p:nvPicPr>
        <p:blipFill rotWithShape="1">
          <a:blip r:embed="rId2"/>
          <a:srcRect l="3618" t="3003" r="745" b="4795"/>
          <a:stretch/>
        </p:blipFill>
        <p:spPr>
          <a:xfrm>
            <a:off x="215705" y="884371"/>
            <a:ext cx="11760590" cy="5973628"/>
          </a:xfrm>
          <a:prstGeom prst="rect">
            <a:avLst/>
          </a:prstGeom>
        </p:spPr>
      </p:pic>
      <p:sp>
        <p:nvSpPr>
          <p:cNvPr id="4" name="Rectangle 3">
            <a:extLst>
              <a:ext uri="{FF2B5EF4-FFF2-40B4-BE49-F238E27FC236}">
                <a16:creationId xmlns:a16="http://schemas.microsoft.com/office/drawing/2014/main" id="{A0CEAB4F-50DE-4F7D-B022-B5CB048B4F46}"/>
              </a:ext>
            </a:extLst>
          </p:cNvPr>
          <p:cNvSpPr/>
          <p:nvPr/>
        </p:nvSpPr>
        <p:spPr>
          <a:xfrm>
            <a:off x="3849038" y="0"/>
            <a:ext cx="3695563" cy="707886"/>
          </a:xfrm>
          <a:prstGeom prst="rect">
            <a:avLst/>
          </a:prstGeom>
        </p:spPr>
        <p:txBody>
          <a:bodyPr wrap="none">
            <a:spAutoFit/>
          </a:bodyPr>
          <a:lstStyle/>
          <a:p>
            <a:r>
              <a:rPr lang="en-US" sz="4000" b="1" dirty="0">
                <a:latin typeface="Times New Roman" panose="02020603050405020304" pitchFamily="18" charset="0"/>
                <a:cs typeface="Times New Roman" panose="02020603050405020304" pitchFamily="18" charset="0"/>
              </a:rPr>
              <a:t>Research Onion</a:t>
            </a:r>
            <a:endParaRPr lang="en-US" sz="3600" b="1" dirty="0"/>
          </a:p>
        </p:txBody>
      </p:sp>
    </p:spTree>
    <p:extLst>
      <p:ext uri="{BB962C8B-B14F-4D97-AF65-F5344CB8AC3E}">
        <p14:creationId xmlns:p14="http://schemas.microsoft.com/office/powerpoint/2010/main" val="41188978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0CEAB4F-50DE-4F7D-B022-B5CB048B4F46}"/>
              </a:ext>
            </a:extLst>
          </p:cNvPr>
          <p:cNvSpPr/>
          <p:nvPr/>
        </p:nvSpPr>
        <p:spPr>
          <a:xfrm>
            <a:off x="3849038" y="0"/>
            <a:ext cx="3695563" cy="707886"/>
          </a:xfrm>
          <a:prstGeom prst="rect">
            <a:avLst/>
          </a:prstGeom>
        </p:spPr>
        <p:txBody>
          <a:bodyPr wrap="none">
            <a:spAutoFit/>
          </a:bodyPr>
          <a:lstStyle/>
          <a:p>
            <a:r>
              <a:rPr lang="en-US" sz="4000" b="1" dirty="0">
                <a:latin typeface="Times New Roman" panose="02020603050405020304" pitchFamily="18" charset="0"/>
                <a:cs typeface="Times New Roman" panose="02020603050405020304" pitchFamily="18" charset="0"/>
              </a:rPr>
              <a:t>Research Onion</a:t>
            </a:r>
            <a:endParaRPr lang="en-US" sz="3600" b="1" dirty="0"/>
          </a:p>
        </p:txBody>
      </p:sp>
      <p:pic>
        <p:nvPicPr>
          <p:cNvPr id="2" name="Picture 1">
            <a:extLst>
              <a:ext uri="{FF2B5EF4-FFF2-40B4-BE49-F238E27FC236}">
                <a16:creationId xmlns:a16="http://schemas.microsoft.com/office/drawing/2014/main" id="{E60A0425-4F67-4EED-B96B-FF5455B70679}"/>
              </a:ext>
            </a:extLst>
          </p:cNvPr>
          <p:cNvPicPr>
            <a:picLocks noChangeAspect="1"/>
          </p:cNvPicPr>
          <p:nvPr/>
        </p:nvPicPr>
        <p:blipFill>
          <a:blip r:embed="rId2"/>
          <a:stretch>
            <a:fillRect/>
          </a:stretch>
        </p:blipFill>
        <p:spPr>
          <a:xfrm>
            <a:off x="896355" y="1145054"/>
            <a:ext cx="10698584" cy="5593676"/>
          </a:xfrm>
          <a:prstGeom prst="rect">
            <a:avLst/>
          </a:prstGeom>
        </p:spPr>
      </p:pic>
    </p:spTree>
    <p:extLst>
      <p:ext uri="{BB962C8B-B14F-4D97-AF65-F5344CB8AC3E}">
        <p14:creationId xmlns:p14="http://schemas.microsoft.com/office/powerpoint/2010/main" val="466555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212844"/>
            <a:ext cx="11569649" cy="54205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11175" y="1473655"/>
            <a:ext cx="11445395" cy="5693866"/>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Methodological Choice #1 – Research Philosophy (e.g., interpretivist, positivist, etc.)</a:t>
            </a: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Methodological Choice #2 – Research Type/Logic (inductive or deductive)</a:t>
            </a:r>
            <a:endParaRPr lang="ar-EG" sz="2800" dirty="0">
              <a:solidFill>
                <a:srgbClr val="2D3956"/>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Methodological Choice #3 – Research Approach (qualitative, quantitative or mixed) </a:t>
            </a: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Methodological Choice #4 – Research Strategy/ Design (Research Methods)</a:t>
            </a: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Methodological Choice #5 – Time Horizon</a:t>
            </a: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Methodological Choice #6 – Data Collection Method (Techniques &amp; Tools)</a:t>
            </a: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057674" y="39604"/>
            <a:ext cx="4703211"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Methodology</a:t>
            </a:r>
            <a:endParaRPr lang="en-US" sz="3200" b="1" dirty="0"/>
          </a:p>
        </p:txBody>
      </p:sp>
      <p:sp>
        <p:nvSpPr>
          <p:cNvPr id="9" name="Rectangle 8">
            <a:extLst>
              <a:ext uri="{FF2B5EF4-FFF2-40B4-BE49-F238E27FC236}">
                <a16:creationId xmlns:a16="http://schemas.microsoft.com/office/drawing/2014/main" id="{D5014286-6068-4849-9313-595B4FF0ED5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673ACFCA-3401-4C6B-903D-971C66D4F69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7551329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504BFE9-992C-4047-8A88-7B869D4AB9AF}"/>
              </a:ext>
            </a:extLst>
          </p:cNvPr>
          <p:cNvPicPr>
            <a:picLocks noChangeAspect="1"/>
          </p:cNvPicPr>
          <p:nvPr/>
        </p:nvPicPr>
        <p:blipFill>
          <a:blip r:embed="rId2"/>
          <a:stretch>
            <a:fillRect/>
          </a:stretch>
        </p:blipFill>
        <p:spPr>
          <a:xfrm>
            <a:off x="414997" y="1874520"/>
            <a:ext cx="11362006" cy="4758857"/>
          </a:xfrm>
          <a:prstGeom prst="rect">
            <a:avLst/>
          </a:prstGeom>
        </p:spPr>
      </p:pic>
      <p:sp>
        <p:nvSpPr>
          <p:cNvPr id="4" name="Rectangle 3">
            <a:extLst>
              <a:ext uri="{FF2B5EF4-FFF2-40B4-BE49-F238E27FC236}">
                <a16:creationId xmlns:a16="http://schemas.microsoft.com/office/drawing/2014/main" id="{F30ECD1D-7DD1-4B66-8F3E-9826F8C9E50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BC2B1FC-A86A-4C44-812E-555D12C93BA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1549985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89445" y="1566644"/>
            <a:ext cx="5711687" cy="5130341"/>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Philosophy</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فلسفة البحث</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D32B1285-824F-4F96-81A2-450B66B01A5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B437A948-42FC-4A97-B121-DD8301EE871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048465170"/>
      </p:ext>
    </p:extLst>
  </p:cSld>
  <p:clrMapOvr>
    <a:masterClrMapping/>
  </p:clrMapOvr>
  <p:transition spd="slow" advTm="727734">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5203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919283"/>
            <a:ext cx="11677625" cy="3539430"/>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latin typeface="Times New Roman" panose="02020603050405020304" pitchFamily="18" charset="0"/>
                <a:cs typeface="Times New Roman" panose="02020603050405020304" pitchFamily="18" charset="0"/>
              </a:rPr>
              <a:t>Research philosophy </a:t>
            </a:r>
            <a:r>
              <a:rPr lang="en-US" sz="2800" dirty="0">
                <a:latin typeface="Times New Roman" panose="02020603050405020304" pitchFamily="18" charset="0"/>
                <a:cs typeface="Times New Roman" panose="02020603050405020304" pitchFamily="18" charset="0"/>
              </a:rPr>
              <a:t>refers to the set of beliefs, assumptions, and principles that will guide your approach to conducting your research. </a:t>
            </a:r>
          </a:p>
          <a:p>
            <a:pPr marL="457200" indent="-457200" algn="just">
              <a:buFont typeface="Wingdings" panose="05000000000000000000" pitchFamily="2" charset="2"/>
              <a:buChar char="q"/>
            </a:pPr>
            <a:r>
              <a:rPr lang="en-US" sz="2800" dirty="0">
                <a:latin typeface="Times New Roman" panose="02020603050405020304" pitchFamily="18" charset="0"/>
                <a:cs typeface="Times New Roman" panose="02020603050405020304" pitchFamily="18" charset="0"/>
              </a:rPr>
              <a:t>There are several research philosophies to choose from, including </a:t>
            </a:r>
            <a:r>
              <a:rPr lang="en-US" sz="2800" b="1" u="sng" dirty="0">
                <a:solidFill>
                  <a:srgbClr val="0070C0"/>
                </a:solidFill>
                <a:latin typeface="Times New Roman" panose="02020603050405020304" pitchFamily="18" charset="0"/>
                <a:cs typeface="Times New Roman" panose="02020603050405020304" pitchFamily="18" charset="0"/>
              </a:rPr>
              <a:t>positivism, interpretivism and pragmatism/ post-positivism</a:t>
            </a:r>
          </a:p>
          <a:p>
            <a:pPr marL="457200" indent="-457200" algn="just">
              <a:buFont typeface="Wingdings" panose="05000000000000000000" pitchFamily="2" charset="2"/>
              <a:buChar char="q"/>
            </a:pPr>
            <a:endParaRPr lang="en-US" sz="2800" dirty="0">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تشير فلسفة البحث إلى مجموعة المعتقدات والافتراضات والمبادئ التي ستوجه منهجك في إجراء بحثك. هناك العديد من فلسفات البحث للاختيار من بينها، بما في ذلك الوضعية والتفسيرية والبراغماتية:</a:t>
            </a:r>
            <a:endParaRPr lang="en-US" sz="2800" dirty="0">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3740186" y="597671"/>
            <a:ext cx="4292842"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Philosophy</a:t>
            </a:r>
          </a:p>
        </p:txBody>
      </p:sp>
      <p:sp>
        <p:nvSpPr>
          <p:cNvPr id="9" name="Rectangle 8">
            <a:extLst>
              <a:ext uri="{FF2B5EF4-FFF2-40B4-BE49-F238E27FC236}">
                <a16:creationId xmlns:a16="http://schemas.microsoft.com/office/drawing/2014/main" id="{4186E9A1-C8CF-490D-BBC8-0B61120B7C6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6B50B8F5-A9E5-4885-B878-EAFDA231171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02937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52530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919283"/>
            <a:ext cx="11677625" cy="3539430"/>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latin typeface="Times New Roman" panose="02020603050405020304" pitchFamily="18" charset="0"/>
                <a:cs typeface="Times New Roman" panose="02020603050405020304" pitchFamily="18" charset="0"/>
              </a:rPr>
              <a:t>Positivism</a:t>
            </a:r>
            <a:r>
              <a:rPr lang="en-US" sz="2800" dirty="0">
                <a:latin typeface="Times New Roman" panose="02020603050405020304" pitchFamily="18" charset="0"/>
                <a:cs typeface="Times New Roman" panose="02020603050405020304" pitchFamily="18" charset="0"/>
              </a:rPr>
              <a:t> emphasizes the use of scientific methods and seeks to uncover universal laws and generalizable knowledge. It assumes an objective reality that can be studied through empirical observation and measurement. Positivists aim for objectivity, reliability, and replicability in their research.</a:t>
            </a:r>
          </a:p>
          <a:p>
            <a:pPr marL="457200" indent="-457200" algn="just">
              <a:buFont typeface="Wingdings" panose="05000000000000000000" pitchFamily="2" charset="2"/>
              <a:buChar char="q"/>
            </a:pPr>
            <a:endParaRPr lang="en-US" sz="2800" dirty="0">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تؤكد الوضعية على استخدام الأساليب العلمية وتسعى إلى الكشف عن القوانين العالمية والمعرفة القابلة للتعميم. ويفترض وجود واقع موضوعي يمكن دراسته بالملاحظة والقياس التجريبي. يهدف الوضعيون إلى الموضوعية والموثوقية والتكرار في أبحاثهم.</a:t>
            </a:r>
            <a:endParaRPr lang="en-US" sz="2800" dirty="0">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3740186" y="597671"/>
            <a:ext cx="4292842"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Philosophy</a:t>
            </a:r>
          </a:p>
        </p:txBody>
      </p:sp>
      <p:sp>
        <p:nvSpPr>
          <p:cNvPr id="9" name="Rectangle 8">
            <a:extLst>
              <a:ext uri="{FF2B5EF4-FFF2-40B4-BE49-F238E27FC236}">
                <a16:creationId xmlns:a16="http://schemas.microsoft.com/office/drawing/2014/main" id="{259CFA23-B991-410A-ABA6-35FA7E0C353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34495BEF-BAA5-4B93-AC6D-17761A2B605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28268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294195"/>
            <a:ext cx="11677625" cy="54546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11176" y="1212844"/>
            <a:ext cx="11677625" cy="483209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latin typeface="Times New Roman" panose="02020603050405020304" pitchFamily="18" charset="0"/>
                <a:cs typeface="Times New Roman" panose="02020603050405020304" pitchFamily="18" charset="0"/>
              </a:rPr>
              <a:t>Interpretivism, </a:t>
            </a:r>
            <a:r>
              <a:rPr lang="en-US" sz="2800" dirty="0">
                <a:latin typeface="Times New Roman" panose="02020603050405020304" pitchFamily="18" charset="0"/>
                <a:cs typeface="Times New Roman" panose="02020603050405020304" pitchFamily="18" charset="0"/>
              </a:rPr>
              <a:t>focuses on understanding and interpreting human behavior and social phenomena through the lens of subjective meanings and social contexts. It recognizes the importance of individual experiences, values, and interpretations. Interpretivists often use qualitative methods, such as interviews, observations, and textual analysis, to explore the richness and complexity of social phenomena.</a:t>
            </a:r>
          </a:p>
          <a:p>
            <a:pPr marL="457200" indent="-457200" algn="just">
              <a:buFont typeface="Wingdings" panose="05000000000000000000" pitchFamily="2" charset="2"/>
              <a:buChar char="q"/>
            </a:pPr>
            <a:endParaRPr lang="en-US" sz="2800" dirty="0">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التفسيرية، على الطرف الآخر من الطيف، تركز على فهم وتفسير السلوك البشري والظواهر الاجتماعية من خلال عدسة المعاني الذاتية والسياقات الاجتماعية. ويدرك أهمية التجارب الفردية والقيم والتفسيرات. غالبًا ما يستخدم المفسرون الأساليب النوعية، مثل المقابلات والملاحظات والتحليل النصي، لاستكشاف ثراء الظواهر الاجتماعية وتعقيدها.</a:t>
            </a:r>
            <a:endParaRPr lang="en-US" sz="2800" dirty="0">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3740186" y="597671"/>
            <a:ext cx="4292842"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Philosophy</a:t>
            </a:r>
          </a:p>
        </p:txBody>
      </p:sp>
      <p:sp>
        <p:nvSpPr>
          <p:cNvPr id="9" name="Rectangle 8">
            <a:extLst>
              <a:ext uri="{FF2B5EF4-FFF2-40B4-BE49-F238E27FC236}">
                <a16:creationId xmlns:a16="http://schemas.microsoft.com/office/drawing/2014/main" id="{7BB3659A-3654-4B75-99A7-F64A3BD665C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FE4F45CF-2903-42B1-8C14-7C6EDF296D2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646196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732104" y="1586523"/>
            <a:ext cx="4962146" cy="512239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2115451"/>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Approach/Logic (inductive or deductive)</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مدخل البحث/المنطق (استقرائي أو استنتاجي)</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04EC273A-A05F-4DBD-BF96-D169471BD45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4CE33912-E6D5-4E29-A8DB-8516ECA033A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352404375"/>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7186" y="1410013"/>
            <a:ext cx="11677625" cy="53388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200" y="1530230"/>
            <a:ext cx="11677625" cy="6555641"/>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Deductive reasoning: </a:t>
            </a:r>
            <a:r>
              <a:rPr lang="en-US" sz="2800" dirty="0">
                <a:latin typeface="Times New Roman" panose="02020603050405020304" pitchFamily="18" charset="0"/>
                <a:cs typeface="Times New Roman" panose="02020603050405020304" pitchFamily="18" charset="0"/>
              </a:rPr>
              <a:t>application of a general theory to a specific case.</a:t>
            </a:r>
          </a:p>
          <a:p>
            <a:pPr marL="457200" indent="-457200" algn="just">
              <a:buFont typeface="Wingdings" panose="05000000000000000000" pitchFamily="2" charset="2"/>
              <a:buChar char="q"/>
            </a:pPr>
            <a:r>
              <a:rPr lang="en-US" sz="2800" dirty="0">
                <a:latin typeface="Times New Roman" panose="02020603050405020304" pitchFamily="18" charset="0"/>
                <a:cs typeface="Times New Roman" panose="02020603050405020304" pitchFamily="18" charset="0"/>
              </a:rPr>
              <a:t>Ex.: Hypothesis testing</a:t>
            </a:r>
          </a:p>
          <a:p>
            <a:pPr algn="just" rtl="1"/>
            <a:r>
              <a:rPr lang="ar-EG" sz="2800" dirty="0">
                <a:solidFill>
                  <a:srgbClr val="2D3956"/>
                </a:solidFill>
                <a:latin typeface="Times New Roman" panose="02020603050405020304" pitchFamily="18" charset="0"/>
                <a:cs typeface="Times New Roman" panose="02020603050405020304" pitchFamily="18" charset="0"/>
              </a:rPr>
              <a:t>استدلال الاستنباطي: تطبيق نظرية عامة على حالة محددة.مثال: اختبار الفرضيات</a:t>
            </a:r>
          </a:p>
          <a:p>
            <a:pPr algn="just" rtl="1"/>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2800" b="1" dirty="0">
                <a:solidFill>
                  <a:srgbClr val="4472C4"/>
                </a:solidFill>
                <a:latin typeface="Times New Roman" panose="02020603050405020304" pitchFamily="18" charset="0"/>
                <a:cs typeface="Times New Roman" panose="02020603050405020304" pitchFamily="18" charset="0"/>
              </a:rPr>
              <a:t>Inductive reasoning</a:t>
            </a:r>
            <a:r>
              <a:rPr lang="en-US" sz="2800" dirty="0">
                <a:solidFill>
                  <a:srgbClr val="2D3956"/>
                </a:solidFill>
                <a:latin typeface="Times New Roman" panose="02020603050405020304" pitchFamily="18" charset="0"/>
                <a:cs typeface="Times New Roman" panose="02020603050405020304" pitchFamily="18" charset="0"/>
              </a:rPr>
              <a:t>: a process where we observe specific phenomena and on this basis arrive at general conclusions.</a:t>
            </a:r>
          </a:p>
          <a:p>
            <a:pPr algn="just"/>
            <a:r>
              <a:rPr lang="en-US" sz="2800" dirty="0">
                <a:solidFill>
                  <a:srgbClr val="2D3956"/>
                </a:solidFill>
                <a:latin typeface="Times New Roman" panose="02020603050405020304" pitchFamily="18" charset="0"/>
                <a:cs typeface="Times New Roman" panose="02020603050405020304" pitchFamily="18" charset="0"/>
              </a:rPr>
              <a:t>Both inductive and deductive processes are often used in research </a:t>
            </a:r>
            <a:r>
              <a:rPr lang="en-US" sz="2800" b="1" dirty="0">
                <a:solidFill>
                  <a:srgbClr val="4472C4"/>
                </a:solidFill>
                <a:latin typeface="Times New Roman" panose="02020603050405020304" pitchFamily="18" charset="0"/>
                <a:cs typeface="Times New Roman" panose="02020603050405020304" pitchFamily="18" charset="0"/>
              </a:rPr>
              <a:t>(Abductive)</a:t>
            </a: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rtl="1"/>
            <a:r>
              <a:rPr lang="ar-EG" sz="2800" dirty="0">
                <a:solidFill>
                  <a:srgbClr val="2D3956"/>
                </a:solidFill>
                <a:latin typeface="Times New Roman" panose="02020603050405020304" pitchFamily="18" charset="0"/>
                <a:cs typeface="Times New Roman" panose="02020603050405020304" pitchFamily="18" charset="0"/>
              </a:rPr>
              <a:t>الاستدلال الاستقرائي: عملية نلاحظ فيها ظواهر محددة ونصل على هذا الأساس إلى استنتاجات عامة.غالبًا ما تستخدم العمليات الاستقرائية والاستنتاجية في البحث</a:t>
            </a:r>
            <a:endParaRPr lang="en-US" sz="2800" dirty="0">
              <a:solidFill>
                <a:srgbClr val="2D3956"/>
              </a:solidFill>
              <a:latin typeface="Times New Roman" panose="02020603050405020304" pitchFamily="18" charset="0"/>
              <a:cs typeface="Times New Roman" panose="02020603050405020304" pitchFamily="18" charset="0"/>
            </a:endParaRPr>
          </a:p>
          <a:p>
            <a:pPr algn="just" rtl="1"/>
            <a:endParaRPr lang="en-US" sz="2800" dirty="0">
              <a:solidFill>
                <a:srgbClr val="2D3956"/>
              </a:solidFill>
              <a:latin typeface="Times New Roman" panose="02020603050405020304" pitchFamily="18" charset="0"/>
              <a:cs typeface="Times New Roman" panose="02020603050405020304" pitchFamily="18" charset="0"/>
            </a:endParaRPr>
          </a:p>
          <a:p>
            <a:pPr algn="just" rtl="1"/>
            <a:endParaRPr lang="en-US" sz="2800" dirty="0">
              <a:solidFill>
                <a:srgbClr val="2D3956"/>
              </a:solidFill>
              <a:latin typeface="Times New Roman" panose="02020603050405020304" pitchFamily="18" charset="0"/>
              <a:cs typeface="Times New Roman" panose="02020603050405020304" pitchFamily="18" charset="0"/>
            </a:endParaRPr>
          </a:p>
          <a:p>
            <a:pPr algn="just" rtl="1"/>
            <a:endParaRPr lang="en-US" sz="2800" dirty="0">
              <a:solidFill>
                <a:srgbClr val="2D3956"/>
              </a:solidFill>
              <a:latin typeface="Times New Roman" panose="02020603050405020304" pitchFamily="18" charset="0"/>
              <a:cs typeface="Times New Roman" panose="02020603050405020304" pitchFamily="18" charset="0"/>
            </a:endParaRPr>
          </a:p>
          <a:p>
            <a:pPr algn="just" rtl="1"/>
            <a:endParaRPr lang="en-US" sz="2800" dirty="0">
              <a:solidFill>
                <a:srgbClr val="2D3956"/>
              </a:solidFill>
              <a:latin typeface="Times New Roman" panose="02020603050405020304" pitchFamily="18" charset="0"/>
              <a:cs typeface="Times New Roman" panose="02020603050405020304" pitchFamily="18" charset="0"/>
            </a:endParaRPr>
          </a:p>
          <a:p>
            <a:pPr algn="just" rtl="1"/>
            <a:r>
              <a:rPr lang="ar-EG" sz="2800" dirty="0">
                <a:solidFill>
                  <a:srgbClr val="2D3956"/>
                </a:solidFill>
                <a:latin typeface="Times New Roman" panose="02020603050405020304" pitchFamily="18" charset="0"/>
                <a:cs typeface="Times New Roman" panose="02020603050405020304" pitchFamily="18" charset="0"/>
              </a:rPr>
              <a:t>الاستدلال الاستقرائي: عملية نلاحظ فيها ظواهر محددة ونصل على هذا الأساس إلى استنتاجات عامة.</a:t>
            </a:r>
          </a:p>
        </p:txBody>
      </p:sp>
      <p:sp>
        <p:nvSpPr>
          <p:cNvPr id="2" name="Rectangle 1">
            <a:extLst>
              <a:ext uri="{FF2B5EF4-FFF2-40B4-BE49-F238E27FC236}">
                <a16:creationId xmlns:a16="http://schemas.microsoft.com/office/drawing/2014/main" id="{90DD2832-B8AE-44A1-ABA2-7CE355E3C2A5}"/>
              </a:ext>
            </a:extLst>
          </p:cNvPr>
          <p:cNvSpPr/>
          <p:nvPr/>
        </p:nvSpPr>
        <p:spPr>
          <a:xfrm>
            <a:off x="529937" y="567299"/>
            <a:ext cx="10085646"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Approach/Logic (inductive or deductive)</a:t>
            </a:r>
          </a:p>
        </p:txBody>
      </p:sp>
      <p:sp>
        <p:nvSpPr>
          <p:cNvPr id="9" name="Rectangle 8">
            <a:extLst>
              <a:ext uri="{FF2B5EF4-FFF2-40B4-BE49-F238E27FC236}">
                <a16:creationId xmlns:a16="http://schemas.microsoft.com/office/drawing/2014/main" id="{97C58220-BA25-47D2-B4E0-F3719318BCA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42EE49BB-8AA8-4FC8-8600-49CE8A6850B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1421223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ECACB9D-9DBF-4E3E-8033-AD992EE4DED8}"/>
              </a:ext>
            </a:extLst>
          </p:cNvPr>
          <p:cNvPicPr>
            <a:picLocks noChangeAspect="1"/>
          </p:cNvPicPr>
          <p:nvPr/>
        </p:nvPicPr>
        <p:blipFill>
          <a:blip r:embed="rId2"/>
          <a:stretch>
            <a:fillRect/>
          </a:stretch>
        </p:blipFill>
        <p:spPr>
          <a:xfrm>
            <a:off x="496338" y="1222056"/>
            <a:ext cx="11199323" cy="5421260"/>
          </a:xfrm>
          <a:prstGeom prst="rect">
            <a:avLst/>
          </a:prstGeom>
        </p:spPr>
      </p:pic>
      <p:sp>
        <p:nvSpPr>
          <p:cNvPr id="3" name="Rectangle 2">
            <a:extLst>
              <a:ext uri="{FF2B5EF4-FFF2-40B4-BE49-F238E27FC236}">
                <a16:creationId xmlns:a16="http://schemas.microsoft.com/office/drawing/2014/main" id="{796D25FA-8277-4971-BF56-499A1B36640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81A0499-D7A8-46BF-B75B-2C3C169F9E7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929903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A1B6631-7E64-4169-B259-86C351B89884}"/>
              </a:ext>
            </a:extLst>
          </p:cNvPr>
          <p:cNvPicPr>
            <a:picLocks noChangeAspect="1"/>
          </p:cNvPicPr>
          <p:nvPr/>
        </p:nvPicPr>
        <p:blipFill>
          <a:blip r:embed="rId2"/>
          <a:stretch>
            <a:fillRect/>
          </a:stretch>
        </p:blipFill>
        <p:spPr>
          <a:xfrm>
            <a:off x="145788" y="1090981"/>
            <a:ext cx="11900423" cy="5562274"/>
          </a:xfrm>
          <a:prstGeom prst="rect">
            <a:avLst/>
          </a:prstGeom>
        </p:spPr>
      </p:pic>
      <p:sp>
        <p:nvSpPr>
          <p:cNvPr id="3" name="Rectangle 2">
            <a:extLst>
              <a:ext uri="{FF2B5EF4-FFF2-40B4-BE49-F238E27FC236}">
                <a16:creationId xmlns:a16="http://schemas.microsoft.com/office/drawing/2014/main" id="{FD31FE97-6078-4E10-9C27-75C8084379B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9EFDBB74-204B-44AC-A5B0-99BC14BC158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0503462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D3D92D9-B3C4-484A-BD43-A232650E41AA}"/>
              </a:ext>
            </a:extLst>
          </p:cNvPr>
          <p:cNvPicPr>
            <a:picLocks noChangeAspect="1"/>
          </p:cNvPicPr>
          <p:nvPr/>
        </p:nvPicPr>
        <p:blipFill>
          <a:blip r:embed="rId2"/>
          <a:stretch>
            <a:fillRect/>
          </a:stretch>
        </p:blipFill>
        <p:spPr>
          <a:xfrm>
            <a:off x="239151" y="1222056"/>
            <a:ext cx="11928991" cy="4413887"/>
          </a:xfrm>
          <a:prstGeom prst="rect">
            <a:avLst/>
          </a:prstGeom>
        </p:spPr>
      </p:pic>
      <p:sp>
        <p:nvSpPr>
          <p:cNvPr id="3" name="Rectangle 2">
            <a:extLst>
              <a:ext uri="{FF2B5EF4-FFF2-40B4-BE49-F238E27FC236}">
                <a16:creationId xmlns:a16="http://schemas.microsoft.com/office/drawing/2014/main" id="{E5C9CDD6-CF4B-441C-ADC7-815464B0CBE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3DCAF8DB-8860-4B42-9398-DF87D488A6B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84964752"/>
      </p:ext>
    </p:extLst>
  </p:cSld>
  <p:clrMapOvr>
    <a:masterClrMapping/>
  </p:clrMapOvr>
  <mc:AlternateContent xmlns:mc="http://schemas.openxmlformats.org/markup-compatibility/2006" xmlns:p14="http://schemas.microsoft.com/office/powerpoint/2010/main">
    <mc:Choice Requires="p14">
      <p:transition spd="slow" p14:dur="2000" advTm="2523307"/>
    </mc:Choice>
    <mc:Fallback xmlns="">
      <p:transition spd="slow" advTm="2523307"/>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15507" y="2342647"/>
            <a:ext cx="4307412" cy="1598386"/>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choice (qualitative, quantitative or mixed)</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C4EF948B-F2F9-4517-BB66-01D65C62618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CEB1657E-9AAF-412B-926D-4FF86A1D0A7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289731554"/>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7186" y="1410013"/>
            <a:ext cx="11677625" cy="4855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200" y="1530230"/>
            <a:ext cx="11677625" cy="483209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Quantitative research </a:t>
            </a:r>
            <a:r>
              <a:rPr lang="en-US" sz="2800" dirty="0">
                <a:latin typeface="Times New Roman" panose="02020603050405020304" pitchFamily="18" charset="0"/>
                <a:cs typeface="Times New Roman" panose="02020603050405020304" pitchFamily="18" charset="0"/>
              </a:rPr>
              <a:t>involves the systematic collection and analysis of numerical data to test hypotheses, examine patterns, and establish relationships between variables. It aims to quantify and generalize findings to a larger population. This method uses structured data collection instruments such as surveys, experiments, or existing datasets.</a:t>
            </a:r>
          </a:p>
          <a:p>
            <a:pPr marL="457200" indent="-457200" algn="just">
              <a:buFont typeface="Wingdings" panose="05000000000000000000" pitchFamily="2" charset="2"/>
              <a:buChar char="q"/>
            </a:pPr>
            <a:endParaRPr lang="en-US" sz="2800" dirty="0">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يتضمن البحث الكمي جمعًا وتحليلًا منهجيًا للبيانات الرقمية لاختبار الفرضيات وفحص الأنماط وإقامة العلاقات بين المتغيرات. ويهدف إلى قياس النتائج وتعميمها على عدد أكبر من السكان. تستخدم هذه الطريقة أدوات جمع البيانات المنظمة مثل الدراسات الاستقصائية أو التجارب أو مجموعات البيانات الموجودة.</a:t>
            </a:r>
            <a:endParaRPr lang="en-US" sz="2800" dirty="0">
              <a:latin typeface="Times New Roman" panose="02020603050405020304" pitchFamily="18" charset="0"/>
              <a:cs typeface="Times New Roman" panose="02020603050405020304" pitchFamily="18" charset="0"/>
            </a:endParaRPr>
          </a:p>
          <a:p>
            <a:pPr algn="just" rtl="1"/>
            <a:r>
              <a:rPr lang="ar-EG" sz="2800" dirty="0">
                <a:solidFill>
                  <a:srgbClr val="2D3956"/>
                </a:solidFill>
                <a:latin typeface="Times New Roman" panose="02020603050405020304" pitchFamily="18" charset="0"/>
                <a:cs typeface="Times New Roman" panose="02020603050405020304" pitchFamily="18" charset="0"/>
              </a:rPr>
              <a:t>.</a:t>
            </a:r>
          </a:p>
        </p:txBody>
      </p:sp>
      <p:sp>
        <p:nvSpPr>
          <p:cNvPr id="2" name="Rectangle 1">
            <a:extLst>
              <a:ext uri="{FF2B5EF4-FFF2-40B4-BE49-F238E27FC236}">
                <a16:creationId xmlns:a16="http://schemas.microsoft.com/office/drawing/2014/main" id="{90DD2832-B8AE-44A1-ABA2-7CE355E3C2A5}"/>
              </a:ext>
            </a:extLst>
          </p:cNvPr>
          <p:cNvSpPr/>
          <p:nvPr/>
        </p:nvSpPr>
        <p:spPr>
          <a:xfrm>
            <a:off x="3783631" y="592412"/>
            <a:ext cx="4053867"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Approach</a:t>
            </a:r>
          </a:p>
        </p:txBody>
      </p:sp>
      <p:sp>
        <p:nvSpPr>
          <p:cNvPr id="9" name="Rectangle 8">
            <a:extLst>
              <a:ext uri="{FF2B5EF4-FFF2-40B4-BE49-F238E27FC236}">
                <a16:creationId xmlns:a16="http://schemas.microsoft.com/office/drawing/2014/main" id="{863627F4-774A-4A49-AA12-A5992616E74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4558393B-361E-4534-ACF1-19C1D159C8D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818253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7186" y="1410013"/>
            <a:ext cx="11677625" cy="53388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200" y="1530230"/>
            <a:ext cx="11677625" cy="440120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Qualitative research </a:t>
            </a:r>
            <a:r>
              <a:rPr lang="en-US" sz="2800" dirty="0">
                <a:latin typeface="Times New Roman" panose="02020603050405020304" pitchFamily="18" charset="0"/>
                <a:cs typeface="Times New Roman" panose="02020603050405020304" pitchFamily="18" charset="0"/>
              </a:rPr>
              <a:t>is focused on understanding and interpreting the meaning, context, and subjective experiences of individuals or groups. It typically draws on text-based data and aims to explore complex social phenomena, often using open-ended questions, observations, interviews, focus groups, or analysis of textual or visual data.</a:t>
            </a:r>
          </a:p>
          <a:p>
            <a:pPr marL="457200" indent="-457200" algn="just">
              <a:buFont typeface="Wingdings" panose="05000000000000000000" pitchFamily="2" charset="2"/>
              <a:buChar char="q"/>
            </a:pPr>
            <a:endParaRPr lang="en-US" sz="2800" dirty="0">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يركز البحث النوعي على فهم وتفسير المعنى والسياق والتجارب الشخصية للأفراد أو المجموعات. ويعتمد عادةً على البيانات النصية ويهدف إلى استكشاف الظواهر الاجتماعية المعقدة، وغالبًا ما يستخدم الأسئلة المفتوحة أو الملاحظات أو المقابلات أو مجموعات التركيز أو تحليل البيانات النصية أو المرئية.</a:t>
            </a:r>
            <a:r>
              <a:rPr lang="ar-EG" sz="2800" dirty="0">
                <a:solidFill>
                  <a:srgbClr val="2D3956"/>
                </a:solidFill>
                <a:latin typeface="Times New Roman" panose="02020603050405020304" pitchFamily="18" charset="0"/>
                <a:cs typeface="Times New Roman" panose="02020603050405020304" pitchFamily="18" charset="0"/>
              </a:rPr>
              <a:t>.</a:t>
            </a:r>
          </a:p>
        </p:txBody>
      </p:sp>
      <p:sp>
        <p:nvSpPr>
          <p:cNvPr id="2" name="Rectangle 1">
            <a:extLst>
              <a:ext uri="{FF2B5EF4-FFF2-40B4-BE49-F238E27FC236}">
                <a16:creationId xmlns:a16="http://schemas.microsoft.com/office/drawing/2014/main" id="{90DD2832-B8AE-44A1-ABA2-7CE355E3C2A5}"/>
              </a:ext>
            </a:extLst>
          </p:cNvPr>
          <p:cNvSpPr/>
          <p:nvPr/>
        </p:nvSpPr>
        <p:spPr>
          <a:xfrm>
            <a:off x="3783631" y="592412"/>
            <a:ext cx="4053867"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Approach</a:t>
            </a:r>
          </a:p>
        </p:txBody>
      </p:sp>
      <p:sp>
        <p:nvSpPr>
          <p:cNvPr id="9" name="Rectangle 8">
            <a:extLst>
              <a:ext uri="{FF2B5EF4-FFF2-40B4-BE49-F238E27FC236}">
                <a16:creationId xmlns:a16="http://schemas.microsoft.com/office/drawing/2014/main" id="{36E866A9-82C2-416C-A6DF-FFE2ADB5E05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243D13C7-CB20-44D3-A9B8-8AE2179C4E0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1410850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7186" y="1410013"/>
            <a:ext cx="11677625" cy="52034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07963" y="1530230"/>
            <a:ext cx="11472862" cy="3970318"/>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Mixed methods research </a:t>
            </a:r>
            <a:r>
              <a:rPr lang="en-US" sz="2800" dirty="0">
                <a:latin typeface="Times New Roman" panose="02020603050405020304" pitchFamily="18" charset="0"/>
                <a:cs typeface="Times New Roman" panose="02020603050405020304" pitchFamily="18" charset="0"/>
              </a:rPr>
              <a:t>combines elements of both qualitative and quantitative approaches. It involves collecting and </a:t>
            </a:r>
            <a:r>
              <a:rPr lang="en-US" sz="2800" dirty="0" err="1">
                <a:latin typeface="Times New Roman" panose="02020603050405020304" pitchFamily="18" charset="0"/>
                <a:cs typeface="Times New Roman" panose="02020603050405020304" pitchFamily="18" charset="0"/>
              </a:rPr>
              <a:t>analysing</a:t>
            </a:r>
            <a:r>
              <a:rPr lang="en-US" sz="2800" dirty="0">
                <a:latin typeface="Times New Roman" panose="02020603050405020304" pitchFamily="18" charset="0"/>
                <a:cs typeface="Times New Roman" panose="02020603050405020304" pitchFamily="18" charset="0"/>
              </a:rPr>
              <a:t> both qualitative and quantitative data in a single study or across multiple phases of research. The purpose is to gain a more comprehensive understanding of a research problem by integrating different types of data.</a:t>
            </a:r>
          </a:p>
          <a:p>
            <a:pPr marL="457200" indent="-457200" algn="just">
              <a:buFont typeface="Wingdings" panose="05000000000000000000" pitchFamily="2" charset="2"/>
              <a:buChar char="q"/>
            </a:pPr>
            <a:endParaRPr lang="en-US" sz="2800" dirty="0">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يجمع البحث في الأساليب المختلطة بين عناصر النهج النوعي والكمي. يتضمن جمع وتحليل البيانات النوعية والكمية في دراسة واحدة أو عبر مراحل متعددة من البحث. والغرض من ذلك هو الحصول على فهم أكثر شمولاً لمشكلة البحث من خلال دمج أنواع مختلفة من البيانات.</a:t>
            </a:r>
            <a:endParaRPr lang="ar-EG" sz="2800" dirty="0">
              <a:solidFill>
                <a:srgbClr val="2D3956"/>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3783631" y="592412"/>
            <a:ext cx="4053867"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Approach</a:t>
            </a:r>
          </a:p>
        </p:txBody>
      </p:sp>
      <p:sp>
        <p:nvSpPr>
          <p:cNvPr id="9" name="Rectangle 8">
            <a:extLst>
              <a:ext uri="{FF2B5EF4-FFF2-40B4-BE49-F238E27FC236}">
                <a16:creationId xmlns:a16="http://schemas.microsoft.com/office/drawing/2014/main" id="{98E0D8C0-0643-43DE-A4AC-86876094444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F2FAB94A-E452-4B2C-8D26-D8CD7D939DF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7046735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5999" y="1397679"/>
            <a:ext cx="5602357" cy="5241659"/>
          </a:xfrm>
        </p:spPr>
      </p:pic>
      <p:sp>
        <p:nvSpPr>
          <p:cNvPr id="6" name="Rectangle 5">
            <a:extLst>
              <a:ext uri="{FF2B5EF4-FFF2-40B4-BE49-F238E27FC236}">
                <a16:creationId xmlns:a16="http://schemas.microsoft.com/office/drawing/2014/main" id="{0AC2650A-C51A-9ACB-723B-68D89C868D01}"/>
              </a:ext>
            </a:extLst>
          </p:cNvPr>
          <p:cNvSpPr/>
          <p:nvPr/>
        </p:nvSpPr>
        <p:spPr>
          <a:xfrm>
            <a:off x="1500379" y="2342647"/>
            <a:ext cx="4222539" cy="1598386"/>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Strategy (Research Methods)</a:t>
            </a:r>
            <a:endParaRPr lang="ar-EG" sz="2800" dirty="0">
              <a:solidFill>
                <a:srgbClr val="000000"/>
              </a:solidFill>
              <a:latin typeface="Times New Roman" panose="02020603050405020304" pitchFamily="18" charset="0"/>
              <a:cs typeface="Times New Roman" panose="02020603050405020304" pitchFamily="18" charset="0"/>
            </a:endParaRP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استراتيجية البحث (طرق البحث)</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BEC7A767-0FAC-4EA3-B1E4-345244FFF0C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5CF735E2-9834-4B88-8179-551B1E7F674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620406644"/>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1938" y="1759954"/>
            <a:ext cx="10994684" cy="49065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858910" y="2282426"/>
            <a:ext cx="10474180" cy="181588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the research strategy, </a:t>
            </a:r>
            <a:r>
              <a:rPr lang="en-US" sz="2800" dirty="0">
                <a:latin typeface="Times New Roman" panose="02020603050405020304" pitchFamily="18" charset="0"/>
                <a:cs typeface="Times New Roman" panose="02020603050405020304" pitchFamily="18" charset="0"/>
              </a:rPr>
              <a:t>also known as the research design. The research design refers to the overall plan, structure or strategy that guides a research project, from its conception to the final data analysis. </a:t>
            </a:r>
          </a:p>
        </p:txBody>
      </p:sp>
      <p:sp>
        <p:nvSpPr>
          <p:cNvPr id="2" name="Rectangle 1">
            <a:extLst>
              <a:ext uri="{FF2B5EF4-FFF2-40B4-BE49-F238E27FC236}">
                <a16:creationId xmlns:a16="http://schemas.microsoft.com/office/drawing/2014/main" id="{90DD2832-B8AE-44A1-ABA2-7CE355E3C2A5}"/>
              </a:ext>
            </a:extLst>
          </p:cNvPr>
          <p:cNvSpPr/>
          <p:nvPr/>
        </p:nvSpPr>
        <p:spPr>
          <a:xfrm>
            <a:off x="1687385" y="555732"/>
            <a:ext cx="7216591" cy="584775"/>
          </a:xfrm>
          <a:prstGeom prst="rect">
            <a:avLst/>
          </a:prstGeom>
        </p:spPr>
        <p:txBody>
          <a:bodyPr wrap="none">
            <a:spAutoFit/>
          </a:bodyPr>
          <a:lstStyle/>
          <a:p>
            <a:pPr algn="ctr"/>
            <a:r>
              <a:rPr lang="en-US" sz="3200" b="1" dirty="0">
                <a:latin typeface="Times New Roman" panose="02020603050405020304" pitchFamily="18" charset="0"/>
                <a:cs typeface="Times New Roman" panose="02020603050405020304" pitchFamily="18" charset="0"/>
              </a:rPr>
              <a:t>Research Strategy (Research Methods)</a:t>
            </a:r>
          </a:p>
        </p:txBody>
      </p:sp>
      <p:sp>
        <p:nvSpPr>
          <p:cNvPr id="9" name="Rectangle 8">
            <a:extLst>
              <a:ext uri="{FF2B5EF4-FFF2-40B4-BE49-F238E27FC236}">
                <a16:creationId xmlns:a16="http://schemas.microsoft.com/office/drawing/2014/main" id="{358229B8-13EB-4D2F-A296-7953FEF2B69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594DF745-45A6-450D-AC28-410E6BB6EF0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980601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98658" y="1630745"/>
            <a:ext cx="10994684" cy="51674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759655" y="1630746"/>
            <a:ext cx="10573435" cy="440120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Common research designs for qualitative studies:</a:t>
            </a:r>
          </a:p>
          <a:p>
            <a:pPr marL="457200" indent="-457200" algn="just">
              <a:buFont typeface="Wingdings" panose="05000000000000000000" pitchFamily="2" charset="2"/>
              <a:buChar char="q"/>
            </a:pPr>
            <a:endParaRPr lang="en-US" sz="24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Historical research </a:t>
            </a:r>
          </a:p>
          <a:p>
            <a:pPr marL="457200" indent="-457200" algn="just">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Grounded theory</a:t>
            </a:r>
          </a:p>
          <a:p>
            <a:pPr marL="457200" indent="-457200" algn="just">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Case study</a:t>
            </a:r>
          </a:p>
          <a:p>
            <a:pPr marL="457200" indent="-457200" algn="just">
              <a:buFont typeface="Wingdings" panose="05000000000000000000" pitchFamily="2" charset="2"/>
              <a:buChar char="q"/>
            </a:pPr>
            <a:endParaRPr lang="en-US" sz="2800" b="1" dirty="0">
              <a:solidFill>
                <a:srgbClr val="0070C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Common research designs for quantitative studies:</a:t>
            </a:r>
          </a:p>
          <a:p>
            <a:pPr marL="457200" indent="-457200" algn="just">
              <a:buFont typeface="Wingdings" panose="05000000000000000000" pitchFamily="2" charset="2"/>
              <a:buChar char="q"/>
            </a:pPr>
            <a:endParaRPr lang="en-US" sz="2800" b="1" dirty="0">
              <a:solidFill>
                <a:srgbClr val="0070C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Descriptive</a:t>
            </a:r>
          </a:p>
          <a:p>
            <a:pPr marL="457200" indent="-457200" algn="just">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Correlational</a:t>
            </a:r>
          </a:p>
          <a:p>
            <a:pPr marL="457200" indent="-457200" algn="just">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Experimental</a:t>
            </a:r>
          </a:p>
        </p:txBody>
      </p:sp>
      <p:sp>
        <p:nvSpPr>
          <p:cNvPr id="2" name="Rectangle 1">
            <a:extLst>
              <a:ext uri="{FF2B5EF4-FFF2-40B4-BE49-F238E27FC236}">
                <a16:creationId xmlns:a16="http://schemas.microsoft.com/office/drawing/2014/main" id="{90DD2832-B8AE-44A1-ABA2-7CE355E3C2A5}"/>
              </a:ext>
            </a:extLst>
          </p:cNvPr>
          <p:cNvSpPr/>
          <p:nvPr/>
        </p:nvSpPr>
        <p:spPr>
          <a:xfrm>
            <a:off x="1687385" y="555732"/>
            <a:ext cx="7216591" cy="584775"/>
          </a:xfrm>
          <a:prstGeom prst="rect">
            <a:avLst/>
          </a:prstGeom>
        </p:spPr>
        <p:txBody>
          <a:bodyPr wrap="none">
            <a:spAutoFit/>
          </a:bodyPr>
          <a:lstStyle/>
          <a:p>
            <a:pPr algn="ctr"/>
            <a:r>
              <a:rPr lang="en-US" sz="3200" b="1" dirty="0">
                <a:latin typeface="Times New Roman" panose="02020603050405020304" pitchFamily="18" charset="0"/>
                <a:cs typeface="Times New Roman" panose="02020603050405020304" pitchFamily="18" charset="0"/>
              </a:rPr>
              <a:t>Research Strategy (Research Methods)</a:t>
            </a:r>
          </a:p>
        </p:txBody>
      </p:sp>
      <p:sp>
        <p:nvSpPr>
          <p:cNvPr id="9" name="Rectangle 8">
            <a:extLst>
              <a:ext uri="{FF2B5EF4-FFF2-40B4-BE49-F238E27FC236}">
                <a16:creationId xmlns:a16="http://schemas.microsoft.com/office/drawing/2014/main" id="{D426A037-FB7F-4093-ADCA-A4B50E9A3F2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8725752E-CCF5-417F-B9EC-DDF1F6895A9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644553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4">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4">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4">
                                            <p:txEl>
                                              <p:pRg st="9" end="9"/>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4">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79"/>
            <a:ext cx="5701748" cy="5235697"/>
          </a:xfrm>
        </p:spPr>
      </p:pic>
      <p:sp>
        <p:nvSpPr>
          <p:cNvPr id="6" name="Rectangle 5">
            <a:extLst>
              <a:ext uri="{FF2B5EF4-FFF2-40B4-BE49-F238E27FC236}">
                <a16:creationId xmlns:a16="http://schemas.microsoft.com/office/drawing/2014/main" id="{0AC2650A-C51A-9ACB-723B-68D89C868D01}"/>
              </a:ext>
            </a:extLst>
          </p:cNvPr>
          <p:cNvSpPr/>
          <p:nvPr/>
        </p:nvSpPr>
        <p:spPr>
          <a:xfrm>
            <a:off x="1500379" y="2342647"/>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Time Horizon</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أفق زمني</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7BD9A82C-DD0E-4D8D-B878-A4E4159583F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98C3544B-9621-4AFC-A2DB-660FFC1A34D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685732983"/>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5084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657404"/>
            <a:ext cx="11677625" cy="4093428"/>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latin typeface="Times New Roman" panose="02020603050405020304" pitchFamily="18" charset="0"/>
                <a:cs typeface="Times New Roman" panose="02020603050405020304" pitchFamily="18" charset="0"/>
              </a:rPr>
              <a:t>The next thing you’ll need to detail in your methodology chapter is the time horizon. </a:t>
            </a:r>
          </a:p>
          <a:p>
            <a:pPr marL="457200" indent="-457200" algn="just">
              <a:buFont typeface="Wingdings" panose="05000000000000000000" pitchFamily="2" charset="2"/>
              <a:buChar char="q"/>
            </a:pPr>
            <a:r>
              <a:rPr lang="en-US" sz="2800" dirty="0">
                <a:latin typeface="Times New Roman" panose="02020603050405020304" pitchFamily="18" charset="0"/>
                <a:cs typeface="Times New Roman" panose="02020603050405020304" pitchFamily="18" charset="0"/>
              </a:rPr>
              <a:t>There are two options here: cross-sectional and longitudinal. </a:t>
            </a:r>
          </a:p>
          <a:p>
            <a:pPr marL="457200" indent="-457200" algn="just">
              <a:buFont typeface="Wingdings" panose="05000000000000000000" pitchFamily="2" charset="2"/>
              <a:buChar char="q"/>
            </a:pPr>
            <a:r>
              <a:rPr lang="en-US" sz="2800" dirty="0">
                <a:latin typeface="Times New Roman" panose="02020603050405020304" pitchFamily="18" charset="0"/>
                <a:cs typeface="Times New Roman" panose="02020603050405020304" pitchFamily="18" charset="0"/>
              </a:rPr>
              <a:t>In other words, whether the data for your study were all collected at one point in time (cross-sectional) or at multiple points in time (longitudinal).</a:t>
            </a:r>
          </a:p>
          <a:p>
            <a:pPr algn="just" rtl="1"/>
            <a:endParaRPr lang="en-US" sz="2400" dirty="0">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r>
              <a:rPr lang="ar-EG" sz="2400" dirty="0">
                <a:latin typeface="Times New Roman" panose="02020603050405020304" pitchFamily="18" charset="0"/>
                <a:cs typeface="Times New Roman" panose="02020603050405020304" pitchFamily="18" charset="0"/>
              </a:rPr>
              <a:t>الشيء التالي الذي ستحتاج إلى تفصيله في فصل المنهجية الخاص بك هو الأفق الزمني. </a:t>
            </a:r>
          </a:p>
          <a:p>
            <a:pPr marL="342900" indent="-342900" algn="just" rtl="1">
              <a:buFont typeface="Wingdings" panose="05000000000000000000" pitchFamily="2" charset="2"/>
              <a:buChar char="q"/>
            </a:pPr>
            <a:r>
              <a:rPr lang="ar-EG" sz="2400" dirty="0">
                <a:latin typeface="Times New Roman" panose="02020603050405020304" pitchFamily="18" charset="0"/>
                <a:cs typeface="Times New Roman" panose="02020603050405020304" pitchFamily="18" charset="0"/>
              </a:rPr>
              <a:t>هناك خياران هنا: المقطع العرضي والطولي.</a:t>
            </a:r>
          </a:p>
          <a:p>
            <a:pPr marL="342900" indent="-342900" algn="just" rtl="1">
              <a:buFont typeface="Wingdings" panose="05000000000000000000" pitchFamily="2" charset="2"/>
              <a:buChar char="q"/>
            </a:pPr>
            <a:r>
              <a:rPr lang="ar-EG" sz="2400" dirty="0">
                <a:latin typeface="Times New Roman" panose="02020603050405020304" pitchFamily="18" charset="0"/>
                <a:cs typeface="Times New Roman" panose="02020603050405020304" pitchFamily="18" charset="0"/>
              </a:rPr>
              <a:t> بمعنى آخر، ما إذا كان قد تم جمع جميع بيانات دراستك في نقطة زمنية واحدة (مقطعية) أو في نقاط زمنية متعددة (طولية).</a:t>
            </a:r>
            <a:endParaRPr lang="en-US" sz="2400" dirty="0">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2933495"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Time Horizon</a:t>
            </a:r>
          </a:p>
        </p:txBody>
      </p:sp>
      <p:sp>
        <p:nvSpPr>
          <p:cNvPr id="9" name="Rectangle 8">
            <a:extLst>
              <a:ext uri="{FF2B5EF4-FFF2-40B4-BE49-F238E27FC236}">
                <a16:creationId xmlns:a16="http://schemas.microsoft.com/office/drawing/2014/main" id="{6D5D857B-BAB8-4A9F-91BE-C78359096B8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3525B36D-540C-4FBB-A779-20F8581B4CB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8083649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5084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57187" y="1955823"/>
            <a:ext cx="11677625" cy="3539430"/>
          </a:xfrm>
          <a:prstGeom prst="rect">
            <a:avLst/>
          </a:prstGeom>
          <a:noFill/>
        </p:spPr>
        <p:txBody>
          <a:bodyPr wrap="square" rtlCol="0">
            <a:spAutoFit/>
          </a:bodyPr>
          <a:lstStyle/>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يعتمد الاختيار الذي تقوم به هنا مرة أخرى على أهدافك البحثية وأهدافك وأسئلة البحث. على سبيل المثال، إذا كنت تهدف إلى تقييم مدى تغير وجهات نظر مجموعة معينة من الأشخاص فيما يتعلق بموضوع ما بمرور الوقت، فمن المحتمل أن تتبنى أفقًا زمنيًا طوليًا.</a:t>
            </a:r>
          </a:p>
          <a:p>
            <a:pPr marL="457200" indent="-457200" algn="just" rtl="1">
              <a:buFont typeface="Wingdings" panose="05000000000000000000" pitchFamily="2" charset="2"/>
              <a:buChar char="q"/>
            </a:pPr>
            <a:endParaRPr lang="ar-EG" sz="2800" dirty="0">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هناك عامل مهم آخر يجب مراعاته وهو ببساطة ما إذا كان لديك الوقت اللازم لاعتماد نهج طولي (والذي قد يتضمن جمع البيانات على مدى عدة أشهر أو حتى سنوات). في كثير من الأحيان، ستجبرك الضغوط الزمنية لبرنامج شهادتك على اعتماد أفق زمني مستعرض، لذا ضع ذلك في الاعتبار.</a:t>
            </a:r>
            <a:endParaRPr lang="en-US" sz="2400" dirty="0">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2933495"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Time Horizon</a:t>
            </a:r>
          </a:p>
        </p:txBody>
      </p:sp>
      <p:sp>
        <p:nvSpPr>
          <p:cNvPr id="9" name="Rectangle 8">
            <a:extLst>
              <a:ext uri="{FF2B5EF4-FFF2-40B4-BE49-F238E27FC236}">
                <a16:creationId xmlns:a16="http://schemas.microsoft.com/office/drawing/2014/main" id="{13E4EDFA-FD4F-4BD8-97C3-789741E3701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0E2AE154-7C4E-4477-80DF-5D82E0CE7BC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72625091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Data collection techniques</a:t>
            </a: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تقنيات جمع البيانات</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06 </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671194910"/>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0AD5A95B-55D2-43D7-825F-43E412E10DCE}"/>
              </a:ext>
            </a:extLst>
          </p:cNvPr>
          <p:cNvSpPr txBox="1"/>
          <p:nvPr/>
        </p:nvSpPr>
        <p:spPr>
          <a:xfrm>
            <a:off x="650928" y="1456349"/>
            <a:ext cx="8777727" cy="3354765"/>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This section will deal with individual techniques for collecting empirical data.</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 single research design may include one or more data collection techniques. </a:t>
            </a:r>
          </a:p>
          <a:p>
            <a:pPr marL="457200" lvl="0" indent="-457200" algn="just" rtl="1">
              <a:buFont typeface="Wingdings" panose="05000000000000000000" pitchFamily="2" charset="2"/>
              <a:buChar char="q"/>
            </a:pPr>
            <a:r>
              <a:rPr lang="ar-EG" sz="2400" dirty="0">
                <a:solidFill>
                  <a:srgbClr val="2D3956"/>
                </a:solidFill>
                <a:latin typeface="Tajawal ExtraBold" panose="00000800000000000000" pitchFamily="2" charset="-78"/>
                <a:cs typeface="Tajawal ExtraBold" panose="00000800000000000000" pitchFamily="2" charset="-78"/>
              </a:rPr>
              <a:t>سيتناول هذا القسم التقنيات الفردية لجمع البيانات.</a:t>
            </a:r>
          </a:p>
          <a:p>
            <a:pPr marL="457200" lvl="0" indent="-457200" algn="just" rtl="1">
              <a:buFont typeface="Wingdings" panose="05000000000000000000" pitchFamily="2" charset="2"/>
              <a:buChar char="q"/>
            </a:pPr>
            <a:endParaRPr lang="ar-EG" sz="2400" dirty="0">
              <a:solidFill>
                <a:srgbClr val="2D3956"/>
              </a:solidFill>
              <a:latin typeface="Tajawal ExtraBold" panose="00000800000000000000" pitchFamily="2" charset="-78"/>
              <a:cs typeface="Tajawal ExtraBold" panose="00000800000000000000" pitchFamily="2" charset="-78"/>
            </a:endParaRPr>
          </a:p>
          <a:p>
            <a:pPr marL="457200" lvl="0" indent="-457200" algn="just" rtl="1">
              <a:buFont typeface="Wingdings" panose="05000000000000000000" pitchFamily="2" charset="2"/>
              <a:buChar char="q"/>
            </a:pPr>
            <a:r>
              <a:rPr lang="ar-EG" sz="2400" dirty="0">
                <a:solidFill>
                  <a:srgbClr val="2D3956"/>
                </a:solidFill>
                <a:latin typeface="Tajawal ExtraBold" panose="00000800000000000000" pitchFamily="2" charset="-78"/>
                <a:cs typeface="Tajawal ExtraBold" panose="00000800000000000000" pitchFamily="2" charset="-78"/>
              </a:rPr>
              <a:t>قد يتضمن تصميم البحث الواحد واحدة أو أكثر من تقنيات جمع البيانات.</a:t>
            </a: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2" name="Rectangle 1">
            <a:extLst>
              <a:ext uri="{FF2B5EF4-FFF2-40B4-BE49-F238E27FC236}">
                <a16:creationId xmlns:a16="http://schemas.microsoft.com/office/drawing/2014/main" id="{9BDBA343-EADD-4282-8A05-EF42777BEC5C}"/>
              </a:ext>
            </a:extLst>
          </p:cNvPr>
          <p:cNvSpPr/>
          <p:nvPr/>
        </p:nvSpPr>
        <p:spPr>
          <a:xfrm>
            <a:off x="1131089" y="54448"/>
            <a:ext cx="4766048" cy="631711"/>
          </a:xfrm>
          <a:prstGeom prst="rect">
            <a:avLst/>
          </a:prstGeom>
        </p:spPr>
        <p:txBody>
          <a:bodyPr wrap="non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Data collection techniques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Tree>
    <p:extLst>
      <p:ext uri="{BB962C8B-B14F-4D97-AF65-F5344CB8AC3E}">
        <p14:creationId xmlns:p14="http://schemas.microsoft.com/office/powerpoint/2010/main" val="371868023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9BDBA343-EADD-4282-8A05-EF42777BEC5C}"/>
              </a:ext>
            </a:extLst>
          </p:cNvPr>
          <p:cNvSpPr/>
          <p:nvPr/>
        </p:nvSpPr>
        <p:spPr>
          <a:xfrm>
            <a:off x="1131089" y="54448"/>
            <a:ext cx="4766048" cy="631711"/>
          </a:xfrm>
          <a:prstGeom prst="rect">
            <a:avLst/>
          </a:prstGeom>
        </p:spPr>
        <p:txBody>
          <a:bodyPr wrap="non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Data collection techniques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9" name="TextBox 8">
            <a:extLst>
              <a:ext uri="{FF2B5EF4-FFF2-40B4-BE49-F238E27FC236}">
                <a16:creationId xmlns:a16="http://schemas.microsoft.com/office/drawing/2014/main" id="{45678B47-EAAE-4F54-B62A-7F417319736E}"/>
              </a:ext>
            </a:extLst>
          </p:cNvPr>
          <p:cNvSpPr txBox="1"/>
          <p:nvPr/>
        </p:nvSpPr>
        <p:spPr>
          <a:xfrm>
            <a:off x="650928" y="2025834"/>
            <a:ext cx="8777727" cy="3354765"/>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Remember that data collection and data analysis often go hand in hand; think carefully about selecting and designing your data collection tools and remember that whatever is gathered needs to be analyzed</a:t>
            </a:r>
          </a:p>
          <a:p>
            <a:pPr marL="457200" lvl="0" indent="-457200" algn="just" rtl="1">
              <a:buFont typeface="Wingdings" panose="05000000000000000000" pitchFamily="2" charset="2"/>
              <a:buChar char="q"/>
            </a:pPr>
            <a:r>
              <a:rPr lang="ar-EG" sz="2400" dirty="0">
                <a:solidFill>
                  <a:srgbClr val="2D3956"/>
                </a:solidFill>
                <a:latin typeface="Tajawal ExtraBold" panose="00000800000000000000" pitchFamily="2" charset="-78"/>
                <a:cs typeface="Tajawal ExtraBold" panose="00000800000000000000" pitchFamily="2" charset="-78"/>
              </a:rPr>
              <a:t>تذكر أن جمع البيانات وتحليل البيانات يسيران جنبًا إلى جنب في كثير من الأحيان؛ فكر مليًا في اختيار وتصميم أدوات جمع البيانات الخاصة بك وتذكر أن كل ما يتم جمعه يحتاج إلى تحليل</a:t>
            </a: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136494874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882888" y="4360921"/>
            <a:ext cx="891871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Interviews</a:t>
            </a:r>
          </a:p>
        </p:txBody>
      </p:sp>
      <p:pic>
        <p:nvPicPr>
          <p:cNvPr id="6" name="Picture 5">
            <a:extLst>
              <a:ext uri="{FF2B5EF4-FFF2-40B4-BE49-F238E27FC236}">
                <a16:creationId xmlns:a16="http://schemas.microsoft.com/office/drawing/2014/main" id="{E45F39E7-FA43-4881-A8A6-EF9E93D3BC20}"/>
              </a:ext>
            </a:extLst>
          </p:cNvPr>
          <p:cNvPicPr>
            <a:picLocks noChangeAspect="1"/>
          </p:cNvPicPr>
          <p:nvPr/>
        </p:nvPicPr>
        <p:blipFill>
          <a:blip r:embed="rId4"/>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10511761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9BDBA343-EADD-4282-8A05-EF42777BEC5C}"/>
              </a:ext>
            </a:extLst>
          </p:cNvPr>
          <p:cNvSpPr/>
          <p:nvPr/>
        </p:nvSpPr>
        <p:spPr>
          <a:xfrm>
            <a:off x="3332536" y="54448"/>
            <a:ext cx="2032928" cy="631711"/>
          </a:xfrm>
          <a:prstGeom prst="rect">
            <a:avLst/>
          </a:prstGeom>
        </p:spPr>
        <p:txBody>
          <a:bodyPr wrap="non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Interviews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8" name="TextBox 7">
            <a:extLst>
              <a:ext uri="{FF2B5EF4-FFF2-40B4-BE49-F238E27FC236}">
                <a16:creationId xmlns:a16="http://schemas.microsoft.com/office/drawing/2014/main" id="{3AFB2552-5A51-4BB4-9898-BD0A6895A8C0}"/>
              </a:ext>
            </a:extLst>
          </p:cNvPr>
          <p:cNvSpPr txBox="1"/>
          <p:nvPr/>
        </p:nvSpPr>
        <p:spPr>
          <a:xfrm>
            <a:off x="771563" y="1641015"/>
            <a:ext cx="8777727" cy="378565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research interview can take a number of different forms, from the very structured, formal interview which is usually a researcher-administered questionnaire, to the very informal, purposeful conversation (Dexter, 1970; Lincoln and Guba, 1985)</a:t>
            </a:r>
          </a:p>
          <a:p>
            <a:pPr marL="457200" lvl="0" indent="-457200" algn="just" rtl="1">
              <a:buFont typeface="Wingdings" panose="05000000000000000000" pitchFamily="2" charset="2"/>
              <a:buChar char="q"/>
            </a:pPr>
            <a:r>
              <a:rPr lang="ar-EG" sz="2400" dirty="0">
                <a:solidFill>
                  <a:srgbClr val="2D3956"/>
                </a:solidFill>
                <a:latin typeface="Tajawal ExtraBold" panose="00000800000000000000" pitchFamily="2" charset="-78"/>
                <a:cs typeface="Tajawal ExtraBold" panose="00000800000000000000" pitchFamily="2" charset="-78"/>
              </a:rPr>
              <a:t>يمكن أن تتخذ المقابلة البحثية عددًا من الأشكال المختلفة، بدءًا من المقابلة الرسمية المنظمة للغاية والتي عادة ما تكون عبارة عن استبيان يديره الباحث، إلى المحادثة الهادفة وغير الرسمية للغاية</a:t>
            </a: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234714652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882888" y="4360921"/>
            <a:ext cx="891871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Questionnaires</a:t>
            </a:r>
          </a:p>
        </p:txBody>
      </p:sp>
      <p:pic>
        <p:nvPicPr>
          <p:cNvPr id="6" name="Picture 5">
            <a:extLst>
              <a:ext uri="{FF2B5EF4-FFF2-40B4-BE49-F238E27FC236}">
                <a16:creationId xmlns:a16="http://schemas.microsoft.com/office/drawing/2014/main" id="{A4E2063C-D7C5-4E70-882A-3CB2D019F472}"/>
              </a:ext>
            </a:extLst>
          </p:cNvPr>
          <p:cNvPicPr>
            <a:picLocks noChangeAspect="1"/>
          </p:cNvPicPr>
          <p:nvPr/>
        </p:nvPicPr>
        <p:blipFill>
          <a:blip r:embed="rId4"/>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41514502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9BDBA343-EADD-4282-8A05-EF42777BEC5C}"/>
              </a:ext>
            </a:extLst>
          </p:cNvPr>
          <p:cNvSpPr/>
          <p:nvPr/>
        </p:nvSpPr>
        <p:spPr>
          <a:xfrm>
            <a:off x="2103021" y="54448"/>
            <a:ext cx="2822183" cy="631711"/>
          </a:xfrm>
          <a:prstGeom prst="rect">
            <a:avLst/>
          </a:prstGeom>
        </p:spPr>
        <p:txBody>
          <a:bodyPr wrap="non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Questionnaires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8" name="TextBox 7">
            <a:extLst>
              <a:ext uri="{FF2B5EF4-FFF2-40B4-BE49-F238E27FC236}">
                <a16:creationId xmlns:a16="http://schemas.microsoft.com/office/drawing/2014/main" id="{4BA30B57-7A3B-4CC6-86F0-0D59BC46CA86}"/>
              </a:ext>
            </a:extLst>
          </p:cNvPr>
          <p:cNvSpPr txBox="1"/>
          <p:nvPr/>
        </p:nvSpPr>
        <p:spPr>
          <a:xfrm>
            <a:off x="738552" y="1732168"/>
            <a:ext cx="8549269" cy="2923877"/>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Survey data are usually obtained by means of a questionnaire, a series of pre-determined questions that can be either self-administered, administered by mail, or asked interviewers. </a:t>
            </a:r>
          </a:p>
          <a:p>
            <a:pPr marL="457200" lvl="0" indent="-457200" algn="just" rtl="1">
              <a:buFont typeface="Wingdings" panose="05000000000000000000" pitchFamily="2" charset="2"/>
              <a:buChar char="q"/>
            </a:pPr>
            <a:r>
              <a:rPr lang="ar-EG" sz="2400" dirty="0">
                <a:solidFill>
                  <a:srgbClr val="2D3956"/>
                </a:solidFill>
                <a:latin typeface="Tajawal ExtraBold" panose="00000800000000000000" pitchFamily="2" charset="-78"/>
                <a:cs typeface="Tajawal ExtraBold" panose="00000800000000000000" pitchFamily="2" charset="-78"/>
              </a:rPr>
              <a:t>عادة ما يتم الحصول على بيانات المسح عن طريق الاستبيان، وهو عبارة عن سلسلة من الأسئلة المحددة مسبقًا والتي يمكن طرحها ذاتيًا، أو إدارتها عن طريق البريد، أو طرحها على القائمين على المقابلات.</a:t>
            </a: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261508438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4812" y="1715938"/>
            <a:ext cx="9765841" cy="357447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74812" y="1753753"/>
            <a:ext cx="9543831" cy="3539430"/>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There are a number of reasons for using questionnaires in your research:</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you can reach a large and geographically dispersed community at relatively low cost</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you can harvest data from a larger sample than would be possible using any other technique</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anonymity can be offered as well as confidentiality</a:t>
            </a: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pic>
        <p:nvPicPr>
          <p:cNvPr id="8" name="Picture 7">
            <a:extLst>
              <a:ext uri="{FF2B5EF4-FFF2-40B4-BE49-F238E27FC236}">
                <a16:creationId xmlns:a16="http://schemas.microsoft.com/office/drawing/2014/main" id="{037B3C3E-435D-486D-89A7-7650F7295EF0}"/>
              </a:ext>
            </a:extLst>
          </p:cNvPr>
          <p:cNvPicPr>
            <a:picLocks noChangeAspect="1"/>
          </p:cNvPicPr>
          <p:nvPr/>
        </p:nvPicPr>
        <p:blipFill>
          <a:blip r:embed="rId2"/>
          <a:stretch>
            <a:fillRect/>
          </a:stretch>
        </p:blipFill>
        <p:spPr>
          <a:xfrm>
            <a:off x="3128170" y="20847"/>
            <a:ext cx="8937511" cy="1072989"/>
          </a:xfrm>
          <a:prstGeom prst="rect">
            <a:avLst/>
          </a:prstGeom>
        </p:spPr>
      </p:pic>
    </p:spTree>
    <p:extLst>
      <p:ext uri="{BB962C8B-B14F-4D97-AF65-F5344CB8AC3E}">
        <p14:creationId xmlns:p14="http://schemas.microsoft.com/office/powerpoint/2010/main" val="260467845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3806" y="1448873"/>
            <a:ext cx="9765841" cy="256462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74812" y="1753753"/>
            <a:ext cx="9543831" cy="1384995"/>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Scale items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ajawal ExtraBold" panose="00000800000000000000" pitchFamily="2" charset="-78"/>
                <a:ea typeface="+mn-ea"/>
                <a:cs typeface="Tajawal ExtraBold" panose="00000800000000000000" pitchFamily="2" charset="-78"/>
              </a:rPr>
              <a:t>Scale items are often included in questionnaires although they are a data collection technique in their own right</a:t>
            </a: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pic>
        <p:nvPicPr>
          <p:cNvPr id="7" name="Picture 6">
            <a:extLst>
              <a:ext uri="{FF2B5EF4-FFF2-40B4-BE49-F238E27FC236}">
                <a16:creationId xmlns:a16="http://schemas.microsoft.com/office/drawing/2014/main" id="{EDD3F4CB-DFB4-4D48-A3E5-B3A4078D6706}"/>
              </a:ext>
            </a:extLst>
          </p:cNvPr>
          <p:cNvPicPr>
            <a:picLocks noChangeAspect="1"/>
          </p:cNvPicPr>
          <p:nvPr/>
        </p:nvPicPr>
        <p:blipFill>
          <a:blip r:embed="rId2"/>
          <a:stretch>
            <a:fillRect/>
          </a:stretch>
        </p:blipFill>
        <p:spPr>
          <a:xfrm>
            <a:off x="3160631" y="117958"/>
            <a:ext cx="8937511" cy="966859"/>
          </a:xfrm>
          <a:prstGeom prst="rect">
            <a:avLst/>
          </a:prstGeom>
        </p:spPr>
      </p:pic>
    </p:spTree>
    <p:extLst>
      <p:ext uri="{BB962C8B-B14F-4D97-AF65-F5344CB8AC3E}">
        <p14:creationId xmlns:p14="http://schemas.microsoft.com/office/powerpoint/2010/main" val="253520258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95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pic>
        <p:nvPicPr>
          <p:cNvPr id="2" name="Picture 1">
            <a:extLst>
              <a:ext uri="{FF2B5EF4-FFF2-40B4-BE49-F238E27FC236}">
                <a16:creationId xmlns:a16="http://schemas.microsoft.com/office/drawing/2014/main" id="{CC64D779-E356-56E8-2936-4C93F95C26B9}"/>
              </a:ext>
            </a:extLst>
          </p:cNvPr>
          <p:cNvPicPr>
            <a:picLocks noChangeAspect="1"/>
          </p:cNvPicPr>
          <p:nvPr/>
        </p:nvPicPr>
        <p:blipFill>
          <a:blip r:embed="rId2"/>
          <a:stretch>
            <a:fillRect/>
          </a:stretch>
        </p:blipFill>
        <p:spPr>
          <a:xfrm>
            <a:off x="901147" y="714172"/>
            <a:ext cx="9263269" cy="6143828"/>
          </a:xfrm>
          <a:prstGeom prst="rect">
            <a:avLst/>
          </a:prstGeom>
        </p:spPr>
      </p:pic>
      <p:pic>
        <p:nvPicPr>
          <p:cNvPr id="6" name="Picture 5">
            <a:extLst>
              <a:ext uri="{FF2B5EF4-FFF2-40B4-BE49-F238E27FC236}">
                <a16:creationId xmlns:a16="http://schemas.microsoft.com/office/drawing/2014/main" id="{BDD9B120-BB50-441B-B920-8FA7501D397B}"/>
              </a:ext>
            </a:extLst>
          </p:cNvPr>
          <p:cNvPicPr>
            <a:picLocks noChangeAspect="1"/>
          </p:cNvPicPr>
          <p:nvPr/>
        </p:nvPicPr>
        <p:blipFill>
          <a:blip r:embed="rId3"/>
          <a:stretch>
            <a:fillRect/>
          </a:stretch>
        </p:blipFill>
        <p:spPr>
          <a:xfrm>
            <a:off x="3160631" y="117959"/>
            <a:ext cx="8937511" cy="979322"/>
          </a:xfrm>
          <a:prstGeom prst="rect">
            <a:avLst/>
          </a:prstGeom>
        </p:spPr>
      </p:pic>
    </p:spTree>
    <p:extLst>
      <p:ext uri="{BB962C8B-B14F-4D97-AF65-F5344CB8AC3E}">
        <p14:creationId xmlns:p14="http://schemas.microsoft.com/office/powerpoint/2010/main" val="184402909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78821"/>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pic>
        <p:nvPicPr>
          <p:cNvPr id="4" name="Picture 3">
            <a:extLst>
              <a:ext uri="{FF2B5EF4-FFF2-40B4-BE49-F238E27FC236}">
                <a16:creationId xmlns:a16="http://schemas.microsoft.com/office/drawing/2014/main" id="{DF067A00-A8D9-8621-FE82-17EB56E7B5C4}"/>
              </a:ext>
            </a:extLst>
          </p:cNvPr>
          <p:cNvPicPr>
            <a:picLocks noChangeAspect="1"/>
          </p:cNvPicPr>
          <p:nvPr/>
        </p:nvPicPr>
        <p:blipFill>
          <a:blip r:embed="rId2"/>
          <a:stretch>
            <a:fillRect/>
          </a:stretch>
        </p:blipFill>
        <p:spPr>
          <a:xfrm>
            <a:off x="768626" y="851329"/>
            <a:ext cx="9024731" cy="5769284"/>
          </a:xfrm>
          <a:prstGeom prst="rect">
            <a:avLst/>
          </a:prstGeom>
        </p:spPr>
      </p:pic>
      <p:pic>
        <p:nvPicPr>
          <p:cNvPr id="5" name="Picture 4">
            <a:extLst>
              <a:ext uri="{FF2B5EF4-FFF2-40B4-BE49-F238E27FC236}">
                <a16:creationId xmlns:a16="http://schemas.microsoft.com/office/drawing/2014/main" id="{1A861960-8C68-69B5-CC28-29962360F801}"/>
              </a:ext>
            </a:extLst>
          </p:cNvPr>
          <p:cNvPicPr>
            <a:picLocks noChangeAspect="1"/>
          </p:cNvPicPr>
          <p:nvPr/>
        </p:nvPicPr>
        <p:blipFill>
          <a:blip r:embed="rId3"/>
          <a:stretch>
            <a:fillRect/>
          </a:stretch>
        </p:blipFill>
        <p:spPr>
          <a:xfrm>
            <a:off x="768626" y="2382519"/>
            <a:ext cx="9024730" cy="4146985"/>
          </a:xfrm>
          <a:prstGeom prst="rect">
            <a:avLst/>
          </a:prstGeom>
        </p:spPr>
      </p:pic>
      <p:pic>
        <p:nvPicPr>
          <p:cNvPr id="7" name="Picture 6">
            <a:extLst>
              <a:ext uri="{FF2B5EF4-FFF2-40B4-BE49-F238E27FC236}">
                <a16:creationId xmlns:a16="http://schemas.microsoft.com/office/drawing/2014/main" id="{7E0E7405-474F-41FD-A455-4A8848C01891}"/>
              </a:ext>
            </a:extLst>
          </p:cNvPr>
          <p:cNvPicPr>
            <a:picLocks noChangeAspect="1"/>
          </p:cNvPicPr>
          <p:nvPr/>
        </p:nvPicPr>
        <p:blipFill>
          <a:blip r:embed="rId4"/>
          <a:stretch>
            <a:fillRect/>
          </a:stretch>
        </p:blipFill>
        <p:spPr>
          <a:xfrm>
            <a:off x="3254489" y="25266"/>
            <a:ext cx="8937511" cy="1086082"/>
          </a:xfrm>
          <a:prstGeom prst="rect">
            <a:avLst/>
          </a:prstGeom>
        </p:spPr>
      </p:pic>
    </p:spTree>
    <p:extLst>
      <p:ext uri="{BB962C8B-B14F-4D97-AF65-F5344CB8AC3E}">
        <p14:creationId xmlns:p14="http://schemas.microsoft.com/office/powerpoint/2010/main" val="377042934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pic>
        <p:nvPicPr>
          <p:cNvPr id="2" name="Picture 1">
            <a:extLst>
              <a:ext uri="{FF2B5EF4-FFF2-40B4-BE49-F238E27FC236}">
                <a16:creationId xmlns:a16="http://schemas.microsoft.com/office/drawing/2014/main" id="{177D77A0-0047-8B43-9F51-F87C9CB9A054}"/>
              </a:ext>
            </a:extLst>
          </p:cNvPr>
          <p:cNvPicPr>
            <a:picLocks noChangeAspect="1"/>
          </p:cNvPicPr>
          <p:nvPr/>
        </p:nvPicPr>
        <p:blipFill>
          <a:blip r:embed="rId2"/>
          <a:stretch>
            <a:fillRect/>
          </a:stretch>
        </p:blipFill>
        <p:spPr>
          <a:xfrm>
            <a:off x="543339" y="1086679"/>
            <a:ext cx="9922203" cy="5533934"/>
          </a:xfrm>
          <a:prstGeom prst="rect">
            <a:avLst/>
          </a:prstGeom>
        </p:spPr>
      </p:pic>
      <p:pic>
        <p:nvPicPr>
          <p:cNvPr id="6" name="Picture 5">
            <a:extLst>
              <a:ext uri="{FF2B5EF4-FFF2-40B4-BE49-F238E27FC236}">
                <a16:creationId xmlns:a16="http://schemas.microsoft.com/office/drawing/2014/main" id="{6A140CCC-A470-4AE3-9B99-C63D3CD55C64}"/>
              </a:ext>
            </a:extLst>
          </p:cNvPr>
          <p:cNvPicPr>
            <a:picLocks noChangeAspect="1"/>
          </p:cNvPicPr>
          <p:nvPr/>
        </p:nvPicPr>
        <p:blipFill>
          <a:blip r:embed="rId3"/>
          <a:stretch>
            <a:fillRect/>
          </a:stretch>
        </p:blipFill>
        <p:spPr>
          <a:xfrm>
            <a:off x="3254489" y="25266"/>
            <a:ext cx="8937511" cy="1061413"/>
          </a:xfrm>
          <a:prstGeom prst="rect">
            <a:avLst/>
          </a:prstGeom>
        </p:spPr>
      </p:pic>
    </p:spTree>
    <p:extLst>
      <p:ext uri="{BB962C8B-B14F-4D97-AF65-F5344CB8AC3E}">
        <p14:creationId xmlns:p14="http://schemas.microsoft.com/office/powerpoint/2010/main" val="208574756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pic>
        <p:nvPicPr>
          <p:cNvPr id="5" name="Picture 4">
            <a:extLst>
              <a:ext uri="{FF2B5EF4-FFF2-40B4-BE49-F238E27FC236}">
                <a16:creationId xmlns:a16="http://schemas.microsoft.com/office/drawing/2014/main" id="{058437EA-53B1-D86F-4F22-35E02520AAE1}"/>
              </a:ext>
            </a:extLst>
          </p:cNvPr>
          <p:cNvPicPr>
            <a:picLocks noChangeAspect="1"/>
          </p:cNvPicPr>
          <p:nvPr/>
        </p:nvPicPr>
        <p:blipFill>
          <a:blip r:embed="rId2"/>
          <a:stretch>
            <a:fillRect/>
          </a:stretch>
        </p:blipFill>
        <p:spPr>
          <a:xfrm>
            <a:off x="245860" y="725471"/>
            <a:ext cx="7754068" cy="2521367"/>
          </a:xfrm>
          <a:prstGeom prst="rect">
            <a:avLst/>
          </a:prstGeom>
        </p:spPr>
      </p:pic>
      <p:pic>
        <p:nvPicPr>
          <p:cNvPr id="6" name="Picture 5">
            <a:extLst>
              <a:ext uri="{FF2B5EF4-FFF2-40B4-BE49-F238E27FC236}">
                <a16:creationId xmlns:a16="http://schemas.microsoft.com/office/drawing/2014/main" id="{B70C74B4-79B5-97B1-4A73-01668A465FE5}"/>
              </a:ext>
            </a:extLst>
          </p:cNvPr>
          <p:cNvPicPr>
            <a:picLocks noChangeAspect="1"/>
          </p:cNvPicPr>
          <p:nvPr/>
        </p:nvPicPr>
        <p:blipFill>
          <a:blip r:embed="rId3"/>
          <a:stretch>
            <a:fillRect/>
          </a:stretch>
        </p:blipFill>
        <p:spPr>
          <a:xfrm>
            <a:off x="-131131" y="3345720"/>
            <a:ext cx="8131059" cy="3054455"/>
          </a:xfrm>
          <a:prstGeom prst="rect">
            <a:avLst/>
          </a:prstGeom>
        </p:spPr>
      </p:pic>
      <p:pic>
        <p:nvPicPr>
          <p:cNvPr id="7" name="Picture 6">
            <a:extLst>
              <a:ext uri="{FF2B5EF4-FFF2-40B4-BE49-F238E27FC236}">
                <a16:creationId xmlns:a16="http://schemas.microsoft.com/office/drawing/2014/main" id="{69F3BFB8-C219-4CCB-8F09-F71C0141860D}"/>
              </a:ext>
            </a:extLst>
          </p:cNvPr>
          <p:cNvPicPr>
            <a:picLocks noChangeAspect="1"/>
          </p:cNvPicPr>
          <p:nvPr/>
        </p:nvPicPr>
        <p:blipFill>
          <a:blip r:embed="rId4"/>
          <a:stretch>
            <a:fillRect/>
          </a:stretch>
        </p:blipFill>
        <p:spPr>
          <a:xfrm>
            <a:off x="3160631" y="117959"/>
            <a:ext cx="8937511" cy="834886"/>
          </a:xfrm>
          <a:prstGeom prst="rect">
            <a:avLst/>
          </a:prstGeom>
        </p:spPr>
      </p:pic>
    </p:spTree>
    <p:extLst>
      <p:ext uri="{BB962C8B-B14F-4D97-AF65-F5344CB8AC3E}">
        <p14:creationId xmlns:p14="http://schemas.microsoft.com/office/powerpoint/2010/main" val="218182473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pic>
        <p:nvPicPr>
          <p:cNvPr id="8" name="Picture 7">
            <a:extLst>
              <a:ext uri="{FF2B5EF4-FFF2-40B4-BE49-F238E27FC236}">
                <a16:creationId xmlns:a16="http://schemas.microsoft.com/office/drawing/2014/main" id="{B4A62014-C31E-98F3-0793-14B02CF405A4}"/>
              </a:ext>
            </a:extLst>
          </p:cNvPr>
          <p:cNvPicPr>
            <a:picLocks noChangeAspect="1"/>
          </p:cNvPicPr>
          <p:nvPr/>
        </p:nvPicPr>
        <p:blipFill>
          <a:blip r:embed="rId2"/>
          <a:stretch>
            <a:fillRect/>
          </a:stretch>
        </p:blipFill>
        <p:spPr>
          <a:xfrm>
            <a:off x="-172503" y="1091298"/>
            <a:ext cx="8131060" cy="5701133"/>
          </a:xfrm>
          <a:prstGeom prst="rect">
            <a:avLst/>
          </a:prstGeom>
        </p:spPr>
      </p:pic>
      <p:pic>
        <p:nvPicPr>
          <p:cNvPr id="6" name="Picture 5">
            <a:extLst>
              <a:ext uri="{FF2B5EF4-FFF2-40B4-BE49-F238E27FC236}">
                <a16:creationId xmlns:a16="http://schemas.microsoft.com/office/drawing/2014/main" id="{CCEDA376-37C5-4908-9A7C-29C577752545}"/>
              </a:ext>
            </a:extLst>
          </p:cNvPr>
          <p:cNvPicPr>
            <a:picLocks noChangeAspect="1"/>
          </p:cNvPicPr>
          <p:nvPr/>
        </p:nvPicPr>
        <p:blipFill>
          <a:blip r:embed="rId3"/>
          <a:stretch>
            <a:fillRect/>
          </a:stretch>
        </p:blipFill>
        <p:spPr>
          <a:xfrm>
            <a:off x="3160631" y="117958"/>
            <a:ext cx="8937511" cy="834887"/>
          </a:xfrm>
          <a:prstGeom prst="rect">
            <a:avLst/>
          </a:prstGeom>
        </p:spPr>
      </p:pic>
    </p:spTree>
    <p:extLst>
      <p:ext uri="{BB962C8B-B14F-4D97-AF65-F5344CB8AC3E}">
        <p14:creationId xmlns:p14="http://schemas.microsoft.com/office/powerpoint/2010/main" val="50215498"/>
      </p:ext>
    </p:extLst>
  </p:cSld>
  <p:clrMapOvr>
    <a:masterClrMapping/>
  </p:clrMapOvr>
  <mc:AlternateContent xmlns:mc="http://schemas.openxmlformats.org/markup-compatibility/2006" xmlns:p14="http://schemas.microsoft.com/office/powerpoint/2010/main">
    <mc:Choice Requires="p14">
      <p:transition spd="slow" p14:dur="2000" advTm="220565"/>
    </mc:Choice>
    <mc:Fallback xmlns="">
      <p:transition spd="slow" advTm="220565"/>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F1F6F0-A5A4-FD79-5E5E-B5042B2C802D}"/>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04FFE35C-40F5-8A49-BCD1-9444B29880CE}"/>
              </a:ext>
            </a:extLst>
          </p:cNvPr>
          <p:cNvSpPr/>
          <p:nvPr/>
        </p:nvSpPr>
        <p:spPr>
          <a:xfrm>
            <a:off x="458358" y="1131750"/>
            <a:ext cx="11275284"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Calibri" panose="020F0502020204030204"/>
                <a:ea typeface="+mn-ea"/>
                <a:cs typeface="+mn-cs"/>
              </a:rPr>
              <a:t>1-بعض المشاريع لم تلتزم بالنموذج المحدد للأرسال.</a:t>
            </a:r>
          </a:p>
          <a:p>
            <a:pPr marL="0" marR="0" lvl="0" indent="0" algn="ctr" defTabSz="914400" rtl="0" eaLnBrk="1" fontAlgn="auto" latinLnBrk="0" hangingPunct="1">
              <a:lnSpc>
                <a:spcPct val="100000"/>
              </a:lnSpc>
              <a:spcBef>
                <a:spcPts val="0"/>
              </a:spcBef>
              <a:spcAft>
                <a:spcPts val="0"/>
              </a:spcAft>
              <a:buClrTx/>
              <a:buSzTx/>
              <a:buFontTx/>
              <a:buNone/>
              <a:tabLst/>
              <a:defRPr/>
            </a:pPr>
            <a:r>
              <a:rPr lang="ar-EG" sz="2800" dirty="0">
                <a:solidFill>
                  <a:prstClr val="white"/>
                </a:solidFill>
                <a:latin typeface="Calibri" panose="020F0502020204030204"/>
              </a:rPr>
              <a:t>2- يلاحظ أن بعض المشاريع تتضمن مقدمه مختصره جدا.</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Calibri" panose="020F0502020204030204"/>
                <a:ea typeface="+mn-ea"/>
                <a:cs typeface="+mn-cs"/>
              </a:rPr>
              <a:t>3- </a:t>
            </a:r>
            <a:r>
              <a:rPr lang="ar-EG" sz="2800" dirty="0">
                <a:solidFill>
                  <a:prstClr val="white"/>
                </a:solidFill>
                <a:latin typeface="Calibri" panose="020F0502020204030204"/>
              </a:rPr>
              <a:t>في بعض الأحيان لا تتضمن المقدمة أي مراجع.</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ar-EG" sz="2800" dirty="0">
              <a:solidFill>
                <a:prstClr val="white"/>
              </a:solidFill>
              <a:latin typeface="Calibri" panose="020F0502020204030204"/>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1AF5716D-AA15-6B8F-6BEA-DE97CF338A53}"/>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EG" sz="2800" b="1" dirty="0">
                <a:solidFill>
                  <a:srgbClr val="2D3956"/>
                </a:solidFill>
                <a:latin typeface="Tajawal ExtraBold" panose="00000800000000000000" pitchFamily="2" charset="-78"/>
                <a:cs typeface="Tajawal ExtraBold" panose="00000800000000000000" pitchFamily="2" charset="-78"/>
              </a:rPr>
              <a:t>ملاحظات مهمه على المشاريع التي تم تسليمها</a:t>
            </a:r>
            <a:endPar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5" name="Picture 4">
            <a:extLst>
              <a:ext uri="{FF2B5EF4-FFF2-40B4-BE49-F238E27FC236}">
                <a16:creationId xmlns:a16="http://schemas.microsoft.com/office/drawing/2014/main" id="{921AF50B-4E88-418B-BCF8-F6FF809511A3}"/>
              </a:ext>
            </a:extLst>
          </p:cNvPr>
          <p:cNvPicPr>
            <a:picLocks noChangeAspect="1"/>
          </p:cNvPicPr>
          <p:nvPr/>
        </p:nvPicPr>
        <p:blipFill>
          <a:blip r:embed="rId2"/>
          <a:stretch>
            <a:fillRect/>
          </a:stretch>
        </p:blipFill>
        <p:spPr>
          <a:xfrm>
            <a:off x="3160631" y="117958"/>
            <a:ext cx="8937511" cy="1072989"/>
          </a:xfrm>
          <a:prstGeom prst="rect">
            <a:avLst/>
          </a:prstGeom>
        </p:spPr>
      </p:pic>
    </p:spTree>
    <p:extLst>
      <p:ext uri="{BB962C8B-B14F-4D97-AF65-F5344CB8AC3E}">
        <p14:creationId xmlns:p14="http://schemas.microsoft.com/office/powerpoint/2010/main" val="257764243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4908130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F774B52-5561-4D47-8966-A52A95E4D99F}">
  <ds:schemaRefs>
    <ds:schemaRef ds:uri="http://schemas.microsoft.com/sharepoint/v3/contenttype/forms"/>
  </ds:schemaRefs>
</ds:datastoreItem>
</file>

<file path=customXml/itemProps2.xml><?xml version="1.0" encoding="utf-8"?>
<ds:datastoreItem xmlns:ds="http://schemas.openxmlformats.org/officeDocument/2006/customXml" ds:itemID="{9248E006-7113-4C2E-A25F-B54A20D2F6A1}">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F645B7C2-9B64-4916-A7D5-CC3165D7112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2556</TotalTime>
  <Words>2010</Words>
  <Application>Microsoft Office PowerPoint</Application>
  <PresentationFormat>Widescreen</PresentationFormat>
  <Paragraphs>326</Paragraphs>
  <Slides>50</Slides>
  <Notes>20</Notes>
  <HiddenSlides>0</HiddenSlides>
  <MMClips>0</MMClips>
  <ScaleCrop>false</ScaleCrop>
  <HeadingPairs>
    <vt:vector size="6" baseType="variant">
      <vt:variant>
        <vt:lpstr>Fonts Used</vt:lpstr>
      </vt:variant>
      <vt:variant>
        <vt:i4>8</vt:i4>
      </vt:variant>
      <vt:variant>
        <vt:lpstr>Theme</vt:lpstr>
      </vt:variant>
      <vt:variant>
        <vt:i4>4</vt:i4>
      </vt:variant>
      <vt:variant>
        <vt:lpstr>Slide Titles</vt:lpstr>
      </vt:variant>
      <vt:variant>
        <vt:i4>50</vt:i4>
      </vt:variant>
    </vt:vector>
  </HeadingPairs>
  <TitlesOfParts>
    <vt:vector size="62" baseType="lpstr">
      <vt:lpstr>Arial</vt:lpstr>
      <vt:lpstr>Arvo</vt:lpstr>
      <vt:lpstr>Calibri</vt:lpstr>
      <vt:lpstr>Calibri Light</vt:lpstr>
      <vt:lpstr>Tajawal ExtraBold</vt:lpstr>
      <vt:lpstr>Tajawal Medium</vt:lpstr>
      <vt:lpstr>Times New Roman</vt:lpstr>
      <vt:lpstr>Wingdings</vt:lpstr>
      <vt:lpstr>Office Theme</vt:lpstr>
      <vt:lpstr>1_Office Theme</vt:lpstr>
      <vt:lpstr>2_Office Theme</vt:lpstr>
      <vt:lpstr>3_Office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cp:lastModifiedBy>
  <cp:revision>312</cp:revision>
  <dcterms:created xsi:type="dcterms:W3CDTF">2023-04-29T09:08:23Z</dcterms:created>
  <dcterms:modified xsi:type="dcterms:W3CDTF">2026-08-27T15:16:05Z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