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v" ContentType="video/x-ms-wm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453" r:id="rId6"/>
    <p:sldId id="302" r:id="rId7"/>
    <p:sldId id="314" r:id="rId8"/>
    <p:sldId id="316" r:id="rId9"/>
    <p:sldId id="260" r:id="rId10"/>
    <p:sldId id="317" r:id="rId11"/>
    <p:sldId id="288" r:id="rId12"/>
    <p:sldId id="318" r:id="rId13"/>
    <p:sldId id="319" r:id="rId14"/>
    <p:sldId id="320" r:id="rId15"/>
    <p:sldId id="321" r:id="rId16"/>
    <p:sldId id="322" r:id="rId17"/>
    <p:sldId id="323" r:id="rId18"/>
    <p:sldId id="461" r:id="rId19"/>
    <p:sldId id="449" r:id="rId20"/>
    <p:sldId id="460" r:id="rId21"/>
    <p:sldId id="462" r:id="rId22"/>
    <p:sldId id="327" r:id="rId23"/>
    <p:sldId id="445" r:id="rId24"/>
    <p:sldId id="328" r:id="rId25"/>
    <p:sldId id="329" r:id="rId26"/>
    <p:sldId id="437" r:id="rId27"/>
    <p:sldId id="452" r:id="rId28"/>
    <p:sldId id="442" r:id="rId29"/>
    <p:sldId id="444" r:id="rId30"/>
    <p:sldId id="454" r:id="rId31"/>
    <p:sldId id="286" r:id="rId32"/>
    <p:sldId id="443" r:id="rId33"/>
    <p:sldId id="456" r:id="rId34"/>
    <p:sldId id="455" r:id="rId35"/>
    <p:sldId id="446" r:id="rId36"/>
    <p:sldId id="436" r:id="rId37"/>
    <p:sldId id="440" r:id="rId38"/>
    <p:sldId id="458" r:id="rId39"/>
    <p:sldId id="40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53"/>
            <p14:sldId id="302"/>
            <p14:sldId id="314"/>
            <p14:sldId id="316"/>
            <p14:sldId id="260"/>
            <p14:sldId id="317"/>
            <p14:sldId id="288"/>
            <p14:sldId id="318"/>
            <p14:sldId id="319"/>
            <p14:sldId id="320"/>
            <p14:sldId id="321"/>
            <p14:sldId id="322"/>
            <p14:sldId id="323"/>
            <p14:sldId id="461"/>
            <p14:sldId id="449"/>
            <p14:sldId id="460"/>
            <p14:sldId id="462"/>
            <p14:sldId id="327"/>
            <p14:sldId id="445"/>
            <p14:sldId id="328"/>
            <p14:sldId id="329"/>
            <p14:sldId id="437"/>
            <p14:sldId id="452"/>
            <p14:sldId id="442"/>
            <p14:sldId id="444"/>
            <p14:sldId id="454"/>
            <p14:sldId id="286"/>
            <p14:sldId id="443"/>
            <p14:sldId id="456"/>
            <p14:sldId id="455"/>
            <p14:sldId id="446"/>
            <p14:sldId id="436"/>
            <p14:sldId id="440"/>
            <p14:sldId id="458"/>
            <p14:sldId id="4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giaIbrahim" userId="S::ragia.ibrahim@midocean.edu.km::39e4e215-f6e6-4b1b-9553-a547e8b342e5" providerId="AD" clId="Web-{D046393C-DCF5-7DB5-959F-0AD9FDA3980F}"/>
    <pc:docChg chg="modSld">
      <pc:chgData name="RagiaIbrahim" userId="S::ragia.ibrahim@midocean.edu.km::39e4e215-f6e6-4b1b-9553-a547e8b342e5" providerId="AD" clId="Web-{D046393C-DCF5-7DB5-959F-0AD9FDA3980F}" dt="2025-04-30T14:47:08.055" v="1" actId="20577"/>
      <pc:docMkLst>
        <pc:docMk/>
      </pc:docMkLst>
      <pc:sldChg chg="modSp">
        <pc:chgData name="RagiaIbrahim" userId="S::ragia.ibrahim@midocean.edu.km::39e4e215-f6e6-4b1b-9553-a547e8b342e5" providerId="AD" clId="Web-{D046393C-DCF5-7DB5-959F-0AD9FDA3980F}" dt="2025-04-30T14:47:08.055" v="1" actId="20577"/>
        <pc:sldMkLst>
          <pc:docMk/>
          <pc:sldMk cId="0" sldId="480"/>
        </pc:sldMkLst>
        <pc:spChg chg="mod">
          <ac:chgData name="RagiaIbrahim" userId="S::ragia.ibrahim@midocean.edu.km::39e4e215-f6e6-4b1b-9553-a547e8b342e5" providerId="AD" clId="Web-{D046393C-DCF5-7DB5-959F-0AD9FDA3980F}" dt="2025-04-30T14:47:08.055" v="1" actId="20577"/>
          <ac:spMkLst>
            <pc:docMk/>
            <pc:sldMk cId="0" sldId="480"/>
            <ac:spMk id="30" creationId="{00000000-0000-0000-0000-000000000000}"/>
          </ac:spMkLst>
        </pc:spChg>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docChgLst>
    <pc:chgData name="Guest User" userId="S::urn:spo:anon#a5136176af0c7fa5f5fa17481c5cdab2ec407555b1f94ea045d0292f32eb3a07::" providerId="AD" clId="Web-{F97BDB78-A87C-2A72-5F30-B014EFAB8FD4}"/>
    <pc:docChg chg="modSld">
      <pc:chgData name="Guest User" userId="S::urn:spo:anon#a5136176af0c7fa5f5fa17481c5cdab2ec407555b1f94ea045d0292f32eb3a07::" providerId="AD" clId="Web-{F97BDB78-A87C-2A72-5F30-B014EFAB8FD4}" dt="2025-04-14T08:55:32.021" v="0" actId="1076"/>
      <pc:docMkLst>
        <pc:docMk/>
      </pc:docMkLst>
      <pc:sldChg chg="modSp">
        <pc:chgData name="Guest User" userId="S::urn:spo:anon#a5136176af0c7fa5f5fa17481c5cdab2ec407555b1f94ea045d0292f32eb3a07::" providerId="AD" clId="Web-{F97BDB78-A87C-2A72-5F30-B014EFAB8FD4}" dt="2025-04-14T08:55:32.021" v="0" actId="1076"/>
        <pc:sldMkLst>
          <pc:docMk/>
          <pc:sldMk cId="0" sldId="480"/>
        </pc:sldMkLst>
        <pc:spChg chg="mod">
          <ac:chgData name="Guest User" userId="S::urn:spo:anon#a5136176af0c7fa5f5fa17481c5cdab2ec407555b1f94ea045d0292f32eb3a07::" providerId="AD" clId="Web-{F97BDB78-A87C-2A72-5F30-B014EFAB8FD4}" dt="2025-04-14T08:55:32.021" v="0" actId="1076"/>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a:t>
            </a:fld>
            <a:endParaRPr lang="en-US"/>
          </a:p>
        </p:txBody>
      </p:sp>
    </p:spTree>
    <p:extLst>
      <p:ext uri="{BB962C8B-B14F-4D97-AF65-F5344CB8AC3E}">
        <p14:creationId xmlns:p14="http://schemas.microsoft.com/office/powerpoint/2010/main" val="3980708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4</a:t>
            </a:fld>
            <a:endParaRPr lang="en-US"/>
          </a:p>
        </p:txBody>
      </p:sp>
    </p:spTree>
    <p:extLst>
      <p:ext uri="{BB962C8B-B14F-4D97-AF65-F5344CB8AC3E}">
        <p14:creationId xmlns:p14="http://schemas.microsoft.com/office/powerpoint/2010/main" val="42723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5</a:t>
            </a:fld>
            <a:endParaRPr lang="en-US"/>
          </a:p>
        </p:txBody>
      </p:sp>
    </p:spTree>
    <p:extLst>
      <p:ext uri="{BB962C8B-B14F-4D97-AF65-F5344CB8AC3E}">
        <p14:creationId xmlns:p14="http://schemas.microsoft.com/office/powerpoint/2010/main" val="1202411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7</a:t>
            </a:fld>
            <a:endParaRPr lang="en-US"/>
          </a:p>
        </p:txBody>
      </p:sp>
    </p:spTree>
    <p:extLst>
      <p:ext uri="{BB962C8B-B14F-4D97-AF65-F5344CB8AC3E}">
        <p14:creationId xmlns:p14="http://schemas.microsoft.com/office/powerpoint/2010/main" val="2772668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BEC6F86-B879-4DCC-9B3F-2BA7011661AF}" type="slidenum">
              <a:rPr lang="en-US" smtClean="0"/>
              <a:t>8</a:t>
            </a:fld>
            <a:endParaRPr lang="en-US"/>
          </a:p>
        </p:txBody>
      </p:sp>
    </p:spTree>
    <p:extLst>
      <p:ext uri="{BB962C8B-B14F-4D97-AF65-F5344CB8AC3E}">
        <p14:creationId xmlns:p14="http://schemas.microsoft.com/office/powerpoint/2010/main" val="1966422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1664717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3618036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11</a:t>
            </a:fld>
            <a:endParaRPr lang="en-US"/>
          </a:p>
        </p:txBody>
      </p:sp>
    </p:spTree>
    <p:extLst>
      <p:ext uri="{BB962C8B-B14F-4D97-AF65-F5344CB8AC3E}">
        <p14:creationId xmlns:p14="http://schemas.microsoft.com/office/powerpoint/2010/main" val="544180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12</a:t>
            </a:fld>
            <a:endParaRPr lang="en-US"/>
          </a:p>
        </p:txBody>
      </p:sp>
    </p:spTree>
    <p:extLst>
      <p:ext uri="{BB962C8B-B14F-4D97-AF65-F5344CB8AC3E}">
        <p14:creationId xmlns:p14="http://schemas.microsoft.com/office/powerpoint/2010/main" val="18835682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13</a:t>
            </a:fld>
            <a:endParaRPr lang="en-US"/>
          </a:p>
        </p:txBody>
      </p:sp>
    </p:spTree>
    <p:extLst>
      <p:ext uri="{BB962C8B-B14F-4D97-AF65-F5344CB8AC3E}">
        <p14:creationId xmlns:p14="http://schemas.microsoft.com/office/powerpoint/2010/main" val="3590266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752459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16</a:t>
            </a:fld>
            <a:endParaRPr lang="en-US"/>
          </a:p>
        </p:txBody>
      </p:sp>
    </p:spTree>
    <p:extLst>
      <p:ext uri="{BB962C8B-B14F-4D97-AF65-F5344CB8AC3E}">
        <p14:creationId xmlns:p14="http://schemas.microsoft.com/office/powerpoint/2010/main" val="5020172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35319526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38067639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19</a:t>
            </a:fld>
            <a:endParaRPr lang="en-US"/>
          </a:p>
        </p:txBody>
      </p:sp>
    </p:spTree>
    <p:extLst>
      <p:ext uri="{BB962C8B-B14F-4D97-AF65-F5344CB8AC3E}">
        <p14:creationId xmlns:p14="http://schemas.microsoft.com/office/powerpoint/2010/main" val="3421383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1. Must have done this as an assignment last year.</a:t>
            </a:r>
          </a:p>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20</a:t>
            </a:fld>
            <a:endParaRPr lang="en-US"/>
          </a:p>
        </p:txBody>
      </p:sp>
    </p:spTree>
    <p:extLst>
      <p:ext uri="{BB962C8B-B14F-4D97-AF65-F5344CB8AC3E}">
        <p14:creationId xmlns:p14="http://schemas.microsoft.com/office/powerpoint/2010/main" val="4133268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21</a:t>
            </a:fld>
            <a:endParaRPr lang="en-US"/>
          </a:p>
        </p:txBody>
      </p:sp>
    </p:spTree>
    <p:extLst>
      <p:ext uri="{BB962C8B-B14F-4D97-AF65-F5344CB8AC3E}">
        <p14:creationId xmlns:p14="http://schemas.microsoft.com/office/powerpoint/2010/main" val="2107797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22</a:t>
            </a:fld>
            <a:endParaRPr lang="en-US"/>
          </a:p>
        </p:txBody>
      </p:sp>
    </p:spTree>
    <p:extLst>
      <p:ext uri="{BB962C8B-B14F-4D97-AF65-F5344CB8AC3E}">
        <p14:creationId xmlns:p14="http://schemas.microsoft.com/office/powerpoint/2010/main" val="552692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23</a:t>
            </a:fld>
            <a:endParaRPr lang="en-US"/>
          </a:p>
        </p:txBody>
      </p:sp>
    </p:spTree>
    <p:extLst>
      <p:ext uri="{BB962C8B-B14F-4D97-AF65-F5344CB8AC3E}">
        <p14:creationId xmlns:p14="http://schemas.microsoft.com/office/powerpoint/2010/main" val="1766936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24</a:t>
            </a:fld>
            <a:endParaRPr lang="en-US"/>
          </a:p>
        </p:txBody>
      </p:sp>
    </p:spTree>
    <p:extLst>
      <p:ext uri="{BB962C8B-B14F-4D97-AF65-F5344CB8AC3E}">
        <p14:creationId xmlns:p14="http://schemas.microsoft.com/office/powerpoint/2010/main" val="36523820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25</a:t>
            </a:fld>
            <a:endParaRPr lang="en-US"/>
          </a:p>
        </p:txBody>
      </p:sp>
    </p:spTree>
    <p:extLst>
      <p:ext uri="{BB962C8B-B14F-4D97-AF65-F5344CB8AC3E}">
        <p14:creationId xmlns:p14="http://schemas.microsoft.com/office/powerpoint/2010/main" val="11744159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26</a:t>
            </a:fld>
            <a:endParaRPr lang="en-US"/>
          </a:p>
        </p:txBody>
      </p:sp>
    </p:spTree>
    <p:extLst>
      <p:ext uri="{BB962C8B-B14F-4D97-AF65-F5344CB8AC3E}">
        <p14:creationId xmlns:p14="http://schemas.microsoft.com/office/powerpoint/2010/main" val="7010864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27</a:t>
            </a:fld>
            <a:endParaRPr lang="en-US"/>
          </a:p>
        </p:txBody>
      </p:sp>
    </p:spTree>
    <p:extLst>
      <p:ext uri="{BB962C8B-B14F-4D97-AF65-F5344CB8AC3E}">
        <p14:creationId xmlns:p14="http://schemas.microsoft.com/office/powerpoint/2010/main" val="3945187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29</a:t>
            </a:fld>
            <a:endParaRPr lang="en-US"/>
          </a:p>
        </p:txBody>
      </p:sp>
    </p:spTree>
    <p:extLst>
      <p:ext uri="{BB962C8B-B14F-4D97-AF65-F5344CB8AC3E}">
        <p14:creationId xmlns:p14="http://schemas.microsoft.com/office/powerpoint/2010/main" val="4310851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30</a:t>
            </a:fld>
            <a:endParaRPr lang="en-US"/>
          </a:p>
        </p:txBody>
      </p:sp>
    </p:spTree>
    <p:extLst>
      <p:ext uri="{BB962C8B-B14F-4D97-AF65-F5344CB8AC3E}">
        <p14:creationId xmlns:p14="http://schemas.microsoft.com/office/powerpoint/2010/main" val="23265953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32</a:t>
            </a:fld>
            <a:endParaRPr lang="en-US"/>
          </a:p>
        </p:txBody>
      </p:sp>
    </p:spTree>
    <p:extLst>
      <p:ext uri="{BB962C8B-B14F-4D97-AF65-F5344CB8AC3E}">
        <p14:creationId xmlns:p14="http://schemas.microsoft.com/office/powerpoint/2010/main" val="34140549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33</a:t>
            </a:fld>
            <a:endParaRPr lang="en-US"/>
          </a:p>
        </p:txBody>
      </p:sp>
    </p:spTree>
    <p:extLst>
      <p:ext uri="{BB962C8B-B14F-4D97-AF65-F5344CB8AC3E}">
        <p14:creationId xmlns:p14="http://schemas.microsoft.com/office/powerpoint/2010/main" val="14699784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34</a:t>
            </a:fld>
            <a:endParaRPr lang="en-US"/>
          </a:p>
        </p:txBody>
      </p:sp>
    </p:spTree>
    <p:extLst>
      <p:ext uri="{BB962C8B-B14F-4D97-AF65-F5344CB8AC3E}">
        <p14:creationId xmlns:p14="http://schemas.microsoft.com/office/powerpoint/2010/main" val="40878650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35</a:t>
            </a:fld>
            <a:endParaRPr lang="en-US"/>
          </a:p>
        </p:txBody>
      </p:sp>
    </p:spTree>
    <p:extLst>
      <p:ext uri="{BB962C8B-B14F-4D97-AF65-F5344CB8AC3E}">
        <p14:creationId xmlns:p14="http://schemas.microsoft.com/office/powerpoint/2010/main" val="162144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184728"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1" name="Rectangle: Rounded Corners 10">
            <a:extLst>
              <a:ext uri="{FF2B5EF4-FFF2-40B4-BE49-F238E27FC236}">
                <a16:creationId xmlns:a16="http://schemas.microsoft.com/office/drawing/2014/main" id="{73FACD5F-8EF7-18F9-F8AD-499878B31872}"/>
              </a:ext>
            </a:extLst>
          </p:cNvPr>
          <p:cNvSpPr/>
          <p:nvPr userDrawn="1"/>
        </p:nvSpPr>
        <p:spPr>
          <a:xfrm>
            <a:off x="617279" y="1273651"/>
            <a:ext cx="11287013" cy="521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6D34464-C52D-7968-F0AA-335AF613F56E}"/>
              </a:ext>
            </a:extLst>
          </p:cNvPr>
          <p:cNvSpPr/>
          <p:nvPr userDrawn="1"/>
        </p:nvSpPr>
        <p:spPr>
          <a:xfrm>
            <a:off x="942308" y="523551"/>
            <a:ext cx="1466062" cy="139245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22CE5BDC-3A63-B396-3BFF-BAC9D9CAD781}"/>
              </a:ext>
            </a:extLst>
          </p:cNvPr>
          <p:cNvSpPr txBox="1"/>
          <p:nvPr userDrawn="1"/>
        </p:nvSpPr>
        <p:spPr>
          <a:xfrm>
            <a:off x="1111583" y="564129"/>
            <a:ext cx="124597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4" name="TextBox 13">
            <a:extLst>
              <a:ext uri="{FF2B5EF4-FFF2-40B4-BE49-F238E27FC236}">
                <a16:creationId xmlns:a16="http://schemas.microsoft.com/office/drawing/2014/main" id="{7B28C27B-56D4-3929-8031-014E531600E2}"/>
              </a:ext>
            </a:extLst>
          </p:cNvPr>
          <p:cNvSpPr txBox="1"/>
          <p:nvPr userDrawn="1"/>
        </p:nvSpPr>
        <p:spPr>
          <a:xfrm>
            <a:off x="1214178" y="819945"/>
            <a:ext cx="1008611"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15" name="Graphic 21">
            <a:extLst>
              <a:ext uri="{FF2B5EF4-FFF2-40B4-BE49-F238E27FC236}">
                <a16:creationId xmlns:a16="http://schemas.microsoft.com/office/drawing/2014/main" id="{BB33F67B-7991-8DC1-2940-67C4FEE8FD17}"/>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7032" y="6315"/>
            <a:ext cx="2752840" cy="1285388"/>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wmv"/><Relationship Id="rId1" Type="http://schemas.microsoft.com/office/2007/relationships/media" Target="../media/media1.wm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wmv"/><Relationship Id="rId1" Type="http://schemas.microsoft.com/office/2007/relationships/media" Target="../media/media2.wmv"/><Relationship Id="rId5" Type="http://schemas.openxmlformats.org/officeDocument/2006/relationships/image" Target="../media/image7.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3.wmv"/><Relationship Id="rId1" Type="http://schemas.microsoft.com/office/2007/relationships/media" Target="../media/media3.wmv"/><Relationship Id="rId5" Type="http://schemas.openxmlformats.org/officeDocument/2006/relationships/image" Target="../media/image10.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sv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28.e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3.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Mohammed Anbar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3245440" cy="707886"/>
          </a:xfrm>
          <a:prstGeom prst="rect">
            <a:avLst/>
          </a:prstGeom>
          <a:noFill/>
        </p:spPr>
        <p:txBody>
          <a:bodyPr wrap="none" rtlCol="0">
            <a:spAutoFit/>
          </a:bodyPr>
          <a:lstStyle/>
          <a:p>
            <a:r>
              <a:rPr lang="en-US" sz="2000" dirty="0">
                <a:latin typeface="Alexandria" charset="0"/>
                <a:cs typeface="Alexandria" charset="0"/>
              </a:rPr>
              <a:t>Network Security CYB 630</a:t>
            </a:r>
          </a:p>
          <a:p>
            <a:r>
              <a:rPr lang="en-US" sz="2000" dirty="0">
                <a:latin typeface="Alexandria" charset="0"/>
                <a:cs typeface="Alexandria" charset="0"/>
              </a:rPr>
              <a:t>An Overview of Cryptography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9B610C2-87F0-91E3-7D54-F744D1BD3C1D}"/>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Learning objectives </a:t>
            </a:r>
          </a:p>
        </p:txBody>
      </p:sp>
      <p:sp>
        <p:nvSpPr>
          <p:cNvPr id="6" name="TextBox 5">
            <a:extLst>
              <a:ext uri="{FF2B5EF4-FFF2-40B4-BE49-F238E27FC236}">
                <a16:creationId xmlns:a16="http://schemas.microsoft.com/office/drawing/2014/main" id="{254B3F11-E203-19BB-1897-D5797965FC53}"/>
              </a:ext>
            </a:extLst>
          </p:cNvPr>
          <p:cNvSpPr txBox="1"/>
          <p:nvPr/>
        </p:nvSpPr>
        <p:spPr>
          <a:xfrm>
            <a:off x="1626390" y="1784982"/>
            <a:ext cx="9199944" cy="3913059"/>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solidFill>
                  <a:srgbClr val="000000"/>
                </a:solidFill>
                <a:latin typeface="Alexandria"/>
              </a:rPr>
              <a:t>Define the  cryptography concepts,   </a:t>
            </a:r>
          </a:p>
          <a:p>
            <a:pPr marL="342900" indent="-342900">
              <a:lnSpc>
                <a:spcPct val="150000"/>
              </a:lnSpc>
              <a:buFont typeface="Arial" panose="020B0604020202020204" pitchFamily="34" charset="0"/>
              <a:buChar char="•"/>
            </a:pPr>
            <a:r>
              <a:rPr lang="en-US" sz="2400" dirty="0">
                <a:solidFill>
                  <a:srgbClr val="000000"/>
                </a:solidFill>
                <a:latin typeface="Alexandria"/>
              </a:rPr>
              <a:t>Understand Caesar cipher substitution technique,</a:t>
            </a:r>
          </a:p>
          <a:p>
            <a:pPr marL="342900" indent="-342900">
              <a:lnSpc>
                <a:spcPct val="150000"/>
              </a:lnSpc>
              <a:buFont typeface="Arial" panose="020B0604020202020204" pitchFamily="34" charset="0"/>
              <a:buChar char="•"/>
            </a:pPr>
            <a:r>
              <a:rPr lang="en-US" sz="2400" dirty="0">
                <a:solidFill>
                  <a:srgbClr val="000000"/>
                </a:solidFill>
                <a:latin typeface="Alexandria"/>
              </a:rPr>
              <a:t>Explain sympatric and asymmetric encryption algorithms,</a:t>
            </a:r>
          </a:p>
          <a:p>
            <a:pPr marL="342900" indent="-342900">
              <a:lnSpc>
                <a:spcPct val="150000"/>
              </a:lnSpc>
              <a:buFont typeface="Arial" panose="020B0604020202020204" pitchFamily="34" charset="0"/>
              <a:buChar char="•"/>
            </a:pPr>
            <a:r>
              <a:rPr lang="en-US" sz="2400" dirty="0">
                <a:solidFill>
                  <a:srgbClr val="000000"/>
                </a:solidFill>
                <a:latin typeface="Alexandria"/>
              </a:rPr>
              <a:t>Explain Diffie-Hellman Key Exchange, </a:t>
            </a:r>
          </a:p>
          <a:p>
            <a:pPr marL="342900" indent="-342900">
              <a:lnSpc>
                <a:spcPct val="150000"/>
              </a:lnSpc>
              <a:buFont typeface="Arial" panose="020B0604020202020204" pitchFamily="34" charset="0"/>
              <a:buChar char="•"/>
            </a:pPr>
            <a:r>
              <a:rPr lang="en-US" sz="2400" dirty="0">
                <a:solidFill>
                  <a:srgbClr val="000000"/>
                </a:solidFill>
                <a:latin typeface="Alexandria"/>
              </a:rPr>
              <a:t>Explain Hash functions, </a:t>
            </a:r>
          </a:p>
          <a:p>
            <a:pPr marL="342900" indent="-342900">
              <a:lnSpc>
                <a:spcPct val="150000"/>
              </a:lnSpc>
              <a:buFont typeface="Arial" panose="020B0604020202020204" pitchFamily="34" charset="0"/>
              <a:buChar char="•"/>
            </a:pPr>
            <a:r>
              <a:rPr lang="en-US" sz="2400" dirty="0">
                <a:solidFill>
                  <a:srgbClr val="000000"/>
                </a:solidFill>
                <a:latin typeface="Alexandria"/>
              </a:rPr>
              <a:t>Explain keyed-hash message authentication code,</a:t>
            </a:r>
          </a:p>
          <a:p>
            <a:pPr marL="342900" indent="-342900">
              <a:lnSpc>
                <a:spcPct val="150000"/>
              </a:lnSpc>
              <a:buFont typeface="Arial" panose="020B0604020202020204" pitchFamily="34" charset="0"/>
              <a:buChar char="•"/>
            </a:pPr>
            <a:r>
              <a:rPr lang="en-US" sz="2400" dirty="0">
                <a:solidFill>
                  <a:srgbClr val="000000"/>
                </a:solidFill>
                <a:latin typeface="Alexandria"/>
              </a:rPr>
              <a:t>Explain the basics of cryptanalysis.</a:t>
            </a:r>
          </a:p>
        </p:txBody>
      </p:sp>
      <p:sp>
        <p:nvSpPr>
          <p:cNvPr id="11" name="Slide Number Placeholder 10">
            <a:extLst>
              <a:ext uri="{FF2B5EF4-FFF2-40B4-BE49-F238E27FC236}">
                <a16:creationId xmlns:a16="http://schemas.microsoft.com/office/drawing/2014/main" id="{4DC64B12-E223-C32E-2779-51C7332690FA}"/>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a:t>
            </a:fld>
            <a:endParaRPr lang="en-US">
              <a:solidFill>
                <a:srgbClr val="000000"/>
              </a:solidFill>
              <a:latin typeface="Alexandria"/>
            </a:endParaRPr>
          </a:p>
        </p:txBody>
      </p:sp>
    </p:spTree>
    <p:extLst>
      <p:ext uri="{BB962C8B-B14F-4D97-AF65-F5344CB8AC3E}">
        <p14:creationId xmlns:p14="http://schemas.microsoft.com/office/powerpoint/2010/main" val="2055150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US" altLang="en-US" sz="2400" dirty="0">
                <a:solidFill>
                  <a:srgbClr val="000000"/>
                </a:solidFill>
                <a:latin typeface="Alexandria"/>
              </a:rPr>
              <a:t>Cryptography Basics</a:t>
            </a:r>
          </a:p>
        </p:txBody>
      </p:sp>
      <p:sp>
        <p:nvSpPr>
          <p:cNvPr id="10" name="TextBox 9">
            <a:extLst>
              <a:ext uri="{FF2B5EF4-FFF2-40B4-BE49-F238E27FC236}">
                <a16:creationId xmlns:a16="http://schemas.microsoft.com/office/drawing/2014/main" id="{461A4C67-966D-543F-6AD7-9677231B4D28}"/>
              </a:ext>
            </a:extLst>
          </p:cNvPr>
          <p:cNvSpPr txBox="1"/>
          <p:nvPr/>
        </p:nvSpPr>
        <p:spPr>
          <a:xfrm>
            <a:off x="912494" y="1857169"/>
            <a:ext cx="11013568" cy="3892732"/>
          </a:xfrm>
          <a:prstGeom prst="rect">
            <a:avLst/>
          </a:prstGeom>
          <a:noFill/>
        </p:spPr>
        <p:txBody>
          <a:bodyPr wrap="square">
            <a:spAutoFit/>
          </a:bodyPr>
          <a:lstStyle/>
          <a:p>
            <a:pPr marL="285750" indent="-285750" eaLnBrk="1" hangingPunct="1">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Cryptography is the science of secret or hidden writing</a:t>
            </a:r>
          </a:p>
          <a:p>
            <a:pPr marL="285750" indent="-285750" eaLnBrk="1" hangingPunct="1">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It has two main components:</a:t>
            </a:r>
          </a:p>
          <a:p>
            <a:pPr marL="1100138" lvl="1" indent="-533400" eaLnBrk="1" hangingPunct="1">
              <a:lnSpc>
                <a:spcPct val="200000"/>
              </a:lnSpc>
              <a:buFontTx/>
              <a:buAutoNum type="arabicPeriod"/>
            </a:pPr>
            <a:r>
              <a:rPr lang="en-US" altLang="en-US" dirty="0">
                <a:solidFill>
                  <a:srgbClr val="000000"/>
                </a:solidFill>
                <a:latin typeface="Alexandria"/>
                <a:cs typeface="Times New Roman" panose="02020603050405020304" pitchFamily="18" charset="0"/>
              </a:rPr>
              <a:t>Encryption</a:t>
            </a:r>
          </a:p>
          <a:p>
            <a:pPr marL="1366838" lvl="2" indent="-457200"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Practice hiding messages so that they can not be read by anyone other than the intended recipient</a:t>
            </a:r>
          </a:p>
          <a:p>
            <a:pPr marL="1100138" lvl="1" indent="-533400" eaLnBrk="1" hangingPunct="1">
              <a:lnSpc>
                <a:spcPct val="200000"/>
              </a:lnSpc>
              <a:buFontTx/>
              <a:buAutoNum type="arabicPeriod"/>
            </a:pPr>
            <a:r>
              <a:rPr lang="en-US" altLang="en-US" dirty="0">
                <a:solidFill>
                  <a:srgbClr val="000000"/>
                </a:solidFill>
                <a:latin typeface="Alexandria"/>
                <a:cs typeface="Times New Roman" panose="02020603050405020304" pitchFamily="18" charset="0"/>
              </a:rPr>
              <a:t>Authentication &amp; Integrity</a:t>
            </a:r>
          </a:p>
          <a:p>
            <a:pPr marL="1366838" lvl="2" indent="-4572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Ensuring that users of data/resources are the persons they claim to be and that a message has not been altered</a:t>
            </a:r>
          </a:p>
        </p:txBody>
      </p:sp>
      <p:sp>
        <p:nvSpPr>
          <p:cNvPr id="12" name="Slide Number Placeholder 11">
            <a:extLst>
              <a:ext uri="{FF2B5EF4-FFF2-40B4-BE49-F238E27FC236}">
                <a16:creationId xmlns:a16="http://schemas.microsoft.com/office/drawing/2014/main" id="{5E892A29-E22C-FE64-0A51-CC08C0197CB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a:t>
            </a:fld>
            <a:endParaRPr lang="en-US">
              <a:solidFill>
                <a:srgbClr val="000000"/>
              </a:solidFill>
              <a:latin typeface="Alexandria"/>
            </a:endParaRPr>
          </a:p>
        </p:txBody>
      </p:sp>
    </p:spTree>
    <p:extLst>
      <p:ext uri="{BB962C8B-B14F-4D97-AF65-F5344CB8AC3E}">
        <p14:creationId xmlns:p14="http://schemas.microsoft.com/office/powerpoint/2010/main" val="2428851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Types of Encryption Algorithms</a:t>
            </a:r>
          </a:p>
        </p:txBody>
      </p:sp>
      <p:pic>
        <p:nvPicPr>
          <p:cNvPr id="11" name="Data Encrypting">
            <a:hlinkClick r:id="" action="ppaction://media"/>
            <a:extLst>
              <a:ext uri="{FF2B5EF4-FFF2-40B4-BE49-F238E27FC236}">
                <a16:creationId xmlns:a16="http://schemas.microsoft.com/office/drawing/2014/main" id="{145B8BD1-18A1-F5BA-FF27-74DE7D0CBBF0}"/>
              </a:ext>
            </a:extLst>
          </p:cNvPr>
          <p:cNvPicPr>
            <a:picLocks noChangeAspect="1"/>
          </p:cNvPicPr>
          <p:nvPr/>
        </p:nvPicPr>
        <p:blipFill>
          <a:blip r:embed="rId5">
            <a:duotone>
              <a:prstClr val="black"/>
              <a:schemeClr val="accent5">
                <a:tint val="45000"/>
                <a:satMod val="400000"/>
              </a:schemeClr>
            </a:duotone>
          </a:blip>
          <a:stretch>
            <a:fillRect/>
          </a:stretch>
        </p:blipFill>
        <p:spPr>
          <a:xfrm>
            <a:off x="8080045" y="1750818"/>
            <a:ext cx="3299515" cy="3617541"/>
          </a:xfrm>
          <a:prstGeom prst="roundRect">
            <a:avLst>
              <a:gd name="adj" fmla="val 5155"/>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encryption algorithms">
            <a:hlinkClick r:id="" action="ppaction://media"/>
            <a:extLst>
              <a:ext uri="{FF2B5EF4-FFF2-40B4-BE49-F238E27FC236}">
                <a16:creationId xmlns:a16="http://schemas.microsoft.com/office/drawing/2014/main" id="{C52D941B-9AEB-0BB6-C69B-4AF778072924}"/>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l="16294" t="19339" r="11415"/>
          <a:stretch/>
        </p:blipFill>
        <p:spPr>
          <a:xfrm>
            <a:off x="1390130" y="2031871"/>
            <a:ext cx="6689915" cy="3477107"/>
          </a:xfrm>
          <a:prstGeom prst="rect">
            <a:avLst/>
          </a:prstGeom>
        </p:spPr>
      </p:pic>
      <p:sp>
        <p:nvSpPr>
          <p:cNvPr id="14" name="TextBox 13">
            <a:extLst>
              <a:ext uri="{FF2B5EF4-FFF2-40B4-BE49-F238E27FC236}">
                <a16:creationId xmlns:a16="http://schemas.microsoft.com/office/drawing/2014/main" id="{A2BC5910-B02B-73F8-4C94-8D538E7FEE02}"/>
              </a:ext>
            </a:extLst>
          </p:cNvPr>
          <p:cNvSpPr txBox="1">
            <a:spLocks noChangeArrowheads="1"/>
          </p:cNvSpPr>
          <p:nvPr/>
        </p:nvSpPr>
        <p:spPr bwMode="auto">
          <a:xfrm>
            <a:off x="1390130" y="4109815"/>
            <a:ext cx="204628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MY" altLang="en-US" sz="1800" dirty="0">
                <a:solidFill>
                  <a:srgbClr val="000000"/>
                </a:solidFill>
                <a:latin typeface="Alexandria"/>
                <a:ea typeface="Cambria" panose="02040503050406030204" pitchFamily="18" charset="0"/>
                <a:cs typeface="Cambria" panose="02040503050406030204" pitchFamily="18" charset="0"/>
              </a:rPr>
              <a:t>Encryption and decryption</a:t>
            </a:r>
            <a:br>
              <a:rPr lang="en-MY" altLang="en-US" sz="1800" dirty="0">
                <a:solidFill>
                  <a:srgbClr val="000000"/>
                </a:solidFill>
                <a:latin typeface="Alexandria"/>
                <a:ea typeface="Cambria" panose="02040503050406030204" pitchFamily="18" charset="0"/>
                <a:cs typeface="Cambria" panose="02040503050406030204" pitchFamily="18" charset="0"/>
              </a:rPr>
            </a:br>
            <a:r>
              <a:rPr lang="en-MY" altLang="en-US" sz="1800" dirty="0">
                <a:solidFill>
                  <a:srgbClr val="000000"/>
                </a:solidFill>
                <a:latin typeface="Alexandria"/>
                <a:ea typeface="Cambria" panose="02040503050406030204" pitchFamily="18" charset="0"/>
                <a:cs typeface="Cambria" panose="02040503050406030204" pitchFamily="18" charset="0"/>
              </a:rPr>
              <a:t> use the same key</a:t>
            </a:r>
            <a:endParaRPr lang="en-US" altLang="en-US" sz="1800" dirty="0">
              <a:solidFill>
                <a:srgbClr val="000000"/>
              </a:solidFill>
              <a:latin typeface="Alexandria"/>
              <a:ea typeface="Cambria" panose="02040503050406030204" pitchFamily="18" charset="0"/>
              <a:cs typeface="Cambria" panose="02040503050406030204" pitchFamily="18" charset="0"/>
            </a:endParaRPr>
          </a:p>
        </p:txBody>
      </p:sp>
      <p:sp>
        <p:nvSpPr>
          <p:cNvPr id="15" name="TextBox 14">
            <a:extLst>
              <a:ext uri="{FF2B5EF4-FFF2-40B4-BE49-F238E27FC236}">
                <a16:creationId xmlns:a16="http://schemas.microsoft.com/office/drawing/2014/main" id="{AB56C020-904D-91FC-9DEB-CF72D818002E}"/>
              </a:ext>
            </a:extLst>
          </p:cNvPr>
          <p:cNvSpPr txBox="1">
            <a:spLocks noChangeArrowheads="1"/>
          </p:cNvSpPr>
          <p:nvPr/>
        </p:nvSpPr>
        <p:spPr bwMode="auto">
          <a:xfrm>
            <a:off x="4461942" y="4109815"/>
            <a:ext cx="20462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MY" altLang="en-US" sz="1800" dirty="0">
                <a:solidFill>
                  <a:srgbClr val="000000"/>
                </a:solidFill>
                <a:latin typeface="Alexandria"/>
                <a:ea typeface="Cambria" panose="02040503050406030204" pitchFamily="18" charset="0"/>
                <a:cs typeface="Cambria" panose="02040503050406030204" pitchFamily="18" charset="0"/>
              </a:rPr>
              <a:t>Uses different keys for encryption </a:t>
            </a:r>
            <a:br>
              <a:rPr lang="en-MY" altLang="en-US" sz="1800" dirty="0">
                <a:solidFill>
                  <a:srgbClr val="000000"/>
                </a:solidFill>
                <a:latin typeface="Alexandria"/>
                <a:ea typeface="Cambria" panose="02040503050406030204" pitchFamily="18" charset="0"/>
                <a:cs typeface="Cambria" panose="02040503050406030204" pitchFamily="18" charset="0"/>
              </a:rPr>
            </a:br>
            <a:r>
              <a:rPr lang="en-MY" altLang="en-US" sz="1800" dirty="0">
                <a:solidFill>
                  <a:srgbClr val="000000"/>
                </a:solidFill>
                <a:latin typeface="Alexandria"/>
                <a:ea typeface="Cambria" panose="02040503050406030204" pitchFamily="18" charset="0"/>
                <a:cs typeface="Cambria" panose="02040503050406030204" pitchFamily="18" charset="0"/>
              </a:rPr>
              <a:t>and decryption.</a:t>
            </a:r>
          </a:p>
        </p:txBody>
      </p:sp>
      <p:sp>
        <p:nvSpPr>
          <p:cNvPr id="10" name="Slide Number Placeholder 9">
            <a:extLst>
              <a:ext uri="{FF2B5EF4-FFF2-40B4-BE49-F238E27FC236}">
                <a16:creationId xmlns:a16="http://schemas.microsoft.com/office/drawing/2014/main" id="{E1CC7C7D-A5E1-C097-10D8-FB0AC55EF1B5}"/>
              </a:ext>
            </a:extLst>
          </p:cNvPr>
          <p:cNvSpPr>
            <a:spLocks noGrp="1"/>
          </p:cNvSpPr>
          <p:nvPr>
            <p:ph type="sldNum" sz="quarter" idx="12"/>
          </p:nvPr>
        </p:nvSpPr>
        <p:spPr>
          <a:xfrm>
            <a:off x="8706772" y="6492875"/>
            <a:ext cx="2743200" cy="365125"/>
          </a:xfrm>
        </p:spPr>
        <p:txBody>
          <a:bodyPr/>
          <a:lstStyle/>
          <a:p>
            <a:fld id="{FDED41F8-FC0F-4085-8150-313B6CF05213}" type="slidenum">
              <a:rPr lang="en-US" smtClean="0">
                <a:solidFill>
                  <a:srgbClr val="000000"/>
                </a:solidFill>
                <a:latin typeface="Alexandria"/>
              </a:rPr>
              <a:t>4</a:t>
            </a:fld>
            <a:endParaRPr lang="en-US">
              <a:solidFill>
                <a:srgbClr val="000000"/>
              </a:solidFill>
              <a:latin typeface="Alexandria"/>
            </a:endParaRPr>
          </a:p>
        </p:txBody>
      </p:sp>
    </p:spTree>
    <p:extLst>
      <p:ext uri="{BB962C8B-B14F-4D97-AF65-F5344CB8AC3E}">
        <p14:creationId xmlns:p14="http://schemas.microsoft.com/office/powerpoint/2010/main" val="405718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00"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7"/>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afterEffect">
                                  <p:stCondLst>
                                    <p:cond delay="0"/>
                                  </p:stCondLst>
                                  <p:childTnLst>
                                    <p:cmd type="call" cmd="togglePause">
                                      <p:cBhvr>
                                        <p:cTn id="19" dur="1" fill="hold"/>
                                        <p:tgtEl>
                                          <p:spTgt spid="7"/>
                                        </p:tgtEl>
                                      </p:cBhvr>
                                    </p:cmd>
                                  </p:childTnLst>
                                </p:cTn>
                              </p:par>
                            </p:childTnLst>
                          </p:cTn>
                        </p:par>
                      </p:childTnLst>
                    </p:cTn>
                  </p:par>
                </p:childTnLst>
              </p:cTn>
              <p:nextCondLst>
                <p:cond evt="onClick" delay="0">
                  <p:tgtEl>
                    <p:spTgt spid="7"/>
                  </p:tgtEl>
                </p:cond>
              </p:nextCondLst>
            </p:seq>
            <p:video>
              <p:cMediaNode vol="80000">
                <p:cTn id="20" fill="hold" display="0">
                  <p:stCondLst>
                    <p:cond delay="indefinite"/>
                  </p:stCondLst>
                </p:cTn>
                <p:tgtEl>
                  <p:spTgt spid="7"/>
                </p:tgtEl>
              </p:cMediaNode>
            </p:video>
          </p:childTnLst>
        </p:cTn>
      </p:par>
    </p:tnLst>
    <p:bldLst>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Symmetric Encryption Algorithms</a:t>
            </a:r>
          </a:p>
        </p:txBody>
      </p:sp>
      <p:sp>
        <p:nvSpPr>
          <p:cNvPr id="26" name="Rectangle: Diagonal Corners Rounded 25">
            <a:extLst>
              <a:ext uri="{FF2B5EF4-FFF2-40B4-BE49-F238E27FC236}">
                <a16:creationId xmlns:a16="http://schemas.microsoft.com/office/drawing/2014/main" id="{EA0E1CE2-D916-8506-4B91-ADA037C50E98}"/>
              </a:ext>
            </a:extLst>
          </p:cNvPr>
          <p:cNvSpPr/>
          <p:nvPr/>
        </p:nvSpPr>
        <p:spPr>
          <a:xfrm>
            <a:off x="7244300" y="5335580"/>
            <a:ext cx="1333104" cy="709562"/>
          </a:xfrm>
          <a:prstGeom prst="round2Diag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b="0" dirty="0">
                <a:solidFill>
                  <a:srgbClr val="000000"/>
                </a:solidFill>
                <a:latin typeface="Alexandria"/>
                <a:ea typeface="Cambria" panose="02040503050406030204" pitchFamily="18" charset="0"/>
              </a:rPr>
              <a:t>IDEA</a:t>
            </a:r>
            <a:endParaRPr lang="en-US" dirty="0">
              <a:solidFill>
                <a:srgbClr val="000000"/>
              </a:solidFill>
              <a:latin typeface="Alexandria"/>
              <a:ea typeface="Cambria" panose="02040503050406030204" pitchFamily="18" charset="0"/>
            </a:endParaRPr>
          </a:p>
        </p:txBody>
      </p:sp>
      <p:sp>
        <p:nvSpPr>
          <p:cNvPr id="27" name="Rectangle: Diagonal Corners Rounded 26">
            <a:extLst>
              <a:ext uri="{FF2B5EF4-FFF2-40B4-BE49-F238E27FC236}">
                <a16:creationId xmlns:a16="http://schemas.microsoft.com/office/drawing/2014/main" id="{ECA5358C-87B7-2D98-0147-6141F2ADBEB4}"/>
              </a:ext>
            </a:extLst>
          </p:cNvPr>
          <p:cNvSpPr/>
          <p:nvPr/>
        </p:nvSpPr>
        <p:spPr>
          <a:xfrm>
            <a:off x="5700817" y="5353616"/>
            <a:ext cx="1333104" cy="709562"/>
          </a:xfrm>
          <a:prstGeom prst="round2Diag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b="0" dirty="0">
                <a:solidFill>
                  <a:srgbClr val="000000"/>
                </a:solidFill>
                <a:latin typeface="Alexandria"/>
                <a:ea typeface="Cambria" panose="02040503050406030204" pitchFamily="18" charset="0"/>
              </a:rPr>
              <a:t>DES</a:t>
            </a:r>
            <a:endParaRPr lang="en-US" dirty="0">
              <a:solidFill>
                <a:srgbClr val="000000"/>
              </a:solidFill>
              <a:latin typeface="Alexandria"/>
              <a:ea typeface="Cambria" panose="02040503050406030204" pitchFamily="18" charset="0"/>
            </a:endParaRPr>
          </a:p>
        </p:txBody>
      </p:sp>
      <p:sp>
        <p:nvSpPr>
          <p:cNvPr id="28" name="Rectangle: Diagonal Corners Rounded 27">
            <a:extLst>
              <a:ext uri="{FF2B5EF4-FFF2-40B4-BE49-F238E27FC236}">
                <a16:creationId xmlns:a16="http://schemas.microsoft.com/office/drawing/2014/main" id="{5BB83CE6-A63F-9521-4484-DBBA25A6AA8A}"/>
              </a:ext>
            </a:extLst>
          </p:cNvPr>
          <p:cNvSpPr/>
          <p:nvPr/>
        </p:nvSpPr>
        <p:spPr>
          <a:xfrm>
            <a:off x="4157334" y="5353616"/>
            <a:ext cx="1333104" cy="709562"/>
          </a:xfrm>
          <a:prstGeom prst="round2Diag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b="0" dirty="0">
                <a:solidFill>
                  <a:srgbClr val="000000"/>
                </a:solidFill>
                <a:latin typeface="Alexandria"/>
                <a:ea typeface="Cambria" panose="02040503050406030204" pitchFamily="18" charset="0"/>
              </a:rPr>
              <a:t>AES</a:t>
            </a:r>
            <a:endParaRPr lang="en-US" dirty="0">
              <a:solidFill>
                <a:srgbClr val="000000"/>
              </a:solidFill>
              <a:latin typeface="Alexandria"/>
              <a:ea typeface="Cambria" panose="02040503050406030204" pitchFamily="18" charset="0"/>
            </a:endParaRPr>
          </a:p>
        </p:txBody>
      </p:sp>
      <p:pic>
        <p:nvPicPr>
          <p:cNvPr id="7" name="SK1">
            <a:hlinkClick r:id="" action="ppaction://media"/>
            <a:extLst>
              <a:ext uri="{FF2B5EF4-FFF2-40B4-BE49-F238E27FC236}">
                <a16:creationId xmlns:a16="http://schemas.microsoft.com/office/drawing/2014/main" id="{27E1A712-432F-B382-F0D0-A5DD5B6F0F8B}"/>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1" r="7489"/>
          <a:stretch/>
        </p:blipFill>
        <p:spPr>
          <a:xfrm>
            <a:off x="2585623" y="1475370"/>
            <a:ext cx="7020754" cy="3721108"/>
          </a:xfrm>
          <a:prstGeom prst="rect">
            <a:avLst/>
          </a:prstGeom>
        </p:spPr>
      </p:pic>
      <p:sp>
        <p:nvSpPr>
          <p:cNvPr id="10" name="Slide Number Placeholder 9">
            <a:extLst>
              <a:ext uri="{FF2B5EF4-FFF2-40B4-BE49-F238E27FC236}">
                <a16:creationId xmlns:a16="http://schemas.microsoft.com/office/drawing/2014/main" id="{8D40D78E-7433-C740-D1CE-23553A8C8CE6}"/>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5</a:t>
            </a:fld>
            <a:endParaRPr lang="en-US">
              <a:solidFill>
                <a:srgbClr val="000000"/>
              </a:solidFill>
              <a:latin typeface="Alexandria"/>
            </a:endParaRPr>
          </a:p>
        </p:txBody>
      </p:sp>
    </p:spTree>
    <p:extLst>
      <p:ext uri="{BB962C8B-B14F-4D97-AF65-F5344CB8AC3E}">
        <p14:creationId xmlns:p14="http://schemas.microsoft.com/office/powerpoint/2010/main" val="425495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5000"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cTn>
                <p:tgtEl>
                  <p:spTgt spid="7"/>
                </p:tgtEl>
              </p:cMediaNode>
            </p:video>
          </p:childTnLst>
        </p:cTn>
      </p:par>
    </p:tnLst>
    <p:bldLst>
      <p:bldP spid="26" grpId="0" animBg="1"/>
      <p:bldP spid="27" grpId="0" animBg="1"/>
      <p:bldP spid="2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Computer">
            <a:extLst>
              <a:ext uri="{FF2B5EF4-FFF2-40B4-BE49-F238E27FC236}">
                <a16:creationId xmlns:a16="http://schemas.microsoft.com/office/drawing/2014/main" id="{08A8C982-400F-47C7-8603-9243CA667C87}"/>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556657" y="2108430"/>
            <a:ext cx="914400" cy="914400"/>
          </a:xfrm>
          <a:prstGeom prst="rect">
            <a:avLst/>
          </a:prstGeom>
        </p:spPr>
      </p:pic>
      <p:pic>
        <p:nvPicPr>
          <p:cNvPr id="5" name="Content Placeholder 4" descr="Computer">
            <a:extLst>
              <a:ext uri="{FF2B5EF4-FFF2-40B4-BE49-F238E27FC236}">
                <a16:creationId xmlns:a16="http://schemas.microsoft.com/office/drawing/2014/main" id="{D83E2D06-B422-499A-9531-9AB8FE85C2C1}"/>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923314" y="2119319"/>
            <a:ext cx="914400" cy="914400"/>
          </a:xfrm>
          <a:prstGeom prst="rect">
            <a:avLst/>
          </a:prstGeom>
        </p:spPr>
      </p:pic>
      <p:pic>
        <p:nvPicPr>
          <p:cNvPr id="6" name="Content Placeholder 4" descr="Computer">
            <a:extLst>
              <a:ext uri="{FF2B5EF4-FFF2-40B4-BE49-F238E27FC236}">
                <a16:creationId xmlns:a16="http://schemas.microsoft.com/office/drawing/2014/main" id="{33064E35-7897-40B9-8072-78F9E409FACC}"/>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4232" y="4672045"/>
            <a:ext cx="914400" cy="914400"/>
          </a:xfrm>
          <a:prstGeom prst="rect">
            <a:avLst/>
          </a:prstGeom>
        </p:spPr>
      </p:pic>
      <p:sp>
        <p:nvSpPr>
          <p:cNvPr id="7" name="TextBox 6">
            <a:extLst>
              <a:ext uri="{FF2B5EF4-FFF2-40B4-BE49-F238E27FC236}">
                <a16:creationId xmlns:a16="http://schemas.microsoft.com/office/drawing/2014/main" id="{028064A6-7644-4282-8268-93E5D9B7245F}"/>
              </a:ext>
            </a:extLst>
          </p:cNvPr>
          <p:cNvSpPr txBox="1"/>
          <p:nvPr/>
        </p:nvSpPr>
        <p:spPr>
          <a:xfrm>
            <a:off x="1635227" y="1808672"/>
            <a:ext cx="378630" cy="477054"/>
          </a:xfrm>
          <a:prstGeom prst="rect">
            <a:avLst/>
          </a:prstGeom>
          <a:noFill/>
        </p:spPr>
        <p:txBody>
          <a:bodyPr wrap="none" rtlCol="0">
            <a:spAutoFit/>
          </a:bodyPr>
          <a:lstStyle/>
          <a:p>
            <a:r>
              <a:rPr lang="en-US" sz="2500" b="1" dirty="0">
                <a:solidFill>
                  <a:srgbClr val="000000"/>
                </a:solidFill>
                <a:latin typeface="Alexandria"/>
              </a:rPr>
              <a:t>A</a:t>
            </a:r>
          </a:p>
        </p:txBody>
      </p:sp>
      <p:sp>
        <p:nvSpPr>
          <p:cNvPr id="8" name="TextBox 7">
            <a:extLst>
              <a:ext uri="{FF2B5EF4-FFF2-40B4-BE49-F238E27FC236}">
                <a16:creationId xmlns:a16="http://schemas.microsoft.com/office/drawing/2014/main" id="{53D91C6E-9B50-48BA-9B08-C7ACD13899A0}"/>
              </a:ext>
            </a:extLst>
          </p:cNvPr>
          <p:cNvSpPr txBox="1"/>
          <p:nvPr/>
        </p:nvSpPr>
        <p:spPr>
          <a:xfrm>
            <a:off x="7088970" y="1828806"/>
            <a:ext cx="378630" cy="477054"/>
          </a:xfrm>
          <a:prstGeom prst="rect">
            <a:avLst/>
          </a:prstGeom>
          <a:noFill/>
        </p:spPr>
        <p:txBody>
          <a:bodyPr wrap="none" rtlCol="0">
            <a:spAutoFit/>
          </a:bodyPr>
          <a:lstStyle/>
          <a:p>
            <a:r>
              <a:rPr lang="en-US" sz="2500" b="1" dirty="0">
                <a:solidFill>
                  <a:srgbClr val="000000"/>
                </a:solidFill>
                <a:latin typeface="Alexandria"/>
              </a:rPr>
              <a:t>B</a:t>
            </a:r>
          </a:p>
        </p:txBody>
      </p:sp>
      <p:sp>
        <p:nvSpPr>
          <p:cNvPr id="9" name="TextBox 8">
            <a:extLst>
              <a:ext uri="{FF2B5EF4-FFF2-40B4-BE49-F238E27FC236}">
                <a16:creationId xmlns:a16="http://schemas.microsoft.com/office/drawing/2014/main" id="{B3DC7A29-2F47-400B-8A55-78F6FE0FA3E6}"/>
              </a:ext>
            </a:extLst>
          </p:cNvPr>
          <p:cNvSpPr txBox="1"/>
          <p:nvPr/>
        </p:nvSpPr>
        <p:spPr>
          <a:xfrm>
            <a:off x="7088970" y="4458391"/>
            <a:ext cx="354584" cy="477054"/>
          </a:xfrm>
          <a:prstGeom prst="rect">
            <a:avLst/>
          </a:prstGeom>
          <a:noFill/>
        </p:spPr>
        <p:txBody>
          <a:bodyPr wrap="none" rtlCol="0">
            <a:spAutoFit/>
          </a:bodyPr>
          <a:lstStyle/>
          <a:p>
            <a:r>
              <a:rPr lang="en-US" sz="2500" b="1" dirty="0">
                <a:solidFill>
                  <a:srgbClr val="000000"/>
                </a:solidFill>
                <a:latin typeface="Alexandria"/>
              </a:rPr>
              <a:t>C</a:t>
            </a:r>
          </a:p>
        </p:txBody>
      </p:sp>
      <p:cxnSp>
        <p:nvCxnSpPr>
          <p:cNvPr id="10" name="Straight Arrow Connector 9">
            <a:extLst>
              <a:ext uri="{FF2B5EF4-FFF2-40B4-BE49-F238E27FC236}">
                <a16:creationId xmlns:a16="http://schemas.microsoft.com/office/drawing/2014/main" id="{BE75AD82-AD64-41AE-A2F1-A4ECCEFD5241}"/>
              </a:ext>
            </a:extLst>
          </p:cNvPr>
          <p:cNvCxnSpPr>
            <a:cxnSpLocks/>
          </p:cNvCxnSpPr>
          <p:nvPr/>
        </p:nvCxnSpPr>
        <p:spPr>
          <a:xfrm flipV="1">
            <a:off x="2325284" y="3194622"/>
            <a:ext cx="4598030" cy="9040"/>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pic>
        <p:nvPicPr>
          <p:cNvPr id="11" name="Graphic 10" descr="Envelope">
            <a:extLst>
              <a:ext uri="{FF2B5EF4-FFF2-40B4-BE49-F238E27FC236}">
                <a16:creationId xmlns:a16="http://schemas.microsoft.com/office/drawing/2014/main" id="{0BC2A1D7-A25E-4B7B-86CE-A0ECEF26B0C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488331" y="2746462"/>
            <a:ext cx="914400" cy="914400"/>
          </a:xfrm>
          <a:prstGeom prst="rect">
            <a:avLst/>
          </a:prstGeom>
        </p:spPr>
      </p:pic>
      <p:sp>
        <p:nvSpPr>
          <p:cNvPr id="13" name="TextBox 12">
            <a:extLst>
              <a:ext uri="{FF2B5EF4-FFF2-40B4-BE49-F238E27FC236}">
                <a16:creationId xmlns:a16="http://schemas.microsoft.com/office/drawing/2014/main" id="{2598D8CD-4D7A-4798-A338-F9BBED535B95}"/>
              </a:ext>
            </a:extLst>
          </p:cNvPr>
          <p:cNvSpPr txBox="1"/>
          <p:nvPr/>
        </p:nvSpPr>
        <p:spPr>
          <a:xfrm>
            <a:off x="1276437" y="3457281"/>
            <a:ext cx="1338187" cy="369332"/>
          </a:xfrm>
          <a:prstGeom prst="rect">
            <a:avLst/>
          </a:prstGeom>
          <a:noFill/>
        </p:spPr>
        <p:txBody>
          <a:bodyPr wrap="none" rtlCol="0">
            <a:spAutoFit/>
          </a:bodyPr>
          <a:lstStyle/>
          <a:p>
            <a:r>
              <a:rPr lang="en-US" dirty="0">
                <a:solidFill>
                  <a:srgbClr val="000000"/>
                </a:solidFill>
                <a:latin typeface="Alexandria"/>
              </a:rPr>
              <a:t>Enc(msg,K1)</a:t>
            </a:r>
          </a:p>
        </p:txBody>
      </p:sp>
      <p:pic>
        <p:nvPicPr>
          <p:cNvPr id="14" name="Graphic 13" descr="Envelope">
            <a:extLst>
              <a:ext uri="{FF2B5EF4-FFF2-40B4-BE49-F238E27FC236}">
                <a16:creationId xmlns:a16="http://schemas.microsoft.com/office/drawing/2014/main" id="{51713BE8-ECC4-4689-890C-5A559CCE629F}"/>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21085" y="2716027"/>
            <a:ext cx="914400" cy="914400"/>
          </a:xfrm>
          <a:prstGeom prst="rect">
            <a:avLst/>
          </a:prstGeom>
        </p:spPr>
      </p:pic>
      <p:sp>
        <p:nvSpPr>
          <p:cNvPr id="15" name="TextBox 14">
            <a:extLst>
              <a:ext uri="{FF2B5EF4-FFF2-40B4-BE49-F238E27FC236}">
                <a16:creationId xmlns:a16="http://schemas.microsoft.com/office/drawing/2014/main" id="{CCE85830-F919-46AD-A9A6-BFD15D09BC87}"/>
              </a:ext>
            </a:extLst>
          </p:cNvPr>
          <p:cNvSpPr txBox="1"/>
          <p:nvPr/>
        </p:nvSpPr>
        <p:spPr>
          <a:xfrm>
            <a:off x="6665367" y="3432220"/>
            <a:ext cx="1362232" cy="369332"/>
          </a:xfrm>
          <a:prstGeom prst="rect">
            <a:avLst/>
          </a:prstGeom>
          <a:noFill/>
        </p:spPr>
        <p:txBody>
          <a:bodyPr wrap="none" rtlCol="0">
            <a:spAutoFit/>
          </a:bodyPr>
          <a:lstStyle/>
          <a:p>
            <a:r>
              <a:rPr lang="en-US" dirty="0">
                <a:solidFill>
                  <a:srgbClr val="000000"/>
                </a:solidFill>
                <a:latin typeface="Alexandria"/>
              </a:rPr>
              <a:t>Dec(msg,K1)</a:t>
            </a:r>
          </a:p>
        </p:txBody>
      </p:sp>
      <p:sp>
        <p:nvSpPr>
          <p:cNvPr id="16" name="TextBox 15">
            <a:extLst>
              <a:ext uri="{FF2B5EF4-FFF2-40B4-BE49-F238E27FC236}">
                <a16:creationId xmlns:a16="http://schemas.microsoft.com/office/drawing/2014/main" id="{8FA0AB9B-79E0-452F-8036-1049CC1646EA}"/>
              </a:ext>
            </a:extLst>
          </p:cNvPr>
          <p:cNvSpPr txBox="1"/>
          <p:nvPr/>
        </p:nvSpPr>
        <p:spPr>
          <a:xfrm>
            <a:off x="2893919" y="3457281"/>
            <a:ext cx="1216551" cy="369332"/>
          </a:xfrm>
          <a:prstGeom prst="rect">
            <a:avLst/>
          </a:prstGeom>
          <a:noFill/>
        </p:spPr>
        <p:txBody>
          <a:bodyPr wrap="none" rtlCol="0">
            <a:spAutoFit/>
          </a:bodyPr>
          <a:lstStyle/>
          <a:p>
            <a:r>
              <a:rPr lang="en-US" dirty="0">
                <a:solidFill>
                  <a:srgbClr val="000000"/>
                </a:solidFill>
                <a:latin typeface="Alexandria"/>
              </a:rPr>
              <a:t>Cipher text</a:t>
            </a:r>
          </a:p>
        </p:txBody>
      </p:sp>
      <p:cxnSp>
        <p:nvCxnSpPr>
          <p:cNvPr id="18" name="Straight Arrow Connector 17">
            <a:extLst>
              <a:ext uri="{FF2B5EF4-FFF2-40B4-BE49-F238E27FC236}">
                <a16:creationId xmlns:a16="http://schemas.microsoft.com/office/drawing/2014/main" id="{6CEB7075-1F2C-405D-B460-F51290D78BA0}"/>
              </a:ext>
            </a:extLst>
          </p:cNvPr>
          <p:cNvCxnSpPr>
            <a:cxnSpLocks/>
          </p:cNvCxnSpPr>
          <p:nvPr/>
        </p:nvCxnSpPr>
        <p:spPr>
          <a:xfrm>
            <a:off x="2565257" y="3660862"/>
            <a:ext cx="3243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9C94CA90-B4F0-485C-AEED-0CF1B9B0F62A}"/>
              </a:ext>
            </a:extLst>
          </p:cNvPr>
          <p:cNvCxnSpPr>
            <a:cxnSpLocks/>
          </p:cNvCxnSpPr>
          <p:nvPr/>
        </p:nvCxnSpPr>
        <p:spPr>
          <a:xfrm flipH="1">
            <a:off x="7304270" y="3795548"/>
            <a:ext cx="1" cy="222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A37353F7-D56C-4CA0-83FF-ED0532DD6CC8}"/>
              </a:ext>
            </a:extLst>
          </p:cNvPr>
          <p:cNvSpPr txBox="1"/>
          <p:nvPr/>
        </p:nvSpPr>
        <p:spPr>
          <a:xfrm>
            <a:off x="6656851" y="3929408"/>
            <a:ext cx="1528303" cy="369332"/>
          </a:xfrm>
          <a:prstGeom prst="rect">
            <a:avLst/>
          </a:prstGeom>
          <a:noFill/>
        </p:spPr>
        <p:txBody>
          <a:bodyPr wrap="none" rtlCol="0">
            <a:spAutoFit/>
          </a:bodyPr>
          <a:lstStyle/>
          <a:p>
            <a:r>
              <a:rPr lang="en-US" dirty="0">
                <a:solidFill>
                  <a:srgbClr val="000000"/>
                </a:solidFill>
                <a:latin typeface="Alexandria"/>
              </a:rPr>
              <a:t>Readable  text</a:t>
            </a:r>
          </a:p>
        </p:txBody>
      </p:sp>
      <p:pic>
        <p:nvPicPr>
          <p:cNvPr id="23" name="Graphic 22" descr="Envelope">
            <a:extLst>
              <a:ext uri="{FF2B5EF4-FFF2-40B4-BE49-F238E27FC236}">
                <a16:creationId xmlns:a16="http://schemas.microsoft.com/office/drawing/2014/main" id="{A6770CA0-D940-49EC-9A6A-5F12DBE313A7}"/>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47069" y="5276803"/>
            <a:ext cx="914400" cy="914400"/>
          </a:xfrm>
          <a:prstGeom prst="rect">
            <a:avLst/>
          </a:prstGeom>
        </p:spPr>
      </p:pic>
      <p:sp>
        <p:nvSpPr>
          <p:cNvPr id="24" name="TextBox 23">
            <a:extLst>
              <a:ext uri="{FF2B5EF4-FFF2-40B4-BE49-F238E27FC236}">
                <a16:creationId xmlns:a16="http://schemas.microsoft.com/office/drawing/2014/main" id="{91DF3470-AFA1-4151-B904-019313B108A3}"/>
              </a:ext>
            </a:extLst>
          </p:cNvPr>
          <p:cNvSpPr txBox="1"/>
          <p:nvPr/>
        </p:nvSpPr>
        <p:spPr>
          <a:xfrm>
            <a:off x="6699398" y="5998872"/>
            <a:ext cx="1362232" cy="369332"/>
          </a:xfrm>
          <a:prstGeom prst="rect">
            <a:avLst/>
          </a:prstGeom>
          <a:noFill/>
        </p:spPr>
        <p:txBody>
          <a:bodyPr wrap="none" rtlCol="0">
            <a:spAutoFit/>
          </a:bodyPr>
          <a:lstStyle/>
          <a:p>
            <a:r>
              <a:rPr lang="en-US" dirty="0">
                <a:solidFill>
                  <a:srgbClr val="000000"/>
                </a:solidFill>
                <a:latin typeface="Alexandria"/>
              </a:rPr>
              <a:t>Dec(msg,K2)</a:t>
            </a:r>
          </a:p>
        </p:txBody>
      </p:sp>
      <p:sp>
        <p:nvSpPr>
          <p:cNvPr id="26" name="TextBox 25">
            <a:extLst>
              <a:ext uri="{FF2B5EF4-FFF2-40B4-BE49-F238E27FC236}">
                <a16:creationId xmlns:a16="http://schemas.microsoft.com/office/drawing/2014/main" id="{16B8C46F-FC9F-48A3-8B72-75BDF5531A26}"/>
              </a:ext>
            </a:extLst>
          </p:cNvPr>
          <p:cNvSpPr txBox="1"/>
          <p:nvPr/>
        </p:nvSpPr>
        <p:spPr>
          <a:xfrm>
            <a:off x="8741626" y="5954004"/>
            <a:ext cx="1528303" cy="369332"/>
          </a:xfrm>
          <a:prstGeom prst="rect">
            <a:avLst/>
          </a:prstGeom>
          <a:noFill/>
        </p:spPr>
        <p:txBody>
          <a:bodyPr wrap="none" rtlCol="0">
            <a:spAutoFit/>
          </a:bodyPr>
          <a:lstStyle/>
          <a:p>
            <a:r>
              <a:rPr lang="en-US" dirty="0">
                <a:solidFill>
                  <a:srgbClr val="000000"/>
                </a:solidFill>
                <a:latin typeface="Alexandria"/>
              </a:rPr>
              <a:t>Readable  text</a:t>
            </a:r>
          </a:p>
        </p:txBody>
      </p:sp>
      <p:cxnSp>
        <p:nvCxnSpPr>
          <p:cNvPr id="27" name="Straight Arrow Connector 26">
            <a:extLst>
              <a:ext uri="{FF2B5EF4-FFF2-40B4-BE49-F238E27FC236}">
                <a16:creationId xmlns:a16="http://schemas.microsoft.com/office/drawing/2014/main" id="{043F8842-C70F-41AE-A54F-CFB36CF833A9}"/>
              </a:ext>
            </a:extLst>
          </p:cNvPr>
          <p:cNvCxnSpPr>
            <a:cxnSpLocks/>
          </p:cNvCxnSpPr>
          <p:nvPr/>
        </p:nvCxnSpPr>
        <p:spPr>
          <a:xfrm flipV="1">
            <a:off x="7986528" y="6161024"/>
            <a:ext cx="755098" cy="113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8" name="Graphic 27" descr="Envelope">
            <a:extLst>
              <a:ext uri="{FF2B5EF4-FFF2-40B4-BE49-F238E27FC236}">
                <a16:creationId xmlns:a16="http://schemas.microsoft.com/office/drawing/2014/main" id="{03DD7F04-0072-4427-89C8-C1626EF53AC0}"/>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67342" y="4828096"/>
            <a:ext cx="914400" cy="914400"/>
          </a:xfrm>
          <a:prstGeom prst="rect">
            <a:avLst/>
          </a:prstGeom>
        </p:spPr>
      </p:pic>
      <p:sp>
        <p:nvSpPr>
          <p:cNvPr id="29" name="TextBox 28">
            <a:extLst>
              <a:ext uri="{FF2B5EF4-FFF2-40B4-BE49-F238E27FC236}">
                <a16:creationId xmlns:a16="http://schemas.microsoft.com/office/drawing/2014/main" id="{5D8FEC8B-9D62-4633-9750-5D1B0C7EF332}"/>
              </a:ext>
            </a:extLst>
          </p:cNvPr>
          <p:cNvSpPr txBox="1"/>
          <p:nvPr/>
        </p:nvSpPr>
        <p:spPr>
          <a:xfrm>
            <a:off x="1215618" y="5481703"/>
            <a:ext cx="1338187" cy="369332"/>
          </a:xfrm>
          <a:prstGeom prst="rect">
            <a:avLst/>
          </a:prstGeom>
          <a:noFill/>
        </p:spPr>
        <p:txBody>
          <a:bodyPr wrap="none" rtlCol="0">
            <a:spAutoFit/>
          </a:bodyPr>
          <a:lstStyle/>
          <a:p>
            <a:r>
              <a:rPr lang="en-US" dirty="0">
                <a:solidFill>
                  <a:srgbClr val="000000"/>
                </a:solidFill>
                <a:latin typeface="Alexandria"/>
              </a:rPr>
              <a:t>Enc(msg,K2)</a:t>
            </a:r>
          </a:p>
        </p:txBody>
      </p:sp>
      <p:cxnSp>
        <p:nvCxnSpPr>
          <p:cNvPr id="33" name="Connector: Elbow 32">
            <a:extLst>
              <a:ext uri="{FF2B5EF4-FFF2-40B4-BE49-F238E27FC236}">
                <a16:creationId xmlns:a16="http://schemas.microsoft.com/office/drawing/2014/main" id="{8E1FAA57-FAD5-44E4-87BC-A229D58B3FB5}"/>
              </a:ext>
            </a:extLst>
          </p:cNvPr>
          <p:cNvCxnSpPr>
            <a:stCxn id="4" idx="1"/>
            <a:endCxn id="28" idx="1"/>
          </p:cNvCxnSpPr>
          <p:nvPr/>
        </p:nvCxnSpPr>
        <p:spPr>
          <a:xfrm rot="10800000" flipV="1">
            <a:off x="1367343" y="2565630"/>
            <a:ext cx="189315" cy="2719666"/>
          </a:xfrm>
          <a:prstGeom prst="bentConnector3">
            <a:avLst>
              <a:gd name="adj1" fmla="val 220751"/>
            </a:avLst>
          </a:prstGeom>
          <a:ln w="19050">
            <a:tailEnd type="triangle"/>
          </a:ln>
        </p:spPr>
        <p:style>
          <a:lnRef idx="1">
            <a:schemeClr val="dk1"/>
          </a:lnRef>
          <a:fillRef idx="0">
            <a:schemeClr val="dk1"/>
          </a:fillRef>
          <a:effectRef idx="0">
            <a:schemeClr val="dk1"/>
          </a:effectRef>
          <a:fontRef idx="minor">
            <a:schemeClr val="tx1"/>
          </a:fontRef>
        </p:style>
      </p:cxnSp>
      <p:cxnSp>
        <p:nvCxnSpPr>
          <p:cNvPr id="35" name="Straight Arrow Connector 34">
            <a:extLst>
              <a:ext uri="{FF2B5EF4-FFF2-40B4-BE49-F238E27FC236}">
                <a16:creationId xmlns:a16="http://schemas.microsoft.com/office/drawing/2014/main" id="{6CBCF468-A7FD-4607-BC92-DC7A099457EE}"/>
              </a:ext>
            </a:extLst>
          </p:cNvPr>
          <p:cNvCxnSpPr>
            <a:stCxn id="28" idx="3"/>
          </p:cNvCxnSpPr>
          <p:nvPr/>
        </p:nvCxnSpPr>
        <p:spPr>
          <a:xfrm>
            <a:off x="2281742" y="5285296"/>
            <a:ext cx="4539343" cy="4526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21537CEC-6258-3FEE-E87F-3668647E63D9}"/>
              </a:ext>
            </a:extLst>
          </p:cNvPr>
          <p:cNvSpPr txBox="1"/>
          <p:nvPr/>
        </p:nvSpPr>
        <p:spPr>
          <a:xfrm>
            <a:off x="2402731" y="553948"/>
            <a:ext cx="6185338" cy="461665"/>
          </a:xfrm>
          <a:prstGeom prst="rect">
            <a:avLst/>
          </a:prstGeom>
          <a:noFill/>
        </p:spPr>
        <p:txBody>
          <a:bodyPr wrap="square">
            <a:spAutoFit/>
          </a:bodyPr>
          <a:lstStyle/>
          <a:p>
            <a:r>
              <a:rPr lang="en-MY" sz="2400" dirty="0">
                <a:solidFill>
                  <a:srgbClr val="000000"/>
                </a:solidFill>
                <a:latin typeface="Alexandria"/>
              </a:rPr>
              <a:t>Symmetric Key Cryptography</a:t>
            </a:r>
            <a:endParaRPr lang="en-US" sz="2400" dirty="0">
              <a:solidFill>
                <a:srgbClr val="000000"/>
              </a:solidFill>
              <a:latin typeface="Alexandria"/>
            </a:endParaRPr>
          </a:p>
        </p:txBody>
      </p:sp>
      <p:sp>
        <p:nvSpPr>
          <p:cNvPr id="36" name="Slide Number Placeholder 35">
            <a:extLst>
              <a:ext uri="{FF2B5EF4-FFF2-40B4-BE49-F238E27FC236}">
                <a16:creationId xmlns:a16="http://schemas.microsoft.com/office/drawing/2014/main" id="{80C3CC98-6F82-5170-EBB3-44AC9AC3DC6F}"/>
              </a:ext>
            </a:extLst>
          </p:cNvPr>
          <p:cNvSpPr>
            <a:spLocks noGrp="1"/>
          </p:cNvSpPr>
          <p:nvPr>
            <p:ph type="sldNum" sz="quarter" idx="12"/>
          </p:nvPr>
        </p:nvSpPr>
        <p:spPr>
          <a:xfrm>
            <a:off x="8610600" y="6474334"/>
            <a:ext cx="2743200" cy="365125"/>
          </a:xfrm>
        </p:spPr>
        <p:txBody>
          <a:bodyPr/>
          <a:lstStyle/>
          <a:p>
            <a:fld id="{FDED41F8-FC0F-4085-8150-313B6CF05213}" type="slidenum">
              <a:rPr lang="en-US" smtClean="0">
                <a:solidFill>
                  <a:srgbClr val="000000"/>
                </a:solidFill>
                <a:latin typeface="Alexandria"/>
              </a:rPr>
              <a:t>6</a:t>
            </a:fld>
            <a:endParaRPr lang="en-US">
              <a:solidFill>
                <a:srgbClr val="000000"/>
              </a:solidFill>
              <a:latin typeface="Alexandria"/>
            </a:endParaRPr>
          </a:p>
        </p:txBody>
      </p:sp>
      <p:sp>
        <p:nvSpPr>
          <p:cNvPr id="20" name="TextBox 19">
            <a:extLst>
              <a:ext uri="{FF2B5EF4-FFF2-40B4-BE49-F238E27FC236}">
                <a16:creationId xmlns:a16="http://schemas.microsoft.com/office/drawing/2014/main" id="{C8DC871A-51C4-90E3-5905-CB229714BD35}"/>
              </a:ext>
            </a:extLst>
          </p:cNvPr>
          <p:cNvSpPr txBox="1"/>
          <p:nvPr/>
        </p:nvSpPr>
        <p:spPr>
          <a:xfrm>
            <a:off x="109698" y="3255932"/>
            <a:ext cx="1045751" cy="276999"/>
          </a:xfrm>
          <a:prstGeom prst="rect">
            <a:avLst/>
          </a:prstGeom>
          <a:noFill/>
        </p:spPr>
        <p:txBody>
          <a:bodyPr wrap="square" rtlCol="0">
            <a:spAutoFit/>
          </a:bodyPr>
          <a:lstStyle/>
          <a:p>
            <a:r>
              <a:rPr lang="en-US" sz="1200" dirty="0">
                <a:solidFill>
                  <a:srgbClr val="000000"/>
                </a:solidFill>
                <a:latin typeface="Alexandria"/>
              </a:rPr>
              <a:t>Enc(</a:t>
            </a:r>
            <a:r>
              <a:rPr lang="en-US" sz="1200" dirty="0" err="1">
                <a:solidFill>
                  <a:srgbClr val="000000"/>
                </a:solidFill>
                <a:latin typeface="Alexandria"/>
              </a:rPr>
              <a:t>msg,Kx</a:t>
            </a:r>
            <a:r>
              <a:rPr lang="en-US" sz="1200" dirty="0">
                <a:solidFill>
                  <a:srgbClr val="000000"/>
                </a:solidFill>
                <a:latin typeface="Alexandria"/>
              </a:rPr>
              <a:t>)</a:t>
            </a:r>
          </a:p>
        </p:txBody>
      </p:sp>
      <p:sp>
        <p:nvSpPr>
          <p:cNvPr id="34" name="TextBox 33">
            <a:extLst>
              <a:ext uri="{FF2B5EF4-FFF2-40B4-BE49-F238E27FC236}">
                <a16:creationId xmlns:a16="http://schemas.microsoft.com/office/drawing/2014/main" id="{1528E56A-49BA-4EC3-0E7A-2F632FA66FBE}"/>
              </a:ext>
            </a:extLst>
          </p:cNvPr>
          <p:cNvSpPr txBox="1"/>
          <p:nvPr/>
        </p:nvSpPr>
        <p:spPr>
          <a:xfrm>
            <a:off x="91038" y="3531394"/>
            <a:ext cx="1045751" cy="276999"/>
          </a:xfrm>
          <a:prstGeom prst="rect">
            <a:avLst/>
          </a:prstGeom>
          <a:noFill/>
        </p:spPr>
        <p:txBody>
          <a:bodyPr wrap="square" rtlCol="0">
            <a:spAutoFit/>
          </a:bodyPr>
          <a:lstStyle/>
          <a:p>
            <a:r>
              <a:rPr lang="en-US" sz="1200" dirty="0">
                <a:solidFill>
                  <a:srgbClr val="000000"/>
                </a:solidFill>
                <a:latin typeface="Alexandria"/>
              </a:rPr>
              <a:t>Dec(</a:t>
            </a:r>
            <a:r>
              <a:rPr lang="en-US" sz="1200" dirty="0" err="1">
                <a:solidFill>
                  <a:srgbClr val="000000"/>
                </a:solidFill>
                <a:latin typeface="Alexandria"/>
              </a:rPr>
              <a:t>msg,Kx</a:t>
            </a:r>
            <a:r>
              <a:rPr lang="en-US" sz="1200" dirty="0">
                <a:solidFill>
                  <a:srgbClr val="000000"/>
                </a:solidFill>
                <a:latin typeface="Alexandria"/>
              </a:rPr>
              <a:t>)</a:t>
            </a:r>
          </a:p>
        </p:txBody>
      </p:sp>
      <p:sp>
        <p:nvSpPr>
          <p:cNvPr id="37" name="TextBox 36">
            <a:extLst>
              <a:ext uri="{FF2B5EF4-FFF2-40B4-BE49-F238E27FC236}">
                <a16:creationId xmlns:a16="http://schemas.microsoft.com/office/drawing/2014/main" id="{F34E3714-17BF-B43C-DE75-93AEBD95899B}"/>
              </a:ext>
            </a:extLst>
          </p:cNvPr>
          <p:cNvSpPr txBox="1"/>
          <p:nvPr/>
        </p:nvSpPr>
        <p:spPr>
          <a:xfrm>
            <a:off x="2875610" y="5451046"/>
            <a:ext cx="1216551" cy="369332"/>
          </a:xfrm>
          <a:prstGeom prst="rect">
            <a:avLst/>
          </a:prstGeom>
          <a:noFill/>
        </p:spPr>
        <p:txBody>
          <a:bodyPr wrap="none" rtlCol="0">
            <a:spAutoFit/>
          </a:bodyPr>
          <a:lstStyle/>
          <a:p>
            <a:r>
              <a:rPr lang="en-US" dirty="0">
                <a:solidFill>
                  <a:srgbClr val="000000"/>
                </a:solidFill>
                <a:latin typeface="Alexandria"/>
              </a:rPr>
              <a:t>Cipher text</a:t>
            </a:r>
          </a:p>
        </p:txBody>
      </p:sp>
      <p:cxnSp>
        <p:nvCxnSpPr>
          <p:cNvPr id="38" name="Straight Arrow Connector 37">
            <a:extLst>
              <a:ext uri="{FF2B5EF4-FFF2-40B4-BE49-F238E27FC236}">
                <a16:creationId xmlns:a16="http://schemas.microsoft.com/office/drawing/2014/main" id="{646BE2A2-13C4-C252-579D-71BBB24175EA}"/>
              </a:ext>
            </a:extLst>
          </p:cNvPr>
          <p:cNvCxnSpPr>
            <a:cxnSpLocks/>
          </p:cNvCxnSpPr>
          <p:nvPr/>
        </p:nvCxnSpPr>
        <p:spPr>
          <a:xfrm>
            <a:off x="2546948" y="5654627"/>
            <a:ext cx="32436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0633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Diagonal Corners Rounded 12">
            <a:extLst>
              <a:ext uri="{FF2B5EF4-FFF2-40B4-BE49-F238E27FC236}">
                <a16:creationId xmlns:a16="http://schemas.microsoft.com/office/drawing/2014/main" id="{A512A66E-93BC-0816-858C-2E10FF82F0B7}"/>
              </a:ext>
            </a:extLst>
          </p:cNvPr>
          <p:cNvSpPr/>
          <p:nvPr/>
        </p:nvSpPr>
        <p:spPr>
          <a:xfrm>
            <a:off x="6152292" y="5081054"/>
            <a:ext cx="1663849" cy="709562"/>
          </a:xfrm>
          <a:prstGeom prst="round2Diag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sz="1800" dirty="0">
                <a:solidFill>
                  <a:srgbClr val="000000"/>
                </a:solidFill>
                <a:latin typeface="Alexandria"/>
                <a:ea typeface="Cambria" panose="02040503050406030204" pitchFamily="18" charset="0"/>
              </a:rPr>
              <a:t>Digital signature</a:t>
            </a:r>
          </a:p>
        </p:txBody>
      </p:sp>
      <p:sp>
        <p:nvSpPr>
          <p:cNvPr id="14" name="Rectangle: Diagonal Corners Rounded 13">
            <a:extLst>
              <a:ext uri="{FF2B5EF4-FFF2-40B4-BE49-F238E27FC236}">
                <a16:creationId xmlns:a16="http://schemas.microsoft.com/office/drawing/2014/main" id="{EE7EFFE0-BE76-19E6-635C-C77B78BA05AF}"/>
              </a:ext>
            </a:extLst>
          </p:cNvPr>
          <p:cNvSpPr/>
          <p:nvPr/>
        </p:nvSpPr>
        <p:spPr>
          <a:xfrm>
            <a:off x="4320572" y="5100187"/>
            <a:ext cx="1663849" cy="709562"/>
          </a:xfrm>
          <a:prstGeom prst="round2Diag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r>
              <a:rPr lang="en-US" sz="1800" dirty="0">
                <a:solidFill>
                  <a:srgbClr val="000000"/>
                </a:solidFill>
                <a:latin typeface="Alexandria"/>
                <a:ea typeface="Cambria" panose="02040503050406030204" pitchFamily="18" charset="0"/>
              </a:rPr>
              <a:t>Elliptic curve</a:t>
            </a:r>
          </a:p>
        </p:txBody>
      </p:sp>
      <p:pic>
        <p:nvPicPr>
          <p:cNvPr id="10" name="ASK">
            <a:hlinkClick r:id="" action="ppaction://media"/>
            <a:extLst>
              <a:ext uri="{FF2B5EF4-FFF2-40B4-BE49-F238E27FC236}">
                <a16:creationId xmlns:a16="http://schemas.microsoft.com/office/drawing/2014/main" id="{E9FC9D52-0FDB-2AA4-31AD-0A19D73D1163}"/>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644885" y="1500893"/>
            <a:ext cx="6679072" cy="3208565"/>
          </a:xfrm>
          <a:prstGeom prst="rect">
            <a:avLst/>
          </a:prstGeom>
        </p:spPr>
      </p:pic>
      <p:sp>
        <p:nvSpPr>
          <p:cNvPr id="12" name="TextBox 11">
            <a:extLst>
              <a:ext uri="{FF2B5EF4-FFF2-40B4-BE49-F238E27FC236}">
                <a16:creationId xmlns:a16="http://schemas.microsoft.com/office/drawing/2014/main" id="{56C2FA3E-B5DD-1F79-9D9A-CC28F9194D97}"/>
              </a:ext>
            </a:extLst>
          </p:cNvPr>
          <p:cNvSpPr txBox="1"/>
          <p:nvPr/>
        </p:nvSpPr>
        <p:spPr>
          <a:xfrm>
            <a:off x="2320158" y="713777"/>
            <a:ext cx="6258910" cy="461665"/>
          </a:xfrm>
          <a:prstGeom prst="rect">
            <a:avLst/>
          </a:prstGeom>
          <a:noFill/>
        </p:spPr>
        <p:txBody>
          <a:bodyPr wrap="square">
            <a:spAutoFit/>
          </a:bodyPr>
          <a:lstStyle/>
          <a:p>
            <a:r>
              <a:rPr lang="en-US" sz="2400" dirty="0">
                <a:solidFill>
                  <a:srgbClr val="000000"/>
                </a:solidFill>
                <a:latin typeface="Alexandria"/>
              </a:rPr>
              <a:t>Asymmetric Encryption Algorithms</a:t>
            </a:r>
          </a:p>
        </p:txBody>
      </p:sp>
      <p:sp>
        <p:nvSpPr>
          <p:cNvPr id="11" name="Slide Number Placeholder 10">
            <a:extLst>
              <a:ext uri="{FF2B5EF4-FFF2-40B4-BE49-F238E27FC236}">
                <a16:creationId xmlns:a16="http://schemas.microsoft.com/office/drawing/2014/main" id="{505C601A-0F47-C901-454E-19B6222075D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7</a:t>
            </a:fld>
            <a:endParaRPr lang="en-US">
              <a:solidFill>
                <a:srgbClr val="000000"/>
              </a:solidFill>
              <a:latin typeface="Alexandria"/>
            </a:endParaRPr>
          </a:p>
        </p:txBody>
      </p:sp>
    </p:spTree>
    <p:extLst>
      <p:ext uri="{BB962C8B-B14F-4D97-AF65-F5344CB8AC3E}">
        <p14:creationId xmlns:p14="http://schemas.microsoft.com/office/powerpoint/2010/main" val="2467982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480"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10"/>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10"/>
                                        </p:tgtEl>
                                      </p:cBhvr>
                                    </p:cmd>
                                  </p:childTnLst>
                                </p:cTn>
                              </p:par>
                            </p:childTnLst>
                          </p:cTn>
                        </p:par>
                      </p:childTnLst>
                    </p:cTn>
                  </p:par>
                </p:childTnLst>
              </p:cTn>
              <p:nextCondLst>
                <p:cond evt="onClick" delay="0">
                  <p:tgtEl>
                    <p:spTgt spid="10"/>
                  </p:tgtEl>
                </p:cond>
              </p:nextCondLst>
            </p:seq>
            <p:video>
              <p:cMediaNode vol="80000">
                <p:cTn id="20" fill="hold" display="0">
                  <p:stCondLst>
                    <p:cond delay="indefinite"/>
                  </p:stCondLst>
                </p:cTn>
                <p:tgtEl>
                  <p:spTgt spid="10"/>
                </p:tgtEl>
              </p:cMediaNode>
            </p:video>
          </p:childTnLst>
        </p:cTn>
      </p:par>
    </p:tnLst>
    <p:bldLst>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Computer">
            <a:extLst>
              <a:ext uri="{FF2B5EF4-FFF2-40B4-BE49-F238E27FC236}">
                <a16:creationId xmlns:a16="http://schemas.microsoft.com/office/drawing/2014/main" id="{08A8C982-400F-47C7-8603-9243CA667C87}"/>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56657" y="2147758"/>
            <a:ext cx="914400" cy="914400"/>
          </a:xfrm>
          <a:prstGeom prst="rect">
            <a:avLst/>
          </a:prstGeom>
        </p:spPr>
      </p:pic>
      <p:pic>
        <p:nvPicPr>
          <p:cNvPr id="5" name="Content Placeholder 4" descr="Computer">
            <a:extLst>
              <a:ext uri="{FF2B5EF4-FFF2-40B4-BE49-F238E27FC236}">
                <a16:creationId xmlns:a16="http://schemas.microsoft.com/office/drawing/2014/main" id="{D83E2D06-B422-499A-9531-9AB8FE85C2C1}"/>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923314" y="2158647"/>
            <a:ext cx="914400" cy="914400"/>
          </a:xfrm>
          <a:prstGeom prst="rect">
            <a:avLst/>
          </a:prstGeom>
        </p:spPr>
      </p:pic>
      <p:pic>
        <p:nvPicPr>
          <p:cNvPr id="6" name="Content Placeholder 4" descr="Computer">
            <a:extLst>
              <a:ext uri="{FF2B5EF4-FFF2-40B4-BE49-F238E27FC236}">
                <a16:creationId xmlns:a16="http://schemas.microsoft.com/office/drawing/2014/main" id="{33064E35-7897-40B9-8072-78F9E409FACC}"/>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4232" y="4711373"/>
            <a:ext cx="914400" cy="914400"/>
          </a:xfrm>
          <a:prstGeom prst="rect">
            <a:avLst/>
          </a:prstGeom>
        </p:spPr>
      </p:pic>
      <p:sp>
        <p:nvSpPr>
          <p:cNvPr id="7" name="TextBox 6">
            <a:extLst>
              <a:ext uri="{FF2B5EF4-FFF2-40B4-BE49-F238E27FC236}">
                <a16:creationId xmlns:a16="http://schemas.microsoft.com/office/drawing/2014/main" id="{028064A6-7644-4282-8268-93E5D9B7245F}"/>
              </a:ext>
            </a:extLst>
          </p:cNvPr>
          <p:cNvSpPr txBox="1"/>
          <p:nvPr/>
        </p:nvSpPr>
        <p:spPr>
          <a:xfrm>
            <a:off x="1635227" y="1848000"/>
            <a:ext cx="378630" cy="477054"/>
          </a:xfrm>
          <a:prstGeom prst="rect">
            <a:avLst/>
          </a:prstGeom>
          <a:noFill/>
        </p:spPr>
        <p:txBody>
          <a:bodyPr wrap="none" rtlCol="0">
            <a:spAutoFit/>
          </a:bodyPr>
          <a:lstStyle/>
          <a:p>
            <a:r>
              <a:rPr lang="en-US" sz="2500" b="1" dirty="0">
                <a:solidFill>
                  <a:srgbClr val="000000"/>
                </a:solidFill>
                <a:latin typeface="Alexandria"/>
              </a:rPr>
              <a:t>A</a:t>
            </a:r>
          </a:p>
        </p:txBody>
      </p:sp>
      <p:sp>
        <p:nvSpPr>
          <p:cNvPr id="8" name="TextBox 7">
            <a:extLst>
              <a:ext uri="{FF2B5EF4-FFF2-40B4-BE49-F238E27FC236}">
                <a16:creationId xmlns:a16="http://schemas.microsoft.com/office/drawing/2014/main" id="{53D91C6E-9B50-48BA-9B08-C7ACD13899A0}"/>
              </a:ext>
            </a:extLst>
          </p:cNvPr>
          <p:cNvSpPr txBox="1"/>
          <p:nvPr/>
        </p:nvSpPr>
        <p:spPr>
          <a:xfrm>
            <a:off x="7088970" y="1868134"/>
            <a:ext cx="378630" cy="477054"/>
          </a:xfrm>
          <a:prstGeom prst="rect">
            <a:avLst/>
          </a:prstGeom>
          <a:noFill/>
        </p:spPr>
        <p:txBody>
          <a:bodyPr wrap="none" rtlCol="0">
            <a:spAutoFit/>
          </a:bodyPr>
          <a:lstStyle/>
          <a:p>
            <a:r>
              <a:rPr lang="en-US" sz="2500" b="1" dirty="0">
                <a:solidFill>
                  <a:srgbClr val="000000"/>
                </a:solidFill>
                <a:latin typeface="Alexandria"/>
              </a:rPr>
              <a:t>B</a:t>
            </a:r>
          </a:p>
        </p:txBody>
      </p:sp>
      <p:sp>
        <p:nvSpPr>
          <p:cNvPr id="9" name="TextBox 8">
            <a:extLst>
              <a:ext uri="{FF2B5EF4-FFF2-40B4-BE49-F238E27FC236}">
                <a16:creationId xmlns:a16="http://schemas.microsoft.com/office/drawing/2014/main" id="{B3DC7A29-2F47-400B-8A55-78F6FE0FA3E6}"/>
              </a:ext>
            </a:extLst>
          </p:cNvPr>
          <p:cNvSpPr txBox="1"/>
          <p:nvPr/>
        </p:nvSpPr>
        <p:spPr>
          <a:xfrm>
            <a:off x="7088970" y="4497719"/>
            <a:ext cx="354584" cy="477054"/>
          </a:xfrm>
          <a:prstGeom prst="rect">
            <a:avLst/>
          </a:prstGeom>
          <a:noFill/>
        </p:spPr>
        <p:txBody>
          <a:bodyPr wrap="none" rtlCol="0">
            <a:spAutoFit/>
          </a:bodyPr>
          <a:lstStyle/>
          <a:p>
            <a:r>
              <a:rPr lang="en-US" sz="2500" b="1" dirty="0">
                <a:solidFill>
                  <a:srgbClr val="000000"/>
                </a:solidFill>
                <a:latin typeface="Alexandria"/>
              </a:rPr>
              <a:t>C</a:t>
            </a:r>
          </a:p>
        </p:txBody>
      </p:sp>
      <p:cxnSp>
        <p:nvCxnSpPr>
          <p:cNvPr id="10" name="Straight Arrow Connector 9">
            <a:extLst>
              <a:ext uri="{FF2B5EF4-FFF2-40B4-BE49-F238E27FC236}">
                <a16:creationId xmlns:a16="http://schemas.microsoft.com/office/drawing/2014/main" id="{BE75AD82-AD64-41AE-A2F1-A4ECCEFD5241}"/>
              </a:ext>
            </a:extLst>
          </p:cNvPr>
          <p:cNvCxnSpPr>
            <a:cxnSpLocks/>
          </p:cNvCxnSpPr>
          <p:nvPr/>
        </p:nvCxnSpPr>
        <p:spPr>
          <a:xfrm>
            <a:off x="2402731" y="3195553"/>
            <a:ext cx="4452257" cy="1088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pic>
        <p:nvPicPr>
          <p:cNvPr id="11" name="Graphic 10" descr="Envelope">
            <a:extLst>
              <a:ext uri="{FF2B5EF4-FFF2-40B4-BE49-F238E27FC236}">
                <a16:creationId xmlns:a16="http://schemas.microsoft.com/office/drawing/2014/main" id="{0BC2A1D7-A25E-4B7B-86CE-A0ECEF26B0CA}"/>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88331" y="2785790"/>
            <a:ext cx="914400" cy="914400"/>
          </a:xfrm>
          <a:prstGeom prst="rect">
            <a:avLst/>
          </a:prstGeom>
        </p:spPr>
      </p:pic>
      <p:sp>
        <p:nvSpPr>
          <p:cNvPr id="13" name="TextBox 12">
            <a:extLst>
              <a:ext uri="{FF2B5EF4-FFF2-40B4-BE49-F238E27FC236}">
                <a16:creationId xmlns:a16="http://schemas.microsoft.com/office/drawing/2014/main" id="{2598D8CD-4D7A-4798-A338-F9BBED535B95}"/>
              </a:ext>
            </a:extLst>
          </p:cNvPr>
          <p:cNvSpPr txBox="1"/>
          <p:nvPr/>
        </p:nvSpPr>
        <p:spPr>
          <a:xfrm>
            <a:off x="1276437" y="3496609"/>
            <a:ext cx="1464825" cy="369332"/>
          </a:xfrm>
          <a:prstGeom prst="rect">
            <a:avLst/>
          </a:prstGeom>
          <a:noFill/>
        </p:spPr>
        <p:txBody>
          <a:bodyPr wrap="none" rtlCol="0">
            <a:spAutoFit/>
          </a:bodyPr>
          <a:lstStyle/>
          <a:p>
            <a:r>
              <a:rPr lang="en-US" dirty="0">
                <a:solidFill>
                  <a:srgbClr val="000000"/>
                </a:solidFill>
                <a:latin typeface="Alexandria"/>
              </a:rPr>
              <a:t>Enc(</a:t>
            </a:r>
            <a:r>
              <a:rPr lang="en-US" dirty="0" err="1">
                <a:solidFill>
                  <a:srgbClr val="000000"/>
                </a:solidFill>
                <a:latin typeface="Alexandria"/>
              </a:rPr>
              <a:t>msg,PKB</a:t>
            </a:r>
            <a:r>
              <a:rPr lang="en-US" dirty="0">
                <a:solidFill>
                  <a:srgbClr val="000000"/>
                </a:solidFill>
                <a:latin typeface="Alexandria"/>
              </a:rPr>
              <a:t>)</a:t>
            </a:r>
          </a:p>
        </p:txBody>
      </p:sp>
      <p:pic>
        <p:nvPicPr>
          <p:cNvPr id="14" name="Graphic 13" descr="Envelope">
            <a:extLst>
              <a:ext uri="{FF2B5EF4-FFF2-40B4-BE49-F238E27FC236}">
                <a16:creationId xmlns:a16="http://schemas.microsoft.com/office/drawing/2014/main" id="{51713BE8-ECC4-4689-890C-5A559CCE629F}"/>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21085" y="2755355"/>
            <a:ext cx="914400" cy="914400"/>
          </a:xfrm>
          <a:prstGeom prst="rect">
            <a:avLst/>
          </a:prstGeom>
        </p:spPr>
      </p:pic>
      <p:sp>
        <p:nvSpPr>
          <p:cNvPr id="15" name="TextBox 14">
            <a:extLst>
              <a:ext uri="{FF2B5EF4-FFF2-40B4-BE49-F238E27FC236}">
                <a16:creationId xmlns:a16="http://schemas.microsoft.com/office/drawing/2014/main" id="{CCE85830-F919-46AD-A9A6-BFD15D09BC87}"/>
              </a:ext>
            </a:extLst>
          </p:cNvPr>
          <p:cNvSpPr txBox="1"/>
          <p:nvPr/>
        </p:nvSpPr>
        <p:spPr>
          <a:xfrm>
            <a:off x="6665367" y="3471548"/>
            <a:ext cx="1498936" cy="369332"/>
          </a:xfrm>
          <a:prstGeom prst="rect">
            <a:avLst/>
          </a:prstGeom>
          <a:noFill/>
        </p:spPr>
        <p:txBody>
          <a:bodyPr wrap="none" rtlCol="0">
            <a:spAutoFit/>
          </a:bodyPr>
          <a:lstStyle/>
          <a:p>
            <a:r>
              <a:rPr lang="en-US" dirty="0">
                <a:solidFill>
                  <a:srgbClr val="000000"/>
                </a:solidFill>
                <a:latin typeface="Alexandria"/>
              </a:rPr>
              <a:t>Dec(</a:t>
            </a:r>
            <a:r>
              <a:rPr lang="en-US" dirty="0" err="1">
                <a:solidFill>
                  <a:srgbClr val="000000"/>
                </a:solidFill>
                <a:latin typeface="Alexandria"/>
              </a:rPr>
              <a:t>msg,PVB</a:t>
            </a:r>
            <a:r>
              <a:rPr lang="en-US" dirty="0">
                <a:solidFill>
                  <a:srgbClr val="000000"/>
                </a:solidFill>
                <a:latin typeface="Alexandria"/>
              </a:rPr>
              <a:t>)</a:t>
            </a:r>
          </a:p>
        </p:txBody>
      </p:sp>
      <p:sp>
        <p:nvSpPr>
          <p:cNvPr id="16" name="TextBox 15">
            <a:extLst>
              <a:ext uri="{FF2B5EF4-FFF2-40B4-BE49-F238E27FC236}">
                <a16:creationId xmlns:a16="http://schemas.microsoft.com/office/drawing/2014/main" id="{8FA0AB9B-79E0-452F-8036-1049CC1646EA}"/>
              </a:ext>
            </a:extLst>
          </p:cNvPr>
          <p:cNvSpPr txBox="1"/>
          <p:nvPr/>
        </p:nvSpPr>
        <p:spPr>
          <a:xfrm>
            <a:off x="1337254" y="4189480"/>
            <a:ext cx="1216551" cy="369332"/>
          </a:xfrm>
          <a:prstGeom prst="rect">
            <a:avLst/>
          </a:prstGeom>
          <a:noFill/>
        </p:spPr>
        <p:txBody>
          <a:bodyPr wrap="none" rtlCol="0">
            <a:spAutoFit/>
          </a:bodyPr>
          <a:lstStyle/>
          <a:p>
            <a:r>
              <a:rPr lang="en-US" dirty="0">
                <a:solidFill>
                  <a:srgbClr val="000000"/>
                </a:solidFill>
                <a:latin typeface="Alexandria"/>
              </a:rPr>
              <a:t>Cipher text</a:t>
            </a:r>
          </a:p>
        </p:txBody>
      </p:sp>
      <p:cxnSp>
        <p:nvCxnSpPr>
          <p:cNvPr id="18" name="Straight Arrow Connector 17">
            <a:extLst>
              <a:ext uri="{FF2B5EF4-FFF2-40B4-BE49-F238E27FC236}">
                <a16:creationId xmlns:a16="http://schemas.microsoft.com/office/drawing/2014/main" id="{6CEB7075-1F2C-405D-B460-F51290D78BA0}"/>
              </a:ext>
            </a:extLst>
          </p:cNvPr>
          <p:cNvCxnSpPr>
            <a:cxnSpLocks/>
            <a:stCxn id="13" idx="2"/>
          </p:cNvCxnSpPr>
          <p:nvPr/>
        </p:nvCxnSpPr>
        <p:spPr>
          <a:xfrm>
            <a:off x="2008850" y="3865941"/>
            <a:ext cx="5007" cy="3235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9C94CA90-B4F0-485C-AEED-0CF1B9B0F62A}"/>
              </a:ext>
            </a:extLst>
          </p:cNvPr>
          <p:cNvCxnSpPr>
            <a:cxnSpLocks/>
          </p:cNvCxnSpPr>
          <p:nvPr/>
        </p:nvCxnSpPr>
        <p:spPr>
          <a:xfrm flipH="1">
            <a:off x="7304270" y="3834876"/>
            <a:ext cx="1" cy="2224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A37353F7-D56C-4CA0-83FF-ED0532DD6CC8}"/>
              </a:ext>
            </a:extLst>
          </p:cNvPr>
          <p:cNvSpPr txBox="1"/>
          <p:nvPr/>
        </p:nvSpPr>
        <p:spPr>
          <a:xfrm>
            <a:off x="6656851" y="3968736"/>
            <a:ext cx="1528303" cy="369332"/>
          </a:xfrm>
          <a:prstGeom prst="rect">
            <a:avLst/>
          </a:prstGeom>
          <a:noFill/>
        </p:spPr>
        <p:txBody>
          <a:bodyPr wrap="none" rtlCol="0">
            <a:spAutoFit/>
          </a:bodyPr>
          <a:lstStyle/>
          <a:p>
            <a:r>
              <a:rPr lang="en-US" dirty="0">
                <a:solidFill>
                  <a:srgbClr val="000000"/>
                </a:solidFill>
                <a:latin typeface="Alexandria"/>
              </a:rPr>
              <a:t>Readable  text</a:t>
            </a:r>
          </a:p>
        </p:txBody>
      </p:sp>
      <p:pic>
        <p:nvPicPr>
          <p:cNvPr id="23" name="Graphic 22" descr="Envelope">
            <a:extLst>
              <a:ext uri="{FF2B5EF4-FFF2-40B4-BE49-F238E27FC236}">
                <a16:creationId xmlns:a16="http://schemas.microsoft.com/office/drawing/2014/main" id="{A6770CA0-D940-49EC-9A6A-5F12DBE313A7}"/>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47069" y="5316131"/>
            <a:ext cx="914400" cy="914400"/>
          </a:xfrm>
          <a:prstGeom prst="rect">
            <a:avLst/>
          </a:prstGeom>
        </p:spPr>
      </p:pic>
      <p:sp>
        <p:nvSpPr>
          <p:cNvPr id="24" name="TextBox 23">
            <a:extLst>
              <a:ext uri="{FF2B5EF4-FFF2-40B4-BE49-F238E27FC236}">
                <a16:creationId xmlns:a16="http://schemas.microsoft.com/office/drawing/2014/main" id="{91DF3470-AFA1-4151-B904-019313B108A3}"/>
              </a:ext>
            </a:extLst>
          </p:cNvPr>
          <p:cNvSpPr txBox="1"/>
          <p:nvPr/>
        </p:nvSpPr>
        <p:spPr>
          <a:xfrm>
            <a:off x="6699398" y="6038200"/>
            <a:ext cx="1495281" cy="369332"/>
          </a:xfrm>
          <a:prstGeom prst="rect">
            <a:avLst/>
          </a:prstGeom>
          <a:noFill/>
        </p:spPr>
        <p:txBody>
          <a:bodyPr wrap="none" rtlCol="0">
            <a:spAutoFit/>
          </a:bodyPr>
          <a:lstStyle/>
          <a:p>
            <a:r>
              <a:rPr lang="en-US" dirty="0">
                <a:solidFill>
                  <a:srgbClr val="000000"/>
                </a:solidFill>
                <a:latin typeface="Alexandria"/>
              </a:rPr>
              <a:t>Dec(</a:t>
            </a:r>
            <a:r>
              <a:rPr lang="en-US" dirty="0" err="1">
                <a:solidFill>
                  <a:srgbClr val="000000"/>
                </a:solidFill>
                <a:latin typeface="Alexandria"/>
              </a:rPr>
              <a:t>msg,PVC</a:t>
            </a:r>
            <a:r>
              <a:rPr lang="en-US" dirty="0">
                <a:solidFill>
                  <a:srgbClr val="000000"/>
                </a:solidFill>
                <a:latin typeface="Alexandria"/>
              </a:rPr>
              <a:t>)</a:t>
            </a:r>
          </a:p>
        </p:txBody>
      </p:sp>
      <p:sp>
        <p:nvSpPr>
          <p:cNvPr id="26" name="TextBox 25">
            <a:extLst>
              <a:ext uri="{FF2B5EF4-FFF2-40B4-BE49-F238E27FC236}">
                <a16:creationId xmlns:a16="http://schemas.microsoft.com/office/drawing/2014/main" id="{16B8C46F-FC9F-48A3-8B72-75BDF5531A26}"/>
              </a:ext>
            </a:extLst>
          </p:cNvPr>
          <p:cNvSpPr txBox="1"/>
          <p:nvPr/>
        </p:nvSpPr>
        <p:spPr>
          <a:xfrm>
            <a:off x="8746406" y="6033079"/>
            <a:ext cx="1528303" cy="369332"/>
          </a:xfrm>
          <a:prstGeom prst="rect">
            <a:avLst/>
          </a:prstGeom>
          <a:noFill/>
        </p:spPr>
        <p:txBody>
          <a:bodyPr wrap="none" rtlCol="0">
            <a:spAutoFit/>
          </a:bodyPr>
          <a:lstStyle/>
          <a:p>
            <a:r>
              <a:rPr lang="en-US" dirty="0">
                <a:solidFill>
                  <a:srgbClr val="000000"/>
                </a:solidFill>
                <a:latin typeface="Alexandria"/>
              </a:rPr>
              <a:t>Readable  text</a:t>
            </a:r>
          </a:p>
        </p:txBody>
      </p:sp>
      <p:cxnSp>
        <p:nvCxnSpPr>
          <p:cNvPr id="27" name="Straight Arrow Connector 26">
            <a:extLst>
              <a:ext uri="{FF2B5EF4-FFF2-40B4-BE49-F238E27FC236}">
                <a16:creationId xmlns:a16="http://schemas.microsoft.com/office/drawing/2014/main" id="{043F8842-C70F-41AE-A54F-CFB36CF833A9}"/>
              </a:ext>
            </a:extLst>
          </p:cNvPr>
          <p:cNvCxnSpPr>
            <a:cxnSpLocks/>
          </p:cNvCxnSpPr>
          <p:nvPr/>
        </p:nvCxnSpPr>
        <p:spPr>
          <a:xfrm flipV="1">
            <a:off x="8189269" y="6250220"/>
            <a:ext cx="595569" cy="84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8" name="Graphic 27" descr="Envelope">
            <a:extLst>
              <a:ext uri="{FF2B5EF4-FFF2-40B4-BE49-F238E27FC236}">
                <a16:creationId xmlns:a16="http://schemas.microsoft.com/office/drawing/2014/main" id="{03DD7F04-0072-4427-89C8-C1626EF53AC0}"/>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67342" y="4867424"/>
            <a:ext cx="914400" cy="914400"/>
          </a:xfrm>
          <a:prstGeom prst="rect">
            <a:avLst/>
          </a:prstGeom>
        </p:spPr>
      </p:pic>
      <p:sp>
        <p:nvSpPr>
          <p:cNvPr id="29" name="TextBox 28">
            <a:extLst>
              <a:ext uri="{FF2B5EF4-FFF2-40B4-BE49-F238E27FC236}">
                <a16:creationId xmlns:a16="http://schemas.microsoft.com/office/drawing/2014/main" id="{5D8FEC8B-9D62-4633-9750-5D1B0C7EF332}"/>
              </a:ext>
            </a:extLst>
          </p:cNvPr>
          <p:cNvSpPr txBox="1"/>
          <p:nvPr/>
        </p:nvSpPr>
        <p:spPr>
          <a:xfrm>
            <a:off x="1215618" y="5521031"/>
            <a:ext cx="1454437" cy="369332"/>
          </a:xfrm>
          <a:prstGeom prst="rect">
            <a:avLst/>
          </a:prstGeom>
          <a:noFill/>
        </p:spPr>
        <p:txBody>
          <a:bodyPr wrap="none" rtlCol="0">
            <a:spAutoFit/>
          </a:bodyPr>
          <a:lstStyle/>
          <a:p>
            <a:r>
              <a:rPr lang="en-US" dirty="0">
                <a:solidFill>
                  <a:srgbClr val="000000"/>
                </a:solidFill>
                <a:latin typeface="Alexandria"/>
              </a:rPr>
              <a:t>Enc(</a:t>
            </a:r>
            <a:r>
              <a:rPr lang="en-US" dirty="0" err="1">
                <a:solidFill>
                  <a:srgbClr val="000000"/>
                </a:solidFill>
                <a:latin typeface="Alexandria"/>
              </a:rPr>
              <a:t>msg,PKC</a:t>
            </a:r>
            <a:r>
              <a:rPr lang="en-US" dirty="0">
                <a:solidFill>
                  <a:srgbClr val="000000"/>
                </a:solidFill>
                <a:latin typeface="Alexandria"/>
              </a:rPr>
              <a:t>)</a:t>
            </a:r>
          </a:p>
        </p:txBody>
      </p:sp>
      <p:cxnSp>
        <p:nvCxnSpPr>
          <p:cNvPr id="35" name="Straight Arrow Connector 34">
            <a:extLst>
              <a:ext uri="{FF2B5EF4-FFF2-40B4-BE49-F238E27FC236}">
                <a16:creationId xmlns:a16="http://schemas.microsoft.com/office/drawing/2014/main" id="{6CBCF468-A7FD-4607-BC92-DC7A099457EE}"/>
              </a:ext>
            </a:extLst>
          </p:cNvPr>
          <p:cNvCxnSpPr>
            <a:stCxn id="28" idx="3"/>
          </p:cNvCxnSpPr>
          <p:nvPr/>
        </p:nvCxnSpPr>
        <p:spPr>
          <a:xfrm>
            <a:off x="2281742" y="5324624"/>
            <a:ext cx="4539343" cy="45263"/>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A29771EF-9601-4C13-875F-17EFE2BAFB9D}"/>
              </a:ext>
            </a:extLst>
          </p:cNvPr>
          <p:cNvSpPr txBox="1"/>
          <p:nvPr/>
        </p:nvSpPr>
        <p:spPr>
          <a:xfrm>
            <a:off x="9193169" y="2756294"/>
            <a:ext cx="2369566" cy="1200329"/>
          </a:xfrm>
          <a:prstGeom prst="rect">
            <a:avLst/>
          </a:prstGeom>
          <a:noFill/>
        </p:spPr>
        <p:txBody>
          <a:bodyPr wrap="square" rtlCol="0">
            <a:spAutoFit/>
          </a:bodyPr>
          <a:lstStyle/>
          <a:p>
            <a:r>
              <a:rPr lang="en-US" dirty="0">
                <a:solidFill>
                  <a:srgbClr val="000000"/>
                </a:solidFill>
                <a:latin typeface="Alexandria"/>
              </a:rPr>
              <a:t>PVC = private key C</a:t>
            </a:r>
            <a:br>
              <a:rPr lang="en-US" dirty="0">
                <a:solidFill>
                  <a:srgbClr val="000000"/>
                </a:solidFill>
                <a:latin typeface="Alexandria"/>
              </a:rPr>
            </a:br>
            <a:r>
              <a:rPr lang="en-US" dirty="0">
                <a:solidFill>
                  <a:srgbClr val="000000"/>
                </a:solidFill>
                <a:latin typeface="Alexandria"/>
              </a:rPr>
              <a:t>PVB = private key B</a:t>
            </a:r>
            <a:br>
              <a:rPr lang="en-US" dirty="0">
                <a:solidFill>
                  <a:srgbClr val="000000"/>
                </a:solidFill>
                <a:latin typeface="Alexandria"/>
              </a:rPr>
            </a:br>
            <a:r>
              <a:rPr lang="en-US" dirty="0">
                <a:solidFill>
                  <a:srgbClr val="000000"/>
                </a:solidFill>
                <a:latin typeface="Alexandria"/>
              </a:rPr>
              <a:t>PKC = public  key C</a:t>
            </a:r>
            <a:br>
              <a:rPr lang="en-US" dirty="0">
                <a:solidFill>
                  <a:srgbClr val="000000"/>
                </a:solidFill>
                <a:latin typeface="Alexandria"/>
              </a:rPr>
            </a:br>
            <a:r>
              <a:rPr lang="en-US" dirty="0">
                <a:solidFill>
                  <a:srgbClr val="000000"/>
                </a:solidFill>
                <a:latin typeface="Alexandria"/>
              </a:rPr>
              <a:t>PKB = public key B</a:t>
            </a:r>
          </a:p>
        </p:txBody>
      </p:sp>
      <p:sp>
        <p:nvSpPr>
          <p:cNvPr id="19" name="TextBox 18">
            <a:extLst>
              <a:ext uri="{FF2B5EF4-FFF2-40B4-BE49-F238E27FC236}">
                <a16:creationId xmlns:a16="http://schemas.microsoft.com/office/drawing/2014/main" id="{902183E9-7BF8-A9A4-A40E-47DD747E517F}"/>
              </a:ext>
            </a:extLst>
          </p:cNvPr>
          <p:cNvSpPr txBox="1"/>
          <p:nvPr/>
        </p:nvSpPr>
        <p:spPr>
          <a:xfrm>
            <a:off x="2402731" y="607780"/>
            <a:ext cx="6185338" cy="461665"/>
          </a:xfrm>
          <a:prstGeom prst="rect">
            <a:avLst/>
          </a:prstGeom>
          <a:noFill/>
        </p:spPr>
        <p:txBody>
          <a:bodyPr wrap="square">
            <a:spAutoFit/>
          </a:bodyPr>
          <a:lstStyle/>
          <a:p>
            <a:r>
              <a:rPr lang="en-MY" sz="2400" dirty="0">
                <a:solidFill>
                  <a:srgbClr val="000000"/>
                </a:solidFill>
                <a:latin typeface="Alexandria"/>
              </a:rPr>
              <a:t>Asymmetric Key Cryptography</a:t>
            </a:r>
            <a:endParaRPr lang="en-US" sz="2400" dirty="0">
              <a:solidFill>
                <a:srgbClr val="000000"/>
              </a:solidFill>
              <a:latin typeface="Alexandria"/>
            </a:endParaRPr>
          </a:p>
        </p:txBody>
      </p:sp>
      <p:sp>
        <p:nvSpPr>
          <p:cNvPr id="40" name="Slide Number Placeholder 39">
            <a:extLst>
              <a:ext uri="{FF2B5EF4-FFF2-40B4-BE49-F238E27FC236}">
                <a16:creationId xmlns:a16="http://schemas.microsoft.com/office/drawing/2014/main" id="{9B672131-7DF4-5B78-00A9-135D07E33889}"/>
              </a:ext>
            </a:extLst>
          </p:cNvPr>
          <p:cNvSpPr>
            <a:spLocks noGrp="1"/>
          </p:cNvSpPr>
          <p:nvPr>
            <p:ph type="sldNum" sz="quarter" idx="12"/>
          </p:nvPr>
        </p:nvSpPr>
        <p:spPr>
          <a:xfrm>
            <a:off x="8588069" y="6470684"/>
            <a:ext cx="2743200" cy="365125"/>
          </a:xfrm>
        </p:spPr>
        <p:txBody>
          <a:bodyPr/>
          <a:lstStyle/>
          <a:p>
            <a:fld id="{FDED41F8-FC0F-4085-8150-313B6CF05213}" type="slidenum">
              <a:rPr lang="en-US" smtClean="0">
                <a:solidFill>
                  <a:srgbClr val="000000"/>
                </a:solidFill>
                <a:latin typeface="Alexandria"/>
              </a:rPr>
              <a:t>8</a:t>
            </a:fld>
            <a:endParaRPr lang="en-US">
              <a:solidFill>
                <a:srgbClr val="000000"/>
              </a:solidFill>
              <a:latin typeface="Alexandria"/>
            </a:endParaRPr>
          </a:p>
        </p:txBody>
      </p:sp>
    </p:spTree>
    <p:extLst>
      <p:ext uri="{BB962C8B-B14F-4D97-AF65-F5344CB8AC3E}">
        <p14:creationId xmlns:p14="http://schemas.microsoft.com/office/powerpoint/2010/main" val="4181759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867218" y="1872910"/>
            <a:ext cx="10468852" cy="3373359"/>
          </a:xfrm>
          <a:prstGeom prst="rect">
            <a:avLst/>
          </a:prstGeom>
          <a:noFill/>
        </p:spPr>
        <p:txBody>
          <a:bodyPr wrap="square">
            <a:spAutoFit/>
          </a:bodyPr>
          <a:lstStyle/>
          <a:p>
            <a:pPr marL="285750" indent="-285750" algn="just" eaLnBrk="1" hangingPunct="1">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Algorithms in which the key for encryption and decryption are the same are Symmetric</a:t>
            </a:r>
          </a:p>
          <a:p>
            <a:pPr marL="1100138" lvl="1" indent="-533400" algn="just" eaLnBrk="1" hangingPunct="1">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Example: Caesar Cipher</a:t>
            </a:r>
          </a:p>
          <a:p>
            <a:pPr marL="609600" indent="-609600" algn="just" eaLnBrk="1" hangingPunct="1">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Types:</a:t>
            </a:r>
          </a:p>
          <a:p>
            <a:pPr marL="1100138" lvl="1" indent="-533400" algn="just" eaLnBrk="1" hangingPunct="1">
              <a:lnSpc>
                <a:spcPct val="150000"/>
              </a:lnSpc>
              <a:buFontTx/>
              <a:buAutoNum type="arabicPeriod"/>
            </a:pPr>
            <a:r>
              <a:rPr lang="en-US" altLang="en-US" dirty="0">
                <a:solidFill>
                  <a:srgbClr val="000000"/>
                </a:solidFill>
                <a:latin typeface="Alexandria"/>
                <a:cs typeface="Times New Roman" panose="02020603050405020304" pitchFamily="18" charset="0"/>
              </a:rPr>
              <a:t>Block Ciphers</a:t>
            </a:r>
          </a:p>
          <a:p>
            <a:pPr marL="1366838" lvl="2" indent="-457200" algn="just" eaLnBrk="1" hangingPunct="1">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Encrypt data one block at a time (typically 64 bits, or 128 bits)</a:t>
            </a:r>
          </a:p>
          <a:p>
            <a:pPr marL="1366838" lvl="2" indent="-457200" algn="just" eaLnBrk="1" hangingPunct="1">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Used for a single message</a:t>
            </a:r>
          </a:p>
          <a:p>
            <a:pPr marL="1100138" lvl="1" indent="-533400" algn="just" eaLnBrk="1" hangingPunct="1">
              <a:lnSpc>
                <a:spcPct val="150000"/>
              </a:lnSpc>
              <a:buFontTx/>
              <a:buAutoNum type="arabicPeriod"/>
            </a:pPr>
            <a:r>
              <a:rPr lang="en-US" altLang="en-US" dirty="0">
                <a:solidFill>
                  <a:srgbClr val="000000"/>
                </a:solidFill>
                <a:latin typeface="Alexandria"/>
                <a:cs typeface="Times New Roman" panose="02020603050405020304" pitchFamily="18" charset="0"/>
              </a:rPr>
              <a:t>Stream Ciphers</a:t>
            </a:r>
          </a:p>
          <a:p>
            <a:pPr marL="1366838" lvl="2" indent="-457200" algn="just" eaLnBrk="1" hangingPunct="1">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Encrypt data one bit or one byte at a time</a:t>
            </a:r>
          </a:p>
        </p:txBody>
      </p:sp>
      <p:sp>
        <p:nvSpPr>
          <p:cNvPr id="10" name="TextBox 9">
            <a:extLst>
              <a:ext uri="{FF2B5EF4-FFF2-40B4-BE49-F238E27FC236}">
                <a16:creationId xmlns:a16="http://schemas.microsoft.com/office/drawing/2014/main" id="{0AE8073A-F859-8F59-0A87-2E46703DF241}"/>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Encryption - Symmetric Algorithms</a:t>
            </a:r>
          </a:p>
        </p:txBody>
      </p:sp>
      <p:sp>
        <p:nvSpPr>
          <p:cNvPr id="14" name="Slide Number Placeholder 13">
            <a:extLst>
              <a:ext uri="{FF2B5EF4-FFF2-40B4-BE49-F238E27FC236}">
                <a16:creationId xmlns:a16="http://schemas.microsoft.com/office/drawing/2014/main" id="{86C6F244-8BCF-3EC3-1B81-6F33D01A1F83}"/>
              </a:ext>
            </a:extLst>
          </p:cNvPr>
          <p:cNvSpPr>
            <a:spLocks noGrp="1"/>
          </p:cNvSpPr>
          <p:nvPr>
            <p:ph type="sldNum" sz="quarter" idx="12"/>
          </p:nvPr>
        </p:nvSpPr>
        <p:spPr>
          <a:xfrm>
            <a:off x="8610600" y="6454670"/>
            <a:ext cx="2743200" cy="365125"/>
          </a:xfrm>
        </p:spPr>
        <p:txBody>
          <a:bodyPr/>
          <a:lstStyle/>
          <a:p>
            <a:fld id="{FDED41F8-FC0F-4085-8150-313B6CF05213}" type="slidenum">
              <a:rPr lang="en-US" smtClean="0">
                <a:solidFill>
                  <a:srgbClr val="000000"/>
                </a:solidFill>
                <a:latin typeface="Alexandria"/>
              </a:rPr>
              <a:t>9</a:t>
            </a:fld>
            <a:endParaRPr lang="en-US">
              <a:solidFill>
                <a:srgbClr val="000000"/>
              </a:solidFill>
              <a:latin typeface="Alexandria"/>
            </a:endParaRPr>
          </a:p>
        </p:txBody>
      </p:sp>
    </p:spTree>
    <p:extLst>
      <p:ext uri="{BB962C8B-B14F-4D97-AF65-F5344CB8AC3E}">
        <p14:creationId xmlns:p14="http://schemas.microsoft.com/office/powerpoint/2010/main" val="2149179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918823" y="1857272"/>
            <a:ext cx="10849712" cy="5000728"/>
          </a:xfrm>
          <a:prstGeom prst="rect">
            <a:avLst/>
          </a:prstGeom>
          <a:noFill/>
        </p:spPr>
        <p:txBody>
          <a:bodyPr wrap="square">
            <a:spAutoFit/>
          </a:bodyPr>
          <a:lstStyle/>
          <a:p>
            <a:pPr marL="285750" indent="-285750" algn="just" eaLnBrk="1" hangingPunct="1">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Strength of the algorithm is determined by the size of the key</a:t>
            </a:r>
          </a:p>
          <a:p>
            <a:pPr marL="1100138" lvl="1" indent="-533400"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The longer the key the more difficult it is to crack</a:t>
            </a:r>
          </a:p>
          <a:p>
            <a:pPr marL="285750" indent="-285750" algn="just" eaLnBrk="1" hangingPunct="1">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Key length is expressed in bits</a:t>
            </a:r>
          </a:p>
          <a:p>
            <a:pPr marL="1100138" lvl="1" indent="-5334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Typical key sizes vary between 48 bits and 448 bits</a:t>
            </a:r>
          </a:p>
          <a:p>
            <a:pPr marL="285750" indent="-285750" algn="just" eaLnBrk="1" hangingPunct="1">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Set of possible keys for a cipher is called keys-space</a:t>
            </a:r>
          </a:p>
          <a:p>
            <a:pPr marL="1100138" lvl="1" indent="-5334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For a 40-bit key there are 2</a:t>
            </a:r>
            <a:r>
              <a:rPr lang="en-US" altLang="en-US" baseline="30000" dirty="0">
                <a:solidFill>
                  <a:srgbClr val="000000"/>
                </a:solidFill>
                <a:latin typeface="Alexandria"/>
                <a:cs typeface="Times New Roman" panose="02020603050405020304" pitchFamily="18" charset="0"/>
              </a:rPr>
              <a:t>40</a:t>
            </a:r>
            <a:r>
              <a:rPr lang="en-US" altLang="en-US" dirty="0">
                <a:solidFill>
                  <a:srgbClr val="000000"/>
                </a:solidFill>
                <a:latin typeface="Alexandria"/>
                <a:cs typeface="Times New Roman" panose="02020603050405020304" pitchFamily="18" charset="0"/>
              </a:rPr>
              <a:t> possible keys</a:t>
            </a:r>
          </a:p>
          <a:p>
            <a:pPr marL="1100138" lvl="1" indent="-5334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For 128-bit key there are 2</a:t>
            </a:r>
            <a:r>
              <a:rPr lang="en-US" altLang="en-US" baseline="30000" dirty="0">
                <a:solidFill>
                  <a:srgbClr val="000000"/>
                </a:solidFill>
                <a:latin typeface="Alexandria"/>
                <a:cs typeface="Times New Roman" panose="02020603050405020304" pitchFamily="18" charset="0"/>
              </a:rPr>
              <a:t>128</a:t>
            </a:r>
            <a:r>
              <a:rPr lang="en-US" altLang="en-US" dirty="0">
                <a:solidFill>
                  <a:srgbClr val="000000"/>
                </a:solidFill>
                <a:latin typeface="Alexandria"/>
                <a:cs typeface="Times New Roman" panose="02020603050405020304" pitchFamily="18" charset="0"/>
              </a:rPr>
              <a:t> possible keys</a:t>
            </a:r>
          </a:p>
          <a:p>
            <a:pPr marL="1100138" lvl="1" indent="-5334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Each additional bit added to the key length doubles the security</a:t>
            </a:r>
          </a:p>
          <a:p>
            <a:pPr marL="1100138" lvl="1" indent="-533400" algn="just" eaLnBrk="1" hangingPunct="1">
              <a:lnSpc>
                <a:spcPct val="200000"/>
              </a:lnSpc>
              <a:buFont typeface="Wingdings" panose="05000000000000000000" pitchFamily="2" charset="2"/>
              <a:buChar char="Ø"/>
            </a:pPr>
            <a:endParaRPr lang="en-US" altLang="en-US" dirty="0">
              <a:solidFill>
                <a:srgbClr val="000000"/>
              </a:solidFill>
              <a:latin typeface="Alexandria"/>
              <a:cs typeface="Times New Roman" panose="02020603050405020304" pitchFamily="18" charset="0"/>
            </a:endParaRPr>
          </a:p>
        </p:txBody>
      </p:sp>
      <p:sp>
        <p:nvSpPr>
          <p:cNvPr id="7" name="TextBox 6">
            <a:extLst>
              <a:ext uri="{FF2B5EF4-FFF2-40B4-BE49-F238E27FC236}">
                <a16:creationId xmlns:a16="http://schemas.microsoft.com/office/drawing/2014/main" id="{64E5BE7D-B719-A2F5-1B27-6AD0D208242E}"/>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Symmetric Encryption - Key Strength</a:t>
            </a:r>
          </a:p>
        </p:txBody>
      </p:sp>
      <p:sp>
        <p:nvSpPr>
          <p:cNvPr id="15" name="Slide Number Placeholder 14">
            <a:extLst>
              <a:ext uri="{FF2B5EF4-FFF2-40B4-BE49-F238E27FC236}">
                <a16:creationId xmlns:a16="http://schemas.microsoft.com/office/drawing/2014/main" id="{EC56A600-5234-E664-FBD2-75BAC3F0C60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10</a:t>
            </a:fld>
            <a:endParaRPr lang="en-US">
              <a:solidFill>
                <a:srgbClr val="000000"/>
              </a:solidFill>
              <a:latin typeface="Alexandria"/>
            </a:endParaRPr>
          </a:p>
        </p:txBody>
      </p:sp>
    </p:spTree>
    <p:extLst>
      <p:ext uri="{BB962C8B-B14F-4D97-AF65-F5344CB8AC3E}">
        <p14:creationId xmlns:p14="http://schemas.microsoft.com/office/powerpoint/2010/main" val="2007076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Symmetric Encryption - Key Strength (Cont.)</a:t>
            </a:r>
          </a:p>
        </p:txBody>
      </p:sp>
      <p:sp>
        <p:nvSpPr>
          <p:cNvPr id="9" name="TextBox 8">
            <a:extLst>
              <a:ext uri="{FF2B5EF4-FFF2-40B4-BE49-F238E27FC236}">
                <a16:creationId xmlns:a16="http://schemas.microsoft.com/office/drawing/2014/main" id="{37B3A258-E1D2-83AF-A8BD-7A4FD153FCFA}"/>
              </a:ext>
            </a:extLst>
          </p:cNvPr>
          <p:cNvSpPr txBox="1"/>
          <p:nvPr/>
        </p:nvSpPr>
        <p:spPr>
          <a:xfrm>
            <a:off x="1016023" y="1703165"/>
            <a:ext cx="11175977" cy="2230739"/>
          </a:xfrm>
          <a:prstGeom prst="rect">
            <a:avLst/>
          </a:prstGeom>
          <a:noFill/>
        </p:spPr>
        <p:txBody>
          <a:bodyPr wrap="square">
            <a:spAutoFit/>
          </a:bodyPr>
          <a:lstStyle/>
          <a:p>
            <a:pPr marL="285750" indent="-285750" algn="just" eaLnBrk="1" hangingPunct="1">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To crack the key the hacker must use brute-force </a:t>
            </a:r>
          </a:p>
          <a:p>
            <a:pPr marL="1100138" lvl="1" indent="-533400" algn="just" eaLnBrk="1" hangingPunct="1">
              <a:lnSpc>
                <a:spcPct val="200000"/>
              </a:lnSpc>
              <a:buFontTx/>
              <a:buNone/>
            </a:pPr>
            <a:r>
              <a:rPr lang="en-US" altLang="en-US" dirty="0">
                <a:solidFill>
                  <a:srgbClr val="000000"/>
                </a:solidFill>
                <a:latin typeface="Alexandria"/>
                <a:cs typeface="Times New Roman" panose="02020603050405020304" pitchFamily="18" charset="0"/>
              </a:rPr>
              <a:t>	(i.e. try all the possible keys till a key that works is found)</a:t>
            </a:r>
          </a:p>
          <a:p>
            <a:pPr marL="1100138" lvl="1" indent="-5334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Supercomputer can crack a 56-bit key in 24 hours</a:t>
            </a:r>
          </a:p>
          <a:p>
            <a:pPr marL="1100138" lvl="1" indent="-533400" algn="just" eaLnBrk="1" hangingPunct="1">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It will take 2</a:t>
            </a:r>
            <a:r>
              <a:rPr lang="en-US" altLang="en-US" baseline="30000" dirty="0">
                <a:solidFill>
                  <a:srgbClr val="000000"/>
                </a:solidFill>
                <a:latin typeface="Alexandria"/>
                <a:cs typeface="Times New Roman" panose="02020603050405020304" pitchFamily="18" charset="0"/>
              </a:rPr>
              <a:t>72</a:t>
            </a:r>
            <a:r>
              <a:rPr lang="en-US" altLang="en-US" dirty="0">
                <a:solidFill>
                  <a:srgbClr val="000000"/>
                </a:solidFill>
                <a:latin typeface="Alexandria"/>
                <a:cs typeface="Times New Roman" panose="02020603050405020304" pitchFamily="18" charset="0"/>
              </a:rPr>
              <a:t> times longer to crack a 128-bit key (Longer than the age of the universe)</a:t>
            </a:r>
            <a:r>
              <a:rPr lang="en-US" dirty="0">
                <a:solidFill>
                  <a:srgbClr val="000000"/>
                </a:solidFill>
                <a:latin typeface="Alexandria"/>
              </a:rPr>
              <a:t>Key Strength</a:t>
            </a:r>
          </a:p>
        </p:txBody>
      </p:sp>
      <p:sp>
        <p:nvSpPr>
          <p:cNvPr id="10" name="TextBox 9">
            <a:extLst>
              <a:ext uri="{FF2B5EF4-FFF2-40B4-BE49-F238E27FC236}">
                <a16:creationId xmlns:a16="http://schemas.microsoft.com/office/drawing/2014/main" id="{3353424C-6EE9-4B28-B095-8210D6F21638}"/>
              </a:ext>
            </a:extLst>
          </p:cNvPr>
          <p:cNvSpPr txBox="1"/>
          <p:nvPr/>
        </p:nvSpPr>
        <p:spPr>
          <a:xfrm>
            <a:off x="1547452" y="4508504"/>
            <a:ext cx="8216658" cy="646331"/>
          </a:xfrm>
          <a:prstGeom prst="rect">
            <a:avLst/>
          </a:prstGeom>
          <a:noFill/>
        </p:spPr>
        <p:txBody>
          <a:bodyPr wrap="square">
            <a:spAutoFit/>
          </a:bodyPr>
          <a:lstStyle/>
          <a:p>
            <a:r>
              <a:rPr lang="en-MY" b="0" i="0" dirty="0">
                <a:solidFill>
                  <a:srgbClr val="000000"/>
                </a:solidFill>
                <a:effectLst/>
                <a:latin typeface="Alexandria"/>
              </a:rPr>
              <a:t>* </a:t>
            </a:r>
            <a:r>
              <a:rPr lang="en-MY" dirty="0">
                <a:solidFill>
                  <a:srgbClr val="000000"/>
                </a:solidFill>
                <a:latin typeface="Alexandria"/>
                <a:cs typeface="Times New Roman" panose="02020603050405020304" pitchFamily="18" charset="0"/>
              </a:rPr>
              <a:t>A supercomputer is a computer with a high level of performance as compared to a general-purpose computer</a:t>
            </a:r>
            <a:endParaRPr lang="en-US" dirty="0">
              <a:solidFill>
                <a:srgbClr val="000000"/>
              </a:solidFill>
              <a:latin typeface="Alexandria"/>
              <a:cs typeface="Times New Roman" panose="02020603050405020304" pitchFamily="18" charset="0"/>
            </a:endParaRPr>
          </a:p>
        </p:txBody>
      </p:sp>
      <p:sp>
        <p:nvSpPr>
          <p:cNvPr id="14" name="Slide Number Placeholder 13">
            <a:extLst>
              <a:ext uri="{FF2B5EF4-FFF2-40B4-BE49-F238E27FC236}">
                <a16:creationId xmlns:a16="http://schemas.microsoft.com/office/drawing/2014/main" id="{98CAE001-5D21-B4AE-82B1-27EA28817913}"/>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11</a:t>
            </a:fld>
            <a:endParaRPr lang="en-US">
              <a:solidFill>
                <a:srgbClr val="000000"/>
              </a:solidFill>
              <a:latin typeface="Alexandria"/>
            </a:endParaRPr>
          </a:p>
        </p:txBody>
      </p:sp>
    </p:spTree>
    <p:extLst>
      <p:ext uri="{BB962C8B-B14F-4D97-AF65-F5344CB8AC3E}">
        <p14:creationId xmlns:p14="http://schemas.microsoft.com/office/powerpoint/2010/main" val="415324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Substitution Ciphers - Caesar Cipher</a:t>
            </a:r>
          </a:p>
        </p:txBody>
      </p:sp>
      <p:sp>
        <p:nvSpPr>
          <p:cNvPr id="7" name="Rectangle 2">
            <a:extLst>
              <a:ext uri="{FF2B5EF4-FFF2-40B4-BE49-F238E27FC236}">
                <a16:creationId xmlns:a16="http://schemas.microsoft.com/office/drawing/2014/main" id="{6F82F602-49AB-F87C-91E2-54384BA22EDD}"/>
              </a:ext>
            </a:extLst>
          </p:cNvPr>
          <p:cNvSpPr txBox="1">
            <a:spLocks noChangeArrowheads="1"/>
          </p:cNvSpPr>
          <p:nvPr/>
        </p:nvSpPr>
        <p:spPr>
          <a:xfrm>
            <a:off x="1353810" y="1703164"/>
            <a:ext cx="9902228" cy="19300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150000"/>
              </a:lnSpc>
            </a:pPr>
            <a:r>
              <a:rPr lang="en-US" altLang="en-US" sz="1800" dirty="0">
                <a:solidFill>
                  <a:srgbClr val="000000"/>
                </a:solidFill>
                <a:latin typeface="Alexandria"/>
                <a:cs typeface="Times New Roman" panose="02020603050405020304" pitchFamily="18" charset="0"/>
              </a:rPr>
              <a:t>Caesar Cipher is a method in which each letter in the alphabet is rotated by three letters.</a:t>
            </a:r>
          </a:p>
          <a:p>
            <a:pPr marL="609600" indent="-609600">
              <a:lnSpc>
                <a:spcPct val="150000"/>
              </a:lnSpc>
            </a:pPr>
            <a:r>
              <a:rPr lang="en-MY" sz="1800" dirty="0">
                <a:solidFill>
                  <a:srgbClr val="000000"/>
                </a:solidFill>
                <a:latin typeface="Alexandria"/>
                <a:cs typeface="Times New Roman" panose="02020603050405020304" pitchFamily="18" charset="0"/>
              </a:rPr>
              <a:t>Caesar cipher substitution technique is vulnerable to brute-force cryptanalysis because its key space is small, i.e., there are only 25 possible keys. In addition, the Caesar cipher substitution technique is </a:t>
            </a:r>
            <a:r>
              <a:rPr lang="en-US" sz="1800" dirty="0">
                <a:solidFill>
                  <a:srgbClr val="000000"/>
                </a:solidFill>
                <a:latin typeface="Alexandria"/>
                <a:cs typeface="Times New Roman" panose="02020603050405020304" pitchFamily="18" charset="0"/>
              </a:rPr>
              <a:t>vulnerable to frequency analysis.</a:t>
            </a:r>
          </a:p>
          <a:p>
            <a:pPr marL="609600" indent="-609600"/>
            <a:endParaRPr lang="en-US" altLang="en-US" sz="1800" dirty="0">
              <a:solidFill>
                <a:srgbClr val="000000"/>
              </a:solidFill>
              <a:latin typeface="Alexandria"/>
              <a:cs typeface="Times New Roman" panose="02020603050405020304" pitchFamily="18" charset="0"/>
            </a:endParaRPr>
          </a:p>
          <a:p>
            <a:pPr marL="609600" indent="-609600"/>
            <a:endParaRPr lang="en-US" altLang="en-US" sz="1800" dirty="0">
              <a:solidFill>
                <a:srgbClr val="000000"/>
              </a:solidFill>
              <a:latin typeface="Alexandria"/>
              <a:cs typeface="Times New Roman" panose="02020603050405020304" pitchFamily="18" charset="0"/>
            </a:endParaRPr>
          </a:p>
        </p:txBody>
      </p:sp>
      <p:grpSp>
        <p:nvGrpSpPr>
          <p:cNvPr id="9" name="Group 4">
            <a:extLst>
              <a:ext uri="{FF2B5EF4-FFF2-40B4-BE49-F238E27FC236}">
                <a16:creationId xmlns:a16="http://schemas.microsoft.com/office/drawing/2014/main" id="{DE646F24-3920-E06B-A0FA-095F1184937D}"/>
              </a:ext>
            </a:extLst>
          </p:cNvPr>
          <p:cNvGrpSpPr>
            <a:grpSpLocks/>
          </p:cNvGrpSpPr>
          <p:nvPr/>
        </p:nvGrpSpPr>
        <p:grpSpPr bwMode="auto">
          <a:xfrm>
            <a:off x="2664866" y="4058630"/>
            <a:ext cx="6597650" cy="1219200"/>
            <a:chOff x="624" y="1872"/>
            <a:chExt cx="4156" cy="768"/>
          </a:xfrm>
          <a:solidFill>
            <a:schemeClr val="accent2"/>
          </a:solidFill>
        </p:grpSpPr>
        <p:sp>
          <p:nvSpPr>
            <p:cNvPr id="14" name="Rectangle 8">
              <a:extLst>
                <a:ext uri="{FF2B5EF4-FFF2-40B4-BE49-F238E27FC236}">
                  <a16:creationId xmlns:a16="http://schemas.microsoft.com/office/drawing/2014/main" id="{E72A66E9-82B8-1C4B-BCC0-F3A1EA0D301B}"/>
                </a:ext>
              </a:extLst>
            </p:cNvPr>
            <p:cNvSpPr>
              <a:spLocks noChangeArrowheads="1"/>
            </p:cNvSpPr>
            <p:nvPr/>
          </p:nvSpPr>
          <p:spPr bwMode="auto">
            <a:xfrm>
              <a:off x="624" y="1872"/>
              <a:ext cx="4128" cy="768"/>
            </a:xfrm>
            <a:prstGeom prst="rect">
              <a:avLst/>
            </a:prstGeom>
            <a:grpFill/>
            <a:ln w="6350">
              <a:noFill/>
              <a:miter lim="800000"/>
              <a:headEnd/>
              <a:tailEnd/>
            </a:ln>
            <a:effectLst>
              <a:outerShdw dist="35921" dir="2700000" algn="ctr" rotWithShape="0">
                <a:schemeClr val="bg2"/>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endParaRPr lang="en-US" altLang="en-US" sz="2400" dirty="0">
                <a:solidFill>
                  <a:srgbClr val="0000FF"/>
                </a:solidFill>
                <a:latin typeface="Arial" panose="020B0604020202020204" pitchFamily="34" charset="0"/>
              </a:endParaRPr>
            </a:p>
          </p:txBody>
        </p:sp>
        <p:sp>
          <p:nvSpPr>
            <p:cNvPr id="10" name="Text Box 5">
              <a:extLst>
                <a:ext uri="{FF2B5EF4-FFF2-40B4-BE49-F238E27FC236}">
                  <a16:creationId xmlns:a16="http://schemas.microsoft.com/office/drawing/2014/main" id="{DFC34A75-1031-0DCD-2820-75AA1C987DFC}"/>
                </a:ext>
              </a:extLst>
            </p:cNvPr>
            <p:cNvSpPr txBox="1">
              <a:spLocks noChangeArrowheads="1"/>
            </p:cNvSpPr>
            <p:nvPr/>
          </p:nvSpPr>
          <p:spPr bwMode="auto">
            <a:xfrm>
              <a:off x="697" y="1872"/>
              <a:ext cx="4083" cy="25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2000" dirty="0">
                  <a:solidFill>
                    <a:srgbClr val="0000FF"/>
                  </a:solidFill>
                  <a:latin typeface="Arial" panose="020B0604020202020204" pitchFamily="34" charset="0"/>
                </a:rPr>
                <a:t>A B C D E F G H I J K L M N O P Q R S T U V W X Y Z</a:t>
              </a:r>
            </a:p>
          </p:txBody>
        </p:sp>
        <p:sp>
          <p:nvSpPr>
            <p:cNvPr id="11" name="Text Box 6">
              <a:extLst>
                <a:ext uri="{FF2B5EF4-FFF2-40B4-BE49-F238E27FC236}">
                  <a16:creationId xmlns:a16="http://schemas.microsoft.com/office/drawing/2014/main" id="{D731F167-5CB0-3AED-2A77-D1100948A783}"/>
                </a:ext>
              </a:extLst>
            </p:cNvPr>
            <p:cNvSpPr txBox="1">
              <a:spLocks noChangeArrowheads="1"/>
            </p:cNvSpPr>
            <p:nvPr/>
          </p:nvSpPr>
          <p:spPr bwMode="auto">
            <a:xfrm>
              <a:off x="697" y="2390"/>
              <a:ext cx="4083" cy="25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2000" dirty="0">
                  <a:solidFill>
                    <a:srgbClr val="0000FF"/>
                  </a:solidFill>
                  <a:latin typeface="Arial" panose="020B0604020202020204" pitchFamily="34" charset="0"/>
                </a:rPr>
                <a:t>D E F G H I J K L M N O P Q R S T U V W X Y Z A B C</a:t>
              </a:r>
            </a:p>
          </p:txBody>
        </p:sp>
        <p:sp>
          <p:nvSpPr>
            <p:cNvPr id="13" name="Line 7">
              <a:extLst>
                <a:ext uri="{FF2B5EF4-FFF2-40B4-BE49-F238E27FC236}">
                  <a16:creationId xmlns:a16="http://schemas.microsoft.com/office/drawing/2014/main" id="{B19FA065-509C-16AA-84C1-6854DD224FEE}"/>
                </a:ext>
              </a:extLst>
            </p:cNvPr>
            <p:cNvSpPr>
              <a:spLocks noChangeShapeType="1"/>
            </p:cNvSpPr>
            <p:nvPr/>
          </p:nvSpPr>
          <p:spPr bwMode="auto">
            <a:xfrm>
              <a:off x="2688" y="2122"/>
              <a:ext cx="0" cy="268"/>
            </a:xfrm>
            <a:prstGeom prst="line">
              <a:avLst/>
            </a:prstGeom>
            <a:grpFill/>
            <a:ln w="57150">
              <a:headEnd/>
              <a:tailEnd type="triangle" w="med" len="med"/>
            </a:ln>
          </p:spPr>
          <p:style>
            <a:lnRef idx="3">
              <a:schemeClr val="dk1"/>
            </a:lnRef>
            <a:fillRef idx="0">
              <a:schemeClr val="dk1"/>
            </a:fillRef>
            <a:effectRef idx="2">
              <a:schemeClr val="dk1"/>
            </a:effectRef>
            <a:fontRef idx="minor">
              <a:schemeClr val="tx1"/>
            </a:fontRef>
          </p:style>
          <p:txBody>
            <a:bodyPr/>
            <a:lstStyle/>
            <a:p>
              <a:endParaRPr lang="en-US"/>
            </a:p>
          </p:txBody>
        </p:sp>
      </p:grpSp>
      <p:sp>
        <p:nvSpPr>
          <p:cNvPr id="18" name="Slide Number Placeholder 17">
            <a:extLst>
              <a:ext uri="{FF2B5EF4-FFF2-40B4-BE49-F238E27FC236}">
                <a16:creationId xmlns:a16="http://schemas.microsoft.com/office/drawing/2014/main" id="{29778628-464B-7980-9DCD-EE2ACA3BFB9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12</a:t>
            </a:fld>
            <a:endParaRPr lang="en-US">
              <a:solidFill>
                <a:srgbClr val="000000"/>
              </a:solidFill>
              <a:latin typeface="Alexandria"/>
            </a:endParaRPr>
          </a:p>
        </p:txBody>
      </p:sp>
    </p:spTree>
    <p:extLst>
      <p:ext uri="{BB962C8B-B14F-4D97-AF65-F5344CB8AC3E}">
        <p14:creationId xmlns:p14="http://schemas.microsoft.com/office/powerpoint/2010/main" val="4226408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Substitution Ciphers - Caesar Cipher (cont.)</a:t>
            </a:r>
          </a:p>
        </p:txBody>
      </p:sp>
      <p:sp>
        <p:nvSpPr>
          <p:cNvPr id="34" name="Slide Number Placeholder 33">
            <a:extLst>
              <a:ext uri="{FF2B5EF4-FFF2-40B4-BE49-F238E27FC236}">
                <a16:creationId xmlns:a16="http://schemas.microsoft.com/office/drawing/2014/main" id="{E3D2E089-7026-CE23-7ECD-B132F988869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13</a:t>
            </a:fld>
            <a:endParaRPr lang="en-US">
              <a:solidFill>
                <a:srgbClr val="000000"/>
              </a:solidFill>
              <a:latin typeface="Alexandria"/>
            </a:endParaRPr>
          </a:p>
        </p:txBody>
      </p:sp>
      <p:graphicFrame>
        <p:nvGraphicFramePr>
          <p:cNvPr id="33" name="Table 34">
            <a:extLst>
              <a:ext uri="{FF2B5EF4-FFF2-40B4-BE49-F238E27FC236}">
                <a16:creationId xmlns:a16="http://schemas.microsoft.com/office/drawing/2014/main" id="{45C1B45D-DA8F-C3EE-C3E2-16BC1C0A070F}"/>
              </a:ext>
            </a:extLst>
          </p:cNvPr>
          <p:cNvGraphicFramePr>
            <a:graphicFrameLocks noGrp="1"/>
          </p:cNvGraphicFramePr>
          <p:nvPr>
            <p:extLst>
              <p:ext uri="{D42A27DB-BD31-4B8C-83A1-F6EECF244321}">
                <p14:modId xmlns:p14="http://schemas.microsoft.com/office/powerpoint/2010/main" val="2204320611"/>
              </p:ext>
            </p:extLst>
          </p:nvPr>
        </p:nvGraphicFramePr>
        <p:xfrm>
          <a:off x="755099" y="2204822"/>
          <a:ext cx="11035755" cy="1112520"/>
        </p:xfrm>
        <a:graphic>
          <a:graphicData uri="http://schemas.openxmlformats.org/drawingml/2006/table">
            <a:tbl>
              <a:tblPr firstRow="1" bandRow="1">
                <a:tableStyleId>{5C22544A-7EE6-4342-B048-85BDC9FD1C3A}</a:tableStyleId>
              </a:tblPr>
              <a:tblGrid>
                <a:gridCol w="424452">
                  <a:extLst>
                    <a:ext uri="{9D8B030D-6E8A-4147-A177-3AD203B41FA5}">
                      <a16:colId xmlns:a16="http://schemas.microsoft.com/office/drawing/2014/main" val="2182869325"/>
                    </a:ext>
                  </a:extLst>
                </a:gridCol>
                <a:gridCol w="424452">
                  <a:extLst>
                    <a:ext uri="{9D8B030D-6E8A-4147-A177-3AD203B41FA5}">
                      <a16:colId xmlns:a16="http://schemas.microsoft.com/office/drawing/2014/main" val="1135713508"/>
                    </a:ext>
                  </a:extLst>
                </a:gridCol>
                <a:gridCol w="424452">
                  <a:extLst>
                    <a:ext uri="{9D8B030D-6E8A-4147-A177-3AD203B41FA5}">
                      <a16:colId xmlns:a16="http://schemas.microsoft.com/office/drawing/2014/main" val="3623117067"/>
                    </a:ext>
                  </a:extLst>
                </a:gridCol>
                <a:gridCol w="334628">
                  <a:extLst>
                    <a:ext uri="{9D8B030D-6E8A-4147-A177-3AD203B41FA5}">
                      <a16:colId xmlns:a16="http://schemas.microsoft.com/office/drawing/2014/main" val="4215266945"/>
                    </a:ext>
                  </a:extLst>
                </a:gridCol>
                <a:gridCol w="388883">
                  <a:extLst>
                    <a:ext uri="{9D8B030D-6E8A-4147-A177-3AD203B41FA5}">
                      <a16:colId xmlns:a16="http://schemas.microsoft.com/office/drawing/2014/main" val="1864253303"/>
                    </a:ext>
                  </a:extLst>
                </a:gridCol>
                <a:gridCol w="367862">
                  <a:extLst>
                    <a:ext uri="{9D8B030D-6E8A-4147-A177-3AD203B41FA5}">
                      <a16:colId xmlns:a16="http://schemas.microsoft.com/office/drawing/2014/main" val="3834699474"/>
                    </a:ext>
                  </a:extLst>
                </a:gridCol>
                <a:gridCol w="304800">
                  <a:extLst>
                    <a:ext uri="{9D8B030D-6E8A-4147-A177-3AD203B41FA5}">
                      <a16:colId xmlns:a16="http://schemas.microsoft.com/office/drawing/2014/main" val="3811489135"/>
                    </a:ext>
                  </a:extLst>
                </a:gridCol>
                <a:gridCol w="315310">
                  <a:extLst>
                    <a:ext uri="{9D8B030D-6E8A-4147-A177-3AD203B41FA5}">
                      <a16:colId xmlns:a16="http://schemas.microsoft.com/office/drawing/2014/main" val="424248333"/>
                    </a:ext>
                  </a:extLst>
                </a:gridCol>
                <a:gridCol w="483476">
                  <a:extLst>
                    <a:ext uri="{9D8B030D-6E8A-4147-A177-3AD203B41FA5}">
                      <a16:colId xmlns:a16="http://schemas.microsoft.com/office/drawing/2014/main" val="2238566450"/>
                    </a:ext>
                  </a:extLst>
                </a:gridCol>
                <a:gridCol w="409904">
                  <a:extLst>
                    <a:ext uri="{9D8B030D-6E8A-4147-A177-3AD203B41FA5}">
                      <a16:colId xmlns:a16="http://schemas.microsoft.com/office/drawing/2014/main" val="1026100699"/>
                    </a:ext>
                  </a:extLst>
                </a:gridCol>
                <a:gridCol w="451944">
                  <a:extLst>
                    <a:ext uri="{9D8B030D-6E8A-4147-A177-3AD203B41FA5}">
                      <a16:colId xmlns:a16="http://schemas.microsoft.com/office/drawing/2014/main" val="2463408561"/>
                    </a:ext>
                  </a:extLst>
                </a:gridCol>
                <a:gridCol w="451945">
                  <a:extLst>
                    <a:ext uri="{9D8B030D-6E8A-4147-A177-3AD203B41FA5}">
                      <a16:colId xmlns:a16="http://schemas.microsoft.com/office/drawing/2014/main" val="927108623"/>
                    </a:ext>
                  </a:extLst>
                </a:gridCol>
                <a:gridCol w="557049">
                  <a:extLst>
                    <a:ext uri="{9D8B030D-6E8A-4147-A177-3AD203B41FA5}">
                      <a16:colId xmlns:a16="http://schemas.microsoft.com/office/drawing/2014/main" val="795744091"/>
                    </a:ext>
                  </a:extLst>
                </a:gridCol>
                <a:gridCol w="472965">
                  <a:extLst>
                    <a:ext uri="{9D8B030D-6E8A-4147-A177-3AD203B41FA5}">
                      <a16:colId xmlns:a16="http://schemas.microsoft.com/office/drawing/2014/main" val="1879156301"/>
                    </a:ext>
                  </a:extLst>
                </a:gridCol>
                <a:gridCol w="441435">
                  <a:extLst>
                    <a:ext uri="{9D8B030D-6E8A-4147-A177-3AD203B41FA5}">
                      <a16:colId xmlns:a16="http://schemas.microsoft.com/office/drawing/2014/main" val="2020791133"/>
                    </a:ext>
                  </a:extLst>
                </a:gridCol>
                <a:gridCol w="537678">
                  <a:extLst>
                    <a:ext uri="{9D8B030D-6E8A-4147-A177-3AD203B41FA5}">
                      <a16:colId xmlns:a16="http://schemas.microsoft.com/office/drawing/2014/main" val="3342824161"/>
                    </a:ext>
                  </a:extLst>
                </a:gridCol>
                <a:gridCol w="424452">
                  <a:extLst>
                    <a:ext uri="{9D8B030D-6E8A-4147-A177-3AD203B41FA5}">
                      <a16:colId xmlns:a16="http://schemas.microsoft.com/office/drawing/2014/main" val="3107535278"/>
                    </a:ext>
                  </a:extLst>
                </a:gridCol>
                <a:gridCol w="424452">
                  <a:extLst>
                    <a:ext uri="{9D8B030D-6E8A-4147-A177-3AD203B41FA5}">
                      <a16:colId xmlns:a16="http://schemas.microsoft.com/office/drawing/2014/main" val="1179602100"/>
                    </a:ext>
                  </a:extLst>
                </a:gridCol>
                <a:gridCol w="424452">
                  <a:extLst>
                    <a:ext uri="{9D8B030D-6E8A-4147-A177-3AD203B41FA5}">
                      <a16:colId xmlns:a16="http://schemas.microsoft.com/office/drawing/2014/main" val="3002083276"/>
                    </a:ext>
                  </a:extLst>
                </a:gridCol>
                <a:gridCol w="424452">
                  <a:extLst>
                    <a:ext uri="{9D8B030D-6E8A-4147-A177-3AD203B41FA5}">
                      <a16:colId xmlns:a16="http://schemas.microsoft.com/office/drawing/2014/main" val="2158181627"/>
                    </a:ext>
                  </a:extLst>
                </a:gridCol>
                <a:gridCol w="424452">
                  <a:extLst>
                    <a:ext uri="{9D8B030D-6E8A-4147-A177-3AD203B41FA5}">
                      <a16:colId xmlns:a16="http://schemas.microsoft.com/office/drawing/2014/main" val="2545397109"/>
                    </a:ext>
                  </a:extLst>
                </a:gridCol>
                <a:gridCol w="424452">
                  <a:extLst>
                    <a:ext uri="{9D8B030D-6E8A-4147-A177-3AD203B41FA5}">
                      <a16:colId xmlns:a16="http://schemas.microsoft.com/office/drawing/2014/main" val="3416524852"/>
                    </a:ext>
                  </a:extLst>
                </a:gridCol>
                <a:gridCol w="424452">
                  <a:extLst>
                    <a:ext uri="{9D8B030D-6E8A-4147-A177-3AD203B41FA5}">
                      <a16:colId xmlns:a16="http://schemas.microsoft.com/office/drawing/2014/main" val="2342295362"/>
                    </a:ext>
                  </a:extLst>
                </a:gridCol>
                <a:gridCol w="424452">
                  <a:extLst>
                    <a:ext uri="{9D8B030D-6E8A-4147-A177-3AD203B41FA5}">
                      <a16:colId xmlns:a16="http://schemas.microsoft.com/office/drawing/2014/main" val="1406584074"/>
                    </a:ext>
                  </a:extLst>
                </a:gridCol>
                <a:gridCol w="424452">
                  <a:extLst>
                    <a:ext uri="{9D8B030D-6E8A-4147-A177-3AD203B41FA5}">
                      <a16:colId xmlns:a16="http://schemas.microsoft.com/office/drawing/2014/main" val="197692630"/>
                    </a:ext>
                  </a:extLst>
                </a:gridCol>
                <a:gridCol w="424452">
                  <a:extLst>
                    <a:ext uri="{9D8B030D-6E8A-4147-A177-3AD203B41FA5}">
                      <a16:colId xmlns:a16="http://schemas.microsoft.com/office/drawing/2014/main" val="3103028971"/>
                    </a:ext>
                  </a:extLst>
                </a:gridCol>
              </a:tblGrid>
              <a:tr h="370840">
                <a:tc>
                  <a:txBody>
                    <a:bodyPr/>
                    <a:lstStyle/>
                    <a:p>
                      <a:pPr algn="ctr"/>
                      <a:r>
                        <a:rPr lang="en-MY" dirty="0"/>
                        <a:t>0</a:t>
                      </a:r>
                      <a:endParaRPr lang="en-US" dirty="0"/>
                    </a:p>
                  </a:txBody>
                  <a:tcPr/>
                </a:tc>
                <a:tc>
                  <a:txBody>
                    <a:bodyPr/>
                    <a:lstStyle/>
                    <a:p>
                      <a:pPr algn="ctr"/>
                      <a:r>
                        <a:rPr lang="en-MY" dirty="0"/>
                        <a:t>1</a:t>
                      </a:r>
                      <a:endParaRPr lang="en-US" dirty="0"/>
                    </a:p>
                  </a:txBody>
                  <a:tcPr/>
                </a:tc>
                <a:tc>
                  <a:txBody>
                    <a:bodyPr/>
                    <a:lstStyle/>
                    <a:p>
                      <a:pPr algn="ctr"/>
                      <a:r>
                        <a:rPr lang="en-MY" dirty="0"/>
                        <a:t>2</a:t>
                      </a:r>
                      <a:endParaRPr lang="en-US" dirty="0"/>
                    </a:p>
                  </a:txBody>
                  <a:tcPr/>
                </a:tc>
                <a:tc>
                  <a:txBody>
                    <a:bodyPr/>
                    <a:lstStyle/>
                    <a:p>
                      <a:pPr algn="ctr"/>
                      <a:r>
                        <a:rPr lang="en-MY" dirty="0"/>
                        <a:t>3</a:t>
                      </a:r>
                      <a:endParaRPr lang="en-US" dirty="0"/>
                    </a:p>
                  </a:txBody>
                  <a:tcPr/>
                </a:tc>
                <a:tc>
                  <a:txBody>
                    <a:bodyPr/>
                    <a:lstStyle/>
                    <a:p>
                      <a:pPr algn="ctr"/>
                      <a:r>
                        <a:rPr lang="en-MY" dirty="0"/>
                        <a:t>4</a:t>
                      </a:r>
                      <a:endParaRPr lang="en-US" dirty="0"/>
                    </a:p>
                  </a:txBody>
                  <a:tcPr/>
                </a:tc>
                <a:tc>
                  <a:txBody>
                    <a:bodyPr/>
                    <a:lstStyle/>
                    <a:p>
                      <a:pPr algn="ctr"/>
                      <a:r>
                        <a:rPr lang="en-MY" dirty="0"/>
                        <a:t>5</a:t>
                      </a:r>
                      <a:endParaRPr lang="en-US" dirty="0"/>
                    </a:p>
                  </a:txBody>
                  <a:tcPr/>
                </a:tc>
                <a:tc>
                  <a:txBody>
                    <a:bodyPr/>
                    <a:lstStyle/>
                    <a:p>
                      <a:pPr algn="ctr"/>
                      <a:r>
                        <a:rPr lang="en-MY" dirty="0"/>
                        <a:t>6</a:t>
                      </a:r>
                      <a:endParaRPr lang="en-US" dirty="0"/>
                    </a:p>
                  </a:txBody>
                  <a:tcPr/>
                </a:tc>
                <a:tc>
                  <a:txBody>
                    <a:bodyPr/>
                    <a:lstStyle/>
                    <a:p>
                      <a:pPr algn="ctr"/>
                      <a:r>
                        <a:rPr lang="en-MY" dirty="0"/>
                        <a:t>7</a:t>
                      </a:r>
                      <a:endParaRPr lang="en-US" dirty="0"/>
                    </a:p>
                  </a:txBody>
                  <a:tcPr/>
                </a:tc>
                <a:tc>
                  <a:txBody>
                    <a:bodyPr/>
                    <a:lstStyle/>
                    <a:p>
                      <a:pPr algn="ctr"/>
                      <a:r>
                        <a:rPr lang="en-MY" dirty="0"/>
                        <a:t>8</a:t>
                      </a:r>
                      <a:endParaRPr lang="en-US" dirty="0"/>
                    </a:p>
                  </a:txBody>
                  <a:tcPr/>
                </a:tc>
                <a:tc>
                  <a:txBody>
                    <a:bodyPr/>
                    <a:lstStyle/>
                    <a:p>
                      <a:pPr algn="ctr"/>
                      <a:r>
                        <a:rPr lang="en-MY" dirty="0"/>
                        <a:t>9</a:t>
                      </a:r>
                      <a:endParaRPr lang="en-US" dirty="0"/>
                    </a:p>
                  </a:txBody>
                  <a:tcPr/>
                </a:tc>
                <a:tc>
                  <a:txBody>
                    <a:bodyPr/>
                    <a:lstStyle/>
                    <a:p>
                      <a:pPr algn="ctr"/>
                      <a:r>
                        <a:rPr lang="en-MY" dirty="0"/>
                        <a:t>10</a:t>
                      </a:r>
                      <a:endParaRPr lang="en-US" dirty="0"/>
                    </a:p>
                  </a:txBody>
                  <a:tcPr/>
                </a:tc>
                <a:tc>
                  <a:txBody>
                    <a:bodyPr/>
                    <a:lstStyle/>
                    <a:p>
                      <a:pPr algn="ctr"/>
                      <a:r>
                        <a:rPr lang="en-MY" dirty="0"/>
                        <a:t>11</a:t>
                      </a:r>
                      <a:endParaRPr lang="en-US" dirty="0"/>
                    </a:p>
                  </a:txBody>
                  <a:tcPr/>
                </a:tc>
                <a:tc>
                  <a:txBody>
                    <a:bodyPr/>
                    <a:lstStyle/>
                    <a:p>
                      <a:pPr algn="ctr"/>
                      <a:r>
                        <a:rPr lang="en-MY" dirty="0"/>
                        <a:t>12</a:t>
                      </a:r>
                      <a:endParaRPr lang="en-US" dirty="0"/>
                    </a:p>
                  </a:txBody>
                  <a:tcPr/>
                </a:tc>
                <a:tc>
                  <a:txBody>
                    <a:bodyPr/>
                    <a:lstStyle/>
                    <a:p>
                      <a:pPr algn="ctr"/>
                      <a:r>
                        <a:rPr lang="en-MY" dirty="0"/>
                        <a:t>13</a:t>
                      </a:r>
                      <a:endParaRPr lang="en-US" dirty="0"/>
                    </a:p>
                  </a:txBody>
                  <a:tcPr/>
                </a:tc>
                <a:tc>
                  <a:txBody>
                    <a:bodyPr/>
                    <a:lstStyle/>
                    <a:p>
                      <a:pPr marL="0" algn="ctr" defTabSz="914400" rtl="0" eaLnBrk="1" latinLnBrk="0" hangingPunct="1"/>
                      <a:r>
                        <a:rPr lang="en-MY" sz="1800" b="1" kern="1200" dirty="0">
                          <a:solidFill>
                            <a:schemeClr val="lt1"/>
                          </a:solidFill>
                          <a:latin typeface="+mn-lt"/>
                          <a:ea typeface="+mn-ea"/>
                          <a:cs typeface="+mn-cs"/>
                        </a:rPr>
                        <a:t>14</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15</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16</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17</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18</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19</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20</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21</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22</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23</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24</a:t>
                      </a:r>
                      <a:endParaRPr lang="en-US" sz="1800" b="1" kern="1200" dirty="0">
                        <a:solidFill>
                          <a:schemeClr val="lt1"/>
                        </a:solidFill>
                        <a:latin typeface="+mn-lt"/>
                        <a:ea typeface="+mn-ea"/>
                        <a:cs typeface="+mn-cs"/>
                      </a:endParaRPr>
                    </a:p>
                  </a:txBody>
                  <a:tcPr/>
                </a:tc>
                <a:tc>
                  <a:txBody>
                    <a:bodyPr/>
                    <a:lstStyle/>
                    <a:p>
                      <a:pPr marL="0" algn="ctr" defTabSz="914400" rtl="0" eaLnBrk="1" latinLnBrk="0" hangingPunct="1"/>
                      <a:r>
                        <a:rPr lang="en-MY" sz="1800" b="1" kern="1200" dirty="0">
                          <a:solidFill>
                            <a:schemeClr val="lt1"/>
                          </a:solidFill>
                          <a:latin typeface="+mn-lt"/>
                          <a:ea typeface="+mn-ea"/>
                          <a:cs typeface="+mn-cs"/>
                        </a:rPr>
                        <a:t>25</a:t>
                      </a:r>
                      <a:endParaRPr lang="en-US" sz="1800" b="1" kern="1200" dirty="0">
                        <a:solidFill>
                          <a:schemeClr val="lt1"/>
                        </a:solidFill>
                        <a:latin typeface="+mn-lt"/>
                        <a:ea typeface="+mn-ea"/>
                        <a:cs typeface="+mn-cs"/>
                      </a:endParaRPr>
                    </a:p>
                  </a:txBody>
                  <a:tcPr/>
                </a:tc>
                <a:extLst>
                  <a:ext uri="{0D108BD9-81ED-4DB2-BD59-A6C34878D82A}">
                    <a16:rowId xmlns:a16="http://schemas.microsoft.com/office/drawing/2014/main" val="2117204692"/>
                  </a:ext>
                </a:extLst>
              </a:tr>
              <a:tr h="370840">
                <a:tc>
                  <a:txBody>
                    <a:bodyPr/>
                    <a:lstStyle/>
                    <a:p>
                      <a:r>
                        <a:rPr lang="en-MY" dirty="0"/>
                        <a:t>A</a:t>
                      </a:r>
                      <a:endParaRPr lang="en-US" dirty="0"/>
                    </a:p>
                  </a:txBody>
                  <a:tcPr/>
                </a:tc>
                <a:tc>
                  <a:txBody>
                    <a:bodyPr/>
                    <a:lstStyle/>
                    <a:p>
                      <a:pPr algn="ctr"/>
                      <a:r>
                        <a:rPr lang="en-MY" dirty="0"/>
                        <a:t>B</a:t>
                      </a:r>
                      <a:endParaRPr lang="en-US" dirty="0"/>
                    </a:p>
                  </a:txBody>
                  <a:tcPr/>
                </a:tc>
                <a:tc>
                  <a:txBody>
                    <a:bodyPr/>
                    <a:lstStyle/>
                    <a:p>
                      <a:pPr algn="ctr"/>
                      <a:r>
                        <a:rPr lang="en-MY" dirty="0"/>
                        <a:t>C</a:t>
                      </a:r>
                      <a:endParaRPr lang="en-US" dirty="0"/>
                    </a:p>
                  </a:txBody>
                  <a:tcPr/>
                </a:tc>
                <a:tc>
                  <a:txBody>
                    <a:bodyPr/>
                    <a:lstStyle/>
                    <a:p>
                      <a:pPr algn="ctr"/>
                      <a:r>
                        <a:rPr lang="en-MY" dirty="0"/>
                        <a:t>D</a:t>
                      </a:r>
                      <a:endParaRPr lang="en-US" dirty="0"/>
                    </a:p>
                  </a:txBody>
                  <a:tcPr/>
                </a:tc>
                <a:tc>
                  <a:txBody>
                    <a:bodyPr/>
                    <a:lstStyle/>
                    <a:p>
                      <a:pPr algn="ctr"/>
                      <a:r>
                        <a:rPr lang="en-MY" dirty="0"/>
                        <a:t>E</a:t>
                      </a:r>
                      <a:endParaRPr lang="en-US" dirty="0"/>
                    </a:p>
                  </a:txBody>
                  <a:tcPr/>
                </a:tc>
                <a:tc>
                  <a:txBody>
                    <a:bodyPr/>
                    <a:lstStyle/>
                    <a:p>
                      <a:pPr algn="ctr"/>
                      <a:r>
                        <a:rPr lang="en-MY" dirty="0"/>
                        <a:t>F</a:t>
                      </a:r>
                      <a:endParaRPr lang="en-US" dirty="0"/>
                    </a:p>
                  </a:txBody>
                  <a:tcPr/>
                </a:tc>
                <a:tc>
                  <a:txBody>
                    <a:bodyPr/>
                    <a:lstStyle/>
                    <a:p>
                      <a:pPr algn="ctr"/>
                      <a:r>
                        <a:rPr lang="en-MY" dirty="0"/>
                        <a:t>G</a:t>
                      </a:r>
                      <a:endParaRPr lang="en-US" dirty="0"/>
                    </a:p>
                  </a:txBody>
                  <a:tcPr/>
                </a:tc>
                <a:tc>
                  <a:txBody>
                    <a:bodyPr/>
                    <a:lstStyle/>
                    <a:p>
                      <a:pPr algn="ctr"/>
                      <a:r>
                        <a:rPr lang="en-MY" dirty="0"/>
                        <a:t>H</a:t>
                      </a:r>
                      <a:endParaRPr lang="en-US" dirty="0"/>
                    </a:p>
                  </a:txBody>
                  <a:tcPr/>
                </a:tc>
                <a:tc>
                  <a:txBody>
                    <a:bodyPr/>
                    <a:lstStyle/>
                    <a:p>
                      <a:pPr algn="ctr"/>
                      <a:r>
                        <a:rPr lang="en-MY" dirty="0"/>
                        <a:t>I</a:t>
                      </a:r>
                      <a:endParaRPr lang="en-US" dirty="0"/>
                    </a:p>
                  </a:txBody>
                  <a:tcPr/>
                </a:tc>
                <a:tc>
                  <a:txBody>
                    <a:bodyPr/>
                    <a:lstStyle/>
                    <a:p>
                      <a:pPr algn="ctr"/>
                      <a:r>
                        <a:rPr lang="en-MY" dirty="0"/>
                        <a:t>J</a:t>
                      </a:r>
                      <a:endParaRPr lang="en-US" dirty="0"/>
                    </a:p>
                  </a:txBody>
                  <a:tcPr/>
                </a:tc>
                <a:tc>
                  <a:txBody>
                    <a:bodyPr/>
                    <a:lstStyle/>
                    <a:p>
                      <a:pPr algn="ctr"/>
                      <a:r>
                        <a:rPr lang="en-MY" dirty="0"/>
                        <a:t>K</a:t>
                      </a:r>
                      <a:endParaRPr lang="en-US" dirty="0"/>
                    </a:p>
                  </a:txBody>
                  <a:tcPr/>
                </a:tc>
                <a:tc>
                  <a:txBody>
                    <a:bodyPr/>
                    <a:lstStyle/>
                    <a:p>
                      <a:pPr algn="ctr"/>
                      <a:r>
                        <a:rPr lang="en-MY" dirty="0"/>
                        <a:t>L</a:t>
                      </a:r>
                      <a:endParaRPr lang="en-US" dirty="0"/>
                    </a:p>
                  </a:txBody>
                  <a:tcPr/>
                </a:tc>
                <a:tc>
                  <a:txBody>
                    <a:bodyPr/>
                    <a:lstStyle/>
                    <a:p>
                      <a:pPr algn="ctr"/>
                      <a:r>
                        <a:rPr lang="en-MY" dirty="0"/>
                        <a:t>M</a:t>
                      </a:r>
                      <a:endParaRPr lang="en-US" dirty="0"/>
                    </a:p>
                  </a:txBody>
                  <a:tcPr/>
                </a:tc>
                <a:tc>
                  <a:txBody>
                    <a:bodyPr/>
                    <a:lstStyle/>
                    <a:p>
                      <a:pPr algn="ctr"/>
                      <a:r>
                        <a:rPr lang="en-MY" dirty="0"/>
                        <a:t>N</a:t>
                      </a:r>
                      <a:endParaRPr lang="en-US" dirty="0"/>
                    </a:p>
                  </a:txBody>
                  <a:tcPr/>
                </a:tc>
                <a:tc>
                  <a:txBody>
                    <a:bodyPr/>
                    <a:lstStyle/>
                    <a:p>
                      <a:pPr algn="ctr"/>
                      <a:r>
                        <a:rPr lang="en-MY" dirty="0"/>
                        <a:t>O</a:t>
                      </a:r>
                      <a:endParaRPr lang="en-US" dirty="0"/>
                    </a:p>
                  </a:txBody>
                  <a:tcPr/>
                </a:tc>
                <a:tc>
                  <a:txBody>
                    <a:bodyPr/>
                    <a:lstStyle/>
                    <a:p>
                      <a:pPr algn="ctr"/>
                      <a:r>
                        <a:rPr lang="en-MY" dirty="0"/>
                        <a:t>P</a:t>
                      </a:r>
                      <a:endParaRPr lang="en-US" dirty="0"/>
                    </a:p>
                  </a:txBody>
                  <a:tcPr/>
                </a:tc>
                <a:tc>
                  <a:txBody>
                    <a:bodyPr/>
                    <a:lstStyle/>
                    <a:p>
                      <a:pPr algn="ctr"/>
                      <a:r>
                        <a:rPr lang="en-MY" dirty="0"/>
                        <a:t>Q</a:t>
                      </a:r>
                      <a:endParaRPr lang="en-US" dirty="0"/>
                    </a:p>
                  </a:txBody>
                  <a:tcPr/>
                </a:tc>
                <a:tc>
                  <a:txBody>
                    <a:bodyPr/>
                    <a:lstStyle/>
                    <a:p>
                      <a:pPr algn="ctr"/>
                      <a:r>
                        <a:rPr lang="en-MY" dirty="0"/>
                        <a:t>R</a:t>
                      </a:r>
                      <a:endParaRPr lang="en-US" dirty="0"/>
                    </a:p>
                  </a:txBody>
                  <a:tcPr/>
                </a:tc>
                <a:tc>
                  <a:txBody>
                    <a:bodyPr/>
                    <a:lstStyle/>
                    <a:p>
                      <a:pPr algn="ctr"/>
                      <a:r>
                        <a:rPr lang="en-MY" dirty="0"/>
                        <a:t>S</a:t>
                      </a:r>
                      <a:endParaRPr lang="en-US" dirty="0"/>
                    </a:p>
                  </a:txBody>
                  <a:tcPr/>
                </a:tc>
                <a:tc>
                  <a:txBody>
                    <a:bodyPr/>
                    <a:lstStyle/>
                    <a:p>
                      <a:pPr algn="ctr"/>
                      <a:r>
                        <a:rPr lang="en-MY" dirty="0"/>
                        <a:t>T</a:t>
                      </a:r>
                      <a:endParaRPr lang="en-US" dirty="0"/>
                    </a:p>
                  </a:txBody>
                  <a:tcPr/>
                </a:tc>
                <a:tc>
                  <a:txBody>
                    <a:bodyPr/>
                    <a:lstStyle/>
                    <a:p>
                      <a:pPr algn="ctr"/>
                      <a:r>
                        <a:rPr lang="en-MY" dirty="0"/>
                        <a:t>U</a:t>
                      </a:r>
                      <a:endParaRPr lang="en-US" dirty="0"/>
                    </a:p>
                  </a:txBody>
                  <a:tcPr/>
                </a:tc>
                <a:tc>
                  <a:txBody>
                    <a:bodyPr/>
                    <a:lstStyle/>
                    <a:p>
                      <a:pPr algn="ctr"/>
                      <a:r>
                        <a:rPr lang="en-MY" dirty="0"/>
                        <a:t>V</a:t>
                      </a:r>
                      <a:endParaRPr lang="en-US" dirty="0"/>
                    </a:p>
                  </a:txBody>
                  <a:tcPr/>
                </a:tc>
                <a:tc>
                  <a:txBody>
                    <a:bodyPr/>
                    <a:lstStyle/>
                    <a:p>
                      <a:pPr algn="ctr"/>
                      <a:r>
                        <a:rPr lang="en-MY" dirty="0"/>
                        <a:t>W</a:t>
                      </a:r>
                      <a:endParaRPr lang="en-US" dirty="0"/>
                    </a:p>
                  </a:txBody>
                  <a:tcPr/>
                </a:tc>
                <a:tc>
                  <a:txBody>
                    <a:bodyPr/>
                    <a:lstStyle/>
                    <a:p>
                      <a:pPr algn="ctr"/>
                      <a:r>
                        <a:rPr lang="en-MY" dirty="0"/>
                        <a:t>X</a:t>
                      </a:r>
                      <a:endParaRPr lang="en-US" dirty="0"/>
                    </a:p>
                  </a:txBody>
                  <a:tcPr/>
                </a:tc>
                <a:tc>
                  <a:txBody>
                    <a:bodyPr/>
                    <a:lstStyle/>
                    <a:p>
                      <a:pPr algn="ctr"/>
                      <a:r>
                        <a:rPr lang="en-MY" dirty="0"/>
                        <a:t>Y</a:t>
                      </a:r>
                      <a:endParaRPr lang="en-US" dirty="0"/>
                    </a:p>
                  </a:txBody>
                  <a:tcPr/>
                </a:tc>
                <a:tc>
                  <a:txBody>
                    <a:bodyPr/>
                    <a:lstStyle/>
                    <a:p>
                      <a:pPr algn="ctr"/>
                      <a:r>
                        <a:rPr lang="en-MY" dirty="0"/>
                        <a:t>Z</a:t>
                      </a:r>
                      <a:endParaRPr lang="en-US" dirty="0"/>
                    </a:p>
                  </a:txBody>
                  <a:tcPr/>
                </a:tc>
                <a:extLst>
                  <a:ext uri="{0D108BD9-81ED-4DB2-BD59-A6C34878D82A}">
                    <a16:rowId xmlns:a16="http://schemas.microsoft.com/office/drawing/2014/main" val="3927124789"/>
                  </a:ext>
                </a:extLst>
              </a:tr>
              <a:tr h="370840">
                <a:tc>
                  <a:txBody>
                    <a:bodyPr/>
                    <a:lstStyle/>
                    <a:p>
                      <a:r>
                        <a:rPr lang="en-MY" dirty="0"/>
                        <a:t>D</a:t>
                      </a:r>
                      <a:endParaRPr lang="en-US" dirty="0"/>
                    </a:p>
                  </a:txBody>
                  <a:tcPr/>
                </a:tc>
                <a:tc>
                  <a:txBody>
                    <a:bodyPr/>
                    <a:lstStyle/>
                    <a:p>
                      <a:pPr algn="ctr"/>
                      <a:r>
                        <a:rPr lang="en-MY" dirty="0"/>
                        <a:t>E</a:t>
                      </a:r>
                      <a:endParaRPr lang="en-US" dirty="0"/>
                    </a:p>
                  </a:txBody>
                  <a:tcPr/>
                </a:tc>
                <a:tc>
                  <a:txBody>
                    <a:bodyPr/>
                    <a:lstStyle/>
                    <a:p>
                      <a:pPr algn="ctr"/>
                      <a:r>
                        <a:rPr lang="en-MY" dirty="0"/>
                        <a:t>F</a:t>
                      </a:r>
                      <a:endParaRPr lang="en-US" dirty="0"/>
                    </a:p>
                  </a:txBody>
                  <a:tcPr/>
                </a:tc>
                <a:tc>
                  <a:txBody>
                    <a:bodyPr/>
                    <a:lstStyle/>
                    <a:p>
                      <a:pPr algn="ctr"/>
                      <a:r>
                        <a:rPr lang="en-MY" dirty="0"/>
                        <a:t>G</a:t>
                      </a:r>
                      <a:endParaRPr lang="en-US" dirty="0"/>
                    </a:p>
                  </a:txBody>
                  <a:tcPr/>
                </a:tc>
                <a:tc>
                  <a:txBody>
                    <a:bodyPr/>
                    <a:lstStyle/>
                    <a:p>
                      <a:pPr algn="ctr"/>
                      <a:r>
                        <a:rPr lang="en-MY" dirty="0"/>
                        <a:t>H</a:t>
                      </a:r>
                      <a:endParaRPr lang="en-US" dirty="0"/>
                    </a:p>
                  </a:txBody>
                  <a:tcPr/>
                </a:tc>
                <a:tc>
                  <a:txBody>
                    <a:bodyPr/>
                    <a:lstStyle/>
                    <a:p>
                      <a:pPr algn="ctr"/>
                      <a:r>
                        <a:rPr lang="en-MY" dirty="0"/>
                        <a:t>I</a:t>
                      </a:r>
                      <a:endParaRPr lang="en-US" dirty="0"/>
                    </a:p>
                  </a:txBody>
                  <a:tcPr/>
                </a:tc>
                <a:tc>
                  <a:txBody>
                    <a:bodyPr/>
                    <a:lstStyle/>
                    <a:p>
                      <a:pPr algn="ctr"/>
                      <a:r>
                        <a:rPr lang="en-MY" dirty="0"/>
                        <a:t>J</a:t>
                      </a:r>
                      <a:endParaRPr lang="en-US" dirty="0"/>
                    </a:p>
                  </a:txBody>
                  <a:tcPr/>
                </a:tc>
                <a:tc>
                  <a:txBody>
                    <a:bodyPr/>
                    <a:lstStyle/>
                    <a:p>
                      <a:pPr algn="ctr"/>
                      <a:r>
                        <a:rPr lang="en-MY" dirty="0"/>
                        <a:t>K</a:t>
                      </a:r>
                      <a:endParaRPr lang="en-US" dirty="0"/>
                    </a:p>
                  </a:txBody>
                  <a:tcPr/>
                </a:tc>
                <a:tc>
                  <a:txBody>
                    <a:bodyPr/>
                    <a:lstStyle/>
                    <a:p>
                      <a:pPr algn="ctr"/>
                      <a:r>
                        <a:rPr lang="en-MY" dirty="0"/>
                        <a:t>L</a:t>
                      </a:r>
                      <a:endParaRPr lang="en-US" dirty="0"/>
                    </a:p>
                  </a:txBody>
                  <a:tcPr/>
                </a:tc>
                <a:tc>
                  <a:txBody>
                    <a:bodyPr/>
                    <a:lstStyle/>
                    <a:p>
                      <a:pPr algn="ctr"/>
                      <a:r>
                        <a:rPr lang="en-MY" dirty="0"/>
                        <a:t>M</a:t>
                      </a:r>
                      <a:endParaRPr lang="en-US" dirty="0"/>
                    </a:p>
                  </a:txBody>
                  <a:tcPr/>
                </a:tc>
                <a:tc>
                  <a:txBody>
                    <a:bodyPr/>
                    <a:lstStyle/>
                    <a:p>
                      <a:pPr algn="ctr"/>
                      <a:r>
                        <a:rPr lang="en-MY" dirty="0"/>
                        <a:t>N</a:t>
                      </a:r>
                      <a:endParaRPr lang="en-US" dirty="0"/>
                    </a:p>
                  </a:txBody>
                  <a:tcPr/>
                </a:tc>
                <a:tc>
                  <a:txBody>
                    <a:bodyPr/>
                    <a:lstStyle/>
                    <a:p>
                      <a:pPr algn="ctr"/>
                      <a:r>
                        <a:rPr lang="en-MY" dirty="0"/>
                        <a:t>O</a:t>
                      </a:r>
                      <a:endParaRPr lang="en-US" dirty="0"/>
                    </a:p>
                  </a:txBody>
                  <a:tcPr/>
                </a:tc>
                <a:tc>
                  <a:txBody>
                    <a:bodyPr/>
                    <a:lstStyle/>
                    <a:p>
                      <a:pPr algn="ctr"/>
                      <a:r>
                        <a:rPr lang="en-MY" dirty="0"/>
                        <a:t>P</a:t>
                      </a:r>
                      <a:endParaRPr lang="en-US" dirty="0"/>
                    </a:p>
                  </a:txBody>
                  <a:tcPr/>
                </a:tc>
                <a:tc>
                  <a:txBody>
                    <a:bodyPr/>
                    <a:lstStyle/>
                    <a:p>
                      <a:pPr algn="ctr"/>
                      <a:r>
                        <a:rPr lang="en-MY" dirty="0"/>
                        <a:t>Q</a:t>
                      </a:r>
                      <a:endParaRPr lang="en-US" dirty="0"/>
                    </a:p>
                  </a:txBody>
                  <a:tcPr/>
                </a:tc>
                <a:tc>
                  <a:txBody>
                    <a:bodyPr/>
                    <a:lstStyle/>
                    <a:p>
                      <a:pPr algn="ctr"/>
                      <a:r>
                        <a:rPr lang="en-MY" dirty="0"/>
                        <a:t>R</a:t>
                      </a:r>
                      <a:endParaRPr lang="en-US" dirty="0"/>
                    </a:p>
                  </a:txBody>
                  <a:tcPr/>
                </a:tc>
                <a:tc>
                  <a:txBody>
                    <a:bodyPr/>
                    <a:lstStyle/>
                    <a:p>
                      <a:pPr algn="ctr"/>
                      <a:r>
                        <a:rPr lang="en-MY" dirty="0"/>
                        <a:t>S</a:t>
                      </a:r>
                      <a:endParaRPr lang="en-US" dirty="0"/>
                    </a:p>
                  </a:txBody>
                  <a:tcPr/>
                </a:tc>
                <a:tc>
                  <a:txBody>
                    <a:bodyPr/>
                    <a:lstStyle/>
                    <a:p>
                      <a:pPr algn="ctr"/>
                      <a:r>
                        <a:rPr lang="en-MY" dirty="0"/>
                        <a:t>T</a:t>
                      </a:r>
                      <a:endParaRPr lang="en-US" dirty="0"/>
                    </a:p>
                  </a:txBody>
                  <a:tcPr/>
                </a:tc>
                <a:tc>
                  <a:txBody>
                    <a:bodyPr/>
                    <a:lstStyle/>
                    <a:p>
                      <a:pPr algn="ctr"/>
                      <a:r>
                        <a:rPr lang="en-MY" dirty="0"/>
                        <a:t>U</a:t>
                      </a:r>
                      <a:endParaRPr lang="en-US" dirty="0"/>
                    </a:p>
                  </a:txBody>
                  <a:tcPr/>
                </a:tc>
                <a:tc>
                  <a:txBody>
                    <a:bodyPr/>
                    <a:lstStyle/>
                    <a:p>
                      <a:pPr algn="ctr"/>
                      <a:r>
                        <a:rPr lang="en-MY" dirty="0"/>
                        <a:t>V</a:t>
                      </a:r>
                      <a:endParaRPr lang="en-US" dirty="0"/>
                    </a:p>
                  </a:txBody>
                  <a:tcPr/>
                </a:tc>
                <a:tc>
                  <a:txBody>
                    <a:bodyPr/>
                    <a:lstStyle/>
                    <a:p>
                      <a:pPr algn="ctr"/>
                      <a:r>
                        <a:rPr lang="en-MY" dirty="0"/>
                        <a:t>W</a:t>
                      </a:r>
                      <a:endParaRPr lang="en-US" dirty="0"/>
                    </a:p>
                  </a:txBody>
                  <a:tcPr/>
                </a:tc>
                <a:tc>
                  <a:txBody>
                    <a:bodyPr/>
                    <a:lstStyle/>
                    <a:p>
                      <a:pPr algn="ctr"/>
                      <a:r>
                        <a:rPr lang="en-MY" dirty="0"/>
                        <a:t>X</a:t>
                      </a:r>
                      <a:endParaRPr lang="en-US" dirty="0"/>
                    </a:p>
                  </a:txBody>
                  <a:tcPr/>
                </a:tc>
                <a:tc>
                  <a:txBody>
                    <a:bodyPr/>
                    <a:lstStyle/>
                    <a:p>
                      <a:pPr algn="ctr"/>
                      <a:r>
                        <a:rPr lang="en-MY" dirty="0"/>
                        <a:t>Y</a:t>
                      </a:r>
                      <a:endParaRPr lang="en-US" dirty="0"/>
                    </a:p>
                  </a:txBody>
                  <a:tcPr/>
                </a:tc>
                <a:tc>
                  <a:txBody>
                    <a:bodyPr/>
                    <a:lstStyle/>
                    <a:p>
                      <a:pPr algn="ctr"/>
                      <a:r>
                        <a:rPr lang="en-MY" dirty="0"/>
                        <a:t>Z</a:t>
                      </a:r>
                      <a:endParaRPr lang="en-US" dirty="0"/>
                    </a:p>
                  </a:txBody>
                  <a:tcPr/>
                </a:tc>
                <a:tc>
                  <a:txBody>
                    <a:bodyPr/>
                    <a:lstStyle/>
                    <a:p>
                      <a:pPr algn="ctr"/>
                      <a:r>
                        <a:rPr lang="en-MY" dirty="0"/>
                        <a:t>A</a:t>
                      </a:r>
                      <a:endParaRPr lang="en-US" dirty="0"/>
                    </a:p>
                  </a:txBody>
                  <a:tcPr/>
                </a:tc>
                <a:tc>
                  <a:txBody>
                    <a:bodyPr/>
                    <a:lstStyle/>
                    <a:p>
                      <a:pPr algn="ctr"/>
                      <a:r>
                        <a:rPr lang="en-MY" dirty="0"/>
                        <a:t>B</a:t>
                      </a:r>
                      <a:endParaRPr lang="en-US" dirty="0"/>
                    </a:p>
                  </a:txBody>
                  <a:tcPr/>
                </a:tc>
                <a:tc>
                  <a:txBody>
                    <a:bodyPr/>
                    <a:lstStyle/>
                    <a:p>
                      <a:pPr algn="ctr"/>
                      <a:r>
                        <a:rPr lang="en-MY" dirty="0"/>
                        <a:t>C</a:t>
                      </a:r>
                      <a:endParaRPr lang="en-US" dirty="0"/>
                    </a:p>
                  </a:txBody>
                  <a:tcPr/>
                </a:tc>
                <a:extLst>
                  <a:ext uri="{0D108BD9-81ED-4DB2-BD59-A6C34878D82A}">
                    <a16:rowId xmlns:a16="http://schemas.microsoft.com/office/drawing/2014/main" val="1746271174"/>
                  </a:ext>
                </a:extLst>
              </a:tr>
            </a:tbl>
          </a:graphicData>
        </a:graphic>
      </p:graphicFrame>
      <p:sp>
        <p:nvSpPr>
          <p:cNvPr id="36" name="TextBox 35">
            <a:extLst>
              <a:ext uri="{FF2B5EF4-FFF2-40B4-BE49-F238E27FC236}">
                <a16:creationId xmlns:a16="http://schemas.microsoft.com/office/drawing/2014/main" id="{A1AFCE70-8C95-8057-CFCD-84ED63119A3D}"/>
              </a:ext>
            </a:extLst>
          </p:cNvPr>
          <p:cNvSpPr txBox="1"/>
          <p:nvPr/>
        </p:nvSpPr>
        <p:spPr>
          <a:xfrm>
            <a:off x="1014365" y="3481881"/>
            <a:ext cx="6222124" cy="1295868"/>
          </a:xfrm>
          <a:prstGeom prst="rect">
            <a:avLst/>
          </a:prstGeom>
          <a:noFill/>
        </p:spPr>
        <p:txBody>
          <a:bodyPr wrap="square">
            <a:spAutoFit/>
          </a:bodyPr>
          <a:lstStyle/>
          <a:p>
            <a:pPr>
              <a:lnSpc>
                <a:spcPct val="150000"/>
              </a:lnSpc>
              <a:spcBef>
                <a:spcPct val="20000"/>
              </a:spcBef>
              <a:buFontTx/>
              <a:buChar char="•"/>
            </a:pPr>
            <a:r>
              <a:rPr lang="en-US" altLang="en-US" sz="1800" b="0" dirty="0">
                <a:solidFill>
                  <a:srgbClr val="000000"/>
                </a:solidFill>
                <a:latin typeface="Alexandria"/>
                <a:cs typeface="Times New Roman" panose="02020603050405020304" pitchFamily="18" charset="0"/>
              </a:rPr>
              <a:t>Let us try to encrypt the message</a:t>
            </a:r>
            <a:br>
              <a:rPr lang="en-US" altLang="en-US" sz="1800" b="0" dirty="0">
                <a:solidFill>
                  <a:srgbClr val="000000"/>
                </a:solidFill>
                <a:latin typeface="Alexandria"/>
                <a:cs typeface="Times New Roman" panose="02020603050405020304" pitchFamily="18" charset="0"/>
              </a:rPr>
            </a:br>
            <a:r>
              <a:rPr lang="en-US" b="0" i="0" dirty="0">
                <a:solidFill>
                  <a:srgbClr val="000000"/>
                </a:solidFill>
                <a:effectLst/>
                <a:latin typeface="Alexandria"/>
              </a:rPr>
              <a:t>ATTACK AT DAWN</a:t>
            </a:r>
            <a:br>
              <a:rPr lang="en-US" altLang="en-US" sz="1800" b="0" dirty="0">
                <a:solidFill>
                  <a:srgbClr val="000000"/>
                </a:solidFill>
                <a:latin typeface="Alexandria"/>
                <a:cs typeface="Times New Roman" panose="02020603050405020304" pitchFamily="18" charset="0"/>
              </a:rPr>
            </a:br>
            <a:r>
              <a:rPr lang="en-US" b="0" i="0" dirty="0">
                <a:solidFill>
                  <a:srgbClr val="000000"/>
                </a:solidFill>
                <a:effectLst/>
                <a:latin typeface="Alexandria"/>
              </a:rPr>
              <a:t>DWWDFN DW GDZQ</a:t>
            </a:r>
            <a:endParaRPr lang="en-US" altLang="en-US" sz="1800" b="0" dirty="0">
              <a:solidFill>
                <a:srgbClr val="000000"/>
              </a:solidFill>
              <a:latin typeface="Alexandria"/>
              <a:cs typeface="Times New Roman" panose="02020603050405020304" pitchFamily="18" charset="0"/>
            </a:endParaRPr>
          </a:p>
        </p:txBody>
      </p:sp>
      <p:sp>
        <p:nvSpPr>
          <p:cNvPr id="37" name="TextBox 36">
            <a:extLst>
              <a:ext uri="{FF2B5EF4-FFF2-40B4-BE49-F238E27FC236}">
                <a16:creationId xmlns:a16="http://schemas.microsoft.com/office/drawing/2014/main" id="{7A59B5C5-A30A-A577-0B71-04831438BB36}"/>
              </a:ext>
            </a:extLst>
          </p:cNvPr>
          <p:cNvSpPr txBox="1"/>
          <p:nvPr/>
        </p:nvSpPr>
        <p:spPr>
          <a:xfrm>
            <a:off x="4603531" y="3766829"/>
            <a:ext cx="7252138" cy="2031325"/>
          </a:xfrm>
          <a:prstGeom prst="rect">
            <a:avLst/>
          </a:prstGeom>
          <a:noFill/>
        </p:spPr>
        <p:txBody>
          <a:bodyPr wrap="square" rtlCol="0">
            <a:spAutoFit/>
          </a:bodyPr>
          <a:lstStyle/>
          <a:p>
            <a:r>
              <a:rPr lang="en-MY" dirty="0">
                <a:solidFill>
                  <a:srgbClr val="000000"/>
                </a:solidFill>
                <a:latin typeface="Alexandria"/>
              </a:rPr>
              <a:t>Encryption =&gt; c= E(K,P) = (K+P) mod 26 </a:t>
            </a:r>
          </a:p>
          <a:p>
            <a:r>
              <a:rPr lang="en-MY" dirty="0">
                <a:solidFill>
                  <a:srgbClr val="000000"/>
                </a:solidFill>
                <a:latin typeface="Alexandria"/>
              </a:rPr>
              <a:t>Decryption=&gt;  p=D (</a:t>
            </a:r>
            <a:r>
              <a:rPr lang="en-MY" dirty="0" err="1">
                <a:solidFill>
                  <a:srgbClr val="000000"/>
                </a:solidFill>
                <a:latin typeface="Alexandria"/>
              </a:rPr>
              <a:t>k,C</a:t>
            </a:r>
            <a:r>
              <a:rPr lang="en-MY" dirty="0">
                <a:solidFill>
                  <a:srgbClr val="000000"/>
                </a:solidFill>
                <a:latin typeface="Alexandria"/>
              </a:rPr>
              <a:t>) = (C- k )mod 26</a:t>
            </a:r>
          </a:p>
          <a:p>
            <a:r>
              <a:rPr lang="en-MY" dirty="0">
                <a:solidFill>
                  <a:srgbClr val="000000"/>
                </a:solidFill>
                <a:latin typeface="Alexandria"/>
              </a:rPr>
              <a:t>Encryption                                                    Decryption</a:t>
            </a:r>
          </a:p>
          <a:p>
            <a:r>
              <a:rPr lang="en-MY" dirty="0">
                <a:solidFill>
                  <a:srgbClr val="000000"/>
                </a:solidFill>
                <a:latin typeface="Alexandria"/>
              </a:rPr>
              <a:t>A =  3+0 mod 26  =3 =  D                            D=3-3 mod 26=0 = A</a:t>
            </a:r>
          </a:p>
          <a:p>
            <a:r>
              <a:rPr lang="en-MY" dirty="0">
                <a:solidFill>
                  <a:srgbClr val="000000"/>
                </a:solidFill>
                <a:latin typeface="Alexandria"/>
              </a:rPr>
              <a:t>T= 3+19 mod 26 = 22 =W                           W= 22-3 mod 26 =19 =T</a:t>
            </a:r>
          </a:p>
          <a:p>
            <a:r>
              <a:rPr lang="en-MY" dirty="0">
                <a:solidFill>
                  <a:srgbClr val="000000"/>
                </a:solidFill>
                <a:latin typeface="Alexandria"/>
              </a:rPr>
              <a:t>C= 3+2 mod 26= 5=f                                   </a:t>
            </a:r>
            <a:r>
              <a:rPr lang="en-MY" dirty="0" err="1">
                <a:solidFill>
                  <a:srgbClr val="000000"/>
                </a:solidFill>
                <a:latin typeface="Alexandria"/>
              </a:rPr>
              <a:t>f</a:t>
            </a:r>
            <a:r>
              <a:rPr lang="en-MY" dirty="0">
                <a:solidFill>
                  <a:srgbClr val="000000"/>
                </a:solidFill>
                <a:latin typeface="Alexandria"/>
              </a:rPr>
              <a:t> = 5-3 mod 26 =  2= c     </a:t>
            </a:r>
          </a:p>
          <a:p>
            <a:endParaRPr lang="en-US" dirty="0">
              <a:solidFill>
                <a:srgbClr val="000000"/>
              </a:solidFill>
              <a:latin typeface="Alexandria"/>
            </a:endParaRPr>
          </a:p>
        </p:txBody>
      </p:sp>
      <p:sp>
        <p:nvSpPr>
          <p:cNvPr id="38" name="Rectangle 37">
            <a:extLst>
              <a:ext uri="{FF2B5EF4-FFF2-40B4-BE49-F238E27FC236}">
                <a16:creationId xmlns:a16="http://schemas.microsoft.com/office/drawing/2014/main" id="{35037607-8081-0060-B378-E4210267A3BD}"/>
              </a:ext>
            </a:extLst>
          </p:cNvPr>
          <p:cNvSpPr/>
          <p:nvPr/>
        </p:nvSpPr>
        <p:spPr>
          <a:xfrm>
            <a:off x="766389" y="2617076"/>
            <a:ext cx="346009" cy="27326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1A2CDEA-B5AF-A95D-8C61-511393A57D2C}"/>
              </a:ext>
            </a:extLst>
          </p:cNvPr>
          <p:cNvSpPr/>
          <p:nvPr/>
        </p:nvSpPr>
        <p:spPr>
          <a:xfrm>
            <a:off x="770232" y="2989708"/>
            <a:ext cx="346009" cy="27326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273643AB-5404-7637-871E-66E2995DF874}"/>
              </a:ext>
            </a:extLst>
          </p:cNvPr>
          <p:cNvSpPr/>
          <p:nvPr/>
        </p:nvSpPr>
        <p:spPr>
          <a:xfrm>
            <a:off x="7483366" y="4456386"/>
            <a:ext cx="211921" cy="12631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0445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038">
            <a:extLst>
              <a:ext uri="{FF2B5EF4-FFF2-40B4-BE49-F238E27FC236}">
                <a16:creationId xmlns:a16="http://schemas.microsoft.com/office/drawing/2014/main" id="{C71C1641-3D7B-E461-76AA-7AA525EC2631}"/>
              </a:ext>
            </a:extLst>
          </p:cNvPr>
          <p:cNvSpPr>
            <a:spLocks noChangeArrowheads="1"/>
          </p:cNvSpPr>
          <p:nvPr/>
        </p:nvSpPr>
        <p:spPr bwMode="auto">
          <a:xfrm>
            <a:off x="2476700" y="4999310"/>
            <a:ext cx="5784850" cy="1014097"/>
          </a:xfrm>
          <a:prstGeom prst="rect">
            <a:avLst/>
          </a:prstGeom>
          <a:solidFill>
            <a:schemeClr val="accent2"/>
          </a:solidFill>
          <a:ln w="6350">
            <a:noFill/>
            <a:miter lim="800000"/>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endParaRPr lang="en-US" altLang="en-US" sz="1800">
              <a:solidFill>
                <a:srgbClr val="0000FF"/>
              </a:solidFill>
              <a:latin typeface="Arial" panose="020B0604020202020204" pitchFamily="34" charset="0"/>
            </a:endParaRPr>
          </a:p>
        </p:txBody>
      </p:sp>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Substitution Cipher - Monoalphabetic Cipher</a:t>
            </a:r>
          </a:p>
        </p:txBody>
      </p:sp>
      <p:sp>
        <p:nvSpPr>
          <p:cNvPr id="11" name="Text Box 1035">
            <a:extLst>
              <a:ext uri="{FF2B5EF4-FFF2-40B4-BE49-F238E27FC236}">
                <a16:creationId xmlns:a16="http://schemas.microsoft.com/office/drawing/2014/main" id="{325D46A0-01FC-CB38-4245-8CCFC301482D}"/>
              </a:ext>
            </a:extLst>
          </p:cNvPr>
          <p:cNvSpPr txBox="1">
            <a:spLocks noChangeArrowheads="1"/>
          </p:cNvSpPr>
          <p:nvPr/>
        </p:nvSpPr>
        <p:spPr bwMode="auto">
          <a:xfrm>
            <a:off x="2539460" y="5141044"/>
            <a:ext cx="578485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rPr>
              <a:t>A B C D E F G H  I  J K L M N O P Q R S T U V W X Y Z</a:t>
            </a:r>
          </a:p>
        </p:txBody>
      </p:sp>
      <p:sp>
        <p:nvSpPr>
          <p:cNvPr id="13" name="Text Box 1036">
            <a:extLst>
              <a:ext uri="{FF2B5EF4-FFF2-40B4-BE49-F238E27FC236}">
                <a16:creationId xmlns:a16="http://schemas.microsoft.com/office/drawing/2014/main" id="{0B30C6B3-225F-6679-A855-4BDEB086C17E}"/>
              </a:ext>
            </a:extLst>
          </p:cNvPr>
          <p:cNvSpPr txBox="1">
            <a:spLocks noChangeArrowheads="1"/>
          </p:cNvSpPr>
          <p:nvPr/>
        </p:nvSpPr>
        <p:spPr bwMode="auto">
          <a:xfrm>
            <a:off x="2552900" y="5594612"/>
            <a:ext cx="49343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rPr>
              <a:t>M N B V C X Z A S D F G H J  K L P O  I U Y T R E W Q</a:t>
            </a:r>
          </a:p>
        </p:txBody>
      </p:sp>
      <p:sp>
        <p:nvSpPr>
          <p:cNvPr id="23" name="Slide Number Placeholder 22">
            <a:extLst>
              <a:ext uri="{FF2B5EF4-FFF2-40B4-BE49-F238E27FC236}">
                <a16:creationId xmlns:a16="http://schemas.microsoft.com/office/drawing/2014/main" id="{877F35F3-874B-2FB0-EA59-20B96EFCEC3B}"/>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14</a:t>
            </a:fld>
            <a:endParaRPr lang="en-US">
              <a:solidFill>
                <a:srgbClr val="000000"/>
              </a:solidFill>
              <a:latin typeface="Alexandria"/>
            </a:endParaRPr>
          </a:p>
        </p:txBody>
      </p:sp>
      <p:sp>
        <p:nvSpPr>
          <p:cNvPr id="8" name="TextBox 7">
            <a:extLst>
              <a:ext uri="{FF2B5EF4-FFF2-40B4-BE49-F238E27FC236}">
                <a16:creationId xmlns:a16="http://schemas.microsoft.com/office/drawing/2014/main" id="{624592E9-3A1B-DF22-5A22-87D1405E2F7B}"/>
              </a:ext>
            </a:extLst>
          </p:cNvPr>
          <p:cNvSpPr txBox="1"/>
          <p:nvPr/>
        </p:nvSpPr>
        <p:spPr>
          <a:xfrm>
            <a:off x="838200" y="1858690"/>
            <a:ext cx="10515600" cy="2957861"/>
          </a:xfrm>
          <a:prstGeom prst="rect">
            <a:avLst/>
          </a:prstGeom>
          <a:noFill/>
        </p:spPr>
        <p:txBody>
          <a:bodyPr wrap="square">
            <a:spAutoFit/>
          </a:bodyPr>
          <a:lstStyle/>
          <a:p>
            <a:pPr marL="609600" indent="-609600" algn="just">
              <a:lnSpc>
                <a:spcPct val="150000"/>
              </a:lnSpc>
              <a:buFont typeface="Arial" panose="020B0604020202020204" pitchFamily="34" charset="0"/>
              <a:buChar char="•"/>
            </a:pPr>
            <a:r>
              <a:rPr lang="en-MY" dirty="0">
                <a:solidFill>
                  <a:srgbClr val="000000"/>
                </a:solidFill>
                <a:latin typeface="Alexandria"/>
              </a:rPr>
              <a:t>Monoalphabetic cipher is a substitution cipher in which for a given key, the cipher alphabet for each plain alphabet is fixed throughout the encryption process. For example, </a:t>
            </a:r>
            <a:r>
              <a:rPr lang="en-MY" b="1" dirty="0">
                <a:solidFill>
                  <a:srgbClr val="000000"/>
                </a:solidFill>
                <a:latin typeface="Alexandria"/>
              </a:rPr>
              <a:t>if 'A' is encrypted as 'D', for any number of occurrences in that plaintext, 'A' will always get encrypted to 'D'</a:t>
            </a:r>
            <a:r>
              <a:rPr lang="en-MY" dirty="0">
                <a:solidFill>
                  <a:srgbClr val="000000"/>
                </a:solidFill>
                <a:latin typeface="Alexandria"/>
              </a:rPr>
              <a:t>.</a:t>
            </a:r>
            <a:endParaRPr lang="en-US" altLang="en-US" dirty="0">
              <a:solidFill>
                <a:srgbClr val="000000"/>
              </a:solidFill>
              <a:latin typeface="Alexandria"/>
              <a:cs typeface="Times New Roman" panose="02020603050405020304" pitchFamily="18" charset="0"/>
            </a:endParaRPr>
          </a:p>
          <a:p>
            <a:pPr marL="609600" indent="-609600" algn="just">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Any letter can be substituted for any other letter. Each letter must have a unique substitute</a:t>
            </a:r>
          </a:p>
          <a:p>
            <a:pPr marL="609600" indent="-609600" algn="just">
              <a:lnSpc>
                <a:spcPct val="150000"/>
              </a:lnSpc>
              <a:buFont typeface="Arial" panose="020B0604020202020204" pitchFamily="34" charset="0"/>
              <a:buChar char="•"/>
            </a:pPr>
            <a:r>
              <a:rPr lang="en-MY" b="0" i="0" dirty="0">
                <a:solidFill>
                  <a:srgbClr val="000000"/>
                </a:solidFill>
                <a:effectLst/>
                <a:latin typeface="Alexandria"/>
              </a:rPr>
              <a:t>The </a:t>
            </a:r>
            <a:r>
              <a:rPr lang="en-MY" b="1" i="0" dirty="0">
                <a:solidFill>
                  <a:srgbClr val="000000"/>
                </a:solidFill>
                <a:effectLst/>
                <a:latin typeface="Alexandria"/>
              </a:rPr>
              <a:t>monoalphabetic substitution</a:t>
            </a:r>
            <a:r>
              <a:rPr lang="en-MY" b="0" i="0" dirty="0">
                <a:solidFill>
                  <a:srgbClr val="000000"/>
                </a:solidFill>
                <a:effectLst/>
                <a:latin typeface="Alexandria"/>
              </a:rPr>
              <a:t> consists in using a </a:t>
            </a:r>
            <a:r>
              <a:rPr lang="en-MY" b="1" i="0" u="none" strike="noStrike" dirty="0">
                <a:solidFill>
                  <a:srgbClr val="000000"/>
                </a:solidFill>
                <a:effectLst/>
                <a:latin typeface="Alexandria"/>
              </a:rPr>
              <a:t>mixed alphabet</a:t>
            </a:r>
            <a:r>
              <a:rPr lang="en-MY" b="0" i="0" dirty="0">
                <a:solidFill>
                  <a:srgbClr val="000000"/>
                </a:solidFill>
                <a:effectLst/>
                <a:latin typeface="Alexandria"/>
              </a:rPr>
              <a:t> (with the letters in an unusual order) and </a:t>
            </a:r>
            <a:r>
              <a:rPr lang="en-MY" b="1" i="0" u="none" strike="noStrike" dirty="0">
                <a:solidFill>
                  <a:srgbClr val="000000"/>
                </a:solidFill>
                <a:effectLst/>
                <a:latin typeface="Alexandria"/>
              </a:rPr>
              <a:t>replacing the letters</a:t>
            </a:r>
            <a:r>
              <a:rPr lang="en-MY" b="0" i="0" dirty="0">
                <a:solidFill>
                  <a:srgbClr val="000000"/>
                </a:solidFill>
                <a:effectLst/>
                <a:latin typeface="Alexandria"/>
              </a:rPr>
              <a:t> of the alphabet normal with it.</a:t>
            </a:r>
          </a:p>
          <a:p>
            <a:pPr marL="609600" indent="-609600" algn="just">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 The key is changed for every message (possibly 26!).</a:t>
            </a:r>
          </a:p>
        </p:txBody>
      </p:sp>
    </p:spTree>
    <p:extLst>
      <p:ext uri="{BB962C8B-B14F-4D97-AF65-F5344CB8AC3E}">
        <p14:creationId xmlns:p14="http://schemas.microsoft.com/office/powerpoint/2010/main" val="987384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3E4A52B-D7FD-27A5-F00C-401571B54B34}"/>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15</a:t>
            </a:fld>
            <a:endParaRPr lang="en-US">
              <a:solidFill>
                <a:srgbClr val="000000"/>
              </a:solidFill>
              <a:latin typeface="Alexandria"/>
            </a:endParaRPr>
          </a:p>
        </p:txBody>
      </p:sp>
      <p:sp>
        <p:nvSpPr>
          <p:cNvPr id="5" name="TextBox 4">
            <a:extLst>
              <a:ext uri="{FF2B5EF4-FFF2-40B4-BE49-F238E27FC236}">
                <a16:creationId xmlns:a16="http://schemas.microsoft.com/office/drawing/2014/main" id="{BAB6EECE-E4D1-92E6-A608-40D8F97F23B7}"/>
              </a:ext>
            </a:extLst>
          </p:cNvPr>
          <p:cNvSpPr txBox="1"/>
          <p:nvPr/>
        </p:nvSpPr>
        <p:spPr>
          <a:xfrm>
            <a:off x="943727" y="2616668"/>
            <a:ext cx="10520855" cy="2585323"/>
          </a:xfrm>
          <a:prstGeom prst="rect">
            <a:avLst/>
          </a:prstGeom>
          <a:noFill/>
        </p:spPr>
        <p:txBody>
          <a:bodyPr wrap="square">
            <a:spAutoFit/>
          </a:bodyPr>
          <a:lstStyle/>
          <a:p>
            <a:pPr marL="285750" indent="-285750">
              <a:buFont typeface="Arial" panose="020B0604020202020204" pitchFamily="34" charset="0"/>
              <a:buChar char="•"/>
            </a:pPr>
            <a:r>
              <a:rPr lang="en-MY" dirty="0">
                <a:solidFill>
                  <a:srgbClr val="000000"/>
                </a:solidFill>
                <a:latin typeface="Alexandria"/>
              </a:rPr>
              <a:t>For the plaintext letter A you can use the ciphertext letter A, B, C, … , X, Y, or Z. (26 possible letters.)</a:t>
            </a:r>
          </a:p>
          <a:p>
            <a:pPr marL="285750" indent="-285750">
              <a:buFont typeface="Arial" panose="020B0604020202020204" pitchFamily="34" charset="0"/>
              <a:buChar char="•"/>
            </a:pPr>
            <a:r>
              <a:rPr lang="en-MY" dirty="0">
                <a:solidFill>
                  <a:srgbClr val="000000"/>
                </a:solidFill>
                <a:latin typeface="Alexandria"/>
              </a:rPr>
              <a:t>For B you can use A, B, C, … , X, Y, or Z, but not the letter you did use for A. (25 possible letters.)</a:t>
            </a:r>
          </a:p>
          <a:p>
            <a:pPr marL="285750" indent="-285750">
              <a:buFont typeface="Arial" panose="020B0604020202020204" pitchFamily="34" charset="0"/>
              <a:buChar char="•"/>
            </a:pPr>
            <a:endParaRPr lang="en-MY" dirty="0">
              <a:solidFill>
                <a:srgbClr val="000000"/>
              </a:solidFill>
              <a:latin typeface="Alexandria"/>
            </a:endParaRPr>
          </a:p>
          <a:p>
            <a:pPr marL="285750" indent="-285750">
              <a:buFont typeface="Arial" panose="020B0604020202020204" pitchFamily="34" charset="0"/>
              <a:buChar char="•"/>
            </a:pPr>
            <a:r>
              <a:rPr lang="en-MY" dirty="0">
                <a:solidFill>
                  <a:srgbClr val="000000"/>
                </a:solidFill>
                <a:latin typeface="Alexandria"/>
              </a:rPr>
              <a:t>For C you can use A, B, C, … , X, Y, or Z, but not the letter you did use for A or B. (24 possible letters.)</a:t>
            </a:r>
          </a:p>
          <a:p>
            <a:pPr marL="285750" indent="-285750">
              <a:buFont typeface="Arial" panose="020B0604020202020204" pitchFamily="34" charset="0"/>
              <a:buChar char="•"/>
            </a:pPr>
            <a:endParaRPr lang="en-MY" dirty="0">
              <a:solidFill>
                <a:srgbClr val="000000"/>
              </a:solidFill>
              <a:latin typeface="Alexandria"/>
            </a:endParaRPr>
          </a:p>
          <a:p>
            <a:pPr marL="285750" indent="-285750">
              <a:buFont typeface="Arial" panose="020B0604020202020204" pitchFamily="34" charset="0"/>
              <a:buChar char="•"/>
            </a:pPr>
            <a:r>
              <a:rPr lang="en-MY" dirty="0">
                <a:solidFill>
                  <a:srgbClr val="000000"/>
                </a:solidFill>
                <a:latin typeface="Alexandria"/>
              </a:rPr>
              <a:t>For Z you can only use the remaining letter. (1 possible letter.)</a:t>
            </a:r>
          </a:p>
          <a:p>
            <a:pPr marL="285750" indent="-285750">
              <a:buFont typeface="Arial" panose="020B0604020202020204" pitchFamily="34" charset="0"/>
              <a:buChar char="•"/>
            </a:pPr>
            <a:endParaRPr lang="en-MY" dirty="0">
              <a:solidFill>
                <a:srgbClr val="000000"/>
              </a:solidFill>
              <a:latin typeface="Alexandria"/>
            </a:endParaRPr>
          </a:p>
          <a:p>
            <a:pPr marL="285750" indent="-285750">
              <a:buFont typeface="Arial" panose="020B0604020202020204" pitchFamily="34" charset="0"/>
              <a:buChar char="•"/>
            </a:pPr>
            <a:r>
              <a:rPr lang="en-MY" dirty="0">
                <a:solidFill>
                  <a:srgbClr val="000000"/>
                </a:solidFill>
                <a:latin typeface="Alexandria"/>
              </a:rPr>
              <a:t>The whole number of possible keys is 26×25×24×[...]×2×1=26! (The exclamation mark denotes the factorial of a number.)</a:t>
            </a:r>
            <a:endParaRPr lang="en-US" dirty="0">
              <a:solidFill>
                <a:srgbClr val="000000"/>
              </a:solidFill>
              <a:latin typeface="Alexandria"/>
            </a:endParaRPr>
          </a:p>
        </p:txBody>
      </p:sp>
      <p:sp>
        <p:nvSpPr>
          <p:cNvPr id="4" name="TextBox 3">
            <a:extLst>
              <a:ext uri="{FF2B5EF4-FFF2-40B4-BE49-F238E27FC236}">
                <a16:creationId xmlns:a16="http://schemas.microsoft.com/office/drawing/2014/main" id="{0045391C-25D6-0C74-B460-187FBB343B95}"/>
              </a:ext>
            </a:extLst>
          </p:cNvPr>
          <p:cNvSpPr txBox="1"/>
          <p:nvPr/>
        </p:nvSpPr>
        <p:spPr>
          <a:xfrm>
            <a:off x="2556727" y="660357"/>
            <a:ext cx="6615847" cy="369332"/>
          </a:xfrm>
          <a:prstGeom prst="rect">
            <a:avLst/>
          </a:prstGeom>
          <a:noFill/>
        </p:spPr>
        <p:txBody>
          <a:bodyPr wrap="square">
            <a:spAutoFit/>
          </a:bodyPr>
          <a:lstStyle/>
          <a:p>
            <a:r>
              <a:rPr lang="en-US" sz="1800" dirty="0">
                <a:solidFill>
                  <a:srgbClr val="000000"/>
                </a:solidFill>
                <a:latin typeface="Alexandria"/>
              </a:rPr>
              <a:t>Substitution Cipher - Monoalphabetic Cipher (cont.)</a:t>
            </a:r>
            <a:endParaRPr lang="en-US" dirty="0">
              <a:solidFill>
                <a:srgbClr val="000000"/>
              </a:solidFill>
              <a:latin typeface="Alexandria"/>
            </a:endParaRPr>
          </a:p>
        </p:txBody>
      </p:sp>
      <p:sp>
        <p:nvSpPr>
          <p:cNvPr id="9" name="TextBox 8">
            <a:extLst>
              <a:ext uri="{FF2B5EF4-FFF2-40B4-BE49-F238E27FC236}">
                <a16:creationId xmlns:a16="http://schemas.microsoft.com/office/drawing/2014/main" id="{DFB29AD8-0F95-8952-BFB0-BCF38635444F}"/>
              </a:ext>
            </a:extLst>
          </p:cNvPr>
          <p:cNvSpPr txBox="1"/>
          <p:nvPr/>
        </p:nvSpPr>
        <p:spPr>
          <a:xfrm>
            <a:off x="1072024" y="1938693"/>
            <a:ext cx="6096000" cy="461665"/>
          </a:xfrm>
          <a:prstGeom prst="rect">
            <a:avLst/>
          </a:prstGeom>
          <a:noFill/>
        </p:spPr>
        <p:txBody>
          <a:bodyPr wrap="square">
            <a:spAutoFit/>
          </a:bodyPr>
          <a:lstStyle/>
          <a:p>
            <a:r>
              <a:rPr lang="en-US" altLang="en-US" sz="2400" b="1" dirty="0">
                <a:solidFill>
                  <a:srgbClr val="000000"/>
                </a:solidFill>
                <a:latin typeface="Alexandria"/>
                <a:cs typeface="Times New Roman" panose="02020603050405020304" pitchFamily="18" charset="0"/>
              </a:rPr>
              <a:t>26! means </a:t>
            </a:r>
            <a:endParaRPr lang="en-US" sz="2400" b="1" dirty="0">
              <a:solidFill>
                <a:srgbClr val="000000"/>
              </a:solidFill>
              <a:latin typeface="Alexandria"/>
            </a:endParaRPr>
          </a:p>
        </p:txBody>
      </p:sp>
    </p:spTree>
    <p:extLst>
      <p:ext uri="{BB962C8B-B14F-4D97-AF65-F5344CB8AC3E}">
        <p14:creationId xmlns:p14="http://schemas.microsoft.com/office/powerpoint/2010/main" val="31668307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7" y="620750"/>
            <a:ext cx="6984277" cy="461665"/>
          </a:xfrm>
          <a:prstGeom prst="rect">
            <a:avLst/>
          </a:prstGeom>
          <a:noFill/>
        </p:spPr>
        <p:txBody>
          <a:bodyPr wrap="square">
            <a:spAutoFit/>
          </a:bodyPr>
          <a:lstStyle/>
          <a:p>
            <a:r>
              <a:rPr lang="en-US" sz="2400" dirty="0">
                <a:solidFill>
                  <a:srgbClr val="000000"/>
                </a:solidFill>
                <a:latin typeface="Alexandria"/>
              </a:rPr>
              <a:t>Substitution Cipher - Polyalphabetic Caesar Cipher</a:t>
            </a:r>
          </a:p>
        </p:txBody>
      </p:sp>
      <p:sp>
        <p:nvSpPr>
          <p:cNvPr id="9" name="TextBox 8">
            <a:extLst>
              <a:ext uri="{FF2B5EF4-FFF2-40B4-BE49-F238E27FC236}">
                <a16:creationId xmlns:a16="http://schemas.microsoft.com/office/drawing/2014/main" id="{E80C3F29-17B1-CC25-1D14-594E6833B759}"/>
              </a:ext>
            </a:extLst>
          </p:cNvPr>
          <p:cNvSpPr txBox="1"/>
          <p:nvPr/>
        </p:nvSpPr>
        <p:spPr>
          <a:xfrm>
            <a:off x="1318757" y="1963401"/>
            <a:ext cx="9228335" cy="390029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Developed by Blaise de </a:t>
            </a:r>
            <a:r>
              <a:rPr lang="en-US" altLang="en-US" dirty="0" err="1">
                <a:solidFill>
                  <a:srgbClr val="000000"/>
                </a:solidFill>
                <a:latin typeface="Alexandria"/>
                <a:cs typeface="Times New Roman" panose="02020603050405020304" pitchFamily="18" charset="0"/>
              </a:rPr>
              <a:t>Vigenere</a:t>
            </a:r>
            <a:r>
              <a:rPr lang="en-US" altLang="en-US" dirty="0">
                <a:solidFill>
                  <a:srgbClr val="000000"/>
                </a:solidFill>
                <a:latin typeface="Alexandria"/>
                <a:cs typeface="Times New Roman" panose="02020603050405020304" pitchFamily="18" charset="0"/>
              </a:rPr>
              <a:t>. Also,  called </a:t>
            </a:r>
            <a:r>
              <a:rPr lang="en-US" altLang="en-US" dirty="0" err="1">
                <a:solidFill>
                  <a:srgbClr val="000000"/>
                </a:solidFill>
                <a:latin typeface="Alexandria"/>
                <a:cs typeface="Times New Roman" panose="02020603050405020304" pitchFamily="18" charset="0"/>
              </a:rPr>
              <a:t>Vigenere</a:t>
            </a:r>
            <a:r>
              <a:rPr lang="en-US" altLang="en-US" dirty="0">
                <a:solidFill>
                  <a:srgbClr val="000000"/>
                </a:solidFill>
                <a:latin typeface="Alexandria"/>
                <a:cs typeface="Times New Roman" panose="02020603050405020304" pitchFamily="18" charset="0"/>
              </a:rPr>
              <a:t> cipher </a:t>
            </a:r>
          </a:p>
          <a:p>
            <a:pPr marL="285750" indent="-285750" algn="just">
              <a:lnSpc>
                <a:spcPct val="200000"/>
              </a:lnSpc>
              <a:buFont typeface="Arial" panose="020B0604020202020204" pitchFamily="34" charset="0"/>
              <a:buChar char="•"/>
            </a:pPr>
            <a:r>
              <a:rPr lang="en-MY" dirty="0" err="1">
                <a:solidFill>
                  <a:srgbClr val="000000"/>
                </a:solidFill>
                <a:latin typeface="Alexandria"/>
                <a:cs typeface="Times New Roman" panose="02020603050405020304" pitchFamily="18" charset="0"/>
              </a:rPr>
              <a:t>Vigenere</a:t>
            </a:r>
            <a:r>
              <a:rPr lang="en-MY" dirty="0">
                <a:solidFill>
                  <a:srgbClr val="000000"/>
                </a:solidFill>
                <a:latin typeface="Alexandria"/>
                <a:cs typeface="Times New Roman" panose="02020603050405020304" pitchFamily="18" charset="0"/>
              </a:rPr>
              <a:t> Cipher is a method of encrypting alphabetic text. </a:t>
            </a:r>
          </a:p>
          <a:p>
            <a:pPr marL="285750" indent="-285750" algn="just">
              <a:lnSpc>
                <a:spcPct val="200000"/>
              </a:lnSpc>
              <a:buFont typeface="Arial" panose="020B0604020202020204" pitchFamily="34" charset="0"/>
              <a:buChar char="•"/>
            </a:pPr>
            <a:r>
              <a:rPr lang="en-MY" dirty="0">
                <a:solidFill>
                  <a:srgbClr val="000000"/>
                </a:solidFill>
                <a:latin typeface="Alexandria"/>
                <a:cs typeface="Times New Roman" panose="02020603050405020304" pitchFamily="18" charset="0"/>
              </a:rPr>
              <a:t>It uses a simple form of polyalphabetic substitution. A polyalphabetic cipher is any cipher based on substitution, using multiple substitution alphabets.</a:t>
            </a:r>
          </a:p>
          <a:p>
            <a:pPr marL="285750" indent="-285750" algn="just">
              <a:lnSpc>
                <a:spcPct val="200000"/>
              </a:lnSpc>
              <a:buFont typeface="Arial" panose="020B0604020202020204" pitchFamily="34" charset="0"/>
              <a:buChar char="•"/>
            </a:pPr>
            <a:r>
              <a:rPr lang="en-MY" dirty="0">
                <a:solidFill>
                  <a:srgbClr val="000000"/>
                </a:solidFill>
                <a:latin typeface="Alexandria"/>
                <a:cs typeface="Times New Roman" panose="02020603050405020304" pitchFamily="18" charset="0"/>
              </a:rPr>
              <a:t> The encryption of the original text is done using the Vigenère square or Vigenère table.</a:t>
            </a:r>
            <a:endParaRPr lang="en-US" altLang="en-US" dirty="0">
              <a:solidFill>
                <a:srgbClr val="000000"/>
              </a:solidFill>
              <a:latin typeface="Alexandria"/>
              <a:cs typeface="Times New Roman" panose="02020603050405020304" pitchFamily="18" charset="0"/>
            </a:endParaRPr>
          </a:p>
          <a:p>
            <a:pPr marL="285750" lvl="1" indent="-285750" algn="just">
              <a:lnSpc>
                <a:spcPct val="200000"/>
              </a:lnSpc>
              <a:buFont typeface="Arial" panose="020B0604020202020204" pitchFamily="34" charset="0"/>
              <a:buChar char="•"/>
            </a:pPr>
            <a:endParaRPr lang="en-US" altLang="en-US" dirty="0">
              <a:solidFill>
                <a:srgbClr val="000000"/>
              </a:solidFill>
              <a:latin typeface="Alexandria"/>
              <a:cs typeface="Times New Roman" panose="02020603050405020304" pitchFamily="18" charset="0"/>
            </a:endParaRPr>
          </a:p>
          <a:p>
            <a:pPr marL="566738" lvl="1">
              <a:lnSpc>
                <a:spcPct val="150000"/>
              </a:lnSpc>
            </a:pPr>
            <a:endParaRPr lang="en-US" altLang="en-US" sz="1200" dirty="0">
              <a:solidFill>
                <a:srgbClr val="000000"/>
              </a:solidFill>
              <a:latin typeface="Alexandria"/>
            </a:endParaRPr>
          </a:p>
          <a:p>
            <a:pPr marL="566738" lvl="1">
              <a:lnSpc>
                <a:spcPct val="150000"/>
              </a:lnSpc>
            </a:pPr>
            <a:endParaRPr lang="en-US" altLang="en-US" sz="1000" dirty="0">
              <a:solidFill>
                <a:srgbClr val="000000"/>
              </a:solidFill>
              <a:latin typeface="Alexandria"/>
              <a:cs typeface="Times New Roman" panose="02020603050405020304" pitchFamily="18" charset="0"/>
            </a:endParaRPr>
          </a:p>
        </p:txBody>
      </p:sp>
      <p:sp>
        <p:nvSpPr>
          <p:cNvPr id="25" name="Slide Number Placeholder 24">
            <a:extLst>
              <a:ext uri="{FF2B5EF4-FFF2-40B4-BE49-F238E27FC236}">
                <a16:creationId xmlns:a16="http://schemas.microsoft.com/office/drawing/2014/main" id="{3262B6BF-90A0-4165-D92C-3050ECAFA081}"/>
              </a:ext>
            </a:extLst>
          </p:cNvPr>
          <p:cNvSpPr>
            <a:spLocks noGrp="1"/>
          </p:cNvSpPr>
          <p:nvPr>
            <p:ph type="sldNum" sz="quarter" idx="12"/>
          </p:nvPr>
        </p:nvSpPr>
        <p:spPr>
          <a:xfrm>
            <a:off x="8610600" y="6425174"/>
            <a:ext cx="2743200" cy="365125"/>
          </a:xfrm>
        </p:spPr>
        <p:txBody>
          <a:bodyPr/>
          <a:lstStyle/>
          <a:p>
            <a:fld id="{FDED41F8-FC0F-4085-8150-313B6CF05213}" type="slidenum">
              <a:rPr lang="en-US" smtClean="0">
                <a:solidFill>
                  <a:srgbClr val="000000"/>
                </a:solidFill>
                <a:latin typeface="Alexandria"/>
              </a:rPr>
              <a:t>16</a:t>
            </a:fld>
            <a:endParaRPr lang="en-US">
              <a:solidFill>
                <a:srgbClr val="000000"/>
              </a:solidFill>
              <a:latin typeface="Alexandria"/>
            </a:endParaRPr>
          </a:p>
        </p:txBody>
      </p:sp>
    </p:spTree>
    <p:extLst>
      <p:ext uri="{BB962C8B-B14F-4D97-AF65-F5344CB8AC3E}">
        <p14:creationId xmlns:p14="http://schemas.microsoft.com/office/powerpoint/2010/main" val="1434071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555C795-05EE-D698-295F-04A9954E990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17</a:t>
            </a:fld>
            <a:endParaRPr lang="en-US">
              <a:solidFill>
                <a:srgbClr val="000000"/>
              </a:solidFill>
              <a:latin typeface="Alexandria"/>
            </a:endParaRPr>
          </a:p>
        </p:txBody>
      </p:sp>
      <p:pic>
        <p:nvPicPr>
          <p:cNvPr id="4" name="Picture 3">
            <a:extLst>
              <a:ext uri="{FF2B5EF4-FFF2-40B4-BE49-F238E27FC236}">
                <a16:creationId xmlns:a16="http://schemas.microsoft.com/office/drawing/2014/main" id="{FE5FBCFE-5756-2EBA-C749-57CDF2D14F7B}"/>
              </a:ext>
            </a:extLst>
          </p:cNvPr>
          <p:cNvPicPr>
            <a:picLocks noChangeAspect="1"/>
          </p:cNvPicPr>
          <p:nvPr/>
        </p:nvPicPr>
        <p:blipFill>
          <a:blip r:embed="rId3"/>
          <a:stretch>
            <a:fillRect/>
          </a:stretch>
        </p:blipFill>
        <p:spPr>
          <a:xfrm>
            <a:off x="5643701" y="1608740"/>
            <a:ext cx="4255705" cy="4260693"/>
          </a:xfrm>
          <a:prstGeom prst="rect">
            <a:avLst/>
          </a:prstGeom>
        </p:spPr>
      </p:pic>
      <p:sp>
        <p:nvSpPr>
          <p:cNvPr id="5" name="TextBox 4">
            <a:extLst>
              <a:ext uri="{FF2B5EF4-FFF2-40B4-BE49-F238E27FC236}">
                <a16:creationId xmlns:a16="http://schemas.microsoft.com/office/drawing/2014/main" id="{BF2A0BA2-D666-B0EC-59B9-4AAFD0A02BB2}"/>
              </a:ext>
            </a:extLst>
          </p:cNvPr>
          <p:cNvSpPr txBox="1"/>
          <p:nvPr/>
        </p:nvSpPr>
        <p:spPr>
          <a:xfrm>
            <a:off x="1172750" y="2584925"/>
            <a:ext cx="3247698" cy="2308324"/>
          </a:xfrm>
          <a:prstGeom prst="rect">
            <a:avLst/>
          </a:prstGeom>
          <a:noFill/>
        </p:spPr>
        <p:txBody>
          <a:bodyPr wrap="square" rtlCol="0">
            <a:spAutoFit/>
          </a:bodyPr>
          <a:lstStyle/>
          <a:p>
            <a:r>
              <a:rPr lang="en-US" dirty="0">
                <a:solidFill>
                  <a:srgbClr val="000000"/>
                </a:solidFill>
                <a:latin typeface="Alexandria"/>
              </a:rPr>
              <a:t>Plaintext:    ATTACKATDAWN</a:t>
            </a:r>
          </a:p>
          <a:p>
            <a:r>
              <a:rPr lang="en-US" dirty="0">
                <a:solidFill>
                  <a:srgbClr val="000000"/>
                </a:solidFill>
                <a:latin typeface="Alexandria"/>
              </a:rPr>
              <a:t>Key: Lemon</a:t>
            </a:r>
          </a:p>
          <a:p>
            <a:r>
              <a:rPr lang="en-US" dirty="0">
                <a:solidFill>
                  <a:srgbClr val="000000"/>
                </a:solidFill>
                <a:latin typeface="Alexandria"/>
              </a:rPr>
              <a:t>Keystream: </a:t>
            </a:r>
            <a:r>
              <a:rPr lang="en-US" dirty="0" err="1">
                <a:solidFill>
                  <a:srgbClr val="000000"/>
                </a:solidFill>
                <a:latin typeface="Alexandria"/>
              </a:rPr>
              <a:t>lemonlemonle</a:t>
            </a:r>
            <a:endParaRPr lang="en-US" dirty="0">
              <a:solidFill>
                <a:srgbClr val="000000"/>
              </a:solidFill>
              <a:latin typeface="Alexandria"/>
            </a:endParaRPr>
          </a:p>
          <a:p>
            <a:endParaRPr lang="en-US" dirty="0">
              <a:solidFill>
                <a:srgbClr val="000000"/>
              </a:solidFill>
              <a:latin typeface="Alexandria"/>
            </a:endParaRPr>
          </a:p>
          <a:p>
            <a:r>
              <a:rPr lang="en-US" dirty="0">
                <a:solidFill>
                  <a:srgbClr val="000000"/>
                </a:solidFill>
                <a:latin typeface="Alexandria"/>
              </a:rPr>
              <a:t>Cipher text:</a:t>
            </a:r>
          </a:p>
          <a:p>
            <a:r>
              <a:rPr lang="en-US" dirty="0">
                <a:solidFill>
                  <a:srgbClr val="000000"/>
                </a:solidFill>
                <a:latin typeface="Alexandria"/>
              </a:rPr>
              <a:t>LXFOPVEFRNHR</a:t>
            </a:r>
          </a:p>
          <a:p>
            <a:endParaRPr lang="en-US" dirty="0">
              <a:solidFill>
                <a:srgbClr val="000000"/>
              </a:solidFill>
              <a:latin typeface="Alexandria"/>
            </a:endParaRPr>
          </a:p>
          <a:p>
            <a:endParaRPr lang="en-US" dirty="0">
              <a:solidFill>
                <a:srgbClr val="000000"/>
              </a:solidFill>
              <a:latin typeface="Alexandria"/>
            </a:endParaRPr>
          </a:p>
        </p:txBody>
      </p:sp>
      <p:sp>
        <p:nvSpPr>
          <p:cNvPr id="7" name="TextBox 6">
            <a:extLst>
              <a:ext uri="{FF2B5EF4-FFF2-40B4-BE49-F238E27FC236}">
                <a16:creationId xmlns:a16="http://schemas.microsoft.com/office/drawing/2014/main" id="{E2CA26E9-DB39-C9D5-EFF3-D172B08C8943}"/>
              </a:ext>
            </a:extLst>
          </p:cNvPr>
          <p:cNvSpPr txBox="1"/>
          <p:nvPr/>
        </p:nvSpPr>
        <p:spPr>
          <a:xfrm>
            <a:off x="5846287" y="5837881"/>
            <a:ext cx="6096000" cy="369332"/>
          </a:xfrm>
          <a:prstGeom prst="rect">
            <a:avLst/>
          </a:prstGeom>
          <a:noFill/>
        </p:spPr>
        <p:txBody>
          <a:bodyPr wrap="square">
            <a:spAutoFit/>
          </a:bodyPr>
          <a:lstStyle/>
          <a:p>
            <a:r>
              <a:rPr lang="en-MY" dirty="0">
                <a:solidFill>
                  <a:srgbClr val="000000"/>
                </a:solidFill>
                <a:latin typeface="Alexandria"/>
                <a:cs typeface="Times New Roman" panose="02020603050405020304" pitchFamily="18" charset="0"/>
              </a:rPr>
              <a:t>Vigenère square or Vigenère table</a:t>
            </a:r>
            <a:endParaRPr lang="en-US" dirty="0">
              <a:solidFill>
                <a:srgbClr val="000000"/>
              </a:solidFill>
              <a:latin typeface="Alexandria"/>
            </a:endParaRPr>
          </a:p>
        </p:txBody>
      </p:sp>
      <p:sp>
        <p:nvSpPr>
          <p:cNvPr id="6" name="TextBox 5">
            <a:extLst>
              <a:ext uri="{FF2B5EF4-FFF2-40B4-BE49-F238E27FC236}">
                <a16:creationId xmlns:a16="http://schemas.microsoft.com/office/drawing/2014/main" id="{B7051CE2-1009-2158-C2DB-FD433680B773}"/>
              </a:ext>
            </a:extLst>
          </p:cNvPr>
          <p:cNvSpPr txBox="1"/>
          <p:nvPr/>
        </p:nvSpPr>
        <p:spPr>
          <a:xfrm>
            <a:off x="1251268" y="2049204"/>
            <a:ext cx="6432330" cy="369332"/>
          </a:xfrm>
          <a:prstGeom prst="rect">
            <a:avLst/>
          </a:prstGeom>
          <a:noFill/>
        </p:spPr>
        <p:txBody>
          <a:bodyPr wrap="square">
            <a:spAutoFit/>
          </a:bodyPr>
          <a:lstStyle/>
          <a:p>
            <a:r>
              <a:rPr lang="en-MY" b="1" u="sng" dirty="0">
                <a:solidFill>
                  <a:srgbClr val="000000"/>
                </a:solidFill>
                <a:latin typeface="Alexandria"/>
              </a:rPr>
              <a:t>Encryption</a:t>
            </a:r>
            <a:endParaRPr lang="en-US" b="1" u="sng" dirty="0">
              <a:solidFill>
                <a:srgbClr val="000000"/>
              </a:solidFill>
              <a:latin typeface="Alexandria"/>
            </a:endParaRPr>
          </a:p>
        </p:txBody>
      </p:sp>
      <p:sp>
        <p:nvSpPr>
          <p:cNvPr id="13" name="TextBox 12">
            <a:extLst>
              <a:ext uri="{FF2B5EF4-FFF2-40B4-BE49-F238E27FC236}">
                <a16:creationId xmlns:a16="http://schemas.microsoft.com/office/drawing/2014/main" id="{52CF91D7-8A9C-6039-48D8-1284F934E4FB}"/>
              </a:ext>
            </a:extLst>
          </p:cNvPr>
          <p:cNvSpPr txBox="1"/>
          <p:nvPr/>
        </p:nvSpPr>
        <p:spPr>
          <a:xfrm>
            <a:off x="2372619" y="455074"/>
            <a:ext cx="6521668" cy="830997"/>
          </a:xfrm>
          <a:prstGeom prst="rect">
            <a:avLst/>
          </a:prstGeom>
          <a:noFill/>
        </p:spPr>
        <p:txBody>
          <a:bodyPr wrap="square">
            <a:spAutoFit/>
          </a:bodyPr>
          <a:lstStyle/>
          <a:p>
            <a:r>
              <a:rPr lang="en-US" sz="2400" dirty="0">
                <a:solidFill>
                  <a:srgbClr val="000000"/>
                </a:solidFill>
                <a:latin typeface="Alexandria"/>
              </a:rPr>
              <a:t>Substitution Cipher - Polyalphabetic Caesar Cipher (cont.)</a:t>
            </a:r>
          </a:p>
        </p:txBody>
      </p:sp>
      <p:sp>
        <p:nvSpPr>
          <p:cNvPr id="16" name="TextBox 15">
            <a:extLst>
              <a:ext uri="{FF2B5EF4-FFF2-40B4-BE49-F238E27FC236}">
                <a16:creationId xmlns:a16="http://schemas.microsoft.com/office/drawing/2014/main" id="{65E69FB6-23FE-D53E-366D-BE1F2539559F}"/>
              </a:ext>
            </a:extLst>
          </p:cNvPr>
          <p:cNvSpPr txBox="1"/>
          <p:nvPr/>
        </p:nvSpPr>
        <p:spPr>
          <a:xfrm>
            <a:off x="7207089" y="1362519"/>
            <a:ext cx="1522831" cy="246221"/>
          </a:xfrm>
          <a:prstGeom prst="rect">
            <a:avLst/>
          </a:prstGeom>
          <a:noFill/>
        </p:spPr>
        <p:txBody>
          <a:bodyPr wrap="square" rtlCol="0">
            <a:spAutoFit/>
          </a:bodyPr>
          <a:lstStyle/>
          <a:p>
            <a:r>
              <a:rPr lang="en-US" sz="1000" b="1" dirty="0">
                <a:solidFill>
                  <a:srgbClr val="000000"/>
                </a:solidFill>
                <a:latin typeface="Alexandria"/>
              </a:rPr>
              <a:t>Plain text</a:t>
            </a:r>
          </a:p>
        </p:txBody>
      </p:sp>
      <p:sp>
        <p:nvSpPr>
          <p:cNvPr id="17" name="TextBox 16">
            <a:extLst>
              <a:ext uri="{FF2B5EF4-FFF2-40B4-BE49-F238E27FC236}">
                <a16:creationId xmlns:a16="http://schemas.microsoft.com/office/drawing/2014/main" id="{0321DFCC-0F50-0409-8E88-59D6ACE1FD07}"/>
              </a:ext>
            </a:extLst>
          </p:cNvPr>
          <p:cNvSpPr txBox="1"/>
          <p:nvPr/>
        </p:nvSpPr>
        <p:spPr>
          <a:xfrm rot="16200000">
            <a:off x="4524750" y="2854561"/>
            <a:ext cx="1522831" cy="246221"/>
          </a:xfrm>
          <a:prstGeom prst="rect">
            <a:avLst/>
          </a:prstGeom>
          <a:noFill/>
        </p:spPr>
        <p:txBody>
          <a:bodyPr wrap="square" rtlCol="0">
            <a:spAutoFit/>
          </a:bodyPr>
          <a:lstStyle/>
          <a:p>
            <a:r>
              <a:rPr lang="en-US" sz="1000" b="1" dirty="0">
                <a:solidFill>
                  <a:srgbClr val="000000"/>
                </a:solidFill>
                <a:latin typeface="Alexandria"/>
              </a:rPr>
              <a:t>Key</a:t>
            </a:r>
          </a:p>
        </p:txBody>
      </p:sp>
    </p:spTree>
    <p:extLst>
      <p:ext uri="{BB962C8B-B14F-4D97-AF65-F5344CB8AC3E}">
        <p14:creationId xmlns:p14="http://schemas.microsoft.com/office/powerpoint/2010/main" val="4163434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555C795-05EE-D698-295F-04A9954E990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18</a:t>
            </a:fld>
            <a:endParaRPr lang="en-US">
              <a:solidFill>
                <a:srgbClr val="000000"/>
              </a:solidFill>
              <a:latin typeface="Alexandria"/>
            </a:endParaRPr>
          </a:p>
        </p:txBody>
      </p:sp>
      <p:pic>
        <p:nvPicPr>
          <p:cNvPr id="4" name="Picture 3">
            <a:extLst>
              <a:ext uri="{FF2B5EF4-FFF2-40B4-BE49-F238E27FC236}">
                <a16:creationId xmlns:a16="http://schemas.microsoft.com/office/drawing/2014/main" id="{FE5FBCFE-5756-2EBA-C749-57CDF2D14F7B}"/>
              </a:ext>
            </a:extLst>
          </p:cNvPr>
          <p:cNvPicPr>
            <a:picLocks noChangeAspect="1"/>
          </p:cNvPicPr>
          <p:nvPr/>
        </p:nvPicPr>
        <p:blipFill>
          <a:blip r:embed="rId3"/>
          <a:stretch>
            <a:fillRect/>
          </a:stretch>
        </p:blipFill>
        <p:spPr>
          <a:xfrm>
            <a:off x="5244892" y="1346601"/>
            <a:ext cx="4277509" cy="4282523"/>
          </a:xfrm>
          <a:prstGeom prst="rect">
            <a:avLst/>
          </a:prstGeom>
        </p:spPr>
      </p:pic>
      <p:sp>
        <p:nvSpPr>
          <p:cNvPr id="5" name="TextBox 4">
            <a:extLst>
              <a:ext uri="{FF2B5EF4-FFF2-40B4-BE49-F238E27FC236}">
                <a16:creationId xmlns:a16="http://schemas.microsoft.com/office/drawing/2014/main" id="{BF2A0BA2-D666-B0EC-59B9-4AAFD0A02BB2}"/>
              </a:ext>
            </a:extLst>
          </p:cNvPr>
          <p:cNvSpPr txBox="1"/>
          <p:nvPr/>
        </p:nvSpPr>
        <p:spPr>
          <a:xfrm>
            <a:off x="877729" y="2427426"/>
            <a:ext cx="4603531" cy="2862322"/>
          </a:xfrm>
          <a:prstGeom prst="rect">
            <a:avLst/>
          </a:prstGeom>
          <a:noFill/>
        </p:spPr>
        <p:txBody>
          <a:bodyPr wrap="square" rtlCol="0">
            <a:spAutoFit/>
          </a:bodyPr>
          <a:lstStyle/>
          <a:p>
            <a:endParaRPr lang="en-US" dirty="0">
              <a:solidFill>
                <a:srgbClr val="000000"/>
              </a:solidFill>
              <a:latin typeface="Alexandria"/>
            </a:endParaRPr>
          </a:p>
          <a:p>
            <a:r>
              <a:rPr lang="en-US" dirty="0">
                <a:solidFill>
                  <a:srgbClr val="000000"/>
                </a:solidFill>
                <a:latin typeface="Alexandria"/>
              </a:rPr>
              <a:t>Key: Lemon</a:t>
            </a:r>
          </a:p>
          <a:p>
            <a:endParaRPr lang="en-US" dirty="0">
              <a:solidFill>
                <a:srgbClr val="000000"/>
              </a:solidFill>
              <a:latin typeface="Alexandria"/>
            </a:endParaRPr>
          </a:p>
          <a:p>
            <a:r>
              <a:rPr lang="en-US" dirty="0">
                <a:solidFill>
                  <a:srgbClr val="000000"/>
                </a:solidFill>
                <a:latin typeface="Alexandria"/>
              </a:rPr>
              <a:t>Cipher text:</a:t>
            </a:r>
          </a:p>
          <a:p>
            <a:endParaRPr lang="en-US" dirty="0">
              <a:solidFill>
                <a:srgbClr val="000000"/>
              </a:solidFill>
              <a:latin typeface="Alexandria"/>
            </a:endParaRPr>
          </a:p>
          <a:p>
            <a:r>
              <a:rPr lang="en-US" dirty="0">
                <a:solidFill>
                  <a:srgbClr val="000000"/>
                </a:solidFill>
                <a:latin typeface="Alexandria"/>
              </a:rPr>
              <a:t>LXFOPVEFRNHR</a:t>
            </a:r>
          </a:p>
          <a:p>
            <a:r>
              <a:rPr lang="en-US" dirty="0">
                <a:solidFill>
                  <a:srgbClr val="000000"/>
                </a:solidFill>
                <a:latin typeface="Alexandria"/>
              </a:rPr>
              <a:t>Keystream: </a:t>
            </a:r>
            <a:r>
              <a:rPr lang="en-US" dirty="0" err="1">
                <a:solidFill>
                  <a:srgbClr val="000000"/>
                </a:solidFill>
                <a:latin typeface="Alexandria"/>
              </a:rPr>
              <a:t>lemonlemonle</a:t>
            </a:r>
            <a:endParaRPr lang="en-US" dirty="0">
              <a:solidFill>
                <a:srgbClr val="000000"/>
              </a:solidFill>
              <a:latin typeface="Alexandria"/>
            </a:endParaRPr>
          </a:p>
          <a:p>
            <a:endParaRPr lang="en-US" dirty="0">
              <a:solidFill>
                <a:srgbClr val="000000"/>
              </a:solidFill>
              <a:latin typeface="Alexandria"/>
            </a:endParaRPr>
          </a:p>
          <a:p>
            <a:r>
              <a:rPr lang="en-US" dirty="0">
                <a:solidFill>
                  <a:srgbClr val="000000"/>
                </a:solidFill>
                <a:latin typeface="Alexandria"/>
              </a:rPr>
              <a:t>Plaintext: ATTACKATDAWN</a:t>
            </a:r>
          </a:p>
          <a:p>
            <a:endParaRPr lang="en-US" dirty="0">
              <a:solidFill>
                <a:srgbClr val="000000"/>
              </a:solidFill>
              <a:latin typeface="Alexandria"/>
            </a:endParaRPr>
          </a:p>
        </p:txBody>
      </p:sp>
      <p:sp>
        <p:nvSpPr>
          <p:cNvPr id="7" name="TextBox 6">
            <a:extLst>
              <a:ext uri="{FF2B5EF4-FFF2-40B4-BE49-F238E27FC236}">
                <a16:creationId xmlns:a16="http://schemas.microsoft.com/office/drawing/2014/main" id="{E2CA26E9-DB39-C9D5-EFF3-D172B08C8943}"/>
              </a:ext>
            </a:extLst>
          </p:cNvPr>
          <p:cNvSpPr txBox="1"/>
          <p:nvPr/>
        </p:nvSpPr>
        <p:spPr>
          <a:xfrm>
            <a:off x="5807166" y="5610224"/>
            <a:ext cx="6096000" cy="369332"/>
          </a:xfrm>
          <a:prstGeom prst="rect">
            <a:avLst/>
          </a:prstGeom>
          <a:noFill/>
        </p:spPr>
        <p:txBody>
          <a:bodyPr wrap="square">
            <a:spAutoFit/>
          </a:bodyPr>
          <a:lstStyle/>
          <a:p>
            <a:r>
              <a:rPr lang="en-MY" dirty="0">
                <a:solidFill>
                  <a:srgbClr val="000000"/>
                </a:solidFill>
                <a:latin typeface="Alexandria"/>
                <a:cs typeface="Times New Roman" panose="02020603050405020304" pitchFamily="18" charset="0"/>
              </a:rPr>
              <a:t>Vigenère square or Vigenère table</a:t>
            </a:r>
            <a:endParaRPr lang="en-US" dirty="0">
              <a:solidFill>
                <a:srgbClr val="000000"/>
              </a:solidFill>
              <a:latin typeface="Alexandria"/>
            </a:endParaRPr>
          </a:p>
        </p:txBody>
      </p:sp>
      <p:sp>
        <p:nvSpPr>
          <p:cNvPr id="6" name="TextBox 5">
            <a:extLst>
              <a:ext uri="{FF2B5EF4-FFF2-40B4-BE49-F238E27FC236}">
                <a16:creationId xmlns:a16="http://schemas.microsoft.com/office/drawing/2014/main" id="{B7051CE2-1009-2158-C2DB-FD433680B773}"/>
              </a:ext>
            </a:extLst>
          </p:cNvPr>
          <p:cNvSpPr txBox="1"/>
          <p:nvPr/>
        </p:nvSpPr>
        <p:spPr>
          <a:xfrm>
            <a:off x="951316" y="2005859"/>
            <a:ext cx="6432330" cy="369332"/>
          </a:xfrm>
          <a:prstGeom prst="rect">
            <a:avLst/>
          </a:prstGeom>
          <a:noFill/>
        </p:spPr>
        <p:txBody>
          <a:bodyPr wrap="square">
            <a:spAutoFit/>
          </a:bodyPr>
          <a:lstStyle/>
          <a:p>
            <a:r>
              <a:rPr lang="en-MY" b="1" u="sng" dirty="0">
                <a:solidFill>
                  <a:srgbClr val="000000"/>
                </a:solidFill>
                <a:latin typeface="Alexandria"/>
              </a:rPr>
              <a:t>Decryption</a:t>
            </a:r>
            <a:endParaRPr lang="en-US" b="1" u="sng" dirty="0">
              <a:solidFill>
                <a:srgbClr val="000000"/>
              </a:solidFill>
              <a:latin typeface="Alexandria"/>
            </a:endParaRPr>
          </a:p>
        </p:txBody>
      </p:sp>
      <p:sp>
        <p:nvSpPr>
          <p:cNvPr id="10" name="TextBox 9">
            <a:extLst>
              <a:ext uri="{FF2B5EF4-FFF2-40B4-BE49-F238E27FC236}">
                <a16:creationId xmlns:a16="http://schemas.microsoft.com/office/drawing/2014/main" id="{6E9B06ED-0E2D-11CA-DBB1-C29B7A099D05}"/>
              </a:ext>
            </a:extLst>
          </p:cNvPr>
          <p:cNvSpPr txBox="1"/>
          <p:nvPr/>
        </p:nvSpPr>
        <p:spPr>
          <a:xfrm>
            <a:off x="2370284" y="646093"/>
            <a:ext cx="6484882" cy="369332"/>
          </a:xfrm>
          <a:prstGeom prst="rect">
            <a:avLst/>
          </a:prstGeom>
          <a:noFill/>
        </p:spPr>
        <p:txBody>
          <a:bodyPr wrap="square">
            <a:spAutoFit/>
          </a:bodyPr>
          <a:lstStyle/>
          <a:p>
            <a:r>
              <a:rPr lang="en-US" sz="1800" dirty="0">
                <a:solidFill>
                  <a:srgbClr val="000000"/>
                </a:solidFill>
                <a:latin typeface="Alexandria"/>
              </a:rPr>
              <a:t>Substitution Cipher - Polyalphabetic Caesar Cipher (cont</a:t>
            </a:r>
            <a:r>
              <a:rPr lang="en-US" dirty="0">
                <a:solidFill>
                  <a:srgbClr val="000000"/>
                </a:solidFill>
                <a:latin typeface="Alexandria"/>
              </a:rPr>
              <a:t>.</a:t>
            </a:r>
            <a:r>
              <a:rPr lang="en-US" sz="1800" dirty="0">
                <a:solidFill>
                  <a:srgbClr val="000000"/>
                </a:solidFill>
                <a:latin typeface="Alexandria"/>
              </a:rPr>
              <a:t>)</a:t>
            </a:r>
          </a:p>
        </p:txBody>
      </p:sp>
      <p:sp>
        <p:nvSpPr>
          <p:cNvPr id="13" name="TextBox 12">
            <a:extLst>
              <a:ext uri="{FF2B5EF4-FFF2-40B4-BE49-F238E27FC236}">
                <a16:creationId xmlns:a16="http://schemas.microsoft.com/office/drawing/2014/main" id="{56EFC1AE-1C1B-CC35-885D-AD6F302C8F14}"/>
              </a:ext>
            </a:extLst>
          </p:cNvPr>
          <p:cNvSpPr txBox="1"/>
          <p:nvPr/>
        </p:nvSpPr>
        <p:spPr>
          <a:xfrm rot="16200000">
            <a:off x="4339026" y="2869590"/>
            <a:ext cx="1522831" cy="246221"/>
          </a:xfrm>
          <a:prstGeom prst="rect">
            <a:avLst/>
          </a:prstGeom>
          <a:noFill/>
        </p:spPr>
        <p:txBody>
          <a:bodyPr wrap="square" rtlCol="0">
            <a:spAutoFit/>
          </a:bodyPr>
          <a:lstStyle/>
          <a:p>
            <a:r>
              <a:rPr lang="en-US" sz="1000" b="1" dirty="0">
                <a:solidFill>
                  <a:srgbClr val="000000"/>
                </a:solidFill>
                <a:latin typeface="Alexandria"/>
              </a:rPr>
              <a:t>Key</a:t>
            </a:r>
          </a:p>
        </p:txBody>
      </p:sp>
      <p:sp>
        <p:nvSpPr>
          <p:cNvPr id="14" name="TextBox 13">
            <a:extLst>
              <a:ext uri="{FF2B5EF4-FFF2-40B4-BE49-F238E27FC236}">
                <a16:creationId xmlns:a16="http://schemas.microsoft.com/office/drawing/2014/main" id="{8560D6B8-AF9C-416F-A485-08C4D1E36709}"/>
              </a:ext>
            </a:extLst>
          </p:cNvPr>
          <p:cNvSpPr txBox="1"/>
          <p:nvPr/>
        </p:nvSpPr>
        <p:spPr>
          <a:xfrm>
            <a:off x="7418845" y="1242130"/>
            <a:ext cx="1522831" cy="246221"/>
          </a:xfrm>
          <a:prstGeom prst="rect">
            <a:avLst/>
          </a:prstGeom>
          <a:noFill/>
        </p:spPr>
        <p:txBody>
          <a:bodyPr wrap="square" rtlCol="0">
            <a:spAutoFit/>
          </a:bodyPr>
          <a:lstStyle/>
          <a:p>
            <a:r>
              <a:rPr lang="en-US" sz="1000" b="1" dirty="0">
                <a:solidFill>
                  <a:srgbClr val="000000"/>
                </a:solidFill>
                <a:latin typeface="Alexandria"/>
              </a:rPr>
              <a:t>Plain text</a:t>
            </a:r>
          </a:p>
        </p:txBody>
      </p:sp>
    </p:spTree>
    <p:extLst>
      <p:ext uri="{BB962C8B-B14F-4D97-AF65-F5344CB8AC3E}">
        <p14:creationId xmlns:p14="http://schemas.microsoft.com/office/powerpoint/2010/main" val="3439609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Symmetric Encryption - Limitations</a:t>
            </a:r>
          </a:p>
        </p:txBody>
      </p:sp>
      <p:sp>
        <p:nvSpPr>
          <p:cNvPr id="9" name="TextBox 8">
            <a:extLst>
              <a:ext uri="{FF2B5EF4-FFF2-40B4-BE49-F238E27FC236}">
                <a16:creationId xmlns:a16="http://schemas.microsoft.com/office/drawing/2014/main" id="{3DF5BB49-361A-28F5-B20A-AF09DCBDA37A}"/>
              </a:ext>
            </a:extLst>
          </p:cNvPr>
          <p:cNvSpPr txBox="1"/>
          <p:nvPr/>
        </p:nvSpPr>
        <p:spPr>
          <a:xfrm>
            <a:off x="1349580" y="2671725"/>
            <a:ext cx="9724362" cy="2230739"/>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Any exposure to the secret key compromises the secrecy of the ciphertext.</a:t>
            </a:r>
          </a:p>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 key needs to be delivered to the recipient of the coded message for it to be decrypted.</a:t>
            </a:r>
          </a:p>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Potential for eavesdropping attack during transmission of key.</a:t>
            </a:r>
          </a:p>
          <a:p>
            <a:pPr marL="1100138" lvl="1" indent="-533400" algn="just">
              <a:lnSpc>
                <a:spcPct val="200000"/>
              </a:lnSpc>
              <a:buFont typeface="Arial" panose="020B0604020202020204" pitchFamily="34" charset="0"/>
              <a:buChar char="•"/>
            </a:pPr>
            <a:endParaRPr lang="en-US" altLang="en-US" dirty="0">
              <a:solidFill>
                <a:srgbClr val="000000"/>
              </a:solidFill>
              <a:latin typeface="Alexandria"/>
              <a:cs typeface="Times New Roman" panose="02020603050405020304" pitchFamily="18" charset="0"/>
            </a:endParaRPr>
          </a:p>
        </p:txBody>
      </p:sp>
      <p:sp>
        <p:nvSpPr>
          <p:cNvPr id="11" name="Slide Number Placeholder 10">
            <a:extLst>
              <a:ext uri="{FF2B5EF4-FFF2-40B4-BE49-F238E27FC236}">
                <a16:creationId xmlns:a16="http://schemas.microsoft.com/office/drawing/2014/main" id="{69BFCE94-9D12-B0EE-44E0-3D9D94CBA9D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19</a:t>
            </a:fld>
            <a:endParaRPr lang="en-US">
              <a:solidFill>
                <a:srgbClr val="000000"/>
              </a:solidFill>
              <a:latin typeface="Alexandria"/>
            </a:endParaRPr>
          </a:p>
        </p:txBody>
      </p:sp>
    </p:spTree>
    <p:extLst>
      <p:ext uri="{BB962C8B-B14F-4D97-AF65-F5344CB8AC3E}">
        <p14:creationId xmlns:p14="http://schemas.microsoft.com/office/powerpoint/2010/main" val="1504135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578A07E-4418-7053-A5FE-CEBFE22EFD00}"/>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Encryption - Asymmetric Algorithms</a:t>
            </a:r>
          </a:p>
        </p:txBody>
      </p:sp>
      <p:sp>
        <p:nvSpPr>
          <p:cNvPr id="30" name="TextBox 29">
            <a:extLst>
              <a:ext uri="{FF2B5EF4-FFF2-40B4-BE49-F238E27FC236}">
                <a16:creationId xmlns:a16="http://schemas.microsoft.com/office/drawing/2014/main" id="{6882C698-721E-A214-BB4A-A58923B9E5BB}"/>
              </a:ext>
            </a:extLst>
          </p:cNvPr>
          <p:cNvSpPr txBox="1"/>
          <p:nvPr/>
        </p:nvSpPr>
        <p:spPr>
          <a:xfrm>
            <a:off x="681405" y="1863983"/>
            <a:ext cx="8732520" cy="254236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Uses a pair of keys for encryption</a:t>
            </a:r>
          </a:p>
          <a:p>
            <a:pPr marL="852488" lvl="1" indent="-285750" algn="just">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Public key for encryption</a:t>
            </a:r>
          </a:p>
          <a:p>
            <a:pPr marL="852488" lvl="1" indent="-285750" algn="just">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Private key for decryption</a:t>
            </a:r>
          </a:p>
          <a:p>
            <a:pPr marL="285750" indent="-285750" algn="just">
              <a:lnSpc>
                <a:spcPct val="15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Messages encoded using the public key can only be decoded by the private key</a:t>
            </a:r>
          </a:p>
          <a:p>
            <a:pPr marL="1100138" lvl="1" indent="-533400" algn="just">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Secret transmission of key for decryption is not required</a:t>
            </a:r>
          </a:p>
          <a:p>
            <a:pPr marL="1100138" lvl="1" indent="-533400" algn="just">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Every entity can generate a key pair and release its public key</a:t>
            </a:r>
          </a:p>
        </p:txBody>
      </p:sp>
      <p:sp>
        <p:nvSpPr>
          <p:cNvPr id="32" name="AutoShape 6">
            <a:extLst>
              <a:ext uri="{FF2B5EF4-FFF2-40B4-BE49-F238E27FC236}">
                <a16:creationId xmlns:a16="http://schemas.microsoft.com/office/drawing/2014/main" id="{03D22B76-060E-EA4F-4FEA-616EE3EC01E2}"/>
              </a:ext>
            </a:extLst>
          </p:cNvPr>
          <p:cNvSpPr>
            <a:spLocks noChangeArrowheads="1"/>
          </p:cNvSpPr>
          <p:nvPr/>
        </p:nvSpPr>
        <p:spPr bwMode="auto">
          <a:xfrm>
            <a:off x="2583650" y="4469017"/>
            <a:ext cx="914400" cy="990600"/>
          </a:xfrm>
          <a:prstGeom prst="foldedCorner">
            <a:avLst>
              <a:gd name="adj" fmla="val 12500"/>
            </a:avLst>
          </a:prstGeom>
          <a:solidFill>
            <a:schemeClr val="bg1">
              <a:lumMod val="95000"/>
            </a:schemeClr>
          </a:solidFill>
          <a:ln w="6350">
            <a:noFill/>
            <a:round/>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en-US" sz="1200" dirty="0">
                <a:solidFill>
                  <a:srgbClr val="000000"/>
                </a:solidFill>
                <a:latin typeface="Alexandria"/>
              </a:rPr>
              <a:t>Plain Text</a:t>
            </a:r>
          </a:p>
        </p:txBody>
      </p:sp>
      <p:sp>
        <p:nvSpPr>
          <p:cNvPr id="34" name="AutoShape 8">
            <a:extLst>
              <a:ext uri="{FF2B5EF4-FFF2-40B4-BE49-F238E27FC236}">
                <a16:creationId xmlns:a16="http://schemas.microsoft.com/office/drawing/2014/main" id="{B60D2EE5-EB77-DEB8-4E80-6BC7F7DAD870}"/>
              </a:ext>
            </a:extLst>
          </p:cNvPr>
          <p:cNvSpPr>
            <a:spLocks noChangeArrowheads="1"/>
          </p:cNvSpPr>
          <p:nvPr/>
        </p:nvSpPr>
        <p:spPr bwMode="auto">
          <a:xfrm>
            <a:off x="4042562" y="4430917"/>
            <a:ext cx="1143000" cy="1066800"/>
          </a:xfrm>
          <a:prstGeom prst="cube">
            <a:avLst>
              <a:gd name="adj" fmla="val 15181"/>
            </a:avLst>
          </a:prstGeom>
          <a:solidFill>
            <a:schemeClr val="bg1">
              <a:lumMod val="95000"/>
            </a:schemeClr>
          </a:solidFill>
          <a:ln w="6350">
            <a:noFill/>
            <a:miter lim="800000"/>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US" altLang="en-US" sz="1200" dirty="0">
              <a:solidFill>
                <a:srgbClr val="000000"/>
              </a:solidFill>
              <a:latin typeface="Alexandria"/>
            </a:endParaRPr>
          </a:p>
          <a:p>
            <a:pPr algn="ctr" eaLnBrk="1" hangingPunct="1">
              <a:buFontTx/>
              <a:buNone/>
            </a:pPr>
            <a:r>
              <a:rPr lang="en-US" altLang="en-US" sz="1200" dirty="0">
                <a:solidFill>
                  <a:srgbClr val="000000"/>
                </a:solidFill>
                <a:latin typeface="Alexandria"/>
              </a:rPr>
              <a:t>Cipher</a:t>
            </a:r>
          </a:p>
          <a:p>
            <a:pPr algn="ctr" eaLnBrk="1" hangingPunct="1">
              <a:buFontTx/>
              <a:buNone/>
            </a:pPr>
            <a:endParaRPr lang="en-US" altLang="en-US" sz="1200" dirty="0">
              <a:solidFill>
                <a:srgbClr val="000000"/>
              </a:solidFill>
              <a:latin typeface="Alexandria"/>
            </a:endParaRPr>
          </a:p>
        </p:txBody>
      </p:sp>
      <p:sp>
        <p:nvSpPr>
          <p:cNvPr id="35" name="Line 9">
            <a:extLst>
              <a:ext uri="{FF2B5EF4-FFF2-40B4-BE49-F238E27FC236}">
                <a16:creationId xmlns:a16="http://schemas.microsoft.com/office/drawing/2014/main" id="{5C5443E0-4364-63FD-03C7-335EC52193AD}"/>
              </a:ext>
            </a:extLst>
          </p:cNvPr>
          <p:cNvSpPr>
            <a:spLocks noChangeShapeType="1"/>
          </p:cNvSpPr>
          <p:nvPr/>
        </p:nvSpPr>
        <p:spPr bwMode="auto">
          <a:xfrm flipH="1" flipV="1">
            <a:off x="4615650" y="5497714"/>
            <a:ext cx="9688" cy="416163"/>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36" name="Line 10">
            <a:extLst>
              <a:ext uri="{FF2B5EF4-FFF2-40B4-BE49-F238E27FC236}">
                <a16:creationId xmlns:a16="http://schemas.microsoft.com/office/drawing/2014/main" id="{FA099E60-B64E-B84B-3E80-88D8D0C39EB8}"/>
              </a:ext>
            </a:extLst>
          </p:cNvPr>
          <p:cNvSpPr>
            <a:spLocks noChangeShapeType="1"/>
          </p:cNvSpPr>
          <p:nvPr/>
        </p:nvSpPr>
        <p:spPr bwMode="auto">
          <a:xfrm rot="16200000">
            <a:off x="3764750" y="4697617"/>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37" name="Line 11">
            <a:extLst>
              <a:ext uri="{FF2B5EF4-FFF2-40B4-BE49-F238E27FC236}">
                <a16:creationId xmlns:a16="http://schemas.microsoft.com/office/drawing/2014/main" id="{85C4B8AC-F3D7-512A-5639-AABB22641415}"/>
              </a:ext>
            </a:extLst>
          </p:cNvPr>
          <p:cNvSpPr>
            <a:spLocks noChangeShapeType="1"/>
          </p:cNvSpPr>
          <p:nvPr/>
        </p:nvSpPr>
        <p:spPr bwMode="auto">
          <a:xfrm rot="16200000">
            <a:off x="5445912" y="4697617"/>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38" name="Text Box 12">
            <a:extLst>
              <a:ext uri="{FF2B5EF4-FFF2-40B4-BE49-F238E27FC236}">
                <a16:creationId xmlns:a16="http://schemas.microsoft.com/office/drawing/2014/main" id="{26B03BEB-80FF-A45B-A331-B3401399C32D}"/>
              </a:ext>
            </a:extLst>
          </p:cNvPr>
          <p:cNvSpPr txBox="1">
            <a:spLocks noChangeArrowheads="1"/>
          </p:cNvSpPr>
          <p:nvPr/>
        </p:nvSpPr>
        <p:spPr bwMode="auto">
          <a:xfrm>
            <a:off x="4097733" y="6111100"/>
            <a:ext cx="925638"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400">
                <a:solidFill>
                  <a:srgbClr val="000000"/>
                </a:solidFill>
                <a:latin typeface="Alexandria"/>
              </a:rPr>
              <a:t>Public Key</a:t>
            </a:r>
          </a:p>
        </p:txBody>
      </p:sp>
      <p:sp>
        <p:nvSpPr>
          <p:cNvPr id="40" name="Line 16">
            <a:extLst>
              <a:ext uri="{FF2B5EF4-FFF2-40B4-BE49-F238E27FC236}">
                <a16:creationId xmlns:a16="http://schemas.microsoft.com/office/drawing/2014/main" id="{B8912F54-A874-4CE5-8244-BFE8537639D0}"/>
              </a:ext>
            </a:extLst>
          </p:cNvPr>
          <p:cNvSpPr>
            <a:spLocks noChangeShapeType="1"/>
          </p:cNvSpPr>
          <p:nvPr/>
        </p:nvSpPr>
        <p:spPr bwMode="auto">
          <a:xfrm rot="16200000">
            <a:off x="8570112" y="4697617"/>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41" name="Line 17">
            <a:extLst>
              <a:ext uri="{FF2B5EF4-FFF2-40B4-BE49-F238E27FC236}">
                <a16:creationId xmlns:a16="http://schemas.microsoft.com/office/drawing/2014/main" id="{358AAF9A-3271-6ECF-8E99-6A422F09B5B5}"/>
              </a:ext>
            </a:extLst>
          </p:cNvPr>
          <p:cNvSpPr>
            <a:spLocks noChangeShapeType="1"/>
          </p:cNvSpPr>
          <p:nvPr/>
        </p:nvSpPr>
        <p:spPr bwMode="auto">
          <a:xfrm rot="16200000">
            <a:off x="6893712" y="4697617"/>
            <a:ext cx="0" cy="53340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42" name="Line 18">
            <a:extLst>
              <a:ext uri="{FF2B5EF4-FFF2-40B4-BE49-F238E27FC236}">
                <a16:creationId xmlns:a16="http://schemas.microsoft.com/office/drawing/2014/main" id="{55CB881A-5352-F66E-728E-2689EA8ADBEC}"/>
              </a:ext>
            </a:extLst>
          </p:cNvPr>
          <p:cNvSpPr>
            <a:spLocks noChangeShapeType="1"/>
          </p:cNvSpPr>
          <p:nvPr/>
        </p:nvSpPr>
        <p:spPr bwMode="auto">
          <a:xfrm flipV="1">
            <a:off x="7736674" y="5497716"/>
            <a:ext cx="0" cy="416164"/>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2060"/>
              </a:solidFill>
            </a:endParaRPr>
          </a:p>
        </p:txBody>
      </p:sp>
      <p:sp>
        <p:nvSpPr>
          <p:cNvPr id="43" name="Text Box 19">
            <a:extLst>
              <a:ext uri="{FF2B5EF4-FFF2-40B4-BE49-F238E27FC236}">
                <a16:creationId xmlns:a16="http://schemas.microsoft.com/office/drawing/2014/main" id="{E9D18D36-134D-89E2-A596-C044FEEA5CCB}"/>
              </a:ext>
            </a:extLst>
          </p:cNvPr>
          <p:cNvSpPr txBox="1">
            <a:spLocks noChangeArrowheads="1"/>
          </p:cNvSpPr>
          <p:nvPr/>
        </p:nvSpPr>
        <p:spPr bwMode="auto">
          <a:xfrm>
            <a:off x="7184295" y="6118721"/>
            <a:ext cx="99475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400" dirty="0">
                <a:solidFill>
                  <a:srgbClr val="000000"/>
                </a:solidFill>
                <a:latin typeface="Alexandria"/>
              </a:rPr>
              <a:t>Private Key</a:t>
            </a:r>
          </a:p>
        </p:txBody>
      </p:sp>
      <p:sp>
        <p:nvSpPr>
          <p:cNvPr id="45" name="AutoShape 21">
            <a:extLst>
              <a:ext uri="{FF2B5EF4-FFF2-40B4-BE49-F238E27FC236}">
                <a16:creationId xmlns:a16="http://schemas.microsoft.com/office/drawing/2014/main" id="{51F614DA-292D-0939-8505-DE2AC965A44D}"/>
              </a:ext>
            </a:extLst>
          </p:cNvPr>
          <p:cNvSpPr>
            <a:spLocks noChangeArrowheads="1"/>
          </p:cNvSpPr>
          <p:nvPr/>
        </p:nvSpPr>
        <p:spPr bwMode="auto">
          <a:xfrm>
            <a:off x="5712612" y="4469017"/>
            <a:ext cx="914400" cy="990600"/>
          </a:xfrm>
          <a:prstGeom prst="foldedCorner">
            <a:avLst>
              <a:gd name="adj" fmla="val 12500"/>
            </a:avLst>
          </a:prstGeom>
          <a:solidFill>
            <a:schemeClr val="bg1">
              <a:lumMod val="95000"/>
            </a:schemeClr>
          </a:solidFill>
          <a:ln w="6350">
            <a:noFill/>
            <a:round/>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en-US" sz="1200">
                <a:solidFill>
                  <a:srgbClr val="000000"/>
                </a:solidFill>
                <a:latin typeface="Alexandria"/>
              </a:rPr>
              <a:t>Cipher Text</a:t>
            </a:r>
          </a:p>
        </p:txBody>
      </p:sp>
      <p:sp>
        <p:nvSpPr>
          <p:cNvPr id="46" name="AutoShape 22">
            <a:extLst>
              <a:ext uri="{FF2B5EF4-FFF2-40B4-BE49-F238E27FC236}">
                <a16:creationId xmlns:a16="http://schemas.microsoft.com/office/drawing/2014/main" id="{B1EB701F-E1D4-A255-5F06-05449FBB68CD}"/>
              </a:ext>
            </a:extLst>
          </p:cNvPr>
          <p:cNvSpPr>
            <a:spLocks noChangeArrowheads="1"/>
          </p:cNvSpPr>
          <p:nvPr/>
        </p:nvSpPr>
        <p:spPr bwMode="auto">
          <a:xfrm>
            <a:off x="8836812" y="4469017"/>
            <a:ext cx="914400" cy="990600"/>
          </a:xfrm>
          <a:prstGeom prst="foldedCorner">
            <a:avLst>
              <a:gd name="adj" fmla="val 12500"/>
            </a:avLst>
          </a:prstGeom>
          <a:solidFill>
            <a:schemeClr val="bg1">
              <a:lumMod val="95000"/>
            </a:schemeClr>
          </a:solidFill>
          <a:ln w="6350">
            <a:noFill/>
            <a:round/>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en-US" altLang="en-US" sz="1200">
                <a:solidFill>
                  <a:srgbClr val="000000"/>
                </a:solidFill>
                <a:latin typeface="Alexandria"/>
              </a:rPr>
              <a:t>Plain Text</a:t>
            </a:r>
          </a:p>
        </p:txBody>
      </p:sp>
      <p:sp>
        <p:nvSpPr>
          <p:cNvPr id="47" name="AutoShape 23">
            <a:extLst>
              <a:ext uri="{FF2B5EF4-FFF2-40B4-BE49-F238E27FC236}">
                <a16:creationId xmlns:a16="http://schemas.microsoft.com/office/drawing/2014/main" id="{78CF38D9-0AA3-633B-88D0-D19F74424783}"/>
              </a:ext>
            </a:extLst>
          </p:cNvPr>
          <p:cNvSpPr>
            <a:spLocks noChangeArrowheads="1"/>
          </p:cNvSpPr>
          <p:nvPr/>
        </p:nvSpPr>
        <p:spPr bwMode="auto">
          <a:xfrm>
            <a:off x="7163587" y="4430917"/>
            <a:ext cx="1143000" cy="1066800"/>
          </a:xfrm>
          <a:prstGeom prst="cube">
            <a:avLst>
              <a:gd name="adj" fmla="val 15181"/>
            </a:avLst>
          </a:prstGeom>
          <a:solidFill>
            <a:schemeClr val="bg1">
              <a:lumMod val="95000"/>
            </a:schemeClr>
          </a:solidFill>
          <a:ln w="6350">
            <a:noFill/>
            <a:miter lim="800000"/>
            <a:headEnd/>
            <a:tailEnd/>
          </a:ln>
          <a:effectLst>
            <a:outerShdw blurRad="50800" dist="38100" dir="2700000" algn="tl" rotWithShape="0">
              <a:prstClr val="black">
                <a:alpha val="40000"/>
              </a:prstClr>
            </a:outerShdw>
          </a:effectLst>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endParaRPr lang="en-US" altLang="en-US" sz="1200">
              <a:solidFill>
                <a:srgbClr val="000000"/>
              </a:solidFill>
              <a:latin typeface="Alexandria"/>
            </a:endParaRPr>
          </a:p>
          <a:p>
            <a:pPr algn="ctr" eaLnBrk="1" hangingPunct="1">
              <a:buFontTx/>
              <a:buNone/>
            </a:pPr>
            <a:r>
              <a:rPr lang="en-US" altLang="en-US" sz="1200">
                <a:solidFill>
                  <a:srgbClr val="000000"/>
                </a:solidFill>
                <a:latin typeface="Alexandria"/>
              </a:rPr>
              <a:t>Cipher</a:t>
            </a:r>
          </a:p>
          <a:p>
            <a:pPr algn="ctr" eaLnBrk="1" hangingPunct="1">
              <a:buFontTx/>
              <a:buNone/>
            </a:pPr>
            <a:endParaRPr lang="en-US" altLang="en-US" sz="1200">
              <a:solidFill>
                <a:srgbClr val="000000"/>
              </a:solidFill>
              <a:latin typeface="Alexandria"/>
            </a:endParaRPr>
          </a:p>
        </p:txBody>
      </p:sp>
      <p:pic>
        <p:nvPicPr>
          <p:cNvPr id="49" name="Graphic 64" descr="Key">
            <a:extLst>
              <a:ext uri="{FF2B5EF4-FFF2-40B4-BE49-F238E27FC236}">
                <a16:creationId xmlns:a16="http://schemas.microsoft.com/office/drawing/2014/main" id="{8C02B772-9A8F-2443-9F10-75CF35697F8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80458" y="5576241"/>
            <a:ext cx="867207" cy="867207"/>
          </a:xfrm>
          <a:prstGeom prst="rect">
            <a:avLst/>
          </a:prstGeom>
        </p:spPr>
      </p:pic>
      <p:pic>
        <p:nvPicPr>
          <p:cNvPr id="50" name="グラフィックス 92" descr="Key">
            <a:extLst>
              <a:ext uri="{FF2B5EF4-FFF2-40B4-BE49-F238E27FC236}">
                <a16:creationId xmlns:a16="http://schemas.microsoft.com/office/drawing/2014/main" id="{746484E4-704B-C829-5FA0-807B25E9AE2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66336" y="5609034"/>
            <a:ext cx="783326" cy="783326"/>
          </a:xfrm>
          <a:prstGeom prst="rect">
            <a:avLst/>
          </a:prstGeom>
        </p:spPr>
      </p:pic>
      <p:sp>
        <p:nvSpPr>
          <p:cNvPr id="11" name="Slide Number Placeholder 10">
            <a:extLst>
              <a:ext uri="{FF2B5EF4-FFF2-40B4-BE49-F238E27FC236}">
                <a16:creationId xmlns:a16="http://schemas.microsoft.com/office/drawing/2014/main" id="{DA8F0908-09A9-FEC4-25DB-7D901D28183F}"/>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20</a:t>
            </a:fld>
            <a:endParaRPr lang="en-US">
              <a:solidFill>
                <a:srgbClr val="000000"/>
              </a:solidFill>
              <a:latin typeface="Alexandria"/>
            </a:endParaRPr>
          </a:p>
        </p:txBody>
      </p:sp>
    </p:spTree>
    <p:extLst>
      <p:ext uri="{BB962C8B-B14F-4D97-AF65-F5344CB8AC3E}">
        <p14:creationId xmlns:p14="http://schemas.microsoft.com/office/powerpoint/2010/main" val="184046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Asymmetric Encryption - Types</a:t>
            </a:r>
          </a:p>
        </p:txBody>
      </p:sp>
      <p:sp>
        <p:nvSpPr>
          <p:cNvPr id="9" name="TextBox 8">
            <a:extLst>
              <a:ext uri="{FF2B5EF4-FFF2-40B4-BE49-F238E27FC236}">
                <a16:creationId xmlns:a16="http://schemas.microsoft.com/office/drawing/2014/main" id="{7041A45C-EB41-0F10-A457-A32377F5E54F}"/>
              </a:ext>
            </a:extLst>
          </p:cNvPr>
          <p:cNvSpPr txBox="1"/>
          <p:nvPr/>
        </p:nvSpPr>
        <p:spPr>
          <a:xfrm>
            <a:off x="964064" y="1909799"/>
            <a:ext cx="8864600" cy="4204356"/>
          </a:xfrm>
          <a:prstGeom prst="rect">
            <a:avLst/>
          </a:prstGeom>
          <a:noFill/>
        </p:spPr>
        <p:txBody>
          <a:bodyPr wrap="square">
            <a:spAutoFit/>
          </a:bodyPr>
          <a:lstStyle/>
          <a:p>
            <a:pPr algn="just">
              <a:lnSpc>
                <a:spcPct val="150000"/>
              </a:lnSpc>
            </a:pPr>
            <a:r>
              <a:rPr lang="en-US" altLang="en-US" dirty="0">
                <a:solidFill>
                  <a:srgbClr val="000000"/>
                </a:solidFill>
                <a:latin typeface="Alexandria"/>
                <a:cs typeface="Times New Roman" panose="02020603050405020304" pitchFamily="18" charset="0"/>
              </a:rPr>
              <a:t>Two most popular algorithms are RSA &amp; El Gamal</a:t>
            </a:r>
          </a:p>
          <a:p>
            <a:pPr marL="1100138" lvl="1" indent="-533400" algn="just">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RSA</a:t>
            </a: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Developed by Ron Rivest, Adi Shamir, Len Adelman</a:t>
            </a: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Both public and private key are interchangeable</a:t>
            </a: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Variable Key Size (512, 1024, or 2048 bits)</a:t>
            </a: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Most popular public key algorithm</a:t>
            </a:r>
          </a:p>
          <a:p>
            <a:pPr marL="1100138" lvl="1" indent="-533400" algn="just">
              <a:lnSpc>
                <a:spcPct val="15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El Gamal</a:t>
            </a: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Developed by Taher </a:t>
            </a:r>
            <a:r>
              <a:rPr lang="en-US" altLang="en-US" dirty="0" err="1">
                <a:solidFill>
                  <a:srgbClr val="000000"/>
                </a:solidFill>
                <a:latin typeface="Alexandria"/>
                <a:cs typeface="Times New Roman" panose="02020603050405020304" pitchFamily="18" charset="0"/>
              </a:rPr>
              <a:t>ElGamal</a:t>
            </a:r>
            <a:endParaRPr lang="en-US" altLang="en-US" dirty="0">
              <a:solidFill>
                <a:srgbClr val="000000"/>
              </a:solidFill>
              <a:latin typeface="Alexandria"/>
              <a:cs typeface="Times New Roman" panose="02020603050405020304" pitchFamily="18" charset="0"/>
            </a:endParaRP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Variable key size (512 or 1024 bits)</a:t>
            </a:r>
          </a:p>
          <a:p>
            <a:pPr marL="1366838" lvl="2" indent="-457200" algn="just">
              <a:lnSpc>
                <a:spcPct val="150000"/>
              </a:lnSpc>
              <a:buFont typeface="Wingdings" panose="05000000000000000000" pitchFamily="2" charset="2"/>
              <a:buChar char="§"/>
            </a:pPr>
            <a:r>
              <a:rPr lang="en-US" altLang="en-US" dirty="0">
                <a:solidFill>
                  <a:srgbClr val="000000"/>
                </a:solidFill>
                <a:latin typeface="Alexandria"/>
                <a:cs typeface="Times New Roman" panose="02020603050405020304" pitchFamily="18" charset="0"/>
              </a:rPr>
              <a:t>Less common than RSA, used in protocols like PGP</a:t>
            </a:r>
          </a:p>
        </p:txBody>
      </p:sp>
      <p:sp>
        <p:nvSpPr>
          <p:cNvPr id="11" name="Slide Number Placeholder 10">
            <a:extLst>
              <a:ext uri="{FF2B5EF4-FFF2-40B4-BE49-F238E27FC236}">
                <a16:creationId xmlns:a16="http://schemas.microsoft.com/office/drawing/2014/main" id="{42D4A0A4-3A37-8636-79EA-7A3901A2F43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21</a:t>
            </a:fld>
            <a:endParaRPr lang="en-US">
              <a:solidFill>
                <a:srgbClr val="000000"/>
              </a:solidFill>
              <a:latin typeface="Alexandria"/>
            </a:endParaRPr>
          </a:p>
        </p:txBody>
      </p:sp>
    </p:spTree>
    <p:extLst>
      <p:ext uri="{BB962C8B-B14F-4D97-AF65-F5344CB8AC3E}">
        <p14:creationId xmlns:p14="http://schemas.microsoft.com/office/powerpoint/2010/main" val="36524610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Asymmetric Encryption - Weaknesses </a:t>
            </a:r>
          </a:p>
        </p:txBody>
      </p:sp>
      <p:sp>
        <p:nvSpPr>
          <p:cNvPr id="9" name="TextBox 8">
            <a:extLst>
              <a:ext uri="{FF2B5EF4-FFF2-40B4-BE49-F238E27FC236}">
                <a16:creationId xmlns:a16="http://schemas.microsoft.com/office/drawing/2014/main" id="{BBE3D41A-5D8E-2871-4CC2-947E745F4B44}"/>
              </a:ext>
            </a:extLst>
          </p:cNvPr>
          <p:cNvSpPr txBox="1"/>
          <p:nvPr/>
        </p:nvSpPr>
        <p:spPr>
          <a:xfrm>
            <a:off x="1291771" y="1846924"/>
            <a:ext cx="9533101" cy="278473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Efficiency is lower than Symmetric Algorithms. </a:t>
            </a:r>
            <a:r>
              <a:rPr lang="en-MY" dirty="0">
                <a:solidFill>
                  <a:srgbClr val="000000"/>
                </a:solidFill>
                <a:latin typeface="Alexandria"/>
                <a:cs typeface="Times New Roman" panose="02020603050405020304" pitchFamily="18" charset="0"/>
              </a:rPr>
              <a:t>It's a slow process compared to symmetric cryptography. Therefore, it's not appropriate for decrypting bulk messages.</a:t>
            </a:r>
            <a:endParaRPr lang="en-US" altLang="en-US" dirty="0">
              <a:solidFill>
                <a:srgbClr val="000000"/>
              </a:solidFill>
              <a:latin typeface="Alexandria"/>
              <a:cs typeface="Times New Roman" panose="02020603050405020304" pitchFamily="18" charset="0"/>
            </a:endParaRPr>
          </a:p>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Potential for a man-in-the-middle attack</a:t>
            </a:r>
          </a:p>
          <a:p>
            <a:pPr marL="285750" indent="-285750" algn="just">
              <a:lnSpc>
                <a:spcPct val="200000"/>
              </a:lnSpc>
              <a:buFont typeface="Arial" panose="020B0604020202020204" pitchFamily="34" charset="0"/>
              <a:buChar char="•"/>
            </a:pPr>
            <a:r>
              <a:rPr lang="en-MY" altLang="en-US" dirty="0">
                <a:solidFill>
                  <a:srgbClr val="000000"/>
                </a:solidFill>
                <a:latin typeface="Alexandria"/>
                <a:cs typeface="Times New Roman" panose="02020603050405020304" pitchFamily="18" charset="0"/>
              </a:rPr>
              <a:t>Since public keys aren't authenticated, nobody can be certain that a public key belongs to the person supplied. </a:t>
            </a:r>
            <a:endParaRPr lang="en-US" altLang="en-US" dirty="0">
              <a:solidFill>
                <a:srgbClr val="000000"/>
              </a:solidFill>
              <a:latin typeface="Alexandria"/>
              <a:cs typeface="Times New Roman" panose="02020603050405020304" pitchFamily="18" charset="0"/>
            </a:endParaRPr>
          </a:p>
        </p:txBody>
      </p:sp>
      <p:sp>
        <p:nvSpPr>
          <p:cNvPr id="11" name="Slide Number Placeholder 10">
            <a:extLst>
              <a:ext uri="{FF2B5EF4-FFF2-40B4-BE49-F238E27FC236}">
                <a16:creationId xmlns:a16="http://schemas.microsoft.com/office/drawing/2014/main" id="{63B60D7F-6318-4990-B80B-903CF214FA2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22</a:t>
            </a:fld>
            <a:endParaRPr lang="en-US">
              <a:solidFill>
                <a:srgbClr val="000000"/>
              </a:solidFill>
              <a:latin typeface="Alexandria"/>
            </a:endParaRPr>
          </a:p>
        </p:txBody>
      </p:sp>
    </p:spTree>
    <p:extLst>
      <p:ext uri="{BB962C8B-B14F-4D97-AF65-F5344CB8AC3E}">
        <p14:creationId xmlns:p14="http://schemas.microsoft.com/office/powerpoint/2010/main" val="11066337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Diffie-Hellman</a:t>
            </a:r>
          </a:p>
        </p:txBody>
      </p:sp>
      <p:sp>
        <p:nvSpPr>
          <p:cNvPr id="9" name="TextBox 8">
            <a:extLst>
              <a:ext uri="{FF2B5EF4-FFF2-40B4-BE49-F238E27FC236}">
                <a16:creationId xmlns:a16="http://schemas.microsoft.com/office/drawing/2014/main" id="{5C37B20B-0582-6E0F-1F80-0A240010D8A6}"/>
              </a:ext>
            </a:extLst>
          </p:cNvPr>
          <p:cNvSpPr txBox="1"/>
          <p:nvPr/>
        </p:nvSpPr>
        <p:spPr>
          <a:xfrm>
            <a:off x="946988" y="1790520"/>
            <a:ext cx="9901554" cy="444673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Diffie-Hellman is the first key agreement algorithm</a:t>
            </a:r>
          </a:p>
          <a:p>
            <a:pPr marL="1100138" lvl="1" indent="-533400" algn="just">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Invented by Whitfield Diffie &amp; Martin Hellman</a:t>
            </a:r>
          </a:p>
          <a:p>
            <a:pPr marL="1100138" lvl="1" indent="-533400" algn="just">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Provided the ability for messages to be exchanged securely without having to have shared some secret information previously</a:t>
            </a:r>
          </a:p>
          <a:p>
            <a:pPr marL="1100138" lvl="1" indent="-533400" algn="just">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Inception of public key cryptography which allowed keys to be exchanged in the open </a:t>
            </a:r>
          </a:p>
          <a:p>
            <a:pPr marL="285750"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No exchange of secret keys</a:t>
            </a:r>
          </a:p>
          <a:p>
            <a:pPr marL="1100138" lvl="1" indent="-533400" algn="just">
              <a:lnSpc>
                <a:spcPct val="200000"/>
              </a:lnSpc>
              <a:buFont typeface="Wingdings" panose="05000000000000000000" pitchFamily="2" charset="2"/>
              <a:buChar char="Ø"/>
            </a:pPr>
            <a:r>
              <a:rPr lang="en-US" altLang="en-US" dirty="0">
                <a:solidFill>
                  <a:srgbClr val="000000"/>
                </a:solidFill>
                <a:latin typeface="Alexandria"/>
                <a:cs typeface="Times New Roman" panose="02020603050405020304" pitchFamily="18" charset="0"/>
              </a:rPr>
              <a:t> Man-in-the-middle attack avoided</a:t>
            </a:r>
          </a:p>
          <a:p>
            <a:pPr marL="1100138" lvl="1" indent="-533400" algn="just">
              <a:lnSpc>
                <a:spcPct val="200000"/>
              </a:lnSpc>
              <a:buFont typeface="Arial" panose="020B0604020202020204" pitchFamily="34" charset="0"/>
              <a:buChar char="•"/>
            </a:pPr>
            <a:endParaRPr lang="en-US" altLang="en-US" dirty="0">
              <a:solidFill>
                <a:srgbClr val="000000"/>
              </a:solidFill>
              <a:latin typeface="Alexandria"/>
              <a:cs typeface="Times New Roman" panose="02020603050405020304" pitchFamily="18" charset="0"/>
            </a:endParaRPr>
          </a:p>
        </p:txBody>
      </p:sp>
      <p:sp>
        <p:nvSpPr>
          <p:cNvPr id="11" name="Slide Number Placeholder 10">
            <a:extLst>
              <a:ext uri="{FF2B5EF4-FFF2-40B4-BE49-F238E27FC236}">
                <a16:creationId xmlns:a16="http://schemas.microsoft.com/office/drawing/2014/main" id="{C455FCBF-9D5D-F014-42AD-7A5E9315C38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23</a:t>
            </a:fld>
            <a:endParaRPr lang="en-US">
              <a:solidFill>
                <a:srgbClr val="000000"/>
              </a:solidFill>
              <a:latin typeface="Alexandria"/>
            </a:endParaRPr>
          </a:p>
        </p:txBody>
      </p:sp>
    </p:spTree>
    <p:extLst>
      <p:ext uri="{BB962C8B-B14F-4D97-AF65-F5344CB8AC3E}">
        <p14:creationId xmlns:p14="http://schemas.microsoft.com/office/powerpoint/2010/main" val="8892273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rgbClr val="000000"/>
                </a:solidFill>
                <a:latin typeface="Alexandria"/>
              </a:rPr>
              <a:t>Diffie-Hellman Key Exchange </a:t>
            </a:r>
            <a:endParaRPr lang="en-US" sz="2400" dirty="0">
              <a:solidFill>
                <a:srgbClr val="000000"/>
              </a:solidFill>
              <a:latin typeface="Alexandria"/>
            </a:endParaRPr>
          </a:p>
        </p:txBody>
      </p:sp>
      <p:sp>
        <p:nvSpPr>
          <p:cNvPr id="7" name="Title 1">
            <a:extLst>
              <a:ext uri="{FF2B5EF4-FFF2-40B4-BE49-F238E27FC236}">
                <a16:creationId xmlns:a16="http://schemas.microsoft.com/office/drawing/2014/main" id="{82480953-5778-62D9-9B7F-466D76E96A51}"/>
              </a:ext>
            </a:extLst>
          </p:cNvPr>
          <p:cNvSpPr txBox="1">
            <a:spLocks/>
          </p:cNvSpPr>
          <p:nvPr/>
        </p:nvSpPr>
        <p:spPr>
          <a:xfrm>
            <a:off x="1695451" y="955675"/>
            <a:ext cx="5826125" cy="782638"/>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dirty="0">
              <a:solidFill>
                <a:schemeClr val="accent1">
                  <a:lumMod val="75000"/>
                </a:schemeClr>
              </a:solidFill>
              <a:latin typeface="Cambria" panose="02040503050406030204" pitchFamily="18" charset="0"/>
              <a:ea typeface="Cambria" panose="02040503050406030204" pitchFamily="18" charset="0"/>
            </a:endParaRPr>
          </a:p>
        </p:txBody>
      </p:sp>
      <p:pic>
        <p:nvPicPr>
          <p:cNvPr id="10" name="Content Placeholder 4" descr="Computer">
            <a:extLst>
              <a:ext uri="{FF2B5EF4-FFF2-40B4-BE49-F238E27FC236}">
                <a16:creationId xmlns:a16="http://schemas.microsoft.com/office/drawing/2014/main" id="{AE61D879-B525-D256-F739-7F518F8ABDF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0738" y="295592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Content Placeholder 4" descr="Computer">
            <a:extLst>
              <a:ext uri="{FF2B5EF4-FFF2-40B4-BE49-F238E27FC236}">
                <a16:creationId xmlns:a16="http://schemas.microsoft.com/office/drawing/2014/main" id="{764548F1-ACD2-E2A1-30FB-7380BB428FD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6638" y="296386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Content Placeholder 4" descr="Computer">
            <a:extLst>
              <a:ext uri="{FF2B5EF4-FFF2-40B4-BE49-F238E27FC236}">
                <a16:creationId xmlns:a16="http://schemas.microsoft.com/office/drawing/2014/main" id="{4D122FEA-C0FF-C7F6-2E7F-5BADAFA3BAB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16388" y="431482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C294427D-F4F8-7691-0789-80126AA51356}"/>
              </a:ext>
            </a:extLst>
          </p:cNvPr>
          <p:cNvSpPr txBox="1"/>
          <p:nvPr/>
        </p:nvSpPr>
        <p:spPr>
          <a:xfrm>
            <a:off x="2151063" y="2732088"/>
            <a:ext cx="324128" cy="380873"/>
          </a:xfrm>
          <a:prstGeom prst="rect">
            <a:avLst/>
          </a:prstGeom>
          <a:noFill/>
        </p:spPr>
        <p:txBody>
          <a:bodyPr wrap="none">
            <a:spAutoFit/>
          </a:bodyPr>
          <a:lstStyle/>
          <a:p>
            <a:pPr eaLnBrk="1" hangingPunct="1">
              <a:spcBef>
                <a:spcPct val="20000"/>
              </a:spcBef>
              <a:defRPr/>
            </a:pPr>
            <a:r>
              <a:rPr lang="en-US" sz="1875" dirty="0">
                <a:solidFill>
                  <a:srgbClr val="000000"/>
                </a:solidFill>
                <a:latin typeface="Alexandria"/>
                <a:ea typeface="Cambria" panose="02040503050406030204" pitchFamily="18" charset="0"/>
              </a:rPr>
              <a:t>A</a:t>
            </a:r>
          </a:p>
        </p:txBody>
      </p:sp>
      <p:sp>
        <p:nvSpPr>
          <p:cNvPr id="15" name="TextBox 14">
            <a:extLst>
              <a:ext uri="{FF2B5EF4-FFF2-40B4-BE49-F238E27FC236}">
                <a16:creationId xmlns:a16="http://schemas.microsoft.com/office/drawing/2014/main" id="{111D4965-D4BC-69E2-3B3F-C78727C49A52}"/>
              </a:ext>
            </a:extLst>
          </p:cNvPr>
          <p:cNvSpPr txBox="1"/>
          <p:nvPr/>
        </p:nvSpPr>
        <p:spPr>
          <a:xfrm>
            <a:off x="6240463" y="2746375"/>
            <a:ext cx="316112" cy="380873"/>
          </a:xfrm>
          <a:prstGeom prst="rect">
            <a:avLst/>
          </a:prstGeom>
          <a:noFill/>
        </p:spPr>
        <p:txBody>
          <a:bodyPr wrap="none">
            <a:spAutoFit/>
          </a:bodyPr>
          <a:lstStyle/>
          <a:p>
            <a:pPr eaLnBrk="1" hangingPunct="1">
              <a:spcBef>
                <a:spcPct val="20000"/>
              </a:spcBef>
              <a:defRPr/>
            </a:pPr>
            <a:r>
              <a:rPr lang="en-US" sz="1875" dirty="0">
                <a:solidFill>
                  <a:srgbClr val="000000"/>
                </a:solidFill>
                <a:latin typeface="Alexandria"/>
                <a:ea typeface="Cambria" panose="02040503050406030204" pitchFamily="18" charset="0"/>
              </a:rPr>
              <a:t>B</a:t>
            </a:r>
          </a:p>
        </p:txBody>
      </p:sp>
      <p:cxnSp>
        <p:nvCxnSpPr>
          <p:cNvPr id="16" name="Straight Arrow Connector 15">
            <a:extLst>
              <a:ext uri="{FF2B5EF4-FFF2-40B4-BE49-F238E27FC236}">
                <a16:creationId xmlns:a16="http://schemas.microsoft.com/office/drawing/2014/main" id="{EE475637-2E6E-03D2-1C04-ED7E3636DCF9}"/>
              </a:ext>
            </a:extLst>
          </p:cNvPr>
          <p:cNvCxnSpPr>
            <a:cxnSpLocks/>
            <a:stCxn id="10" idx="3"/>
            <a:endCxn id="11" idx="1"/>
          </p:cNvCxnSpPr>
          <p:nvPr/>
        </p:nvCxnSpPr>
        <p:spPr>
          <a:xfrm>
            <a:off x="2776538" y="3298825"/>
            <a:ext cx="3340100" cy="7938"/>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78D01585-80BB-D1B1-9592-9CA754DE6446}"/>
              </a:ext>
            </a:extLst>
          </p:cNvPr>
          <p:cNvSpPr txBox="1"/>
          <p:nvPr/>
        </p:nvSpPr>
        <p:spPr>
          <a:xfrm>
            <a:off x="3960813" y="4902201"/>
            <a:ext cx="993221" cy="380873"/>
          </a:xfrm>
          <a:prstGeom prst="rect">
            <a:avLst/>
          </a:prstGeom>
          <a:noFill/>
        </p:spPr>
        <p:txBody>
          <a:bodyPr wrap="none">
            <a:spAutoFit/>
          </a:bodyPr>
          <a:lstStyle/>
          <a:p>
            <a:pPr eaLnBrk="1" hangingPunct="1">
              <a:spcBef>
                <a:spcPct val="20000"/>
              </a:spcBef>
              <a:defRPr/>
            </a:pPr>
            <a:r>
              <a:rPr lang="en-US" sz="1875" dirty="0">
                <a:solidFill>
                  <a:srgbClr val="000000"/>
                </a:solidFill>
                <a:latin typeface="Alexandria"/>
                <a:ea typeface="Cambria" panose="02040503050406030204" pitchFamily="18" charset="0"/>
              </a:rPr>
              <a:t>Attacker</a:t>
            </a:r>
          </a:p>
        </p:txBody>
      </p:sp>
      <p:pic>
        <p:nvPicPr>
          <p:cNvPr id="18" name="Data Encrypting">
            <a:hlinkClick r:id="" action="ppaction://media"/>
            <a:extLst>
              <a:ext uri="{FF2B5EF4-FFF2-40B4-BE49-F238E27FC236}">
                <a16:creationId xmlns:a16="http://schemas.microsoft.com/office/drawing/2014/main" id="{4DAA98EA-2909-CF7F-B9E5-67E3A3F410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18350" y="1597026"/>
            <a:ext cx="3549650" cy="4106863"/>
          </a:xfrm>
          <a:prstGeom prst="roundRect">
            <a:avLst>
              <a:gd name="adj" fmla="val 5159"/>
            </a:avLst>
          </a:prstGeom>
          <a:solidFill>
            <a:srgbClr val="FFFFFF">
              <a:shade val="85000"/>
            </a:srgbClr>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pic>
      <p:pic>
        <p:nvPicPr>
          <p:cNvPr id="19" name="Graphic 14" descr="Key outline">
            <a:extLst>
              <a:ext uri="{FF2B5EF4-FFF2-40B4-BE49-F238E27FC236}">
                <a16:creationId xmlns:a16="http://schemas.microsoft.com/office/drawing/2014/main" id="{5173857D-F07C-2AB7-940B-D96DDD98F2A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90738" y="3330575"/>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aphic 15" descr="Key outline">
            <a:extLst>
              <a:ext uri="{FF2B5EF4-FFF2-40B4-BE49-F238E27FC236}">
                <a16:creationId xmlns:a16="http://schemas.microsoft.com/office/drawing/2014/main" id="{22B2304C-40A8-0560-9877-CB31C3EBF50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59288" y="447516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Straight Arrow Connector 20">
            <a:extLst>
              <a:ext uri="{FF2B5EF4-FFF2-40B4-BE49-F238E27FC236}">
                <a16:creationId xmlns:a16="http://schemas.microsoft.com/office/drawing/2014/main" id="{8FC2FF79-2600-DFBF-D5A1-9E3FCE4574DC}"/>
              </a:ext>
            </a:extLst>
          </p:cNvPr>
          <p:cNvCxnSpPr/>
          <p:nvPr/>
        </p:nvCxnSpPr>
        <p:spPr>
          <a:xfrm>
            <a:off x="2852738" y="3128963"/>
            <a:ext cx="3167062"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75208F21-EE95-8D11-02BC-63BB05B330FC}"/>
              </a:ext>
            </a:extLst>
          </p:cNvPr>
          <p:cNvSpPr txBox="1">
            <a:spLocks noChangeArrowheads="1"/>
          </p:cNvSpPr>
          <p:nvPr/>
        </p:nvSpPr>
        <p:spPr bwMode="auto">
          <a:xfrm>
            <a:off x="3398734" y="2693988"/>
            <a:ext cx="21918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ea typeface="Cambria" panose="02040503050406030204" pitchFamily="18" charset="0"/>
                <a:cs typeface="Cambria" panose="02040503050406030204" pitchFamily="18" charset="0"/>
              </a:rPr>
              <a:t>Secure Key Exchange </a:t>
            </a:r>
          </a:p>
        </p:txBody>
      </p:sp>
      <p:sp>
        <p:nvSpPr>
          <p:cNvPr id="24" name="Slide Number Placeholder 23">
            <a:extLst>
              <a:ext uri="{FF2B5EF4-FFF2-40B4-BE49-F238E27FC236}">
                <a16:creationId xmlns:a16="http://schemas.microsoft.com/office/drawing/2014/main" id="{28193251-F3A2-A71B-017E-1312F26C27E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24</a:t>
            </a:fld>
            <a:endParaRPr lang="en-US">
              <a:solidFill>
                <a:srgbClr val="000000"/>
              </a:solidFill>
              <a:latin typeface="Alexandria"/>
            </a:endParaRPr>
          </a:p>
        </p:txBody>
      </p:sp>
    </p:spTree>
    <p:extLst>
      <p:ext uri="{BB962C8B-B14F-4D97-AF65-F5344CB8AC3E}">
        <p14:creationId xmlns:p14="http://schemas.microsoft.com/office/powerpoint/2010/main" val="354009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6.25E-7 -3.7037E-6 L 0.18477 0.19422 " pathEditMode="relative" rAng="0" ptsTypes="AA">
                                      <p:cBhvr>
                                        <p:cTn id="6" dur="2000" fill="hold"/>
                                        <p:tgtEl>
                                          <p:spTgt spid="19"/>
                                        </p:tgtEl>
                                        <p:attrNameLst>
                                          <p:attrName>ppt_x</p:attrName>
                                          <p:attrName>ppt_y</p:attrName>
                                        </p:attrNameLst>
                                      </p:cBhvr>
                                      <p:rCtr x="9232" y="9699"/>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path" presetSubtype="0" accel="50000" decel="50000" fill="hold" nodeType="clickEffect">
                                  <p:stCondLst>
                                    <p:cond delay="0"/>
                                  </p:stCondLst>
                                  <p:childTnLst>
                                    <p:animMotion origin="layout" path="M 0.0323 -0.04514 L 0.18972 -0.31366 " pathEditMode="relative" rAng="0" ptsTypes="AA">
                                      <p:cBhvr>
                                        <p:cTn id="14" dur="2000" fill="hold"/>
                                        <p:tgtEl>
                                          <p:spTgt spid="20"/>
                                        </p:tgtEl>
                                        <p:attrNameLst>
                                          <p:attrName>ppt_x</p:attrName>
                                          <p:attrName>ppt_y</p:attrName>
                                        </p:attrNameLst>
                                      </p:cBhvr>
                                      <p:rCtr x="7865" y="-13426"/>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Diffie-Hellman Key Exchange </a:t>
            </a:r>
          </a:p>
        </p:txBody>
      </p:sp>
      <p:pic>
        <p:nvPicPr>
          <p:cNvPr id="7" name="Graphic 4" descr="Programmer male with solid fill">
            <a:extLst>
              <a:ext uri="{FF2B5EF4-FFF2-40B4-BE49-F238E27FC236}">
                <a16:creationId xmlns:a16="http://schemas.microsoft.com/office/drawing/2014/main" id="{85039E3D-603B-D584-69AF-894CE2F169B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0137" y="383278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aphic 6" descr="Programmer male outline">
            <a:extLst>
              <a:ext uri="{FF2B5EF4-FFF2-40B4-BE49-F238E27FC236}">
                <a16:creationId xmlns:a16="http://schemas.microsoft.com/office/drawing/2014/main" id="{2E1DFBCA-AD21-E9D1-B3A1-E9E4C8C6DE9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0562" y="3832783"/>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Graphic 7" descr="Programmer male with solid fill">
            <a:extLst>
              <a:ext uri="{FF2B5EF4-FFF2-40B4-BE49-F238E27FC236}">
                <a16:creationId xmlns:a16="http://schemas.microsoft.com/office/drawing/2014/main" id="{E8FC89A8-3C71-021A-7FEF-FB50C4226F4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25162" y="2224646"/>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686AD9A6-DBC6-0DE2-7524-6199E9AF0B04}"/>
              </a:ext>
            </a:extLst>
          </p:cNvPr>
          <p:cNvSpPr txBox="1"/>
          <p:nvPr/>
        </p:nvSpPr>
        <p:spPr>
          <a:xfrm>
            <a:off x="2456525" y="4578909"/>
            <a:ext cx="2646430" cy="2156296"/>
          </a:xfrm>
          <a:prstGeom prst="rect">
            <a:avLst/>
          </a:prstGeom>
          <a:noFill/>
        </p:spPr>
        <p:txBody>
          <a:bodyPr wrap="square">
            <a:spAutoFit/>
          </a:bodyPr>
          <a:lstStyle/>
          <a:p>
            <a:pPr eaLnBrk="1" hangingPunct="1">
              <a:spcBef>
                <a:spcPct val="20000"/>
              </a:spcBef>
              <a:defRPr/>
            </a:pPr>
            <a:r>
              <a:rPr lang="en-US" sz="1600" dirty="0">
                <a:solidFill>
                  <a:srgbClr val="000000"/>
                </a:solidFill>
                <a:latin typeface="Alexandria"/>
                <a:ea typeface="Cambria" panose="02040503050406030204" pitchFamily="18" charset="0"/>
              </a:rPr>
              <a:t>Prime  = 17</a:t>
            </a:r>
          </a:p>
          <a:p>
            <a:pPr eaLnBrk="1" hangingPunct="1">
              <a:spcBef>
                <a:spcPct val="20000"/>
              </a:spcBef>
              <a:defRPr/>
            </a:pPr>
            <a:r>
              <a:rPr lang="en-US" sz="1600" dirty="0">
                <a:solidFill>
                  <a:srgbClr val="000000"/>
                </a:solidFill>
                <a:latin typeface="Alexandria"/>
                <a:ea typeface="Cambria" panose="02040503050406030204" pitchFamily="18" charset="0"/>
              </a:rPr>
              <a:t>Generator =3</a:t>
            </a:r>
          </a:p>
          <a:p>
            <a:pPr eaLnBrk="1" hangingPunct="1">
              <a:spcBef>
                <a:spcPct val="20000"/>
              </a:spcBef>
              <a:defRPr/>
            </a:pPr>
            <a:r>
              <a:rPr lang="en-US" sz="1600" dirty="0">
                <a:solidFill>
                  <a:srgbClr val="000000"/>
                </a:solidFill>
                <a:latin typeface="Alexandria"/>
                <a:ea typeface="Cambria" panose="02040503050406030204" pitchFamily="18" charset="0"/>
              </a:rPr>
              <a:t>Private key(A)=15</a:t>
            </a:r>
          </a:p>
          <a:p>
            <a:pPr eaLnBrk="1" hangingPunct="1">
              <a:spcBef>
                <a:spcPct val="20000"/>
              </a:spcBef>
              <a:defRPr/>
            </a:pPr>
            <a:r>
              <a:rPr lang="en-US" sz="1600" dirty="0">
                <a:solidFill>
                  <a:srgbClr val="000000"/>
                </a:solidFill>
                <a:latin typeface="Alexandria"/>
                <a:ea typeface="Cambria" panose="02040503050406030204" pitchFamily="18" charset="0"/>
              </a:rPr>
              <a:t>Public key(A) =6 </a:t>
            </a:r>
          </a:p>
          <a:p>
            <a:pPr eaLnBrk="1" hangingPunct="1">
              <a:spcBef>
                <a:spcPct val="20000"/>
              </a:spcBef>
              <a:defRPr/>
            </a:pPr>
            <a:r>
              <a:rPr lang="en-US" sz="1600" dirty="0">
                <a:solidFill>
                  <a:srgbClr val="000000"/>
                </a:solidFill>
                <a:latin typeface="Alexandria"/>
                <a:ea typeface="Cambria" panose="02040503050406030204" pitchFamily="18" charset="0"/>
              </a:rPr>
              <a:t>Secret key =</a:t>
            </a:r>
            <a:r>
              <a:rPr lang="en-US" sz="1600" dirty="0">
                <a:solidFill>
                  <a:srgbClr val="000000"/>
                </a:solidFill>
                <a:latin typeface="Alexandria"/>
                <a:ea typeface="Cambria" panose="02040503050406030204" pitchFamily="18" charset="0"/>
                <a:cs typeface="Arial" panose="020B0604020202020204" pitchFamily="34" charset="0"/>
              </a:rPr>
              <a:t> 12 </a:t>
            </a:r>
            <a:r>
              <a:rPr lang="en-US" sz="1600" baseline="30000" dirty="0">
                <a:solidFill>
                  <a:srgbClr val="000000"/>
                </a:solidFill>
                <a:latin typeface="Alexandria"/>
                <a:ea typeface="Cambria" panose="02040503050406030204" pitchFamily="18" charset="0"/>
                <a:cs typeface="Arial" panose="020B0604020202020204" pitchFamily="34" charset="0"/>
              </a:rPr>
              <a:t>15 </a:t>
            </a:r>
            <a:r>
              <a:rPr lang="en-US" sz="1600" dirty="0">
                <a:solidFill>
                  <a:srgbClr val="000000"/>
                </a:solidFill>
                <a:latin typeface="Alexandria"/>
                <a:ea typeface="Cambria" panose="02040503050406030204" pitchFamily="18" charset="0"/>
                <a:cs typeface="Arial" panose="020B0604020202020204" pitchFamily="34" charset="0"/>
              </a:rPr>
              <a:t>mod 17= 10</a:t>
            </a:r>
          </a:p>
          <a:p>
            <a:pPr>
              <a:lnSpc>
                <a:spcPct val="107000"/>
              </a:lnSpc>
              <a:spcAft>
                <a:spcPts val="600"/>
              </a:spcAft>
              <a:defRPr/>
            </a:pPr>
            <a:r>
              <a:rPr lang="en-US" sz="1600" dirty="0">
                <a:solidFill>
                  <a:srgbClr val="000000"/>
                </a:solidFill>
                <a:latin typeface="Alexandria"/>
                <a:ea typeface="Cambria" panose="02040503050406030204" pitchFamily="18" charset="0"/>
              </a:rPr>
              <a:t>                     </a:t>
            </a:r>
            <a:r>
              <a:rPr lang="en-US" sz="1600" dirty="0">
                <a:solidFill>
                  <a:srgbClr val="000000"/>
                </a:solidFill>
                <a:latin typeface="Alexandria"/>
                <a:ea typeface="Cambria" panose="02040503050406030204" pitchFamily="18" charset="0"/>
                <a:cs typeface="Arial" panose="020B0604020202020204" pitchFamily="34" charset="0"/>
              </a:rPr>
              <a:t>(3</a:t>
            </a:r>
            <a:r>
              <a:rPr lang="en-US" sz="1600" baseline="30000" dirty="0">
                <a:solidFill>
                  <a:srgbClr val="000000"/>
                </a:solidFill>
                <a:latin typeface="Alexandria"/>
                <a:ea typeface="Cambria" panose="02040503050406030204" pitchFamily="18" charset="0"/>
                <a:cs typeface="Arial" panose="020B0604020202020204" pitchFamily="34" charset="0"/>
              </a:rPr>
              <a:t>13</a:t>
            </a:r>
            <a:r>
              <a:rPr lang="en-US" sz="1600" dirty="0">
                <a:solidFill>
                  <a:srgbClr val="000000"/>
                </a:solidFill>
                <a:latin typeface="Alexandria"/>
                <a:ea typeface="Cambria" panose="02040503050406030204" pitchFamily="18" charset="0"/>
                <a:cs typeface="Arial" panose="020B0604020202020204" pitchFamily="34" charset="0"/>
              </a:rPr>
              <a:t>)</a:t>
            </a:r>
            <a:r>
              <a:rPr lang="en-US" sz="1600" baseline="30000" dirty="0">
                <a:solidFill>
                  <a:srgbClr val="000000"/>
                </a:solidFill>
                <a:latin typeface="Alexandria"/>
                <a:ea typeface="Cambria" panose="02040503050406030204" pitchFamily="18" charset="0"/>
                <a:cs typeface="Arial" panose="020B0604020202020204" pitchFamily="34" charset="0"/>
              </a:rPr>
              <a:t>15  </a:t>
            </a:r>
            <a:endParaRPr lang="en-US" sz="1600" dirty="0">
              <a:solidFill>
                <a:srgbClr val="000000"/>
              </a:solidFill>
              <a:latin typeface="Alexandria"/>
              <a:ea typeface="Cambria" panose="02040503050406030204" pitchFamily="18" charset="0"/>
              <a:cs typeface="Arial" panose="020B0604020202020204" pitchFamily="34" charset="0"/>
            </a:endParaRPr>
          </a:p>
          <a:p>
            <a:pPr eaLnBrk="1" hangingPunct="1">
              <a:spcBef>
                <a:spcPct val="20000"/>
              </a:spcBef>
              <a:defRPr/>
            </a:pPr>
            <a:endParaRPr lang="en-US" sz="1600" dirty="0">
              <a:solidFill>
                <a:srgbClr val="000000"/>
              </a:solidFill>
              <a:latin typeface="Alexandria"/>
              <a:ea typeface="Cambria" panose="02040503050406030204" pitchFamily="18" charset="0"/>
            </a:endParaRPr>
          </a:p>
        </p:txBody>
      </p:sp>
      <p:sp>
        <p:nvSpPr>
          <p:cNvPr id="13" name="TextBox 12">
            <a:extLst>
              <a:ext uri="{FF2B5EF4-FFF2-40B4-BE49-F238E27FC236}">
                <a16:creationId xmlns:a16="http://schemas.microsoft.com/office/drawing/2014/main" id="{2E167C1B-CD98-6378-B506-9EFD43E1FBB1}"/>
              </a:ext>
            </a:extLst>
          </p:cNvPr>
          <p:cNvSpPr txBox="1">
            <a:spLocks noChangeArrowheads="1"/>
          </p:cNvSpPr>
          <p:nvPr/>
        </p:nvSpPr>
        <p:spPr bwMode="auto">
          <a:xfrm>
            <a:off x="6210962" y="2243696"/>
            <a:ext cx="1326004" cy="1224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Prime  = 17</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Generator =3</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Public(A) =6 </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Public(B) =12 </a:t>
            </a:r>
          </a:p>
        </p:txBody>
      </p:sp>
      <p:sp>
        <p:nvSpPr>
          <p:cNvPr id="14" name="TextBox 13">
            <a:extLst>
              <a:ext uri="{FF2B5EF4-FFF2-40B4-BE49-F238E27FC236}">
                <a16:creationId xmlns:a16="http://schemas.microsoft.com/office/drawing/2014/main" id="{377CFE65-2934-9FFD-DBB8-BB5AA836EA8D}"/>
              </a:ext>
            </a:extLst>
          </p:cNvPr>
          <p:cNvSpPr txBox="1">
            <a:spLocks noChangeArrowheads="1"/>
          </p:cNvSpPr>
          <p:nvPr/>
        </p:nvSpPr>
        <p:spPr bwMode="auto">
          <a:xfrm>
            <a:off x="7642888" y="4437621"/>
            <a:ext cx="2572692"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Prime  = 17</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Generator =3</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Private key (B) =13</a:t>
            </a:r>
          </a:p>
          <a:p>
            <a:pPr eaLnBrk="1" hangingPunct="1">
              <a:buFontTx/>
              <a:buNone/>
            </a:pPr>
            <a:r>
              <a:rPr lang="en-US" altLang="en-US" sz="1600" dirty="0">
                <a:solidFill>
                  <a:srgbClr val="000000"/>
                </a:solidFill>
                <a:latin typeface="Alexandria"/>
                <a:ea typeface="Cambria" panose="02040503050406030204" pitchFamily="18" charset="0"/>
                <a:cs typeface="Arial" panose="020B0604020202020204" pitchFamily="34" charset="0"/>
              </a:rPr>
              <a:t>Public </a:t>
            </a:r>
            <a:r>
              <a:rPr lang="en-US" altLang="en-US" sz="1600" dirty="0">
                <a:solidFill>
                  <a:srgbClr val="000000"/>
                </a:solidFill>
                <a:latin typeface="Alexandria"/>
                <a:ea typeface="Cambria" panose="02040503050406030204" pitchFamily="18" charset="0"/>
                <a:cs typeface="Cambria" panose="02040503050406030204" pitchFamily="18" charset="0"/>
              </a:rPr>
              <a:t>key(B) = 12</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Secret key = 6 </a:t>
            </a:r>
            <a:r>
              <a:rPr lang="en-US" altLang="en-US" sz="1600" baseline="30000" dirty="0">
                <a:solidFill>
                  <a:srgbClr val="000000"/>
                </a:solidFill>
                <a:latin typeface="Alexandria"/>
                <a:ea typeface="Cambria" panose="02040503050406030204" pitchFamily="18" charset="0"/>
                <a:cs typeface="Cambria" panose="02040503050406030204" pitchFamily="18" charset="0"/>
              </a:rPr>
              <a:t>13  </a:t>
            </a:r>
            <a:r>
              <a:rPr lang="en-US" altLang="en-US" sz="1600" dirty="0">
                <a:solidFill>
                  <a:srgbClr val="000000"/>
                </a:solidFill>
                <a:latin typeface="Alexandria"/>
                <a:ea typeface="Cambria" panose="02040503050406030204" pitchFamily="18" charset="0"/>
                <a:cs typeface="Cambria" panose="02040503050406030204" pitchFamily="18" charset="0"/>
              </a:rPr>
              <a:t>mod 17= 10</a:t>
            </a:r>
          </a:p>
          <a:p>
            <a:pPr eaLnBrk="1" hangingPunct="1">
              <a:buFontTx/>
              <a:buNone/>
            </a:pPr>
            <a:r>
              <a:rPr lang="en-US" altLang="en-US" sz="1600" dirty="0">
                <a:solidFill>
                  <a:srgbClr val="000000"/>
                </a:solidFill>
                <a:latin typeface="Alexandria"/>
                <a:ea typeface="Cambria" panose="02040503050406030204" pitchFamily="18" charset="0"/>
                <a:cs typeface="Cambria" panose="02040503050406030204" pitchFamily="18" charset="0"/>
              </a:rPr>
              <a:t>                      (3</a:t>
            </a:r>
            <a:r>
              <a:rPr lang="en-US" altLang="en-US" sz="1600" baseline="30000" dirty="0">
                <a:solidFill>
                  <a:srgbClr val="000000"/>
                </a:solidFill>
                <a:latin typeface="Alexandria"/>
                <a:ea typeface="Cambria" panose="02040503050406030204" pitchFamily="18" charset="0"/>
                <a:cs typeface="Cambria" panose="02040503050406030204" pitchFamily="18" charset="0"/>
              </a:rPr>
              <a:t>15</a:t>
            </a:r>
            <a:r>
              <a:rPr lang="en-US" altLang="en-US" sz="1600" dirty="0">
                <a:solidFill>
                  <a:srgbClr val="000000"/>
                </a:solidFill>
                <a:latin typeface="Alexandria"/>
                <a:ea typeface="Cambria" panose="02040503050406030204" pitchFamily="18" charset="0"/>
                <a:cs typeface="Cambria" panose="02040503050406030204" pitchFamily="18" charset="0"/>
              </a:rPr>
              <a:t>)</a:t>
            </a:r>
            <a:r>
              <a:rPr lang="en-US" altLang="en-US" sz="1600" baseline="30000" dirty="0">
                <a:solidFill>
                  <a:srgbClr val="000000"/>
                </a:solidFill>
                <a:latin typeface="Alexandria"/>
                <a:ea typeface="Cambria" panose="02040503050406030204" pitchFamily="18" charset="0"/>
                <a:cs typeface="Cambria" panose="02040503050406030204" pitchFamily="18" charset="0"/>
              </a:rPr>
              <a:t>13       </a:t>
            </a:r>
          </a:p>
        </p:txBody>
      </p:sp>
      <p:sp>
        <p:nvSpPr>
          <p:cNvPr id="15" name="TextBox 14">
            <a:extLst>
              <a:ext uri="{FF2B5EF4-FFF2-40B4-BE49-F238E27FC236}">
                <a16:creationId xmlns:a16="http://schemas.microsoft.com/office/drawing/2014/main" id="{E3C284ED-0488-9F83-17DC-48B439FFCB19}"/>
              </a:ext>
            </a:extLst>
          </p:cNvPr>
          <p:cNvSpPr txBox="1"/>
          <p:nvPr/>
        </p:nvSpPr>
        <p:spPr>
          <a:xfrm>
            <a:off x="1727862" y="2053196"/>
            <a:ext cx="3678764" cy="1074140"/>
          </a:xfrm>
          <a:prstGeom prst="rect">
            <a:avLst/>
          </a:prstGeom>
          <a:noFill/>
        </p:spPr>
        <p:txBody>
          <a:bodyPr wrap="none">
            <a:spAutoFit/>
          </a:bodyPr>
          <a:lstStyle/>
          <a:p>
            <a:pPr>
              <a:lnSpc>
                <a:spcPct val="107000"/>
              </a:lnSpc>
              <a:spcAft>
                <a:spcPts val="600"/>
              </a:spcAft>
              <a:defRPr/>
            </a:pPr>
            <a:r>
              <a:rPr lang="en-US" sz="1600" dirty="0">
                <a:solidFill>
                  <a:srgbClr val="000000"/>
                </a:solidFill>
                <a:latin typeface="Alexandria"/>
                <a:ea typeface="Cambria" panose="02040503050406030204" pitchFamily="18" charset="0"/>
                <a:cs typeface="Arial" panose="020B0604020202020204" pitchFamily="34" charset="0"/>
              </a:rPr>
              <a:t>Public key = Generator </a:t>
            </a:r>
            <a:r>
              <a:rPr lang="en-US" sz="1600" baseline="30000" dirty="0">
                <a:solidFill>
                  <a:srgbClr val="000000"/>
                </a:solidFill>
                <a:latin typeface="Alexandria"/>
                <a:ea typeface="Cambria" panose="02040503050406030204" pitchFamily="18" charset="0"/>
                <a:cs typeface="Arial" panose="020B0604020202020204" pitchFamily="34" charset="0"/>
              </a:rPr>
              <a:t>private key</a:t>
            </a:r>
            <a:r>
              <a:rPr lang="en-US" sz="1600" dirty="0">
                <a:solidFill>
                  <a:srgbClr val="000000"/>
                </a:solidFill>
                <a:latin typeface="Alexandria"/>
                <a:ea typeface="Cambria" panose="02040503050406030204" pitchFamily="18" charset="0"/>
                <a:cs typeface="Arial" panose="020B0604020202020204" pitchFamily="34" charset="0"/>
              </a:rPr>
              <a:t> mod Prime</a:t>
            </a:r>
          </a:p>
          <a:p>
            <a:pPr>
              <a:lnSpc>
                <a:spcPct val="107000"/>
              </a:lnSpc>
              <a:spcAft>
                <a:spcPts val="600"/>
              </a:spcAft>
              <a:defRPr/>
            </a:pPr>
            <a:r>
              <a:rPr lang="en-US" sz="1600" dirty="0">
                <a:solidFill>
                  <a:srgbClr val="000000"/>
                </a:solidFill>
                <a:latin typeface="Alexandria"/>
                <a:ea typeface="Cambria" panose="02040503050406030204" pitchFamily="18" charset="0"/>
                <a:cs typeface="Arial" panose="020B0604020202020204" pitchFamily="34" charset="0"/>
              </a:rPr>
              <a:t>Public key (A) = 3 </a:t>
            </a:r>
            <a:r>
              <a:rPr lang="en-US" sz="1600" baseline="30000" dirty="0">
                <a:solidFill>
                  <a:srgbClr val="000000"/>
                </a:solidFill>
                <a:latin typeface="Alexandria"/>
                <a:ea typeface="Cambria" panose="02040503050406030204" pitchFamily="18" charset="0"/>
                <a:cs typeface="Arial" panose="020B0604020202020204" pitchFamily="34" charset="0"/>
              </a:rPr>
              <a:t>15 </a:t>
            </a:r>
            <a:r>
              <a:rPr lang="en-US" sz="1600" dirty="0">
                <a:solidFill>
                  <a:srgbClr val="000000"/>
                </a:solidFill>
                <a:latin typeface="Alexandria"/>
                <a:ea typeface="Cambria" panose="02040503050406030204" pitchFamily="18" charset="0"/>
                <a:cs typeface="Arial" panose="020B0604020202020204" pitchFamily="34" charset="0"/>
              </a:rPr>
              <a:t> mod 17 =6</a:t>
            </a:r>
          </a:p>
          <a:p>
            <a:pPr>
              <a:lnSpc>
                <a:spcPct val="107000"/>
              </a:lnSpc>
              <a:spcBef>
                <a:spcPct val="20000"/>
              </a:spcBef>
              <a:spcAft>
                <a:spcPts val="600"/>
              </a:spcAft>
              <a:defRPr/>
            </a:pPr>
            <a:r>
              <a:rPr lang="en-US" sz="1600" dirty="0">
                <a:solidFill>
                  <a:srgbClr val="000000"/>
                </a:solidFill>
                <a:latin typeface="Alexandria"/>
                <a:ea typeface="Cambria" panose="02040503050406030204" pitchFamily="18" charset="0"/>
                <a:cs typeface="Arial" panose="020B0604020202020204" pitchFamily="34" charset="0"/>
              </a:rPr>
              <a:t>Public key (B) = 3 </a:t>
            </a:r>
            <a:r>
              <a:rPr lang="en-US" sz="1600" baseline="30000" dirty="0">
                <a:solidFill>
                  <a:srgbClr val="000000"/>
                </a:solidFill>
                <a:latin typeface="Alexandria"/>
                <a:ea typeface="Cambria" panose="02040503050406030204" pitchFamily="18" charset="0"/>
                <a:cs typeface="Arial" panose="020B0604020202020204" pitchFamily="34" charset="0"/>
              </a:rPr>
              <a:t>13 </a:t>
            </a:r>
            <a:r>
              <a:rPr lang="en-US" sz="1600" dirty="0">
                <a:solidFill>
                  <a:srgbClr val="000000"/>
                </a:solidFill>
                <a:latin typeface="Alexandria"/>
                <a:ea typeface="Cambria" panose="02040503050406030204" pitchFamily="18" charset="0"/>
                <a:cs typeface="Arial" panose="020B0604020202020204" pitchFamily="34" charset="0"/>
              </a:rPr>
              <a:t> mod 17 =12</a:t>
            </a:r>
          </a:p>
        </p:txBody>
      </p:sp>
      <p:sp>
        <p:nvSpPr>
          <p:cNvPr id="16" name="TextBox 15">
            <a:extLst>
              <a:ext uri="{FF2B5EF4-FFF2-40B4-BE49-F238E27FC236}">
                <a16:creationId xmlns:a16="http://schemas.microsoft.com/office/drawing/2014/main" id="{C771A6EC-CD74-E971-F598-E0252A554FCF}"/>
              </a:ext>
            </a:extLst>
          </p:cNvPr>
          <p:cNvSpPr txBox="1">
            <a:spLocks noChangeArrowheads="1"/>
          </p:cNvSpPr>
          <p:nvPr/>
        </p:nvSpPr>
        <p:spPr bwMode="auto">
          <a:xfrm>
            <a:off x="9185937" y="4037571"/>
            <a:ext cx="13628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rPr>
              <a:t>Public(A) =6 </a:t>
            </a:r>
          </a:p>
        </p:txBody>
      </p:sp>
      <p:sp>
        <p:nvSpPr>
          <p:cNvPr id="17" name="TextBox 16">
            <a:extLst>
              <a:ext uri="{FF2B5EF4-FFF2-40B4-BE49-F238E27FC236}">
                <a16:creationId xmlns:a16="http://schemas.microsoft.com/office/drawing/2014/main" id="{9181DD19-1E0B-3F62-0611-45EFC3C7ECED}"/>
              </a:ext>
            </a:extLst>
          </p:cNvPr>
          <p:cNvSpPr txBox="1"/>
          <p:nvPr/>
        </p:nvSpPr>
        <p:spPr>
          <a:xfrm>
            <a:off x="1727862" y="4037571"/>
            <a:ext cx="1419225" cy="369332"/>
          </a:xfrm>
          <a:prstGeom prst="rect">
            <a:avLst/>
          </a:prstGeom>
          <a:noFill/>
        </p:spPr>
        <p:txBody>
          <a:bodyPr wrap="square">
            <a:spAutoFit/>
          </a:bodyPr>
          <a:lstStyle/>
          <a:p>
            <a:pPr eaLnBrk="1" hangingPunct="1">
              <a:spcBef>
                <a:spcPct val="20000"/>
              </a:spcBef>
              <a:defRPr/>
            </a:pPr>
            <a:r>
              <a:rPr lang="en-US" dirty="0">
                <a:solidFill>
                  <a:srgbClr val="000000"/>
                </a:solidFill>
                <a:latin typeface="Alexandria"/>
                <a:ea typeface="Cambria" panose="02040503050406030204" pitchFamily="18" charset="0"/>
              </a:rPr>
              <a:t>Public(B) =12 </a:t>
            </a:r>
          </a:p>
        </p:txBody>
      </p:sp>
      <p:sp>
        <p:nvSpPr>
          <p:cNvPr id="18" name="TextBox 17">
            <a:extLst>
              <a:ext uri="{FF2B5EF4-FFF2-40B4-BE49-F238E27FC236}">
                <a16:creationId xmlns:a16="http://schemas.microsoft.com/office/drawing/2014/main" id="{AB58500B-B80B-AA7B-1552-886D372EFCDC}"/>
              </a:ext>
            </a:extLst>
          </p:cNvPr>
          <p:cNvSpPr txBox="1">
            <a:spLocks noChangeArrowheads="1"/>
          </p:cNvSpPr>
          <p:nvPr/>
        </p:nvSpPr>
        <p:spPr bwMode="auto">
          <a:xfrm>
            <a:off x="6244301" y="5313922"/>
            <a:ext cx="7473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600" dirty="0">
                <a:solidFill>
                  <a:srgbClr val="000000"/>
                </a:solidFill>
                <a:latin typeface="Alexandria"/>
                <a:ea typeface="Cambria" panose="02040503050406030204" pitchFamily="18" charset="0"/>
                <a:cs typeface="Arial" panose="020B0604020202020204" pitchFamily="34" charset="0"/>
              </a:rPr>
              <a:t>3 </a:t>
            </a:r>
            <a:r>
              <a:rPr lang="en-US" altLang="en-US" sz="1600" baseline="30000" dirty="0">
                <a:solidFill>
                  <a:srgbClr val="000000"/>
                </a:solidFill>
                <a:latin typeface="Alexandria"/>
                <a:ea typeface="Cambria" panose="02040503050406030204" pitchFamily="18" charset="0"/>
                <a:cs typeface="Arial" panose="020B0604020202020204" pitchFamily="34" charset="0"/>
              </a:rPr>
              <a:t>15*13</a:t>
            </a:r>
            <a:r>
              <a:rPr lang="en-US" altLang="en-US" sz="1600" dirty="0">
                <a:solidFill>
                  <a:srgbClr val="000000"/>
                </a:solidFill>
                <a:latin typeface="Alexandria"/>
                <a:ea typeface="Cambria" panose="02040503050406030204" pitchFamily="18" charset="0"/>
                <a:cs typeface="Arial" panose="020B0604020202020204" pitchFamily="34" charset="0"/>
              </a:rPr>
              <a:t> </a:t>
            </a:r>
          </a:p>
        </p:txBody>
      </p:sp>
      <p:sp>
        <p:nvSpPr>
          <p:cNvPr id="19" name="TextBox 16">
            <a:extLst>
              <a:ext uri="{FF2B5EF4-FFF2-40B4-BE49-F238E27FC236}">
                <a16:creationId xmlns:a16="http://schemas.microsoft.com/office/drawing/2014/main" id="{729B4E87-A2A3-BA88-66AB-ED4B8490E403}"/>
              </a:ext>
            </a:extLst>
          </p:cNvPr>
          <p:cNvSpPr txBox="1">
            <a:spLocks noChangeArrowheads="1"/>
          </p:cNvSpPr>
          <p:nvPr/>
        </p:nvSpPr>
        <p:spPr bwMode="auto">
          <a:xfrm>
            <a:off x="3199475" y="3569258"/>
            <a:ext cx="3177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a:solidFill>
                  <a:srgbClr val="000000"/>
                </a:solidFill>
                <a:latin typeface="Alexandria"/>
              </a:rPr>
              <a:t>A</a:t>
            </a:r>
          </a:p>
        </p:txBody>
      </p:sp>
      <p:sp>
        <p:nvSpPr>
          <p:cNvPr id="20" name="TextBox 17">
            <a:extLst>
              <a:ext uri="{FF2B5EF4-FFF2-40B4-BE49-F238E27FC236}">
                <a16:creationId xmlns:a16="http://schemas.microsoft.com/office/drawing/2014/main" id="{07DD343A-7D0D-46F0-575F-DE703D6A3AB6}"/>
              </a:ext>
            </a:extLst>
          </p:cNvPr>
          <p:cNvSpPr txBox="1">
            <a:spLocks noChangeArrowheads="1"/>
          </p:cNvSpPr>
          <p:nvPr/>
        </p:nvSpPr>
        <p:spPr bwMode="auto">
          <a:xfrm>
            <a:off x="8723976" y="3496233"/>
            <a:ext cx="3097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a:solidFill>
                  <a:srgbClr val="000000"/>
                </a:solidFill>
                <a:latin typeface="Alexandria"/>
              </a:rPr>
              <a:t>B</a:t>
            </a:r>
          </a:p>
        </p:txBody>
      </p:sp>
      <p:sp>
        <p:nvSpPr>
          <p:cNvPr id="21" name="TextBox 18">
            <a:extLst>
              <a:ext uri="{FF2B5EF4-FFF2-40B4-BE49-F238E27FC236}">
                <a16:creationId xmlns:a16="http://schemas.microsoft.com/office/drawing/2014/main" id="{E8974F95-EB59-898D-15EF-1C7ABF8CCCB5}"/>
              </a:ext>
            </a:extLst>
          </p:cNvPr>
          <p:cNvSpPr txBox="1">
            <a:spLocks noChangeArrowheads="1"/>
          </p:cNvSpPr>
          <p:nvPr/>
        </p:nvSpPr>
        <p:spPr bwMode="auto">
          <a:xfrm>
            <a:off x="5753763" y="1948421"/>
            <a:ext cx="9603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ea typeface="Cambria" panose="02040503050406030204" pitchFamily="18" charset="0"/>
                <a:cs typeface="Cambria" panose="02040503050406030204" pitchFamily="18" charset="0"/>
              </a:rPr>
              <a:t>Attacker</a:t>
            </a:r>
          </a:p>
        </p:txBody>
      </p:sp>
      <p:sp>
        <p:nvSpPr>
          <p:cNvPr id="24" name="Slide Number Placeholder 23">
            <a:extLst>
              <a:ext uri="{FF2B5EF4-FFF2-40B4-BE49-F238E27FC236}">
                <a16:creationId xmlns:a16="http://schemas.microsoft.com/office/drawing/2014/main" id="{B60C4ABC-AED5-7E97-6453-2EC308E3F15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25</a:t>
            </a:fld>
            <a:endParaRPr lang="en-US">
              <a:solidFill>
                <a:srgbClr val="000000"/>
              </a:solidFill>
              <a:latin typeface="Alexandria"/>
            </a:endParaRPr>
          </a:p>
        </p:txBody>
      </p:sp>
    </p:spTree>
    <p:extLst>
      <p:ext uri="{BB962C8B-B14F-4D97-AF65-F5344CB8AC3E}">
        <p14:creationId xmlns:p14="http://schemas.microsoft.com/office/powerpoint/2010/main" val="4291027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nodeType="clickEffect">
                                  <p:stCondLst>
                                    <p:cond delay="0"/>
                                  </p:stCondLst>
                                  <p:childTnLst>
                                    <p:set>
                                      <p:cBhvr>
                                        <p:cTn id="68"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nodeType="clickEffect">
                                  <p:stCondLst>
                                    <p:cond delay="0"/>
                                  </p:stCondLst>
                                  <p:childTnLst>
                                    <p:set>
                                      <p:cBhvr>
                                        <p:cTn id="80" dur="1" fill="hold">
                                          <p:stCondLst>
                                            <p:cond delay="0"/>
                                          </p:stCondLst>
                                        </p:cTn>
                                        <p:tgtEl>
                                          <p:spTgt spid="14">
                                            <p:txEl>
                                              <p:pRg st="5" end="5"/>
                                            </p:txEl>
                                          </p:spTgt>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Hash functions</a:t>
            </a:r>
          </a:p>
        </p:txBody>
      </p:sp>
      <p:pic>
        <p:nvPicPr>
          <p:cNvPr id="7" name="Matrix - 49470">
            <a:hlinkClick r:id="" action="ppaction://media"/>
            <a:extLst>
              <a:ext uri="{FF2B5EF4-FFF2-40B4-BE49-F238E27FC236}">
                <a16:creationId xmlns:a16="http://schemas.microsoft.com/office/drawing/2014/main" id="{A46043D7-30F6-AAA8-F6FF-E413E2CAF4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6222" y="1822995"/>
            <a:ext cx="8777578" cy="4320214"/>
          </a:xfrm>
          <a:prstGeom prst="roundRect">
            <a:avLst>
              <a:gd name="adj" fmla="val 7025"/>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F87C80D5-CEBF-6E1E-4673-F65BE35D9461}"/>
              </a:ext>
            </a:extLst>
          </p:cNvPr>
          <p:cNvPicPr>
            <a:picLocks noChangeAspect="1"/>
          </p:cNvPicPr>
          <p:nvPr/>
        </p:nvPicPr>
        <p:blipFill>
          <a:blip r:embed="rId4"/>
          <a:stretch>
            <a:fillRect/>
          </a:stretch>
        </p:blipFill>
        <p:spPr>
          <a:xfrm>
            <a:off x="6085493" y="2649814"/>
            <a:ext cx="1860033" cy="2160000"/>
          </a:xfrm>
          <a:prstGeom prst="roundRect">
            <a:avLst>
              <a:gd name="adj" fmla="val 355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 name="Picture 12">
            <a:extLst>
              <a:ext uri="{FF2B5EF4-FFF2-40B4-BE49-F238E27FC236}">
                <a16:creationId xmlns:a16="http://schemas.microsoft.com/office/drawing/2014/main" id="{B5095A2D-E81C-9402-FAB5-2C53C01B8E00}"/>
              </a:ext>
            </a:extLst>
          </p:cNvPr>
          <p:cNvPicPr>
            <a:picLocks noChangeAspect="1"/>
          </p:cNvPicPr>
          <p:nvPr/>
        </p:nvPicPr>
        <p:blipFill>
          <a:blip r:embed="rId5"/>
          <a:stretch>
            <a:fillRect/>
          </a:stretch>
        </p:blipFill>
        <p:spPr>
          <a:xfrm>
            <a:off x="9237946" y="2649814"/>
            <a:ext cx="1904708" cy="2139424"/>
          </a:xfrm>
          <a:prstGeom prst="rect">
            <a:avLst/>
          </a:prstGeom>
          <a:ln>
            <a:noFill/>
          </a:ln>
          <a:effectLst>
            <a:outerShdw blurRad="292100" dist="139700" dir="2700000" algn="tl" rotWithShape="0">
              <a:srgbClr val="333333">
                <a:alpha val="65000"/>
              </a:srgbClr>
            </a:outerShdw>
          </a:effectLst>
        </p:spPr>
      </p:pic>
      <p:pic>
        <p:nvPicPr>
          <p:cNvPr id="9" name="Picture 8" descr="Text&#10;&#10;Description automatically generated">
            <a:extLst>
              <a:ext uri="{FF2B5EF4-FFF2-40B4-BE49-F238E27FC236}">
                <a16:creationId xmlns:a16="http://schemas.microsoft.com/office/drawing/2014/main" id="{E2AF0C2F-8E97-5D01-0F23-18BD16E83242}"/>
              </a:ext>
            </a:extLst>
          </p:cNvPr>
          <p:cNvPicPr>
            <a:picLocks noChangeAspect="1"/>
          </p:cNvPicPr>
          <p:nvPr/>
        </p:nvPicPr>
        <p:blipFill>
          <a:blip r:embed="rId6"/>
          <a:stretch>
            <a:fillRect/>
          </a:stretch>
        </p:blipFill>
        <p:spPr>
          <a:xfrm>
            <a:off x="2802480" y="2539937"/>
            <a:ext cx="2142498" cy="2340000"/>
          </a:xfrm>
          <a:prstGeom prst="rect">
            <a:avLst/>
          </a:prstGeom>
          <a:ln>
            <a:noFill/>
          </a:ln>
          <a:effectLst>
            <a:outerShdw blurRad="292100" dist="139700" dir="2700000" algn="tl" rotWithShape="0">
              <a:srgbClr val="333333">
                <a:alpha val="65000"/>
              </a:srgbClr>
            </a:outerShdw>
          </a:effectLst>
        </p:spPr>
      </p:pic>
      <p:sp>
        <p:nvSpPr>
          <p:cNvPr id="15" name="TextBox 14">
            <a:extLst>
              <a:ext uri="{FF2B5EF4-FFF2-40B4-BE49-F238E27FC236}">
                <a16:creationId xmlns:a16="http://schemas.microsoft.com/office/drawing/2014/main" id="{A6224AB7-89C6-5066-6083-8A3FCBD75A5A}"/>
              </a:ext>
            </a:extLst>
          </p:cNvPr>
          <p:cNvSpPr txBox="1">
            <a:spLocks noChangeArrowheads="1"/>
          </p:cNvSpPr>
          <p:nvPr/>
        </p:nvSpPr>
        <p:spPr bwMode="auto">
          <a:xfrm>
            <a:off x="3294848" y="4763189"/>
            <a:ext cx="10751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ea typeface="Cambria" panose="02040503050406030204" pitchFamily="18" charset="0"/>
                <a:cs typeface="Cambria" panose="02040503050406030204" pitchFamily="18" charset="0"/>
              </a:rPr>
              <a:t>Plain Text</a:t>
            </a:r>
          </a:p>
        </p:txBody>
      </p:sp>
      <p:sp>
        <p:nvSpPr>
          <p:cNvPr id="16" name="TextBox 15">
            <a:extLst>
              <a:ext uri="{FF2B5EF4-FFF2-40B4-BE49-F238E27FC236}">
                <a16:creationId xmlns:a16="http://schemas.microsoft.com/office/drawing/2014/main" id="{80C47C67-7087-EC66-D75A-A8FB4733E442}"/>
              </a:ext>
            </a:extLst>
          </p:cNvPr>
          <p:cNvSpPr txBox="1">
            <a:spLocks noChangeArrowheads="1"/>
          </p:cNvSpPr>
          <p:nvPr/>
        </p:nvSpPr>
        <p:spPr bwMode="auto">
          <a:xfrm>
            <a:off x="6207413" y="4765396"/>
            <a:ext cx="15424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ea typeface="Cambria" panose="02040503050406030204" pitchFamily="18" charset="0"/>
                <a:cs typeface="Cambria" panose="02040503050406030204" pitchFamily="18" charset="0"/>
              </a:rPr>
              <a:t>Hash function </a:t>
            </a:r>
          </a:p>
        </p:txBody>
      </p:sp>
      <p:sp>
        <p:nvSpPr>
          <p:cNvPr id="17" name="TextBox 16">
            <a:extLst>
              <a:ext uri="{FF2B5EF4-FFF2-40B4-BE49-F238E27FC236}">
                <a16:creationId xmlns:a16="http://schemas.microsoft.com/office/drawing/2014/main" id="{7E198BF3-37E9-AFBE-A9FF-277AF1EC59DC}"/>
              </a:ext>
            </a:extLst>
          </p:cNvPr>
          <p:cNvSpPr txBox="1">
            <a:spLocks noChangeArrowheads="1"/>
          </p:cNvSpPr>
          <p:nvPr/>
        </p:nvSpPr>
        <p:spPr bwMode="auto">
          <a:xfrm>
            <a:off x="9456147" y="4739045"/>
            <a:ext cx="12055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dirty="0">
                <a:solidFill>
                  <a:srgbClr val="000000"/>
                </a:solidFill>
                <a:latin typeface="Alexandria"/>
                <a:ea typeface="Cambria" panose="02040503050406030204" pitchFamily="18" charset="0"/>
                <a:cs typeface="Cambria" panose="02040503050406030204" pitchFamily="18" charset="0"/>
              </a:rPr>
              <a:t>Hash value</a:t>
            </a:r>
          </a:p>
        </p:txBody>
      </p:sp>
      <p:sp>
        <p:nvSpPr>
          <p:cNvPr id="18" name="TextBox 17">
            <a:extLst>
              <a:ext uri="{FF2B5EF4-FFF2-40B4-BE49-F238E27FC236}">
                <a16:creationId xmlns:a16="http://schemas.microsoft.com/office/drawing/2014/main" id="{9FBD582A-32BC-15A4-8A9A-B2F50EB63AD2}"/>
              </a:ext>
            </a:extLst>
          </p:cNvPr>
          <p:cNvSpPr txBox="1">
            <a:spLocks noChangeArrowheads="1"/>
          </p:cNvSpPr>
          <p:nvPr/>
        </p:nvSpPr>
        <p:spPr bwMode="auto">
          <a:xfrm>
            <a:off x="2984348" y="1933578"/>
            <a:ext cx="75306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buFontTx/>
              <a:buNone/>
            </a:pPr>
            <a:r>
              <a:rPr lang="en-US" altLang="en-US" sz="1800">
                <a:solidFill>
                  <a:srgbClr val="000000"/>
                </a:solidFill>
                <a:latin typeface="Alexandria"/>
                <a:ea typeface="Cambria" panose="02040503050406030204" pitchFamily="18" charset="0"/>
                <a:cs typeface="Cambria" panose="02040503050406030204" pitchFamily="18" charset="0"/>
              </a:rPr>
              <a:t>Hashing is one-way cryptographic algorithm means that the ciphertext cannot </a:t>
            </a:r>
            <a:br>
              <a:rPr lang="en-US" altLang="en-US" sz="1800">
                <a:solidFill>
                  <a:srgbClr val="000000"/>
                </a:solidFill>
                <a:latin typeface="Alexandria"/>
                <a:ea typeface="Cambria" panose="02040503050406030204" pitchFamily="18" charset="0"/>
                <a:cs typeface="Cambria" panose="02040503050406030204" pitchFamily="18" charset="0"/>
              </a:rPr>
            </a:br>
            <a:r>
              <a:rPr lang="en-US" altLang="en-US" sz="1800">
                <a:solidFill>
                  <a:srgbClr val="000000"/>
                </a:solidFill>
                <a:latin typeface="Alexandria"/>
                <a:ea typeface="Cambria" panose="02040503050406030204" pitchFamily="18" charset="0"/>
                <a:cs typeface="Cambria" panose="02040503050406030204" pitchFamily="18" charset="0"/>
              </a:rPr>
              <a:t>be decrypted to reveal the original plaintext</a:t>
            </a:r>
          </a:p>
        </p:txBody>
      </p:sp>
      <p:pic>
        <p:nvPicPr>
          <p:cNvPr id="19" name="Graphic 18" descr="Fingerprint with solid fill">
            <a:extLst>
              <a:ext uri="{FF2B5EF4-FFF2-40B4-BE49-F238E27FC236}">
                <a16:creationId xmlns:a16="http://schemas.microsoft.com/office/drawing/2014/main" id="{5A92D001-C961-6A55-7926-6013333098B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48464" y="5100246"/>
            <a:ext cx="6858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E3E4B6AD-2CCE-2CF9-0731-70D015C76EA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17152" y="5311375"/>
            <a:ext cx="4140000" cy="284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a:extLst>
              <a:ext uri="{FF2B5EF4-FFF2-40B4-BE49-F238E27FC236}">
                <a16:creationId xmlns:a16="http://schemas.microsoft.com/office/drawing/2014/main" id="{F2D8D2FA-91D6-6AF0-31D3-B3F94B029C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117152" y="5596373"/>
            <a:ext cx="4140000" cy="330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Arrow: Right 21">
            <a:extLst>
              <a:ext uri="{FF2B5EF4-FFF2-40B4-BE49-F238E27FC236}">
                <a16:creationId xmlns:a16="http://schemas.microsoft.com/office/drawing/2014/main" id="{E26C18DA-FA1D-A194-C2B9-7779CFD507EA}"/>
              </a:ext>
            </a:extLst>
          </p:cNvPr>
          <p:cNvSpPr/>
          <p:nvPr/>
        </p:nvSpPr>
        <p:spPr>
          <a:xfrm>
            <a:off x="4831080" y="3497216"/>
            <a:ext cx="1254413" cy="416821"/>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A52E457C-A568-1A05-7995-90F65DDD09EA}"/>
              </a:ext>
            </a:extLst>
          </p:cNvPr>
          <p:cNvSpPr/>
          <p:nvPr/>
        </p:nvSpPr>
        <p:spPr>
          <a:xfrm>
            <a:off x="7975511" y="3499578"/>
            <a:ext cx="1254935" cy="404215"/>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4" name="Slide Number Placeholder 23">
            <a:extLst>
              <a:ext uri="{FF2B5EF4-FFF2-40B4-BE49-F238E27FC236}">
                <a16:creationId xmlns:a16="http://schemas.microsoft.com/office/drawing/2014/main" id="{E4FF5A86-B7B8-CCD2-A9C6-309607C32CBB}"/>
              </a:ext>
            </a:extLst>
          </p:cNvPr>
          <p:cNvSpPr>
            <a:spLocks noGrp="1"/>
          </p:cNvSpPr>
          <p:nvPr>
            <p:ph type="sldNum" sz="quarter" idx="12"/>
          </p:nvPr>
        </p:nvSpPr>
        <p:spPr>
          <a:xfrm>
            <a:off x="8783855" y="6481874"/>
            <a:ext cx="2743200" cy="365125"/>
          </a:xfrm>
        </p:spPr>
        <p:txBody>
          <a:bodyPr/>
          <a:lstStyle/>
          <a:p>
            <a:fld id="{FDED41F8-FC0F-4085-8150-313B6CF05213}" type="slidenum">
              <a:rPr lang="en-US" smtClean="0">
                <a:solidFill>
                  <a:srgbClr val="000000"/>
                </a:solidFill>
                <a:latin typeface="Alexandria"/>
              </a:rPr>
              <a:t>26</a:t>
            </a:fld>
            <a:endParaRPr lang="en-US">
              <a:solidFill>
                <a:srgbClr val="000000"/>
              </a:solidFill>
              <a:latin typeface="Alexandria"/>
            </a:endParaRPr>
          </a:p>
        </p:txBody>
      </p:sp>
    </p:spTree>
    <p:extLst>
      <p:ext uri="{BB962C8B-B14F-4D97-AF65-F5344CB8AC3E}">
        <p14:creationId xmlns:p14="http://schemas.microsoft.com/office/powerpoint/2010/main" val="674967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22" grpId="0" animBg="1"/>
      <p:bldP spid="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2764D1-CD52-D339-7EEF-84694322F13C}"/>
              </a:ext>
            </a:extLst>
          </p:cNvPr>
          <p:cNvSpPr txBox="1"/>
          <p:nvPr/>
        </p:nvSpPr>
        <p:spPr>
          <a:xfrm>
            <a:off x="763549" y="2077918"/>
            <a:ext cx="11088413" cy="5078313"/>
          </a:xfrm>
          <a:prstGeom prst="rect">
            <a:avLst/>
          </a:prstGeom>
          <a:noFill/>
        </p:spPr>
        <p:txBody>
          <a:bodyPr wrap="square">
            <a:spAutoFit/>
          </a:bodyPr>
          <a:lstStyle/>
          <a:p>
            <a:pPr marL="285750" indent="-285750" algn="just">
              <a:buFont typeface="Arial" panose="020B0604020202020204" pitchFamily="34" charset="0"/>
              <a:buChar char="•"/>
            </a:pPr>
            <a:r>
              <a:rPr lang="en-US" altLang="en-US" dirty="0">
                <a:solidFill>
                  <a:srgbClr val="000000"/>
                </a:solidFill>
                <a:latin typeface="Alexandria"/>
              </a:rPr>
              <a:t>Hash functions represent a third cryptography type alongside symmetric and asymmetric cryptography. </a:t>
            </a:r>
            <a:br>
              <a:rPr lang="en-US" altLang="en-US" dirty="0">
                <a:solidFill>
                  <a:srgbClr val="000000"/>
                </a:solidFill>
                <a:latin typeface="Alexandria"/>
              </a:rPr>
            </a:br>
            <a:endParaRPr lang="en-US" altLang="en-US" dirty="0">
              <a:solidFill>
                <a:srgbClr val="000000"/>
              </a:solidFill>
              <a:latin typeface="Alexandria"/>
            </a:endParaRPr>
          </a:p>
          <a:p>
            <a:pPr marL="285750" indent="-285750" algn="just">
              <a:buFont typeface="Arial" panose="020B0604020202020204" pitchFamily="34" charset="0"/>
              <a:buChar char="•"/>
            </a:pPr>
            <a:r>
              <a:rPr lang="en-MY" altLang="en-US" dirty="0">
                <a:solidFill>
                  <a:srgbClr val="000000"/>
                </a:solidFill>
                <a:latin typeface="Alexandria"/>
              </a:rPr>
              <a:t>A hash function is a function that maps data of any size to data of a fixed size. </a:t>
            </a:r>
            <a:br>
              <a:rPr lang="en-MY" altLang="en-US" dirty="0">
                <a:solidFill>
                  <a:srgbClr val="000000"/>
                </a:solidFill>
                <a:latin typeface="Alexandria"/>
              </a:rPr>
            </a:br>
            <a:endParaRPr lang="en-MY" altLang="en-US" dirty="0">
              <a:solidFill>
                <a:srgbClr val="000000"/>
              </a:solidFill>
              <a:latin typeface="Alexandria"/>
            </a:endParaRPr>
          </a:p>
          <a:p>
            <a:pPr marL="285750" indent="-285750">
              <a:spcBef>
                <a:spcPct val="0"/>
              </a:spcBef>
              <a:buFont typeface="Arial" panose="020B0604020202020204" pitchFamily="34" charset="0"/>
              <a:buChar char="•"/>
            </a:pPr>
            <a:r>
              <a:rPr lang="en-US" altLang="en-US" dirty="0">
                <a:solidFill>
                  <a:srgbClr val="000000"/>
                </a:solidFill>
                <a:latin typeface="Alexandria"/>
              </a:rPr>
              <a:t>The value returned by a hash function is called a hash value, hash code, or message digest. </a:t>
            </a:r>
            <a:r>
              <a:rPr lang="en-US" altLang="en-US">
                <a:solidFill>
                  <a:srgbClr val="000000"/>
                </a:solidFill>
                <a:latin typeface="Alexandria"/>
              </a:rPr>
              <a:t>It is often described as a digital fingerprint of the input data. </a:t>
            </a:r>
            <a:br>
              <a:rPr lang="en-US" altLang="en-US" dirty="0">
                <a:solidFill>
                  <a:srgbClr val="000000"/>
                </a:solidFill>
                <a:latin typeface="Alexandria"/>
              </a:rPr>
            </a:br>
            <a:endParaRPr lang="en-MY" altLang="en-US" dirty="0">
              <a:solidFill>
                <a:srgbClr val="000000"/>
              </a:solidFill>
              <a:latin typeface="Alexandria"/>
            </a:endParaRPr>
          </a:p>
          <a:p>
            <a:pPr marL="285750" indent="-285750">
              <a:spcBef>
                <a:spcPct val="0"/>
              </a:spcBef>
              <a:buFont typeface="Arial" panose="020B0604020202020204" pitchFamily="34" charset="0"/>
              <a:buChar char="•"/>
            </a:pPr>
            <a:r>
              <a:rPr lang="en-MY" altLang="en-US" dirty="0">
                <a:solidFill>
                  <a:srgbClr val="000000"/>
                </a:solidFill>
                <a:latin typeface="Alexandria"/>
              </a:rPr>
              <a:t>Hashing only provides integrity services; confidentiality services are not supported. A one-way cryptographic algorithm is a hash function. The adoption of a one-way cryptographic algorithm prevents the ciphertext from being decoded to expose the original plaintext.</a:t>
            </a:r>
          </a:p>
          <a:p>
            <a:pPr marL="285750" indent="-285750">
              <a:spcBef>
                <a:spcPct val="0"/>
              </a:spcBef>
              <a:buFont typeface="Arial" panose="020B0604020202020204" pitchFamily="34" charset="0"/>
              <a:buChar char="•"/>
            </a:pPr>
            <a:endParaRPr lang="en-US" altLang="en-US" dirty="0">
              <a:solidFill>
                <a:srgbClr val="000000"/>
              </a:solidFill>
              <a:latin typeface="Alexandria"/>
            </a:endParaRPr>
          </a:p>
          <a:p>
            <a:pPr marL="285750" indent="-285750">
              <a:spcBef>
                <a:spcPct val="0"/>
              </a:spcBef>
              <a:buFont typeface="Arial" panose="020B0604020202020204" pitchFamily="34" charset="0"/>
              <a:buChar char="•"/>
            </a:pPr>
            <a:r>
              <a:rPr lang="en-MY" altLang="en-US" dirty="0">
                <a:solidFill>
                  <a:srgbClr val="000000"/>
                </a:solidFill>
                <a:latin typeface="Alexandria"/>
              </a:rPr>
              <a:t>A hashing function's able to produce completely distinct hash values even when the input plaintext is slightly altered is another noteworthy feature. This characteristic is helpful for data security since it produces clearly different hashes whenever an attacker makes even a small alteration to the original data.</a:t>
            </a:r>
            <a:endParaRPr lang="en-US" altLang="en-US" dirty="0">
              <a:solidFill>
                <a:srgbClr val="000000"/>
              </a:solidFill>
              <a:latin typeface="Alexandria"/>
            </a:endParaRPr>
          </a:p>
          <a:p>
            <a:pPr eaLnBrk="1" hangingPunct="1"/>
            <a:endParaRPr lang="en-US" altLang="en-US" dirty="0">
              <a:solidFill>
                <a:srgbClr val="000000"/>
              </a:solidFill>
              <a:latin typeface="Alexandria"/>
            </a:endParaRPr>
          </a:p>
          <a:p>
            <a:pPr eaLnBrk="1" hangingPunct="1"/>
            <a:endParaRPr lang="en-US" altLang="en-US" dirty="0">
              <a:solidFill>
                <a:srgbClr val="000000"/>
              </a:solidFill>
              <a:latin typeface="Alexandria"/>
            </a:endParaRPr>
          </a:p>
          <a:p>
            <a:pPr eaLnBrk="1" hangingPunct="1"/>
            <a:endParaRPr lang="en-US" altLang="en-US" dirty="0">
              <a:solidFill>
                <a:srgbClr val="000000"/>
              </a:solidFill>
              <a:latin typeface="Alexandria"/>
            </a:endParaRPr>
          </a:p>
          <a:p>
            <a:endParaRPr lang="en-US" dirty="0">
              <a:solidFill>
                <a:srgbClr val="000000"/>
              </a:solidFill>
              <a:latin typeface="Alexandria"/>
            </a:endParaRPr>
          </a:p>
        </p:txBody>
      </p:sp>
      <p:sp>
        <p:nvSpPr>
          <p:cNvPr id="6" name="TextBox 5">
            <a:extLst>
              <a:ext uri="{FF2B5EF4-FFF2-40B4-BE49-F238E27FC236}">
                <a16:creationId xmlns:a16="http://schemas.microsoft.com/office/drawing/2014/main" id="{0A87BAF0-72C2-3785-DD1F-C8F0AEC494C7}"/>
              </a:ext>
            </a:extLst>
          </p:cNvPr>
          <p:cNvSpPr txBox="1"/>
          <p:nvPr/>
        </p:nvSpPr>
        <p:spPr>
          <a:xfrm>
            <a:off x="2535621" y="620434"/>
            <a:ext cx="6185338" cy="461665"/>
          </a:xfrm>
          <a:prstGeom prst="rect">
            <a:avLst/>
          </a:prstGeom>
          <a:noFill/>
        </p:spPr>
        <p:txBody>
          <a:bodyPr wrap="square">
            <a:spAutoFit/>
          </a:bodyPr>
          <a:lstStyle/>
          <a:p>
            <a:r>
              <a:rPr lang="en-US" altLang="en-US" sz="2400" dirty="0">
                <a:solidFill>
                  <a:srgbClr val="000000"/>
                </a:solidFill>
                <a:latin typeface="Alexandria"/>
              </a:rPr>
              <a:t>Hash functions (cont.)</a:t>
            </a:r>
          </a:p>
        </p:txBody>
      </p:sp>
      <p:sp>
        <p:nvSpPr>
          <p:cNvPr id="9" name="Slide Number Placeholder 8">
            <a:extLst>
              <a:ext uri="{FF2B5EF4-FFF2-40B4-BE49-F238E27FC236}">
                <a16:creationId xmlns:a16="http://schemas.microsoft.com/office/drawing/2014/main" id="{DBBBBA4E-B929-9339-F5A1-5614BCA357A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27</a:t>
            </a:fld>
            <a:endParaRPr lang="en-US">
              <a:solidFill>
                <a:srgbClr val="000000"/>
              </a:solidFill>
              <a:latin typeface="Alexandria"/>
            </a:endParaRPr>
          </a:p>
        </p:txBody>
      </p:sp>
    </p:spTree>
    <p:extLst>
      <p:ext uri="{BB962C8B-B14F-4D97-AF65-F5344CB8AC3E}">
        <p14:creationId xmlns:p14="http://schemas.microsoft.com/office/powerpoint/2010/main" val="350814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descr="Computer">
            <a:extLst>
              <a:ext uri="{FF2B5EF4-FFF2-40B4-BE49-F238E27FC236}">
                <a16:creationId xmlns:a16="http://schemas.microsoft.com/office/drawing/2014/main" id="{F6F0F97A-8D5B-4262-ACF6-A61396029306}"/>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530051" y="3326380"/>
            <a:ext cx="914400" cy="914400"/>
          </a:xfrm>
          <a:prstGeom prst="rect">
            <a:avLst/>
          </a:prstGeom>
        </p:spPr>
      </p:pic>
      <p:sp>
        <p:nvSpPr>
          <p:cNvPr id="8" name="TextBox 7">
            <a:extLst>
              <a:ext uri="{FF2B5EF4-FFF2-40B4-BE49-F238E27FC236}">
                <a16:creationId xmlns:a16="http://schemas.microsoft.com/office/drawing/2014/main" id="{D81CF469-2C10-41DC-B051-2965FB83EC84}"/>
              </a:ext>
            </a:extLst>
          </p:cNvPr>
          <p:cNvSpPr txBox="1"/>
          <p:nvPr/>
        </p:nvSpPr>
        <p:spPr>
          <a:xfrm>
            <a:off x="2608621" y="3026622"/>
            <a:ext cx="378630" cy="477054"/>
          </a:xfrm>
          <a:prstGeom prst="rect">
            <a:avLst/>
          </a:prstGeom>
          <a:noFill/>
        </p:spPr>
        <p:txBody>
          <a:bodyPr wrap="none" rtlCol="0">
            <a:spAutoFit/>
          </a:bodyPr>
          <a:lstStyle/>
          <a:p>
            <a:r>
              <a:rPr lang="en-US" sz="2500" b="1" dirty="0">
                <a:solidFill>
                  <a:srgbClr val="000000"/>
                </a:solidFill>
                <a:latin typeface="Alexandria"/>
              </a:rPr>
              <a:t>A</a:t>
            </a:r>
          </a:p>
        </p:txBody>
      </p:sp>
      <p:cxnSp>
        <p:nvCxnSpPr>
          <p:cNvPr id="11" name="Straight Arrow Connector 10">
            <a:extLst>
              <a:ext uri="{FF2B5EF4-FFF2-40B4-BE49-F238E27FC236}">
                <a16:creationId xmlns:a16="http://schemas.microsoft.com/office/drawing/2014/main" id="{5C48E12C-1CA1-4695-BDC6-F1797BCAD687}"/>
              </a:ext>
            </a:extLst>
          </p:cNvPr>
          <p:cNvCxnSpPr>
            <a:cxnSpLocks/>
            <a:stCxn id="4" idx="3"/>
          </p:cNvCxnSpPr>
          <p:nvPr/>
        </p:nvCxnSpPr>
        <p:spPr>
          <a:xfrm>
            <a:off x="3444451" y="3783580"/>
            <a:ext cx="4480560" cy="10889"/>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pic>
        <p:nvPicPr>
          <p:cNvPr id="17" name="Graphic 16" descr="Envelope">
            <a:extLst>
              <a:ext uri="{FF2B5EF4-FFF2-40B4-BE49-F238E27FC236}">
                <a16:creationId xmlns:a16="http://schemas.microsoft.com/office/drawing/2014/main" id="{1B0FA05E-5DBF-458E-A419-5879C8CF9A36}"/>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013857" y="3918857"/>
            <a:ext cx="914400" cy="914400"/>
          </a:xfrm>
          <a:prstGeom prst="rect">
            <a:avLst/>
          </a:prstGeom>
        </p:spPr>
      </p:pic>
      <p:pic>
        <p:nvPicPr>
          <p:cNvPr id="18" name="Content Placeholder 4" descr="Computer">
            <a:extLst>
              <a:ext uri="{FF2B5EF4-FFF2-40B4-BE49-F238E27FC236}">
                <a16:creationId xmlns:a16="http://schemas.microsoft.com/office/drawing/2014/main" id="{D2815CE1-7A51-49E6-A21A-62D1D63368D5}"/>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003370" y="3429000"/>
            <a:ext cx="914400" cy="914400"/>
          </a:xfrm>
          <a:prstGeom prst="rect">
            <a:avLst/>
          </a:prstGeom>
        </p:spPr>
      </p:pic>
      <p:sp>
        <p:nvSpPr>
          <p:cNvPr id="20" name="TextBox 19">
            <a:extLst>
              <a:ext uri="{FF2B5EF4-FFF2-40B4-BE49-F238E27FC236}">
                <a16:creationId xmlns:a16="http://schemas.microsoft.com/office/drawing/2014/main" id="{44F08F32-CBDC-470A-84FE-8B4C01726AE3}"/>
              </a:ext>
            </a:extLst>
          </p:cNvPr>
          <p:cNvSpPr txBox="1"/>
          <p:nvPr/>
        </p:nvSpPr>
        <p:spPr>
          <a:xfrm>
            <a:off x="7088970" y="3046756"/>
            <a:ext cx="378630" cy="477054"/>
          </a:xfrm>
          <a:prstGeom prst="rect">
            <a:avLst/>
          </a:prstGeom>
          <a:noFill/>
        </p:spPr>
        <p:txBody>
          <a:bodyPr wrap="none" rtlCol="0">
            <a:spAutoFit/>
          </a:bodyPr>
          <a:lstStyle/>
          <a:p>
            <a:r>
              <a:rPr lang="en-US" sz="2500" b="1" dirty="0">
                <a:solidFill>
                  <a:srgbClr val="000000"/>
                </a:solidFill>
                <a:latin typeface="Alexandria"/>
              </a:rPr>
              <a:t>B</a:t>
            </a:r>
          </a:p>
        </p:txBody>
      </p:sp>
      <p:sp>
        <p:nvSpPr>
          <p:cNvPr id="10" name="TextBox 9">
            <a:extLst>
              <a:ext uri="{FF2B5EF4-FFF2-40B4-BE49-F238E27FC236}">
                <a16:creationId xmlns:a16="http://schemas.microsoft.com/office/drawing/2014/main" id="{8B12CFCC-9241-FBF0-D680-4CD253704464}"/>
              </a:ext>
            </a:extLst>
          </p:cNvPr>
          <p:cNvSpPr txBox="1"/>
          <p:nvPr/>
        </p:nvSpPr>
        <p:spPr>
          <a:xfrm>
            <a:off x="2535621" y="620434"/>
            <a:ext cx="6185338" cy="461665"/>
          </a:xfrm>
          <a:prstGeom prst="rect">
            <a:avLst/>
          </a:prstGeom>
          <a:noFill/>
        </p:spPr>
        <p:txBody>
          <a:bodyPr wrap="square">
            <a:spAutoFit/>
          </a:bodyPr>
          <a:lstStyle/>
          <a:p>
            <a:r>
              <a:rPr lang="en-US" altLang="en-US" sz="2400" dirty="0">
                <a:solidFill>
                  <a:srgbClr val="000000"/>
                </a:solidFill>
                <a:latin typeface="Alexandria"/>
              </a:rPr>
              <a:t>Hash functions (cont.)</a:t>
            </a:r>
          </a:p>
        </p:txBody>
      </p:sp>
      <p:sp>
        <p:nvSpPr>
          <p:cNvPr id="12" name="TextBox 11">
            <a:extLst>
              <a:ext uri="{FF2B5EF4-FFF2-40B4-BE49-F238E27FC236}">
                <a16:creationId xmlns:a16="http://schemas.microsoft.com/office/drawing/2014/main" id="{12EA5C13-8F44-A771-02CF-098885D5CB6C}"/>
              </a:ext>
            </a:extLst>
          </p:cNvPr>
          <p:cNvSpPr txBox="1"/>
          <p:nvPr/>
        </p:nvSpPr>
        <p:spPr>
          <a:xfrm>
            <a:off x="1936088" y="4833257"/>
            <a:ext cx="1882054" cy="369332"/>
          </a:xfrm>
          <a:prstGeom prst="rect">
            <a:avLst/>
          </a:prstGeom>
          <a:noFill/>
        </p:spPr>
        <p:txBody>
          <a:bodyPr wrap="none" rtlCol="0">
            <a:spAutoFit/>
          </a:bodyPr>
          <a:lstStyle/>
          <a:p>
            <a:r>
              <a:rPr lang="en-US" i="1" dirty="0">
                <a:solidFill>
                  <a:srgbClr val="000000"/>
                </a:solidFill>
                <a:latin typeface="Alexandria"/>
              </a:rPr>
              <a:t>H (M, hash value )</a:t>
            </a:r>
          </a:p>
        </p:txBody>
      </p:sp>
      <p:sp>
        <p:nvSpPr>
          <p:cNvPr id="13" name="TextBox 12">
            <a:extLst>
              <a:ext uri="{FF2B5EF4-FFF2-40B4-BE49-F238E27FC236}">
                <a16:creationId xmlns:a16="http://schemas.microsoft.com/office/drawing/2014/main" id="{07F07A43-5D58-CA07-B557-C09BF84E39B0}"/>
              </a:ext>
            </a:extLst>
          </p:cNvPr>
          <p:cNvSpPr txBox="1"/>
          <p:nvPr/>
        </p:nvSpPr>
        <p:spPr>
          <a:xfrm>
            <a:off x="7598450" y="4678128"/>
            <a:ext cx="1882054" cy="369332"/>
          </a:xfrm>
          <a:prstGeom prst="rect">
            <a:avLst/>
          </a:prstGeom>
          <a:noFill/>
        </p:spPr>
        <p:txBody>
          <a:bodyPr wrap="none" rtlCol="0">
            <a:spAutoFit/>
          </a:bodyPr>
          <a:lstStyle/>
          <a:p>
            <a:r>
              <a:rPr lang="en-US" i="1" dirty="0">
                <a:solidFill>
                  <a:srgbClr val="000000"/>
                </a:solidFill>
                <a:latin typeface="Alexandria"/>
              </a:rPr>
              <a:t>H (M, hash value )</a:t>
            </a:r>
          </a:p>
        </p:txBody>
      </p:sp>
      <p:sp>
        <p:nvSpPr>
          <p:cNvPr id="7" name="Slide Number Placeholder 6">
            <a:extLst>
              <a:ext uri="{FF2B5EF4-FFF2-40B4-BE49-F238E27FC236}">
                <a16:creationId xmlns:a16="http://schemas.microsoft.com/office/drawing/2014/main" id="{9D867189-042D-EDD0-A2B7-6E1412872844}"/>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28</a:t>
            </a:fld>
            <a:endParaRPr lang="en-US">
              <a:solidFill>
                <a:srgbClr val="000000"/>
              </a:solidFill>
              <a:latin typeface="Alexandria"/>
            </a:endParaRPr>
          </a:p>
        </p:txBody>
      </p:sp>
      <p:sp>
        <p:nvSpPr>
          <p:cNvPr id="14" name="TextBox 13">
            <a:extLst>
              <a:ext uri="{FF2B5EF4-FFF2-40B4-BE49-F238E27FC236}">
                <a16:creationId xmlns:a16="http://schemas.microsoft.com/office/drawing/2014/main" id="{91A0D1D5-9D65-B99C-386B-E4127205A7E8}"/>
              </a:ext>
            </a:extLst>
          </p:cNvPr>
          <p:cNvSpPr txBox="1"/>
          <p:nvPr/>
        </p:nvSpPr>
        <p:spPr>
          <a:xfrm>
            <a:off x="7692431" y="5146858"/>
            <a:ext cx="3576145" cy="923330"/>
          </a:xfrm>
          <a:prstGeom prst="rect">
            <a:avLst/>
          </a:prstGeom>
          <a:noFill/>
        </p:spPr>
        <p:txBody>
          <a:bodyPr wrap="square" rtlCol="0">
            <a:spAutoFit/>
          </a:bodyPr>
          <a:lstStyle/>
          <a:p>
            <a:r>
              <a:rPr lang="en-US" dirty="0">
                <a:solidFill>
                  <a:srgbClr val="000000"/>
                </a:solidFill>
                <a:latin typeface="Alexandria"/>
              </a:rPr>
              <a:t>If the hash value generated by  A =  the hash value generated by B then </a:t>
            </a:r>
            <a:r>
              <a:rPr lang="en-US" b="1" u="sng" dirty="0">
                <a:solidFill>
                  <a:srgbClr val="000000"/>
                </a:solidFill>
                <a:latin typeface="Alexandria"/>
              </a:rPr>
              <a:t>integrity</a:t>
            </a:r>
            <a:r>
              <a:rPr lang="en-US" dirty="0">
                <a:solidFill>
                  <a:srgbClr val="000000"/>
                </a:solidFill>
                <a:latin typeface="Alexandria"/>
              </a:rPr>
              <a:t> achieved  </a:t>
            </a:r>
          </a:p>
        </p:txBody>
      </p:sp>
    </p:spTree>
    <p:extLst>
      <p:ext uri="{BB962C8B-B14F-4D97-AF65-F5344CB8AC3E}">
        <p14:creationId xmlns:p14="http://schemas.microsoft.com/office/powerpoint/2010/main" val="216696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path" presetSubtype="0" accel="50000" decel="50000" fill="hold" nodeType="clickEffect">
                                  <p:stCondLst>
                                    <p:cond delay="0"/>
                                  </p:stCondLst>
                                  <p:childTnLst>
                                    <p:animMotion origin="layout" path="M -4.375E-6 -0.05555 L 0.12149 0.0257 C 0.14688 0.04399 0.18477 0.05394 0.22474 0.05394 C 0.27006 0.05394 0.30651 0.04399 0.33191 0.0257 L 0.45365 -0.05555 " pathEditMode="relative" rAng="0" ptsTypes="AAAAA">
                                      <p:cBhvr>
                                        <p:cTn id="6" dur="2000" fill="hold"/>
                                        <p:tgtEl>
                                          <p:spTgt spid="17"/>
                                        </p:tgtEl>
                                        <p:attrNameLst>
                                          <p:attrName>ppt_x</p:attrName>
                                          <p:attrName>ppt_y</p:attrName>
                                        </p:attrNameLst>
                                      </p:cBhvr>
                                      <p:rCtr x="22682" y="5463"/>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Common Hash Functions </a:t>
            </a:r>
          </a:p>
        </p:txBody>
      </p:sp>
      <p:sp>
        <p:nvSpPr>
          <p:cNvPr id="7" name="Arrow: Right 6">
            <a:extLst>
              <a:ext uri="{FF2B5EF4-FFF2-40B4-BE49-F238E27FC236}">
                <a16:creationId xmlns:a16="http://schemas.microsoft.com/office/drawing/2014/main" id="{669812B6-C35A-122C-5BDF-0AFA8CFFEB50}"/>
              </a:ext>
            </a:extLst>
          </p:cNvPr>
          <p:cNvSpPr/>
          <p:nvPr/>
        </p:nvSpPr>
        <p:spPr>
          <a:xfrm>
            <a:off x="964180" y="1846924"/>
            <a:ext cx="3271519" cy="1067359"/>
          </a:xfrm>
          <a:prstGeom prst="rightArrow">
            <a:avLst>
              <a:gd name="adj1" fmla="val 50000"/>
              <a:gd name="adj2" fmla="val 44289"/>
            </a:avLst>
          </a:prstGeom>
          <a:solidFill>
            <a:schemeClr val="bg1">
              <a:lumMod val="95000"/>
            </a:schemeClr>
          </a:solidFill>
          <a:ln>
            <a:solidFill>
              <a:schemeClr val="accent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spcBef>
                <a:spcPct val="20000"/>
              </a:spcBef>
              <a:defRPr/>
            </a:pPr>
            <a:br>
              <a:rPr lang="en-US" dirty="0">
                <a:solidFill>
                  <a:srgbClr val="000000"/>
                </a:solidFill>
                <a:latin typeface="Alexandria"/>
                <a:ea typeface="Cambria" panose="02040503050406030204" pitchFamily="18" charset="0"/>
              </a:rPr>
            </a:br>
            <a:r>
              <a:rPr lang="en-US" dirty="0">
                <a:solidFill>
                  <a:srgbClr val="000000"/>
                </a:solidFill>
                <a:latin typeface="Alexandria"/>
                <a:ea typeface="Cambria" panose="02040503050406030204" pitchFamily="18" charset="0"/>
              </a:rPr>
              <a:t>Random-length message</a:t>
            </a:r>
          </a:p>
          <a:p>
            <a:pPr algn="ctr" eaLnBrk="1" hangingPunct="1">
              <a:spcBef>
                <a:spcPct val="20000"/>
              </a:spcBef>
              <a:defRPr/>
            </a:pPr>
            <a:endParaRPr lang="en-US" dirty="0">
              <a:solidFill>
                <a:srgbClr val="000000"/>
              </a:solidFill>
              <a:latin typeface="Alexandria"/>
              <a:ea typeface="Cambria" panose="02040503050406030204" pitchFamily="18" charset="0"/>
            </a:endParaRPr>
          </a:p>
        </p:txBody>
      </p:sp>
      <p:sp>
        <p:nvSpPr>
          <p:cNvPr id="9" name="Arrow: Right 8">
            <a:extLst>
              <a:ext uri="{FF2B5EF4-FFF2-40B4-BE49-F238E27FC236}">
                <a16:creationId xmlns:a16="http://schemas.microsoft.com/office/drawing/2014/main" id="{1D6C0FB9-5D9E-08A8-574E-200F49E643DB}"/>
              </a:ext>
            </a:extLst>
          </p:cNvPr>
          <p:cNvSpPr/>
          <p:nvPr/>
        </p:nvSpPr>
        <p:spPr>
          <a:xfrm>
            <a:off x="941128" y="3705471"/>
            <a:ext cx="3271519" cy="1096206"/>
          </a:xfrm>
          <a:prstGeom prst="rightArrow">
            <a:avLst>
              <a:gd name="adj1" fmla="val 50000"/>
              <a:gd name="adj2" fmla="val 45106"/>
            </a:avLst>
          </a:prstGeom>
          <a:solidFill>
            <a:schemeClr val="bg1">
              <a:lumMod val="95000"/>
            </a:schemeClr>
          </a:solidFill>
          <a:ln>
            <a:solidFill>
              <a:schemeClr val="accent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20000"/>
              </a:spcBef>
            </a:pPr>
            <a:r>
              <a:rPr lang="en-US" dirty="0">
                <a:solidFill>
                  <a:srgbClr val="000000"/>
                </a:solidFill>
                <a:latin typeface="Alexandria"/>
                <a:ea typeface="Cambria" panose="02040503050406030204" pitchFamily="18" charset="0"/>
              </a:rPr>
              <a:t>Random-length message</a:t>
            </a:r>
          </a:p>
        </p:txBody>
      </p:sp>
      <p:sp>
        <p:nvSpPr>
          <p:cNvPr id="10" name="Rectangle: Rounded Corners 9">
            <a:extLst>
              <a:ext uri="{FF2B5EF4-FFF2-40B4-BE49-F238E27FC236}">
                <a16:creationId xmlns:a16="http://schemas.microsoft.com/office/drawing/2014/main" id="{2831BDC4-A3AE-B957-B1FC-C84948A85C4E}"/>
              </a:ext>
            </a:extLst>
          </p:cNvPr>
          <p:cNvSpPr/>
          <p:nvPr/>
        </p:nvSpPr>
        <p:spPr>
          <a:xfrm>
            <a:off x="6940853" y="2119314"/>
            <a:ext cx="4500881" cy="794969"/>
          </a:xfrm>
          <a:prstGeom prst="roundRect">
            <a:avLst/>
          </a:prstGeom>
          <a:solidFill>
            <a:srgbClr val="FFC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20000"/>
              </a:spcBef>
              <a:defRPr/>
            </a:pPr>
            <a:r>
              <a:rPr lang="en-US" dirty="0">
                <a:solidFill>
                  <a:srgbClr val="000000"/>
                </a:solidFill>
                <a:latin typeface="Alexandria"/>
                <a:ea typeface="Cambria" panose="02040503050406030204" pitchFamily="18" charset="0"/>
              </a:rPr>
              <a:t>Hash value: fixed-length output of 128 bits</a:t>
            </a:r>
          </a:p>
        </p:txBody>
      </p:sp>
      <p:sp>
        <p:nvSpPr>
          <p:cNvPr id="11" name="Rectangle: Rounded Corners 10">
            <a:extLst>
              <a:ext uri="{FF2B5EF4-FFF2-40B4-BE49-F238E27FC236}">
                <a16:creationId xmlns:a16="http://schemas.microsoft.com/office/drawing/2014/main" id="{F4C9EF40-7C2F-252F-AACB-5DCED94D8F97}"/>
              </a:ext>
            </a:extLst>
          </p:cNvPr>
          <p:cNvSpPr/>
          <p:nvPr/>
        </p:nvSpPr>
        <p:spPr>
          <a:xfrm>
            <a:off x="6940852" y="3872716"/>
            <a:ext cx="4500881" cy="794969"/>
          </a:xfrm>
          <a:prstGeom prst="roundRect">
            <a:avLst/>
          </a:prstGeom>
          <a:solidFill>
            <a:srgbClr val="FFC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eaLnBrk="1" hangingPunct="1">
              <a:spcBef>
                <a:spcPct val="20000"/>
              </a:spcBef>
              <a:defRPr/>
            </a:pPr>
            <a:r>
              <a:rPr lang="en-US" dirty="0">
                <a:solidFill>
                  <a:srgbClr val="000000"/>
                </a:solidFill>
                <a:latin typeface="Alexandria"/>
                <a:ea typeface="Cambria" panose="02040503050406030204" pitchFamily="18" charset="0"/>
              </a:rPr>
              <a:t>Hash value: fixed-length output of 256 bits</a:t>
            </a:r>
          </a:p>
        </p:txBody>
      </p:sp>
      <p:sp>
        <p:nvSpPr>
          <p:cNvPr id="13" name="Rectangle: Rounded Corners 12">
            <a:extLst>
              <a:ext uri="{FF2B5EF4-FFF2-40B4-BE49-F238E27FC236}">
                <a16:creationId xmlns:a16="http://schemas.microsoft.com/office/drawing/2014/main" id="{92369E9C-D34A-DD2A-55A2-BB91402D0DE6}"/>
              </a:ext>
            </a:extLst>
          </p:cNvPr>
          <p:cNvSpPr/>
          <p:nvPr/>
        </p:nvSpPr>
        <p:spPr>
          <a:xfrm>
            <a:off x="4570980" y="2119315"/>
            <a:ext cx="1473200" cy="794969"/>
          </a:xfrm>
          <a:prstGeom prst="roundRect">
            <a:avLst/>
          </a:prstGeom>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sz="2000" dirty="0">
                <a:solidFill>
                  <a:srgbClr val="000000"/>
                </a:solidFill>
                <a:latin typeface="Alexandria"/>
                <a:ea typeface="Cambria" panose="02040503050406030204" pitchFamily="18" charset="0"/>
              </a:rPr>
              <a:t>MD5</a:t>
            </a:r>
          </a:p>
        </p:txBody>
      </p:sp>
      <p:sp>
        <p:nvSpPr>
          <p:cNvPr id="14" name="Rectangle: Rounded Corners 13">
            <a:extLst>
              <a:ext uri="{FF2B5EF4-FFF2-40B4-BE49-F238E27FC236}">
                <a16:creationId xmlns:a16="http://schemas.microsoft.com/office/drawing/2014/main" id="{80A8FF60-144F-22E1-513B-D903BC46ED23}"/>
              </a:ext>
            </a:extLst>
          </p:cNvPr>
          <p:cNvSpPr/>
          <p:nvPr/>
        </p:nvSpPr>
        <p:spPr>
          <a:xfrm>
            <a:off x="4622800" y="3872717"/>
            <a:ext cx="1473200" cy="794969"/>
          </a:xfrm>
          <a:prstGeom prst="roundRect">
            <a:avLst/>
          </a:prstGeom>
          <a:ln/>
          <a:effectLst>
            <a:outerShdw blurRad="50800" dist="38100" dir="2700000" algn="t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eaLnBrk="1" hangingPunct="1">
              <a:spcBef>
                <a:spcPct val="20000"/>
              </a:spcBef>
              <a:defRPr/>
            </a:pPr>
            <a:br>
              <a:rPr lang="en-US" sz="2000" dirty="0">
                <a:solidFill>
                  <a:srgbClr val="000000"/>
                </a:solidFill>
                <a:latin typeface="Alexandria"/>
                <a:ea typeface="Cambria" panose="02040503050406030204" pitchFamily="18" charset="0"/>
              </a:rPr>
            </a:br>
            <a:r>
              <a:rPr lang="en-US" sz="2000" dirty="0">
                <a:solidFill>
                  <a:srgbClr val="000000"/>
                </a:solidFill>
                <a:latin typeface="Alexandria"/>
                <a:ea typeface="Cambria" panose="02040503050406030204" pitchFamily="18" charset="0"/>
              </a:rPr>
              <a:t>SHA-256</a:t>
            </a:r>
          </a:p>
          <a:p>
            <a:pPr algn="ctr" eaLnBrk="1" hangingPunct="1">
              <a:spcBef>
                <a:spcPct val="20000"/>
              </a:spcBef>
              <a:defRPr/>
            </a:pPr>
            <a:endParaRPr lang="en-US" sz="2000" dirty="0">
              <a:solidFill>
                <a:srgbClr val="000000"/>
              </a:solidFill>
              <a:latin typeface="Alexandria"/>
              <a:ea typeface="Cambria" panose="02040503050406030204" pitchFamily="18" charset="0"/>
            </a:endParaRPr>
          </a:p>
        </p:txBody>
      </p:sp>
      <p:sp>
        <p:nvSpPr>
          <p:cNvPr id="15" name="Arrow: Right 14">
            <a:extLst>
              <a:ext uri="{FF2B5EF4-FFF2-40B4-BE49-F238E27FC236}">
                <a16:creationId xmlns:a16="http://schemas.microsoft.com/office/drawing/2014/main" id="{564D60FD-D0E9-48EC-A73B-53E2938AC5ED}"/>
              </a:ext>
            </a:extLst>
          </p:cNvPr>
          <p:cNvSpPr/>
          <p:nvPr/>
        </p:nvSpPr>
        <p:spPr>
          <a:xfrm>
            <a:off x="6185018" y="2387781"/>
            <a:ext cx="637931" cy="377164"/>
          </a:xfrm>
          <a:prstGeom prst="right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 name="Arrow: Right 15">
            <a:extLst>
              <a:ext uri="{FF2B5EF4-FFF2-40B4-BE49-F238E27FC236}">
                <a16:creationId xmlns:a16="http://schemas.microsoft.com/office/drawing/2014/main" id="{E93BB093-D9AE-FAE8-0BF4-7FDC5E6EA329}"/>
              </a:ext>
            </a:extLst>
          </p:cNvPr>
          <p:cNvSpPr/>
          <p:nvPr/>
        </p:nvSpPr>
        <p:spPr>
          <a:xfrm>
            <a:off x="6213902" y="4117375"/>
            <a:ext cx="609047" cy="377164"/>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Slide Number Placeholder 18">
            <a:extLst>
              <a:ext uri="{FF2B5EF4-FFF2-40B4-BE49-F238E27FC236}">
                <a16:creationId xmlns:a16="http://schemas.microsoft.com/office/drawing/2014/main" id="{82C38539-4F31-5BE0-CE62-D3E1518D5F0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29</a:t>
            </a:fld>
            <a:endParaRPr lang="en-US">
              <a:solidFill>
                <a:srgbClr val="000000"/>
              </a:solidFill>
              <a:latin typeface="Alexandria"/>
            </a:endParaRPr>
          </a:p>
        </p:txBody>
      </p:sp>
    </p:spTree>
    <p:extLst>
      <p:ext uri="{BB962C8B-B14F-4D97-AF65-F5344CB8AC3E}">
        <p14:creationId xmlns:p14="http://schemas.microsoft.com/office/powerpoint/2010/main" val="33367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3" grpId="0" animBg="1"/>
      <p:bldP spid="14" grpId="0" animBg="1"/>
      <p:bldP spid="15"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B1E5621-379E-4C63-FE36-520FBC414A16}"/>
              </a:ext>
            </a:extLst>
          </p:cNvPr>
          <p:cNvSpPr txBox="1"/>
          <p:nvPr/>
        </p:nvSpPr>
        <p:spPr>
          <a:xfrm>
            <a:off x="619170" y="2062059"/>
            <a:ext cx="11088414" cy="3416320"/>
          </a:xfrm>
          <a:prstGeom prst="rect">
            <a:avLst/>
          </a:prstGeom>
          <a:noFill/>
        </p:spPr>
        <p:txBody>
          <a:bodyPr wrap="square">
            <a:spAutoFit/>
          </a:bodyPr>
          <a:lstStyle/>
          <a:p>
            <a:pPr marL="285750" indent="-285750">
              <a:spcBef>
                <a:spcPct val="0"/>
              </a:spcBef>
              <a:buFont typeface="Arial" panose="020B0604020202020204" pitchFamily="34" charset="0"/>
              <a:buChar char="•"/>
            </a:pPr>
            <a:r>
              <a:rPr lang="en-MY" dirty="0">
                <a:solidFill>
                  <a:srgbClr val="000000"/>
                </a:solidFill>
                <a:latin typeface="Alexandria"/>
              </a:rPr>
              <a:t>In cryptography, an HMAC (sometimes expanded as either keyed-hash message authentication code or hash-based message authentication code) is a specific type of message authentication code (MAC) involving a cryptographic hash function and a secret cryptographic key. </a:t>
            </a:r>
          </a:p>
          <a:p>
            <a:pPr marL="285750" indent="-285750">
              <a:spcBef>
                <a:spcPct val="0"/>
              </a:spcBef>
              <a:buFont typeface="Arial" panose="020B0604020202020204" pitchFamily="34" charset="0"/>
              <a:buChar char="•"/>
            </a:pPr>
            <a:endParaRPr lang="en-MY" dirty="0">
              <a:solidFill>
                <a:srgbClr val="000000"/>
              </a:solidFill>
              <a:latin typeface="Alexandria"/>
            </a:endParaRPr>
          </a:p>
          <a:p>
            <a:pPr marL="285750" indent="-285750">
              <a:spcBef>
                <a:spcPct val="0"/>
              </a:spcBef>
              <a:buFont typeface="Arial" panose="020B0604020202020204" pitchFamily="34" charset="0"/>
              <a:buChar char="•"/>
            </a:pPr>
            <a:r>
              <a:rPr lang="en-MY" dirty="0">
                <a:solidFill>
                  <a:srgbClr val="000000"/>
                </a:solidFill>
                <a:latin typeface="Alexandria"/>
              </a:rPr>
              <a:t>As with any MAC, it may be used to simultaneously verify both the data integrity and authenticity of a message.</a:t>
            </a:r>
          </a:p>
          <a:p>
            <a:pPr marL="285750" indent="-285750">
              <a:spcBef>
                <a:spcPct val="0"/>
              </a:spcBef>
              <a:buFont typeface="Arial" panose="020B0604020202020204" pitchFamily="34" charset="0"/>
              <a:buChar char="•"/>
            </a:pPr>
            <a:endParaRPr lang="en-MY" dirty="0">
              <a:solidFill>
                <a:srgbClr val="000000"/>
              </a:solidFill>
              <a:latin typeface="Alexandria"/>
            </a:endParaRPr>
          </a:p>
          <a:p>
            <a:pPr marL="285750" indent="-285750">
              <a:spcBef>
                <a:spcPct val="0"/>
              </a:spcBef>
              <a:buFont typeface="Arial" panose="020B0604020202020204" pitchFamily="34" charset="0"/>
              <a:buChar char="•"/>
            </a:pPr>
            <a:r>
              <a:rPr lang="en-MY" dirty="0">
                <a:solidFill>
                  <a:srgbClr val="000000"/>
                </a:solidFill>
                <a:latin typeface="Alexandria"/>
              </a:rPr>
              <a:t>HMAC can provide authentication using a shared secret instead of using digital signatures with asymmetric cryptography. </a:t>
            </a:r>
          </a:p>
          <a:p>
            <a:pPr marL="285750" indent="-285750">
              <a:spcBef>
                <a:spcPct val="0"/>
              </a:spcBef>
              <a:buFont typeface="Arial" panose="020B0604020202020204" pitchFamily="34" charset="0"/>
              <a:buChar char="•"/>
            </a:pPr>
            <a:endParaRPr lang="en-MY" dirty="0">
              <a:solidFill>
                <a:srgbClr val="000000"/>
              </a:solidFill>
              <a:latin typeface="Alexandria"/>
            </a:endParaRPr>
          </a:p>
          <a:p>
            <a:pPr marL="285750" indent="-285750">
              <a:spcBef>
                <a:spcPct val="0"/>
              </a:spcBef>
              <a:buFont typeface="Arial" panose="020B0604020202020204" pitchFamily="34" charset="0"/>
              <a:buChar char="•"/>
            </a:pPr>
            <a:r>
              <a:rPr lang="en-MY" dirty="0">
                <a:solidFill>
                  <a:srgbClr val="000000"/>
                </a:solidFill>
                <a:latin typeface="Alexandria"/>
              </a:rPr>
              <a:t>It trades off the need for a complex public key infrastructure by delegating the key exchange to the communicating parties, who are responsible for establishing and using a trusted channel to agree on the key prior to communication.</a:t>
            </a:r>
          </a:p>
        </p:txBody>
      </p:sp>
      <p:pic>
        <p:nvPicPr>
          <p:cNvPr id="6" name="Picture 5">
            <a:extLst>
              <a:ext uri="{FF2B5EF4-FFF2-40B4-BE49-F238E27FC236}">
                <a16:creationId xmlns:a16="http://schemas.microsoft.com/office/drawing/2014/main" id="{78D1D7C0-765A-2EB0-01B6-66DE5907E48E}"/>
              </a:ext>
            </a:extLst>
          </p:cNvPr>
          <p:cNvPicPr>
            <a:picLocks noChangeAspect="1"/>
          </p:cNvPicPr>
          <p:nvPr/>
        </p:nvPicPr>
        <p:blipFill>
          <a:blip r:embed="rId3"/>
          <a:stretch>
            <a:fillRect/>
          </a:stretch>
        </p:blipFill>
        <p:spPr>
          <a:xfrm>
            <a:off x="1986584" y="6173737"/>
            <a:ext cx="9902229" cy="204838"/>
          </a:xfrm>
          <a:prstGeom prst="rect">
            <a:avLst/>
          </a:prstGeom>
        </p:spPr>
      </p:pic>
      <p:sp>
        <p:nvSpPr>
          <p:cNvPr id="8" name="TextBox 7">
            <a:extLst>
              <a:ext uri="{FF2B5EF4-FFF2-40B4-BE49-F238E27FC236}">
                <a16:creationId xmlns:a16="http://schemas.microsoft.com/office/drawing/2014/main" id="{14FE2669-9633-2BCC-2A4A-5C889669808D}"/>
              </a:ext>
            </a:extLst>
          </p:cNvPr>
          <p:cNvSpPr txBox="1"/>
          <p:nvPr/>
        </p:nvSpPr>
        <p:spPr>
          <a:xfrm>
            <a:off x="2514601" y="567053"/>
            <a:ext cx="6185338" cy="461665"/>
          </a:xfrm>
          <a:prstGeom prst="rect">
            <a:avLst/>
          </a:prstGeom>
          <a:noFill/>
        </p:spPr>
        <p:txBody>
          <a:bodyPr wrap="square">
            <a:spAutoFit/>
          </a:bodyPr>
          <a:lstStyle/>
          <a:p>
            <a:r>
              <a:rPr lang="en-US" sz="2400" dirty="0">
                <a:solidFill>
                  <a:srgbClr val="000000"/>
                </a:solidFill>
                <a:latin typeface="Alexandria"/>
              </a:rPr>
              <a:t>keyed-hash message authentication code</a:t>
            </a:r>
          </a:p>
        </p:txBody>
      </p:sp>
      <p:sp>
        <p:nvSpPr>
          <p:cNvPr id="9" name="Slide Number Placeholder 8">
            <a:extLst>
              <a:ext uri="{FF2B5EF4-FFF2-40B4-BE49-F238E27FC236}">
                <a16:creationId xmlns:a16="http://schemas.microsoft.com/office/drawing/2014/main" id="{DBFE3828-0440-FE5D-2805-F06FE60C7877}"/>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30</a:t>
            </a:fld>
            <a:endParaRPr lang="en-US">
              <a:solidFill>
                <a:srgbClr val="000000"/>
              </a:solidFill>
              <a:latin typeface="Alexandria"/>
            </a:endParaRPr>
          </a:p>
        </p:txBody>
      </p:sp>
    </p:spTree>
    <p:extLst>
      <p:ext uri="{BB962C8B-B14F-4D97-AF65-F5344CB8AC3E}">
        <p14:creationId xmlns:p14="http://schemas.microsoft.com/office/powerpoint/2010/main" val="35628270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65D272-9181-CE16-888A-719EEFEF0FCF}"/>
              </a:ext>
            </a:extLst>
          </p:cNvPr>
          <p:cNvSpPr txBox="1"/>
          <p:nvPr/>
        </p:nvSpPr>
        <p:spPr>
          <a:xfrm>
            <a:off x="710277" y="2157044"/>
            <a:ext cx="11035863" cy="3416320"/>
          </a:xfrm>
          <a:prstGeom prst="rect">
            <a:avLst/>
          </a:prstGeom>
          <a:noFill/>
        </p:spPr>
        <p:txBody>
          <a:bodyPr wrap="square">
            <a:spAutoFit/>
          </a:bodyPr>
          <a:lstStyle/>
          <a:p>
            <a:pPr marL="285750" indent="-285750">
              <a:spcBef>
                <a:spcPct val="0"/>
              </a:spcBef>
              <a:buFont typeface="Arial" panose="020B0604020202020204" pitchFamily="34" charset="0"/>
              <a:buChar char="•"/>
            </a:pPr>
            <a:r>
              <a:rPr lang="en-US" altLang="en-US" dirty="0">
                <a:solidFill>
                  <a:srgbClr val="000000"/>
                </a:solidFill>
                <a:latin typeface="Alexandria"/>
              </a:rPr>
              <a:t>The key length plays an important role in hashing algorithm. The  bigger the key size, the harder to break in the key while the smaller the key size,  the easier to break in the key and the algorithm is more vulnerable to collision attack  where the hashing algorithm generates the same hash value for  different input</a:t>
            </a:r>
          </a:p>
          <a:p>
            <a:pPr marL="285750" indent="-285750">
              <a:spcBef>
                <a:spcPct val="0"/>
              </a:spcBef>
              <a:buFont typeface="Arial" panose="020B0604020202020204" pitchFamily="34" charset="0"/>
              <a:buChar char="•"/>
            </a:pPr>
            <a:endParaRPr lang="en-US" altLang="en-US" dirty="0">
              <a:solidFill>
                <a:srgbClr val="000000"/>
              </a:solidFill>
              <a:latin typeface="Alexandria"/>
            </a:endParaRPr>
          </a:p>
          <a:p>
            <a:pPr marL="285750" indent="-285750">
              <a:spcBef>
                <a:spcPct val="0"/>
              </a:spcBef>
              <a:buFont typeface="Arial" panose="020B0604020202020204" pitchFamily="34" charset="0"/>
              <a:buChar char="•"/>
            </a:pPr>
            <a:endParaRPr lang="en-US" altLang="en-US" dirty="0">
              <a:solidFill>
                <a:srgbClr val="000000"/>
              </a:solidFill>
              <a:latin typeface="Alexandria"/>
            </a:endParaRPr>
          </a:p>
          <a:p>
            <a:pPr marL="285750" indent="-285750">
              <a:spcBef>
                <a:spcPct val="0"/>
              </a:spcBef>
              <a:buFont typeface="Arial" panose="020B0604020202020204" pitchFamily="34" charset="0"/>
              <a:buChar char="•"/>
            </a:pPr>
            <a:r>
              <a:rPr lang="en-US" altLang="en-US" b="1" dirty="0">
                <a:solidFill>
                  <a:srgbClr val="000000"/>
                </a:solidFill>
                <a:latin typeface="Alexandria"/>
              </a:rPr>
              <a:t>MD5</a:t>
            </a:r>
            <a:r>
              <a:rPr lang="en-US" altLang="en-US" dirty="0">
                <a:solidFill>
                  <a:srgbClr val="000000"/>
                </a:solidFill>
                <a:latin typeface="Alexandria"/>
              </a:rPr>
              <a:t> – Uses a 128-bit shared secret key. The variable-length message and 128-bit shared secret key are combined and run through the HMAC-MD5 hash algorithm. The output is a 128-bit hash. The hash is appended to the original message and forwarded to the remote end.</a:t>
            </a:r>
          </a:p>
          <a:p>
            <a:pPr marL="285750" indent="-285750">
              <a:spcBef>
                <a:spcPct val="0"/>
              </a:spcBef>
              <a:buFont typeface="Arial" panose="020B0604020202020204" pitchFamily="34" charset="0"/>
              <a:buChar char="•"/>
            </a:pPr>
            <a:endParaRPr lang="en-US" altLang="en-US" dirty="0">
              <a:solidFill>
                <a:srgbClr val="000000"/>
              </a:solidFill>
              <a:latin typeface="Alexandria"/>
            </a:endParaRPr>
          </a:p>
          <a:p>
            <a:pPr marL="285750" indent="-285750">
              <a:spcBef>
                <a:spcPct val="0"/>
              </a:spcBef>
              <a:buFont typeface="Arial" panose="020B0604020202020204" pitchFamily="34" charset="0"/>
              <a:buChar char="•"/>
            </a:pPr>
            <a:r>
              <a:rPr lang="en-US" altLang="en-US" b="1" dirty="0">
                <a:solidFill>
                  <a:srgbClr val="000000"/>
                </a:solidFill>
                <a:latin typeface="Alexandria"/>
              </a:rPr>
              <a:t>SHA – SHA-1 </a:t>
            </a:r>
            <a:r>
              <a:rPr lang="en-US" altLang="en-US" dirty="0">
                <a:solidFill>
                  <a:srgbClr val="000000"/>
                </a:solidFill>
                <a:latin typeface="Alexandria"/>
              </a:rPr>
              <a:t>uses a 160-bit secret key. The variable-length message and the 160-bit shared secret key are combined and run through the HMAC-SHA1 hash algorithm. The output is a 160-bit hash. The hash is appended to the original message and forwarded to the remote end. </a:t>
            </a:r>
          </a:p>
        </p:txBody>
      </p:sp>
      <p:pic>
        <p:nvPicPr>
          <p:cNvPr id="6" name="Picture 5">
            <a:extLst>
              <a:ext uri="{FF2B5EF4-FFF2-40B4-BE49-F238E27FC236}">
                <a16:creationId xmlns:a16="http://schemas.microsoft.com/office/drawing/2014/main" id="{51877D55-DC72-4C48-F8A1-5C79F9489A20}"/>
              </a:ext>
            </a:extLst>
          </p:cNvPr>
          <p:cNvPicPr>
            <a:picLocks noChangeAspect="1"/>
          </p:cNvPicPr>
          <p:nvPr/>
        </p:nvPicPr>
        <p:blipFill>
          <a:blip r:embed="rId2"/>
          <a:stretch>
            <a:fillRect/>
          </a:stretch>
        </p:blipFill>
        <p:spPr>
          <a:xfrm>
            <a:off x="1986584" y="6309897"/>
            <a:ext cx="9902229" cy="204838"/>
          </a:xfrm>
          <a:prstGeom prst="rect">
            <a:avLst/>
          </a:prstGeom>
        </p:spPr>
      </p:pic>
      <p:sp>
        <p:nvSpPr>
          <p:cNvPr id="7" name="TextBox 6">
            <a:extLst>
              <a:ext uri="{FF2B5EF4-FFF2-40B4-BE49-F238E27FC236}">
                <a16:creationId xmlns:a16="http://schemas.microsoft.com/office/drawing/2014/main" id="{6E9BBBAC-65A7-B7F6-CDDB-0CCD16F4A5B4}"/>
              </a:ext>
            </a:extLst>
          </p:cNvPr>
          <p:cNvSpPr txBox="1"/>
          <p:nvPr/>
        </p:nvSpPr>
        <p:spPr>
          <a:xfrm>
            <a:off x="2514601" y="567053"/>
            <a:ext cx="6185338" cy="461665"/>
          </a:xfrm>
          <a:prstGeom prst="rect">
            <a:avLst/>
          </a:prstGeom>
          <a:noFill/>
        </p:spPr>
        <p:txBody>
          <a:bodyPr wrap="square">
            <a:spAutoFit/>
          </a:bodyPr>
          <a:lstStyle/>
          <a:p>
            <a:r>
              <a:rPr lang="en-US" sz="2400" dirty="0">
                <a:solidFill>
                  <a:srgbClr val="000000"/>
                </a:solidFill>
                <a:latin typeface="Alexandria"/>
              </a:rPr>
              <a:t>keyed-hash message authentication code (cont.)</a:t>
            </a:r>
          </a:p>
        </p:txBody>
      </p:sp>
      <p:sp>
        <p:nvSpPr>
          <p:cNvPr id="9" name="Slide Number Placeholder 8">
            <a:extLst>
              <a:ext uri="{FF2B5EF4-FFF2-40B4-BE49-F238E27FC236}">
                <a16:creationId xmlns:a16="http://schemas.microsoft.com/office/drawing/2014/main" id="{995A88A5-2B02-C60D-B739-6CFF608B5CD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31</a:t>
            </a:fld>
            <a:endParaRPr lang="en-US">
              <a:solidFill>
                <a:srgbClr val="000000"/>
              </a:solidFill>
              <a:latin typeface="Alexandria"/>
            </a:endParaRPr>
          </a:p>
        </p:txBody>
      </p:sp>
    </p:spTree>
    <p:extLst>
      <p:ext uri="{BB962C8B-B14F-4D97-AF65-F5344CB8AC3E}">
        <p14:creationId xmlns:p14="http://schemas.microsoft.com/office/powerpoint/2010/main" val="710338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rgbClr val="000000"/>
                </a:solidFill>
                <a:latin typeface="Alexandria"/>
              </a:rPr>
              <a:t>Cryptanalysis attacks</a:t>
            </a:r>
            <a:endParaRPr lang="en-US" sz="2400" dirty="0">
              <a:solidFill>
                <a:srgbClr val="000000"/>
              </a:solidFill>
              <a:latin typeface="Alexandria"/>
            </a:endParaRPr>
          </a:p>
        </p:txBody>
      </p:sp>
      <p:sp>
        <p:nvSpPr>
          <p:cNvPr id="7" name="Rectangle 3">
            <a:extLst>
              <a:ext uri="{FF2B5EF4-FFF2-40B4-BE49-F238E27FC236}">
                <a16:creationId xmlns:a16="http://schemas.microsoft.com/office/drawing/2014/main" id="{CD252A2F-9B5F-7BF2-63D2-8FF32851A59E}"/>
              </a:ext>
            </a:extLst>
          </p:cNvPr>
          <p:cNvSpPr txBox="1">
            <a:spLocks noChangeArrowheads="1"/>
          </p:cNvSpPr>
          <p:nvPr/>
        </p:nvSpPr>
        <p:spPr>
          <a:xfrm>
            <a:off x="1004740" y="3833677"/>
            <a:ext cx="6482536" cy="201200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0" algn="just">
              <a:lnSpc>
                <a:spcPct val="160000"/>
              </a:lnSpc>
              <a:buFont typeface="Arial" panose="020B0604020202020204" pitchFamily="34" charset="0"/>
              <a:buNone/>
              <a:defRPr/>
            </a:pPr>
            <a:endParaRPr lang="en-US" sz="500" dirty="0">
              <a:solidFill>
                <a:srgbClr val="000000"/>
              </a:solidFill>
              <a:latin typeface="Alexandria"/>
              <a:ea typeface="Cambria" panose="02040503050406030204" pitchFamily="18" charset="0"/>
            </a:endParaRPr>
          </a:p>
          <a:p>
            <a:pPr marL="628650" lvl="1" indent="-285750" algn="just">
              <a:lnSpc>
                <a:spcPct val="120000"/>
              </a:lnSpc>
              <a:defRPr/>
            </a:pPr>
            <a:r>
              <a:rPr lang="en-US" sz="1800" dirty="0">
                <a:solidFill>
                  <a:srgbClr val="000000"/>
                </a:solidFill>
                <a:latin typeface="Alexandria"/>
                <a:ea typeface="Cambria" panose="02040503050406030204" pitchFamily="18" charset="0"/>
              </a:rPr>
              <a:t>To determine the weak points of a cryptographic system, it is important to attack the system. These attacks are called Cryptanalytic attacks.</a:t>
            </a:r>
            <a:br>
              <a:rPr lang="en-US" sz="1800" dirty="0">
                <a:solidFill>
                  <a:srgbClr val="000000"/>
                </a:solidFill>
                <a:latin typeface="Alexandria"/>
                <a:ea typeface="Cambria" panose="02040503050406030204" pitchFamily="18" charset="0"/>
              </a:rPr>
            </a:br>
            <a:endParaRPr lang="en-US" sz="1800" dirty="0">
              <a:solidFill>
                <a:srgbClr val="000000"/>
              </a:solidFill>
              <a:latin typeface="Alexandria"/>
              <a:ea typeface="Cambria" panose="02040503050406030204" pitchFamily="18" charset="0"/>
            </a:endParaRPr>
          </a:p>
          <a:p>
            <a:pPr marL="628650" lvl="1" indent="-285750" algn="just">
              <a:lnSpc>
                <a:spcPct val="120000"/>
              </a:lnSpc>
              <a:defRPr/>
            </a:pPr>
            <a:r>
              <a:rPr lang="en-US" altLang="en-US" sz="1800" dirty="0">
                <a:solidFill>
                  <a:srgbClr val="000000"/>
                </a:solidFill>
                <a:latin typeface="Alexandria"/>
                <a:ea typeface="Cambria" panose="02040503050406030204" pitchFamily="18" charset="0"/>
              </a:rPr>
              <a:t>The main goal of a Cryptanalysis attack is to recover the key in use rather than simply to recover the plaintext of a single ciphertext.</a:t>
            </a:r>
          </a:p>
          <a:p>
            <a:pPr marL="342900" lvl="1" indent="0" algn="just">
              <a:lnSpc>
                <a:spcPct val="160000"/>
              </a:lnSpc>
              <a:buFont typeface="Arial" panose="020B0604020202020204" pitchFamily="34" charset="0"/>
              <a:buNone/>
              <a:defRPr/>
            </a:pPr>
            <a:endParaRPr lang="en-US" sz="1800" dirty="0">
              <a:solidFill>
                <a:srgbClr val="000000"/>
              </a:solidFill>
              <a:latin typeface="Alexandria"/>
              <a:ea typeface="Cambria" panose="02040503050406030204" pitchFamily="18" charset="0"/>
            </a:endParaRPr>
          </a:p>
        </p:txBody>
      </p:sp>
      <p:pic>
        <p:nvPicPr>
          <p:cNvPr id="10" name="Data Encrypting">
            <a:hlinkClick r:id="" action="ppaction://media"/>
            <a:extLst>
              <a:ext uri="{FF2B5EF4-FFF2-40B4-BE49-F238E27FC236}">
                <a16:creationId xmlns:a16="http://schemas.microsoft.com/office/drawing/2014/main" id="{8E75FDC7-9415-4011-6E48-2B8C068BFD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1422" y="1666495"/>
            <a:ext cx="3589337" cy="3786188"/>
          </a:xfrm>
          <a:prstGeom prst="roundRect">
            <a:avLst>
              <a:gd name="adj" fmla="val 4348"/>
            </a:avLst>
          </a:prstGeom>
          <a:solidFill>
            <a:srgbClr val="FFFFFF">
              <a:shade val="85000"/>
            </a:srgbClr>
          </a:solidFill>
          <a:ln>
            <a:noFill/>
          </a:ln>
          <a:effectLst/>
          <a:extLst>
            <a:ext uri="{91240B29-F687-4F45-9708-019B960494DF}">
              <a14:hiddenLine xmlns:a14="http://schemas.microsoft.com/office/drawing/2010/main" w="9525">
                <a:solidFill>
                  <a:srgbClr val="000000"/>
                </a:solidFill>
                <a:miter lim="800000"/>
                <a:headEnd/>
                <a:tailEnd/>
              </a14:hiddenLine>
            </a:ext>
          </a:extLst>
        </p:spPr>
      </p:pic>
      <p:pic>
        <p:nvPicPr>
          <p:cNvPr id="11" name="Picture 10" descr="Text&#10;&#10;Description automatically generated">
            <a:extLst>
              <a:ext uri="{FF2B5EF4-FFF2-40B4-BE49-F238E27FC236}">
                <a16:creationId xmlns:a16="http://schemas.microsoft.com/office/drawing/2014/main" id="{F79B5AF3-688E-08F8-8D0F-3335928EF0FD}"/>
              </a:ext>
            </a:extLst>
          </p:cNvPr>
          <p:cNvPicPr>
            <a:picLocks noChangeAspect="1"/>
          </p:cNvPicPr>
          <p:nvPr/>
        </p:nvPicPr>
        <p:blipFill>
          <a:blip r:embed="rId4" cstate="print"/>
          <a:stretch>
            <a:fillRect/>
          </a:stretch>
        </p:blipFill>
        <p:spPr>
          <a:xfrm>
            <a:off x="5331935" y="2319013"/>
            <a:ext cx="2106433" cy="1261649"/>
          </a:xfrm>
          <a:prstGeom prst="roundRect">
            <a:avLst>
              <a:gd name="adj" fmla="val 8594"/>
            </a:avLst>
          </a:prstGeom>
          <a:solidFill>
            <a:srgbClr val="FFFFFF">
              <a:shade val="85000"/>
            </a:srgbClr>
          </a:solidFill>
          <a:ln>
            <a:noFill/>
          </a:ln>
          <a:effectLst>
            <a:outerShdw blurRad="50800" dist="38100" dir="2700000" algn="tl" rotWithShape="0">
              <a:prstClr val="black">
                <a:alpha val="40000"/>
              </a:prstClr>
            </a:outerShdw>
          </a:effectLst>
        </p:spPr>
      </p:pic>
      <p:sp>
        <p:nvSpPr>
          <p:cNvPr id="15" name="Rectangle: Rounded Corners 14">
            <a:extLst>
              <a:ext uri="{FF2B5EF4-FFF2-40B4-BE49-F238E27FC236}">
                <a16:creationId xmlns:a16="http://schemas.microsoft.com/office/drawing/2014/main" id="{E1E848A3-D409-279B-68C1-0F5718FBD24F}"/>
              </a:ext>
            </a:extLst>
          </p:cNvPr>
          <p:cNvSpPr/>
          <p:nvPr/>
        </p:nvSpPr>
        <p:spPr>
          <a:xfrm>
            <a:off x="1289510" y="2305793"/>
            <a:ext cx="2311755" cy="1261649"/>
          </a:xfrm>
          <a:prstGeom prst="roundRect">
            <a:avLst>
              <a:gd name="adj" fmla="val 11835"/>
            </a:avLst>
          </a:prstGeom>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altLang="en-US" dirty="0">
                <a:solidFill>
                  <a:srgbClr val="000000"/>
                </a:solidFill>
                <a:latin typeface="Alexandria"/>
                <a:ea typeface="Cambria" panose="02040503050406030204" pitchFamily="18" charset="0"/>
              </a:rPr>
              <a:t>Cryptanalysis= the science of breaking encryption</a:t>
            </a:r>
            <a:endParaRPr lang="en-US" dirty="0">
              <a:solidFill>
                <a:srgbClr val="000000"/>
              </a:solidFill>
              <a:latin typeface="Alexandria"/>
              <a:ea typeface="Cambria" panose="02040503050406030204" pitchFamily="18" charset="0"/>
            </a:endParaRPr>
          </a:p>
        </p:txBody>
      </p:sp>
      <p:sp>
        <p:nvSpPr>
          <p:cNvPr id="17" name="Arrow: Right 16">
            <a:extLst>
              <a:ext uri="{FF2B5EF4-FFF2-40B4-BE49-F238E27FC236}">
                <a16:creationId xmlns:a16="http://schemas.microsoft.com/office/drawing/2014/main" id="{3A858D2D-7203-A188-9809-60B57616451A}"/>
              </a:ext>
            </a:extLst>
          </p:cNvPr>
          <p:cNvSpPr/>
          <p:nvPr/>
        </p:nvSpPr>
        <p:spPr>
          <a:xfrm>
            <a:off x="4024640" y="2712962"/>
            <a:ext cx="883920" cy="467360"/>
          </a:xfrm>
          <a:prstGeom prs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6" name="Slide Number Placeholder 15">
            <a:extLst>
              <a:ext uri="{FF2B5EF4-FFF2-40B4-BE49-F238E27FC236}">
                <a16:creationId xmlns:a16="http://schemas.microsoft.com/office/drawing/2014/main" id="{46B5DA62-22A3-CF20-BF50-269A59BFACF6}"/>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32</a:t>
            </a:fld>
            <a:endParaRPr lang="en-US">
              <a:solidFill>
                <a:srgbClr val="000000"/>
              </a:solidFill>
              <a:latin typeface="Alexandria"/>
            </a:endParaRPr>
          </a:p>
        </p:txBody>
      </p:sp>
    </p:spTree>
    <p:extLst>
      <p:ext uri="{BB962C8B-B14F-4D97-AF65-F5344CB8AC3E}">
        <p14:creationId xmlns:p14="http://schemas.microsoft.com/office/powerpoint/2010/main" val="87348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Cryptanalysis Techniques</a:t>
            </a:r>
          </a:p>
        </p:txBody>
      </p:sp>
      <p:sp>
        <p:nvSpPr>
          <p:cNvPr id="9" name="TextBox 8">
            <a:extLst>
              <a:ext uri="{FF2B5EF4-FFF2-40B4-BE49-F238E27FC236}">
                <a16:creationId xmlns:a16="http://schemas.microsoft.com/office/drawing/2014/main" id="{ECB0CA78-2201-56F2-E350-48EF4EF73EAF}"/>
              </a:ext>
            </a:extLst>
          </p:cNvPr>
          <p:cNvSpPr txBox="1"/>
          <p:nvPr/>
        </p:nvSpPr>
        <p:spPr>
          <a:xfrm>
            <a:off x="603613" y="2039759"/>
            <a:ext cx="10495231" cy="3892732"/>
          </a:xfrm>
          <a:prstGeom prst="rect">
            <a:avLst/>
          </a:prstGeom>
          <a:noFill/>
        </p:spPr>
        <p:txBody>
          <a:bodyPr wrap="square">
            <a:spAutoFit/>
          </a:bodyPr>
          <a:lstStyle/>
          <a:p>
            <a:pPr marL="852488" lvl="1"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Attempt to infer some meaning without even breaking the encryption, such as noticing an unusual frequency of communication or determining something by whether the communication was short or long.</a:t>
            </a:r>
          </a:p>
          <a:p>
            <a:pPr marL="852488" lvl="1"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Attempt to deduce the key, in order to break subsequent messages easily</a:t>
            </a:r>
          </a:p>
          <a:p>
            <a:pPr marL="852488" lvl="1"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Attempt to find weaknesses in the implementation or environment of the use of encryption.</a:t>
            </a:r>
          </a:p>
          <a:p>
            <a:pPr marL="852488" lvl="1" indent="-285750" algn="just">
              <a:lnSpc>
                <a:spcPct val="200000"/>
              </a:lnSpc>
              <a:buFont typeface="Arial" panose="020B0604020202020204" pitchFamily="34" charset="0"/>
              <a:buChar char="•"/>
            </a:pPr>
            <a:r>
              <a:rPr lang="en-US" altLang="en-US" dirty="0">
                <a:solidFill>
                  <a:srgbClr val="000000"/>
                </a:solidFill>
                <a:latin typeface="Alexandria"/>
                <a:cs typeface="Times New Roman" panose="02020603050405020304" pitchFamily="18" charset="0"/>
              </a:rPr>
              <a:t>Attempt to find general weaknesses in an encryption algorithm, without necessarily having intercepted any messages. </a:t>
            </a:r>
          </a:p>
        </p:txBody>
      </p:sp>
      <p:sp>
        <p:nvSpPr>
          <p:cNvPr id="11" name="Slide Number Placeholder 10">
            <a:extLst>
              <a:ext uri="{FF2B5EF4-FFF2-40B4-BE49-F238E27FC236}">
                <a16:creationId xmlns:a16="http://schemas.microsoft.com/office/drawing/2014/main" id="{3D564ED4-C1DD-B5F1-E5C2-197ABA31F0B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33</a:t>
            </a:fld>
            <a:endParaRPr lang="en-US">
              <a:solidFill>
                <a:srgbClr val="000000"/>
              </a:solidFill>
              <a:latin typeface="Alexandria"/>
            </a:endParaRPr>
          </a:p>
        </p:txBody>
      </p:sp>
    </p:spTree>
    <p:extLst>
      <p:ext uri="{BB962C8B-B14F-4D97-AF65-F5344CB8AC3E}">
        <p14:creationId xmlns:p14="http://schemas.microsoft.com/office/powerpoint/2010/main" val="12167534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rgbClr val="000000"/>
                </a:solidFill>
                <a:latin typeface="Alexandria"/>
              </a:rPr>
              <a:t>Cryptanalytic attacks</a:t>
            </a:r>
            <a:endParaRPr lang="en-US" sz="2400" dirty="0">
              <a:solidFill>
                <a:srgbClr val="000000"/>
              </a:solidFill>
              <a:latin typeface="Alexandria"/>
            </a:endParaRPr>
          </a:p>
        </p:txBody>
      </p:sp>
      <p:pic>
        <p:nvPicPr>
          <p:cNvPr id="7" name="Data Encrypting">
            <a:hlinkClick r:id="" action="ppaction://media"/>
            <a:extLst>
              <a:ext uri="{FF2B5EF4-FFF2-40B4-BE49-F238E27FC236}">
                <a16:creationId xmlns:a16="http://schemas.microsoft.com/office/drawing/2014/main" id="{48F607CB-069C-7F80-6830-07854FE5BB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2751" y="2088176"/>
            <a:ext cx="9144000" cy="3965575"/>
          </a:xfrm>
          <a:prstGeom prst="roundRect">
            <a:avLst>
              <a:gd name="adj" fmla="val 4882"/>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Rounded Corners 14">
            <a:extLst>
              <a:ext uri="{FF2B5EF4-FFF2-40B4-BE49-F238E27FC236}">
                <a16:creationId xmlns:a16="http://schemas.microsoft.com/office/drawing/2014/main" id="{240C5884-88F7-E341-59FD-54678E873D77}"/>
              </a:ext>
            </a:extLst>
          </p:cNvPr>
          <p:cNvSpPr/>
          <p:nvPr/>
        </p:nvSpPr>
        <p:spPr>
          <a:xfrm>
            <a:off x="2227280" y="2810714"/>
            <a:ext cx="3495040" cy="569912"/>
          </a:xfrm>
          <a:prstGeom prst="roundRect">
            <a:avLst/>
          </a:prstGeom>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dirty="0">
                <a:solidFill>
                  <a:srgbClr val="000000"/>
                </a:solidFill>
                <a:latin typeface="Alexandria"/>
                <a:ea typeface="Cambria" panose="02040503050406030204" pitchFamily="18" charset="0"/>
              </a:rPr>
              <a:t>Known-Plaintext Analysis (KPA)</a:t>
            </a:r>
          </a:p>
        </p:txBody>
      </p:sp>
      <p:sp>
        <p:nvSpPr>
          <p:cNvPr id="16" name="Rectangle: Rounded Corners 15">
            <a:extLst>
              <a:ext uri="{FF2B5EF4-FFF2-40B4-BE49-F238E27FC236}">
                <a16:creationId xmlns:a16="http://schemas.microsoft.com/office/drawing/2014/main" id="{47D72AE9-C518-AD11-95F1-5FA662C38578}"/>
              </a:ext>
            </a:extLst>
          </p:cNvPr>
          <p:cNvSpPr/>
          <p:nvPr/>
        </p:nvSpPr>
        <p:spPr>
          <a:xfrm>
            <a:off x="6271651" y="2842462"/>
            <a:ext cx="3495040" cy="569913"/>
          </a:xfrm>
          <a:prstGeom prst="roundRect">
            <a:avLst/>
          </a:prstGeom>
          <a:solidFill>
            <a:schemeClr val="accent4"/>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spcBef>
                <a:spcPct val="20000"/>
              </a:spcBef>
              <a:defRPr/>
            </a:pPr>
            <a:r>
              <a:rPr lang="en-US" dirty="0">
                <a:solidFill>
                  <a:srgbClr val="000000"/>
                </a:solidFill>
                <a:latin typeface="Alexandria"/>
                <a:ea typeface="Cambria" panose="02040503050406030204" pitchFamily="18" charset="0"/>
              </a:rPr>
              <a:t>Chosen-Plaintext Analysis (CPA) </a:t>
            </a:r>
          </a:p>
        </p:txBody>
      </p:sp>
      <p:sp>
        <p:nvSpPr>
          <p:cNvPr id="17" name="Rectangle: Rounded Corners 16">
            <a:extLst>
              <a:ext uri="{FF2B5EF4-FFF2-40B4-BE49-F238E27FC236}">
                <a16:creationId xmlns:a16="http://schemas.microsoft.com/office/drawing/2014/main" id="{D76A3511-A838-180A-9FC0-EB808EF0547C}"/>
              </a:ext>
            </a:extLst>
          </p:cNvPr>
          <p:cNvSpPr/>
          <p:nvPr/>
        </p:nvSpPr>
        <p:spPr>
          <a:xfrm>
            <a:off x="6214751" y="3856165"/>
            <a:ext cx="3676912" cy="569913"/>
          </a:xfrm>
          <a:prstGeom prst="roundRect">
            <a:avLst/>
          </a:prstGeom>
          <a:solidFill>
            <a:schemeClr val="accent2"/>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tlCol="0" anchor="ctr"/>
          <a:lstStyle/>
          <a:p>
            <a:pPr algn="ctr" eaLnBrk="1" hangingPunct="1">
              <a:spcBef>
                <a:spcPct val="20000"/>
              </a:spcBef>
              <a:defRPr/>
            </a:pPr>
            <a:r>
              <a:rPr lang="en-US" dirty="0">
                <a:solidFill>
                  <a:srgbClr val="000000"/>
                </a:solidFill>
                <a:latin typeface="Alexandria"/>
                <a:ea typeface="Cambria" panose="02040503050406030204" pitchFamily="18" charset="0"/>
              </a:rPr>
              <a:t>Man-In-The-Middle (MITM) attack</a:t>
            </a:r>
          </a:p>
        </p:txBody>
      </p:sp>
      <p:sp>
        <p:nvSpPr>
          <p:cNvPr id="18" name="Rectangle: Rounded Corners 17">
            <a:extLst>
              <a:ext uri="{FF2B5EF4-FFF2-40B4-BE49-F238E27FC236}">
                <a16:creationId xmlns:a16="http://schemas.microsoft.com/office/drawing/2014/main" id="{B12CBD7B-AF13-59A0-F242-55D67C0E8C05}"/>
              </a:ext>
            </a:extLst>
          </p:cNvPr>
          <p:cNvSpPr/>
          <p:nvPr/>
        </p:nvSpPr>
        <p:spPr>
          <a:xfrm>
            <a:off x="3842653" y="4767858"/>
            <a:ext cx="4448941" cy="569913"/>
          </a:xfrm>
          <a:prstGeom prst="roundRect">
            <a:avLst/>
          </a:prstGeom>
          <a:solidFill>
            <a:schemeClr val="accent3"/>
          </a:solidFill>
          <a:ln>
            <a:noFill/>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lt1"/>
          </a:fontRef>
        </p:style>
        <p:txBody>
          <a:bodyPr rtlCol="0" anchor="ctr"/>
          <a:lstStyle/>
          <a:p>
            <a:pPr algn="ctr" eaLnBrk="1" hangingPunct="1">
              <a:spcBef>
                <a:spcPct val="20000"/>
              </a:spcBef>
              <a:defRPr/>
            </a:pPr>
            <a:r>
              <a:rPr lang="en-US" dirty="0">
                <a:solidFill>
                  <a:srgbClr val="000000"/>
                </a:solidFill>
                <a:latin typeface="Alexandria"/>
                <a:ea typeface="Cambria" panose="02040503050406030204" pitchFamily="18" charset="0"/>
              </a:rPr>
              <a:t>Adaptive Chosen-Plaintext Analysis (ACPA) </a:t>
            </a:r>
          </a:p>
        </p:txBody>
      </p:sp>
      <p:sp>
        <p:nvSpPr>
          <p:cNvPr id="20" name="Rectangle: Rounded Corners 19">
            <a:extLst>
              <a:ext uri="{FF2B5EF4-FFF2-40B4-BE49-F238E27FC236}">
                <a16:creationId xmlns:a16="http://schemas.microsoft.com/office/drawing/2014/main" id="{F09F47F2-2259-C7EF-43A6-D31CF1282E61}"/>
              </a:ext>
            </a:extLst>
          </p:cNvPr>
          <p:cNvSpPr/>
          <p:nvPr/>
        </p:nvSpPr>
        <p:spPr>
          <a:xfrm>
            <a:off x="2227280" y="3917442"/>
            <a:ext cx="3495040" cy="569912"/>
          </a:xfrm>
          <a:prstGeom prst="roundRect">
            <a:avLst/>
          </a:prstGeom>
          <a:solidFill>
            <a:schemeClr val="accent1"/>
          </a:solidFill>
          <a:ln>
            <a:no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eaLnBrk="1" hangingPunct="1">
              <a:spcBef>
                <a:spcPct val="20000"/>
              </a:spcBef>
              <a:defRPr/>
            </a:pPr>
            <a:r>
              <a:rPr lang="en-US" dirty="0">
                <a:solidFill>
                  <a:srgbClr val="000000"/>
                </a:solidFill>
                <a:latin typeface="Alexandria"/>
                <a:ea typeface="Cambria" panose="02040503050406030204" pitchFamily="18" charset="0"/>
              </a:rPr>
              <a:t>Ciphertext-Only Analysis (COA) </a:t>
            </a:r>
          </a:p>
        </p:txBody>
      </p:sp>
      <p:sp>
        <p:nvSpPr>
          <p:cNvPr id="11" name="Slide Number Placeholder 10">
            <a:extLst>
              <a:ext uri="{FF2B5EF4-FFF2-40B4-BE49-F238E27FC236}">
                <a16:creationId xmlns:a16="http://schemas.microsoft.com/office/drawing/2014/main" id="{591B05FC-E7AD-4FD8-7259-19385805E330}"/>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34</a:t>
            </a:fld>
            <a:endParaRPr lang="en-US">
              <a:solidFill>
                <a:srgbClr val="000000"/>
              </a:solidFill>
              <a:latin typeface="Alexandria"/>
            </a:endParaRPr>
          </a:p>
        </p:txBody>
      </p:sp>
    </p:spTree>
    <p:extLst>
      <p:ext uri="{BB962C8B-B14F-4D97-AF65-F5344CB8AC3E}">
        <p14:creationId xmlns:p14="http://schemas.microsoft.com/office/powerpoint/2010/main" val="32034968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5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id="{FEB07EE4-2F8A-8E0B-F6E2-BB5CFA9A00F7}"/>
              </a:ext>
            </a:extLst>
          </p:cNvPr>
          <p:cNvSpPr txBox="1"/>
          <p:nvPr/>
        </p:nvSpPr>
        <p:spPr>
          <a:xfrm>
            <a:off x="2440788" y="620750"/>
            <a:ext cx="6265984" cy="461665"/>
          </a:xfrm>
          <a:prstGeom prst="rect">
            <a:avLst/>
          </a:prstGeom>
          <a:noFill/>
        </p:spPr>
        <p:txBody>
          <a:bodyPr wrap="square">
            <a:spAutoFit/>
          </a:bodyPr>
          <a:lstStyle/>
          <a:p>
            <a:r>
              <a:rPr lang="en-US" sz="2400">
                <a:solidFill>
                  <a:srgbClr val="000000"/>
                </a:solidFill>
                <a:latin typeface="Alexandria"/>
              </a:rPr>
              <a:t>Cryptanalytic attacks</a:t>
            </a:r>
            <a:endParaRPr lang="en-US" sz="2400" dirty="0">
              <a:solidFill>
                <a:srgbClr val="000000"/>
              </a:solidFill>
              <a:latin typeface="Alexandria"/>
            </a:endParaRPr>
          </a:p>
        </p:txBody>
      </p:sp>
      <p:sp>
        <p:nvSpPr>
          <p:cNvPr id="11" name="Slide Number Placeholder 10">
            <a:extLst>
              <a:ext uri="{FF2B5EF4-FFF2-40B4-BE49-F238E27FC236}">
                <a16:creationId xmlns:a16="http://schemas.microsoft.com/office/drawing/2014/main" id="{591B05FC-E7AD-4FD8-7259-19385805E330}"/>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35</a:t>
            </a:fld>
            <a:endParaRPr lang="en-US">
              <a:solidFill>
                <a:srgbClr val="000000"/>
              </a:solidFill>
              <a:latin typeface="Alexandria"/>
            </a:endParaRPr>
          </a:p>
        </p:txBody>
      </p:sp>
      <p:sp>
        <p:nvSpPr>
          <p:cNvPr id="10" name="TextBox 9">
            <a:extLst>
              <a:ext uri="{FF2B5EF4-FFF2-40B4-BE49-F238E27FC236}">
                <a16:creationId xmlns:a16="http://schemas.microsoft.com/office/drawing/2014/main" id="{EA7CB28C-7829-FCF4-FA13-99103D1FE899}"/>
              </a:ext>
            </a:extLst>
          </p:cNvPr>
          <p:cNvSpPr txBox="1"/>
          <p:nvPr/>
        </p:nvSpPr>
        <p:spPr>
          <a:xfrm>
            <a:off x="263190" y="2058084"/>
            <a:ext cx="10898604" cy="4093428"/>
          </a:xfrm>
          <a:prstGeom prst="rect">
            <a:avLst/>
          </a:prstGeom>
          <a:noFill/>
        </p:spPr>
        <p:txBody>
          <a:bodyPr wrap="square">
            <a:spAutoFit/>
          </a:bodyPr>
          <a:lstStyle/>
          <a:p>
            <a:pPr marL="852488" lvl="1" indent="-285750">
              <a:buFont typeface="Arial" panose="020B0604020202020204" pitchFamily="34" charset="0"/>
              <a:buChar char="•"/>
            </a:pPr>
            <a:r>
              <a:rPr lang="en-US" altLang="en-US" sz="1600" b="1" dirty="0">
                <a:solidFill>
                  <a:srgbClr val="000000"/>
                </a:solidFill>
                <a:latin typeface="Alexandria"/>
                <a:cs typeface="Times New Roman" panose="02020603050405020304" pitchFamily="18" charset="0"/>
              </a:rPr>
              <a:t>Known-Plaintext Analysis (KPA) :</a:t>
            </a:r>
            <a:br>
              <a:rPr lang="en-US" altLang="en-US" sz="1600" dirty="0">
                <a:solidFill>
                  <a:srgbClr val="000000"/>
                </a:solidFill>
                <a:latin typeface="Alexandria"/>
                <a:cs typeface="Times New Roman" panose="02020603050405020304" pitchFamily="18" charset="0"/>
              </a:rPr>
            </a:br>
            <a:r>
              <a:rPr lang="en-US" altLang="en-US" sz="1600" dirty="0">
                <a:solidFill>
                  <a:srgbClr val="000000"/>
                </a:solidFill>
                <a:latin typeface="Alexandria"/>
                <a:cs typeface="Times New Roman" panose="02020603050405020304" pitchFamily="18" charset="0"/>
              </a:rPr>
              <a:t>In this type of attack, some plaintext-ciphertext pairs are already known. The attacker maps them in order to find the encryption key. This attack is easier to use as a lot of information is already available.</a:t>
            </a:r>
          </a:p>
          <a:p>
            <a:pPr marL="852488" lvl="1" indent="-285750">
              <a:buFont typeface="Arial" panose="020B0604020202020204" pitchFamily="34" charset="0"/>
              <a:buChar char="•"/>
            </a:pPr>
            <a:r>
              <a:rPr lang="en-US" altLang="en-US" sz="1600" b="1" dirty="0">
                <a:solidFill>
                  <a:srgbClr val="000000"/>
                </a:solidFill>
                <a:latin typeface="Alexandria"/>
                <a:cs typeface="Times New Roman" panose="02020603050405020304" pitchFamily="18" charset="0"/>
              </a:rPr>
              <a:t>Chosen-Plaintext Analysis (CPA) :</a:t>
            </a:r>
            <a:br>
              <a:rPr lang="en-US" altLang="en-US" sz="1600" b="1" dirty="0">
                <a:solidFill>
                  <a:srgbClr val="000000"/>
                </a:solidFill>
                <a:latin typeface="Alexandria"/>
                <a:cs typeface="Times New Roman" panose="02020603050405020304" pitchFamily="18" charset="0"/>
              </a:rPr>
            </a:br>
            <a:r>
              <a:rPr lang="en-US" altLang="en-US" sz="1600" dirty="0">
                <a:solidFill>
                  <a:srgbClr val="000000"/>
                </a:solidFill>
                <a:latin typeface="Alexandria"/>
                <a:cs typeface="Times New Roman" panose="02020603050405020304" pitchFamily="18" charset="0"/>
              </a:rPr>
              <a:t>In this type of attack, the attacker chooses random plaintexts and obtains the corresponding ciphertexts and tries to find the encryption key. It’s very simple to implement like KPA but the success rate is quite low.</a:t>
            </a:r>
          </a:p>
          <a:p>
            <a:pPr marL="852488" lvl="1" indent="-285750">
              <a:buFont typeface="Arial" panose="020B0604020202020204" pitchFamily="34" charset="0"/>
              <a:buChar char="•"/>
            </a:pPr>
            <a:r>
              <a:rPr lang="en-US" altLang="en-US" sz="1600" b="1" dirty="0">
                <a:solidFill>
                  <a:srgbClr val="000000"/>
                </a:solidFill>
                <a:latin typeface="Alexandria"/>
                <a:cs typeface="Times New Roman" panose="02020603050405020304" pitchFamily="18" charset="0"/>
              </a:rPr>
              <a:t>Ciphertext-Only Analysis (COA) :</a:t>
            </a:r>
            <a:br>
              <a:rPr lang="en-US" altLang="en-US" sz="1600" dirty="0">
                <a:solidFill>
                  <a:srgbClr val="000000"/>
                </a:solidFill>
                <a:latin typeface="Alexandria"/>
                <a:cs typeface="Times New Roman" panose="02020603050405020304" pitchFamily="18" charset="0"/>
              </a:rPr>
            </a:br>
            <a:r>
              <a:rPr lang="en-US" altLang="en-US" sz="1600" dirty="0">
                <a:solidFill>
                  <a:srgbClr val="000000"/>
                </a:solidFill>
                <a:latin typeface="Alexandria"/>
                <a:cs typeface="Times New Roman" panose="02020603050405020304" pitchFamily="18" charset="0"/>
              </a:rPr>
              <a:t>In this type of attack, only some ciphertext is known and the attacker tries to find the corresponding encryption key and plaintext. It’s the hardest to implement but is the most possible attack as only ciphertext is required.</a:t>
            </a:r>
          </a:p>
          <a:p>
            <a:pPr marL="852488" lvl="1" indent="-285750">
              <a:buFont typeface="Arial" panose="020B0604020202020204" pitchFamily="34" charset="0"/>
              <a:buChar char="•"/>
            </a:pPr>
            <a:r>
              <a:rPr lang="en-US" altLang="en-US" sz="1600" b="1" dirty="0">
                <a:solidFill>
                  <a:srgbClr val="000000"/>
                </a:solidFill>
                <a:latin typeface="Alexandria"/>
                <a:cs typeface="Times New Roman" panose="02020603050405020304" pitchFamily="18" charset="0"/>
              </a:rPr>
              <a:t>Man-In-The-Middle (MITM) attack :</a:t>
            </a:r>
            <a:br>
              <a:rPr lang="en-US" altLang="en-US" sz="1600" dirty="0">
                <a:solidFill>
                  <a:srgbClr val="000000"/>
                </a:solidFill>
                <a:latin typeface="Alexandria"/>
                <a:cs typeface="Times New Roman" panose="02020603050405020304" pitchFamily="18" charset="0"/>
              </a:rPr>
            </a:br>
            <a:r>
              <a:rPr lang="en-US" altLang="en-US" sz="1600" dirty="0">
                <a:solidFill>
                  <a:srgbClr val="000000"/>
                </a:solidFill>
                <a:latin typeface="Alexandria"/>
                <a:cs typeface="Times New Roman" panose="02020603050405020304" pitchFamily="18" charset="0"/>
              </a:rPr>
              <a:t>In this type of attack, the attacker intercepts the message/key between two communicating parties through a secured channel.</a:t>
            </a:r>
          </a:p>
          <a:p>
            <a:pPr marL="852488" lvl="1" indent="-285750">
              <a:buFont typeface="Arial" panose="020B0604020202020204" pitchFamily="34" charset="0"/>
              <a:buChar char="•"/>
            </a:pPr>
            <a:r>
              <a:rPr lang="en-US" altLang="en-US" sz="1600" b="1" dirty="0">
                <a:solidFill>
                  <a:srgbClr val="000000"/>
                </a:solidFill>
                <a:latin typeface="Alexandria"/>
                <a:cs typeface="Times New Roman" panose="02020603050405020304" pitchFamily="18" charset="0"/>
              </a:rPr>
              <a:t>Adaptive Chosen-Plaintext Analysis (ACPA) :</a:t>
            </a:r>
            <a:br>
              <a:rPr lang="en-US" altLang="en-US" sz="1600" b="1" dirty="0">
                <a:solidFill>
                  <a:srgbClr val="000000"/>
                </a:solidFill>
                <a:latin typeface="Alexandria"/>
                <a:cs typeface="Times New Roman" panose="02020603050405020304" pitchFamily="18" charset="0"/>
              </a:rPr>
            </a:br>
            <a:r>
              <a:rPr lang="en-US" altLang="en-US" sz="1600" dirty="0">
                <a:solidFill>
                  <a:srgbClr val="000000"/>
                </a:solidFill>
                <a:latin typeface="Alexandria"/>
                <a:cs typeface="Times New Roman" panose="02020603050405020304" pitchFamily="18" charset="0"/>
              </a:rPr>
              <a:t>This attack is like CPA. Here, the attacker requests the cipher texts of additional plaintexts after they have ciphertexts for some texts</a:t>
            </a:r>
            <a:r>
              <a:rPr lang="en-US" altLang="en-US" dirty="0">
                <a:solidFill>
                  <a:srgbClr val="000000"/>
                </a:solidFill>
                <a:latin typeface="Alexandria"/>
              </a:rPr>
              <a:t>.</a:t>
            </a:r>
          </a:p>
          <a:p>
            <a:pPr eaLnBrk="1" hangingPunct="1"/>
            <a:endParaRPr lang="en-US" altLang="en-US" dirty="0">
              <a:solidFill>
                <a:srgbClr val="000000"/>
              </a:solidFill>
              <a:latin typeface="Alexandria"/>
            </a:endParaRPr>
          </a:p>
        </p:txBody>
      </p:sp>
    </p:spTree>
    <p:extLst>
      <p:ext uri="{BB962C8B-B14F-4D97-AF65-F5344CB8AC3E}">
        <p14:creationId xmlns:p14="http://schemas.microsoft.com/office/powerpoint/2010/main" val="1055522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072311D-C1BA-298A-47C9-1E52DFA1CC44}"/>
              </a:ext>
            </a:extLst>
          </p:cNvPr>
          <p:cNvSpPr txBox="1"/>
          <p:nvPr/>
        </p:nvSpPr>
        <p:spPr>
          <a:xfrm>
            <a:off x="2548767" y="632142"/>
            <a:ext cx="4490860" cy="461665"/>
          </a:xfrm>
          <a:prstGeom prst="rect">
            <a:avLst/>
          </a:prstGeom>
          <a:noFill/>
        </p:spPr>
        <p:txBody>
          <a:bodyPr wrap="square">
            <a:spAutoFit/>
          </a:bodyPr>
          <a:lstStyle/>
          <a:p>
            <a:r>
              <a:rPr lang="en-US" sz="2400" dirty="0">
                <a:solidFill>
                  <a:srgbClr val="000000"/>
                </a:solidFill>
                <a:latin typeface="Alexandria"/>
              </a:rPr>
              <a:t>References </a:t>
            </a:r>
          </a:p>
        </p:txBody>
      </p:sp>
      <p:sp>
        <p:nvSpPr>
          <p:cNvPr id="10" name="TextBox 9">
            <a:extLst>
              <a:ext uri="{FF2B5EF4-FFF2-40B4-BE49-F238E27FC236}">
                <a16:creationId xmlns:a16="http://schemas.microsoft.com/office/drawing/2014/main" id="{C602C074-B94D-C402-19F7-86D9DF96498C}"/>
              </a:ext>
            </a:extLst>
          </p:cNvPr>
          <p:cNvSpPr txBox="1"/>
          <p:nvPr/>
        </p:nvSpPr>
        <p:spPr>
          <a:xfrm>
            <a:off x="1105609" y="2925736"/>
            <a:ext cx="9780315" cy="1953740"/>
          </a:xfrm>
          <a:prstGeom prst="rect">
            <a:avLst/>
          </a:prstGeom>
          <a:noFill/>
        </p:spPr>
        <p:txBody>
          <a:bodyPr wrap="square">
            <a:spAutoFit/>
          </a:bodyPr>
          <a:lstStyle/>
          <a:p>
            <a:pPr marL="285750" indent="-285750" fontAlgn="base">
              <a:buFont typeface="Arial" panose="020B0604020202020204" pitchFamily="34" charset="0"/>
              <a:buChar char="•"/>
            </a:pPr>
            <a:r>
              <a:rPr lang="en-MY" dirty="0">
                <a:solidFill>
                  <a:srgbClr val="000000"/>
                </a:solidFill>
                <a:latin typeface="Alexandria"/>
              </a:rPr>
              <a:t>Stallings, W. (2006). Cryptography and network security principles and practices 4th edition</a:t>
            </a:r>
            <a:br>
              <a:rPr lang="en-MY" dirty="0">
                <a:solidFill>
                  <a:srgbClr val="000000"/>
                </a:solidFill>
                <a:latin typeface="Alexandria"/>
              </a:rPr>
            </a:br>
            <a:endParaRPr lang="en-MY" dirty="0">
              <a:solidFill>
                <a:srgbClr val="000000"/>
              </a:solidFill>
              <a:latin typeface="Alexandria"/>
            </a:endParaRPr>
          </a:p>
          <a:p>
            <a:pPr marL="285750" indent="-285750" fontAlgn="base">
              <a:buFont typeface="Arial" panose="020B0604020202020204" pitchFamily="34" charset="0"/>
              <a:buChar char="•"/>
            </a:pPr>
            <a:r>
              <a:rPr lang="en-MY" dirty="0">
                <a:solidFill>
                  <a:srgbClr val="000000"/>
                </a:solidFill>
                <a:latin typeface="Alexandria"/>
              </a:rPr>
              <a:t>Vincent </a:t>
            </a:r>
            <a:r>
              <a:rPr lang="en-MY" dirty="0" err="1">
                <a:solidFill>
                  <a:srgbClr val="000000"/>
                </a:solidFill>
                <a:latin typeface="Alexandria"/>
              </a:rPr>
              <a:t>Nestler</a:t>
            </a:r>
            <a:r>
              <a:rPr lang="en-MY" dirty="0">
                <a:solidFill>
                  <a:srgbClr val="000000"/>
                </a:solidFill>
                <a:latin typeface="Alexandria"/>
              </a:rPr>
              <a:t>, Gregory White, </a:t>
            </a:r>
            <a:r>
              <a:rPr lang="en-MY" dirty="0" err="1">
                <a:solidFill>
                  <a:srgbClr val="000000"/>
                </a:solidFill>
                <a:latin typeface="Alexandria"/>
              </a:rPr>
              <a:t>wm.</a:t>
            </a:r>
            <a:r>
              <a:rPr lang="en-MY" dirty="0">
                <a:solidFill>
                  <a:srgbClr val="000000"/>
                </a:solidFill>
                <a:latin typeface="Alexandria"/>
              </a:rPr>
              <a:t> Arthur Conklin, Principles of Computer Security: CompTIA Security+ and Beyond – Lab Manual, ISBN: 978-0-07-174856-8, MHID: 0-07-174856-3, McGraw Hill, 2011</a:t>
            </a:r>
          </a:p>
          <a:p>
            <a:pPr marL="0" indent="0" algn="r" fontAlgn="base">
              <a:lnSpc>
                <a:spcPct val="200000"/>
              </a:lnSpc>
              <a:buNone/>
            </a:pPr>
            <a:endParaRPr lang="en-MY" dirty="0">
              <a:solidFill>
                <a:srgbClr val="000000"/>
              </a:solidFill>
              <a:latin typeface="Alexandria"/>
            </a:endParaRPr>
          </a:p>
        </p:txBody>
      </p:sp>
      <p:sp>
        <p:nvSpPr>
          <p:cNvPr id="7" name="Slide Number Placeholder 6">
            <a:extLst>
              <a:ext uri="{FF2B5EF4-FFF2-40B4-BE49-F238E27FC236}">
                <a16:creationId xmlns:a16="http://schemas.microsoft.com/office/drawing/2014/main" id="{E4A70F61-0BBC-7913-6766-691EE19B2AAF}"/>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36</a:t>
            </a:fld>
            <a:endParaRPr lang="en-US">
              <a:solidFill>
                <a:srgbClr val="000000"/>
              </a:solidFill>
              <a:latin typeface="Alexandria"/>
            </a:endParaRPr>
          </a:p>
        </p:txBody>
      </p:sp>
    </p:spTree>
    <p:extLst>
      <p:ext uri="{BB962C8B-B14F-4D97-AF65-F5344CB8AC3E}">
        <p14:creationId xmlns:p14="http://schemas.microsoft.com/office/powerpoint/2010/main" val="3929222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metadata/properties"/>
    <ds:schemaRef ds:uri="http://purl.org/dc/terms/"/>
    <ds:schemaRef ds:uri="688354b5-287c-4cda-825e-1d7935aea40e"/>
    <ds:schemaRef ds:uri="http://schemas.microsoft.com/office/2006/documentManagement/types"/>
    <ds:schemaRef ds:uri="http://purl.org/dc/dcmitype/"/>
    <ds:schemaRef ds:uri="aca13214-df29-4e3c-a050-857c0bf7bd8e"/>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113</TotalTime>
  <Words>2732</Words>
  <Application>Microsoft Office PowerPoint</Application>
  <PresentationFormat>Widescreen</PresentationFormat>
  <Paragraphs>426</Paragraphs>
  <Slides>37</Slides>
  <Notes>31</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Cambria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F.R. Anbar</cp:lastModifiedBy>
  <cp:revision>15</cp:revision>
  <dcterms:created xsi:type="dcterms:W3CDTF">2023-04-29T09:08:00Z</dcterms:created>
  <dcterms:modified xsi:type="dcterms:W3CDTF">2026-03-29T15:44:54Z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