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theme/theme3.xml" ContentType="application/vnd.openxmlformats-officedocument.theme+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4.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2" r:id="rId4"/>
    <p:sldMasterId id="2147483738" r:id="rId5"/>
    <p:sldMasterId id="2147483755" r:id="rId6"/>
    <p:sldMasterId id="2147483774" r:id="rId7"/>
    <p:sldMasterId id="2147483792" r:id="rId8"/>
  </p:sldMasterIdLst>
  <p:notesMasterIdLst>
    <p:notesMasterId r:id="rId59"/>
  </p:notesMasterIdLst>
  <p:sldIdLst>
    <p:sldId id="494" r:id="rId9"/>
    <p:sldId id="787" r:id="rId10"/>
    <p:sldId id="541" r:id="rId11"/>
    <p:sldId id="1025" r:id="rId12"/>
    <p:sldId id="1004" r:id="rId13"/>
    <p:sldId id="1026" r:id="rId14"/>
    <p:sldId id="1027" r:id="rId15"/>
    <p:sldId id="1029" r:id="rId16"/>
    <p:sldId id="1032" r:id="rId17"/>
    <p:sldId id="1033" r:id="rId18"/>
    <p:sldId id="1030" r:id="rId19"/>
    <p:sldId id="1034" r:id="rId20"/>
    <p:sldId id="1035" r:id="rId21"/>
    <p:sldId id="1031" r:id="rId22"/>
    <p:sldId id="618" r:id="rId23"/>
    <p:sldId id="1005" r:id="rId24"/>
    <p:sldId id="1036" r:id="rId25"/>
    <p:sldId id="1028" r:id="rId26"/>
    <p:sldId id="1024" r:id="rId27"/>
    <p:sldId id="1023" r:id="rId28"/>
    <p:sldId id="1006" r:id="rId29"/>
    <p:sldId id="1022" r:id="rId30"/>
    <p:sldId id="589" r:id="rId31"/>
    <p:sldId id="1009" r:id="rId32"/>
    <p:sldId id="1010" r:id="rId33"/>
    <p:sldId id="1011" r:id="rId34"/>
    <p:sldId id="1012" r:id="rId35"/>
    <p:sldId id="620" r:id="rId36"/>
    <p:sldId id="1013" r:id="rId37"/>
    <p:sldId id="1014" r:id="rId38"/>
    <p:sldId id="1015" r:id="rId39"/>
    <p:sldId id="1016" r:id="rId40"/>
    <p:sldId id="495" r:id="rId41"/>
    <p:sldId id="1017" r:id="rId42"/>
    <p:sldId id="309" r:id="rId43"/>
    <p:sldId id="1019" r:id="rId44"/>
    <p:sldId id="313" r:id="rId45"/>
    <p:sldId id="316" r:id="rId46"/>
    <p:sldId id="317" r:id="rId47"/>
    <p:sldId id="318" r:id="rId48"/>
    <p:sldId id="319" r:id="rId49"/>
    <p:sldId id="320" r:id="rId50"/>
    <p:sldId id="322" r:id="rId51"/>
    <p:sldId id="323" r:id="rId52"/>
    <p:sldId id="324" r:id="rId53"/>
    <p:sldId id="325" r:id="rId54"/>
    <p:sldId id="1021" r:id="rId55"/>
    <p:sldId id="369" r:id="rId56"/>
    <p:sldId id="370" r:id="rId57"/>
    <p:sldId id="343"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787"/>
            <p14:sldId id="541"/>
            <p14:sldId id="1025"/>
            <p14:sldId id="1004"/>
            <p14:sldId id="1026"/>
            <p14:sldId id="1027"/>
            <p14:sldId id="1029"/>
            <p14:sldId id="1032"/>
            <p14:sldId id="1033"/>
            <p14:sldId id="1030"/>
            <p14:sldId id="1034"/>
            <p14:sldId id="1035"/>
            <p14:sldId id="1031"/>
            <p14:sldId id="618"/>
            <p14:sldId id="1005"/>
            <p14:sldId id="1036"/>
            <p14:sldId id="1028"/>
            <p14:sldId id="1024"/>
            <p14:sldId id="1023"/>
            <p14:sldId id="1006"/>
            <p14:sldId id="1022"/>
            <p14:sldId id="589"/>
            <p14:sldId id="1009"/>
            <p14:sldId id="1010"/>
            <p14:sldId id="1011"/>
            <p14:sldId id="1012"/>
            <p14:sldId id="620"/>
            <p14:sldId id="1013"/>
            <p14:sldId id="1014"/>
            <p14:sldId id="1015"/>
            <p14:sldId id="1016"/>
            <p14:sldId id="495"/>
            <p14:sldId id="1017"/>
            <p14:sldId id="309"/>
            <p14:sldId id="1019"/>
            <p14:sldId id="313"/>
            <p14:sldId id="316"/>
            <p14:sldId id="317"/>
            <p14:sldId id="318"/>
            <p14:sldId id="319"/>
            <p14:sldId id="320"/>
            <p14:sldId id="322"/>
            <p14:sldId id="323"/>
            <p14:sldId id="324"/>
            <p14:sldId id="325"/>
            <p14:sldId id="1021"/>
            <p14:sldId id="369"/>
            <p14:sldId id="370"/>
            <p14:sldId id="343"/>
          </p14:sldIdLst>
        </p14:section>
        <p14:section name="Untitled Section" id="{2F6AD2C2-46A9-4BC4-94FF-3A698A8E8EFB}">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291" autoAdjust="0"/>
  </p:normalViewPr>
  <p:slideViewPr>
    <p:cSldViewPr snapToGrid="0">
      <p:cViewPr varScale="1">
        <p:scale>
          <a:sx n="70" d="100"/>
          <a:sy n="70" d="100"/>
        </p:scale>
        <p:origin x="714" y="60"/>
      </p:cViewPr>
      <p:guideLst/>
    </p:cSldViewPr>
  </p:slideViewPr>
  <p:notesTextViewPr>
    <p:cViewPr>
      <p:scale>
        <a:sx n="1" d="1"/>
        <a:sy n="1" d="1"/>
      </p:scale>
      <p:origin x="0" y="0"/>
    </p:cViewPr>
  </p:notesTextViewPr>
  <p:notesViewPr>
    <p:cSldViewPr snapToGrid="0">
      <p:cViewPr varScale="1">
        <p:scale>
          <a:sx n="55" d="100"/>
          <a:sy n="55" d="100"/>
        </p:scale>
        <p:origin x="2880"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slide" Target="slides/slide31.xml"/><Relationship Id="rId21" Type="http://schemas.openxmlformats.org/officeDocument/2006/relationships/slide" Target="slides/slide13.xml"/><Relationship Id="rId34" Type="http://schemas.openxmlformats.org/officeDocument/2006/relationships/slide" Target="slides/slide26.xml"/><Relationship Id="rId42" Type="http://schemas.openxmlformats.org/officeDocument/2006/relationships/slide" Target="slides/slide34.xml"/><Relationship Id="rId47" Type="http://schemas.openxmlformats.org/officeDocument/2006/relationships/slide" Target="slides/slide39.xml"/><Relationship Id="rId50" Type="http://schemas.openxmlformats.org/officeDocument/2006/relationships/slide" Target="slides/slide42.xml"/><Relationship Id="rId55" Type="http://schemas.openxmlformats.org/officeDocument/2006/relationships/slide" Target="slides/slide47.xml"/><Relationship Id="rId63" Type="http://schemas.openxmlformats.org/officeDocument/2006/relationships/tableStyles" Target="tableStyle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8.xml"/><Relationship Id="rId29" Type="http://schemas.openxmlformats.org/officeDocument/2006/relationships/slide" Target="slides/slide21.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slide" Target="slides/slide32.xml"/><Relationship Id="rId45" Type="http://schemas.openxmlformats.org/officeDocument/2006/relationships/slide" Target="slides/slide37.xml"/><Relationship Id="rId53" Type="http://schemas.openxmlformats.org/officeDocument/2006/relationships/slide" Target="slides/slide45.xml"/><Relationship Id="rId58" Type="http://schemas.openxmlformats.org/officeDocument/2006/relationships/slide" Target="slides/slide50.xml"/><Relationship Id="rId5" Type="http://schemas.openxmlformats.org/officeDocument/2006/relationships/slideMaster" Target="slideMasters/slideMaster2.xml"/><Relationship Id="rId61" Type="http://schemas.openxmlformats.org/officeDocument/2006/relationships/viewProps" Target="viewProps.xml"/><Relationship Id="rId19" Type="http://schemas.openxmlformats.org/officeDocument/2006/relationships/slide" Target="slides/slide1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slide" Target="slides/slide35.xml"/><Relationship Id="rId48" Type="http://schemas.openxmlformats.org/officeDocument/2006/relationships/slide" Target="slides/slide40.xml"/><Relationship Id="rId56" Type="http://schemas.openxmlformats.org/officeDocument/2006/relationships/slide" Target="slides/slide48.xml"/><Relationship Id="rId8" Type="http://schemas.openxmlformats.org/officeDocument/2006/relationships/slideMaster" Target="slideMasters/slideMaster5.xml"/><Relationship Id="rId51" Type="http://schemas.openxmlformats.org/officeDocument/2006/relationships/slide" Target="slides/slide43.xml"/><Relationship Id="rId3" Type="http://schemas.openxmlformats.org/officeDocument/2006/relationships/customXml" Target="../customXml/item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slide" Target="slides/slide38.xml"/><Relationship Id="rId59" Type="http://schemas.openxmlformats.org/officeDocument/2006/relationships/notesMaster" Target="notesMasters/notesMaster1.xml"/><Relationship Id="rId20" Type="http://schemas.openxmlformats.org/officeDocument/2006/relationships/slide" Target="slides/slide12.xml"/><Relationship Id="rId41" Type="http://schemas.openxmlformats.org/officeDocument/2006/relationships/slide" Target="slides/slide33.xml"/><Relationship Id="rId54" Type="http://schemas.openxmlformats.org/officeDocument/2006/relationships/slide" Target="slides/slide46.xml"/><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slide" Target="slides/slide41.xml"/><Relationship Id="rId57" Type="http://schemas.openxmlformats.org/officeDocument/2006/relationships/slide" Target="slides/slide49.xml"/><Relationship Id="rId10" Type="http://schemas.openxmlformats.org/officeDocument/2006/relationships/slide" Target="slides/slide2.xml"/><Relationship Id="rId31" Type="http://schemas.openxmlformats.org/officeDocument/2006/relationships/slide" Target="slides/slide23.xml"/><Relationship Id="rId44" Type="http://schemas.openxmlformats.org/officeDocument/2006/relationships/slide" Target="slides/slide36.xml"/><Relationship Id="rId52" Type="http://schemas.openxmlformats.org/officeDocument/2006/relationships/slide" Target="slides/slide44.xml"/><Relationship Id="rId6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937741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010990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165739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537095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729665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164991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01719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1833292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01458AD6-49ED-4523-A735-8E0832FEDAC0}"/>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8" name="Rectangle 7">
            <a:extLst>
              <a:ext uri="{FF2B5EF4-FFF2-40B4-BE49-F238E27FC236}">
                <a16:creationId xmlns:a16="http://schemas.microsoft.com/office/drawing/2014/main" id="{5ACDC65A-E90B-4BC1-BB87-D95B2CC39FB0}"/>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6F966104-E3ED-4694-B2E0-B36071EA592A}"/>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2845636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6A6327DB-85C9-482D-B9B3-18E3131B492B}"/>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8" name="Rectangle 7">
            <a:extLst>
              <a:ext uri="{FF2B5EF4-FFF2-40B4-BE49-F238E27FC236}">
                <a16:creationId xmlns:a16="http://schemas.microsoft.com/office/drawing/2014/main" id="{907AE3CF-95B5-43E1-8E53-299CB8398C3D}"/>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0E1B55C0-9D39-4ECB-BD13-FE931C6E41A4}"/>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9354187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FF32B2B6-27DF-4C22-9C72-8AA1A5B56C9F}"/>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8" name="Rectangle 7">
            <a:extLst>
              <a:ext uri="{FF2B5EF4-FFF2-40B4-BE49-F238E27FC236}">
                <a16:creationId xmlns:a16="http://schemas.microsoft.com/office/drawing/2014/main" id="{FFB7E688-E0DC-4832-8D1B-613A3CD9A5F7}"/>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E0B606B5-B8E9-4277-84FE-A9DDDA921DF1}"/>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2270676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
        <p:nvSpPr>
          <p:cNvPr id="8" name="TextBox 7">
            <a:extLst>
              <a:ext uri="{FF2B5EF4-FFF2-40B4-BE49-F238E27FC236}">
                <a16:creationId xmlns:a16="http://schemas.microsoft.com/office/drawing/2014/main" id="{326ED9F7-9631-4E40-AADF-F6A79F70A314}"/>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9" name="Rectangle 8">
            <a:extLst>
              <a:ext uri="{FF2B5EF4-FFF2-40B4-BE49-F238E27FC236}">
                <a16:creationId xmlns:a16="http://schemas.microsoft.com/office/drawing/2014/main" id="{B378036F-A639-42C7-ABA8-1219188B17C8}"/>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9CF80BBA-BD13-41D0-94B3-98C70EB71977}"/>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3252234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
        <p:nvSpPr>
          <p:cNvPr id="10" name="TextBox 9">
            <a:extLst>
              <a:ext uri="{FF2B5EF4-FFF2-40B4-BE49-F238E27FC236}">
                <a16:creationId xmlns:a16="http://schemas.microsoft.com/office/drawing/2014/main" id="{5E8FFA33-A216-434C-9584-88BC054EB81E}"/>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11" name="Rectangle 10">
            <a:extLst>
              <a:ext uri="{FF2B5EF4-FFF2-40B4-BE49-F238E27FC236}">
                <a16:creationId xmlns:a16="http://schemas.microsoft.com/office/drawing/2014/main" id="{BA07852A-A308-4B9D-ACE1-C588C0DD523F}"/>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12" name="Graphic 21">
            <a:extLst>
              <a:ext uri="{FF2B5EF4-FFF2-40B4-BE49-F238E27FC236}">
                <a16:creationId xmlns:a16="http://schemas.microsoft.com/office/drawing/2014/main" id="{3676B8C1-27E0-49EA-A97C-F1D6BE3DFC65}"/>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637941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
        <p:nvSpPr>
          <p:cNvPr id="6" name="TextBox 5">
            <a:extLst>
              <a:ext uri="{FF2B5EF4-FFF2-40B4-BE49-F238E27FC236}">
                <a16:creationId xmlns:a16="http://schemas.microsoft.com/office/drawing/2014/main" id="{992716FC-2341-4947-8A37-DA5ECD45B9C3}"/>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7" name="Rectangle 6">
            <a:extLst>
              <a:ext uri="{FF2B5EF4-FFF2-40B4-BE49-F238E27FC236}">
                <a16:creationId xmlns:a16="http://schemas.microsoft.com/office/drawing/2014/main" id="{AA63364F-6942-49A4-9001-2F7BB1F3A868}"/>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8" name="Graphic 21">
            <a:extLst>
              <a:ext uri="{FF2B5EF4-FFF2-40B4-BE49-F238E27FC236}">
                <a16:creationId xmlns:a16="http://schemas.microsoft.com/office/drawing/2014/main" id="{C903D978-3A87-42FC-8F53-0F05733C9AAD}"/>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06526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
        <p:nvSpPr>
          <p:cNvPr id="5" name="TextBox 4">
            <a:extLst>
              <a:ext uri="{FF2B5EF4-FFF2-40B4-BE49-F238E27FC236}">
                <a16:creationId xmlns:a16="http://schemas.microsoft.com/office/drawing/2014/main" id="{73B3E887-9702-4563-A92B-4FBE33C736F4}"/>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6" name="Rectangle 5">
            <a:extLst>
              <a:ext uri="{FF2B5EF4-FFF2-40B4-BE49-F238E27FC236}">
                <a16:creationId xmlns:a16="http://schemas.microsoft.com/office/drawing/2014/main" id="{6ED993E0-F704-452D-971B-7A2A633F69C9}"/>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7" name="Graphic 21">
            <a:extLst>
              <a:ext uri="{FF2B5EF4-FFF2-40B4-BE49-F238E27FC236}">
                <a16:creationId xmlns:a16="http://schemas.microsoft.com/office/drawing/2014/main" id="{AC06F866-B04F-4796-A1F3-BD9CF9587295}"/>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6685199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
        <p:nvSpPr>
          <p:cNvPr id="8" name="TextBox 7">
            <a:extLst>
              <a:ext uri="{FF2B5EF4-FFF2-40B4-BE49-F238E27FC236}">
                <a16:creationId xmlns:a16="http://schemas.microsoft.com/office/drawing/2014/main" id="{C064585C-7A58-4EF7-8FC7-DDEA88A0713D}"/>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9" name="Rectangle 8">
            <a:extLst>
              <a:ext uri="{FF2B5EF4-FFF2-40B4-BE49-F238E27FC236}">
                <a16:creationId xmlns:a16="http://schemas.microsoft.com/office/drawing/2014/main" id="{B32F6741-84B8-4455-9AFE-8A4972E52E4F}"/>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265EB10C-1B2A-4A70-9BE5-472D8D7EB955}"/>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4530134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
        <p:nvSpPr>
          <p:cNvPr id="8" name="TextBox 7">
            <a:extLst>
              <a:ext uri="{FF2B5EF4-FFF2-40B4-BE49-F238E27FC236}">
                <a16:creationId xmlns:a16="http://schemas.microsoft.com/office/drawing/2014/main" id="{295193BC-975F-4697-AE56-4C2B10F61407}"/>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9" name="Rectangle 8">
            <a:extLst>
              <a:ext uri="{FF2B5EF4-FFF2-40B4-BE49-F238E27FC236}">
                <a16:creationId xmlns:a16="http://schemas.microsoft.com/office/drawing/2014/main" id="{92061232-08B7-447B-AD98-1D6A32C64B70}"/>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96E2F862-84C9-47FC-9278-029C9E7141A3}"/>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9717250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348337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907905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6" name="TextBox 5">
            <a:extLst>
              <a:ext uri="{FF2B5EF4-FFF2-40B4-BE49-F238E27FC236}">
                <a16:creationId xmlns:a16="http://schemas.microsoft.com/office/drawing/2014/main" id="{2E455906-A1F3-4DF8-A355-3659B73FD6D6}"/>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7" name="Rectangle 6">
            <a:extLst>
              <a:ext uri="{FF2B5EF4-FFF2-40B4-BE49-F238E27FC236}">
                <a16:creationId xmlns:a16="http://schemas.microsoft.com/office/drawing/2014/main" id="{C7B1C3B8-7B03-4D24-AFD6-C503E622CDF5}"/>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8" name="Graphic 21">
            <a:extLst>
              <a:ext uri="{FF2B5EF4-FFF2-40B4-BE49-F238E27FC236}">
                <a16:creationId xmlns:a16="http://schemas.microsoft.com/office/drawing/2014/main" id="{16CCDD55-CE85-4B1E-AECE-30C2E5FDA8EF}"/>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id="{801CF336-AF32-47D3-975B-0062DC61C562}"/>
              </a:ext>
            </a:extLst>
          </p:cNvPr>
          <p:cNvSpPr txBox="1"/>
          <p:nvPr userDrawn="1"/>
        </p:nvSpPr>
        <p:spPr>
          <a:xfrm>
            <a:off x="4940300" y="65531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10" name="Rectangle 9">
            <a:extLst>
              <a:ext uri="{FF2B5EF4-FFF2-40B4-BE49-F238E27FC236}">
                <a16:creationId xmlns:a16="http://schemas.microsoft.com/office/drawing/2014/main" id="{A6B2105F-08F3-419C-A227-894B3DAC176A}"/>
              </a:ext>
            </a:extLst>
          </p:cNvPr>
          <p:cNvSpPr/>
          <p:nvPr userDrawn="1"/>
        </p:nvSpPr>
        <p:spPr>
          <a:xfrm>
            <a:off x="3303223" y="7358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66A274B3-007A-4A63-85DB-10F12A120922}"/>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35399" y="212189"/>
            <a:ext cx="2305141" cy="1076343"/>
          </a:xfrm>
          <a:prstGeom prst="rect">
            <a:avLst/>
          </a:prstGeom>
        </p:spPr>
      </p:pic>
    </p:spTree>
    <p:extLst>
      <p:ext uri="{BB962C8B-B14F-4D97-AF65-F5344CB8AC3E}">
        <p14:creationId xmlns:p14="http://schemas.microsoft.com/office/powerpoint/2010/main" val="760200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TextBox 2">
            <a:extLst>
              <a:ext uri="{FF2B5EF4-FFF2-40B4-BE49-F238E27FC236}">
                <a16:creationId xmlns:a16="http://schemas.microsoft.com/office/drawing/2014/main" id="{B41CA9DD-91A9-4F51-B669-FD129DD2D970}"/>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5" name="Rectangle 4">
            <a:extLst>
              <a:ext uri="{FF2B5EF4-FFF2-40B4-BE49-F238E27FC236}">
                <a16:creationId xmlns:a16="http://schemas.microsoft.com/office/drawing/2014/main" id="{81116C25-3018-4606-B993-656EE6161AB4}"/>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E33A31FF-8D88-4265-B76B-8766E8542D85}"/>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7965838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
        <p:nvSpPr>
          <p:cNvPr id="3" name="TextBox 2">
            <a:extLst>
              <a:ext uri="{FF2B5EF4-FFF2-40B4-BE49-F238E27FC236}">
                <a16:creationId xmlns:a16="http://schemas.microsoft.com/office/drawing/2014/main" id="{0A681EEA-42D1-4057-AEF8-3DCA14392FD1}"/>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5" name="Rectangle 4">
            <a:extLst>
              <a:ext uri="{FF2B5EF4-FFF2-40B4-BE49-F238E27FC236}">
                <a16:creationId xmlns:a16="http://schemas.microsoft.com/office/drawing/2014/main" id="{6F66254D-46E3-425A-8D89-C9A21FABF97F}"/>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4B02CC51-788F-428C-BEAE-DC381EDD13C4}"/>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756147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matchingName="Title + 1 column" type="tx">
  <p:cSld name="Title + 1 column">
    <p:spTree>
      <p:nvGrpSpPr>
        <p:cNvPr id="1" name="Shape 61"/>
        <p:cNvGrpSpPr/>
        <p:nvPr/>
      </p:nvGrpSpPr>
      <p:grpSpPr>
        <a:xfrm>
          <a:off x="0" y="0"/>
          <a:ext cx="0" cy="0"/>
          <a:chOff x="0" y="0"/>
          <a:chExt cx="0" cy="0"/>
        </a:xfrm>
      </p:grpSpPr>
      <p:sp>
        <p:nvSpPr>
          <p:cNvPr id="78" name="Google Shape;78;p5"/>
          <p:cNvSpPr txBox="1">
            <a:spLocks noGrp="1"/>
          </p:cNvSpPr>
          <p:nvPr>
            <p:ph type="title"/>
          </p:nvPr>
        </p:nvSpPr>
        <p:spPr>
          <a:xfrm>
            <a:off x="1085700" y="523433"/>
            <a:ext cx="7323200" cy="1021600"/>
          </a:xfrm>
          <a:prstGeom prst="rect">
            <a:avLst/>
          </a:prstGeom>
        </p:spPr>
        <p:txBody>
          <a:bodyPr spcFirstLastPara="1" wrap="square" lIns="91425" tIns="91425" rIns="91425" bIns="91425" anchor="ctr" anchorCtr="0">
            <a:noAutofit/>
          </a:bodyPr>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79" name="Google Shape;79;p5"/>
          <p:cNvSpPr txBox="1">
            <a:spLocks noGrp="1"/>
          </p:cNvSpPr>
          <p:nvPr>
            <p:ph type="body" idx="1"/>
          </p:nvPr>
        </p:nvSpPr>
        <p:spPr>
          <a:xfrm>
            <a:off x="1085700" y="1769800"/>
            <a:ext cx="8176800" cy="4194000"/>
          </a:xfrm>
          <a:prstGeom prst="rect">
            <a:avLst/>
          </a:prstGeom>
        </p:spPr>
        <p:txBody>
          <a:bodyPr spcFirstLastPara="1" wrap="square" lIns="91425" tIns="91425" rIns="91425" bIns="91425" anchor="ctr" anchorCtr="0">
            <a:noAutofit/>
          </a:bodyPr>
          <a:lstStyle>
            <a:lvl1pPr marL="609585" lvl="0" indent="-507987">
              <a:spcBef>
                <a:spcPts val="800"/>
              </a:spcBef>
              <a:spcAft>
                <a:spcPts val="0"/>
              </a:spcAft>
              <a:buSzPts val="2400"/>
              <a:buChar char="▰"/>
              <a:defRPr/>
            </a:lvl1pPr>
            <a:lvl2pPr marL="1219170" lvl="1" indent="-507987">
              <a:spcBef>
                <a:spcPts val="1333"/>
              </a:spcBef>
              <a:spcAft>
                <a:spcPts val="0"/>
              </a:spcAft>
              <a:buSzPts val="2400"/>
              <a:buChar char="▻"/>
              <a:defRPr/>
            </a:lvl2pPr>
            <a:lvl3pPr marL="1828754" lvl="2" indent="-507987">
              <a:spcBef>
                <a:spcPts val="1333"/>
              </a:spcBef>
              <a:spcAft>
                <a:spcPts val="0"/>
              </a:spcAft>
              <a:buSzPts val="2400"/>
              <a:buChar char="▻"/>
              <a:defRPr/>
            </a:lvl3pPr>
            <a:lvl4pPr marL="2438339" lvl="3" indent="-507987">
              <a:spcBef>
                <a:spcPts val="1333"/>
              </a:spcBef>
              <a:spcAft>
                <a:spcPts val="0"/>
              </a:spcAft>
              <a:buSzPts val="2400"/>
              <a:buChar char="▻"/>
              <a:defRPr/>
            </a:lvl4pPr>
            <a:lvl5pPr marL="3047924" lvl="4" indent="-507987">
              <a:spcBef>
                <a:spcPts val="1333"/>
              </a:spcBef>
              <a:spcAft>
                <a:spcPts val="0"/>
              </a:spcAft>
              <a:buSzPts val="2400"/>
              <a:buChar char="▻"/>
              <a:defRPr/>
            </a:lvl5pPr>
            <a:lvl6pPr marL="3657509" lvl="5" indent="-507987">
              <a:spcBef>
                <a:spcPts val="1333"/>
              </a:spcBef>
              <a:spcAft>
                <a:spcPts val="0"/>
              </a:spcAft>
              <a:buSzPts val="2400"/>
              <a:buChar char="▻"/>
              <a:defRPr/>
            </a:lvl6pPr>
            <a:lvl7pPr marL="4267093" lvl="6" indent="-507987">
              <a:spcBef>
                <a:spcPts val="1333"/>
              </a:spcBef>
              <a:spcAft>
                <a:spcPts val="0"/>
              </a:spcAft>
              <a:buSzPts val="2400"/>
              <a:buChar char="▻"/>
              <a:defRPr/>
            </a:lvl7pPr>
            <a:lvl8pPr marL="4876678" lvl="7" indent="-507987">
              <a:spcBef>
                <a:spcPts val="1333"/>
              </a:spcBef>
              <a:spcAft>
                <a:spcPts val="0"/>
              </a:spcAft>
              <a:buSzPts val="2400"/>
              <a:buChar char="▻"/>
              <a:defRPr/>
            </a:lvl8pPr>
            <a:lvl9pPr marL="5486263" lvl="8" indent="-507987">
              <a:spcBef>
                <a:spcPts val="1333"/>
              </a:spcBef>
              <a:spcAft>
                <a:spcPts val="1333"/>
              </a:spcAft>
              <a:buSzPts val="2400"/>
              <a:buChar char="▻"/>
              <a:defRPr/>
            </a:lvl9pPr>
          </a:lstStyle>
          <a:p>
            <a:endParaRPr/>
          </a:p>
        </p:txBody>
      </p:sp>
      <p:sp>
        <p:nvSpPr>
          <p:cNvPr id="80" name="Google Shape;80;p5"/>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
        <p:nvSpPr>
          <p:cNvPr id="21" name="TextBox 20">
            <a:extLst>
              <a:ext uri="{FF2B5EF4-FFF2-40B4-BE49-F238E27FC236}">
                <a16:creationId xmlns:a16="http://schemas.microsoft.com/office/drawing/2014/main" id="{DB490868-8D24-492B-B167-C0D54B62B613}"/>
              </a:ext>
            </a:extLst>
          </p:cNvPr>
          <p:cNvSpPr txBox="1"/>
          <p:nvPr userDrawn="1"/>
        </p:nvSpPr>
        <p:spPr>
          <a:xfrm>
            <a:off x="4840293" y="6457890"/>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22" name="Rectangle 21">
            <a:extLst>
              <a:ext uri="{FF2B5EF4-FFF2-40B4-BE49-F238E27FC236}">
                <a16:creationId xmlns:a16="http://schemas.microsoft.com/office/drawing/2014/main" id="{B582E84A-AC3B-4CEF-94A3-0FD0D5309A9C}"/>
              </a:ext>
            </a:extLst>
          </p:cNvPr>
          <p:cNvSpPr/>
          <p:nvPr userDrawn="1"/>
        </p:nvSpPr>
        <p:spPr>
          <a:xfrm>
            <a:off x="3203216" y="640571"/>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23" name="Graphic 21">
            <a:extLst>
              <a:ext uri="{FF2B5EF4-FFF2-40B4-BE49-F238E27FC236}">
                <a16:creationId xmlns:a16="http://schemas.microsoft.com/office/drawing/2014/main" id="{67628599-562C-43B4-B6A9-2732D0511BCD}"/>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35392" y="116913"/>
            <a:ext cx="2305141" cy="1076343"/>
          </a:xfrm>
          <a:prstGeom prst="rect">
            <a:avLst/>
          </a:prstGeom>
        </p:spPr>
      </p:pic>
    </p:spTree>
    <p:extLst>
      <p:ext uri="{BB962C8B-B14F-4D97-AF65-F5344CB8AC3E}">
        <p14:creationId xmlns:p14="http://schemas.microsoft.com/office/powerpoint/2010/main" val="1550196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8/5/2025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DAF59B95-240C-4E96-B968-0296B1006264}"/>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8" name="Rectangle 7">
            <a:extLst>
              <a:ext uri="{FF2B5EF4-FFF2-40B4-BE49-F238E27FC236}">
                <a16:creationId xmlns:a16="http://schemas.microsoft.com/office/drawing/2014/main" id="{C91AF27D-F29B-4861-BE79-F9928FC92352}"/>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23B69105-2EF5-4B6A-B66B-5958944099B6}"/>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48125233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8/5/2025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2B51BBBA-1CC1-4DFB-A641-71A7A3436811}"/>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8" name="Rectangle 7">
            <a:extLst>
              <a:ext uri="{FF2B5EF4-FFF2-40B4-BE49-F238E27FC236}">
                <a16:creationId xmlns:a16="http://schemas.microsoft.com/office/drawing/2014/main" id="{068E07E8-88D0-4299-A04F-4FDB60F037CD}"/>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C212C76F-D110-45BA-918D-B319ABB2D147}"/>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83626197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8/5/2025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1AD62639-5A22-42F6-A046-455F4B7D3043}"/>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8" name="Rectangle 7">
            <a:extLst>
              <a:ext uri="{FF2B5EF4-FFF2-40B4-BE49-F238E27FC236}">
                <a16:creationId xmlns:a16="http://schemas.microsoft.com/office/drawing/2014/main" id="{8577E316-5038-432A-A263-4C17B1AB2768}"/>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ECE1BF3A-D439-4E19-98AA-606CD40D85EA}"/>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5571871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8/5/2025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7388937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8/5/2025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5208150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8/5/2025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3767123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8/5/2025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9002757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8/5/2025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810972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8/5/2025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955326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8/5/2025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0173215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8/5/2025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0325068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299161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487328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89799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907686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383219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8/5/2025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528012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8/5/2025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5361546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8/5/2025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0175163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8/5/2025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633281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8/5/2025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8386863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8/5/2025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1263297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8/5/2025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8879321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8/5/2025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3221631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8/5/2025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925522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8/5/2025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5669174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8/5/2025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0630938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95713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66925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095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030887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199179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matchingName="Title + 1 column" type="tx">
  <p:cSld name="Title + 1 column">
    <p:spTree>
      <p:nvGrpSpPr>
        <p:cNvPr id="1" name="Shape 61"/>
        <p:cNvGrpSpPr/>
        <p:nvPr/>
      </p:nvGrpSpPr>
      <p:grpSpPr>
        <a:xfrm>
          <a:off x="0" y="0"/>
          <a:ext cx="0" cy="0"/>
          <a:chOff x="0" y="0"/>
          <a:chExt cx="0" cy="0"/>
        </a:xfrm>
      </p:grpSpPr>
      <p:grpSp>
        <p:nvGrpSpPr>
          <p:cNvPr id="62" name="Google Shape;62;p5"/>
          <p:cNvGrpSpPr/>
          <p:nvPr/>
        </p:nvGrpSpPr>
        <p:grpSpPr>
          <a:xfrm>
            <a:off x="9262456" y="5963632"/>
            <a:ext cx="2937107" cy="894393"/>
            <a:chOff x="5575242" y="4472723"/>
            <a:chExt cx="2202830" cy="670795"/>
          </a:xfrm>
        </p:grpSpPr>
        <p:sp>
          <p:nvSpPr>
            <p:cNvPr id="63" name="Google Shape;63;p5"/>
            <p:cNvSpPr/>
            <p:nvPr/>
          </p:nvSpPr>
          <p:spPr>
            <a:xfrm rot="10800000">
              <a:off x="5575242"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nvGrpSpPr>
            <p:cNvPr id="64" name="Google Shape;64;p5"/>
            <p:cNvGrpSpPr/>
            <p:nvPr/>
          </p:nvGrpSpPr>
          <p:grpSpPr>
            <a:xfrm flipH="1">
              <a:off x="5734850" y="4472723"/>
              <a:ext cx="2040837" cy="670795"/>
              <a:chOff x="1297954" y="330075"/>
              <a:chExt cx="5169293" cy="1699506"/>
            </a:xfrm>
          </p:grpSpPr>
          <p:sp>
            <p:nvSpPr>
              <p:cNvPr id="65" name="Google Shape;65;p5"/>
              <p:cNvSpPr/>
              <p:nvPr/>
            </p:nvSpPr>
            <p:spPr>
              <a:xfrm>
                <a:off x="1297954" y="330081"/>
                <a:ext cx="34767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6" name="Google Shape;66;p5"/>
              <p:cNvSpPr/>
              <p:nvPr/>
            </p:nvSpPr>
            <p:spPr>
              <a:xfrm>
                <a:off x="4767747"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67" name="Google Shape;67;p5"/>
            <p:cNvGrpSpPr/>
            <p:nvPr/>
          </p:nvGrpSpPr>
          <p:grpSpPr>
            <a:xfrm flipH="1">
              <a:off x="5578209" y="4646738"/>
              <a:ext cx="2199863" cy="304563"/>
              <a:chOff x="-5827153" y="330075"/>
              <a:chExt cx="12276019" cy="1699569"/>
            </a:xfrm>
          </p:grpSpPr>
          <p:sp>
            <p:nvSpPr>
              <p:cNvPr id="68" name="Google Shape;68;p5"/>
              <p:cNvSpPr/>
              <p:nvPr/>
            </p:nvSpPr>
            <p:spPr>
              <a:xfrm>
                <a:off x="-5827153" y="330144"/>
                <a:ext cx="10612200" cy="16995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9" name="Google Shape;69;p5"/>
              <p:cNvSpPr/>
              <p:nvPr/>
            </p:nvSpPr>
            <p:spPr>
              <a:xfrm>
                <a:off x="4749366"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grpSp>
        <p:nvGrpSpPr>
          <p:cNvPr id="70" name="Google Shape;70;p5"/>
          <p:cNvGrpSpPr/>
          <p:nvPr/>
        </p:nvGrpSpPr>
        <p:grpSpPr>
          <a:xfrm>
            <a:off x="-6" y="54"/>
            <a:ext cx="9429907" cy="1769753"/>
            <a:chOff x="-4" y="40"/>
            <a:chExt cx="7072430" cy="1327315"/>
          </a:xfrm>
        </p:grpSpPr>
        <p:sp>
          <p:nvSpPr>
            <p:cNvPr id="71" name="Google Shape;71;p5"/>
            <p:cNvSpPr/>
            <p:nvPr/>
          </p:nvSpPr>
          <p:spPr>
            <a:xfrm>
              <a:off x="6292649" y="126425"/>
              <a:ext cx="779700" cy="259800"/>
            </a:xfrm>
            <a:prstGeom prst="triangle">
              <a:avLst>
                <a:gd name="adj" fmla="val 32425"/>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nvGrpSpPr>
            <p:cNvPr id="72" name="Google Shape;72;p5"/>
            <p:cNvGrpSpPr/>
            <p:nvPr/>
          </p:nvGrpSpPr>
          <p:grpSpPr>
            <a:xfrm rot="10800000" flipH="1">
              <a:off x="3" y="40"/>
              <a:ext cx="6756168" cy="1327315"/>
              <a:chOff x="-2168138" y="330075"/>
              <a:chExt cx="8650663" cy="1699506"/>
            </a:xfrm>
          </p:grpSpPr>
          <p:sp>
            <p:nvSpPr>
              <p:cNvPr id="73" name="Google Shape;73;p5"/>
              <p:cNvSpPr/>
              <p:nvPr/>
            </p:nvSpPr>
            <p:spPr>
              <a:xfrm>
                <a:off x="-2168138" y="330081"/>
                <a:ext cx="69582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sp>
            <p:nvSpPr>
              <p:cNvPr id="74" name="Google Shape;74;p5"/>
              <p:cNvSpPr/>
              <p:nvPr/>
            </p:nvSpPr>
            <p:spPr>
              <a:xfrm>
                <a:off x="4783025"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grpSp>
          <p:nvGrpSpPr>
            <p:cNvPr id="75" name="Google Shape;75;p5"/>
            <p:cNvGrpSpPr/>
            <p:nvPr/>
          </p:nvGrpSpPr>
          <p:grpSpPr>
            <a:xfrm rot="10800000" flipH="1">
              <a:off x="-4" y="381007"/>
              <a:ext cx="7072430" cy="771744"/>
              <a:chOff x="-9092084" y="330075"/>
              <a:chExt cx="15574609" cy="1699501"/>
            </a:xfrm>
          </p:grpSpPr>
          <p:sp>
            <p:nvSpPr>
              <p:cNvPr id="76" name="Google Shape;76;p5"/>
              <p:cNvSpPr/>
              <p:nvPr/>
            </p:nvSpPr>
            <p:spPr>
              <a:xfrm>
                <a:off x="-9092084" y="330076"/>
                <a:ext cx="13882200" cy="16995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sp>
            <p:nvSpPr>
              <p:cNvPr id="77" name="Google Shape;77;p5"/>
              <p:cNvSpPr/>
              <p:nvPr/>
            </p:nvSpPr>
            <p:spPr>
              <a:xfrm>
                <a:off x="4783025" y="330075"/>
                <a:ext cx="1699500" cy="16995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grpSp>
      <p:sp>
        <p:nvSpPr>
          <p:cNvPr id="78" name="Google Shape;78;p5"/>
          <p:cNvSpPr txBox="1">
            <a:spLocks noGrp="1"/>
          </p:cNvSpPr>
          <p:nvPr>
            <p:ph type="title"/>
          </p:nvPr>
        </p:nvSpPr>
        <p:spPr>
          <a:xfrm>
            <a:off x="1085700" y="523433"/>
            <a:ext cx="7323200" cy="1021600"/>
          </a:xfrm>
          <a:prstGeom prst="rect">
            <a:avLst/>
          </a:prstGeom>
        </p:spPr>
        <p:txBody>
          <a:bodyPr spcFirstLastPara="1" wrap="square" lIns="91425" tIns="91425" rIns="91425" bIns="91425" anchor="ctr" anchorCtr="0">
            <a:noAutofit/>
          </a:bodyPr>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79" name="Google Shape;79;p5"/>
          <p:cNvSpPr txBox="1">
            <a:spLocks noGrp="1"/>
          </p:cNvSpPr>
          <p:nvPr>
            <p:ph type="body" idx="1"/>
          </p:nvPr>
        </p:nvSpPr>
        <p:spPr>
          <a:xfrm>
            <a:off x="1085700" y="1769800"/>
            <a:ext cx="8176800" cy="4194000"/>
          </a:xfrm>
          <a:prstGeom prst="rect">
            <a:avLst/>
          </a:prstGeom>
        </p:spPr>
        <p:txBody>
          <a:bodyPr spcFirstLastPara="1" wrap="square" lIns="91425" tIns="91425" rIns="91425" bIns="91425" anchor="ctr" anchorCtr="0">
            <a:noAutofit/>
          </a:bodyPr>
          <a:lstStyle>
            <a:lvl1pPr marL="609585" lvl="0" indent="-507987">
              <a:spcBef>
                <a:spcPts val="800"/>
              </a:spcBef>
              <a:spcAft>
                <a:spcPts val="0"/>
              </a:spcAft>
              <a:buSzPts val="2400"/>
              <a:buChar char="▰"/>
              <a:defRPr/>
            </a:lvl1pPr>
            <a:lvl2pPr marL="1219170" lvl="1" indent="-507987">
              <a:spcBef>
                <a:spcPts val="1333"/>
              </a:spcBef>
              <a:spcAft>
                <a:spcPts val="0"/>
              </a:spcAft>
              <a:buSzPts val="2400"/>
              <a:buChar char="▻"/>
              <a:defRPr/>
            </a:lvl2pPr>
            <a:lvl3pPr marL="1828754" lvl="2" indent="-507987">
              <a:spcBef>
                <a:spcPts val="1333"/>
              </a:spcBef>
              <a:spcAft>
                <a:spcPts val="0"/>
              </a:spcAft>
              <a:buSzPts val="2400"/>
              <a:buChar char="▻"/>
              <a:defRPr/>
            </a:lvl3pPr>
            <a:lvl4pPr marL="2438339" lvl="3" indent="-507987">
              <a:spcBef>
                <a:spcPts val="1333"/>
              </a:spcBef>
              <a:spcAft>
                <a:spcPts val="0"/>
              </a:spcAft>
              <a:buSzPts val="2400"/>
              <a:buChar char="▻"/>
              <a:defRPr/>
            </a:lvl4pPr>
            <a:lvl5pPr marL="3047924" lvl="4" indent="-507987">
              <a:spcBef>
                <a:spcPts val="1333"/>
              </a:spcBef>
              <a:spcAft>
                <a:spcPts val="0"/>
              </a:spcAft>
              <a:buSzPts val="2400"/>
              <a:buChar char="▻"/>
              <a:defRPr/>
            </a:lvl5pPr>
            <a:lvl6pPr marL="3657509" lvl="5" indent="-507987">
              <a:spcBef>
                <a:spcPts val="1333"/>
              </a:spcBef>
              <a:spcAft>
                <a:spcPts val="0"/>
              </a:spcAft>
              <a:buSzPts val="2400"/>
              <a:buChar char="▻"/>
              <a:defRPr/>
            </a:lvl6pPr>
            <a:lvl7pPr marL="4267093" lvl="6" indent="-507987">
              <a:spcBef>
                <a:spcPts val="1333"/>
              </a:spcBef>
              <a:spcAft>
                <a:spcPts val="0"/>
              </a:spcAft>
              <a:buSzPts val="2400"/>
              <a:buChar char="▻"/>
              <a:defRPr/>
            </a:lvl7pPr>
            <a:lvl8pPr marL="4876678" lvl="7" indent="-507987">
              <a:spcBef>
                <a:spcPts val="1333"/>
              </a:spcBef>
              <a:spcAft>
                <a:spcPts val="0"/>
              </a:spcAft>
              <a:buSzPts val="2400"/>
              <a:buChar char="▻"/>
              <a:defRPr/>
            </a:lvl8pPr>
            <a:lvl9pPr marL="5486263" lvl="8" indent="-507987">
              <a:spcBef>
                <a:spcPts val="1333"/>
              </a:spcBef>
              <a:spcAft>
                <a:spcPts val="1333"/>
              </a:spcAft>
              <a:buSzPts val="2400"/>
              <a:buChar char="▻"/>
              <a:defRPr/>
            </a:lvl9pPr>
          </a:lstStyle>
          <a:p>
            <a:endParaRPr/>
          </a:p>
        </p:txBody>
      </p:sp>
      <p:sp>
        <p:nvSpPr>
          <p:cNvPr id="80" name="Google Shape;80;p5"/>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275381426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matchingName="Caption">
  <p:cSld name="Caption">
    <p:spTree>
      <p:nvGrpSpPr>
        <p:cNvPr id="1" name="Shape 143"/>
        <p:cNvGrpSpPr/>
        <p:nvPr/>
      </p:nvGrpSpPr>
      <p:grpSpPr>
        <a:xfrm>
          <a:off x="0" y="0"/>
          <a:ext cx="0" cy="0"/>
          <a:chOff x="0" y="0"/>
          <a:chExt cx="0" cy="0"/>
        </a:xfrm>
      </p:grpSpPr>
      <p:grpSp>
        <p:nvGrpSpPr>
          <p:cNvPr id="144" name="Google Shape;144;p9"/>
          <p:cNvGrpSpPr/>
          <p:nvPr/>
        </p:nvGrpSpPr>
        <p:grpSpPr>
          <a:xfrm>
            <a:off x="3288185" y="5963632"/>
            <a:ext cx="8915767" cy="894393"/>
            <a:chOff x="5589288" y="4472723"/>
            <a:chExt cx="6686825" cy="670795"/>
          </a:xfrm>
        </p:grpSpPr>
        <p:sp>
          <p:nvSpPr>
            <p:cNvPr id="145" name="Google Shape;145;p9"/>
            <p:cNvSpPr/>
            <p:nvPr/>
          </p:nvSpPr>
          <p:spPr>
            <a:xfrm rot="10800000">
              <a:off x="5589288"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nvGrpSpPr>
            <p:cNvPr id="146" name="Google Shape;146;p9"/>
            <p:cNvGrpSpPr/>
            <p:nvPr/>
          </p:nvGrpSpPr>
          <p:grpSpPr>
            <a:xfrm flipH="1">
              <a:off x="5748896" y="4472723"/>
              <a:ext cx="6527217" cy="670795"/>
              <a:chOff x="-10101302" y="330075"/>
              <a:chExt cx="16532971" cy="1699506"/>
            </a:xfrm>
          </p:grpSpPr>
          <p:sp>
            <p:nvSpPr>
              <p:cNvPr id="147" name="Google Shape;147;p9"/>
              <p:cNvSpPr/>
              <p:nvPr/>
            </p:nvSpPr>
            <p:spPr>
              <a:xfrm>
                <a:off x="-10101302" y="330081"/>
                <a:ext cx="148464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48" name="Google Shape;148;p9"/>
              <p:cNvSpPr/>
              <p:nvPr/>
            </p:nvSpPr>
            <p:spPr>
              <a:xfrm>
                <a:off x="4732169"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149" name="Google Shape;149;p9"/>
            <p:cNvGrpSpPr/>
            <p:nvPr/>
          </p:nvGrpSpPr>
          <p:grpSpPr>
            <a:xfrm flipH="1">
              <a:off x="5592255" y="4646738"/>
              <a:ext cx="6682918" cy="304563"/>
              <a:chOff x="-30922586" y="330075"/>
              <a:chExt cx="37293070" cy="1699569"/>
            </a:xfrm>
          </p:grpSpPr>
          <p:sp>
            <p:nvSpPr>
              <p:cNvPr id="150" name="Google Shape;150;p9"/>
              <p:cNvSpPr/>
              <p:nvPr/>
            </p:nvSpPr>
            <p:spPr>
              <a:xfrm>
                <a:off x="-30922586" y="330144"/>
                <a:ext cx="35588100" cy="16995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51" name="Google Shape;151;p9"/>
              <p:cNvSpPr/>
              <p:nvPr/>
            </p:nvSpPr>
            <p:spPr>
              <a:xfrm>
                <a:off x="4670984"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sp>
        <p:nvSpPr>
          <p:cNvPr id="152" name="Google Shape;152;p9"/>
          <p:cNvSpPr txBox="1">
            <a:spLocks noGrp="1"/>
          </p:cNvSpPr>
          <p:nvPr>
            <p:ph type="body" idx="1"/>
          </p:nvPr>
        </p:nvSpPr>
        <p:spPr>
          <a:xfrm>
            <a:off x="3577067" y="6182000"/>
            <a:ext cx="8005600" cy="420800"/>
          </a:xfrm>
          <a:prstGeom prst="rect">
            <a:avLst/>
          </a:prstGeom>
        </p:spPr>
        <p:txBody>
          <a:bodyPr spcFirstLastPara="1" wrap="square" lIns="91425" tIns="91425" rIns="91425" bIns="91425" anchor="ctr" anchorCtr="0">
            <a:noAutofit/>
          </a:bodyPr>
          <a:lstStyle>
            <a:lvl1pPr marL="609585" lvl="0" indent="-304792">
              <a:spcBef>
                <a:spcPts val="0"/>
              </a:spcBef>
              <a:spcAft>
                <a:spcPts val="0"/>
              </a:spcAft>
              <a:buSzPts val="1300"/>
              <a:buNone/>
              <a:defRPr sz="1733"/>
            </a:lvl1pPr>
          </a:lstStyle>
          <a:p>
            <a:endParaRPr/>
          </a:p>
        </p:txBody>
      </p:sp>
      <p:sp>
        <p:nvSpPr>
          <p:cNvPr id="153" name="Google Shape;153;p9"/>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grpSp>
        <p:nvGrpSpPr>
          <p:cNvPr id="154" name="Google Shape;154;p9"/>
          <p:cNvGrpSpPr/>
          <p:nvPr/>
        </p:nvGrpSpPr>
        <p:grpSpPr>
          <a:xfrm rot="10800000">
            <a:off x="-11" y="-2"/>
            <a:ext cx="2937107" cy="894393"/>
            <a:chOff x="5575242" y="4472723"/>
            <a:chExt cx="2202830" cy="670795"/>
          </a:xfrm>
        </p:grpSpPr>
        <p:sp>
          <p:nvSpPr>
            <p:cNvPr id="155" name="Google Shape;155;p9"/>
            <p:cNvSpPr/>
            <p:nvPr/>
          </p:nvSpPr>
          <p:spPr>
            <a:xfrm rot="10800000">
              <a:off x="5575242" y="4948334"/>
              <a:ext cx="394200" cy="131400"/>
            </a:xfrm>
            <a:prstGeom prst="triangle">
              <a:avLst>
                <a:gd name="adj" fmla="val 32425"/>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nvGrpSpPr>
            <p:cNvPr id="156" name="Google Shape;156;p9"/>
            <p:cNvGrpSpPr/>
            <p:nvPr/>
          </p:nvGrpSpPr>
          <p:grpSpPr>
            <a:xfrm flipH="1">
              <a:off x="5734850" y="4472723"/>
              <a:ext cx="2040837" cy="670795"/>
              <a:chOff x="1297954" y="330075"/>
              <a:chExt cx="5169293" cy="1699506"/>
            </a:xfrm>
          </p:grpSpPr>
          <p:sp>
            <p:nvSpPr>
              <p:cNvPr id="157" name="Google Shape;157;p9"/>
              <p:cNvSpPr/>
              <p:nvPr/>
            </p:nvSpPr>
            <p:spPr>
              <a:xfrm>
                <a:off x="1297954" y="330081"/>
                <a:ext cx="34767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58" name="Google Shape;158;p9"/>
              <p:cNvSpPr/>
              <p:nvPr/>
            </p:nvSpPr>
            <p:spPr>
              <a:xfrm>
                <a:off x="4767747"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159" name="Google Shape;159;p9"/>
            <p:cNvGrpSpPr/>
            <p:nvPr/>
          </p:nvGrpSpPr>
          <p:grpSpPr>
            <a:xfrm flipH="1">
              <a:off x="5578209" y="4646738"/>
              <a:ext cx="2199863" cy="304563"/>
              <a:chOff x="-5827153" y="330075"/>
              <a:chExt cx="12276019" cy="1699569"/>
            </a:xfrm>
          </p:grpSpPr>
          <p:sp>
            <p:nvSpPr>
              <p:cNvPr id="160" name="Google Shape;160;p9"/>
              <p:cNvSpPr/>
              <p:nvPr/>
            </p:nvSpPr>
            <p:spPr>
              <a:xfrm>
                <a:off x="-5827153" y="330144"/>
                <a:ext cx="10612200" cy="16995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61" name="Google Shape;161;p9"/>
              <p:cNvSpPr/>
              <p:nvPr/>
            </p:nvSpPr>
            <p:spPr>
              <a:xfrm>
                <a:off x="4749366" y="330075"/>
                <a:ext cx="1699500" cy="16995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spTree>
    <p:extLst>
      <p:ext uri="{BB962C8B-B14F-4D97-AF65-F5344CB8AC3E}">
        <p14:creationId xmlns:p14="http://schemas.microsoft.com/office/powerpoint/2010/main" val="12860831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8/5/2025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3805738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8/5/2025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4916539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8/5/2025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18405827"/>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8/5/2025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4888129"/>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8/5/2025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4008818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8/5/2025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59757163"/>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8/5/2025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23336814"/>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8/5/2025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8552659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8/5/2025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82957659"/>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8/5/2025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577701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8/5/2025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44395740"/>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029160263"/>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6876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03731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820483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179619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7811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0853711"/>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92879566"/>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699188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07307868"/>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37231559"/>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30861093"/>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95492097"/>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70509389"/>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39631603"/>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04145594"/>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91207381"/>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751283333"/>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154856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8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014311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8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5427565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8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884547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8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37683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8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82723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image" Target="../media/image1.png"/><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theme" Target="../theme/theme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2.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9.xml"/><Relationship Id="rId13" Type="http://schemas.openxmlformats.org/officeDocument/2006/relationships/slideLayout" Target="../slideLayouts/slideLayout44.xml"/><Relationship Id="rId18" Type="http://schemas.openxmlformats.org/officeDocument/2006/relationships/slideLayout" Target="../slideLayouts/slideLayout49.xml"/><Relationship Id="rId3" Type="http://schemas.openxmlformats.org/officeDocument/2006/relationships/slideLayout" Target="../slideLayouts/slideLayout34.xml"/><Relationship Id="rId7" Type="http://schemas.openxmlformats.org/officeDocument/2006/relationships/slideLayout" Target="../slideLayouts/slideLayout38.xml"/><Relationship Id="rId12" Type="http://schemas.openxmlformats.org/officeDocument/2006/relationships/slideLayout" Target="../slideLayouts/slideLayout43.xml"/><Relationship Id="rId17" Type="http://schemas.openxmlformats.org/officeDocument/2006/relationships/slideLayout" Target="../slideLayouts/slideLayout48.xml"/><Relationship Id="rId2" Type="http://schemas.openxmlformats.org/officeDocument/2006/relationships/slideLayout" Target="../slideLayouts/slideLayout33.xml"/><Relationship Id="rId16" Type="http://schemas.openxmlformats.org/officeDocument/2006/relationships/slideLayout" Target="../slideLayouts/slideLayout47.xml"/><Relationship Id="rId20" Type="http://schemas.openxmlformats.org/officeDocument/2006/relationships/image" Target="../media/image1.png"/><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slideLayout" Target="../slideLayouts/slideLayout42.xml"/><Relationship Id="rId5" Type="http://schemas.openxmlformats.org/officeDocument/2006/relationships/slideLayout" Target="../slideLayouts/slideLayout36.xml"/><Relationship Id="rId15" Type="http://schemas.openxmlformats.org/officeDocument/2006/relationships/slideLayout" Target="../slideLayouts/slideLayout46.xml"/><Relationship Id="rId10" Type="http://schemas.openxmlformats.org/officeDocument/2006/relationships/slideLayout" Target="../slideLayouts/slideLayout41.xml"/><Relationship Id="rId19" Type="http://schemas.openxmlformats.org/officeDocument/2006/relationships/theme" Target="../theme/theme3.xml"/><Relationship Id="rId4" Type="http://schemas.openxmlformats.org/officeDocument/2006/relationships/slideLayout" Target="../slideLayouts/slideLayout35.xml"/><Relationship Id="rId9" Type="http://schemas.openxmlformats.org/officeDocument/2006/relationships/slideLayout" Target="../slideLayouts/slideLayout40.xml"/><Relationship Id="rId14" Type="http://schemas.openxmlformats.org/officeDocument/2006/relationships/slideLayout" Target="../slideLayouts/slideLayout45.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7.xml"/><Relationship Id="rId13" Type="http://schemas.openxmlformats.org/officeDocument/2006/relationships/slideLayout" Target="../slideLayouts/slideLayout62.xml"/><Relationship Id="rId18" Type="http://schemas.openxmlformats.org/officeDocument/2006/relationships/theme" Target="../theme/theme4.xml"/><Relationship Id="rId3" Type="http://schemas.openxmlformats.org/officeDocument/2006/relationships/slideLayout" Target="../slideLayouts/slideLayout52.xml"/><Relationship Id="rId7" Type="http://schemas.openxmlformats.org/officeDocument/2006/relationships/slideLayout" Target="../slideLayouts/slideLayout56.xml"/><Relationship Id="rId12" Type="http://schemas.openxmlformats.org/officeDocument/2006/relationships/slideLayout" Target="../slideLayouts/slideLayout61.xml"/><Relationship Id="rId17" Type="http://schemas.openxmlformats.org/officeDocument/2006/relationships/slideLayout" Target="../slideLayouts/slideLayout66.xml"/><Relationship Id="rId2" Type="http://schemas.openxmlformats.org/officeDocument/2006/relationships/slideLayout" Target="../slideLayouts/slideLayout51.xml"/><Relationship Id="rId16" Type="http://schemas.openxmlformats.org/officeDocument/2006/relationships/slideLayout" Target="../slideLayouts/slideLayout65.xml"/><Relationship Id="rId1" Type="http://schemas.openxmlformats.org/officeDocument/2006/relationships/slideLayout" Target="../slideLayouts/slideLayout50.xml"/><Relationship Id="rId6" Type="http://schemas.openxmlformats.org/officeDocument/2006/relationships/slideLayout" Target="../slideLayouts/slideLayout55.xml"/><Relationship Id="rId11" Type="http://schemas.openxmlformats.org/officeDocument/2006/relationships/slideLayout" Target="../slideLayouts/slideLayout60.xml"/><Relationship Id="rId5" Type="http://schemas.openxmlformats.org/officeDocument/2006/relationships/slideLayout" Target="../slideLayouts/slideLayout54.xml"/><Relationship Id="rId15" Type="http://schemas.openxmlformats.org/officeDocument/2006/relationships/slideLayout" Target="../slideLayouts/slideLayout64.xml"/><Relationship Id="rId10" Type="http://schemas.openxmlformats.org/officeDocument/2006/relationships/slideLayout" Target="../slideLayouts/slideLayout59.xml"/><Relationship Id="rId19" Type="http://schemas.openxmlformats.org/officeDocument/2006/relationships/image" Target="../media/image1.png"/><Relationship Id="rId4" Type="http://schemas.openxmlformats.org/officeDocument/2006/relationships/slideLayout" Target="../slideLayouts/slideLayout53.xml"/><Relationship Id="rId9" Type="http://schemas.openxmlformats.org/officeDocument/2006/relationships/slideLayout" Target="../slideLayouts/slideLayout58.xml"/><Relationship Id="rId14" Type="http://schemas.openxmlformats.org/officeDocument/2006/relationships/slideLayout" Target="../slideLayouts/slideLayout63.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74.xml"/><Relationship Id="rId13" Type="http://schemas.openxmlformats.org/officeDocument/2006/relationships/slideLayout" Target="../slideLayouts/slideLayout79.xml"/><Relationship Id="rId18" Type="http://schemas.openxmlformats.org/officeDocument/2006/relationships/slideLayout" Target="../slideLayouts/slideLayout8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slideLayout" Target="../slideLayouts/slideLayout78.xml"/><Relationship Id="rId17" Type="http://schemas.openxmlformats.org/officeDocument/2006/relationships/slideLayout" Target="../slideLayouts/slideLayout83.xml"/><Relationship Id="rId2" Type="http://schemas.openxmlformats.org/officeDocument/2006/relationships/slideLayout" Target="../slideLayouts/slideLayout68.xml"/><Relationship Id="rId16" Type="http://schemas.openxmlformats.org/officeDocument/2006/relationships/slideLayout" Target="../slideLayouts/slideLayout82.xml"/><Relationship Id="rId20" Type="http://schemas.openxmlformats.org/officeDocument/2006/relationships/image" Target="../media/image1.png"/><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5" Type="http://schemas.openxmlformats.org/officeDocument/2006/relationships/slideLayout" Target="../slideLayouts/slideLayout81.xml"/><Relationship Id="rId10" Type="http://schemas.openxmlformats.org/officeDocument/2006/relationships/slideLayout" Target="../slideLayouts/slideLayout76.xml"/><Relationship Id="rId19" Type="http://schemas.openxmlformats.org/officeDocument/2006/relationships/theme" Target="../theme/theme5.xml"/><Relationship Id="rId4" Type="http://schemas.openxmlformats.org/officeDocument/2006/relationships/slideLayout" Target="../slideLayouts/slideLayout70.xml"/><Relationship Id="rId9" Type="http://schemas.openxmlformats.org/officeDocument/2006/relationships/slideLayout" Target="../slideLayouts/slideLayout75.xml"/><Relationship Id="rId14" Type="http://schemas.openxmlformats.org/officeDocument/2006/relationships/slideLayout" Target="../slideLayouts/slideLayout8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8/5/2025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99089C39-E23E-4CC9-9FB2-4F2BBCA49B2A}"/>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8" name="Rectangle 7">
            <a:extLst>
              <a:ext uri="{FF2B5EF4-FFF2-40B4-BE49-F238E27FC236}">
                <a16:creationId xmlns:a16="http://schemas.microsoft.com/office/drawing/2014/main" id="{3B5AC280-68DA-4787-A0B2-39429CE9BE41}"/>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A4E63995-2B32-4198-83C6-A308F7A2A3CB}"/>
              </a:ext>
            </a:extLst>
          </p:cNvPr>
          <p:cNvPicPr>
            <a:picLocks noChangeAspect="1"/>
          </p:cNvPicPr>
          <p:nvPr userDrawn="1"/>
        </p:nvPicPr>
        <p:blipFill rotWithShape="1">
          <a:blip r:embed="rId18">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56112436"/>
      </p:ext>
    </p:extLst>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27" r:id="rId5"/>
    <p:sldLayoutId id="2147483728" r:id="rId6"/>
    <p:sldLayoutId id="2147483729" r:id="rId7"/>
    <p:sldLayoutId id="2147483730" r:id="rId8"/>
    <p:sldLayoutId id="2147483731" r:id="rId9"/>
    <p:sldLayoutId id="2147483732" r:id="rId10"/>
    <p:sldLayoutId id="2147483733" r:id="rId11"/>
    <p:sldLayoutId id="2147483734" r:id="rId12"/>
    <p:sldLayoutId id="2147483735" r:id="rId13"/>
    <p:sldLayoutId id="2147483736" r:id="rId14"/>
    <p:sldLayoutId id="214748373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8/5/2025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10" name="TextBox 9">
            <a:extLst>
              <a:ext uri="{FF2B5EF4-FFF2-40B4-BE49-F238E27FC236}">
                <a16:creationId xmlns:a16="http://schemas.microsoft.com/office/drawing/2014/main" id="{1FA3E318-7490-48F4-9B84-BBE09D5C20CA}"/>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11" name="Rectangle 10">
            <a:extLst>
              <a:ext uri="{FF2B5EF4-FFF2-40B4-BE49-F238E27FC236}">
                <a16:creationId xmlns:a16="http://schemas.microsoft.com/office/drawing/2014/main" id="{414D3D2F-E5C0-4D82-84F9-6F80CE0EFF6D}"/>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2" name="Graphic 21">
            <a:extLst>
              <a:ext uri="{FF2B5EF4-FFF2-40B4-BE49-F238E27FC236}">
                <a16:creationId xmlns:a16="http://schemas.microsoft.com/office/drawing/2014/main" id="{5A0F495F-C73A-46FF-8D6F-0966E646510D}"/>
              </a:ext>
            </a:extLst>
          </p:cNvPr>
          <p:cNvPicPr>
            <a:picLocks noChangeAspect="1"/>
          </p:cNvPicPr>
          <p:nvPr userDrawn="1"/>
        </p:nvPicPr>
        <p:blipFill rotWithShape="1">
          <a:blip r:embed="rId19">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041930861"/>
      </p:ext>
    </p:extLst>
  </p:cSld>
  <p:clrMap bg1="lt1" tx1="dk1" bg2="lt2" tx2="dk2" accent1="accent1" accent2="accent2" accent3="accent3" accent4="accent4" accent5="accent5" accent6="accent6" hlink="hlink" folHlink="folHlink"/>
  <p:sldLayoutIdLst>
    <p:sldLayoutId id="2147483739" r:id="rId1"/>
    <p:sldLayoutId id="2147483740" r:id="rId2"/>
    <p:sldLayoutId id="2147483741" r:id="rId3"/>
    <p:sldLayoutId id="2147483742" r:id="rId4"/>
    <p:sldLayoutId id="2147483743" r:id="rId5"/>
    <p:sldLayoutId id="2147483744" r:id="rId6"/>
    <p:sldLayoutId id="2147483745" r:id="rId7"/>
    <p:sldLayoutId id="2147483746" r:id="rId8"/>
    <p:sldLayoutId id="2147483747" r:id="rId9"/>
    <p:sldLayoutId id="2147483748" r:id="rId10"/>
    <p:sldLayoutId id="2147483749" r:id="rId11"/>
    <p:sldLayoutId id="2147483750" r:id="rId12"/>
    <p:sldLayoutId id="2147483751" r:id="rId13"/>
    <p:sldLayoutId id="2147483752" r:id="rId14"/>
    <p:sldLayoutId id="2147483753" r:id="rId15"/>
    <p:sldLayoutId id="2147483754"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8/5/2025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135179873"/>
      </p:ext>
    </p:extLst>
  </p:cSld>
  <p:clrMap bg1="lt1" tx1="dk1" bg2="lt2" tx2="dk2" accent1="accent1" accent2="accent2" accent3="accent3" accent4="accent4" accent5="accent5" accent6="accent6" hlink="hlink" folHlink="folHlink"/>
  <p:sldLayoutIdLst>
    <p:sldLayoutId id="2147483756" r:id="rId1"/>
    <p:sldLayoutId id="2147483757" r:id="rId2"/>
    <p:sldLayoutId id="2147483758" r:id="rId3"/>
    <p:sldLayoutId id="2147483759" r:id="rId4"/>
    <p:sldLayoutId id="2147483760" r:id="rId5"/>
    <p:sldLayoutId id="2147483761" r:id="rId6"/>
    <p:sldLayoutId id="2147483762" r:id="rId7"/>
    <p:sldLayoutId id="2147483763" r:id="rId8"/>
    <p:sldLayoutId id="2147483764" r:id="rId9"/>
    <p:sldLayoutId id="2147483765" r:id="rId10"/>
    <p:sldLayoutId id="2147483766" r:id="rId11"/>
    <p:sldLayoutId id="2147483767" r:id="rId12"/>
    <p:sldLayoutId id="2147483768" r:id="rId13"/>
    <p:sldLayoutId id="2147483769" r:id="rId14"/>
    <p:sldLayoutId id="2147483770" r:id="rId15"/>
    <p:sldLayoutId id="2147483771" r:id="rId16"/>
    <p:sldLayoutId id="2147483772" r:id="rId17"/>
    <p:sldLayoutId id="2147483773"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8/5/2025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683045354"/>
      </p:ext>
    </p:extLst>
  </p:cSld>
  <p:clrMap bg1="lt1" tx1="dk1" bg2="lt2" tx2="dk2" accent1="accent1" accent2="accent2" accent3="accent3" accent4="accent4" accent5="accent5" accent6="accent6" hlink="hlink" folHlink="folHlink"/>
  <p:sldLayoutIdLst>
    <p:sldLayoutId id="2147483775" r:id="rId1"/>
    <p:sldLayoutId id="2147483776"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 id="2147483786" r:id="rId12"/>
    <p:sldLayoutId id="2147483787" r:id="rId13"/>
    <p:sldLayoutId id="2147483788" r:id="rId14"/>
    <p:sldLayoutId id="2147483789" r:id="rId15"/>
    <p:sldLayoutId id="2147483790" r:id="rId16"/>
    <p:sldLayoutId id="2147483791"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8/5/2025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668388815"/>
      </p:ext>
    </p:extLst>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 id="2147483804" r:id="rId12"/>
    <p:sldLayoutId id="2147483805" r:id="rId13"/>
    <p:sldLayoutId id="2147483806" r:id="rId14"/>
    <p:sldLayoutId id="2147483807" r:id="rId15"/>
    <p:sldLayoutId id="2147483808" r:id="rId16"/>
    <p:sldLayoutId id="2147483809" r:id="rId17"/>
    <p:sldLayoutId id="2147483810"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2.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2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2.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22.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2.xml"/></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22.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2.xml"/></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22.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2.xml"/></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22.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2.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2.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2.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2.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2.xml"/></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22.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2.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2.xml"/></Relationships>
</file>

<file path=ppt/slides/_rels/slide3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22.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22.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8.xml"/></Relationships>
</file>

<file path=ppt/slides/_rels/slide3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56.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8.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38.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8.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png"/><Relationship Id="rId1" Type="http://schemas.openxmlformats.org/officeDocument/2006/relationships/slideLayout" Target="../slideLayouts/slideLayout38.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8.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8.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libraryguides.vu.edu.au/apa-referencing/getting-started-in-apa-referencing#s-lg-box-wrapper-9022097" TargetMode="External"/><Relationship Id="rId1" Type="http://schemas.openxmlformats.org/officeDocument/2006/relationships/slideLayout" Target="../slideLayouts/slideLayout49.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png"/><Relationship Id="rId1" Type="http://schemas.openxmlformats.org/officeDocument/2006/relationships/slideLayout" Target="../slideLayouts/slideLayout49.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8.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png"/><Relationship Id="rId1" Type="http://schemas.openxmlformats.org/officeDocument/2006/relationships/slideLayout" Target="../slideLayouts/slideLayout38.xml"/></Relationships>
</file>

<file path=ppt/slides/_rels/slide4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56.xml"/><Relationship Id="rId4" Type="http://schemas.openxmlformats.org/officeDocument/2006/relationships/image" Target="../media/image6.png"/></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56.xml"/></Relationships>
</file>

<file path=ppt/slides/_rels/slide49.xml.rels><?xml version="1.0" encoding="UTF-8" standalone="yes"?>
<Relationships xmlns="http://schemas.openxmlformats.org/package/2006/relationships"><Relationship Id="rId3" Type="http://schemas.openxmlformats.org/officeDocument/2006/relationships/hyperlink" Target="https://www.facebook.com/photo.php?fbid=190181838775224&amp;set=a.101810440945698&amp;type=3&amp;eid=ARCLnjgn3zWjcINFMz9lRL_yO73kRNc-iIEA4XERdoh27eZmQKSJj49_yVHvwxwr4MZ1yliPviHA7WwV" TargetMode="External"/><Relationship Id="rId2" Type="http://schemas.openxmlformats.org/officeDocument/2006/relationships/hyperlink" Target="https://www.facebook.com/hashtag/%D8%A7%D9%84%D8%A7%D9%82%D8%AA%D8%A8%D8%A7%D8%B3?source=feed_text&amp;epa=HASHTAG" TargetMode="External"/><Relationship Id="rId1" Type="http://schemas.openxmlformats.org/officeDocument/2006/relationships/slideLayout" Target="../slideLayouts/slideLayout56.xml"/><Relationship Id="rId4" Type="http://schemas.openxmlformats.org/officeDocument/2006/relationships/image" Target="../media/image6.png"/></Relationships>
</file>

<file path=ppt/slides/_rels/slide5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83.xml"/><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1"/>
            <a:ext cx="54270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Final Project-2</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9</a:t>
            </a:r>
          </a:p>
        </p:txBody>
      </p:sp>
      <p:sp>
        <p:nvSpPr>
          <p:cNvPr id="11" name="TextBox 10">
            <a:extLst>
              <a:ext uri="{FF2B5EF4-FFF2-40B4-BE49-F238E27FC236}">
                <a16:creationId xmlns:a16="http://schemas.microsoft.com/office/drawing/2014/main" id="{781F72BC-06B8-4FB5-F2D5-D8EA1BFF812E}"/>
              </a:ext>
            </a:extLst>
          </p:cNvPr>
          <p:cNvSpPr txBox="1"/>
          <p:nvPr/>
        </p:nvSpPr>
        <p:spPr>
          <a:xfrm>
            <a:off x="4923692" y="4903313"/>
            <a:ext cx="6957133" cy="400110"/>
          </a:xfrm>
          <a:prstGeom prst="rect">
            <a:avLst/>
          </a:prstGeom>
          <a:noFill/>
        </p:spPr>
        <p:txBody>
          <a:bodyPr wrap="square" rtlCol="0">
            <a:spAutoFit/>
          </a:bodyPr>
          <a:lstStyle/>
          <a:p>
            <a:pPr lvl="0" algn="ctr">
              <a:defRPr/>
            </a:pPr>
            <a:r>
              <a:rPr lang="en-US" sz="2000" dirty="0">
                <a:solidFill>
                  <a:srgbClr val="2D3956"/>
                </a:solidFill>
                <a:latin typeface="Times New Roman" panose="02020603050405020304" pitchFamily="18" charset="0"/>
                <a:cs typeface="Times New Roman" panose="02020603050405020304" pitchFamily="18" charset="0"/>
              </a:rPr>
              <a:t>L9- Abstract &amp; CH5</a:t>
            </a:r>
          </a:p>
        </p:txBody>
      </p:sp>
      <p:pic>
        <p:nvPicPr>
          <p:cNvPr id="20" name="Graphic 21">
            <a:extLst>
              <a:ext uri="{FF2B5EF4-FFF2-40B4-BE49-F238E27FC236}">
                <a16:creationId xmlns:a16="http://schemas.microsoft.com/office/drawing/2014/main" id="{207121F5-9D35-4F92-97EA-4E576C003145}"/>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13924" r="13924"/>
          <a:stretch/>
        </p:blipFill>
        <p:spPr>
          <a:xfrm>
            <a:off x="0" y="0"/>
            <a:ext cx="5546725" cy="5573713"/>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669101" y="1323922"/>
            <a:ext cx="4113898"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Session Outline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5760642" y="2088770"/>
            <a:ext cx="6431358" cy="3785652"/>
          </a:xfrm>
          <a:prstGeom prst="rect">
            <a:avLst/>
          </a:prstGeom>
          <a:noFill/>
        </p:spPr>
        <p:txBody>
          <a:bodyPr wrap="square" rtlCol="0">
            <a:spAutoFit/>
          </a:bodyPr>
          <a:lstStyle/>
          <a:p>
            <a:pPr marL="457200" lvl="0" indent="-457200">
              <a:buFont typeface="Arial" panose="020B0604020202020204" pitchFamily="34" charset="0"/>
              <a:buChar char="•"/>
              <a:defRPr/>
            </a:pPr>
            <a:r>
              <a:rPr lang="en-US" sz="2400" dirty="0">
                <a:solidFill>
                  <a:prstClr val="black"/>
                </a:solidFill>
                <a:latin typeface="Times New Roman" panose="02020603050405020304" pitchFamily="18" charset="0"/>
                <a:cs typeface="Times New Roman" panose="02020603050405020304" pitchFamily="18" charset="0"/>
              </a:rPr>
              <a:t>Research Limitations</a:t>
            </a:r>
          </a:p>
          <a:p>
            <a:pPr marL="457200" lvl="0" indent="-457200">
              <a:buFont typeface="Arial" panose="020B0604020202020204" pitchFamily="34" charset="0"/>
              <a:buChar char="•"/>
              <a:defRPr/>
            </a:pPr>
            <a:r>
              <a:rPr lang="en-US" sz="2400" dirty="0">
                <a:solidFill>
                  <a:prstClr val="black"/>
                </a:solidFill>
                <a:latin typeface="Times New Roman" panose="02020603050405020304" pitchFamily="18" charset="0"/>
                <a:cs typeface="Times New Roman" panose="02020603050405020304" pitchFamily="18" charset="0"/>
              </a:rPr>
              <a:t>Future Research</a:t>
            </a:r>
          </a:p>
          <a:p>
            <a:pPr marL="457200" lvl="0" indent="-457200">
              <a:buFont typeface="Arial" panose="020B0604020202020204" pitchFamily="34" charset="0"/>
              <a:buChar char="•"/>
              <a:defRPr/>
            </a:pPr>
            <a:r>
              <a:rPr lang="en-US" sz="2400" dirty="0">
                <a:solidFill>
                  <a:prstClr val="black"/>
                </a:solidFill>
                <a:latin typeface="Times New Roman" panose="02020603050405020304" pitchFamily="18" charset="0"/>
                <a:cs typeface="Times New Roman" panose="02020603050405020304" pitchFamily="18" charset="0"/>
              </a:rPr>
              <a:t>Research Recommendations</a:t>
            </a:r>
          </a:p>
          <a:p>
            <a:pPr marL="457200" lvl="0" indent="-457200">
              <a:buFont typeface="Arial" panose="020B0604020202020204" pitchFamily="34" charset="0"/>
              <a:buChar char="•"/>
              <a:defRPr/>
            </a:pPr>
            <a:r>
              <a:rPr lang="en-US" sz="2400" dirty="0">
                <a:solidFill>
                  <a:prstClr val="black"/>
                </a:solidFill>
                <a:latin typeface="Times New Roman" panose="02020603050405020304" pitchFamily="18" charset="0"/>
                <a:cs typeface="Times New Roman" panose="02020603050405020304" pitchFamily="18" charset="0"/>
              </a:rPr>
              <a:t>Conclusion </a:t>
            </a:r>
          </a:p>
          <a:p>
            <a:pPr marL="457200" lvl="0" indent="-457200">
              <a:buFont typeface="Arial" panose="020B0604020202020204" pitchFamily="34" charset="0"/>
              <a:buChar char="•"/>
              <a:defRPr/>
            </a:pPr>
            <a:r>
              <a:rPr lang="en-US" sz="2400" dirty="0">
                <a:solidFill>
                  <a:prstClr val="black"/>
                </a:solidFill>
                <a:latin typeface="Times New Roman" panose="02020603050405020304" pitchFamily="18" charset="0"/>
                <a:cs typeface="Times New Roman" panose="02020603050405020304" pitchFamily="18" charset="0"/>
              </a:rPr>
              <a:t>Abstract</a:t>
            </a:r>
          </a:p>
          <a:p>
            <a:pPr marL="457200" lvl="0" indent="-457200">
              <a:buFont typeface="Arial" panose="020B0604020202020204" pitchFamily="34" charset="0"/>
              <a:buChar char="•"/>
              <a:defRPr/>
            </a:pPr>
            <a:r>
              <a:rPr lang="en-US" sz="2400" dirty="0">
                <a:solidFill>
                  <a:prstClr val="black"/>
                </a:solidFill>
                <a:latin typeface="Times New Roman" panose="02020603050405020304" pitchFamily="18" charset="0"/>
                <a:cs typeface="Times New Roman" panose="02020603050405020304" pitchFamily="18" charset="0"/>
              </a:rPr>
              <a:t>Referencing (revision)</a:t>
            </a:r>
          </a:p>
          <a:p>
            <a:pPr marL="457200" lvl="0" indent="-457200">
              <a:buFont typeface="Arial" panose="020B0604020202020204" pitchFamily="34" charset="0"/>
              <a:buChar char="•"/>
              <a:defRPr/>
            </a:pPr>
            <a:r>
              <a:rPr lang="en-US" sz="2400" dirty="0">
                <a:solidFill>
                  <a:prstClr val="black"/>
                </a:solidFill>
                <a:latin typeface="Times New Roman" panose="02020603050405020304" pitchFamily="18" charset="0"/>
                <a:cs typeface="Times New Roman" panose="02020603050405020304" pitchFamily="18" charset="0"/>
              </a:rPr>
              <a:t>Tips for Excellent Project</a:t>
            </a:r>
          </a:p>
          <a:p>
            <a:pPr marL="457200" lvl="0" indent="-457200">
              <a:buFont typeface="Arial" panose="020B0604020202020204" pitchFamily="34" charset="0"/>
              <a:buChar char="•"/>
              <a:defRPr/>
            </a:pPr>
            <a:endParaRPr lang="en-US" sz="2400" dirty="0">
              <a:solidFill>
                <a:prstClr val="black"/>
              </a:solidFill>
              <a:latin typeface="Times New Roman" panose="02020603050405020304" pitchFamily="18" charset="0"/>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Rectangle 13">
            <a:extLst>
              <a:ext uri="{FF2B5EF4-FFF2-40B4-BE49-F238E27FC236}">
                <a16:creationId xmlns:a16="http://schemas.microsoft.com/office/drawing/2014/main" id="{31A3ED1D-A289-4B5E-9814-E4F63CEBA7D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5" name="Graphic 21">
            <a:extLst>
              <a:ext uri="{FF2B5EF4-FFF2-40B4-BE49-F238E27FC236}">
                <a16:creationId xmlns:a16="http://schemas.microsoft.com/office/drawing/2014/main" id="{DD9F06C0-C10A-4ACB-B18E-44389389B4CB}"/>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791262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564257"/>
          </a:xfrm>
          <a:prstGeom prst="rect">
            <a:avLst/>
          </a:prstGeom>
        </p:spPr>
        <p:txBody>
          <a:bodyPr wrap="square">
            <a:spAutoFit/>
          </a:bodyPr>
          <a:lstStyle/>
          <a:p>
            <a:pPr lvl="0" algn="ctr">
              <a:lnSpc>
                <a:spcPct val="120000"/>
              </a:lnSpc>
              <a:defRPr/>
            </a:pPr>
            <a:r>
              <a:rPr lang="en-US" sz="2800" b="1" dirty="0">
                <a:solidFill>
                  <a:srgbClr val="000000"/>
                </a:solidFill>
                <a:latin typeface="Times New Roman" panose="02020603050405020304" pitchFamily="18" charset="0"/>
                <a:cs typeface="Times New Roman" panose="02020603050405020304" pitchFamily="18" charset="0"/>
              </a:rPr>
              <a:t>Research Limitations</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 </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105730424"/>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2438867"/>
            <a:ext cx="8777727" cy="1938992"/>
          </a:xfrm>
          <a:prstGeom prst="rect">
            <a:avLst/>
          </a:prstGeom>
          <a:noFill/>
        </p:spPr>
        <p:txBody>
          <a:bodyPr wrap="square" rtlCol="0">
            <a:spAutoFit/>
          </a:bodyPr>
          <a:lstStyle/>
          <a:p>
            <a:pPr marL="457200" indent="-45720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Any research has its limitations. </a:t>
            </a:r>
          </a:p>
          <a:p>
            <a:pPr marL="457200" indent="-457200" algn="just">
              <a:buFont typeface="Arial" panose="020B0604020202020204" pitchFamily="34"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These limitations are important to acknowledge as they can impact the validity and reliability of study findings. </a:t>
            </a:r>
          </a:p>
          <a:p>
            <a:pPr marL="457200" indent="-457200" algn="just">
              <a:buFont typeface="Wingdings" panose="05000000000000000000" pitchFamily="2" charset="2"/>
              <a:buChar char="q"/>
            </a:pPr>
            <a:endParaRPr lang="en-US" sz="24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algn="ctr"/>
            <a:r>
              <a:rPr lang="en-US" sz="2800" b="1" dirty="0">
                <a:solidFill>
                  <a:srgbClr val="2D3956"/>
                </a:solidFill>
                <a:latin typeface="Tajawal ExtraBold" panose="00000800000000000000" pitchFamily="2" charset="-78"/>
                <a:cs typeface="Tajawal ExtraBold" panose="00000800000000000000" pitchFamily="2" charset="-78"/>
              </a:rPr>
              <a:t>Addressing Limitations</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Tree>
    <p:extLst>
      <p:ext uri="{BB962C8B-B14F-4D97-AF65-F5344CB8AC3E}">
        <p14:creationId xmlns:p14="http://schemas.microsoft.com/office/powerpoint/2010/main" val="22734202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2169780"/>
            <a:ext cx="8777727" cy="2308324"/>
          </a:xfrm>
          <a:prstGeom prst="rect">
            <a:avLst/>
          </a:prstGeom>
          <a:noFill/>
        </p:spPr>
        <p:txBody>
          <a:bodyPr wrap="square" rtlCol="0">
            <a:spAutoFit/>
          </a:bodyPr>
          <a:lstStyle/>
          <a:p>
            <a:pPr marL="457200" indent="-4572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Acknowledge the limitations of the study and discuss their potential impact on the research findings. </a:t>
            </a:r>
          </a:p>
          <a:p>
            <a:pPr marL="457200" indent="-457200" algn="just">
              <a:buFont typeface="Wingdings" panose="05000000000000000000" pitchFamily="2" charset="2"/>
              <a:buChar char="q"/>
            </a:pPr>
            <a:endParaRPr lang="en-US" sz="24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Addressing limitations demonstrates a critical awareness of the study's scope and contributes to the overall credibility of the research.</a:t>
            </a: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algn="ctr"/>
            <a:r>
              <a:rPr lang="en-US" sz="2800" b="1" dirty="0">
                <a:solidFill>
                  <a:srgbClr val="2D3956"/>
                </a:solidFill>
                <a:latin typeface="Tajawal ExtraBold" panose="00000800000000000000" pitchFamily="2" charset="-78"/>
                <a:cs typeface="Tajawal ExtraBold" panose="00000800000000000000" pitchFamily="2" charset="-78"/>
              </a:rPr>
              <a:t>Addressing Limitations</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Tree>
    <p:extLst>
      <p:ext uri="{BB962C8B-B14F-4D97-AF65-F5344CB8AC3E}">
        <p14:creationId xmlns:p14="http://schemas.microsoft.com/office/powerpoint/2010/main" val="5561777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2169780"/>
            <a:ext cx="8777727" cy="2123658"/>
          </a:xfrm>
          <a:prstGeom prst="rect">
            <a:avLst/>
          </a:prstGeom>
          <a:noFill/>
        </p:spPr>
        <p:txBody>
          <a:bodyPr wrap="square" rtlCol="0">
            <a:spAutoFit/>
          </a:bodyPr>
          <a:lstStyle/>
          <a:p>
            <a:pPr algn="just"/>
            <a:endParaRPr lang="en-US" sz="20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endParaRPr lang="en-US" sz="2000" dirty="0">
              <a:solidFill>
                <a:srgbClr val="2D3956"/>
              </a:solidFill>
              <a:latin typeface="Tajawal ExtraBold" panose="00000800000000000000" pitchFamily="2" charset="-78"/>
              <a:cs typeface="Tajawal ExtraBold" panose="00000800000000000000" pitchFamily="2" charset="-78"/>
            </a:endParaRPr>
          </a:p>
          <a:p>
            <a:pPr algn="just"/>
            <a:r>
              <a:rPr lang="en-US" sz="2400" dirty="0">
                <a:solidFill>
                  <a:srgbClr val="2D3956"/>
                </a:solidFill>
                <a:latin typeface="Tajawal ExtraBold" panose="00000800000000000000" pitchFamily="2" charset="-78"/>
                <a:cs typeface="Tajawal ExtraBold" panose="00000800000000000000" pitchFamily="2" charset="-78"/>
              </a:rPr>
              <a:t>Research projects often require specific resources such as funding, data, or access to certain populations, which may not always be readily available</a:t>
            </a:r>
          </a:p>
          <a:p>
            <a:pPr marL="457200" indent="-457200" algn="just">
              <a:buFont typeface="Wingdings" panose="05000000000000000000" pitchFamily="2" charset="2"/>
              <a:buChar char="q"/>
            </a:pPr>
            <a:endParaRPr lang="en-US" sz="20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algn="ctr"/>
            <a:r>
              <a:rPr lang="en-US" sz="2800" b="1" dirty="0">
                <a:solidFill>
                  <a:srgbClr val="00B0F0"/>
                </a:solidFill>
                <a:latin typeface="Tajawal ExtraBold" panose="00000800000000000000" pitchFamily="2" charset="-78"/>
                <a:cs typeface="Tajawal ExtraBold" panose="00000800000000000000" pitchFamily="2" charset="-78"/>
              </a:rPr>
              <a:t>The availability of resources</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Tree>
    <p:extLst>
      <p:ext uri="{BB962C8B-B14F-4D97-AF65-F5344CB8AC3E}">
        <p14:creationId xmlns:p14="http://schemas.microsoft.com/office/powerpoint/2010/main" val="14881373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2169780"/>
            <a:ext cx="8777727" cy="2862322"/>
          </a:xfrm>
          <a:prstGeom prst="rect">
            <a:avLst/>
          </a:prstGeom>
          <a:noFill/>
        </p:spPr>
        <p:txBody>
          <a:bodyPr wrap="square" rtlCol="0">
            <a:spAutoFit/>
          </a:bodyPr>
          <a:lstStyle/>
          <a:p>
            <a:pPr marL="457200" indent="-457200" algn="just">
              <a:buFont typeface="Wingdings" panose="05000000000000000000" pitchFamily="2" charset="2"/>
              <a:buChar char="§"/>
            </a:pPr>
            <a:r>
              <a:rPr lang="en-US" sz="2000" dirty="0">
                <a:solidFill>
                  <a:srgbClr val="002060"/>
                </a:solidFill>
                <a:latin typeface="Tajawal ExtraBold" panose="00000800000000000000" pitchFamily="2" charset="-78"/>
                <a:cs typeface="Tajawal ExtraBold" panose="00000800000000000000" pitchFamily="2" charset="-78"/>
              </a:rPr>
              <a:t>One prevalent research limitation in management studies is sampling limitations. </a:t>
            </a:r>
          </a:p>
          <a:p>
            <a:pPr marL="457200" indent="-457200" algn="just">
              <a:buFont typeface="Wingdings" panose="05000000000000000000" pitchFamily="2" charset="2"/>
              <a:buChar char="§"/>
            </a:pPr>
            <a:endParaRPr lang="en-US" sz="2000" dirty="0">
              <a:solidFill>
                <a:srgbClr val="002060"/>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r>
              <a:rPr lang="en-US" sz="2000" dirty="0">
                <a:solidFill>
                  <a:srgbClr val="002060"/>
                </a:solidFill>
                <a:latin typeface="Tajawal ExtraBold" panose="00000800000000000000" pitchFamily="2" charset="-78"/>
                <a:cs typeface="Tajawal ExtraBold" panose="00000800000000000000" pitchFamily="2" charset="-78"/>
              </a:rPr>
              <a:t>This limitation occurs when the sample used in the study is not representative of the target population. </a:t>
            </a:r>
          </a:p>
          <a:p>
            <a:pPr algn="just"/>
            <a:endParaRPr lang="en-US" sz="2000" dirty="0">
              <a:solidFill>
                <a:srgbClr val="002060"/>
              </a:solidFill>
              <a:latin typeface="Tajawal ExtraBold" panose="00000800000000000000" pitchFamily="2" charset="-78"/>
              <a:cs typeface="Tajawal ExtraBold" panose="00000800000000000000" pitchFamily="2" charset="-78"/>
            </a:endParaRPr>
          </a:p>
          <a:p>
            <a:pPr algn="just"/>
            <a:r>
              <a:rPr lang="en-US" sz="2000" b="1" dirty="0">
                <a:solidFill>
                  <a:srgbClr val="0070C0"/>
                </a:solidFill>
                <a:latin typeface="Tajawal ExtraBold" panose="00000800000000000000" pitchFamily="2" charset="-78"/>
                <a:cs typeface="Tajawal ExtraBold" panose="00000800000000000000" pitchFamily="2" charset="-78"/>
              </a:rPr>
              <a:t>For example</a:t>
            </a:r>
            <a:r>
              <a:rPr lang="en-US" sz="2000" dirty="0">
                <a:solidFill>
                  <a:srgbClr val="002060"/>
                </a:solidFill>
                <a:latin typeface="Tajawal ExtraBold" panose="00000800000000000000" pitchFamily="2" charset="-78"/>
                <a:cs typeface="Tajawal ExtraBold" panose="00000800000000000000" pitchFamily="2" charset="-78"/>
              </a:rPr>
              <a:t>, in a study on leadership styles in multinational corporations, if the sample only includes middle managers from one region, the findings may not be generalizable to the entire organization.</a:t>
            </a:r>
            <a:endParaRPr lang="en-US" sz="20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algn="ctr"/>
            <a:r>
              <a:rPr lang="en-US" sz="2800" b="1" dirty="0">
                <a:solidFill>
                  <a:srgbClr val="00B0F0"/>
                </a:solidFill>
                <a:latin typeface="Tajawal ExtraBold" panose="00000800000000000000" pitchFamily="2" charset="-78"/>
                <a:cs typeface="Tajawal ExtraBold" panose="00000800000000000000" pitchFamily="2" charset="-78"/>
              </a:rPr>
              <a:t>Sampling Limitations</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Tree>
    <p:extLst>
      <p:ext uri="{BB962C8B-B14F-4D97-AF65-F5344CB8AC3E}">
        <p14:creationId xmlns:p14="http://schemas.microsoft.com/office/powerpoint/2010/main" val="35595678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2169780"/>
            <a:ext cx="8777727" cy="2862322"/>
          </a:xfrm>
          <a:prstGeom prst="rect">
            <a:avLst/>
          </a:prstGeom>
          <a:noFill/>
        </p:spPr>
        <p:txBody>
          <a:bodyPr wrap="square" rtlCol="0">
            <a:spAutoFit/>
          </a:bodyPr>
          <a:lstStyle/>
          <a:p>
            <a:pPr marL="457200" indent="-457200" algn="just">
              <a:buFont typeface="Wingdings" panose="05000000000000000000" pitchFamily="2" charset="2"/>
              <a:buChar char="§"/>
            </a:pPr>
            <a:r>
              <a:rPr lang="en-US" sz="2000" dirty="0">
                <a:solidFill>
                  <a:srgbClr val="002060"/>
                </a:solidFill>
                <a:latin typeface="Tajawal ExtraBold" panose="00000800000000000000" pitchFamily="2" charset="-78"/>
                <a:cs typeface="Tajawal ExtraBold" panose="00000800000000000000" pitchFamily="2" charset="-78"/>
              </a:rPr>
              <a:t>Measurement limitations refer to challenges associated with the tools and instruments used to collect data. </a:t>
            </a:r>
          </a:p>
          <a:p>
            <a:pPr marL="457200" indent="-457200" algn="just">
              <a:buFont typeface="Wingdings" panose="05000000000000000000" pitchFamily="2" charset="2"/>
              <a:buChar char="§"/>
            </a:pPr>
            <a:endParaRPr lang="en-US" sz="2000" dirty="0">
              <a:solidFill>
                <a:srgbClr val="002060"/>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r>
              <a:rPr lang="en-US" sz="2000" dirty="0">
                <a:solidFill>
                  <a:srgbClr val="002060"/>
                </a:solidFill>
                <a:latin typeface="Tajawal ExtraBold" panose="00000800000000000000" pitchFamily="2" charset="-78"/>
                <a:cs typeface="Tajawal ExtraBold" panose="00000800000000000000" pitchFamily="2" charset="-78"/>
              </a:rPr>
              <a:t>In management research, this limitation can arise if the chosen measurement scales are not reliable or valid. </a:t>
            </a:r>
          </a:p>
          <a:p>
            <a:pPr marL="457200" indent="-457200" algn="just">
              <a:buFont typeface="Wingdings" panose="05000000000000000000" pitchFamily="2" charset="2"/>
              <a:buChar char="§"/>
            </a:pPr>
            <a:endParaRPr lang="en-US" sz="2000" dirty="0">
              <a:solidFill>
                <a:srgbClr val="002060"/>
              </a:solidFill>
              <a:latin typeface="Tajawal ExtraBold" panose="00000800000000000000" pitchFamily="2" charset="-78"/>
              <a:cs typeface="Tajawal ExtraBold" panose="00000800000000000000" pitchFamily="2" charset="-78"/>
            </a:endParaRPr>
          </a:p>
          <a:p>
            <a:pPr algn="just"/>
            <a:r>
              <a:rPr lang="en-US" sz="2000" b="1" dirty="0">
                <a:solidFill>
                  <a:srgbClr val="0070C0"/>
                </a:solidFill>
                <a:latin typeface="Tajawal ExtraBold" panose="00000800000000000000" pitchFamily="2" charset="-78"/>
                <a:cs typeface="Tajawal ExtraBold" panose="00000800000000000000" pitchFamily="2" charset="-78"/>
              </a:rPr>
              <a:t>For instance</a:t>
            </a:r>
            <a:r>
              <a:rPr lang="en-US" sz="2000" dirty="0">
                <a:solidFill>
                  <a:srgbClr val="002060"/>
                </a:solidFill>
                <a:latin typeface="Tajawal ExtraBold" panose="00000800000000000000" pitchFamily="2" charset="-78"/>
                <a:cs typeface="Tajawal ExtraBold" panose="00000800000000000000" pitchFamily="2" charset="-78"/>
              </a:rPr>
              <a:t>, if a survey used to measure job satisfaction lacks questions relevant to certain cultural contexts, the results may not accurately reflect the employees' true sentiments..</a:t>
            </a:r>
            <a:endParaRPr lang="en-US" sz="20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algn="ctr"/>
            <a:r>
              <a:rPr lang="en-US" sz="2800" b="1" dirty="0">
                <a:solidFill>
                  <a:srgbClr val="00B0F0"/>
                </a:solidFill>
                <a:latin typeface="Tajawal ExtraBold" panose="00000800000000000000" pitchFamily="2" charset="-78"/>
                <a:cs typeface="Tajawal ExtraBold" panose="00000800000000000000" pitchFamily="2" charset="-78"/>
              </a:rPr>
              <a:t>Measurement Limitations</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Tree>
    <p:extLst>
      <p:ext uri="{BB962C8B-B14F-4D97-AF65-F5344CB8AC3E}">
        <p14:creationId xmlns:p14="http://schemas.microsoft.com/office/powerpoint/2010/main" val="8788316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2169780"/>
            <a:ext cx="8777727" cy="3170099"/>
          </a:xfrm>
          <a:prstGeom prst="rect">
            <a:avLst/>
          </a:prstGeom>
          <a:noFill/>
        </p:spPr>
        <p:txBody>
          <a:bodyPr wrap="square" rtlCol="0">
            <a:spAutoFit/>
          </a:bodyPr>
          <a:lstStyle/>
          <a:p>
            <a:pPr marL="457200" indent="-457200" algn="just">
              <a:buFont typeface="Wingdings" panose="05000000000000000000" pitchFamily="2" charset="2"/>
              <a:buChar char="§"/>
            </a:pPr>
            <a:r>
              <a:rPr lang="en-US" sz="2000" dirty="0">
                <a:solidFill>
                  <a:srgbClr val="002060"/>
                </a:solidFill>
                <a:latin typeface="Tajawal ExtraBold" panose="00000800000000000000" pitchFamily="2" charset="-78"/>
                <a:cs typeface="Tajawal ExtraBold" panose="00000800000000000000" pitchFamily="2" charset="-78"/>
              </a:rPr>
              <a:t>Methodological boundaries refer to the limitations associated with the research methods and techniques employed in a study. </a:t>
            </a:r>
            <a:endParaRPr lang="ar-EG" sz="2000" dirty="0">
              <a:solidFill>
                <a:srgbClr val="002060"/>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r>
              <a:rPr lang="en-US" sz="2000" dirty="0">
                <a:solidFill>
                  <a:srgbClr val="002060"/>
                </a:solidFill>
                <a:latin typeface="Tajawal ExtraBold" panose="00000800000000000000" pitchFamily="2" charset="-78"/>
                <a:cs typeface="Tajawal ExtraBold" panose="00000800000000000000" pitchFamily="2" charset="-78"/>
              </a:rPr>
              <a:t>Researchers must recognize the constraints of their chosen methodology, including data collection techniques, sample size, and data analysis tools. </a:t>
            </a:r>
            <a:endParaRPr lang="ar-EG" sz="2000" dirty="0">
              <a:solidFill>
                <a:srgbClr val="002060"/>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endParaRPr lang="ar-EG" sz="2000" dirty="0">
              <a:solidFill>
                <a:srgbClr val="002060"/>
              </a:solidFill>
              <a:latin typeface="Tajawal ExtraBold" panose="00000800000000000000" pitchFamily="2" charset="-78"/>
              <a:cs typeface="Tajawal ExtraBold" panose="00000800000000000000" pitchFamily="2" charset="-78"/>
            </a:endParaRPr>
          </a:p>
          <a:p>
            <a:pPr algn="just"/>
            <a:r>
              <a:rPr lang="en-US" sz="2000" b="1" dirty="0">
                <a:solidFill>
                  <a:srgbClr val="00B0F0"/>
                </a:solidFill>
                <a:latin typeface="Tajawal ExtraBold" panose="00000800000000000000" pitchFamily="2" charset="-78"/>
                <a:cs typeface="Tajawal ExtraBold" panose="00000800000000000000" pitchFamily="2" charset="-78"/>
              </a:rPr>
              <a:t>For example</a:t>
            </a:r>
            <a:r>
              <a:rPr lang="en-US" sz="2000" dirty="0">
                <a:solidFill>
                  <a:srgbClr val="002060"/>
                </a:solidFill>
                <a:latin typeface="Tajawal ExtraBold" panose="00000800000000000000" pitchFamily="2" charset="-78"/>
                <a:cs typeface="Tajawal ExtraBold" panose="00000800000000000000" pitchFamily="2" charset="-78"/>
              </a:rPr>
              <a:t>, a study using survey questionnaires as the primary data collection method may face limitations in capturing nuanced qualitative insights compared to in-depth interviews.</a:t>
            </a:r>
          </a:p>
          <a:p>
            <a:pPr marL="457200" indent="-457200" algn="just">
              <a:buFont typeface="Wingdings" panose="05000000000000000000" pitchFamily="2" charset="2"/>
              <a:buChar char="§"/>
            </a:pPr>
            <a:endParaRPr lang="en-US" sz="2000" dirty="0">
              <a:solidFill>
                <a:srgbClr val="002060"/>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algn="ctr"/>
            <a:r>
              <a:rPr lang="en-US" sz="2800" b="1" dirty="0">
                <a:solidFill>
                  <a:srgbClr val="00B0F0"/>
                </a:solidFill>
                <a:latin typeface="Tajawal ExtraBold" panose="00000800000000000000" pitchFamily="2" charset="-78"/>
                <a:cs typeface="Tajawal ExtraBold" panose="00000800000000000000" pitchFamily="2" charset="-78"/>
              </a:rPr>
              <a:t>Methodological  Limitations</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Tree>
    <p:extLst>
      <p:ext uri="{BB962C8B-B14F-4D97-AF65-F5344CB8AC3E}">
        <p14:creationId xmlns:p14="http://schemas.microsoft.com/office/powerpoint/2010/main" val="31383876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412203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2113490"/>
            <a:ext cx="8777727" cy="3785652"/>
          </a:xfrm>
          <a:prstGeom prst="rect">
            <a:avLst/>
          </a:prstGeom>
          <a:noFill/>
        </p:spPr>
        <p:txBody>
          <a:bodyPr wrap="square" rtlCol="0">
            <a:spAutoFit/>
          </a:bodyPr>
          <a:lstStyle/>
          <a:p>
            <a:pPr marL="457200" indent="-457200" algn="just">
              <a:buFont typeface="Wingdings" panose="05000000000000000000" pitchFamily="2" charset="2"/>
              <a:buChar char="§"/>
            </a:pPr>
            <a:r>
              <a:rPr lang="en-US" sz="2400" dirty="0">
                <a:solidFill>
                  <a:srgbClr val="002060"/>
                </a:solidFill>
                <a:latin typeface="Tajawal ExtraBold" panose="00000800000000000000" pitchFamily="2" charset="-78"/>
                <a:cs typeface="Tajawal ExtraBold" panose="00000800000000000000" pitchFamily="2" charset="-78"/>
              </a:rPr>
              <a:t>Methodological boundaries influence the rigor and validity of research findings. </a:t>
            </a:r>
            <a:endParaRPr lang="ar-EG" sz="2400" dirty="0">
              <a:solidFill>
                <a:srgbClr val="002060"/>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endParaRPr lang="ar-EG" sz="2400" dirty="0">
              <a:solidFill>
                <a:srgbClr val="002060"/>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r>
              <a:rPr lang="en-US" sz="2400" dirty="0">
                <a:solidFill>
                  <a:srgbClr val="002060"/>
                </a:solidFill>
                <a:latin typeface="Tajawal ExtraBold" panose="00000800000000000000" pitchFamily="2" charset="-78"/>
                <a:cs typeface="Tajawal ExtraBold" panose="00000800000000000000" pitchFamily="2" charset="-78"/>
              </a:rPr>
              <a:t>Researchers must be transparent about the limitations of their chosen methods and acknowledge potential biases or constraints that may impact the outcomes. </a:t>
            </a:r>
          </a:p>
          <a:p>
            <a:pPr marL="457200" indent="-457200" algn="just">
              <a:buFont typeface="Wingdings" panose="05000000000000000000" pitchFamily="2" charset="2"/>
              <a:buChar char="§"/>
            </a:pPr>
            <a:endParaRPr lang="en-US" sz="2400" dirty="0">
              <a:solidFill>
                <a:srgbClr val="002060"/>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r>
              <a:rPr lang="en-US" sz="2400" dirty="0">
                <a:solidFill>
                  <a:srgbClr val="002060"/>
                </a:solidFill>
                <a:latin typeface="Tajawal ExtraBold" panose="00000800000000000000" pitchFamily="2" charset="-78"/>
                <a:cs typeface="Tajawal ExtraBold" panose="00000800000000000000" pitchFamily="2" charset="-78"/>
              </a:rPr>
              <a:t>By addressing methodological boundaries, researchers can enhance the credibility and trustworthiness of their research.</a:t>
            </a:r>
          </a:p>
          <a:p>
            <a:pPr marL="457200" indent="-457200" algn="just">
              <a:buFont typeface="Wingdings" panose="05000000000000000000" pitchFamily="2" charset="2"/>
              <a:buChar char="§"/>
            </a:pPr>
            <a:endParaRPr lang="en-US" sz="2400" dirty="0">
              <a:solidFill>
                <a:srgbClr val="002060"/>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algn="ctr"/>
            <a:r>
              <a:rPr lang="en-US" sz="2800" b="1" dirty="0">
                <a:solidFill>
                  <a:srgbClr val="00B0F0"/>
                </a:solidFill>
                <a:latin typeface="Tajawal ExtraBold" panose="00000800000000000000" pitchFamily="2" charset="-78"/>
                <a:cs typeface="Tajawal ExtraBold" panose="00000800000000000000" pitchFamily="2" charset="-78"/>
              </a:rPr>
              <a:t>Methodological  Limitations</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Tree>
    <p:extLst>
      <p:ext uri="{BB962C8B-B14F-4D97-AF65-F5344CB8AC3E}">
        <p14:creationId xmlns:p14="http://schemas.microsoft.com/office/powerpoint/2010/main" val="28130475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2169780"/>
            <a:ext cx="8777727" cy="2862322"/>
          </a:xfrm>
          <a:prstGeom prst="rect">
            <a:avLst/>
          </a:prstGeom>
          <a:noFill/>
        </p:spPr>
        <p:txBody>
          <a:bodyPr wrap="square" rtlCol="0">
            <a:spAutoFit/>
          </a:bodyPr>
          <a:lstStyle/>
          <a:p>
            <a:pPr marL="457200" indent="-457200" algn="just">
              <a:buFont typeface="Wingdings" panose="05000000000000000000" pitchFamily="2" charset="2"/>
              <a:buChar char="§"/>
            </a:pPr>
            <a:r>
              <a:rPr lang="en-US" sz="2000" dirty="0">
                <a:solidFill>
                  <a:srgbClr val="002060"/>
                </a:solidFill>
                <a:latin typeface="Tajawal ExtraBold" panose="00000800000000000000" pitchFamily="2" charset="-78"/>
                <a:cs typeface="Tajawal ExtraBold" panose="00000800000000000000" pitchFamily="2" charset="-78"/>
              </a:rPr>
              <a:t>Access limitations refer to challenges in accessing certain groups or data sources for research purposes. </a:t>
            </a:r>
          </a:p>
          <a:p>
            <a:pPr marL="457200" indent="-457200" algn="just">
              <a:buFont typeface="Wingdings" panose="05000000000000000000" pitchFamily="2" charset="2"/>
              <a:buChar char="§"/>
            </a:pPr>
            <a:endParaRPr lang="en-US" sz="2000" dirty="0">
              <a:solidFill>
                <a:srgbClr val="002060"/>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r>
              <a:rPr lang="en-US" sz="2000" dirty="0">
                <a:solidFill>
                  <a:srgbClr val="002060"/>
                </a:solidFill>
                <a:latin typeface="Tajawal ExtraBold" panose="00000800000000000000" pitchFamily="2" charset="-78"/>
                <a:cs typeface="Tajawal ExtraBold" panose="00000800000000000000" pitchFamily="2" charset="-78"/>
              </a:rPr>
              <a:t>This limitation can occur if researchers face difficulty in obtaining data from specific organizations or if there are confidentiality issues restricting access to crucial information. </a:t>
            </a:r>
          </a:p>
          <a:p>
            <a:pPr marL="457200" indent="-457200" algn="just">
              <a:buFont typeface="Wingdings" panose="05000000000000000000" pitchFamily="2" charset="2"/>
              <a:buChar char="§"/>
            </a:pPr>
            <a:endParaRPr lang="en-US" sz="2000" dirty="0">
              <a:solidFill>
                <a:srgbClr val="002060"/>
              </a:solidFill>
              <a:latin typeface="Tajawal ExtraBold" panose="00000800000000000000" pitchFamily="2" charset="-78"/>
              <a:cs typeface="Tajawal ExtraBold" panose="00000800000000000000" pitchFamily="2" charset="-78"/>
            </a:endParaRPr>
          </a:p>
          <a:p>
            <a:pPr algn="just"/>
            <a:r>
              <a:rPr lang="en-US" sz="2000" b="1" dirty="0">
                <a:solidFill>
                  <a:srgbClr val="0070C0"/>
                </a:solidFill>
                <a:latin typeface="Tajawal ExtraBold" panose="00000800000000000000" pitchFamily="2" charset="-78"/>
                <a:cs typeface="Tajawal ExtraBold" panose="00000800000000000000" pitchFamily="2" charset="-78"/>
              </a:rPr>
              <a:t>For example</a:t>
            </a:r>
            <a:r>
              <a:rPr lang="en-US" sz="2000" dirty="0">
                <a:solidFill>
                  <a:srgbClr val="002060"/>
                </a:solidFill>
                <a:latin typeface="Tajawal ExtraBold" panose="00000800000000000000" pitchFamily="2" charset="-78"/>
                <a:cs typeface="Tajawal ExtraBold" panose="00000800000000000000" pitchFamily="2" charset="-78"/>
              </a:rPr>
              <a:t>, a study on organizational culture may face access limitations if key stakeholders are unwilling to share sensitive data.</a:t>
            </a:r>
            <a:endParaRPr lang="en-US" sz="20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algn="ctr"/>
            <a:r>
              <a:rPr lang="en-US" sz="2800" b="1" dirty="0">
                <a:solidFill>
                  <a:srgbClr val="00B0F0"/>
                </a:solidFill>
                <a:latin typeface="Tajawal ExtraBold" panose="00000800000000000000" pitchFamily="2" charset="-78"/>
                <a:cs typeface="Tajawal ExtraBold" panose="00000800000000000000" pitchFamily="2" charset="-78"/>
              </a:rPr>
              <a:t>Access Limitations</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Tree>
    <p:extLst>
      <p:ext uri="{BB962C8B-B14F-4D97-AF65-F5344CB8AC3E}">
        <p14:creationId xmlns:p14="http://schemas.microsoft.com/office/powerpoint/2010/main" val="10613024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64257" y="1570556"/>
            <a:ext cx="10463486" cy="479517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64256" y="1826414"/>
            <a:ext cx="10463485" cy="4524315"/>
          </a:xfrm>
          <a:prstGeom prst="rect">
            <a:avLst/>
          </a:prstGeom>
          <a:noFill/>
        </p:spPr>
        <p:txBody>
          <a:bodyPr wrap="square" rtlCol="0">
            <a:spAutoFit/>
          </a:bodyPr>
          <a:lstStyle/>
          <a:p>
            <a:pPr marL="457200" indent="-457200" algn="just">
              <a:buFont typeface="Wingdings" panose="05000000000000000000" pitchFamily="2" charset="2"/>
              <a:buChar char="§"/>
            </a:pPr>
            <a:r>
              <a:rPr lang="en-US" sz="2400" dirty="0">
                <a:solidFill>
                  <a:srgbClr val="002060"/>
                </a:solidFill>
                <a:latin typeface="Tajawal ExtraBold" panose="00000800000000000000" pitchFamily="2" charset="-78"/>
                <a:cs typeface="Tajawal ExtraBold" panose="00000800000000000000" pitchFamily="2" charset="-78"/>
              </a:rPr>
              <a:t>Spatial limitations refer to the geographic scope or physical constraints within which a research study is conducted. </a:t>
            </a:r>
          </a:p>
          <a:p>
            <a:pPr marL="457200" indent="-457200" algn="just">
              <a:buFont typeface="Wingdings" panose="05000000000000000000" pitchFamily="2" charset="2"/>
              <a:buChar char="§"/>
            </a:pPr>
            <a:endParaRPr lang="en-US" sz="2400" dirty="0">
              <a:solidFill>
                <a:srgbClr val="002060"/>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r>
              <a:rPr lang="en-US" sz="2400" dirty="0">
                <a:solidFill>
                  <a:srgbClr val="002060"/>
                </a:solidFill>
                <a:latin typeface="Tajawal ExtraBold" panose="00000800000000000000" pitchFamily="2" charset="-78"/>
                <a:cs typeface="Tajawal ExtraBold" panose="00000800000000000000" pitchFamily="2" charset="-78"/>
              </a:rPr>
              <a:t>These boundaries specify the extent to which the research findings can be generalized or applied to a larger population. </a:t>
            </a:r>
          </a:p>
          <a:p>
            <a:pPr marL="457200" indent="-457200" algn="just">
              <a:buFont typeface="Wingdings" panose="05000000000000000000" pitchFamily="2" charset="2"/>
              <a:buChar char="§"/>
            </a:pPr>
            <a:endParaRPr lang="en-US" sz="2400" dirty="0">
              <a:solidFill>
                <a:srgbClr val="002060"/>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r>
              <a:rPr lang="en-US" sz="2400" dirty="0">
                <a:solidFill>
                  <a:srgbClr val="002060"/>
                </a:solidFill>
                <a:latin typeface="Tajawal ExtraBold" panose="00000800000000000000" pitchFamily="2" charset="-78"/>
                <a:cs typeface="Tajawal ExtraBold" panose="00000800000000000000" pitchFamily="2" charset="-78"/>
              </a:rPr>
              <a:t>In management studies, spatial boundaries can impact the external validity of the research findings. </a:t>
            </a:r>
          </a:p>
          <a:p>
            <a:pPr marL="457200" indent="-457200" algn="just">
              <a:buFont typeface="Wingdings" panose="05000000000000000000" pitchFamily="2" charset="2"/>
              <a:buChar char="§"/>
            </a:pPr>
            <a:endParaRPr lang="en-US" sz="2400" dirty="0">
              <a:solidFill>
                <a:srgbClr val="002060"/>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r>
              <a:rPr lang="en-US" sz="2400" dirty="0">
                <a:solidFill>
                  <a:srgbClr val="002060"/>
                </a:solidFill>
                <a:latin typeface="Tajawal ExtraBold" panose="00000800000000000000" pitchFamily="2" charset="-78"/>
                <a:cs typeface="Tajawal ExtraBold" panose="00000800000000000000" pitchFamily="2" charset="-78"/>
              </a:rPr>
              <a:t>Researchers must clearly define the geographic area within which their study is conducted and acknowledge any limitations in generalizing the results beyond that specific context.</a:t>
            </a:r>
            <a:endParaRPr lang="en-US" sz="24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algn="ctr"/>
            <a:r>
              <a:rPr lang="en-US" sz="2800" b="1" dirty="0">
                <a:solidFill>
                  <a:srgbClr val="00B0F0"/>
                </a:solidFill>
                <a:latin typeface="Tajawal ExtraBold" panose="00000800000000000000" pitchFamily="2" charset="-78"/>
                <a:cs typeface="Tajawal ExtraBold" panose="00000800000000000000" pitchFamily="2" charset="-78"/>
              </a:rPr>
              <a:t>Spatial Limitations</a:t>
            </a:r>
            <a:r>
              <a:rPr lang="ar-EG" sz="2800" b="1" dirty="0">
                <a:solidFill>
                  <a:srgbClr val="00B0F0"/>
                </a:solidFill>
                <a:latin typeface="Tajawal ExtraBold" panose="00000800000000000000" pitchFamily="2" charset="-78"/>
                <a:cs typeface="Tajawal ExtraBold" panose="00000800000000000000" pitchFamily="2" charset="-78"/>
              </a:rPr>
              <a:t> المحددات المكانية </a:t>
            </a:r>
            <a:endParaRPr lang="en-US" sz="2800" b="1" dirty="0">
              <a:solidFill>
                <a:srgbClr val="00B0F0"/>
              </a:solidFill>
              <a:latin typeface="Tajawal ExtraBold" panose="00000800000000000000" pitchFamily="2" charset="-78"/>
              <a:cs typeface="Tajawal ExtraBold" panose="00000800000000000000" pitchFamily="2" charset="-78"/>
            </a:endParaRP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Tree>
    <p:extLst>
      <p:ext uri="{BB962C8B-B14F-4D97-AF65-F5344CB8AC3E}">
        <p14:creationId xmlns:p14="http://schemas.microsoft.com/office/powerpoint/2010/main" val="25573480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64257" y="1570556"/>
            <a:ext cx="10463486" cy="479517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64258" y="1577355"/>
            <a:ext cx="10463485" cy="4893647"/>
          </a:xfrm>
          <a:prstGeom prst="rect">
            <a:avLst/>
          </a:prstGeom>
          <a:noFill/>
        </p:spPr>
        <p:txBody>
          <a:bodyPr wrap="square" rtlCol="0">
            <a:spAutoFit/>
          </a:bodyPr>
          <a:lstStyle/>
          <a:p>
            <a:pPr marL="457200" indent="-457200" algn="just">
              <a:buFont typeface="Wingdings" panose="05000000000000000000" pitchFamily="2" charset="2"/>
              <a:buChar char="§"/>
            </a:pPr>
            <a:r>
              <a:rPr lang="en-US" sz="2400" dirty="0">
                <a:solidFill>
                  <a:srgbClr val="002060"/>
                </a:solidFill>
                <a:latin typeface="Tajawal ExtraBold" panose="00000800000000000000" pitchFamily="2" charset="-78"/>
                <a:cs typeface="Tajawal ExtraBold" panose="00000800000000000000" pitchFamily="2" charset="-78"/>
              </a:rPr>
              <a:t>Temporal limitations pertain to the time frame during which the research study is conducted. </a:t>
            </a:r>
            <a:endParaRPr lang="ar-EG" sz="2400" dirty="0">
              <a:solidFill>
                <a:srgbClr val="002060"/>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endParaRPr lang="ar-EG" sz="2400" dirty="0">
              <a:solidFill>
                <a:srgbClr val="002060"/>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r>
              <a:rPr lang="en-US" sz="2400" dirty="0">
                <a:solidFill>
                  <a:srgbClr val="002060"/>
                </a:solidFill>
                <a:latin typeface="Tajawal ExtraBold" panose="00000800000000000000" pitchFamily="2" charset="-78"/>
                <a:cs typeface="Tajawal ExtraBold" panose="00000800000000000000" pitchFamily="2" charset="-78"/>
              </a:rPr>
              <a:t>These boundaries define the specific time period over which data is collected and analyzed. </a:t>
            </a:r>
            <a:endParaRPr lang="ar-EG" sz="2400" dirty="0">
              <a:solidFill>
                <a:srgbClr val="002060"/>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endParaRPr lang="ar-EG" sz="2400" dirty="0">
              <a:solidFill>
                <a:srgbClr val="002060"/>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r>
              <a:rPr lang="en-US" sz="2400" dirty="0">
                <a:solidFill>
                  <a:srgbClr val="002060"/>
                </a:solidFill>
                <a:latin typeface="Tajawal ExtraBold" panose="00000800000000000000" pitchFamily="2" charset="-78"/>
                <a:cs typeface="Tajawal ExtraBold" panose="00000800000000000000" pitchFamily="2" charset="-78"/>
              </a:rPr>
              <a:t>In management research, temporal boundaries play a crucial role in determining the relevance and applicability of the findings to the current business environment. </a:t>
            </a:r>
            <a:endParaRPr lang="ar-EG" sz="2400" dirty="0">
              <a:solidFill>
                <a:srgbClr val="002060"/>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endParaRPr lang="ar-EG" sz="2400" dirty="0">
              <a:solidFill>
                <a:srgbClr val="002060"/>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r>
              <a:rPr lang="en-US" sz="2400" dirty="0">
                <a:solidFill>
                  <a:srgbClr val="002060"/>
                </a:solidFill>
                <a:latin typeface="Tajawal ExtraBold" panose="00000800000000000000" pitchFamily="2" charset="-78"/>
                <a:cs typeface="Tajawal ExtraBold" panose="00000800000000000000" pitchFamily="2" charset="-78"/>
              </a:rPr>
              <a:t>It is essential for researchers to justify their choice of time frame and acknowledge any potential impact of changes over time on the study results.</a:t>
            </a:r>
            <a:endParaRPr lang="en-US" sz="24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algn="ctr"/>
            <a:r>
              <a:rPr lang="en-US" sz="2800" b="1" dirty="0">
                <a:solidFill>
                  <a:srgbClr val="00B0F0"/>
                </a:solidFill>
                <a:latin typeface="Tajawal ExtraBold" panose="00000800000000000000" pitchFamily="2" charset="-78"/>
                <a:cs typeface="Tajawal ExtraBold" panose="00000800000000000000" pitchFamily="2" charset="-78"/>
              </a:rPr>
              <a:t>Temporal/ Time Limitations</a:t>
            </a:r>
            <a:r>
              <a:rPr lang="ar-EG" sz="2800" b="1" dirty="0">
                <a:solidFill>
                  <a:srgbClr val="00B0F0"/>
                </a:solidFill>
                <a:latin typeface="Tajawal ExtraBold" panose="00000800000000000000" pitchFamily="2" charset="-78"/>
                <a:cs typeface="Tajawal ExtraBold" panose="00000800000000000000" pitchFamily="2" charset="-78"/>
              </a:rPr>
              <a:t> المحددات الزمنية </a:t>
            </a:r>
            <a:endParaRPr lang="en-US" sz="2800" b="1" dirty="0">
              <a:solidFill>
                <a:srgbClr val="00B0F0"/>
              </a:solidFill>
              <a:latin typeface="Tajawal ExtraBold" panose="00000800000000000000" pitchFamily="2" charset="-78"/>
              <a:cs typeface="Tajawal ExtraBold" panose="00000800000000000000" pitchFamily="2" charset="-78"/>
            </a:endParaRP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Tree>
    <p:extLst>
      <p:ext uri="{BB962C8B-B14F-4D97-AF65-F5344CB8AC3E}">
        <p14:creationId xmlns:p14="http://schemas.microsoft.com/office/powerpoint/2010/main" val="13336656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1923558"/>
            <a:ext cx="8777727" cy="3170099"/>
          </a:xfrm>
          <a:prstGeom prst="rect">
            <a:avLst/>
          </a:prstGeom>
          <a:noFill/>
        </p:spPr>
        <p:txBody>
          <a:bodyPr wrap="square" rtlCol="0">
            <a:spAutoFit/>
          </a:bodyPr>
          <a:lstStyle/>
          <a:p>
            <a:pPr marL="457200" indent="-457200" algn="just">
              <a:buFont typeface="Wingdings" panose="05000000000000000000" pitchFamily="2" charset="2"/>
              <a:buChar char="§"/>
            </a:pPr>
            <a:r>
              <a:rPr lang="en-US" sz="2000" dirty="0">
                <a:solidFill>
                  <a:srgbClr val="002060"/>
                </a:solidFill>
                <a:latin typeface="Tajawal ExtraBold" panose="00000800000000000000" pitchFamily="2" charset="-78"/>
                <a:cs typeface="Tajawal ExtraBold" panose="00000800000000000000" pitchFamily="2" charset="-78"/>
              </a:rPr>
              <a:t>Funding constraints pose a significant research limitation, research studies requiring extensive resources for data collection, analysis, and interpretation. </a:t>
            </a:r>
          </a:p>
          <a:p>
            <a:pPr marL="457200" indent="-457200" algn="just">
              <a:buFont typeface="Wingdings" panose="05000000000000000000" pitchFamily="2" charset="2"/>
              <a:buChar char="§"/>
            </a:pPr>
            <a:endParaRPr lang="en-US" sz="2000" dirty="0">
              <a:solidFill>
                <a:srgbClr val="002060"/>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r>
              <a:rPr lang="en-US" sz="2000" dirty="0">
                <a:solidFill>
                  <a:srgbClr val="002060"/>
                </a:solidFill>
                <a:latin typeface="Tajawal ExtraBold" panose="00000800000000000000" pitchFamily="2" charset="-78"/>
                <a:cs typeface="Tajawal ExtraBold" panose="00000800000000000000" pitchFamily="2" charset="-78"/>
              </a:rPr>
              <a:t>Limited funding can impact the scope of the study, sample size, and the ability to employ advanced research methodologies. </a:t>
            </a:r>
          </a:p>
          <a:p>
            <a:pPr marL="457200" indent="-457200" algn="just">
              <a:buFont typeface="Wingdings" panose="05000000000000000000" pitchFamily="2" charset="2"/>
              <a:buChar char="§"/>
            </a:pPr>
            <a:endParaRPr lang="en-US" sz="2000" dirty="0">
              <a:solidFill>
                <a:srgbClr val="002060"/>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r>
              <a:rPr lang="en-US" sz="2000" dirty="0">
                <a:solidFill>
                  <a:srgbClr val="002060"/>
                </a:solidFill>
                <a:latin typeface="Tajawal ExtraBold" panose="00000800000000000000" pitchFamily="2" charset="-78"/>
                <a:cs typeface="Tajawal ExtraBold" panose="00000800000000000000" pitchFamily="2" charset="-78"/>
              </a:rPr>
              <a:t>A study examining the relationship between workplace wellness programs and employee productivity may be constrained by insufficient funds to implement a comprehensive intervention.</a:t>
            </a:r>
            <a:endParaRPr lang="en-US" sz="20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algn="ctr"/>
            <a:r>
              <a:rPr lang="en-US" sz="2800" b="1" dirty="0">
                <a:solidFill>
                  <a:srgbClr val="00B0F0"/>
                </a:solidFill>
                <a:latin typeface="Tajawal ExtraBold" panose="00000800000000000000" pitchFamily="2" charset="-78"/>
                <a:cs typeface="Tajawal ExtraBold" panose="00000800000000000000" pitchFamily="2" charset="-78"/>
              </a:rPr>
              <a:t>Funding Constraints</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Tree>
    <p:extLst>
      <p:ext uri="{BB962C8B-B14F-4D97-AF65-F5344CB8AC3E}">
        <p14:creationId xmlns:p14="http://schemas.microsoft.com/office/powerpoint/2010/main" val="2868116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4175" r="4175"/>
          <a:stretch/>
        </p:blipFill>
        <p:spPr>
          <a:xfrm>
            <a:off x="0" y="567525"/>
            <a:ext cx="5287617" cy="5300663"/>
          </a:xfrm>
        </p:spPr>
      </p:pic>
      <p:sp>
        <p:nvSpPr>
          <p:cNvPr id="9" name="TextBox 8">
            <a:extLst>
              <a:ext uri="{FF2B5EF4-FFF2-40B4-BE49-F238E27FC236}">
                <a16:creationId xmlns:a16="http://schemas.microsoft.com/office/drawing/2014/main" id="{25760A6C-566F-B7E3-1EEE-CB29F0CF0113}"/>
              </a:ext>
            </a:extLst>
          </p:cNvPr>
          <p:cNvSpPr txBox="1"/>
          <p:nvPr/>
        </p:nvSpPr>
        <p:spPr>
          <a:xfrm>
            <a:off x="5115339" y="3101383"/>
            <a:ext cx="7739268" cy="707886"/>
          </a:xfrm>
          <a:prstGeom prst="rect">
            <a:avLst/>
          </a:prstGeom>
          <a:noFill/>
        </p:spPr>
        <p:txBody>
          <a:bodyPr wrap="square" rtlCol="0">
            <a:spAutoFit/>
          </a:bodyPr>
          <a:lstStyle/>
          <a:p>
            <a:pPr lvl="0" algn="ctr">
              <a:defRPr/>
            </a:pPr>
            <a:r>
              <a:rPr lang="en-US" sz="4000" b="1" dirty="0">
                <a:latin typeface="Tajawal Medium" panose="00000600000000000000" pitchFamily="2" charset="-78"/>
                <a:cs typeface="Tajawal Medium" panose="00000600000000000000" pitchFamily="2" charset="-78"/>
              </a:rPr>
              <a:t>Future Research</a:t>
            </a:r>
          </a:p>
        </p:txBody>
      </p:sp>
      <p:pic>
        <p:nvPicPr>
          <p:cNvPr id="8" name="Picture 7">
            <a:extLst>
              <a:ext uri="{FF2B5EF4-FFF2-40B4-BE49-F238E27FC236}">
                <a16:creationId xmlns:a16="http://schemas.microsoft.com/office/drawing/2014/main" id="{1D4A43BF-8599-405E-86FF-DD1EBFD1C1A2}"/>
              </a:ext>
            </a:extLst>
          </p:cNvPr>
          <p:cNvPicPr>
            <a:picLocks noChangeAspect="1"/>
          </p:cNvPicPr>
          <p:nvPr/>
        </p:nvPicPr>
        <p:blipFill>
          <a:blip r:embed="rId4"/>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1343011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1986980"/>
            <a:ext cx="8777727" cy="3046988"/>
          </a:xfrm>
          <a:prstGeom prst="rect">
            <a:avLst/>
          </a:prstGeom>
          <a:noFill/>
        </p:spPr>
        <p:txBody>
          <a:bodyPr wrap="square" rtlCol="0">
            <a:spAutoFit/>
          </a:bodyPr>
          <a:lstStyle/>
          <a:p>
            <a:pPr marL="457200" indent="-4572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In future studies, researchers can strive to overcome these limitations by carefully planning their research projects, securing necessary resources in advance, and being mindful of their own biases. </a:t>
            </a:r>
          </a:p>
          <a:p>
            <a:pPr marL="457200" indent="-457200" algn="just">
              <a:buFont typeface="Wingdings" panose="05000000000000000000" pitchFamily="2" charset="2"/>
              <a:buChar char="q"/>
            </a:pPr>
            <a:endParaRPr lang="en-US" sz="24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Understanding and addressing research limitations allow researchers to conduct more studies and contribute valuable insights to the field of research.</a:t>
            </a: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algn="ctr"/>
            <a:r>
              <a:rPr lang="en-US" sz="2800" b="1" dirty="0">
                <a:solidFill>
                  <a:srgbClr val="2D3956"/>
                </a:solidFill>
                <a:latin typeface="Tajawal ExtraBold" panose="00000800000000000000" pitchFamily="2" charset="-78"/>
                <a:cs typeface="Tajawal ExtraBold" panose="00000800000000000000" pitchFamily="2" charset="-78"/>
              </a:rPr>
              <a:t>Future Research</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Tree>
    <p:extLst>
      <p:ext uri="{BB962C8B-B14F-4D97-AF65-F5344CB8AC3E}">
        <p14:creationId xmlns:p14="http://schemas.microsoft.com/office/powerpoint/2010/main" val="5105640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4175" r="4175"/>
          <a:stretch/>
        </p:blipFill>
        <p:spPr>
          <a:xfrm>
            <a:off x="0" y="567525"/>
            <a:ext cx="5287617" cy="5300663"/>
          </a:xfrm>
        </p:spPr>
      </p:pic>
      <p:sp>
        <p:nvSpPr>
          <p:cNvPr id="9" name="TextBox 8">
            <a:extLst>
              <a:ext uri="{FF2B5EF4-FFF2-40B4-BE49-F238E27FC236}">
                <a16:creationId xmlns:a16="http://schemas.microsoft.com/office/drawing/2014/main" id="{25760A6C-566F-B7E3-1EEE-CB29F0CF0113}"/>
              </a:ext>
            </a:extLst>
          </p:cNvPr>
          <p:cNvSpPr txBox="1"/>
          <p:nvPr/>
        </p:nvSpPr>
        <p:spPr>
          <a:xfrm>
            <a:off x="5115339" y="3101383"/>
            <a:ext cx="7739268" cy="1200329"/>
          </a:xfrm>
          <a:prstGeom prst="rect">
            <a:avLst/>
          </a:prstGeom>
          <a:noFill/>
        </p:spPr>
        <p:txBody>
          <a:bodyPr wrap="square" rtlCol="0">
            <a:spAutoFit/>
          </a:bodyPr>
          <a:lstStyle/>
          <a:p>
            <a:pPr lvl="0" algn="ctr">
              <a:defRPr/>
            </a:pPr>
            <a:r>
              <a:rPr lang="en-US" sz="3600" b="1" dirty="0">
                <a:latin typeface="Tajawal Medium" panose="00000600000000000000" pitchFamily="2" charset="-78"/>
                <a:cs typeface="Tajawal Medium" panose="00000600000000000000" pitchFamily="2" charset="-78"/>
              </a:rPr>
              <a:t>Research Implications and Recommendations</a:t>
            </a:r>
            <a:endParaRPr kumimoji="0" lang="en-US" sz="36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endParaRPr>
          </a:p>
        </p:txBody>
      </p:sp>
      <p:pic>
        <p:nvPicPr>
          <p:cNvPr id="8" name="Picture 7">
            <a:extLst>
              <a:ext uri="{FF2B5EF4-FFF2-40B4-BE49-F238E27FC236}">
                <a16:creationId xmlns:a16="http://schemas.microsoft.com/office/drawing/2014/main" id="{1D4A43BF-8599-405E-86FF-DD1EBFD1C1A2}"/>
              </a:ext>
            </a:extLst>
          </p:cNvPr>
          <p:cNvPicPr>
            <a:picLocks noChangeAspect="1"/>
          </p:cNvPicPr>
          <p:nvPr/>
        </p:nvPicPr>
        <p:blipFill>
          <a:blip r:embed="rId4"/>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17617861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2169780"/>
            <a:ext cx="8777727" cy="2308324"/>
          </a:xfrm>
          <a:prstGeom prst="rect">
            <a:avLst/>
          </a:prstGeom>
          <a:noFill/>
        </p:spPr>
        <p:txBody>
          <a:bodyPr wrap="square" rtlCol="0">
            <a:spAutoFit/>
          </a:bodyPr>
          <a:lstStyle/>
          <a:p>
            <a:pPr marL="457200" indent="-4572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Discuss the implications of the research findings and propose avenues for future research. </a:t>
            </a:r>
          </a:p>
          <a:p>
            <a:pPr marL="457200" indent="-457200" algn="just">
              <a:buFont typeface="Wingdings" panose="05000000000000000000" pitchFamily="2" charset="2"/>
              <a:buChar char="q"/>
            </a:pPr>
            <a:endParaRPr lang="en-US" sz="24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This forward-thinking approach showcases the broader impact of the study and contributes to the advancement of knowledge in the field.</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Tree>
    <p:extLst>
      <p:ext uri="{BB962C8B-B14F-4D97-AF65-F5344CB8AC3E}">
        <p14:creationId xmlns:p14="http://schemas.microsoft.com/office/powerpoint/2010/main" val="20674701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1954336"/>
            <a:ext cx="8777727" cy="1815882"/>
          </a:xfrm>
          <a:prstGeom prst="rect">
            <a:avLst/>
          </a:prstGeom>
          <a:noFill/>
        </p:spPr>
        <p:txBody>
          <a:bodyPr wrap="square" rtlCol="0">
            <a:spAutoFit/>
          </a:bodyPr>
          <a:lstStyle/>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Concluding the chapter with actionable recommendations adds practical value to the research.</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Tree>
    <p:extLst>
      <p:ext uri="{BB962C8B-B14F-4D97-AF65-F5344CB8AC3E}">
        <p14:creationId xmlns:p14="http://schemas.microsoft.com/office/powerpoint/2010/main" val="21391152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4175" r="4175"/>
          <a:stretch/>
        </p:blipFill>
        <p:spPr>
          <a:xfrm>
            <a:off x="0" y="567525"/>
            <a:ext cx="5287617" cy="5300663"/>
          </a:xfrm>
        </p:spPr>
      </p:pic>
      <p:sp>
        <p:nvSpPr>
          <p:cNvPr id="9" name="TextBox 8">
            <a:extLst>
              <a:ext uri="{FF2B5EF4-FFF2-40B4-BE49-F238E27FC236}">
                <a16:creationId xmlns:a16="http://schemas.microsoft.com/office/drawing/2014/main" id="{25760A6C-566F-B7E3-1EEE-CB29F0CF0113}"/>
              </a:ext>
            </a:extLst>
          </p:cNvPr>
          <p:cNvSpPr txBox="1"/>
          <p:nvPr/>
        </p:nvSpPr>
        <p:spPr>
          <a:xfrm>
            <a:off x="5115339" y="3101383"/>
            <a:ext cx="7739268" cy="769441"/>
          </a:xfrm>
          <a:prstGeom prst="rect">
            <a:avLst/>
          </a:prstGeom>
          <a:noFill/>
        </p:spPr>
        <p:txBody>
          <a:bodyPr wrap="square" rtlCol="0">
            <a:spAutoFit/>
          </a:bodyPr>
          <a:lstStyle/>
          <a:p>
            <a:pPr lvl="0" algn="ctr">
              <a:defRPr/>
            </a:pPr>
            <a:r>
              <a:rPr lang="en-US" sz="4400" b="1" dirty="0">
                <a:latin typeface="Tajawal Medium" panose="00000600000000000000" pitchFamily="2" charset="-78"/>
                <a:cs typeface="Tajawal Medium" panose="00000600000000000000" pitchFamily="2" charset="-78"/>
              </a:rPr>
              <a:t>Research Conclusion</a:t>
            </a:r>
            <a:endParaRPr kumimoji="0" lang="en-US" sz="44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endParaRPr>
          </a:p>
        </p:txBody>
      </p:sp>
      <p:pic>
        <p:nvPicPr>
          <p:cNvPr id="8" name="Picture 7">
            <a:extLst>
              <a:ext uri="{FF2B5EF4-FFF2-40B4-BE49-F238E27FC236}">
                <a16:creationId xmlns:a16="http://schemas.microsoft.com/office/drawing/2014/main" id="{1D4A43BF-8599-405E-86FF-DD1EBFD1C1A2}"/>
              </a:ext>
            </a:extLst>
          </p:cNvPr>
          <p:cNvPicPr>
            <a:picLocks noChangeAspect="1"/>
          </p:cNvPicPr>
          <p:nvPr/>
        </p:nvPicPr>
        <p:blipFill>
          <a:blip r:embed="rId4"/>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31994376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2793049"/>
            <a:ext cx="8777727" cy="1815882"/>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Summarize the key findings and recommendations derived from the research discussion, emphasizing their significance and potential impact.</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algn="ctr"/>
            <a:r>
              <a:rPr lang="en-US" sz="2800" b="1" dirty="0">
                <a:solidFill>
                  <a:srgbClr val="2D3956"/>
                </a:solidFill>
                <a:latin typeface="Tajawal ExtraBold" panose="00000800000000000000" pitchFamily="2" charset="-78"/>
                <a:cs typeface="Tajawal ExtraBold" panose="00000800000000000000" pitchFamily="2" charset="-78"/>
              </a:rPr>
              <a:t>Conclusion</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Tree>
    <p:extLst>
      <p:ext uri="{BB962C8B-B14F-4D97-AF65-F5344CB8AC3E}">
        <p14:creationId xmlns:p14="http://schemas.microsoft.com/office/powerpoint/2010/main" val="41264598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4175" r="4175"/>
          <a:stretch/>
        </p:blipFill>
        <p:spPr>
          <a:xfrm>
            <a:off x="0" y="567525"/>
            <a:ext cx="5287617" cy="5300663"/>
          </a:xfrm>
        </p:spPr>
      </p:pic>
      <p:sp>
        <p:nvSpPr>
          <p:cNvPr id="9" name="TextBox 8">
            <a:extLst>
              <a:ext uri="{FF2B5EF4-FFF2-40B4-BE49-F238E27FC236}">
                <a16:creationId xmlns:a16="http://schemas.microsoft.com/office/drawing/2014/main" id="{25760A6C-566F-B7E3-1EEE-CB29F0CF0113}"/>
              </a:ext>
            </a:extLst>
          </p:cNvPr>
          <p:cNvSpPr txBox="1"/>
          <p:nvPr/>
        </p:nvSpPr>
        <p:spPr>
          <a:xfrm>
            <a:off x="5115339" y="3101383"/>
            <a:ext cx="7739268" cy="769441"/>
          </a:xfrm>
          <a:prstGeom prst="rect">
            <a:avLst/>
          </a:prstGeom>
          <a:noFill/>
        </p:spPr>
        <p:txBody>
          <a:bodyPr wrap="square" rtlCol="0">
            <a:spAutoFit/>
          </a:bodyPr>
          <a:lstStyle/>
          <a:p>
            <a:pPr lvl="0" algn="ctr">
              <a:defRPr/>
            </a:pPr>
            <a:r>
              <a:rPr lang="en-US" sz="4400" b="1" dirty="0">
                <a:latin typeface="Tajawal Medium" panose="00000600000000000000" pitchFamily="2" charset="-78"/>
                <a:cs typeface="Tajawal Medium" panose="00000600000000000000" pitchFamily="2" charset="-78"/>
              </a:rPr>
              <a:t>Abstract</a:t>
            </a:r>
            <a:endParaRPr kumimoji="0" lang="en-US" sz="44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endParaRPr>
          </a:p>
        </p:txBody>
      </p:sp>
      <p:pic>
        <p:nvPicPr>
          <p:cNvPr id="8" name="Picture 7">
            <a:extLst>
              <a:ext uri="{FF2B5EF4-FFF2-40B4-BE49-F238E27FC236}">
                <a16:creationId xmlns:a16="http://schemas.microsoft.com/office/drawing/2014/main" id="{1D4A43BF-8599-405E-86FF-DD1EBFD1C1A2}"/>
              </a:ext>
            </a:extLst>
          </p:cNvPr>
          <p:cNvPicPr>
            <a:picLocks noChangeAspect="1"/>
          </p:cNvPicPr>
          <p:nvPr/>
        </p:nvPicPr>
        <p:blipFill>
          <a:blip r:embed="rId4"/>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31721061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204644" y="110402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5092" y="1190119"/>
            <a:ext cx="10422837" cy="478011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45092" y="1595015"/>
            <a:ext cx="10422837" cy="3970318"/>
          </a:xfrm>
          <a:prstGeom prst="rect">
            <a:avLst/>
          </a:prstGeom>
          <a:noFill/>
        </p:spPr>
        <p:txBody>
          <a:bodyPr wrap="square" rtlCol="0">
            <a:spAutoFit/>
          </a:bodyPr>
          <a:lstStyle/>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An abstract summarizes, usually in one paragraph of 300 words or less, </a:t>
            </a:r>
            <a:r>
              <a:rPr lang="en-US" sz="2800" u="sng" dirty="0">
                <a:solidFill>
                  <a:srgbClr val="2D3956"/>
                </a:solidFill>
                <a:latin typeface="Tajawal ExtraBold" panose="00000800000000000000" pitchFamily="2" charset="-78"/>
                <a:cs typeface="Tajawal ExtraBold" panose="00000800000000000000" pitchFamily="2" charset="-78"/>
              </a:rPr>
              <a:t>the major aspects of the entire paper in a prescribed sequence that includes: </a:t>
            </a:r>
          </a:p>
          <a:p>
            <a:pPr marL="457200" indent="-457200" algn="just">
              <a:buFont typeface="Wingdings" panose="05000000000000000000" pitchFamily="2" charset="2"/>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ü"/>
            </a:pPr>
            <a:r>
              <a:rPr lang="en-US" sz="2800" dirty="0">
                <a:solidFill>
                  <a:srgbClr val="2D3956"/>
                </a:solidFill>
                <a:latin typeface="Tajawal ExtraBold" panose="00000800000000000000" pitchFamily="2" charset="-78"/>
                <a:cs typeface="Tajawal ExtraBold" panose="00000800000000000000" pitchFamily="2" charset="-78"/>
              </a:rPr>
              <a:t>the overall purpose of the study and the research problem(s) you investigated</a:t>
            </a:r>
          </a:p>
          <a:p>
            <a:pPr marL="457200" indent="-457200" algn="just">
              <a:buFont typeface="Wingdings" panose="05000000000000000000" pitchFamily="2" charset="2"/>
              <a:buChar char="ü"/>
            </a:pPr>
            <a:r>
              <a:rPr lang="en-US" sz="2800" dirty="0">
                <a:solidFill>
                  <a:srgbClr val="2D3956"/>
                </a:solidFill>
                <a:latin typeface="Tajawal ExtraBold" panose="00000800000000000000" pitchFamily="2" charset="-78"/>
                <a:cs typeface="Tajawal ExtraBold" panose="00000800000000000000" pitchFamily="2" charset="-78"/>
              </a:rPr>
              <a:t>the basic design of the study</a:t>
            </a:r>
          </a:p>
          <a:p>
            <a:pPr marL="457200" indent="-457200" algn="just">
              <a:buFont typeface="Wingdings" panose="05000000000000000000" pitchFamily="2" charset="2"/>
              <a:buChar char="ü"/>
            </a:pPr>
            <a:r>
              <a:rPr lang="en-US" sz="2800" dirty="0">
                <a:solidFill>
                  <a:srgbClr val="2D3956"/>
                </a:solidFill>
                <a:latin typeface="Tajawal ExtraBold" panose="00000800000000000000" pitchFamily="2" charset="-78"/>
                <a:cs typeface="Tajawal ExtraBold" panose="00000800000000000000" pitchFamily="2" charset="-78"/>
              </a:rPr>
              <a:t>major findings or trends found as a result of your analysis</a:t>
            </a:r>
          </a:p>
          <a:p>
            <a:pPr marL="457200" indent="-457200" algn="just">
              <a:buFont typeface="Wingdings" panose="05000000000000000000" pitchFamily="2" charset="2"/>
              <a:buChar char="ü"/>
            </a:pPr>
            <a:r>
              <a:rPr lang="en-US" sz="2800" dirty="0">
                <a:solidFill>
                  <a:srgbClr val="2D3956"/>
                </a:solidFill>
                <a:latin typeface="Tajawal ExtraBold" panose="00000800000000000000" pitchFamily="2" charset="-78"/>
                <a:cs typeface="Tajawal ExtraBold" panose="00000800000000000000" pitchFamily="2" charset="-78"/>
              </a:rPr>
              <a:t>a brief summary of your interpretations and conclusions</a:t>
            </a:r>
          </a:p>
        </p:txBody>
      </p:sp>
      <p:pic>
        <p:nvPicPr>
          <p:cNvPr id="10" name="Picture 9">
            <a:extLst>
              <a:ext uri="{FF2B5EF4-FFF2-40B4-BE49-F238E27FC236}">
                <a16:creationId xmlns:a16="http://schemas.microsoft.com/office/drawing/2014/main" id="{CEBCBCDB-9DCA-4478-8912-B5FED8DAD193}"/>
              </a:ext>
            </a:extLst>
          </p:cNvPr>
          <p:cNvPicPr>
            <a:picLocks noChangeAspect="1"/>
          </p:cNvPicPr>
          <p:nvPr/>
        </p:nvPicPr>
        <p:blipFill>
          <a:blip r:embed="rId2"/>
          <a:stretch>
            <a:fillRect/>
          </a:stretch>
        </p:blipFill>
        <p:spPr>
          <a:xfrm>
            <a:off x="3147379" y="-124670"/>
            <a:ext cx="8937511" cy="1072989"/>
          </a:xfrm>
          <a:prstGeom prst="rect">
            <a:avLst/>
          </a:prstGeom>
        </p:spPr>
      </p:pic>
    </p:spTree>
    <p:extLst>
      <p:ext uri="{BB962C8B-B14F-4D97-AF65-F5344CB8AC3E}">
        <p14:creationId xmlns:p14="http://schemas.microsoft.com/office/powerpoint/2010/main" val="416876889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204644" y="110402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5092" y="1190119"/>
            <a:ext cx="10422837" cy="478011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45092" y="1595015"/>
            <a:ext cx="10422837" cy="3970318"/>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2D3956"/>
                </a:solidFill>
                <a:latin typeface="Tajawal ExtraBold" panose="00000800000000000000" pitchFamily="2" charset="-78"/>
                <a:cs typeface="Tajawal ExtraBold" panose="00000800000000000000" pitchFamily="2" charset="-78"/>
              </a:rPr>
              <a:t>Writing Style</a:t>
            </a:r>
          </a:p>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Use the active voice when possible, but note that much of your abstract may require passive sentence constructions. Regardless, write your abstract using concise, but complete, sentences. </a:t>
            </a:r>
          </a:p>
          <a:p>
            <a:pPr marL="457200" indent="-457200" algn="just">
              <a:buFont typeface="Wingdings" panose="05000000000000000000" pitchFamily="2" charset="2"/>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Get to the point quickly and always use the past tense because you are reporting on a study that has been completed.</a:t>
            </a:r>
          </a:p>
        </p:txBody>
      </p:sp>
      <p:pic>
        <p:nvPicPr>
          <p:cNvPr id="10" name="Picture 9">
            <a:extLst>
              <a:ext uri="{FF2B5EF4-FFF2-40B4-BE49-F238E27FC236}">
                <a16:creationId xmlns:a16="http://schemas.microsoft.com/office/drawing/2014/main" id="{CEBCBCDB-9DCA-4478-8912-B5FED8DAD193}"/>
              </a:ext>
            </a:extLst>
          </p:cNvPr>
          <p:cNvPicPr>
            <a:picLocks noChangeAspect="1"/>
          </p:cNvPicPr>
          <p:nvPr/>
        </p:nvPicPr>
        <p:blipFill>
          <a:blip r:embed="rId2"/>
          <a:stretch>
            <a:fillRect/>
          </a:stretch>
        </p:blipFill>
        <p:spPr>
          <a:xfrm>
            <a:off x="3147379" y="-124670"/>
            <a:ext cx="8937511" cy="1072989"/>
          </a:xfrm>
          <a:prstGeom prst="rect">
            <a:avLst/>
          </a:prstGeom>
        </p:spPr>
      </p:pic>
    </p:spTree>
    <p:extLst>
      <p:ext uri="{BB962C8B-B14F-4D97-AF65-F5344CB8AC3E}">
        <p14:creationId xmlns:p14="http://schemas.microsoft.com/office/powerpoint/2010/main" val="14355815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204644" y="110402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5092" y="1190119"/>
            <a:ext cx="10422837" cy="478011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45092" y="1365853"/>
            <a:ext cx="10422837" cy="4647426"/>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2D3956"/>
                </a:solidFill>
                <a:latin typeface="Tajawal ExtraBold" panose="00000800000000000000" pitchFamily="2" charset="-78"/>
                <a:cs typeface="Tajawal ExtraBold" panose="00000800000000000000" pitchFamily="2" charset="-78"/>
              </a:rPr>
              <a:t>Formatting</a:t>
            </a:r>
          </a:p>
          <a:p>
            <a:pPr marL="457200" indent="-457200" algn="just">
              <a:buFont typeface="Wingdings" panose="05000000000000000000" pitchFamily="2" charset="2"/>
              <a:buChar char="q"/>
            </a:pPr>
            <a:endParaRPr lang="en-US" sz="2800" b="1"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Abstracts should be formatted as a single paragraph in a block format and with no paragraph indentations. In most cases, the abstract page immediately follows the title page. </a:t>
            </a:r>
          </a:p>
          <a:p>
            <a:pPr marL="457200" indent="-4572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Do not number the page. Rules set forth in writing manual vary but, in general, you should center the word "Abstract" at the top of the page with double spacing between the heading and the abstract. </a:t>
            </a:r>
          </a:p>
          <a:p>
            <a:pPr marL="457200" indent="-4572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The final sentences of an abstract concisely summarize your study’s conclusions, implications, or applications to practice and, if appropriate, can be followed by a statement about the need for additional research revealed from the findings</a:t>
            </a: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10" name="Picture 9">
            <a:extLst>
              <a:ext uri="{FF2B5EF4-FFF2-40B4-BE49-F238E27FC236}">
                <a16:creationId xmlns:a16="http://schemas.microsoft.com/office/drawing/2014/main" id="{CEBCBCDB-9DCA-4478-8912-B5FED8DAD193}"/>
              </a:ext>
            </a:extLst>
          </p:cNvPr>
          <p:cNvPicPr>
            <a:picLocks noChangeAspect="1"/>
          </p:cNvPicPr>
          <p:nvPr/>
        </p:nvPicPr>
        <p:blipFill>
          <a:blip r:embed="rId2"/>
          <a:stretch>
            <a:fillRect/>
          </a:stretch>
        </p:blipFill>
        <p:spPr>
          <a:xfrm>
            <a:off x="3147379" y="-124670"/>
            <a:ext cx="8937511" cy="1072989"/>
          </a:xfrm>
          <a:prstGeom prst="rect">
            <a:avLst/>
          </a:prstGeom>
        </p:spPr>
      </p:pic>
    </p:spTree>
    <p:extLst>
      <p:ext uri="{BB962C8B-B14F-4D97-AF65-F5344CB8AC3E}">
        <p14:creationId xmlns:p14="http://schemas.microsoft.com/office/powerpoint/2010/main" val="188924696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204644" y="110402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5092" y="1190119"/>
            <a:ext cx="10422837" cy="478011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45092" y="1365853"/>
            <a:ext cx="10422837" cy="4647426"/>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2D3956"/>
                </a:solidFill>
                <a:latin typeface="Tajawal ExtraBold" panose="00000800000000000000" pitchFamily="2" charset="-78"/>
                <a:cs typeface="Tajawal ExtraBold" panose="00000800000000000000" pitchFamily="2" charset="-78"/>
              </a:rPr>
              <a:t>Composing Your Abstract</a:t>
            </a:r>
          </a:p>
          <a:p>
            <a:pPr marL="457200" indent="-457200" algn="just">
              <a:buFont typeface="Wingdings" panose="05000000000000000000" pitchFamily="2" charset="2"/>
              <a:buChar char="q"/>
            </a:pPr>
            <a:endParaRPr lang="en-US" sz="2800" b="1"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Although it is the first section of your paper, the abstract should be written last since it will summarize the contents of your entire paper. </a:t>
            </a:r>
          </a:p>
          <a:p>
            <a:pPr marL="457200" indent="-457200" algn="just">
              <a:buFont typeface="Wingdings" panose="05000000000000000000" pitchFamily="2" charset="2"/>
              <a:buChar char="v"/>
            </a:pPr>
            <a:endParaRPr lang="en-US" sz="24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A good strategy to begin composing your abstract is to take whole sentences or key phrases from each section of the paper and put them in a sequence that summarizes the contents. </a:t>
            </a:r>
          </a:p>
          <a:p>
            <a:pPr marL="457200" indent="-457200" algn="just">
              <a:buFont typeface="Wingdings" panose="05000000000000000000" pitchFamily="2" charset="2"/>
              <a:buChar char="v"/>
            </a:pPr>
            <a:endParaRPr lang="en-US" sz="24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Then revise or add connecting phrases or words to make the narrative flow clearly and smoothly. Note that statistical findings should be reported parenthetically [i.e., written in parentheses].</a:t>
            </a:r>
          </a:p>
        </p:txBody>
      </p:sp>
      <p:pic>
        <p:nvPicPr>
          <p:cNvPr id="10" name="Picture 9">
            <a:extLst>
              <a:ext uri="{FF2B5EF4-FFF2-40B4-BE49-F238E27FC236}">
                <a16:creationId xmlns:a16="http://schemas.microsoft.com/office/drawing/2014/main" id="{CEBCBCDB-9DCA-4478-8912-B5FED8DAD193}"/>
              </a:ext>
            </a:extLst>
          </p:cNvPr>
          <p:cNvPicPr>
            <a:picLocks noChangeAspect="1"/>
          </p:cNvPicPr>
          <p:nvPr/>
        </p:nvPicPr>
        <p:blipFill>
          <a:blip r:embed="rId2"/>
          <a:stretch>
            <a:fillRect/>
          </a:stretch>
        </p:blipFill>
        <p:spPr>
          <a:xfrm>
            <a:off x="3147379" y="-124670"/>
            <a:ext cx="8937511" cy="1072989"/>
          </a:xfrm>
          <a:prstGeom prst="rect">
            <a:avLst/>
          </a:prstGeom>
        </p:spPr>
      </p:pic>
    </p:spTree>
    <p:extLst>
      <p:ext uri="{BB962C8B-B14F-4D97-AF65-F5344CB8AC3E}">
        <p14:creationId xmlns:p14="http://schemas.microsoft.com/office/powerpoint/2010/main" val="345290684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204644" y="110402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5091" y="1571418"/>
            <a:ext cx="10422837" cy="371516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45091" y="1659285"/>
            <a:ext cx="10422837" cy="3539430"/>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2D3956"/>
                </a:solidFill>
                <a:latin typeface="Tajawal ExtraBold" panose="00000800000000000000" pitchFamily="2" charset="-78"/>
                <a:cs typeface="Tajawal ExtraBold" panose="00000800000000000000" pitchFamily="2" charset="-78"/>
              </a:rPr>
              <a:t>Composing Your Abstract</a:t>
            </a:r>
          </a:p>
          <a:p>
            <a:pPr marL="457200" indent="-457200" algn="just">
              <a:buFont typeface="Wingdings" panose="05000000000000000000" pitchFamily="2" charset="2"/>
              <a:buChar char="q"/>
            </a:pPr>
            <a:endParaRPr lang="en-US" sz="2800" b="1"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Before handing in your final paper, check to make sure that the information in the abstract completely agrees with what you have written in the paper. </a:t>
            </a:r>
          </a:p>
          <a:p>
            <a:pPr marL="457200" indent="-457200" algn="just">
              <a:buFont typeface="Wingdings" panose="05000000000000000000" pitchFamily="2" charset="2"/>
              <a:buChar char="v"/>
            </a:pPr>
            <a:endParaRPr lang="en-US" sz="24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Think of the abstract as a sequential set of complete sentences describing the most crucial information using the fewest necessary words.</a:t>
            </a:r>
          </a:p>
        </p:txBody>
      </p:sp>
      <p:pic>
        <p:nvPicPr>
          <p:cNvPr id="10" name="Picture 9">
            <a:extLst>
              <a:ext uri="{FF2B5EF4-FFF2-40B4-BE49-F238E27FC236}">
                <a16:creationId xmlns:a16="http://schemas.microsoft.com/office/drawing/2014/main" id="{CEBCBCDB-9DCA-4478-8912-B5FED8DAD193}"/>
              </a:ext>
            </a:extLst>
          </p:cNvPr>
          <p:cNvPicPr>
            <a:picLocks noChangeAspect="1"/>
          </p:cNvPicPr>
          <p:nvPr/>
        </p:nvPicPr>
        <p:blipFill>
          <a:blip r:embed="rId2"/>
          <a:stretch>
            <a:fillRect/>
          </a:stretch>
        </p:blipFill>
        <p:spPr>
          <a:xfrm>
            <a:off x="3147379" y="-124670"/>
            <a:ext cx="8937511" cy="1072989"/>
          </a:xfrm>
          <a:prstGeom prst="rect">
            <a:avLst/>
          </a:prstGeom>
        </p:spPr>
      </p:pic>
    </p:spTree>
    <p:extLst>
      <p:ext uri="{BB962C8B-B14F-4D97-AF65-F5344CB8AC3E}">
        <p14:creationId xmlns:p14="http://schemas.microsoft.com/office/powerpoint/2010/main" val="3751527404"/>
      </p:ext>
    </p:extLst>
  </p:cSld>
  <p:clrMapOvr>
    <a:masterClrMapping/>
  </p:clrMapOvr>
  <mc:AlternateContent xmlns:mc="http://schemas.openxmlformats.org/markup-compatibility/2006" xmlns:p14="http://schemas.microsoft.com/office/powerpoint/2010/main">
    <mc:Choice Requires="p14">
      <p:transition spd="slow" p14:dur="2000" advTm="2347859"/>
    </mc:Choice>
    <mc:Fallback xmlns="">
      <p:transition spd="slow" advTm="2347859"/>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4175" r="4175"/>
          <a:stretch/>
        </p:blipFill>
        <p:spPr>
          <a:xfrm>
            <a:off x="0" y="778668"/>
            <a:ext cx="5314122" cy="5300663"/>
          </a:xfrm>
        </p:spPr>
      </p:pic>
      <p:sp>
        <p:nvSpPr>
          <p:cNvPr id="9" name="TextBox 8">
            <a:extLst>
              <a:ext uri="{FF2B5EF4-FFF2-40B4-BE49-F238E27FC236}">
                <a16:creationId xmlns:a16="http://schemas.microsoft.com/office/drawing/2014/main" id="{25760A6C-566F-B7E3-1EEE-CB29F0CF0113}"/>
              </a:ext>
            </a:extLst>
          </p:cNvPr>
          <p:cNvSpPr txBox="1"/>
          <p:nvPr/>
        </p:nvSpPr>
        <p:spPr>
          <a:xfrm>
            <a:off x="5747581" y="2890390"/>
            <a:ext cx="6444419" cy="1077218"/>
          </a:xfrm>
          <a:prstGeom prst="rect">
            <a:avLst/>
          </a:prstGeom>
          <a:noFill/>
        </p:spPr>
        <p:txBody>
          <a:bodyPr wrap="square" rtlCol="0">
            <a:spAutoFit/>
          </a:bodyPr>
          <a:lstStyle/>
          <a:p>
            <a:pPr lvl="0" algn="ctr">
              <a:defRPr/>
            </a:pPr>
            <a:r>
              <a:rPr lang="en-US" sz="3200" b="1" dirty="0">
                <a:latin typeface="Tajawal Medium" panose="00000600000000000000" pitchFamily="2" charset="-78"/>
                <a:cs typeface="Tajawal Medium" panose="00000600000000000000" pitchFamily="2" charset="-78"/>
              </a:rPr>
              <a:t>The abstract SHOULD NOT contain….</a:t>
            </a:r>
            <a:endParaRPr kumimoji="0" lang="en-US" sz="32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endParaRPr>
          </a:p>
        </p:txBody>
      </p:sp>
      <p:pic>
        <p:nvPicPr>
          <p:cNvPr id="8" name="Picture 7">
            <a:extLst>
              <a:ext uri="{FF2B5EF4-FFF2-40B4-BE49-F238E27FC236}">
                <a16:creationId xmlns:a16="http://schemas.microsoft.com/office/drawing/2014/main" id="{F75C407F-68AE-4E31-A46F-5963716B6C96}"/>
              </a:ext>
            </a:extLst>
          </p:cNvPr>
          <p:cNvPicPr>
            <a:picLocks noChangeAspect="1"/>
          </p:cNvPicPr>
          <p:nvPr/>
        </p:nvPicPr>
        <p:blipFill>
          <a:blip r:embed="rId4"/>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32799752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204644" y="110402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5091" y="1373624"/>
            <a:ext cx="10422837" cy="411075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45091" y="1536173"/>
            <a:ext cx="10422837" cy="3785652"/>
          </a:xfrm>
          <a:prstGeom prst="rect">
            <a:avLst/>
          </a:prstGeom>
          <a:noFill/>
        </p:spPr>
        <p:txBody>
          <a:bodyPr wrap="square" rtlCol="0">
            <a:spAutoFit/>
          </a:bodyPr>
          <a:lstStyle/>
          <a:p>
            <a:pPr marL="342900" indent="-3429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Lengthy background or contextual information</a:t>
            </a:r>
          </a:p>
          <a:p>
            <a:pPr marL="457200" indent="-457200" algn="just">
              <a:buFont typeface="Wingdings" panose="05000000000000000000" pitchFamily="2" charset="2"/>
              <a:buChar char="v"/>
            </a:pPr>
            <a:endParaRPr lang="en-US" sz="24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Redundant phrases, unnecessary adverbs and adjectives, and repetitive information</a:t>
            </a:r>
          </a:p>
          <a:p>
            <a:pPr marL="457200" indent="-457200" algn="just">
              <a:buFont typeface="Wingdings" panose="05000000000000000000" pitchFamily="2" charset="2"/>
              <a:buChar char="v"/>
            </a:pPr>
            <a:endParaRPr lang="en-US" sz="24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Acronyms or abbreviations</a:t>
            </a:r>
          </a:p>
          <a:p>
            <a:pPr marL="457200" indent="-457200" algn="just">
              <a:buFont typeface="Wingdings" panose="05000000000000000000" pitchFamily="2" charset="2"/>
              <a:buChar char="v"/>
            </a:pPr>
            <a:endParaRPr lang="en-US" sz="24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References to other literature [say something like, "current research shows that..." or "studies have indicated..."]</a:t>
            </a:r>
          </a:p>
          <a:p>
            <a:pPr marL="457200" indent="-457200" algn="just">
              <a:buFont typeface="Wingdings" panose="05000000000000000000" pitchFamily="2" charset="2"/>
              <a:buChar char="v"/>
            </a:pPr>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10" name="Picture 9">
            <a:extLst>
              <a:ext uri="{FF2B5EF4-FFF2-40B4-BE49-F238E27FC236}">
                <a16:creationId xmlns:a16="http://schemas.microsoft.com/office/drawing/2014/main" id="{CEBCBCDB-9DCA-4478-8912-B5FED8DAD193}"/>
              </a:ext>
            </a:extLst>
          </p:cNvPr>
          <p:cNvPicPr>
            <a:picLocks noChangeAspect="1"/>
          </p:cNvPicPr>
          <p:nvPr/>
        </p:nvPicPr>
        <p:blipFill>
          <a:blip r:embed="rId2"/>
          <a:stretch>
            <a:fillRect/>
          </a:stretch>
        </p:blipFill>
        <p:spPr>
          <a:xfrm>
            <a:off x="3147379" y="-124670"/>
            <a:ext cx="8937511" cy="1072989"/>
          </a:xfrm>
          <a:prstGeom prst="rect">
            <a:avLst/>
          </a:prstGeom>
        </p:spPr>
      </p:pic>
    </p:spTree>
    <p:extLst>
      <p:ext uri="{BB962C8B-B14F-4D97-AF65-F5344CB8AC3E}">
        <p14:creationId xmlns:p14="http://schemas.microsoft.com/office/powerpoint/2010/main" val="61325783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204644" y="110402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5091" y="1373624"/>
            <a:ext cx="10422837" cy="311886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45091" y="1814831"/>
            <a:ext cx="10422837" cy="2677656"/>
          </a:xfrm>
          <a:prstGeom prst="rect">
            <a:avLst/>
          </a:prstGeom>
          <a:noFill/>
        </p:spPr>
        <p:txBody>
          <a:bodyPr wrap="square" rtlCol="0">
            <a:spAutoFit/>
          </a:bodyPr>
          <a:lstStyle/>
          <a:p>
            <a:pPr marL="342900" indent="-3429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Using ellipticals [i.e., ending with "..."] or incomplete sentences</a:t>
            </a:r>
          </a:p>
          <a:p>
            <a:pPr marL="342900" indent="-342900" algn="just">
              <a:buFont typeface="Wingdings" panose="05000000000000000000" pitchFamily="2" charset="2"/>
              <a:buChar char="v"/>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Jargon or terms that may be confusing to the reader</a:t>
            </a:r>
          </a:p>
          <a:p>
            <a:pPr marL="342900" indent="-342900" algn="just">
              <a:buFont typeface="Wingdings" panose="05000000000000000000" pitchFamily="2" charset="2"/>
              <a:buChar char="v"/>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Citations to other works, and Any sort of image, illustration, figure, or table, or references to them.</a:t>
            </a:r>
          </a:p>
          <a:p>
            <a:pPr marL="457200" indent="-457200" algn="just">
              <a:buFont typeface="Wingdings" panose="05000000000000000000" pitchFamily="2" charset="2"/>
              <a:buChar char="v"/>
            </a:pPr>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10" name="Picture 9">
            <a:extLst>
              <a:ext uri="{FF2B5EF4-FFF2-40B4-BE49-F238E27FC236}">
                <a16:creationId xmlns:a16="http://schemas.microsoft.com/office/drawing/2014/main" id="{CEBCBCDB-9DCA-4478-8912-B5FED8DAD193}"/>
              </a:ext>
            </a:extLst>
          </p:cNvPr>
          <p:cNvPicPr>
            <a:picLocks noChangeAspect="1"/>
          </p:cNvPicPr>
          <p:nvPr/>
        </p:nvPicPr>
        <p:blipFill>
          <a:blip r:embed="rId2"/>
          <a:stretch>
            <a:fillRect/>
          </a:stretch>
        </p:blipFill>
        <p:spPr>
          <a:xfrm>
            <a:off x="3147379" y="-124670"/>
            <a:ext cx="8937511" cy="1072989"/>
          </a:xfrm>
          <a:prstGeom prst="rect">
            <a:avLst/>
          </a:prstGeom>
        </p:spPr>
      </p:pic>
    </p:spTree>
    <p:extLst>
      <p:ext uri="{BB962C8B-B14F-4D97-AF65-F5344CB8AC3E}">
        <p14:creationId xmlns:p14="http://schemas.microsoft.com/office/powerpoint/2010/main" val="118282884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4175" r="4175"/>
          <a:stretch/>
        </p:blipFill>
        <p:spPr>
          <a:xfrm>
            <a:off x="0" y="778668"/>
            <a:ext cx="5314122" cy="5300663"/>
          </a:xfrm>
        </p:spPr>
      </p:pic>
      <p:sp>
        <p:nvSpPr>
          <p:cNvPr id="9" name="TextBox 8">
            <a:extLst>
              <a:ext uri="{FF2B5EF4-FFF2-40B4-BE49-F238E27FC236}">
                <a16:creationId xmlns:a16="http://schemas.microsoft.com/office/drawing/2014/main" id="{25760A6C-566F-B7E3-1EEE-CB29F0CF0113}"/>
              </a:ext>
            </a:extLst>
          </p:cNvPr>
          <p:cNvSpPr txBox="1"/>
          <p:nvPr/>
        </p:nvSpPr>
        <p:spPr>
          <a:xfrm>
            <a:off x="5870713" y="2967563"/>
            <a:ext cx="6444419" cy="1569660"/>
          </a:xfrm>
          <a:prstGeom prst="rect">
            <a:avLst/>
          </a:prstGeom>
          <a:noFill/>
        </p:spPr>
        <p:txBody>
          <a:bodyPr wrap="square" rtlCol="0">
            <a:spAutoFit/>
          </a:bodyPr>
          <a:lstStyle/>
          <a:p>
            <a:pPr lvl="0" algn="ctr">
              <a:defRPr/>
            </a:pPr>
            <a:r>
              <a:rPr lang="en-US" sz="3200" b="1" dirty="0">
                <a:latin typeface="Tajawal Medium" panose="00000600000000000000" pitchFamily="2" charset="-78"/>
                <a:cs typeface="Tajawal Medium" panose="00000600000000000000" pitchFamily="2" charset="-78"/>
              </a:rPr>
              <a:t>Best example for A good Abstract</a:t>
            </a:r>
          </a:p>
          <a:p>
            <a:pPr lvl="0" algn="ctr">
              <a:defRPr/>
            </a:pPr>
            <a:r>
              <a:rPr lang="en-US" sz="3200" b="1" dirty="0">
                <a:latin typeface="Tajawal Medium" panose="00000600000000000000" pitchFamily="2" charset="-78"/>
                <a:cs typeface="Tajawal Medium" panose="00000600000000000000" pitchFamily="2" charset="-78"/>
              </a:rPr>
              <a:t>-Emerald Article</a:t>
            </a:r>
            <a:endParaRPr kumimoji="0" lang="en-US" sz="32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endParaRPr>
          </a:p>
        </p:txBody>
      </p:sp>
      <p:pic>
        <p:nvPicPr>
          <p:cNvPr id="8" name="Picture 7">
            <a:extLst>
              <a:ext uri="{FF2B5EF4-FFF2-40B4-BE49-F238E27FC236}">
                <a16:creationId xmlns:a16="http://schemas.microsoft.com/office/drawing/2014/main" id="{F75C407F-68AE-4E31-A46F-5963716B6C96}"/>
              </a:ext>
            </a:extLst>
          </p:cNvPr>
          <p:cNvPicPr>
            <a:picLocks noChangeAspect="1"/>
          </p:cNvPicPr>
          <p:nvPr/>
        </p:nvPicPr>
        <p:blipFill>
          <a:blip r:embed="rId4"/>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382832709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204644" y="110402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07166" y="916390"/>
            <a:ext cx="10866780" cy="548437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29137" y="1071795"/>
            <a:ext cx="10422837" cy="4708981"/>
          </a:xfrm>
          <a:prstGeom prst="rect">
            <a:avLst/>
          </a:prstGeom>
          <a:noFill/>
        </p:spPr>
        <p:txBody>
          <a:bodyPr wrap="square" rtlCol="0">
            <a:spAutoFit/>
          </a:bodyPr>
          <a:lstStyle/>
          <a:p>
            <a:pPr algn="just"/>
            <a:r>
              <a:rPr lang="en-US" sz="2000" b="1" dirty="0">
                <a:solidFill>
                  <a:srgbClr val="2D3956"/>
                </a:solidFill>
                <a:latin typeface="Tajawal ExtraBold" panose="00000800000000000000" pitchFamily="2" charset="-78"/>
                <a:cs typeface="Tajawal ExtraBold" panose="00000800000000000000" pitchFamily="2" charset="-78"/>
              </a:rPr>
              <a:t>Purpose</a:t>
            </a:r>
          </a:p>
          <a:p>
            <a:pPr algn="just"/>
            <a:r>
              <a:rPr lang="en-US" sz="2000" dirty="0">
                <a:solidFill>
                  <a:srgbClr val="2D3956"/>
                </a:solidFill>
                <a:latin typeface="Tajawal ExtraBold" panose="00000800000000000000" pitchFamily="2" charset="-78"/>
                <a:cs typeface="Tajawal ExtraBold" panose="00000800000000000000" pitchFamily="2" charset="-78"/>
              </a:rPr>
              <a:t>What are the reason(s) for writing the paper or the aims of the research?</a:t>
            </a:r>
          </a:p>
          <a:p>
            <a:pPr algn="just"/>
            <a:r>
              <a:rPr lang="en-US" sz="2000" b="1" dirty="0">
                <a:solidFill>
                  <a:srgbClr val="2D3956"/>
                </a:solidFill>
                <a:latin typeface="Tajawal ExtraBold" panose="00000800000000000000" pitchFamily="2" charset="-78"/>
                <a:cs typeface="Tajawal ExtraBold" panose="00000800000000000000" pitchFamily="2" charset="-78"/>
              </a:rPr>
              <a:t>Design/methodology/approach</a:t>
            </a:r>
          </a:p>
          <a:p>
            <a:pPr algn="just"/>
            <a:r>
              <a:rPr lang="en-US" sz="2000" dirty="0">
                <a:solidFill>
                  <a:srgbClr val="2D3956"/>
                </a:solidFill>
                <a:latin typeface="Tajawal ExtraBold" panose="00000800000000000000" pitchFamily="2" charset="-78"/>
                <a:cs typeface="Tajawal ExtraBold" panose="00000800000000000000" pitchFamily="2" charset="-78"/>
              </a:rPr>
              <a:t>How are the objectives achieved? Include the main method(s) used for the research. What is the</a:t>
            </a:r>
          </a:p>
          <a:p>
            <a:pPr algn="just"/>
            <a:r>
              <a:rPr lang="en-US" sz="2000" dirty="0">
                <a:solidFill>
                  <a:srgbClr val="2D3956"/>
                </a:solidFill>
                <a:latin typeface="Tajawal ExtraBold" panose="00000800000000000000" pitchFamily="2" charset="-78"/>
                <a:cs typeface="Tajawal ExtraBold" panose="00000800000000000000" pitchFamily="2" charset="-78"/>
              </a:rPr>
              <a:t>approach to the topic and what is the theoretical or subject scope of the paper?</a:t>
            </a:r>
          </a:p>
          <a:p>
            <a:pPr algn="just"/>
            <a:r>
              <a:rPr lang="en-US" sz="2000" b="1" dirty="0">
                <a:solidFill>
                  <a:srgbClr val="2D3956"/>
                </a:solidFill>
                <a:latin typeface="Tajawal ExtraBold" panose="00000800000000000000" pitchFamily="2" charset="-78"/>
                <a:cs typeface="Tajawal ExtraBold" panose="00000800000000000000" pitchFamily="2" charset="-78"/>
              </a:rPr>
              <a:t>Findings</a:t>
            </a:r>
          </a:p>
          <a:p>
            <a:pPr algn="just"/>
            <a:r>
              <a:rPr lang="en-US" sz="2000" dirty="0">
                <a:solidFill>
                  <a:srgbClr val="2D3956"/>
                </a:solidFill>
                <a:latin typeface="Tajawal ExtraBold" panose="00000800000000000000" pitchFamily="2" charset="-78"/>
                <a:cs typeface="Tajawal ExtraBold" panose="00000800000000000000" pitchFamily="2" charset="-78"/>
              </a:rPr>
              <a:t>What was found in the course of the work? This will refer to analysis, discussion, or results.</a:t>
            </a:r>
          </a:p>
          <a:p>
            <a:pPr algn="just"/>
            <a:r>
              <a:rPr lang="en-US" sz="2000" b="1" dirty="0">
                <a:solidFill>
                  <a:srgbClr val="2D3956"/>
                </a:solidFill>
                <a:latin typeface="Tajawal ExtraBold" panose="00000800000000000000" pitchFamily="2" charset="-78"/>
                <a:cs typeface="Tajawal ExtraBold" panose="00000800000000000000" pitchFamily="2" charset="-78"/>
              </a:rPr>
              <a:t>Practical implications (if applicable)</a:t>
            </a:r>
          </a:p>
          <a:p>
            <a:pPr algn="just"/>
            <a:r>
              <a:rPr lang="en-US" sz="2000" dirty="0">
                <a:solidFill>
                  <a:srgbClr val="2D3956"/>
                </a:solidFill>
                <a:latin typeface="Tajawal ExtraBold" panose="00000800000000000000" pitchFamily="2" charset="-78"/>
                <a:cs typeface="Tajawal ExtraBold" panose="00000800000000000000" pitchFamily="2" charset="-78"/>
              </a:rPr>
              <a:t>If research is reported on in the paper this section must be completed and should include suggestions</a:t>
            </a:r>
          </a:p>
          <a:p>
            <a:pPr algn="just"/>
            <a:r>
              <a:rPr lang="en-US" sz="2000" b="1" dirty="0">
                <a:solidFill>
                  <a:srgbClr val="2D3956"/>
                </a:solidFill>
                <a:latin typeface="Tajawal ExtraBold" panose="00000800000000000000" pitchFamily="2" charset="-78"/>
                <a:cs typeface="Tajawal ExtraBold" panose="00000800000000000000" pitchFamily="2" charset="-78"/>
              </a:rPr>
              <a:t>Originality/value </a:t>
            </a:r>
            <a:r>
              <a:rPr lang="en-US" sz="2000" dirty="0">
                <a:solidFill>
                  <a:srgbClr val="2D3956"/>
                </a:solidFill>
                <a:latin typeface="Tajawal ExtraBold" panose="00000800000000000000" pitchFamily="2" charset="-78"/>
                <a:cs typeface="Tajawal ExtraBold" panose="00000800000000000000" pitchFamily="2" charset="-78"/>
              </a:rPr>
              <a:t>What is new in the paper? State the value of the paper and to whom. </a:t>
            </a:r>
          </a:p>
          <a:p>
            <a:pPr algn="just"/>
            <a:r>
              <a:rPr lang="en-US" sz="2000" b="1" dirty="0">
                <a:solidFill>
                  <a:srgbClr val="2D3956"/>
                </a:solidFill>
                <a:latin typeface="Tajawal ExtraBold" panose="00000800000000000000" pitchFamily="2" charset="-78"/>
                <a:cs typeface="Tajawal ExtraBold" panose="00000800000000000000" pitchFamily="2" charset="-78"/>
              </a:rPr>
              <a:t>Keywords </a:t>
            </a:r>
            <a:r>
              <a:rPr lang="en-US" sz="2000" dirty="0">
                <a:solidFill>
                  <a:srgbClr val="2D3956"/>
                </a:solidFill>
                <a:latin typeface="Tajawal ExtraBold" panose="00000800000000000000" pitchFamily="2" charset="-78"/>
                <a:cs typeface="Tajawal ExtraBold" panose="00000800000000000000" pitchFamily="2" charset="-78"/>
              </a:rPr>
              <a:t>that are specific, and that reflect what is essential about the paper. Put yourself in the position of someone researching in your field: what would you look for? Consider also whether you can use any of the current "buzzwords".</a:t>
            </a:r>
          </a:p>
        </p:txBody>
      </p:sp>
      <p:pic>
        <p:nvPicPr>
          <p:cNvPr id="10" name="Picture 9">
            <a:extLst>
              <a:ext uri="{FF2B5EF4-FFF2-40B4-BE49-F238E27FC236}">
                <a16:creationId xmlns:a16="http://schemas.microsoft.com/office/drawing/2014/main" id="{CEBCBCDB-9DCA-4478-8912-B5FED8DAD193}"/>
              </a:ext>
            </a:extLst>
          </p:cNvPr>
          <p:cNvPicPr>
            <a:picLocks noChangeAspect="1"/>
          </p:cNvPicPr>
          <p:nvPr/>
        </p:nvPicPr>
        <p:blipFill>
          <a:blip r:embed="rId2"/>
          <a:stretch>
            <a:fillRect/>
          </a:stretch>
        </p:blipFill>
        <p:spPr>
          <a:xfrm>
            <a:off x="3147379" y="-124670"/>
            <a:ext cx="8937511" cy="1072989"/>
          </a:xfrm>
          <a:prstGeom prst="rect">
            <a:avLst/>
          </a:prstGeom>
        </p:spPr>
      </p:pic>
    </p:spTree>
    <p:extLst>
      <p:ext uri="{BB962C8B-B14F-4D97-AF65-F5344CB8AC3E}">
        <p14:creationId xmlns:p14="http://schemas.microsoft.com/office/powerpoint/2010/main" val="149954453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8F92EA6-979B-4853-8842-18A7A81DB455}"/>
              </a:ext>
            </a:extLst>
          </p:cNvPr>
          <p:cNvSpPr>
            <a:spLocks noGrp="1"/>
          </p:cNvSpPr>
          <p:nvPr>
            <p:ph type="sldNum" idx="12"/>
          </p:nvPr>
        </p:nvSpPr>
        <p:spPr/>
        <p:txBody>
          <a:bodyPr/>
          <a:lstStyle/>
          <a:p>
            <a:pPr defTabSz="1219170">
              <a:buClr>
                <a:srgbClr val="000000"/>
              </a:buClr>
              <a:defRPr/>
            </a:pPr>
            <a:fld id="{00000000-1234-1234-1234-123412341234}" type="slidenum">
              <a:rPr lang="en" sz="1600" b="1" kern="0">
                <a:solidFill>
                  <a:srgbClr val="FFFFFF"/>
                </a:solidFill>
                <a:latin typeface="Roboto Condensed"/>
                <a:ea typeface="Roboto Condensed"/>
                <a:sym typeface="Roboto Condensed"/>
              </a:rPr>
              <a:pPr defTabSz="1219170">
                <a:buClr>
                  <a:srgbClr val="000000"/>
                </a:buClr>
                <a:defRPr/>
              </a:pPr>
              <a:t>33</a:t>
            </a:fld>
            <a:endParaRPr lang="en" sz="1600" b="1" kern="0">
              <a:solidFill>
                <a:srgbClr val="FFFFFF"/>
              </a:solidFill>
              <a:latin typeface="Roboto Condensed"/>
              <a:ea typeface="Roboto Condensed"/>
              <a:sym typeface="Roboto Condensed"/>
            </a:endParaRPr>
          </a:p>
        </p:txBody>
      </p:sp>
      <p:sp>
        <p:nvSpPr>
          <p:cNvPr id="3" name="Rectangle 2">
            <a:extLst>
              <a:ext uri="{FF2B5EF4-FFF2-40B4-BE49-F238E27FC236}">
                <a16:creationId xmlns:a16="http://schemas.microsoft.com/office/drawing/2014/main" id="{2F04ECC7-88BF-41AA-9E09-C66A46787617}"/>
              </a:ext>
            </a:extLst>
          </p:cNvPr>
          <p:cNvSpPr/>
          <p:nvPr/>
        </p:nvSpPr>
        <p:spPr>
          <a:xfrm>
            <a:off x="0" y="898675"/>
            <a:ext cx="12140533" cy="6000489"/>
          </a:xfrm>
          <a:prstGeom prst="rect">
            <a:avLst/>
          </a:prstGeom>
        </p:spPr>
        <p:txBody>
          <a:bodyPr wrap="square">
            <a:spAutoFit/>
          </a:bodyPr>
          <a:lstStyle/>
          <a:p>
            <a:pPr algn="just" defTabSz="1219170">
              <a:buClr>
                <a:srgbClr val="000000"/>
              </a:buClr>
              <a:defRPr/>
            </a:pPr>
            <a:r>
              <a:rPr lang="en-US" sz="2133" b="1" kern="0" dirty="0">
                <a:solidFill>
                  <a:srgbClr val="000000"/>
                </a:solidFill>
                <a:latin typeface="Arial"/>
                <a:cs typeface="Arial"/>
                <a:sym typeface="Arial"/>
              </a:rPr>
              <a:t>Purpose</a:t>
            </a:r>
            <a:r>
              <a:rPr lang="en-US" sz="2133" kern="0" dirty="0">
                <a:solidFill>
                  <a:srgbClr val="000000"/>
                </a:solidFill>
                <a:latin typeface="Arial"/>
                <a:cs typeface="Arial"/>
                <a:sym typeface="Arial"/>
              </a:rPr>
              <a:t>: This chapter explores the use of evolutionary and institutionalization models to understand the progression of sustainability in organizations and their contribution to sustainable effectiveness. It describes the evolution of Gap, Inc.’s sustainability approach, its increasingly central role in the organization’s strategy and design, and the methods it is using to institutionalize this critical change. </a:t>
            </a:r>
          </a:p>
          <a:p>
            <a:pPr algn="just" defTabSz="1219170">
              <a:buClr>
                <a:srgbClr val="000000"/>
              </a:buClr>
              <a:defRPr/>
            </a:pPr>
            <a:r>
              <a:rPr lang="en-US" sz="2133" b="1" kern="0" dirty="0">
                <a:solidFill>
                  <a:srgbClr val="000000"/>
                </a:solidFill>
                <a:latin typeface="Arial"/>
                <a:cs typeface="Arial"/>
                <a:sym typeface="Arial"/>
              </a:rPr>
              <a:t>Design:</a:t>
            </a:r>
            <a:r>
              <a:rPr lang="en-US" sz="2133" kern="0" dirty="0">
                <a:solidFill>
                  <a:srgbClr val="000000"/>
                </a:solidFill>
                <a:latin typeface="Arial"/>
                <a:cs typeface="Arial"/>
                <a:sym typeface="Arial"/>
              </a:rPr>
              <a:t> The chapter describes alternative models of sustainability evolution and change institutionalization, and then applies the concepts in those models to understand Gap, Inc.’s sustainability journey. </a:t>
            </a:r>
          </a:p>
          <a:p>
            <a:pPr algn="just" defTabSz="1219170">
              <a:buClr>
                <a:srgbClr val="000000"/>
              </a:buClr>
              <a:defRPr/>
            </a:pPr>
            <a:r>
              <a:rPr lang="en-US" sz="2133" b="1" kern="0" dirty="0">
                <a:solidFill>
                  <a:srgbClr val="000000"/>
                </a:solidFill>
                <a:latin typeface="Arial"/>
                <a:cs typeface="Arial"/>
                <a:sym typeface="Arial"/>
              </a:rPr>
              <a:t>Findings</a:t>
            </a:r>
            <a:r>
              <a:rPr lang="en-US" sz="2133" kern="0" dirty="0">
                <a:solidFill>
                  <a:srgbClr val="000000"/>
                </a:solidFill>
                <a:latin typeface="Arial"/>
                <a:cs typeface="Arial"/>
                <a:sym typeface="Arial"/>
              </a:rPr>
              <a:t>: The models of sustainability evolution and change institutionalization provide different but complimentary views on the extent to which sustainability is embedded in Gap, Inc.’s organization. These models can be a useful tool for assessing progress and recommending actions to increase the institutionalization of sustainability strategies and initiatives. </a:t>
            </a:r>
          </a:p>
          <a:p>
            <a:pPr algn="just" defTabSz="1219170">
              <a:buClr>
                <a:srgbClr val="000000"/>
              </a:buClr>
              <a:defRPr/>
            </a:pPr>
            <a:r>
              <a:rPr lang="en-US" sz="2133" b="1" kern="0" dirty="0">
                <a:solidFill>
                  <a:srgbClr val="000000"/>
                </a:solidFill>
                <a:latin typeface="Arial"/>
                <a:cs typeface="Arial"/>
                <a:sym typeface="Arial"/>
              </a:rPr>
              <a:t>Originality and Value</a:t>
            </a:r>
            <a:r>
              <a:rPr lang="en-US" sz="2133" kern="0" dirty="0">
                <a:solidFill>
                  <a:srgbClr val="000000"/>
                </a:solidFill>
                <a:latin typeface="Arial"/>
                <a:cs typeface="Arial"/>
                <a:sym typeface="Arial"/>
              </a:rPr>
              <a:t>: The findings of this chapter will help senior executives with responsibility for sustainability implementation. In addition to providing indicators for assessment of progress, findings of sustainability’s institutionalization should prove helpful in predicting achievement of sustainable effectiveness. </a:t>
            </a:r>
          </a:p>
          <a:p>
            <a:pPr algn="just" defTabSz="1219170">
              <a:buClr>
                <a:srgbClr val="000000"/>
              </a:buClr>
              <a:defRPr/>
            </a:pPr>
            <a:r>
              <a:rPr lang="en-US" sz="2133" b="1" kern="0" dirty="0">
                <a:solidFill>
                  <a:srgbClr val="000000"/>
                </a:solidFill>
                <a:latin typeface="Arial"/>
                <a:cs typeface="Arial"/>
                <a:sym typeface="Arial"/>
              </a:rPr>
              <a:t>Keywords</a:t>
            </a:r>
            <a:r>
              <a:rPr lang="en-US" sz="2133" kern="0" dirty="0">
                <a:solidFill>
                  <a:srgbClr val="000000"/>
                </a:solidFill>
                <a:latin typeface="Arial"/>
                <a:cs typeface="Arial"/>
                <a:sym typeface="Arial"/>
              </a:rPr>
              <a:t>: Institutionalization, sustainability, collaborative capability, </a:t>
            </a:r>
          </a:p>
          <a:p>
            <a:pPr algn="just" defTabSz="1219170">
              <a:buClr>
                <a:srgbClr val="000000"/>
              </a:buClr>
              <a:defRPr/>
            </a:pPr>
            <a:r>
              <a:rPr lang="en-US" sz="2133" b="1" kern="0" dirty="0">
                <a:solidFill>
                  <a:srgbClr val="000000"/>
                </a:solidFill>
                <a:latin typeface="Arial"/>
                <a:cs typeface="Arial"/>
                <a:sym typeface="Arial"/>
              </a:rPr>
              <a:t>Paper Category</a:t>
            </a:r>
            <a:r>
              <a:rPr lang="en-US" sz="2133" kern="0" dirty="0">
                <a:solidFill>
                  <a:srgbClr val="000000"/>
                </a:solidFill>
                <a:latin typeface="Arial"/>
                <a:cs typeface="Arial"/>
                <a:sym typeface="Arial"/>
              </a:rPr>
              <a:t>: Research paper/Case study</a:t>
            </a:r>
          </a:p>
        </p:txBody>
      </p:sp>
      <p:sp>
        <p:nvSpPr>
          <p:cNvPr id="4" name="Rectangle 3">
            <a:extLst>
              <a:ext uri="{FF2B5EF4-FFF2-40B4-BE49-F238E27FC236}">
                <a16:creationId xmlns:a16="http://schemas.microsoft.com/office/drawing/2014/main" id="{089D5450-BCE9-4CB0-A5DE-4F387FB48738}"/>
              </a:ext>
            </a:extLst>
          </p:cNvPr>
          <p:cNvSpPr/>
          <p:nvPr/>
        </p:nvSpPr>
        <p:spPr>
          <a:xfrm>
            <a:off x="5119862" y="118975"/>
            <a:ext cx="2408032" cy="748988"/>
          </a:xfrm>
          <a:prstGeom prst="rect">
            <a:avLst/>
          </a:prstGeom>
        </p:spPr>
        <p:txBody>
          <a:bodyPr wrap="none">
            <a:spAutoFit/>
          </a:bodyPr>
          <a:lstStyle/>
          <a:p>
            <a:pPr defTabSz="1219170">
              <a:buClr>
                <a:srgbClr val="000000"/>
              </a:buClr>
              <a:defRPr/>
            </a:pPr>
            <a:r>
              <a:rPr lang="en-US" sz="4267" b="1" kern="0" dirty="0">
                <a:solidFill>
                  <a:srgbClr val="FF0000"/>
                </a:solidFill>
                <a:latin typeface="Arial"/>
                <a:ea typeface="Roboto Condensed"/>
                <a:cs typeface="Arial"/>
                <a:sym typeface="Roboto Condensed"/>
              </a:rPr>
              <a:t>Abstract</a:t>
            </a:r>
            <a:endParaRPr lang="en-US" sz="1467" kern="0" dirty="0">
              <a:solidFill>
                <a:srgbClr val="FF0000"/>
              </a:solidFill>
              <a:latin typeface="Arial"/>
              <a:cs typeface="Arial"/>
              <a:sym typeface="Arial"/>
            </a:endParaRPr>
          </a:p>
        </p:txBody>
      </p:sp>
    </p:spTree>
    <p:extLst>
      <p:ext uri="{BB962C8B-B14F-4D97-AF65-F5344CB8AC3E}">
        <p14:creationId xmlns:p14="http://schemas.microsoft.com/office/powerpoint/2010/main" val="171844563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766557"/>
          </a:xfrm>
          <a:prstGeom prst="rect">
            <a:avLst/>
          </a:prstGeom>
        </p:spPr>
        <p:txBody>
          <a:bodyPr wrap="square">
            <a:spAutoFit/>
          </a:bodyPr>
          <a:lstStyle/>
          <a:p>
            <a:pPr lvl="0" algn="ctr">
              <a:lnSpc>
                <a:spcPct val="120000"/>
              </a:lnSpc>
              <a:defRPr/>
            </a:pPr>
            <a:r>
              <a:rPr lang="en-US" sz="4000" b="1" dirty="0">
                <a:solidFill>
                  <a:srgbClr val="000000"/>
                </a:solidFill>
                <a:latin typeface="Times New Roman" panose="02020603050405020304" pitchFamily="18" charset="0"/>
                <a:cs typeface="Times New Roman" panose="02020603050405020304" pitchFamily="18" charset="0"/>
              </a:rPr>
              <a:t>Referencing </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 </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3867220081"/>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24041E-C03F-45AB-B4EE-DBE35D1CAEB6}"/>
              </a:ext>
            </a:extLst>
          </p:cNvPr>
          <p:cNvSpPr>
            <a:spLocks noGrp="1"/>
          </p:cNvSpPr>
          <p:nvPr>
            <p:ph type="title"/>
          </p:nvPr>
        </p:nvSpPr>
        <p:spPr>
          <a:xfrm>
            <a:off x="688135" y="255200"/>
            <a:ext cx="7323200" cy="1021600"/>
          </a:xfrm>
        </p:spPr>
        <p:txBody>
          <a:bodyPr/>
          <a:lstStyle/>
          <a:p>
            <a:pPr algn="ctr"/>
            <a:r>
              <a:rPr lang="en-GB" sz="5333" b="1" dirty="0"/>
              <a:t>Referencing </a:t>
            </a:r>
            <a:endParaRPr lang="en-US" sz="2400" b="1" dirty="0"/>
          </a:p>
        </p:txBody>
      </p:sp>
      <p:sp>
        <p:nvSpPr>
          <p:cNvPr id="3" name="Text Placeholder 2">
            <a:extLst>
              <a:ext uri="{FF2B5EF4-FFF2-40B4-BE49-F238E27FC236}">
                <a16:creationId xmlns:a16="http://schemas.microsoft.com/office/drawing/2014/main" id="{5E34DB65-5C4F-4C53-B1B8-5EA0C53459AE}"/>
              </a:ext>
            </a:extLst>
          </p:cNvPr>
          <p:cNvSpPr>
            <a:spLocks noGrp="1"/>
          </p:cNvSpPr>
          <p:nvPr>
            <p:ph type="body" idx="1"/>
          </p:nvPr>
        </p:nvSpPr>
        <p:spPr>
          <a:xfrm>
            <a:off x="25733" y="1988000"/>
            <a:ext cx="12140533" cy="4194000"/>
          </a:xfrm>
        </p:spPr>
        <p:txBody>
          <a:bodyPr/>
          <a:lstStyle/>
          <a:p>
            <a:pPr marL="426709" indent="-426709" algn="just">
              <a:spcBef>
                <a:spcPts val="933"/>
              </a:spcBef>
              <a:buClr>
                <a:srgbClr val="DA1F28"/>
              </a:buClr>
              <a:buSzPct val="60000"/>
              <a:buFont typeface="Wingdings"/>
              <a:buChar char=""/>
            </a:pPr>
            <a:r>
              <a:rPr lang="en-GB" sz="3600" kern="1200" dirty="0">
                <a:solidFill>
                  <a:prstClr val="black"/>
                </a:solidFill>
                <a:latin typeface="+mn-lt"/>
                <a:ea typeface="+mn-ea"/>
                <a:cs typeface="+mn-cs"/>
              </a:rPr>
              <a:t>A </a:t>
            </a:r>
            <a:r>
              <a:rPr lang="en-GB" sz="3600" b="1" kern="1200" dirty="0">
                <a:solidFill>
                  <a:prstClr val="black"/>
                </a:solidFill>
                <a:latin typeface="+mn-lt"/>
                <a:ea typeface="+mn-ea"/>
                <a:cs typeface="+mn-cs"/>
              </a:rPr>
              <a:t>citation</a:t>
            </a:r>
            <a:r>
              <a:rPr lang="en-GB" sz="3600" kern="1200" dirty="0">
                <a:solidFill>
                  <a:prstClr val="black"/>
                </a:solidFill>
                <a:latin typeface="+mn-lt"/>
                <a:ea typeface="+mn-ea"/>
                <a:cs typeface="+mn-cs"/>
              </a:rPr>
              <a:t> is an acknowledgment of the original source of information or ideas whether reproduced “</a:t>
            </a:r>
            <a:r>
              <a:rPr lang="en-GB" sz="3600" i="1" kern="1200" dirty="0">
                <a:solidFill>
                  <a:prstClr val="black"/>
                </a:solidFill>
                <a:latin typeface="+mn-lt"/>
                <a:ea typeface="+mn-ea"/>
                <a:cs typeface="+mn-cs"/>
              </a:rPr>
              <a:t>exactly”</a:t>
            </a:r>
            <a:r>
              <a:rPr lang="en-GB" sz="3600" kern="1200" dirty="0">
                <a:solidFill>
                  <a:prstClr val="black"/>
                </a:solidFill>
                <a:latin typeface="+mn-lt"/>
                <a:ea typeface="+mn-ea"/>
                <a:cs typeface="+mn-cs"/>
              </a:rPr>
              <a:t>, </a:t>
            </a:r>
            <a:r>
              <a:rPr lang="en-GB" sz="3600" i="1" kern="1200" dirty="0">
                <a:solidFill>
                  <a:prstClr val="black"/>
                </a:solidFill>
                <a:latin typeface="+mn-lt"/>
                <a:ea typeface="+mn-ea"/>
                <a:cs typeface="+mn-cs"/>
              </a:rPr>
              <a:t>paraphrased</a:t>
            </a:r>
            <a:r>
              <a:rPr lang="en-GB" sz="3600" kern="1200" dirty="0">
                <a:solidFill>
                  <a:prstClr val="black"/>
                </a:solidFill>
                <a:latin typeface="+mn-lt"/>
                <a:ea typeface="+mn-ea"/>
                <a:cs typeface="+mn-cs"/>
              </a:rPr>
              <a:t> or </a:t>
            </a:r>
            <a:r>
              <a:rPr lang="en-GB" sz="3600" i="1" kern="1200" dirty="0">
                <a:solidFill>
                  <a:prstClr val="black"/>
                </a:solidFill>
                <a:latin typeface="+mn-lt"/>
                <a:ea typeface="+mn-ea"/>
                <a:cs typeface="+mn-cs"/>
              </a:rPr>
              <a:t>summarized</a:t>
            </a:r>
            <a:r>
              <a:rPr lang="en-GB" sz="3600" kern="1200" dirty="0">
                <a:solidFill>
                  <a:prstClr val="black"/>
                </a:solidFill>
                <a:latin typeface="+mn-lt"/>
                <a:ea typeface="+mn-ea"/>
                <a:cs typeface="+mn-cs"/>
              </a:rPr>
              <a:t>.</a:t>
            </a:r>
          </a:p>
          <a:p>
            <a:pPr marL="426709" indent="-426709" algn="just">
              <a:spcBef>
                <a:spcPts val="933"/>
              </a:spcBef>
              <a:buClr>
                <a:srgbClr val="DA1F28"/>
              </a:buClr>
              <a:buSzPct val="60000"/>
              <a:buFont typeface="Wingdings"/>
              <a:buChar char=""/>
            </a:pPr>
            <a:r>
              <a:rPr lang="en-GB" sz="3600" b="1" kern="1200" dirty="0">
                <a:solidFill>
                  <a:prstClr val="black"/>
                </a:solidFill>
                <a:latin typeface="+mn-lt"/>
                <a:ea typeface="+mn-ea"/>
                <a:cs typeface="+mn-cs"/>
              </a:rPr>
              <a:t>References</a:t>
            </a:r>
            <a:r>
              <a:rPr lang="en-GB" sz="3600" kern="1200" dirty="0">
                <a:solidFill>
                  <a:prstClr val="black"/>
                </a:solidFill>
                <a:latin typeface="+mn-lt"/>
                <a:ea typeface="+mn-ea"/>
                <a:cs typeface="+mn-cs"/>
              </a:rPr>
              <a:t>: a list containing the bibliographic details of the sources cited in the text</a:t>
            </a:r>
          </a:p>
          <a:p>
            <a:pPr marL="426709" indent="-426709" algn="just">
              <a:spcBef>
                <a:spcPts val="933"/>
              </a:spcBef>
              <a:buClr>
                <a:srgbClr val="DA1F28"/>
              </a:buClr>
              <a:buSzPct val="60000"/>
              <a:buFont typeface="Wingdings"/>
              <a:buChar char=""/>
            </a:pPr>
            <a:r>
              <a:rPr lang="en-GB" sz="3600" kern="1200" dirty="0">
                <a:solidFill>
                  <a:prstClr val="black"/>
                </a:solidFill>
                <a:latin typeface="+mn-lt"/>
                <a:ea typeface="+mn-ea"/>
                <a:cs typeface="+mn-cs"/>
              </a:rPr>
              <a:t>You </a:t>
            </a:r>
            <a:r>
              <a:rPr lang="en-GB" sz="3600" b="1" kern="1200" dirty="0">
                <a:solidFill>
                  <a:prstClr val="black"/>
                </a:solidFill>
                <a:latin typeface="+mn-lt"/>
                <a:ea typeface="+mn-ea"/>
                <a:cs typeface="+mn-cs"/>
              </a:rPr>
              <a:t>must</a:t>
            </a:r>
            <a:r>
              <a:rPr lang="en-GB" sz="3600" kern="1200" dirty="0">
                <a:solidFill>
                  <a:prstClr val="black"/>
                </a:solidFill>
                <a:latin typeface="+mn-lt"/>
                <a:ea typeface="+mn-ea"/>
                <a:cs typeface="+mn-cs"/>
              </a:rPr>
              <a:t> follow </a:t>
            </a:r>
            <a:r>
              <a:rPr lang="en-GB" sz="3600" b="1" kern="1200" dirty="0">
                <a:solidFill>
                  <a:prstClr val="black"/>
                </a:solidFill>
                <a:latin typeface="+mn-lt"/>
                <a:ea typeface="+mn-ea"/>
                <a:cs typeface="+mn-cs"/>
              </a:rPr>
              <a:t>one </a:t>
            </a:r>
            <a:r>
              <a:rPr lang="en-GB" sz="3600" kern="1200" dirty="0">
                <a:solidFill>
                  <a:prstClr val="black"/>
                </a:solidFill>
                <a:latin typeface="+mn-lt"/>
                <a:ea typeface="+mn-ea"/>
                <a:cs typeface="+mn-cs"/>
              </a:rPr>
              <a:t>of the standard systems of </a:t>
            </a:r>
            <a:r>
              <a:rPr lang="en-GB" sz="3600" i="1" kern="1200" dirty="0">
                <a:solidFill>
                  <a:prstClr val="black"/>
                </a:solidFill>
                <a:latin typeface="+mn-lt"/>
                <a:ea typeface="+mn-ea"/>
                <a:cs typeface="+mn-cs"/>
              </a:rPr>
              <a:t>referencing</a:t>
            </a:r>
            <a:r>
              <a:rPr lang="en-GB" sz="3600" kern="1200" dirty="0">
                <a:solidFill>
                  <a:prstClr val="black"/>
                </a:solidFill>
                <a:latin typeface="+mn-lt"/>
                <a:ea typeface="+mn-ea"/>
                <a:cs typeface="+mn-cs"/>
              </a:rPr>
              <a:t>. </a:t>
            </a:r>
          </a:p>
          <a:p>
            <a:pPr marL="426709" indent="-426709" algn="just">
              <a:spcBef>
                <a:spcPts val="933"/>
              </a:spcBef>
              <a:buClr>
                <a:srgbClr val="DA1F28"/>
              </a:buClr>
              <a:buSzPct val="60000"/>
              <a:buFont typeface="Wingdings"/>
              <a:buChar char=""/>
            </a:pPr>
            <a:r>
              <a:rPr lang="en-GB" sz="3600" kern="1200" dirty="0">
                <a:solidFill>
                  <a:prstClr val="black"/>
                </a:solidFill>
                <a:latin typeface="+mn-lt"/>
                <a:ea typeface="+mn-ea"/>
                <a:cs typeface="+mn-cs"/>
              </a:rPr>
              <a:t>Use a consistent </a:t>
            </a:r>
            <a:r>
              <a:rPr lang="en-GB" sz="3600" b="1" kern="1200" dirty="0">
                <a:solidFill>
                  <a:prstClr val="black"/>
                </a:solidFill>
                <a:latin typeface="+mn-lt"/>
                <a:ea typeface="+mn-ea"/>
                <a:cs typeface="+mn-cs"/>
              </a:rPr>
              <a:t>referencing style </a:t>
            </a:r>
            <a:r>
              <a:rPr lang="en-GB" sz="3600" kern="1200" dirty="0">
                <a:solidFill>
                  <a:prstClr val="black"/>
                </a:solidFill>
                <a:latin typeface="+mn-lt"/>
                <a:ea typeface="+mn-ea"/>
                <a:cs typeface="+mn-cs"/>
              </a:rPr>
              <a:t>and </a:t>
            </a:r>
            <a:r>
              <a:rPr lang="en-GB" sz="3600" b="1" kern="1200" dirty="0">
                <a:solidFill>
                  <a:prstClr val="black"/>
                </a:solidFill>
                <a:latin typeface="+mn-lt"/>
                <a:ea typeface="+mn-ea"/>
                <a:cs typeface="+mn-cs"/>
              </a:rPr>
              <a:t>in-text citation</a:t>
            </a:r>
            <a:r>
              <a:rPr lang="en-GB" sz="3600" kern="1200" dirty="0">
                <a:solidFill>
                  <a:prstClr val="black"/>
                </a:solidFill>
                <a:latin typeface="+mn-lt"/>
                <a:ea typeface="+mn-ea"/>
                <a:cs typeface="+mn-cs"/>
              </a:rPr>
              <a:t>.</a:t>
            </a:r>
          </a:p>
          <a:p>
            <a:pPr marL="426709" indent="-426709" algn="just">
              <a:spcBef>
                <a:spcPts val="933"/>
              </a:spcBef>
              <a:buClr>
                <a:srgbClr val="DA1F28"/>
              </a:buClr>
              <a:buSzPct val="60000"/>
              <a:buFont typeface="Wingdings"/>
              <a:buChar char=""/>
            </a:pPr>
            <a:r>
              <a:rPr lang="en-GB" sz="3600" kern="1200" dirty="0">
                <a:solidFill>
                  <a:prstClr val="black"/>
                </a:solidFill>
                <a:latin typeface="+mn-lt"/>
                <a:ea typeface="+mn-ea"/>
                <a:cs typeface="+mn-cs"/>
              </a:rPr>
              <a:t>Use </a:t>
            </a:r>
            <a:r>
              <a:rPr lang="en-GB" sz="3600" b="1" kern="1200" dirty="0">
                <a:solidFill>
                  <a:prstClr val="black"/>
                </a:solidFill>
                <a:latin typeface="+mn-lt"/>
                <a:ea typeface="+mn-ea"/>
                <a:cs typeface="+mn-cs"/>
              </a:rPr>
              <a:t>Google scholar </a:t>
            </a:r>
            <a:r>
              <a:rPr lang="en-GB" sz="3600" kern="1200" dirty="0">
                <a:solidFill>
                  <a:prstClr val="black"/>
                </a:solidFill>
                <a:latin typeface="+mn-lt"/>
                <a:ea typeface="+mn-ea"/>
                <a:cs typeface="+mn-cs"/>
              </a:rPr>
              <a:t>referencing tool but modify in it any missing parts after reviewing it.</a:t>
            </a:r>
            <a:endParaRPr lang="en-GB" sz="3600" b="1" kern="1200" dirty="0">
              <a:solidFill>
                <a:prstClr val="black"/>
              </a:solidFill>
              <a:latin typeface="+mn-lt"/>
              <a:ea typeface="+mn-ea"/>
              <a:cs typeface="+mn-cs"/>
            </a:endParaRPr>
          </a:p>
          <a:p>
            <a:endParaRPr lang="en-US" sz="3600" dirty="0"/>
          </a:p>
        </p:txBody>
      </p:sp>
      <p:sp>
        <p:nvSpPr>
          <p:cNvPr id="4" name="Slide Number Placeholder 3">
            <a:extLst>
              <a:ext uri="{FF2B5EF4-FFF2-40B4-BE49-F238E27FC236}">
                <a16:creationId xmlns:a16="http://schemas.microsoft.com/office/drawing/2014/main" id="{2C195EE8-44DB-4D21-A4C5-78BF3E09C7D1}"/>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5B0C7DCD-58EC-4F9C-B2CB-8C6299CB60CD}"/>
              </a:ext>
            </a:extLst>
          </p:cNvPr>
          <p:cNvPicPr>
            <a:picLocks noChangeAspect="1"/>
          </p:cNvPicPr>
          <p:nvPr/>
        </p:nvPicPr>
        <p:blipFill>
          <a:blip r:embed="rId2"/>
          <a:stretch>
            <a:fillRect/>
          </a:stretch>
        </p:blipFill>
        <p:spPr>
          <a:xfrm>
            <a:off x="2935344" y="-191391"/>
            <a:ext cx="8937511" cy="1072989"/>
          </a:xfrm>
          <a:prstGeom prst="rect">
            <a:avLst/>
          </a:prstGeom>
        </p:spPr>
      </p:pic>
    </p:spTree>
    <p:extLst>
      <p:ext uri="{BB962C8B-B14F-4D97-AF65-F5344CB8AC3E}">
        <p14:creationId xmlns:p14="http://schemas.microsoft.com/office/powerpoint/2010/main" val="205749092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4175" r="4175"/>
          <a:stretch/>
        </p:blipFill>
        <p:spPr>
          <a:xfrm>
            <a:off x="0" y="778668"/>
            <a:ext cx="4969565" cy="5300663"/>
          </a:xfrm>
        </p:spPr>
      </p:pic>
      <p:sp>
        <p:nvSpPr>
          <p:cNvPr id="9" name="TextBox 8">
            <a:extLst>
              <a:ext uri="{FF2B5EF4-FFF2-40B4-BE49-F238E27FC236}">
                <a16:creationId xmlns:a16="http://schemas.microsoft.com/office/drawing/2014/main" id="{25760A6C-566F-B7E3-1EEE-CB29F0CF0113}"/>
              </a:ext>
            </a:extLst>
          </p:cNvPr>
          <p:cNvSpPr txBox="1"/>
          <p:nvPr/>
        </p:nvSpPr>
        <p:spPr>
          <a:xfrm>
            <a:off x="4602102" y="2705724"/>
            <a:ext cx="8057319"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APA References Style</a:t>
            </a:r>
          </a:p>
        </p:txBody>
      </p:sp>
      <p:pic>
        <p:nvPicPr>
          <p:cNvPr id="8" name="Picture 7">
            <a:extLst>
              <a:ext uri="{FF2B5EF4-FFF2-40B4-BE49-F238E27FC236}">
                <a16:creationId xmlns:a16="http://schemas.microsoft.com/office/drawing/2014/main" id="{DCEC15DD-62A8-440C-8C3B-384460F32458}"/>
              </a:ext>
            </a:extLst>
          </p:cNvPr>
          <p:cNvPicPr>
            <a:picLocks noChangeAspect="1"/>
          </p:cNvPicPr>
          <p:nvPr/>
        </p:nvPicPr>
        <p:blipFill>
          <a:blip r:embed="rId4"/>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75280539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E3F112-57FB-44FE-821B-2B5E1A50E761}"/>
              </a:ext>
            </a:extLst>
          </p:cNvPr>
          <p:cNvSpPr>
            <a:spLocks noGrp="1"/>
          </p:cNvSpPr>
          <p:nvPr>
            <p:ph type="title"/>
          </p:nvPr>
        </p:nvSpPr>
        <p:spPr/>
        <p:txBody>
          <a:bodyPr/>
          <a:lstStyle/>
          <a:p>
            <a:pPr algn="ctr"/>
            <a:r>
              <a:rPr lang="en-GB" sz="4800" b="1" dirty="0">
                <a:latin typeface="Tw Cen MT"/>
              </a:rPr>
              <a:t>APA Referencing Style </a:t>
            </a:r>
            <a:endParaRPr lang="en-US" sz="3200" b="1" dirty="0"/>
          </a:p>
        </p:txBody>
      </p:sp>
      <p:sp>
        <p:nvSpPr>
          <p:cNvPr id="3" name="Text Placeholder 2">
            <a:extLst>
              <a:ext uri="{FF2B5EF4-FFF2-40B4-BE49-F238E27FC236}">
                <a16:creationId xmlns:a16="http://schemas.microsoft.com/office/drawing/2014/main" id="{CFE05FC3-9195-441A-ADAE-59C497BF9901}"/>
              </a:ext>
            </a:extLst>
          </p:cNvPr>
          <p:cNvSpPr>
            <a:spLocks noGrp="1"/>
          </p:cNvSpPr>
          <p:nvPr>
            <p:ph type="body" idx="1"/>
          </p:nvPr>
        </p:nvSpPr>
        <p:spPr>
          <a:xfrm>
            <a:off x="146893" y="1733320"/>
            <a:ext cx="11993641" cy="4869480"/>
          </a:xfrm>
        </p:spPr>
        <p:txBody>
          <a:bodyPr/>
          <a:lstStyle/>
          <a:p>
            <a:pPr algn="just"/>
            <a:r>
              <a:rPr lang="en-US" dirty="0">
                <a:solidFill>
                  <a:srgbClr val="333333"/>
                </a:solidFill>
                <a:latin typeface="+mn-lt"/>
              </a:rPr>
              <a:t>APA is an 'author/date' system, so your </a:t>
            </a:r>
            <a:r>
              <a:rPr lang="en-US" dirty="0">
                <a:solidFill>
                  <a:srgbClr val="FF0000"/>
                </a:solidFill>
                <a:latin typeface="+mn-lt"/>
              </a:rPr>
              <a:t>in-text reference </a:t>
            </a:r>
            <a:r>
              <a:rPr lang="en-US" dirty="0">
                <a:solidFill>
                  <a:srgbClr val="333333"/>
                </a:solidFill>
                <a:latin typeface="+mn-lt"/>
              </a:rPr>
              <a:t>for all formats (book, journal article, web document) consists of the author(s) surname and year of publication.</a:t>
            </a:r>
          </a:p>
          <a:p>
            <a:pPr algn="just"/>
            <a:r>
              <a:rPr lang="en-US" dirty="0">
                <a:solidFill>
                  <a:srgbClr val="333333"/>
                </a:solidFill>
                <a:latin typeface="+mn-lt"/>
              </a:rPr>
              <a:t>The basics of an in-text reference in APA:</a:t>
            </a:r>
          </a:p>
          <a:p>
            <a:pPr algn="just">
              <a:buFont typeface="Arial" panose="020B0604020202020204" pitchFamily="34" charset="0"/>
              <a:buChar char="•"/>
            </a:pPr>
            <a:r>
              <a:rPr lang="en-US" dirty="0">
                <a:solidFill>
                  <a:srgbClr val="333333"/>
                </a:solidFill>
                <a:latin typeface="+mn-lt"/>
              </a:rPr>
              <a:t>Include author or authors and year of publication.</a:t>
            </a:r>
          </a:p>
          <a:p>
            <a:pPr algn="just">
              <a:buFont typeface="Arial" panose="020B0604020202020204" pitchFamily="34" charset="0"/>
              <a:buChar char="•"/>
            </a:pPr>
            <a:r>
              <a:rPr lang="en-US" dirty="0">
                <a:solidFill>
                  <a:srgbClr val="333333"/>
                </a:solidFill>
                <a:latin typeface="+mn-lt"/>
              </a:rPr>
              <a:t>Use round brackets.</a:t>
            </a:r>
          </a:p>
          <a:p>
            <a:pPr algn="just"/>
            <a:r>
              <a:rPr lang="en-US" dirty="0">
                <a:solidFill>
                  <a:srgbClr val="333333"/>
                </a:solidFill>
                <a:latin typeface="+mn-lt"/>
              </a:rPr>
              <a:t>Example: (Smith &amp; Bruce, 2018)</a:t>
            </a:r>
          </a:p>
          <a:p>
            <a:endParaRPr lang="en-US" dirty="0"/>
          </a:p>
        </p:txBody>
      </p:sp>
      <p:sp>
        <p:nvSpPr>
          <p:cNvPr id="4" name="Slide Number Placeholder 3">
            <a:extLst>
              <a:ext uri="{FF2B5EF4-FFF2-40B4-BE49-F238E27FC236}">
                <a16:creationId xmlns:a16="http://schemas.microsoft.com/office/drawing/2014/main" id="{551E111A-FAA1-4356-8313-B0716A16E39F}"/>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8C5ECA4B-97CE-4806-8B62-C69643536FAD}"/>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334239098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843F47D-D5F8-47BE-9EA6-3AFDAA662B41}"/>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1026" name="Picture 2">
            <a:extLst>
              <a:ext uri="{FF2B5EF4-FFF2-40B4-BE49-F238E27FC236}">
                <a16:creationId xmlns:a16="http://schemas.microsoft.com/office/drawing/2014/main" id="{5713868C-44CB-4735-933D-A5DE2907F82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8862" y="958773"/>
            <a:ext cx="11193137" cy="5223227"/>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CFEE899A-E912-CAD2-0627-FB7BAD575B8D}"/>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6775110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FF52DD-717A-4056-88FE-8D144B977484}"/>
              </a:ext>
            </a:extLst>
          </p:cNvPr>
          <p:cNvSpPr>
            <a:spLocks noGrp="1"/>
          </p:cNvSpPr>
          <p:nvPr>
            <p:ph type="title"/>
          </p:nvPr>
        </p:nvSpPr>
        <p:spPr>
          <a:xfrm>
            <a:off x="821295" y="582191"/>
            <a:ext cx="7323200" cy="1021600"/>
          </a:xfrm>
        </p:spPr>
        <p:txBody>
          <a:bodyPr/>
          <a:lstStyle/>
          <a:p>
            <a:pPr algn="ctr"/>
            <a:r>
              <a:rPr lang="en-GB" sz="4800" b="1" dirty="0">
                <a:latin typeface="Tw Cen MT"/>
              </a:rPr>
              <a:t>APA Referencing Style </a:t>
            </a:r>
            <a:endParaRPr lang="en-US" sz="4800" b="1" dirty="0">
              <a:latin typeface="Tw Cen MT"/>
            </a:endParaRPr>
          </a:p>
        </p:txBody>
      </p:sp>
      <p:sp>
        <p:nvSpPr>
          <p:cNvPr id="3" name="Text Placeholder 2">
            <a:extLst>
              <a:ext uri="{FF2B5EF4-FFF2-40B4-BE49-F238E27FC236}">
                <a16:creationId xmlns:a16="http://schemas.microsoft.com/office/drawing/2014/main" id="{05A60ABF-8C78-409B-BEFF-E3B22F980709}"/>
              </a:ext>
            </a:extLst>
          </p:cNvPr>
          <p:cNvSpPr>
            <a:spLocks noGrp="1"/>
          </p:cNvSpPr>
          <p:nvPr>
            <p:ph type="body" idx="1"/>
          </p:nvPr>
        </p:nvSpPr>
        <p:spPr>
          <a:xfrm>
            <a:off x="0" y="2198400"/>
            <a:ext cx="11832061" cy="4194000"/>
          </a:xfrm>
        </p:spPr>
        <p:txBody>
          <a:bodyPr/>
          <a:lstStyle/>
          <a:p>
            <a:pPr algn="just"/>
            <a:r>
              <a:rPr lang="en-US" dirty="0">
                <a:solidFill>
                  <a:srgbClr val="333333"/>
                </a:solidFill>
                <a:latin typeface="+mn-lt"/>
              </a:rPr>
              <a:t>If you quote directly from an author you need to include the page or paragraph number of the quote in your in-text reference. See the 'Quotes' section below for more advice on adding quotes into your work.</a:t>
            </a:r>
          </a:p>
          <a:p>
            <a:pPr algn="just">
              <a:buFont typeface="Arial" panose="020B0604020202020204" pitchFamily="34" charset="0"/>
              <a:buChar char="•"/>
            </a:pPr>
            <a:r>
              <a:rPr lang="en-US" dirty="0">
                <a:solidFill>
                  <a:srgbClr val="333333"/>
                </a:solidFill>
                <a:latin typeface="+mn-lt"/>
              </a:rPr>
              <a:t>Include author or authors, year of publication and page or paragraph number of your quote.</a:t>
            </a:r>
          </a:p>
          <a:p>
            <a:pPr algn="just">
              <a:buFont typeface="Arial" panose="020B0604020202020204" pitchFamily="34" charset="0"/>
              <a:buChar char="•"/>
            </a:pPr>
            <a:r>
              <a:rPr lang="en-US" dirty="0">
                <a:solidFill>
                  <a:srgbClr val="333333"/>
                </a:solidFill>
                <a:latin typeface="+mn-lt"/>
              </a:rPr>
              <a:t>Use round brackets.</a:t>
            </a:r>
          </a:p>
          <a:p>
            <a:pPr algn="just"/>
            <a:r>
              <a:rPr lang="en-US" dirty="0">
                <a:solidFill>
                  <a:srgbClr val="333333"/>
                </a:solidFill>
                <a:latin typeface="+mn-lt"/>
              </a:rPr>
              <a:t>Example: (Smith &amp; Bruce, 2018, pp. 25-26)</a:t>
            </a:r>
          </a:p>
          <a:p>
            <a:endParaRPr lang="en-US" dirty="0"/>
          </a:p>
        </p:txBody>
      </p:sp>
      <p:sp>
        <p:nvSpPr>
          <p:cNvPr id="4" name="Slide Number Placeholder 3">
            <a:extLst>
              <a:ext uri="{FF2B5EF4-FFF2-40B4-BE49-F238E27FC236}">
                <a16:creationId xmlns:a16="http://schemas.microsoft.com/office/drawing/2014/main" id="{6CA8EFF1-42FF-41E5-900B-C8ABD9837DD7}"/>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00C00B45-7615-47A0-84E1-FE4A39A140CF}"/>
              </a:ext>
            </a:extLst>
          </p:cNvPr>
          <p:cNvPicPr>
            <a:picLocks noChangeAspect="1"/>
          </p:cNvPicPr>
          <p:nvPr/>
        </p:nvPicPr>
        <p:blipFill>
          <a:blip r:embed="rId2"/>
          <a:stretch>
            <a:fillRect/>
          </a:stretch>
        </p:blipFill>
        <p:spPr>
          <a:xfrm>
            <a:off x="2935344" y="44283"/>
            <a:ext cx="8937511" cy="1072989"/>
          </a:xfrm>
          <a:prstGeom prst="rect">
            <a:avLst/>
          </a:prstGeom>
        </p:spPr>
      </p:pic>
    </p:spTree>
    <p:extLst>
      <p:ext uri="{BB962C8B-B14F-4D97-AF65-F5344CB8AC3E}">
        <p14:creationId xmlns:p14="http://schemas.microsoft.com/office/powerpoint/2010/main" val="66915170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2E2DD18-FF9D-4D30-9B2A-C85D53C97B08}"/>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2050" name="Picture 2">
            <a:extLst>
              <a:ext uri="{FF2B5EF4-FFF2-40B4-BE49-F238E27FC236}">
                <a16:creationId xmlns:a16="http://schemas.microsoft.com/office/drawing/2014/main" id="{8B2DA01B-C213-4F9D-9E7D-C07928B8059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120" y="910728"/>
            <a:ext cx="11626413" cy="552312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53A1E26B-7941-E22C-EF3A-B0C0106F1BAE}"/>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90125558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3150A3-8296-4BEB-8BC1-85DAA74F55CB}"/>
              </a:ext>
            </a:extLst>
          </p:cNvPr>
          <p:cNvSpPr>
            <a:spLocks noGrp="1"/>
          </p:cNvSpPr>
          <p:nvPr>
            <p:ph type="title"/>
          </p:nvPr>
        </p:nvSpPr>
        <p:spPr>
          <a:xfrm>
            <a:off x="499432" y="1217361"/>
            <a:ext cx="7880091" cy="736296"/>
          </a:xfrm>
        </p:spPr>
        <p:txBody>
          <a:bodyPr/>
          <a:lstStyle/>
          <a:p>
            <a:pPr algn="ctr"/>
            <a:r>
              <a:rPr lang="en-US" sz="3733" b="1" dirty="0"/>
              <a:t>APA style in The Reference List</a:t>
            </a:r>
            <a:br>
              <a:rPr lang="en-US" sz="3733" b="1" dirty="0"/>
            </a:br>
            <a:br>
              <a:rPr lang="en-US" sz="3733" b="1" dirty="0"/>
            </a:br>
            <a:endParaRPr lang="en-US" sz="3733" b="1" dirty="0"/>
          </a:p>
        </p:txBody>
      </p:sp>
      <p:sp>
        <p:nvSpPr>
          <p:cNvPr id="3" name="Text Placeholder 2">
            <a:extLst>
              <a:ext uri="{FF2B5EF4-FFF2-40B4-BE49-F238E27FC236}">
                <a16:creationId xmlns:a16="http://schemas.microsoft.com/office/drawing/2014/main" id="{2E6DEC3A-345E-47CA-92F5-AA966A2123D1}"/>
              </a:ext>
            </a:extLst>
          </p:cNvPr>
          <p:cNvSpPr>
            <a:spLocks noGrp="1"/>
          </p:cNvSpPr>
          <p:nvPr>
            <p:ph type="body" idx="1"/>
          </p:nvPr>
        </p:nvSpPr>
        <p:spPr>
          <a:xfrm>
            <a:off x="146891" y="1769800"/>
            <a:ext cx="12045108" cy="4194000"/>
          </a:xfrm>
        </p:spPr>
        <p:txBody>
          <a:bodyPr/>
          <a:lstStyle/>
          <a:p>
            <a:pPr algn="just"/>
            <a:r>
              <a:rPr lang="en-US" dirty="0">
                <a:solidFill>
                  <a:srgbClr val="333333"/>
                </a:solidFill>
                <a:latin typeface="Helvetica Neue"/>
              </a:rPr>
              <a:t>All in-text references should be listed in the reference list at the end of your document. </a:t>
            </a:r>
          </a:p>
          <a:p>
            <a:pPr algn="just"/>
            <a:r>
              <a:rPr lang="en-US" dirty="0">
                <a:solidFill>
                  <a:srgbClr val="333333"/>
                </a:solidFill>
                <a:latin typeface="Helvetica Neue"/>
              </a:rPr>
              <a:t>The purpose of the reference list entry is to contain all the information that a reader of your work needs to follow-up on your sources. </a:t>
            </a:r>
          </a:p>
          <a:p>
            <a:pPr algn="just"/>
            <a:r>
              <a:rPr lang="en-US" dirty="0">
                <a:solidFill>
                  <a:srgbClr val="333333"/>
                </a:solidFill>
                <a:latin typeface="Helvetica Neue"/>
              </a:rPr>
              <a:t>An important principle in referencing is to be </a:t>
            </a:r>
            <a:r>
              <a:rPr lang="en-US" b="1" dirty="0">
                <a:solidFill>
                  <a:srgbClr val="C00000"/>
                </a:solidFill>
                <a:latin typeface="Helvetica Neue"/>
              </a:rPr>
              <a:t>consistent</a:t>
            </a:r>
            <a:r>
              <a:rPr lang="en-US" dirty="0">
                <a:solidFill>
                  <a:srgbClr val="333333"/>
                </a:solidFill>
                <a:latin typeface="Helvetica Neue"/>
              </a:rPr>
              <a:t>.</a:t>
            </a:r>
          </a:p>
          <a:p>
            <a:endParaRPr lang="en-US" dirty="0"/>
          </a:p>
        </p:txBody>
      </p:sp>
      <p:sp>
        <p:nvSpPr>
          <p:cNvPr id="4" name="Slide Number Placeholder 3">
            <a:extLst>
              <a:ext uri="{FF2B5EF4-FFF2-40B4-BE49-F238E27FC236}">
                <a16:creationId xmlns:a16="http://schemas.microsoft.com/office/drawing/2014/main" id="{E2F821B4-7DFB-4329-A1D1-CA8E3CE9A05B}"/>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0471B8C3-CAC9-4FBB-BF72-270AD71B5A19}"/>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52209765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55D73E-0B7A-4D64-ADC1-C801AFBB033C}"/>
              </a:ext>
            </a:extLst>
          </p:cNvPr>
          <p:cNvSpPr>
            <a:spLocks noGrp="1"/>
          </p:cNvSpPr>
          <p:nvPr>
            <p:ph type="title"/>
          </p:nvPr>
        </p:nvSpPr>
        <p:spPr>
          <a:xfrm>
            <a:off x="514120" y="1008176"/>
            <a:ext cx="8012293" cy="1021600"/>
          </a:xfrm>
        </p:spPr>
        <p:txBody>
          <a:bodyPr/>
          <a:lstStyle/>
          <a:p>
            <a:r>
              <a:rPr lang="en-US" sz="3733" b="1" dirty="0">
                <a:latin typeface="Arial"/>
              </a:rPr>
              <a:t>APA style in The Reference List</a:t>
            </a:r>
            <a:br>
              <a:rPr lang="en-US" sz="3733" b="1" dirty="0">
                <a:latin typeface="Arial"/>
              </a:rPr>
            </a:br>
            <a:br>
              <a:rPr lang="en-US" sz="3733" b="1" dirty="0">
                <a:latin typeface="Arial"/>
              </a:rPr>
            </a:br>
            <a:endParaRPr lang="en-US" sz="3733" b="1" dirty="0"/>
          </a:p>
        </p:txBody>
      </p:sp>
      <p:sp>
        <p:nvSpPr>
          <p:cNvPr id="3" name="Text Placeholder 2">
            <a:extLst>
              <a:ext uri="{FF2B5EF4-FFF2-40B4-BE49-F238E27FC236}">
                <a16:creationId xmlns:a16="http://schemas.microsoft.com/office/drawing/2014/main" id="{34DD7E3B-C652-433E-BB96-0057BB8689E4}"/>
              </a:ext>
            </a:extLst>
          </p:cNvPr>
          <p:cNvSpPr>
            <a:spLocks noGrp="1"/>
          </p:cNvSpPr>
          <p:nvPr>
            <p:ph type="body" idx="1"/>
          </p:nvPr>
        </p:nvSpPr>
        <p:spPr>
          <a:xfrm>
            <a:off x="80149" y="2548325"/>
            <a:ext cx="11993641" cy="4194000"/>
          </a:xfrm>
        </p:spPr>
        <p:txBody>
          <a:bodyPr/>
          <a:lstStyle/>
          <a:p>
            <a:pPr lvl="0">
              <a:buClr>
                <a:srgbClr val="C7D3E6"/>
              </a:buClr>
            </a:pPr>
            <a:r>
              <a:rPr lang="en-US" sz="2667" dirty="0">
                <a:solidFill>
                  <a:srgbClr val="333333"/>
                </a:solidFill>
              </a:rPr>
              <a:t>When compiling your APA Reference List, you should:</a:t>
            </a:r>
          </a:p>
          <a:p>
            <a:pPr lvl="0">
              <a:buClr>
                <a:srgbClr val="C7D3E6"/>
              </a:buClr>
              <a:buFont typeface="Arial" panose="020B0604020202020204" pitchFamily="34" charset="0"/>
              <a:buChar char="•"/>
            </a:pPr>
            <a:r>
              <a:rPr lang="en-US" sz="2667" dirty="0">
                <a:solidFill>
                  <a:srgbClr val="333333"/>
                </a:solidFill>
              </a:rPr>
              <a:t>List references on a new page with a centered heading titled: References.</a:t>
            </a:r>
          </a:p>
          <a:p>
            <a:pPr lvl="0">
              <a:buClr>
                <a:srgbClr val="C7D3E6"/>
              </a:buClr>
              <a:buFont typeface="Arial" panose="020B0604020202020204" pitchFamily="34" charset="0"/>
              <a:buChar char="•"/>
            </a:pPr>
            <a:r>
              <a:rPr lang="en-US" sz="2667" dirty="0">
                <a:solidFill>
                  <a:srgbClr val="333333"/>
                </a:solidFill>
              </a:rPr>
              <a:t>Include all your references, regardless of format, e.g. books, journal articles, online sources, in one alphabetical listing from A - Z.</a:t>
            </a:r>
          </a:p>
          <a:p>
            <a:pPr lvl="0">
              <a:buClr>
                <a:srgbClr val="C7D3E6"/>
              </a:buClr>
              <a:buFont typeface="Arial" panose="020B0604020202020204" pitchFamily="34" charset="0"/>
              <a:buChar char="•"/>
            </a:pPr>
            <a:r>
              <a:rPr lang="en-US" sz="2667" dirty="0">
                <a:solidFill>
                  <a:srgbClr val="333333"/>
                </a:solidFill>
              </a:rPr>
              <a:t>Order entries alphabetically by surname of author(s).</a:t>
            </a:r>
          </a:p>
          <a:p>
            <a:pPr lvl="0">
              <a:buClr>
                <a:srgbClr val="C7D3E6"/>
              </a:buClr>
              <a:buFont typeface="Arial" panose="020B0604020202020204" pitchFamily="34" charset="0"/>
              <a:buChar char="•"/>
            </a:pPr>
            <a:r>
              <a:rPr lang="en-US" sz="2667" dirty="0">
                <a:solidFill>
                  <a:srgbClr val="333333"/>
                </a:solidFill>
              </a:rPr>
              <a:t>List works with no author under the first significant word of the title.</a:t>
            </a:r>
          </a:p>
          <a:p>
            <a:pPr lvl="0">
              <a:buClr>
                <a:srgbClr val="C7D3E6"/>
              </a:buClr>
              <a:buFont typeface="Arial" panose="020B0604020202020204" pitchFamily="34" charset="0"/>
              <a:buChar char="•"/>
            </a:pPr>
            <a:r>
              <a:rPr lang="en-US" sz="2667" dirty="0">
                <a:solidFill>
                  <a:srgbClr val="333333"/>
                </a:solidFill>
              </a:rPr>
              <a:t>Indent second and subsequent lines of each entry (5-7 spaces).</a:t>
            </a:r>
          </a:p>
          <a:p>
            <a:pPr lvl="0">
              <a:buClr>
                <a:srgbClr val="C7D3E6"/>
              </a:buClr>
              <a:buFont typeface="Arial" panose="020B0604020202020204" pitchFamily="34" charset="0"/>
              <a:buChar char="•"/>
            </a:pPr>
            <a:r>
              <a:rPr lang="en-US" sz="2667" dirty="0">
                <a:solidFill>
                  <a:srgbClr val="333333"/>
                </a:solidFill>
              </a:rPr>
              <a:t>Use double spacing.</a:t>
            </a:r>
          </a:p>
          <a:p>
            <a:pPr lvl="0">
              <a:buClr>
                <a:srgbClr val="C7D3E6"/>
              </a:buClr>
              <a:buFont typeface="Arial" panose="020B0604020202020204" pitchFamily="34" charset="0"/>
              <a:buChar char="•"/>
            </a:pPr>
            <a:r>
              <a:rPr lang="en-US" sz="2667" dirty="0">
                <a:solidFill>
                  <a:srgbClr val="333333"/>
                </a:solidFill>
              </a:rPr>
              <a:t>Note that all references in APA end with a full stop </a:t>
            </a:r>
            <a:r>
              <a:rPr lang="en-US" sz="2667" b="1" dirty="0">
                <a:solidFill>
                  <a:srgbClr val="333333"/>
                </a:solidFill>
              </a:rPr>
              <a:t>except</a:t>
            </a:r>
            <a:r>
              <a:rPr lang="en-US" sz="2667" dirty="0">
                <a:solidFill>
                  <a:srgbClr val="333333"/>
                </a:solidFill>
              </a:rPr>
              <a:t> when the reference ends with a URL or a </a:t>
            </a:r>
            <a:r>
              <a:rPr lang="en-US" sz="2667" dirty="0" err="1">
                <a:solidFill>
                  <a:srgbClr val="333333"/>
                </a:solidFill>
              </a:rPr>
              <a:t>doi</a:t>
            </a:r>
            <a:endParaRPr lang="en-US" sz="2667" dirty="0">
              <a:solidFill>
                <a:srgbClr val="333333"/>
              </a:solidFill>
            </a:endParaRPr>
          </a:p>
          <a:p>
            <a:endParaRPr lang="en-US" dirty="0"/>
          </a:p>
        </p:txBody>
      </p:sp>
      <p:sp>
        <p:nvSpPr>
          <p:cNvPr id="4" name="Slide Number Placeholder 3">
            <a:extLst>
              <a:ext uri="{FF2B5EF4-FFF2-40B4-BE49-F238E27FC236}">
                <a16:creationId xmlns:a16="http://schemas.microsoft.com/office/drawing/2014/main" id="{570C8B08-0CF3-42F8-B854-2480593D1CAA}"/>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456A5876-0791-4E3C-84EB-B5708A6D5726}"/>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78030870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AFED8372-0CF6-49E0-A452-61BB87F48B37}"/>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F19490DC-FCD8-4FDD-9794-01CEB5F7B193}"/>
              </a:ext>
            </a:extLst>
          </p:cNvPr>
          <p:cNvSpPr/>
          <p:nvPr/>
        </p:nvSpPr>
        <p:spPr>
          <a:xfrm>
            <a:off x="51466" y="588116"/>
            <a:ext cx="11920196" cy="6125459"/>
          </a:xfrm>
          <a:prstGeom prst="rect">
            <a:avLst/>
          </a:prstGeom>
        </p:spPr>
        <p:txBody>
          <a:bodyPr wrap="square">
            <a:spAutoFit/>
          </a:bodyPr>
          <a:lstStyle/>
          <a:p>
            <a:pPr marL="609585" marR="0" lvl="0" indent="-507987" algn="just" defTabSz="914400" rtl="0" eaLnBrk="1" fontAlgn="auto" latinLnBrk="0" hangingPunct="1">
              <a:lnSpc>
                <a:spcPct val="100000"/>
              </a:lnSpc>
              <a:spcBef>
                <a:spcPts val="800"/>
              </a:spcBef>
              <a:spcAft>
                <a:spcPts val="0"/>
              </a:spcAft>
              <a:buClr>
                <a:srgbClr val="C7D3E6"/>
              </a:buClr>
              <a:buSzPts val="2400"/>
              <a:buFont typeface="Roboto Condensed Light"/>
              <a:buChar char="▰"/>
              <a:tabLst/>
              <a:defRPr/>
            </a:pPr>
            <a:r>
              <a:rPr kumimoji="0" lang="en-US" sz="3200" b="1"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Journal article</a:t>
            </a:r>
            <a:endParaRPr kumimoji="0" lang="en-US" sz="3200"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endParaRPr>
          </a:p>
          <a:p>
            <a:pPr marL="609585" marR="0" lvl="0" indent="-507987" algn="just" defTabSz="914400" rtl="0" eaLnBrk="1" fontAlgn="auto" latinLnBrk="0" hangingPunct="1">
              <a:lnSpc>
                <a:spcPct val="100000"/>
              </a:lnSpc>
              <a:spcBef>
                <a:spcPts val="800"/>
              </a:spcBef>
              <a:spcAft>
                <a:spcPts val="0"/>
              </a:spcAft>
              <a:buClr>
                <a:srgbClr val="C7D3E6"/>
              </a:buClr>
              <a:buSzPts val="2400"/>
              <a:buFont typeface="Roboto Condensed Light"/>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A basic reference list entry for a journal article in APA must include:</a:t>
            </a:r>
          </a:p>
          <a:p>
            <a:pPr marL="609585" marR="0" lvl="0" indent="-507987" algn="just" defTabSz="914400" rtl="0" eaLnBrk="1" fontAlgn="auto" latinLnBrk="0" hangingPunct="1">
              <a:lnSpc>
                <a:spcPct val="100000"/>
              </a:lnSpc>
              <a:spcBef>
                <a:spcPts val="800"/>
              </a:spcBef>
              <a:spcAft>
                <a:spcPts val="0"/>
              </a:spcAft>
              <a:buClr>
                <a:srgbClr val="C7D3E6"/>
              </a:buClr>
              <a:buSzPts val="2400"/>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Author or authors. The surname is followed by first initials.</a:t>
            </a:r>
          </a:p>
          <a:p>
            <a:pPr marL="609585" marR="0" lvl="0" indent="-507987" algn="just" defTabSz="914400" rtl="0" eaLnBrk="1" fontAlgn="auto" latinLnBrk="0" hangingPunct="1">
              <a:lnSpc>
                <a:spcPct val="100000"/>
              </a:lnSpc>
              <a:spcBef>
                <a:spcPts val="800"/>
              </a:spcBef>
              <a:spcAft>
                <a:spcPts val="0"/>
              </a:spcAft>
              <a:buClr>
                <a:srgbClr val="C7D3E6"/>
              </a:buClr>
              <a:buSzPts val="2400"/>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Year of publication of the article (in round brackets).</a:t>
            </a:r>
          </a:p>
          <a:p>
            <a:pPr marL="609585" marR="0" lvl="0" indent="-507987" algn="l" defTabSz="914400" rtl="0" eaLnBrk="1" fontAlgn="auto" latinLnBrk="0" hangingPunct="1">
              <a:lnSpc>
                <a:spcPct val="100000"/>
              </a:lnSpc>
              <a:spcBef>
                <a:spcPts val="800"/>
              </a:spcBef>
              <a:spcAft>
                <a:spcPts val="0"/>
              </a:spcAft>
              <a:buClr>
                <a:srgbClr val="C7D3E6"/>
              </a:buClr>
              <a:buSzPts val="2400"/>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Article title.</a:t>
            </a:r>
          </a:p>
          <a:p>
            <a:pPr marL="609585" marR="0" lvl="0" indent="-507987" algn="l" defTabSz="914400" rtl="0" eaLnBrk="1" fontAlgn="auto" latinLnBrk="0" hangingPunct="1">
              <a:lnSpc>
                <a:spcPct val="100000"/>
              </a:lnSpc>
              <a:spcBef>
                <a:spcPts val="800"/>
              </a:spcBef>
              <a:spcAft>
                <a:spcPts val="0"/>
              </a:spcAft>
              <a:buClr>
                <a:srgbClr val="C7D3E6"/>
              </a:buClr>
              <a:buSzPts val="2400"/>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Journal title (in italics).</a:t>
            </a:r>
          </a:p>
          <a:p>
            <a:pPr marL="609585" marR="0" lvl="0" indent="-507987" algn="l" defTabSz="914400" rtl="0" eaLnBrk="1" fontAlgn="auto" latinLnBrk="0" hangingPunct="1">
              <a:lnSpc>
                <a:spcPct val="100000"/>
              </a:lnSpc>
              <a:spcBef>
                <a:spcPts val="800"/>
              </a:spcBef>
              <a:spcAft>
                <a:spcPts val="0"/>
              </a:spcAft>
              <a:buClr>
                <a:srgbClr val="C7D3E6"/>
              </a:buClr>
              <a:buSzPts val="2400"/>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Volume of journal (in italics).</a:t>
            </a:r>
          </a:p>
          <a:p>
            <a:pPr marL="609585" marR="0" lvl="0" indent="-507987" algn="l" defTabSz="914400" rtl="0" eaLnBrk="1" fontAlgn="auto" latinLnBrk="0" hangingPunct="1">
              <a:lnSpc>
                <a:spcPct val="100000"/>
              </a:lnSpc>
              <a:spcBef>
                <a:spcPts val="800"/>
              </a:spcBef>
              <a:spcAft>
                <a:spcPts val="0"/>
              </a:spcAft>
              <a:buClr>
                <a:srgbClr val="C7D3E6"/>
              </a:buClr>
              <a:buSzPts val="2400"/>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Issue of journal (no italics).</a:t>
            </a:r>
          </a:p>
          <a:p>
            <a:pPr marL="609585" marR="0" lvl="0" indent="-507987" algn="l" defTabSz="914400" rtl="0" eaLnBrk="1" fontAlgn="auto" latinLnBrk="0" hangingPunct="1">
              <a:lnSpc>
                <a:spcPct val="100000"/>
              </a:lnSpc>
              <a:spcBef>
                <a:spcPts val="800"/>
              </a:spcBef>
              <a:spcAft>
                <a:spcPts val="0"/>
              </a:spcAft>
              <a:buClr>
                <a:srgbClr val="C7D3E6"/>
              </a:buClr>
              <a:buSzPts val="2400"/>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Page range of article.</a:t>
            </a:r>
          </a:p>
          <a:p>
            <a:pPr marL="609585" marR="0" lvl="0" indent="-507987" algn="l" defTabSz="914400" rtl="0" eaLnBrk="1" fontAlgn="auto" latinLnBrk="0" hangingPunct="1">
              <a:lnSpc>
                <a:spcPct val="100000"/>
              </a:lnSpc>
              <a:spcBef>
                <a:spcPts val="800"/>
              </a:spcBef>
              <a:spcAft>
                <a:spcPts val="0"/>
              </a:spcAft>
              <a:buClr>
                <a:srgbClr val="C7D3E6"/>
              </a:buClr>
              <a:buSzPts val="2400"/>
              <a:buFont typeface="Arial" panose="020B0604020202020204" pitchFamily="34" charset="0"/>
              <a:buChar char="•"/>
              <a:tabLst/>
              <a:defRPr/>
            </a:pPr>
            <a:r>
              <a:rPr kumimoji="0" lang="en-US" sz="2667" b="0" i="0" u="none" strike="noStrike" kern="1200" cap="none" spc="0" normalizeH="0" baseline="0" noProof="0" dirty="0">
                <a:ln>
                  <a:noFill/>
                </a:ln>
                <a:solidFill>
                  <a:srgbClr val="337AB7"/>
                </a:solidFill>
                <a:effectLst/>
                <a:uLnTx/>
                <a:uFillTx/>
                <a:latin typeface="Calibri" panose="020F0502020204030204"/>
                <a:ea typeface="Roboto Condensed Light"/>
                <a:cs typeface="+mn-cs"/>
                <a:sym typeface="Roboto Condensed Light"/>
                <a:hlinkClick r:id="rId2">
                  <a:extLst>
                    <a:ext uri="{A12FA001-AC4F-418D-AE19-62706E023703}">
                      <ahyp:hlinkClr xmlns:ahyp="http://schemas.microsoft.com/office/drawing/2018/hyperlinkcolor" val="tx"/>
                    </a:ext>
                  </a:extLst>
                </a:hlinkClick>
              </a:rPr>
              <a:t>DOI</a:t>
            </a: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a:t>
            </a:r>
          </a:p>
          <a:p>
            <a:pPr marL="609585" marR="0" lvl="0" indent="-507987" algn="l" defTabSz="914400" rtl="0" eaLnBrk="1" fontAlgn="auto" latinLnBrk="0" hangingPunct="1">
              <a:lnSpc>
                <a:spcPct val="100000"/>
              </a:lnSpc>
              <a:spcBef>
                <a:spcPts val="800"/>
              </a:spcBef>
              <a:spcAft>
                <a:spcPts val="0"/>
              </a:spcAft>
              <a:buClr>
                <a:srgbClr val="C7D3E6"/>
              </a:buClr>
              <a:buSzPts val="2400"/>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The first line of each citation is left adjusted. Every subsequent line is indented 5-7 spaces.</a:t>
            </a:r>
          </a:p>
        </p:txBody>
      </p:sp>
      <p:pic>
        <p:nvPicPr>
          <p:cNvPr id="6" name="Picture 5">
            <a:extLst>
              <a:ext uri="{FF2B5EF4-FFF2-40B4-BE49-F238E27FC236}">
                <a16:creationId xmlns:a16="http://schemas.microsoft.com/office/drawing/2014/main" id="{938E80E3-A522-4929-BB1C-25914D47BBFB}"/>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350178307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DD158063-3EEB-4853-AAD0-7F9960583DBE}"/>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11441416-9048-4237-9EB4-49C947D9C48A}"/>
              </a:ext>
            </a:extLst>
          </p:cNvPr>
          <p:cNvPicPr>
            <a:picLocks noChangeAspect="1"/>
          </p:cNvPicPr>
          <p:nvPr/>
        </p:nvPicPr>
        <p:blipFill>
          <a:blip r:embed="rId2"/>
          <a:stretch>
            <a:fillRect/>
          </a:stretch>
        </p:blipFill>
        <p:spPr>
          <a:xfrm>
            <a:off x="499431" y="763838"/>
            <a:ext cx="11428164" cy="5038381"/>
          </a:xfrm>
          <a:prstGeom prst="rect">
            <a:avLst/>
          </a:prstGeom>
        </p:spPr>
      </p:pic>
      <p:pic>
        <p:nvPicPr>
          <p:cNvPr id="5" name="Picture 4">
            <a:extLst>
              <a:ext uri="{FF2B5EF4-FFF2-40B4-BE49-F238E27FC236}">
                <a16:creationId xmlns:a16="http://schemas.microsoft.com/office/drawing/2014/main" id="{1629469B-FDDF-E61D-8B47-AE0F7EBAAC4C}"/>
              </a:ext>
            </a:extLst>
          </p:cNvPr>
          <p:cNvPicPr>
            <a:picLocks noChangeAspect="1"/>
          </p:cNvPicPr>
          <p:nvPr/>
        </p:nvPicPr>
        <p:blipFill>
          <a:blip r:embed="rId3"/>
          <a:stretch>
            <a:fillRect/>
          </a:stretch>
        </p:blipFill>
        <p:spPr>
          <a:xfrm>
            <a:off x="2935344" y="31031"/>
            <a:ext cx="8937511" cy="732807"/>
          </a:xfrm>
          <a:prstGeom prst="rect">
            <a:avLst/>
          </a:prstGeom>
        </p:spPr>
      </p:pic>
    </p:spTree>
    <p:extLst>
      <p:ext uri="{BB962C8B-B14F-4D97-AF65-F5344CB8AC3E}">
        <p14:creationId xmlns:p14="http://schemas.microsoft.com/office/powerpoint/2010/main" val="10810086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09B043C-9B12-45C7-B841-8CAE021B59D4}"/>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Rectangle 2">
            <a:extLst>
              <a:ext uri="{FF2B5EF4-FFF2-40B4-BE49-F238E27FC236}">
                <a16:creationId xmlns:a16="http://schemas.microsoft.com/office/drawing/2014/main" id="{7EC58C1A-E368-4F24-A6FD-0CAD9CB4A8F4}"/>
              </a:ext>
            </a:extLst>
          </p:cNvPr>
          <p:cNvSpPr/>
          <p:nvPr/>
        </p:nvSpPr>
        <p:spPr>
          <a:xfrm>
            <a:off x="190959" y="925751"/>
            <a:ext cx="11949575" cy="5756191"/>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667" b="1" i="0" u="none" strike="noStrike" kern="1200" cap="none" spc="0" normalizeH="0" baseline="0" noProof="0" dirty="0">
                <a:ln>
                  <a:noFill/>
                </a:ln>
                <a:solidFill>
                  <a:srgbClr val="333333"/>
                </a:solidFill>
                <a:effectLst/>
                <a:uLnTx/>
                <a:uFillTx/>
                <a:latin typeface="Calibri" panose="020F0502020204030204"/>
                <a:ea typeface="+mn-ea"/>
                <a:cs typeface="+mn-cs"/>
              </a:rPr>
              <a:t>Book</a:t>
            </a:r>
            <a:endPar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A basic reference list entry for a book (print version) in APA must include:</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Author or authors. The surname is followed by first initials.</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Year of publication of the book (in round brackets).</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Book title (in italics).</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Edition (in round brackets), if other than first edition.</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Place of publication.</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Publisher.</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The first line of each citation is left adjusted. Every subsequent line is indented 5-7 spaces.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667" b="1" i="0" u="none" strike="noStrike" kern="1200" cap="none" spc="0" normalizeH="0" baseline="0" noProof="0" dirty="0">
                <a:ln>
                  <a:noFill/>
                </a:ln>
                <a:solidFill>
                  <a:srgbClr val="333333"/>
                </a:solidFill>
                <a:effectLst/>
                <a:uLnTx/>
                <a:uFillTx/>
                <a:latin typeface="Calibri" panose="020F0502020204030204"/>
                <a:ea typeface="+mn-ea"/>
                <a:cs typeface="+mn-cs"/>
              </a:rPr>
              <a:t>Example:</a:t>
            </a: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 Arnott, G. D. (2017). </a:t>
            </a:r>
            <a:r>
              <a:rPr kumimoji="0" lang="en-US" sz="2667" b="0" i="1" u="none" strike="noStrike" kern="1200" cap="none" spc="0" normalizeH="0" baseline="0" noProof="0" dirty="0">
                <a:ln>
                  <a:noFill/>
                </a:ln>
                <a:solidFill>
                  <a:srgbClr val="333333"/>
                </a:solidFill>
                <a:effectLst/>
                <a:uLnTx/>
                <a:uFillTx/>
                <a:latin typeface="Calibri" panose="020F0502020204030204"/>
                <a:ea typeface="+mn-ea"/>
                <a:cs typeface="+mn-cs"/>
              </a:rPr>
              <a:t>The disability support worker</a:t>
            </a: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 (2nd ed.). South Melbourne, VIC: Cengage Learning.</a:t>
            </a:r>
          </a:p>
          <a:p>
            <a:pPr marL="0" marR="0" lvl="0" indent="0" algn="l" defTabSz="914400" rtl="0" eaLnBrk="1" fontAlgn="auto" latinLnBrk="0" hangingPunct="1">
              <a:lnSpc>
                <a:spcPct val="100000"/>
              </a:lnSpc>
              <a:spcBef>
                <a:spcPts val="0"/>
              </a:spcBef>
              <a:spcAft>
                <a:spcPts val="0"/>
              </a:spcAft>
              <a:buClrTx/>
              <a:buSzTx/>
              <a:buFontTx/>
              <a:buNone/>
              <a:tabLst/>
              <a:defRPr/>
            </a:pPr>
            <a:b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CD6E0C7D-2CD2-4922-8DBF-1F563C0AEB1A}"/>
              </a:ext>
            </a:extLst>
          </p:cNvPr>
          <p:cNvPicPr>
            <a:picLocks noChangeAspect="1"/>
          </p:cNvPicPr>
          <p:nvPr/>
        </p:nvPicPr>
        <p:blipFill>
          <a:blip r:embed="rId2"/>
          <a:stretch>
            <a:fillRect/>
          </a:stretch>
        </p:blipFill>
        <p:spPr>
          <a:xfrm>
            <a:off x="2935344" y="44283"/>
            <a:ext cx="8937511" cy="1072989"/>
          </a:xfrm>
          <a:prstGeom prst="rect">
            <a:avLst/>
          </a:prstGeom>
        </p:spPr>
      </p:pic>
    </p:spTree>
    <p:extLst>
      <p:ext uri="{BB962C8B-B14F-4D97-AF65-F5344CB8AC3E}">
        <p14:creationId xmlns:p14="http://schemas.microsoft.com/office/powerpoint/2010/main" val="34015145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67E4B0E-91BC-4AFF-834B-F34D273A4D53}"/>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44105376-2501-4526-B1C2-76BF561CA0A6}"/>
              </a:ext>
            </a:extLst>
          </p:cNvPr>
          <p:cNvPicPr>
            <a:picLocks noChangeAspect="1"/>
          </p:cNvPicPr>
          <p:nvPr/>
        </p:nvPicPr>
        <p:blipFill>
          <a:blip r:embed="rId2"/>
          <a:stretch>
            <a:fillRect/>
          </a:stretch>
        </p:blipFill>
        <p:spPr>
          <a:xfrm>
            <a:off x="793215" y="793216"/>
            <a:ext cx="10914043" cy="5388785"/>
          </a:xfrm>
          <a:prstGeom prst="rect">
            <a:avLst/>
          </a:prstGeom>
        </p:spPr>
      </p:pic>
      <p:pic>
        <p:nvPicPr>
          <p:cNvPr id="4" name="Picture 3">
            <a:extLst>
              <a:ext uri="{FF2B5EF4-FFF2-40B4-BE49-F238E27FC236}">
                <a16:creationId xmlns:a16="http://schemas.microsoft.com/office/drawing/2014/main" id="{6AB7602D-6747-E086-5F5C-9A14D37595FF}"/>
              </a:ext>
            </a:extLst>
          </p:cNvPr>
          <p:cNvPicPr>
            <a:picLocks noChangeAspect="1"/>
          </p:cNvPicPr>
          <p:nvPr/>
        </p:nvPicPr>
        <p:blipFill>
          <a:blip r:embed="rId3"/>
          <a:stretch>
            <a:fillRect/>
          </a:stretch>
        </p:blipFill>
        <p:spPr>
          <a:xfrm>
            <a:off x="2935344" y="31031"/>
            <a:ext cx="8937511" cy="762185"/>
          </a:xfrm>
          <a:prstGeom prst="rect">
            <a:avLst/>
          </a:prstGeom>
        </p:spPr>
      </p:pic>
    </p:spTree>
    <p:extLst>
      <p:ext uri="{BB962C8B-B14F-4D97-AF65-F5344CB8AC3E}">
        <p14:creationId xmlns:p14="http://schemas.microsoft.com/office/powerpoint/2010/main" val="38171847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4175" r="4175"/>
          <a:stretch/>
        </p:blipFill>
        <p:spPr>
          <a:xfrm>
            <a:off x="0" y="778668"/>
            <a:ext cx="4969565" cy="5300663"/>
          </a:xfrm>
        </p:spPr>
      </p:pic>
      <p:pic>
        <p:nvPicPr>
          <p:cNvPr id="8" name="Picture 7">
            <a:extLst>
              <a:ext uri="{FF2B5EF4-FFF2-40B4-BE49-F238E27FC236}">
                <a16:creationId xmlns:a16="http://schemas.microsoft.com/office/drawing/2014/main" id="{DCEC15DD-62A8-440C-8C3B-384460F32458}"/>
              </a:ext>
            </a:extLst>
          </p:cNvPr>
          <p:cNvPicPr>
            <a:picLocks noChangeAspect="1"/>
          </p:cNvPicPr>
          <p:nvPr/>
        </p:nvPicPr>
        <p:blipFill>
          <a:blip r:embed="rId4"/>
          <a:stretch>
            <a:fillRect/>
          </a:stretch>
        </p:blipFill>
        <p:spPr>
          <a:xfrm>
            <a:off x="2935344" y="31031"/>
            <a:ext cx="8937511" cy="1072989"/>
          </a:xfrm>
          <a:prstGeom prst="rect">
            <a:avLst/>
          </a:prstGeom>
        </p:spPr>
      </p:pic>
      <p:sp>
        <p:nvSpPr>
          <p:cNvPr id="3" name="Rectangle 2">
            <a:extLst>
              <a:ext uri="{FF2B5EF4-FFF2-40B4-BE49-F238E27FC236}">
                <a16:creationId xmlns:a16="http://schemas.microsoft.com/office/drawing/2014/main" id="{86B4BD8F-CD09-4FEC-A7FF-7BDA24C18766}"/>
              </a:ext>
            </a:extLst>
          </p:cNvPr>
          <p:cNvSpPr/>
          <p:nvPr/>
        </p:nvSpPr>
        <p:spPr>
          <a:xfrm>
            <a:off x="5509097" y="2883789"/>
            <a:ext cx="5691707" cy="707886"/>
          </a:xfrm>
          <a:prstGeom prst="rect">
            <a:avLst/>
          </a:prstGeom>
          <a:noFill/>
        </p:spPr>
        <p:txBody>
          <a:bodyPr wrap="square" lIns="91440" tIns="45720" rIns="91440" bIns="45720">
            <a:spAutoFit/>
          </a:bodyPr>
          <a:lstStyle/>
          <a:p>
            <a:pPr algn="ctr"/>
            <a:r>
              <a:rPr lang="en-US" sz="4000" b="1" cap="none" spc="0" dirty="0">
                <a:ln w="0"/>
                <a:solidFill>
                  <a:srgbClr val="002060"/>
                </a:solidFill>
                <a:effectLst>
                  <a:outerShdw blurRad="38100" dist="19050" dir="2700000" algn="tl" rotWithShape="0">
                    <a:schemeClr val="dk1">
                      <a:alpha val="40000"/>
                    </a:schemeClr>
                  </a:outerShdw>
                </a:effectLst>
              </a:rPr>
              <a:t>Tips for Excellent Project</a:t>
            </a:r>
          </a:p>
        </p:txBody>
      </p:sp>
    </p:spTree>
    <p:extLst>
      <p:ext uri="{BB962C8B-B14F-4D97-AF65-F5344CB8AC3E}">
        <p14:creationId xmlns:p14="http://schemas.microsoft.com/office/powerpoint/2010/main" val="265563927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5E1AA3C-CCB6-49FC-81CE-7DA422DD60FD}"/>
              </a:ext>
            </a:extLst>
          </p:cNvPr>
          <p:cNvSpPr/>
          <p:nvPr/>
        </p:nvSpPr>
        <p:spPr>
          <a:xfrm>
            <a:off x="0" y="1461848"/>
            <a:ext cx="12099235" cy="4093428"/>
          </a:xfrm>
          <a:prstGeom prst="rect">
            <a:avLst/>
          </a:prstGeom>
        </p:spPr>
        <p:txBody>
          <a:bodyPr wrap="square">
            <a:spAutoFit/>
          </a:bodyPr>
          <a:lstStyle/>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جودة صياغة العنوان ودقته ووضوحه وتعبيره الدقيق عن موضوع الرسالة.</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تحديد المشكلة بدقة وأن تكون قابلة للدراسة.</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وضوح حدود الدراسة والتزام الطالب بها.</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وضوح أسئلة الدراسة ودقتها وتناسبها مع متغيرات الدراسة وفرضياتها.</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وضوح الفرضيات وانسجامها مع الأسئلة والمتغيرات.</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وضوح منهج البحث ومناسبته للموضوع.</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إجادة نقد ومراجعة الدراسات السابقة.</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وضوح مجتمع البحث ومناسبته للموضوع خصائصا وحجما.</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ملاءمة العينة المدروسة وطريقة انتقائها، وأن تعكس مجتمع الدراسة بصورة جيدة بدون تحيز.</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وصف إجراءات البحث بدقة، والاعتماد على الأصول العلمية والمنهجية للبحث العلمي المتبعة أكاديميا.</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وضوح أسئلة الاستبيان وحذاقة صياغتها.</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توفر الصدق الداخلي والخارجي للاستبيان ولأدوات الدراسة.</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مناسبة الأسلوب الإحصائي لنوعية البيانات. ووصف هذا الأسلوب بوضوح واستخدام تحليل إحصائي مناسب والتعليق عليه بدقة.</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Arial"/>
              <a:sym typeface="Arial"/>
            </a:endParaRPr>
          </a:p>
        </p:txBody>
      </p:sp>
      <p:pic>
        <p:nvPicPr>
          <p:cNvPr id="3" name="Picture 2">
            <a:extLst>
              <a:ext uri="{FF2B5EF4-FFF2-40B4-BE49-F238E27FC236}">
                <a16:creationId xmlns:a16="http://schemas.microsoft.com/office/drawing/2014/main" id="{E2F55448-7922-43A4-9AF7-7C6D98338CCC}"/>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3134759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F01D956-2983-43D1-BBD7-9DBB19F73DDA}"/>
              </a:ext>
            </a:extLst>
          </p:cNvPr>
          <p:cNvSpPr/>
          <p:nvPr/>
        </p:nvSpPr>
        <p:spPr>
          <a:xfrm>
            <a:off x="700169" y="997793"/>
            <a:ext cx="11151704" cy="5509200"/>
          </a:xfrm>
          <a:prstGeom prst="rect">
            <a:avLst/>
          </a:prstGeom>
        </p:spPr>
        <p:txBody>
          <a:bodyPr wrap="square">
            <a:spAutoFit/>
          </a:bodyPr>
          <a:lstStyle/>
          <a:p>
            <a:pPr marL="0" marR="0" lvl="0" indent="0" algn="r" defTabSz="914377" rtl="1" eaLnBrk="1" fontAlgn="auto" latinLnBrk="0" hangingPunct="1">
              <a:lnSpc>
                <a:spcPct val="100000"/>
              </a:lnSpc>
              <a:spcBef>
                <a:spcPts val="0"/>
              </a:spcBef>
              <a:spcAft>
                <a:spcPts val="0"/>
              </a:spcAft>
              <a:buClrTx/>
              <a:buSzTx/>
              <a:buFontTx/>
              <a:buNone/>
              <a:tabLst/>
              <a:defRPr/>
            </a:pPr>
            <a:endParaRPr kumimoji="0" lang="ar-EG" sz="16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تحلي الطالب بأخلاقيات البحث العلمي وأهمها الأمانة والموضوعية والتواضع.</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 بروز شخصية الطالب البحثية بالصورة الأمثل.</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كفاية المراجع والمصادر وتنوعها ورصانتها واحتوائها على مراجع حديثة وأجنبية.</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prstClr val="black"/>
                </a:solidFill>
                <a:effectLst/>
                <a:uLnTx/>
                <a:uFillTx/>
                <a:latin typeface="inherit"/>
                <a:ea typeface="+mn-ea"/>
                <a:cs typeface="Arial" panose="020B0604020202020204" pitchFamily="34" charset="0"/>
                <a:sym typeface="Arial"/>
              </a:rPr>
              <a:t>حسن </a:t>
            </a:r>
            <a:r>
              <a:rPr kumimoji="0" lang="ar-EG" sz="2000" b="0" i="0" u="none" strike="noStrike" kern="1200" cap="none" spc="0" normalizeH="0" baseline="0" noProof="0" dirty="0">
                <a:ln>
                  <a:noFill/>
                </a:ln>
                <a:solidFill>
                  <a:prstClr val="black"/>
                </a:solidFill>
                <a:effectLst/>
                <a:uLnTx/>
                <a:uFillTx/>
                <a:latin typeface="inherit"/>
                <a:ea typeface="+mn-ea"/>
                <a:cs typeface="Arial" panose="020B0604020202020204" pitchFamily="34" charset="0"/>
                <a:sym typeface="Arial"/>
                <a:hlinkClick r:id="rId2">
                  <a:extLst>
                    <a:ext uri="{A12FA001-AC4F-418D-AE19-62706E023703}">
                      <ahyp:hlinkClr xmlns:ahyp="http://schemas.microsoft.com/office/drawing/2018/hyperlinkcolor" val="tx"/>
                    </a:ext>
                  </a:extLst>
                </a:hlinkClick>
              </a:rPr>
              <a:t>الاقتباس</a:t>
            </a:r>
            <a:r>
              <a:rPr kumimoji="0" lang="ar-EG" sz="2000" b="0" i="0" u="none" strike="noStrike" kern="1200" cap="none" spc="0" normalizeH="0" baseline="0" noProof="0" dirty="0">
                <a:ln>
                  <a:noFill/>
                </a:ln>
                <a:solidFill>
                  <a:prstClr val="black"/>
                </a:solidFill>
                <a:effectLst/>
                <a:uLnTx/>
                <a:uFillTx/>
                <a:latin typeface="inherit"/>
                <a:ea typeface="+mn-ea"/>
                <a:cs typeface="Arial" panose="020B0604020202020204" pitchFamily="34" charset="0"/>
                <a:sym typeface="Arial"/>
              </a:rPr>
              <a:t> والتوثيق، والالتزام بالأمانة العلمية.</a:t>
            </a:r>
            <a:endParaRPr kumimoji="0" lang="en-US" sz="2000" b="0" i="0" u="none" strike="noStrike" kern="1200" cap="none" spc="0" normalizeH="0" baseline="0" noProof="0" dirty="0">
              <a:ln>
                <a:noFill/>
              </a:ln>
              <a:solidFill>
                <a:prstClr val="black"/>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إتقان أسلوب الكتابة العلمية، والاستناد إلى البرهنة العلمية والمنطقية لإثبات أفكاره.</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 توازن أبواب وفصول الرسالة وترابطها وتسلسلها المنطقي.</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 تجنب التكرار والحشو والغموض، ومعرفة الطالب متى يتوسع بالكتابة ومتى يقتصد كيلا يقع في الإطناب الممل أو الإيجاز المخل.</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 إعطاء جميع نقاط الدراسة حقها.</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 إغناء البحث بالأشكال والرسوم البيانية والجداول بطريقة مفيدة، ووضوحها وترقيمها والتعليق عليها.</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الوصول إلى نتائج جديدة مهمة.</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دقة تفسير النتائج والتعليق عليها وارتباطها بجميع أسئلة الدراسة وأهدافها، ومنطقية التفسير وتحديد إلى أي درجة تتفق أو تختلف هذه النتائج مع نتائج الدراسات السابقة.</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أهمية توصيات الدراسة وتطبيقاتها العملية والنظرية، وارتباطها بالنتائج.</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 سلامة اللغة، واستخدام علامات الترقيم بصورة صحيحة، وخلو الرسالة ما أمكن من الأخطاء اللغوية والطباعية.</a:t>
            </a:r>
            <a:endParaRPr kumimoji="0" lang="en-US"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endParaRPr>
          </a:p>
          <a:p>
            <a:pPr marL="342900" marR="0" lvl="0" indent="-342900" algn="r" defTabSz="91437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srgbClr val="1D2129"/>
                </a:solidFill>
                <a:effectLst/>
                <a:uLnTx/>
                <a:uFillTx/>
                <a:latin typeface="inherit"/>
                <a:ea typeface="+mn-ea"/>
                <a:cs typeface="Arial" panose="020B0604020202020204" pitchFamily="34" charset="0"/>
                <a:sym typeface="Arial"/>
              </a:rPr>
              <a:t>الالتزام بمعايير الإخراج الطباعي المعتمدة في جامعته، ابتداءا من الغلاف حتى آخر نقطة فيها.</a:t>
            </a:r>
          </a:p>
          <a:p>
            <a:pPr marL="0" marR="0" lvl="0" indent="0" algn="l" defTabSz="914377" rtl="0" eaLnBrk="1" fontAlgn="auto" latinLnBrk="0" hangingPunct="1">
              <a:lnSpc>
                <a:spcPct val="100000"/>
              </a:lnSpc>
              <a:spcBef>
                <a:spcPts val="0"/>
              </a:spcBef>
              <a:spcAft>
                <a:spcPts val="0"/>
              </a:spcAft>
              <a:buClrTx/>
              <a:buSzTx/>
              <a:buFontTx/>
              <a:buNone/>
              <a:tabLst/>
              <a:defRPr/>
            </a:pPr>
            <a:br>
              <a:rPr kumimoji="0" lang="ar-EG" sz="1600" b="0" i="0" u="none" strike="noStrike" kern="1200" cap="none" spc="0" normalizeH="0" baseline="0" noProof="0" dirty="0">
                <a:ln>
                  <a:noFill/>
                </a:ln>
                <a:solidFill>
                  <a:srgbClr val="385898"/>
                </a:solidFill>
                <a:effectLst/>
                <a:uLnTx/>
                <a:uFillTx/>
                <a:latin typeface="inherit"/>
                <a:ea typeface="+mn-ea"/>
                <a:cs typeface="Arial" panose="020B0604020202020204" pitchFamily="34" charset="0"/>
                <a:sym typeface="Arial"/>
                <a:hlinkClick r:id="rId3">
                  <a:extLst>
                    <a:ext uri="{A12FA001-AC4F-418D-AE19-62706E023703}">
                      <ahyp:hlinkClr xmlns:ahyp="http://schemas.microsoft.com/office/drawing/2018/hyperlinkcolor" val="tx"/>
                    </a:ext>
                  </a:extLst>
                </a:hlinkClick>
              </a:rPr>
            </a:b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Arial"/>
              <a:sym typeface="Arial"/>
            </a:endParaRPr>
          </a:p>
        </p:txBody>
      </p:sp>
      <p:pic>
        <p:nvPicPr>
          <p:cNvPr id="3" name="Picture 2">
            <a:extLst>
              <a:ext uri="{FF2B5EF4-FFF2-40B4-BE49-F238E27FC236}">
                <a16:creationId xmlns:a16="http://schemas.microsoft.com/office/drawing/2014/main" id="{18529C7A-B18A-4293-928E-7CA20EBD5C23}"/>
              </a:ext>
            </a:extLst>
          </p:cNvPr>
          <p:cNvPicPr>
            <a:picLocks noChangeAspect="1"/>
          </p:cNvPicPr>
          <p:nvPr/>
        </p:nvPicPr>
        <p:blipFill>
          <a:blip r:embed="rId4"/>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39575187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sym typeface="Arial"/>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a:ln>
                  <a:noFill/>
                </a:ln>
                <a:solidFill>
                  <a:prstClr val="white"/>
                </a:solidFill>
                <a:effectLst/>
                <a:uLnTx/>
                <a:uFillTx/>
                <a:latin typeface="Alexandria" charset="0"/>
                <a:ea typeface="+mn-ea"/>
                <a:cs typeface="Alexandria" charset="0"/>
                <a:sym typeface="Arial"/>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sym typeface="Aria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4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5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CDEABA0-76C0-45C8-9D02-76CB79B53A1C}">
  <ds:schemaRefs>
    <ds:schemaRef ds:uri="http://schemas.microsoft.com/sharepoint/v3/contenttype/forms"/>
  </ds:schemaRefs>
</ds:datastoreItem>
</file>

<file path=customXml/itemProps2.xml><?xml version="1.0" encoding="utf-8"?>
<ds:datastoreItem xmlns:ds="http://schemas.openxmlformats.org/officeDocument/2006/customXml" ds:itemID="{4C111CD8-EFDF-46E4-A7D0-84FAC031B6E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303FF41-A34D-4D62-BF62-3CB55A8BC2DF}">
  <ds:schemaRefs>
    <ds:schemaRef ds:uri="http://purl.org/dc/elements/1.1/"/>
    <ds:schemaRef ds:uri="http://schemas.microsoft.com/office/infopath/2007/PartnerControls"/>
    <ds:schemaRef ds:uri="http://schemas.openxmlformats.org/package/2006/metadata/core-properties"/>
    <ds:schemaRef ds:uri="http://purl.org/dc/terms/"/>
    <ds:schemaRef ds:uri="49100919-8a76-4266-be0c-7dc583902cb4"/>
    <ds:schemaRef ds:uri="http://schemas.microsoft.com/office/2006/documentManagement/types"/>
    <ds:schemaRef ds:uri="http://purl.org/dc/dcmitype/"/>
    <ds:schemaRef ds:uri="d13aca44-ef33-4cf4-9980-7f0b00e6eeb9"/>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2659</TotalTime>
  <Words>2635</Words>
  <Application>Microsoft Office PowerPoint</Application>
  <PresentationFormat>Widescreen</PresentationFormat>
  <Paragraphs>260</Paragraphs>
  <Slides>50</Slides>
  <Notes>10</Notes>
  <HiddenSlides>0</HiddenSlides>
  <MMClips>0</MMClips>
  <ScaleCrop>false</ScaleCrop>
  <HeadingPairs>
    <vt:vector size="6" baseType="variant">
      <vt:variant>
        <vt:lpstr>Fonts Used</vt:lpstr>
      </vt:variant>
      <vt:variant>
        <vt:i4>14</vt:i4>
      </vt:variant>
      <vt:variant>
        <vt:lpstr>Theme</vt:lpstr>
      </vt:variant>
      <vt:variant>
        <vt:i4>5</vt:i4>
      </vt:variant>
      <vt:variant>
        <vt:lpstr>Slide Titles</vt:lpstr>
      </vt:variant>
      <vt:variant>
        <vt:i4>50</vt:i4>
      </vt:variant>
    </vt:vector>
  </HeadingPairs>
  <TitlesOfParts>
    <vt:vector size="69" baseType="lpstr">
      <vt:lpstr>Alexandria</vt:lpstr>
      <vt:lpstr>Arial</vt:lpstr>
      <vt:lpstr>Arvo</vt:lpstr>
      <vt:lpstr>Calibri</vt:lpstr>
      <vt:lpstr>Calibri Light</vt:lpstr>
      <vt:lpstr>Helvetica Neue</vt:lpstr>
      <vt:lpstr>inherit</vt:lpstr>
      <vt:lpstr>Roboto Condensed</vt:lpstr>
      <vt:lpstr>Roboto Condensed Light</vt:lpstr>
      <vt:lpstr>Tajawal ExtraBold</vt:lpstr>
      <vt:lpstr>Tajawal Medium</vt:lpstr>
      <vt:lpstr>Times New Roman</vt:lpstr>
      <vt:lpstr>Tw Cen MT</vt:lpstr>
      <vt:lpstr>Wingdings</vt:lpstr>
      <vt:lpstr>3_Office Theme</vt:lpstr>
      <vt:lpstr>1_Office Theme</vt:lpstr>
      <vt:lpstr>4_Office Theme</vt:lpstr>
      <vt:lpstr>5_Office Theme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Referencing </vt:lpstr>
      <vt:lpstr>PowerPoint Presentation</vt:lpstr>
      <vt:lpstr>APA Referencing Style </vt:lpstr>
      <vt:lpstr>PowerPoint Presentation</vt:lpstr>
      <vt:lpstr>APA Referencing Style </vt:lpstr>
      <vt:lpstr>PowerPoint Presentation</vt:lpstr>
      <vt:lpstr>APA style in The Reference List  </vt:lpstr>
      <vt:lpstr>APA style in The Reference List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Rana Ali Anwar Metwally</cp:lastModifiedBy>
  <cp:revision>290</cp:revision>
  <dcterms:created xsi:type="dcterms:W3CDTF">2023-04-29T09:08:23Z</dcterms:created>
  <dcterms:modified xsi:type="dcterms:W3CDTF">2025-08-05T14:38:31Z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