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256" r:id="rId2"/>
    <p:sldId id="257" r:id="rId3"/>
    <p:sldId id="261" r:id="rId4"/>
    <p:sldId id="260" r:id="rId5"/>
    <p:sldId id="259" r:id="rId6"/>
    <p:sldId id="258"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r.Mahmoud Elshazily" initials="DE"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4"/>
  </p:normalViewPr>
  <p:slideViewPr>
    <p:cSldViewPr snapToGrid="0">
      <p:cViewPr varScale="1">
        <p:scale>
          <a:sx n="121" d="100"/>
          <a:sy n="121" d="100"/>
        </p:scale>
        <p:origin x="200" y="4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23-07-05T22:55:43.746" idx="1">
    <p:pos x="6835" y="3302"/>
    <p:text>يعني لو فيidentified  errors or defect 
  Or risk factor its impact on the project which one should be done 
Of course the errors /deffects because it is sever impact on the building deliverable process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13" name="Shape 413"/>
          <p:cNvSpPr>
            <a:spLocks noGrp="1" noRot="1" noChangeAspect="1"/>
          </p:cNvSpPr>
          <p:nvPr>
            <p:ph type="sldImg"/>
          </p:nvPr>
        </p:nvSpPr>
        <p:spPr>
          <a:xfrm>
            <a:off x="1143000" y="685800"/>
            <a:ext cx="4572000" cy="3429000"/>
          </a:xfrm>
          <a:prstGeom prst="rect">
            <a:avLst/>
          </a:prstGeom>
        </p:spPr>
        <p:txBody>
          <a:bodyPr/>
          <a:lstStyle/>
          <a:p>
            <a:endParaRPr/>
          </a:p>
        </p:txBody>
      </p:sp>
      <p:sp>
        <p:nvSpPr>
          <p:cNvPr id="414" name="Shape 414"/>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1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18" Type="http://schemas.openxmlformats.org/officeDocument/2006/relationships/image" Target="../media/image31.png"/><Relationship Id="rId3" Type="http://schemas.openxmlformats.org/officeDocument/2006/relationships/image" Target="../media/image3.png"/><Relationship Id="rId7" Type="http://schemas.openxmlformats.org/officeDocument/2006/relationships/image" Target="../media/image20.png"/><Relationship Id="rId12" Type="http://schemas.openxmlformats.org/officeDocument/2006/relationships/image" Target="../media/image25.png"/><Relationship Id="rId17" Type="http://schemas.openxmlformats.org/officeDocument/2006/relationships/image" Target="../media/image30.png"/><Relationship Id="rId2" Type="http://schemas.openxmlformats.org/officeDocument/2006/relationships/image" Target="../media/image2.png"/><Relationship Id="rId16" Type="http://schemas.openxmlformats.org/officeDocument/2006/relationships/image" Target="../media/image29.png"/><Relationship Id="rId1" Type="http://schemas.openxmlformats.org/officeDocument/2006/relationships/slideMaster" Target="../slideMasters/slideMaster1.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5" Type="http://schemas.openxmlformats.org/officeDocument/2006/relationships/image" Target="../media/image28.png"/><Relationship Id="rId10" Type="http://schemas.openxmlformats.org/officeDocument/2006/relationships/image" Target="../media/image23.png"/><Relationship Id="rId19" Type="http://schemas.openxmlformats.org/officeDocument/2006/relationships/image" Target="../media/image32.png"/><Relationship Id="rId4" Type="http://schemas.openxmlformats.org/officeDocument/2006/relationships/image" Target="../media/image4.png"/><Relationship Id="rId9" Type="http://schemas.openxmlformats.org/officeDocument/2006/relationships/image" Target="../media/image22.png"/><Relationship Id="rId14" Type="http://schemas.openxmlformats.org/officeDocument/2006/relationships/image" Target="../media/image27.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16.png"/><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6.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35.png"/><Relationship Id="rId4"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4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16.png"/><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42.png"/><Relationship Id="rId5" Type="http://schemas.openxmlformats.org/officeDocument/2006/relationships/image" Target="../media/image7.jpeg"/><Relationship Id="rId4" Type="http://schemas.openxmlformats.org/officeDocument/2006/relationships/image" Target="../media/image4.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4.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7.png"/><Relationship Id="rId1" Type="http://schemas.openxmlformats.org/officeDocument/2006/relationships/slideMaster" Target="../slideMasters/slideMaster1.xml"/><Relationship Id="rId4" Type="http://schemas.openxmlformats.org/officeDocument/2006/relationships/image" Target="../media/image44.png"/></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Title Slide copy 2">
    <p:spTree>
      <p:nvGrpSpPr>
        <p:cNvPr id="1" name=""/>
        <p:cNvGrpSpPr/>
        <p:nvPr/>
      </p:nvGrpSpPr>
      <p:grpSpPr>
        <a:xfrm>
          <a:off x="0" y="0"/>
          <a:ext cx="0" cy="0"/>
          <a:chOff x="0" y="0"/>
          <a:chExt cx="0" cy="0"/>
        </a:xfrm>
      </p:grpSpPr>
      <p:sp>
        <p:nvSpPr>
          <p:cNvPr id="2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2"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
        <p:nvSpPr>
          <p:cNvPr id="2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24" name="Picture 18" descr="Picture 18"/>
          <p:cNvPicPr>
            <a:picLocks noChangeAspect="1"/>
          </p:cNvPicPr>
          <p:nvPr/>
        </p:nvPicPr>
        <p:blipFill>
          <a:blip r:embed="rId2"/>
          <a:stretch>
            <a:fillRect/>
          </a:stretch>
        </p:blipFill>
        <p:spPr>
          <a:xfrm>
            <a:off x="245859" y="-372929"/>
            <a:ext cx="2036260" cy="1800994"/>
          </a:xfrm>
          <a:prstGeom prst="rect">
            <a:avLst/>
          </a:prstGeom>
          <a:ln w="12700">
            <a:miter lim="400000"/>
          </a:ln>
        </p:spPr>
      </p:pic>
      <p:pic>
        <p:nvPicPr>
          <p:cNvPr id="25" name="Graphic 26" descr="Graphic 26"/>
          <p:cNvPicPr>
            <a:picLocks noChangeAspect="1"/>
          </p:cNvPicPr>
          <p:nvPr/>
        </p:nvPicPr>
        <p:blipFill>
          <a:blip r:embed="rId3"/>
          <a:stretch>
            <a:fillRect/>
          </a:stretch>
        </p:blipFill>
        <p:spPr>
          <a:xfrm>
            <a:off x="280308" y="6158214"/>
            <a:ext cx="2167471" cy="591662"/>
          </a:xfrm>
          <a:prstGeom prst="rect">
            <a:avLst/>
          </a:prstGeom>
          <a:ln w="12700">
            <a:miter lim="400000"/>
          </a:ln>
        </p:spPr>
      </p:pic>
      <p:pic>
        <p:nvPicPr>
          <p:cNvPr id="26" name="Graphic 28" descr="Graphic 28"/>
          <p:cNvPicPr>
            <a:picLocks noChangeAspect="1"/>
          </p:cNvPicPr>
          <p:nvPr/>
        </p:nvPicPr>
        <p:blipFill>
          <a:blip r:embed="rId4"/>
          <a:stretch>
            <a:fillRect/>
          </a:stretch>
        </p:blipFill>
        <p:spPr>
          <a:xfrm>
            <a:off x="9923144" y="6311379"/>
            <a:ext cx="1879650" cy="309234"/>
          </a:xfrm>
          <a:prstGeom prst="rect">
            <a:avLst/>
          </a:prstGeom>
          <a:ln w="12700">
            <a:miter lim="400000"/>
          </a:ln>
        </p:spPr>
      </p:pic>
      <p:grpSp>
        <p:nvGrpSpPr>
          <p:cNvPr id="29" name="Group 16"/>
          <p:cNvGrpSpPr/>
          <p:nvPr/>
        </p:nvGrpSpPr>
        <p:grpSpPr>
          <a:xfrm>
            <a:off x="321732" y="-1"/>
            <a:ext cx="2024827" cy="1879601"/>
            <a:chOff x="0" y="0"/>
            <a:chExt cx="2024825" cy="1879600"/>
          </a:xfrm>
        </p:grpSpPr>
        <p:sp>
          <p:nvSpPr>
            <p:cNvPr id="27"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8"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sp>
        <p:nvSpPr>
          <p:cNvPr id="30"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endParaRPr/>
          </a:p>
        </p:txBody>
      </p:sp>
      <p:sp>
        <p:nvSpPr>
          <p:cNvPr id="31"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r>
              <a:t>Prepared by Dr.Mahmoud Ibrahim</a:t>
            </a:r>
          </a:p>
        </p:txBody>
      </p:sp>
      <p:sp>
        <p:nvSpPr>
          <p:cNvPr id="32"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extrusionOk="0">
                <a:moveTo>
                  <a:pt x="112" y="59"/>
                </a:moveTo>
                <a:lnTo>
                  <a:pt x="13898" y="0"/>
                </a:lnTo>
                <a:lnTo>
                  <a:pt x="21600" y="21541"/>
                </a:lnTo>
                <a:lnTo>
                  <a:pt x="0" y="21600"/>
                </a:lnTo>
                <a:lnTo>
                  <a:pt x="112" y="59"/>
                </a:lnTo>
                <a:close/>
              </a:path>
            </a:pathLst>
          </a:custGeom>
          <a:blipFill>
            <a:blip r:embed="rId5"/>
            <a:stretch>
              <a:fillRect/>
            </a:stretch>
          </a:blipFill>
          <a:ln w="12700">
            <a:miter lim="400000"/>
          </a:ln>
        </p:spPr>
        <p:txBody>
          <a:bodyPr lIns="45719" rIns="45719" anchor="ctr"/>
          <a:lstStyle/>
          <a:p>
            <a:pPr algn="ctr">
              <a:defRPr>
                <a:solidFill>
                  <a:srgbClr val="FFFFFF"/>
                </a:solidFill>
              </a:defRPr>
            </a:pPr>
            <a:endParaRPr/>
          </a:p>
        </p:txBody>
      </p:sp>
      <p:sp>
        <p:nvSpPr>
          <p:cNvPr id="33"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p>
            <a:pPr>
              <a:defRPr sz="4400" b="1">
                <a:solidFill>
                  <a:srgbClr val="8E5A6D"/>
                </a:solidFill>
                <a:latin typeface="Tajawal Medium"/>
                <a:ea typeface="Tajawal Medium"/>
                <a:cs typeface="Tajawal Medium"/>
                <a:sym typeface="Tajawal Medium"/>
              </a:defRPr>
            </a:pPr>
            <a:r>
              <a:t>Project Quality </a:t>
            </a:r>
          </a:p>
          <a:p>
            <a:pPr>
              <a:defRPr sz="4400" b="1">
                <a:solidFill>
                  <a:srgbClr val="8E5A6D"/>
                </a:solidFill>
                <a:latin typeface="Tajawal Medium"/>
                <a:ea typeface="Tajawal Medium"/>
                <a:cs typeface="Tajawal Medium"/>
                <a:sym typeface="Tajawal Medium"/>
              </a:defRPr>
            </a:pPr>
            <a:r>
              <a:t>Management </a:t>
            </a:r>
          </a:p>
        </p:txBody>
      </p:sp>
      <p:pic>
        <p:nvPicPr>
          <p:cNvPr id="34" name="Picture 32" descr="Picture 32"/>
          <p:cNvPicPr>
            <a:picLocks noChangeAspect="1"/>
          </p:cNvPicPr>
          <p:nvPr/>
        </p:nvPicPr>
        <p:blipFill>
          <a:blip r:embed="rId2"/>
          <a:stretch>
            <a:fillRect/>
          </a:stretch>
        </p:blipFill>
        <p:spPr>
          <a:xfrm>
            <a:off x="8993572" y="-394321"/>
            <a:ext cx="2876695" cy="2544328"/>
          </a:xfrm>
          <a:prstGeom prst="rect">
            <a:avLst/>
          </a:prstGeom>
          <a:ln w="12700">
            <a:miter lim="400000"/>
          </a:ln>
        </p:spPr>
      </p:pic>
      <p:sp>
        <p:nvSpPr>
          <p:cNvPr id="35"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endParaRPr/>
          </a:p>
        </p:txBody>
      </p:sp>
      <p:sp>
        <p:nvSpPr>
          <p:cNvPr id="36"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endParaRPr/>
          </a:p>
        </p:txBody>
      </p:sp>
      <p:sp>
        <p:nvSpPr>
          <p:cNvPr id="37" name="TextBox 45"/>
          <p:cNvSpPr txBox="1"/>
          <p:nvPr/>
        </p:nvSpPr>
        <p:spPr>
          <a:xfrm>
            <a:off x="7127179" y="5327472"/>
            <a:ext cx="1106499" cy="701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r>
              <a:t>PMG354</a:t>
            </a:r>
          </a:p>
        </p:txBody>
      </p:sp>
      <p:pic>
        <p:nvPicPr>
          <p:cNvPr id="38" name="Graphic 46" descr="Graphic 46"/>
          <p:cNvPicPr>
            <a:picLocks noChangeAspect="1"/>
          </p:cNvPicPr>
          <p:nvPr/>
        </p:nvPicPr>
        <p:blipFill>
          <a:blip r:embed="rId6"/>
          <a:stretch>
            <a:fillRect/>
          </a:stretch>
        </p:blipFill>
        <p:spPr>
          <a:xfrm>
            <a:off x="313678" y="372324"/>
            <a:ext cx="2457657" cy="670876"/>
          </a:xfrm>
          <a:prstGeom prst="rect">
            <a:avLst/>
          </a:prstGeom>
          <a:ln w="12700">
            <a:miter lim="400000"/>
          </a:ln>
        </p:spPr>
      </p:pic>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Section Header">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5" name="Slide Number"/>
          <p:cNvSpPr txBox="1">
            <a:spLocks noGrp="1"/>
          </p:cNvSpPr>
          <p:nvPr>
            <p:ph type="sldNum" sz="quarter" idx="2"/>
          </p:nvPr>
        </p:nvSpPr>
        <p:spPr>
          <a:xfrm>
            <a:off x="8610600" y="6414760"/>
            <a:ext cx="258624" cy="248305"/>
          </a:xfrm>
          <a:prstGeom prst="rect">
            <a:avLst/>
          </a:prstGeom>
        </p:spPr>
        <p:txBody>
          <a:bodyPr/>
          <a:lstStyle>
            <a:lvl1pPr algn="l"/>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5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53"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
        <p:nvSpPr>
          <p:cNvPr id="5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55" name="Picture 18" descr="Picture 18"/>
          <p:cNvPicPr>
            <a:picLocks noChangeAspect="1"/>
          </p:cNvPicPr>
          <p:nvPr/>
        </p:nvPicPr>
        <p:blipFill>
          <a:blip r:embed="rId2"/>
          <a:stretch>
            <a:fillRect/>
          </a:stretch>
        </p:blipFill>
        <p:spPr>
          <a:xfrm>
            <a:off x="245859" y="-372929"/>
            <a:ext cx="2036260" cy="1800994"/>
          </a:xfrm>
          <a:prstGeom prst="rect">
            <a:avLst/>
          </a:prstGeom>
          <a:ln w="12700">
            <a:miter lim="400000"/>
          </a:ln>
        </p:spPr>
      </p:pic>
      <p:pic>
        <p:nvPicPr>
          <p:cNvPr id="56" name="Graphic 26" descr="Graphic 26"/>
          <p:cNvPicPr>
            <a:picLocks noChangeAspect="1"/>
          </p:cNvPicPr>
          <p:nvPr/>
        </p:nvPicPr>
        <p:blipFill>
          <a:blip r:embed="rId3"/>
          <a:stretch>
            <a:fillRect/>
          </a:stretch>
        </p:blipFill>
        <p:spPr>
          <a:xfrm>
            <a:off x="280308" y="6158214"/>
            <a:ext cx="2167471" cy="591662"/>
          </a:xfrm>
          <a:prstGeom prst="rect">
            <a:avLst/>
          </a:prstGeom>
          <a:ln w="12700">
            <a:miter lim="400000"/>
          </a:ln>
        </p:spPr>
      </p:pic>
      <p:pic>
        <p:nvPicPr>
          <p:cNvPr id="57" name="Graphic 28" descr="Graphic 28"/>
          <p:cNvPicPr>
            <a:picLocks noChangeAspect="1"/>
          </p:cNvPicPr>
          <p:nvPr/>
        </p:nvPicPr>
        <p:blipFill>
          <a:blip r:embed="rId4"/>
          <a:stretch>
            <a:fillRect/>
          </a:stretch>
        </p:blipFill>
        <p:spPr>
          <a:xfrm>
            <a:off x="9923144" y="6311379"/>
            <a:ext cx="1879650" cy="309234"/>
          </a:xfrm>
          <a:prstGeom prst="rect">
            <a:avLst/>
          </a:prstGeom>
          <a:ln w="12700">
            <a:miter lim="400000"/>
          </a:ln>
        </p:spPr>
      </p:pic>
      <p:pic>
        <p:nvPicPr>
          <p:cNvPr id="58" name="Title Text Title Text" descr="Title Text Title Text"/>
          <p:cNvPicPr>
            <a:picLocks/>
          </p:cNvPicPr>
          <p:nvPr/>
        </p:nvPicPr>
        <p:blipFill>
          <a:blip r:embed="rId5"/>
          <a:stretch>
            <a:fillRect/>
          </a:stretch>
        </p:blipFill>
        <p:spPr>
          <a:xfrm>
            <a:off x="2326513" y="526664"/>
            <a:ext cx="9122978" cy="1055604"/>
          </a:xfrm>
          <a:prstGeom prst="rect">
            <a:avLst/>
          </a:prstGeom>
          <a:effectLst>
            <a:outerShdw blurRad="190500" dist="101600" dir="5400000" rotWithShape="0">
              <a:srgbClr val="941751"/>
            </a:outerShdw>
          </a:effectLst>
        </p:spPr>
      </p:pic>
      <p:pic>
        <p:nvPicPr>
          <p:cNvPr id="59" name="Title Text Title Text" descr="Title Text Title Text"/>
          <p:cNvPicPr>
            <a:picLocks/>
          </p:cNvPicPr>
          <p:nvPr/>
        </p:nvPicPr>
        <p:blipFill>
          <a:blip r:embed="rId6"/>
          <a:stretch>
            <a:fillRect/>
          </a:stretch>
        </p:blipFill>
        <p:spPr>
          <a:xfrm>
            <a:off x="6743321" y="1621755"/>
            <a:ext cx="5054857" cy="750672"/>
          </a:xfrm>
          <a:prstGeom prst="rect">
            <a:avLst/>
          </a:prstGeom>
          <a:effectLst>
            <a:outerShdw blurRad="190500" dist="101600" dir="5400000" rotWithShape="0">
              <a:srgbClr val="941751"/>
            </a:outerShdw>
          </a:effectLst>
        </p:spPr>
      </p:pic>
      <p:pic>
        <p:nvPicPr>
          <p:cNvPr id="60" name="Body Level One… Body Level OneBody Level TwoBody Level ThreeBody Level FourBody Level Five" descr="Body Level One… Body Level OneBody Level TwoBody Level ThreeBody Level FourBody Level Five"/>
          <p:cNvPicPr>
            <a:picLocks/>
          </p:cNvPicPr>
          <p:nvPr/>
        </p:nvPicPr>
        <p:blipFill>
          <a:blip r:embed="rId7"/>
          <a:stretch>
            <a:fillRect/>
          </a:stretch>
        </p:blipFill>
        <p:spPr>
          <a:xfrm>
            <a:off x="6507950" y="2596307"/>
            <a:ext cx="5525599" cy="3744480"/>
          </a:xfrm>
          <a:prstGeom prst="rect">
            <a:avLst/>
          </a:prstGeom>
          <a:effectLst>
            <a:outerShdw blurRad="190500" dist="101600" dir="5400000" rotWithShape="0">
              <a:schemeClr val="accent5">
                <a:alpha val="49461"/>
              </a:schemeClr>
            </a:outerShdw>
          </a:effectLst>
        </p:spPr>
      </p:pic>
      <p:pic>
        <p:nvPicPr>
          <p:cNvPr id="61" name="Title Text Title Text" descr="Title Text Title Text"/>
          <p:cNvPicPr>
            <a:picLocks/>
          </p:cNvPicPr>
          <p:nvPr/>
        </p:nvPicPr>
        <p:blipFill>
          <a:blip r:embed="rId8"/>
          <a:stretch>
            <a:fillRect/>
          </a:stretch>
        </p:blipFill>
        <p:spPr>
          <a:xfrm>
            <a:off x="755877" y="1621755"/>
            <a:ext cx="4783230" cy="750672"/>
          </a:xfrm>
          <a:prstGeom prst="rect">
            <a:avLst/>
          </a:prstGeom>
          <a:effectLst>
            <a:outerShdw blurRad="190500" dist="101600" dir="5400000" rotWithShape="0">
              <a:srgbClr val="941751"/>
            </a:outerShdw>
          </a:effectLst>
        </p:spPr>
      </p:pic>
      <p:pic>
        <p:nvPicPr>
          <p:cNvPr id="62" name="Body Level One… Body Level OneBody Level TwoBody Level ThreeBody Level FourBody Level Five" descr="Body Level One… Body Level OneBody Level TwoBody Level ThreeBody Level FourBody Level Five"/>
          <p:cNvPicPr>
            <a:picLocks/>
          </p:cNvPicPr>
          <p:nvPr/>
        </p:nvPicPr>
        <p:blipFill>
          <a:blip r:embed="rId9"/>
          <a:stretch>
            <a:fillRect/>
          </a:stretch>
        </p:blipFill>
        <p:spPr>
          <a:xfrm>
            <a:off x="444968" y="2633285"/>
            <a:ext cx="5054857" cy="3670524"/>
          </a:xfrm>
          <a:prstGeom prst="rect">
            <a:avLst/>
          </a:prstGeom>
          <a:effectLst>
            <a:outerShdw blurRad="190500" dist="101600" dir="5400000" rotWithShape="0">
              <a:schemeClr val="accent5">
                <a:alpha val="49461"/>
              </a:schemeClr>
            </a:outerShdw>
          </a:effectLst>
        </p:spPr>
      </p:pic>
      <p:sp>
        <p:nvSpPr>
          <p:cNvPr id="63" name="Text"/>
          <p:cNvSpPr txBox="1"/>
          <p:nvPr/>
        </p:nvSpPr>
        <p:spPr>
          <a:xfrm>
            <a:off x="11580445" y="6237316"/>
            <a:ext cx="687975" cy="434862"/>
          </a:xfrm>
          <a:prstGeom prst="rect">
            <a:avLst/>
          </a:prstGeom>
          <a:ln w="12700">
            <a:miter lim="400000"/>
          </a:ln>
        </p:spPr>
        <p:txBody>
          <a:bodyPr wrap="none" lIns="45719" rIns="45719" anchor="ctr">
            <a:spAutoFit/>
          </a:bodyPr>
          <a:lstStyle/>
          <a:p>
            <a:pPr>
              <a:defRPr sz="2700" b="1">
                <a:solidFill>
                  <a:srgbClr val="941100"/>
                </a:solidFill>
              </a:defRPr>
            </a:pPr>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Slide copy 1">
    <p:spTree>
      <p:nvGrpSpPr>
        <p:cNvPr id="1" name=""/>
        <p:cNvGrpSpPr/>
        <p:nvPr/>
      </p:nvGrpSpPr>
      <p:grpSpPr>
        <a:xfrm>
          <a:off x="0" y="0"/>
          <a:ext cx="0" cy="0"/>
          <a:chOff x="0" y="0"/>
          <a:chExt cx="0" cy="0"/>
        </a:xfrm>
      </p:grpSpPr>
      <p:sp>
        <p:nvSpPr>
          <p:cNvPr id="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71" name="TextBox 24" descr="TextBox 24"/>
          <p:cNvPicPr>
            <a:picLocks/>
          </p:cNvPicPr>
          <p:nvPr/>
        </p:nvPicPr>
        <p:blipFill>
          <a:blip r:embed="rId2"/>
          <a:stretch>
            <a:fillRect/>
          </a:stretch>
        </p:blipFill>
        <p:spPr>
          <a:xfrm>
            <a:off x="3325952" y="1296140"/>
            <a:ext cx="5808238" cy="2726691"/>
          </a:xfrm>
          <a:prstGeom prst="rect">
            <a:avLst/>
          </a:prstGeom>
          <a:effectLst>
            <a:outerShdw blurRad="419100" rotWithShape="0">
              <a:schemeClr val="accent2">
                <a:satOff val="-18194"/>
                <a:lumOff val="-11215"/>
                <a:alpha val="75000"/>
              </a:schemeClr>
            </a:outerShdw>
            <a:reflection stA="14324" endPos="40000" dir="5400000" sy="-100000" algn="bl" rotWithShape="0"/>
          </a:effectLst>
        </p:spPr>
      </p:pic>
      <p:sp>
        <p:nvSpPr>
          <p:cNvPr id="72"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73" name="Picture 28" descr="Picture 28"/>
          <p:cNvPicPr>
            <a:picLocks noChangeAspect="1"/>
          </p:cNvPicPr>
          <p:nvPr/>
        </p:nvPicPr>
        <p:blipFill>
          <a:blip r:embed="rId3"/>
          <a:stretch>
            <a:fillRect/>
          </a:stretch>
        </p:blipFill>
        <p:spPr>
          <a:xfrm>
            <a:off x="9932264" y="-372929"/>
            <a:ext cx="2036259" cy="1800994"/>
          </a:xfrm>
          <a:prstGeom prst="rect">
            <a:avLst/>
          </a:prstGeom>
          <a:ln w="12700">
            <a:miter lim="400000"/>
          </a:ln>
        </p:spPr>
      </p:pic>
      <p:pic>
        <p:nvPicPr>
          <p:cNvPr id="74" name="Graphic 35" descr="Graphic 35"/>
          <p:cNvPicPr>
            <a:picLocks noChangeAspect="1"/>
          </p:cNvPicPr>
          <p:nvPr/>
        </p:nvPicPr>
        <p:blipFill>
          <a:blip r:embed="rId4"/>
          <a:stretch>
            <a:fillRect/>
          </a:stretch>
        </p:blipFill>
        <p:spPr>
          <a:xfrm>
            <a:off x="280308" y="6043914"/>
            <a:ext cx="2167471" cy="591662"/>
          </a:xfrm>
          <a:prstGeom prst="rect">
            <a:avLst/>
          </a:prstGeom>
          <a:ln w="12700">
            <a:miter lim="400000"/>
          </a:ln>
        </p:spPr>
      </p:pic>
      <p:pic>
        <p:nvPicPr>
          <p:cNvPr id="75" name="Graphic 36" descr="Graphic 36"/>
          <p:cNvPicPr>
            <a:picLocks noChangeAspect="1"/>
          </p:cNvPicPr>
          <p:nvPr/>
        </p:nvPicPr>
        <p:blipFill>
          <a:blip r:embed="rId5"/>
          <a:stretch>
            <a:fillRect/>
          </a:stretch>
        </p:blipFill>
        <p:spPr>
          <a:xfrm>
            <a:off x="9923144" y="6311379"/>
            <a:ext cx="1879650" cy="309234"/>
          </a:xfrm>
          <a:prstGeom prst="rect">
            <a:avLst/>
          </a:prstGeom>
          <a:ln w="12700">
            <a:miter lim="400000"/>
          </a:ln>
        </p:spPr>
      </p:pic>
      <p:pic>
        <p:nvPicPr>
          <p:cNvPr id="76" name="Image" descr="Image"/>
          <p:cNvPicPr>
            <a:picLocks noChangeAspect="1"/>
          </p:cNvPicPr>
          <p:nvPr/>
        </p:nvPicPr>
        <p:blipFill>
          <a:blip r:embed="rId6"/>
          <a:srcRect r="26225"/>
          <a:stretch>
            <a:fillRect/>
          </a:stretch>
        </p:blipFill>
        <p:spPr>
          <a:xfrm>
            <a:off x="-2637" y="316715"/>
            <a:ext cx="3377870" cy="6705517"/>
          </a:xfrm>
          <a:prstGeom prst="rect">
            <a:avLst/>
          </a:prstGeom>
          <a:ln w="12700">
            <a:miter lim="400000"/>
          </a:ln>
        </p:spPr>
      </p:pic>
      <p:pic>
        <p:nvPicPr>
          <p:cNvPr id="77" name="HPMQS HPMQS" descr="HPMQS HPMQS"/>
          <p:cNvPicPr>
            <a:picLocks/>
          </p:cNvPicPr>
          <p:nvPr/>
        </p:nvPicPr>
        <p:blipFill>
          <a:blip r:embed="rId7"/>
          <a:stretch>
            <a:fillRect/>
          </a:stretch>
        </p:blipFill>
        <p:spPr>
          <a:xfrm>
            <a:off x="3519450" y="2757163"/>
            <a:ext cx="5421242" cy="1824705"/>
          </a:xfrm>
          <a:prstGeom prst="rect">
            <a:avLst/>
          </a:prstGeom>
          <a:effectLst>
            <a:outerShdw blurRad="190500" dist="12700" dir="5400000" rotWithShape="0">
              <a:srgbClr val="000000"/>
            </a:outerShdw>
            <a:reflection stA="14324" endPos="40000" dir="5400000" sy="-100000" algn="bl" rotWithShape="0"/>
          </a:effectLst>
        </p:spPr>
      </p:pic>
      <p:sp>
        <p:nvSpPr>
          <p:cNvPr id="78"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
        <p:nvSpPr>
          <p:cNvPr id="79"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 Slide copy 5">
    <p:spTree>
      <p:nvGrpSpPr>
        <p:cNvPr id="1" name=""/>
        <p:cNvGrpSpPr/>
        <p:nvPr/>
      </p:nvGrpSpPr>
      <p:grpSpPr>
        <a:xfrm>
          <a:off x="0" y="0"/>
          <a:ext cx="0" cy="0"/>
          <a:chOff x="0" y="0"/>
          <a:chExt cx="0" cy="0"/>
        </a:xfrm>
      </p:grpSpPr>
      <p:sp>
        <p:nvSpPr>
          <p:cNvPr id="86"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 Slide copy 7">
    <p:spTree>
      <p:nvGrpSpPr>
        <p:cNvPr id="1" name=""/>
        <p:cNvGrpSpPr/>
        <p:nvPr/>
      </p:nvGrpSpPr>
      <p:grpSpPr>
        <a:xfrm>
          <a:off x="0" y="0"/>
          <a:ext cx="0" cy="0"/>
          <a:chOff x="0" y="0"/>
          <a:chExt cx="0" cy="0"/>
        </a:xfrm>
      </p:grpSpPr>
      <p:sp>
        <p:nvSpPr>
          <p:cNvPr id="93" name="Rectangle 17"/>
          <p:cNvSpPr/>
          <p:nvPr/>
        </p:nvSpPr>
        <p:spPr>
          <a:xfrm>
            <a:off x="2578083" y="488876"/>
            <a:ext cx="9922204"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94" name="Picture 18" descr="Picture 18"/>
          <p:cNvPicPr>
            <a:picLocks noChangeAspect="1"/>
          </p:cNvPicPr>
          <p:nvPr/>
        </p:nvPicPr>
        <p:blipFill>
          <a:blip r:embed="rId2"/>
          <a:stretch>
            <a:fillRect/>
          </a:stretch>
        </p:blipFill>
        <p:spPr>
          <a:xfrm>
            <a:off x="197765" y="-384952"/>
            <a:ext cx="2036259" cy="1800994"/>
          </a:xfrm>
          <a:prstGeom prst="rect">
            <a:avLst/>
          </a:prstGeom>
          <a:ln w="12700">
            <a:miter lim="400000"/>
          </a:ln>
        </p:spPr>
      </p:pic>
      <p:sp>
        <p:nvSpPr>
          <p:cNvPr id="95" name="Rectangle: Rounded Corners 22"/>
          <p:cNvSpPr/>
          <p:nvPr/>
        </p:nvSpPr>
        <p:spPr>
          <a:xfrm>
            <a:off x="8559819" y="940821"/>
            <a:ext cx="4128423" cy="4952310"/>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96" name="Rectangle: Rounded Corners 24"/>
          <p:cNvSpPr/>
          <p:nvPr/>
        </p:nvSpPr>
        <p:spPr>
          <a:xfrm>
            <a:off x="909925" y="806854"/>
            <a:ext cx="10137188" cy="5323624"/>
          </a:xfrm>
          <a:prstGeom prst="roundRect">
            <a:avLst>
              <a:gd name="adj" fmla="val 5358"/>
            </a:avLst>
          </a:prstGeom>
          <a:solidFill>
            <a:schemeClr val="accent5">
              <a:lumOff val="24117"/>
            </a:schemeClr>
          </a:solidFill>
          <a:ln w="38100">
            <a:solidFill>
              <a:srgbClr val="669BBC"/>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pic>
        <p:nvPicPr>
          <p:cNvPr id="97" name="Graphic 26" descr="Graphic 26"/>
          <p:cNvPicPr>
            <a:picLocks noChangeAspect="1"/>
          </p:cNvPicPr>
          <p:nvPr/>
        </p:nvPicPr>
        <p:blipFill>
          <a:blip r:embed="rId3"/>
          <a:stretch>
            <a:fillRect/>
          </a:stretch>
        </p:blipFill>
        <p:spPr>
          <a:xfrm>
            <a:off x="232213" y="6146190"/>
            <a:ext cx="2167471" cy="591662"/>
          </a:xfrm>
          <a:prstGeom prst="rect">
            <a:avLst/>
          </a:prstGeom>
          <a:ln w="12700">
            <a:miter lim="400000"/>
          </a:ln>
        </p:spPr>
      </p:pic>
      <p:pic>
        <p:nvPicPr>
          <p:cNvPr id="98" name="Graphic 28" descr="Graphic 28"/>
          <p:cNvPicPr>
            <a:picLocks noChangeAspect="1"/>
          </p:cNvPicPr>
          <p:nvPr/>
        </p:nvPicPr>
        <p:blipFill>
          <a:blip r:embed="rId4"/>
          <a:stretch>
            <a:fillRect/>
          </a:stretch>
        </p:blipFill>
        <p:spPr>
          <a:xfrm>
            <a:off x="9875049" y="6299356"/>
            <a:ext cx="1879650" cy="309234"/>
          </a:xfrm>
          <a:prstGeom prst="rect">
            <a:avLst/>
          </a:prstGeom>
          <a:ln w="12700">
            <a:miter lim="400000"/>
          </a:ln>
        </p:spPr>
      </p:pic>
      <p:sp>
        <p:nvSpPr>
          <p:cNvPr id="99" name="Text"/>
          <p:cNvSpPr txBox="1"/>
          <p:nvPr/>
        </p:nvSpPr>
        <p:spPr>
          <a:xfrm>
            <a:off x="-303158" y="-20289990"/>
            <a:ext cx="142241"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defTabSz="457200">
              <a:defRPr sz="1200">
                <a:latin typeface="Times Roman"/>
                <a:ea typeface="Times Roman"/>
                <a:cs typeface="Times Roman"/>
                <a:sym typeface="Times Roman"/>
              </a:defRPr>
            </a:lvl1pPr>
          </a:lstStyle>
          <a:p>
            <a:r>
              <a:t> </a:t>
            </a:r>
          </a:p>
        </p:txBody>
      </p:sp>
      <p:pic>
        <p:nvPicPr>
          <p:cNvPr id="100" name="1-validated  Business Pain points 1-validated  Business Pain points" descr="1-validated  Business Pain points 1-validated  Business Pain points"/>
          <p:cNvPicPr>
            <a:picLocks/>
          </p:cNvPicPr>
          <p:nvPr/>
        </p:nvPicPr>
        <p:blipFill>
          <a:blip r:embed="rId5"/>
          <a:stretch>
            <a:fillRect/>
          </a:stretch>
        </p:blipFill>
        <p:spPr>
          <a:xfrm>
            <a:off x="3854758" y="928121"/>
            <a:ext cx="3393612" cy="937257"/>
          </a:xfrm>
          <a:prstGeom prst="rect">
            <a:avLst/>
          </a:prstGeom>
          <a:effectLst>
            <a:outerShdw blurRad="190500" dist="12700" dir="5400000" rotWithShape="0">
              <a:srgbClr val="000000"/>
            </a:outerShdw>
          </a:effectLst>
        </p:spPr>
      </p:pic>
      <p:pic>
        <p:nvPicPr>
          <p:cNvPr id="101" name="3—Validated product-Fit planning  3—Validated product-Fit planning " descr="3—Validated product-Fit planning  3—Validated product-Fit planning "/>
          <p:cNvPicPr>
            <a:picLocks/>
          </p:cNvPicPr>
          <p:nvPr/>
        </p:nvPicPr>
        <p:blipFill>
          <a:blip r:embed="rId6"/>
          <a:stretch>
            <a:fillRect/>
          </a:stretch>
        </p:blipFill>
        <p:spPr>
          <a:xfrm>
            <a:off x="898594" y="3029588"/>
            <a:ext cx="3047208" cy="1379903"/>
          </a:xfrm>
          <a:prstGeom prst="rect">
            <a:avLst/>
          </a:prstGeom>
          <a:effectLst>
            <a:outerShdw blurRad="190500" dist="12700" dir="5400000" rotWithShape="0">
              <a:srgbClr val="000000"/>
            </a:outerShdw>
          </a:effectLst>
        </p:spPr>
      </p:pic>
      <p:pic>
        <p:nvPicPr>
          <p:cNvPr id="102" name="2—preparation Business -fit solutions 2—preparation Business -fit solutions" descr="2—preparation Business -fit solutions 2—preparation Business -fit solutions"/>
          <p:cNvPicPr>
            <a:picLocks/>
          </p:cNvPicPr>
          <p:nvPr/>
        </p:nvPicPr>
        <p:blipFill>
          <a:blip r:embed="rId7"/>
          <a:stretch>
            <a:fillRect/>
          </a:stretch>
        </p:blipFill>
        <p:spPr>
          <a:xfrm>
            <a:off x="1009498" y="1835568"/>
            <a:ext cx="3132138" cy="1208228"/>
          </a:xfrm>
          <a:prstGeom prst="rect">
            <a:avLst/>
          </a:prstGeom>
          <a:effectLst>
            <a:outerShdw blurRad="190500" dist="12700" dir="5400000" rotWithShape="0">
              <a:srgbClr val="000000"/>
            </a:outerShdw>
          </a:effectLst>
        </p:spPr>
      </p:pic>
      <p:pic>
        <p:nvPicPr>
          <p:cNvPr id="103" name="Line Line" descr="Line Line"/>
          <p:cNvPicPr>
            <a:picLocks/>
          </p:cNvPicPr>
          <p:nvPr/>
        </p:nvPicPr>
        <p:blipFill>
          <a:blip r:embed="rId8"/>
          <a:stretch>
            <a:fillRect/>
          </a:stretch>
        </p:blipFill>
        <p:spPr>
          <a:xfrm rot="1318500">
            <a:off x="3937771" y="4692233"/>
            <a:ext cx="593416" cy="358334"/>
          </a:xfrm>
          <a:prstGeom prst="rect">
            <a:avLst/>
          </a:prstGeom>
          <a:effectLst>
            <a:reflection stA="50000" endPos="40000" dir="5400000" sy="-100000" algn="bl" rotWithShape="0"/>
          </a:effectLst>
        </p:spPr>
      </p:pic>
      <p:pic>
        <p:nvPicPr>
          <p:cNvPr id="104" name="Monitoring&amp;Controlling (IV&amp;V) Monitoring&amp;Controlling (IV&amp;V) " descr="Monitoring&amp;Controlling (IV&amp;V) Monitoring&amp;Controlling (IV&amp;V) "/>
          <p:cNvPicPr>
            <a:picLocks/>
          </p:cNvPicPr>
          <p:nvPr/>
        </p:nvPicPr>
        <p:blipFill>
          <a:blip r:embed="rId9"/>
          <a:stretch>
            <a:fillRect/>
          </a:stretch>
        </p:blipFill>
        <p:spPr>
          <a:xfrm>
            <a:off x="3236258" y="5323450"/>
            <a:ext cx="6259117" cy="472361"/>
          </a:xfrm>
          <a:prstGeom prst="rect">
            <a:avLst/>
          </a:prstGeom>
          <a:effectLst>
            <a:outerShdw blurRad="190500" dist="12700" dir="5400000" rotWithShape="0">
              <a:srgbClr val="000000"/>
            </a:outerShdw>
            <a:reflection stA="50000" endPos="40000" dir="5400000" sy="-100000" algn="bl" rotWithShape="0"/>
          </a:effectLst>
        </p:spPr>
      </p:pic>
      <p:pic>
        <p:nvPicPr>
          <p:cNvPr id="105" name="Line Line" descr="Line Line"/>
          <p:cNvPicPr>
            <a:picLocks/>
          </p:cNvPicPr>
          <p:nvPr/>
        </p:nvPicPr>
        <p:blipFill>
          <a:blip r:embed="rId10"/>
          <a:stretch>
            <a:fillRect/>
          </a:stretch>
        </p:blipFill>
        <p:spPr>
          <a:xfrm>
            <a:off x="7541100" y="4635958"/>
            <a:ext cx="558777" cy="358334"/>
          </a:xfrm>
          <a:prstGeom prst="rect">
            <a:avLst/>
          </a:prstGeom>
          <a:effectLst>
            <a:reflection stA="50000" endPos="40000" dir="5400000" sy="-100000" algn="bl" rotWithShape="0"/>
          </a:effectLst>
        </p:spPr>
      </p:pic>
      <p:pic>
        <p:nvPicPr>
          <p:cNvPr id="106" name="8.Resultant… 8.Resultant deliverables " descr="8.Resultant… 8.Resultant deliverables "/>
          <p:cNvPicPr>
            <a:picLocks/>
          </p:cNvPicPr>
          <p:nvPr/>
        </p:nvPicPr>
        <p:blipFill>
          <a:blip r:embed="rId11"/>
          <a:stretch>
            <a:fillRect/>
          </a:stretch>
        </p:blipFill>
        <p:spPr>
          <a:xfrm>
            <a:off x="8052907" y="3621678"/>
            <a:ext cx="1714700" cy="1454807"/>
          </a:xfrm>
          <a:prstGeom prst="rect">
            <a:avLst/>
          </a:prstGeom>
          <a:effectLst>
            <a:outerShdw blurRad="190500" dist="12700" dir="5400000" rotWithShape="0">
              <a:srgbClr val="000000"/>
            </a:outerShdw>
          </a:effectLst>
        </p:spPr>
      </p:pic>
      <p:pic>
        <p:nvPicPr>
          <p:cNvPr id="107" name="7.producing deliverables 7.producing deliverables  " descr="7.producing deliverables 7.producing deliverables  "/>
          <p:cNvPicPr>
            <a:picLocks/>
          </p:cNvPicPr>
          <p:nvPr/>
        </p:nvPicPr>
        <p:blipFill>
          <a:blip r:embed="rId12"/>
          <a:stretch>
            <a:fillRect/>
          </a:stretch>
        </p:blipFill>
        <p:spPr>
          <a:xfrm>
            <a:off x="6272164" y="4464099"/>
            <a:ext cx="1333501" cy="845512"/>
          </a:xfrm>
          <a:prstGeom prst="rect">
            <a:avLst/>
          </a:prstGeom>
          <a:effectLst>
            <a:outerShdw blurRad="190500" dist="12700" dir="5400000" rotWithShape="0">
              <a:srgbClr val="000000"/>
            </a:outerShdw>
          </a:effectLst>
        </p:spPr>
      </p:pic>
      <p:pic>
        <p:nvPicPr>
          <p:cNvPr id="108" name="6-Executing  deliverables 6-Executing  deliverables  " descr="6-Executing  deliverables 6-Executing  deliverables  "/>
          <p:cNvPicPr>
            <a:picLocks/>
          </p:cNvPicPr>
          <p:nvPr/>
        </p:nvPicPr>
        <p:blipFill>
          <a:blip r:embed="rId13"/>
          <a:stretch>
            <a:fillRect/>
          </a:stretch>
        </p:blipFill>
        <p:spPr>
          <a:xfrm>
            <a:off x="4491421" y="4465460"/>
            <a:ext cx="1333501" cy="842338"/>
          </a:xfrm>
          <a:prstGeom prst="rect">
            <a:avLst/>
          </a:prstGeom>
          <a:effectLst>
            <a:outerShdw blurRad="190500" dist="12700" dir="5400000" rotWithShape="0">
              <a:srgbClr val="000000"/>
            </a:outerShdw>
          </a:effectLst>
        </p:spPr>
      </p:pic>
      <p:pic>
        <p:nvPicPr>
          <p:cNvPr id="109" name="5-Planning  deliverables 5-Planning  deliverables  " descr="5-Planning  deliverables 5-Planning  deliverables  "/>
          <p:cNvPicPr>
            <a:picLocks/>
          </p:cNvPicPr>
          <p:nvPr/>
        </p:nvPicPr>
        <p:blipFill>
          <a:blip r:embed="rId14"/>
          <a:stretch>
            <a:fillRect/>
          </a:stretch>
        </p:blipFill>
        <p:spPr>
          <a:xfrm>
            <a:off x="3193535" y="3890129"/>
            <a:ext cx="1207692" cy="845499"/>
          </a:xfrm>
          <a:prstGeom prst="rect">
            <a:avLst/>
          </a:prstGeom>
          <a:effectLst>
            <a:outerShdw blurRad="190500" dist="12700" dir="5400000" rotWithShape="0">
              <a:srgbClr val="000000"/>
            </a:outerShdw>
          </a:effectLst>
        </p:spPr>
      </p:pic>
      <p:pic>
        <p:nvPicPr>
          <p:cNvPr id="110" name="9. Accepted test and Hand over the  Validated Deliverables-fit 9. Accepted test and Hand over the  Validated Deliverables-fit" descr="9. Accepted test and Hand over the  Validated Deliverables-fit 9. Accepted test and Hand over the  Validated Deliverables-fit"/>
          <p:cNvPicPr>
            <a:picLocks/>
          </p:cNvPicPr>
          <p:nvPr/>
        </p:nvPicPr>
        <p:blipFill>
          <a:blip r:embed="rId15"/>
          <a:stretch>
            <a:fillRect/>
          </a:stretch>
        </p:blipFill>
        <p:spPr>
          <a:xfrm>
            <a:off x="8078241" y="2490121"/>
            <a:ext cx="2566592" cy="1166652"/>
          </a:xfrm>
          <a:prstGeom prst="rect">
            <a:avLst/>
          </a:prstGeom>
          <a:effectLst>
            <a:outerShdw blurRad="190500" dist="12700" dir="5400000" rotWithShape="0">
              <a:srgbClr val="000000"/>
            </a:outerShdw>
          </a:effectLst>
        </p:spPr>
      </p:pic>
      <p:pic>
        <p:nvPicPr>
          <p:cNvPr id="111" name="10.Post -implemented Review (PIR)  the Business-Fit solution 10.Post -implemented Review (PIR)  the Business-Fit solution " descr="10.Post -implemented Review (PIR)  the Business-Fit solution 10.Post -implemented Review (PIR)  the Business-Fit solution "/>
          <p:cNvPicPr>
            <a:picLocks/>
          </p:cNvPicPr>
          <p:nvPr/>
        </p:nvPicPr>
        <p:blipFill>
          <a:blip r:embed="rId16"/>
          <a:stretch>
            <a:fillRect/>
          </a:stretch>
        </p:blipFill>
        <p:spPr>
          <a:xfrm>
            <a:off x="7176262" y="1297577"/>
            <a:ext cx="3674965" cy="1264450"/>
          </a:xfrm>
          <a:prstGeom prst="rect">
            <a:avLst/>
          </a:prstGeom>
          <a:effectLst>
            <a:outerShdw blurRad="190500" dist="12700" dir="5400000" rotWithShape="0">
              <a:srgbClr val="000000"/>
            </a:outerShdw>
          </a:effectLst>
        </p:spPr>
      </p:pic>
      <p:sp>
        <p:nvSpPr>
          <p:cNvPr id="112" name="source: designed and developed by Dr.Mahmoud Ibrahim @2021"/>
          <p:cNvSpPr txBox="1"/>
          <p:nvPr/>
        </p:nvSpPr>
        <p:spPr>
          <a:xfrm>
            <a:off x="486344" y="5840497"/>
            <a:ext cx="5696683" cy="2483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b">
            <a:normAutofit/>
          </a:bodyPr>
          <a:lstStyle>
            <a:lvl1pPr algn="ctr" defTabSz="502920">
              <a:lnSpc>
                <a:spcPct val="90000"/>
              </a:lnSpc>
              <a:defRPr sz="1100">
                <a:latin typeface="Bookman Old Style"/>
                <a:ea typeface="Bookman Old Style"/>
                <a:cs typeface="Bookman Old Style"/>
                <a:sym typeface="Bookman Old Style"/>
              </a:defRPr>
            </a:lvl1pPr>
          </a:lstStyle>
          <a:p>
            <a:r>
              <a:t>source: designed and developed by Dr.Mahmoud Ibrahim @2021  </a:t>
            </a:r>
          </a:p>
        </p:txBody>
      </p:sp>
      <p:pic>
        <p:nvPicPr>
          <p:cNvPr id="113" name="4-Initiating… 4-Initiating project-fit  " descr="4-Initiating… 4-Initiating project-fit  "/>
          <p:cNvPicPr>
            <a:picLocks/>
          </p:cNvPicPr>
          <p:nvPr/>
        </p:nvPicPr>
        <p:blipFill>
          <a:blip r:embed="rId17"/>
          <a:stretch>
            <a:fillRect/>
          </a:stretch>
        </p:blipFill>
        <p:spPr>
          <a:xfrm>
            <a:off x="876646" y="4332068"/>
            <a:ext cx="2362593" cy="1208089"/>
          </a:xfrm>
          <a:prstGeom prst="rect">
            <a:avLst/>
          </a:prstGeom>
          <a:effectLst>
            <a:outerShdw blurRad="190500" dist="12700" dir="5400000" rotWithShape="0">
              <a:srgbClr val="000000"/>
            </a:outerShdw>
          </a:effectLst>
        </p:spPr>
      </p:pic>
      <p:pic>
        <p:nvPicPr>
          <p:cNvPr id="114" name="4-HPMQS… 4-HPMQS life cycle " descr="4-HPMQS… 4-HPMQS life cycle "/>
          <p:cNvPicPr>
            <a:picLocks/>
          </p:cNvPicPr>
          <p:nvPr/>
        </p:nvPicPr>
        <p:blipFill>
          <a:blip r:embed="rId18"/>
          <a:stretch>
            <a:fillRect/>
          </a:stretch>
        </p:blipFill>
        <p:spPr>
          <a:xfrm>
            <a:off x="4586335" y="2097529"/>
            <a:ext cx="3047207" cy="1192599"/>
          </a:xfrm>
          <a:prstGeom prst="rect">
            <a:avLst/>
          </a:prstGeom>
          <a:effectLst>
            <a:outerShdw blurRad="571500" dist="521211" rotWithShape="0">
              <a:srgbClr val="000000">
                <a:alpha val="47071"/>
              </a:srgbClr>
            </a:outerShdw>
          </a:effectLst>
        </p:spPr>
      </p:pic>
      <p:sp>
        <p:nvSpPr>
          <p:cNvPr id="115" name="Text"/>
          <p:cNvSpPr txBox="1"/>
          <p:nvPr/>
        </p:nvSpPr>
        <p:spPr>
          <a:xfrm>
            <a:off x="11122463" y="6402736"/>
            <a:ext cx="183243" cy="2483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pic>
        <p:nvPicPr>
          <p:cNvPr id="116" name="Deliverables -Fit producing Processes     Deliverables -Fit producing Processes " descr="Deliverables -Fit producing Processes     Deliverables -Fit producing Processes "/>
          <p:cNvPicPr>
            <a:picLocks/>
          </p:cNvPicPr>
          <p:nvPr/>
        </p:nvPicPr>
        <p:blipFill>
          <a:blip r:embed="rId19"/>
          <a:stretch>
            <a:fillRect/>
          </a:stretch>
        </p:blipFill>
        <p:spPr>
          <a:xfrm>
            <a:off x="2749602" y="3436068"/>
            <a:ext cx="7232429" cy="2758115"/>
          </a:xfrm>
          <a:prstGeom prst="rect">
            <a:avLst/>
          </a:prstGeom>
        </p:spPr>
      </p:pic>
      <p:sp>
        <p:nvSpPr>
          <p:cNvPr id="117"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Title Slide copy 6">
    <p:spTree>
      <p:nvGrpSpPr>
        <p:cNvPr id="1" name=""/>
        <p:cNvGrpSpPr/>
        <p:nvPr/>
      </p:nvGrpSpPr>
      <p:grpSpPr>
        <a:xfrm>
          <a:off x="0" y="0"/>
          <a:ext cx="0" cy="0"/>
          <a:chOff x="0" y="0"/>
          <a:chExt cx="0" cy="0"/>
        </a:xfrm>
      </p:grpSpPr>
      <p:sp>
        <p:nvSpPr>
          <p:cNvPr id="12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125" name="Picture 18" descr="Picture 18"/>
          <p:cNvPicPr>
            <a:picLocks noChangeAspect="1"/>
          </p:cNvPicPr>
          <p:nvPr/>
        </p:nvPicPr>
        <p:blipFill>
          <a:blip r:embed="rId2"/>
          <a:stretch>
            <a:fillRect/>
          </a:stretch>
        </p:blipFill>
        <p:spPr>
          <a:xfrm>
            <a:off x="245859" y="-372929"/>
            <a:ext cx="2036260" cy="1800994"/>
          </a:xfrm>
          <a:prstGeom prst="rect">
            <a:avLst/>
          </a:prstGeom>
          <a:ln w="12700">
            <a:miter lim="400000"/>
          </a:ln>
        </p:spPr>
      </p:pic>
      <p:sp>
        <p:nvSpPr>
          <p:cNvPr id="12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27" name="Rectangle: Rounded Corners 24"/>
          <p:cNvSpPr/>
          <p:nvPr/>
        </p:nvSpPr>
        <p:spPr>
          <a:xfrm>
            <a:off x="556275" y="851285"/>
            <a:ext cx="10137188" cy="5155430"/>
          </a:xfrm>
          <a:prstGeom prst="roundRect">
            <a:avLst>
              <a:gd name="adj" fmla="val 5533"/>
            </a:avLst>
          </a:prstGeom>
          <a:solidFill>
            <a:srgbClr val="FFFFFF"/>
          </a:solidFill>
          <a:ln w="38100">
            <a:solidFill>
              <a:srgbClr val="669BBC"/>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pic>
        <p:nvPicPr>
          <p:cNvPr id="128" name="Graphic 26" descr="Graphic 26"/>
          <p:cNvPicPr>
            <a:picLocks noChangeAspect="1"/>
          </p:cNvPicPr>
          <p:nvPr/>
        </p:nvPicPr>
        <p:blipFill>
          <a:blip r:embed="rId3"/>
          <a:stretch>
            <a:fillRect/>
          </a:stretch>
        </p:blipFill>
        <p:spPr>
          <a:xfrm>
            <a:off x="280308" y="6158214"/>
            <a:ext cx="2167471" cy="591662"/>
          </a:xfrm>
          <a:prstGeom prst="rect">
            <a:avLst/>
          </a:prstGeom>
          <a:ln w="12700">
            <a:miter lim="400000"/>
          </a:ln>
        </p:spPr>
      </p:pic>
      <p:pic>
        <p:nvPicPr>
          <p:cNvPr id="129" name="Graphic 28" descr="Graphic 28"/>
          <p:cNvPicPr>
            <a:picLocks noChangeAspect="1"/>
          </p:cNvPicPr>
          <p:nvPr/>
        </p:nvPicPr>
        <p:blipFill>
          <a:blip r:embed="rId4"/>
          <a:stretch>
            <a:fillRect/>
          </a:stretch>
        </p:blipFill>
        <p:spPr>
          <a:xfrm>
            <a:off x="9923144" y="6311379"/>
            <a:ext cx="1879650" cy="309234"/>
          </a:xfrm>
          <a:prstGeom prst="rect">
            <a:avLst/>
          </a:prstGeom>
          <a:ln w="12700">
            <a:miter lim="400000"/>
          </a:ln>
        </p:spPr>
      </p:pic>
      <p:sp>
        <p:nvSpPr>
          <p:cNvPr id="130"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defTabSz="457200">
              <a:defRPr sz="1200">
                <a:latin typeface="Times Roman"/>
                <a:ea typeface="Times Roman"/>
                <a:cs typeface="Times Roman"/>
                <a:sym typeface="Times Roman"/>
              </a:defRPr>
            </a:lvl1pPr>
          </a:lstStyle>
          <a:p>
            <a:r>
              <a:t> </a:t>
            </a:r>
          </a:p>
        </p:txBody>
      </p:sp>
      <p:sp>
        <p:nvSpPr>
          <p:cNvPr id="131"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
        <p:nvSpPr>
          <p:cNvPr id="132"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Slide copy 4">
    <p:spTree>
      <p:nvGrpSpPr>
        <p:cNvPr id="1" name=""/>
        <p:cNvGrpSpPr/>
        <p:nvPr/>
      </p:nvGrpSpPr>
      <p:grpSpPr>
        <a:xfrm>
          <a:off x="0" y="0"/>
          <a:ext cx="0" cy="0"/>
          <a:chOff x="0" y="0"/>
          <a:chExt cx="0" cy="0"/>
        </a:xfrm>
      </p:grpSpPr>
      <p:sp>
        <p:nvSpPr>
          <p:cNvPr id="139"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grpSp>
        <p:nvGrpSpPr>
          <p:cNvPr id="142" name="Picture Placeholder 4"/>
          <p:cNvGrpSpPr/>
          <p:nvPr/>
        </p:nvGrpSpPr>
        <p:grpSpPr>
          <a:xfrm>
            <a:off x="444875" y="1024946"/>
            <a:ext cx="4962147" cy="2495551"/>
            <a:chOff x="0" y="0"/>
            <a:chExt cx="4962145" cy="2495550"/>
          </a:xfrm>
        </p:grpSpPr>
        <p:sp>
          <p:nvSpPr>
            <p:cNvPr id="140"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endParaRPr/>
            </a:p>
          </p:txBody>
        </p:sp>
        <p:pic>
          <p:nvPicPr>
            <p:cNvPr id="141" name="image15.jpeg" descr="image15.jpeg"/>
            <p:cNvPicPr>
              <a:picLocks noChangeAspect="1"/>
            </p:cNvPicPr>
            <p:nvPr/>
          </p:nvPicPr>
          <p:blipFill>
            <a:blip r:embed="rId2"/>
            <a:srcRect t="12314" b="12314"/>
            <a:stretch>
              <a:fillRect/>
            </a:stretch>
          </p:blipFill>
          <p:spPr>
            <a:xfrm>
              <a:off x="0" y="0"/>
              <a:ext cx="4962146" cy="2495550"/>
            </a:xfrm>
            <a:prstGeom prst="rect">
              <a:avLst/>
            </a:prstGeom>
            <a:ln w="12700" cap="flat">
              <a:noFill/>
              <a:miter lim="400000"/>
            </a:ln>
            <a:effectLst/>
          </p:spPr>
        </p:pic>
      </p:grpSp>
      <p:sp>
        <p:nvSpPr>
          <p:cNvPr id="143"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144" name="Picture 29" descr="Picture 29"/>
          <p:cNvPicPr>
            <a:picLocks noChangeAspect="1"/>
          </p:cNvPicPr>
          <p:nvPr/>
        </p:nvPicPr>
        <p:blipFill>
          <a:blip r:embed="rId3"/>
          <a:stretch>
            <a:fillRect/>
          </a:stretch>
        </p:blipFill>
        <p:spPr>
          <a:xfrm>
            <a:off x="245859" y="-372929"/>
            <a:ext cx="2036260" cy="1800994"/>
          </a:xfrm>
          <a:prstGeom prst="rect">
            <a:avLst/>
          </a:prstGeom>
          <a:ln w="12700">
            <a:miter lim="400000"/>
          </a:ln>
        </p:spPr>
      </p:pic>
      <p:pic>
        <p:nvPicPr>
          <p:cNvPr id="145" name="Graphic 30" descr="Graphic 30"/>
          <p:cNvPicPr>
            <a:picLocks noChangeAspect="1"/>
          </p:cNvPicPr>
          <p:nvPr/>
        </p:nvPicPr>
        <p:blipFill>
          <a:blip r:embed="rId4"/>
          <a:stretch>
            <a:fillRect/>
          </a:stretch>
        </p:blipFill>
        <p:spPr>
          <a:xfrm>
            <a:off x="9425755" y="425241"/>
            <a:ext cx="2362201" cy="142876"/>
          </a:xfrm>
          <a:prstGeom prst="rect">
            <a:avLst/>
          </a:prstGeom>
          <a:ln w="12700">
            <a:miter lim="400000"/>
          </a:ln>
        </p:spPr>
      </p:pic>
      <p:pic>
        <p:nvPicPr>
          <p:cNvPr id="146" name="Graphic 31" descr="Graphic 31"/>
          <p:cNvPicPr>
            <a:picLocks noChangeAspect="1"/>
          </p:cNvPicPr>
          <p:nvPr/>
        </p:nvPicPr>
        <p:blipFill>
          <a:blip r:embed="rId5"/>
          <a:stretch>
            <a:fillRect/>
          </a:stretch>
        </p:blipFill>
        <p:spPr>
          <a:xfrm>
            <a:off x="280308" y="6043914"/>
            <a:ext cx="2167471" cy="591662"/>
          </a:xfrm>
          <a:prstGeom prst="rect">
            <a:avLst/>
          </a:prstGeom>
          <a:ln w="12700">
            <a:miter lim="400000"/>
          </a:ln>
        </p:spPr>
      </p:pic>
      <p:pic>
        <p:nvPicPr>
          <p:cNvPr id="147" name="Graphic 32" descr="Graphic 32"/>
          <p:cNvPicPr>
            <a:picLocks noChangeAspect="1"/>
          </p:cNvPicPr>
          <p:nvPr/>
        </p:nvPicPr>
        <p:blipFill>
          <a:blip r:embed="rId6"/>
          <a:stretch>
            <a:fillRect/>
          </a:stretch>
        </p:blipFill>
        <p:spPr>
          <a:xfrm>
            <a:off x="9923144" y="6311379"/>
            <a:ext cx="1879650" cy="309234"/>
          </a:xfrm>
          <a:prstGeom prst="rect">
            <a:avLst/>
          </a:prstGeom>
          <a:ln w="12700">
            <a:miter lim="400000"/>
          </a:ln>
        </p:spPr>
      </p:pic>
      <p:sp>
        <p:nvSpPr>
          <p:cNvPr id="148"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Title Slide copy">
    <p:spTree>
      <p:nvGrpSpPr>
        <p:cNvPr id="1" name=""/>
        <p:cNvGrpSpPr/>
        <p:nvPr/>
      </p:nvGrpSpPr>
      <p:grpSpPr>
        <a:xfrm>
          <a:off x="0" y="0"/>
          <a:ext cx="0" cy="0"/>
          <a:chOff x="0" y="0"/>
          <a:chExt cx="0" cy="0"/>
        </a:xfrm>
      </p:grpSpPr>
      <p:sp>
        <p:nvSpPr>
          <p:cNvPr id="155"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
        <p:nvSpPr>
          <p:cNvPr id="15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57"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158" name="Picture 28" descr="Picture 28"/>
          <p:cNvPicPr>
            <a:picLocks noChangeAspect="1"/>
          </p:cNvPicPr>
          <p:nvPr/>
        </p:nvPicPr>
        <p:blipFill>
          <a:blip r:embed="rId2"/>
          <a:stretch>
            <a:fillRect/>
          </a:stretch>
        </p:blipFill>
        <p:spPr>
          <a:xfrm>
            <a:off x="9932264" y="-372929"/>
            <a:ext cx="2036259" cy="1800994"/>
          </a:xfrm>
          <a:prstGeom prst="rect">
            <a:avLst/>
          </a:prstGeom>
          <a:ln w="12700">
            <a:miter lim="400000"/>
          </a:ln>
        </p:spPr>
      </p:pic>
      <p:sp>
        <p:nvSpPr>
          <p:cNvPr id="159"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endParaRPr/>
          </a:p>
        </p:txBody>
      </p:sp>
      <p:sp>
        <p:nvSpPr>
          <p:cNvPr id="160"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pic>
        <p:nvPicPr>
          <p:cNvPr id="161" name="Graphic 35" descr="Graphic 35"/>
          <p:cNvPicPr>
            <a:picLocks noChangeAspect="1"/>
          </p:cNvPicPr>
          <p:nvPr/>
        </p:nvPicPr>
        <p:blipFill>
          <a:blip r:embed="rId3"/>
          <a:stretch>
            <a:fillRect/>
          </a:stretch>
        </p:blipFill>
        <p:spPr>
          <a:xfrm>
            <a:off x="280308" y="6043914"/>
            <a:ext cx="2167471" cy="591662"/>
          </a:xfrm>
          <a:prstGeom prst="rect">
            <a:avLst/>
          </a:prstGeom>
          <a:ln w="12700">
            <a:miter lim="400000"/>
          </a:ln>
        </p:spPr>
      </p:pic>
      <p:pic>
        <p:nvPicPr>
          <p:cNvPr id="162" name="Graphic 36" descr="Graphic 36"/>
          <p:cNvPicPr>
            <a:picLocks noChangeAspect="1"/>
          </p:cNvPicPr>
          <p:nvPr/>
        </p:nvPicPr>
        <p:blipFill>
          <a:blip r:embed="rId4"/>
          <a:stretch>
            <a:fillRect/>
          </a:stretch>
        </p:blipFill>
        <p:spPr>
          <a:xfrm>
            <a:off x="9923144" y="6311379"/>
            <a:ext cx="1879650" cy="309234"/>
          </a:xfrm>
          <a:prstGeom prst="rect">
            <a:avLst/>
          </a:prstGeom>
          <a:ln w="12700">
            <a:miter lim="400000"/>
          </a:ln>
        </p:spPr>
      </p:pic>
      <p:pic>
        <p:nvPicPr>
          <p:cNvPr id="163" name="Image" descr="Image"/>
          <p:cNvPicPr>
            <a:picLocks noChangeAspect="1"/>
          </p:cNvPicPr>
          <p:nvPr/>
        </p:nvPicPr>
        <p:blipFill>
          <a:blip r:embed="rId5"/>
          <a:srcRect r="26225"/>
          <a:stretch>
            <a:fillRect/>
          </a:stretch>
        </p:blipFill>
        <p:spPr>
          <a:xfrm>
            <a:off x="-2637" y="316715"/>
            <a:ext cx="3377870" cy="6705517"/>
          </a:xfrm>
          <a:prstGeom prst="rect">
            <a:avLst/>
          </a:prstGeom>
          <a:ln w="12700">
            <a:miter lim="400000"/>
          </a:ln>
        </p:spPr>
      </p:pic>
      <p:sp>
        <p:nvSpPr>
          <p:cNvPr id="164"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a:t>
            </a:r>
          </a:p>
        </p:txBody>
      </p:sp>
      <p:sp>
        <p:nvSpPr>
          <p:cNvPr id="165"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Title Slide copy 3">
    <p:spTree>
      <p:nvGrpSpPr>
        <p:cNvPr id="1" name=""/>
        <p:cNvGrpSpPr/>
        <p:nvPr/>
      </p:nvGrpSpPr>
      <p:grpSpPr>
        <a:xfrm>
          <a:off x="0" y="0"/>
          <a:ext cx="0" cy="0"/>
          <a:chOff x="0" y="0"/>
          <a:chExt cx="0" cy="0"/>
        </a:xfrm>
      </p:grpSpPr>
      <p:sp>
        <p:nvSpPr>
          <p:cNvPr id="17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3"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
        <p:nvSpPr>
          <p:cNvPr id="17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175" name="Picture 18" descr="Picture 18"/>
          <p:cNvPicPr>
            <a:picLocks noChangeAspect="1"/>
          </p:cNvPicPr>
          <p:nvPr/>
        </p:nvPicPr>
        <p:blipFill>
          <a:blip r:embed="rId2"/>
          <a:stretch>
            <a:fillRect/>
          </a:stretch>
        </p:blipFill>
        <p:spPr>
          <a:xfrm>
            <a:off x="245859" y="-372929"/>
            <a:ext cx="2036260" cy="1800994"/>
          </a:xfrm>
          <a:prstGeom prst="rect">
            <a:avLst/>
          </a:prstGeom>
          <a:ln w="12700">
            <a:miter lim="400000"/>
          </a:ln>
        </p:spPr>
      </p:pic>
      <p:pic>
        <p:nvPicPr>
          <p:cNvPr id="176" name="Graphic 26" descr="Graphic 26"/>
          <p:cNvPicPr>
            <a:picLocks noChangeAspect="1"/>
          </p:cNvPicPr>
          <p:nvPr/>
        </p:nvPicPr>
        <p:blipFill>
          <a:blip r:embed="rId3"/>
          <a:stretch>
            <a:fillRect/>
          </a:stretch>
        </p:blipFill>
        <p:spPr>
          <a:xfrm>
            <a:off x="280308" y="6158214"/>
            <a:ext cx="2167471" cy="591662"/>
          </a:xfrm>
          <a:prstGeom prst="rect">
            <a:avLst/>
          </a:prstGeom>
          <a:ln w="12700">
            <a:miter lim="400000"/>
          </a:ln>
        </p:spPr>
      </p:pic>
      <p:pic>
        <p:nvPicPr>
          <p:cNvPr id="177" name="Graphic 28" descr="Graphic 28"/>
          <p:cNvPicPr>
            <a:picLocks noChangeAspect="1"/>
          </p:cNvPicPr>
          <p:nvPr/>
        </p:nvPicPr>
        <p:blipFill>
          <a:blip r:embed="rId4"/>
          <a:stretch>
            <a:fillRect/>
          </a:stretch>
        </p:blipFill>
        <p:spPr>
          <a:xfrm>
            <a:off x="9923144" y="6311379"/>
            <a:ext cx="1879650" cy="309234"/>
          </a:xfrm>
          <a:prstGeom prst="rect">
            <a:avLst/>
          </a:prstGeom>
          <a:ln w="12700">
            <a:miter lim="400000"/>
          </a:ln>
        </p:spPr>
      </p:pic>
      <p:sp>
        <p:nvSpPr>
          <p:cNvPr id="1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179" name="TextBox 24" descr="TextBox 24"/>
          <p:cNvPicPr>
            <a:picLocks/>
          </p:cNvPicPr>
          <p:nvPr/>
        </p:nvPicPr>
        <p:blipFill>
          <a:blip r:embed="rId5"/>
          <a:stretch>
            <a:fillRect/>
          </a:stretch>
        </p:blipFill>
        <p:spPr>
          <a:xfrm>
            <a:off x="3807879" y="523952"/>
            <a:ext cx="7103638" cy="2237741"/>
          </a:xfrm>
          <a:prstGeom prst="rect">
            <a:avLst/>
          </a:prstGeom>
          <a:effectLst>
            <a:outerShdw blurRad="419100" rotWithShape="0">
              <a:schemeClr val="accent2">
                <a:satOff val="-18194"/>
                <a:lumOff val="-11215"/>
                <a:alpha val="75000"/>
              </a:schemeClr>
            </a:outerShdw>
            <a:reflection stA="14324" endPos="40000" dir="5400000" sy="-100000" algn="bl" rotWithShape="0"/>
          </a:effectLst>
        </p:spPr>
      </p:pic>
      <p:sp>
        <p:nvSpPr>
          <p:cNvPr id="180"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181" name="Picture 28" descr="Picture 28"/>
          <p:cNvPicPr>
            <a:picLocks noChangeAspect="1"/>
          </p:cNvPicPr>
          <p:nvPr/>
        </p:nvPicPr>
        <p:blipFill>
          <a:blip r:embed="rId2"/>
          <a:stretch>
            <a:fillRect/>
          </a:stretch>
        </p:blipFill>
        <p:spPr>
          <a:xfrm>
            <a:off x="9932264" y="-372929"/>
            <a:ext cx="2036259" cy="1800994"/>
          </a:xfrm>
          <a:prstGeom prst="rect">
            <a:avLst/>
          </a:prstGeom>
          <a:ln w="12700">
            <a:miter lim="400000"/>
          </a:ln>
        </p:spPr>
      </p:pic>
      <p:sp>
        <p:nvSpPr>
          <p:cNvPr id="182"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endParaRPr/>
          </a:p>
        </p:txBody>
      </p:sp>
      <p:sp>
        <p:nvSpPr>
          <p:cNvPr id="183"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pic>
        <p:nvPicPr>
          <p:cNvPr id="184" name="Graphic 35" descr="Graphic 35"/>
          <p:cNvPicPr>
            <a:picLocks noChangeAspect="1"/>
          </p:cNvPicPr>
          <p:nvPr/>
        </p:nvPicPr>
        <p:blipFill>
          <a:blip r:embed="rId3"/>
          <a:stretch>
            <a:fillRect/>
          </a:stretch>
        </p:blipFill>
        <p:spPr>
          <a:xfrm>
            <a:off x="280308" y="6043914"/>
            <a:ext cx="2167471" cy="591662"/>
          </a:xfrm>
          <a:prstGeom prst="rect">
            <a:avLst/>
          </a:prstGeom>
          <a:ln w="12700">
            <a:miter lim="400000"/>
          </a:ln>
        </p:spPr>
      </p:pic>
      <p:pic>
        <p:nvPicPr>
          <p:cNvPr id="185" name="Graphic 36" descr="Graphic 36"/>
          <p:cNvPicPr>
            <a:picLocks noChangeAspect="1"/>
          </p:cNvPicPr>
          <p:nvPr/>
        </p:nvPicPr>
        <p:blipFill>
          <a:blip r:embed="rId4"/>
          <a:stretch>
            <a:fillRect/>
          </a:stretch>
        </p:blipFill>
        <p:spPr>
          <a:xfrm>
            <a:off x="9923144" y="6311379"/>
            <a:ext cx="1879650" cy="309234"/>
          </a:xfrm>
          <a:prstGeom prst="rect">
            <a:avLst/>
          </a:prstGeom>
          <a:ln w="12700">
            <a:miter lim="400000"/>
          </a:ln>
        </p:spPr>
      </p:pic>
      <p:pic>
        <p:nvPicPr>
          <p:cNvPr id="186" name="Image" descr="Image"/>
          <p:cNvPicPr>
            <a:picLocks noChangeAspect="1"/>
          </p:cNvPicPr>
          <p:nvPr/>
        </p:nvPicPr>
        <p:blipFill>
          <a:blip r:embed="rId6"/>
          <a:srcRect r="26225"/>
          <a:stretch>
            <a:fillRect/>
          </a:stretch>
        </p:blipFill>
        <p:spPr>
          <a:xfrm>
            <a:off x="-2637" y="316715"/>
            <a:ext cx="3377870" cy="6705517"/>
          </a:xfrm>
          <a:prstGeom prst="rect">
            <a:avLst/>
          </a:prstGeom>
          <a:ln w="12700">
            <a:miter lim="400000"/>
          </a:ln>
        </p:spPr>
      </p:pic>
      <p:sp>
        <p:nvSpPr>
          <p:cNvPr id="187"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a:t>
            </a:r>
          </a:p>
        </p:txBody>
      </p:sp>
      <p:sp>
        <p:nvSpPr>
          <p:cNvPr id="188" name="TextBox 33"/>
          <p:cNvSpPr txBox="1"/>
          <p:nvPr/>
        </p:nvSpPr>
        <p:spPr>
          <a:xfrm>
            <a:off x="3618007" y="1596665"/>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00</a:t>
            </a:r>
          </a:p>
        </p:txBody>
      </p:sp>
      <p:sp>
        <p:nvSpPr>
          <p:cNvPr id="189"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pic>
        <p:nvPicPr>
          <p:cNvPr id="190" name="the project golden rule #1… the project golden rule #1T e with more details , the execution time with less failure " descr="the project golden rule #1… the project golden rule #1T e with more details , the execution time with less failure "/>
          <p:cNvPicPr>
            <a:picLocks/>
          </p:cNvPicPr>
          <p:nvPr/>
        </p:nvPicPr>
        <p:blipFill>
          <a:blip r:embed="rId7"/>
          <a:stretch>
            <a:fillRect/>
          </a:stretch>
        </p:blipFill>
        <p:spPr>
          <a:xfrm>
            <a:off x="2860319" y="2838845"/>
            <a:ext cx="8602728" cy="3529042"/>
          </a:xfrm>
          <a:prstGeom prst="rect">
            <a:avLst/>
          </a:prstGeom>
          <a:effectLst>
            <a:outerShdw blurRad="190500" dist="114300" dir="5400000" rotWithShape="0">
              <a:srgbClr val="000000">
                <a:alpha val="80208"/>
              </a:srgbClr>
            </a:outerShdw>
          </a:effectLst>
        </p:spPr>
      </p:pic>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Title and Content copy">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7" name="Title Text"/>
          <p:cNvSpPr txBox="1">
            <a:spLocks noGrp="1"/>
          </p:cNvSpPr>
          <p:nvPr>
            <p:ph type="title"/>
          </p:nvPr>
        </p:nvSpPr>
        <p:spPr>
          <a:xfrm>
            <a:off x="1745995" y="1904154"/>
            <a:ext cx="8995979" cy="1423425"/>
          </a:xfrm>
          <a:prstGeom prst="rect">
            <a:avLst/>
          </a:prstGeom>
          <a:ln w="9525">
            <a:round/>
          </a:ln>
          <a:effectLst>
            <a:outerShdw blurRad="190500" dist="101600" dir="5400000" rotWithShape="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r>
              <a:t>Title Text</a:t>
            </a:r>
          </a:p>
        </p:txBody>
      </p:sp>
      <p:sp>
        <p:nvSpPr>
          <p:cNvPr id="198" name="Body Level One…"/>
          <p:cNvSpPr txBox="1">
            <a:spLocks noGrp="1"/>
          </p:cNvSpPr>
          <p:nvPr>
            <p:ph type="body" sz="half" idx="1"/>
          </p:nvPr>
        </p:nvSpPr>
        <p:spPr>
          <a:xfrm>
            <a:off x="914042" y="4384133"/>
            <a:ext cx="10363916" cy="1922429"/>
          </a:xfrm>
          <a:prstGeom prst="rect">
            <a:avLst/>
          </a:prstGeom>
          <a:ln w="9525">
            <a:round/>
          </a:ln>
          <a:effectLst>
            <a:outerShdw blurRad="190500" dist="101600" dir="5400000" rotWithShape="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r>
              <a:t>Body Level One</a:t>
            </a:r>
          </a:p>
          <a:p>
            <a:pPr lvl="1"/>
            <a:r>
              <a:t>Body Level Two</a:t>
            </a:r>
          </a:p>
          <a:p>
            <a:pPr lvl="2"/>
            <a:r>
              <a:t>Body Level Three</a:t>
            </a:r>
          </a:p>
          <a:p>
            <a:pPr lvl="3"/>
            <a:r>
              <a:t>Body Level Four</a:t>
            </a:r>
          </a:p>
          <a:p>
            <a:pPr lvl="4"/>
            <a:r>
              <a:t>Body Level Five</a:t>
            </a:r>
          </a:p>
        </p:txBody>
      </p:sp>
      <p:sp>
        <p:nvSpPr>
          <p:cNvPr id="199" name="Slide Number"/>
          <p:cNvSpPr txBox="1">
            <a:spLocks noGrp="1"/>
          </p:cNvSpPr>
          <p:nvPr>
            <p:ph type="sldNum" sz="quarter" idx="2"/>
          </p:nvPr>
        </p:nvSpPr>
        <p:spPr>
          <a:xfrm>
            <a:off x="11556398" y="6309458"/>
            <a:ext cx="451729" cy="434862"/>
          </a:xfrm>
          <a:prstGeom prst="rect">
            <a:avLst/>
          </a:prstGeom>
        </p:spPr>
        <p:txBody>
          <a:bodyPr/>
          <a:lstStyle>
            <a:lvl1pPr algn="l">
              <a:defRPr sz="2700" b="1">
                <a:solidFill>
                  <a:srgbClr val="941100"/>
                </a:solidFill>
              </a:defRPr>
            </a:lvl1pPr>
          </a:lstStyle>
          <a:p>
            <a:fld id="{86CB4B4D-7CA3-9044-876B-883B54F8677D}" type="slidenum">
              <a:t>‹#›</a:t>
            </a:fld>
            <a:endParaRPr/>
          </a:p>
        </p:txBody>
      </p:sp>
      <p:pic>
        <p:nvPicPr>
          <p:cNvPr id="200" name="Image" descr="Image"/>
          <p:cNvPicPr>
            <a:picLocks/>
          </p:cNvPicPr>
          <p:nvPr/>
        </p:nvPicPr>
        <p:blipFill>
          <a:blip r:embed="rId3"/>
          <a:stretch>
            <a:fillRect/>
          </a:stretch>
        </p:blipFill>
        <p:spPr>
          <a:xfrm>
            <a:off x="7039" y="36038"/>
            <a:ext cx="2225676" cy="1384301"/>
          </a:xfrm>
          <a:prstGeom prst="rect">
            <a:avLst/>
          </a:prstGeom>
          <a:effectLst>
            <a:outerShdw blurRad="190500" dist="190500" dir="5400000" rotWithShape="0">
              <a:srgbClr val="000000">
                <a:alpha val="41202"/>
              </a:srgbClr>
            </a:outerShdw>
          </a:effectLst>
        </p:spPr>
      </p:pic>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207"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20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Title and Conten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15"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16"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217" name="Picture 18" descr="Picture 18"/>
          <p:cNvPicPr>
            <a:picLocks noChangeAspect="1"/>
          </p:cNvPicPr>
          <p:nvPr/>
        </p:nvPicPr>
        <p:blipFill>
          <a:blip r:embed="rId3"/>
          <a:stretch>
            <a:fillRect/>
          </a:stretch>
        </p:blipFill>
        <p:spPr>
          <a:xfrm>
            <a:off x="245859" y="-372929"/>
            <a:ext cx="2036260" cy="1800994"/>
          </a:xfrm>
          <a:prstGeom prst="rect">
            <a:avLst/>
          </a:prstGeom>
          <a:ln w="12700">
            <a:miter lim="400000"/>
          </a:ln>
        </p:spPr>
      </p:pic>
      <p:pic>
        <p:nvPicPr>
          <p:cNvPr id="218" name="Graphic 26" descr="Graphic 26"/>
          <p:cNvPicPr>
            <a:picLocks noChangeAspect="1"/>
          </p:cNvPicPr>
          <p:nvPr/>
        </p:nvPicPr>
        <p:blipFill>
          <a:blip r:embed="rId4"/>
          <a:stretch>
            <a:fillRect/>
          </a:stretch>
        </p:blipFill>
        <p:spPr>
          <a:xfrm>
            <a:off x="280308" y="6158214"/>
            <a:ext cx="2167471" cy="591662"/>
          </a:xfrm>
          <a:prstGeom prst="rect">
            <a:avLst/>
          </a:prstGeom>
          <a:ln w="12700">
            <a:miter lim="400000"/>
          </a:ln>
        </p:spPr>
      </p:pic>
      <p:pic>
        <p:nvPicPr>
          <p:cNvPr id="219" name="Graphic 28" descr="Graphic 28"/>
          <p:cNvPicPr>
            <a:picLocks noChangeAspect="1"/>
          </p:cNvPicPr>
          <p:nvPr/>
        </p:nvPicPr>
        <p:blipFill>
          <a:blip r:embed="rId5"/>
          <a:stretch>
            <a:fillRect/>
          </a:stretch>
        </p:blipFill>
        <p:spPr>
          <a:xfrm>
            <a:off x="9474998" y="6299427"/>
            <a:ext cx="1879650" cy="309234"/>
          </a:xfrm>
          <a:prstGeom prst="rect">
            <a:avLst/>
          </a:prstGeom>
          <a:ln w="12700">
            <a:miter lim="400000"/>
          </a:ln>
        </p:spPr>
      </p:pic>
      <p:sp>
        <p:nvSpPr>
          <p:cNvPr id="220"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endParaRPr/>
          </a:p>
        </p:txBody>
      </p:sp>
      <p:sp>
        <p:nvSpPr>
          <p:cNvPr id="221" name="Title Text"/>
          <p:cNvSpPr txBox="1">
            <a:spLocks noGrp="1"/>
          </p:cNvSpPr>
          <p:nvPr>
            <p:ph type="title"/>
          </p:nvPr>
        </p:nvSpPr>
        <p:spPr>
          <a:xfrm>
            <a:off x="1690627" y="1436135"/>
            <a:ext cx="8465998" cy="807714"/>
          </a:xfrm>
          <a:prstGeom prst="rect">
            <a:avLst/>
          </a:prstGeom>
          <a:solidFill>
            <a:srgbClr val="FFFFFF"/>
          </a:solidFill>
          <a:ln w="9525">
            <a:round/>
          </a:ln>
          <a:effectLst>
            <a:outerShdw blurRad="190500" dist="101600" dir="5400000" rotWithShape="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r>
              <a:t>Title Text</a:t>
            </a:r>
          </a:p>
        </p:txBody>
      </p:sp>
      <p:sp>
        <p:nvSpPr>
          <p:cNvPr id="222" name="Body Level One…"/>
          <p:cNvSpPr txBox="1">
            <a:spLocks noGrp="1"/>
          </p:cNvSpPr>
          <p:nvPr>
            <p:ph type="body" sz="half" idx="1"/>
          </p:nvPr>
        </p:nvSpPr>
        <p:spPr>
          <a:xfrm>
            <a:off x="1635462" y="2628677"/>
            <a:ext cx="8465998" cy="3173534"/>
          </a:xfrm>
          <a:prstGeom prst="rect">
            <a:avLst/>
          </a:prstGeom>
          <a:solidFill>
            <a:srgbClr val="FFFFFF"/>
          </a:solidFill>
          <a:ln w="9525">
            <a:round/>
          </a:ln>
          <a:effectLst>
            <a:outerShdw blurRad="190500" dist="101600" dir="5400000" rotWithShape="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r>
              <a:t>Body Level One</a:t>
            </a:r>
          </a:p>
          <a:p>
            <a:pPr lvl="1"/>
            <a:r>
              <a:t>Body Level Two</a:t>
            </a:r>
          </a:p>
          <a:p>
            <a:pPr lvl="2"/>
            <a:r>
              <a:t>Body Level Three</a:t>
            </a:r>
          </a:p>
          <a:p>
            <a:pPr lvl="3"/>
            <a:r>
              <a:t>Body Level Four</a:t>
            </a:r>
          </a:p>
          <a:p>
            <a:pPr lvl="4"/>
            <a:r>
              <a:t>Body Level Five</a:t>
            </a:r>
          </a:p>
        </p:txBody>
      </p:sp>
      <p:sp>
        <p:nvSpPr>
          <p:cNvPr id="223" name="Slide Number"/>
          <p:cNvSpPr txBox="1">
            <a:spLocks noGrp="1"/>
          </p:cNvSpPr>
          <p:nvPr>
            <p:ph type="sldNum" sz="quarter" idx="2"/>
          </p:nvPr>
        </p:nvSpPr>
        <p:spPr>
          <a:xfrm>
            <a:off x="11556398" y="6309458"/>
            <a:ext cx="451729" cy="434862"/>
          </a:xfrm>
          <a:prstGeom prst="rect">
            <a:avLst/>
          </a:prstGeom>
        </p:spPr>
        <p:txBody>
          <a:bodyPr/>
          <a:lstStyle>
            <a:lvl1pPr algn="l">
              <a:defRPr sz="2700" b="1">
                <a:solidFill>
                  <a:srgbClr val="941100"/>
                </a:solidFill>
              </a:defRPr>
            </a:lvl1p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48_Title Slide copy">
    <p:spTree>
      <p:nvGrpSpPr>
        <p:cNvPr id="1" name=""/>
        <p:cNvGrpSpPr/>
        <p:nvPr/>
      </p:nvGrpSpPr>
      <p:grpSpPr>
        <a:xfrm>
          <a:off x="0" y="0"/>
          <a:ext cx="0" cy="0"/>
          <a:chOff x="0" y="0"/>
          <a:chExt cx="0" cy="0"/>
        </a:xfrm>
      </p:grpSpPr>
      <p:sp>
        <p:nvSpPr>
          <p:cNvPr id="230"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pic>
        <p:nvPicPr>
          <p:cNvPr id="231" name="Picture 8" descr="Picture 8"/>
          <p:cNvPicPr>
            <a:picLocks noChangeAspect="1"/>
          </p:cNvPicPr>
          <p:nvPr/>
        </p:nvPicPr>
        <p:blipFill>
          <a:blip r:embed="rId2"/>
          <a:stretch>
            <a:fillRect/>
          </a:stretch>
        </p:blipFill>
        <p:spPr>
          <a:xfrm>
            <a:off x="0" y="7112"/>
            <a:ext cx="12192000" cy="6843777"/>
          </a:xfrm>
          <a:prstGeom prst="rect">
            <a:avLst/>
          </a:prstGeom>
          <a:ln w="12700">
            <a:miter lim="400000"/>
          </a:ln>
        </p:spPr>
      </p:pic>
      <p:sp>
        <p:nvSpPr>
          <p:cNvPr id="232"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endParaRPr/>
          </a:p>
        </p:txBody>
      </p:sp>
      <p:sp>
        <p:nvSpPr>
          <p:cNvPr id="233"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5400" b="1">
                <a:solidFill>
                  <a:srgbClr val="FFFFFF"/>
                </a:solidFill>
                <a:latin typeface="Tajawal Medium"/>
                <a:ea typeface="Tajawal Medium"/>
                <a:cs typeface="Tajawal Medium"/>
                <a:sym typeface="Tajawal Medium"/>
              </a:defRPr>
            </a:lvl1pPr>
          </a:lstStyle>
          <a:p>
            <a:r>
              <a:t>Thank You</a:t>
            </a:r>
          </a:p>
        </p:txBody>
      </p:sp>
      <p:pic>
        <p:nvPicPr>
          <p:cNvPr id="234" name="Graphic 12" descr="Graphic 12"/>
          <p:cNvPicPr>
            <a:picLocks noChangeAspect="1"/>
          </p:cNvPicPr>
          <p:nvPr/>
        </p:nvPicPr>
        <p:blipFill>
          <a:blip r:embed="rId3"/>
          <a:stretch>
            <a:fillRect/>
          </a:stretch>
        </p:blipFill>
        <p:spPr>
          <a:xfrm>
            <a:off x="9576179" y="6168740"/>
            <a:ext cx="2279267" cy="384053"/>
          </a:xfrm>
          <a:prstGeom prst="rect">
            <a:avLst/>
          </a:prstGeom>
          <a:ln w="12700">
            <a:miter lim="400000"/>
          </a:ln>
        </p:spPr>
      </p:pic>
      <p:sp>
        <p:nvSpPr>
          <p:cNvPr id="235" name="Parallelogram 13"/>
          <p:cNvSpPr/>
          <p:nvPr/>
        </p:nvSpPr>
        <p:spPr>
          <a:xfrm rot="16200000" flipV="1">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endParaRPr/>
          </a:p>
        </p:txBody>
      </p:sp>
      <p:pic>
        <p:nvPicPr>
          <p:cNvPr id="236" name="Graphic 21" descr="Graphic 21"/>
          <p:cNvPicPr>
            <a:picLocks noChangeAspect="1"/>
          </p:cNvPicPr>
          <p:nvPr/>
        </p:nvPicPr>
        <p:blipFill>
          <a:blip r:embed="rId4"/>
          <a:stretch>
            <a:fillRect/>
          </a:stretch>
        </p:blipFill>
        <p:spPr>
          <a:xfrm>
            <a:off x="9175057" y="248507"/>
            <a:ext cx="2649478" cy="1166003"/>
          </a:xfrm>
          <a:prstGeom prst="rect">
            <a:avLst/>
          </a:prstGeom>
          <a:ln w="12700">
            <a:miter lim="400000"/>
          </a:ln>
        </p:spPr>
      </p:pic>
      <p:pic>
        <p:nvPicPr>
          <p:cNvPr id="237" name="Graphic 22" descr="Graphic 22"/>
          <p:cNvPicPr>
            <a:picLocks noChangeAspect="1"/>
          </p:cNvPicPr>
          <p:nvPr/>
        </p:nvPicPr>
        <p:blipFill>
          <a:blip r:embed="rId5"/>
          <a:stretch>
            <a:fillRect/>
          </a:stretch>
        </p:blipFill>
        <p:spPr>
          <a:xfrm>
            <a:off x="367465" y="542564"/>
            <a:ext cx="2758845" cy="753091"/>
          </a:xfrm>
          <a:prstGeom prst="rect">
            <a:avLst/>
          </a:prstGeom>
          <a:ln w="12700">
            <a:miter lim="400000"/>
          </a:ln>
        </p:spPr>
      </p:pic>
      <p:sp>
        <p:nvSpPr>
          <p:cNvPr id="23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245"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246"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247"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Title and Conten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5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55"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256" name="Picture 18" descr="Picture 18"/>
          <p:cNvPicPr>
            <a:picLocks noChangeAspect="1"/>
          </p:cNvPicPr>
          <p:nvPr/>
        </p:nvPicPr>
        <p:blipFill>
          <a:blip r:embed="rId3"/>
          <a:stretch>
            <a:fillRect/>
          </a:stretch>
        </p:blipFill>
        <p:spPr>
          <a:xfrm>
            <a:off x="245859" y="-372929"/>
            <a:ext cx="2036260" cy="1800994"/>
          </a:xfrm>
          <a:prstGeom prst="rect">
            <a:avLst/>
          </a:prstGeom>
          <a:ln w="12700">
            <a:miter lim="400000"/>
          </a:ln>
        </p:spPr>
      </p:pic>
      <p:pic>
        <p:nvPicPr>
          <p:cNvPr id="257" name="Graphic 26" descr="Graphic 26"/>
          <p:cNvPicPr>
            <a:picLocks noChangeAspect="1"/>
          </p:cNvPicPr>
          <p:nvPr/>
        </p:nvPicPr>
        <p:blipFill>
          <a:blip r:embed="rId4"/>
          <a:stretch>
            <a:fillRect/>
          </a:stretch>
        </p:blipFill>
        <p:spPr>
          <a:xfrm>
            <a:off x="280308" y="6158214"/>
            <a:ext cx="2167471" cy="591662"/>
          </a:xfrm>
          <a:prstGeom prst="rect">
            <a:avLst/>
          </a:prstGeom>
          <a:ln w="12700">
            <a:miter lim="400000"/>
          </a:ln>
        </p:spPr>
      </p:pic>
      <p:pic>
        <p:nvPicPr>
          <p:cNvPr id="258" name="Graphic 28" descr="Graphic 28"/>
          <p:cNvPicPr>
            <a:picLocks noChangeAspect="1"/>
          </p:cNvPicPr>
          <p:nvPr/>
        </p:nvPicPr>
        <p:blipFill>
          <a:blip r:embed="rId5"/>
          <a:stretch>
            <a:fillRect/>
          </a:stretch>
        </p:blipFill>
        <p:spPr>
          <a:xfrm>
            <a:off x="9474998" y="6299427"/>
            <a:ext cx="1879650" cy="309234"/>
          </a:xfrm>
          <a:prstGeom prst="rect">
            <a:avLst/>
          </a:prstGeom>
          <a:ln w="12700">
            <a:miter lim="400000"/>
          </a:ln>
        </p:spPr>
      </p:pic>
      <p:sp>
        <p:nvSpPr>
          <p:cNvPr id="259"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endParaRPr/>
          </a:p>
        </p:txBody>
      </p:sp>
      <p:sp>
        <p:nvSpPr>
          <p:cNvPr id="260" name="Title Text"/>
          <p:cNvSpPr txBox="1">
            <a:spLocks noGrp="1"/>
          </p:cNvSpPr>
          <p:nvPr>
            <p:ph type="title"/>
          </p:nvPr>
        </p:nvSpPr>
        <p:spPr>
          <a:xfrm>
            <a:off x="1690627" y="1436135"/>
            <a:ext cx="8465998" cy="807714"/>
          </a:xfrm>
          <a:prstGeom prst="rect">
            <a:avLst/>
          </a:prstGeom>
          <a:solidFill>
            <a:srgbClr val="FFFFFF"/>
          </a:solidFill>
          <a:ln w="9525">
            <a:round/>
          </a:ln>
          <a:effectLst>
            <a:outerShdw blurRad="190500" dist="101600" dir="5400000" rotWithShape="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r>
              <a:t>Title Text</a:t>
            </a:r>
          </a:p>
        </p:txBody>
      </p:sp>
      <p:sp>
        <p:nvSpPr>
          <p:cNvPr id="261" name="Body Level One…"/>
          <p:cNvSpPr txBox="1">
            <a:spLocks noGrp="1"/>
          </p:cNvSpPr>
          <p:nvPr>
            <p:ph type="body" sz="half" idx="1"/>
          </p:nvPr>
        </p:nvSpPr>
        <p:spPr>
          <a:xfrm>
            <a:off x="1635462" y="2628677"/>
            <a:ext cx="8465998" cy="3173534"/>
          </a:xfrm>
          <a:prstGeom prst="rect">
            <a:avLst/>
          </a:prstGeom>
          <a:solidFill>
            <a:srgbClr val="FFFFFF"/>
          </a:solidFill>
          <a:ln w="9525">
            <a:round/>
          </a:ln>
          <a:effectLst>
            <a:outerShdw blurRad="190500" dist="101600" dir="5400000" rotWithShape="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r>
              <a:t>Body Level One</a:t>
            </a:r>
          </a:p>
          <a:p>
            <a:pPr lvl="1"/>
            <a:r>
              <a:t>Body Level Two</a:t>
            </a:r>
          </a:p>
          <a:p>
            <a:pPr lvl="2"/>
            <a:r>
              <a:t>Body Level Three</a:t>
            </a:r>
          </a:p>
          <a:p>
            <a:pPr lvl="3"/>
            <a:r>
              <a:t>Body Level Four</a:t>
            </a:r>
          </a:p>
          <a:p>
            <a:pPr lvl="4"/>
            <a:r>
              <a:t>Body Level Five</a:t>
            </a:r>
          </a:p>
        </p:txBody>
      </p:sp>
      <p:sp>
        <p:nvSpPr>
          <p:cNvPr id="262" name="Slide Number"/>
          <p:cNvSpPr txBox="1">
            <a:spLocks noGrp="1"/>
          </p:cNvSpPr>
          <p:nvPr>
            <p:ph type="sldNum" sz="quarter" idx="2"/>
          </p:nvPr>
        </p:nvSpPr>
        <p:spPr>
          <a:xfrm>
            <a:off x="11556398" y="6309458"/>
            <a:ext cx="451729" cy="434862"/>
          </a:xfrm>
          <a:prstGeom prst="rect">
            <a:avLst/>
          </a:prstGeom>
        </p:spPr>
        <p:txBody>
          <a:bodyPr/>
          <a:lstStyle>
            <a:lvl1pPr algn="l">
              <a:defRPr sz="2700" b="1">
                <a:solidFill>
                  <a:srgbClr val="941100"/>
                </a:solidFill>
              </a:defRPr>
            </a:lvl1p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269"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270"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271"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Title Slide copy">
    <p:spTree>
      <p:nvGrpSpPr>
        <p:cNvPr id="1" name=""/>
        <p:cNvGrpSpPr/>
        <p:nvPr/>
      </p:nvGrpSpPr>
      <p:grpSpPr>
        <a:xfrm>
          <a:off x="0" y="0"/>
          <a:ext cx="0" cy="0"/>
          <a:chOff x="0" y="0"/>
          <a:chExt cx="0" cy="0"/>
        </a:xfrm>
      </p:grpSpPr>
      <p:sp>
        <p:nvSpPr>
          <p:cNvPr id="278"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
        <p:nvSpPr>
          <p:cNvPr id="27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0"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281" name="Picture 28" descr="Picture 28"/>
          <p:cNvPicPr>
            <a:picLocks noChangeAspect="1"/>
          </p:cNvPicPr>
          <p:nvPr/>
        </p:nvPicPr>
        <p:blipFill>
          <a:blip r:embed="rId2"/>
          <a:stretch>
            <a:fillRect/>
          </a:stretch>
        </p:blipFill>
        <p:spPr>
          <a:xfrm>
            <a:off x="9932264" y="-372929"/>
            <a:ext cx="2036259" cy="1800994"/>
          </a:xfrm>
          <a:prstGeom prst="rect">
            <a:avLst/>
          </a:prstGeom>
          <a:ln w="12700">
            <a:miter lim="400000"/>
          </a:ln>
        </p:spPr>
      </p:pic>
      <p:sp>
        <p:nvSpPr>
          <p:cNvPr id="282"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endParaRPr/>
          </a:p>
        </p:txBody>
      </p:sp>
      <p:pic>
        <p:nvPicPr>
          <p:cNvPr id="283" name="Graphic 35" descr="Graphic 35"/>
          <p:cNvPicPr>
            <a:picLocks noChangeAspect="1"/>
          </p:cNvPicPr>
          <p:nvPr/>
        </p:nvPicPr>
        <p:blipFill>
          <a:blip r:embed="rId3"/>
          <a:stretch>
            <a:fillRect/>
          </a:stretch>
        </p:blipFill>
        <p:spPr>
          <a:xfrm>
            <a:off x="280308" y="6043914"/>
            <a:ext cx="2167471" cy="591662"/>
          </a:xfrm>
          <a:prstGeom prst="rect">
            <a:avLst/>
          </a:prstGeom>
          <a:ln w="12700">
            <a:miter lim="400000"/>
          </a:ln>
        </p:spPr>
      </p:pic>
      <p:pic>
        <p:nvPicPr>
          <p:cNvPr id="284" name="Graphic 36" descr="Graphic 36"/>
          <p:cNvPicPr>
            <a:picLocks noChangeAspect="1"/>
          </p:cNvPicPr>
          <p:nvPr/>
        </p:nvPicPr>
        <p:blipFill>
          <a:blip r:embed="rId4"/>
          <a:stretch>
            <a:fillRect/>
          </a:stretch>
        </p:blipFill>
        <p:spPr>
          <a:xfrm>
            <a:off x="9923144" y="6311379"/>
            <a:ext cx="1879650" cy="309234"/>
          </a:xfrm>
          <a:prstGeom prst="rect">
            <a:avLst/>
          </a:prstGeom>
          <a:ln w="12700">
            <a:miter lim="400000"/>
          </a:ln>
        </p:spPr>
      </p:pic>
      <p:pic>
        <p:nvPicPr>
          <p:cNvPr id="285" name="Image" descr="Image"/>
          <p:cNvPicPr>
            <a:picLocks noChangeAspect="1"/>
          </p:cNvPicPr>
          <p:nvPr/>
        </p:nvPicPr>
        <p:blipFill>
          <a:blip r:embed="rId5"/>
          <a:srcRect r="26225"/>
          <a:stretch>
            <a:fillRect/>
          </a:stretch>
        </p:blipFill>
        <p:spPr>
          <a:xfrm>
            <a:off x="-2637" y="316715"/>
            <a:ext cx="3377870" cy="6705517"/>
          </a:xfrm>
          <a:prstGeom prst="rect">
            <a:avLst/>
          </a:prstGeom>
          <a:ln w="12700">
            <a:miter lim="400000"/>
          </a:ln>
        </p:spPr>
      </p:pic>
      <p:sp>
        <p:nvSpPr>
          <p:cNvPr id="286"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a:t>
            </a:r>
          </a:p>
        </p:txBody>
      </p:sp>
      <p:sp>
        <p:nvSpPr>
          <p:cNvPr id="287"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29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95"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
        <p:nvSpPr>
          <p:cNvPr id="296"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297" name="Picture 18" descr="Picture 18"/>
          <p:cNvPicPr>
            <a:picLocks noChangeAspect="1"/>
          </p:cNvPicPr>
          <p:nvPr/>
        </p:nvPicPr>
        <p:blipFill>
          <a:blip r:embed="rId2"/>
          <a:stretch>
            <a:fillRect/>
          </a:stretch>
        </p:blipFill>
        <p:spPr>
          <a:xfrm>
            <a:off x="245859" y="-372929"/>
            <a:ext cx="2036260" cy="1800994"/>
          </a:xfrm>
          <a:prstGeom prst="rect">
            <a:avLst/>
          </a:prstGeom>
          <a:ln w="12700">
            <a:miter lim="400000"/>
          </a:ln>
        </p:spPr>
      </p:pic>
      <p:pic>
        <p:nvPicPr>
          <p:cNvPr id="298" name="Graphic 26" descr="Graphic 26"/>
          <p:cNvPicPr>
            <a:picLocks noChangeAspect="1"/>
          </p:cNvPicPr>
          <p:nvPr/>
        </p:nvPicPr>
        <p:blipFill>
          <a:blip r:embed="rId3"/>
          <a:stretch>
            <a:fillRect/>
          </a:stretch>
        </p:blipFill>
        <p:spPr>
          <a:xfrm>
            <a:off x="280308" y="6158214"/>
            <a:ext cx="2167471" cy="591662"/>
          </a:xfrm>
          <a:prstGeom prst="rect">
            <a:avLst/>
          </a:prstGeom>
          <a:ln w="12700">
            <a:miter lim="400000"/>
          </a:ln>
        </p:spPr>
      </p:pic>
      <p:pic>
        <p:nvPicPr>
          <p:cNvPr id="299" name="Graphic 28" descr="Graphic 28"/>
          <p:cNvPicPr>
            <a:picLocks noChangeAspect="1"/>
          </p:cNvPicPr>
          <p:nvPr/>
        </p:nvPicPr>
        <p:blipFill>
          <a:blip r:embed="rId4"/>
          <a:stretch>
            <a:fillRect/>
          </a:stretch>
        </p:blipFill>
        <p:spPr>
          <a:xfrm>
            <a:off x="9923144" y="6311379"/>
            <a:ext cx="1879650" cy="309234"/>
          </a:xfrm>
          <a:prstGeom prst="rect">
            <a:avLst/>
          </a:prstGeom>
          <a:ln w="12700">
            <a:miter lim="400000"/>
          </a:ln>
        </p:spPr>
      </p:pic>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306"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307"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308"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Title Slide copy 2">
    <p:spTree>
      <p:nvGrpSpPr>
        <p:cNvPr id="1" name=""/>
        <p:cNvGrpSpPr/>
        <p:nvPr/>
      </p:nvGrpSpPr>
      <p:grpSpPr>
        <a:xfrm>
          <a:off x="0" y="0"/>
          <a:ext cx="0" cy="0"/>
          <a:chOff x="0" y="0"/>
          <a:chExt cx="0" cy="0"/>
        </a:xfrm>
      </p:grpSpPr>
      <p:sp>
        <p:nvSpPr>
          <p:cNvPr id="315"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316"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
        <p:nvSpPr>
          <p:cNvPr id="317"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318" name="Picture 18" descr="Picture 18"/>
          <p:cNvPicPr>
            <a:picLocks noChangeAspect="1"/>
          </p:cNvPicPr>
          <p:nvPr/>
        </p:nvPicPr>
        <p:blipFill>
          <a:blip r:embed="rId2"/>
          <a:stretch>
            <a:fillRect/>
          </a:stretch>
        </p:blipFill>
        <p:spPr>
          <a:xfrm>
            <a:off x="245859" y="-372929"/>
            <a:ext cx="2036260" cy="1800994"/>
          </a:xfrm>
          <a:prstGeom prst="rect">
            <a:avLst/>
          </a:prstGeom>
          <a:ln w="12700">
            <a:miter lim="400000"/>
          </a:ln>
        </p:spPr>
      </p:pic>
      <p:pic>
        <p:nvPicPr>
          <p:cNvPr id="319" name="Graphic 26" descr="Graphic 26"/>
          <p:cNvPicPr>
            <a:picLocks noChangeAspect="1"/>
          </p:cNvPicPr>
          <p:nvPr/>
        </p:nvPicPr>
        <p:blipFill>
          <a:blip r:embed="rId3"/>
          <a:stretch>
            <a:fillRect/>
          </a:stretch>
        </p:blipFill>
        <p:spPr>
          <a:xfrm>
            <a:off x="280308" y="6158214"/>
            <a:ext cx="2167471" cy="591662"/>
          </a:xfrm>
          <a:prstGeom prst="rect">
            <a:avLst/>
          </a:prstGeom>
          <a:ln w="12700">
            <a:miter lim="400000"/>
          </a:ln>
        </p:spPr>
      </p:pic>
      <p:pic>
        <p:nvPicPr>
          <p:cNvPr id="320" name="Graphic 28" descr="Graphic 28"/>
          <p:cNvPicPr>
            <a:picLocks noChangeAspect="1"/>
          </p:cNvPicPr>
          <p:nvPr/>
        </p:nvPicPr>
        <p:blipFill>
          <a:blip r:embed="rId4"/>
          <a:stretch>
            <a:fillRect/>
          </a:stretch>
        </p:blipFill>
        <p:spPr>
          <a:xfrm>
            <a:off x="9923144" y="6311379"/>
            <a:ext cx="1879650" cy="309234"/>
          </a:xfrm>
          <a:prstGeom prst="rect">
            <a:avLst/>
          </a:prstGeom>
          <a:ln w="12700">
            <a:miter lim="400000"/>
          </a:ln>
        </p:spPr>
      </p:pic>
      <p:grpSp>
        <p:nvGrpSpPr>
          <p:cNvPr id="323" name="Group 16"/>
          <p:cNvGrpSpPr/>
          <p:nvPr/>
        </p:nvGrpSpPr>
        <p:grpSpPr>
          <a:xfrm>
            <a:off x="321732" y="-1"/>
            <a:ext cx="2024827" cy="1879601"/>
            <a:chOff x="0" y="0"/>
            <a:chExt cx="2024825" cy="1879600"/>
          </a:xfrm>
        </p:grpSpPr>
        <p:sp>
          <p:nvSpPr>
            <p:cNvPr id="321"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322"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sp>
        <p:nvSpPr>
          <p:cNvPr id="324"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endParaRPr/>
          </a:p>
        </p:txBody>
      </p:sp>
      <p:sp>
        <p:nvSpPr>
          <p:cNvPr id="325"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r>
              <a:t>Prepared by Dr.Mahmoud Ibrahim</a:t>
            </a:r>
          </a:p>
        </p:txBody>
      </p:sp>
      <p:sp>
        <p:nvSpPr>
          <p:cNvPr id="326"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extrusionOk="0">
                <a:moveTo>
                  <a:pt x="112" y="59"/>
                </a:moveTo>
                <a:lnTo>
                  <a:pt x="13898" y="0"/>
                </a:lnTo>
                <a:lnTo>
                  <a:pt x="21600" y="21541"/>
                </a:lnTo>
                <a:lnTo>
                  <a:pt x="0" y="21600"/>
                </a:lnTo>
                <a:lnTo>
                  <a:pt x="112" y="59"/>
                </a:lnTo>
                <a:close/>
              </a:path>
            </a:pathLst>
          </a:custGeom>
          <a:blipFill>
            <a:blip r:embed="rId5"/>
            <a:stretch>
              <a:fillRect/>
            </a:stretch>
          </a:blipFill>
          <a:ln w="12700">
            <a:miter lim="400000"/>
          </a:ln>
        </p:spPr>
        <p:txBody>
          <a:bodyPr lIns="45719" rIns="45719" anchor="ctr"/>
          <a:lstStyle/>
          <a:p>
            <a:pPr algn="ctr">
              <a:defRPr>
                <a:solidFill>
                  <a:srgbClr val="FFFFFF"/>
                </a:solidFill>
              </a:defRPr>
            </a:pPr>
            <a:endParaRPr/>
          </a:p>
        </p:txBody>
      </p:sp>
      <p:sp>
        <p:nvSpPr>
          <p:cNvPr id="327"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p>
            <a:pPr>
              <a:defRPr sz="4400" b="1">
                <a:solidFill>
                  <a:srgbClr val="8E5A6D"/>
                </a:solidFill>
                <a:latin typeface="Tajawal Medium"/>
                <a:ea typeface="Tajawal Medium"/>
                <a:cs typeface="Tajawal Medium"/>
                <a:sym typeface="Tajawal Medium"/>
              </a:defRPr>
            </a:pPr>
            <a:r>
              <a:t>Project Quality </a:t>
            </a:r>
          </a:p>
          <a:p>
            <a:pPr>
              <a:defRPr sz="4400" b="1">
                <a:solidFill>
                  <a:srgbClr val="8E5A6D"/>
                </a:solidFill>
                <a:latin typeface="Tajawal Medium"/>
                <a:ea typeface="Tajawal Medium"/>
                <a:cs typeface="Tajawal Medium"/>
                <a:sym typeface="Tajawal Medium"/>
              </a:defRPr>
            </a:pPr>
            <a:r>
              <a:t>Management </a:t>
            </a:r>
          </a:p>
        </p:txBody>
      </p:sp>
      <p:grpSp>
        <p:nvGrpSpPr>
          <p:cNvPr id="330" name="Rectangle: Rounded Corners 33"/>
          <p:cNvGrpSpPr/>
          <p:nvPr/>
        </p:nvGrpSpPr>
        <p:grpSpPr>
          <a:xfrm>
            <a:off x="6078409" y="5903747"/>
            <a:ext cx="3516609" cy="599441"/>
            <a:chOff x="0" y="-35136"/>
            <a:chExt cx="3516607" cy="599440"/>
          </a:xfrm>
        </p:grpSpPr>
        <p:sp>
          <p:nvSpPr>
            <p:cNvPr id="328"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329" name="2nd Lec.…"/>
            <p:cNvSpPr txBox="1"/>
            <p:nvPr/>
          </p:nvSpPr>
          <p:spPr>
            <a:xfrm>
              <a:off x="77901" y="-35137"/>
              <a:ext cx="3360804" cy="5994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defRPr sz="1700" b="1">
                  <a:solidFill>
                    <a:srgbClr val="2D3956"/>
                  </a:solidFill>
                  <a:latin typeface="Tajawal Medium"/>
                  <a:ea typeface="Tajawal Medium"/>
                  <a:cs typeface="Tajawal Medium"/>
                  <a:sym typeface="Tajawal Medium"/>
                </a:defRPr>
              </a:pPr>
              <a:r>
                <a:t>2nd Lec.</a:t>
              </a:r>
            </a:p>
            <a:p>
              <a:pPr algn="ctr">
                <a:defRPr sz="1700" b="1">
                  <a:solidFill>
                    <a:srgbClr val="2D3956"/>
                  </a:solidFill>
                  <a:latin typeface="Tajawal Medium"/>
                  <a:ea typeface="Tajawal Medium"/>
                  <a:cs typeface="Tajawal Medium"/>
                  <a:sym typeface="Tajawal Medium"/>
                </a:defRPr>
              </a:pPr>
              <a:r>
                <a:t>HPMQS Preparation stage</a:t>
              </a:r>
            </a:p>
          </p:txBody>
        </p:sp>
      </p:grpSp>
      <p:pic>
        <p:nvPicPr>
          <p:cNvPr id="331" name="Picture 32" descr="Picture 32"/>
          <p:cNvPicPr>
            <a:picLocks noChangeAspect="1"/>
          </p:cNvPicPr>
          <p:nvPr/>
        </p:nvPicPr>
        <p:blipFill>
          <a:blip r:embed="rId2"/>
          <a:stretch>
            <a:fillRect/>
          </a:stretch>
        </p:blipFill>
        <p:spPr>
          <a:xfrm>
            <a:off x="8993572" y="-394321"/>
            <a:ext cx="2876695" cy="2544328"/>
          </a:xfrm>
          <a:prstGeom prst="rect">
            <a:avLst/>
          </a:prstGeom>
          <a:ln w="12700">
            <a:miter lim="400000"/>
          </a:ln>
        </p:spPr>
      </p:pic>
      <p:sp>
        <p:nvSpPr>
          <p:cNvPr id="332"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endParaRPr/>
          </a:p>
        </p:txBody>
      </p:sp>
      <p:sp>
        <p:nvSpPr>
          <p:cNvPr id="333"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endParaRPr/>
          </a:p>
        </p:txBody>
      </p:sp>
      <p:sp>
        <p:nvSpPr>
          <p:cNvPr id="334" name="TextBox 45"/>
          <p:cNvSpPr txBox="1"/>
          <p:nvPr/>
        </p:nvSpPr>
        <p:spPr>
          <a:xfrm>
            <a:off x="7127179" y="5327472"/>
            <a:ext cx="1106499" cy="701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r>
              <a:t>PMG354</a:t>
            </a:r>
          </a:p>
        </p:txBody>
      </p:sp>
      <p:pic>
        <p:nvPicPr>
          <p:cNvPr id="335" name="Graphic 46" descr="Graphic 46"/>
          <p:cNvPicPr>
            <a:picLocks noChangeAspect="1"/>
          </p:cNvPicPr>
          <p:nvPr/>
        </p:nvPicPr>
        <p:blipFill>
          <a:blip r:embed="rId6"/>
          <a:stretch>
            <a:fillRect/>
          </a:stretch>
        </p:blipFill>
        <p:spPr>
          <a:xfrm>
            <a:off x="313678" y="372324"/>
            <a:ext cx="2457657" cy="670876"/>
          </a:xfrm>
          <a:prstGeom prst="rect">
            <a:avLst/>
          </a:prstGeom>
          <a:ln w="12700">
            <a:miter lim="400000"/>
          </a:ln>
        </p:spPr>
      </p:pic>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Title Slide copy 4">
    <p:spTree>
      <p:nvGrpSpPr>
        <p:cNvPr id="1" name=""/>
        <p:cNvGrpSpPr/>
        <p:nvPr/>
      </p:nvGrpSpPr>
      <p:grpSpPr>
        <a:xfrm>
          <a:off x="0" y="0"/>
          <a:ext cx="0" cy="0"/>
          <a:chOff x="0" y="0"/>
          <a:chExt cx="0" cy="0"/>
        </a:xfrm>
      </p:grpSpPr>
      <p:sp>
        <p:nvSpPr>
          <p:cNvPr id="342"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grpSp>
        <p:nvGrpSpPr>
          <p:cNvPr id="345" name="Picture Placeholder 4"/>
          <p:cNvGrpSpPr/>
          <p:nvPr/>
        </p:nvGrpSpPr>
        <p:grpSpPr>
          <a:xfrm>
            <a:off x="444875" y="1024946"/>
            <a:ext cx="4962147" cy="2495551"/>
            <a:chOff x="0" y="0"/>
            <a:chExt cx="4962145" cy="2495550"/>
          </a:xfrm>
        </p:grpSpPr>
        <p:sp>
          <p:nvSpPr>
            <p:cNvPr id="343"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endParaRPr/>
            </a:p>
          </p:txBody>
        </p:sp>
        <p:pic>
          <p:nvPicPr>
            <p:cNvPr id="344" name="image15.jpeg" descr="image15.jpeg"/>
            <p:cNvPicPr>
              <a:picLocks noChangeAspect="1"/>
            </p:cNvPicPr>
            <p:nvPr/>
          </p:nvPicPr>
          <p:blipFill>
            <a:blip r:embed="rId2"/>
            <a:srcRect t="12314" b="12314"/>
            <a:stretch>
              <a:fillRect/>
            </a:stretch>
          </p:blipFill>
          <p:spPr>
            <a:xfrm>
              <a:off x="0" y="0"/>
              <a:ext cx="4962146" cy="2495550"/>
            </a:xfrm>
            <a:prstGeom prst="rect">
              <a:avLst/>
            </a:prstGeom>
            <a:ln w="12700" cap="flat">
              <a:noFill/>
              <a:miter lim="400000"/>
            </a:ln>
            <a:effectLst/>
          </p:spPr>
        </p:pic>
      </p:grpSp>
      <p:sp>
        <p:nvSpPr>
          <p:cNvPr id="346"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347" name="Picture 29" descr="Picture 29"/>
          <p:cNvPicPr>
            <a:picLocks noChangeAspect="1"/>
          </p:cNvPicPr>
          <p:nvPr/>
        </p:nvPicPr>
        <p:blipFill>
          <a:blip r:embed="rId3"/>
          <a:stretch>
            <a:fillRect/>
          </a:stretch>
        </p:blipFill>
        <p:spPr>
          <a:xfrm>
            <a:off x="245859" y="-372929"/>
            <a:ext cx="2036260" cy="1800994"/>
          </a:xfrm>
          <a:prstGeom prst="rect">
            <a:avLst/>
          </a:prstGeom>
          <a:ln w="12700">
            <a:miter lim="400000"/>
          </a:ln>
        </p:spPr>
      </p:pic>
      <p:pic>
        <p:nvPicPr>
          <p:cNvPr id="348" name="Graphic 30" descr="Graphic 30"/>
          <p:cNvPicPr>
            <a:picLocks noChangeAspect="1"/>
          </p:cNvPicPr>
          <p:nvPr/>
        </p:nvPicPr>
        <p:blipFill>
          <a:blip r:embed="rId4"/>
          <a:stretch>
            <a:fillRect/>
          </a:stretch>
        </p:blipFill>
        <p:spPr>
          <a:xfrm>
            <a:off x="9425755" y="425241"/>
            <a:ext cx="2362201" cy="142876"/>
          </a:xfrm>
          <a:prstGeom prst="rect">
            <a:avLst/>
          </a:prstGeom>
          <a:ln w="12700">
            <a:miter lim="400000"/>
          </a:ln>
        </p:spPr>
      </p:pic>
      <p:pic>
        <p:nvPicPr>
          <p:cNvPr id="349" name="Graphic 31" descr="Graphic 31"/>
          <p:cNvPicPr>
            <a:picLocks noChangeAspect="1"/>
          </p:cNvPicPr>
          <p:nvPr/>
        </p:nvPicPr>
        <p:blipFill>
          <a:blip r:embed="rId5"/>
          <a:stretch>
            <a:fillRect/>
          </a:stretch>
        </p:blipFill>
        <p:spPr>
          <a:xfrm>
            <a:off x="280308" y="6043914"/>
            <a:ext cx="2167471" cy="591662"/>
          </a:xfrm>
          <a:prstGeom prst="rect">
            <a:avLst/>
          </a:prstGeom>
          <a:ln w="12700">
            <a:miter lim="400000"/>
          </a:ln>
        </p:spPr>
      </p:pic>
      <p:pic>
        <p:nvPicPr>
          <p:cNvPr id="350" name="Graphic 32" descr="Graphic 32"/>
          <p:cNvPicPr>
            <a:picLocks noChangeAspect="1"/>
          </p:cNvPicPr>
          <p:nvPr/>
        </p:nvPicPr>
        <p:blipFill>
          <a:blip r:embed="rId6"/>
          <a:stretch>
            <a:fillRect/>
          </a:stretch>
        </p:blipFill>
        <p:spPr>
          <a:xfrm>
            <a:off x="9923144" y="6311379"/>
            <a:ext cx="1879650" cy="309234"/>
          </a:xfrm>
          <a:prstGeom prst="rect">
            <a:avLst/>
          </a:prstGeom>
          <a:ln w="12700">
            <a:miter lim="400000"/>
          </a:ln>
        </p:spPr>
      </p:pic>
      <p:sp>
        <p:nvSpPr>
          <p:cNvPr id="351"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grpSp>
        <p:nvGrpSpPr>
          <p:cNvPr id="354" name="Picture Placeholder 4"/>
          <p:cNvGrpSpPr/>
          <p:nvPr/>
        </p:nvGrpSpPr>
        <p:grpSpPr>
          <a:xfrm>
            <a:off x="444875" y="1024946"/>
            <a:ext cx="4962147" cy="2495551"/>
            <a:chOff x="0" y="0"/>
            <a:chExt cx="4962145" cy="2495550"/>
          </a:xfrm>
        </p:grpSpPr>
        <p:sp>
          <p:nvSpPr>
            <p:cNvPr id="352"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endParaRPr/>
            </a:p>
          </p:txBody>
        </p:sp>
        <p:pic>
          <p:nvPicPr>
            <p:cNvPr id="353" name="image15.jpeg" descr="image15.jpeg"/>
            <p:cNvPicPr>
              <a:picLocks noChangeAspect="1"/>
            </p:cNvPicPr>
            <p:nvPr/>
          </p:nvPicPr>
          <p:blipFill>
            <a:blip r:embed="rId2"/>
            <a:srcRect t="12314" b="12314"/>
            <a:stretch>
              <a:fillRect/>
            </a:stretch>
          </p:blipFill>
          <p:spPr>
            <a:xfrm>
              <a:off x="0" y="0"/>
              <a:ext cx="4962146" cy="2495550"/>
            </a:xfrm>
            <a:prstGeom prst="rect">
              <a:avLst/>
            </a:prstGeom>
            <a:ln w="12700" cap="flat">
              <a:noFill/>
              <a:miter lim="400000"/>
            </a:ln>
            <a:effectLst/>
          </p:spPr>
        </p:pic>
      </p:grpSp>
      <p:sp>
        <p:nvSpPr>
          <p:cNvPr id="355"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356" name="Picture 29" descr="Picture 29"/>
          <p:cNvPicPr>
            <a:picLocks noChangeAspect="1"/>
          </p:cNvPicPr>
          <p:nvPr/>
        </p:nvPicPr>
        <p:blipFill>
          <a:blip r:embed="rId3"/>
          <a:stretch>
            <a:fillRect/>
          </a:stretch>
        </p:blipFill>
        <p:spPr>
          <a:xfrm>
            <a:off x="245859" y="-372929"/>
            <a:ext cx="2036260" cy="1800994"/>
          </a:xfrm>
          <a:prstGeom prst="rect">
            <a:avLst/>
          </a:prstGeom>
          <a:ln w="12700">
            <a:miter lim="400000"/>
          </a:ln>
        </p:spPr>
      </p:pic>
      <p:pic>
        <p:nvPicPr>
          <p:cNvPr id="357" name="Graphic 30" descr="Graphic 30"/>
          <p:cNvPicPr>
            <a:picLocks noChangeAspect="1"/>
          </p:cNvPicPr>
          <p:nvPr/>
        </p:nvPicPr>
        <p:blipFill>
          <a:blip r:embed="rId4"/>
          <a:stretch>
            <a:fillRect/>
          </a:stretch>
        </p:blipFill>
        <p:spPr>
          <a:xfrm>
            <a:off x="9425755" y="425241"/>
            <a:ext cx="2362201" cy="142876"/>
          </a:xfrm>
          <a:prstGeom prst="rect">
            <a:avLst/>
          </a:prstGeom>
          <a:ln w="12700">
            <a:miter lim="400000"/>
          </a:ln>
        </p:spPr>
      </p:pic>
      <p:pic>
        <p:nvPicPr>
          <p:cNvPr id="358" name="Graphic 31" descr="Graphic 31"/>
          <p:cNvPicPr>
            <a:picLocks noChangeAspect="1"/>
          </p:cNvPicPr>
          <p:nvPr/>
        </p:nvPicPr>
        <p:blipFill>
          <a:blip r:embed="rId5"/>
          <a:stretch>
            <a:fillRect/>
          </a:stretch>
        </p:blipFill>
        <p:spPr>
          <a:xfrm>
            <a:off x="280308" y="6043914"/>
            <a:ext cx="2167471" cy="591662"/>
          </a:xfrm>
          <a:prstGeom prst="rect">
            <a:avLst/>
          </a:prstGeom>
          <a:ln w="12700">
            <a:miter lim="400000"/>
          </a:ln>
        </p:spPr>
      </p:pic>
      <p:pic>
        <p:nvPicPr>
          <p:cNvPr id="359" name="Graphic 32" descr="Graphic 32"/>
          <p:cNvPicPr>
            <a:picLocks noChangeAspect="1"/>
          </p:cNvPicPr>
          <p:nvPr/>
        </p:nvPicPr>
        <p:blipFill>
          <a:blip r:embed="rId6"/>
          <a:stretch>
            <a:fillRect/>
          </a:stretch>
        </p:blipFill>
        <p:spPr>
          <a:xfrm>
            <a:off x="9923144" y="6311379"/>
            <a:ext cx="1879650" cy="309234"/>
          </a:xfrm>
          <a:prstGeom prst="rect">
            <a:avLst/>
          </a:prstGeom>
          <a:ln w="12700">
            <a:miter lim="400000"/>
          </a:ln>
        </p:spPr>
      </p:pic>
      <p:sp>
        <p:nvSpPr>
          <p:cNvPr id="360"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
        <p:nvSpPr>
          <p:cNvPr id="361"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362"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x">
  <p:cSld name="48_Title Slide">
    <p:spTree>
      <p:nvGrpSpPr>
        <p:cNvPr id="1" name=""/>
        <p:cNvGrpSpPr/>
        <p:nvPr/>
      </p:nvGrpSpPr>
      <p:grpSpPr>
        <a:xfrm>
          <a:off x="0" y="0"/>
          <a:ext cx="0" cy="0"/>
          <a:chOff x="0" y="0"/>
          <a:chExt cx="0" cy="0"/>
        </a:xfrm>
      </p:grpSpPr>
      <p:sp>
        <p:nvSpPr>
          <p:cNvPr id="369"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37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Title and Conten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77" name="Rectangle: Rounded Corners 22"/>
          <p:cNvSpPr/>
          <p:nvPr/>
        </p:nvSpPr>
        <p:spPr>
          <a:xfrm>
            <a:off x="8607914" y="952845"/>
            <a:ext cx="4128423" cy="5275903"/>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378" name="Body Level One…"/>
          <p:cNvSpPr txBox="1">
            <a:spLocks noGrp="1"/>
          </p:cNvSpPr>
          <p:nvPr>
            <p:ph type="body" idx="1"/>
          </p:nvPr>
        </p:nvSpPr>
        <p:spPr>
          <a:xfrm>
            <a:off x="1068281" y="2454523"/>
            <a:ext cx="10055438" cy="3488410"/>
          </a:xfrm>
          <a:prstGeom prst="rect">
            <a:avLst/>
          </a:prstGeom>
          <a:solidFill>
            <a:srgbClr val="FFFFFF"/>
          </a:solidFill>
          <a:ln w="9525">
            <a:round/>
          </a:ln>
          <a:effectLst>
            <a:outerShdw blurRad="190500" dist="101600" dir="5400000" rotWithShape="0">
              <a:schemeClr val="accent5">
                <a:alpha val="49461"/>
              </a:schemeClr>
            </a:outerShdw>
          </a:effectLst>
        </p:spPr>
        <p:txBody>
          <a:bodyPr/>
          <a:lstStyle>
            <a:lvl1pPr marL="0" indent="0" algn="just">
              <a:buSzTx/>
              <a:buNone/>
              <a:defRPr sz="2300">
                <a:latin typeface="Bodoni SvtyTwo ITC TT-Book"/>
                <a:ea typeface="Bodoni SvtyTwo ITC TT-Book"/>
                <a:cs typeface="Bodoni SvtyTwo ITC TT-Book"/>
                <a:sym typeface="Bodoni SvtyTwo ITC TT-Book"/>
              </a:defRPr>
            </a:lvl1pPr>
            <a:lvl2pPr marL="0" indent="457200" algn="just">
              <a:buSzTx/>
              <a:buNone/>
              <a:defRPr sz="2300">
                <a:latin typeface="Bodoni SvtyTwo ITC TT-Book"/>
                <a:ea typeface="Bodoni SvtyTwo ITC TT-Book"/>
                <a:cs typeface="Bodoni SvtyTwo ITC TT-Book"/>
                <a:sym typeface="Bodoni SvtyTwo ITC TT-Book"/>
              </a:defRPr>
            </a:lvl2pPr>
            <a:lvl3pPr marL="0" indent="914400" algn="just">
              <a:buSzTx/>
              <a:buNone/>
              <a:defRPr sz="2300">
                <a:latin typeface="Bodoni SvtyTwo ITC TT-Book"/>
                <a:ea typeface="Bodoni SvtyTwo ITC TT-Book"/>
                <a:cs typeface="Bodoni SvtyTwo ITC TT-Book"/>
                <a:sym typeface="Bodoni SvtyTwo ITC TT-Book"/>
              </a:defRPr>
            </a:lvl3pPr>
            <a:lvl4pPr marL="0" indent="1371600" algn="just">
              <a:buSzTx/>
              <a:buNone/>
              <a:defRPr sz="2300">
                <a:latin typeface="Bodoni SvtyTwo ITC TT-Book"/>
                <a:ea typeface="Bodoni SvtyTwo ITC TT-Book"/>
                <a:cs typeface="Bodoni SvtyTwo ITC TT-Book"/>
                <a:sym typeface="Bodoni SvtyTwo ITC TT-Book"/>
              </a:defRPr>
            </a:lvl4pPr>
            <a:lvl5pPr marL="0" indent="1828800" algn="just">
              <a:buSzTx/>
              <a:buNone/>
              <a:defRPr sz="2300">
                <a:latin typeface="Bodoni SvtyTwo ITC TT-Book"/>
                <a:ea typeface="Bodoni SvtyTwo ITC TT-Book"/>
                <a:cs typeface="Bodoni SvtyTwo ITC TT-Book"/>
                <a:sym typeface="Bodoni SvtyTwo ITC TT-Book"/>
              </a:defRPr>
            </a:lvl5pPr>
          </a:lstStyle>
          <a:p>
            <a:r>
              <a:t>Body Level One</a:t>
            </a:r>
          </a:p>
          <a:p>
            <a:pPr lvl="1"/>
            <a:r>
              <a:t>Body Level Two</a:t>
            </a:r>
          </a:p>
          <a:p>
            <a:pPr lvl="2"/>
            <a:r>
              <a:t>Body Level Three</a:t>
            </a:r>
          </a:p>
          <a:p>
            <a:pPr lvl="3"/>
            <a:r>
              <a:t>Body Level Four</a:t>
            </a:r>
          </a:p>
          <a:p>
            <a:pPr lvl="4"/>
            <a:r>
              <a:t>Body Level Five</a:t>
            </a:r>
          </a:p>
        </p:txBody>
      </p:sp>
      <p:sp>
        <p:nvSpPr>
          <p:cNvPr id="379" name="Title Text"/>
          <p:cNvSpPr txBox="1">
            <a:spLocks noGrp="1"/>
          </p:cNvSpPr>
          <p:nvPr>
            <p:ph type="title"/>
          </p:nvPr>
        </p:nvSpPr>
        <p:spPr>
          <a:xfrm>
            <a:off x="1380953" y="1215308"/>
            <a:ext cx="9820604" cy="871285"/>
          </a:xfrm>
          <a:prstGeom prst="rect">
            <a:avLst/>
          </a:prstGeom>
          <a:solidFill>
            <a:srgbClr val="FFFFFF"/>
          </a:solidFill>
          <a:ln w="9525">
            <a:round/>
          </a:ln>
          <a:effectLst>
            <a:outerShdw blurRad="190500" dist="101600" dir="5400000" rotWithShape="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r>
              <a:t>Title Text</a:t>
            </a:r>
          </a:p>
        </p:txBody>
      </p:sp>
      <p:sp>
        <p:nvSpPr>
          <p:cNvPr id="380" name="Slide Number"/>
          <p:cNvSpPr txBox="1">
            <a:spLocks noGrp="1"/>
          </p:cNvSpPr>
          <p:nvPr>
            <p:ph type="sldNum" sz="quarter" idx="2"/>
          </p:nvPr>
        </p:nvSpPr>
        <p:spPr>
          <a:xfrm>
            <a:off x="11556398" y="6309458"/>
            <a:ext cx="451729" cy="434862"/>
          </a:xfrm>
          <a:prstGeom prst="rect">
            <a:avLst/>
          </a:prstGeom>
        </p:spPr>
        <p:txBody>
          <a:bodyPr/>
          <a:lstStyle>
            <a:lvl1pPr algn="l">
              <a:defRPr sz="2700" b="1">
                <a:solidFill>
                  <a:srgbClr val="941100"/>
                </a:solidFill>
              </a:defRPr>
            </a:lvl1pPr>
          </a:lstStyle>
          <a:p>
            <a:fld id="{86CB4B4D-7CA3-9044-876B-883B54F8677D}" type="slidenum">
              <a:t>‹#›</a:t>
            </a:fld>
            <a:endParaRPr/>
          </a:p>
        </p:txBody>
      </p:sp>
      <p:sp>
        <p:nvSpPr>
          <p:cNvPr id="381"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382" name="Picture 18" descr="Picture 18"/>
          <p:cNvPicPr>
            <a:picLocks noChangeAspect="1"/>
          </p:cNvPicPr>
          <p:nvPr/>
        </p:nvPicPr>
        <p:blipFill>
          <a:blip r:embed="rId3"/>
          <a:stretch>
            <a:fillRect/>
          </a:stretch>
        </p:blipFill>
        <p:spPr>
          <a:xfrm>
            <a:off x="245859" y="-372929"/>
            <a:ext cx="2036260" cy="1800994"/>
          </a:xfrm>
          <a:prstGeom prst="rect">
            <a:avLst/>
          </a:prstGeom>
          <a:ln w="12700">
            <a:miter lim="400000"/>
          </a:ln>
        </p:spPr>
      </p:pic>
      <p:pic>
        <p:nvPicPr>
          <p:cNvPr id="383" name="Graphic 26" descr="Graphic 26"/>
          <p:cNvPicPr>
            <a:picLocks noChangeAspect="1"/>
          </p:cNvPicPr>
          <p:nvPr/>
        </p:nvPicPr>
        <p:blipFill>
          <a:blip r:embed="rId4"/>
          <a:stretch>
            <a:fillRect/>
          </a:stretch>
        </p:blipFill>
        <p:spPr>
          <a:xfrm>
            <a:off x="280308" y="6158214"/>
            <a:ext cx="2167471" cy="591662"/>
          </a:xfrm>
          <a:prstGeom prst="rect">
            <a:avLst/>
          </a:prstGeom>
          <a:ln w="12700">
            <a:miter lim="400000"/>
          </a:ln>
        </p:spPr>
      </p:pic>
      <p:pic>
        <p:nvPicPr>
          <p:cNvPr id="384" name="Graphic 28" descr="Graphic 28"/>
          <p:cNvPicPr>
            <a:picLocks noChangeAspect="1"/>
          </p:cNvPicPr>
          <p:nvPr/>
        </p:nvPicPr>
        <p:blipFill>
          <a:blip r:embed="rId5"/>
          <a:stretch>
            <a:fillRect/>
          </a:stretch>
        </p:blipFill>
        <p:spPr>
          <a:xfrm>
            <a:off x="9583639" y="6384295"/>
            <a:ext cx="1879650" cy="309234"/>
          </a:xfrm>
          <a:prstGeom prst="rect">
            <a:avLst/>
          </a:prstGeom>
          <a:ln w="12700">
            <a:miter lim="400000"/>
          </a:ln>
        </p:spPr>
      </p:pic>
      <p:sp>
        <p:nvSpPr>
          <p:cNvPr id="385"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defTabSz="457200">
              <a:defRPr sz="1200">
                <a:latin typeface="Times Roman"/>
                <a:ea typeface="Times Roman"/>
                <a:cs typeface="Times Roman"/>
                <a:sym typeface="Times Roman"/>
              </a:defRPr>
            </a:lvl1pPr>
          </a:lstStyle>
          <a:p>
            <a:r>
              <a:t> </a:t>
            </a:r>
          </a:p>
        </p:txBody>
      </p:sp>
      <p:sp>
        <p:nvSpPr>
          <p:cNvPr id="386"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Title and Content copy">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93" name="Title Text"/>
          <p:cNvSpPr txBox="1">
            <a:spLocks noGrp="1"/>
          </p:cNvSpPr>
          <p:nvPr>
            <p:ph type="title"/>
          </p:nvPr>
        </p:nvSpPr>
        <p:spPr>
          <a:xfrm>
            <a:off x="2287060" y="196793"/>
            <a:ext cx="8995979" cy="1423425"/>
          </a:xfrm>
          <a:prstGeom prst="rect">
            <a:avLst/>
          </a:prstGeom>
          <a:ln w="9525">
            <a:round/>
          </a:ln>
          <a:effectLst>
            <a:outerShdw blurRad="190500" dist="101600" dir="5400000" rotWithShape="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r>
              <a:t>Title Text</a:t>
            </a:r>
          </a:p>
        </p:txBody>
      </p:sp>
      <p:sp>
        <p:nvSpPr>
          <p:cNvPr id="394" name="Body Level One…"/>
          <p:cNvSpPr txBox="1">
            <a:spLocks noGrp="1"/>
          </p:cNvSpPr>
          <p:nvPr>
            <p:ph type="body" idx="1"/>
          </p:nvPr>
        </p:nvSpPr>
        <p:spPr>
          <a:xfrm>
            <a:off x="914042" y="2328085"/>
            <a:ext cx="10363916" cy="4077328"/>
          </a:xfrm>
          <a:prstGeom prst="rect">
            <a:avLst/>
          </a:prstGeom>
          <a:ln w="9525">
            <a:round/>
          </a:ln>
          <a:effectLst>
            <a:outerShdw blurRad="190500" dist="101600" dir="5400000" rotWithShape="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r>
              <a:t>Body Level One</a:t>
            </a:r>
          </a:p>
          <a:p>
            <a:pPr lvl="1"/>
            <a:r>
              <a:t>Body Level Two</a:t>
            </a:r>
          </a:p>
          <a:p>
            <a:pPr lvl="2"/>
            <a:r>
              <a:t>Body Level Three</a:t>
            </a:r>
          </a:p>
          <a:p>
            <a:pPr lvl="3"/>
            <a:r>
              <a:t>Body Level Four</a:t>
            </a:r>
          </a:p>
          <a:p>
            <a:pPr lvl="4"/>
            <a:r>
              <a:t>Body Level Five</a:t>
            </a:r>
          </a:p>
        </p:txBody>
      </p:sp>
      <p:sp>
        <p:nvSpPr>
          <p:cNvPr id="395" name="Slide Number"/>
          <p:cNvSpPr txBox="1">
            <a:spLocks noGrp="1"/>
          </p:cNvSpPr>
          <p:nvPr>
            <p:ph type="sldNum" sz="quarter" idx="2"/>
          </p:nvPr>
        </p:nvSpPr>
        <p:spPr>
          <a:xfrm>
            <a:off x="11556398" y="6309458"/>
            <a:ext cx="451729" cy="434862"/>
          </a:xfrm>
          <a:prstGeom prst="rect">
            <a:avLst/>
          </a:prstGeom>
        </p:spPr>
        <p:txBody>
          <a:bodyPr/>
          <a:lstStyle>
            <a:lvl1pPr algn="l">
              <a:defRPr sz="2700" b="1">
                <a:solidFill>
                  <a:srgbClr val="941100"/>
                </a:solidFill>
              </a:defRPr>
            </a:lvl1pPr>
          </a:lstStyle>
          <a:p>
            <a:fld id="{86CB4B4D-7CA3-9044-876B-883B54F8677D}" type="slidenum">
              <a:t>‹#›</a:t>
            </a:fld>
            <a:endParaRPr/>
          </a:p>
        </p:txBody>
      </p:sp>
      <p:grpSp>
        <p:nvGrpSpPr>
          <p:cNvPr id="398" name="Image"/>
          <p:cNvGrpSpPr/>
          <p:nvPr/>
        </p:nvGrpSpPr>
        <p:grpSpPr>
          <a:xfrm>
            <a:off x="11050" y="73960"/>
            <a:ext cx="2147537" cy="1049192"/>
            <a:chOff x="0" y="0"/>
            <a:chExt cx="2147536" cy="1049191"/>
          </a:xfrm>
        </p:grpSpPr>
        <p:pic>
          <p:nvPicPr>
            <p:cNvPr id="397" name="Image" descr="Image"/>
            <p:cNvPicPr>
              <a:picLocks noChangeAspect="1"/>
            </p:cNvPicPr>
            <p:nvPr/>
          </p:nvPicPr>
          <p:blipFill>
            <a:blip r:embed="rId3"/>
            <a:stretch>
              <a:fillRect/>
            </a:stretch>
          </p:blipFill>
          <p:spPr>
            <a:xfrm>
              <a:off x="50800" y="50800"/>
              <a:ext cx="2045937" cy="947592"/>
            </a:xfrm>
            <a:prstGeom prst="rect">
              <a:avLst/>
            </a:prstGeom>
            <a:ln>
              <a:noFill/>
            </a:ln>
            <a:effectLst/>
          </p:spPr>
        </p:pic>
        <p:pic>
          <p:nvPicPr>
            <p:cNvPr id="396" name="Image" descr="Image"/>
            <p:cNvPicPr>
              <a:picLocks/>
            </p:cNvPicPr>
            <p:nvPr/>
          </p:nvPicPr>
          <p:blipFill>
            <a:blip r:embed="rId4"/>
            <a:stretch>
              <a:fillRect/>
            </a:stretch>
          </p:blipFill>
          <p:spPr>
            <a:xfrm>
              <a:off x="0" y="0"/>
              <a:ext cx="2147537" cy="1049192"/>
            </a:xfrm>
            <a:prstGeom prst="rect">
              <a:avLst/>
            </a:prstGeom>
            <a:effectLst/>
          </p:spPr>
        </p:pic>
      </p:gr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Title and Content copy">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05" name="Title Text"/>
          <p:cNvSpPr txBox="1">
            <a:spLocks noGrp="1"/>
          </p:cNvSpPr>
          <p:nvPr>
            <p:ph type="title"/>
          </p:nvPr>
        </p:nvSpPr>
        <p:spPr>
          <a:xfrm>
            <a:off x="2287060" y="196793"/>
            <a:ext cx="8995979" cy="1423425"/>
          </a:xfrm>
          <a:prstGeom prst="rect">
            <a:avLst/>
          </a:prstGeom>
          <a:ln w="9525">
            <a:round/>
          </a:ln>
          <a:effectLst>
            <a:outerShdw blurRad="190500" dist="101600" dir="5400000" rotWithShape="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r>
              <a:t>Title Text</a:t>
            </a:r>
          </a:p>
        </p:txBody>
      </p:sp>
      <p:sp>
        <p:nvSpPr>
          <p:cNvPr id="406" name="Body Level One…"/>
          <p:cNvSpPr txBox="1">
            <a:spLocks noGrp="1"/>
          </p:cNvSpPr>
          <p:nvPr>
            <p:ph type="body" idx="1"/>
          </p:nvPr>
        </p:nvSpPr>
        <p:spPr>
          <a:xfrm>
            <a:off x="914042" y="2328085"/>
            <a:ext cx="10363916" cy="4077328"/>
          </a:xfrm>
          <a:prstGeom prst="rect">
            <a:avLst/>
          </a:prstGeom>
          <a:ln w="9525">
            <a:round/>
          </a:ln>
          <a:effectLst>
            <a:outerShdw blurRad="190500" dist="101600" dir="5400000" rotWithShape="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r>
              <a:t>Body Level One</a:t>
            </a:r>
          </a:p>
          <a:p>
            <a:pPr lvl="1"/>
            <a:r>
              <a:t>Body Level Two</a:t>
            </a:r>
          </a:p>
          <a:p>
            <a:pPr lvl="2"/>
            <a:r>
              <a:t>Body Level Three</a:t>
            </a:r>
          </a:p>
          <a:p>
            <a:pPr lvl="3"/>
            <a:r>
              <a:t>Body Level Four</a:t>
            </a:r>
          </a:p>
          <a:p>
            <a:pPr lvl="4"/>
            <a:r>
              <a:t>Body Level Five</a:t>
            </a:r>
          </a:p>
        </p:txBody>
      </p:sp>
      <p:sp>
        <p:nvSpPr>
          <p:cNvPr id="407" name="Slide Number"/>
          <p:cNvSpPr txBox="1">
            <a:spLocks noGrp="1"/>
          </p:cNvSpPr>
          <p:nvPr>
            <p:ph type="sldNum" sz="quarter" idx="2"/>
          </p:nvPr>
        </p:nvSpPr>
        <p:spPr>
          <a:xfrm>
            <a:off x="11556398" y="6309458"/>
            <a:ext cx="451729" cy="434862"/>
          </a:xfrm>
          <a:prstGeom prst="rect">
            <a:avLst/>
          </a:prstGeom>
        </p:spPr>
        <p:txBody>
          <a:bodyPr/>
          <a:lstStyle>
            <a:lvl1pPr algn="l">
              <a:defRPr sz="2700" b="1">
                <a:solidFill>
                  <a:srgbClr val="941100"/>
                </a:solidFill>
              </a:defRPr>
            </a:lvl1p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6.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 Id="rId30" Type="http://schemas.openxmlformats.org/officeDocument/2006/relationships/image" Target="../media/image3.png"/><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28"/>
          <a:srcRect/>
          <a:stretch>
            <a:fillRect/>
          </a:stretch>
        </a:blipFill>
        <a:effectLst/>
      </p:bgPr>
    </p:bg>
    <p:spTree>
      <p:nvGrpSpPr>
        <p:cNvPr id="1" name=""/>
        <p:cNvGrpSpPr/>
        <p:nvPr/>
      </p:nvGrpSpPr>
      <p:grpSpPr>
        <a:xfrm>
          <a:off x="0" y="0"/>
          <a:ext cx="0" cy="0"/>
          <a:chOff x="0" y="0"/>
          <a:chExt cx="0" cy="0"/>
        </a:xfrm>
      </p:grpSpPr>
      <p:sp>
        <p:nvSpPr>
          <p:cNvPr id="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3" name="Picture 18" descr="Picture 18"/>
          <p:cNvPicPr>
            <a:picLocks noChangeAspect="1"/>
          </p:cNvPicPr>
          <p:nvPr/>
        </p:nvPicPr>
        <p:blipFill>
          <a:blip r:embed="rId29"/>
          <a:stretch>
            <a:fillRect/>
          </a:stretch>
        </p:blipFill>
        <p:spPr>
          <a:xfrm>
            <a:off x="245859" y="-372929"/>
            <a:ext cx="2036260" cy="1800994"/>
          </a:xfrm>
          <a:prstGeom prst="rect">
            <a:avLst/>
          </a:prstGeom>
          <a:ln w="12700">
            <a:miter lim="400000"/>
          </a:ln>
        </p:spPr>
      </p:pic>
      <p:sp>
        <p:nvSpPr>
          <p:cNvPr id="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5"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pic>
        <p:nvPicPr>
          <p:cNvPr id="6" name="Graphic 26" descr="Graphic 26"/>
          <p:cNvPicPr>
            <a:picLocks noChangeAspect="1"/>
          </p:cNvPicPr>
          <p:nvPr/>
        </p:nvPicPr>
        <p:blipFill>
          <a:blip r:embed="rId30"/>
          <a:stretch>
            <a:fillRect/>
          </a:stretch>
        </p:blipFill>
        <p:spPr>
          <a:xfrm>
            <a:off x="280308" y="6158214"/>
            <a:ext cx="2167471" cy="591662"/>
          </a:xfrm>
          <a:prstGeom prst="rect">
            <a:avLst/>
          </a:prstGeom>
          <a:ln w="12700">
            <a:miter lim="400000"/>
          </a:ln>
        </p:spPr>
      </p:pic>
      <p:pic>
        <p:nvPicPr>
          <p:cNvPr id="7" name="Graphic 28" descr="Graphic 28"/>
          <p:cNvPicPr>
            <a:picLocks noChangeAspect="1"/>
          </p:cNvPicPr>
          <p:nvPr/>
        </p:nvPicPr>
        <p:blipFill>
          <a:blip r:embed="rId31"/>
          <a:stretch>
            <a:fillRect/>
          </a:stretch>
        </p:blipFill>
        <p:spPr>
          <a:xfrm>
            <a:off x="9583639" y="6299427"/>
            <a:ext cx="1879650" cy="309234"/>
          </a:xfrm>
          <a:prstGeom prst="rect">
            <a:avLst/>
          </a:prstGeom>
          <a:ln w="12700">
            <a:miter lim="400000"/>
          </a:ln>
        </p:spPr>
      </p:pic>
      <p:sp>
        <p:nvSpPr>
          <p:cNvPr id="8"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defTabSz="457200">
              <a:defRPr sz="1200">
                <a:latin typeface="Times Roman"/>
                <a:ea typeface="Times Roman"/>
                <a:cs typeface="Times Roman"/>
                <a:sym typeface="Times Roman"/>
              </a:defRPr>
            </a:lvl1pPr>
          </a:lstStyle>
          <a:p>
            <a:r>
              <a:t> </a:t>
            </a:r>
          </a:p>
        </p:txBody>
      </p:sp>
      <p:pic>
        <p:nvPicPr>
          <p:cNvPr id="9" name="Ineffective PQM :… Ineffective PQM : not proactive and do not anticipate problems to manage risks. Inability to manage time properly( documentation oriented " descr="Ineffective PQM :… Ineffective PQM : not proactive and do not anticipate problems to manage risks. Inability to manage time properly( documentation oriented "/>
          <p:cNvPicPr>
            <a:picLocks/>
          </p:cNvPicPr>
          <p:nvPr/>
        </p:nvPicPr>
        <p:blipFill>
          <a:blip r:embed="rId32"/>
          <a:stretch>
            <a:fillRect/>
          </a:stretch>
        </p:blipFill>
        <p:spPr>
          <a:xfrm>
            <a:off x="801509" y="3678535"/>
            <a:ext cx="9728201" cy="1829372"/>
          </a:xfrm>
          <a:prstGeom prst="rect">
            <a:avLst/>
          </a:prstGeom>
          <a:effectLst>
            <a:outerShdw blurRad="190500" dist="12700" dir="5400000" rotWithShape="0">
              <a:srgbClr val="000000"/>
            </a:outerShdw>
            <a:reflection stA="14324" endPos="40000" dir="5400000" sy="-100000" algn="bl" rotWithShape="0"/>
          </a:effectLst>
        </p:spPr>
      </p:pic>
      <p:sp>
        <p:nvSpPr>
          <p:cNvPr id="10"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pic>
        <p:nvPicPr>
          <p:cNvPr id="11" name="Effective PQM : is consistent and focused on achieving the strategic and commercial business objectives of a project… Effective PQM : is consistent and focused on achieving the strategic and commercial business objectives of a project(Task-oriented )." descr="Effective PQM : is consistent and focused on achieving the strategic and commercial business objectives of a project… Effective PQM : is consistent and focused on achieving the strategic and commercial business objectives of a project(Task-oriented )."/>
          <p:cNvPicPr>
            <a:picLocks/>
          </p:cNvPicPr>
          <p:nvPr/>
        </p:nvPicPr>
        <p:blipFill>
          <a:blip r:embed="rId33"/>
          <a:stretch>
            <a:fillRect/>
          </a:stretch>
        </p:blipFill>
        <p:spPr>
          <a:xfrm>
            <a:off x="921603" y="1878747"/>
            <a:ext cx="9728201" cy="1829373"/>
          </a:xfrm>
          <a:prstGeom prst="rect">
            <a:avLst/>
          </a:prstGeom>
          <a:effectLst>
            <a:outerShdw blurRad="190500" dist="12700" dir="5400000" rotWithShape="0">
              <a:srgbClr val="000000"/>
            </a:outerShdw>
            <a:reflection stA="14324" endPos="40000" dir="5400000" sy="-100000" algn="bl" rotWithShape="0"/>
          </a:effectLst>
        </p:spPr>
      </p:pic>
      <p:sp>
        <p:nvSpPr>
          <p:cNvPr id="12" name="Title Text"/>
          <p:cNvSpPr txBox="1">
            <a:spLocks noGrp="1"/>
          </p:cNvSpPr>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13" name="Body Level One…"/>
          <p:cNvSpPr txBox="1">
            <a:spLocks noGrp="1"/>
          </p:cNvSpPr>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14" name="Slide Number"/>
          <p:cNvSpPr txBox="1">
            <a:spLocks noGrp="1"/>
          </p:cNvSpPr>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Lst>
  <p:transition spd="med"/>
  <p:txStyles>
    <p:titleStyle>
      <a:lvl1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png"/><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3.xml"/><Relationship Id="rId5" Type="http://schemas.openxmlformats.org/officeDocument/2006/relationships/image" Target="../media/image64.png"/><Relationship Id="rId4" Type="http://schemas.openxmlformats.org/officeDocument/2006/relationships/image" Target="../media/image6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4.xml"/><Relationship Id="rId4" Type="http://schemas.openxmlformats.org/officeDocument/2006/relationships/image" Target="../media/image6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 name="Slide Number"/>
          <p:cNvSpPr txBox="1">
            <a:spLocks noGrp="1"/>
          </p:cNvSpPr>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a:t>
            </a:fld>
            <a:endParaRPr/>
          </a:p>
        </p:txBody>
      </p:sp>
      <p:grpSp>
        <p:nvGrpSpPr>
          <p:cNvPr id="419" name="Rectangle: Rounded Corners 33"/>
          <p:cNvGrpSpPr/>
          <p:nvPr/>
        </p:nvGrpSpPr>
        <p:grpSpPr>
          <a:xfrm>
            <a:off x="3027680" y="4673111"/>
            <a:ext cx="7750960" cy="1838980"/>
            <a:chOff x="-2770969" y="-367869"/>
            <a:chExt cx="7750958" cy="1838979"/>
          </a:xfrm>
        </p:grpSpPr>
        <p:sp>
          <p:nvSpPr>
            <p:cNvPr id="417" name="Rounded Rectangle"/>
            <p:cNvSpPr/>
            <p:nvPr/>
          </p:nvSpPr>
          <p:spPr>
            <a:xfrm>
              <a:off x="-2731568" y="42151"/>
              <a:ext cx="7711557" cy="1018939"/>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418" name="Lecture 6: (execution stage  )…"/>
            <p:cNvSpPr txBox="1"/>
            <p:nvPr/>
          </p:nvSpPr>
          <p:spPr>
            <a:xfrm>
              <a:off x="-2770970" y="-367870"/>
              <a:ext cx="7600953" cy="183898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noAutofit/>
            </a:bodyPr>
            <a:lstStyle/>
            <a:p>
              <a:pPr algn="ctr">
                <a:defRPr sz="2300" b="1">
                  <a:solidFill>
                    <a:srgbClr val="2D3956"/>
                  </a:solidFill>
                  <a:latin typeface="Tajawal Medium"/>
                  <a:ea typeface="Tajawal Medium"/>
                  <a:cs typeface="Tajawal Medium"/>
                  <a:sym typeface="Tajawal Medium"/>
                </a:defRPr>
              </a:pPr>
              <a:r>
                <a:t> Lecture 6: (execution stage  )</a:t>
              </a:r>
            </a:p>
            <a:p>
              <a:pPr algn="ctr">
                <a:defRPr sz="2800" b="1">
                  <a:solidFill>
                    <a:srgbClr val="2D3956"/>
                  </a:solidFill>
                  <a:latin typeface="Tajawal Medium"/>
                  <a:ea typeface="Tajawal Medium"/>
                  <a:cs typeface="Tajawal Medium"/>
                  <a:sym typeface="Tajawal Medium"/>
                </a:defRPr>
              </a:pPr>
              <a:r>
                <a:rPr sz="1900"/>
                <a:t>Monitoring and controlling the Deliverable-fit  technicality</a:t>
              </a:r>
            </a:p>
            <a:p>
              <a:pPr algn="ctr">
                <a:defRPr sz="2300" b="1">
                  <a:solidFill>
                    <a:srgbClr val="2D3956"/>
                  </a:solidFill>
                  <a:latin typeface="Tajawal Medium"/>
                  <a:ea typeface="Tajawal Medium"/>
                  <a:cs typeface="Tajawal Medium"/>
                  <a:sym typeface="Tajawal Medium"/>
                </a:defRPr>
              </a:pPr>
              <a:r>
                <a:t>Performing HPMQA   (DFT - Quality conformance )</a:t>
              </a:r>
            </a:p>
          </p:txBody>
        </p:sp>
      </p:gr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 name="Double-click to edit"/>
          <p:cNvSpPr txBox="1">
            <a:spLocks noGrp="1"/>
          </p:cNvSpPr>
          <p:nvPr>
            <p:ph type="title"/>
          </p:nvPr>
        </p:nvSpPr>
        <p:spPr>
          <a:prstGeom prst="rect">
            <a:avLst/>
          </a:prstGeom>
        </p:spPr>
        <p:txBody>
          <a:bodyPr/>
          <a:lstStyle/>
          <a:p>
            <a:r>
              <a:rPr lang="en-US" dirty="0"/>
              <a:t>The story of the execution phase  </a:t>
            </a:r>
            <a:endParaRPr dirty="0"/>
          </a:p>
        </p:txBody>
      </p:sp>
      <p:sp>
        <p:nvSpPr>
          <p:cNvPr id="422" name="Causes -defect…"/>
          <p:cNvSpPr txBox="1">
            <a:spLocks noGrp="1"/>
          </p:cNvSpPr>
          <p:nvPr>
            <p:ph type="body" sz="half" idx="1"/>
          </p:nvPr>
        </p:nvSpPr>
        <p:spPr>
          <a:xfrm>
            <a:off x="5923626" y="4750676"/>
            <a:ext cx="4197779" cy="1142306"/>
          </a:xfrm>
          <a:prstGeom prst="rect">
            <a:avLst/>
          </a:prstGeom>
        </p:spPr>
        <p:txBody>
          <a:bodyPr>
            <a:normAutofit fontScale="85000" lnSpcReduction="20000"/>
          </a:bodyPr>
          <a:lstStyle/>
          <a:p>
            <a:r>
              <a:rPr dirty="0"/>
              <a:t>Causes -defect</a:t>
            </a:r>
          </a:p>
          <a:p>
            <a:r>
              <a:rPr dirty="0">
                <a:latin typeface="Bodoni SvtyTwo OS ITC TT-Bold"/>
                <a:ea typeface="Bodoni SvtyTwo OS ITC TT-Bold"/>
                <a:cs typeface="Bodoni SvtyTwo OS ITC TT-Bold"/>
                <a:sym typeface="Bodoni SvtyTwo OS ITC TT-Bold"/>
              </a:rPr>
              <a:t>Variables</a:t>
            </a:r>
            <a:r>
              <a:rPr dirty="0"/>
              <a:t>- Attributes</a:t>
            </a:r>
          </a:p>
          <a:p>
            <a:r>
              <a:rPr dirty="0"/>
              <a:t>   errors -     Defects </a:t>
            </a:r>
          </a:p>
        </p:txBody>
      </p:sp>
      <p:sp>
        <p:nvSpPr>
          <p:cNvPr id="423" name="Slide Number"/>
          <p:cNvSpPr txBox="1">
            <a:spLocks noGrp="1"/>
          </p:cNvSpPr>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a:t>
            </a:fld>
            <a:endParaRPr/>
          </a:p>
        </p:txBody>
      </p:sp>
      <p:sp>
        <p:nvSpPr>
          <p:cNvPr id="2" name="Causes -defect…">
            <a:extLst>
              <a:ext uri="{FF2B5EF4-FFF2-40B4-BE49-F238E27FC236}">
                <a16:creationId xmlns:a16="http://schemas.microsoft.com/office/drawing/2014/main" id="{C95168E1-080E-C4FA-BCFC-A95212442944}"/>
              </a:ext>
            </a:extLst>
          </p:cNvPr>
          <p:cNvSpPr txBox="1">
            <a:spLocks/>
          </p:cNvSpPr>
          <p:nvPr/>
        </p:nvSpPr>
        <p:spPr>
          <a:xfrm>
            <a:off x="924910" y="2323877"/>
            <a:ext cx="4197779" cy="2405778"/>
          </a:xfrm>
          <a:prstGeom prst="rect">
            <a:avLst/>
          </a:prstGeom>
          <a:ln/>
          <a:extLst>
            <a:ext uri="{C572A759-6A51-4108-AA02-DFA0A04FC94B}">
              <ma14:wrappingTextBoxFlag xmlns:ma14="http://schemas.microsoft.com/office/mac/drawingml/2011/main" xmlns:a14="http://schemas.microsoft.com/office/drawing/2010/main" xmlns:m="http://schemas.openxmlformats.org/officeDocument/2006/math" xmlns="" val="1"/>
            </a:ext>
          </a:extLst>
        </p:spPr>
        <p:style>
          <a:lnRef idx="1">
            <a:schemeClr val="dk1"/>
          </a:lnRef>
          <a:fillRef idx="2">
            <a:schemeClr val="dk1"/>
          </a:fillRef>
          <a:effectRef idx="1">
            <a:schemeClr val="dk1"/>
          </a:effectRef>
          <a:fontRef idx="minor">
            <a:schemeClr val="dk1"/>
          </a:fontRef>
        </p:style>
        <p:txBody>
          <a:bodyPr lIns="45719" rIns="45719">
            <a:normAutofit lnSpcReduction="10000"/>
          </a:bodyPr>
          <a:lstStyle>
            <a:lvl1pPr marL="0" marR="0" indent="0" algn="just" defTabSz="914400" latinLnBrk="0">
              <a:lnSpc>
                <a:spcPct val="90000"/>
              </a:lnSpc>
              <a:spcBef>
                <a:spcPts val="1000"/>
              </a:spcBef>
              <a:spcAft>
                <a:spcPts val="0"/>
              </a:spcAft>
              <a:buClrTx/>
              <a:buSzTx/>
              <a:buFont typeface="Arial"/>
              <a:buNone/>
              <a:tabLst/>
              <a:defRPr sz="2800" b="0" i="0" u="none" strike="noStrike" cap="none" spc="0" baseline="0">
                <a:solidFill>
                  <a:srgbClr val="000000"/>
                </a:solidFill>
                <a:uFillTx/>
                <a:latin typeface="Bodoni SvtyTwo OS ITC TT-Book"/>
                <a:ea typeface="Bodoni SvtyTwo OS ITC TT-Book"/>
                <a:cs typeface="Bodoni SvtyTwo OS ITC TT-Book"/>
                <a:sym typeface="Bodoni SvtyTwo OS ITC TT-Book"/>
              </a:defRPr>
            </a:lvl1pPr>
            <a:lvl2pPr marL="0" marR="0" indent="457200" algn="just" defTabSz="914400" latinLnBrk="0">
              <a:lnSpc>
                <a:spcPct val="90000"/>
              </a:lnSpc>
              <a:spcBef>
                <a:spcPts val="1000"/>
              </a:spcBef>
              <a:spcAft>
                <a:spcPts val="0"/>
              </a:spcAft>
              <a:buClrTx/>
              <a:buSzTx/>
              <a:buFont typeface="Arial"/>
              <a:buNone/>
              <a:tabLst/>
              <a:defRPr sz="2800" b="0" i="0" u="none" strike="noStrike" cap="none" spc="0" baseline="0">
                <a:solidFill>
                  <a:srgbClr val="000000"/>
                </a:solidFill>
                <a:uFillTx/>
                <a:latin typeface="Bodoni SvtyTwo OS ITC TT-Book"/>
                <a:ea typeface="Bodoni SvtyTwo OS ITC TT-Book"/>
                <a:cs typeface="Bodoni SvtyTwo OS ITC TT-Book"/>
                <a:sym typeface="Bodoni SvtyTwo OS ITC TT-Book"/>
              </a:defRPr>
            </a:lvl2pPr>
            <a:lvl3pPr marL="0" marR="0" indent="914400" algn="just" defTabSz="914400" latinLnBrk="0">
              <a:lnSpc>
                <a:spcPct val="90000"/>
              </a:lnSpc>
              <a:spcBef>
                <a:spcPts val="1000"/>
              </a:spcBef>
              <a:spcAft>
                <a:spcPts val="0"/>
              </a:spcAft>
              <a:buClrTx/>
              <a:buSzTx/>
              <a:buFont typeface="Arial"/>
              <a:buNone/>
              <a:tabLst/>
              <a:defRPr sz="2800" b="0" i="0" u="none" strike="noStrike" cap="none" spc="0" baseline="0">
                <a:solidFill>
                  <a:srgbClr val="000000"/>
                </a:solidFill>
                <a:uFillTx/>
                <a:latin typeface="Bodoni SvtyTwo OS ITC TT-Book"/>
                <a:ea typeface="Bodoni SvtyTwo OS ITC TT-Book"/>
                <a:cs typeface="Bodoni SvtyTwo OS ITC TT-Book"/>
                <a:sym typeface="Bodoni SvtyTwo OS ITC TT-Book"/>
              </a:defRPr>
            </a:lvl3pPr>
            <a:lvl4pPr marL="0" marR="0" indent="1371600" algn="just" defTabSz="914400" latinLnBrk="0">
              <a:lnSpc>
                <a:spcPct val="90000"/>
              </a:lnSpc>
              <a:spcBef>
                <a:spcPts val="1000"/>
              </a:spcBef>
              <a:spcAft>
                <a:spcPts val="0"/>
              </a:spcAft>
              <a:buClrTx/>
              <a:buSzTx/>
              <a:buFont typeface="Arial"/>
              <a:buNone/>
              <a:tabLst/>
              <a:defRPr sz="2800" b="0" i="0" u="none" strike="noStrike" cap="none" spc="0" baseline="0">
                <a:solidFill>
                  <a:srgbClr val="000000"/>
                </a:solidFill>
                <a:uFillTx/>
                <a:latin typeface="Bodoni SvtyTwo OS ITC TT-Book"/>
                <a:ea typeface="Bodoni SvtyTwo OS ITC TT-Book"/>
                <a:cs typeface="Bodoni SvtyTwo OS ITC TT-Book"/>
                <a:sym typeface="Bodoni SvtyTwo OS ITC TT-Book"/>
              </a:defRPr>
            </a:lvl4pPr>
            <a:lvl5pPr marL="0" marR="0" indent="1828800" algn="just" defTabSz="914400" latinLnBrk="0">
              <a:lnSpc>
                <a:spcPct val="90000"/>
              </a:lnSpc>
              <a:spcBef>
                <a:spcPts val="1000"/>
              </a:spcBef>
              <a:spcAft>
                <a:spcPts val="0"/>
              </a:spcAft>
              <a:buClrTx/>
              <a:buSzTx/>
              <a:buFont typeface="Arial"/>
              <a:buNone/>
              <a:tabLst/>
              <a:defRPr sz="2800" b="0" i="0" u="none" strike="noStrike" cap="none" spc="0" baseline="0">
                <a:solidFill>
                  <a:srgbClr val="000000"/>
                </a:solidFill>
                <a:uFillTx/>
                <a:latin typeface="Bodoni SvtyTwo OS ITC TT-Book"/>
                <a:ea typeface="Bodoni SvtyTwo OS ITC TT-Book"/>
                <a:cs typeface="Bodoni SvtyTwo OS ITC TT-Book"/>
                <a:sym typeface="Bodoni SvtyTwo OS ITC TT-Book"/>
              </a:defRPr>
            </a:lvl5pPr>
            <a:lvl6pPr marL="26416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a:lstStyle>
          <a:p>
            <a:pPr hangingPunct="1"/>
            <a:r>
              <a:rPr lang="en-US" dirty="0"/>
              <a:t>-The stage of being succussed or failed from the 3d of the HPQMS</a:t>
            </a:r>
          </a:p>
          <a:p>
            <a:pPr algn="l" hangingPunct="1"/>
            <a:r>
              <a:rPr lang="en-US" dirty="0"/>
              <a:t> -Create superior competitive  advantage.</a:t>
            </a:r>
          </a:p>
          <a:p>
            <a:pPr algn="l" hangingPunct="1"/>
            <a:r>
              <a:rPr lang="en-US" dirty="0"/>
              <a:t>-Branding  Experience .</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F8FCA1-543C-831C-10E1-A466F24931C7}"/>
              </a:ext>
            </a:extLst>
          </p:cNvPr>
          <p:cNvPicPr>
            <a:picLocks noChangeAspect="1"/>
          </p:cNvPicPr>
          <p:nvPr/>
        </p:nvPicPr>
        <p:blipFill>
          <a:blip r:embed="rId2"/>
          <a:stretch>
            <a:fillRect/>
          </a:stretch>
        </p:blipFill>
        <p:spPr>
          <a:xfrm>
            <a:off x="0" y="-1772"/>
            <a:ext cx="12496800" cy="6861544"/>
          </a:xfrm>
          <a:prstGeom prst="rect">
            <a:avLst/>
          </a:prstGeom>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 name="The relationship between theHPMQA and HPMQCI"/>
          <p:cNvSpPr txBox="1">
            <a:spLocks noGrp="1"/>
          </p:cNvSpPr>
          <p:nvPr>
            <p:ph type="title"/>
          </p:nvPr>
        </p:nvSpPr>
        <p:spPr>
          <a:xfrm>
            <a:off x="2737687" y="614125"/>
            <a:ext cx="7453882" cy="871285"/>
          </a:xfrm>
          <a:prstGeom prst="rect">
            <a:avLst/>
          </a:prstGeom>
        </p:spPr>
        <p:txBody>
          <a:bodyPr/>
          <a:lstStyle>
            <a:lvl1pPr defTabSz="557784">
              <a:defRPr sz="2684"/>
            </a:lvl1pPr>
          </a:lstStyle>
          <a:p>
            <a:r>
              <a:t>The relationship between theHPMQA and HPMQCI</a:t>
            </a:r>
          </a:p>
        </p:txBody>
      </p:sp>
      <p:sp>
        <p:nvSpPr>
          <p:cNvPr id="443" name="Slide Number"/>
          <p:cNvSpPr txBox="1">
            <a:spLocks noGrp="1"/>
          </p:cNvSpPr>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4</a:t>
            </a:fld>
            <a:endParaRPr/>
          </a:p>
        </p:txBody>
      </p:sp>
      <p:pic>
        <p:nvPicPr>
          <p:cNvPr id="444" name="Image" descr="Image"/>
          <p:cNvPicPr>
            <a:picLocks noChangeAspect="1"/>
          </p:cNvPicPr>
          <p:nvPr/>
        </p:nvPicPr>
        <p:blipFill>
          <a:blip r:embed="rId2"/>
          <a:stretch>
            <a:fillRect/>
          </a:stretch>
        </p:blipFill>
        <p:spPr>
          <a:xfrm>
            <a:off x="3230143" y="1771770"/>
            <a:ext cx="5953894" cy="4521007"/>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 name="The impact of the HPMQS on the PLC"/>
          <p:cNvSpPr txBox="1">
            <a:spLocks noGrp="1"/>
          </p:cNvSpPr>
          <p:nvPr>
            <p:ph type="title"/>
          </p:nvPr>
        </p:nvSpPr>
        <p:spPr>
          <a:xfrm>
            <a:off x="2980669" y="990337"/>
            <a:ext cx="8465998" cy="490062"/>
          </a:xfrm>
          <a:prstGeom prst="rect">
            <a:avLst/>
          </a:prstGeom>
        </p:spPr>
        <p:txBody>
          <a:bodyPr/>
          <a:lstStyle>
            <a:lvl1pPr defTabSz="512063">
              <a:defRPr sz="2464"/>
            </a:lvl1pPr>
          </a:lstStyle>
          <a:p>
            <a:r>
              <a:t>The impact of the HPMQS on the PLC </a:t>
            </a:r>
          </a:p>
        </p:txBody>
      </p:sp>
      <p:sp>
        <p:nvSpPr>
          <p:cNvPr id="439" name="Slide Number"/>
          <p:cNvSpPr txBox="1">
            <a:spLocks noGrp="1"/>
          </p:cNvSpPr>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5</a:t>
            </a:fld>
            <a:endParaRPr/>
          </a:p>
        </p:txBody>
      </p:sp>
      <p:graphicFrame>
        <p:nvGraphicFramePr>
          <p:cNvPr id="440" name="Table 1"/>
          <p:cNvGraphicFramePr/>
          <p:nvPr/>
        </p:nvGraphicFramePr>
        <p:xfrm>
          <a:off x="563900" y="664941"/>
          <a:ext cx="11434608" cy="5476240"/>
        </p:xfrm>
        <a:graphic>
          <a:graphicData uri="http://schemas.openxmlformats.org/drawingml/2006/table">
            <a:tbl>
              <a:tblPr firstRow="1" bandRow="1">
                <a:tableStyleId>{4C3C2611-4C71-4FC5-86AE-919BDF0F9419}</a:tableStyleId>
              </a:tblPr>
              <a:tblGrid>
                <a:gridCol w="1652532">
                  <a:extLst>
                    <a:ext uri="{9D8B030D-6E8A-4147-A177-3AD203B41FA5}">
                      <a16:colId xmlns:a16="http://schemas.microsoft.com/office/drawing/2014/main" val="20000"/>
                    </a:ext>
                  </a:extLst>
                </a:gridCol>
                <a:gridCol w="1827387">
                  <a:extLst>
                    <a:ext uri="{9D8B030D-6E8A-4147-A177-3AD203B41FA5}">
                      <a16:colId xmlns:a16="http://schemas.microsoft.com/office/drawing/2014/main" val="20001"/>
                    </a:ext>
                  </a:extLst>
                </a:gridCol>
                <a:gridCol w="3727738">
                  <a:extLst>
                    <a:ext uri="{9D8B030D-6E8A-4147-A177-3AD203B41FA5}">
                      <a16:colId xmlns:a16="http://schemas.microsoft.com/office/drawing/2014/main" val="20002"/>
                    </a:ext>
                  </a:extLst>
                </a:gridCol>
                <a:gridCol w="4226951">
                  <a:extLst>
                    <a:ext uri="{9D8B030D-6E8A-4147-A177-3AD203B41FA5}">
                      <a16:colId xmlns:a16="http://schemas.microsoft.com/office/drawing/2014/main" val="20003"/>
                    </a:ext>
                  </a:extLst>
                </a:gridCol>
              </a:tblGrid>
              <a:tr h="304800">
                <a:tc>
                  <a:txBody>
                    <a:bodyPr/>
                    <a:lstStyle/>
                    <a:p>
                      <a:pPr algn="ctr">
                        <a:defRPr sz="1800" b="0">
                          <a:solidFill>
                            <a:srgbClr val="000000"/>
                          </a:solidFill>
                        </a:defRPr>
                      </a:pPr>
                      <a:r>
                        <a:rPr>
                          <a:solidFill>
                            <a:srgbClr val="FFFFFF"/>
                          </a:solidFill>
                          <a:latin typeface="Bodoni SvtyTwo ITC TT-Bold"/>
                          <a:ea typeface="Bodoni SvtyTwo ITC TT-Bold"/>
                          <a:cs typeface="Bodoni SvtyTwo ITC TT-Bold"/>
                          <a:sym typeface="Bodoni SvtyTwo ITC TT-Bold"/>
                        </a:rPr>
                        <a:t>PLC </a:t>
                      </a:r>
                    </a:p>
                  </a:txBody>
                  <a:tcPr marL="0" marR="0" marT="0" marB="0" horzOverflow="overflow">
                    <a:lnL w="12700">
                      <a:solidFill>
                        <a:srgbClr val="941100"/>
                      </a:solidFill>
                      <a:miter lim="400000"/>
                    </a:lnL>
                    <a:lnT w="12700">
                      <a:solidFill>
                        <a:srgbClr val="941100"/>
                      </a:solidFill>
                      <a:miter lim="400000"/>
                    </a:lnT>
                    <a:lnB w="38100">
                      <a:solidFill>
                        <a:srgbClr val="941100"/>
                      </a:solidFill>
                    </a:lnB>
                  </a:tcPr>
                </a:tc>
                <a:tc>
                  <a:txBody>
                    <a:bodyPr/>
                    <a:lstStyle/>
                    <a:p>
                      <a:pPr algn="ctr">
                        <a:defRPr sz="1800" b="0">
                          <a:solidFill>
                            <a:srgbClr val="000000"/>
                          </a:solidFill>
                        </a:defRPr>
                      </a:pPr>
                      <a:r>
                        <a:rPr>
                          <a:solidFill>
                            <a:srgbClr val="FFFFFF"/>
                          </a:solidFill>
                          <a:latin typeface="Bodoni SvtyTwo ITC TT-Bold"/>
                          <a:ea typeface="Bodoni SvtyTwo ITC TT-Bold"/>
                          <a:cs typeface="Bodoni SvtyTwo ITC TT-Bold"/>
                          <a:sym typeface="Bodoni SvtyTwo ITC TT-Bold"/>
                        </a:rPr>
                        <a:t>Its quality function </a:t>
                      </a:r>
                    </a:p>
                  </a:txBody>
                  <a:tcPr marL="0" marR="0" marT="0" marB="0" horzOverflow="overflow">
                    <a:lnT w="12700">
                      <a:solidFill>
                        <a:srgbClr val="941100"/>
                      </a:solidFill>
                      <a:miter lim="400000"/>
                    </a:lnT>
                    <a:lnB w="38100">
                      <a:solidFill>
                        <a:srgbClr val="941100"/>
                      </a:solidFill>
                    </a:lnB>
                  </a:tcPr>
                </a:tc>
                <a:tc>
                  <a:txBody>
                    <a:bodyPr/>
                    <a:lstStyle/>
                    <a:p>
                      <a:pPr algn="ctr">
                        <a:defRPr sz="1800" b="0">
                          <a:solidFill>
                            <a:srgbClr val="000000"/>
                          </a:solidFill>
                        </a:defRPr>
                      </a:pPr>
                      <a:r>
                        <a:rPr>
                          <a:solidFill>
                            <a:srgbClr val="FFFFFF"/>
                          </a:solidFill>
                          <a:latin typeface="Bodoni SvtyTwo ITC TT-Bold"/>
                          <a:ea typeface="Bodoni SvtyTwo ITC TT-Bold"/>
                          <a:cs typeface="Bodoni SvtyTwo ITC TT-Bold"/>
                          <a:sym typeface="Bodoni SvtyTwo ITC TT-Bold"/>
                        </a:rPr>
                        <a:t>HPMQS </a:t>
                      </a:r>
                    </a:p>
                  </a:txBody>
                  <a:tcPr marL="0" marR="0" marT="0" marB="0" horzOverflow="overflow">
                    <a:lnT w="12700">
                      <a:solidFill>
                        <a:srgbClr val="941100"/>
                      </a:solidFill>
                      <a:miter lim="400000"/>
                    </a:lnT>
                  </a:tcPr>
                </a:tc>
                <a:tc>
                  <a:txBody>
                    <a:bodyPr/>
                    <a:lstStyle/>
                    <a:p>
                      <a:pPr algn="ctr">
                        <a:defRPr sz="1800" b="0">
                          <a:solidFill>
                            <a:srgbClr val="000000"/>
                          </a:solidFill>
                        </a:defRPr>
                      </a:pPr>
                      <a:r>
                        <a:rPr>
                          <a:solidFill>
                            <a:srgbClr val="FFFFFF"/>
                          </a:solidFill>
                          <a:latin typeface="Bodoni SvtyTwo ITC TT-Bold"/>
                          <a:ea typeface="Bodoni SvtyTwo ITC TT-Bold"/>
                          <a:cs typeface="Bodoni SvtyTwo ITC TT-Bold"/>
                          <a:sym typeface="Bodoni SvtyTwo ITC TT-Bold"/>
                        </a:rPr>
                        <a:t>Its quality function </a:t>
                      </a:r>
                    </a:p>
                  </a:txBody>
                  <a:tcPr marL="0" marR="0" marT="0" marB="0" horzOverflow="overflow">
                    <a:lnR w="12700">
                      <a:solidFill>
                        <a:srgbClr val="941100"/>
                      </a:solidFill>
                      <a:miter lim="400000"/>
                    </a:lnR>
                    <a:lnT w="12700">
                      <a:solidFill>
                        <a:srgbClr val="941100"/>
                      </a:solidFill>
                      <a:miter lim="400000"/>
                    </a:lnT>
                  </a:tcPr>
                </a:tc>
                <a:extLst>
                  <a:ext uri="{0D108BD9-81ED-4DB2-BD59-A6C34878D82A}">
                    <a16:rowId xmlns:a16="http://schemas.microsoft.com/office/drawing/2014/main" val="10000"/>
                  </a:ext>
                </a:extLst>
              </a:tr>
              <a:tr h="304800">
                <a:tc>
                  <a:txBody>
                    <a:bodyPr/>
                    <a:lstStyle/>
                    <a:p>
                      <a:pPr algn="ctr">
                        <a:defRPr sz="1800"/>
                      </a:pPr>
                      <a:r>
                        <a:t>X</a:t>
                      </a:r>
                    </a:p>
                  </a:txBody>
                  <a:tcPr marL="0" marR="0" marT="0" marB="0" anchor="ctr" horzOverflow="overflow">
                    <a:lnL w="12700">
                      <a:solidFill>
                        <a:srgbClr val="941100"/>
                      </a:solidFill>
                    </a:lnL>
                    <a:lnR w="12700">
                      <a:solidFill>
                        <a:srgbClr val="941100"/>
                      </a:solidFill>
                    </a:lnR>
                    <a:lnT w="38100">
                      <a:solidFill>
                        <a:srgbClr val="941100"/>
                      </a:solidFill>
                    </a:lnT>
                    <a:lnB w="38100">
                      <a:solidFill>
                        <a:srgbClr val="941100"/>
                      </a:solidFill>
                    </a:lnB>
                  </a:tcPr>
                </a:tc>
                <a:tc>
                  <a:txBody>
                    <a:bodyPr/>
                    <a:lstStyle/>
                    <a:p>
                      <a:pPr algn="ctr">
                        <a:defRPr sz="1800"/>
                      </a:pPr>
                      <a:r>
                        <a:t>X</a:t>
                      </a:r>
                    </a:p>
                  </a:txBody>
                  <a:tcPr marL="0" marR="0" marT="0" marB="0" anchor="ctr" horzOverflow="overflow">
                    <a:lnL w="12700">
                      <a:solidFill>
                        <a:srgbClr val="941100"/>
                      </a:solidFill>
                    </a:lnL>
                    <a:lnR w="12700">
                      <a:solidFill>
                        <a:srgbClr val="941100"/>
                      </a:solidFill>
                    </a:lnR>
                    <a:lnT w="38100">
                      <a:solidFill>
                        <a:srgbClr val="941100"/>
                      </a:solidFill>
                    </a:lnT>
                    <a:lnB w="38100">
                      <a:solidFill>
                        <a:srgbClr val="941100"/>
                      </a:solidFill>
                    </a:lnB>
                  </a:tcPr>
                </a:tc>
                <a:tc>
                  <a:txBody>
                    <a:bodyPr/>
                    <a:lstStyle/>
                    <a:p>
                      <a:pPr algn="ctr">
                        <a:defRPr sz="1800"/>
                      </a:pPr>
                      <a:r>
                        <a:rPr>
                          <a:latin typeface="Bodoni SvtyTwo ITC TT-Book"/>
                          <a:ea typeface="Bodoni SvtyTwo ITC TT-Book"/>
                          <a:cs typeface="Bodoni SvtyTwo ITC TT-Book"/>
                          <a:sym typeface="Bodoni SvtyTwo ITC TT-Book"/>
                        </a:rPr>
                        <a:t>BPP Stage </a:t>
                      </a:r>
                    </a:p>
                  </a:txBody>
                  <a:tcPr marL="0" marR="0" marT="0" marB="0" horzOverflow="overflow">
                    <a:lnL w="12700">
                      <a:solidFill>
                        <a:srgbClr val="941100"/>
                      </a:solidFill>
                    </a:lnL>
                  </a:tcPr>
                </a:tc>
                <a:tc rowSpan="3">
                  <a:txBody>
                    <a:bodyPr/>
                    <a:lstStyle/>
                    <a:p>
                      <a:pPr algn="ctr">
                        <a:defRPr sz="1800"/>
                      </a:pPr>
                      <a:r>
                        <a:rPr>
                          <a:latin typeface="Bodoni SvtyTwo ITC TT-Book"/>
                          <a:ea typeface="Bodoni SvtyTwo ITC TT-Book"/>
                          <a:cs typeface="Bodoni SvtyTwo ITC TT-Book"/>
                          <a:sym typeface="Bodoni SvtyTwo ITC TT-Book"/>
                        </a:rPr>
                        <a:t>Holistic project quality planning </a:t>
                      </a:r>
                    </a:p>
                  </a:txBody>
                  <a:tcPr marL="0" marR="0" marT="0" marB="0" horzOverflow="overflow">
                    <a:lnR w="12700">
                      <a:solidFill>
                        <a:srgbClr val="941100"/>
                      </a:solidFill>
                      <a:miter lim="400000"/>
                    </a:lnR>
                  </a:tcPr>
                </a:tc>
                <a:extLst>
                  <a:ext uri="{0D108BD9-81ED-4DB2-BD59-A6C34878D82A}">
                    <a16:rowId xmlns:a16="http://schemas.microsoft.com/office/drawing/2014/main" val="10001"/>
                  </a:ext>
                </a:extLst>
              </a:tr>
              <a:tr h="292100">
                <a:tc>
                  <a:txBody>
                    <a:bodyPr/>
                    <a:lstStyle/>
                    <a:p>
                      <a:pPr algn="ctr">
                        <a:defRPr sz="1800"/>
                      </a:pPr>
                      <a:r>
                        <a:t>X</a:t>
                      </a:r>
                    </a:p>
                  </a:txBody>
                  <a:tcPr marL="0" marR="0" marT="0" marB="0" anchor="ctr" horzOverflow="overflow">
                    <a:lnL w="12700">
                      <a:solidFill>
                        <a:srgbClr val="941100"/>
                      </a:solidFill>
                    </a:lnL>
                    <a:lnR w="12700">
                      <a:solidFill>
                        <a:srgbClr val="941100"/>
                      </a:solidFill>
                    </a:lnR>
                    <a:lnT w="38100">
                      <a:solidFill>
                        <a:srgbClr val="941100"/>
                      </a:solidFill>
                    </a:lnT>
                  </a:tcPr>
                </a:tc>
                <a:tc>
                  <a:txBody>
                    <a:bodyPr/>
                    <a:lstStyle/>
                    <a:p>
                      <a:pPr algn="ctr">
                        <a:defRPr sz="1800"/>
                      </a:pPr>
                      <a:r>
                        <a:t>X</a:t>
                      </a:r>
                    </a:p>
                  </a:txBody>
                  <a:tcPr marL="0" marR="0" marT="0" marB="0" anchor="ctr" horzOverflow="overflow">
                    <a:lnL w="12700">
                      <a:solidFill>
                        <a:srgbClr val="941100"/>
                      </a:solidFill>
                    </a:lnL>
                    <a:lnR w="12700">
                      <a:solidFill>
                        <a:srgbClr val="941100"/>
                      </a:solidFill>
                    </a:lnR>
                    <a:lnT w="38100">
                      <a:solidFill>
                        <a:srgbClr val="941100"/>
                      </a:solidFill>
                    </a:lnT>
                    <a:lnB w="38100">
                      <a:solidFill>
                        <a:srgbClr val="941100"/>
                      </a:solidFill>
                    </a:lnB>
                  </a:tcPr>
                </a:tc>
                <a:tc>
                  <a:txBody>
                    <a:bodyPr/>
                    <a:lstStyle/>
                    <a:p>
                      <a:pPr algn="ctr">
                        <a:defRPr sz="1800"/>
                      </a:pPr>
                      <a:r>
                        <a:rPr>
                          <a:latin typeface="Bodoni SvtyTwo ITC TT-Book"/>
                          <a:ea typeface="Bodoni SvtyTwo ITC TT-Book"/>
                          <a:cs typeface="Bodoni SvtyTwo ITC TT-Book"/>
                          <a:sym typeface="Bodoni SvtyTwo ITC TT-Book"/>
                        </a:rPr>
                        <a:t>PFS-QP</a:t>
                      </a:r>
                    </a:p>
                  </a:txBody>
                  <a:tcPr marL="0" marR="0" marT="0" marB="0" horzOverflow="overflow">
                    <a:lnL w="12700">
                      <a:solidFill>
                        <a:srgbClr val="941100"/>
                      </a:solidFill>
                    </a:lnL>
                  </a:tcPr>
                </a:tc>
                <a:tc vMerge="1">
                  <a:txBody>
                    <a:bodyPr/>
                    <a:lstStyle/>
                    <a:p>
                      <a:endParaRPr lang="en-EG"/>
                    </a:p>
                  </a:txBody>
                  <a:tcPr/>
                </a:tc>
                <a:extLst>
                  <a:ext uri="{0D108BD9-81ED-4DB2-BD59-A6C34878D82A}">
                    <a16:rowId xmlns:a16="http://schemas.microsoft.com/office/drawing/2014/main" val="10002"/>
                  </a:ext>
                </a:extLst>
              </a:tr>
              <a:tr h="571500">
                <a:tc>
                  <a:txBody>
                    <a:bodyPr/>
                    <a:lstStyle/>
                    <a:p>
                      <a:pPr algn="ctr">
                        <a:defRPr sz="1800"/>
                      </a:pPr>
                      <a:r>
                        <a:rPr>
                          <a:latin typeface="Bodoni SvtyTwo ITC TT-Book"/>
                          <a:ea typeface="Bodoni SvtyTwo ITC TT-Book"/>
                          <a:cs typeface="Bodoni SvtyTwo ITC TT-Book"/>
                          <a:sym typeface="Bodoni SvtyTwo ITC TT-Book"/>
                        </a:rPr>
                        <a:t>Initiation  
Stage </a:t>
                      </a:r>
                    </a:p>
                  </a:txBody>
                  <a:tcPr marL="0" marR="0" marT="0" marB="0" horzOverflow="overflow">
                    <a:lnL w="12700">
                      <a:solidFill>
                        <a:srgbClr val="941100"/>
                      </a:solidFill>
                      <a:miter lim="400000"/>
                    </a:lnL>
                    <a:lnR w="12700">
                      <a:solidFill>
                        <a:srgbClr val="941100"/>
                      </a:solidFill>
                    </a:lnR>
                  </a:tcPr>
                </a:tc>
                <a:tc>
                  <a:txBody>
                    <a:bodyPr/>
                    <a:lstStyle/>
                    <a:p>
                      <a:pPr algn="ctr">
                        <a:defRPr sz="1800"/>
                      </a:pPr>
                      <a:r>
                        <a:t>X</a:t>
                      </a:r>
                    </a:p>
                  </a:txBody>
                  <a:tcPr marL="0" marR="0" marT="0" marB="0" anchor="ctr" horzOverflow="overflow">
                    <a:lnL w="12700">
                      <a:solidFill>
                        <a:srgbClr val="941100"/>
                      </a:solidFill>
                    </a:lnL>
                    <a:lnR w="12700">
                      <a:solidFill>
                        <a:srgbClr val="941100"/>
                      </a:solidFill>
                    </a:lnR>
                    <a:lnT w="38100">
                      <a:solidFill>
                        <a:srgbClr val="941100"/>
                      </a:solidFill>
                    </a:lnT>
                  </a:tcPr>
                </a:tc>
                <a:tc>
                  <a:txBody>
                    <a:bodyPr/>
                    <a:lstStyle/>
                    <a:p>
                      <a:pPr algn="ctr">
                        <a:defRPr sz="1800"/>
                      </a:pPr>
                      <a:r>
                        <a:rPr>
                          <a:latin typeface="Bodoni SvtyTwo ITC TT-Book"/>
                          <a:ea typeface="Bodoni SvtyTwo ITC TT-Book"/>
                          <a:cs typeface="Bodoni SvtyTwo ITC TT-Book"/>
                          <a:sym typeface="Bodoni SvtyTwo ITC TT-Book"/>
                        </a:rPr>
                        <a:t>Project -Fit success criteria </a:t>
                      </a:r>
                    </a:p>
                  </a:txBody>
                  <a:tcPr marL="0" marR="0" marT="0" marB="0" horzOverflow="overflow">
                    <a:lnL w="12700">
                      <a:solidFill>
                        <a:srgbClr val="941100"/>
                      </a:solidFill>
                    </a:lnL>
                  </a:tcPr>
                </a:tc>
                <a:tc vMerge="1">
                  <a:txBody>
                    <a:bodyPr/>
                    <a:lstStyle/>
                    <a:p>
                      <a:endParaRPr lang="en-EG"/>
                    </a:p>
                  </a:txBody>
                  <a:tcPr/>
                </a:tc>
                <a:extLst>
                  <a:ext uri="{0D108BD9-81ED-4DB2-BD59-A6C34878D82A}">
                    <a16:rowId xmlns:a16="http://schemas.microsoft.com/office/drawing/2014/main" val="10003"/>
                  </a:ext>
                </a:extLst>
              </a:tr>
              <a:tr h="571500">
                <a:tc>
                  <a:txBody>
                    <a:bodyPr/>
                    <a:lstStyle/>
                    <a:p>
                      <a:pPr algn="ctr">
                        <a:defRPr sz="1800"/>
                      </a:pPr>
                      <a:r>
                        <a:rPr>
                          <a:latin typeface="Bodoni SvtyTwo ITC TT-Book"/>
                          <a:ea typeface="Bodoni SvtyTwo ITC TT-Book"/>
                          <a:cs typeface="Bodoni SvtyTwo ITC TT-Book"/>
                          <a:sym typeface="Bodoni SvtyTwo ITC TT-Book"/>
                        </a:rPr>
                        <a:t>Planning 
Stage </a:t>
                      </a:r>
                    </a:p>
                  </a:txBody>
                  <a:tcPr marL="0" marR="0" marT="0" marB="0" horzOverflow="overflow">
                    <a:lnL w="12700">
                      <a:solidFill>
                        <a:srgbClr val="941100"/>
                      </a:solidFill>
                      <a:miter lim="400000"/>
                    </a:lnL>
                  </a:tcPr>
                </a:tc>
                <a:tc>
                  <a:txBody>
                    <a:bodyPr/>
                    <a:lstStyle/>
                    <a:p>
                      <a:pPr algn="ctr">
                        <a:defRPr sz="1800"/>
                      </a:pPr>
                      <a:r>
                        <a:rPr>
                          <a:latin typeface="Bodoni SvtyTwo ITC TT-Book"/>
                          <a:ea typeface="Bodoni SvtyTwo ITC TT-Book"/>
                          <a:cs typeface="Bodoni SvtyTwo ITC TT-Book"/>
                          <a:sym typeface="Bodoni SvtyTwo ITC TT-Book"/>
                        </a:rPr>
                        <a:t>Project quality planning </a:t>
                      </a:r>
                    </a:p>
                  </a:txBody>
                  <a:tcPr marL="0" marR="0" marT="0" marB="0" horzOverflow="overflow">
                    <a:lnB w="12700">
                      <a:solidFill>
                        <a:srgbClr val="4F8F00"/>
                      </a:solidFill>
                    </a:lnB>
                  </a:tcPr>
                </a:tc>
                <a:tc>
                  <a:txBody>
                    <a:bodyPr/>
                    <a:lstStyle/>
                    <a:p>
                      <a:pPr algn="ctr">
                        <a:defRPr sz="1800"/>
                      </a:pPr>
                      <a:r>
                        <a:rPr>
                          <a:latin typeface="Bodoni SvtyTwo ITC TT-Book"/>
                          <a:ea typeface="Bodoni SvtyTwo ITC TT-Book"/>
                          <a:cs typeface="Bodoni SvtyTwo ITC TT-Book"/>
                          <a:sym typeface="Bodoni SvtyTwo ITC TT-Book"/>
                        </a:rPr>
                        <a:t> Developing PDQP</a:t>
                      </a:r>
                    </a:p>
                  </a:txBody>
                  <a:tcPr marL="0" marR="0" marT="0" marB="0" horzOverflow="overflow">
                    <a:lnB w="12700">
                      <a:solidFill>
                        <a:srgbClr val="FF2600"/>
                      </a:solidFill>
                    </a:lnB>
                  </a:tcPr>
                </a:tc>
                <a:tc>
                  <a:txBody>
                    <a:bodyPr/>
                    <a:lstStyle/>
                    <a:p>
                      <a:pPr algn="ctr">
                        <a:defRPr sz="1800"/>
                      </a:pPr>
                      <a:r>
                        <a:rPr>
                          <a:latin typeface="Bodoni SvtyTwo ITC TT-Book"/>
                          <a:ea typeface="Bodoni SvtyTwo ITC TT-Book"/>
                          <a:cs typeface="Bodoni SvtyTwo ITC TT-Book"/>
                          <a:sym typeface="Bodoni SvtyTwo ITC TT-Book"/>
                        </a:rPr>
                        <a:t>Holistic quality plan </a:t>
                      </a:r>
                    </a:p>
                  </a:txBody>
                  <a:tcPr marL="0" marR="0" marT="0" marB="0" horzOverflow="overflow">
                    <a:lnR w="12700">
                      <a:solidFill>
                        <a:srgbClr val="941100"/>
                      </a:solidFill>
                      <a:miter lim="400000"/>
                    </a:lnR>
                  </a:tcPr>
                </a:tc>
                <a:extLst>
                  <a:ext uri="{0D108BD9-81ED-4DB2-BD59-A6C34878D82A}">
                    <a16:rowId xmlns:a16="http://schemas.microsoft.com/office/drawing/2014/main" val="10004"/>
                  </a:ext>
                </a:extLst>
              </a:tr>
              <a:tr h="571500">
                <a:tc>
                  <a:txBody>
                    <a:bodyPr/>
                    <a:lstStyle/>
                    <a:p>
                      <a:pPr algn="ctr">
                        <a:defRPr sz="1800"/>
                      </a:pPr>
                      <a:r>
                        <a:rPr>
                          <a:latin typeface="Bodoni SvtyTwo ITC TT-Book"/>
                          <a:ea typeface="Bodoni SvtyTwo ITC TT-Book"/>
                          <a:cs typeface="Bodoni SvtyTwo ITC TT-Book"/>
                          <a:sym typeface="Bodoni SvtyTwo ITC TT-Book"/>
                        </a:rPr>
                        <a:t>Execution stage </a:t>
                      </a:r>
                    </a:p>
                  </a:txBody>
                  <a:tcPr marL="0" marR="0" marT="0" marB="0" horzOverflow="overflow">
                    <a:lnL w="12700">
                      <a:solidFill>
                        <a:srgbClr val="941100"/>
                      </a:solidFill>
                      <a:miter lim="400000"/>
                    </a:lnL>
                    <a:lnR w="12700">
                      <a:solidFill>
                        <a:srgbClr val="4F8F00"/>
                      </a:solidFill>
                    </a:lnR>
                  </a:tcPr>
                </a:tc>
                <a:tc>
                  <a:txBody>
                    <a:bodyPr/>
                    <a:lstStyle/>
                    <a:p>
                      <a:pPr algn="ctr">
                        <a:defRPr sz="1800"/>
                      </a:pPr>
                      <a:r>
                        <a:rPr>
                          <a:latin typeface="Bodoni SvtyTwo ITC TT-Book"/>
                          <a:ea typeface="Bodoni SvtyTwo ITC TT-Book"/>
                          <a:cs typeface="Bodoni SvtyTwo ITC TT-Book"/>
                          <a:sym typeface="Bodoni SvtyTwo ITC TT-Book"/>
                        </a:rPr>
                        <a:t>Performing Quality plan </a:t>
                      </a:r>
                    </a:p>
                  </a:txBody>
                  <a:tcPr marL="0" marR="0" marT="0" marB="0" horzOverflow="overflow">
                    <a:lnL w="12700">
                      <a:solidFill>
                        <a:srgbClr val="4F8F00"/>
                      </a:solidFill>
                    </a:lnL>
                    <a:lnR w="12700">
                      <a:solidFill>
                        <a:srgbClr val="4F8F00"/>
                      </a:solidFill>
                    </a:lnR>
                    <a:lnT w="12700">
                      <a:solidFill>
                        <a:srgbClr val="4F8F00"/>
                      </a:solidFill>
                    </a:lnT>
                  </a:tcPr>
                </a:tc>
                <a:tc>
                  <a:txBody>
                    <a:bodyPr/>
                    <a:lstStyle/>
                    <a:p>
                      <a:pPr algn="ctr">
                        <a:defRPr sz="1800"/>
                      </a:pPr>
                      <a:r>
                        <a:t>Executing the deliverable quality plan </a:t>
                      </a:r>
                    </a:p>
                  </a:txBody>
                  <a:tcPr marL="0" marR="0" marT="0" marB="0" horzOverflow="overflow">
                    <a:lnL w="12700">
                      <a:solidFill>
                        <a:srgbClr val="4F8F00"/>
                      </a:solidFill>
                    </a:lnL>
                    <a:lnR w="12700">
                      <a:solidFill>
                        <a:srgbClr val="FF2600"/>
                      </a:solidFill>
                    </a:lnR>
                    <a:lnT w="12700">
                      <a:solidFill>
                        <a:srgbClr val="FF2600"/>
                      </a:solidFill>
                    </a:lnT>
                  </a:tcPr>
                </a:tc>
                <a:tc>
                  <a:txBody>
                    <a:bodyPr/>
                    <a:lstStyle/>
                    <a:p>
                      <a:pPr algn="ctr">
                        <a:defRPr sz="1800"/>
                      </a:pPr>
                      <a:r>
                        <a:rPr>
                          <a:latin typeface="Bodoni SvtyTwo ITC TT-Book"/>
                          <a:ea typeface="Bodoni SvtyTwo ITC TT-Book"/>
                          <a:cs typeface="Bodoni SvtyTwo ITC TT-Book"/>
                          <a:sym typeface="Bodoni SvtyTwo ITC TT-Book"/>
                        </a:rPr>
                        <a:t>HPMQA/HPMQC</a:t>
                      </a:r>
                    </a:p>
                  </a:txBody>
                  <a:tcPr marL="0" marR="0" marT="0" marB="0" horzOverflow="overflow">
                    <a:lnL w="12700">
                      <a:solidFill>
                        <a:srgbClr val="FF2600"/>
                      </a:solidFill>
                    </a:lnL>
                    <a:lnR w="12700">
                      <a:solidFill>
                        <a:srgbClr val="941100"/>
                      </a:solidFill>
                      <a:miter lim="400000"/>
                    </a:lnR>
                  </a:tcPr>
                </a:tc>
                <a:extLst>
                  <a:ext uri="{0D108BD9-81ED-4DB2-BD59-A6C34878D82A}">
                    <a16:rowId xmlns:a16="http://schemas.microsoft.com/office/drawing/2014/main" val="10005"/>
                  </a:ext>
                </a:extLst>
              </a:tr>
              <a:tr h="292100">
                <a:tc rowSpan="4">
                  <a:txBody>
                    <a:bodyPr/>
                    <a:lstStyle/>
                    <a:p>
                      <a:pPr algn="ctr">
                        <a:defRPr sz="1800"/>
                      </a:pPr>
                      <a:r>
                        <a:rPr>
                          <a:latin typeface="Bodoni SvtyTwo ITC TT-Book"/>
                          <a:ea typeface="Bodoni SvtyTwo ITC TT-Book"/>
                          <a:cs typeface="Bodoni SvtyTwo ITC TT-Book"/>
                          <a:sym typeface="Bodoni SvtyTwo ITC TT-Book"/>
                        </a:rPr>
                        <a:t>Monitoring and controlling the execution phase </a:t>
                      </a:r>
                    </a:p>
                  </a:txBody>
                  <a:tcPr marL="0" marR="0" marT="0" marB="0" horzOverflow="overflow">
                    <a:lnL w="12700">
                      <a:solidFill>
                        <a:srgbClr val="941100"/>
                      </a:solidFill>
                      <a:miter lim="400000"/>
                    </a:lnL>
                    <a:lnR w="12700">
                      <a:solidFill>
                        <a:srgbClr val="4F8F00"/>
                      </a:solidFill>
                    </a:lnR>
                  </a:tcPr>
                </a:tc>
                <a:tc>
                  <a:txBody>
                    <a:bodyPr/>
                    <a:lstStyle/>
                    <a:p>
                      <a:pPr algn="ctr">
                        <a:defRPr sz="1800"/>
                      </a:pPr>
                      <a:r>
                        <a:rPr>
                          <a:latin typeface="Bodoni SvtyTwo ITC TT-Book"/>
                          <a:ea typeface="Bodoni SvtyTwo ITC TT-Book"/>
                          <a:cs typeface="Bodoni SvtyTwo ITC TT-Book"/>
                          <a:sym typeface="Bodoni SvtyTwo ITC TT-Book"/>
                        </a:rPr>
                        <a:t>PQA verification  1</a:t>
                      </a:r>
                    </a:p>
                  </a:txBody>
                  <a:tcPr marL="0" marR="0" marT="0" marB="0" horzOverflow="overflow">
                    <a:lnL w="12700">
                      <a:solidFill>
                        <a:srgbClr val="4F8F00"/>
                      </a:solidFill>
                    </a:lnL>
                    <a:lnR w="12700">
                      <a:solidFill>
                        <a:srgbClr val="4F8F00"/>
                      </a:solidFill>
                    </a:lnR>
                    <a:lnB w="38100">
                      <a:solidFill>
                        <a:srgbClr val="941100"/>
                      </a:solidFill>
                    </a:lnB>
                  </a:tcPr>
                </a:tc>
                <a:tc>
                  <a:txBody>
                    <a:bodyPr/>
                    <a:lstStyle/>
                    <a:p>
                      <a:pPr algn="ctr">
                        <a:defRPr sz="1800"/>
                      </a:pPr>
                      <a:r>
                        <a:rPr>
                          <a:latin typeface="Bodoni SvtyTwo ITC TT-Book"/>
                          <a:ea typeface="Bodoni SvtyTwo ITC TT-Book"/>
                          <a:cs typeface="Bodoni SvtyTwo ITC TT-Book"/>
                          <a:sym typeface="Bodoni SvtyTwo ITC TT-Book"/>
                        </a:rPr>
                        <a:t>HPMQA/HPMQC</a:t>
                      </a:r>
                    </a:p>
                  </a:txBody>
                  <a:tcPr marL="0" marR="0" marT="0" marB="0" horzOverflow="overflow">
                    <a:lnL w="12700">
                      <a:solidFill>
                        <a:srgbClr val="4F8F00"/>
                      </a:solidFill>
                    </a:lnL>
                    <a:lnR w="12700">
                      <a:solidFill>
                        <a:srgbClr val="FF2600"/>
                      </a:solidFill>
                    </a:lnR>
                  </a:tcPr>
                </a:tc>
                <a:tc>
                  <a:txBody>
                    <a:bodyPr/>
                    <a:lstStyle/>
                    <a:p>
                      <a:pPr algn="ctr">
                        <a:defRPr sz="1800"/>
                      </a:pPr>
                      <a:r>
                        <a:rPr>
                          <a:solidFill>
                            <a:srgbClr val="4F8F00"/>
                          </a:solidFill>
                        </a:rPr>
                        <a:t>HPMQA(verification 1)</a:t>
                      </a:r>
                    </a:p>
                  </a:txBody>
                  <a:tcPr marL="0" marR="0" marT="0" marB="0" horzOverflow="overflow">
                    <a:lnL w="12700">
                      <a:solidFill>
                        <a:srgbClr val="FF2600"/>
                      </a:solidFill>
                    </a:lnL>
                    <a:lnR w="12700">
                      <a:solidFill>
                        <a:srgbClr val="941100"/>
                      </a:solidFill>
                      <a:miter lim="400000"/>
                    </a:lnR>
                  </a:tcPr>
                </a:tc>
                <a:extLst>
                  <a:ext uri="{0D108BD9-81ED-4DB2-BD59-A6C34878D82A}">
                    <a16:rowId xmlns:a16="http://schemas.microsoft.com/office/drawing/2014/main" val="10006"/>
                  </a:ext>
                </a:extLst>
              </a:tr>
              <a:tr h="546447">
                <a:tc vMerge="1">
                  <a:txBody>
                    <a:bodyPr/>
                    <a:lstStyle/>
                    <a:p>
                      <a:endParaRPr lang="en-EG"/>
                    </a:p>
                  </a:txBody>
                  <a:tcPr/>
                </a:tc>
                <a:tc>
                  <a:txBody>
                    <a:bodyPr/>
                    <a:lstStyle/>
                    <a:p>
                      <a:pPr algn="ctr">
                        <a:defRPr sz="1800"/>
                      </a:pPr>
                      <a:r>
                        <a:t>X</a:t>
                      </a:r>
                    </a:p>
                  </a:txBody>
                  <a:tcPr marL="0" marR="0" marT="0" marB="0" anchor="ctr" horzOverflow="overflow">
                    <a:lnL w="12700">
                      <a:solidFill>
                        <a:srgbClr val="941100"/>
                      </a:solidFill>
                    </a:lnL>
                    <a:lnR w="12700">
                      <a:solidFill>
                        <a:srgbClr val="941100"/>
                      </a:solidFill>
                    </a:lnR>
                    <a:lnT w="38100">
                      <a:solidFill>
                        <a:srgbClr val="941100"/>
                      </a:solidFill>
                    </a:lnT>
                    <a:lnB w="38100">
                      <a:solidFill>
                        <a:srgbClr val="941100"/>
                      </a:solidFill>
                    </a:lnB>
                  </a:tcPr>
                </a:tc>
                <a:tc>
                  <a:txBody>
                    <a:bodyPr/>
                    <a:lstStyle/>
                    <a:p>
                      <a:pPr algn="ctr">
                        <a:defRPr sz="1800"/>
                      </a:pPr>
                      <a:r>
                        <a:rPr>
                          <a:latin typeface="Bodoni SvtyTwo ITC TT-Book"/>
                          <a:ea typeface="Bodoni SvtyTwo ITC TT-Book"/>
                          <a:cs typeface="Bodoni SvtyTwo ITC TT-Book"/>
                          <a:sym typeface="Bodoni SvtyTwo ITC TT-Book"/>
                        </a:rPr>
                        <a:t>HPMQC</a:t>
                      </a:r>
                    </a:p>
                  </a:txBody>
                  <a:tcPr marL="0" marR="0" marT="0" marB="0" horzOverflow="overflow">
                    <a:lnL w="12700">
                      <a:solidFill>
                        <a:srgbClr val="941100"/>
                      </a:solidFill>
                    </a:lnL>
                    <a:lnR w="12700">
                      <a:solidFill>
                        <a:srgbClr val="FF2600"/>
                      </a:solidFill>
                    </a:lnR>
                  </a:tcPr>
                </a:tc>
                <a:tc>
                  <a:txBody>
                    <a:bodyPr/>
                    <a:lstStyle/>
                    <a:p>
                      <a:pPr algn="ctr">
                        <a:defRPr sz="1800"/>
                      </a:pPr>
                      <a:r>
                        <a:t>HPMQC (validation2)
</a:t>
                      </a:r>
                    </a:p>
                  </a:txBody>
                  <a:tcPr marL="0" marR="0" marT="0" marB="0" horzOverflow="overflow">
                    <a:lnL w="12700">
                      <a:solidFill>
                        <a:srgbClr val="FF2600"/>
                      </a:solidFill>
                    </a:lnL>
                    <a:lnR w="12700">
                      <a:solidFill>
                        <a:srgbClr val="941100"/>
                      </a:solidFill>
                      <a:miter lim="400000"/>
                    </a:lnR>
                  </a:tcPr>
                </a:tc>
                <a:extLst>
                  <a:ext uri="{0D108BD9-81ED-4DB2-BD59-A6C34878D82A}">
                    <a16:rowId xmlns:a16="http://schemas.microsoft.com/office/drawing/2014/main" val="10007"/>
                  </a:ext>
                </a:extLst>
              </a:tr>
              <a:tr h="292100">
                <a:tc vMerge="1">
                  <a:txBody>
                    <a:bodyPr/>
                    <a:lstStyle/>
                    <a:p>
                      <a:endParaRPr lang="en-EG"/>
                    </a:p>
                  </a:txBody>
                  <a:tcPr/>
                </a:tc>
                <a:tc>
                  <a:txBody>
                    <a:bodyPr/>
                    <a:lstStyle/>
                    <a:p>
                      <a:pPr algn="ctr">
                        <a:defRPr sz="1800"/>
                      </a:pPr>
                      <a:r>
                        <a:t>X</a:t>
                      </a:r>
                    </a:p>
                  </a:txBody>
                  <a:tcPr marL="0" marR="0" marT="0" marB="0" anchor="ctr" horzOverflow="overflow">
                    <a:lnL w="12700">
                      <a:solidFill>
                        <a:srgbClr val="941100"/>
                      </a:solidFill>
                    </a:lnL>
                    <a:lnR w="12700">
                      <a:solidFill>
                        <a:srgbClr val="941100"/>
                      </a:solidFill>
                    </a:lnR>
                    <a:lnT w="38100">
                      <a:solidFill>
                        <a:srgbClr val="941100"/>
                      </a:solidFill>
                    </a:lnT>
                    <a:lnB w="38100">
                      <a:solidFill>
                        <a:srgbClr val="941100"/>
                      </a:solidFill>
                    </a:lnB>
                  </a:tcPr>
                </a:tc>
                <a:tc>
                  <a:txBody>
                    <a:bodyPr/>
                    <a:lstStyle/>
                    <a:p>
                      <a:pPr algn="ctr">
                        <a:defRPr sz="1800"/>
                      </a:pPr>
                      <a:r>
                        <a:rPr>
                          <a:latin typeface="Bodoni SvtyTwo ITC TT-Book"/>
                          <a:ea typeface="Bodoni SvtyTwo ITC TT-Book"/>
                          <a:cs typeface="Bodoni SvtyTwo ITC TT-Book"/>
                          <a:sym typeface="Bodoni SvtyTwo ITC TT-Book"/>
                        </a:rPr>
                        <a:t>HPMQC and project manager </a:t>
                      </a:r>
                    </a:p>
                  </a:txBody>
                  <a:tcPr marL="0" marR="0" marT="0" marB="0" horzOverflow="overflow">
                    <a:lnL w="12700">
                      <a:solidFill>
                        <a:srgbClr val="941100"/>
                      </a:solidFill>
                    </a:lnL>
                    <a:lnR w="12700">
                      <a:solidFill>
                        <a:srgbClr val="FF2600"/>
                      </a:solidFill>
                    </a:lnR>
                  </a:tcPr>
                </a:tc>
                <a:tc>
                  <a:txBody>
                    <a:bodyPr/>
                    <a:lstStyle/>
                    <a:p>
                      <a:pPr algn="ctr">
                        <a:defRPr sz="1800"/>
                      </a:pPr>
                      <a:r>
                        <a:t>Project assessment (validation 3)</a:t>
                      </a:r>
                    </a:p>
                  </a:txBody>
                  <a:tcPr marL="0" marR="0" marT="0" marB="0" horzOverflow="overflow">
                    <a:lnL w="12700">
                      <a:solidFill>
                        <a:srgbClr val="FF2600"/>
                      </a:solidFill>
                    </a:lnL>
                    <a:lnR w="12700">
                      <a:solidFill>
                        <a:srgbClr val="941100"/>
                      </a:solidFill>
                      <a:miter lim="400000"/>
                    </a:lnR>
                  </a:tcPr>
                </a:tc>
                <a:extLst>
                  <a:ext uri="{0D108BD9-81ED-4DB2-BD59-A6C34878D82A}">
                    <a16:rowId xmlns:a16="http://schemas.microsoft.com/office/drawing/2014/main" val="10008"/>
                  </a:ext>
                </a:extLst>
              </a:tr>
              <a:tr h="571500">
                <a:tc vMerge="1">
                  <a:txBody>
                    <a:bodyPr/>
                    <a:lstStyle/>
                    <a:p>
                      <a:endParaRPr lang="en-EG"/>
                    </a:p>
                  </a:txBody>
                  <a:tcPr/>
                </a:tc>
                <a:tc>
                  <a:txBody>
                    <a:bodyPr/>
                    <a:lstStyle/>
                    <a:p>
                      <a:pPr algn="ctr">
                        <a:defRPr sz="1800"/>
                      </a:pPr>
                      <a:r>
                        <a:t>X</a:t>
                      </a:r>
                    </a:p>
                  </a:txBody>
                  <a:tcPr marL="0" marR="0" marT="0" marB="0" anchor="ctr" horzOverflow="overflow">
                    <a:lnL w="12700">
                      <a:solidFill>
                        <a:srgbClr val="941100"/>
                      </a:solidFill>
                    </a:lnL>
                    <a:lnR w="12700">
                      <a:solidFill>
                        <a:srgbClr val="941100"/>
                      </a:solidFill>
                    </a:lnR>
                    <a:lnT w="38100">
                      <a:solidFill>
                        <a:srgbClr val="941100"/>
                      </a:solidFill>
                    </a:lnT>
                  </a:tcPr>
                </a:tc>
                <a:tc>
                  <a:txBody>
                    <a:bodyPr/>
                    <a:lstStyle/>
                    <a:p>
                      <a:pPr algn="ctr">
                        <a:defRPr sz="1800"/>
                      </a:pPr>
                      <a:r>
                        <a:rPr>
                          <a:latin typeface="Bodoni SvtyTwo ITC TT-Book"/>
                          <a:ea typeface="Bodoni SvtyTwo ITC TT-Book"/>
                          <a:cs typeface="Bodoni SvtyTwo ITC TT-Book"/>
                          <a:sym typeface="Bodoni SvtyTwo ITC TT-Book"/>
                        </a:rPr>
                        <a:t>HPMQA -
project manager and the customers </a:t>
                      </a:r>
                    </a:p>
                  </a:txBody>
                  <a:tcPr marL="0" marR="0" marT="0" marB="0" horzOverflow="overflow">
                    <a:lnL w="12700">
                      <a:solidFill>
                        <a:srgbClr val="941100"/>
                      </a:solidFill>
                    </a:lnL>
                    <a:lnR w="12700">
                      <a:solidFill>
                        <a:srgbClr val="FF2600"/>
                      </a:solidFill>
                    </a:lnR>
                  </a:tcPr>
                </a:tc>
                <a:tc>
                  <a:txBody>
                    <a:bodyPr/>
                    <a:lstStyle/>
                    <a:p>
                      <a:pPr algn="ctr">
                        <a:defRPr sz="1800"/>
                      </a:pPr>
                      <a:r>
                        <a:t>Customer acceptance (validation 4) 
-Project scope validation </a:t>
                      </a:r>
                    </a:p>
                  </a:txBody>
                  <a:tcPr marL="0" marR="0" marT="0" marB="0" horzOverflow="overflow">
                    <a:lnL w="12700">
                      <a:solidFill>
                        <a:srgbClr val="FF2600"/>
                      </a:solidFill>
                    </a:lnL>
                    <a:lnR w="12700">
                      <a:solidFill>
                        <a:srgbClr val="941100"/>
                      </a:solidFill>
                      <a:miter lim="400000"/>
                    </a:lnR>
                  </a:tcPr>
                </a:tc>
                <a:extLst>
                  <a:ext uri="{0D108BD9-81ED-4DB2-BD59-A6C34878D82A}">
                    <a16:rowId xmlns:a16="http://schemas.microsoft.com/office/drawing/2014/main" val="10009"/>
                  </a:ext>
                </a:extLst>
              </a:tr>
              <a:tr h="292100">
                <a:tc rowSpan="2">
                  <a:txBody>
                    <a:bodyPr/>
                    <a:lstStyle/>
                    <a:p>
                      <a:pPr algn="ctr">
                        <a:defRPr sz="1800"/>
                      </a:pPr>
                      <a:r>
                        <a:rPr>
                          <a:latin typeface="Bodoni SvtyTwo ITC TT-Book"/>
                          <a:ea typeface="Bodoni SvtyTwo ITC TT-Book"/>
                          <a:cs typeface="Bodoni SvtyTwo ITC TT-Book"/>
                          <a:sym typeface="Bodoni SvtyTwo ITC TT-Book"/>
                        </a:rPr>
                        <a:t>Closure   </a:t>
                      </a:r>
                    </a:p>
                  </a:txBody>
                  <a:tcPr marL="0" marR="0" marT="0" marB="0" horzOverflow="overflow">
                    <a:lnL w="12700">
                      <a:solidFill>
                        <a:srgbClr val="941100"/>
                      </a:solidFill>
                      <a:miter lim="400000"/>
                    </a:lnL>
                    <a:lnB w="38100">
                      <a:solidFill>
                        <a:srgbClr val="941100"/>
                      </a:solidFill>
                    </a:lnB>
                  </a:tcPr>
                </a:tc>
                <a:tc>
                  <a:txBody>
                    <a:bodyPr/>
                    <a:lstStyle/>
                    <a:p>
                      <a:pPr algn="ctr">
                        <a:defRPr sz="1800"/>
                      </a:pPr>
                      <a:r>
                        <a:rPr>
                          <a:latin typeface="Bodoni SvtyTwo ITC TT-Book"/>
                          <a:ea typeface="Bodoni SvtyTwo ITC TT-Book"/>
                          <a:cs typeface="Bodoni SvtyTwo ITC TT-Book"/>
                          <a:sym typeface="Bodoni SvtyTwo ITC TT-Book"/>
                        </a:rPr>
                        <a:t>PQC validation 1</a:t>
                      </a:r>
                    </a:p>
                  </a:txBody>
                  <a:tcPr marL="0" marR="0" marT="0" marB="0" horzOverflow="overflow">
                    <a:lnR w="12700">
                      <a:solidFill>
                        <a:srgbClr val="FF2600"/>
                      </a:solidFill>
                    </a:lnR>
                    <a:lnB w="38100">
                      <a:solidFill>
                        <a:srgbClr val="941100"/>
                      </a:solidFill>
                    </a:lnB>
                  </a:tcPr>
                </a:tc>
                <a:tc>
                  <a:txBody>
                    <a:bodyPr/>
                    <a:lstStyle/>
                    <a:p>
                      <a:pPr algn="ctr">
                        <a:defRPr sz="1800"/>
                      </a:pPr>
                      <a:r>
                        <a:t>Unofficial project closure </a:t>
                      </a:r>
                    </a:p>
                  </a:txBody>
                  <a:tcPr marL="0" marR="0" marT="0" marB="0" horzOverflow="overflow">
                    <a:lnL w="12700">
                      <a:solidFill>
                        <a:srgbClr val="FF2600"/>
                      </a:solidFill>
                    </a:lnL>
                    <a:lnR w="12700">
                      <a:solidFill>
                        <a:srgbClr val="FF2600"/>
                      </a:solidFill>
                    </a:lnR>
                    <a:lnB w="12700">
                      <a:solidFill>
                        <a:srgbClr val="FF2600"/>
                      </a:solidFill>
                    </a:lnB>
                  </a:tcPr>
                </a:tc>
                <a:tc>
                  <a:txBody>
                    <a:bodyPr/>
                    <a:lstStyle/>
                    <a:p>
                      <a:pPr algn="ctr">
                        <a:defRPr sz="1800"/>
                      </a:pPr>
                      <a:r>
                        <a:rPr>
                          <a:latin typeface="Bodoni SvtyTwo ITC TT-Book"/>
                          <a:ea typeface="Bodoni SvtyTwo ITC TT-Book"/>
                          <a:cs typeface="Bodoni SvtyTwo ITC TT-Book"/>
                          <a:sym typeface="Bodoni SvtyTwo ITC TT-Book"/>
                        </a:rPr>
                        <a:t>Project manager with PDQP  leader </a:t>
                      </a:r>
                    </a:p>
                  </a:txBody>
                  <a:tcPr marL="0" marR="0" marT="0" marB="0" horzOverflow="overflow">
                    <a:lnL w="12700">
                      <a:solidFill>
                        <a:srgbClr val="FF2600"/>
                      </a:solidFill>
                    </a:lnL>
                    <a:lnR w="12700">
                      <a:solidFill>
                        <a:srgbClr val="941100"/>
                      </a:solidFill>
                      <a:miter lim="400000"/>
                    </a:lnR>
                  </a:tcPr>
                </a:tc>
                <a:extLst>
                  <a:ext uri="{0D108BD9-81ED-4DB2-BD59-A6C34878D82A}">
                    <a16:rowId xmlns:a16="http://schemas.microsoft.com/office/drawing/2014/main" val="10010"/>
                  </a:ext>
                </a:extLst>
              </a:tr>
              <a:tr h="292100">
                <a:tc vMerge="1">
                  <a:txBody>
                    <a:bodyPr/>
                    <a:lstStyle/>
                    <a:p>
                      <a:endParaRPr lang="en-EG"/>
                    </a:p>
                  </a:txBody>
                  <a:tcPr/>
                </a:tc>
                <a:tc>
                  <a:txBody>
                    <a:bodyPr/>
                    <a:lstStyle/>
                    <a:p>
                      <a:pPr algn="ctr">
                        <a:defRPr sz="1800"/>
                      </a:pPr>
                      <a:r>
                        <a:t>X</a:t>
                      </a:r>
                    </a:p>
                  </a:txBody>
                  <a:tcPr marL="0" marR="0" marT="0" marB="0" anchor="ctr" horzOverflow="overflow">
                    <a:lnL w="12700">
                      <a:solidFill>
                        <a:srgbClr val="941100"/>
                      </a:solidFill>
                    </a:lnL>
                    <a:lnR w="12700">
                      <a:solidFill>
                        <a:srgbClr val="941100"/>
                      </a:solidFill>
                    </a:lnR>
                    <a:lnT w="38100">
                      <a:solidFill>
                        <a:srgbClr val="941100"/>
                      </a:solidFill>
                    </a:lnT>
                    <a:lnB w="38100">
                      <a:solidFill>
                        <a:srgbClr val="941100"/>
                      </a:solidFill>
                    </a:lnB>
                  </a:tcPr>
                </a:tc>
                <a:tc>
                  <a:txBody>
                    <a:bodyPr/>
                    <a:lstStyle/>
                    <a:p>
                      <a:pPr algn="ctr">
                        <a:defRPr sz="1800"/>
                      </a:pPr>
                      <a:r>
                        <a:rPr>
                          <a:latin typeface="Bodoni SvtyTwo ITC TT-Book"/>
                          <a:ea typeface="Bodoni SvtyTwo ITC TT-Book"/>
                          <a:cs typeface="Bodoni SvtyTwo ITC TT-Book"/>
                          <a:sym typeface="Bodoni SvtyTwo ITC TT-Book"/>
                        </a:rPr>
                        <a:t>Official project closure </a:t>
                      </a:r>
                    </a:p>
                  </a:txBody>
                  <a:tcPr marL="0" marR="0" marT="0" marB="0" horzOverflow="overflow">
                    <a:lnL w="12700">
                      <a:solidFill>
                        <a:srgbClr val="941100"/>
                      </a:solidFill>
                    </a:lnL>
                    <a:lnT w="12700">
                      <a:solidFill>
                        <a:srgbClr val="FF2600"/>
                      </a:solidFill>
                    </a:lnT>
                  </a:tcPr>
                </a:tc>
                <a:tc>
                  <a:txBody>
                    <a:bodyPr/>
                    <a:lstStyle/>
                    <a:p>
                      <a:pPr algn="ctr">
                        <a:defRPr sz="1800"/>
                      </a:pPr>
                      <a:r>
                        <a:rPr>
                          <a:latin typeface="Bodoni SvtyTwo ITC TT-Book"/>
                          <a:ea typeface="Bodoni SvtyTwo ITC TT-Book"/>
                          <a:cs typeface="Bodoni SvtyTwo ITC TT-Book"/>
                          <a:sym typeface="Bodoni SvtyTwo ITC TT-Book"/>
                        </a:rPr>
                        <a:t>Project manager with sponsor (agreed on PFS)</a:t>
                      </a:r>
                    </a:p>
                  </a:txBody>
                  <a:tcPr marL="0" marR="0" marT="0" marB="0" horzOverflow="overflow">
                    <a:lnR w="12700">
                      <a:solidFill>
                        <a:srgbClr val="941100"/>
                      </a:solidFill>
                      <a:miter lim="400000"/>
                    </a:lnR>
                  </a:tcPr>
                </a:tc>
                <a:extLst>
                  <a:ext uri="{0D108BD9-81ED-4DB2-BD59-A6C34878D82A}">
                    <a16:rowId xmlns:a16="http://schemas.microsoft.com/office/drawing/2014/main" val="10011"/>
                  </a:ext>
                </a:extLst>
              </a:tr>
              <a:tr h="571500">
                <a:tc>
                  <a:txBody>
                    <a:bodyPr/>
                    <a:lstStyle/>
                    <a:p>
                      <a:pPr algn="ctr">
                        <a:defRPr sz="1800"/>
                      </a:pPr>
                      <a:r>
                        <a:t>X</a:t>
                      </a:r>
                    </a:p>
                  </a:txBody>
                  <a:tcPr marL="0" marR="0" marT="0" marB="0" anchor="ctr" horzOverflow="overflow">
                    <a:lnL w="12700">
                      <a:solidFill>
                        <a:srgbClr val="941100"/>
                      </a:solidFill>
                    </a:lnL>
                    <a:lnR w="12700">
                      <a:solidFill>
                        <a:srgbClr val="941100"/>
                      </a:solidFill>
                    </a:lnR>
                    <a:lnT w="38100">
                      <a:solidFill>
                        <a:srgbClr val="941100"/>
                      </a:solidFill>
                    </a:lnT>
                    <a:lnB w="12700">
                      <a:solidFill>
                        <a:srgbClr val="941100"/>
                      </a:solidFill>
                      <a:miter lim="400000"/>
                    </a:lnB>
                  </a:tcPr>
                </a:tc>
                <a:tc>
                  <a:txBody>
                    <a:bodyPr/>
                    <a:lstStyle/>
                    <a:p>
                      <a:pPr algn="ctr">
                        <a:defRPr sz="1800"/>
                      </a:pPr>
                      <a:r>
                        <a:t>X</a:t>
                      </a:r>
                    </a:p>
                  </a:txBody>
                  <a:tcPr marL="0" marR="0" marT="0" marB="0" anchor="ctr" horzOverflow="overflow">
                    <a:lnL w="12700">
                      <a:solidFill>
                        <a:srgbClr val="941100"/>
                      </a:solidFill>
                    </a:lnL>
                    <a:lnR w="12700">
                      <a:solidFill>
                        <a:srgbClr val="941100"/>
                      </a:solidFill>
                    </a:lnR>
                    <a:lnT w="38100">
                      <a:solidFill>
                        <a:srgbClr val="941100"/>
                      </a:solidFill>
                    </a:lnT>
                    <a:lnB w="12700">
                      <a:solidFill>
                        <a:srgbClr val="941100"/>
                      </a:solidFill>
                      <a:miter lim="400000"/>
                    </a:lnB>
                  </a:tcPr>
                </a:tc>
                <a:tc>
                  <a:txBody>
                    <a:bodyPr/>
                    <a:lstStyle/>
                    <a:p>
                      <a:pPr algn="ctr">
                        <a:defRPr sz="1800"/>
                      </a:pPr>
                      <a:r>
                        <a:rPr>
                          <a:latin typeface="Bodoni SvtyTwo ITC TT-Bold"/>
                          <a:ea typeface="Bodoni SvtyTwo ITC TT-Bold"/>
                          <a:cs typeface="Bodoni SvtyTwo ITC TT-Bold"/>
                          <a:sym typeface="Bodoni SvtyTwo ITC TT-Bold"/>
                        </a:rPr>
                        <a:t>BFS  (Post - implementations  )
</a:t>
                      </a:r>
                    </a:p>
                  </a:txBody>
                  <a:tcPr marL="0" marR="0" marT="0" marB="0" horzOverflow="overflow">
                    <a:lnL w="12700">
                      <a:solidFill>
                        <a:srgbClr val="941100"/>
                      </a:solidFill>
                    </a:lnL>
                    <a:lnB w="12700">
                      <a:solidFill>
                        <a:srgbClr val="941100"/>
                      </a:solidFill>
                      <a:miter lim="400000"/>
                    </a:lnB>
                  </a:tcPr>
                </a:tc>
                <a:tc>
                  <a:txBody>
                    <a:bodyPr/>
                    <a:lstStyle/>
                    <a:p>
                      <a:pPr algn="ctr">
                        <a:defRPr sz="1800"/>
                      </a:pPr>
                      <a:r>
                        <a:rPr>
                          <a:latin typeface="Bodoni SvtyTwo ITC TT-Book"/>
                          <a:ea typeface="Bodoni SvtyTwo ITC TT-Book"/>
                          <a:cs typeface="Bodoni SvtyTwo ITC TT-Book"/>
                          <a:sym typeface="Bodoni SvtyTwo ITC TT-Book"/>
                        </a:rPr>
                        <a:t>
HPMQCI   Validation 5- having BVA </a:t>
                      </a:r>
                    </a:p>
                  </a:txBody>
                  <a:tcPr marL="0" marR="0" marT="0" marB="0" horzOverflow="overflow">
                    <a:lnR w="12700">
                      <a:solidFill>
                        <a:srgbClr val="941100"/>
                      </a:solidFill>
                      <a:miter lim="400000"/>
                    </a:lnR>
                    <a:lnB w="12700">
                      <a:solidFill>
                        <a:srgbClr val="941100"/>
                      </a:solidFill>
                      <a:miter lim="400000"/>
                    </a:lnB>
                  </a:tcPr>
                </a:tc>
                <a:extLst>
                  <a:ext uri="{0D108BD9-81ED-4DB2-BD59-A6C34878D82A}">
                    <a16:rowId xmlns:a16="http://schemas.microsoft.com/office/drawing/2014/main" val="10012"/>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1200">
        <p14:doors dir="vert"/>
      </p:transition>
    </mc:Choice>
    <mc:Fallback xmlns:a14="http://schemas.microsoft.com/office/drawing/2010/main" xmlns:m="http://schemas.openxmlformats.org/officeDocument/2006/math"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25"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defRPr>
                <a:solidFill>
                  <a:srgbClr val="FFFFFF"/>
                </a:solidFill>
              </a:defRPr>
            </a:pPr>
            <a:endParaRPr/>
          </a:p>
        </p:txBody>
      </p:sp>
      <p:pic>
        <p:nvPicPr>
          <p:cNvPr id="426" name="Picture 18" descr="Picture 18"/>
          <p:cNvPicPr>
            <a:picLocks noChangeAspect="1"/>
          </p:cNvPicPr>
          <p:nvPr/>
        </p:nvPicPr>
        <p:blipFill>
          <a:blip r:embed="rId3"/>
          <a:stretch>
            <a:fillRect/>
          </a:stretch>
        </p:blipFill>
        <p:spPr>
          <a:xfrm>
            <a:off x="245859" y="-372929"/>
            <a:ext cx="2036260" cy="1800994"/>
          </a:xfrm>
          <a:prstGeom prst="rect">
            <a:avLst/>
          </a:prstGeom>
          <a:ln w="12700">
            <a:miter lim="400000"/>
          </a:ln>
        </p:spPr>
      </p:pic>
      <p:sp>
        <p:nvSpPr>
          <p:cNvPr id="427" name="Rectangle: Rounded Corners 22"/>
          <p:cNvSpPr/>
          <p:nvPr/>
        </p:nvSpPr>
        <p:spPr>
          <a:xfrm>
            <a:off x="8456743" y="848188"/>
            <a:ext cx="4128423" cy="4952310"/>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defRPr>
                <a:solidFill>
                  <a:srgbClr val="FFFFFF"/>
                </a:solidFill>
              </a:defRPr>
            </a:pPr>
            <a:endParaRPr/>
          </a:p>
        </p:txBody>
      </p:sp>
      <p:sp>
        <p:nvSpPr>
          <p:cNvPr id="428" name="Rectangle: Rounded Corners 24"/>
          <p:cNvSpPr/>
          <p:nvPr/>
        </p:nvSpPr>
        <p:spPr>
          <a:xfrm>
            <a:off x="597015" y="2030245"/>
            <a:ext cx="10137188" cy="4097080"/>
          </a:xfrm>
          <a:prstGeom prst="roundRect">
            <a:avLst>
              <a:gd name="adj" fmla="val 6963"/>
            </a:avLst>
          </a:prstGeom>
          <a:solidFill>
            <a:srgbClr val="FFFFFF"/>
          </a:solidFill>
          <a:ln w="38100">
            <a:solidFill>
              <a:srgbClr val="669BBC"/>
            </a:solidFill>
            <a:miter/>
          </a:ln>
          <a:effectLst>
            <a:outerShdw blurRad="571500" rotWithShape="0">
              <a:srgbClr val="000000">
                <a:alpha val="25000"/>
              </a:srgbClr>
            </a:outerShdw>
          </a:effectLst>
        </p:spPr>
        <p:txBody>
          <a:bodyPr lIns="45719" rIns="45719" anchor="ctr"/>
          <a:lstStyle/>
          <a:p>
            <a:pPr>
              <a:defRPr>
                <a:solidFill>
                  <a:srgbClr val="FFFFFF"/>
                </a:solidFill>
              </a:defRPr>
            </a:pPr>
            <a:endParaRPr/>
          </a:p>
        </p:txBody>
      </p:sp>
      <p:pic>
        <p:nvPicPr>
          <p:cNvPr id="429" name="Graphic 26" descr="Graphic 26"/>
          <p:cNvPicPr>
            <a:picLocks noChangeAspect="1"/>
          </p:cNvPicPr>
          <p:nvPr/>
        </p:nvPicPr>
        <p:blipFill>
          <a:blip r:embed="rId4"/>
          <a:stretch>
            <a:fillRect/>
          </a:stretch>
        </p:blipFill>
        <p:spPr>
          <a:xfrm>
            <a:off x="280308" y="6158214"/>
            <a:ext cx="2167471" cy="591662"/>
          </a:xfrm>
          <a:prstGeom prst="rect">
            <a:avLst/>
          </a:prstGeom>
          <a:ln w="12700">
            <a:miter lim="400000"/>
          </a:ln>
        </p:spPr>
      </p:pic>
      <p:pic>
        <p:nvPicPr>
          <p:cNvPr id="430" name="Graphic 28" descr="Graphic 28"/>
          <p:cNvPicPr>
            <a:picLocks noChangeAspect="1"/>
          </p:cNvPicPr>
          <p:nvPr/>
        </p:nvPicPr>
        <p:blipFill>
          <a:blip r:embed="rId5"/>
          <a:stretch>
            <a:fillRect/>
          </a:stretch>
        </p:blipFill>
        <p:spPr>
          <a:xfrm>
            <a:off x="9923144" y="6311379"/>
            <a:ext cx="1879650" cy="309234"/>
          </a:xfrm>
          <a:prstGeom prst="rect">
            <a:avLst/>
          </a:prstGeom>
          <a:ln w="12700">
            <a:miter lim="400000"/>
          </a:ln>
        </p:spPr>
      </p:pic>
      <p:sp>
        <p:nvSpPr>
          <p:cNvPr id="431"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defTabSz="457200">
              <a:defRPr sz="1200">
                <a:latin typeface="Times Roman"/>
                <a:ea typeface="Times Roman"/>
                <a:cs typeface="Times Roman"/>
                <a:sym typeface="Times Roman"/>
              </a:defRPr>
            </a:lvl1pPr>
          </a:lstStyle>
          <a:p>
            <a:r>
              <a:t> </a:t>
            </a:r>
          </a:p>
        </p:txBody>
      </p:sp>
      <p:sp>
        <p:nvSpPr>
          <p:cNvPr id="432" name="1st section content:…"/>
          <p:cNvSpPr txBox="1">
            <a:spLocks noGrp="1"/>
          </p:cNvSpPr>
          <p:nvPr>
            <p:ph type="body" sz="quarter" idx="1"/>
          </p:nvPr>
        </p:nvSpPr>
        <p:spPr>
          <a:xfrm>
            <a:off x="650540" y="1628920"/>
            <a:ext cx="9144001" cy="1655763"/>
          </a:xfrm>
          <a:prstGeom prst="rect">
            <a:avLst/>
          </a:prstGeom>
          <a:solidFill>
            <a:srgbClr val="FFFFFF"/>
          </a:solidFill>
          <a:ln w="38100">
            <a:solidFill>
              <a:srgbClr val="669BBC"/>
            </a:solidFill>
            <a:miter lim="800000"/>
          </a:ln>
          <a:effectLst>
            <a:outerShdw blurRad="571500" rotWithShape="0">
              <a:srgbClr val="000000">
                <a:alpha val="25000"/>
              </a:srgbClr>
            </a:outerShdw>
          </a:effectLst>
        </p:spPr>
        <p:txBody>
          <a:bodyPr anchor="ctr"/>
          <a:lstStyle/>
          <a:p>
            <a:pPr algn="l">
              <a:lnSpc>
                <a:spcPct val="100000"/>
              </a:lnSpc>
              <a:spcBef>
                <a:spcPts val="0"/>
              </a:spcBef>
              <a:defRPr sz="1800" b="1">
                <a:solidFill>
                  <a:schemeClr val="accent5">
                    <a:satOff val="-3547"/>
                    <a:lumOff val="-10352"/>
                  </a:schemeClr>
                </a:solidFill>
                <a:latin typeface="Bookman Old Style"/>
                <a:ea typeface="Bookman Old Style"/>
                <a:cs typeface="Bookman Old Style"/>
                <a:sym typeface="Bookman Old Style"/>
              </a:defRPr>
            </a:pPr>
            <a:r>
              <a:t>1st section content:</a:t>
            </a:r>
          </a:p>
          <a:p>
            <a:pPr algn="l">
              <a:lnSpc>
                <a:spcPct val="100000"/>
              </a:lnSpc>
              <a:spcBef>
                <a:spcPts val="0"/>
              </a:spcBef>
              <a:defRPr sz="1800" b="1">
                <a:solidFill>
                  <a:schemeClr val="accent5">
                    <a:satOff val="-3547"/>
                    <a:lumOff val="-10352"/>
                  </a:schemeClr>
                </a:solidFill>
                <a:latin typeface="Bookman Old Style"/>
                <a:ea typeface="Bookman Old Style"/>
                <a:cs typeface="Bookman Old Style"/>
                <a:sym typeface="Bookman Old Style"/>
              </a:defRPr>
            </a:pPr>
            <a:r>
              <a:t>The impact of the HPMQA on the DFT and PjT </a:t>
            </a:r>
          </a:p>
        </p:txBody>
      </p:sp>
      <p:sp>
        <p:nvSpPr>
          <p:cNvPr id="433" name="Slide Number"/>
          <p:cNvSpPr txBox="1">
            <a:spLocks noGrp="1"/>
          </p:cNvSpPr>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6</a:t>
            </a:fld>
            <a:endParaRPr/>
          </a:p>
        </p:txBody>
      </p:sp>
      <p:sp>
        <p:nvSpPr>
          <p:cNvPr id="434" name="Lecture outline"/>
          <p:cNvSpPr txBox="1">
            <a:spLocks noGrp="1"/>
          </p:cNvSpPr>
          <p:nvPr>
            <p:ph type="title"/>
          </p:nvPr>
        </p:nvSpPr>
        <p:spPr>
          <a:xfrm>
            <a:off x="-8330" y="772116"/>
            <a:ext cx="9144001" cy="1013582"/>
          </a:xfrm>
          <a:prstGeom prst="rect">
            <a:avLst/>
          </a:prstGeom>
          <a:solidFill>
            <a:srgbClr val="FFFFFF"/>
          </a:solidFill>
          <a:ln w="38100">
            <a:solidFill>
              <a:srgbClr val="669BBC"/>
            </a:solidFill>
            <a:miter lim="800000"/>
          </a:ln>
          <a:effectLst>
            <a:outerShdw blurRad="571500" rotWithShape="0">
              <a:srgbClr val="000000">
                <a:alpha val="25000"/>
              </a:srgbClr>
            </a:outerShdw>
          </a:effectLst>
        </p:spPr>
        <p:txBody>
          <a:bodyPr anchor="ctr"/>
          <a:lstStyle>
            <a:lvl1pPr algn="l">
              <a:lnSpc>
                <a:spcPct val="100000"/>
              </a:lnSpc>
              <a:defRPr sz="4600" b="1" i="1">
                <a:solidFill>
                  <a:schemeClr val="accent5">
                    <a:satOff val="-3547"/>
                    <a:lumOff val="-10352"/>
                  </a:schemeClr>
                </a:solidFill>
                <a:latin typeface="Bookman Old Style"/>
                <a:ea typeface="Bookman Old Style"/>
                <a:cs typeface="Bookman Old Style"/>
                <a:sym typeface="Bookman Old Style"/>
              </a:defRPr>
            </a:lvl1pPr>
          </a:lstStyle>
          <a:p>
            <a:r>
              <a:t>  Lecture outline </a:t>
            </a:r>
          </a:p>
        </p:txBody>
      </p:sp>
      <p:sp>
        <p:nvSpPr>
          <p:cNvPr id="435" name="2nd section contents :…"/>
          <p:cNvSpPr/>
          <p:nvPr/>
        </p:nvSpPr>
        <p:spPr>
          <a:xfrm>
            <a:off x="716610" y="3474690"/>
            <a:ext cx="9586084" cy="1013582"/>
          </a:xfrm>
          <a:prstGeom prst="rect">
            <a:avLst/>
          </a:prstGeom>
          <a:solidFill>
            <a:srgbClr val="FFFFFF"/>
          </a:solidFill>
          <a:ln w="38100">
            <a:solidFill>
              <a:srgbClr val="669BBC"/>
            </a:solidFill>
            <a:miter/>
          </a:ln>
          <a:effectLst>
            <a:outerShdw blurRad="571500" rotWithShape="0">
              <a:srgbClr val="000000">
                <a:alpha val="25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pPr>
              <a:defRPr b="1">
                <a:solidFill>
                  <a:schemeClr val="accent5">
                    <a:satOff val="-3547"/>
                    <a:lumOff val="-10352"/>
                  </a:schemeClr>
                </a:solidFill>
                <a:latin typeface="Bookman Old Style"/>
                <a:ea typeface="Bookman Old Style"/>
                <a:cs typeface="Bookman Old Style"/>
                <a:sym typeface="Bookman Old Style"/>
              </a:defRPr>
            </a:pPr>
            <a:r>
              <a:t>2nd section contents :</a:t>
            </a:r>
          </a:p>
          <a:p>
            <a:pPr>
              <a:defRPr b="1">
                <a:solidFill>
                  <a:schemeClr val="accent5">
                    <a:satOff val="-3547"/>
                    <a:lumOff val="-10352"/>
                  </a:schemeClr>
                </a:solidFill>
                <a:latin typeface="Bookman Old Style"/>
                <a:ea typeface="Bookman Old Style"/>
                <a:cs typeface="Bookman Old Style"/>
                <a:sym typeface="Bookman Old Style"/>
              </a:defRPr>
            </a:pPr>
            <a:r>
              <a:t>HPMQA short term and long term decisions based on the cost of poor quality</a:t>
            </a:r>
          </a:p>
        </p:txBody>
      </p:sp>
      <p:sp>
        <p:nvSpPr>
          <p:cNvPr id="436" name="3rd section contents :…"/>
          <p:cNvSpPr/>
          <p:nvPr/>
        </p:nvSpPr>
        <p:spPr>
          <a:xfrm>
            <a:off x="872567" y="4678279"/>
            <a:ext cx="9586084" cy="1013582"/>
          </a:xfrm>
          <a:prstGeom prst="rect">
            <a:avLst/>
          </a:prstGeom>
          <a:solidFill>
            <a:srgbClr val="FFFFFF"/>
          </a:solidFill>
          <a:ln w="38100">
            <a:solidFill>
              <a:srgbClr val="669BBC"/>
            </a:solidFill>
            <a:miter/>
          </a:ln>
          <a:effectLst>
            <a:outerShdw blurRad="571500" rotWithShape="0">
              <a:srgbClr val="000000">
                <a:alpha val="25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pPr>
              <a:defRPr b="1">
                <a:solidFill>
                  <a:schemeClr val="accent5">
                    <a:satOff val="-3547"/>
                    <a:lumOff val="-10352"/>
                  </a:schemeClr>
                </a:solidFill>
                <a:latin typeface="Bookman Old Style"/>
                <a:ea typeface="Bookman Old Style"/>
                <a:cs typeface="Bookman Old Style"/>
                <a:sym typeface="Bookman Old Style"/>
              </a:defRPr>
            </a:pPr>
            <a:r>
              <a:t>3rd section contents :</a:t>
            </a:r>
          </a:p>
          <a:p>
            <a:pPr>
              <a:defRPr b="1">
                <a:solidFill>
                  <a:schemeClr val="accent5">
                    <a:satOff val="-3547"/>
                    <a:lumOff val="-10352"/>
                  </a:schemeClr>
                </a:solidFill>
                <a:latin typeface="Bookman Old Style"/>
                <a:ea typeface="Bookman Old Style"/>
                <a:cs typeface="Bookman Old Style"/>
                <a:sym typeface="Bookman Old Style"/>
              </a:defRPr>
            </a:pPr>
            <a:r>
              <a:t>HPMQA process with the basic quality tools </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 name="Slide Number"/>
          <p:cNvSpPr txBox="1">
            <a:spLocks noGrp="1"/>
          </p:cNvSpPr>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7</a:t>
            </a:fld>
            <a:endParaRPr/>
          </a:p>
        </p:txBody>
      </p:sp>
      <p:pic>
        <p:nvPicPr>
          <p:cNvPr id="454" name="The big mistake is that some of project managers who have a problem regarding the time or/and cost or /scope , first decision will be bypassed the  HPMQA activities as  appraisal and prevention costs because they think that those  quality activity doesn’" descr="The big mistake is that some of project managers who have a problem regarding the time or/and cost or /scope , first decision will be bypassed the  HPMQA activities as  appraisal and prevention costs because they think that those  quality activity doesn’t provide additional value any values regarding there problems of the project targets The big mistake is that some of project managers who have a problem regarding the time or/and cost or /scope , first decision will be bypassed the  HPMQA activities as  appraisal and prevention costs because they think that those  quality activity doesn’t provide additional value any values regarding there problems of the project targets"/>
          <p:cNvPicPr>
            <a:picLocks/>
          </p:cNvPicPr>
          <p:nvPr/>
        </p:nvPicPr>
        <p:blipFill>
          <a:blip r:embed="rId2"/>
          <a:stretch>
            <a:fillRect/>
          </a:stretch>
        </p:blipFill>
        <p:spPr>
          <a:xfrm>
            <a:off x="1294965" y="2223096"/>
            <a:ext cx="10182437" cy="1826394"/>
          </a:xfrm>
          <a:prstGeom prst="rect">
            <a:avLst/>
          </a:prstGeom>
          <a:effectLst>
            <a:outerShdw blurRad="190500" dist="101600" dir="5400000" rotWithShape="0">
              <a:schemeClr val="accent5">
                <a:alpha val="49461"/>
              </a:schemeClr>
            </a:outerShdw>
          </a:effectLst>
        </p:spPr>
      </p:pic>
      <p:pic>
        <p:nvPicPr>
          <p:cNvPr id="455" name="Why did traditional project quality management cause the project failure ? Why did traditional project quality management cause the project failure ?" descr="Why did traditional project quality management cause the project failure ? Why did traditional project quality management cause the project failure ?"/>
          <p:cNvPicPr>
            <a:picLocks/>
          </p:cNvPicPr>
          <p:nvPr/>
        </p:nvPicPr>
        <p:blipFill>
          <a:blip r:embed="rId3"/>
          <a:stretch>
            <a:fillRect/>
          </a:stretch>
        </p:blipFill>
        <p:spPr>
          <a:xfrm>
            <a:off x="581809" y="1038740"/>
            <a:ext cx="9922204" cy="972885"/>
          </a:xfrm>
          <a:prstGeom prst="rect">
            <a:avLst/>
          </a:prstGeom>
          <a:effectLst>
            <a:outerShdw blurRad="190500" dist="101600" dir="5400000" rotWithShape="0">
              <a:srgbClr val="941751"/>
            </a:outerShdw>
          </a:effectLst>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 name="Slide Number"/>
          <p:cNvSpPr txBox="1">
            <a:spLocks noGrp="1"/>
          </p:cNvSpPr>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8</a:t>
            </a:fld>
            <a:endParaRPr/>
          </a:p>
        </p:txBody>
      </p:sp>
      <p:pic>
        <p:nvPicPr>
          <p:cNvPr id="459" name="is a systematic process of  verifying scope processes are important for a project as they ensure that the deliverable is defect free and meets the user’s requirements.… is a systematic process of  verifying scope processes are important for a project as " descr="is a systematic process of  verifying scope processes are important for a project as they ensure that the deliverable is defect free and meets the user’s requirements.… is a systematic process of  verifying scope processes are important for a project as they ensure that the deliverable is defect free and meets the user’s requirements. It is involving analyzing, measuring, improving, and controlling the DFT process stabilization during and after the build process. • Assuring conformance to customer requirements ,means the product or service does what it is intended to do. • Assuring conformance to external and internal standards and  procedures • Facilitating traceability , what a product or service costs users if it doesn't do what it is supposed to do."/>
          <p:cNvPicPr>
            <a:picLocks/>
          </p:cNvPicPr>
          <p:nvPr/>
        </p:nvPicPr>
        <p:blipFill>
          <a:blip r:embed="rId2"/>
          <a:stretch>
            <a:fillRect/>
          </a:stretch>
        </p:blipFill>
        <p:spPr>
          <a:xfrm>
            <a:off x="2521245" y="1488014"/>
            <a:ext cx="9377521" cy="3724096"/>
          </a:xfrm>
          <a:prstGeom prst="rect">
            <a:avLst/>
          </a:prstGeom>
          <a:effectLst>
            <a:outerShdw blurRad="190500" dist="101600" dir="5400000" rotWithShape="0">
              <a:schemeClr val="accent5">
                <a:alpha val="49461"/>
              </a:schemeClr>
            </a:outerShdw>
          </a:effectLst>
        </p:spPr>
      </p:pic>
      <p:pic>
        <p:nvPicPr>
          <p:cNvPr id="460" name="HPMQA HPMQA " descr="HPMQA HPMQA "/>
          <p:cNvPicPr>
            <a:picLocks/>
          </p:cNvPicPr>
          <p:nvPr/>
        </p:nvPicPr>
        <p:blipFill>
          <a:blip r:embed="rId3"/>
          <a:stretch>
            <a:fillRect/>
          </a:stretch>
        </p:blipFill>
        <p:spPr>
          <a:xfrm>
            <a:off x="52156" y="1847592"/>
            <a:ext cx="2423666" cy="1047552"/>
          </a:xfrm>
          <a:prstGeom prst="rect">
            <a:avLst/>
          </a:prstGeom>
          <a:effectLst>
            <a:outerShdw blurRad="190500" dist="101600" dir="5400000" rotWithShape="0">
              <a:srgbClr val="941751"/>
            </a:outerShdw>
          </a:effectLst>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 name="HPMQA -DFT is  verifying scope processes are important for a project as they ensure that the deliverable is defect free and meets the user’s requirements.…"/>
          <p:cNvSpPr txBox="1">
            <a:spLocks noGrp="1"/>
          </p:cNvSpPr>
          <p:nvPr>
            <p:ph type="body" idx="1"/>
          </p:nvPr>
        </p:nvSpPr>
        <p:spPr>
          <a:prstGeom prst="rect">
            <a:avLst/>
          </a:prstGeom>
        </p:spPr>
        <p:txBody>
          <a:bodyPr/>
          <a:lstStyle/>
          <a:p>
            <a:pPr defTabSz="868680">
              <a:spcBef>
                <a:spcPts val="900"/>
              </a:spcBef>
              <a:defRPr sz="2185"/>
            </a:pPr>
            <a:r>
              <a:rPr u="sng">
                <a:latin typeface="Bodoni SvtyTwo ITC TT-Bold"/>
                <a:ea typeface="Bodoni SvtyTwo ITC TT-Bold"/>
                <a:cs typeface="Bodoni SvtyTwo ITC TT-Bold"/>
                <a:sym typeface="Bodoni SvtyTwo ITC TT-Bold"/>
              </a:rPr>
              <a:t>HPMQA -DFT</a:t>
            </a:r>
            <a:r>
              <a:t> is  verifying scope processes are important for a project as they ensure that the deliverable is defect free and meets the user’s requirements.</a:t>
            </a:r>
          </a:p>
          <a:p>
            <a:pPr defTabSz="868680">
              <a:spcBef>
                <a:spcPts val="900"/>
              </a:spcBef>
              <a:defRPr sz="2185"/>
            </a:pPr>
            <a:r>
              <a:rPr>
                <a:latin typeface="Bodoni SvtyTwo ITC TT-Bold"/>
                <a:ea typeface="Bodoni SvtyTwo ITC TT-Bold"/>
                <a:cs typeface="Bodoni SvtyTwo ITC TT-Bold"/>
                <a:sym typeface="Bodoni SvtyTwo ITC TT-Bold"/>
              </a:rPr>
              <a:t>HPMQA-PjT </a:t>
            </a:r>
            <a:r>
              <a:t> should also </a:t>
            </a:r>
            <a:r>
              <a:rPr u="sng"/>
              <a:t>verify that the project quality processes </a:t>
            </a:r>
            <a:r>
              <a:t>are actually being followed. For instance, if the team had a formal process for managing issues and scope changes, an audit would review</a:t>
            </a:r>
          </a:p>
          <a:p>
            <a:pPr defTabSz="868680">
              <a:spcBef>
                <a:spcPts val="900"/>
              </a:spcBef>
              <a:defRPr sz="2185"/>
            </a:pPr>
            <a:r>
              <a:t>-</a:t>
            </a:r>
            <a:r>
              <a:rPr u="sng"/>
              <a:t>Review</a:t>
            </a:r>
            <a:r>
              <a:t> of the Issues Logs, Scope Change Logs, schedule activities, Status Reports, etc. </a:t>
            </a:r>
          </a:p>
          <a:p>
            <a:pPr defTabSz="868680">
              <a:spcBef>
                <a:spcPts val="900"/>
              </a:spcBef>
              <a:defRPr sz="2185"/>
            </a:pPr>
            <a:r>
              <a:t>-And the information from preparation, planning, sponsor, process owner, and subject matter experts to </a:t>
            </a:r>
            <a:r>
              <a:rPr u="sng">
                <a:latin typeface="Bodoni SvtyTwo ITC TT-Bold"/>
                <a:ea typeface="Bodoni SvtyTwo ITC TT-Bold"/>
                <a:cs typeface="Bodoni SvtyTwo ITC TT-Bold"/>
                <a:sym typeface="Bodoni SvtyTwo ITC TT-Bold"/>
              </a:rPr>
              <a:t>identify</a:t>
            </a:r>
            <a:r>
              <a:t> root causes of problems and ensuring </a:t>
            </a:r>
            <a:r>
              <a:rPr u="sng"/>
              <a:t>compliance</a:t>
            </a:r>
            <a:r>
              <a:t> with PFS quality.</a:t>
            </a:r>
          </a:p>
        </p:txBody>
      </p:sp>
      <p:sp>
        <p:nvSpPr>
          <p:cNvPr id="463" name="The impact of the HPMQA on theDFT and PjT"/>
          <p:cNvSpPr txBox="1">
            <a:spLocks noGrp="1"/>
          </p:cNvSpPr>
          <p:nvPr>
            <p:ph type="title"/>
          </p:nvPr>
        </p:nvSpPr>
        <p:spPr>
          <a:prstGeom prst="rect">
            <a:avLst/>
          </a:prstGeom>
        </p:spPr>
        <p:txBody>
          <a:bodyPr/>
          <a:lstStyle>
            <a:lvl1pPr algn="just">
              <a:spcBef>
                <a:spcPts val="1000"/>
              </a:spcBef>
              <a:buFont typeface="Arial"/>
              <a:defRPr sz="2300" b="0">
                <a:solidFill>
                  <a:srgbClr val="000000"/>
                </a:solidFill>
                <a:latin typeface="Bodoni SvtyTwo ITC TT-Book"/>
                <a:ea typeface="Bodoni SvtyTwo ITC TT-Book"/>
                <a:cs typeface="Bodoni SvtyTwo ITC TT-Book"/>
                <a:sym typeface="Bodoni SvtyTwo ITC TT-Book"/>
              </a:defRPr>
            </a:lvl1pPr>
          </a:lstStyle>
          <a:p>
            <a:r>
              <a:t>The impact of the HPMQA on theDFT and PjT </a:t>
            </a:r>
          </a:p>
        </p:txBody>
      </p:sp>
      <p:sp>
        <p:nvSpPr>
          <p:cNvPr id="464" name="Slide Number"/>
          <p:cNvSpPr txBox="1">
            <a:spLocks noGrp="1"/>
          </p:cNvSpPr>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9</a:t>
            </a:fld>
            <a:endParaRP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10</a:t>
            </a:fld>
            <a:endParaRPr/>
          </a:p>
        </p:txBody>
      </p:sp>
      <p:pic>
        <p:nvPicPr>
          <p:cNvPr id="467" name="Image" descr="Image"/>
          <p:cNvPicPr>
            <a:picLocks noChangeAspect="1"/>
          </p:cNvPicPr>
          <p:nvPr/>
        </p:nvPicPr>
        <p:blipFill>
          <a:blip r:embed="rId2"/>
          <a:stretch>
            <a:fillRect/>
          </a:stretch>
        </p:blipFill>
        <p:spPr>
          <a:xfrm>
            <a:off x="31836" y="0"/>
            <a:ext cx="12128328" cy="6858000"/>
          </a:xfrm>
          <a:prstGeom prst="rect">
            <a:avLst/>
          </a:prstGeom>
          <a:ln w="12700">
            <a:miter lim="400000"/>
          </a:ln>
        </p:spPr>
      </p:pic>
      <p:sp>
        <p:nvSpPr>
          <p:cNvPr id="468" name="Done-DFT"/>
          <p:cNvSpPr/>
          <p:nvPr/>
        </p:nvSpPr>
        <p:spPr>
          <a:xfrm>
            <a:off x="242946" y="1446681"/>
            <a:ext cx="1572023" cy="58737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9129" y="2335"/>
                </a:lnTo>
                <a:lnTo>
                  <a:pt x="873" y="2335"/>
                </a:lnTo>
                <a:cubicBezTo>
                  <a:pt x="391" y="2335"/>
                  <a:pt x="0" y="3381"/>
                  <a:pt x="0" y="4670"/>
                </a:cubicBezTo>
                <a:lnTo>
                  <a:pt x="0" y="19265"/>
                </a:lnTo>
                <a:cubicBezTo>
                  <a:pt x="0" y="20555"/>
                  <a:pt x="391" y="21600"/>
                  <a:pt x="873" y="21600"/>
                </a:cubicBezTo>
                <a:lnTo>
                  <a:pt x="16578" y="21600"/>
                </a:lnTo>
                <a:cubicBezTo>
                  <a:pt x="17060" y="21600"/>
                  <a:pt x="17450" y="20555"/>
                  <a:pt x="17450" y="19265"/>
                </a:cubicBezTo>
                <a:lnTo>
                  <a:pt x="17450" y="7575"/>
                </a:lnTo>
                <a:lnTo>
                  <a:pt x="21600" y="0"/>
                </a:lnTo>
                <a:close/>
              </a:path>
            </a:pathLst>
          </a:custGeom>
          <a:solidFill>
            <a:srgbClr val="FFFFFF"/>
          </a:solidFill>
          <a:ln w="12700">
            <a:solidFill>
              <a:schemeClr val="accent1"/>
            </a:solidFill>
            <a:miter/>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lstStyle/>
          <a:p>
            <a:r>
              <a:t>Done-DFT </a:t>
            </a:r>
          </a:p>
        </p:txBody>
      </p:sp>
      <p:sp>
        <p:nvSpPr>
          <p:cNvPr id="469" name="The target"/>
          <p:cNvSpPr txBox="1">
            <a:spLocks noGrp="1"/>
          </p:cNvSpPr>
          <p:nvPr>
            <p:ph type="title"/>
          </p:nvPr>
        </p:nvSpPr>
        <p:spPr>
          <a:xfrm>
            <a:off x="2826183" y="318572"/>
            <a:ext cx="8586920" cy="515462"/>
          </a:xfrm>
          <a:prstGeom prst="rect">
            <a:avLst/>
          </a:prstGeom>
        </p:spPr>
        <p:txBody>
          <a:bodyPr/>
          <a:lstStyle>
            <a:lvl1pPr defTabSz="594359">
              <a:defRPr sz="2859"/>
            </a:lvl1pPr>
          </a:lstStyle>
          <a:p>
            <a:r>
              <a:t>The target  </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 name="The HPMQA and Cost Of Quality (COQ)"/>
          <p:cNvSpPr txBox="1">
            <a:spLocks noGrp="1"/>
          </p:cNvSpPr>
          <p:nvPr>
            <p:ph type="title" idx="4294967295"/>
          </p:nvPr>
        </p:nvSpPr>
        <p:spPr>
          <a:xfrm>
            <a:off x="1730461" y="3998823"/>
            <a:ext cx="9144001" cy="1067402"/>
          </a:xfrm>
          <a:prstGeom prst="rect">
            <a:avLst/>
          </a:prstGeom>
          <a:solidFill>
            <a:srgbClr val="FF9300"/>
          </a:solidFill>
          <a:ln w="9525">
            <a:round/>
          </a:ln>
          <a:effectLst>
            <a:outerShdw blurRad="190500" dist="101600" dir="5400000" rotWithShape="0">
              <a:srgbClr val="941751"/>
            </a:outerShdw>
          </a:effectLst>
        </p:spPr>
        <p:txBody>
          <a:bodyPr anchor="b"/>
          <a:lstStyle>
            <a:lvl1pPr algn="ctr" defTabSz="905255">
              <a:defRPr sz="4356" b="1">
                <a:solidFill>
                  <a:schemeClr val="accent5">
                    <a:satOff val="-3547"/>
                    <a:lumOff val="-10352"/>
                  </a:schemeClr>
                </a:solidFill>
                <a:latin typeface="Carlito"/>
                <a:ea typeface="Carlito"/>
                <a:cs typeface="Carlito"/>
                <a:sym typeface="Carlito"/>
              </a:defRPr>
            </a:lvl1pPr>
          </a:lstStyle>
          <a:p>
            <a:r>
              <a:t>The HPMQA and Cost Of Quality (COQ)</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3" name="quality management  principles— which are not customer focus, not leadership, engagement of people, not process approach, not evidence-based decision and so on…"/>
          <p:cNvSpPr txBox="1">
            <a:spLocks noGrp="1"/>
          </p:cNvSpPr>
          <p:nvPr>
            <p:ph type="body" idx="1"/>
          </p:nvPr>
        </p:nvSpPr>
        <p:spPr>
          <a:prstGeom prst="rect">
            <a:avLst/>
          </a:prstGeom>
        </p:spPr>
        <p:txBody>
          <a:bodyPr/>
          <a:lstStyle/>
          <a:p>
            <a:endParaRPr/>
          </a:p>
          <a:p>
            <a:endParaRPr/>
          </a:p>
          <a:p>
            <a:endParaRPr/>
          </a:p>
          <a:p>
            <a:r>
              <a:t> quality management  principles— which are not customer focus, not leadership, engagement of people, not process approach, not evidence-based decision and so on </a:t>
            </a:r>
          </a:p>
          <a:p>
            <a:r>
              <a:t>The updated HPMQS quality principles </a:t>
            </a:r>
          </a:p>
        </p:txBody>
      </p:sp>
      <p:sp>
        <p:nvSpPr>
          <p:cNvPr id="474" name="What are the principles of HPMQA?"/>
          <p:cNvSpPr txBox="1">
            <a:spLocks noGrp="1"/>
          </p:cNvSpPr>
          <p:nvPr>
            <p:ph type="title"/>
          </p:nvPr>
        </p:nvSpPr>
        <p:spPr>
          <a:prstGeom prst="rect">
            <a:avLst/>
          </a:prstGeom>
        </p:spPr>
        <p:txBody>
          <a:bodyPr/>
          <a:lstStyle/>
          <a:p>
            <a:r>
              <a:t>What are the principles of HPMQA?</a:t>
            </a:r>
          </a:p>
        </p:txBody>
      </p:sp>
      <p:sp>
        <p:nvSpPr>
          <p:cNvPr id="475"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12</a:t>
            </a:fld>
            <a:endParaRP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 name="It is the total of the costs incurred by:…"/>
          <p:cNvSpPr txBox="1">
            <a:spLocks noGrp="1"/>
          </p:cNvSpPr>
          <p:nvPr>
            <p:ph type="body" sz="quarter" idx="1"/>
          </p:nvPr>
        </p:nvSpPr>
        <p:spPr>
          <a:xfrm>
            <a:off x="611382" y="1925482"/>
            <a:ext cx="6783777" cy="1589302"/>
          </a:xfrm>
          <a:prstGeom prst="rect">
            <a:avLst/>
          </a:prstGeom>
        </p:spPr>
        <p:txBody>
          <a:bodyPr/>
          <a:lstStyle/>
          <a:p>
            <a:pPr defTabSz="786384">
              <a:spcBef>
                <a:spcPts val="800"/>
              </a:spcBef>
              <a:defRPr sz="1978"/>
            </a:pPr>
            <a:r>
              <a:t>It is the total of the costs incurred by: </a:t>
            </a:r>
          </a:p>
          <a:p>
            <a:pPr defTabSz="786384">
              <a:spcBef>
                <a:spcPts val="800"/>
              </a:spcBef>
              <a:defRPr sz="1978"/>
            </a:pPr>
            <a:r>
              <a:t>1. Investing in   the prevention of nonconformance to requirements. </a:t>
            </a:r>
          </a:p>
          <a:p>
            <a:pPr defTabSz="786384">
              <a:spcBef>
                <a:spcPts val="800"/>
              </a:spcBef>
              <a:defRPr sz="1978"/>
            </a:pPr>
            <a:r>
              <a:t>2. Appraising an element for conformance to requirements.</a:t>
            </a:r>
            <a:br/>
            <a:r>
              <a:t>3. Failing to meet requirements. </a:t>
            </a:r>
          </a:p>
        </p:txBody>
      </p:sp>
      <p:sp>
        <p:nvSpPr>
          <p:cNvPr id="478" name="Why does  HPMQA need to manage the  COQ?"/>
          <p:cNvSpPr txBox="1">
            <a:spLocks noGrp="1"/>
          </p:cNvSpPr>
          <p:nvPr>
            <p:ph type="title"/>
          </p:nvPr>
        </p:nvSpPr>
        <p:spPr>
          <a:xfrm>
            <a:off x="1931522" y="775008"/>
            <a:ext cx="9820604" cy="871285"/>
          </a:xfrm>
          <a:prstGeom prst="rect">
            <a:avLst/>
          </a:prstGeom>
        </p:spPr>
        <p:txBody>
          <a:bodyPr/>
          <a:lstStyle>
            <a:lvl1pPr defTabSz="804672">
              <a:defRPr sz="3872"/>
            </a:lvl1pPr>
          </a:lstStyle>
          <a:p>
            <a:r>
              <a:t> Why does  HPMQA need to manage the  COQ? </a:t>
            </a:r>
          </a:p>
        </p:txBody>
      </p:sp>
      <p:sp>
        <p:nvSpPr>
          <p:cNvPr id="479"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13</a:t>
            </a:fld>
            <a:endParaRPr/>
          </a:p>
        </p:txBody>
      </p:sp>
      <p:pic>
        <p:nvPicPr>
          <p:cNvPr id="480" name="Assuring conformance to customer requirements ,means the product or service does what it is intended to do.…  Assuring conformance to customer requirements ,means the product or service does what it is intended to do. Assuring conformance to external and" descr="Assuring conformance to customer requirements ,means the product or service does what it is intended to do.…  Assuring conformance to customer requirements ,means the product or service does what it is intended to do. Assuring conformance to external and internal standards and  procedures Facilitating traceability , what a product or service costs users if it doesn't do what it is supposed to do."/>
          <p:cNvPicPr>
            <a:picLocks/>
          </p:cNvPicPr>
          <p:nvPr/>
        </p:nvPicPr>
        <p:blipFill>
          <a:blip r:embed="rId2"/>
          <a:stretch>
            <a:fillRect/>
          </a:stretch>
        </p:blipFill>
        <p:spPr>
          <a:xfrm>
            <a:off x="2171077" y="4435973"/>
            <a:ext cx="9341494" cy="1947190"/>
          </a:xfrm>
          <a:prstGeom prst="rect">
            <a:avLst/>
          </a:prstGeom>
          <a:effectLst>
            <a:outerShdw blurRad="190500" dist="101600" dir="5400000" rotWithShape="0">
              <a:schemeClr val="accent5">
                <a:alpha val="49461"/>
              </a:schemeClr>
            </a:outerShdw>
          </a:effectLst>
        </p:spPr>
      </p:pic>
      <p:pic>
        <p:nvPicPr>
          <p:cNvPr id="481" name="To achieve The HPMQA targets  To achieve The HPMQA targets " descr="To achieve The HPMQA targets  To achieve The HPMQA targets "/>
          <p:cNvPicPr>
            <a:picLocks/>
          </p:cNvPicPr>
          <p:nvPr/>
        </p:nvPicPr>
        <p:blipFill>
          <a:blip r:embed="rId3"/>
          <a:stretch>
            <a:fillRect/>
          </a:stretch>
        </p:blipFill>
        <p:spPr>
          <a:xfrm>
            <a:off x="5036035" y="3609062"/>
            <a:ext cx="4749435" cy="796133"/>
          </a:xfrm>
          <a:prstGeom prst="rect">
            <a:avLst/>
          </a:prstGeom>
          <a:effectLst>
            <a:outerShdw blurRad="190500" dist="101600" dir="5400000" rotWithShape="0">
              <a:srgbClr val="941751"/>
            </a:outerShdw>
          </a:effectLst>
        </p:spPr>
      </p:pic>
      <p:sp>
        <p:nvSpPr>
          <p:cNvPr id="482" name="Text"/>
          <p:cNvSpPr txBox="1"/>
          <p:nvPr/>
        </p:nvSpPr>
        <p:spPr>
          <a:xfrm>
            <a:off x="10534386" y="9241099"/>
            <a:ext cx="451729" cy="4348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defRPr sz="2700" b="1">
                <a:solidFill>
                  <a:srgbClr val="941100"/>
                </a:solidFill>
              </a:defRPr>
            </a:lvl1pPr>
          </a:lstStyle>
          <a:p>
            <a:fld id="{86CB4B4D-7CA3-9044-876B-883B54F8677D}" type="slidenum">
              <a:t>13</a:t>
            </a:fld>
            <a:endParaRP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 name="Quality cost is a HPMQA success factor"/>
          <p:cNvSpPr txBox="1">
            <a:spLocks noGrp="1"/>
          </p:cNvSpPr>
          <p:nvPr>
            <p:ph type="title"/>
          </p:nvPr>
        </p:nvSpPr>
        <p:spPr>
          <a:xfrm>
            <a:off x="1903737" y="457805"/>
            <a:ext cx="9820604" cy="871285"/>
          </a:xfrm>
          <a:prstGeom prst="rect">
            <a:avLst/>
          </a:prstGeom>
        </p:spPr>
        <p:txBody>
          <a:bodyPr/>
          <a:lstStyle/>
          <a:p>
            <a:r>
              <a:t> Quality cost is a HPMQA success factor </a:t>
            </a:r>
          </a:p>
        </p:txBody>
      </p:sp>
      <p:sp>
        <p:nvSpPr>
          <p:cNvPr id="485"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14</a:t>
            </a:fld>
            <a:endParaRPr/>
          </a:p>
        </p:txBody>
      </p:sp>
      <p:pic>
        <p:nvPicPr>
          <p:cNvPr id="486" name="Image" descr="Image"/>
          <p:cNvPicPr>
            <a:picLocks noChangeAspect="1"/>
          </p:cNvPicPr>
          <p:nvPr/>
        </p:nvPicPr>
        <p:blipFill>
          <a:blip r:embed="rId2"/>
          <a:srcRect l="1332" t="4985" r="1332" b="2694"/>
          <a:stretch>
            <a:fillRect/>
          </a:stretch>
        </p:blipFill>
        <p:spPr>
          <a:xfrm>
            <a:off x="2837369" y="1721995"/>
            <a:ext cx="8157444" cy="4200739"/>
          </a:xfrm>
          <a:prstGeom prst="rect">
            <a:avLst/>
          </a:prstGeom>
          <a:ln w="12700">
            <a:miter lim="400000"/>
          </a:ln>
        </p:spPr>
      </p:pic>
      <p:sp>
        <p:nvSpPr>
          <p:cNvPr id="487" name="Lecture 7…"/>
          <p:cNvSpPr/>
          <p:nvPr/>
        </p:nvSpPr>
        <p:spPr>
          <a:xfrm>
            <a:off x="251426" y="2805062"/>
            <a:ext cx="3885804" cy="2124473"/>
          </a:xfrm>
          <a:custGeom>
            <a:avLst/>
            <a:gdLst/>
            <a:ahLst/>
            <a:cxnLst>
              <a:cxn ang="0">
                <a:pos x="wd2" y="hd2"/>
              </a:cxn>
              <a:cxn ang="5400000">
                <a:pos x="wd2" y="hd2"/>
              </a:cxn>
              <a:cxn ang="10800000">
                <a:pos x="wd2" y="hd2"/>
              </a:cxn>
              <a:cxn ang="16200000">
                <a:pos x="wd2" y="hd2"/>
              </a:cxn>
            </a:cxnLst>
            <a:rect l="0" t="0" r="r" b="b"/>
            <a:pathLst>
              <a:path w="21600" h="21600" extrusionOk="0">
                <a:moveTo>
                  <a:pt x="607" y="0"/>
                </a:moveTo>
                <a:cubicBezTo>
                  <a:pt x="271" y="0"/>
                  <a:pt x="0" y="496"/>
                  <a:pt x="0" y="1110"/>
                </a:cubicBezTo>
                <a:lnTo>
                  <a:pt x="0" y="20490"/>
                </a:lnTo>
                <a:cubicBezTo>
                  <a:pt x="0" y="21104"/>
                  <a:pt x="271" y="21600"/>
                  <a:pt x="607" y="21600"/>
                </a:cubicBezTo>
                <a:lnTo>
                  <a:pt x="11851" y="21600"/>
                </a:lnTo>
                <a:cubicBezTo>
                  <a:pt x="12187" y="21600"/>
                  <a:pt x="12458" y="21104"/>
                  <a:pt x="12458" y="20490"/>
                </a:cubicBezTo>
                <a:lnTo>
                  <a:pt x="12458" y="13449"/>
                </a:lnTo>
                <a:lnTo>
                  <a:pt x="21600" y="11226"/>
                </a:lnTo>
                <a:lnTo>
                  <a:pt x="12458" y="9006"/>
                </a:lnTo>
                <a:lnTo>
                  <a:pt x="12458" y="1110"/>
                </a:lnTo>
                <a:cubicBezTo>
                  <a:pt x="12458" y="496"/>
                  <a:pt x="12187" y="0"/>
                  <a:pt x="11851" y="0"/>
                </a:cubicBezTo>
                <a:lnTo>
                  <a:pt x="607" y="0"/>
                </a:lnTo>
                <a:close/>
              </a:path>
            </a:pathLst>
          </a:custGeom>
          <a:solidFill>
            <a:srgbClr val="FFFFFF"/>
          </a:solidFill>
          <a:ln w="12700">
            <a:solidFill>
              <a:schemeClr val="accent1"/>
            </a:solidFill>
            <a:miter/>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lstStyle/>
          <a:p>
            <a:pPr>
              <a:defRPr sz="2000"/>
            </a:pPr>
            <a:r>
              <a:t>Lecture 7</a:t>
            </a:r>
          </a:p>
          <a:p>
            <a:pPr>
              <a:defRPr sz="1200"/>
            </a:pPr>
            <a:r>
              <a:rPr sz="1700"/>
              <a:t>These are costs</a:t>
            </a:r>
            <a:r>
              <a:t> resulting from elements not conforming to requirements or customer/user needs. Failure costs are divided into internal and external failure categories. </a:t>
            </a: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 name="-The costs of prevention are the expenses that are related to any activity meant to stop an error or defect from occurring .…"/>
          <p:cNvSpPr txBox="1">
            <a:spLocks noGrp="1"/>
          </p:cNvSpPr>
          <p:nvPr>
            <p:ph type="body" sz="half" idx="1"/>
          </p:nvPr>
        </p:nvSpPr>
        <p:spPr>
          <a:xfrm>
            <a:off x="208026" y="2347327"/>
            <a:ext cx="5695543" cy="3588253"/>
          </a:xfrm>
          <a:prstGeom prst="rect">
            <a:avLst/>
          </a:prstGeom>
        </p:spPr>
        <p:txBody>
          <a:bodyPr/>
          <a:lstStyle/>
          <a:p>
            <a:pPr defTabSz="612648">
              <a:spcBef>
                <a:spcPts val="600"/>
              </a:spcBef>
              <a:defRPr sz="1541"/>
            </a:pPr>
            <a:r>
              <a:t>-The costs of prevention are the expenses that are related to any activity meant to stop an error or defect from occurring .</a:t>
            </a:r>
          </a:p>
          <a:p>
            <a:pPr defTabSz="612648">
              <a:spcBef>
                <a:spcPts val="600"/>
              </a:spcBef>
              <a:defRPr sz="1541"/>
            </a:pPr>
            <a:r>
              <a:t>-Quality review and evaluation processes also create prevention the costs of all activities specifically designed to prevent poor quality in element. </a:t>
            </a:r>
          </a:p>
          <a:p>
            <a:pPr defTabSz="612648">
              <a:spcBef>
                <a:spcPts val="600"/>
              </a:spcBef>
              <a:defRPr sz="1541"/>
            </a:pPr>
            <a:r>
              <a:t>-These costs can be divided into two categories: identify areas where errors can be removed or where quality-related processes can be improved </a:t>
            </a:r>
          </a:p>
          <a:p>
            <a:pPr defTabSz="612648">
              <a:spcBef>
                <a:spcPts val="600"/>
              </a:spcBef>
              <a:defRPr sz="1541" u="sng">
                <a:latin typeface="Bodoni SvtyTwo ITC TT-Bold"/>
                <a:ea typeface="Bodoni SvtyTwo ITC TT-Bold"/>
                <a:cs typeface="Bodoni SvtyTwo ITC TT-Bold"/>
                <a:sym typeface="Bodoni SvtyTwo ITC TT-Bold"/>
              </a:defRPr>
            </a:pPr>
            <a:r>
              <a:t>It is included all the costs of:</a:t>
            </a:r>
          </a:p>
          <a:p>
            <a:pPr defTabSz="612648">
              <a:spcBef>
                <a:spcPts val="600"/>
              </a:spcBef>
              <a:defRPr sz="1541"/>
            </a:pPr>
            <a:r>
              <a:t>-whether those reviews are related to suppliers, products, processes, or people. Customer surveys, the creation of technical manuals, work to create and manage requirements and specifications, and the management of job descriptions can all lead to prevention costs </a:t>
            </a:r>
          </a:p>
          <a:p>
            <a:pPr defTabSz="612648">
              <a:spcBef>
                <a:spcPts val="600"/>
              </a:spcBef>
              <a:defRPr sz="1541"/>
            </a:pPr>
            <a:r>
              <a:t>-.HPMQS (BPP stage- Preparation stage -Selective the fit project )</a:t>
            </a:r>
          </a:p>
        </p:txBody>
      </p:sp>
      <p:sp>
        <p:nvSpPr>
          <p:cNvPr id="490" name="prevention costs…"/>
          <p:cNvSpPr txBox="1">
            <a:spLocks noGrp="1"/>
          </p:cNvSpPr>
          <p:nvPr>
            <p:ph type="title"/>
          </p:nvPr>
        </p:nvSpPr>
        <p:spPr>
          <a:xfrm>
            <a:off x="523466" y="985931"/>
            <a:ext cx="4932232" cy="1220158"/>
          </a:xfrm>
          <a:prstGeom prst="rect">
            <a:avLst/>
          </a:prstGeom>
        </p:spPr>
        <p:txBody>
          <a:bodyPr/>
          <a:lstStyle/>
          <a:p>
            <a:pPr defTabSz="539495">
              <a:defRPr sz="2596"/>
            </a:pPr>
            <a:r>
              <a:t>prevention costs</a:t>
            </a:r>
          </a:p>
          <a:p>
            <a:pPr defTabSz="539495">
              <a:defRPr sz="2596"/>
            </a:pPr>
            <a:r>
              <a:t>“Design quality  approach” </a:t>
            </a:r>
          </a:p>
          <a:p>
            <a:pPr defTabSz="539495">
              <a:defRPr sz="2596"/>
            </a:pPr>
            <a:r>
              <a:t>(prevent poor quality )</a:t>
            </a:r>
          </a:p>
        </p:txBody>
      </p:sp>
      <p:sp>
        <p:nvSpPr>
          <p:cNvPr id="491"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15</a:t>
            </a:fld>
            <a:endParaRPr/>
          </a:p>
        </p:txBody>
      </p:sp>
      <p:pic>
        <p:nvPicPr>
          <p:cNvPr id="492" name="-The  appraisal costs might include expenses related to measuring, evaluating or auditing elements to assure conformance to quality standards (quality-related processes c)and performance requirements (errors) on products, services, or processes,… -The  a" descr="-The  appraisal costs might include expenses related to measuring, evaluating or auditing elements to assure conformance to quality standards (quality-related processes c)and performance requirements (errors) on products, services, or processes,… -The  appraisal costs might include expenses related to measuring, evaluating or auditing elements to assure conformance to quality standards (quality-related processes c)and performance requirements (errors) on products, services, or processes, inspection/test of purchased material; in-process and final inspection/test; product, process or service audits; process of measuring and test equipmentIt is included all the costs of: the costs of field tests. Prototype inspections, consulting expenses, financial reporting and auditing, security checks, safety checks, supplier certifications, employee surveys, and customer feedback are all further examples of areas where appraisal costs might exist. -conducting the 5 integration  levels of the HPMQS validation process ."/>
          <p:cNvPicPr>
            <a:picLocks/>
          </p:cNvPicPr>
          <p:nvPr/>
        </p:nvPicPr>
        <p:blipFill>
          <a:blip r:embed="rId2"/>
          <a:stretch>
            <a:fillRect/>
          </a:stretch>
        </p:blipFill>
        <p:spPr>
          <a:xfrm>
            <a:off x="6040143" y="2196032"/>
            <a:ext cx="6159155" cy="3728416"/>
          </a:xfrm>
          <a:prstGeom prst="rect">
            <a:avLst/>
          </a:prstGeom>
          <a:effectLst>
            <a:outerShdw blurRad="190500" dist="101600" dir="5400000" rotWithShape="0">
              <a:schemeClr val="accent5">
                <a:alpha val="49461"/>
              </a:schemeClr>
            </a:outerShdw>
          </a:effectLst>
        </p:spPr>
      </p:pic>
      <p:pic>
        <p:nvPicPr>
          <p:cNvPr id="493" name="Appraisal costs… Appraisal costs “Building quality approach”" descr="Appraisal costs… Appraisal costs “Building quality approach”"/>
          <p:cNvPicPr>
            <a:picLocks/>
          </p:cNvPicPr>
          <p:nvPr/>
        </p:nvPicPr>
        <p:blipFill>
          <a:blip r:embed="rId3"/>
          <a:stretch>
            <a:fillRect/>
          </a:stretch>
        </p:blipFill>
        <p:spPr>
          <a:xfrm>
            <a:off x="6342575" y="988729"/>
            <a:ext cx="4675499" cy="972885"/>
          </a:xfrm>
          <a:prstGeom prst="rect">
            <a:avLst/>
          </a:prstGeom>
          <a:effectLst>
            <a:outerShdw blurRad="190500" dist="101600" dir="5400000" rotWithShape="0">
              <a:srgbClr val="941751"/>
            </a:outerShdw>
          </a:effectLst>
        </p:spPr>
      </p:pic>
      <p:sp>
        <p:nvSpPr>
          <p:cNvPr id="494" name="Text"/>
          <p:cNvSpPr txBox="1"/>
          <p:nvPr/>
        </p:nvSpPr>
        <p:spPr>
          <a:xfrm>
            <a:off x="17738766" y="6309458"/>
            <a:ext cx="451729" cy="4348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defRPr sz="2700" b="1">
                <a:solidFill>
                  <a:srgbClr val="941100"/>
                </a:solidFill>
              </a:defRPr>
            </a:lvl1pPr>
          </a:lstStyle>
          <a:p>
            <a:fld id="{86CB4B4D-7CA3-9044-876B-883B54F8677D}" type="slidenum">
              <a:t>15</a:t>
            </a:fld>
            <a:endParaRP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 name="Costs that are considered in the definition of prevention costs are those that must be incurred if the current cost of failure and appraisal is to be reduced.…"/>
          <p:cNvSpPr txBox="1">
            <a:spLocks noGrp="1"/>
          </p:cNvSpPr>
          <p:nvPr>
            <p:ph type="body" idx="1"/>
          </p:nvPr>
        </p:nvSpPr>
        <p:spPr>
          <a:prstGeom prst="rect">
            <a:avLst/>
          </a:prstGeom>
        </p:spPr>
        <p:txBody>
          <a:bodyPr/>
          <a:lstStyle/>
          <a:p>
            <a:r>
              <a:t>Costs that are considered in the definition of prevention costs are those that </a:t>
            </a:r>
            <a:r>
              <a:rPr>
                <a:latin typeface="Bodoni SvtyTwo ITC TT-Bold"/>
                <a:ea typeface="Bodoni SvtyTwo ITC TT-Bold"/>
                <a:cs typeface="Bodoni SvtyTwo ITC TT-Bold"/>
                <a:sym typeface="Bodoni SvtyTwo ITC TT-Bold"/>
              </a:rPr>
              <a:t>must</a:t>
            </a:r>
            <a:r>
              <a:t> be incurred if the current cost of failure and appraisal is to be </a:t>
            </a:r>
            <a:r>
              <a:rPr>
                <a:latin typeface="Bodoni SvtyTwo ITC TT-Bold"/>
                <a:ea typeface="Bodoni SvtyTwo ITC TT-Bold"/>
                <a:cs typeface="Bodoni SvtyTwo ITC TT-Bold"/>
                <a:sym typeface="Bodoni SvtyTwo ITC TT-Bold"/>
              </a:rPr>
              <a:t>reduced</a:t>
            </a:r>
            <a:r>
              <a:t>. </a:t>
            </a:r>
          </a:p>
          <a:p>
            <a:r>
              <a:t>These represent an investment in the </a:t>
            </a:r>
            <a:r>
              <a:rPr>
                <a:latin typeface="Bodoni SvtyTwo ITC TT-Bold"/>
                <a:ea typeface="Bodoni SvtyTwo ITC TT-Bold"/>
                <a:cs typeface="Bodoni SvtyTwo ITC TT-Bold"/>
                <a:sym typeface="Bodoni SvtyTwo ITC TT-Bold"/>
              </a:rPr>
              <a:t>“Continuous Improvement”</a:t>
            </a:r>
            <a:r>
              <a:t> initiative and, if effective, should result in a significant </a:t>
            </a:r>
            <a:r>
              <a:rPr u="sng"/>
              <a:t>reduction of the overall costs</a:t>
            </a:r>
            <a:r>
              <a:t>. Obviously, these costs are likely to be small otherwise the failures would not occur and relevant appraisal cost would not be necessary. </a:t>
            </a:r>
          </a:p>
        </p:txBody>
      </p:sp>
      <p:sp>
        <p:nvSpPr>
          <p:cNvPr id="497" name="1-The relationship between them"/>
          <p:cNvSpPr txBox="1">
            <a:spLocks noGrp="1"/>
          </p:cNvSpPr>
          <p:nvPr>
            <p:ph type="title"/>
          </p:nvPr>
        </p:nvSpPr>
        <p:spPr>
          <a:prstGeom prst="rect">
            <a:avLst/>
          </a:prstGeom>
        </p:spPr>
        <p:txBody>
          <a:bodyPr/>
          <a:lstStyle/>
          <a:p>
            <a:r>
              <a:t>1-The relationship between them </a:t>
            </a:r>
          </a:p>
        </p:txBody>
      </p:sp>
      <p:sp>
        <p:nvSpPr>
          <p:cNvPr id="498"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16</a:t>
            </a:fld>
            <a:endParaRP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 name="Costs that are considered in the definition of appraisal costs are those that are related directly to the likelihood of occurrence of error or failure.…"/>
          <p:cNvSpPr txBox="1">
            <a:spLocks noGrp="1"/>
          </p:cNvSpPr>
          <p:nvPr>
            <p:ph type="body" idx="1"/>
          </p:nvPr>
        </p:nvSpPr>
        <p:spPr>
          <a:prstGeom prst="rect">
            <a:avLst/>
          </a:prstGeom>
        </p:spPr>
        <p:txBody>
          <a:bodyPr/>
          <a:lstStyle/>
          <a:p>
            <a:r>
              <a:t>Costs that are considered in the definition of appraisal costs are those that are related directly to the </a:t>
            </a:r>
            <a:r>
              <a:rPr u="sng">
                <a:latin typeface="Bodoni SvtyTwo ITC TT-Bold"/>
                <a:ea typeface="Bodoni SvtyTwo ITC TT-Bold"/>
                <a:cs typeface="Bodoni SvtyTwo ITC TT-Bold"/>
                <a:sym typeface="Bodoni SvtyTwo ITC TT-Bold"/>
              </a:rPr>
              <a:t>likelihood of occurrence of error or failure. </a:t>
            </a:r>
          </a:p>
          <a:p>
            <a:r>
              <a:t>There are those costs that </a:t>
            </a:r>
            <a:r>
              <a:rPr>
                <a:latin typeface="Bodoni SvtyTwo ITC TT-Bold"/>
                <a:ea typeface="Bodoni SvtyTwo ITC TT-Bold"/>
                <a:cs typeface="Bodoni SvtyTwo ITC TT-Bold"/>
                <a:sym typeface="Bodoni SvtyTwo ITC TT-Bold"/>
              </a:rPr>
              <a:t>must</a:t>
            </a:r>
            <a:r>
              <a:t> be incurred </a:t>
            </a:r>
            <a:r>
              <a:rPr u="sng">
                <a:latin typeface="Bodoni SvtyTwo ITC TT-Bold"/>
                <a:ea typeface="Bodoni SvtyTwo ITC TT-Bold"/>
                <a:cs typeface="Bodoni SvtyTwo ITC TT-Bold"/>
                <a:sym typeface="Bodoni SvtyTwo ITC TT-Bold"/>
              </a:rPr>
              <a:t>regardless</a:t>
            </a:r>
            <a:r>
              <a:t> of the likelihood of occurrence of the regarding the identified  risk event, why????????</a:t>
            </a:r>
          </a:p>
          <a:p>
            <a:r>
              <a:t>because the </a:t>
            </a:r>
            <a:r>
              <a:rPr u="sng">
                <a:latin typeface="Bodoni SvtyTwo ITC TT-Bold"/>
                <a:ea typeface="Bodoni SvtyTwo ITC TT-Bold"/>
                <a:cs typeface="Bodoni SvtyTwo ITC TT-Bold"/>
                <a:sym typeface="Bodoni SvtyTwo ITC TT-Bold"/>
              </a:rPr>
              <a:t>consequences</a:t>
            </a:r>
            <a:r>
              <a:t> of such an event are severe and potentially deliverable  threatening. </a:t>
            </a:r>
          </a:p>
          <a:p>
            <a:r>
              <a:t>Such is the case for many of the controls and procedures at power stations. This form costs are not to be considered in this definition of appraisal costs. Because they will always be incurred regardless of the likelihood of occurrence of a threatening risk event. </a:t>
            </a:r>
          </a:p>
        </p:txBody>
      </p:sp>
      <p:sp>
        <p:nvSpPr>
          <p:cNvPr id="501" name="2-The relationship between the apprising  cost and Project risk management plan"/>
          <p:cNvSpPr txBox="1">
            <a:spLocks noGrp="1"/>
          </p:cNvSpPr>
          <p:nvPr>
            <p:ph type="title"/>
          </p:nvPr>
        </p:nvSpPr>
        <p:spPr>
          <a:prstGeom prst="rect">
            <a:avLst/>
          </a:prstGeom>
        </p:spPr>
        <p:txBody>
          <a:bodyPr/>
          <a:lstStyle>
            <a:lvl1pPr defTabSz="539495">
              <a:defRPr sz="2596"/>
            </a:lvl1pPr>
          </a:lstStyle>
          <a:p>
            <a:r>
              <a:t>2-The relationship between the apprising  cost and Project risk management plan </a:t>
            </a:r>
          </a:p>
        </p:txBody>
      </p:sp>
      <p:sp>
        <p:nvSpPr>
          <p:cNvPr id="502"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17</a:t>
            </a:fld>
            <a:endParaRP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4" name="3-The relationship between the COQ and the Customers satisfaction"/>
          <p:cNvSpPr txBox="1">
            <a:spLocks noGrp="1"/>
          </p:cNvSpPr>
          <p:nvPr>
            <p:ph type="title"/>
          </p:nvPr>
        </p:nvSpPr>
        <p:spPr>
          <a:xfrm>
            <a:off x="2066303" y="626148"/>
            <a:ext cx="9820604" cy="871285"/>
          </a:xfrm>
          <a:prstGeom prst="rect">
            <a:avLst/>
          </a:prstGeom>
        </p:spPr>
        <p:txBody>
          <a:bodyPr/>
          <a:lstStyle>
            <a:lvl1pPr defTabSz="557784">
              <a:defRPr sz="2684"/>
            </a:lvl1pPr>
          </a:lstStyle>
          <a:p>
            <a:r>
              <a:t>3-The relationship between the COQ and the Customers satisfaction </a:t>
            </a:r>
          </a:p>
        </p:txBody>
      </p:sp>
      <p:sp>
        <p:nvSpPr>
          <p:cNvPr id="505"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18</a:t>
            </a:fld>
            <a:endParaRPr/>
          </a:p>
        </p:txBody>
      </p:sp>
      <p:pic>
        <p:nvPicPr>
          <p:cNvPr id="506" name="Image" descr="Image"/>
          <p:cNvPicPr>
            <a:picLocks/>
          </p:cNvPicPr>
          <p:nvPr/>
        </p:nvPicPr>
        <p:blipFill>
          <a:blip r:embed="rId2"/>
          <a:stretch>
            <a:fillRect/>
          </a:stretch>
        </p:blipFill>
        <p:spPr>
          <a:xfrm rot="16145173">
            <a:off x="5199683" y="2775348"/>
            <a:ext cx="5645267" cy="2846760"/>
          </a:xfrm>
          <a:prstGeom prst="rect">
            <a:avLst/>
          </a:prstGeom>
          <a:effectLst>
            <a:outerShdw blurRad="190500" dist="304800" dir="5400000" rotWithShape="0">
              <a:srgbClr val="941100">
                <a:alpha val="79558"/>
              </a:srgbClr>
            </a:outerShdw>
          </a:effectLst>
        </p:spPr>
      </p:pic>
      <p:sp>
        <p:nvSpPr>
          <p:cNvPr id="507" name="the Cost of Quality increases as the element moves toward the customers"/>
          <p:cNvSpPr/>
          <p:nvPr/>
        </p:nvSpPr>
        <p:spPr>
          <a:xfrm rot="16148013">
            <a:off x="3164123" y="2900840"/>
            <a:ext cx="5183986" cy="2538143"/>
          </a:xfrm>
          <a:prstGeom prst="rightArrow">
            <a:avLst>
              <a:gd name="adj1" fmla="val 32000"/>
              <a:gd name="adj2" fmla="val 32023"/>
            </a:avLst>
          </a:prstGeom>
          <a:solidFill>
            <a:srgbClr val="FFFFFF"/>
          </a:solidFill>
          <a:ln w="12700">
            <a:solidFill>
              <a:schemeClr val="accent1"/>
            </a:solidFill>
            <a:miter/>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b"/>
          <a:lstStyle>
            <a:lvl1pPr algn="ctr"/>
          </a:lstStyle>
          <a:p>
            <a:r>
              <a:t>the Cost of Quality increases as the element moves toward the customers  </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 name="Questions help teams identify areas where errors can be removed or where quality-related processes can be improved. If you think an activity related to a process might be an unnecessary form of prevention or appraisal, ask:…"/>
          <p:cNvSpPr txBox="1">
            <a:spLocks noGrp="1"/>
          </p:cNvSpPr>
          <p:nvPr>
            <p:ph type="body" idx="1"/>
          </p:nvPr>
        </p:nvSpPr>
        <p:spPr>
          <a:xfrm>
            <a:off x="48485" y="1577691"/>
            <a:ext cx="11810146" cy="4639352"/>
          </a:xfrm>
          <a:prstGeom prst="rect">
            <a:avLst/>
          </a:prstGeom>
        </p:spPr>
        <p:txBody>
          <a:bodyPr/>
          <a:lstStyle/>
          <a:p>
            <a:pPr defTabSz="795527">
              <a:spcBef>
                <a:spcPts val="800"/>
              </a:spcBef>
              <a:defRPr sz="2001"/>
            </a:pPr>
            <a:r>
              <a:t>Questions help teams </a:t>
            </a:r>
            <a:r>
              <a:rPr u="sng">
                <a:latin typeface="Bodoni SvtyTwo ITC TT-Bold"/>
                <a:ea typeface="Bodoni SvtyTwo ITC TT-Bold"/>
                <a:cs typeface="Bodoni SvtyTwo ITC TT-Bold"/>
                <a:sym typeface="Bodoni SvtyTwo ITC TT-Bold"/>
              </a:rPr>
              <a:t>identify areas</a:t>
            </a:r>
            <a:r>
              <a:t> where errors can be </a:t>
            </a:r>
            <a:r>
              <a:rPr>
                <a:solidFill>
                  <a:srgbClr val="941100"/>
                </a:solidFill>
                <a:latin typeface="Bodoni SvtyTwo ITC TT-Bold"/>
                <a:ea typeface="Bodoni SvtyTwo ITC TT-Bold"/>
                <a:cs typeface="Bodoni SvtyTwo ITC TT-Bold"/>
                <a:sym typeface="Bodoni SvtyTwo ITC TT-Bold"/>
              </a:rPr>
              <a:t>removed</a:t>
            </a:r>
            <a:r>
              <a:t> or where</a:t>
            </a:r>
            <a:r>
              <a:rPr u="sng">
                <a:latin typeface="Bodoni SvtyTwo ITC TT-Bold"/>
                <a:ea typeface="Bodoni SvtyTwo ITC TT-Bold"/>
                <a:cs typeface="Bodoni SvtyTwo ITC TT-Bold"/>
                <a:sym typeface="Bodoni SvtyTwo ITC TT-Bold"/>
              </a:rPr>
              <a:t> quality-related processes</a:t>
            </a:r>
            <a:r>
              <a:t> can be </a:t>
            </a:r>
            <a:r>
              <a:rPr>
                <a:solidFill>
                  <a:srgbClr val="4F8F00"/>
                </a:solidFill>
              </a:rPr>
              <a:t>improved</a:t>
            </a:r>
            <a:r>
              <a:t>. If you think an activity related to a process might be an </a:t>
            </a:r>
            <a:r>
              <a:rPr>
                <a:latin typeface="Bodoni SvtyTwo ITC TT-Bold"/>
                <a:ea typeface="Bodoni SvtyTwo ITC TT-Bold"/>
                <a:cs typeface="Bodoni SvtyTwo ITC TT-Bold"/>
                <a:sym typeface="Bodoni SvtyTwo ITC TT-Bold"/>
              </a:rPr>
              <a:t>unnecessary</a:t>
            </a:r>
            <a:r>
              <a:t> form o</a:t>
            </a:r>
            <a:r>
              <a:rPr u="sng"/>
              <a:t>f prevention or appraisal,</a:t>
            </a:r>
            <a:r>
              <a:t> ask: </a:t>
            </a:r>
          </a:p>
          <a:p>
            <a:pPr marL="397763" indent="-198881" defTabSz="795527">
              <a:spcBef>
                <a:spcPts val="800"/>
              </a:spcBef>
              <a:buSzPct val="100000"/>
              <a:buAutoNum type="arabicPeriod"/>
              <a:defRPr sz="2001"/>
            </a:pPr>
            <a:r>
              <a:t>Does the activity itself add any </a:t>
            </a:r>
            <a:r>
              <a:rPr>
                <a:latin typeface="Bodoni SvtyTwo ITC TT-Bold"/>
                <a:ea typeface="Bodoni SvtyTwo ITC TT-Bold"/>
                <a:cs typeface="Bodoni SvtyTwo ITC TT-Bold"/>
                <a:sym typeface="Bodoni SvtyTwo ITC TT-Bold"/>
              </a:rPr>
              <a:t>value</a:t>
            </a:r>
            <a:r>
              <a:t> to the output? </a:t>
            </a:r>
          </a:p>
          <a:p>
            <a:pPr marL="397763" indent="-198881" defTabSz="795527">
              <a:spcBef>
                <a:spcPts val="800"/>
              </a:spcBef>
              <a:buSzPct val="100000"/>
              <a:buAutoNum type="arabicPeriod"/>
              <a:defRPr sz="2001"/>
            </a:pPr>
            <a:r>
              <a:t>Does the activity substantially reduce the </a:t>
            </a:r>
            <a:r>
              <a:rPr>
                <a:latin typeface="Bodoni SvtyTwo ITC TT-Bold"/>
                <a:ea typeface="Bodoni SvtyTwo ITC TT-Bold"/>
                <a:cs typeface="Bodoni SvtyTwo ITC TT-Bold"/>
                <a:sym typeface="Bodoni SvtyTwo ITC TT-Bold"/>
              </a:rPr>
              <a:t>time</a:t>
            </a:r>
            <a:r>
              <a:t> it takes for the process to produce an output? </a:t>
            </a:r>
          </a:p>
          <a:p>
            <a:pPr marL="397763" indent="-198881" defTabSz="795527">
              <a:spcBef>
                <a:spcPts val="800"/>
              </a:spcBef>
              <a:buSzPct val="100000"/>
              <a:buAutoNum type="arabicPeriod"/>
              <a:defRPr sz="2001"/>
            </a:pPr>
            <a:r>
              <a:t>Does the activity substantially increase the </a:t>
            </a:r>
            <a:r>
              <a:rPr>
                <a:latin typeface="Bodoni SvtyTwo ITC TT-Bold"/>
                <a:ea typeface="Bodoni SvtyTwo ITC TT-Bold"/>
                <a:cs typeface="Bodoni SvtyTwo ITC TT-Bold"/>
                <a:sym typeface="Bodoni SvtyTwo ITC TT-Bold"/>
              </a:rPr>
              <a:t>cost</a:t>
            </a:r>
            <a:r>
              <a:t> of the process? </a:t>
            </a:r>
          </a:p>
          <a:p>
            <a:pPr marL="397763" indent="-198881" defTabSz="795527">
              <a:spcBef>
                <a:spcPts val="800"/>
              </a:spcBef>
              <a:buSzPct val="100000"/>
              <a:buAutoNum type="arabicPeriod"/>
              <a:defRPr sz="2001"/>
            </a:pPr>
            <a:r>
              <a:t>If the activity is designed to prevent defects within the </a:t>
            </a:r>
            <a:r>
              <a:rPr>
                <a:latin typeface="Bodoni SvtyTwo ITC TT-Bold"/>
                <a:ea typeface="Bodoni SvtyTwo ITC TT-Bold"/>
                <a:cs typeface="Bodoni SvtyTwo ITC TT-Bold"/>
                <a:sym typeface="Bodoni SvtyTwo ITC TT-Bold"/>
              </a:rPr>
              <a:t>process</a:t>
            </a:r>
            <a:r>
              <a:t>, can the activity be made more </a:t>
            </a:r>
            <a:br/>
            <a:r>
              <a:t>efficient? </a:t>
            </a:r>
          </a:p>
          <a:p>
            <a:pPr marL="397763" indent="-198881" defTabSz="795527">
              <a:spcBef>
                <a:spcPts val="800"/>
              </a:spcBef>
              <a:buSzPct val="100000"/>
              <a:buAutoNum type="arabicPeriod"/>
              <a:defRPr sz="2001"/>
            </a:pPr>
            <a:r>
              <a:t>If the activity is designed to prevent defects, can the </a:t>
            </a:r>
            <a:r>
              <a:rPr>
                <a:latin typeface="Bodoni SvtyTwo ITC TT-Bold"/>
                <a:ea typeface="Bodoni SvtyTwo ITC TT-Bold"/>
                <a:cs typeface="Bodoni SvtyTwo ITC TT-Bold"/>
                <a:sym typeface="Bodoni SvtyTwo ITC TT-Bold"/>
              </a:rPr>
              <a:t>activity</a:t>
            </a:r>
            <a:r>
              <a:t> be made less expensive? </a:t>
            </a:r>
          </a:p>
          <a:p>
            <a:pPr marL="397763" indent="-198881" defTabSz="795527">
              <a:spcBef>
                <a:spcPts val="800"/>
              </a:spcBef>
              <a:buSzPct val="100000"/>
              <a:buAutoNum type="arabicPeriod"/>
              <a:defRPr sz="2001"/>
            </a:pPr>
            <a:r>
              <a:t>If an activity is designed to capture </a:t>
            </a:r>
            <a:r>
              <a:rPr>
                <a:latin typeface="Bodoni SvtyTwo ITC TT-Bold"/>
                <a:ea typeface="Bodoni SvtyTwo ITC TT-Bold"/>
                <a:cs typeface="Bodoni SvtyTwo ITC TT-Bold"/>
                <a:sym typeface="Bodoni SvtyTwo ITC TT-Bold"/>
              </a:rPr>
              <a:t>quality</a:t>
            </a:r>
            <a:r>
              <a:t> data about the process for reporting purposes, are </a:t>
            </a:r>
            <a:br/>
            <a:r>
              <a:t>those reports necessary? </a:t>
            </a:r>
          </a:p>
          <a:p>
            <a:pPr marL="397763" indent="-198881" defTabSz="795527">
              <a:spcBef>
                <a:spcPts val="800"/>
              </a:spcBef>
              <a:buSzPct val="100000"/>
              <a:buAutoNum type="arabicPeriod"/>
              <a:defRPr sz="2001"/>
            </a:pPr>
            <a:r>
              <a:t>If </a:t>
            </a:r>
            <a:r>
              <a:rPr u="sng">
                <a:latin typeface="Bodoni SvtyTwo ITC TT-Bold"/>
                <a:ea typeface="Bodoni SvtyTwo ITC TT-Bold"/>
                <a:cs typeface="Bodoni SvtyTwo ITC TT-Bold"/>
                <a:sym typeface="Bodoni SvtyTwo ITC TT-Bold"/>
              </a:rPr>
              <a:t>quality reports</a:t>
            </a:r>
            <a:r>
              <a:t> are necessary– either because of obligatory requirements -internal deliverables as compliance  indicator   or because the reports provide value in another process – can the reports be automated to reduce associated expense?</a:t>
            </a:r>
          </a:p>
        </p:txBody>
      </p:sp>
      <p:sp>
        <p:nvSpPr>
          <p:cNvPr id="510" name="HPMQA   check list for selecting the right cost of quality"/>
          <p:cNvSpPr txBox="1">
            <a:spLocks noGrp="1"/>
          </p:cNvSpPr>
          <p:nvPr>
            <p:ph type="title"/>
          </p:nvPr>
        </p:nvSpPr>
        <p:spPr>
          <a:xfrm>
            <a:off x="2458693" y="601113"/>
            <a:ext cx="8644195" cy="871285"/>
          </a:xfrm>
          <a:prstGeom prst="rect">
            <a:avLst/>
          </a:prstGeom>
        </p:spPr>
        <p:txBody>
          <a:bodyPr/>
          <a:lstStyle>
            <a:lvl1pPr defTabSz="594359">
              <a:defRPr sz="2859"/>
            </a:lvl1pPr>
          </a:lstStyle>
          <a:p>
            <a:r>
              <a:t>HPMQA   check list for selecting the right cost of quality </a:t>
            </a:r>
          </a:p>
        </p:txBody>
      </p:sp>
      <p:sp>
        <p:nvSpPr>
          <p:cNvPr id="511"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19</a:t>
            </a:fld>
            <a:endParaRP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20</a:t>
            </a:fld>
            <a:endParaRPr/>
          </a:p>
        </p:txBody>
      </p:sp>
      <p:pic>
        <p:nvPicPr>
          <p:cNvPr id="514" name="Performing  standards Assessment    for the  building deliverables processes based on HPMQS  by answering theMost  critical  questions with its related   “ common quality tools”   Performing  standards Assessment    for the  building deliverables process" descr="Performing  standards Assessment    for the  building deliverables processes based on HPMQS  by answering theMost  critical  questions with its related   “ common quality tools”   Performing  standards Assessment    for the  building deliverables processes based on HPMQS  by answering theMost  critical  questions with its related   “ common quality tools”"/>
          <p:cNvPicPr>
            <a:picLocks/>
          </p:cNvPicPr>
          <p:nvPr/>
        </p:nvPicPr>
        <p:blipFill>
          <a:blip r:embed="rId2"/>
          <a:stretch>
            <a:fillRect/>
          </a:stretch>
        </p:blipFill>
        <p:spPr>
          <a:xfrm>
            <a:off x="2738043" y="4075552"/>
            <a:ext cx="6715914" cy="1689546"/>
          </a:xfrm>
          <a:prstGeom prst="rect">
            <a:avLst/>
          </a:prstGeom>
          <a:effectLst>
            <a:outerShdw blurRad="190500" dist="12700" dir="5400000" rotWithShape="0">
              <a:srgbClr val="000000"/>
            </a:outerShdw>
            <a:reflection stA="14324" endPos="40000" dir="5400000" sy="-100000" algn="bl" rotWithShape="0"/>
          </a:effectLst>
        </p:spPr>
      </p:pic>
      <p:sp>
        <p:nvSpPr>
          <p:cNvPr id="515" name="The HPMQA basic measuring/analysing  process"/>
          <p:cNvSpPr txBox="1">
            <a:spLocks noGrp="1"/>
          </p:cNvSpPr>
          <p:nvPr>
            <p:ph type="title" idx="4294967295"/>
          </p:nvPr>
        </p:nvSpPr>
        <p:spPr>
          <a:xfrm>
            <a:off x="3103229" y="2424062"/>
            <a:ext cx="7899082" cy="792172"/>
          </a:xfrm>
          <a:prstGeom prst="rect">
            <a:avLst/>
          </a:prstGeom>
          <a:solidFill>
            <a:srgbClr val="FF9300"/>
          </a:solidFill>
          <a:ln w="9525">
            <a:round/>
          </a:ln>
          <a:effectLst>
            <a:outerShdw blurRad="190500" dist="101600" dir="5400000" rotWithShape="0">
              <a:srgbClr val="941751"/>
            </a:outerShdw>
          </a:effectLst>
        </p:spPr>
        <p:txBody>
          <a:bodyPr/>
          <a:lstStyle>
            <a:lvl1pPr algn="ctr">
              <a:lnSpc>
                <a:spcPct val="100000"/>
              </a:lnSpc>
              <a:defRPr sz="2800">
                <a:solidFill>
                  <a:srgbClr val="2D3956"/>
                </a:solidFill>
                <a:latin typeface="Bodoni SvtyTwo ITC TT-Bold"/>
                <a:ea typeface="Bodoni SvtyTwo ITC TT-Bold"/>
                <a:cs typeface="Bodoni SvtyTwo ITC TT-Bold"/>
                <a:sym typeface="Bodoni SvtyTwo ITC TT-Bold"/>
              </a:defRPr>
            </a:lvl1pPr>
          </a:lstStyle>
          <a:p>
            <a:r>
              <a:t>The HPMQA basic measuring/analysing  process</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21</a:t>
            </a:fld>
            <a:endParaRPr/>
          </a:p>
        </p:txBody>
      </p:sp>
      <p:pic>
        <p:nvPicPr>
          <p:cNvPr id="519" name="Analyzing a process in order to identify factors needing to be changed involves the use of data or ideas.… Analyzing a process in order to identify factors needing to be changed involves the use of data or ideas. Such information needs to be presented in" descr="Analyzing a process in order to identify factors needing to be changed involves the use of data or ideas.… Analyzing a process in order to identify factors needing to be changed involves the use of data or ideas. Such information needs to be presented in a way that allows ease of interpretation. Visual representation of processes and information is one way of accomplishing this, and the tools typically used to reduce process variation. "/>
          <p:cNvPicPr>
            <a:picLocks/>
          </p:cNvPicPr>
          <p:nvPr/>
        </p:nvPicPr>
        <p:blipFill>
          <a:blip r:embed="rId2"/>
          <a:stretch>
            <a:fillRect/>
          </a:stretch>
        </p:blipFill>
        <p:spPr>
          <a:xfrm>
            <a:off x="54911" y="1799652"/>
            <a:ext cx="5460242" cy="3258696"/>
          </a:xfrm>
          <a:prstGeom prst="rect">
            <a:avLst/>
          </a:prstGeom>
          <a:effectLst>
            <a:outerShdw blurRad="190500" dist="101600" dir="5400000" rotWithShape="0">
              <a:schemeClr val="accent5">
                <a:alpha val="49461"/>
              </a:schemeClr>
            </a:outerShdw>
          </a:effectLst>
        </p:spPr>
      </p:pic>
      <p:pic>
        <p:nvPicPr>
          <p:cNvPr id="8" name="Picture 7">
            <a:extLst>
              <a:ext uri="{FF2B5EF4-FFF2-40B4-BE49-F238E27FC236}">
                <a16:creationId xmlns:a16="http://schemas.microsoft.com/office/drawing/2014/main" id="{173258A0-452F-79F4-C3A8-1406EACD03D9}"/>
              </a:ext>
            </a:extLst>
          </p:cNvPr>
          <p:cNvPicPr>
            <a:picLocks noChangeAspect="1"/>
          </p:cNvPicPr>
          <p:nvPr/>
        </p:nvPicPr>
        <p:blipFill>
          <a:blip r:embed="rId3"/>
          <a:stretch>
            <a:fillRect/>
          </a:stretch>
        </p:blipFill>
        <p:spPr>
          <a:xfrm>
            <a:off x="5961993" y="655680"/>
            <a:ext cx="6120486" cy="5261643"/>
          </a:xfrm>
          <a:prstGeom prst="rect">
            <a:avLst/>
          </a:prstGeom>
        </p:spPr>
      </p:pic>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1"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22</a:t>
            </a:fld>
            <a:endParaRPr/>
          </a:p>
        </p:txBody>
      </p:sp>
      <p:pic>
        <p:nvPicPr>
          <p:cNvPr id="522" name="Image" descr="Image"/>
          <p:cNvPicPr>
            <a:picLocks noChangeAspect="1"/>
          </p:cNvPicPr>
          <p:nvPr/>
        </p:nvPicPr>
        <p:blipFill>
          <a:blip r:embed="rId2"/>
          <a:stretch>
            <a:fillRect/>
          </a:stretch>
        </p:blipFill>
        <p:spPr>
          <a:xfrm>
            <a:off x="459963" y="1167349"/>
            <a:ext cx="6678280" cy="3799569"/>
          </a:xfrm>
          <a:prstGeom prst="rect">
            <a:avLst/>
          </a:prstGeom>
          <a:ln w="12700">
            <a:miter lim="400000"/>
          </a:ln>
        </p:spPr>
      </p:pic>
      <p:pic>
        <p:nvPicPr>
          <p:cNvPr id="523" name="Image" descr="Image"/>
          <p:cNvPicPr>
            <a:picLocks noChangeAspect="1"/>
          </p:cNvPicPr>
          <p:nvPr/>
        </p:nvPicPr>
        <p:blipFill>
          <a:blip r:embed="rId3"/>
          <a:srcRect l="6509" t="8902" r="8467"/>
          <a:stretch>
            <a:fillRect/>
          </a:stretch>
        </p:blipFill>
        <p:spPr>
          <a:xfrm>
            <a:off x="4177660" y="3874965"/>
            <a:ext cx="1140909" cy="699690"/>
          </a:xfrm>
          <a:prstGeom prst="rect">
            <a:avLst/>
          </a:prstGeom>
          <a:ln w="12700">
            <a:miter lim="400000"/>
          </a:ln>
        </p:spPr>
      </p:pic>
      <p:pic>
        <p:nvPicPr>
          <p:cNvPr id="524" name="Image" descr="Image"/>
          <p:cNvPicPr>
            <a:picLocks/>
          </p:cNvPicPr>
          <p:nvPr/>
        </p:nvPicPr>
        <p:blipFill>
          <a:blip r:embed="rId4"/>
          <a:stretch>
            <a:fillRect/>
          </a:stretch>
        </p:blipFill>
        <p:spPr>
          <a:xfrm>
            <a:off x="5174539" y="5024258"/>
            <a:ext cx="3313043" cy="1803875"/>
          </a:xfrm>
          <a:prstGeom prst="rect">
            <a:avLst/>
          </a:prstGeom>
          <a:effectLst>
            <a:outerShdw blurRad="190500" dist="304800" dir="5400000" rotWithShape="0">
              <a:srgbClr val="941100">
                <a:alpha val="79558"/>
              </a:srgbClr>
            </a:outerShdw>
          </a:effectLst>
        </p:spPr>
      </p:pic>
      <p:pic>
        <p:nvPicPr>
          <p:cNvPr id="525" name="Image" descr="Image"/>
          <p:cNvPicPr>
            <a:picLocks noChangeAspect="1"/>
          </p:cNvPicPr>
          <p:nvPr/>
        </p:nvPicPr>
        <p:blipFill>
          <a:blip r:embed="rId5"/>
          <a:stretch>
            <a:fillRect/>
          </a:stretch>
        </p:blipFill>
        <p:spPr>
          <a:xfrm>
            <a:off x="6115839" y="3316206"/>
            <a:ext cx="1035784" cy="591662"/>
          </a:xfrm>
          <a:prstGeom prst="rect">
            <a:avLst/>
          </a:prstGeom>
          <a:ln w="12700">
            <a:miter lim="400000"/>
          </a:ln>
        </p:spPr>
      </p:pic>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 name="Clarifying what actually happened is an essential requirement of identifying assignable causes.…"/>
          <p:cNvSpPr txBox="1">
            <a:spLocks noGrp="1"/>
          </p:cNvSpPr>
          <p:nvPr>
            <p:ph type="body" idx="1"/>
          </p:nvPr>
        </p:nvSpPr>
        <p:spPr>
          <a:xfrm>
            <a:off x="674581" y="1620919"/>
            <a:ext cx="10545258" cy="4522241"/>
          </a:xfrm>
          <a:prstGeom prst="rect">
            <a:avLst/>
          </a:prstGeom>
        </p:spPr>
        <p:txBody>
          <a:bodyPr/>
          <a:lstStyle/>
          <a:p>
            <a:pPr defTabSz="896111">
              <a:spcBef>
                <a:spcPts val="900"/>
              </a:spcBef>
              <a:defRPr sz="2254"/>
            </a:pPr>
            <a:r>
              <a:t>Clarifying what actually happened is an essential requirement of identifying </a:t>
            </a:r>
            <a:r>
              <a:rPr u="sng">
                <a:solidFill>
                  <a:srgbClr val="4F8F00"/>
                </a:solidFill>
                <a:latin typeface="Bodoni SvtyTwo ITC TT-Bold"/>
                <a:ea typeface="Bodoni SvtyTwo ITC TT-Bold"/>
                <a:cs typeface="Bodoni SvtyTwo ITC TT-Bold"/>
                <a:sym typeface="Bodoni SvtyTwo ITC TT-Bold"/>
              </a:rPr>
              <a:t>assignable causes.</a:t>
            </a:r>
            <a:r>
              <a:t> </a:t>
            </a:r>
          </a:p>
          <a:p>
            <a:pPr defTabSz="896111">
              <a:spcBef>
                <a:spcPts val="900"/>
              </a:spcBef>
              <a:defRPr sz="2254"/>
            </a:pPr>
            <a:r>
              <a:t>The purpose of this first Reviewing  question is too c</a:t>
            </a:r>
            <a:r>
              <a:rPr u="sng"/>
              <a:t>learly and specifically identify and describe a problem </a:t>
            </a:r>
            <a:r>
              <a:t>detected on to focus a root cause analysis and corrective action efforts as follows :</a:t>
            </a:r>
          </a:p>
          <a:p>
            <a:pPr defTabSz="896111">
              <a:spcBef>
                <a:spcPts val="900"/>
              </a:spcBef>
              <a:defRPr sz="2254"/>
            </a:pPr>
            <a:r>
              <a:t>A problem is </a:t>
            </a:r>
          </a:p>
          <a:p>
            <a:pPr defTabSz="896111">
              <a:spcBef>
                <a:spcPts val="900"/>
              </a:spcBef>
              <a:defRPr sz="2254"/>
            </a:pPr>
            <a:r>
              <a:t>(1) a deviation from a requirement or expectation; ; and/or</a:t>
            </a:r>
          </a:p>
          <a:p>
            <a:pPr defTabSz="896111">
              <a:spcBef>
                <a:spcPts val="900"/>
              </a:spcBef>
              <a:defRPr sz="2254"/>
            </a:pPr>
            <a:r>
              <a:t>(2) when “actual” observation is different from “should” observation; ; and/or</a:t>
            </a:r>
          </a:p>
          <a:p>
            <a:pPr defTabSz="896111">
              <a:spcBef>
                <a:spcPts val="900"/>
              </a:spcBef>
              <a:defRPr sz="2254"/>
            </a:pPr>
            <a:r>
              <a:t>(3) an undesirable event, situation, or performance trend;</a:t>
            </a:r>
          </a:p>
          <a:p>
            <a:pPr defTabSz="896111">
              <a:spcBef>
                <a:spcPts val="900"/>
              </a:spcBef>
              <a:defRPr sz="2254"/>
            </a:pPr>
            <a:r>
              <a:rPr>
                <a:latin typeface="Bodoni SvtyTwo ITC TT-Bold"/>
                <a:ea typeface="Bodoni SvtyTwo ITC TT-Bold"/>
                <a:cs typeface="Bodoni SvtyTwo ITC TT-Bold"/>
                <a:sym typeface="Bodoni SvtyTwo ITC TT-Bold"/>
              </a:rPr>
              <a:t>Once a potential assignable cause has been identified,</a:t>
            </a:r>
            <a:r>
              <a:t> HPMA team must quantify its effects on the “process to be improved” outcomes in order to target the improvement efforts correctly and thereby avoid wasted resources.</a:t>
            </a:r>
          </a:p>
        </p:txBody>
      </p:sp>
      <p:sp>
        <p:nvSpPr>
          <p:cNvPr id="528" name="1. What happened?"/>
          <p:cNvSpPr txBox="1">
            <a:spLocks noGrp="1"/>
          </p:cNvSpPr>
          <p:nvPr>
            <p:ph type="title"/>
          </p:nvPr>
        </p:nvSpPr>
        <p:spPr>
          <a:xfrm>
            <a:off x="1990554" y="720008"/>
            <a:ext cx="9820603" cy="871285"/>
          </a:xfrm>
          <a:prstGeom prst="rect">
            <a:avLst/>
          </a:prstGeom>
        </p:spPr>
        <p:txBody>
          <a:bodyPr/>
          <a:lstStyle/>
          <a:p>
            <a:r>
              <a:t>1. What happened?</a:t>
            </a:r>
          </a:p>
        </p:txBody>
      </p:sp>
      <p:sp>
        <p:nvSpPr>
          <p:cNvPr id="529"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23</a:t>
            </a:fld>
            <a:endParaRP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 name="A flowchart is a map of the sequence of steps and decision points in a process.…"/>
          <p:cNvSpPr txBox="1">
            <a:spLocks noGrp="1"/>
          </p:cNvSpPr>
          <p:nvPr>
            <p:ph type="body" idx="1"/>
          </p:nvPr>
        </p:nvSpPr>
        <p:spPr>
          <a:xfrm>
            <a:off x="114435" y="1574232"/>
            <a:ext cx="8990223" cy="4437815"/>
          </a:xfrm>
          <a:prstGeom prst="rect">
            <a:avLst/>
          </a:prstGeom>
        </p:spPr>
        <p:txBody>
          <a:bodyPr/>
          <a:lstStyle/>
          <a:p>
            <a:r>
              <a:t>A flowchart is a map of the sequence of steps and decision points in a process. </a:t>
            </a:r>
          </a:p>
          <a:p>
            <a:r>
              <a:t>-Flowcharting a process is a good starting point for a team, as it helps the group gain a common understanding of the process flow. </a:t>
            </a:r>
          </a:p>
          <a:p>
            <a:r>
              <a:t>-Each team member typically has a perspective based on his/her own role, but may not have a full understanding of the entire process. </a:t>
            </a:r>
          </a:p>
          <a:p>
            <a:pPr>
              <a:defRPr u="sng">
                <a:latin typeface="Bodoni SvtyTwo ITC TT-Bold"/>
                <a:ea typeface="Bodoni SvtyTwo ITC TT-Bold"/>
                <a:cs typeface="Bodoni SvtyTwo ITC TT-Bold"/>
                <a:sym typeface="Bodoni SvtyTwo ITC TT-Bold"/>
              </a:defRPr>
            </a:pPr>
            <a:r>
              <a:t>A flowchart may be used to: </a:t>
            </a:r>
          </a:p>
          <a:p>
            <a:pPr marL="457200" indent="-228600">
              <a:buSzPct val="100000"/>
              <a:buAutoNum type="arabicPeriod"/>
            </a:pPr>
            <a:r>
              <a:t>Document the as-is condition of a process </a:t>
            </a:r>
          </a:p>
          <a:p>
            <a:pPr marL="457200" indent="-228600">
              <a:buSzPct val="100000"/>
              <a:buAutoNum type="arabicPeriod"/>
            </a:pPr>
            <a:r>
              <a:t>Reflect changes that are to be made to a process </a:t>
            </a:r>
          </a:p>
          <a:p>
            <a:pPr marL="457200" indent="-228600">
              <a:buSzPct val="100000"/>
              <a:buAutoNum type="arabicPeriod"/>
            </a:pPr>
            <a:r>
              <a:t>Design an entirely new process</a:t>
            </a:r>
          </a:p>
        </p:txBody>
      </p:sp>
      <p:sp>
        <p:nvSpPr>
          <p:cNvPr id="532" name="Flowchart"/>
          <p:cNvSpPr txBox="1">
            <a:spLocks noGrp="1"/>
          </p:cNvSpPr>
          <p:nvPr>
            <p:ph type="title"/>
          </p:nvPr>
        </p:nvSpPr>
        <p:spPr>
          <a:xfrm>
            <a:off x="302717" y="1021300"/>
            <a:ext cx="4399129" cy="530071"/>
          </a:xfrm>
          <a:prstGeom prst="rect">
            <a:avLst/>
          </a:prstGeom>
        </p:spPr>
        <p:txBody>
          <a:bodyPr/>
          <a:lstStyle>
            <a:lvl1pPr defTabSz="621791">
              <a:defRPr sz="2992"/>
            </a:lvl1pPr>
          </a:lstStyle>
          <a:p>
            <a:r>
              <a:t>Flowchart </a:t>
            </a:r>
          </a:p>
        </p:txBody>
      </p:sp>
      <p:sp>
        <p:nvSpPr>
          <p:cNvPr id="533"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24</a:t>
            </a:fld>
            <a:endParaRPr/>
          </a:p>
        </p:txBody>
      </p:sp>
      <p:pic>
        <p:nvPicPr>
          <p:cNvPr id="534" name="page348image10121408.png" descr="page348image10121408.png"/>
          <p:cNvPicPr>
            <a:picLocks noChangeAspect="1"/>
          </p:cNvPicPr>
          <p:nvPr/>
        </p:nvPicPr>
        <p:blipFill>
          <a:blip r:embed="rId2"/>
          <a:srcRect l="35174" t="6517" r="31650" b="36382"/>
          <a:stretch>
            <a:fillRect/>
          </a:stretch>
        </p:blipFill>
        <p:spPr>
          <a:xfrm>
            <a:off x="9717155" y="692745"/>
            <a:ext cx="2431110" cy="5575798"/>
          </a:xfrm>
          <a:prstGeom prst="rect">
            <a:avLst/>
          </a:prstGeom>
          <a:ln w="12700">
            <a:miter lim="400000"/>
          </a:ln>
        </p:spPr>
      </p:pic>
      <p:sp>
        <p:nvSpPr>
          <p:cNvPr id="535" name="Text"/>
          <p:cNvSpPr txBox="1"/>
          <p:nvPr/>
        </p:nvSpPr>
        <p:spPr>
          <a:xfrm>
            <a:off x="0" y="0"/>
            <a:ext cx="142240" cy="4470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defTabSz="457200">
              <a:defRPr sz="1200">
                <a:latin typeface="Times Roman"/>
                <a:ea typeface="Times Roman"/>
                <a:cs typeface="Times Roman"/>
                <a:sym typeface="Times Roman"/>
              </a:defRPr>
            </a:lvl1pPr>
          </a:lstStyle>
          <a:p>
            <a:r>
              <a:t> </a:t>
            </a: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 name="-A clear description of the exact location of the event leading to occurrence of assignable causes helps isolate and resolve the problem.…"/>
          <p:cNvSpPr txBox="1">
            <a:spLocks noGrp="1"/>
          </p:cNvSpPr>
          <p:nvPr>
            <p:ph type="body" idx="1"/>
          </p:nvPr>
        </p:nvSpPr>
        <p:spPr>
          <a:prstGeom prst="rect">
            <a:avLst/>
          </a:prstGeom>
        </p:spPr>
        <p:txBody>
          <a:bodyPr/>
          <a:lstStyle/>
          <a:p>
            <a:r>
              <a:t>-A clear description of the exact </a:t>
            </a:r>
            <a:r>
              <a:rPr>
                <a:latin typeface="Bodoni SvtyTwo ITC TT-Bold"/>
                <a:ea typeface="Bodoni SvtyTwo ITC TT-Bold"/>
                <a:cs typeface="Bodoni SvtyTwo ITC TT-Bold"/>
                <a:sym typeface="Bodoni SvtyTwo ITC TT-Bold"/>
              </a:rPr>
              <a:t>location</a:t>
            </a:r>
            <a:r>
              <a:t> of the </a:t>
            </a:r>
            <a:r>
              <a:rPr>
                <a:latin typeface="Bodoni SvtyTwo ITC TT-Bold"/>
                <a:ea typeface="Bodoni SvtyTwo ITC TT-Bold"/>
                <a:cs typeface="Bodoni SvtyTwo ITC TT-Bold"/>
                <a:sym typeface="Bodoni SvtyTwo ITC TT-Bold"/>
              </a:rPr>
              <a:t>event</a:t>
            </a:r>
            <a:r>
              <a:t> leading to occurrence of assignable causes helps isolate and resolve the problem. </a:t>
            </a:r>
          </a:p>
          <a:p>
            <a:r>
              <a:t>-In addition to the location, the team members conducting gathering info.and should determine </a:t>
            </a:r>
            <a:r>
              <a:rPr>
                <a:latin typeface="Bodoni SvtyTwo ITC TT-Bold"/>
                <a:ea typeface="Bodoni SvtyTwo ITC TT-Bold"/>
                <a:cs typeface="Bodoni SvtyTwo ITC TT-Bold"/>
                <a:sym typeface="Bodoni SvtyTwo ITC TT-Bold"/>
              </a:rPr>
              <a:t>if</a:t>
            </a:r>
            <a:r>
              <a:t> the </a:t>
            </a:r>
            <a:r>
              <a:rPr u="sng"/>
              <a:t>event leading</a:t>
            </a:r>
            <a:r>
              <a:t> to occurrence of assignable causes also occurred in locations similar to the one where the current process is executed. </a:t>
            </a:r>
          </a:p>
          <a:p>
            <a:pPr>
              <a:defRPr u="sng">
                <a:latin typeface="Bodoni SvtyTwo ITC TT-Bold"/>
                <a:ea typeface="Bodoni SvtyTwo ITC TT-Bold"/>
                <a:cs typeface="Bodoni SvtyTwo ITC TT-Bold"/>
                <a:sym typeface="Bodoni SvtyTwo ITC TT-Bold"/>
              </a:defRPr>
            </a:pPr>
            <a:r>
              <a:t>Simply  we need to know is the assignable causes uniques or systemic and widespread </a:t>
            </a:r>
          </a:p>
        </p:txBody>
      </p:sp>
      <p:sp>
        <p:nvSpPr>
          <p:cNvPr id="538" name="2. Where did it happen?"/>
          <p:cNvSpPr txBox="1">
            <a:spLocks noGrp="1"/>
          </p:cNvSpPr>
          <p:nvPr>
            <p:ph type="title"/>
          </p:nvPr>
        </p:nvSpPr>
        <p:spPr>
          <a:prstGeom prst="rect">
            <a:avLst/>
          </a:prstGeom>
        </p:spPr>
        <p:txBody>
          <a:bodyPr/>
          <a:lstStyle/>
          <a:p>
            <a:r>
              <a:t>2. Where did it happen?</a:t>
            </a:r>
          </a:p>
        </p:txBody>
      </p:sp>
      <p:sp>
        <p:nvSpPr>
          <p:cNvPr id="539"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25</a:t>
            </a:fld>
            <a:endParaRP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 name="In a C-E diagram, the problem (the effect) is stated in a box at the right side of the chart, and likely causes are listed under major categories that can lead to the effect. (Where)The four M's (manpower, machinery, methods, and materials) are categorie"/>
          <p:cNvSpPr txBox="1">
            <a:spLocks noGrp="1"/>
          </p:cNvSpPr>
          <p:nvPr>
            <p:ph type="body" sz="quarter" idx="1"/>
          </p:nvPr>
        </p:nvSpPr>
        <p:spPr>
          <a:xfrm>
            <a:off x="886353" y="3002439"/>
            <a:ext cx="4755021" cy="2861997"/>
          </a:xfrm>
          <a:prstGeom prst="rect">
            <a:avLst/>
          </a:prstGeom>
        </p:spPr>
        <p:txBody>
          <a:bodyPr/>
          <a:lstStyle/>
          <a:p>
            <a:pPr defTabSz="521208">
              <a:spcBef>
                <a:spcPts val="500"/>
              </a:spcBef>
              <a:defRPr sz="1311"/>
            </a:pPr>
            <a:endParaRPr/>
          </a:p>
          <a:p>
            <a:pPr defTabSz="521208">
              <a:spcBef>
                <a:spcPts val="500"/>
              </a:spcBef>
              <a:defRPr sz="1311"/>
            </a:pPr>
            <a:r>
              <a:t>In a C-E diagram, the </a:t>
            </a:r>
            <a:r>
              <a:rPr>
                <a:latin typeface="Bodoni SvtyTwo ITC TT-Bold"/>
                <a:ea typeface="Bodoni SvtyTwo ITC TT-Bold"/>
                <a:cs typeface="Bodoni SvtyTwo ITC TT-Bold"/>
                <a:sym typeface="Bodoni SvtyTwo ITC TT-Bold"/>
              </a:rPr>
              <a:t>problem</a:t>
            </a:r>
            <a:r>
              <a:t> (the effect) is stated in a box at the right side of the chart, and likely </a:t>
            </a:r>
            <a:r>
              <a:rPr>
                <a:latin typeface="Bodoni SvtyTwo ITC TT-Bold"/>
                <a:ea typeface="Bodoni SvtyTwo ITC TT-Bold"/>
                <a:cs typeface="Bodoni SvtyTwo ITC TT-Bold"/>
                <a:sym typeface="Bodoni SvtyTwo ITC TT-Bold"/>
              </a:rPr>
              <a:t>causes</a:t>
            </a:r>
            <a:r>
              <a:t> are listed under major categories that can lead to the effect. </a:t>
            </a:r>
            <a:r>
              <a:rPr>
                <a:solidFill>
                  <a:srgbClr val="4F8F00"/>
                </a:solidFill>
                <a:latin typeface="Bodoni SvtyTwo ITC TT-Bold"/>
                <a:ea typeface="Bodoni SvtyTwo ITC TT-Bold"/>
                <a:cs typeface="Bodoni SvtyTwo ITC TT-Bold"/>
                <a:sym typeface="Bodoni SvtyTwo ITC TT-Bold"/>
              </a:rPr>
              <a:t>(Where)</a:t>
            </a:r>
            <a:r>
              <a:t>The four M's (manpower, machinery, methods, and materials) are categories of problem sources typically used for manufacturing problems, although other headings such as environment and measurements are sometimes added.</a:t>
            </a:r>
          </a:p>
          <a:p>
            <a:pPr defTabSz="521208">
              <a:spcBef>
                <a:spcPts val="500"/>
              </a:spcBef>
              <a:defRPr sz="1311"/>
            </a:pPr>
            <a:r>
              <a:t>The items for the diagram may be created through a </a:t>
            </a:r>
            <a:r>
              <a:rPr>
                <a:latin typeface="Bodoni SvtyTwo ITC TT-Bold"/>
                <a:ea typeface="Bodoni SvtyTwo ITC TT-Bold"/>
                <a:cs typeface="Bodoni SvtyTwo ITC TT-Bold"/>
                <a:sym typeface="Bodoni SvtyTwo ITC TT-Bold"/>
              </a:rPr>
              <a:t>brainstorming</a:t>
            </a:r>
            <a:r>
              <a:t> session or by a review of the relevant process </a:t>
            </a:r>
            <a:r>
              <a:rPr>
                <a:latin typeface="Bodoni SvtyTwo ITC TT-Bold"/>
                <a:ea typeface="Bodoni SvtyTwo ITC TT-Bold"/>
                <a:cs typeface="Bodoni SvtyTwo ITC TT-Bold"/>
                <a:sym typeface="Bodoni SvtyTwo ITC TT-Bold"/>
              </a:rPr>
              <a:t>flowchart</a:t>
            </a:r>
            <a:r>
              <a:t> to explore what can go wrong at each step.</a:t>
            </a:r>
          </a:p>
          <a:p>
            <a:pPr defTabSz="521208">
              <a:spcBef>
                <a:spcPts val="500"/>
              </a:spcBef>
              <a:defRPr sz="1311"/>
            </a:pPr>
            <a:r>
              <a:t> Once the C-E diagram is completed, the potential causes should be organized and ordered so that internal and external relationships are clear.</a:t>
            </a:r>
          </a:p>
        </p:txBody>
      </p:sp>
      <p:sp>
        <p:nvSpPr>
          <p:cNvPr id="542" name="-Cause-and-Effect Diagram…"/>
          <p:cNvSpPr txBox="1">
            <a:spLocks noGrp="1"/>
          </p:cNvSpPr>
          <p:nvPr>
            <p:ph type="title"/>
          </p:nvPr>
        </p:nvSpPr>
        <p:spPr>
          <a:xfrm>
            <a:off x="2471477" y="351708"/>
            <a:ext cx="7563953" cy="641573"/>
          </a:xfrm>
          <a:prstGeom prst="rect">
            <a:avLst/>
          </a:prstGeom>
        </p:spPr>
        <p:txBody>
          <a:bodyPr/>
          <a:lstStyle>
            <a:lvl1pPr defTabSz="365760">
              <a:defRPr sz="1760"/>
            </a:lvl1pPr>
            <a:lvl2pPr algn="ctr" defTabSz="365760">
              <a:defRPr sz="1760" b="1">
                <a:solidFill>
                  <a:schemeClr val="accent5">
                    <a:satOff val="-3547"/>
                    <a:lumOff val="-10352"/>
                  </a:schemeClr>
                </a:solidFill>
                <a:latin typeface="Carlito"/>
                <a:ea typeface="Carlito"/>
                <a:cs typeface="Carlito"/>
                <a:sym typeface="Carlito"/>
              </a:defRPr>
            </a:lvl2pPr>
          </a:lstStyle>
          <a:p>
            <a:r>
              <a:t>-Cause-and-Effect Diagram </a:t>
            </a:r>
          </a:p>
          <a:p>
            <a:pPr lvl="1"/>
            <a:r>
              <a:t>(Process analysis)</a:t>
            </a:r>
          </a:p>
        </p:txBody>
      </p:sp>
      <p:sp>
        <p:nvSpPr>
          <p:cNvPr id="543"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26</a:t>
            </a:fld>
            <a:endParaRPr/>
          </a:p>
        </p:txBody>
      </p:sp>
      <p:pic>
        <p:nvPicPr>
          <p:cNvPr id="544" name="Image" descr="Image"/>
          <p:cNvPicPr>
            <a:picLocks/>
          </p:cNvPicPr>
          <p:nvPr/>
        </p:nvPicPr>
        <p:blipFill>
          <a:blip r:embed="rId2"/>
          <a:stretch>
            <a:fillRect/>
          </a:stretch>
        </p:blipFill>
        <p:spPr>
          <a:xfrm>
            <a:off x="7928665" y="789875"/>
            <a:ext cx="4317762" cy="3561542"/>
          </a:xfrm>
          <a:prstGeom prst="rect">
            <a:avLst/>
          </a:prstGeom>
          <a:effectLst>
            <a:outerShdw blurRad="190500" dist="304800" dir="5400000" rotWithShape="0">
              <a:srgbClr val="941100">
                <a:alpha val="79558"/>
              </a:srgbClr>
            </a:outerShdw>
          </a:effectLst>
        </p:spPr>
      </p:pic>
      <p:pic>
        <p:nvPicPr>
          <p:cNvPr id="545" name="The cause-and-effect (C-E) diagram (also called an Ishikawa or a fishbone diagram) provides a way of collecting and organizing what may be a long list of potential causes that might contribute to a particular problem. (Organize the what s) The cause-and-" descr="The cause-and-effect (C-E) diagram (also called an Ishikawa or a fishbone diagram) provides a way of collecting and organizing what may be a long list of potential causes that might contribute to a particular problem. (Organize the what s) The cause-and-effect (C-E) diagram (also called an Ishikawa or a fishbone diagram) provides a way of collecting and organizing what may be a long list of potential causes that might contribute to a particular problem. (Organize the what s)  "/>
          <p:cNvPicPr>
            <a:picLocks/>
          </p:cNvPicPr>
          <p:nvPr/>
        </p:nvPicPr>
        <p:blipFill>
          <a:blip r:embed="rId3"/>
          <a:stretch>
            <a:fillRect/>
          </a:stretch>
        </p:blipFill>
        <p:spPr>
          <a:xfrm>
            <a:off x="325219" y="1030168"/>
            <a:ext cx="7374023" cy="1953286"/>
          </a:xfrm>
          <a:prstGeom prst="rect">
            <a:avLst/>
          </a:prstGeom>
          <a:effectLst>
            <a:outerShdw blurRad="190500" dist="101600" dir="5400000" rotWithShape="0">
              <a:schemeClr val="accent5">
                <a:alpha val="49461"/>
              </a:schemeClr>
            </a:outerShdw>
          </a:effectLst>
        </p:spPr>
      </p:pic>
      <p:pic>
        <p:nvPicPr>
          <p:cNvPr id="546" name="Image" descr="Image"/>
          <p:cNvPicPr>
            <a:picLocks/>
          </p:cNvPicPr>
          <p:nvPr/>
        </p:nvPicPr>
        <p:blipFill>
          <a:blip r:embed="rId4"/>
          <a:stretch>
            <a:fillRect/>
          </a:stretch>
        </p:blipFill>
        <p:spPr>
          <a:xfrm>
            <a:off x="6230680" y="3769732"/>
            <a:ext cx="4103609" cy="3340856"/>
          </a:xfrm>
          <a:prstGeom prst="rect">
            <a:avLst/>
          </a:prstGeom>
          <a:effectLst>
            <a:outerShdw blurRad="190500" dist="304800" dir="5400000" rotWithShape="0">
              <a:srgbClr val="941100">
                <a:alpha val="79558"/>
              </a:srgbClr>
            </a:outerShdw>
          </a:effectLst>
        </p:spPr>
      </p:pic>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 name="Isolating the specific time that an event occurred greatly improves the project team’s ability to determine its source.…"/>
          <p:cNvSpPr txBox="1">
            <a:spLocks noGrp="1"/>
          </p:cNvSpPr>
          <p:nvPr>
            <p:ph type="body" idx="1"/>
          </p:nvPr>
        </p:nvSpPr>
        <p:spPr>
          <a:prstGeom prst="rect">
            <a:avLst/>
          </a:prstGeom>
        </p:spPr>
        <p:txBody>
          <a:bodyPr/>
          <a:lstStyle/>
          <a:p>
            <a:pPr defTabSz="758951">
              <a:spcBef>
                <a:spcPts val="800"/>
              </a:spcBef>
              <a:defRPr sz="1909"/>
            </a:pPr>
            <a:r>
              <a:t>Isolating the specific time that an event occurred greatly improves the project team’s ability to determine its source.</a:t>
            </a:r>
          </a:p>
          <a:p>
            <a:pPr defTabSz="758951">
              <a:spcBef>
                <a:spcPts val="800"/>
              </a:spcBef>
              <a:defRPr sz="1909"/>
            </a:pPr>
            <a:r>
              <a:t> </a:t>
            </a:r>
            <a:r>
              <a:rPr>
                <a:latin typeface="Bodoni SvtyTwo ITC TT-Bold"/>
                <a:ea typeface="Bodoni SvtyTwo ITC TT-Bold"/>
                <a:cs typeface="Bodoni SvtyTwo ITC TT-Bold"/>
                <a:sym typeface="Bodoni SvtyTwo ITC TT-Bold"/>
              </a:rPr>
              <a:t>When the actual time frame of an event leading to occurrence of an assignable cause is known, </a:t>
            </a:r>
            <a:r>
              <a:t>it is much easier to quantify the process, operations, and other variables that may have contributed to the event. </a:t>
            </a:r>
          </a:p>
          <a:p>
            <a:pPr defTabSz="758951">
              <a:spcBef>
                <a:spcPts val="800"/>
              </a:spcBef>
              <a:defRPr sz="1909"/>
            </a:pPr>
            <a:r>
              <a:t>This type of investigation, in most cases, will isolate the timing to events such as the following: </a:t>
            </a:r>
          </a:p>
          <a:p>
            <a:pPr defTabSz="758951">
              <a:spcBef>
                <a:spcPts val="800"/>
              </a:spcBef>
              <a:defRPr sz="1909"/>
            </a:pPr>
            <a:r>
              <a:t>1. Production of a specific product.</a:t>
            </a:r>
            <a:br/>
            <a:r>
              <a:t>2. Work schedule of a specific operating team.</a:t>
            </a:r>
            <a:br/>
            <a:r>
              <a:t>3. Changes in human resources and intervention.</a:t>
            </a:r>
            <a:br/>
            <a:r>
              <a:t>4. Changes in methods and procedures used in every step of the process. 5. Changes in management systems and methodologies.</a:t>
            </a:r>
            <a:br/>
            <a:r>
              <a:t>6. Changes in ambient environment. </a:t>
            </a:r>
          </a:p>
        </p:txBody>
      </p:sp>
      <p:sp>
        <p:nvSpPr>
          <p:cNvPr id="549" name="3. When did it happen?"/>
          <p:cNvSpPr txBox="1">
            <a:spLocks noGrp="1"/>
          </p:cNvSpPr>
          <p:nvPr>
            <p:ph type="title"/>
          </p:nvPr>
        </p:nvSpPr>
        <p:spPr>
          <a:prstGeom prst="rect">
            <a:avLst/>
          </a:prstGeom>
        </p:spPr>
        <p:txBody>
          <a:bodyPr/>
          <a:lstStyle/>
          <a:p>
            <a:r>
              <a:t>3. When did it happen?</a:t>
            </a:r>
          </a:p>
        </p:txBody>
      </p:sp>
      <p:sp>
        <p:nvSpPr>
          <p:cNvPr id="550"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27</a:t>
            </a:fld>
            <a:endParaRP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 name="Control charts are a refinement of the original run chart, which does not include control limits. A control chart serves two vital purposes as a data-gathering tool:…"/>
          <p:cNvSpPr txBox="1">
            <a:spLocks noGrp="1"/>
          </p:cNvSpPr>
          <p:nvPr>
            <p:ph type="body" sz="half" idx="1"/>
          </p:nvPr>
        </p:nvSpPr>
        <p:spPr>
          <a:xfrm>
            <a:off x="1068281" y="2454523"/>
            <a:ext cx="5028945" cy="3488410"/>
          </a:xfrm>
          <a:prstGeom prst="rect">
            <a:avLst/>
          </a:prstGeom>
        </p:spPr>
        <p:txBody>
          <a:bodyPr/>
          <a:lstStyle/>
          <a:p>
            <a:pPr defTabSz="530351">
              <a:spcBef>
                <a:spcPts val="500"/>
              </a:spcBef>
              <a:defRPr sz="1333"/>
            </a:pPr>
            <a:r>
              <a:t>Control charts are a refinement of the original run chart, which does not include control limits. A control chart serves two vital purposes as a data-gathering tool: </a:t>
            </a:r>
          </a:p>
          <a:p>
            <a:pPr defTabSz="530351">
              <a:spcBef>
                <a:spcPts val="500"/>
              </a:spcBef>
              <a:defRPr sz="1333"/>
            </a:pPr>
            <a:r>
              <a:t>(1) it shows when a process is being influenced by special causes, creating an out- of-control condition, and </a:t>
            </a:r>
          </a:p>
          <a:p>
            <a:pPr defTabSz="530351">
              <a:spcBef>
                <a:spcPts val="500"/>
              </a:spcBef>
              <a:defRPr sz="1333"/>
            </a:pPr>
            <a:r>
              <a:t>(2) it indicates how a process behaves over time. </a:t>
            </a:r>
          </a:p>
          <a:p>
            <a:pPr defTabSz="530351">
              <a:spcBef>
                <a:spcPts val="500"/>
              </a:spcBef>
              <a:defRPr sz="1333"/>
            </a:pPr>
            <a:r>
              <a:t>Control charts should be examined for nonrandom patterns of data points; such an analysis of patterns can indicate what source of variation is most likely creating the condition (for example, which of the causes in the C-E diagram is most likely influencing the process). </a:t>
            </a:r>
            <a:r>
              <a:rPr>
                <a:latin typeface="Bodoni SvtyTwo ITC TT-Bold"/>
                <a:ea typeface="Bodoni SvtyTwo ITC TT-Bold"/>
                <a:cs typeface="Bodoni SvtyTwo ITC TT-Bold"/>
                <a:sym typeface="Bodoni SvtyTwo ITC TT-Bold"/>
              </a:rPr>
              <a:t>Patterns</a:t>
            </a:r>
            <a:r>
              <a:t> could reflect wildly fluctuating values, sudden process jumps or shifts, a gradual trend, or increased variation. Each of the causes in the C-E diagram is likely to create only a particular type of pattern, making the control chart a valuable diagnostic tool. The pattern might also reveal improvement in a process, indicated by decreased variation. Investigating this change to find the cause may provide deeper learning. </a:t>
            </a:r>
          </a:p>
        </p:txBody>
      </p:sp>
      <p:sp>
        <p:nvSpPr>
          <p:cNvPr id="553" name="-Control Charts"/>
          <p:cNvSpPr txBox="1">
            <a:spLocks noGrp="1"/>
          </p:cNvSpPr>
          <p:nvPr>
            <p:ph type="title"/>
          </p:nvPr>
        </p:nvSpPr>
        <p:spPr>
          <a:xfrm>
            <a:off x="1380953" y="1215308"/>
            <a:ext cx="4052224" cy="871285"/>
          </a:xfrm>
          <a:prstGeom prst="rect">
            <a:avLst/>
          </a:prstGeom>
        </p:spPr>
        <p:txBody>
          <a:bodyPr/>
          <a:lstStyle>
            <a:lvl1pPr defTabSz="539495">
              <a:defRPr sz="2596"/>
            </a:lvl1pPr>
          </a:lstStyle>
          <a:p>
            <a:r>
              <a:t>-Control Charts </a:t>
            </a:r>
          </a:p>
        </p:txBody>
      </p:sp>
      <p:sp>
        <p:nvSpPr>
          <p:cNvPr id="554"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28</a:t>
            </a:fld>
            <a:endParaRPr/>
          </a:p>
        </p:txBody>
      </p:sp>
      <p:pic>
        <p:nvPicPr>
          <p:cNvPr id="555" name="Image" descr="Image"/>
          <p:cNvPicPr>
            <a:picLocks noChangeAspect="1"/>
          </p:cNvPicPr>
          <p:nvPr/>
        </p:nvPicPr>
        <p:blipFill>
          <a:blip r:embed="rId2"/>
          <a:stretch>
            <a:fillRect/>
          </a:stretch>
        </p:blipFill>
        <p:spPr>
          <a:xfrm>
            <a:off x="7119592" y="3045920"/>
            <a:ext cx="4835778" cy="3425620"/>
          </a:xfrm>
          <a:prstGeom prst="rect">
            <a:avLst/>
          </a:prstGeom>
          <a:ln w="12700">
            <a:miter lim="400000"/>
          </a:ln>
        </p:spPr>
      </p:pic>
      <p:pic>
        <p:nvPicPr>
          <p:cNvPr id="556" name="Image" descr="Image"/>
          <p:cNvPicPr>
            <a:picLocks noChangeAspect="1"/>
          </p:cNvPicPr>
          <p:nvPr/>
        </p:nvPicPr>
        <p:blipFill>
          <a:blip r:embed="rId3"/>
          <a:srcRect l="1930" t="22997" r="1930"/>
          <a:stretch>
            <a:fillRect/>
          </a:stretch>
        </p:blipFill>
        <p:spPr>
          <a:xfrm>
            <a:off x="6496406" y="580272"/>
            <a:ext cx="5617306" cy="2530810"/>
          </a:xfrm>
          <a:prstGeom prst="rect">
            <a:avLst/>
          </a:prstGeom>
          <a:ln w="12700">
            <a:miter lim="400000"/>
          </a:ln>
        </p:spPr>
      </p:pic>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 name="The HPMQA team should identify all personnel involved, directly or indirectly, in the event leading to occurrence of assignable causes. Events leading to occurrence of assignable causes often result from human actions or inadequate skills to execute the "/>
          <p:cNvSpPr txBox="1">
            <a:spLocks noGrp="1"/>
          </p:cNvSpPr>
          <p:nvPr>
            <p:ph type="body" idx="1"/>
          </p:nvPr>
        </p:nvSpPr>
        <p:spPr>
          <a:prstGeom prst="rect">
            <a:avLst/>
          </a:prstGeom>
        </p:spPr>
        <p:txBody>
          <a:bodyPr/>
          <a:lstStyle/>
          <a:p>
            <a:r>
              <a:t>The HPMQA team should identify all personnel involved, directly or indirectly, in the event leading to occurrence of assignable causes. </a:t>
            </a:r>
            <a:r>
              <a:rPr>
                <a:latin typeface="Bodoni SvtyTwo ITC TT-Bold"/>
                <a:ea typeface="Bodoni SvtyTwo ITC TT-Bold"/>
                <a:cs typeface="Bodoni SvtyTwo ITC TT-Bold"/>
                <a:sym typeface="Bodoni SvtyTwo ITC TT-Bold"/>
              </a:rPr>
              <a:t>Events leading to occurrence of assignable causes </a:t>
            </a:r>
            <a:r>
              <a:t>often result from human actions or inadequate skills to execute the process. However, the HPMQA team must remember that the purpose of these gathered info. is to identify and quantify assignable causes that are displayed on the process behavior charts, not to place blame. </a:t>
            </a:r>
          </a:p>
          <a:p>
            <a:r>
              <a:t>This approach helps reduce fear of punishment for those directly involved in the occurrence of assignable causes of variations. In addition, it reduces prejudice or preconceived opinions about individuals within the enterprise business. </a:t>
            </a:r>
          </a:p>
        </p:txBody>
      </p:sp>
      <p:sp>
        <p:nvSpPr>
          <p:cNvPr id="559" name="4-. Who was involved?"/>
          <p:cNvSpPr txBox="1">
            <a:spLocks noGrp="1"/>
          </p:cNvSpPr>
          <p:nvPr>
            <p:ph type="title"/>
          </p:nvPr>
        </p:nvSpPr>
        <p:spPr>
          <a:prstGeom prst="rect">
            <a:avLst/>
          </a:prstGeom>
        </p:spPr>
        <p:txBody>
          <a:bodyPr/>
          <a:lstStyle/>
          <a:p>
            <a:r>
              <a:t>4-. Who was involved?</a:t>
            </a:r>
          </a:p>
        </p:txBody>
      </p:sp>
      <p:sp>
        <p:nvSpPr>
          <p:cNvPr id="560"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29</a:t>
            </a:fld>
            <a:endParaRP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2" name="The check sheet (sometimes called a tally sheet) is used for gathering information to analyze. As with most of the tools, it facilitates the use of facts, rather than just opinions, in talking about and solving problems. Check sheets are used to gather d"/>
          <p:cNvSpPr txBox="1">
            <a:spLocks noGrp="1"/>
          </p:cNvSpPr>
          <p:nvPr>
            <p:ph type="body" sz="half" idx="1"/>
          </p:nvPr>
        </p:nvSpPr>
        <p:spPr>
          <a:xfrm>
            <a:off x="293581" y="2048935"/>
            <a:ext cx="7323584" cy="3378436"/>
          </a:xfrm>
          <a:prstGeom prst="rect">
            <a:avLst/>
          </a:prstGeom>
        </p:spPr>
        <p:txBody>
          <a:bodyPr/>
          <a:lstStyle/>
          <a:p>
            <a:pPr defTabSz="777240">
              <a:spcBef>
                <a:spcPts val="800"/>
              </a:spcBef>
              <a:defRPr sz="1955"/>
            </a:pPr>
            <a:r>
              <a:t>The check sheet (sometimes called a tally sheet) is used for gathering information to analyze. As with most of the tools, it facilitates the use of facts, rather than just opinions, in talking about and solving problems. Check sheets are used to gather data on f</a:t>
            </a:r>
            <a:r>
              <a:rPr u="sng">
                <a:latin typeface="Bodoni SvtyTwo ITC TT-Bold"/>
                <a:ea typeface="Bodoni SvtyTwo ITC TT-Bold"/>
                <a:cs typeface="Bodoni SvtyTwo ITC TT-Bold"/>
                <a:sym typeface="Bodoni SvtyTwo ITC TT-Bold"/>
              </a:rPr>
              <a:t>requency of occurrence</a:t>
            </a:r>
            <a:r>
              <a:t>  . </a:t>
            </a:r>
          </a:p>
          <a:p>
            <a:pPr defTabSz="777240">
              <a:spcBef>
                <a:spcPts val="800"/>
              </a:spcBef>
              <a:defRPr sz="1955"/>
            </a:pPr>
            <a:r>
              <a:t>=Data from several check sheets can be organized into a </a:t>
            </a:r>
            <a:r>
              <a:rPr u="sng">
                <a:latin typeface="Bodoni SvtyTwo ITC TT-Bold"/>
                <a:ea typeface="Bodoni SvtyTwo ITC TT-Bold"/>
                <a:cs typeface="Bodoni SvtyTwo ITC TT-Bold"/>
                <a:sym typeface="Bodoni SvtyTwo ITC TT-Bold"/>
              </a:rPr>
              <a:t>Pareto chart </a:t>
            </a:r>
            <a:r>
              <a:t>for final analysis. </a:t>
            </a:r>
          </a:p>
          <a:p>
            <a:pPr defTabSz="777240">
              <a:spcBef>
                <a:spcPts val="800"/>
              </a:spcBef>
              <a:defRPr sz="1955"/>
            </a:pPr>
            <a:r>
              <a:t>(This type of check sheet is sometimes called a measles chart or a defect data check sheet.) </a:t>
            </a:r>
          </a:p>
          <a:p>
            <a:pPr defTabSz="777240">
              <a:spcBef>
                <a:spcPts val="800"/>
              </a:spcBef>
              <a:defRPr sz="1955"/>
            </a:pPr>
            <a:endParaRPr/>
          </a:p>
        </p:txBody>
      </p:sp>
      <p:sp>
        <p:nvSpPr>
          <p:cNvPr id="563" name="-The check sheet"/>
          <p:cNvSpPr txBox="1">
            <a:spLocks noGrp="1"/>
          </p:cNvSpPr>
          <p:nvPr>
            <p:ph type="title"/>
          </p:nvPr>
        </p:nvSpPr>
        <p:spPr>
          <a:xfrm>
            <a:off x="2231854" y="735563"/>
            <a:ext cx="3656193" cy="871285"/>
          </a:xfrm>
          <a:prstGeom prst="rect">
            <a:avLst/>
          </a:prstGeom>
        </p:spPr>
        <p:txBody>
          <a:bodyPr/>
          <a:lstStyle>
            <a:lvl1pPr defTabSz="822959">
              <a:defRPr sz="3959"/>
            </a:lvl1pPr>
          </a:lstStyle>
          <a:p>
            <a:r>
              <a:t>-The check sheet</a:t>
            </a:r>
          </a:p>
        </p:txBody>
      </p:sp>
      <p:sp>
        <p:nvSpPr>
          <p:cNvPr id="564"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30</a:t>
            </a:fld>
            <a:endParaRPr/>
          </a:p>
        </p:txBody>
      </p:sp>
      <p:pic>
        <p:nvPicPr>
          <p:cNvPr id="565" name="Image" descr="Image"/>
          <p:cNvPicPr>
            <a:picLocks noChangeAspect="1"/>
          </p:cNvPicPr>
          <p:nvPr/>
        </p:nvPicPr>
        <p:blipFill>
          <a:blip r:embed="rId2"/>
          <a:stretch>
            <a:fillRect/>
          </a:stretch>
        </p:blipFill>
        <p:spPr>
          <a:xfrm>
            <a:off x="7630679" y="1828800"/>
            <a:ext cx="4599422" cy="2625654"/>
          </a:xfrm>
          <a:prstGeom prst="rect">
            <a:avLst/>
          </a:prstGeom>
          <a:ln w="12700">
            <a:miter lim="400000"/>
          </a:ln>
        </p:spPr>
      </p:pic>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7" name="Occurrence of assignable causes and major deviations from acceptable performance levels in process outcomes do not just happen.…"/>
          <p:cNvSpPr txBox="1">
            <a:spLocks noGrp="1"/>
          </p:cNvSpPr>
          <p:nvPr>
            <p:ph type="body" idx="1"/>
          </p:nvPr>
        </p:nvSpPr>
        <p:spPr>
          <a:prstGeom prst="rect">
            <a:avLst/>
          </a:prstGeom>
        </p:spPr>
        <p:txBody>
          <a:bodyPr/>
          <a:lstStyle/>
          <a:p>
            <a:r>
              <a:t>Occurrence of assignable causes and major deviations from acceptable performance levels in process outcomes do not just happen. </a:t>
            </a:r>
          </a:p>
          <a:p>
            <a:r>
              <a:t>In every case, specific variables, singly or in combination, caused the event leading to occurrence of assignable causes to occur. Therefore, it is essential that </a:t>
            </a:r>
            <a:r>
              <a:rPr>
                <a:latin typeface="Bodoni SvtyTwo ITC TT-Bold"/>
                <a:ea typeface="Bodoni SvtyTwo ITC TT-Bold"/>
                <a:cs typeface="Bodoni SvtyTwo ITC TT-Bold"/>
                <a:sym typeface="Bodoni SvtyTwo ITC TT-Bold"/>
              </a:rPr>
              <a:t>any changes</a:t>
            </a:r>
            <a:r>
              <a:t> in the system that occurred in conjunction with the event be defined. </a:t>
            </a:r>
          </a:p>
          <a:p>
            <a:r>
              <a:rPr>
                <a:latin typeface="Bodoni SvtyTwo ITC TT-Bold"/>
                <a:ea typeface="Bodoni SvtyTwo ITC TT-Bold"/>
                <a:cs typeface="Bodoni SvtyTwo ITC TT-Bold"/>
                <a:sym typeface="Bodoni SvtyTwo ITC TT-Bold"/>
              </a:rPr>
              <a:t>No matter what the event</a:t>
            </a:r>
            <a:r>
              <a:t> is (i.e., equipment failure, environmental release, accident, etc.), the project team must quantify all the variables associated with the event leading to occurrence of assignable causes. </a:t>
            </a:r>
          </a:p>
        </p:txBody>
      </p:sp>
      <p:sp>
        <p:nvSpPr>
          <p:cNvPr id="568" name="5. What changed?"/>
          <p:cNvSpPr txBox="1">
            <a:spLocks noGrp="1"/>
          </p:cNvSpPr>
          <p:nvPr>
            <p:ph type="title"/>
          </p:nvPr>
        </p:nvSpPr>
        <p:spPr>
          <a:prstGeom prst="rect">
            <a:avLst/>
          </a:prstGeom>
        </p:spPr>
        <p:txBody>
          <a:bodyPr/>
          <a:lstStyle/>
          <a:p>
            <a:r>
              <a:t>5. What changed?</a:t>
            </a:r>
          </a:p>
        </p:txBody>
      </p:sp>
      <p:sp>
        <p:nvSpPr>
          <p:cNvPr id="569"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31</a:t>
            </a:fld>
            <a:endParaRP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1" name="Control charts display process performance over time, while histograms display frequency distribution, detecting non-bell-shaped curves and relating process spread to specifications.…"/>
          <p:cNvSpPr txBox="1">
            <a:spLocks noGrp="1"/>
          </p:cNvSpPr>
          <p:nvPr>
            <p:ph type="body" sz="half" idx="1"/>
          </p:nvPr>
        </p:nvSpPr>
        <p:spPr>
          <a:xfrm>
            <a:off x="466497" y="2277012"/>
            <a:ext cx="7202305" cy="3728883"/>
          </a:xfrm>
          <a:prstGeom prst="rect">
            <a:avLst/>
          </a:prstGeom>
        </p:spPr>
        <p:txBody>
          <a:bodyPr/>
          <a:lstStyle/>
          <a:p>
            <a:r>
              <a:t>Control charts display process performance over time, while histograms display frequency distribution, detecting non-bell-shaped curves and relating process spread to specifications. </a:t>
            </a:r>
          </a:p>
          <a:p>
            <a:r>
              <a:t>In the first, the data elements are concentrated toward the center. The histogram approximates what is called the bell curve, or normal curve. This shape is likely to indicate that the data used to create the histogram is normal data, </a:t>
            </a:r>
          </a:p>
        </p:txBody>
      </p:sp>
      <p:sp>
        <p:nvSpPr>
          <p:cNvPr id="572" name="Histograms"/>
          <p:cNvSpPr txBox="1">
            <a:spLocks noGrp="1"/>
          </p:cNvSpPr>
          <p:nvPr>
            <p:ph type="title"/>
          </p:nvPr>
        </p:nvSpPr>
        <p:spPr>
          <a:xfrm>
            <a:off x="1380953" y="1215308"/>
            <a:ext cx="2751941" cy="871285"/>
          </a:xfrm>
          <a:prstGeom prst="rect">
            <a:avLst/>
          </a:prstGeom>
        </p:spPr>
        <p:txBody>
          <a:bodyPr/>
          <a:lstStyle>
            <a:lvl1pPr defTabSz="841247">
              <a:defRPr sz="4048"/>
            </a:lvl1pPr>
          </a:lstStyle>
          <a:p>
            <a:r>
              <a:t>Histograms </a:t>
            </a:r>
            <a:endParaRPr sz="1104" b="0">
              <a:latin typeface="Calibri Light"/>
              <a:ea typeface="Calibri Light"/>
              <a:cs typeface="Calibri Light"/>
              <a:sym typeface="Calibri Light"/>
            </a:endParaRPr>
          </a:p>
        </p:txBody>
      </p:sp>
      <p:sp>
        <p:nvSpPr>
          <p:cNvPr id="573"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32</a:t>
            </a:fld>
            <a:endParaRPr/>
          </a:p>
        </p:txBody>
      </p:sp>
      <p:pic>
        <p:nvPicPr>
          <p:cNvPr id="574" name="Image" descr="Image"/>
          <p:cNvPicPr>
            <a:picLocks noChangeAspect="1"/>
          </p:cNvPicPr>
          <p:nvPr/>
        </p:nvPicPr>
        <p:blipFill>
          <a:blip r:embed="rId2"/>
          <a:stretch>
            <a:fillRect/>
          </a:stretch>
        </p:blipFill>
        <p:spPr>
          <a:xfrm>
            <a:off x="8206806" y="3527350"/>
            <a:ext cx="3954069" cy="2430590"/>
          </a:xfrm>
          <a:prstGeom prst="rect">
            <a:avLst/>
          </a:prstGeom>
          <a:ln w="12700">
            <a:miter lim="400000"/>
          </a:ln>
        </p:spPr>
      </p:pic>
      <p:pic>
        <p:nvPicPr>
          <p:cNvPr id="575" name="Image" descr="Image"/>
          <p:cNvPicPr>
            <a:picLocks noChangeAspect="1"/>
          </p:cNvPicPr>
          <p:nvPr/>
        </p:nvPicPr>
        <p:blipFill>
          <a:blip r:embed="rId3"/>
          <a:stretch>
            <a:fillRect/>
          </a:stretch>
        </p:blipFill>
        <p:spPr>
          <a:xfrm>
            <a:off x="9048608" y="738048"/>
            <a:ext cx="2949712" cy="2332483"/>
          </a:xfrm>
          <a:prstGeom prst="rect">
            <a:avLst/>
          </a:prstGeom>
          <a:ln w="12700">
            <a:miter lim="400000"/>
          </a:ln>
        </p:spPr>
      </p:pic>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7" name="To identify and quantify an assignable cause, the project team must conduct a thorough analysis of the symptoms or perceptions. Symptoms are tangible evidence of a problem, not the cause.…"/>
          <p:cNvSpPr txBox="1">
            <a:spLocks noGrp="1"/>
          </p:cNvSpPr>
          <p:nvPr>
            <p:ph type="body" idx="1"/>
          </p:nvPr>
        </p:nvSpPr>
        <p:spPr>
          <a:xfrm>
            <a:off x="1068281" y="2454523"/>
            <a:ext cx="10233549" cy="3373861"/>
          </a:xfrm>
          <a:prstGeom prst="rect">
            <a:avLst/>
          </a:prstGeom>
        </p:spPr>
        <p:txBody>
          <a:bodyPr/>
          <a:lstStyle/>
          <a:p>
            <a:pPr defTabSz="868680">
              <a:spcBef>
                <a:spcPts val="900"/>
              </a:spcBef>
              <a:defRPr sz="2375"/>
            </a:pPr>
            <a:r>
              <a:t>To identify and quantify an assignable cause, the project team must conduct a thorough analysis of the symptoms or perceptions. </a:t>
            </a:r>
            <a:r>
              <a:rPr>
                <a:latin typeface="Bodoni SvtyTwo ITC TT-Bold"/>
                <a:ea typeface="Bodoni SvtyTwo ITC TT-Bold"/>
                <a:cs typeface="Bodoni SvtyTwo ITC TT-Bold"/>
                <a:sym typeface="Bodoni SvtyTwo ITC TT-Bold"/>
              </a:rPr>
              <a:t>Symptoms</a:t>
            </a:r>
            <a:r>
              <a:t> are tangible evidence of a </a:t>
            </a:r>
            <a:r>
              <a:rPr>
                <a:solidFill>
                  <a:srgbClr val="4F8F00"/>
                </a:solidFill>
              </a:rPr>
              <a:t>problem</a:t>
            </a:r>
            <a:r>
              <a:t>, not the </a:t>
            </a:r>
            <a:r>
              <a:rPr>
                <a:solidFill>
                  <a:srgbClr val="008F00"/>
                </a:solidFill>
              </a:rPr>
              <a:t>cause</a:t>
            </a:r>
            <a:r>
              <a:t>. </a:t>
            </a:r>
          </a:p>
          <a:p>
            <a:pPr defTabSz="868680">
              <a:spcBef>
                <a:spcPts val="900"/>
              </a:spcBef>
              <a:defRPr sz="2375"/>
            </a:pPr>
            <a:r>
              <a:t>1-A clear cause can be assigned based on these symptoms, but identifying and treating the real cause is crucial for</a:t>
            </a:r>
            <a:r>
              <a:rPr u="sng"/>
              <a:t> preventing recurrence.</a:t>
            </a:r>
          </a:p>
          <a:p>
            <a:pPr defTabSz="868680">
              <a:spcBef>
                <a:spcPts val="900"/>
              </a:spcBef>
              <a:defRPr sz="2375"/>
            </a:pPr>
            <a:r>
              <a:rPr u="sng"/>
              <a:t>2-</a:t>
            </a:r>
            <a:r>
              <a:t> The project team should </a:t>
            </a:r>
            <a:r>
              <a:rPr>
                <a:latin typeface="Bodoni SvtyTwo ITC TT-Bold"/>
                <a:ea typeface="Bodoni SvtyTwo ITC TT-Bold"/>
                <a:cs typeface="Bodoni SvtyTwo ITC TT-Bold"/>
                <a:sym typeface="Bodoni SvtyTwo ITC TT-Bold"/>
              </a:rPr>
              <a:t>generate a list of factors contributing to assignable causes, </a:t>
            </a:r>
            <a:r>
              <a:t>including </a:t>
            </a:r>
            <a:r>
              <a:rPr>
                <a:latin typeface="Bodoni SvtyTwo ITC TT-Bold"/>
                <a:ea typeface="Bodoni SvtyTwo ITC TT-Bold"/>
                <a:cs typeface="Bodoni SvtyTwo ITC TT-Bold"/>
                <a:sym typeface="Bodoni SvtyTwo ITC TT-Bold"/>
              </a:rPr>
              <a:t>both</a:t>
            </a:r>
            <a:r>
              <a:t> real and assumed ones. Clear note of all assumptions and proven causes, and a sequence-of-events analysis helps separate fact from fiction during the analysis process.</a:t>
            </a:r>
          </a:p>
        </p:txBody>
      </p:sp>
      <p:sp>
        <p:nvSpPr>
          <p:cNvPr id="578" name="6. Why did it happen?"/>
          <p:cNvSpPr txBox="1">
            <a:spLocks noGrp="1"/>
          </p:cNvSpPr>
          <p:nvPr>
            <p:ph type="title"/>
          </p:nvPr>
        </p:nvSpPr>
        <p:spPr>
          <a:prstGeom prst="rect">
            <a:avLst/>
          </a:prstGeom>
        </p:spPr>
        <p:txBody>
          <a:bodyPr/>
          <a:lstStyle/>
          <a:p>
            <a:r>
              <a:t>6. Why did it happen?</a:t>
            </a:r>
          </a:p>
        </p:txBody>
      </p:sp>
      <p:sp>
        <p:nvSpPr>
          <p:cNvPr id="579"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33</a:t>
            </a:fld>
            <a:endParaRP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1" name="The project team should quantify the impact of the event leading to occurrence of assignable causes before embarking on a full cause-and-effect relationship analysis or a full root cause and failure analysis. Again, not all events, even some that are rep"/>
          <p:cNvSpPr txBox="1">
            <a:spLocks noGrp="1"/>
          </p:cNvSpPr>
          <p:nvPr>
            <p:ph type="body" idx="1"/>
          </p:nvPr>
        </p:nvSpPr>
        <p:spPr>
          <a:prstGeom prst="rect">
            <a:avLst/>
          </a:prstGeom>
        </p:spPr>
        <p:txBody>
          <a:bodyPr/>
          <a:lstStyle/>
          <a:p>
            <a:pPr defTabSz="822959">
              <a:spcBef>
                <a:spcPts val="900"/>
              </a:spcBef>
              <a:defRPr sz="2070"/>
            </a:pPr>
            <a:r>
              <a:t>The project team should quantify the impact of the event leading to occurrence of assignable causes before embarking on a full cause-and-effect relationship analysis or a full root cause and failure analysis. Again, not all events, even some that are repetitive, warrant a full analysis. </a:t>
            </a:r>
          </a:p>
          <a:p>
            <a:pPr defTabSz="822959">
              <a:spcBef>
                <a:spcPts val="900"/>
              </a:spcBef>
              <a:defRPr sz="2070"/>
            </a:pPr>
            <a:r>
              <a:t>This part of the identification and quantification process should be</a:t>
            </a:r>
            <a:r>
              <a:rPr u="sng">
                <a:latin typeface="Bodoni SvtyTwo ITC TT-Bold"/>
                <a:ea typeface="Bodoni SvtyTwo ITC TT-Bold"/>
                <a:cs typeface="Bodoni SvtyTwo ITC TT-Bold"/>
                <a:sym typeface="Bodoni SvtyTwo ITC TT-Bold"/>
              </a:rPr>
              <a:t> as factual as possible</a:t>
            </a:r>
            <a:r>
              <a:t>. Even though all the details are unavailable at this point, the project team should attempt to </a:t>
            </a:r>
            <a:r>
              <a:rPr u="sng"/>
              <a:t>assess the real or potential impact of the event. </a:t>
            </a:r>
          </a:p>
          <a:p>
            <a:pPr defTabSz="822959">
              <a:spcBef>
                <a:spcPts val="900"/>
              </a:spcBef>
              <a:defRPr sz="2070"/>
            </a:pPr>
            <a:r>
              <a:rPr u="sng"/>
              <a:t>Identified assignable causes</a:t>
            </a:r>
            <a:r>
              <a:t> must be quantified so that further </a:t>
            </a:r>
            <a:r>
              <a:rPr>
                <a:latin typeface="Bodoni SvtyTwo ITC TT-Bold"/>
                <a:ea typeface="Bodoni SvtyTwo ITC TT-Bold"/>
                <a:cs typeface="Bodoni SvtyTwo ITC TT-Bold"/>
                <a:sym typeface="Bodoni SvtyTwo ITC TT-Bold"/>
              </a:rPr>
              <a:t>improvements</a:t>
            </a:r>
            <a:r>
              <a:t> focus on the deep assignable causes, and not on the original symptoms of “process to be improved” underperformance. </a:t>
            </a:r>
          </a:p>
        </p:txBody>
      </p:sp>
      <p:sp>
        <p:nvSpPr>
          <p:cNvPr id="582" name="7. What is the impact?"/>
          <p:cNvSpPr txBox="1">
            <a:spLocks noGrp="1"/>
          </p:cNvSpPr>
          <p:nvPr>
            <p:ph type="title"/>
          </p:nvPr>
        </p:nvSpPr>
        <p:spPr>
          <a:prstGeom prst="rect">
            <a:avLst/>
          </a:prstGeom>
        </p:spPr>
        <p:txBody>
          <a:bodyPr/>
          <a:lstStyle/>
          <a:p>
            <a:r>
              <a:t>7. What is the impact?</a:t>
            </a:r>
          </a:p>
        </p:txBody>
      </p:sp>
      <p:sp>
        <p:nvSpPr>
          <p:cNvPr id="583"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34</a:t>
            </a:fld>
            <a:endParaRP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5" name="Pareto chart that indicates how much each work center contributes to quality costs. Pareto analysis could also be used by a supervisor within each of the higher-cost work centers to pinpoint the particular machines that are the primary sources of trouble"/>
          <p:cNvSpPr txBox="1">
            <a:spLocks noGrp="1"/>
          </p:cNvSpPr>
          <p:nvPr>
            <p:ph type="body" sz="half" idx="1"/>
          </p:nvPr>
        </p:nvSpPr>
        <p:spPr>
          <a:xfrm>
            <a:off x="26881" y="2397249"/>
            <a:ext cx="6619755" cy="3627266"/>
          </a:xfrm>
          <a:prstGeom prst="rect">
            <a:avLst/>
          </a:prstGeom>
        </p:spPr>
        <p:txBody>
          <a:bodyPr/>
          <a:lstStyle/>
          <a:p>
            <a:pPr defTabSz="777240">
              <a:spcBef>
                <a:spcPts val="800"/>
              </a:spcBef>
              <a:defRPr sz="1955"/>
            </a:pPr>
            <a:r>
              <a:t>Pareto chart that indicates how much each work center contributes to quality costs. Pareto analysis could also be used by a supervisor within each of the higher-cost work centers to pinpoint the particular machines that are the primary sources of trouble </a:t>
            </a:r>
          </a:p>
          <a:p>
            <a:pPr defTabSz="777240">
              <a:spcBef>
                <a:spcPts val="800"/>
              </a:spcBef>
              <a:defRPr sz="1955"/>
            </a:pPr>
            <a:r>
              <a:rPr u="sng">
                <a:latin typeface="Bodoni SvtyTwo ITC TT-Bold"/>
                <a:ea typeface="Bodoni SvtyTwo ITC TT-Bold"/>
                <a:cs typeface="Bodoni SvtyTwo ITC TT-Bold"/>
                <a:sym typeface="Bodoni SvtyTwo ITC TT-Bold"/>
              </a:rPr>
              <a:t>Pareto Principle, </a:t>
            </a:r>
            <a:r>
              <a:t>or 80/20 rule, which says that 20 percent of the causes lead to 80 percent of the results. Because of this, a Pareto chart is a good starting point for root cause brainstorming – teams can start with the few inputs or attributes accounting for the bulk of the Pareto chart. Just as you can “drill down” using the fishbone diagram, asking deeper and deeper “Why?” questions, you can drill down using a Pareto chart. </a:t>
            </a:r>
          </a:p>
        </p:txBody>
      </p:sp>
      <p:sp>
        <p:nvSpPr>
          <p:cNvPr id="586" name="Pareto Chart(ranked histogram )"/>
          <p:cNvSpPr txBox="1">
            <a:spLocks noGrp="1"/>
          </p:cNvSpPr>
          <p:nvPr>
            <p:ph type="title"/>
          </p:nvPr>
        </p:nvSpPr>
        <p:spPr>
          <a:xfrm>
            <a:off x="1380953" y="1215308"/>
            <a:ext cx="3526412" cy="871285"/>
          </a:xfrm>
          <a:prstGeom prst="rect">
            <a:avLst/>
          </a:prstGeom>
        </p:spPr>
        <p:txBody>
          <a:bodyPr/>
          <a:lstStyle>
            <a:lvl1pPr defTabSz="539495">
              <a:defRPr sz="2596"/>
            </a:lvl1pPr>
          </a:lstStyle>
          <a:p>
            <a:r>
              <a:t>Pareto Chart(ranked histogram ) </a:t>
            </a:r>
          </a:p>
        </p:txBody>
      </p:sp>
      <p:sp>
        <p:nvSpPr>
          <p:cNvPr id="587"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35</a:t>
            </a:fld>
            <a:endParaRPr/>
          </a:p>
        </p:txBody>
      </p:sp>
      <p:pic>
        <p:nvPicPr>
          <p:cNvPr id="588" name="Image" descr="Image"/>
          <p:cNvPicPr>
            <a:picLocks noChangeAspect="1"/>
          </p:cNvPicPr>
          <p:nvPr/>
        </p:nvPicPr>
        <p:blipFill>
          <a:blip r:embed="rId2"/>
          <a:srcRect l="22340" t="8729" r="26013" b="5056"/>
          <a:stretch>
            <a:fillRect/>
          </a:stretch>
        </p:blipFill>
        <p:spPr>
          <a:xfrm>
            <a:off x="7553326" y="903576"/>
            <a:ext cx="4322233" cy="4058545"/>
          </a:xfrm>
          <a:prstGeom prst="rect">
            <a:avLst/>
          </a:prstGeom>
          <a:ln w="12700">
            <a:miter lim="400000"/>
          </a:ln>
        </p:spPr>
      </p:pic>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 name="A scatter diagram shows whether or not there is a correlation between two variables. Correlation does not necessarily mean a direct cause-and-effect relationship, however. If it appears that values for one of the variables can be predicted based on the v"/>
          <p:cNvSpPr txBox="1">
            <a:spLocks noGrp="1"/>
          </p:cNvSpPr>
          <p:nvPr>
            <p:ph type="body" sz="half" idx="1"/>
          </p:nvPr>
        </p:nvSpPr>
        <p:spPr>
          <a:xfrm>
            <a:off x="309485" y="2109333"/>
            <a:ext cx="6216803" cy="3683022"/>
          </a:xfrm>
          <a:prstGeom prst="rect">
            <a:avLst/>
          </a:prstGeom>
        </p:spPr>
        <p:txBody>
          <a:bodyPr/>
          <a:lstStyle/>
          <a:p>
            <a:r>
              <a:t>A scatter diagram shows whether or not there is a correlation between two variables. Correlation does not necessarily mean a direct cause-and-effect relationship, however. If it appears that values for one of the variables can be predicted based on the value of another variable, then there is correlation. </a:t>
            </a:r>
          </a:p>
          <a:p>
            <a:r>
              <a:t>While correlation does not prove causality, the lack of correlation may indicate that no cause-and-effect relationship exists. </a:t>
            </a:r>
          </a:p>
        </p:txBody>
      </p:sp>
      <p:sp>
        <p:nvSpPr>
          <p:cNvPr id="591" name="Scatter Diagram"/>
          <p:cNvSpPr txBox="1">
            <a:spLocks noGrp="1"/>
          </p:cNvSpPr>
          <p:nvPr>
            <p:ph type="title"/>
          </p:nvPr>
        </p:nvSpPr>
        <p:spPr>
          <a:xfrm>
            <a:off x="310847" y="1167213"/>
            <a:ext cx="3723973" cy="759753"/>
          </a:xfrm>
          <a:prstGeom prst="rect">
            <a:avLst/>
          </a:prstGeom>
        </p:spPr>
        <p:txBody>
          <a:bodyPr/>
          <a:lstStyle>
            <a:lvl1pPr defTabSz="877823">
              <a:defRPr sz="4224"/>
            </a:lvl1pPr>
          </a:lstStyle>
          <a:p>
            <a:r>
              <a:t>Scatter Diagram </a:t>
            </a:r>
          </a:p>
        </p:txBody>
      </p:sp>
      <p:sp>
        <p:nvSpPr>
          <p:cNvPr id="592"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36</a:t>
            </a:fld>
            <a:endParaRPr/>
          </a:p>
        </p:txBody>
      </p:sp>
      <p:pic>
        <p:nvPicPr>
          <p:cNvPr id="593" name="Image" descr="Image"/>
          <p:cNvPicPr>
            <a:picLocks noChangeAspect="1"/>
          </p:cNvPicPr>
          <p:nvPr/>
        </p:nvPicPr>
        <p:blipFill>
          <a:blip r:embed="rId2"/>
          <a:srcRect l="22979" t="10668" r="6480"/>
          <a:stretch>
            <a:fillRect/>
          </a:stretch>
        </p:blipFill>
        <p:spPr>
          <a:xfrm>
            <a:off x="6739016" y="1843682"/>
            <a:ext cx="4206397" cy="3170810"/>
          </a:xfrm>
          <a:prstGeom prst="rect">
            <a:avLst/>
          </a:prstGeom>
          <a:ln w="12700">
            <a:miter lim="400000"/>
          </a:ln>
        </p:spPr>
      </p:pic>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 name="II-Documentation verified  root cause by using  root cause verification matrix"/>
          <p:cNvSpPr txBox="1">
            <a:spLocks noGrp="1"/>
          </p:cNvSpPr>
          <p:nvPr>
            <p:ph type="title"/>
          </p:nvPr>
        </p:nvSpPr>
        <p:spPr>
          <a:xfrm>
            <a:off x="1371983" y="831937"/>
            <a:ext cx="9820604" cy="871285"/>
          </a:xfrm>
          <a:prstGeom prst="rect">
            <a:avLst/>
          </a:prstGeom>
        </p:spPr>
        <p:txBody>
          <a:bodyPr/>
          <a:lstStyle/>
          <a:p>
            <a:pPr defTabSz="493776">
              <a:defRPr sz="2376"/>
            </a:pPr>
            <a:r>
              <a:t>II-Documentation verified  root cause by using  root cause </a:t>
            </a:r>
            <a:r>
              <a:rPr b="0" u="sng">
                <a:latin typeface="Calibri Light"/>
                <a:ea typeface="Calibri Light"/>
                <a:cs typeface="Calibri Light"/>
                <a:sym typeface="Calibri Light"/>
              </a:rPr>
              <a:t>verification</a:t>
            </a:r>
            <a:r>
              <a:t> matrix </a:t>
            </a:r>
            <a:endParaRPr sz="648"/>
          </a:p>
        </p:txBody>
      </p:sp>
      <p:sp>
        <p:nvSpPr>
          <p:cNvPr id="596"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37</a:t>
            </a:fld>
            <a:endParaRPr/>
          </a:p>
        </p:txBody>
      </p:sp>
      <p:pic>
        <p:nvPicPr>
          <p:cNvPr id="597" name="Image" descr="Image"/>
          <p:cNvPicPr>
            <a:picLocks noChangeAspect="1"/>
          </p:cNvPicPr>
          <p:nvPr/>
        </p:nvPicPr>
        <p:blipFill>
          <a:blip r:embed="rId2"/>
          <a:stretch>
            <a:fillRect/>
          </a:stretch>
        </p:blipFill>
        <p:spPr>
          <a:xfrm>
            <a:off x="2697135" y="5006202"/>
            <a:ext cx="6086590" cy="1742726"/>
          </a:xfrm>
          <a:prstGeom prst="rect">
            <a:avLst/>
          </a:prstGeom>
          <a:ln w="12700">
            <a:miter lim="400000"/>
          </a:ln>
        </p:spPr>
      </p:pic>
      <p:sp>
        <p:nvSpPr>
          <p:cNvPr id="598" name="II-Documentation regarding root cause verification is usually completed on a matrix that includes the problem, possible root causes, the verification method, why the verification method was chosen, results of the verification."/>
          <p:cNvSpPr txBox="1">
            <a:spLocks noGrp="1"/>
          </p:cNvSpPr>
          <p:nvPr>
            <p:ph type="body" sz="quarter" idx="1"/>
          </p:nvPr>
        </p:nvSpPr>
        <p:spPr>
          <a:xfrm>
            <a:off x="879900" y="1878518"/>
            <a:ext cx="3352100" cy="2990489"/>
          </a:xfrm>
          <a:prstGeom prst="rect">
            <a:avLst/>
          </a:prstGeom>
        </p:spPr>
        <p:txBody>
          <a:bodyPr/>
          <a:lstStyle>
            <a:lvl1pPr defTabSz="859536">
              <a:spcBef>
                <a:spcPts val="900"/>
              </a:spcBef>
              <a:defRPr sz="2162"/>
            </a:lvl1pPr>
          </a:lstStyle>
          <a:p>
            <a:r>
              <a:t>II-Documentation regarding root cause verification is usually completed on a matrix that includes the problem, possible root causes, the verification method, why the verification method was chosen, results of the verification.</a:t>
            </a:r>
          </a:p>
        </p:txBody>
      </p:sp>
      <p:pic>
        <p:nvPicPr>
          <p:cNvPr id="599" name="Rectangle Image Rectangle" descr="Rectangle Image Rectangle"/>
          <p:cNvPicPr>
            <a:picLocks/>
          </p:cNvPicPr>
          <p:nvPr/>
        </p:nvPicPr>
        <p:blipFill>
          <a:blip r:embed="rId3"/>
          <a:stretch>
            <a:fillRect/>
          </a:stretch>
        </p:blipFill>
        <p:spPr>
          <a:xfrm>
            <a:off x="6196996" y="1815018"/>
            <a:ext cx="5021357" cy="2607520"/>
          </a:xfrm>
          <a:prstGeom prst="rect">
            <a:avLst/>
          </a:prstGeom>
          <a:effectLst>
            <a:outerShdw blurRad="190500" dist="101600" dir="5400000" rotWithShape="0">
              <a:schemeClr val="accent5">
                <a:alpha val="49461"/>
              </a:schemeClr>
            </a:outerShdw>
          </a:effectLst>
        </p:spPr>
      </p:pic>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1" name="The  HPMQA shall immediately verbally report to the Project Manager the discovery of problems, new risks, or previously known risks that have increased in risk probability or potential impact, which pose a risk of failure or danger to the success of the "/>
          <p:cNvSpPr txBox="1">
            <a:spLocks noGrp="1"/>
          </p:cNvSpPr>
          <p:nvPr>
            <p:ph type="body" idx="1"/>
          </p:nvPr>
        </p:nvSpPr>
        <p:spPr>
          <a:prstGeom prst="rect">
            <a:avLst/>
          </a:prstGeom>
        </p:spPr>
        <p:txBody>
          <a:bodyPr/>
          <a:lstStyle/>
          <a:p>
            <a:pPr defTabSz="822959">
              <a:spcBef>
                <a:spcPts val="900"/>
              </a:spcBef>
              <a:defRPr sz="2070"/>
            </a:pPr>
            <a:r>
              <a:t>The  HPMQA shall immediately verbally report to the Project Manager the discovery of problems, new risks, or previously known risks that have increased in risk probability or potential impact, which pose a risk of failure or danger to the success of the project.  </a:t>
            </a:r>
          </a:p>
          <a:p>
            <a:pPr defTabSz="822959">
              <a:spcBef>
                <a:spcPts val="900"/>
              </a:spcBef>
              <a:defRPr sz="2070"/>
            </a:pPr>
            <a:r>
              <a:t>2- and then  shall develop and submit a written On-Going Risk Notification Report within two business days for an example </a:t>
            </a:r>
          </a:p>
          <a:p>
            <a:pPr defTabSz="822959">
              <a:spcBef>
                <a:spcPts val="900"/>
              </a:spcBef>
              <a:defRPr sz="2070"/>
            </a:pPr>
            <a:r>
              <a:rPr u="sng">
                <a:latin typeface="Bodoni SvtyTwo ITC TT-Bold"/>
                <a:ea typeface="Bodoni SvtyTwo ITC TT-Bold"/>
                <a:cs typeface="Bodoni SvtyTwo ITC TT-Bold"/>
                <a:sym typeface="Bodoni SvtyTwo ITC TT-Bold"/>
              </a:rPr>
              <a:t>3-The on-going risk notification</a:t>
            </a:r>
            <a:r>
              <a:t> will follow the same requirements as defined for the initial risk assessment with an emphasis on managing risks that occur and change during the executing  and implementation process. </a:t>
            </a:r>
          </a:p>
          <a:p>
            <a:pPr defTabSz="822959">
              <a:spcBef>
                <a:spcPts val="900"/>
              </a:spcBef>
              <a:defRPr sz="2070"/>
            </a:pPr>
            <a:r>
              <a:t> </a:t>
            </a:r>
            <a:r>
              <a:rPr>
                <a:solidFill>
                  <a:srgbClr val="941100"/>
                </a:solidFill>
              </a:rPr>
              <a:t>On-going risk assessment </a:t>
            </a:r>
            <a:r>
              <a:t>will be conducted while conducting the quality assurance and quality control tasks.  </a:t>
            </a:r>
          </a:p>
        </p:txBody>
      </p:sp>
      <p:sp>
        <p:nvSpPr>
          <p:cNvPr id="602" name="III-On-Going Risk Notification"/>
          <p:cNvSpPr txBox="1">
            <a:spLocks noGrp="1"/>
          </p:cNvSpPr>
          <p:nvPr>
            <p:ph type="title"/>
          </p:nvPr>
        </p:nvSpPr>
        <p:spPr>
          <a:prstGeom prst="rect">
            <a:avLst/>
          </a:prstGeom>
        </p:spPr>
        <p:txBody>
          <a:bodyPr/>
          <a:lstStyle/>
          <a:p>
            <a:r>
              <a:t>III-On-Going Risk Notification</a:t>
            </a:r>
          </a:p>
        </p:txBody>
      </p:sp>
      <p:sp>
        <p:nvSpPr>
          <p:cNvPr id="603"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38</a:t>
            </a:fld>
            <a:endParaRP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5" name="If a first investigation finds assignable causes nonrecurring, the questing process may be discontinued. However, a thorough review of historical records is necessary to determine if the event is truly nonrecurring.…"/>
          <p:cNvSpPr txBox="1">
            <a:spLocks noGrp="1"/>
          </p:cNvSpPr>
          <p:nvPr>
            <p:ph type="body" idx="1"/>
          </p:nvPr>
        </p:nvSpPr>
        <p:spPr>
          <a:prstGeom prst="rect">
            <a:avLst/>
          </a:prstGeom>
        </p:spPr>
        <p:txBody>
          <a:bodyPr/>
          <a:lstStyle/>
          <a:p>
            <a:r>
              <a:t>If a first investigation finds assignable causes nonrecurring, the questing process may be discontinued. However, a thorough review of historical records is necessary to determine if the event is truly nonrecurring. </a:t>
            </a:r>
          </a:p>
          <a:p>
            <a:endParaRPr/>
          </a:p>
          <a:p>
            <a:r>
              <a:t>All reported events should be recorded and maintained for future reference. A full investigation should be conducted on events with a history of periodic recurrence or a high probability of recurrence,</a:t>
            </a:r>
          </a:p>
        </p:txBody>
      </p:sp>
      <p:sp>
        <p:nvSpPr>
          <p:cNvPr id="606" name="8. Will it happen again?…"/>
          <p:cNvSpPr txBox="1">
            <a:spLocks noGrp="1"/>
          </p:cNvSpPr>
          <p:nvPr>
            <p:ph type="title"/>
          </p:nvPr>
        </p:nvSpPr>
        <p:spPr>
          <a:prstGeom prst="rect">
            <a:avLst/>
          </a:prstGeom>
        </p:spPr>
        <p:txBody>
          <a:bodyPr/>
          <a:lstStyle/>
          <a:p>
            <a:pPr defTabSz="539495">
              <a:defRPr sz="2596"/>
            </a:pPr>
            <a:r>
              <a:t>8. Will it happen again?</a:t>
            </a:r>
          </a:p>
          <a:p>
            <a:pPr defTabSz="539495">
              <a:defRPr sz="2596"/>
            </a:pPr>
            <a:r>
              <a:t>In case of nonrecurring  assignable causes</a:t>
            </a:r>
          </a:p>
        </p:txBody>
      </p:sp>
      <p:sp>
        <p:nvSpPr>
          <p:cNvPr id="607"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39</a:t>
            </a:fld>
            <a:endParaRPr/>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9" name="Although this is the next logical question to ask, it generally cannot be answered until the entire root cause analysis of assignable causes is completed.…"/>
          <p:cNvSpPr txBox="1">
            <a:spLocks noGrp="1"/>
          </p:cNvSpPr>
          <p:nvPr>
            <p:ph type="body" sz="half" idx="1"/>
          </p:nvPr>
        </p:nvSpPr>
        <p:spPr>
          <a:xfrm>
            <a:off x="431027" y="1721079"/>
            <a:ext cx="11572073" cy="2676988"/>
          </a:xfrm>
          <a:prstGeom prst="rect">
            <a:avLst/>
          </a:prstGeom>
        </p:spPr>
        <p:txBody>
          <a:bodyPr/>
          <a:lstStyle/>
          <a:p>
            <a:pPr defTabSz="813816">
              <a:spcBef>
                <a:spcPts val="800"/>
              </a:spcBef>
              <a:defRPr sz="2046"/>
            </a:pPr>
            <a:r>
              <a:t>Although this is the next logical question to ask, it generally cannot be answered until the entire root cause analysis of assignable causes is completed. </a:t>
            </a:r>
          </a:p>
          <a:p>
            <a:pPr defTabSz="813816">
              <a:spcBef>
                <a:spcPts val="800"/>
              </a:spcBef>
              <a:defRPr sz="2046"/>
            </a:pPr>
            <a:r>
              <a:t>1</a:t>
            </a:r>
            <a:r>
              <a:rPr>
                <a:latin typeface="Bodoni SvtyTwo ITC TT-Bold"/>
                <a:ea typeface="Bodoni SvtyTwo ITC TT-Bold"/>
                <a:cs typeface="Bodoni SvtyTwo ITC TT-Bold"/>
                <a:sym typeface="Bodoni SvtyTwo ITC TT-Bold"/>
              </a:rPr>
              <a:t>- list of possible actions</a:t>
            </a:r>
            <a:r>
              <a:t> that  should be developed. </a:t>
            </a:r>
          </a:p>
          <a:p>
            <a:pPr defTabSz="813816">
              <a:spcBef>
                <a:spcPts val="800"/>
              </a:spcBef>
              <a:defRPr sz="2046"/>
            </a:pPr>
            <a:r>
              <a:t>2</a:t>
            </a:r>
            <a:r>
              <a:rPr>
                <a:latin typeface="Bodoni SvtyTwo ITC TT-Bold"/>
                <a:ea typeface="Bodoni SvtyTwo ITC TT-Bold"/>
                <a:cs typeface="Bodoni SvtyTwo ITC TT-Bold"/>
                <a:sym typeface="Bodoni SvtyTwo ITC TT-Bold"/>
              </a:rPr>
              <a:t>-</a:t>
            </a:r>
            <a:r>
              <a:t>each should be evaluated as to its potential for success, cost and timing to implement, and other important criteria </a:t>
            </a:r>
          </a:p>
          <a:p>
            <a:pPr defTabSz="813816">
              <a:spcBef>
                <a:spcPts val="800"/>
              </a:spcBef>
              <a:defRPr sz="2046"/>
            </a:pPr>
            <a:r>
              <a:t>3-A Simple processes such as ranking or multi-voting, or more scientific analysis using a matrix, are likely to be used in the selection process. </a:t>
            </a:r>
          </a:p>
          <a:p>
            <a:pPr defTabSz="813816">
              <a:spcBef>
                <a:spcPts val="800"/>
              </a:spcBef>
              <a:defRPr sz="2046"/>
            </a:pPr>
            <a:r>
              <a:t>4—Then the  Select and implement a solution.</a:t>
            </a:r>
          </a:p>
        </p:txBody>
      </p:sp>
      <p:sp>
        <p:nvSpPr>
          <p:cNvPr id="610" name="9. In case of recurring  assignable causes…"/>
          <p:cNvSpPr txBox="1">
            <a:spLocks noGrp="1"/>
          </p:cNvSpPr>
          <p:nvPr>
            <p:ph type="title"/>
          </p:nvPr>
        </p:nvSpPr>
        <p:spPr>
          <a:xfrm>
            <a:off x="2499155" y="722338"/>
            <a:ext cx="9820604" cy="871285"/>
          </a:xfrm>
          <a:prstGeom prst="rect">
            <a:avLst/>
          </a:prstGeom>
        </p:spPr>
        <p:txBody>
          <a:bodyPr/>
          <a:lstStyle/>
          <a:p>
            <a:pPr defTabSz="539495">
              <a:defRPr sz="2596"/>
            </a:pPr>
            <a:r>
              <a:t>9. In case of recurring  assignable causes</a:t>
            </a:r>
          </a:p>
          <a:p>
            <a:pPr defTabSz="539495">
              <a:defRPr sz="2596"/>
            </a:pPr>
            <a:r>
              <a:t>How can recurrence be </a:t>
            </a:r>
            <a:r>
              <a:rPr u="sng"/>
              <a:t>solved</a:t>
            </a:r>
            <a:r>
              <a:t> ? </a:t>
            </a:r>
          </a:p>
        </p:txBody>
      </p:sp>
      <p:sp>
        <p:nvSpPr>
          <p:cNvPr id="611"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40</a:t>
            </a:fld>
            <a:endParaRPr/>
          </a:p>
        </p:txBody>
      </p:sp>
      <p:pic>
        <p:nvPicPr>
          <p:cNvPr id="612" name="During the execution   phase of a project, PDQP team selects a final solution and begins to put it in place. Sometimes, teams will select more than one solution, especially if a few smaller solutions are highly related and work together for an overall so" descr="During the execution   phase of a project, PDQP team selects a final solution and begins to put it in place. Sometimes, teams will select more than one solution, especially if a few smaller solutions are highly related and work together for an overall solution. It can be hard to determine which solution actually improves a process, however, so it’s usually a best practice to implement one change at a time and verify that change before moving on to something else. During the execution   phase of a project, PDQP team selects a final solution and begins to put it in place. Sometimes, teams will select more than one solution, especially if a few smaller solutions are highly related and work together for an overall solution. It can be hard to determine which solution actually improves a process, however, so it’s usually a best practice to implement one change at a time and verify that change before moving on to something else. "/>
          <p:cNvPicPr>
            <a:picLocks/>
          </p:cNvPicPr>
          <p:nvPr/>
        </p:nvPicPr>
        <p:blipFill>
          <a:blip r:embed="rId2"/>
          <a:stretch>
            <a:fillRect/>
          </a:stretch>
        </p:blipFill>
        <p:spPr>
          <a:xfrm>
            <a:off x="482520" y="4501140"/>
            <a:ext cx="11469087" cy="1604800"/>
          </a:xfrm>
          <a:prstGeom prst="rect">
            <a:avLst/>
          </a:prstGeom>
          <a:effectLst>
            <a:outerShdw blurRad="190500" dist="101600" dir="5400000" rotWithShape="0">
              <a:schemeClr val="accent5">
                <a:alpha val="49461"/>
              </a:schemeClr>
            </a:outerShdw>
          </a:effectLst>
        </p:spPr>
      </p:pic>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 name="1-Follow up to evaluate the effect  As with any good corrective action process, however, it is necessary that the process be monitored after the solution has been implemented.…"/>
          <p:cNvSpPr txBox="1">
            <a:spLocks noGrp="1"/>
          </p:cNvSpPr>
          <p:nvPr>
            <p:ph type="body" idx="1"/>
          </p:nvPr>
        </p:nvSpPr>
        <p:spPr>
          <a:prstGeom prst="rect">
            <a:avLst/>
          </a:prstGeom>
        </p:spPr>
        <p:txBody>
          <a:bodyPr/>
          <a:lstStyle/>
          <a:p>
            <a:pPr defTabSz="749808">
              <a:spcBef>
                <a:spcPts val="800"/>
              </a:spcBef>
              <a:defRPr sz="1886"/>
            </a:pPr>
            <a:r>
              <a:rPr>
                <a:latin typeface="Bodoni SvtyTwo ITC TT-Bold"/>
                <a:ea typeface="Bodoni SvtyTwo ITC TT-Bold"/>
                <a:cs typeface="Bodoni SvtyTwo ITC TT-Bold"/>
                <a:sym typeface="Bodoni SvtyTwo ITC TT-Bold"/>
              </a:rPr>
              <a:t>1-Follow up to evaluate the effect </a:t>
            </a:r>
            <a:r>
              <a:t> As with any good corrective action process, however, it is necessary that the process be monitored after the solution has been implemented. </a:t>
            </a:r>
          </a:p>
          <a:p>
            <a:pPr defTabSz="749808">
              <a:spcBef>
                <a:spcPts val="800"/>
              </a:spcBef>
              <a:defRPr sz="1886"/>
            </a:pPr>
            <a:r>
              <a:t>Tools for assessing whether the issue has been resolved include control charts and Pareto diagrams. There may have been no effect, a partial effect, or a complete resolution of the problem, depending on how well the solution was applied,</a:t>
            </a:r>
          </a:p>
          <a:p>
            <a:pPr defTabSz="749808">
              <a:spcBef>
                <a:spcPts val="800"/>
              </a:spcBef>
              <a:defRPr sz="1886"/>
            </a:pPr>
            <a:r>
              <a:t> whether it was appropriate for the root cause, or</a:t>
            </a:r>
            <a:r>
              <a:rPr u="sng"/>
              <a:t> if the real root cause wasn't discovered.</a:t>
            </a:r>
            <a:r>
              <a:t> If there was no impact, it is necessary to review the actions taken in the earlier stages of the problem-solving model to determine whether an error may have been made.</a:t>
            </a:r>
          </a:p>
          <a:p>
            <a:pPr defTabSz="749808">
              <a:spcBef>
                <a:spcPts val="800"/>
              </a:spcBef>
              <a:defRPr sz="1886"/>
            </a:pPr>
            <a:r>
              <a:rPr u="sng">
                <a:latin typeface="Bodoni SvtyTwo ITC TT-Bold"/>
                <a:ea typeface="Bodoni SvtyTwo ITC TT-Bold"/>
                <a:cs typeface="Bodoni SvtyTwo ITC TT-Bold"/>
                <a:sym typeface="Bodoni SvtyTwo ITC TT-Bold"/>
              </a:rPr>
              <a:t>2-Standardize the process. </a:t>
            </a:r>
            <a:r>
              <a:t>Even if the problem has been resolved, there is one final step that needs to occur. The solution needs to be built into the process  so that it will continue to work once focused attention on the problem is gone. A review to see what was learned from the project is also sometimes useful. </a:t>
            </a:r>
          </a:p>
        </p:txBody>
      </p:sp>
      <p:sp>
        <p:nvSpPr>
          <p:cNvPr id="615" name="10. In case of recurring  assignable causes…"/>
          <p:cNvSpPr txBox="1">
            <a:spLocks noGrp="1"/>
          </p:cNvSpPr>
          <p:nvPr>
            <p:ph type="title"/>
          </p:nvPr>
        </p:nvSpPr>
        <p:spPr>
          <a:prstGeom prst="rect">
            <a:avLst/>
          </a:prstGeom>
        </p:spPr>
        <p:txBody>
          <a:bodyPr/>
          <a:lstStyle/>
          <a:p>
            <a:pPr defTabSz="539495">
              <a:defRPr sz="2596"/>
            </a:pPr>
            <a:r>
              <a:t>10. In case of recurring  assignable causes</a:t>
            </a:r>
          </a:p>
          <a:p>
            <a:pPr defTabSz="539495">
              <a:defRPr sz="2596"/>
            </a:pPr>
            <a:r>
              <a:t>How can recurrence be </a:t>
            </a:r>
            <a:r>
              <a:rPr b="0" u="sng">
                <a:latin typeface="Calibri Light"/>
                <a:ea typeface="Calibri Light"/>
                <a:cs typeface="Calibri Light"/>
                <a:sym typeface="Calibri Light"/>
              </a:rPr>
              <a:t>prevented</a:t>
            </a:r>
            <a:r>
              <a:t>  ? </a:t>
            </a:r>
          </a:p>
        </p:txBody>
      </p:sp>
      <p:sp>
        <p:nvSpPr>
          <p:cNvPr id="616"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41</a:t>
            </a:fld>
            <a:endParaRPr/>
          </a:p>
        </p:txBody>
      </p:sp>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8" name="Earlier detection when errors do occur, which keeps hidden costs down.…"/>
          <p:cNvSpPr txBox="1">
            <a:spLocks noGrp="1"/>
          </p:cNvSpPr>
          <p:nvPr>
            <p:ph type="body" idx="1"/>
          </p:nvPr>
        </p:nvSpPr>
        <p:spPr>
          <a:prstGeom prst="rect">
            <a:avLst/>
          </a:prstGeom>
        </p:spPr>
        <p:txBody>
          <a:bodyPr/>
          <a:lstStyle/>
          <a:p>
            <a:pPr marL="365760" indent="-182880" defTabSz="731520">
              <a:spcBef>
                <a:spcPts val="800"/>
              </a:spcBef>
              <a:buSzPct val="100000"/>
              <a:buAutoNum type="arabicPeriod"/>
              <a:defRPr sz="1840"/>
            </a:pPr>
            <a:r>
              <a:t>Earlier detection when errors do occur, which keeps hidden costs down. </a:t>
            </a:r>
          </a:p>
          <a:p>
            <a:pPr marL="365760" indent="-182880" defTabSz="731520">
              <a:spcBef>
                <a:spcPts val="800"/>
              </a:spcBef>
              <a:buSzPct val="100000"/>
              <a:buAutoNum type="arabicPeriod"/>
              <a:defRPr sz="1840"/>
            </a:pPr>
            <a:r>
              <a:t>Employees are able to support and manage higher quality. Poor performance on a continuous basis does need to be addressed, but employees should not default to a negative feeling  when they hear the word quality. </a:t>
            </a:r>
            <a:br/>
            <a:endParaRPr/>
          </a:p>
          <a:p>
            <a:pPr marL="365760" indent="-182880" defTabSz="731520">
              <a:spcBef>
                <a:spcPts val="800"/>
              </a:spcBef>
              <a:buSzPct val="100000"/>
              <a:buAutoNum type="arabicPeriod"/>
              <a:defRPr sz="1840"/>
            </a:pPr>
            <a:r>
              <a:t>In-process quality assurance is actually more effective than post-process or over-process prevention and appraisal methods.  </a:t>
            </a:r>
          </a:p>
          <a:p>
            <a:pPr marL="365760" indent="-182880" defTabSz="731520">
              <a:spcBef>
                <a:spcPts val="800"/>
              </a:spcBef>
              <a:buSzPct val="100000"/>
              <a:buAutoNum type="arabicPeriod"/>
              <a:defRPr sz="1840"/>
            </a:pPr>
            <a:r>
              <a:t> creates a positive impact on project process  quality ,  deliverable production, and customer and employee satisfaction.  </a:t>
            </a:r>
          </a:p>
          <a:p>
            <a:pPr marL="365760" indent="-182880" defTabSz="731520">
              <a:spcBef>
                <a:spcPts val="800"/>
              </a:spcBef>
              <a:buSzPct val="100000"/>
              <a:buAutoNum type="arabicPeriod"/>
              <a:defRPr sz="1840"/>
            </a:pPr>
            <a:r>
              <a:t>Stable process</a:t>
            </a:r>
          </a:p>
          <a:p>
            <a:pPr marL="365760" indent="-182880" defTabSz="731520">
              <a:spcBef>
                <a:spcPts val="800"/>
              </a:spcBef>
              <a:buSzPct val="100000"/>
              <a:buAutoNum type="arabicPeriod"/>
              <a:defRPr sz="1840"/>
            </a:pPr>
            <a:r>
              <a:t>Minimizing the cost of poor quality </a:t>
            </a:r>
          </a:p>
        </p:txBody>
      </p:sp>
      <p:sp>
        <p:nvSpPr>
          <p:cNvPr id="619"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42</a:t>
            </a:fld>
            <a:endParaRPr/>
          </a:p>
        </p:txBody>
      </p:sp>
      <p:pic>
        <p:nvPicPr>
          <p:cNvPr id="620" name="Output Output " descr="Output Output "/>
          <p:cNvPicPr>
            <a:picLocks/>
          </p:cNvPicPr>
          <p:nvPr/>
        </p:nvPicPr>
        <p:blipFill>
          <a:blip r:embed="rId2"/>
          <a:stretch>
            <a:fillRect/>
          </a:stretch>
        </p:blipFill>
        <p:spPr>
          <a:xfrm>
            <a:off x="3323998" y="1279057"/>
            <a:ext cx="5544004" cy="972886"/>
          </a:xfrm>
          <a:prstGeom prst="rect">
            <a:avLst/>
          </a:prstGeom>
          <a:effectLst>
            <a:outerShdw blurRad="190500" dist="101600" dir="5400000" rotWithShape="0">
              <a:srgbClr val="941751"/>
            </a:outerShdw>
          </a:effectLst>
        </p:spPr>
      </p:pic>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2" name="Picture Placeholder 3" descr="Picture Placeholder 3"/>
          <p:cNvPicPr>
            <a:picLocks noGrp="1" noChangeAspect="1"/>
          </p:cNvPicPr>
          <p:nvPr>
            <p:ph type="pic" idx="21"/>
          </p:nvPr>
        </p:nvPicPr>
        <p:blipFill>
          <a:blip r:embed="rId2"/>
          <a:srcRect r="1"/>
          <a:stretch>
            <a:fillRect/>
          </a:stretch>
        </p:blipFill>
        <p:spPr>
          <a:xfrm>
            <a:off x="3452648" y="-3"/>
            <a:ext cx="8739189" cy="6858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600"/>
                </a:lnTo>
                <a:lnTo>
                  <a:pt x="21600" y="0"/>
                </a:lnTo>
                <a:lnTo>
                  <a:pt x="0" y="0"/>
                </a:lnTo>
                <a:close/>
              </a:path>
            </a:pathLst>
          </a:custGeom>
        </p:spPr>
      </p:pic>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14</TotalTime>
  <Words>3455</Words>
  <Application>Microsoft Macintosh PowerPoint</Application>
  <PresentationFormat>Widescreen</PresentationFormat>
  <Paragraphs>254</Paragraphs>
  <Slides>43</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43</vt:i4>
      </vt:variant>
    </vt:vector>
  </HeadingPairs>
  <TitlesOfParts>
    <vt:vector size="56" baseType="lpstr">
      <vt:lpstr>Arial</vt:lpstr>
      <vt:lpstr>Bodoni SvtyTwo ITC TT-Bold</vt:lpstr>
      <vt:lpstr>Bodoni SvtyTwo ITC TT-Book</vt:lpstr>
      <vt:lpstr>Bodoni SvtyTwo OS ITC TT-Bold</vt:lpstr>
      <vt:lpstr>Bodoni SvtyTwo OS ITC TT-Book</vt:lpstr>
      <vt:lpstr>Bookman Old Style</vt:lpstr>
      <vt:lpstr>Calibri</vt:lpstr>
      <vt:lpstr>Calibri Light</vt:lpstr>
      <vt:lpstr>Carlito</vt:lpstr>
      <vt:lpstr>Tajawal ExtraBold</vt:lpstr>
      <vt:lpstr>Tajawal Medium</vt:lpstr>
      <vt:lpstr>Times Roman</vt:lpstr>
      <vt:lpstr>Office Theme</vt:lpstr>
      <vt:lpstr>PowerPoint Presentation</vt:lpstr>
      <vt:lpstr>The story of the execution phase  </vt:lpstr>
      <vt:lpstr>PowerPoint Presentation</vt:lpstr>
      <vt:lpstr>The relationship between theHPMQA and HPMQCI</vt:lpstr>
      <vt:lpstr>The impact of the HPMQS on the PLC </vt:lpstr>
      <vt:lpstr>  Lecture outline </vt:lpstr>
      <vt:lpstr>PowerPoint Presentation</vt:lpstr>
      <vt:lpstr>PowerPoint Presentation</vt:lpstr>
      <vt:lpstr>The impact of the HPMQA on theDFT and PjT </vt:lpstr>
      <vt:lpstr>The target  </vt:lpstr>
      <vt:lpstr>The HPMQA and Cost Of Quality (COQ)</vt:lpstr>
      <vt:lpstr>What are the principles of HPMQA?</vt:lpstr>
      <vt:lpstr> Why does  HPMQA need to manage the  COQ? </vt:lpstr>
      <vt:lpstr> Quality cost is a HPMQA success factor </vt:lpstr>
      <vt:lpstr>prevention costs “Design quality  approach”  (prevent poor quality )</vt:lpstr>
      <vt:lpstr>1-The relationship between them </vt:lpstr>
      <vt:lpstr>2-The relationship between the apprising  cost and Project risk management plan </vt:lpstr>
      <vt:lpstr>3-The relationship between the COQ and the Customers satisfaction </vt:lpstr>
      <vt:lpstr>HPMQA   check list for selecting the right cost of quality </vt:lpstr>
      <vt:lpstr>The HPMQA basic measuring/analysing  process</vt:lpstr>
      <vt:lpstr>PowerPoint Presentation</vt:lpstr>
      <vt:lpstr>PowerPoint Presentation</vt:lpstr>
      <vt:lpstr>1. What happened?</vt:lpstr>
      <vt:lpstr>Flowchart </vt:lpstr>
      <vt:lpstr>2. Where did it happen?</vt:lpstr>
      <vt:lpstr>-Cause-and-Effect Diagram  (Process analysis)</vt:lpstr>
      <vt:lpstr>3. When did it happen?</vt:lpstr>
      <vt:lpstr>-Control Charts </vt:lpstr>
      <vt:lpstr>4-. Who was involved?</vt:lpstr>
      <vt:lpstr>-The check sheet</vt:lpstr>
      <vt:lpstr>5. What changed?</vt:lpstr>
      <vt:lpstr>Histograms </vt:lpstr>
      <vt:lpstr>6. Why did it happen?</vt:lpstr>
      <vt:lpstr>7. What is the impact?</vt:lpstr>
      <vt:lpstr>Pareto Chart(ranked histogram ) </vt:lpstr>
      <vt:lpstr>Scatter Diagram </vt:lpstr>
      <vt:lpstr>II-Documentation verified  root cause by using  root cause verification matrix </vt:lpstr>
      <vt:lpstr>III-On-Going Risk Notification</vt:lpstr>
      <vt:lpstr>8. Will it happen again? In case of nonrecurring  assignable causes</vt:lpstr>
      <vt:lpstr>9. In case of recurring  assignable causes How can recurrence be solved ? </vt:lpstr>
      <vt:lpstr>10. In case of recurring  assignable causes How can recurrence be prevented  ?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Microsoft Office User</cp:lastModifiedBy>
  <cp:revision>3</cp:revision>
  <dcterms:modified xsi:type="dcterms:W3CDTF">2023-07-06T10:46:33Z</dcterms:modified>
</cp:coreProperties>
</file>