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media/image2.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 id="302" r:id="rId54"/>
    <p:sldId id="303" r:id="rId55"/>
    <p:sldId id="304" r:id="rId56"/>
    <p:sldId id="305" r:id="rId57"/>
    <p:sldId id="306" r:id="rId58"/>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b="def" i="def"/>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50" Type="http://schemas.openxmlformats.org/officeDocument/2006/relationships/slide" Target="slides/slide43.xml"/><Relationship Id="rId51" Type="http://schemas.openxmlformats.org/officeDocument/2006/relationships/slide" Target="slides/slide44.xml"/><Relationship Id="rId52" Type="http://schemas.openxmlformats.org/officeDocument/2006/relationships/slide" Target="slides/slide45.xml"/><Relationship Id="rId53" Type="http://schemas.openxmlformats.org/officeDocument/2006/relationships/slide" Target="slides/slide46.xml"/><Relationship Id="rId54" Type="http://schemas.openxmlformats.org/officeDocument/2006/relationships/slide" Target="slides/slide47.xml"/><Relationship Id="rId55" Type="http://schemas.openxmlformats.org/officeDocument/2006/relationships/slide" Target="slides/slide48.xml"/><Relationship Id="rId56" Type="http://schemas.openxmlformats.org/officeDocument/2006/relationships/slide" Target="slides/slide49.xml"/><Relationship Id="rId57" Type="http://schemas.openxmlformats.org/officeDocument/2006/relationships/slide" Target="slides/slide50.xml"/><Relationship Id="rId58" Type="http://schemas.openxmlformats.org/officeDocument/2006/relationships/slide" Target="slides/slide51.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47" name="Shape 147"/>
          <p:cNvSpPr/>
          <p:nvPr>
            <p:ph type="sldImg"/>
          </p:nvPr>
        </p:nvSpPr>
        <p:spPr>
          <a:xfrm>
            <a:off x="1143000" y="685800"/>
            <a:ext cx="4572000" cy="3429000"/>
          </a:xfrm>
          <a:prstGeom prst="rect">
            <a:avLst/>
          </a:prstGeom>
        </p:spPr>
        <p:txBody>
          <a:bodyPr/>
          <a:lstStyle/>
          <a:p>
            <a:pPr/>
          </a:p>
        </p:txBody>
      </p:sp>
      <p:sp>
        <p:nvSpPr>
          <p:cNvPr id="148" name="Shape 14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11"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12"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29" name="Title Text"/>
          <p:cNvSpPr txBox="1"/>
          <p:nvPr>
            <p:ph type="title"/>
          </p:nvPr>
        </p:nvSpPr>
        <p:spPr>
          <a:xfrm>
            <a:off x="831850" y="1709738"/>
            <a:ext cx="10515600" cy="2852737"/>
          </a:xfrm>
          <a:prstGeom prst="rect">
            <a:avLst/>
          </a:prstGeom>
        </p:spPr>
        <p:txBody>
          <a:bodyPr anchor="b"/>
          <a:lstStyle>
            <a:lvl1pPr>
              <a:defRPr sz="6000"/>
            </a:lvl1pPr>
          </a:lstStyle>
          <a:p>
            <a:pPr/>
            <a:r>
              <a:t>Title Text</a:t>
            </a:r>
          </a:p>
        </p:txBody>
      </p:sp>
      <p:sp>
        <p:nvSpPr>
          <p:cNvPr id="30" name="Body Level One…"/>
          <p:cNvSpPr txBox="1"/>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838200" y="1825625"/>
            <a:ext cx="5181600" cy="43513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47" name="Title Text"/>
          <p:cNvSpPr txBox="1"/>
          <p:nvPr>
            <p:ph type="title"/>
          </p:nvPr>
        </p:nvSpPr>
        <p:spPr>
          <a:xfrm>
            <a:off x="839787" y="365125"/>
            <a:ext cx="10515601" cy="1325563"/>
          </a:xfrm>
          <a:prstGeom prst="rect">
            <a:avLst/>
          </a:prstGeom>
        </p:spPr>
        <p:txBody>
          <a:bodyPr/>
          <a:lstStyle/>
          <a:p>
            <a:pPr/>
            <a:r>
              <a:t>Title Text</a:t>
            </a:r>
          </a:p>
        </p:txBody>
      </p:sp>
      <p:sp>
        <p:nvSpPr>
          <p:cNvPr id="48" name="Body Level One…"/>
          <p:cNvSpPr txBox="1"/>
          <p:nvPr>
            <p:ph type="body" sz="quarter" idx="1"/>
          </p:nvPr>
        </p:nvSpPr>
        <p:spPr>
          <a:xfrm>
            <a:off x="839787" y="1681163"/>
            <a:ext cx="5157789" cy="823913"/>
          </a:xfrm>
          <a:prstGeom prst="rect">
            <a:avLst/>
          </a:prstGeom>
        </p:spPr>
        <p:txBody>
          <a:bodyPr anchor="b"/>
          <a:lstStyle>
            <a:lvl1pPr marL="0" indent="0">
              <a:buSzTx/>
              <a:buFontTx/>
              <a:buNone/>
              <a:defRPr b="1" sz="2400"/>
            </a:lvl1pPr>
            <a:lvl2pPr marL="0" indent="457200">
              <a:buSzTx/>
              <a:buFontTx/>
              <a:buNone/>
              <a:defRPr b="1" sz="2400"/>
            </a:lvl2pPr>
            <a:lvl3pPr marL="0" indent="914400">
              <a:buSzTx/>
              <a:buFontTx/>
              <a:buNone/>
              <a:defRPr b="1" sz="2400"/>
            </a:lvl3pPr>
            <a:lvl4pPr marL="0" indent="1371600">
              <a:buSzTx/>
              <a:buFontTx/>
              <a:buNone/>
              <a:defRPr b="1" sz="2400"/>
            </a:lvl4pPr>
            <a:lvl5pPr marL="0" indent="1828800">
              <a:buSzTx/>
              <a:buFontTx/>
              <a:buNone/>
              <a:defRPr b="1" sz="2400"/>
            </a:lvl5pPr>
          </a:lstStyle>
          <a:p>
            <a:pPr/>
            <a:r>
              <a:t>Body Level One</a:t>
            </a:r>
          </a:p>
          <a:p>
            <a:pPr lvl="1"/>
            <a:r>
              <a:t>Body Level Two</a:t>
            </a:r>
          </a:p>
          <a:p>
            <a:pPr lvl="2"/>
            <a:r>
              <a:t>Body Level Three</a:t>
            </a:r>
          </a:p>
          <a:p>
            <a:pPr lvl="3"/>
            <a:r>
              <a:t>Body Level Four</a:t>
            </a:r>
          </a:p>
          <a:p>
            <a:pPr lvl="4"/>
            <a:r>
              <a:t>Body Level Five</a:t>
            </a:r>
          </a:p>
        </p:txBody>
      </p:sp>
      <p:sp>
        <p:nvSpPr>
          <p:cNvPr id="49" name="Text Placeholder 4"/>
          <p:cNvSpPr/>
          <p:nvPr>
            <p:ph type="body" sz="quarter" idx="21"/>
          </p:nvPr>
        </p:nvSpPr>
        <p:spPr>
          <a:xfrm>
            <a:off x="6172200" y="1681163"/>
            <a:ext cx="5183188" cy="823913"/>
          </a:xfrm>
          <a:prstGeom prst="rect">
            <a:avLst/>
          </a:prstGeom>
        </p:spPr>
        <p:txBody>
          <a:bodyPr anchor="b"/>
          <a:lstStyle/>
          <a:p>
            <a:pPr marL="0" indent="0">
              <a:buSzTx/>
              <a:buFontTx/>
              <a:buNone/>
              <a:defRPr b="1" sz="2400"/>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6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7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73" name="Body Level One…"/>
          <p:cNvSpPr txBox="1"/>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74" name="Text Placeholder 3"/>
          <p:cNvSpPr/>
          <p:nvPr>
            <p:ph type="body" sz="quarter" idx="21"/>
          </p:nvPr>
        </p:nvSpPr>
        <p:spPr>
          <a:xfrm>
            <a:off x="839787" y="2057400"/>
            <a:ext cx="3932238" cy="3811588"/>
          </a:xfrm>
          <a:prstGeom prst="rect">
            <a:avLst/>
          </a:prstGeom>
        </p:spPr>
        <p:txBody>
          <a:bodyPr/>
          <a:lstStyle/>
          <a:p>
            <a:pPr marL="0" indent="0">
              <a:buSzTx/>
              <a:buFontTx/>
              <a:buNone/>
              <a:defRPr sz="1600"/>
            </a:pPr>
          </a:p>
        </p:txBody>
      </p:sp>
      <p:sp>
        <p:nvSpPr>
          <p:cNvPr id="7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8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83" name="Picture Placeholder 2"/>
          <p:cNvSpPr/>
          <p:nvPr>
            <p:ph type="pic" sz="half" idx="21"/>
          </p:nvPr>
        </p:nvSpPr>
        <p:spPr>
          <a:xfrm>
            <a:off x="5183187" y="987425"/>
            <a:ext cx="6172201" cy="4873625"/>
          </a:xfrm>
          <a:prstGeom prst="rect">
            <a:avLst/>
          </a:prstGeom>
        </p:spPr>
        <p:txBody>
          <a:bodyPr lIns="91439" rIns="91439">
            <a:noAutofit/>
          </a:bodyPr>
          <a:lstStyle/>
          <a:p>
            <a:pPr/>
          </a:p>
        </p:txBody>
      </p:sp>
      <p:sp>
        <p:nvSpPr>
          <p:cNvPr id="84" name="Body Level One…"/>
          <p:cNvSpPr txBox="1"/>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pPr/>
            <a:r>
              <a:t>Body Level One</a:t>
            </a:r>
          </a:p>
          <a:p>
            <a:pPr lvl="1"/>
            <a:r>
              <a:t>Body Level Two</a:t>
            </a:r>
          </a:p>
          <a:p>
            <a:pPr lvl="2"/>
            <a:r>
              <a:t>Body Level Three</a:t>
            </a:r>
          </a:p>
          <a:p>
            <a:pPr lvl="3"/>
            <a:r>
              <a:t>Body Level Four</a:t>
            </a:r>
          </a:p>
          <a:p>
            <a:pPr lvl="4"/>
            <a:r>
              <a:t>Body Level Five</a:t>
            </a:r>
          </a:p>
        </p:txBody>
      </p:sp>
      <p:sp>
        <p:nvSpPr>
          <p:cNvPr id="8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p:spTree>
      <p:nvGrpSpPr>
        <p:cNvPr id="1" name=""/>
        <p:cNvGrpSpPr/>
        <p:nvPr/>
      </p:nvGrpSpPr>
      <p:grpSpPr>
        <a:xfrm>
          <a:off x="0" y="0"/>
          <a:ext cx="0" cy="0"/>
          <a:chOff x="0" y="0"/>
          <a:chExt cx="0" cy="0"/>
        </a:xfrm>
      </p:grpSpPr>
      <p:sp>
        <p:nvSpPr>
          <p:cNvPr id="92" name="Picture Placeholder 10"/>
          <p:cNvSpPr/>
          <p:nvPr>
            <p:ph type="pic" idx="21"/>
          </p:nvPr>
        </p:nvSpPr>
        <p:spPr>
          <a:xfrm>
            <a:off x="-1" y="-1"/>
            <a:ext cx="12192001" cy="6858001"/>
          </a:xfrm>
          <a:prstGeom prst="rect">
            <a:avLst/>
          </a:prstGeom>
        </p:spPr>
        <p:txBody>
          <a:bodyPr lIns="91439" rIns="91439">
            <a:noAutofit/>
          </a:bodyPr>
          <a:lstStyle/>
          <a:p>
            <a:pPr/>
          </a:p>
        </p:txBody>
      </p:sp>
      <p:sp>
        <p:nvSpPr>
          <p:cNvPr id="9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3_Title Slide">
    <p:spTree>
      <p:nvGrpSpPr>
        <p:cNvPr id="1" name=""/>
        <p:cNvGrpSpPr/>
        <p:nvPr/>
      </p:nvGrpSpPr>
      <p:grpSpPr>
        <a:xfrm>
          <a:off x="0" y="0"/>
          <a:ext cx="0" cy="0"/>
          <a:chOff x="0" y="0"/>
          <a:chExt cx="0" cy="0"/>
        </a:xfrm>
      </p:grpSpPr>
      <p:sp>
        <p:nvSpPr>
          <p:cNvPr id="100" name="Picture Placeholder 13"/>
          <p:cNvSpPr/>
          <p:nvPr>
            <p:ph type="pic" idx="21"/>
          </p:nvPr>
        </p:nvSpPr>
        <p:spPr>
          <a:xfrm>
            <a:off x="1" y="0"/>
            <a:ext cx="9740897" cy="5962650"/>
          </a:xfrm>
          <a:prstGeom prst="rect">
            <a:avLst/>
          </a:prstGeom>
        </p:spPr>
        <p:txBody>
          <a:bodyPr lIns="91439" rIns="91439">
            <a:noAutofit/>
          </a:bodyPr>
          <a:lstStyle/>
          <a:p>
            <a:pPr/>
          </a:p>
        </p:txBody>
      </p:sp>
      <p:sp>
        <p:nvSpPr>
          <p:cNvPr id="10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9_Title Slide">
    <p:spTree>
      <p:nvGrpSpPr>
        <p:cNvPr id="1" name=""/>
        <p:cNvGrpSpPr/>
        <p:nvPr/>
      </p:nvGrpSpPr>
      <p:grpSpPr>
        <a:xfrm>
          <a:off x="0" y="0"/>
          <a:ext cx="0" cy="0"/>
          <a:chOff x="0" y="0"/>
          <a:chExt cx="0" cy="0"/>
        </a:xfrm>
      </p:grpSpPr>
      <p:sp>
        <p:nvSpPr>
          <p:cNvPr id="108" name="Picture Placeholder 6"/>
          <p:cNvSpPr/>
          <p:nvPr>
            <p:ph type="pic" idx="21"/>
          </p:nvPr>
        </p:nvSpPr>
        <p:spPr>
          <a:xfrm>
            <a:off x="1127759" y="1123950"/>
            <a:ext cx="9936482" cy="4610100"/>
          </a:xfrm>
          <a:prstGeom prst="rect">
            <a:avLst/>
          </a:prstGeom>
        </p:spPr>
        <p:txBody>
          <a:bodyPr lIns="91439" rIns="91439">
            <a:noAutofit/>
          </a:bodyPr>
          <a:lstStyle/>
          <a:p>
            <a:pPr/>
          </a:p>
        </p:txBody>
      </p:sp>
      <p:sp>
        <p:nvSpPr>
          <p:cNvPr id="109"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3_Title Slide">
    <p:spTree>
      <p:nvGrpSpPr>
        <p:cNvPr id="1" name=""/>
        <p:cNvGrpSpPr/>
        <p:nvPr/>
      </p:nvGrpSpPr>
      <p:grpSpPr>
        <a:xfrm>
          <a:off x="0" y="0"/>
          <a:ext cx="0" cy="0"/>
          <a:chOff x="0" y="0"/>
          <a:chExt cx="0" cy="0"/>
        </a:xfrm>
      </p:grpSpPr>
      <p:sp>
        <p:nvSpPr>
          <p:cNvPr id="116" name="Picture Placeholder 3"/>
          <p:cNvSpPr/>
          <p:nvPr>
            <p:ph type="pic" idx="21"/>
          </p:nvPr>
        </p:nvSpPr>
        <p:spPr>
          <a:xfrm>
            <a:off x="-1" y="0"/>
            <a:ext cx="6826173" cy="6857999"/>
          </a:xfrm>
          <a:prstGeom prst="rect">
            <a:avLst/>
          </a:prstGeom>
        </p:spPr>
        <p:txBody>
          <a:bodyPr lIns="91439" rIns="91439">
            <a:noAutofit/>
          </a:bodyPr>
          <a:lstStyle/>
          <a:p>
            <a:pPr/>
          </a:p>
        </p:txBody>
      </p:sp>
      <p:sp>
        <p:nvSpPr>
          <p:cNvPr id="117"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_Title Slide">
    <p:bg>
      <p:bgPr>
        <a:gradFill flip="none" rotWithShape="1">
          <a:gsLst>
            <a:gs pos="1000">
              <a:srgbClr val="FFFFFF"/>
            </a:gs>
            <a:gs pos="100000">
              <a:srgbClr val="F5F5F5"/>
            </a:gs>
          </a:gsLst>
          <a:lin ang="5400000" scaled="0"/>
        </a:gradFill>
      </p:bgPr>
    </p:bg>
    <p:spTree>
      <p:nvGrpSpPr>
        <p:cNvPr id="1" name=""/>
        <p:cNvGrpSpPr/>
        <p:nvPr/>
      </p:nvGrpSpPr>
      <p:grpSpPr>
        <a:xfrm>
          <a:off x="0" y="0"/>
          <a:ext cx="0" cy="0"/>
          <a:chOff x="0" y="0"/>
          <a:chExt cx="0" cy="0"/>
        </a:xfrm>
      </p:grpSpPr>
      <p:sp>
        <p:nvSpPr>
          <p:cNvPr id="124" name="Picture Placeholder 3"/>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pPr/>
          </a:p>
        </p:txBody>
      </p:sp>
      <p:sp>
        <p:nvSpPr>
          <p:cNvPr id="125"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8_Title Slide">
    <p:spTree>
      <p:nvGrpSpPr>
        <p:cNvPr id="1" name=""/>
        <p:cNvGrpSpPr/>
        <p:nvPr/>
      </p:nvGrpSpPr>
      <p:grpSpPr>
        <a:xfrm>
          <a:off x="0" y="0"/>
          <a:ext cx="0" cy="0"/>
          <a:chOff x="0" y="0"/>
          <a:chExt cx="0" cy="0"/>
        </a:xfrm>
      </p:grpSpPr>
      <p:sp>
        <p:nvSpPr>
          <p:cNvPr id="132"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13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5_Title Slide">
    <p:spTree>
      <p:nvGrpSpPr>
        <p:cNvPr id="1" name=""/>
        <p:cNvGrpSpPr/>
        <p:nvPr/>
      </p:nvGrpSpPr>
      <p:grpSpPr>
        <a:xfrm>
          <a:off x="0" y="0"/>
          <a:ext cx="0" cy="0"/>
          <a:chOff x="0" y="0"/>
          <a:chExt cx="0" cy="0"/>
        </a:xfrm>
      </p:grpSpPr>
      <p:sp>
        <p:nvSpPr>
          <p:cNvPr id="140" name="Picture Placeholder 2"/>
          <p:cNvSpPr/>
          <p:nvPr>
            <p:ph type="pic" sz="quarter" idx="21"/>
          </p:nvPr>
        </p:nvSpPr>
        <p:spPr>
          <a:xfrm>
            <a:off x="6096000" y="933450"/>
            <a:ext cx="4962146" cy="2495550"/>
          </a:xfrm>
          <a:prstGeom prst="rect">
            <a:avLst/>
          </a:prstGeom>
        </p:spPr>
        <p:txBody>
          <a:bodyPr lIns="91439" rIns="91439">
            <a:noAutofit/>
          </a:bodyPr>
          <a:lstStyle/>
          <a:p>
            <a:pPr/>
          </a:p>
        </p:txBody>
      </p:sp>
      <p:sp>
        <p:nvSpPr>
          <p:cNvPr id="14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 Id="rId15" Type="http://schemas.openxmlformats.org/officeDocument/2006/relationships/slideLayout" Target="../slideLayouts/slideLayout13.xml"/><Relationship Id="rId16" Type="http://schemas.openxmlformats.org/officeDocument/2006/relationships/slideLayout" Target="../slideLayouts/slideLayout14.xml"/><Relationship Id="rId17" Type="http://schemas.openxmlformats.org/officeDocument/2006/relationships/slideLayout" Target="../slideLayouts/slideLayout15.xml"/><Relationship Id="rId18"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Title Text"/>
          <p:cNvSpPr txBox="1"/>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2.jpeg"/><Relationship Id="rId3" Type="http://schemas.openxmlformats.org/officeDocument/2006/relationships/image" Target="../media/image1.png"/><Relationship Id="rId4" Type="http://schemas.openxmlformats.org/officeDocument/2006/relationships/image" Target="../media/image2.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5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51.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152" name="Group 16"/>
          <p:cNvGrpSpPr/>
          <p:nvPr/>
        </p:nvGrpSpPr>
        <p:grpSpPr>
          <a:xfrm>
            <a:off x="321732" y="-1"/>
            <a:ext cx="2024827" cy="1879601"/>
            <a:chOff x="0" y="0"/>
            <a:chExt cx="2024825" cy="1879600"/>
          </a:xfrm>
        </p:grpSpPr>
        <p:sp>
          <p:nvSpPr>
            <p:cNvPr id="150"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151"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grpSp>
      <p:sp>
        <p:nvSpPr>
          <p:cNvPr id="153"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1331" y="0"/>
                </a:lnTo>
                <a:lnTo>
                  <a:pt x="21600" y="21534"/>
                </a:lnTo>
                <a:lnTo>
                  <a:pt x="0" y="2160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154" name="TextBox 29"/>
          <p:cNvSpPr txBox="1"/>
          <p:nvPr/>
        </p:nvSpPr>
        <p:spPr>
          <a:xfrm>
            <a:off x="6646405" y="3814574"/>
            <a:ext cx="4795024" cy="459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pPr/>
            <a:r>
              <a:t>by Samara Jasim</a:t>
            </a:r>
          </a:p>
        </p:txBody>
      </p:sp>
      <p:sp>
        <p:nvSpPr>
          <p:cNvPr id="155" name="Rectangle 43"/>
          <p:cNvSpPr/>
          <p:nvPr/>
        </p:nvSpPr>
        <p:spPr>
          <a:xfrm>
            <a:off x="-57151" y="-19050"/>
            <a:ext cx="7452001" cy="69120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12" y="59"/>
                </a:moveTo>
                <a:lnTo>
                  <a:pt x="13898" y="0"/>
                </a:lnTo>
                <a:lnTo>
                  <a:pt x="21600" y="21541"/>
                </a:lnTo>
                <a:lnTo>
                  <a:pt x="0" y="21600"/>
                </a:lnTo>
                <a:lnTo>
                  <a:pt x="112" y="59"/>
                </a:lnTo>
                <a:close/>
              </a:path>
            </a:pathLst>
          </a:custGeom>
          <a:blipFill>
            <a:blip r:embed="rId2"/>
            <a:stretch>
              <a:fillRect/>
            </a:stretch>
          </a:blipFill>
          <a:ln w="12700">
            <a:miter lim="400000"/>
          </a:ln>
        </p:spPr>
        <p:txBody>
          <a:bodyPr lIns="45719" rIns="45719" anchor="ctr"/>
          <a:lstStyle/>
          <a:p>
            <a:pPr algn="ctr">
              <a:defRPr>
                <a:solidFill>
                  <a:srgbClr val="FFFFFF"/>
                </a:solidFill>
              </a:defRPr>
            </a:pPr>
          </a:p>
        </p:txBody>
      </p:sp>
      <p:sp>
        <p:nvSpPr>
          <p:cNvPr id="156" name="TextBox 30"/>
          <p:cNvSpPr txBox="1"/>
          <p:nvPr/>
        </p:nvSpPr>
        <p:spPr>
          <a:xfrm>
            <a:off x="6259238" y="3046729"/>
            <a:ext cx="5568540" cy="7645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b="1" sz="4400">
                <a:solidFill>
                  <a:srgbClr val="8E5A6D"/>
                </a:solidFill>
                <a:latin typeface="Tajawal Medium"/>
                <a:ea typeface="Tajawal Medium"/>
                <a:cs typeface="Tajawal Medium"/>
                <a:sym typeface="Tajawal Medium"/>
              </a:defRPr>
            </a:lvl1pPr>
          </a:lstStyle>
          <a:p>
            <a:pPr/>
            <a:r>
              <a:t>Ethics of Digital Law</a:t>
            </a:r>
          </a:p>
        </p:txBody>
      </p:sp>
      <p:grpSp>
        <p:nvGrpSpPr>
          <p:cNvPr id="159" name="Rectangle: Rounded Corners 33"/>
          <p:cNvGrpSpPr/>
          <p:nvPr/>
        </p:nvGrpSpPr>
        <p:grpSpPr>
          <a:xfrm>
            <a:off x="6594457" y="6043083"/>
            <a:ext cx="3516609" cy="529168"/>
            <a:chOff x="0" y="0"/>
            <a:chExt cx="3516607" cy="529167"/>
          </a:xfrm>
        </p:grpSpPr>
        <p:sp>
          <p:nvSpPr>
            <p:cNvPr id="157" name="Rounded Rectangle"/>
            <p:cNvSpPr/>
            <p:nvPr/>
          </p:nvSpPr>
          <p:spPr>
            <a:xfrm>
              <a:off x="0" y="0"/>
              <a:ext cx="3516608" cy="529168"/>
            </a:xfrm>
            <a:prstGeom prst="roundRect">
              <a:avLst>
                <a:gd name="adj" fmla="val 16667"/>
              </a:avLst>
            </a:prstGeom>
            <a:solidFill>
              <a:srgbClr val="FFFFFF"/>
            </a:solidFill>
            <a:ln w="12700" cap="flat">
              <a:solidFill>
                <a:srgbClr val="8E5A6D"/>
              </a:solidFill>
              <a:prstDash val="solid"/>
              <a:miter lim="800000"/>
            </a:ln>
            <a:effectLst/>
          </p:spPr>
          <p:txBody>
            <a:bodyPr wrap="square" lIns="45719" tIns="45719" rIns="45719" bIns="45719" numCol="1" anchor="ctr">
              <a:noAutofit/>
            </a:bodyPr>
            <a:lstStyle/>
            <a:p>
              <a:pPr algn="ctr">
                <a:defRPr>
                  <a:solidFill>
                    <a:srgbClr val="FFFFFF"/>
                  </a:solidFill>
                </a:defRPr>
              </a:pPr>
            </a:p>
          </p:txBody>
        </p:sp>
        <p:sp>
          <p:nvSpPr>
            <p:cNvPr id="158" name="Lecture 6"/>
            <p:cNvSpPr txBox="1"/>
            <p:nvPr/>
          </p:nvSpPr>
          <p:spPr>
            <a:xfrm>
              <a:off x="77901" y="2963"/>
              <a:ext cx="3360804" cy="5232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lgn="ctr">
                <a:defRPr b="1" sz="2800">
                  <a:solidFill>
                    <a:srgbClr val="2D3956"/>
                  </a:solidFill>
                  <a:latin typeface="Tajawal Medium"/>
                  <a:ea typeface="Tajawal Medium"/>
                  <a:cs typeface="Tajawal Medium"/>
                  <a:sym typeface="Tajawal Medium"/>
                </a:defRPr>
              </a:lvl1pPr>
            </a:lstStyle>
            <a:p>
              <a:pPr/>
              <a:r>
                <a:t>Lecture 6</a:t>
              </a:r>
            </a:p>
          </p:txBody>
        </p:sp>
      </p:grpSp>
      <p:pic>
        <p:nvPicPr>
          <p:cNvPr id="160" name="Picture 32" descr="Picture 32"/>
          <p:cNvPicPr>
            <a:picLocks noChangeAspect="1"/>
          </p:cNvPicPr>
          <p:nvPr/>
        </p:nvPicPr>
        <p:blipFill>
          <a:blip r:embed="rId3">
            <a:extLst/>
          </a:blip>
          <a:stretch>
            <a:fillRect/>
          </a:stretch>
        </p:blipFill>
        <p:spPr>
          <a:xfrm>
            <a:off x="8993572" y="-394321"/>
            <a:ext cx="2876695" cy="2544328"/>
          </a:xfrm>
          <a:prstGeom prst="rect">
            <a:avLst/>
          </a:prstGeom>
          <a:ln w="12700">
            <a:miter lim="400000"/>
          </a:ln>
        </p:spPr>
      </p:pic>
      <p:sp>
        <p:nvSpPr>
          <p:cNvPr id="161"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p>
        </p:txBody>
      </p:sp>
      <p:sp>
        <p:nvSpPr>
          <p:cNvPr id="162"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163" name="TextBox 45"/>
          <p:cNvSpPr txBox="1"/>
          <p:nvPr/>
        </p:nvSpPr>
        <p:spPr>
          <a:xfrm>
            <a:off x="7163611" y="5582493"/>
            <a:ext cx="1069043" cy="396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pPr/>
            <a:r>
              <a:t>LAW614</a:t>
            </a:r>
          </a:p>
        </p:txBody>
      </p:sp>
      <p:pic>
        <p:nvPicPr>
          <p:cNvPr id="164" name="Graphic 46" descr="Graphic 46"/>
          <p:cNvPicPr>
            <a:picLocks noChangeAspect="1"/>
          </p:cNvPicPr>
          <p:nvPr/>
        </p:nvPicPr>
        <p:blipFill>
          <a:blip r:embed="rId4">
            <a:extLst/>
          </a:blip>
          <a:stretch>
            <a:fillRect/>
          </a:stretch>
        </p:blipFill>
        <p:spPr>
          <a:xfrm>
            <a:off x="313678" y="372324"/>
            <a:ext cx="2457657" cy="670876"/>
          </a:xfrm>
          <a:prstGeom prst="rect">
            <a:avLst/>
          </a:prstGeom>
          <a:ln w="12700">
            <a:miter lim="400000"/>
          </a:ln>
        </p:spPr>
      </p:pic>
      <p:sp>
        <p:nvSpPr>
          <p:cNvPr id="165" name="Slide Number"/>
          <p:cNvSpPr txBox="1"/>
          <p:nvPr>
            <p:ph type="sldNum" sz="quarter" idx="2"/>
          </p:nvPr>
        </p:nvSpPr>
        <p:spPr>
          <a:xfrm>
            <a:off x="922919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7"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A. DEFINITION OF DIGITAL LAW</a:t>
            </a:r>
          </a:p>
        </p:txBody>
      </p:sp>
      <p:sp>
        <p:nvSpPr>
          <p:cNvPr id="168"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6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7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17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72" name="TextBox 30"/>
          <p:cNvSpPr txBox="1"/>
          <p:nvPr/>
        </p:nvSpPr>
        <p:spPr>
          <a:xfrm>
            <a:off x="3480695" y="1621980"/>
            <a:ext cx="8325881" cy="47853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70000"/>
              </a:lnSpc>
              <a:defRPr sz="2900">
                <a:solidFill>
                  <a:srgbClr val="0A1F61"/>
                </a:solidFill>
                <a:latin typeface="Arial Narrow"/>
                <a:ea typeface="Arial Narrow"/>
                <a:cs typeface="Arial Narrow"/>
                <a:sym typeface="Arial Narrow"/>
              </a:defRPr>
            </a:lvl1pPr>
          </a:lstStyle>
          <a:p>
            <a:pPr/>
            <a:r>
              <a:t>Digital law, also known as cyber law or internet law, refers to the legal framework that governs the use of digital technologies, internet activities, and the interaction of individuals, businesses, and governments in the digital field. It encompasses a wide range of issues, such as data privacy, cybersecurity, intellectual property, online transactions, digital content, social media regulations, and much more.</a:t>
            </a:r>
          </a:p>
        </p:txBody>
      </p:sp>
      <p:sp>
        <p:nvSpPr>
          <p:cNvPr id="17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17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17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176"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17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178"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0"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B. ROLE OF ETHICS IN DIGITAL LAW </a:t>
            </a:r>
          </a:p>
        </p:txBody>
      </p:sp>
      <p:sp>
        <p:nvSpPr>
          <p:cNvPr id="181"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8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8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18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85" name="TextBox 30"/>
          <p:cNvSpPr txBox="1"/>
          <p:nvPr/>
        </p:nvSpPr>
        <p:spPr>
          <a:xfrm>
            <a:off x="3480695" y="1833699"/>
            <a:ext cx="8325881" cy="455549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70000"/>
              </a:lnSpc>
              <a:defRPr sz="3200">
                <a:solidFill>
                  <a:srgbClr val="0A1F61"/>
                </a:solidFill>
                <a:latin typeface="Arial Narrow"/>
                <a:ea typeface="Arial Narrow"/>
                <a:cs typeface="Arial Narrow"/>
                <a:sym typeface="Arial Narrow"/>
              </a:defRPr>
            </a:lvl1pPr>
          </a:lstStyle>
          <a:p>
            <a:pPr/>
            <a:r>
              <a:t>Ethics plays a crucial role in shaping the practice of digital law. While laws and regulations provide the framework for governing digital interactions, ethics serve as the moral compass that guides individuals and organizations in making responsible and just decisions within the digital landscape.</a:t>
            </a:r>
          </a:p>
        </p:txBody>
      </p:sp>
      <p:sp>
        <p:nvSpPr>
          <p:cNvPr id="18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18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18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189"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19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191"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3"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B. ROLE OF ETHICS IN DIGITAL LAW </a:t>
            </a:r>
          </a:p>
        </p:txBody>
      </p:sp>
      <p:sp>
        <p:nvSpPr>
          <p:cNvPr id="194"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9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9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197"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98" name="TextBox 30"/>
          <p:cNvSpPr txBox="1"/>
          <p:nvPr/>
        </p:nvSpPr>
        <p:spPr>
          <a:xfrm>
            <a:off x="3480695" y="1402742"/>
            <a:ext cx="8325881" cy="549783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70000"/>
              </a:lnSpc>
              <a:defRPr sz="2900">
                <a:solidFill>
                  <a:srgbClr val="0A1F61"/>
                </a:solidFill>
                <a:latin typeface="Arial Narrow"/>
                <a:ea typeface="Arial Narrow"/>
                <a:cs typeface="Arial Narrow"/>
                <a:sym typeface="Arial Narrow"/>
              </a:defRPr>
            </a:lvl1pPr>
          </a:lstStyle>
          <a:p>
            <a:pPr/>
            <a:r>
              <a:t>The primary role of ethics in digital law is to ensure that the use of technology and digital platforms is aligned with principles that promote fairness, respect for human rights, privacy, and the welfare of society at large. Ethical considerations help legal professionals navigate the complexities of digital environments, allowing them to identify and address potential challenges and dilemmas that arise as technology evolves.</a:t>
            </a:r>
          </a:p>
        </p:txBody>
      </p:sp>
      <p:sp>
        <p:nvSpPr>
          <p:cNvPr id="19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0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0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202"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0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04"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6" name="TextBox 24"/>
          <p:cNvSpPr txBox="1"/>
          <p:nvPr/>
        </p:nvSpPr>
        <p:spPr>
          <a:xfrm>
            <a:off x="4134524" y="354814"/>
            <a:ext cx="5927754"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C. ROLE OF ETHICAL CONSIDERATIONS IN DIGITAL ENVIRONMENT</a:t>
            </a:r>
          </a:p>
        </p:txBody>
      </p:sp>
      <p:sp>
        <p:nvSpPr>
          <p:cNvPr id="207"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0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0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1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11" name="TextBox 30"/>
          <p:cNvSpPr txBox="1"/>
          <p:nvPr/>
        </p:nvSpPr>
        <p:spPr>
          <a:xfrm>
            <a:off x="3480695" y="1808299"/>
            <a:ext cx="8325881" cy="47853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70000"/>
              </a:lnSpc>
              <a:defRPr sz="2900">
                <a:solidFill>
                  <a:srgbClr val="674653"/>
                </a:solidFill>
                <a:latin typeface="Arial Narrow"/>
                <a:ea typeface="Arial Narrow"/>
                <a:cs typeface="Arial Narrow"/>
                <a:sym typeface="Arial Narrow"/>
              </a:defRPr>
            </a:pPr>
            <a:r>
              <a:t>1. Safeguarding Privacy and Data Protection:</a:t>
            </a:r>
          </a:p>
          <a:p>
            <a:pPr algn="just">
              <a:lnSpc>
                <a:spcPct val="170000"/>
              </a:lnSpc>
              <a:defRPr sz="2900">
                <a:solidFill>
                  <a:srgbClr val="0A1F61"/>
                </a:solidFill>
                <a:latin typeface="Arial Narrow"/>
                <a:ea typeface="Arial Narrow"/>
                <a:cs typeface="Arial Narrow"/>
                <a:sym typeface="Arial Narrow"/>
              </a:defRPr>
            </a:pPr>
            <a:r>
              <a:t>Ethical considerations are crucial in safeguarding individuals' privacy and protecting their personal data. As technology advances, the risk of data breaches and unauthorized access to sensitive information increases. Ethical practices ensure that digital interactions respect users' privacy rights and handle their data responsibly.</a:t>
            </a:r>
          </a:p>
        </p:txBody>
      </p:sp>
      <p:sp>
        <p:nvSpPr>
          <p:cNvPr id="21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1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1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215"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1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17"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9" name="TextBox 24"/>
          <p:cNvSpPr txBox="1"/>
          <p:nvPr/>
        </p:nvSpPr>
        <p:spPr>
          <a:xfrm>
            <a:off x="4134524" y="354814"/>
            <a:ext cx="5927754"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C. ROLE OF ETHICAL CONSIDERATIONS IN DIGITAL ENVIRONMENT</a:t>
            </a:r>
          </a:p>
        </p:txBody>
      </p:sp>
      <p:sp>
        <p:nvSpPr>
          <p:cNvPr id="220"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2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2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23"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24" name="TextBox 30"/>
          <p:cNvSpPr txBox="1"/>
          <p:nvPr/>
        </p:nvSpPr>
        <p:spPr>
          <a:xfrm>
            <a:off x="3559953" y="1732006"/>
            <a:ext cx="8325881" cy="4886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sz="2800">
                <a:solidFill>
                  <a:srgbClr val="5F414D"/>
                </a:solidFill>
                <a:latin typeface="Arial Narrow"/>
                <a:ea typeface="Arial Narrow"/>
                <a:cs typeface="Arial Narrow"/>
                <a:sym typeface="Arial Narrow"/>
              </a:defRPr>
            </a:pPr>
            <a:r>
              <a:t>2. Ensuring Transparency and Accountability:</a:t>
            </a:r>
          </a:p>
          <a:p>
            <a:pPr algn="just">
              <a:lnSpc>
                <a:spcPct val="180000"/>
              </a:lnSpc>
              <a:defRPr sz="2800">
                <a:solidFill>
                  <a:srgbClr val="0A1F61"/>
                </a:solidFill>
                <a:latin typeface="Arial Narrow"/>
                <a:ea typeface="Arial Narrow"/>
                <a:cs typeface="Arial Narrow"/>
                <a:sym typeface="Arial Narrow"/>
              </a:defRPr>
            </a:pPr>
            <a:r>
              <a:t>Digital law often deals with complicated algorithms, automated decision-making systems, and AI-driven technologies. Ethical considerations demand transparency in these systems to understand how they function and make decisions. Additionally, holding individuals and organizations accountable for their digital actions ensures a fair and just digital society.</a:t>
            </a:r>
          </a:p>
        </p:txBody>
      </p:sp>
      <p:sp>
        <p:nvSpPr>
          <p:cNvPr id="22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2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2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228"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2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30"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2" name="TextBox 24"/>
          <p:cNvSpPr txBox="1"/>
          <p:nvPr/>
        </p:nvSpPr>
        <p:spPr>
          <a:xfrm>
            <a:off x="4134524" y="354814"/>
            <a:ext cx="5927754"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C. ROLE OF ETHICAL CONSIDERATIONS IN DIGITAL ENVIRONMENT</a:t>
            </a:r>
          </a:p>
        </p:txBody>
      </p:sp>
      <p:sp>
        <p:nvSpPr>
          <p:cNvPr id="233"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3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3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3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37" name="TextBox 30"/>
          <p:cNvSpPr txBox="1"/>
          <p:nvPr/>
        </p:nvSpPr>
        <p:spPr>
          <a:xfrm>
            <a:off x="3559953" y="1655806"/>
            <a:ext cx="8325881" cy="47853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70000"/>
              </a:lnSpc>
              <a:defRPr sz="2900">
                <a:solidFill>
                  <a:srgbClr val="644450"/>
                </a:solidFill>
                <a:latin typeface="Arial Narrow"/>
                <a:ea typeface="Arial Narrow"/>
                <a:cs typeface="Arial Narrow"/>
                <a:sym typeface="Arial Narrow"/>
              </a:defRPr>
            </a:pPr>
            <a:r>
              <a:t>3. Preserving Cybersecurity and Safety:</a:t>
            </a:r>
          </a:p>
          <a:p>
            <a:pPr algn="just">
              <a:lnSpc>
                <a:spcPct val="170000"/>
              </a:lnSpc>
              <a:defRPr sz="2900">
                <a:solidFill>
                  <a:srgbClr val="0A1F61"/>
                </a:solidFill>
                <a:latin typeface="Arial Narrow"/>
                <a:ea typeface="Arial Narrow"/>
                <a:cs typeface="Arial Narrow"/>
                <a:sym typeface="Arial Narrow"/>
              </a:defRPr>
            </a:pPr>
            <a:r>
              <a:t>The digital landscape is riddled with cyber threats and malicious activities. Ethical considerations in digital law necessitate robust cybersecurity measures to protect individuals and organizations from cyber-attacks. Ethical practices also discourage the use of technology for harmful purposes and advocate for the safety of digital environments.</a:t>
            </a:r>
          </a:p>
        </p:txBody>
      </p:sp>
      <p:sp>
        <p:nvSpPr>
          <p:cNvPr id="23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3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4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241"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4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43"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5" name="TextBox 24"/>
          <p:cNvSpPr txBox="1"/>
          <p:nvPr/>
        </p:nvSpPr>
        <p:spPr>
          <a:xfrm>
            <a:off x="4134524" y="354814"/>
            <a:ext cx="5927754"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C. ROLE OF ETHICAL CONSIDERATIONS IN DIGITAL ENVIRONMENT</a:t>
            </a:r>
          </a:p>
        </p:txBody>
      </p:sp>
      <p:sp>
        <p:nvSpPr>
          <p:cNvPr id="246"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4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4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4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50" name="TextBox 30"/>
          <p:cNvSpPr txBox="1"/>
          <p:nvPr/>
        </p:nvSpPr>
        <p:spPr>
          <a:xfrm>
            <a:off x="3559953" y="1732006"/>
            <a:ext cx="8325881" cy="49276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70000"/>
              </a:lnSpc>
              <a:defRPr sz="3000">
                <a:solidFill>
                  <a:srgbClr val="654551"/>
                </a:solidFill>
                <a:latin typeface="Arial Narrow"/>
                <a:ea typeface="Arial Narrow"/>
                <a:cs typeface="Arial Narrow"/>
                <a:sym typeface="Arial Narrow"/>
              </a:defRPr>
            </a:pPr>
            <a:r>
              <a:t>4. Promoting Equitable Access and Digital Inclusion:</a:t>
            </a:r>
          </a:p>
          <a:p>
            <a:pPr algn="just">
              <a:lnSpc>
                <a:spcPct val="170000"/>
              </a:lnSpc>
              <a:defRPr sz="3000">
                <a:solidFill>
                  <a:srgbClr val="0A1F61"/>
                </a:solidFill>
                <a:latin typeface="Arial Narrow"/>
                <a:ea typeface="Arial Narrow"/>
                <a:cs typeface="Arial Narrow"/>
                <a:sym typeface="Arial Narrow"/>
              </a:defRPr>
            </a:pPr>
            <a:r>
              <a:t>Ethical digital law addresses the digital divide and advocates for equal access to digital resources and opportunities. It strives to bridge the gap between the digitally privileged and the underserved communities, ensuring that technology is used to empower all members of society.</a:t>
            </a:r>
          </a:p>
        </p:txBody>
      </p:sp>
      <p:sp>
        <p:nvSpPr>
          <p:cNvPr id="25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5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5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254"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5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56"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8" name="TextBox 24"/>
          <p:cNvSpPr txBox="1"/>
          <p:nvPr/>
        </p:nvSpPr>
        <p:spPr>
          <a:xfrm>
            <a:off x="4134524" y="354814"/>
            <a:ext cx="5927754"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C. ROLE OF ETHICAL CONSIDERATIONS IN DIGITAL ENVIRONMENT</a:t>
            </a:r>
          </a:p>
        </p:txBody>
      </p:sp>
      <p:sp>
        <p:nvSpPr>
          <p:cNvPr id="259"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6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6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6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63" name="TextBox 30"/>
          <p:cNvSpPr txBox="1"/>
          <p:nvPr/>
        </p:nvSpPr>
        <p:spPr>
          <a:xfrm>
            <a:off x="3559953" y="1820906"/>
            <a:ext cx="8325881" cy="4434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70000"/>
              </a:lnSpc>
              <a:defRPr sz="3100">
                <a:solidFill>
                  <a:srgbClr val="5B3E4A"/>
                </a:solidFill>
                <a:latin typeface="Arial Narrow"/>
                <a:ea typeface="Arial Narrow"/>
                <a:cs typeface="Arial Narrow"/>
                <a:sym typeface="Arial Narrow"/>
              </a:defRPr>
            </a:pPr>
            <a:r>
              <a:t>5. Addressing Emerging Ethical Challenges:</a:t>
            </a:r>
          </a:p>
          <a:p>
            <a:pPr algn="just">
              <a:lnSpc>
                <a:spcPct val="170000"/>
              </a:lnSpc>
              <a:defRPr sz="3100">
                <a:solidFill>
                  <a:srgbClr val="0A1F61"/>
                </a:solidFill>
                <a:latin typeface="Arial Narrow"/>
                <a:ea typeface="Arial Narrow"/>
                <a:cs typeface="Arial Narrow"/>
                <a:sym typeface="Arial Narrow"/>
              </a:defRPr>
            </a:pPr>
            <a:r>
              <a:t>As technology evolves, new ethical challenges emerge. Ethical considerations in digital law prompt legal professionals to stay proactive in identifying and addressing these challenges, such as the ethical implications of AI, biotechnology, or quantum computing.</a:t>
            </a:r>
          </a:p>
        </p:txBody>
      </p:sp>
      <p:sp>
        <p:nvSpPr>
          <p:cNvPr id="26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6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6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267"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6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69"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1" name="TextBox 24"/>
          <p:cNvSpPr txBox="1"/>
          <p:nvPr/>
        </p:nvSpPr>
        <p:spPr>
          <a:xfrm>
            <a:off x="4134524" y="354814"/>
            <a:ext cx="5927754"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UNDERSTANDING DIGITAL ETHICS</a:t>
            </a:r>
          </a:p>
          <a:p>
            <a:pPr>
              <a:defRPr b="1" sz="2300">
                <a:solidFill>
                  <a:srgbClr val="2D3956"/>
                </a:solidFill>
                <a:latin typeface="Tajawal Medium"/>
                <a:ea typeface="Tajawal Medium"/>
                <a:cs typeface="Tajawal Medium"/>
                <a:sym typeface="Tajawal Medium"/>
              </a:defRPr>
            </a:pPr>
            <a:r>
              <a:t>A. OVERVIEW OF ETHICS AND ITS APPLICATION IN LAW</a:t>
            </a:r>
          </a:p>
        </p:txBody>
      </p:sp>
      <p:sp>
        <p:nvSpPr>
          <p:cNvPr id="272"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7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7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7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76" name="TextBox 30"/>
          <p:cNvSpPr txBox="1"/>
          <p:nvPr/>
        </p:nvSpPr>
        <p:spPr>
          <a:xfrm>
            <a:off x="3480695" y="1630499"/>
            <a:ext cx="8325881" cy="479679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70000"/>
              </a:lnSpc>
              <a:defRPr sz="3400">
                <a:solidFill>
                  <a:srgbClr val="0A1F61"/>
                </a:solidFill>
                <a:latin typeface="Arial Narrow"/>
                <a:ea typeface="Arial Narrow"/>
                <a:cs typeface="Arial Narrow"/>
                <a:sym typeface="Arial Narrow"/>
              </a:defRPr>
            </a:lvl1pPr>
          </a:lstStyle>
          <a:p>
            <a:pPr/>
            <a:r>
              <a:t>Ethics, in a broad sense, refers to the moral principles and values that guide human behavior, decision-making, and interactions. In the context of law, ethics plays a vital role in ensuring that legal practices are grounded in principles that uphold justice, fairness, and the well-being of society.</a:t>
            </a:r>
          </a:p>
        </p:txBody>
      </p:sp>
      <p:sp>
        <p:nvSpPr>
          <p:cNvPr id="27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7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7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280"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8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82"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4" name="TextBox 24"/>
          <p:cNvSpPr txBox="1"/>
          <p:nvPr/>
        </p:nvSpPr>
        <p:spPr>
          <a:xfrm>
            <a:off x="4134524" y="354814"/>
            <a:ext cx="5927754"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UNDERSTANDING DIGITAL ETHICS</a:t>
            </a:r>
          </a:p>
          <a:p>
            <a:pPr>
              <a:defRPr b="1" sz="2300">
                <a:solidFill>
                  <a:srgbClr val="2D3956"/>
                </a:solidFill>
                <a:latin typeface="Tajawal Medium"/>
                <a:ea typeface="Tajawal Medium"/>
                <a:cs typeface="Tajawal Medium"/>
                <a:sym typeface="Tajawal Medium"/>
              </a:defRPr>
            </a:pPr>
            <a:r>
              <a:t>A. OVERVIEW OF ETHICS AND ITS APPLICATION IN LAW</a:t>
            </a:r>
          </a:p>
        </p:txBody>
      </p:sp>
      <p:sp>
        <p:nvSpPr>
          <p:cNvPr id="285"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8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8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8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89" name="TextBox 30"/>
          <p:cNvSpPr txBox="1"/>
          <p:nvPr/>
        </p:nvSpPr>
        <p:spPr>
          <a:xfrm>
            <a:off x="3512398" y="1806490"/>
            <a:ext cx="8325881" cy="49276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70000"/>
              </a:lnSpc>
              <a:defRPr sz="3000">
                <a:solidFill>
                  <a:srgbClr val="0A1F61"/>
                </a:solidFill>
                <a:latin typeface="Arial Narrow"/>
                <a:ea typeface="Arial Narrow"/>
                <a:cs typeface="Arial Narrow"/>
                <a:sym typeface="Arial Narrow"/>
              </a:defRPr>
            </a:lvl1pPr>
          </a:lstStyle>
          <a:p>
            <a:pPr/>
            <a:r>
              <a:t>In the digital era, where technology permeates every aspect of our lives, digital ethics becomes increasingly critical. Digital ethics seeks to apply ethical principles to the use of technology, digital platforms, and internet activities. It encompasses various areas, including data privacy, cybersecurity, intellectual property, artificial intelligence, and social media, to name a few.</a:t>
            </a:r>
          </a:p>
        </p:txBody>
      </p:sp>
      <p:sp>
        <p:nvSpPr>
          <p:cNvPr id="290"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91"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92"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293"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94"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95"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7" name="TextBox 24"/>
          <p:cNvSpPr txBox="1"/>
          <p:nvPr/>
        </p:nvSpPr>
        <p:spPr>
          <a:xfrm>
            <a:off x="4134524" y="354814"/>
            <a:ext cx="5927754"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UNDERSTANDING DIGITAL ETHICS</a:t>
            </a:r>
          </a:p>
          <a:p>
            <a:pPr>
              <a:defRPr b="1" sz="2300">
                <a:solidFill>
                  <a:srgbClr val="2D3956"/>
                </a:solidFill>
                <a:latin typeface="Tajawal Medium"/>
                <a:ea typeface="Tajawal Medium"/>
                <a:cs typeface="Tajawal Medium"/>
                <a:sym typeface="Tajawal Medium"/>
              </a:defRPr>
            </a:pPr>
            <a:r>
              <a:t>B. KEY ETHICAL PRINCIPLES IN DIGITAL LAW</a:t>
            </a:r>
          </a:p>
        </p:txBody>
      </p:sp>
      <p:sp>
        <p:nvSpPr>
          <p:cNvPr id="298"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9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0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0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02" name="TextBox 30"/>
          <p:cNvSpPr txBox="1"/>
          <p:nvPr/>
        </p:nvSpPr>
        <p:spPr>
          <a:xfrm>
            <a:off x="3433140" y="1558480"/>
            <a:ext cx="8325882" cy="415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50000"/>
              </a:lnSpc>
              <a:defRPr b="1" i="1" sz="2800" u="sng">
                <a:solidFill>
                  <a:srgbClr val="0A1F61"/>
                </a:solidFill>
                <a:latin typeface="Arial Narrow"/>
                <a:ea typeface="Arial Narrow"/>
                <a:cs typeface="Arial Narrow"/>
                <a:sym typeface="Arial Narrow"/>
              </a:defRPr>
            </a:pPr>
            <a:r>
              <a:t>1. Privacy and Data Protection</a:t>
            </a:r>
          </a:p>
          <a:p>
            <a:pPr algn="just">
              <a:lnSpc>
                <a:spcPct val="150000"/>
              </a:lnSpc>
              <a:defRPr sz="2800">
                <a:solidFill>
                  <a:srgbClr val="0A1F61"/>
                </a:solidFill>
                <a:latin typeface="Arial Narrow"/>
                <a:ea typeface="Arial Narrow"/>
                <a:cs typeface="Arial Narrow"/>
                <a:sym typeface="Arial Narrow"/>
              </a:defRPr>
            </a:pPr>
            <a:r>
              <a:t>Respecting individuals' privacy is a basic human right, and preserving it is vital in the digital world. In digital law, ethical concerns focus on safeguarding personal information from unauthorized access, use, and sharing. As legal professions, it is essential to handle data protection laws and ensure transparent and respectful dealing of individuals' privacy rights.</a:t>
            </a:r>
          </a:p>
        </p:txBody>
      </p:sp>
      <p:sp>
        <p:nvSpPr>
          <p:cNvPr id="30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0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0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306"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0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08"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0" name="TextBox 24"/>
          <p:cNvSpPr txBox="1"/>
          <p:nvPr/>
        </p:nvSpPr>
        <p:spPr>
          <a:xfrm>
            <a:off x="4134524" y="354814"/>
            <a:ext cx="5927754"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UNDERSTANDING DIGITAL ETHICS</a:t>
            </a:r>
          </a:p>
          <a:p>
            <a:pPr>
              <a:defRPr b="1" sz="2300">
                <a:solidFill>
                  <a:srgbClr val="2D3956"/>
                </a:solidFill>
                <a:latin typeface="Tajawal Medium"/>
                <a:ea typeface="Tajawal Medium"/>
                <a:cs typeface="Tajawal Medium"/>
                <a:sym typeface="Tajawal Medium"/>
              </a:defRPr>
            </a:pPr>
            <a:r>
              <a:t>B. KEY ETHICAL PRINCIPLES IN DIGITAL LAW</a:t>
            </a:r>
          </a:p>
        </p:txBody>
      </p:sp>
      <p:sp>
        <p:nvSpPr>
          <p:cNvPr id="311"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1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1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1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15" name="TextBox 30"/>
          <p:cNvSpPr txBox="1"/>
          <p:nvPr/>
        </p:nvSpPr>
        <p:spPr>
          <a:xfrm>
            <a:off x="3433140" y="1558480"/>
            <a:ext cx="8325882" cy="4765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50000"/>
              </a:lnSpc>
              <a:defRPr b="1" i="1" sz="2800" u="sng">
                <a:solidFill>
                  <a:srgbClr val="0A1F61"/>
                </a:solidFill>
                <a:latin typeface="Arial Narrow"/>
                <a:ea typeface="Arial Narrow"/>
                <a:cs typeface="Arial Narrow"/>
                <a:sym typeface="Arial Narrow"/>
              </a:defRPr>
            </a:pPr>
            <a:r>
              <a:t>2. Transparency and Accountability</a:t>
            </a:r>
          </a:p>
          <a:p>
            <a:pPr algn="just">
              <a:lnSpc>
                <a:spcPct val="150000"/>
              </a:lnSpc>
              <a:defRPr sz="2800">
                <a:solidFill>
                  <a:srgbClr val="0A1F61"/>
                </a:solidFill>
                <a:latin typeface="Arial Narrow"/>
                <a:ea typeface="Arial Narrow"/>
                <a:cs typeface="Arial Narrow"/>
                <a:sym typeface="Arial Narrow"/>
              </a:defRPr>
            </a:pPr>
            <a:r>
              <a:t>Transparency is a key ethical principle in the digital age. Users have the right to know how their data is being collected, used, and shared. Transparent practices foster trust between individuals and organizations, promoting responsible digital interactions. Accountability holds entities responsible for their actions, making sure they are answerable for any adverse consequences of their digital activities.</a:t>
            </a:r>
          </a:p>
        </p:txBody>
      </p:sp>
      <p:sp>
        <p:nvSpPr>
          <p:cNvPr id="31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1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1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319"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2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21"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3" name="TextBox 24"/>
          <p:cNvSpPr txBox="1"/>
          <p:nvPr/>
        </p:nvSpPr>
        <p:spPr>
          <a:xfrm>
            <a:off x="4134524" y="354814"/>
            <a:ext cx="5927754"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UNDERSTANDING DIGITAL ETHICS</a:t>
            </a:r>
          </a:p>
          <a:p>
            <a:pPr>
              <a:defRPr b="1" sz="2300">
                <a:solidFill>
                  <a:srgbClr val="2D3956"/>
                </a:solidFill>
                <a:latin typeface="Tajawal Medium"/>
                <a:ea typeface="Tajawal Medium"/>
                <a:cs typeface="Tajawal Medium"/>
                <a:sym typeface="Tajawal Medium"/>
              </a:defRPr>
            </a:pPr>
            <a:r>
              <a:t>B. KEY ETHICAL PRINCIPLES IN DIGITAL LAW</a:t>
            </a:r>
          </a:p>
        </p:txBody>
      </p:sp>
      <p:sp>
        <p:nvSpPr>
          <p:cNvPr id="324"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2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2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27"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28" name="TextBox 30"/>
          <p:cNvSpPr txBox="1"/>
          <p:nvPr/>
        </p:nvSpPr>
        <p:spPr>
          <a:xfrm>
            <a:off x="3433140" y="1558480"/>
            <a:ext cx="8325882" cy="4765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50000"/>
              </a:lnSpc>
              <a:defRPr b="1" i="1" sz="2800" u="sng">
                <a:solidFill>
                  <a:srgbClr val="0A1F61"/>
                </a:solidFill>
                <a:latin typeface="Arial Narrow"/>
                <a:ea typeface="Arial Narrow"/>
                <a:cs typeface="Arial Narrow"/>
                <a:sym typeface="Arial Narrow"/>
              </a:defRPr>
            </a:pPr>
            <a:r>
              <a:t>3. Fairness and Equality</a:t>
            </a:r>
          </a:p>
          <a:p>
            <a:pPr algn="just">
              <a:lnSpc>
                <a:spcPct val="150000"/>
              </a:lnSpc>
              <a:defRPr sz="2800">
                <a:solidFill>
                  <a:srgbClr val="0A1F61"/>
                </a:solidFill>
                <a:latin typeface="Arial Narrow"/>
                <a:ea typeface="Arial Narrow"/>
                <a:cs typeface="Arial Narrow"/>
                <a:sym typeface="Arial Narrow"/>
              </a:defRPr>
            </a:pPr>
            <a:r>
              <a:t>Ethical digital law emphasizes fairness and equality in the treatment of individuals and groups. This principle applies to various areas, including algorithmic decision-making, access to digital resources, and digital content regulation. Legal professionals must be vigilant in identifying and addressing biases and discrimination that might arise from digital technologies and platforms.</a:t>
            </a:r>
          </a:p>
        </p:txBody>
      </p:sp>
      <p:sp>
        <p:nvSpPr>
          <p:cNvPr id="32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3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3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332"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3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34"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6" name="TextBox 24"/>
          <p:cNvSpPr txBox="1"/>
          <p:nvPr/>
        </p:nvSpPr>
        <p:spPr>
          <a:xfrm>
            <a:off x="4134524" y="354814"/>
            <a:ext cx="5927754"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UNDERSTANDING DIGITAL ETHICS</a:t>
            </a:r>
          </a:p>
          <a:p>
            <a:pPr>
              <a:defRPr b="1" sz="2300">
                <a:solidFill>
                  <a:srgbClr val="2D3956"/>
                </a:solidFill>
                <a:latin typeface="Tajawal Medium"/>
                <a:ea typeface="Tajawal Medium"/>
                <a:cs typeface="Tajawal Medium"/>
                <a:sym typeface="Tajawal Medium"/>
              </a:defRPr>
            </a:pPr>
            <a:r>
              <a:t>B. KEY ETHICAL PRINCIPLES IN DIGITAL LAW</a:t>
            </a:r>
          </a:p>
        </p:txBody>
      </p:sp>
      <p:sp>
        <p:nvSpPr>
          <p:cNvPr id="337"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3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3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4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41" name="TextBox 30"/>
          <p:cNvSpPr txBox="1"/>
          <p:nvPr/>
        </p:nvSpPr>
        <p:spPr>
          <a:xfrm>
            <a:off x="3433140" y="1710880"/>
            <a:ext cx="8325882" cy="415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50000"/>
              </a:lnSpc>
              <a:defRPr b="1" i="1" sz="2800" u="sng">
                <a:solidFill>
                  <a:srgbClr val="0A1F61"/>
                </a:solidFill>
                <a:latin typeface="Arial Narrow"/>
                <a:ea typeface="Arial Narrow"/>
                <a:cs typeface="Arial Narrow"/>
                <a:sym typeface="Arial Narrow"/>
              </a:defRPr>
            </a:pPr>
            <a:r>
              <a:t>4. Cybersecurity and Safety</a:t>
            </a:r>
          </a:p>
          <a:p>
            <a:pPr algn="just">
              <a:lnSpc>
                <a:spcPct val="150000"/>
              </a:lnSpc>
              <a:defRPr sz="2800">
                <a:solidFill>
                  <a:srgbClr val="0A1F61"/>
                </a:solidFill>
                <a:latin typeface="Arial Narrow"/>
                <a:ea typeface="Arial Narrow"/>
                <a:cs typeface="Arial Narrow"/>
                <a:sym typeface="Arial Narrow"/>
              </a:defRPr>
            </a:pPr>
            <a:r>
              <a:t>Ensuring the safety and security of digital environments is an ethical imperative. Cybersecurity measures protect individuals and organizations from cyber threats, data breaches, and cyber-attacks. Ethical practices in digital law emphasize the responsible use of technology to prevent harm to individuals and society.</a:t>
            </a:r>
          </a:p>
        </p:txBody>
      </p:sp>
      <p:sp>
        <p:nvSpPr>
          <p:cNvPr id="34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4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4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345"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4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47"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9" name="TextBox 24"/>
          <p:cNvSpPr txBox="1"/>
          <p:nvPr/>
        </p:nvSpPr>
        <p:spPr>
          <a:xfrm>
            <a:off x="4134524" y="380214"/>
            <a:ext cx="5927754" cy="751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UNDERSTANDING DIGITAL ETHICS</a:t>
            </a:r>
          </a:p>
          <a:p>
            <a:pPr>
              <a:defRPr b="1" sz="2000">
                <a:solidFill>
                  <a:srgbClr val="2D3956"/>
                </a:solidFill>
                <a:latin typeface="Tajawal Medium"/>
                <a:ea typeface="Tajawal Medium"/>
                <a:cs typeface="Tajawal Medium"/>
                <a:sym typeface="Tajawal Medium"/>
              </a:defRPr>
            </a:pPr>
            <a:r>
              <a:t>C. ETHICAL DILEMMAS IN DIGITAL LAW CASES</a:t>
            </a:r>
          </a:p>
        </p:txBody>
      </p:sp>
      <p:sp>
        <p:nvSpPr>
          <p:cNvPr id="350" name="Rectangle 27"/>
          <p:cNvSpPr/>
          <p:nvPr/>
        </p:nvSpPr>
        <p:spPr>
          <a:xfrm>
            <a:off x="3463717" y="768138"/>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5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5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53"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54" name="TextBox 30"/>
          <p:cNvSpPr txBox="1"/>
          <p:nvPr/>
        </p:nvSpPr>
        <p:spPr>
          <a:xfrm>
            <a:off x="3417289" y="2195830"/>
            <a:ext cx="8325881" cy="2466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50000"/>
              </a:lnSpc>
              <a:defRPr sz="3000">
                <a:solidFill>
                  <a:srgbClr val="0A1F61"/>
                </a:solidFill>
                <a:latin typeface="Arial Narrow"/>
                <a:ea typeface="Arial Narrow"/>
                <a:cs typeface="Arial Narrow"/>
                <a:sym typeface="Arial Narrow"/>
              </a:defRPr>
            </a:lvl1pPr>
          </a:lstStyle>
          <a:p>
            <a:pPr/>
            <a:r>
              <a:t>As legal professionals dealing with digital law, you will inevitably encounter complex ethical dilemmas. Let's explore some common scenarios that pose ethical challenges:</a:t>
            </a:r>
          </a:p>
        </p:txBody>
      </p:sp>
      <p:sp>
        <p:nvSpPr>
          <p:cNvPr id="35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5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5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358"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5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60"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2" name="TextBox 24"/>
          <p:cNvSpPr txBox="1"/>
          <p:nvPr/>
        </p:nvSpPr>
        <p:spPr>
          <a:xfrm>
            <a:off x="4134524" y="380214"/>
            <a:ext cx="5927754" cy="751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UNDERSTANDING DIGITAL ETHICS</a:t>
            </a:r>
          </a:p>
          <a:p>
            <a:pPr>
              <a:defRPr b="1" sz="2000">
                <a:solidFill>
                  <a:srgbClr val="2D3956"/>
                </a:solidFill>
                <a:latin typeface="Tajawal Medium"/>
                <a:ea typeface="Tajawal Medium"/>
                <a:cs typeface="Tajawal Medium"/>
                <a:sym typeface="Tajawal Medium"/>
              </a:defRPr>
            </a:pPr>
            <a:r>
              <a:t>C. ETHICAL DILEMMAS IN DIGITAL LAW CASES</a:t>
            </a:r>
          </a:p>
        </p:txBody>
      </p:sp>
      <p:sp>
        <p:nvSpPr>
          <p:cNvPr id="363" name="Rectangle 27"/>
          <p:cNvSpPr/>
          <p:nvPr/>
        </p:nvSpPr>
        <p:spPr>
          <a:xfrm>
            <a:off x="3463717" y="768138"/>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6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6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6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67" name="TextBox 30"/>
          <p:cNvSpPr txBox="1"/>
          <p:nvPr/>
        </p:nvSpPr>
        <p:spPr>
          <a:xfrm>
            <a:off x="3417289" y="1628417"/>
            <a:ext cx="8325881"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i="1" sz="3000" u="sng">
                <a:solidFill>
                  <a:srgbClr val="0A1F61"/>
                </a:solidFill>
                <a:latin typeface="Arial Narrow"/>
                <a:ea typeface="Arial Narrow"/>
                <a:cs typeface="Arial Narrow"/>
                <a:sym typeface="Arial Narrow"/>
              </a:defRPr>
            </a:pPr>
            <a:r>
              <a:t>1. Balancing Privacy and Security:</a:t>
            </a:r>
          </a:p>
          <a:p>
            <a:pPr algn="just">
              <a:lnSpc>
                <a:spcPct val="180000"/>
              </a:lnSpc>
              <a:defRPr sz="3000">
                <a:solidFill>
                  <a:srgbClr val="0A1F61"/>
                </a:solidFill>
                <a:latin typeface="Arial Narrow"/>
                <a:ea typeface="Arial Narrow"/>
                <a:cs typeface="Arial Narrow"/>
                <a:sym typeface="Arial Narrow"/>
              </a:defRPr>
            </a:pPr>
            <a:r>
              <a:t>In cases involving national security or criminal investigations, the balance between privacy and security becomes delicate. Legal professionals must navigate the ethical implications of surveillance and data collection to protect public safety without compromising individual rights.</a:t>
            </a:r>
          </a:p>
        </p:txBody>
      </p:sp>
      <p:sp>
        <p:nvSpPr>
          <p:cNvPr id="36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6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7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371"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7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73"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5" name="TextBox 24"/>
          <p:cNvSpPr txBox="1"/>
          <p:nvPr/>
        </p:nvSpPr>
        <p:spPr>
          <a:xfrm>
            <a:off x="4134524" y="380214"/>
            <a:ext cx="5927754" cy="751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UNDERSTANDING DIGITAL ETHICS</a:t>
            </a:r>
          </a:p>
          <a:p>
            <a:pPr>
              <a:defRPr b="1" sz="2000">
                <a:solidFill>
                  <a:srgbClr val="2D3956"/>
                </a:solidFill>
                <a:latin typeface="Tajawal Medium"/>
                <a:ea typeface="Tajawal Medium"/>
                <a:cs typeface="Tajawal Medium"/>
                <a:sym typeface="Tajawal Medium"/>
              </a:defRPr>
            </a:pPr>
            <a:r>
              <a:t>C. ETHICAL DILEMMAS IN DIGITAL LAW CASES</a:t>
            </a:r>
          </a:p>
        </p:txBody>
      </p:sp>
      <p:sp>
        <p:nvSpPr>
          <p:cNvPr id="376" name="Rectangle 27"/>
          <p:cNvSpPr/>
          <p:nvPr/>
        </p:nvSpPr>
        <p:spPr>
          <a:xfrm>
            <a:off x="3463717" y="768138"/>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7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7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7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80" name="TextBox 30"/>
          <p:cNvSpPr txBox="1"/>
          <p:nvPr/>
        </p:nvSpPr>
        <p:spPr>
          <a:xfrm>
            <a:off x="3417289" y="1628417"/>
            <a:ext cx="8325881"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i="1" sz="3000" u="sng">
                <a:solidFill>
                  <a:srgbClr val="0A1F61"/>
                </a:solidFill>
                <a:latin typeface="Arial Narrow"/>
                <a:ea typeface="Arial Narrow"/>
                <a:cs typeface="Arial Narrow"/>
                <a:sym typeface="Arial Narrow"/>
              </a:defRPr>
            </a:pPr>
            <a:r>
              <a:t>2. AI and Decision-Making:</a:t>
            </a:r>
          </a:p>
          <a:p>
            <a:pPr algn="just">
              <a:lnSpc>
                <a:spcPct val="180000"/>
              </a:lnSpc>
              <a:defRPr sz="3000">
                <a:solidFill>
                  <a:srgbClr val="0A1F61"/>
                </a:solidFill>
                <a:latin typeface="Arial Narrow"/>
                <a:ea typeface="Arial Narrow"/>
                <a:cs typeface="Arial Narrow"/>
                <a:sym typeface="Arial Narrow"/>
              </a:defRPr>
            </a:pPr>
            <a:r>
              <a:t>AI-driven decision-making raises questions of transparency and accountability. Ethical considerations demand that the decision-making process is understandable and fair, especially when AI influences significant aspects of individuals' lives.</a:t>
            </a:r>
          </a:p>
        </p:txBody>
      </p:sp>
      <p:sp>
        <p:nvSpPr>
          <p:cNvPr id="38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8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8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384"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8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86"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8" name="TextBox 24"/>
          <p:cNvSpPr txBox="1"/>
          <p:nvPr/>
        </p:nvSpPr>
        <p:spPr>
          <a:xfrm>
            <a:off x="4134524" y="380214"/>
            <a:ext cx="5927754" cy="751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UNDERSTANDING DIGITAL ETHICS</a:t>
            </a:r>
          </a:p>
          <a:p>
            <a:pPr>
              <a:defRPr b="1" sz="2000">
                <a:solidFill>
                  <a:srgbClr val="2D3956"/>
                </a:solidFill>
                <a:latin typeface="Tajawal Medium"/>
                <a:ea typeface="Tajawal Medium"/>
                <a:cs typeface="Tajawal Medium"/>
                <a:sym typeface="Tajawal Medium"/>
              </a:defRPr>
            </a:pPr>
            <a:r>
              <a:t>C. ETHICAL DILEMMAS IN DIGITAL LAW CASES</a:t>
            </a:r>
          </a:p>
        </p:txBody>
      </p:sp>
      <p:sp>
        <p:nvSpPr>
          <p:cNvPr id="389" name="Rectangle 27"/>
          <p:cNvSpPr/>
          <p:nvPr/>
        </p:nvSpPr>
        <p:spPr>
          <a:xfrm>
            <a:off x="3463717" y="768138"/>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9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9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9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93" name="TextBox 30"/>
          <p:cNvSpPr txBox="1"/>
          <p:nvPr/>
        </p:nvSpPr>
        <p:spPr>
          <a:xfrm>
            <a:off x="3417289" y="1628417"/>
            <a:ext cx="8325881"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i="1" sz="3000" u="sng">
                <a:solidFill>
                  <a:srgbClr val="0A1F61"/>
                </a:solidFill>
                <a:latin typeface="Arial Narrow"/>
                <a:ea typeface="Arial Narrow"/>
                <a:cs typeface="Arial Narrow"/>
                <a:sym typeface="Arial Narrow"/>
              </a:defRPr>
            </a:pPr>
            <a:r>
              <a:t>3. Social Media and Freedom of Speech:</a:t>
            </a:r>
          </a:p>
          <a:p>
            <a:pPr algn="just">
              <a:lnSpc>
                <a:spcPct val="180000"/>
              </a:lnSpc>
              <a:defRPr sz="3000">
                <a:solidFill>
                  <a:srgbClr val="0A1F61"/>
                </a:solidFill>
                <a:latin typeface="Arial Narrow"/>
                <a:ea typeface="Arial Narrow"/>
                <a:cs typeface="Arial Narrow"/>
                <a:sym typeface="Arial Narrow"/>
              </a:defRPr>
            </a:pPr>
            <a:r>
              <a:t>Social media platforms present challenges concerning freedom of speech and content moderation. Ethical dilemmas arise when determining the line between freedom of expression and preventing harmful or false information from spreading.</a:t>
            </a:r>
          </a:p>
        </p:txBody>
      </p:sp>
      <p:sp>
        <p:nvSpPr>
          <p:cNvPr id="39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9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9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397"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9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99"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1" name="TextBox 24"/>
          <p:cNvSpPr txBox="1"/>
          <p:nvPr/>
        </p:nvSpPr>
        <p:spPr>
          <a:xfrm>
            <a:off x="4134524" y="380214"/>
            <a:ext cx="5927754" cy="751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UNDERSTANDING DIGITAL ETHICS</a:t>
            </a:r>
          </a:p>
          <a:p>
            <a:pPr>
              <a:defRPr b="1" sz="2000">
                <a:solidFill>
                  <a:srgbClr val="2D3956"/>
                </a:solidFill>
                <a:latin typeface="Tajawal Medium"/>
                <a:ea typeface="Tajawal Medium"/>
                <a:cs typeface="Tajawal Medium"/>
                <a:sym typeface="Tajawal Medium"/>
              </a:defRPr>
            </a:pPr>
            <a:r>
              <a:t>C. ETHICAL DILEMMAS IN DIGITAL LAW CASES</a:t>
            </a:r>
          </a:p>
        </p:txBody>
      </p:sp>
      <p:sp>
        <p:nvSpPr>
          <p:cNvPr id="402" name="Rectangle 27"/>
          <p:cNvSpPr/>
          <p:nvPr/>
        </p:nvSpPr>
        <p:spPr>
          <a:xfrm>
            <a:off x="3463717" y="768138"/>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0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0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0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06" name="TextBox 30"/>
          <p:cNvSpPr txBox="1"/>
          <p:nvPr/>
        </p:nvSpPr>
        <p:spPr>
          <a:xfrm>
            <a:off x="3417289" y="1628417"/>
            <a:ext cx="8325881"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i="1" sz="3000" u="sng">
                <a:solidFill>
                  <a:srgbClr val="0A1F61"/>
                </a:solidFill>
                <a:latin typeface="Arial Narrow"/>
                <a:ea typeface="Arial Narrow"/>
                <a:cs typeface="Arial Narrow"/>
                <a:sym typeface="Arial Narrow"/>
              </a:defRPr>
            </a:pPr>
            <a:r>
              <a:t>4. Access to Digital Resources:</a:t>
            </a:r>
          </a:p>
          <a:p>
            <a:pPr algn="just">
              <a:lnSpc>
                <a:spcPct val="180000"/>
              </a:lnSpc>
              <a:defRPr sz="3000">
                <a:solidFill>
                  <a:srgbClr val="0A1F61"/>
                </a:solidFill>
                <a:latin typeface="Arial Narrow"/>
                <a:ea typeface="Arial Narrow"/>
                <a:cs typeface="Arial Narrow"/>
                <a:sym typeface="Arial Narrow"/>
              </a:defRPr>
            </a:pPr>
            <a:r>
              <a:t>Making sure that everyone has fair access to digital resources is essential to bridge the digital divide. Ethical questions arise when we try to address the gap between those who have easy access to technology and those who don't.</a:t>
            </a:r>
          </a:p>
        </p:txBody>
      </p:sp>
      <p:sp>
        <p:nvSpPr>
          <p:cNvPr id="40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0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0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410"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1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12"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4" name="TextBox 24"/>
          <p:cNvSpPr txBox="1"/>
          <p:nvPr/>
        </p:nvSpPr>
        <p:spPr>
          <a:xfrm>
            <a:off x="4134524" y="354814"/>
            <a:ext cx="5927754"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TECHNOLOGY AND ETHICS</a:t>
            </a:r>
          </a:p>
          <a:p>
            <a:pPr>
              <a:defRPr b="1" sz="2300">
                <a:solidFill>
                  <a:srgbClr val="2D3956"/>
                </a:solidFill>
                <a:latin typeface="Tajawal Medium"/>
                <a:ea typeface="Tajawal Medium"/>
                <a:cs typeface="Tajawal Medium"/>
                <a:sym typeface="Tajawal Medium"/>
              </a:defRPr>
            </a:pPr>
            <a:r>
              <a:t>A. TECHNOLOGY IN LEGAL CONTEXTS</a:t>
            </a:r>
          </a:p>
        </p:txBody>
      </p:sp>
      <p:sp>
        <p:nvSpPr>
          <p:cNvPr id="415"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1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1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1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19" name="TextBox 30"/>
          <p:cNvSpPr txBox="1"/>
          <p:nvPr/>
        </p:nvSpPr>
        <p:spPr>
          <a:xfrm>
            <a:off x="3480695" y="1631435"/>
            <a:ext cx="8325881" cy="50368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900">
                <a:solidFill>
                  <a:srgbClr val="0A1F61"/>
                </a:solidFill>
                <a:latin typeface="Arial Narrow"/>
                <a:ea typeface="Arial Narrow"/>
                <a:cs typeface="Arial Narrow"/>
                <a:sym typeface="Arial Narrow"/>
              </a:defRPr>
            </a:lvl1pPr>
          </a:lstStyle>
          <a:p>
            <a:pPr/>
            <a:r>
              <a:t>Over the past few decades, digital technologies have become an integral part of legal contexts, streamlining processes, improving access to information, and enhancing the efficiency of legal services. From legal research and case management to dispute resolution and communication, technology has revolutionized the way legal services are delivered.</a:t>
            </a:r>
          </a:p>
        </p:txBody>
      </p:sp>
      <p:sp>
        <p:nvSpPr>
          <p:cNvPr id="420"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21"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22"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423"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24"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25"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7" name="TextBox 24"/>
          <p:cNvSpPr txBox="1"/>
          <p:nvPr/>
        </p:nvSpPr>
        <p:spPr>
          <a:xfrm>
            <a:off x="4134524" y="364793"/>
            <a:ext cx="5927754" cy="1056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TECHNOLOGY AND ETHICS</a:t>
            </a:r>
          </a:p>
          <a:p>
            <a:pPr>
              <a:defRPr b="1" sz="2000">
                <a:solidFill>
                  <a:srgbClr val="2D3956"/>
                </a:solidFill>
                <a:latin typeface="Tajawal Medium"/>
                <a:ea typeface="Tajawal Medium"/>
                <a:cs typeface="Tajawal Medium"/>
                <a:sym typeface="Tajawal Medium"/>
              </a:defRPr>
            </a:pPr>
            <a:r>
              <a:t>B. CHALLENGES POSED BY TECHNOLOGICAL ADVANCEMENTS</a:t>
            </a:r>
          </a:p>
        </p:txBody>
      </p:sp>
      <p:sp>
        <p:nvSpPr>
          <p:cNvPr id="428"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2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3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3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32" name="TextBox 30"/>
          <p:cNvSpPr txBox="1"/>
          <p:nvPr/>
        </p:nvSpPr>
        <p:spPr>
          <a:xfrm>
            <a:off x="3480695" y="2240099"/>
            <a:ext cx="8325881" cy="2854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As technology advances, it also brings along its unique set of challenges that demand careful consideration from legal professionals. Let's explore some of the key challenges posed by technological advancements:</a:t>
            </a:r>
          </a:p>
        </p:txBody>
      </p:sp>
      <p:sp>
        <p:nvSpPr>
          <p:cNvPr id="43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3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3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436"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3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38"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40" name="TextBox 24"/>
          <p:cNvSpPr txBox="1"/>
          <p:nvPr/>
        </p:nvSpPr>
        <p:spPr>
          <a:xfrm>
            <a:off x="4134524" y="364793"/>
            <a:ext cx="5927754" cy="1056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TECHNOLOGY AND ETHICS</a:t>
            </a:r>
          </a:p>
          <a:p>
            <a:pPr>
              <a:defRPr b="1" sz="2000">
                <a:solidFill>
                  <a:srgbClr val="2D3956"/>
                </a:solidFill>
                <a:latin typeface="Tajawal Medium"/>
                <a:ea typeface="Tajawal Medium"/>
                <a:cs typeface="Tajawal Medium"/>
                <a:sym typeface="Tajawal Medium"/>
              </a:defRPr>
            </a:pPr>
            <a:r>
              <a:t>B. CHALLENGES POSED BY TECHNOLOGICAL ADVANCEMENTS</a:t>
            </a:r>
          </a:p>
        </p:txBody>
      </p:sp>
      <p:sp>
        <p:nvSpPr>
          <p:cNvPr id="441"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4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4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4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45" name="TextBox 30"/>
          <p:cNvSpPr txBox="1"/>
          <p:nvPr/>
        </p:nvSpPr>
        <p:spPr>
          <a:xfrm>
            <a:off x="3480695" y="1630499"/>
            <a:ext cx="8325881" cy="4815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90000"/>
              </a:lnSpc>
              <a:defRPr b="1" sz="2600">
                <a:solidFill>
                  <a:srgbClr val="694754"/>
                </a:solidFill>
                <a:latin typeface="Arial Narrow"/>
                <a:ea typeface="Arial Narrow"/>
                <a:cs typeface="Arial Narrow"/>
                <a:sym typeface="Arial Narrow"/>
              </a:defRPr>
            </a:pPr>
            <a:r>
              <a:t>1. AI and Automated Decision-Making </a:t>
            </a:r>
          </a:p>
          <a:p>
            <a:pPr algn="just">
              <a:lnSpc>
                <a:spcPct val="190000"/>
              </a:lnSpc>
              <a:defRPr sz="2600">
                <a:solidFill>
                  <a:srgbClr val="0A1F61"/>
                </a:solidFill>
                <a:latin typeface="Arial Narrow"/>
                <a:ea typeface="Arial Narrow"/>
                <a:cs typeface="Arial Narrow"/>
                <a:sym typeface="Arial Narrow"/>
              </a:defRPr>
            </a:pPr>
            <a:r>
              <a:t>The rise of artificial intelligence (AI) and automated decision-making systems has transformed various legal processes. AI-powered tools can assist legal research, predict case outcomes, and streamline contract review. However, ethical concerns arise regarding the transparency and accountability of AI algorithms, potential biases, and the implications of delegating decisions to machines.</a:t>
            </a:r>
          </a:p>
        </p:txBody>
      </p:sp>
      <p:sp>
        <p:nvSpPr>
          <p:cNvPr id="44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4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4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449"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5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51"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3" name="TextBox 24"/>
          <p:cNvSpPr txBox="1"/>
          <p:nvPr/>
        </p:nvSpPr>
        <p:spPr>
          <a:xfrm>
            <a:off x="4134524" y="364793"/>
            <a:ext cx="5927754" cy="1056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TECHNOLOGY AND ETHICS</a:t>
            </a:r>
          </a:p>
          <a:p>
            <a:pPr>
              <a:defRPr b="1" sz="2000">
                <a:solidFill>
                  <a:srgbClr val="2D3956"/>
                </a:solidFill>
                <a:latin typeface="Tajawal Medium"/>
                <a:ea typeface="Tajawal Medium"/>
                <a:cs typeface="Tajawal Medium"/>
                <a:sym typeface="Tajawal Medium"/>
              </a:defRPr>
            </a:pPr>
            <a:r>
              <a:t>B. CHALLENGES POSED BY TECHNOLOGICAL ADVANCEMENTS</a:t>
            </a:r>
          </a:p>
        </p:txBody>
      </p:sp>
      <p:sp>
        <p:nvSpPr>
          <p:cNvPr id="454"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5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5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57"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58" name="TextBox 30"/>
          <p:cNvSpPr txBox="1"/>
          <p:nvPr/>
        </p:nvSpPr>
        <p:spPr>
          <a:xfrm>
            <a:off x="3480695" y="1630499"/>
            <a:ext cx="8325881" cy="4815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90000"/>
              </a:lnSpc>
              <a:defRPr b="1" sz="2600">
                <a:solidFill>
                  <a:srgbClr val="694754"/>
                </a:solidFill>
                <a:latin typeface="Arial Narrow"/>
                <a:ea typeface="Arial Narrow"/>
                <a:cs typeface="Arial Narrow"/>
                <a:sym typeface="Arial Narrow"/>
              </a:defRPr>
            </a:pPr>
            <a:r>
              <a:t>2. Internet of Things (IoT) and Privacy Concerns</a:t>
            </a:r>
          </a:p>
          <a:p>
            <a:pPr algn="just">
              <a:lnSpc>
                <a:spcPct val="190000"/>
              </a:lnSpc>
              <a:defRPr sz="2600">
                <a:solidFill>
                  <a:srgbClr val="0A1F61"/>
                </a:solidFill>
                <a:latin typeface="Arial Narrow"/>
                <a:ea typeface="Arial Narrow"/>
                <a:cs typeface="Arial Narrow"/>
                <a:sym typeface="Arial Narrow"/>
              </a:defRPr>
            </a:pPr>
            <a:r>
              <a:t>The Internet of Things (IoT) connects everyday devices to the internet, creating vast networks of interconnected data. While IoT offers numerous benefits, it also raises significant privacy concerns. Legal professionals must address issues related to data collection, consent, and the potential misuse of personal information collected by IoT devices.</a:t>
            </a:r>
          </a:p>
        </p:txBody>
      </p:sp>
      <p:sp>
        <p:nvSpPr>
          <p:cNvPr id="45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6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6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462"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6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64"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66" name="TextBox 24"/>
          <p:cNvSpPr txBox="1"/>
          <p:nvPr/>
        </p:nvSpPr>
        <p:spPr>
          <a:xfrm>
            <a:off x="4134524" y="364793"/>
            <a:ext cx="5927754" cy="1056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TECHNOLOGY AND ETHICS</a:t>
            </a:r>
          </a:p>
          <a:p>
            <a:pPr>
              <a:defRPr b="1" sz="2000">
                <a:solidFill>
                  <a:srgbClr val="2D3956"/>
                </a:solidFill>
                <a:latin typeface="Tajawal Medium"/>
                <a:ea typeface="Tajawal Medium"/>
                <a:cs typeface="Tajawal Medium"/>
                <a:sym typeface="Tajawal Medium"/>
              </a:defRPr>
            </a:pPr>
            <a:r>
              <a:t>B. CHALLENGES POSED BY TECHNOLOGICAL ADVANCEMENTS</a:t>
            </a:r>
          </a:p>
        </p:txBody>
      </p:sp>
      <p:sp>
        <p:nvSpPr>
          <p:cNvPr id="467"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6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6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7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71" name="TextBox 30"/>
          <p:cNvSpPr txBox="1"/>
          <p:nvPr/>
        </p:nvSpPr>
        <p:spPr>
          <a:xfrm>
            <a:off x="3480695" y="1630499"/>
            <a:ext cx="8325881" cy="4815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90000"/>
              </a:lnSpc>
              <a:defRPr b="1" sz="2600">
                <a:solidFill>
                  <a:srgbClr val="694754"/>
                </a:solidFill>
                <a:latin typeface="Arial Narrow"/>
                <a:ea typeface="Arial Narrow"/>
                <a:cs typeface="Arial Narrow"/>
                <a:sym typeface="Arial Narrow"/>
              </a:defRPr>
            </a:pPr>
            <a:r>
              <a:t>3. Blockchain and Data Integrity</a:t>
            </a:r>
          </a:p>
          <a:p>
            <a:pPr algn="just">
              <a:lnSpc>
                <a:spcPct val="190000"/>
              </a:lnSpc>
              <a:defRPr sz="2600">
                <a:solidFill>
                  <a:srgbClr val="0A1F61"/>
                </a:solidFill>
                <a:latin typeface="Arial Narrow"/>
                <a:ea typeface="Arial Narrow"/>
                <a:cs typeface="Arial Narrow"/>
                <a:sym typeface="Arial Narrow"/>
              </a:defRPr>
            </a:pPr>
            <a:r>
              <a:t>Blockchain technology offers secure and transparent record-keeping systems. Its application in legal contexts can enhance the integrity of contracts, transactions, and intellectual property rights. However, legal professionals must navigate the ethical implications of using blockchain in terms of data privacy, public accessibility, and regulatory compliance.</a:t>
            </a:r>
          </a:p>
        </p:txBody>
      </p:sp>
      <p:sp>
        <p:nvSpPr>
          <p:cNvPr id="47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7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7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475"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7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77"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9" name="TextBox 24"/>
          <p:cNvSpPr txBox="1"/>
          <p:nvPr/>
        </p:nvSpPr>
        <p:spPr>
          <a:xfrm>
            <a:off x="4134524" y="354814"/>
            <a:ext cx="5927754" cy="1031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TECHNOLOGY AND ETHICS</a:t>
            </a:r>
          </a:p>
          <a:p>
            <a:pPr>
              <a:defRPr b="1" sz="1900">
                <a:solidFill>
                  <a:srgbClr val="2D3956"/>
                </a:solidFill>
                <a:latin typeface="Tajawal Medium"/>
                <a:ea typeface="Tajawal Medium"/>
                <a:cs typeface="Tajawal Medium"/>
                <a:sym typeface="Tajawal Medium"/>
              </a:defRPr>
            </a:pPr>
            <a:r>
              <a:t>C. ETHICAL IMPLICATIONS OF TECHNOLOGICAL ADOPTION IN LEGAL PRACTICES</a:t>
            </a:r>
          </a:p>
        </p:txBody>
      </p:sp>
      <p:sp>
        <p:nvSpPr>
          <p:cNvPr id="480"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8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8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83"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84" name="TextBox 30"/>
          <p:cNvSpPr txBox="1"/>
          <p:nvPr/>
        </p:nvSpPr>
        <p:spPr>
          <a:xfrm>
            <a:off x="3480695" y="2240099"/>
            <a:ext cx="8325881" cy="2854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The adoption of technology in legal practices presents ethical implications that require careful consideration and responsible decision-making. Let's explore some of these ethical implications:</a:t>
            </a:r>
          </a:p>
        </p:txBody>
      </p:sp>
      <p:sp>
        <p:nvSpPr>
          <p:cNvPr id="48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8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8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488"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8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90"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2" name="TextBox 24"/>
          <p:cNvSpPr txBox="1"/>
          <p:nvPr/>
        </p:nvSpPr>
        <p:spPr>
          <a:xfrm>
            <a:off x="4134524" y="354814"/>
            <a:ext cx="5927754" cy="1031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TECHNOLOGY AND ETHICS</a:t>
            </a:r>
          </a:p>
          <a:p>
            <a:pPr>
              <a:defRPr b="1" sz="1900">
                <a:solidFill>
                  <a:srgbClr val="2D3956"/>
                </a:solidFill>
                <a:latin typeface="Tajawal Medium"/>
                <a:ea typeface="Tajawal Medium"/>
                <a:cs typeface="Tajawal Medium"/>
                <a:sym typeface="Tajawal Medium"/>
              </a:defRPr>
            </a:pPr>
            <a:r>
              <a:t>C. ETHICAL IMPLICATIONS OF TECHNOLOGICAL ADOPTION IN LEGAL PRACTICES</a:t>
            </a:r>
          </a:p>
        </p:txBody>
      </p:sp>
      <p:sp>
        <p:nvSpPr>
          <p:cNvPr id="493"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9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9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9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97" name="TextBox 30"/>
          <p:cNvSpPr txBox="1"/>
          <p:nvPr/>
        </p:nvSpPr>
        <p:spPr>
          <a:xfrm>
            <a:off x="3480695" y="1935299"/>
            <a:ext cx="8325881"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3000">
                <a:solidFill>
                  <a:srgbClr val="0A1F61"/>
                </a:solidFill>
                <a:latin typeface="Arial Narrow"/>
                <a:ea typeface="Arial Narrow"/>
                <a:cs typeface="Arial Narrow"/>
                <a:sym typeface="Arial Narrow"/>
              </a:defRPr>
            </a:pPr>
            <a:r>
              <a:t>1. Client Confidentiality and Data Security:</a:t>
            </a:r>
          </a:p>
          <a:p>
            <a:pPr algn="just">
              <a:lnSpc>
                <a:spcPct val="180000"/>
              </a:lnSpc>
              <a:defRPr sz="3000">
                <a:solidFill>
                  <a:srgbClr val="0A1F61"/>
                </a:solidFill>
                <a:latin typeface="Arial Narrow"/>
                <a:ea typeface="Arial Narrow"/>
                <a:cs typeface="Arial Narrow"/>
                <a:sym typeface="Arial Narrow"/>
              </a:defRPr>
            </a:pPr>
            <a:r>
              <a:t>The use of digital platforms and cloud-based services raises concerns about client confidentiality and data security. Legal professionals must ensure strong cybersecurity measures are in place to protect sensitive client information.</a:t>
            </a:r>
          </a:p>
        </p:txBody>
      </p:sp>
      <p:sp>
        <p:nvSpPr>
          <p:cNvPr id="49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9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0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501"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0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03"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5" name="TextBox 24"/>
          <p:cNvSpPr txBox="1"/>
          <p:nvPr/>
        </p:nvSpPr>
        <p:spPr>
          <a:xfrm>
            <a:off x="4134524" y="354814"/>
            <a:ext cx="5927754" cy="1031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TECHNOLOGY AND ETHICS</a:t>
            </a:r>
          </a:p>
          <a:p>
            <a:pPr>
              <a:defRPr b="1" sz="1900">
                <a:solidFill>
                  <a:srgbClr val="2D3956"/>
                </a:solidFill>
                <a:latin typeface="Tajawal Medium"/>
                <a:ea typeface="Tajawal Medium"/>
                <a:cs typeface="Tajawal Medium"/>
                <a:sym typeface="Tajawal Medium"/>
              </a:defRPr>
            </a:pPr>
            <a:r>
              <a:t>C. ETHICAL IMPLICATIONS OF TECHNOLOGICAL ADOPTION IN LEGAL PRACTICES</a:t>
            </a:r>
          </a:p>
        </p:txBody>
      </p:sp>
      <p:sp>
        <p:nvSpPr>
          <p:cNvPr id="506"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0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0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0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10" name="TextBox 30"/>
          <p:cNvSpPr txBox="1"/>
          <p:nvPr/>
        </p:nvSpPr>
        <p:spPr>
          <a:xfrm>
            <a:off x="3480695" y="1897199"/>
            <a:ext cx="8325881"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3000">
                <a:solidFill>
                  <a:srgbClr val="0A1F61"/>
                </a:solidFill>
                <a:latin typeface="Arial Narrow"/>
                <a:ea typeface="Arial Narrow"/>
                <a:cs typeface="Arial Narrow"/>
                <a:sym typeface="Arial Narrow"/>
              </a:defRPr>
            </a:pPr>
            <a:r>
              <a:t>2. Bias and Fairness in AI:</a:t>
            </a:r>
          </a:p>
          <a:p>
            <a:pPr algn="just">
              <a:lnSpc>
                <a:spcPct val="180000"/>
              </a:lnSpc>
              <a:defRPr sz="3000">
                <a:solidFill>
                  <a:srgbClr val="0A1F61"/>
                </a:solidFill>
                <a:latin typeface="Arial Narrow"/>
                <a:ea typeface="Arial Narrow"/>
                <a:cs typeface="Arial Narrow"/>
                <a:sym typeface="Arial Narrow"/>
              </a:defRPr>
            </a:pPr>
            <a:r>
              <a:t>When employing AI tools, legal professionals must assess and mitigate potential biases that may affect the accuracy and fairness of AI-driven outcomes. Ethical considerations demand transparency in the use of AI systems and accountability for the decisions they make.</a:t>
            </a:r>
          </a:p>
        </p:txBody>
      </p:sp>
      <p:sp>
        <p:nvSpPr>
          <p:cNvPr id="51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1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1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514"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1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16"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8" name="TextBox 24"/>
          <p:cNvSpPr txBox="1"/>
          <p:nvPr/>
        </p:nvSpPr>
        <p:spPr>
          <a:xfrm>
            <a:off x="4134524" y="354814"/>
            <a:ext cx="5927754" cy="1031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TECHNOLOGY AND ETHICS</a:t>
            </a:r>
          </a:p>
          <a:p>
            <a:pPr>
              <a:defRPr b="1" sz="1900">
                <a:solidFill>
                  <a:srgbClr val="2D3956"/>
                </a:solidFill>
                <a:latin typeface="Tajawal Medium"/>
                <a:ea typeface="Tajawal Medium"/>
                <a:cs typeface="Tajawal Medium"/>
                <a:sym typeface="Tajawal Medium"/>
              </a:defRPr>
            </a:pPr>
            <a:r>
              <a:t>C. ETHICAL IMPLICATIONS OF TECHNOLOGICAL ADOPTION IN LEGAL PRACTICES</a:t>
            </a:r>
          </a:p>
        </p:txBody>
      </p:sp>
      <p:sp>
        <p:nvSpPr>
          <p:cNvPr id="519"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2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2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2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23" name="TextBox 30"/>
          <p:cNvSpPr txBox="1"/>
          <p:nvPr/>
        </p:nvSpPr>
        <p:spPr>
          <a:xfrm>
            <a:off x="3480695" y="1897199"/>
            <a:ext cx="8325881" cy="36322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3000">
                <a:solidFill>
                  <a:srgbClr val="0A1F61"/>
                </a:solidFill>
                <a:latin typeface="Arial Narrow"/>
                <a:ea typeface="Arial Narrow"/>
                <a:cs typeface="Arial Narrow"/>
                <a:sym typeface="Arial Narrow"/>
              </a:defRPr>
            </a:pPr>
            <a:r>
              <a:t>3. Privacy and Consent in IoT:</a:t>
            </a:r>
          </a:p>
          <a:p>
            <a:pPr algn="just">
              <a:lnSpc>
                <a:spcPct val="180000"/>
              </a:lnSpc>
              <a:defRPr sz="3000">
                <a:solidFill>
                  <a:srgbClr val="0A1F61"/>
                </a:solidFill>
                <a:latin typeface="Arial Narrow"/>
                <a:ea typeface="Arial Narrow"/>
                <a:cs typeface="Arial Narrow"/>
                <a:sym typeface="Arial Narrow"/>
              </a:defRPr>
            </a:pPr>
            <a:r>
              <a:t>IoT devices often collect vast amounts of personal data. Legal professionals must ensure that users' privacy is respected, and clear consent is obtained for the collection and use of their data.</a:t>
            </a:r>
          </a:p>
        </p:txBody>
      </p:sp>
      <p:sp>
        <p:nvSpPr>
          <p:cNvPr id="52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2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2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527"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2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29"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1" name="TextBox 24"/>
          <p:cNvSpPr txBox="1"/>
          <p:nvPr/>
        </p:nvSpPr>
        <p:spPr>
          <a:xfrm>
            <a:off x="4134524" y="354814"/>
            <a:ext cx="5927754" cy="1031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TECHNOLOGY AND ETHICS</a:t>
            </a:r>
          </a:p>
          <a:p>
            <a:pPr>
              <a:defRPr b="1" sz="1900">
                <a:solidFill>
                  <a:srgbClr val="2D3956"/>
                </a:solidFill>
                <a:latin typeface="Tajawal Medium"/>
                <a:ea typeface="Tajawal Medium"/>
                <a:cs typeface="Tajawal Medium"/>
                <a:sym typeface="Tajawal Medium"/>
              </a:defRPr>
            </a:pPr>
            <a:r>
              <a:t>C. ETHICAL IMPLICATIONS OF TECHNOLOGICAL ADOPTION IN LEGAL PRACTICES</a:t>
            </a:r>
          </a:p>
        </p:txBody>
      </p:sp>
      <p:sp>
        <p:nvSpPr>
          <p:cNvPr id="532"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3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3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3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36" name="TextBox 30"/>
          <p:cNvSpPr txBox="1"/>
          <p:nvPr/>
        </p:nvSpPr>
        <p:spPr>
          <a:xfrm>
            <a:off x="3480695" y="1897199"/>
            <a:ext cx="8325881" cy="36322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3000">
                <a:solidFill>
                  <a:srgbClr val="0A1F61"/>
                </a:solidFill>
                <a:latin typeface="Arial Narrow"/>
                <a:ea typeface="Arial Narrow"/>
                <a:cs typeface="Arial Narrow"/>
                <a:sym typeface="Arial Narrow"/>
              </a:defRPr>
            </a:pPr>
            <a:r>
              <a:t>4. Smart Contracts and Legal Enforcement:</a:t>
            </a:r>
          </a:p>
          <a:p>
            <a:pPr algn="just">
              <a:lnSpc>
                <a:spcPct val="180000"/>
              </a:lnSpc>
              <a:defRPr sz="3000">
                <a:solidFill>
                  <a:srgbClr val="0A1F61"/>
                </a:solidFill>
                <a:latin typeface="Arial Narrow"/>
                <a:ea typeface="Arial Narrow"/>
                <a:cs typeface="Arial Narrow"/>
                <a:sym typeface="Arial Narrow"/>
              </a:defRPr>
            </a:pPr>
            <a:r>
              <a:t>With the adoption of blockchain-based smart contracts, legal professionals must address the enforceability of such contracts and navigate the complexities of cross-border legal implications.</a:t>
            </a:r>
          </a:p>
        </p:txBody>
      </p:sp>
      <p:sp>
        <p:nvSpPr>
          <p:cNvPr id="53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3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3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540"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4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42"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4" name="TextBox 24"/>
          <p:cNvSpPr txBox="1"/>
          <p:nvPr/>
        </p:nvSpPr>
        <p:spPr>
          <a:xfrm>
            <a:off x="4134524" y="354814"/>
            <a:ext cx="5927754"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ETHICS AND CYBERSECURITY</a:t>
            </a:r>
          </a:p>
          <a:p>
            <a:pPr>
              <a:defRPr b="1" sz="2100">
                <a:solidFill>
                  <a:srgbClr val="2D3956"/>
                </a:solidFill>
                <a:latin typeface="Tajawal Medium"/>
                <a:ea typeface="Tajawal Medium"/>
                <a:cs typeface="Tajawal Medium"/>
                <a:sym typeface="Tajawal Medium"/>
              </a:defRPr>
            </a:pPr>
            <a:r>
              <a:t>A. ETHICAL PRACTICES IN CYBERSECURITY</a:t>
            </a:r>
          </a:p>
        </p:txBody>
      </p:sp>
      <p:sp>
        <p:nvSpPr>
          <p:cNvPr id="545"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4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4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4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49" name="TextBox 30"/>
          <p:cNvSpPr txBox="1"/>
          <p:nvPr/>
        </p:nvSpPr>
        <p:spPr>
          <a:xfrm>
            <a:off x="3480695" y="2240099"/>
            <a:ext cx="8325881" cy="36322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Cybersecurity is vital in safeguarding digital systems and data from unauthorized access, cyber-attacks, and potential harm. However, it is equally important to ensure that cybersecurity practices themselves are conducted ethically.</a:t>
            </a:r>
          </a:p>
        </p:txBody>
      </p:sp>
      <p:sp>
        <p:nvSpPr>
          <p:cNvPr id="550"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51"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52"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553"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54"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55"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57" name="TextBox 24"/>
          <p:cNvSpPr txBox="1"/>
          <p:nvPr/>
        </p:nvSpPr>
        <p:spPr>
          <a:xfrm>
            <a:off x="4134524" y="354814"/>
            <a:ext cx="5927754"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ETHICS AND CYBERSECURITY</a:t>
            </a:r>
          </a:p>
          <a:p>
            <a:pPr>
              <a:defRPr b="1" sz="2100">
                <a:solidFill>
                  <a:srgbClr val="2D3956"/>
                </a:solidFill>
                <a:latin typeface="Tajawal Medium"/>
                <a:ea typeface="Tajawal Medium"/>
                <a:cs typeface="Tajawal Medium"/>
                <a:sym typeface="Tajawal Medium"/>
              </a:defRPr>
            </a:pPr>
            <a:r>
              <a:t>A. ETHICAL PRACTICES IN CYBERSECURITY</a:t>
            </a:r>
          </a:p>
        </p:txBody>
      </p:sp>
      <p:sp>
        <p:nvSpPr>
          <p:cNvPr id="558"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5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6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6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62" name="TextBox 30"/>
          <p:cNvSpPr txBox="1"/>
          <p:nvPr/>
        </p:nvSpPr>
        <p:spPr>
          <a:xfrm>
            <a:off x="3480695" y="1542869"/>
            <a:ext cx="8325881" cy="4886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Ethical cybersecurity practices involve the responsible use of defensive measures while respecting the rights and privacy of individuals and organizations. It demands transparency in cybersecurity policies and practices to build trust between users and security professionals. Ensuring ethical cybersecurity also means upholding the values of fairness, equality, and accountability in the deployment of security measures.</a:t>
            </a:r>
          </a:p>
        </p:txBody>
      </p:sp>
      <p:sp>
        <p:nvSpPr>
          <p:cNvPr id="56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6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6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566"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6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68"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0" name="TextBox 24"/>
          <p:cNvSpPr txBox="1"/>
          <p:nvPr/>
        </p:nvSpPr>
        <p:spPr>
          <a:xfrm>
            <a:off x="4134524" y="395612"/>
            <a:ext cx="5927754"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ETHICS AND CYBERSECURITY</a:t>
            </a:r>
          </a:p>
          <a:p>
            <a:pPr>
              <a:defRPr b="1" sz="2100">
                <a:solidFill>
                  <a:srgbClr val="2D3956"/>
                </a:solidFill>
                <a:latin typeface="Tajawal Medium"/>
                <a:ea typeface="Tajawal Medium"/>
                <a:cs typeface="Tajawal Medium"/>
                <a:sym typeface="Tajawal Medium"/>
              </a:defRPr>
            </a:pPr>
            <a:r>
              <a:t>B. ETHICAL HACKING</a:t>
            </a:r>
          </a:p>
        </p:txBody>
      </p:sp>
      <p:sp>
        <p:nvSpPr>
          <p:cNvPr id="571"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7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7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7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75" name="TextBox 30"/>
          <p:cNvSpPr txBox="1"/>
          <p:nvPr/>
        </p:nvSpPr>
        <p:spPr>
          <a:xfrm>
            <a:off x="3496547" y="1526777"/>
            <a:ext cx="8325881" cy="51866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Ethical hacking, also known as white-hat hacking, refers to the practice of authorized individuals probing computer systems and networks to identify vulnerabilities before malicious hackers can exploit them. Ethical hackers play a crucial role in improving cybersecurity by identifying weaknesses and helping organizations strengthen their defenses.</a:t>
            </a:r>
          </a:p>
        </p:txBody>
      </p:sp>
      <p:sp>
        <p:nvSpPr>
          <p:cNvPr id="57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7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7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579"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8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81"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3" name="TextBox 24"/>
          <p:cNvSpPr txBox="1"/>
          <p:nvPr/>
        </p:nvSpPr>
        <p:spPr>
          <a:xfrm>
            <a:off x="4134524" y="395612"/>
            <a:ext cx="5927754"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ETHICS AND CYBERSECURITY</a:t>
            </a:r>
          </a:p>
          <a:p>
            <a:pPr>
              <a:defRPr b="1" sz="2100">
                <a:solidFill>
                  <a:srgbClr val="2D3956"/>
                </a:solidFill>
                <a:latin typeface="Tajawal Medium"/>
                <a:ea typeface="Tajawal Medium"/>
                <a:cs typeface="Tajawal Medium"/>
                <a:sym typeface="Tajawal Medium"/>
              </a:defRPr>
            </a:pPr>
            <a:r>
              <a:t>B. ETHICAL HACKING</a:t>
            </a:r>
          </a:p>
        </p:txBody>
      </p:sp>
      <p:sp>
        <p:nvSpPr>
          <p:cNvPr id="584"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8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8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87"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88" name="TextBox 30"/>
          <p:cNvSpPr txBox="1"/>
          <p:nvPr/>
        </p:nvSpPr>
        <p:spPr>
          <a:xfrm>
            <a:off x="3544102" y="1781629"/>
            <a:ext cx="8325881"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Responsible disclosure is a fundamental aspect of ethical hacking. When ethical hackers discover vulnerabilities, they have an ethical obligation to disclose these findings to the affected organization promptly and discreetly. This allows the organization to patch the vulnerability and protect its users from potential cyber threats.</a:t>
            </a:r>
          </a:p>
        </p:txBody>
      </p:sp>
      <p:sp>
        <p:nvSpPr>
          <p:cNvPr id="58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9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9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592"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9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94"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96" name="TextBox 24"/>
          <p:cNvSpPr txBox="1"/>
          <p:nvPr/>
        </p:nvSpPr>
        <p:spPr>
          <a:xfrm>
            <a:off x="4134524" y="395612"/>
            <a:ext cx="5927754"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ETHICS AND CYBERSECURITY</a:t>
            </a:r>
          </a:p>
          <a:p>
            <a:pPr>
              <a:defRPr b="1" sz="2100">
                <a:solidFill>
                  <a:srgbClr val="2D3956"/>
                </a:solidFill>
                <a:latin typeface="Tajawal Medium"/>
                <a:ea typeface="Tajawal Medium"/>
                <a:cs typeface="Tajawal Medium"/>
                <a:sym typeface="Tajawal Medium"/>
              </a:defRPr>
            </a:pPr>
            <a:r>
              <a:t>B. ETHICAL HACKING</a:t>
            </a:r>
          </a:p>
        </p:txBody>
      </p:sp>
      <p:sp>
        <p:nvSpPr>
          <p:cNvPr id="597"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9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9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0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01" name="TextBox 30"/>
          <p:cNvSpPr txBox="1"/>
          <p:nvPr/>
        </p:nvSpPr>
        <p:spPr>
          <a:xfrm>
            <a:off x="3544102" y="1781629"/>
            <a:ext cx="8325881" cy="36322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Ethical hackers must follow a strict code of conduct, respecting the privacy and confidentiality of the organization's data while conducting their assessments. The goal is to use their skills for the greater good, enhancing cybersecurity for the benefit of all stakeholders.</a:t>
            </a:r>
          </a:p>
        </p:txBody>
      </p:sp>
      <p:sp>
        <p:nvSpPr>
          <p:cNvPr id="60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0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0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605"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0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07"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09" name="TextBox 24"/>
          <p:cNvSpPr txBox="1"/>
          <p:nvPr/>
        </p:nvSpPr>
        <p:spPr>
          <a:xfrm>
            <a:off x="4134524" y="395612"/>
            <a:ext cx="5927754" cy="1056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ETHICS AND CYBERSECURITY</a:t>
            </a:r>
          </a:p>
          <a:p>
            <a:pPr>
              <a:defRPr b="1" sz="2000">
                <a:solidFill>
                  <a:srgbClr val="2D3956"/>
                </a:solidFill>
                <a:latin typeface="Tajawal Medium"/>
                <a:ea typeface="Tajawal Medium"/>
                <a:cs typeface="Tajawal Medium"/>
                <a:sym typeface="Tajawal Medium"/>
              </a:defRPr>
            </a:pPr>
            <a:r>
              <a:t>C. ETHICAL IMPLECATIONS OF CYBERCRIME PROSECUTION</a:t>
            </a:r>
          </a:p>
        </p:txBody>
      </p:sp>
      <p:sp>
        <p:nvSpPr>
          <p:cNvPr id="610"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1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1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13"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14" name="TextBox 30"/>
          <p:cNvSpPr txBox="1"/>
          <p:nvPr/>
        </p:nvSpPr>
        <p:spPr>
          <a:xfrm>
            <a:off x="3480695" y="2240099"/>
            <a:ext cx="8325881" cy="2854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As we combat cybercrime, ethical considerations play a crucial role in the prosecution of offenders. Legal professionals must navigate various ethical dilemmas when dealing with cybercriminals.</a:t>
            </a:r>
          </a:p>
        </p:txBody>
      </p:sp>
      <p:sp>
        <p:nvSpPr>
          <p:cNvPr id="61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1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1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618"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1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20"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22" name="TextBox 24"/>
          <p:cNvSpPr txBox="1"/>
          <p:nvPr/>
        </p:nvSpPr>
        <p:spPr>
          <a:xfrm>
            <a:off x="4134524" y="395612"/>
            <a:ext cx="5927754" cy="1056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ETHICS AND CYBERSECURITY</a:t>
            </a:r>
          </a:p>
          <a:p>
            <a:pPr>
              <a:defRPr b="1" sz="2000">
                <a:solidFill>
                  <a:srgbClr val="2D3956"/>
                </a:solidFill>
                <a:latin typeface="Tajawal Medium"/>
                <a:ea typeface="Tajawal Medium"/>
                <a:cs typeface="Tajawal Medium"/>
                <a:sym typeface="Tajawal Medium"/>
              </a:defRPr>
            </a:pPr>
            <a:r>
              <a:t>C. ETHICAL IMPLECATIONS OF CYBERCRIME PROSECUTION</a:t>
            </a:r>
          </a:p>
        </p:txBody>
      </p:sp>
      <p:sp>
        <p:nvSpPr>
          <p:cNvPr id="623"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2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2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27" name="TextBox 30"/>
          <p:cNvSpPr txBox="1"/>
          <p:nvPr/>
        </p:nvSpPr>
        <p:spPr>
          <a:xfrm>
            <a:off x="3480695" y="2240099"/>
            <a:ext cx="8325881" cy="36322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3000">
                <a:solidFill>
                  <a:srgbClr val="0A1F61"/>
                </a:solidFill>
                <a:latin typeface="Arial Narrow"/>
                <a:ea typeface="Arial Narrow"/>
                <a:cs typeface="Arial Narrow"/>
                <a:sym typeface="Arial Narrow"/>
              </a:defRPr>
            </a:pPr>
            <a:r>
              <a:t>1. Presumption of Innocence:</a:t>
            </a:r>
          </a:p>
          <a:p>
            <a:pPr algn="just">
              <a:lnSpc>
                <a:spcPct val="180000"/>
              </a:lnSpc>
              <a:defRPr sz="3000">
                <a:solidFill>
                  <a:srgbClr val="0A1F61"/>
                </a:solidFill>
                <a:latin typeface="Arial Narrow"/>
                <a:ea typeface="Arial Narrow"/>
                <a:cs typeface="Arial Narrow"/>
                <a:sym typeface="Arial Narrow"/>
              </a:defRPr>
            </a:pPr>
            <a:r>
              <a:t>Ethical principles demand that all individuals, including cybercriminals, are presumed innocent until proven guilty. Legal professionals must ensure that due process is followed, and the accused have the right to a fair trial.</a:t>
            </a:r>
          </a:p>
        </p:txBody>
      </p:sp>
      <p:sp>
        <p:nvSpPr>
          <p:cNvPr id="62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2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3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631"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3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33"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35" name="TextBox 24"/>
          <p:cNvSpPr txBox="1"/>
          <p:nvPr/>
        </p:nvSpPr>
        <p:spPr>
          <a:xfrm>
            <a:off x="4134524" y="395612"/>
            <a:ext cx="5927754" cy="1056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ETHICS AND CYBERSECURITY</a:t>
            </a:r>
          </a:p>
          <a:p>
            <a:pPr>
              <a:defRPr b="1" sz="2000">
                <a:solidFill>
                  <a:srgbClr val="2D3956"/>
                </a:solidFill>
                <a:latin typeface="Tajawal Medium"/>
                <a:ea typeface="Tajawal Medium"/>
                <a:cs typeface="Tajawal Medium"/>
                <a:sym typeface="Tajawal Medium"/>
              </a:defRPr>
            </a:pPr>
            <a:r>
              <a:t>C. ETHICAL IMPLECATIONS OF CYBERCRIME PROSECUTION</a:t>
            </a:r>
          </a:p>
        </p:txBody>
      </p:sp>
      <p:sp>
        <p:nvSpPr>
          <p:cNvPr id="636"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3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3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3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40" name="TextBox 30"/>
          <p:cNvSpPr txBox="1"/>
          <p:nvPr/>
        </p:nvSpPr>
        <p:spPr>
          <a:xfrm>
            <a:off x="3512398" y="1954770"/>
            <a:ext cx="8325881"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3000">
                <a:solidFill>
                  <a:srgbClr val="0A1F61"/>
                </a:solidFill>
                <a:latin typeface="Arial Narrow"/>
                <a:ea typeface="Arial Narrow"/>
                <a:cs typeface="Arial Narrow"/>
                <a:sym typeface="Arial Narrow"/>
              </a:defRPr>
            </a:pPr>
            <a:r>
              <a:t>2. Balancing Punishment and Rehabilitation:</a:t>
            </a:r>
          </a:p>
          <a:p>
            <a:pPr algn="just">
              <a:lnSpc>
                <a:spcPct val="180000"/>
              </a:lnSpc>
              <a:defRPr sz="3000">
                <a:solidFill>
                  <a:srgbClr val="0A1F61"/>
                </a:solidFill>
                <a:latin typeface="Arial Narrow"/>
                <a:ea typeface="Arial Narrow"/>
                <a:cs typeface="Arial Narrow"/>
                <a:sym typeface="Arial Narrow"/>
              </a:defRPr>
            </a:pPr>
            <a:r>
              <a:t>While punishing cybercriminals is essential for justice, ethical considerations encourage efforts to rehabilitate offenders when possible. Addressing the root causes of cybercriminal behavior can contribute to reducing recidivism.</a:t>
            </a:r>
          </a:p>
        </p:txBody>
      </p:sp>
      <p:sp>
        <p:nvSpPr>
          <p:cNvPr id="64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4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4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644"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4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46"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48" name="TextBox 24"/>
          <p:cNvSpPr txBox="1"/>
          <p:nvPr/>
        </p:nvSpPr>
        <p:spPr>
          <a:xfrm>
            <a:off x="4134524" y="395612"/>
            <a:ext cx="5927754" cy="1056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ETHICS AND CYBERSECURITY</a:t>
            </a:r>
          </a:p>
          <a:p>
            <a:pPr>
              <a:defRPr b="1" sz="2000">
                <a:solidFill>
                  <a:srgbClr val="2D3956"/>
                </a:solidFill>
                <a:latin typeface="Tajawal Medium"/>
                <a:ea typeface="Tajawal Medium"/>
                <a:cs typeface="Tajawal Medium"/>
                <a:sym typeface="Tajawal Medium"/>
              </a:defRPr>
            </a:pPr>
            <a:r>
              <a:t>C. ETHICAL IMPLECATIONS OF CYBERCRIME PROSECUTION</a:t>
            </a:r>
          </a:p>
        </p:txBody>
      </p:sp>
      <p:sp>
        <p:nvSpPr>
          <p:cNvPr id="649"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5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5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5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53" name="TextBox 30"/>
          <p:cNvSpPr txBox="1"/>
          <p:nvPr/>
        </p:nvSpPr>
        <p:spPr>
          <a:xfrm>
            <a:off x="3512398" y="1954770"/>
            <a:ext cx="8325881" cy="36322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3000">
                <a:solidFill>
                  <a:srgbClr val="0A1F61"/>
                </a:solidFill>
                <a:latin typeface="Arial Narrow"/>
                <a:ea typeface="Arial Narrow"/>
                <a:cs typeface="Arial Narrow"/>
                <a:sym typeface="Arial Narrow"/>
              </a:defRPr>
            </a:pPr>
            <a:r>
              <a:t>3. Privacy and Digital Evidence:</a:t>
            </a:r>
          </a:p>
          <a:p>
            <a:pPr algn="just">
              <a:lnSpc>
                <a:spcPct val="180000"/>
              </a:lnSpc>
              <a:defRPr sz="3000">
                <a:solidFill>
                  <a:srgbClr val="0A1F61"/>
                </a:solidFill>
                <a:latin typeface="Arial Narrow"/>
                <a:ea typeface="Arial Narrow"/>
                <a:cs typeface="Arial Narrow"/>
                <a:sym typeface="Arial Narrow"/>
              </a:defRPr>
            </a:pPr>
            <a:r>
              <a:t>Collecting digital evidence in cybercrime cases raises privacy concerns. Legal professionals must strike a balance between the need for evidence and respecting individuals' rights to privacy.</a:t>
            </a:r>
          </a:p>
        </p:txBody>
      </p:sp>
      <p:sp>
        <p:nvSpPr>
          <p:cNvPr id="65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5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5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657"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5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59"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61" name="TextBox 24"/>
          <p:cNvSpPr txBox="1"/>
          <p:nvPr/>
        </p:nvSpPr>
        <p:spPr>
          <a:xfrm>
            <a:off x="4134524" y="395612"/>
            <a:ext cx="5927754" cy="1056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ETHICS AND CYBERSECURITY</a:t>
            </a:r>
          </a:p>
          <a:p>
            <a:pPr>
              <a:defRPr b="1" sz="2000">
                <a:solidFill>
                  <a:srgbClr val="2D3956"/>
                </a:solidFill>
                <a:latin typeface="Tajawal Medium"/>
                <a:ea typeface="Tajawal Medium"/>
                <a:cs typeface="Tajawal Medium"/>
                <a:sym typeface="Tajawal Medium"/>
              </a:defRPr>
            </a:pPr>
            <a:r>
              <a:t>C. ETHICAL IMPLECATIONS OF CYBERCRIME PROSECUTION</a:t>
            </a:r>
          </a:p>
        </p:txBody>
      </p:sp>
      <p:sp>
        <p:nvSpPr>
          <p:cNvPr id="662"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6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6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6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66" name="TextBox 30"/>
          <p:cNvSpPr txBox="1"/>
          <p:nvPr/>
        </p:nvSpPr>
        <p:spPr>
          <a:xfrm>
            <a:off x="3512398" y="1954770"/>
            <a:ext cx="8325881" cy="36322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3000">
                <a:solidFill>
                  <a:srgbClr val="0A1F61"/>
                </a:solidFill>
                <a:latin typeface="Arial Narrow"/>
                <a:ea typeface="Arial Narrow"/>
                <a:cs typeface="Arial Narrow"/>
                <a:sym typeface="Arial Narrow"/>
              </a:defRPr>
            </a:pPr>
            <a:r>
              <a:t>4. Avoiding Vigilantism:</a:t>
            </a:r>
          </a:p>
          <a:p>
            <a:pPr algn="just">
              <a:lnSpc>
                <a:spcPct val="180000"/>
              </a:lnSpc>
              <a:defRPr sz="3000">
                <a:solidFill>
                  <a:srgbClr val="0A1F61"/>
                </a:solidFill>
                <a:latin typeface="Arial Narrow"/>
                <a:ea typeface="Arial Narrow"/>
                <a:cs typeface="Arial Narrow"/>
                <a:sym typeface="Arial Narrow"/>
              </a:defRPr>
            </a:pPr>
            <a:r>
              <a:t>Ethical cybercrime prosecution discourages vigilantism or encouraging retaliatory actions against cybercriminals. Instead, it promotes lawful trial through proper legal channels.</a:t>
            </a:r>
          </a:p>
        </p:txBody>
      </p:sp>
      <p:sp>
        <p:nvSpPr>
          <p:cNvPr id="66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6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6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670"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7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72"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74" name="TextBox 24"/>
          <p:cNvSpPr txBox="1"/>
          <p:nvPr/>
        </p:nvSpPr>
        <p:spPr>
          <a:xfrm>
            <a:off x="4134524" y="395612"/>
            <a:ext cx="5927754"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THE ROLE OF LEGAL PROFESSIONALS IN PROMOTING ETHICAL PRACTICES</a:t>
            </a:r>
          </a:p>
        </p:txBody>
      </p:sp>
      <p:sp>
        <p:nvSpPr>
          <p:cNvPr id="675"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7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7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78"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79" name="TextBox 30"/>
          <p:cNvSpPr txBox="1"/>
          <p:nvPr/>
        </p:nvSpPr>
        <p:spPr>
          <a:xfrm>
            <a:off x="3544101" y="2436949"/>
            <a:ext cx="8325882" cy="30988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200">
                <a:solidFill>
                  <a:srgbClr val="0A1F61"/>
                </a:solidFill>
                <a:latin typeface="Arial Narrow"/>
                <a:ea typeface="Arial Narrow"/>
                <a:cs typeface="Arial Narrow"/>
                <a:sym typeface="Arial Narrow"/>
              </a:defRPr>
            </a:lvl1pPr>
          </a:lstStyle>
          <a:p>
            <a:pPr/>
            <a:r>
              <a:t>The pivotal role that legal professionals play in promoting ethical practices, both within the legal field and the broader digital landscape consists of covering the following:</a:t>
            </a:r>
          </a:p>
        </p:txBody>
      </p:sp>
      <p:sp>
        <p:nvSpPr>
          <p:cNvPr id="680"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81"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82"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683"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84"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85"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87" name="TextBox 24"/>
          <p:cNvSpPr txBox="1"/>
          <p:nvPr/>
        </p:nvSpPr>
        <p:spPr>
          <a:xfrm>
            <a:off x="4134524" y="395612"/>
            <a:ext cx="5927754"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THE ROLE OF LEGAL PROFESSIONALS IN PROMOTING ETHICAL PRACTICES</a:t>
            </a:r>
          </a:p>
        </p:txBody>
      </p:sp>
      <p:sp>
        <p:nvSpPr>
          <p:cNvPr id="688"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8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9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9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92" name="TextBox 30"/>
          <p:cNvSpPr txBox="1"/>
          <p:nvPr/>
        </p:nvSpPr>
        <p:spPr>
          <a:xfrm>
            <a:off x="3528250" y="1470001"/>
            <a:ext cx="8325881" cy="51866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3000">
                <a:solidFill>
                  <a:srgbClr val="0A1F61"/>
                </a:solidFill>
                <a:latin typeface="Arial Narrow"/>
                <a:ea typeface="Arial Narrow"/>
                <a:cs typeface="Arial Narrow"/>
                <a:sym typeface="Arial Narrow"/>
              </a:defRPr>
            </a:pPr>
            <a:r>
              <a:t>1. Upholding Ethical Standards:</a:t>
            </a:r>
          </a:p>
          <a:p>
            <a:pPr algn="just">
              <a:lnSpc>
                <a:spcPct val="180000"/>
              </a:lnSpc>
              <a:defRPr sz="3000">
                <a:solidFill>
                  <a:srgbClr val="0A1F61"/>
                </a:solidFill>
                <a:latin typeface="Arial Narrow"/>
                <a:ea typeface="Arial Narrow"/>
                <a:cs typeface="Arial Narrow"/>
                <a:sym typeface="Arial Narrow"/>
              </a:defRPr>
            </a:pPr>
            <a:r>
              <a:t>As legal professionals, you are the guardians of justice and fairness. By upholding the highest ethical standards in your practice, you set an example for others to follow. Demonstrating integrity, honesty, and respect for all parties involved in legal matters fosters trust and confidence in the legal system.</a:t>
            </a:r>
          </a:p>
        </p:txBody>
      </p:sp>
      <p:sp>
        <p:nvSpPr>
          <p:cNvPr id="69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9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9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696"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9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98"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00" name="TextBox 24"/>
          <p:cNvSpPr txBox="1"/>
          <p:nvPr/>
        </p:nvSpPr>
        <p:spPr>
          <a:xfrm>
            <a:off x="4134524" y="395612"/>
            <a:ext cx="5927754"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THE ROLE OF LEGAL PROFESSIONALS IN PROMOTING ETHICAL PRACTICES</a:t>
            </a:r>
          </a:p>
        </p:txBody>
      </p:sp>
      <p:sp>
        <p:nvSpPr>
          <p:cNvPr id="701"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70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70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70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705" name="TextBox 30"/>
          <p:cNvSpPr txBox="1"/>
          <p:nvPr/>
        </p:nvSpPr>
        <p:spPr>
          <a:xfrm>
            <a:off x="3528250" y="1470001"/>
            <a:ext cx="8325881"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3000">
                <a:solidFill>
                  <a:srgbClr val="0A1F61"/>
                </a:solidFill>
                <a:latin typeface="Arial Narrow"/>
                <a:ea typeface="Arial Narrow"/>
                <a:cs typeface="Arial Narrow"/>
                <a:sym typeface="Arial Narrow"/>
              </a:defRPr>
            </a:pPr>
            <a:r>
              <a:t>2. Advocating for Ethical Considerations:</a:t>
            </a:r>
          </a:p>
          <a:p>
            <a:pPr algn="just">
              <a:lnSpc>
                <a:spcPct val="180000"/>
              </a:lnSpc>
              <a:defRPr sz="3000">
                <a:solidFill>
                  <a:srgbClr val="0A1F61"/>
                </a:solidFill>
                <a:latin typeface="Arial Narrow"/>
                <a:ea typeface="Arial Narrow"/>
                <a:cs typeface="Arial Narrow"/>
                <a:sym typeface="Arial Narrow"/>
              </a:defRPr>
            </a:pPr>
            <a:r>
              <a:t>Legal professionals have a duty to advocate for ethical considerations in legal decisions and policies. Emphasizing the importance of fairness, privacy, and transparency ensures that ethical principles remain at the forefront of legal practice.</a:t>
            </a:r>
          </a:p>
        </p:txBody>
      </p:sp>
      <p:sp>
        <p:nvSpPr>
          <p:cNvPr id="70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70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70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709"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71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711"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13" name="TextBox 24"/>
          <p:cNvSpPr txBox="1"/>
          <p:nvPr/>
        </p:nvSpPr>
        <p:spPr>
          <a:xfrm>
            <a:off x="4134524" y="395612"/>
            <a:ext cx="5927754"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THE ROLE OF LEGAL PROFESSIONALS IN PROMOTING ETHICAL PRACTICES</a:t>
            </a:r>
          </a:p>
        </p:txBody>
      </p:sp>
      <p:sp>
        <p:nvSpPr>
          <p:cNvPr id="714"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71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71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717"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718" name="TextBox 30"/>
          <p:cNvSpPr txBox="1"/>
          <p:nvPr/>
        </p:nvSpPr>
        <p:spPr>
          <a:xfrm>
            <a:off x="3528250" y="1470001"/>
            <a:ext cx="8325881"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3000">
                <a:solidFill>
                  <a:srgbClr val="0A1F61"/>
                </a:solidFill>
                <a:latin typeface="Arial Narrow"/>
                <a:ea typeface="Arial Narrow"/>
                <a:cs typeface="Arial Narrow"/>
                <a:sym typeface="Arial Narrow"/>
              </a:defRPr>
            </a:pPr>
            <a:r>
              <a:t>3. Educating Clients and Stakeholders:</a:t>
            </a:r>
          </a:p>
          <a:p>
            <a:pPr algn="just">
              <a:lnSpc>
                <a:spcPct val="180000"/>
              </a:lnSpc>
              <a:defRPr sz="3000">
                <a:solidFill>
                  <a:srgbClr val="0A1F61"/>
                </a:solidFill>
                <a:latin typeface="Arial Narrow"/>
                <a:ea typeface="Arial Narrow"/>
                <a:cs typeface="Arial Narrow"/>
                <a:sym typeface="Arial Narrow"/>
              </a:defRPr>
            </a:pPr>
            <a:r>
              <a:t>Educating clients and stakeholders about the ethical implications of legal matters is essential. Providing clear explanations of potential consequences and ethical dilemmas empowers individuals to make informed decisions aligned with ethical values.</a:t>
            </a:r>
          </a:p>
        </p:txBody>
      </p:sp>
      <p:sp>
        <p:nvSpPr>
          <p:cNvPr id="71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72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72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722"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72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724"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26" name="TextBox 24"/>
          <p:cNvSpPr txBox="1"/>
          <p:nvPr/>
        </p:nvSpPr>
        <p:spPr>
          <a:xfrm>
            <a:off x="4134524" y="395612"/>
            <a:ext cx="5927754"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THE ROLE OF LEGAL PROFESSIONALS IN PROMOTING ETHICAL PRACTICES</a:t>
            </a:r>
          </a:p>
        </p:txBody>
      </p:sp>
      <p:sp>
        <p:nvSpPr>
          <p:cNvPr id="727"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72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72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73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731" name="TextBox 30"/>
          <p:cNvSpPr txBox="1"/>
          <p:nvPr/>
        </p:nvSpPr>
        <p:spPr>
          <a:xfrm>
            <a:off x="3544101" y="1856588"/>
            <a:ext cx="8325882" cy="36322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3000">
                <a:solidFill>
                  <a:srgbClr val="0A1F61"/>
                </a:solidFill>
                <a:latin typeface="Arial Narrow"/>
                <a:ea typeface="Arial Narrow"/>
                <a:cs typeface="Arial Narrow"/>
                <a:sym typeface="Arial Narrow"/>
              </a:defRPr>
            </a:pPr>
            <a:r>
              <a:t>4. Embracing Technology Ethically:</a:t>
            </a:r>
          </a:p>
          <a:p>
            <a:pPr algn="just">
              <a:lnSpc>
                <a:spcPct val="180000"/>
              </a:lnSpc>
              <a:defRPr sz="3000">
                <a:solidFill>
                  <a:srgbClr val="0A1F61"/>
                </a:solidFill>
                <a:latin typeface="Arial Narrow"/>
                <a:ea typeface="Arial Narrow"/>
                <a:cs typeface="Arial Narrow"/>
                <a:sym typeface="Arial Narrow"/>
              </a:defRPr>
            </a:pPr>
            <a:r>
              <a:t>As technology increasingly shapes legal practices, legal professionals must embrace technology ethically. Adopting secure and responsible technological solutions ensures the protection of clients' data and privacy.</a:t>
            </a:r>
          </a:p>
        </p:txBody>
      </p:sp>
      <p:sp>
        <p:nvSpPr>
          <p:cNvPr id="73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73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73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735"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73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737"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39" name="TextBox 24"/>
          <p:cNvSpPr txBox="1"/>
          <p:nvPr/>
        </p:nvSpPr>
        <p:spPr>
          <a:xfrm>
            <a:off x="4134524" y="395612"/>
            <a:ext cx="5927754"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THE ROLE OF LEGAL PROFESSIONALS IN PROMOTING ETHICAL PRACTICES</a:t>
            </a:r>
          </a:p>
        </p:txBody>
      </p:sp>
      <p:sp>
        <p:nvSpPr>
          <p:cNvPr id="740"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74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74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743"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744" name="TextBox 30"/>
          <p:cNvSpPr txBox="1"/>
          <p:nvPr/>
        </p:nvSpPr>
        <p:spPr>
          <a:xfrm>
            <a:off x="3544101" y="1856588"/>
            <a:ext cx="8325882" cy="36322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3000">
                <a:solidFill>
                  <a:srgbClr val="0A1F61"/>
                </a:solidFill>
                <a:latin typeface="Arial Narrow"/>
                <a:ea typeface="Arial Narrow"/>
                <a:cs typeface="Arial Narrow"/>
                <a:sym typeface="Arial Narrow"/>
              </a:defRPr>
            </a:pPr>
            <a:r>
              <a:t>5. Addressing Ethical Dilemmas:</a:t>
            </a:r>
          </a:p>
          <a:p>
            <a:pPr algn="just">
              <a:lnSpc>
                <a:spcPct val="180000"/>
              </a:lnSpc>
              <a:defRPr sz="3000">
                <a:solidFill>
                  <a:srgbClr val="0A1F61"/>
                </a:solidFill>
                <a:latin typeface="Arial Narrow"/>
                <a:ea typeface="Arial Narrow"/>
                <a:cs typeface="Arial Narrow"/>
                <a:sym typeface="Arial Narrow"/>
              </a:defRPr>
            </a:pPr>
            <a:r>
              <a:t>Ethical dilemmas are inevitable in the legal profession. Legal professionals must confront these challenges with careful consideration and ethical reasoning, ensuring that decisions align with moral principles.</a:t>
            </a:r>
          </a:p>
        </p:txBody>
      </p:sp>
      <p:sp>
        <p:nvSpPr>
          <p:cNvPr id="74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74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74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748"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74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750"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52" name="TextBox 24"/>
          <p:cNvSpPr txBox="1"/>
          <p:nvPr/>
        </p:nvSpPr>
        <p:spPr>
          <a:xfrm>
            <a:off x="4134524" y="395612"/>
            <a:ext cx="5927754"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THE ROLE OF LEGAL PROFESSIONALS IN PROMOTING ETHICAL PRACTICES</a:t>
            </a:r>
          </a:p>
        </p:txBody>
      </p:sp>
      <p:sp>
        <p:nvSpPr>
          <p:cNvPr id="753"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75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75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75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757" name="TextBox 30"/>
          <p:cNvSpPr txBox="1"/>
          <p:nvPr/>
        </p:nvSpPr>
        <p:spPr>
          <a:xfrm>
            <a:off x="3544101" y="1856588"/>
            <a:ext cx="8325882"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3000">
                <a:solidFill>
                  <a:srgbClr val="0A1F61"/>
                </a:solidFill>
                <a:latin typeface="Arial Narrow"/>
                <a:ea typeface="Arial Narrow"/>
                <a:cs typeface="Arial Narrow"/>
                <a:sym typeface="Arial Narrow"/>
              </a:defRPr>
            </a:pPr>
            <a:r>
              <a:t>6. Promoting Equal Access to Justice:</a:t>
            </a:r>
          </a:p>
          <a:p>
            <a:pPr algn="just">
              <a:lnSpc>
                <a:spcPct val="180000"/>
              </a:lnSpc>
              <a:defRPr sz="3000">
                <a:solidFill>
                  <a:srgbClr val="0A1F61"/>
                </a:solidFill>
                <a:latin typeface="Arial Narrow"/>
                <a:ea typeface="Arial Narrow"/>
                <a:cs typeface="Arial Narrow"/>
                <a:sym typeface="Arial Narrow"/>
              </a:defRPr>
            </a:pPr>
            <a:r>
              <a:t>Advocating for equal access to justice is a fundamental ethical responsibility. Legal professionals must work towards bridging the gap between privileged and underserved communities, ensuring that everyone has equal opportunities for legal representation.</a:t>
            </a:r>
          </a:p>
        </p:txBody>
      </p:sp>
      <p:sp>
        <p:nvSpPr>
          <p:cNvPr id="75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75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76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761"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76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763"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65" name="TextBox 24"/>
          <p:cNvSpPr txBox="1"/>
          <p:nvPr/>
        </p:nvSpPr>
        <p:spPr>
          <a:xfrm>
            <a:off x="4134524" y="395612"/>
            <a:ext cx="5927754"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THE ROLE OF LEGAL PROFESSIONALS IN PROMOTING ETHICAL PRACTICES</a:t>
            </a:r>
          </a:p>
        </p:txBody>
      </p:sp>
      <p:sp>
        <p:nvSpPr>
          <p:cNvPr id="766"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76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76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76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770" name="TextBox 30"/>
          <p:cNvSpPr txBox="1"/>
          <p:nvPr/>
        </p:nvSpPr>
        <p:spPr>
          <a:xfrm>
            <a:off x="3544101" y="1856588"/>
            <a:ext cx="8325882"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3000">
                <a:solidFill>
                  <a:srgbClr val="0A1F61"/>
                </a:solidFill>
                <a:latin typeface="Arial Narrow"/>
                <a:ea typeface="Arial Narrow"/>
                <a:cs typeface="Arial Narrow"/>
                <a:sym typeface="Arial Narrow"/>
              </a:defRPr>
            </a:pPr>
            <a:r>
              <a:t>7. Engaging in Continuous Ethical Reflection:</a:t>
            </a:r>
          </a:p>
          <a:p>
            <a:pPr algn="just">
              <a:lnSpc>
                <a:spcPct val="180000"/>
              </a:lnSpc>
              <a:defRPr sz="3000">
                <a:solidFill>
                  <a:srgbClr val="0A1F61"/>
                </a:solidFill>
                <a:latin typeface="Arial Narrow"/>
                <a:ea typeface="Arial Narrow"/>
                <a:cs typeface="Arial Narrow"/>
                <a:sym typeface="Arial Narrow"/>
              </a:defRPr>
            </a:pPr>
            <a:r>
              <a:t>Ethical practice requires ongoing self-reflection and professional development. Legal professionals should stay informed about evolving ethical standards, technological advancements, and legal changes to adapt their practices responsibly.</a:t>
            </a:r>
          </a:p>
        </p:txBody>
      </p:sp>
      <p:sp>
        <p:nvSpPr>
          <p:cNvPr id="77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77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77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774"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77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776"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78" name="TextBox 24"/>
          <p:cNvSpPr txBox="1"/>
          <p:nvPr/>
        </p:nvSpPr>
        <p:spPr>
          <a:xfrm>
            <a:off x="4134524" y="395612"/>
            <a:ext cx="5927754"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THE ROLE OF LEGAL PROFESSIONALS IN PROMOTING ETHICAL PRACTICES</a:t>
            </a:r>
          </a:p>
        </p:txBody>
      </p:sp>
      <p:sp>
        <p:nvSpPr>
          <p:cNvPr id="779"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78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78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78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783" name="TextBox 30"/>
          <p:cNvSpPr txBox="1"/>
          <p:nvPr/>
        </p:nvSpPr>
        <p:spPr>
          <a:xfrm>
            <a:off x="3544101" y="1856588"/>
            <a:ext cx="8325882" cy="440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3000">
                <a:solidFill>
                  <a:srgbClr val="0A1F61"/>
                </a:solidFill>
                <a:latin typeface="Arial Narrow"/>
                <a:ea typeface="Arial Narrow"/>
                <a:cs typeface="Arial Narrow"/>
                <a:sym typeface="Arial Narrow"/>
              </a:defRPr>
            </a:pPr>
            <a:r>
              <a:t>8. Contributing to Ethical Policy Development:</a:t>
            </a:r>
          </a:p>
          <a:p>
            <a:pPr algn="just">
              <a:lnSpc>
                <a:spcPct val="180000"/>
              </a:lnSpc>
              <a:defRPr sz="3000">
                <a:solidFill>
                  <a:srgbClr val="0A1F61"/>
                </a:solidFill>
                <a:latin typeface="Arial Narrow"/>
                <a:ea typeface="Arial Narrow"/>
                <a:cs typeface="Arial Narrow"/>
                <a:sym typeface="Arial Narrow"/>
              </a:defRPr>
            </a:pPr>
            <a:r>
              <a:t>Legal professionals can actively contribute to the development of ethical policies and guidelines. By participating in discussions and debates surrounding ethical issues, they influence legal frameworks to align with the best interests of society.</a:t>
            </a:r>
          </a:p>
        </p:txBody>
      </p:sp>
      <p:sp>
        <p:nvSpPr>
          <p:cNvPr id="78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78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78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787"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78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789"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91" name="TextBox 24"/>
          <p:cNvSpPr txBox="1"/>
          <p:nvPr/>
        </p:nvSpPr>
        <p:spPr>
          <a:xfrm>
            <a:off x="4134524" y="395612"/>
            <a:ext cx="5927754"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CONCLUSION</a:t>
            </a:r>
          </a:p>
        </p:txBody>
      </p:sp>
      <p:sp>
        <p:nvSpPr>
          <p:cNvPr id="792"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79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79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795"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796" name="TextBox 30"/>
          <p:cNvSpPr txBox="1"/>
          <p:nvPr/>
        </p:nvSpPr>
        <p:spPr>
          <a:xfrm>
            <a:off x="3496547" y="1558480"/>
            <a:ext cx="8325881" cy="51866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pPr/>
            <a:r>
              <a:t>In conclusion, ethics play a vital role in digital law, guiding responsible practices and ensuring fairness and privacy. Embracing ethical considerations in cybersecurity and technology adoption is crucial for creating a just and secure digital future. As future legal professionals, upholding ethical principles will drive positive change in the digital world. </a:t>
            </a:r>
          </a:p>
        </p:txBody>
      </p:sp>
      <p:sp>
        <p:nvSpPr>
          <p:cNvPr id="79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79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79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06</a:t>
            </a:r>
          </a:p>
        </p:txBody>
      </p:sp>
      <p:pic>
        <p:nvPicPr>
          <p:cNvPr id="800"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80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802"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804" name="Picture 8" descr="Picture 8"/>
          <p:cNvPicPr>
            <a:picLocks noChangeAspect="1"/>
          </p:cNvPicPr>
          <p:nvPr/>
        </p:nvPicPr>
        <p:blipFill>
          <a:blip r:embed="rId2">
            <a:extLst/>
          </a:blip>
          <a:stretch>
            <a:fillRect/>
          </a:stretch>
        </p:blipFill>
        <p:spPr>
          <a:xfrm>
            <a:off x="0" y="7112"/>
            <a:ext cx="12192000" cy="6843777"/>
          </a:xfrm>
          <a:prstGeom prst="rect">
            <a:avLst/>
          </a:prstGeom>
          <a:ln w="12700">
            <a:miter lim="400000"/>
          </a:ln>
        </p:spPr>
      </p:pic>
      <p:sp>
        <p:nvSpPr>
          <p:cNvPr id="805" name="Right Triangle 1"/>
          <p:cNvSpPr/>
          <p:nvPr/>
        </p:nvSpPr>
        <p:spPr>
          <a:xfrm flipH="1">
            <a:off x="6512645" y="3153101"/>
            <a:ext cx="5679356" cy="37049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669BBC">
              <a:alpha val="76863"/>
            </a:srgbClr>
          </a:solidFill>
          <a:ln w="12700">
            <a:miter lim="400000"/>
          </a:ln>
        </p:spPr>
        <p:txBody>
          <a:bodyPr lIns="45719" rIns="45719" anchor="ctr"/>
          <a:lstStyle/>
          <a:p>
            <a:pPr algn="ctr">
              <a:defRPr>
                <a:solidFill>
                  <a:srgbClr val="FFFFFF"/>
                </a:solidFill>
              </a:defRPr>
            </a:pPr>
          </a:p>
        </p:txBody>
      </p:sp>
      <p:sp>
        <p:nvSpPr>
          <p:cNvPr id="806" name="TextBox 9"/>
          <p:cNvSpPr txBox="1"/>
          <p:nvPr/>
        </p:nvSpPr>
        <p:spPr>
          <a:xfrm>
            <a:off x="627726" y="5707074"/>
            <a:ext cx="4433125"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5400">
                <a:solidFill>
                  <a:srgbClr val="FFFFFF"/>
                </a:solidFill>
                <a:latin typeface="Tajawal Medium"/>
                <a:ea typeface="Tajawal Medium"/>
                <a:cs typeface="Tajawal Medium"/>
                <a:sym typeface="Tajawal Medium"/>
              </a:defRPr>
            </a:lvl1pPr>
          </a:lstStyle>
          <a:p>
            <a:pPr/>
            <a:r>
              <a:t>Thank You</a:t>
            </a:r>
          </a:p>
        </p:txBody>
      </p:sp>
      <p:pic>
        <p:nvPicPr>
          <p:cNvPr id="807" name="Graphic 12" descr="Graphic 12"/>
          <p:cNvPicPr>
            <a:picLocks noChangeAspect="1"/>
          </p:cNvPicPr>
          <p:nvPr/>
        </p:nvPicPr>
        <p:blipFill>
          <a:blip r:embed="rId3">
            <a:extLst/>
          </a:blip>
          <a:stretch>
            <a:fillRect/>
          </a:stretch>
        </p:blipFill>
        <p:spPr>
          <a:xfrm>
            <a:off x="9576179" y="6168740"/>
            <a:ext cx="2279267" cy="384053"/>
          </a:xfrm>
          <a:prstGeom prst="rect">
            <a:avLst/>
          </a:prstGeom>
          <a:ln w="12700">
            <a:miter lim="400000"/>
          </a:ln>
        </p:spPr>
      </p:pic>
      <p:sp>
        <p:nvSpPr>
          <p:cNvPr id="808" name="Parallelogram 13"/>
          <p:cNvSpPr/>
          <p:nvPr/>
        </p:nvSpPr>
        <p:spPr>
          <a:xfrm flipV="1" rot="16200000">
            <a:off x="-2058945" y="4401413"/>
            <a:ext cx="3801493" cy="10974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6265" y="0"/>
                </a:lnTo>
                <a:lnTo>
                  <a:pt x="21600" y="250"/>
                </a:lnTo>
                <a:lnTo>
                  <a:pt x="15479" y="21600"/>
                </a:lnTo>
                <a:lnTo>
                  <a:pt x="0" y="21600"/>
                </a:lnTo>
                <a:close/>
              </a:path>
            </a:pathLst>
          </a:custGeom>
          <a:solidFill>
            <a:srgbClr val="669BBC"/>
          </a:solidFill>
          <a:ln w="12700">
            <a:miter lim="400000"/>
          </a:ln>
        </p:spPr>
        <p:txBody>
          <a:bodyPr lIns="45719" rIns="45719" anchor="ctr"/>
          <a:lstStyle/>
          <a:p>
            <a:pPr algn="ctr">
              <a:defRPr>
                <a:solidFill>
                  <a:srgbClr val="669BBC"/>
                </a:solidFill>
              </a:defRPr>
            </a:pPr>
          </a:p>
        </p:txBody>
      </p:sp>
      <p:pic>
        <p:nvPicPr>
          <p:cNvPr id="809" name="Graphic 21" descr="Graphic 21"/>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810" name="Graphic 22" descr="Graphic 22"/>
          <p:cNvPicPr>
            <a:picLocks noChangeAspect="1"/>
          </p:cNvPicPr>
          <p:nvPr/>
        </p:nvPicPr>
        <p:blipFill>
          <a:blip r:embed="rId5">
            <a:extLst/>
          </a:blip>
          <a:stretch>
            <a:fillRect/>
          </a:stretch>
        </p:blipFill>
        <p:spPr>
          <a:xfrm>
            <a:off x="367465" y="542564"/>
            <a:ext cx="2758845" cy="753091"/>
          </a:xfrm>
          <a:prstGeom prst="rect">
            <a:avLst/>
          </a:prstGeom>
          <a:ln w="12700">
            <a:miter lim="400000"/>
          </a:ln>
        </p:spPr>
      </p:pic>
      <p:sp>
        <p:nvSpPr>
          <p:cNvPr id="81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