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4"/>
  </p:sldMasterIdLst>
  <p:notesMasterIdLst>
    <p:notesMasterId r:id="rId50"/>
  </p:notesMasterIdLst>
  <p:sldIdLst>
    <p:sldId id="1242" r:id="rId5"/>
    <p:sldId id="1243" r:id="rId6"/>
    <p:sldId id="1244" r:id="rId7"/>
    <p:sldId id="1245" r:id="rId8"/>
    <p:sldId id="1246" r:id="rId9"/>
    <p:sldId id="1247" r:id="rId10"/>
    <p:sldId id="1248" r:id="rId11"/>
    <p:sldId id="1249" r:id="rId12"/>
    <p:sldId id="1250" r:id="rId13"/>
    <p:sldId id="1251" r:id="rId14"/>
    <p:sldId id="1252" r:id="rId15"/>
    <p:sldId id="1253" r:id="rId16"/>
    <p:sldId id="1254" r:id="rId17"/>
    <p:sldId id="1255" r:id="rId18"/>
    <p:sldId id="1256" r:id="rId19"/>
    <p:sldId id="1257" r:id="rId20"/>
    <p:sldId id="1258" r:id="rId21"/>
    <p:sldId id="1259" r:id="rId22"/>
    <p:sldId id="1260" r:id="rId23"/>
    <p:sldId id="1261" r:id="rId24"/>
    <p:sldId id="1262" r:id="rId25"/>
    <p:sldId id="1263" r:id="rId26"/>
    <p:sldId id="1264" r:id="rId27"/>
    <p:sldId id="1265" r:id="rId28"/>
    <p:sldId id="1266" r:id="rId29"/>
    <p:sldId id="1267" r:id="rId30"/>
    <p:sldId id="1268" r:id="rId31"/>
    <p:sldId id="1269" r:id="rId32"/>
    <p:sldId id="1270" r:id="rId33"/>
    <p:sldId id="1271" r:id="rId34"/>
    <p:sldId id="1272" r:id="rId35"/>
    <p:sldId id="1273" r:id="rId36"/>
    <p:sldId id="1274" r:id="rId37"/>
    <p:sldId id="1275" r:id="rId38"/>
    <p:sldId id="1276" r:id="rId39"/>
    <p:sldId id="1277" r:id="rId40"/>
    <p:sldId id="1278" r:id="rId41"/>
    <p:sldId id="1279" r:id="rId42"/>
    <p:sldId id="1280" r:id="rId43"/>
    <p:sldId id="1281" r:id="rId44"/>
    <p:sldId id="1282" r:id="rId45"/>
    <p:sldId id="1283" r:id="rId46"/>
    <p:sldId id="1284" r:id="rId47"/>
    <p:sldId id="1285" r:id="rId48"/>
    <p:sldId id="1286"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242"/>
            <p14:sldId id="1243"/>
            <p14:sldId id="1244"/>
            <p14:sldId id="1245"/>
            <p14:sldId id="1246"/>
            <p14:sldId id="1247"/>
            <p14:sldId id="1248"/>
            <p14:sldId id="1249"/>
            <p14:sldId id="1250"/>
            <p14:sldId id="1251"/>
            <p14:sldId id="1252"/>
            <p14:sldId id="1253"/>
            <p14:sldId id="1254"/>
            <p14:sldId id="1255"/>
            <p14:sldId id="1256"/>
            <p14:sldId id="1257"/>
            <p14:sldId id="1258"/>
            <p14:sldId id="1259"/>
            <p14:sldId id="1260"/>
            <p14:sldId id="1261"/>
            <p14:sldId id="1262"/>
            <p14:sldId id="1263"/>
            <p14:sldId id="1264"/>
            <p14:sldId id="1265"/>
            <p14:sldId id="1266"/>
            <p14:sldId id="1267"/>
            <p14:sldId id="1268"/>
            <p14:sldId id="1269"/>
            <p14:sldId id="1270"/>
            <p14:sldId id="1271"/>
            <p14:sldId id="1272"/>
            <p14:sldId id="1273"/>
            <p14:sldId id="1274"/>
            <p14:sldId id="1275"/>
            <p14:sldId id="1276"/>
            <p14:sldId id="1277"/>
            <p14:sldId id="1278"/>
            <p14:sldId id="1279"/>
            <p14:sldId id="1280"/>
            <p14:sldId id="1281"/>
            <p14:sldId id="1282"/>
            <p14:sldId id="1283"/>
            <p14:sldId id="1284"/>
            <p14:sldId id="1285"/>
            <p14:sldId id="1286"/>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000000"/>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5" dt="2026-09-26T09:47:45.9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77419" autoAdjust="0"/>
  </p:normalViewPr>
  <p:slideViewPr>
    <p:cSldViewPr snapToGrid="0">
      <p:cViewPr>
        <p:scale>
          <a:sx n="99" d="100"/>
          <a:sy n="99" d="100"/>
        </p:scale>
        <p:origin x="43" y="-5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 Montaner abuhuseein" userId="2fe45c76f27c6ebd" providerId="LiveId" clId="{25E32692-2B0A-424A-B576-7E3CAA713383}"/>
    <pc:docChg chg="custSel addSld delSld modSection">
      <pc:chgData name="Al Montaner abuhuseein" userId="2fe45c76f27c6ebd" providerId="LiveId" clId="{25E32692-2B0A-424A-B576-7E3CAA713383}" dt="2026-09-19T16:29:46.966" v="89"/>
      <pc:docMkLst>
        <pc:docMk/>
      </pc:docMkLst>
      <pc:sldChg chg="add">
        <pc:chgData name="Al Montaner abuhuseein" userId="2fe45c76f27c6ebd" providerId="LiveId" clId="{25E32692-2B0A-424A-B576-7E3CAA713383}" dt="2026-09-19T16:25:12.187" v="0"/>
        <pc:sldMkLst>
          <pc:docMk/>
          <pc:sldMk cId="424040159" sldId="1242"/>
        </pc:sldMkLst>
      </pc:sldChg>
      <pc:sldChg chg="add">
        <pc:chgData name="Al Montaner abuhuseein" userId="2fe45c76f27c6ebd" providerId="LiveId" clId="{25E32692-2B0A-424A-B576-7E3CAA713383}" dt="2026-09-19T16:25:28.451" v="2"/>
        <pc:sldMkLst>
          <pc:docMk/>
          <pc:sldMk cId="593871184" sldId="1243"/>
        </pc:sldMkLst>
      </pc:sldChg>
      <pc:sldChg chg="add">
        <pc:chgData name="Al Montaner abuhuseein" userId="2fe45c76f27c6ebd" providerId="LiveId" clId="{25E32692-2B0A-424A-B576-7E3CAA713383}" dt="2026-09-19T16:25:32.554" v="4"/>
        <pc:sldMkLst>
          <pc:docMk/>
          <pc:sldMk cId="1758933309" sldId="1244"/>
        </pc:sldMkLst>
      </pc:sldChg>
      <pc:sldChg chg="add">
        <pc:chgData name="Al Montaner abuhuseein" userId="2fe45c76f27c6ebd" providerId="LiveId" clId="{25E32692-2B0A-424A-B576-7E3CAA713383}" dt="2026-09-19T16:25:37.450" v="6"/>
        <pc:sldMkLst>
          <pc:docMk/>
          <pc:sldMk cId="1406479292" sldId="1245"/>
        </pc:sldMkLst>
      </pc:sldChg>
      <pc:sldChg chg="add">
        <pc:chgData name="Al Montaner abuhuseein" userId="2fe45c76f27c6ebd" providerId="LiveId" clId="{25E32692-2B0A-424A-B576-7E3CAA713383}" dt="2026-09-19T16:25:42.904" v="8"/>
        <pc:sldMkLst>
          <pc:docMk/>
          <pc:sldMk cId="922431478" sldId="1246"/>
        </pc:sldMkLst>
      </pc:sldChg>
      <pc:sldChg chg="add">
        <pc:chgData name="Al Montaner abuhuseein" userId="2fe45c76f27c6ebd" providerId="LiveId" clId="{25E32692-2B0A-424A-B576-7E3CAA713383}" dt="2026-09-19T16:25:48.027" v="10"/>
        <pc:sldMkLst>
          <pc:docMk/>
          <pc:sldMk cId="3869487508" sldId="1247"/>
        </pc:sldMkLst>
      </pc:sldChg>
      <pc:sldChg chg="add">
        <pc:chgData name="Al Montaner abuhuseein" userId="2fe45c76f27c6ebd" providerId="LiveId" clId="{25E32692-2B0A-424A-B576-7E3CAA713383}" dt="2026-09-19T16:25:54.318" v="12"/>
        <pc:sldMkLst>
          <pc:docMk/>
          <pc:sldMk cId="1461327089" sldId="1248"/>
        </pc:sldMkLst>
      </pc:sldChg>
      <pc:sldChg chg="add">
        <pc:chgData name="Al Montaner abuhuseein" userId="2fe45c76f27c6ebd" providerId="LiveId" clId="{25E32692-2B0A-424A-B576-7E3CAA713383}" dt="2026-09-19T16:26:06.820" v="14"/>
        <pc:sldMkLst>
          <pc:docMk/>
          <pc:sldMk cId="1434494606" sldId="1249"/>
        </pc:sldMkLst>
      </pc:sldChg>
      <pc:sldChg chg="add">
        <pc:chgData name="Al Montaner abuhuseein" userId="2fe45c76f27c6ebd" providerId="LiveId" clId="{25E32692-2B0A-424A-B576-7E3CAA713383}" dt="2026-09-19T16:26:12.006" v="16"/>
        <pc:sldMkLst>
          <pc:docMk/>
          <pc:sldMk cId="3756747235" sldId="1250"/>
        </pc:sldMkLst>
      </pc:sldChg>
      <pc:sldChg chg="add">
        <pc:chgData name="Al Montaner abuhuseein" userId="2fe45c76f27c6ebd" providerId="LiveId" clId="{25E32692-2B0A-424A-B576-7E3CAA713383}" dt="2026-09-19T16:26:18.471" v="18"/>
        <pc:sldMkLst>
          <pc:docMk/>
          <pc:sldMk cId="1392665527" sldId="1251"/>
        </pc:sldMkLst>
      </pc:sldChg>
      <pc:sldChg chg="add">
        <pc:chgData name="Al Montaner abuhuseein" userId="2fe45c76f27c6ebd" providerId="LiveId" clId="{25E32692-2B0A-424A-B576-7E3CAA713383}" dt="2026-09-19T16:26:21.311" v="20"/>
        <pc:sldMkLst>
          <pc:docMk/>
          <pc:sldMk cId="809044614" sldId="1252"/>
        </pc:sldMkLst>
      </pc:sldChg>
      <pc:sldChg chg="add">
        <pc:chgData name="Al Montaner abuhuseein" userId="2fe45c76f27c6ebd" providerId="LiveId" clId="{25E32692-2B0A-424A-B576-7E3CAA713383}" dt="2026-09-19T16:26:26.360" v="22"/>
        <pc:sldMkLst>
          <pc:docMk/>
          <pc:sldMk cId="3842984636" sldId="1253"/>
        </pc:sldMkLst>
      </pc:sldChg>
      <pc:sldChg chg="add">
        <pc:chgData name="Al Montaner abuhuseein" userId="2fe45c76f27c6ebd" providerId="LiveId" clId="{25E32692-2B0A-424A-B576-7E3CAA713383}" dt="2026-09-19T16:26:31.279" v="24"/>
        <pc:sldMkLst>
          <pc:docMk/>
          <pc:sldMk cId="3539577946" sldId="1254"/>
        </pc:sldMkLst>
      </pc:sldChg>
      <pc:sldChg chg="add">
        <pc:chgData name="Al Montaner abuhuseein" userId="2fe45c76f27c6ebd" providerId="LiveId" clId="{25E32692-2B0A-424A-B576-7E3CAA713383}" dt="2026-09-19T16:26:36.094" v="26"/>
        <pc:sldMkLst>
          <pc:docMk/>
          <pc:sldMk cId="1543832740" sldId="1255"/>
        </pc:sldMkLst>
      </pc:sldChg>
      <pc:sldChg chg="add">
        <pc:chgData name="Al Montaner abuhuseein" userId="2fe45c76f27c6ebd" providerId="LiveId" clId="{25E32692-2B0A-424A-B576-7E3CAA713383}" dt="2026-09-19T16:26:41.042" v="28"/>
        <pc:sldMkLst>
          <pc:docMk/>
          <pc:sldMk cId="1053420397" sldId="1256"/>
        </pc:sldMkLst>
      </pc:sldChg>
      <pc:sldChg chg="add">
        <pc:chgData name="Al Montaner abuhuseein" userId="2fe45c76f27c6ebd" providerId="LiveId" clId="{25E32692-2B0A-424A-B576-7E3CAA713383}" dt="2026-09-19T16:26:46.492" v="30"/>
        <pc:sldMkLst>
          <pc:docMk/>
          <pc:sldMk cId="509120732" sldId="1257"/>
        </pc:sldMkLst>
      </pc:sldChg>
      <pc:sldChg chg="add">
        <pc:chgData name="Al Montaner abuhuseein" userId="2fe45c76f27c6ebd" providerId="LiveId" clId="{25E32692-2B0A-424A-B576-7E3CAA713383}" dt="2026-09-19T16:26:58.639" v="32"/>
        <pc:sldMkLst>
          <pc:docMk/>
          <pc:sldMk cId="230062325" sldId="1258"/>
        </pc:sldMkLst>
      </pc:sldChg>
      <pc:sldChg chg="add">
        <pc:chgData name="Al Montaner abuhuseein" userId="2fe45c76f27c6ebd" providerId="LiveId" clId="{25E32692-2B0A-424A-B576-7E3CAA713383}" dt="2026-09-19T16:27:03.610" v="34"/>
        <pc:sldMkLst>
          <pc:docMk/>
          <pc:sldMk cId="512813773" sldId="1259"/>
        </pc:sldMkLst>
      </pc:sldChg>
      <pc:sldChg chg="add">
        <pc:chgData name="Al Montaner abuhuseein" userId="2fe45c76f27c6ebd" providerId="LiveId" clId="{25E32692-2B0A-424A-B576-7E3CAA713383}" dt="2026-09-19T16:27:09.110" v="36"/>
        <pc:sldMkLst>
          <pc:docMk/>
          <pc:sldMk cId="850519991" sldId="1260"/>
        </pc:sldMkLst>
      </pc:sldChg>
      <pc:sldChg chg="add">
        <pc:chgData name="Al Montaner abuhuseein" userId="2fe45c76f27c6ebd" providerId="LiveId" clId="{25E32692-2B0A-424A-B576-7E3CAA713383}" dt="2026-09-19T16:27:13.570" v="38"/>
        <pc:sldMkLst>
          <pc:docMk/>
          <pc:sldMk cId="2168764514" sldId="1261"/>
        </pc:sldMkLst>
      </pc:sldChg>
      <pc:sldChg chg="add">
        <pc:chgData name="Al Montaner abuhuseein" userId="2fe45c76f27c6ebd" providerId="LiveId" clId="{25E32692-2B0A-424A-B576-7E3CAA713383}" dt="2026-09-19T16:27:19.352" v="40"/>
        <pc:sldMkLst>
          <pc:docMk/>
          <pc:sldMk cId="704569950" sldId="1262"/>
        </pc:sldMkLst>
      </pc:sldChg>
      <pc:sldChg chg="add">
        <pc:chgData name="Al Montaner abuhuseein" userId="2fe45c76f27c6ebd" providerId="LiveId" clId="{25E32692-2B0A-424A-B576-7E3CAA713383}" dt="2026-09-19T16:27:23.488" v="42"/>
        <pc:sldMkLst>
          <pc:docMk/>
          <pc:sldMk cId="895359616" sldId="1263"/>
        </pc:sldMkLst>
      </pc:sldChg>
      <pc:sldChg chg="add">
        <pc:chgData name="Al Montaner abuhuseein" userId="2fe45c76f27c6ebd" providerId="LiveId" clId="{25E32692-2B0A-424A-B576-7E3CAA713383}" dt="2026-09-19T16:27:28.384" v="44"/>
        <pc:sldMkLst>
          <pc:docMk/>
          <pc:sldMk cId="2959649119" sldId="1264"/>
        </pc:sldMkLst>
      </pc:sldChg>
      <pc:sldChg chg="add">
        <pc:chgData name="Al Montaner abuhuseein" userId="2fe45c76f27c6ebd" providerId="LiveId" clId="{25E32692-2B0A-424A-B576-7E3CAA713383}" dt="2026-09-19T16:27:33.529" v="46"/>
        <pc:sldMkLst>
          <pc:docMk/>
          <pc:sldMk cId="1811911739" sldId="1265"/>
        </pc:sldMkLst>
      </pc:sldChg>
      <pc:sldChg chg="add">
        <pc:chgData name="Al Montaner abuhuseein" userId="2fe45c76f27c6ebd" providerId="LiveId" clId="{25E32692-2B0A-424A-B576-7E3CAA713383}" dt="2026-09-19T16:27:39.191" v="48"/>
        <pc:sldMkLst>
          <pc:docMk/>
          <pc:sldMk cId="1994071105" sldId="1266"/>
        </pc:sldMkLst>
      </pc:sldChg>
      <pc:sldChg chg="add">
        <pc:chgData name="Al Montaner abuhuseein" userId="2fe45c76f27c6ebd" providerId="LiveId" clId="{25E32692-2B0A-424A-B576-7E3CAA713383}" dt="2026-09-19T16:28:05.086" v="50"/>
        <pc:sldMkLst>
          <pc:docMk/>
          <pc:sldMk cId="3417578936" sldId="1267"/>
        </pc:sldMkLst>
      </pc:sldChg>
      <pc:sldChg chg="add">
        <pc:chgData name="Al Montaner abuhuseein" userId="2fe45c76f27c6ebd" providerId="LiveId" clId="{25E32692-2B0A-424A-B576-7E3CAA713383}" dt="2026-09-19T16:28:10.009" v="52"/>
        <pc:sldMkLst>
          <pc:docMk/>
          <pc:sldMk cId="4022935357" sldId="1268"/>
        </pc:sldMkLst>
      </pc:sldChg>
      <pc:sldChg chg="add">
        <pc:chgData name="Al Montaner abuhuseein" userId="2fe45c76f27c6ebd" providerId="LiveId" clId="{25E32692-2B0A-424A-B576-7E3CAA713383}" dt="2026-09-19T16:28:14.993" v="54"/>
        <pc:sldMkLst>
          <pc:docMk/>
          <pc:sldMk cId="2655441102" sldId="1269"/>
        </pc:sldMkLst>
      </pc:sldChg>
      <pc:sldChg chg="add">
        <pc:chgData name="Al Montaner abuhuseein" userId="2fe45c76f27c6ebd" providerId="LiveId" clId="{25E32692-2B0A-424A-B576-7E3CAA713383}" dt="2026-09-19T16:28:19.862" v="56"/>
        <pc:sldMkLst>
          <pc:docMk/>
          <pc:sldMk cId="1066375003" sldId="1270"/>
        </pc:sldMkLst>
      </pc:sldChg>
      <pc:sldChg chg="add">
        <pc:chgData name="Al Montaner abuhuseein" userId="2fe45c76f27c6ebd" providerId="LiveId" clId="{25E32692-2B0A-424A-B576-7E3CAA713383}" dt="2026-09-19T16:28:25.063" v="58"/>
        <pc:sldMkLst>
          <pc:docMk/>
          <pc:sldMk cId="3124902704" sldId="1271"/>
        </pc:sldMkLst>
      </pc:sldChg>
      <pc:sldChg chg="add">
        <pc:chgData name="Al Montaner abuhuseein" userId="2fe45c76f27c6ebd" providerId="LiveId" clId="{25E32692-2B0A-424A-B576-7E3CAA713383}" dt="2026-09-19T16:28:30.505" v="60"/>
        <pc:sldMkLst>
          <pc:docMk/>
          <pc:sldMk cId="3608171343" sldId="1272"/>
        </pc:sldMkLst>
      </pc:sldChg>
      <pc:sldChg chg="add">
        <pc:chgData name="Al Montaner abuhuseein" userId="2fe45c76f27c6ebd" providerId="LiveId" clId="{25E32692-2B0A-424A-B576-7E3CAA713383}" dt="2026-09-19T16:28:35.367" v="62"/>
        <pc:sldMkLst>
          <pc:docMk/>
          <pc:sldMk cId="3699450529" sldId="1273"/>
        </pc:sldMkLst>
      </pc:sldChg>
      <pc:sldChg chg="add">
        <pc:chgData name="Al Montaner abuhuseein" userId="2fe45c76f27c6ebd" providerId="LiveId" clId="{25E32692-2B0A-424A-B576-7E3CAA713383}" dt="2026-09-19T16:28:40.624" v="64"/>
        <pc:sldMkLst>
          <pc:docMk/>
          <pc:sldMk cId="2632702304" sldId="1274"/>
        </pc:sldMkLst>
      </pc:sldChg>
      <pc:sldChg chg="add">
        <pc:chgData name="Al Montaner abuhuseein" userId="2fe45c76f27c6ebd" providerId="LiveId" clId="{25E32692-2B0A-424A-B576-7E3CAA713383}" dt="2026-09-19T16:28:44.912" v="66"/>
        <pc:sldMkLst>
          <pc:docMk/>
          <pc:sldMk cId="3735464006" sldId="1275"/>
        </pc:sldMkLst>
      </pc:sldChg>
      <pc:sldChg chg="add">
        <pc:chgData name="Al Montaner abuhuseein" userId="2fe45c76f27c6ebd" providerId="LiveId" clId="{25E32692-2B0A-424A-B576-7E3CAA713383}" dt="2026-09-19T16:28:57.112" v="68"/>
        <pc:sldMkLst>
          <pc:docMk/>
          <pc:sldMk cId="3873340853" sldId="1276"/>
        </pc:sldMkLst>
      </pc:sldChg>
      <pc:sldChg chg="add">
        <pc:chgData name="Al Montaner abuhuseein" userId="2fe45c76f27c6ebd" providerId="LiveId" clId="{25E32692-2B0A-424A-B576-7E3CAA713383}" dt="2026-09-19T16:29:01.517" v="70"/>
        <pc:sldMkLst>
          <pc:docMk/>
          <pc:sldMk cId="2775523751" sldId="1277"/>
        </pc:sldMkLst>
      </pc:sldChg>
      <pc:sldChg chg="add">
        <pc:chgData name="Al Montaner abuhuseein" userId="2fe45c76f27c6ebd" providerId="LiveId" clId="{25E32692-2B0A-424A-B576-7E3CAA713383}" dt="2026-09-19T16:29:06.384" v="72"/>
        <pc:sldMkLst>
          <pc:docMk/>
          <pc:sldMk cId="4265831941" sldId="1278"/>
        </pc:sldMkLst>
      </pc:sldChg>
      <pc:sldChg chg="add">
        <pc:chgData name="Al Montaner abuhuseein" userId="2fe45c76f27c6ebd" providerId="LiveId" clId="{25E32692-2B0A-424A-B576-7E3CAA713383}" dt="2026-09-19T16:29:11.504" v="74"/>
        <pc:sldMkLst>
          <pc:docMk/>
          <pc:sldMk cId="4005754432" sldId="1279"/>
        </pc:sldMkLst>
      </pc:sldChg>
      <pc:sldChg chg="add">
        <pc:chgData name="Al Montaner abuhuseein" userId="2fe45c76f27c6ebd" providerId="LiveId" clId="{25E32692-2B0A-424A-B576-7E3CAA713383}" dt="2026-09-19T16:29:16.478" v="76"/>
        <pc:sldMkLst>
          <pc:docMk/>
          <pc:sldMk cId="1295350773" sldId="1280"/>
        </pc:sldMkLst>
      </pc:sldChg>
      <pc:sldChg chg="add">
        <pc:chgData name="Al Montaner abuhuseein" userId="2fe45c76f27c6ebd" providerId="LiveId" clId="{25E32692-2B0A-424A-B576-7E3CAA713383}" dt="2026-09-19T16:29:21.606" v="78"/>
        <pc:sldMkLst>
          <pc:docMk/>
          <pc:sldMk cId="1366365473" sldId="1281"/>
        </pc:sldMkLst>
      </pc:sldChg>
      <pc:sldChg chg="add">
        <pc:chgData name="Al Montaner abuhuseein" userId="2fe45c76f27c6ebd" providerId="LiveId" clId="{25E32692-2B0A-424A-B576-7E3CAA713383}" dt="2026-09-19T16:29:26.477" v="80"/>
        <pc:sldMkLst>
          <pc:docMk/>
          <pc:sldMk cId="2132994916" sldId="1282"/>
        </pc:sldMkLst>
      </pc:sldChg>
      <pc:sldChg chg="add">
        <pc:chgData name="Al Montaner abuhuseein" userId="2fe45c76f27c6ebd" providerId="LiveId" clId="{25E32692-2B0A-424A-B576-7E3CAA713383}" dt="2026-09-19T16:29:31.565" v="82"/>
        <pc:sldMkLst>
          <pc:docMk/>
          <pc:sldMk cId="938449555" sldId="1283"/>
        </pc:sldMkLst>
      </pc:sldChg>
      <pc:sldChg chg="add">
        <pc:chgData name="Al Montaner abuhuseein" userId="2fe45c76f27c6ebd" providerId="LiveId" clId="{25E32692-2B0A-424A-B576-7E3CAA713383}" dt="2026-09-19T16:29:36.554" v="84"/>
        <pc:sldMkLst>
          <pc:docMk/>
          <pc:sldMk cId="3388020087" sldId="1284"/>
        </pc:sldMkLst>
      </pc:sldChg>
      <pc:sldChg chg="add">
        <pc:chgData name="Al Montaner abuhuseein" userId="2fe45c76f27c6ebd" providerId="LiveId" clId="{25E32692-2B0A-424A-B576-7E3CAA713383}" dt="2026-09-19T16:29:42.986" v="86"/>
        <pc:sldMkLst>
          <pc:docMk/>
          <pc:sldMk cId="1181805602" sldId="1285"/>
        </pc:sldMkLst>
      </pc:sldChg>
      <pc:sldChg chg="add">
        <pc:chgData name="Al Montaner abuhuseein" userId="2fe45c76f27c6ebd" providerId="LiveId" clId="{25E32692-2B0A-424A-B576-7E3CAA713383}" dt="2026-09-19T16:29:46.934" v="88"/>
        <pc:sldMkLst>
          <pc:docMk/>
          <pc:sldMk cId="1984182180" sldId="1286"/>
        </pc:sldMkLst>
      </pc:sldChg>
    </pc:docChg>
  </pc:docChgLst>
  <pc:docChgLst>
    <pc:chgData name="Rahaf Darwish" userId="S::rahafdarwish@midocean.edu.km::a510750d-cd69-4bc9-aa08-c9adb5c50624" providerId="AD" clId="Web-{00000000-0000-0000-0000-000000000000}"/>
    <pc:docChg chg="modSld">
      <pc:chgData name="Rahaf Darwish" userId="S::rahafdarwish@midocean.edu.km::a510750d-cd69-4bc9-aa08-c9adb5c50624" providerId="AD" clId="Web-{00000000-0000-0000-0000-000000000000}" dt="2026-09-26T09:47:45.930" v="9"/>
      <pc:docMkLst>
        <pc:docMk/>
      </pc:docMkLst>
      <pc:sldChg chg="modSp">
        <pc:chgData name="Rahaf Darwish" userId="S::rahafdarwish@midocean.edu.km::a510750d-cd69-4bc9-aa08-c9adb5c50624" providerId="AD" clId="Web-{00000000-0000-0000-0000-000000000000}" dt="2026-09-26T09:41:26.810" v="1" actId="20577"/>
        <pc:sldMkLst>
          <pc:docMk/>
          <pc:sldMk cId="593871184" sldId="1243"/>
        </pc:sldMkLst>
        <pc:spChg chg="mod">
          <ac:chgData name="Rahaf Darwish" userId="S::rahafdarwish@midocean.edu.km::a510750d-cd69-4bc9-aa08-c9adb5c50624" providerId="AD" clId="Web-{00000000-0000-0000-0000-000000000000}" dt="2026-09-26T09:41:26.810" v="1" actId="20577"/>
          <ac:spMkLst>
            <pc:docMk/>
            <pc:sldMk cId="593871184" sldId="1243"/>
            <ac:spMk id="11" creationId="{00000000-0000-0000-0000-000000000000}"/>
          </ac:spMkLst>
        </pc:spChg>
        <pc:spChg chg="mod">
          <ac:chgData name="Rahaf Darwish" userId="S::rahafdarwish@midocean.edu.km::a510750d-cd69-4bc9-aa08-c9adb5c50624" providerId="AD" clId="Web-{00000000-0000-0000-0000-000000000000}" dt="2026-09-26T09:41:14.528" v="0" actId="14100"/>
          <ac:spMkLst>
            <pc:docMk/>
            <pc:sldMk cId="593871184" sldId="1243"/>
            <ac:spMk id="15" creationId="{39C65316-BFB1-4A3F-B8B9-F9622013BFC3}"/>
          </ac:spMkLst>
        </pc:spChg>
      </pc:sldChg>
      <pc:sldChg chg="modSp">
        <pc:chgData name="Rahaf Darwish" userId="S::rahafdarwish@midocean.edu.km::a510750d-cd69-4bc9-aa08-c9adb5c50624" providerId="AD" clId="Web-{00000000-0000-0000-0000-000000000000}" dt="2026-09-26T09:44:25.143" v="2" actId="1076"/>
        <pc:sldMkLst>
          <pc:docMk/>
          <pc:sldMk cId="1461327089" sldId="1248"/>
        </pc:sldMkLst>
        <pc:spChg chg="mod">
          <ac:chgData name="Rahaf Darwish" userId="S::rahafdarwish@midocean.edu.km::a510750d-cd69-4bc9-aa08-c9adb5c50624" providerId="AD" clId="Web-{00000000-0000-0000-0000-000000000000}" dt="2026-09-26T09:44:25.143" v="2" actId="1076"/>
          <ac:spMkLst>
            <pc:docMk/>
            <pc:sldMk cId="1461327089" sldId="1248"/>
            <ac:spMk id="7" creationId="{855E25F0-B41E-5D32-6953-6C66854AD810}"/>
          </ac:spMkLst>
        </pc:spChg>
      </pc:sldChg>
      <pc:sldChg chg="modSp">
        <pc:chgData name="Rahaf Darwish" userId="S::rahafdarwish@midocean.edu.km::a510750d-cd69-4bc9-aa08-c9adb5c50624" providerId="AD" clId="Web-{00000000-0000-0000-0000-000000000000}" dt="2026-09-26T09:46:55.132" v="3" actId="20577"/>
        <pc:sldMkLst>
          <pc:docMk/>
          <pc:sldMk cId="3842984636" sldId="1253"/>
        </pc:sldMkLst>
        <pc:spChg chg="mod">
          <ac:chgData name="Rahaf Darwish" userId="S::rahafdarwish@midocean.edu.km::a510750d-cd69-4bc9-aa08-c9adb5c50624" providerId="AD" clId="Web-{00000000-0000-0000-0000-000000000000}" dt="2026-09-26T09:46:55.132" v="3" actId="20577"/>
          <ac:spMkLst>
            <pc:docMk/>
            <pc:sldMk cId="3842984636" sldId="1253"/>
            <ac:spMk id="800" creationId="{00000000-0000-0000-0000-000000000000}"/>
          </ac:spMkLst>
        </pc:spChg>
      </pc:sldChg>
      <pc:sldChg chg="addSp delSp modSp">
        <pc:chgData name="Rahaf Darwish" userId="S::rahafdarwish@midocean.edu.km::a510750d-cd69-4bc9-aa08-c9adb5c50624" providerId="AD" clId="Web-{00000000-0000-0000-0000-000000000000}" dt="2026-09-26T09:47:45.930" v="9"/>
        <pc:sldMkLst>
          <pc:docMk/>
          <pc:sldMk cId="3539577946" sldId="1254"/>
        </pc:sldMkLst>
        <pc:spChg chg="add">
          <ac:chgData name="Rahaf Darwish" userId="S::rahafdarwish@midocean.edu.km::a510750d-cd69-4bc9-aa08-c9adb5c50624" providerId="AD" clId="Web-{00000000-0000-0000-0000-000000000000}" dt="2026-09-26T09:47:45.930" v="9"/>
          <ac:spMkLst>
            <pc:docMk/>
            <pc:sldMk cId="3539577946" sldId="1254"/>
            <ac:spMk id="3" creationId="{98181E74-E976-7DA9-D367-ADC52629C638}"/>
          </ac:spMkLst>
        </pc:spChg>
        <pc:spChg chg="del mod">
          <ac:chgData name="Rahaf Darwish" userId="S::rahafdarwish@midocean.edu.km::a510750d-cd69-4bc9-aa08-c9adb5c50624" providerId="AD" clId="Web-{00000000-0000-0000-0000-000000000000}" dt="2026-09-26T09:47:36.477" v="8"/>
          <ac:spMkLst>
            <pc:docMk/>
            <pc:sldMk cId="3539577946" sldId="1254"/>
            <ac:spMk id="80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51033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015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106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893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5744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0813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0801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6600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0007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7920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5834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72976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5899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0644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pic>
        <p:nvPicPr>
          <p:cNvPr id="950" name="Graphic 21"/>
          <p:cNvPicPr>
            <a:picLocks noChangeAspect="1"/>
          </p:cNvPicPr>
          <p:nvPr/>
        </p:nvPicPr>
        <p:blipFill>
          <a:blip r:embed="rId2"/>
          <a:stretch>
            <a:fillRect/>
          </a:stretch>
        </p:blipFill>
        <p:spPr>
          <a:xfrm>
            <a:off x="9906000" y="330200"/>
            <a:ext cx="1905000" cy="889000"/>
          </a:xfrm>
          <a:prstGeom prst="rect">
            <a:avLst/>
          </a:prstGeom>
        </p:spPr>
      </p:pic>
      <p:sp>
        <p:nvSpPr>
          <p:cNvPr id="960" name="Slide Number Placeholder 960"/>
          <p:cNvSpPr>
            <a:spLocks noGrp="1"/>
          </p:cNvSpPr>
          <p:nvPr>
            <p:ph type="sldNum" sz="quarter" idx="12"/>
          </p:nvPr>
        </p:nvSpPr>
        <p:spPr>
          <a:xfrm>
            <a:off x="10706100" y="6248400"/>
            <a:ext cx="762000" cy="279400"/>
          </a:xfrm>
          <a:prstGeom prst="rect">
            <a:avLst/>
          </a:prstGeom>
        </p:spPr>
        <p:txBody>
          <a:bodyPr vert="horz" lIns="0" tIns="0" rIns="0" bIns="0" anchor="ctr"/>
          <a:lstStyle>
            <a:lvl1pPr algn="r">
              <a:defRPr sz="1200">
                <a:solidFill>
                  <a:srgbClr val="808080"/>
                </a:solidFill>
                <a:latin typeface="Alexandria"/>
              </a:defRPr>
            </a:lvl1pPr>
          </a:lstStyle>
          <a:p>
            <a:fld id="{B7D3C1A2-4E5F-4A61-9C22-8F0E1D2A3B4C}" type="slidenum">
              <a:rPr lang="en-US" sz="1200">
                <a:solidFill>
                  <a:srgbClr val="808080"/>
                </a:solidFill>
                <a:latin typeface="Alexandria"/>
              </a:rPr>
              <a:t>‹#›</a:t>
            </a:fld>
            <a:endParaRPr lang="en-US" sz="1200"/>
          </a:p>
        </p:txBody>
      </p:sp>
    </p:spTree>
    <p:extLst>
      <p:ext uri="{BB962C8B-B14F-4D97-AF65-F5344CB8AC3E}">
        <p14:creationId xmlns:p14="http://schemas.microsoft.com/office/powerpoint/2010/main" val="4036513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4108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2251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6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1213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92629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4830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21324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14936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49555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1140776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10706100" y="6248400"/>
            <a:ext cx="762000" cy="279400"/>
          </a:xfrm>
          <a:prstGeom prst="rect">
            <a:avLst/>
          </a:prstGeom>
        </p:spPr>
        <p:txBody>
          <a:bodyPr vert="horz" lIns="91440" tIns="45720" rIns="91440" bIns="45720" rtlCol="0" anchor="ctr"/>
          <a:lstStyle>
            <a:lvl1pPr algn="r">
              <a:defRPr sz="1200">
                <a:solidFill>
                  <a:schemeClr val="tx1">
                    <a:tint val="75000"/>
                  </a:schemeClr>
                </a:solidFill>
              </a:defRPr>
            </a:lvl1pPr>
          </a:lstStyle>
          <a:p>
            <a:pPr algn="r"/>
            <a:fld id="{F7542ADD-394E-41F3-B704-951748884AEE}" type="slidenum">
              <a:rPr lang="en-US" sz="1200" smtClean="0"/>
              <a:t>‹#›</a:t>
            </a:fld>
            <a:endParaRPr lang="en-US"/>
          </a:p>
        </p:txBody>
      </p:sp>
      <p:sp>
        <p:nvSpPr>
          <p:cNvPr id="8" name="Rectangle: Rounded Corners 24">
            <a:extLst>
              <a:ext uri="{FF2B5EF4-FFF2-40B4-BE49-F238E27FC236}">
                <a16:creationId xmlns:a16="http://schemas.microsoft.com/office/drawing/2014/main" id="{7E4DCD37-09CD-DFBC-9CF3-E3D3C20968C9}"/>
              </a:ext>
            </a:extLst>
          </p:cNvPr>
          <p:cNvSpPr/>
          <p:nvPr userDrawn="1"/>
        </p:nvSpPr>
        <p:spPr>
          <a:xfrm>
            <a:off x="622300" y="1689100"/>
            <a:ext cx="10845800" cy="4343400"/>
          </a:xfrm>
          <a:prstGeom prst="roundRect">
            <a:avLst>
              <a:gd name="adj" fmla="val 6140"/>
            </a:avLst>
          </a:prstGeom>
          <a:solidFill>
            <a:srgbClr val="FFFFFF"/>
          </a:solidFill>
          <a:ln w="19050" cap="flat" cmpd="sng" algn="ctr">
            <a:solidFill>
              <a:srgbClr val="00AEEF"/>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8FE98D5-054C-F54E-B470-C42DEFA9088E}"/>
              </a:ext>
            </a:extLst>
          </p:cNvPr>
          <p:cNvSpPr/>
          <p:nvPr userDrawn="1"/>
        </p:nvSpPr>
        <p:spPr>
          <a:xfrm>
            <a:off x="952500" y="977900"/>
            <a:ext cx="1371600" cy="1079500"/>
          </a:xfrm>
          <a:prstGeom prst="rect">
            <a:avLst/>
          </a:prstGeom>
          <a:solidFill>
            <a:srgbClr val="00AEEF"/>
          </a:solidFill>
          <a:ln w="381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655C9F89-9247-D690-CF0C-2169061C1340}"/>
              </a:ext>
            </a:extLst>
          </p:cNvPr>
          <p:cNvSpPr txBox="1"/>
          <p:nvPr userDrawn="1"/>
        </p:nvSpPr>
        <p:spPr>
          <a:xfrm>
            <a:off x="1003300" y="1066800"/>
            <a:ext cx="1270000" cy="400110"/>
          </a:xfrm>
          <a:prstGeom prst="rect">
            <a:avLst/>
          </a:prstGeom>
          <a:noFill/>
        </p:spPr>
        <p:txBody>
          <a:bodyPr wrap="square" rtlCol="0">
            <a:spAutoFit/>
          </a:bodyPr>
          <a:lstStyle/>
          <a:p>
            <a:pPr algn="ctr"/>
            <a:r>
              <a:rPr lang="en-US" sz="2000" b="1" dirty="0">
                <a:solidFill>
                  <a:srgbClr val="FFFFFF"/>
                </a:solidFill>
                <a:latin typeface="Alexandria" charset="0"/>
                <a:cs typeface="Alexandria" charset="0"/>
              </a:rPr>
              <a:t>Chapter</a:t>
            </a:r>
          </a:p>
        </p:txBody>
      </p:sp>
      <p:sp>
        <p:nvSpPr>
          <p:cNvPr id="14" name="TextBox 13">
            <a:extLst>
              <a:ext uri="{FF2B5EF4-FFF2-40B4-BE49-F238E27FC236}">
                <a16:creationId xmlns:a16="http://schemas.microsoft.com/office/drawing/2014/main" id="{8C98B766-9486-C5D0-C2C2-5B1693B1DE88}"/>
              </a:ext>
            </a:extLst>
          </p:cNvPr>
          <p:cNvSpPr txBox="1"/>
          <p:nvPr userDrawn="1"/>
        </p:nvSpPr>
        <p:spPr>
          <a:xfrm>
            <a:off x="1003300" y="1386830"/>
            <a:ext cx="1270000" cy="461665"/>
          </a:xfrm>
          <a:prstGeom prst="rect">
            <a:avLst/>
          </a:prstGeom>
          <a:noFill/>
        </p:spPr>
        <p:txBody>
          <a:bodyPr wrap="square" rtlCol="0">
            <a:spAutoFit/>
          </a:bodyPr>
          <a:lstStyle/>
          <a:p>
            <a:pPr algn="ctr"/>
            <a:r>
              <a:rPr lang="en-US" sz="2400" b="1" dirty="0">
                <a:solidFill>
                  <a:srgbClr val="FFFFFF"/>
                </a:solidFill>
                <a:latin typeface="Alexandria" charset="0"/>
                <a:cs typeface="Alexandria" charset="0"/>
              </a:rPr>
              <a:t>02</a:t>
            </a:r>
          </a:p>
        </p:txBody>
      </p:sp>
      <p:sp>
        <p:nvSpPr>
          <p:cNvPr id="16" name="Footer">
            <a:extLst>
              <a:ext uri="{FF2B5EF4-FFF2-40B4-BE49-F238E27FC236}">
                <a16:creationId xmlns:a16="http://schemas.microsoft.com/office/drawing/2014/main" id="{DD272042-3ADA-CC99-91E6-79AEA49E57AA}"/>
              </a:ext>
            </a:extLst>
          </p:cNvPr>
          <p:cNvSpPr txBox="1"/>
          <p:nvPr userDrawn="1"/>
        </p:nvSpPr>
        <p:spPr>
          <a:xfrm>
            <a:off x="622300" y="6248400"/>
            <a:ext cx="8890000" cy="279400"/>
          </a:xfrm>
          <a:prstGeom prst="rect">
            <a:avLst/>
          </a:prstGeom>
          <a:noFill/>
        </p:spPr>
        <p:txBody>
          <a:bodyPr vertOverflow="overflow" vert="horz" wrap="none" rtlCol="0" anchor="ctr" anchorCtr="0">
            <a:noAutofit/>
          </a:bodyPr>
          <a:lstStyle/>
          <a:p>
            <a:pPr algn="l"/>
            <a:r>
              <a:rPr lang="en-US" sz="1200" dirty="0">
                <a:solidFill>
                  <a:srgbClr val="808080"/>
                </a:solidFill>
              </a:rPr>
              <a:t>Entrepreneurship  |  Chapter 2: Inside the Entrepreneurial Mind</a:t>
            </a:r>
          </a:p>
        </p:txBody>
      </p:sp>
    </p:spTree>
    <p:extLst>
      <p:ext uri="{BB962C8B-B14F-4D97-AF65-F5344CB8AC3E}">
        <p14:creationId xmlns:p14="http://schemas.microsoft.com/office/powerpoint/2010/main" val="3705233197"/>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 id="2147483750" r:id="rId17"/>
    <p:sldLayoutId id="2147483682" r:id="rId18"/>
    <p:sldLayoutId id="2147483683" r:id="rId19"/>
    <p:sldLayoutId id="2147483684" r:id="rId20"/>
    <p:sldLayoutId id="2147483685" r:id="rId21"/>
    <p:sldLayoutId id="2147483686" r:id="rId22"/>
    <p:sldLayoutId id="2147483751" r:id="rId23"/>
    <p:sldLayoutId id="2147483730" r:id="rId24"/>
    <p:sldLayoutId id="2147483731" r:id="rId25"/>
  </p:sldLayoutIdLst>
  <p:txStyles>
    <p:titleStyle>
      <a:lvl1pPr algn="l" defTabSz="914400" rtl="0" eaLnBrk="1" latinLnBrk="0" hangingPunct="1">
        <a:lnSpc>
          <a:spcPct val="90000"/>
        </a:lnSpc>
        <a:spcBef>
          <a:spcPct val="0"/>
        </a:spcBef>
        <a:buNone/>
        <a:defRPr sz="2000" kern="1200">
          <a:solidFill>
            <a:schemeClr val="tx1"/>
          </a:solidFill>
          <a:latin typeface="Alexandria"/>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hyperlink" Target="https://www.google.com/url?sa=i&amp;url=https://www.vitelglobal.com/blog/the-rise-of-entrepreneurship-in-usa/&amp;psig=AOvVaw1JMDpxI62TOpF1uHLMG31H&amp;ust=1714375052817000&amp;source=images&amp;cd=vfe&amp;opi=89978449&amp;ved=0CBIQjRxqFwoTCOip6_Ku5IUDFQAAAAAdAAAAABA6"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1.jfi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8.jfif"/></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22.jfi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3.jfif"/></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5.xml"/><Relationship Id="rId1" Type="http://schemas.openxmlformats.org/officeDocument/2006/relationships/slideLayout" Target="../slideLayouts/slideLayout12.xml"/><Relationship Id="rId6" Type="http://schemas.openxmlformats.org/officeDocument/2006/relationships/image" Target="../media/image32.png"/><Relationship Id="rId5" Type="http://schemas.openxmlformats.org/officeDocument/2006/relationships/image" Target="../media/image31.sv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822959"/>
            <a:ext cx="7539651" cy="768096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latin typeface="Alexandria"/>
                <a:cs typeface="Alexandria"/>
              </a:defRPr>
            </a:pPr>
            <a:endParaRPr kumimoji="0" lang="en-US" sz="1800" b="0" i="0" u="none" strike="noStrike" kern="1200" cap="none" spc="0" normalizeH="0" baseline="0" noProof="0" dirty="0">
              <a:ln>
                <a:noFill/>
              </a:ln>
              <a:solidFill>
                <a:prstClr val="white"/>
              </a:solidFill>
              <a:effectLst/>
              <a:uLnTx/>
              <a:uFillTx/>
              <a:latin typeface="Alexandria"/>
              <a:ea typeface="Alexandria"/>
              <a:cs typeface="Alexandria"/>
            </a:endParaRPr>
          </a:p>
        </p:txBody>
      </p:sp>
      <p:sp>
        <p:nvSpPr>
          <p:cNvPr id="31" name="TextBox 30"/>
          <p:cNvSpPr txBox="1"/>
          <p:nvPr/>
        </p:nvSpPr>
        <p:spPr>
          <a:xfrm>
            <a:off x="340614" y="2324453"/>
            <a:ext cx="4831772"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latin typeface="Alexandria"/>
                <a:cs typeface="Alexandria"/>
              </a:defRPr>
            </a:pPr>
            <a:r>
              <a:rPr kumimoji="0" lang="en-US" sz="2800" b="1" i="0" u="none" strike="noStrike" kern="1200" cap="none" spc="0" normalizeH="0" baseline="0" noProof="0" dirty="0">
                <a:ln>
                  <a:noFill/>
                </a:ln>
                <a:solidFill>
                  <a:srgbClr val="00AEEF"/>
                </a:solidFill>
                <a:effectLst/>
                <a:uLnTx/>
                <a:uFillTx/>
                <a:latin typeface="Alexandria"/>
                <a:ea typeface="Alexandria"/>
                <a:cs typeface="Alexandria"/>
              </a:rPr>
              <a:t>Bachelor of Management</a:t>
            </a:r>
          </a:p>
          <a:p>
            <a:pPr marL="0" marR="0" lvl="0" indent="0" algn="ctr" defTabSz="914400" rtl="1" eaLnBrk="1" fontAlgn="auto" latinLnBrk="0" hangingPunct="1">
              <a:lnSpc>
                <a:spcPct val="100000"/>
              </a:lnSpc>
              <a:spcBef>
                <a:spcPts val="0"/>
              </a:spcBef>
              <a:spcAft>
                <a:spcPts val="0"/>
              </a:spcAft>
              <a:buClrTx/>
              <a:buSzTx/>
              <a:buFontTx/>
              <a:buNone/>
              <a:tabLst/>
              <a:defRPr>
                <a:latin typeface="Alexandria"/>
                <a:cs typeface="Alexandria"/>
              </a:defRPr>
            </a:pPr>
            <a:r>
              <a:rPr kumimoji="0" lang="ar-SA" sz="2800" b="1" i="0" u="none" strike="noStrike" kern="1200" cap="none" spc="0" normalizeH="0" baseline="0" noProof="0" dirty="0">
                <a:ln>
                  <a:noFill/>
                </a:ln>
                <a:solidFill>
                  <a:srgbClr val="00AEEF"/>
                </a:solidFill>
                <a:effectLst/>
                <a:uLnTx/>
                <a:uFillTx/>
                <a:latin typeface="Alexandria"/>
                <a:ea typeface="Alexandria"/>
                <a:cs typeface="Alexandria"/>
              </a:rPr>
              <a:t>بكالوريوس الإدارة</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a:extLst>
              <a:ext uri="{FF2B5EF4-FFF2-40B4-BE49-F238E27FC236}">
                <a16:creationId xmlns:a16="http://schemas.microsoft.com/office/drawing/2014/main" id="{8F4A0A1F-8767-DE47-0A00-85FD208F0AC2}"/>
              </a:ext>
            </a:extLst>
          </p:cNvPr>
          <p:cNvPicPr>
            <a:picLocks noChangeAspect="1"/>
          </p:cNvPicPr>
          <p:nvPr/>
        </p:nvPicPr>
        <p:blipFill>
          <a:blip r:embed="rId4"/>
          <a:stretch>
            <a:fillRect/>
          </a:stretch>
        </p:blipFill>
        <p:spPr>
          <a:xfrm>
            <a:off x="5715186" y="-731427"/>
            <a:ext cx="7680960" cy="7680960"/>
          </a:xfrm>
          <a:prstGeom prst="ellipse">
            <a:avLst/>
          </a:prstGeom>
          <a:ln>
            <a:noFill/>
          </a:ln>
          <a:effectLst>
            <a:softEdge rad="112500"/>
          </a:effectLst>
        </p:spPr>
      </p:pic>
      <p:sp>
        <p:nvSpPr>
          <p:cNvPr id="5" name="TextBox 4">
            <a:extLst>
              <a:ext uri="{FF2B5EF4-FFF2-40B4-BE49-F238E27FC236}">
                <a16:creationId xmlns:a16="http://schemas.microsoft.com/office/drawing/2014/main" id="{AE5CAC9E-0A76-B927-532E-408B38A1BD1F}"/>
              </a:ext>
            </a:extLst>
          </p:cNvPr>
          <p:cNvSpPr txBox="1"/>
          <p:nvPr/>
        </p:nvSpPr>
        <p:spPr>
          <a:xfrm>
            <a:off x="210037" y="3871827"/>
            <a:ext cx="521652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latin typeface="Alexandria"/>
                <a:cs typeface="Alexandria"/>
              </a:defRPr>
            </a:pPr>
            <a:r>
              <a:rPr kumimoji="0" lang="en-US" sz="2000" b="1" i="0" u="none" strike="noStrike" kern="1200" cap="none" spc="0" normalizeH="0" baseline="0" noProof="0" dirty="0">
                <a:ln>
                  <a:noFill/>
                </a:ln>
                <a:solidFill>
                  <a:srgbClr val="002060"/>
                </a:solidFill>
                <a:effectLst/>
                <a:uLnTx/>
                <a:uFillTx/>
                <a:latin typeface="Alexandria"/>
                <a:ea typeface="Alexandria"/>
                <a:cs typeface="Alexandria"/>
              </a:rPr>
              <a:t>Prepared by </a:t>
            </a:r>
          </a:p>
          <a:p>
            <a:pPr marL="0" marR="0" lvl="0" indent="0" algn="l" defTabSz="914400" rtl="0" eaLnBrk="1" fontAlgn="auto" latinLnBrk="0" hangingPunct="1">
              <a:lnSpc>
                <a:spcPct val="100000"/>
              </a:lnSpc>
              <a:spcBef>
                <a:spcPts val="0"/>
              </a:spcBef>
              <a:spcAft>
                <a:spcPts val="0"/>
              </a:spcAft>
              <a:buClrTx/>
              <a:buSzTx/>
              <a:buFontTx/>
              <a:buNone/>
              <a:tabLst/>
              <a:defRPr>
                <a:latin typeface="Alexandria"/>
                <a:cs typeface="Alexandria"/>
              </a:defRPr>
            </a:pPr>
            <a:r>
              <a:rPr kumimoji="0" lang="en-US" sz="2000" b="1" i="0" u="none" strike="noStrike" kern="1200" cap="none" spc="0" normalizeH="0" baseline="0" noProof="0" dirty="0">
                <a:ln>
                  <a:noFill/>
                </a:ln>
                <a:solidFill>
                  <a:srgbClr val="002060"/>
                </a:solidFill>
                <a:effectLst/>
                <a:uLnTx/>
                <a:uFillTx/>
                <a:latin typeface="Alexandria"/>
                <a:ea typeface="Alexandria"/>
                <a:cs typeface="Alexandria"/>
              </a:rPr>
              <a:t>Dr. Al Montaser </a:t>
            </a:r>
            <a:r>
              <a:rPr kumimoji="0" lang="en-US" sz="2000" b="1" i="0" u="none" strike="noStrike" kern="1200" cap="none" spc="0" normalizeH="0" baseline="0" noProof="0" dirty="0" err="1">
                <a:ln>
                  <a:noFill/>
                </a:ln>
                <a:solidFill>
                  <a:srgbClr val="002060"/>
                </a:solidFill>
                <a:effectLst/>
                <a:uLnTx/>
                <a:uFillTx/>
                <a:latin typeface="Alexandria"/>
                <a:ea typeface="Alexandria"/>
                <a:cs typeface="Alexandria"/>
              </a:rPr>
              <a:t>Abuhussein</a:t>
            </a:r>
            <a:endParaRPr kumimoji="0" lang="en-US" sz="2000" b="1" i="0" u="none" strike="noStrike" kern="1200" cap="none" spc="0" normalizeH="0" baseline="0" noProof="0" dirty="0">
              <a:ln>
                <a:noFill/>
              </a:ln>
              <a:solidFill>
                <a:srgbClr val="002060"/>
              </a:solidFill>
              <a:effectLst/>
              <a:uLnTx/>
              <a:uFillTx/>
              <a:latin typeface="Alexandria"/>
              <a:ea typeface="Alexandria"/>
              <a:cs typeface="Alexandria"/>
            </a:endParaRPr>
          </a:p>
        </p:txBody>
      </p:sp>
      <p:sp>
        <p:nvSpPr>
          <p:cNvPr id="8" name="Rectangle: Rounded Corners 7">
            <a:extLst>
              <a:ext uri="{FF2B5EF4-FFF2-40B4-BE49-F238E27FC236}">
                <a16:creationId xmlns:a16="http://schemas.microsoft.com/office/drawing/2014/main" id="{28F17B19-4448-B150-CB9D-D4A473EA6254}"/>
              </a:ext>
            </a:extLst>
          </p:cNvPr>
          <p:cNvSpPr/>
          <p:nvPr/>
        </p:nvSpPr>
        <p:spPr>
          <a:xfrm>
            <a:off x="329269" y="5812126"/>
            <a:ext cx="338195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b="1" dirty="0">
                <a:solidFill>
                  <a:prstClr val="white"/>
                </a:solidFill>
                <a:latin typeface="Alexandria" charset="0"/>
                <a:cs typeface="Alexandria" charset="0"/>
              </a:rPr>
              <a:t>Lecture 2</a:t>
            </a:r>
          </a:p>
        </p:txBody>
      </p:sp>
      <p:sp>
        <p:nvSpPr>
          <p:cNvPr id="10" name="TextBox 9">
            <a:extLst>
              <a:ext uri="{FF2B5EF4-FFF2-40B4-BE49-F238E27FC236}">
                <a16:creationId xmlns:a16="http://schemas.microsoft.com/office/drawing/2014/main" id="{F38B9B16-2B55-0C47-42BA-C3E72EBC2078}"/>
              </a:ext>
            </a:extLst>
          </p:cNvPr>
          <p:cNvSpPr txBox="1"/>
          <p:nvPr/>
        </p:nvSpPr>
        <p:spPr>
          <a:xfrm>
            <a:off x="329269" y="5104240"/>
            <a:ext cx="356655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latin typeface="Alexandria"/>
                <a:cs typeface="Alexandria"/>
              </a:defRPr>
            </a:pPr>
            <a:r>
              <a:rPr kumimoji="0" lang="en-US" sz="2000" b="0" i="0" u="none" strike="noStrike" kern="1200" cap="none" spc="0" normalizeH="0" baseline="0" noProof="0" dirty="0">
                <a:ln>
                  <a:noFill/>
                </a:ln>
                <a:solidFill>
                  <a:prstClr val="black"/>
                </a:solidFill>
                <a:effectLst/>
                <a:uLnTx/>
                <a:uFillTx/>
                <a:latin typeface="Alexandria"/>
                <a:ea typeface="Alexandria"/>
                <a:cs typeface="Alexandria"/>
              </a:rPr>
              <a:t>MGM303 </a:t>
            </a:r>
          </a:p>
          <a:p>
            <a:pPr marL="0" marR="0" lvl="0" indent="0" algn="l" defTabSz="914400" rtl="0" eaLnBrk="1" fontAlgn="auto" latinLnBrk="0" hangingPunct="1">
              <a:lnSpc>
                <a:spcPct val="100000"/>
              </a:lnSpc>
              <a:spcBef>
                <a:spcPts val="0"/>
              </a:spcBef>
              <a:spcAft>
                <a:spcPts val="0"/>
              </a:spcAft>
              <a:buClrTx/>
              <a:buSzTx/>
              <a:buFontTx/>
              <a:buNone/>
              <a:tabLst/>
              <a:defRPr>
                <a:latin typeface="Alexandria"/>
                <a:cs typeface="Alexandria"/>
              </a:defRPr>
            </a:pPr>
            <a:r>
              <a:rPr kumimoji="0" lang="en-US" sz="2000" b="0" i="0" u="none" strike="noStrike" kern="1200" cap="none" spc="0" normalizeH="0" baseline="0" noProof="0" dirty="0">
                <a:ln>
                  <a:noFill/>
                </a:ln>
                <a:solidFill>
                  <a:prstClr val="black"/>
                </a:solidFill>
                <a:effectLst/>
                <a:uLnTx/>
                <a:uFillTx/>
                <a:latin typeface="Alexandria"/>
                <a:ea typeface="Alexandria"/>
                <a:cs typeface="Alexandria"/>
              </a:rPr>
              <a:t>Entrepreneurship  |  </a:t>
            </a:r>
            <a:r>
              <a:rPr kumimoji="0" lang="ar-JO" sz="2000" b="0" i="0" u="none" strike="noStrike" kern="1200" cap="none" spc="0" normalizeH="0" baseline="0" noProof="0" dirty="0">
                <a:ln>
                  <a:noFill/>
                </a:ln>
                <a:solidFill>
                  <a:prstClr val="black"/>
                </a:solidFill>
                <a:effectLst/>
                <a:uLnTx/>
                <a:uFillTx/>
                <a:latin typeface="Alexandria"/>
                <a:ea typeface="Alexandria"/>
                <a:cs typeface="Alexandria"/>
              </a:rPr>
              <a:t>ريادة الأعمال</a:t>
            </a:r>
          </a:p>
        </p:txBody>
      </p:sp>
    </p:spTree>
    <p:extLst>
      <p:ext uri="{BB962C8B-B14F-4D97-AF65-F5344CB8AC3E}">
        <p14:creationId xmlns:p14="http://schemas.microsoft.com/office/powerpoint/2010/main" val="424040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405513" y="1943260"/>
            <a:ext cx="5336415"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Entrepreneurship</a:t>
            </a:r>
          </a:p>
          <a:p>
            <a:pPr algn="ctr"/>
            <a:r>
              <a:rPr lang="ar-EG" sz="2800" b="1" dirty="0">
                <a:solidFill>
                  <a:srgbClr val="00B0F0"/>
                </a:solidFill>
                <a:latin typeface="Alexandria" charset="0"/>
                <a:cs typeface="Alexandria" charset="0"/>
              </a:rPr>
              <a:t>ريادة الأعمال</a:t>
            </a:r>
            <a:endParaRPr lang="en-US" sz="28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a:cs typeface="Alexandria"/>
              </a:rPr>
              <a:t>Lecture 2</a:t>
            </a:r>
          </a:p>
        </p:txBody>
      </p:sp>
      <p:sp>
        <p:nvSpPr>
          <p:cNvPr id="11" name="TextBox 10"/>
          <p:cNvSpPr txBox="1"/>
          <p:nvPr/>
        </p:nvSpPr>
        <p:spPr>
          <a:xfrm>
            <a:off x="8265416" y="3078851"/>
            <a:ext cx="3531122" cy="400110"/>
          </a:xfrm>
          <a:prstGeom prst="rect">
            <a:avLst/>
          </a:prstGeom>
          <a:noFill/>
        </p:spPr>
        <p:txBody>
          <a:bodyPr wrap="square" lIns="91440" tIns="45720" rIns="91440" bIns="45720" rtlCol="0" anchor="t">
            <a:spAutoFit/>
          </a:bodyPr>
          <a:lstStyle/>
          <a:p>
            <a:r>
              <a:rPr lang="en-US" sz="2000" dirty="0">
                <a:latin typeface="Alexandria"/>
                <a:cs typeface="Alexandria" charset="0"/>
              </a:rPr>
              <a:t>MGM303</a:t>
            </a:r>
            <a:endParaRPr lang="en-US" sz="2000" dirty="0">
              <a:latin typeface="Alexandria" charset="0"/>
              <a:cs typeface="Alexandria" charset="0"/>
            </a:endParaRP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Almontaser </a:t>
            </a:r>
            <a:r>
              <a:rPr lang="en-US" sz="2400" b="1" dirty="0" err="1">
                <a:solidFill>
                  <a:srgbClr val="00B0F0"/>
                </a:solidFill>
                <a:latin typeface="Alexandria" charset="0"/>
                <a:cs typeface="Alexandria" charset="0"/>
              </a:rPr>
              <a:t>Abuhussein</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9" y="4343468"/>
            <a:ext cx="5292257"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Alexandria" pitchFamily="2" charset="-78"/>
                <a:cs typeface="Alexandria" pitchFamily="2" charset="-78"/>
              </a:rPr>
              <a:t>Inside the Entrepreneurial Mind: From Ideas to Reality</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4944718" y="5233325"/>
            <a:ext cx="5673513" cy="3727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2000" b="1" dirty="0">
                <a:latin typeface="Alexandria" pitchFamily="2" charset="-78"/>
                <a:cs typeface="Alexandria" pitchFamily="2" charset="-78"/>
              </a:rPr>
              <a:t>داخل العقل الريادي: من الأفكار إلى الواقع</a:t>
            </a:r>
          </a:p>
        </p:txBody>
      </p:sp>
      <p:sp>
        <p:nvSpPr>
          <p:cNvPr id="16" name="TextBox 15"/>
          <p:cNvSpPr txBox="1"/>
          <p:nvPr/>
        </p:nvSpPr>
        <p:spPr>
          <a:xfrm>
            <a:off x="6664655" y="6335232"/>
            <a:ext cx="5359724"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د/ المنتصر أبو حسين</a:t>
            </a:r>
          </a:p>
        </p:txBody>
      </p:sp>
      <p:sp>
        <p:nvSpPr>
          <p:cNvPr id="17" name="TextBox 16"/>
          <p:cNvSpPr txBox="1"/>
          <p:nvPr/>
        </p:nvSpPr>
        <p:spPr>
          <a:xfrm>
            <a:off x="6751739" y="5833519"/>
            <a:ext cx="4886463"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إعداد</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5938711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2514600" y="1168400"/>
            <a:ext cx="8382000" cy="369332"/>
          </a:xfrm>
          <a:prstGeom prst="rect">
            <a:avLst/>
          </a:prstGeom>
          <a:noFill/>
        </p:spPr>
        <p:txBody>
          <a:bodyPr wrap="square" rtlCol="0">
            <a:spAutoFit/>
          </a:bodyPr>
          <a:lstStyle/>
          <a:p>
            <a:pPr algn="l" rtl="0"/>
            <a:r>
              <a:rPr lang="en-US" b="1" dirty="0">
                <a:solidFill>
                  <a:srgbClr val="203E5F"/>
                </a:solidFill>
                <a:latin typeface="Alexandria"/>
                <a:cs typeface="Alexandria"/>
              </a:rPr>
              <a:t>Learning Objectives (1/2)   |   </a:t>
            </a:r>
            <a:r>
              <a:rPr lang="ar-SA" b="1" dirty="0">
                <a:solidFill>
                  <a:srgbClr val="203E5F"/>
                </a:solidFill>
                <a:latin typeface="Alexandria"/>
                <a:cs typeface="Alexandria"/>
              </a:rPr>
              <a:t>أهداف التعلّم (1/2)</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4" name="SlideNumber">
            <a:extLst>
              <a:ext uri="{FF2B5EF4-FFF2-40B4-BE49-F238E27FC236}">
                <a16:creationId xmlns:a16="http://schemas.microsoft.com/office/drawing/2014/main" id="{3F3873F4-4F9B-4B6B-8FE7-D5B0D8005806}"/>
              </a:ext>
            </a:extLst>
          </p:cNvPr>
          <p:cNvSpPr txBox="1"/>
          <p:nvPr/>
        </p:nvSpPr>
        <p:spPr>
          <a:xfrm>
            <a:off x="10858500" y="6248400"/>
            <a:ext cx="6096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a:t>
            </a:r>
          </a:p>
        </p:txBody>
      </p:sp>
      <p:sp>
        <p:nvSpPr>
          <p:cNvPr id="400" name="ObjCard 01"/>
          <p:cNvSpPr/>
          <p:nvPr/>
        </p:nvSpPr>
        <p:spPr>
          <a:xfrm>
            <a:off x="914400" y="2311400"/>
            <a:ext cx="2476500" cy="3200400"/>
          </a:xfrm>
          <a:prstGeom prst="roundRect">
            <a:avLst>
              <a:gd name="adj" fmla="val 6000"/>
            </a:avLst>
          </a:prstGeom>
          <a:solidFill>
            <a:srgbClr val="F4FAFE"/>
          </a:solidFill>
          <a:ln w="12700">
            <a:solidFill>
              <a:srgbClr val="00AEEF"/>
            </a:solidFill>
          </a:ln>
        </p:spPr>
        <p:txBody>
          <a:bodyPr lIns="114300" tIns="114300" rIns="114300" bIns="114300" anchor="t" anchorCtr="0">
            <a:normAutofit lnSpcReduction="10000"/>
          </a:bodyPr>
          <a:lstStyle/>
          <a:p>
            <a:pPr algn="ctr">
              <a:lnSpc>
                <a:spcPct val="100000"/>
              </a:lnSpc>
              <a:spcAft>
                <a:spcPts val="600"/>
              </a:spcAft>
              <a:buNone/>
            </a:pPr>
            <a:r>
              <a:rPr lang="en-US" sz="2000" b="1" dirty="0">
                <a:solidFill>
                  <a:srgbClr val="00AEEF"/>
                </a:solidFill>
                <a:latin typeface="Alexandria"/>
                <a:cs typeface="Alexandria"/>
              </a:rPr>
              <a:t>01</a:t>
            </a:r>
          </a:p>
          <a:p>
            <a:pPr algn="just">
              <a:lnSpc>
                <a:spcPct val="105000"/>
              </a:lnSpc>
              <a:spcAft>
                <a:spcPts val="600"/>
              </a:spcAft>
              <a:buNone/>
            </a:pPr>
            <a:r>
              <a:rPr lang="en-US" sz="1600" dirty="0">
                <a:solidFill>
                  <a:srgbClr val="262626"/>
                </a:solidFill>
                <a:latin typeface="Alexandria"/>
                <a:cs typeface="Alexandria"/>
              </a:rPr>
              <a:t>Explain the differences among creativity, innovation, and entrepreneurship.</a:t>
            </a:r>
          </a:p>
          <a:p>
            <a:pPr algn="just">
              <a:lnSpc>
                <a:spcPct val="105000"/>
              </a:lnSpc>
              <a:spcAft>
                <a:spcPts val="600"/>
              </a:spcAft>
              <a:buNone/>
            </a:pPr>
            <a:endParaRPr lang="en-US" sz="1600" dirty="0"/>
          </a:p>
          <a:p>
            <a:pPr algn="just" rtl="1">
              <a:lnSpc>
                <a:spcPct val="150000"/>
              </a:lnSpc>
              <a:buNone/>
            </a:pPr>
            <a:r>
              <a:rPr lang="ar-SA" sz="1600" b="1" dirty="0">
                <a:solidFill>
                  <a:srgbClr val="203E5F"/>
                </a:solidFill>
                <a:latin typeface="Alexandria"/>
                <a:cs typeface="Alexandria"/>
              </a:rPr>
              <a:t>شرح الفروق بين الإبداع والابتكار وريادة الأعمال.</a:t>
            </a:r>
          </a:p>
        </p:txBody>
      </p:sp>
      <p:sp>
        <p:nvSpPr>
          <p:cNvPr id="401" name="ObjCard 02"/>
          <p:cNvSpPr/>
          <p:nvPr/>
        </p:nvSpPr>
        <p:spPr>
          <a:xfrm>
            <a:off x="3543300" y="2311400"/>
            <a:ext cx="2476500" cy="3200400"/>
          </a:xfrm>
          <a:prstGeom prst="roundRect">
            <a:avLst>
              <a:gd name="adj" fmla="val 6000"/>
            </a:avLst>
          </a:prstGeom>
          <a:solidFill>
            <a:srgbClr val="F4FAFE"/>
          </a:solidFill>
          <a:ln w="12700">
            <a:solidFill>
              <a:srgbClr val="00AEEF"/>
            </a:solidFill>
          </a:ln>
        </p:spPr>
        <p:txBody>
          <a:bodyPr lIns="114300" tIns="114300" rIns="114300" bIns="114300" anchor="t" anchorCtr="0">
            <a:normAutofit fontScale="92500" lnSpcReduction="10000"/>
          </a:bodyPr>
          <a:lstStyle/>
          <a:p>
            <a:pPr algn="ctr">
              <a:lnSpc>
                <a:spcPct val="100000"/>
              </a:lnSpc>
              <a:spcAft>
                <a:spcPts val="600"/>
              </a:spcAft>
              <a:buNone/>
            </a:pPr>
            <a:r>
              <a:rPr lang="en-US" sz="2000" b="1" dirty="0">
                <a:solidFill>
                  <a:srgbClr val="00AEEF"/>
                </a:solidFill>
                <a:latin typeface="Alexandria"/>
                <a:cs typeface="Alexandria"/>
              </a:rPr>
              <a:t>02</a:t>
            </a:r>
          </a:p>
          <a:p>
            <a:pPr algn="just">
              <a:lnSpc>
                <a:spcPct val="105000"/>
              </a:lnSpc>
              <a:spcAft>
                <a:spcPts val="600"/>
              </a:spcAft>
              <a:buNone/>
            </a:pPr>
            <a:r>
              <a:rPr lang="en-US" sz="1600" dirty="0">
                <a:solidFill>
                  <a:srgbClr val="262626"/>
                </a:solidFill>
                <a:latin typeface="Alexandria"/>
                <a:cs typeface="Alexandria"/>
              </a:rPr>
              <a:t>Describe why creativity and innovation are such an integral part of entrepreneurship.</a:t>
            </a:r>
          </a:p>
          <a:p>
            <a:pPr algn="just">
              <a:lnSpc>
                <a:spcPct val="105000"/>
              </a:lnSpc>
              <a:spcAft>
                <a:spcPts val="600"/>
              </a:spcAft>
              <a:buNone/>
            </a:pPr>
            <a:endParaRPr lang="en-US" sz="1600" dirty="0"/>
          </a:p>
          <a:p>
            <a:pPr algn="just" rtl="1">
              <a:lnSpc>
                <a:spcPct val="150000"/>
              </a:lnSpc>
              <a:buNone/>
            </a:pPr>
            <a:r>
              <a:rPr lang="ar-SA" sz="1600" b="1" dirty="0">
                <a:solidFill>
                  <a:srgbClr val="203E5F"/>
                </a:solidFill>
                <a:latin typeface="Alexandria"/>
                <a:cs typeface="Alexandria"/>
              </a:rPr>
              <a:t>توضيح لماذا الإبداع والابتكار يشكلان جزءًا لا يتجزأ من ريادة الأعمال.</a:t>
            </a:r>
          </a:p>
        </p:txBody>
      </p:sp>
      <p:sp>
        <p:nvSpPr>
          <p:cNvPr id="402" name="ObjCard 03"/>
          <p:cNvSpPr/>
          <p:nvPr/>
        </p:nvSpPr>
        <p:spPr>
          <a:xfrm>
            <a:off x="6172200" y="2311400"/>
            <a:ext cx="2476500" cy="3200400"/>
          </a:xfrm>
          <a:prstGeom prst="roundRect">
            <a:avLst>
              <a:gd name="adj" fmla="val 6000"/>
            </a:avLst>
          </a:prstGeom>
          <a:solidFill>
            <a:srgbClr val="F4FAFE"/>
          </a:solidFill>
          <a:ln w="12700">
            <a:solidFill>
              <a:srgbClr val="00AEEF"/>
            </a:solidFill>
          </a:ln>
        </p:spPr>
        <p:txBody>
          <a:bodyPr lIns="114300" tIns="114300" rIns="114300" bIns="114300" anchor="t" anchorCtr="0">
            <a:normAutofit fontScale="85000" lnSpcReduction="10000"/>
          </a:bodyPr>
          <a:lstStyle/>
          <a:p>
            <a:pPr algn="ctr">
              <a:lnSpc>
                <a:spcPct val="100000"/>
              </a:lnSpc>
              <a:spcAft>
                <a:spcPts val="600"/>
              </a:spcAft>
              <a:buNone/>
            </a:pPr>
            <a:r>
              <a:rPr lang="en-US" sz="2000" b="1" dirty="0">
                <a:solidFill>
                  <a:srgbClr val="00AEEF"/>
                </a:solidFill>
                <a:latin typeface="Alexandria"/>
                <a:cs typeface="Alexandria"/>
              </a:rPr>
              <a:t>03</a:t>
            </a:r>
          </a:p>
          <a:p>
            <a:pPr algn="just">
              <a:lnSpc>
                <a:spcPct val="105000"/>
              </a:lnSpc>
              <a:spcAft>
                <a:spcPts val="600"/>
              </a:spcAft>
              <a:buNone/>
            </a:pPr>
            <a:r>
              <a:rPr lang="en-US" sz="1600" dirty="0">
                <a:solidFill>
                  <a:srgbClr val="262626"/>
                </a:solidFill>
                <a:latin typeface="Alexandria"/>
                <a:cs typeface="Alexandria"/>
              </a:rPr>
              <a:t>Understand how the two hemispheres of the human brain function and what role they play in creativity.</a:t>
            </a:r>
          </a:p>
          <a:p>
            <a:pPr algn="just">
              <a:lnSpc>
                <a:spcPct val="105000"/>
              </a:lnSpc>
              <a:spcAft>
                <a:spcPts val="600"/>
              </a:spcAft>
              <a:buNone/>
            </a:pPr>
            <a:endParaRPr lang="en-US" sz="1600" dirty="0"/>
          </a:p>
          <a:p>
            <a:pPr algn="just" rtl="1">
              <a:lnSpc>
                <a:spcPct val="150000"/>
              </a:lnSpc>
              <a:buNone/>
            </a:pPr>
            <a:r>
              <a:rPr lang="ar-SA" sz="1600" b="1" dirty="0">
                <a:solidFill>
                  <a:srgbClr val="203E5F"/>
                </a:solidFill>
                <a:latin typeface="Alexandria"/>
                <a:cs typeface="Alexandria"/>
              </a:rPr>
              <a:t>التعرف على كيفية عمل نصفي الدماغ البشري والدور الذي يلعبانه في الإبداع.</a:t>
            </a:r>
          </a:p>
        </p:txBody>
      </p:sp>
      <p:sp>
        <p:nvSpPr>
          <p:cNvPr id="403" name="ObjCard 04"/>
          <p:cNvSpPr/>
          <p:nvPr/>
        </p:nvSpPr>
        <p:spPr>
          <a:xfrm>
            <a:off x="8801100" y="2311400"/>
            <a:ext cx="2476500" cy="3200400"/>
          </a:xfrm>
          <a:prstGeom prst="roundRect">
            <a:avLst>
              <a:gd name="adj" fmla="val 6000"/>
            </a:avLst>
          </a:prstGeom>
          <a:solidFill>
            <a:srgbClr val="F4FAFE"/>
          </a:solidFill>
          <a:ln w="12700">
            <a:solidFill>
              <a:srgbClr val="00AEEF"/>
            </a:solidFill>
          </a:ln>
        </p:spPr>
        <p:txBody>
          <a:bodyPr lIns="114300" tIns="114300" rIns="114300" bIns="114300" anchor="t" anchorCtr="0">
            <a:normAutofit/>
          </a:bodyPr>
          <a:lstStyle/>
          <a:p>
            <a:pPr algn="ctr">
              <a:lnSpc>
                <a:spcPct val="100000"/>
              </a:lnSpc>
              <a:spcAft>
                <a:spcPts val="600"/>
              </a:spcAft>
              <a:buNone/>
            </a:pPr>
            <a:r>
              <a:rPr lang="en-US" sz="2000" b="1" dirty="0">
                <a:solidFill>
                  <a:srgbClr val="00AEEF"/>
                </a:solidFill>
                <a:latin typeface="Alexandria"/>
                <a:cs typeface="Alexandria"/>
              </a:rPr>
              <a:t>04</a:t>
            </a:r>
          </a:p>
          <a:p>
            <a:pPr algn="just">
              <a:lnSpc>
                <a:spcPct val="105000"/>
              </a:lnSpc>
              <a:spcAft>
                <a:spcPts val="600"/>
              </a:spcAft>
              <a:buNone/>
            </a:pPr>
            <a:r>
              <a:rPr lang="en-US" sz="1600" dirty="0">
                <a:solidFill>
                  <a:srgbClr val="262626"/>
                </a:solidFill>
                <a:latin typeface="Alexandria"/>
                <a:cs typeface="Alexandria"/>
              </a:rPr>
              <a:t>Explain the 10 “mental locks” that limit individual creativity.</a:t>
            </a:r>
          </a:p>
          <a:p>
            <a:pPr algn="just">
              <a:lnSpc>
                <a:spcPct val="105000"/>
              </a:lnSpc>
              <a:spcAft>
                <a:spcPts val="600"/>
              </a:spcAft>
              <a:buNone/>
            </a:pPr>
            <a:endParaRPr lang="en-US" sz="1600" dirty="0"/>
          </a:p>
          <a:p>
            <a:pPr algn="just" rtl="1">
              <a:lnSpc>
                <a:spcPct val="150000"/>
              </a:lnSpc>
              <a:buNone/>
            </a:pPr>
            <a:r>
              <a:rPr lang="ar-SA" sz="1600" b="1" dirty="0">
                <a:solidFill>
                  <a:srgbClr val="203E5F"/>
                </a:solidFill>
                <a:latin typeface="Alexandria"/>
                <a:cs typeface="Alexandria"/>
              </a:rPr>
              <a:t>توضيح القيود الذهنية العشرة التي تحدّ من إبداع الفرد.</a:t>
            </a:r>
          </a:p>
        </p:txBody>
      </p:sp>
    </p:spTree>
    <p:extLst>
      <p:ext uri="{BB962C8B-B14F-4D97-AF65-F5344CB8AC3E}">
        <p14:creationId xmlns:p14="http://schemas.microsoft.com/office/powerpoint/2010/main" val="175893330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2514600" y="1168400"/>
            <a:ext cx="8382000" cy="369332"/>
          </a:xfrm>
          <a:prstGeom prst="rect">
            <a:avLst/>
          </a:prstGeom>
          <a:noFill/>
        </p:spPr>
        <p:txBody>
          <a:bodyPr wrap="square" rtlCol="0">
            <a:spAutoFit/>
          </a:bodyPr>
          <a:lstStyle/>
          <a:p>
            <a:pPr algn="l" rtl="0"/>
            <a:r>
              <a:rPr lang="en-US" b="1" dirty="0">
                <a:solidFill>
                  <a:srgbClr val="203E5F"/>
                </a:solidFill>
                <a:latin typeface="Alexandria"/>
                <a:cs typeface="Alexandria"/>
              </a:rPr>
              <a:t>Learning Objectives (2/2)   |   </a:t>
            </a:r>
            <a:r>
              <a:rPr lang="ar-SA" b="1" dirty="0">
                <a:solidFill>
                  <a:srgbClr val="203E5F"/>
                </a:solidFill>
                <a:latin typeface="Alexandria"/>
                <a:cs typeface="Alexandria"/>
              </a:rPr>
              <a:t>أهداف التعلّم (2/2)</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4" name="SlideNumber">
            <a:extLst>
              <a:ext uri="{FF2B5EF4-FFF2-40B4-BE49-F238E27FC236}">
                <a16:creationId xmlns:a16="http://schemas.microsoft.com/office/drawing/2014/main" id="{1DB90923-66B7-4763-868C-ABCAED390DA6}"/>
              </a:ext>
            </a:extLst>
          </p:cNvPr>
          <p:cNvSpPr txBox="1"/>
          <p:nvPr/>
        </p:nvSpPr>
        <p:spPr>
          <a:xfrm>
            <a:off x="10858500" y="6248400"/>
            <a:ext cx="6096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4</a:t>
            </a:r>
          </a:p>
        </p:txBody>
      </p:sp>
      <p:sp>
        <p:nvSpPr>
          <p:cNvPr id="400" name="ObjCard 05"/>
          <p:cNvSpPr/>
          <p:nvPr/>
        </p:nvSpPr>
        <p:spPr>
          <a:xfrm>
            <a:off x="914400" y="2311400"/>
            <a:ext cx="2476500" cy="3200400"/>
          </a:xfrm>
          <a:prstGeom prst="roundRect">
            <a:avLst>
              <a:gd name="adj" fmla="val 6000"/>
            </a:avLst>
          </a:prstGeom>
          <a:solidFill>
            <a:srgbClr val="F4FAFE"/>
          </a:solidFill>
          <a:ln w="12700">
            <a:solidFill>
              <a:srgbClr val="00AEEF"/>
            </a:solidFill>
          </a:ln>
        </p:spPr>
        <p:txBody>
          <a:bodyPr lIns="114300" tIns="114300" rIns="114300" bIns="114300" anchor="t" anchorCtr="0">
            <a:normAutofit fontScale="85000" lnSpcReduction="20000"/>
          </a:bodyPr>
          <a:lstStyle/>
          <a:p>
            <a:pPr algn="ctr">
              <a:lnSpc>
                <a:spcPct val="100000"/>
              </a:lnSpc>
              <a:spcAft>
                <a:spcPts val="600"/>
              </a:spcAft>
              <a:buNone/>
            </a:pPr>
            <a:r>
              <a:rPr lang="en-US" sz="2000" b="1" dirty="0">
                <a:solidFill>
                  <a:srgbClr val="00AEEF"/>
                </a:solidFill>
                <a:latin typeface="Alexandria"/>
                <a:cs typeface="Alexandria"/>
              </a:rPr>
              <a:t>05</a:t>
            </a:r>
          </a:p>
          <a:p>
            <a:pPr algn="just">
              <a:lnSpc>
                <a:spcPct val="105000"/>
              </a:lnSpc>
              <a:spcAft>
                <a:spcPts val="600"/>
              </a:spcAft>
              <a:buNone/>
            </a:pPr>
            <a:r>
              <a:rPr lang="en-US" sz="1600" dirty="0">
                <a:solidFill>
                  <a:srgbClr val="262626"/>
                </a:solidFill>
                <a:latin typeface="Alexandria"/>
                <a:cs typeface="Alexandria"/>
              </a:rPr>
              <a:t>Understand how entrepreneurs can enhance the creativity of their employees as well as their own creativity.</a:t>
            </a:r>
          </a:p>
          <a:p>
            <a:pPr algn="just">
              <a:lnSpc>
                <a:spcPct val="105000"/>
              </a:lnSpc>
              <a:spcAft>
                <a:spcPts val="600"/>
              </a:spcAft>
              <a:buNone/>
            </a:pPr>
            <a:endParaRPr lang="en-US" sz="1600" dirty="0"/>
          </a:p>
          <a:p>
            <a:pPr algn="just" rtl="1">
              <a:lnSpc>
                <a:spcPct val="150000"/>
              </a:lnSpc>
              <a:buNone/>
            </a:pPr>
            <a:r>
              <a:rPr lang="ar-SA" sz="1600" b="1" dirty="0">
                <a:solidFill>
                  <a:srgbClr val="203E5F"/>
                </a:solidFill>
                <a:latin typeface="Alexandria"/>
                <a:cs typeface="Alexandria"/>
              </a:rPr>
              <a:t>فهم كيف يمكن لرواد الأعمال تعزيز إبداع موظفيهم وكذلك إبداعهم.</a:t>
            </a:r>
          </a:p>
        </p:txBody>
      </p:sp>
      <p:sp>
        <p:nvSpPr>
          <p:cNvPr id="401" name="ObjCard 06"/>
          <p:cNvSpPr/>
          <p:nvPr/>
        </p:nvSpPr>
        <p:spPr>
          <a:xfrm>
            <a:off x="3543300" y="2311400"/>
            <a:ext cx="2476500" cy="3200400"/>
          </a:xfrm>
          <a:prstGeom prst="roundRect">
            <a:avLst>
              <a:gd name="adj" fmla="val 6000"/>
            </a:avLst>
          </a:prstGeom>
          <a:solidFill>
            <a:srgbClr val="F4FAFE"/>
          </a:solidFill>
          <a:ln w="12700">
            <a:solidFill>
              <a:srgbClr val="00AEEF"/>
            </a:solidFill>
          </a:ln>
        </p:spPr>
        <p:txBody>
          <a:bodyPr lIns="114300" tIns="114300" rIns="114300" bIns="114300" anchor="t" anchorCtr="0">
            <a:normAutofit/>
          </a:bodyPr>
          <a:lstStyle/>
          <a:p>
            <a:pPr algn="ctr">
              <a:lnSpc>
                <a:spcPct val="100000"/>
              </a:lnSpc>
              <a:spcAft>
                <a:spcPts val="600"/>
              </a:spcAft>
              <a:buNone/>
            </a:pPr>
            <a:r>
              <a:rPr lang="en-US" sz="2000" b="1" dirty="0">
                <a:solidFill>
                  <a:srgbClr val="00AEEF"/>
                </a:solidFill>
                <a:latin typeface="Alexandria"/>
                <a:cs typeface="Alexandria"/>
              </a:rPr>
              <a:t>06</a:t>
            </a:r>
          </a:p>
          <a:p>
            <a:pPr algn="just">
              <a:lnSpc>
                <a:spcPct val="105000"/>
              </a:lnSpc>
              <a:spcAft>
                <a:spcPts val="600"/>
              </a:spcAft>
              <a:buNone/>
            </a:pPr>
            <a:r>
              <a:rPr lang="en-US" sz="1600" dirty="0">
                <a:solidFill>
                  <a:srgbClr val="262626"/>
                </a:solidFill>
                <a:latin typeface="Alexandria"/>
                <a:cs typeface="Alexandria"/>
              </a:rPr>
              <a:t>Describe the steps in the creative process.</a:t>
            </a:r>
          </a:p>
          <a:p>
            <a:pPr algn="just">
              <a:lnSpc>
                <a:spcPct val="105000"/>
              </a:lnSpc>
              <a:spcAft>
                <a:spcPts val="600"/>
              </a:spcAft>
              <a:buNone/>
            </a:pPr>
            <a:endParaRPr lang="en-US" sz="1600" dirty="0"/>
          </a:p>
          <a:p>
            <a:pPr algn="just" rtl="1">
              <a:lnSpc>
                <a:spcPct val="150000"/>
              </a:lnSpc>
              <a:buNone/>
            </a:pPr>
            <a:r>
              <a:rPr lang="ar-SA" sz="1600" b="1" dirty="0">
                <a:solidFill>
                  <a:srgbClr val="203E5F"/>
                </a:solidFill>
                <a:latin typeface="Alexandria"/>
                <a:cs typeface="Alexandria"/>
              </a:rPr>
              <a:t>وصف مراحل العملية الإبداعية.</a:t>
            </a:r>
          </a:p>
        </p:txBody>
      </p:sp>
      <p:sp>
        <p:nvSpPr>
          <p:cNvPr id="402" name="ObjCard 07"/>
          <p:cNvSpPr/>
          <p:nvPr/>
        </p:nvSpPr>
        <p:spPr>
          <a:xfrm>
            <a:off x="6172200" y="2311400"/>
            <a:ext cx="2476500" cy="3200400"/>
          </a:xfrm>
          <a:prstGeom prst="roundRect">
            <a:avLst>
              <a:gd name="adj" fmla="val 6000"/>
            </a:avLst>
          </a:prstGeom>
          <a:solidFill>
            <a:srgbClr val="F4FAFE"/>
          </a:solidFill>
          <a:ln w="12700">
            <a:solidFill>
              <a:srgbClr val="00AEEF"/>
            </a:solidFill>
          </a:ln>
        </p:spPr>
        <p:txBody>
          <a:bodyPr lIns="114300" tIns="114300" rIns="114300" bIns="114300" anchor="t" anchorCtr="0">
            <a:normAutofit/>
          </a:bodyPr>
          <a:lstStyle/>
          <a:p>
            <a:pPr algn="ctr">
              <a:lnSpc>
                <a:spcPct val="100000"/>
              </a:lnSpc>
              <a:spcAft>
                <a:spcPts val="600"/>
              </a:spcAft>
              <a:buNone/>
            </a:pPr>
            <a:r>
              <a:rPr lang="en-US" sz="2000" b="1" dirty="0">
                <a:solidFill>
                  <a:srgbClr val="00AEEF"/>
                </a:solidFill>
                <a:latin typeface="Alexandria"/>
                <a:cs typeface="Alexandria"/>
              </a:rPr>
              <a:t>07</a:t>
            </a:r>
          </a:p>
          <a:p>
            <a:pPr algn="just">
              <a:lnSpc>
                <a:spcPct val="105000"/>
              </a:lnSpc>
              <a:spcAft>
                <a:spcPts val="600"/>
              </a:spcAft>
              <a:buNone/>
            </a:pPr>
            <a:r>
              <a:rPr lang="en-US" sz="1600" dirty="0">
                <a:solidFill>
                  <a:srgbClr val="262626"/>
                </a:solidFill>
                <a:latin typeface="Alexandria"/>
                <a:cs typeface="Alexandria"/>
              </a:rPr>
              <a:t>Discuss techniques for improving the creative process.</a:t>
            </a:r>
          </a:p>
          <a:p>
            <a:pPr algn="just">
              <a:lnSpc>
                <a:spcPct val="105000"/>
              </a:lnSpc>
              <a:spcAft>
                <a:spcPts val="600"/>
              </a:spcAft>
              <a:buNone/>
            </a:pPr>
            <a:endParaRPr lang="en-US" sz="1600" dirty="0"/>
          </a:p>
          <a:p>
            <a:pPr algn="just" rtl="1">
              <a:lnSpc>
                <a:spcPct val="150000"/>
              </a:lnSpc>
              <a:buNone/>
            </a:pPr>
            <a:r>
              <a:rPr lang="ar-SA" sz="1600" b="1" dirty="0">
                <a:solidFill>
                  <a:srgbClr val="203E5F"/>
                </a:solidFill>
                <a:latin typeface="Alexandria"/>
                <a:cs typeface="Alexandria"/>
              </a:rPr>
              <a:t>مناقشة أساليب تحسين العملية الإبداعية.</a:t>
            </a:r>
          </a:p>
        </p:txBody>
      </p:sp>
      <p:sp>
        <p:nvSpPr>
          <p:cNvPr id="403" name="ObjCard 08"/>
          <p:cNvSpPr/>
          <p:nvPr/>
        </p:nvSpPr>
        <p:spPr>
          <a:xfrm>
            <a:off x="8801100" y="2311400"/>
            <a:ext cx="2476500" cy="3200400"/>
          </a:xfrm>
          <a:prstGeom prst="roundRect">
            <a:avLst>
              <a:gd name="adj" fmla="val 6000"/>
            </a:avLst>
          </a:prstGeom>
          <a:solidFill>
            <a:srgbClr val="F4FAFE"/>
          </a:solidFill>
          <a:ln w="12700">
            <a:solidFill>
              <a:srgbClr val="00AEEF"/>
            </a:solidFill>
          </a:ln>
        </p:spPr>
        <p:txBody>
          <a:bodyPr lIns="114300" tIns="114300" rIns="114300" bIns="114300" anchor="t" anchorCtr="0">
            <a:normAutofit fontScale="77500" lnSpcReduction="20000"/>
          </a:bodyPr>
          <a:lstStyle/>
          <a:p>
            <a:pPr algn="ctr">
              <a:lnSpc>
                <a:spcPct val="100000"/>
              </a:lnSpc>
              <a:spcAft>
                <a:spcPts val="600"/>
              </a:spcAft>
              <a:buNone/>
            </a:pPr>
            <a:r>
              <a:rPr lang="en-US" sz="2000" b="1" dirty="0">
                <a:solidFill>
                  <a:srgbClr val="00AEEF"/>
                </a:solidFill>
                <a:latin typeface="Alexandria"/>
                <a:cs typeface="Alexandria"/>
              </a:rPr>
              <a:t>08</a:t>
            </a:r>
          </a:p>
          <a:p>
            <a:pPr algn="just">
              <a:lnSpc>
                <a:spcPct val="105000"/>
              </a:lnSpc>
              <a:spcAft>
                <a:spcPts val="600"/>
              </a:spcAft>
              <a:buNone/>
            </a:pPr>
            <a:r>
              <a:rPr lang="en-US" sz="1600" dirty="0">
                <a:solidFill>
                  <a:srgbClr val="262626"/>
                </a:solidFill>
                <a:latin typeface="Alexandria"/>
                <a:cs typeface="Alexandria"/>
              </a:rPr>
              <a:t>Describe the protection of intellectual property through patents, trademarks, and copyrights.</a:t>
            </a:r>
          </a:p>
          <a:p>
            <a:pPr algn="just">
              <a:lnSpc>
                <a:spcPct val="105000"/>
              </a:lnSpc>
              <a:spcAft>
                <a:spcPts val="600"/>
              </a:spcAft>
              <a:buNone/>
            </a:pPr>
            <a:endParaRPr lang="en-US" sz="1600" dirty="0"/>
          </a:p>
          <a:p>
            <a:pPr algn="just" rtl="1">
              <a:lnSpc>
                <a:spcPct val="150000"/>
              </a:lnSpc>
              <a:buNone/>
            </a:pPr>
            <a:r>
              <a:rPr lang="ar-SA" sz="1600" b="1" dirty="0">
                <a:solidFill>
                  <a:srgbClr val="203E5F"/>
                </a:solidFill>
                <a:latin typeface="Alexandria"/>
                <a:cs typeface="Alexandria"/>
              </a:rPr>
              <a:t>شرح كيفية حماية الملكية الفكرية ببراءات الاختراع والعلامات التجارية وحقوق التأليف والنشر.</a:t>
            </a:r>
          </a:p>
        </p:txBody>
      </p:sp>
    </p:spTree>
    <p:extLst>
      <p:ext uri="{BB962C8B-B14F-4D97-AF65-F5344CB8AC3E}">
        <p14:creationId xmlns:p14="http://schemas.microsoft.com/office/powerpoint/2010/main" val="140647929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2514600" y="1168400"/>
            <a:ext cx="8382000" cy="400110"/>
          </a:xfrm>
          <a:prstGeom prst="rect">
            <a:avLst/>
          </a:prstGeom>
          <a:noFill/>
        </p:spPr>
        <p:txBody>
          <a:bodyPr wrap="square" rtlCol="0">
            <a:spAutoFit/>
          </a:bodyPr>
          <a:lstStyle/>
          <a:p>
            <a:r>
              <a:rPr lang="en-US" b="1" dirty="0">
                <a:solidFill>
                  <a:srgbClr val="203E5F"/>
                </a:solidFill>
                <a:latin typeface="Alexandria"/>
                <a:cs typeface="Alexandria"/>
              </a:rPr>
              <a:t>1. Introduction   |   </a:t>
            </a:r>
            <a:r>
              <a:rPr lang="ar-JO" b="1" dirty="0">
                <a:solidFill>
                  <a:srgbClr val="203E5F"/>
                </a:solidFill>
                <a:latin typeface="Alexandria"/>
                <a:cs typeface="Alexandria"/>
              </a:rPr>
              <a:t>مقدمة</a:t>
            </a:r>
            <a:endParaRPr lang="en-US" b="1" dirty="0">
              <a:solidFill>
                <a:srgbClr val="203E5F"/>
              </a:solidFill>
              <a:latin typeface="Alexandria"/>
              <a:cs typeface="Alexandria"/>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pic>
        <p:nvPicPr>
          <p:cNvPr id="11" name="Picture 4" descr="REASONS FOR THE RISE OF ENTREPRENEURSHIP IN USA">
            <a:hlinkClick r:id="rId4"/>
            <a:extLst>
              <a:ext uri="{FF2B5EF4-FFF2-40B4-BE49-F238E27FC236}">
                <a16:creationId xmlns:a16="http://schemas.microsoft.com/office/drawing/2014/main" id="{1540511B-3FA1-EFC9-3997-1768C57C1B7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3466" r="18523" b="1"/>
          <a:stretch/>
        </p:blipFill>
        <p:spPr bwMode="auto">
          <a:xfrm>
            <a:off x="889000" y="2006600"/>
            <a:ext cx="4572000" cy="3708400"/>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13" name="Rectangle 3">
            <a:extLst>
              <a:ext uri="{FF2B5EF4-FFF2-40B4-BE49-F238E27FC236}">
                <a16:creationId xmlns:a16="http://schemas.microsoft.com/office/drawing/2014/main" id="{E884C09D-F31E-273D-8F0B-E96E4C3A807C}"/>
              </a:ext>
            </a:extLst>
          </p:cNvPr>
          <p:cNvSpPr txBox="1">
            <a:spLocks noChangeArrowheads="1"/>
          </p:cNvSpPr>
          <p:nvPr/>
        </p:nvSpPr>
        <p:spPr>
          <a:xfrm>
            <a:off x="5765800" y="2054255"/>
            <a:ext cx="5537200" cy="37084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lgn="just" eaLnBrk="1" hangingPunct="1">
              <a:lnSpc>
                <a:spcPct val="100000"/>
              </a:lnSpc>
              <a:spcBef>
                <a:spcPct val="60000"/>
              </a:spcBef>
            </a:pPr>
            <a:r>
              <a:rPr lang="en-US" altLang="ar-JO" sz="1600" b="1" dirty="0"/>
              <a:t>Entrepreneurship</a:t>
            </a:r>
            <a:r>
              <a:rPr lang="en-US" altLang="ar-JO" sz="1600" dirty="0"/>
              <a:t>: The result of a disciplined, systematic process of applying creativity and innovation to the needs and opportunities in the marketplace.  </a:t>
            </a:r>
          </a:p>
          <a:p>
            <a:pPr algn="just" eaLnBrk="1" hangingPunct="1">
              <a:lnSpc>
                <a:spcPct val="100000"/>
              </a:lnSpc>
              <a:spcBef>
                <a:spcPct val="60000"/>
              </a:spcBef>
            </a:pPr>
            <a:r>
              <a:rPr lang="en-US" altLang="ar-JO" sz="1600" dirty="0"/>
              <a:t>Entrepreneurs connect their creative ideas with the purposeful action and structure of a business.  </a:t>
            </a:r>
          </a:p>
          <a:p>
            <a:pPr algn="justLow" rtl="1">
              <a:lnSpc>
                <a:spcPct val="100000"/>
              </a:lnSpc>
              <a:spcBef>
                <a:spcPct val="60000"/>
              </a:spcBef>
            </a:pPr>
            <a:endParaRPr lang="ar-JO" altLang="ar-JO" sz="1600" b="1" dirty="0"/>
          </a:p>
          <a:p>
            <a:pPr algn="just" rtl="1">
              <a:lnSpc>
                <a:spcPct val="100000"/>
              </a:lnSpc>
              <a:spcBef>
                <a:spcPct val="60000"/>
              </a:spcBef>
            </a:pPr>
            <a:r>
              <a:rPr lang="ar-EG" altLang="ar-JO" sz="1600" b="1" dirty="0"/>
              <a:t>ريادة الأعمال</a:t>
            </a:r>
            <a:r>
              <a:rPr lang="en-US" altLang="ar-JO" sz="1600" dirty="0"/>
              <a:t>: </a:t>
            </a:r>
            <a:r>
              <a:rPr lang="ar-EG" altLang="ar-JO" sz="1600" dirty="0"/>
              <a:t>هي نتيجة لعملية منضبطة ومنهجية لتطبيق الإبداع والابتكار على الاحتياجات والفرص في السوق. </a:t>
            </a:r>
            <a:endParaRPr lang="en-US" altLang="ar-JO" sz="1600" dirty="0"/>
          </a:p>
          <a:p>
            <a:pPr algn="just" rtl="1">
              <a:lnSpc>
                <a:spcPct val="100000"/>
              </a:lnSpc>
              <a:spcBef>
                <a:spcPct val="60000"/>
              </a:spcBef>
            </a:pPr>
            <a:r>
              <a:rPr lang="ar-EG" altLang="ar-JO" sz="1600" dirty="0"/>
              <a:t>يربط رواد الأعمال أفكارهم الإبداعية بعمل منظّم وهيكل تجاري واضح. </a:t>
            </a:r>
            <a:endParaRPr lang="en-US" altLang="ar-JO" sz="1600" dirty="0"/>
          </a:p>
        </p:txBody>
      </p:sp>
      <p:sp>
        <p:nvSpPr>
          <p:cNvPr id="4" name="SlideNumber">
            <a:extLst>
              <a:ext uri="{FF2B5EF4-FFF2-40B4-BE49-F238E27FC236}">
                <a16:creationId xmlns:a16="http://schemas.microsoft.com/office/drawing/2014/main" id="{9A624D9C-CCA4-4D22-ADE7-ACF619ECC169}"/>
              </a:ext>
            </a:extLst>
          </p:cNvPr>
          <p:cNvSpPr txBox="1"/>
          <p:nvPr/>
        </p:nvSpPr>
        <p:spPr>
          <a:xfrm>
            <a:off x="10858500" y="6248400"/>
            <a:ext cx="6096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5</a:t>
            </a:r>
          </a:p>
        </p:txBody>
      </p:sp>
    </p:spTree>
    <p:extLst>
      <p:ext uri="{BB962C8B-B14F-4D97-AF65-F5344CB8AC3E}">
        <p14:creationId xmlns:p14="http://schemas.microsoft.com/office/powerpoint/2010/main" val="92243147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2514600" y="1168400"/>
            <a:ext cx="8382000" cy="400110"/>
          </a:xfrm>
          <a:prstGeom prst="rect">
            <a:avLst/>
          </a:prstGeom>
          <a:noFill/>
        </p:spPr>
        <p:txBody>
          <a:bodyPr wrap="square" rtlCol="0">
            <a:spAutoFit/>
          </a:bodyPr>
          <a:lstStyle/>
          <a:p>
            <a:r>
              <a:rPr lang="en-US" b="1" dirty="0">
                <a:solidFill>
                  <a:srgbClr val="203E5F"/>
                </a:solidFill>
                <a:latin typeface="Alexandria"/>
                <a:cs typeface="Alexandria"/>
              </a:rPr>
              <a:t> Creativity vs. Innovation   |   </a:t>
            </a:r>
            <a:r>
              <a:rPr lang="ar-JO" b="1" dirty="0">
                <a:solidFill>
                  <a:srgbClr val="203E5F"/>
                </a:solidFill>
                <a:latin typeface="Alexandria"/>
                <a:cs typeface="Alexandria"/>
              </a:rPr>
              <a:t>الإبداع مقابل الابتكار</a:t>
            </a:r>
            <a:endParaRPr lang="ar-EG" b="1" dirty="0">
              <a:solidFill>
                <a:srgbClr val="203E5F"/>
              </a:solidFill>
              <a:latin typeface="Alexandria"/>
              <a:cs typeface="Alexandria"/>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pic>
        <p:nvPicPr>
          <p:cNvPr id="10" name="Picture 9" descr="Difference Between Creativity And Innovation (with Example, 50% OFF">
            <a:extLst>
              <a:ext uri="{FF2B5EF4-FFF2-40B4-BE49-F238E27FC236}">
                <a16:creationId xmlns:a16="http://schemas.microsoft.com/office/drawing/2014/main" id="{00C036DA-6D5B-1B31-BA96-2E8DC36242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7939" y="2819337"/>
            <a:ext cx="4379248" cy="24511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20E9E51-F3A5-51FF-D22B-762C9E998D7A}"/>
              </a:ext>
            </a:extLst>
          </p:cNvPr>
          <p:cNvSpPr txBox="1"/>
          <p:nvPr/>
        </p:nvSpPr>
        <p:spPr>
          <a:xfrm>
            <a:off x="1636749" y="2564233"/>
            <a:ext cx="903251" cy="338554"/>
          </a:xfrm>
          <a:prstGeom prst="rect">
            <a:avLst/>
          </a:prstGeom>
          <a:noFill/>
        </p:spPr>
        <p:txBody>
          <a:bodyPr wrap="square" rtlCol="0">
            <a:spAutoFit/>
          </a:bodyPr>
          <a:lstStyle/>
          <a:p>
            <a:pPr algn="ctr"/>
            <a:r>
              <a:rPr lang="ar-EG" sz="1600" b="1" dirty="0">
                <a:solidFill>
                  <a:srgbClr val="203E5F"/>
                </a:solidFill>
              </a:rPr>
              <a:t>الإبداع</a:t>
            </a:r>
            <a:endParaRPr lang="en-US" sz="1600" b="1" dirty="0">
              <a:solidFill>
                <a:srgbClr val="203E5F"/>
              </a:solidFill>
            </a:endParaRPr>
          </a:p>
        </p:txBody>
      </p:sp>
      <p:sp>
        <p:nvSpPr>
          <p:cNvPr id="17" name="TextBox 16">
            <a:extLst>
              <a:ext uri="{FF2B5EF4-FFF2-40B4-BE49-F238E27FC236}">
                <a16:creationId xmlns:a16="http://schemas.microsoft.com/office/drawing/2014/main" id="{0ACBDCB3-2BF5-0AEC-5E24-E97F7FBD63A2}"/>
              </a:ext>
            </a:extLst>
          </p:cNvPr>
          <p:cNvSpPr txBox="1"/>
          <p:nvPr/>
        </p:nvSpPr>
        <p:spPr>
          <a:xfrm>
            <a:off x="3554449" y="2573121"/>
            <a:ext cx="903251" cy="338554"/>
          </a:xfrm>
          <a:prstGeom prst="rect">
            <a:avLst/>
          </a:prstGeom>
          <a:noFill/>
        </p:spPr>
        <p:txBody>
          <a:bodyPr wrap="square" rtlCol="0">
            <a:spAutoFit/>
          </a:bodyPr>
          <a:lstStyle/>
          <a:p>
            <a:pPr algn="ctr"/>
            <a:r>
              <a:rPr lang="ar-EG" sz="1600" b="1" dirty="0">
                <a:solidFill>
                  <a:srgbClr val="203E5F"/>
                </a:solidFill>
              </a:rPr>
              <a:t>الابتكار</a:t>
            </a:r>
            <a:endParaRPr lang="en-US" sz="1600" b="1" dirty="0">
              <a:solidFill>
                <a:srgbClr val="203E5F"/>
              </a:solidFill>
            </a:endParaRPr>
          </a:p>
        </p:txBody>
      </p:sp>
      <p:sp>
        <p:nvSpPr>
          <p:cNvPr id="4" name="SlideNumber">
            <a:extLst>
              <a:ext uri="{FF2B5EF4-FFF2-40B4-BE49-F238E27FC236}">
                <a16:creationId xmlns:a16="http://schemas.microsoft.com/office/drawing/2014/main" id="{3952AACF-3007-4E47-93E4-44E05981A533}"/>
              </a:ext>
            </a:extLst>
          </p:cNvPr>
          <p:cNvSpPr txBox="1"/>
          <p:nvPr/>
        </p:nvSpPr>
        <p:spPr>
          <a:xfrm>
            <a:off x="10858500" y="6248400"/>
            <a:ext cx="6096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6</a:t>
            </a:r>
          </a:p>
        </p:txBody>
      </p:sp>
      <p:sp>
        <p:nvSpPr>
          <p:cNvPr id="7" name="Rectangle 3">
            <a:extLst>
              <a:ext uri="{FF2B5EF4-FFF2-40B4-BE49-F238E27FC236}">
                <a16:creationId xmlns:a16="http://schemas.microsoft.com/office/drawing/2014/main" id="{AF381899-A680-BA9B-74C0-F485701E3414}"/>
              </a:ext>
            </a:extLst>
          </p:cNvPr>
          <p:cNvSpPr txBox="1">
            <a:spLocks noChangeArrowheads="1"/>
          </p:cNvSpPr>
          <p:nvPr/>
        </p:nvSpPr>
        <p:spPr>
          <a:xfrm>
            <a:off x="5594043" y="2006600"/>
            <a:ext cx="5537200" cy="3708400"/>
          </a:xfrm>
          <a:prstGeom prst="rect">
            <a:avLst/>
          </a:prstGeom>
          <a:solidFill>
            <a:srgbClr val="203E5F"/>
          </a:solidFill>
        </p:spPr>
        <p:txBody>
          <a:bodyPr anchor="ct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520700" indent="-411163" algn="justLow">
              <a:lnSpc>
                <a:spcPct val="150000"/>
              </a:lnSpc>
              <a:spcBef>
                <a:spcPct val="60000"/>
              </a:spcBef>
              <a:buSzPct val="115000"/>
            </a:pPr>
            <a:r>
              <a:rPr lang="en-US" altLang="ar-JO" sz="1600" b="1" dirty="0">
                <a:solidFill>
                  <a:srgbClr val="FFC000"/>
                </a:solidFill>
              </a:rPr>
              <a:t>Creativity</a:t>
            </a:r>
            <a:r>
              <a:rPr lang="en-US" altLang="ar-JO" sz="1600" dirty="0">
                <a:solidFill>
                  <a:srgbClr val="FFFFFF"/>
                </a:solidFill>
              </a:rPr>
              <a:t>:</a:t>
            </a:r>
            <a:r>
              <a:rPr lang="en-US" altLang="ar-JO" sz="1600" b="1" dirty="0">
                <a:solidFill>
                  <a:srgbClr val="FFFFFF"/>
                </a:solidFill>
              </a:rPr>
              <a:t> </a:t>
            </a:r>
            <a:r>
              <a:rPr lang="en-US" altLang="ar-JO" sz="1600" dirty="0">
                <a:solidFill>
                  <a:srgbClr val="FFFFFF"/>
                </a:solidFill>
              </a:rPr>
              <a:t>the ability to develop new </a:t>
            </a:r>
            <a:r>
              <a:rPr lang="en-US" altLang="ar-JO" sz="1400" dirty="0">
                <a:solidFill>
                  <a:srgbClr val="FFFFFF"/>
                </a:solidFill>
              </a:rPr>
              <a:t>ideas and to discover new ways of looking at problems and opportunities; thinking new things.</a:t>
            </a:r>
          </a:p>
          <a:p>
            <a:pPr marL="520700" indent="-411163" algn="justLow">
              <a:lnSpc>
                <a:spcPct val="150000"/>
              </a:lnSpc>
              <a:spcBef>
                <a:spcPct val="60000"/>
              </a:spcBef>
              <a:buSzPct val="115000"/>
            </a:pPr>
            <a:r>
              <a:rPr lang="en-US" altLang="ar-JO" sz="1400" b="1" dirty="0">
                <a:solidFill>
                  <a:srgbClr val="FFC000"/>
                </a:solidFill>
              </a:rPr>
              <a:t>Innovation</a:t>
            </a:r>
            <a:r>
              <a:rPr lang="en-US" altLang="ar-JO" sz="1400" dirty="0">
                <a:solidFill>
                  <a:srgbClr val="FFC000"/>
                </a:solidFill>
              </a:rPr>
              <a:t>:</a:t>
            </a:r>
            <a:r>
              <a:rPr lang="en-US" altLang="ar-JO" sz="1400" b="1" dirty="0">
                <a:solidFill>
                  <a:srgbClr val="FFC000"/>
                </a:solidFill>
              </a:rPr>
              <a:t> </a:t>
            </a:r>
            <a:r>
              <a:rPr lang="en-US" altLang="ar-JO" sz="1400" dirty="0">
                <a:solidFill>
                  <a:srgbClr val="FFFFFF"/>
                </a:solidFill>
              </a:rPr>
              <a:t>the ability to apply creative solutions to problems or opportunities to enhance or to enrich people’s lives; doing new things.  </a:t>
            </a:r>
          </a:p>
          <a:p>
            <a:pPr marL="520700" indent="-411163" algn="justLow" rtl="1">
              <a:lnSpc>
                <a:spcPct val="150000"/>
              </a:lnSpc>
              <a:spcBef>
                <a:spcPct val="60000"/>
              </a:spcBef>
              <a:buSzPct val="115000"/>
            </a:pPr>
            <a:endParaRPr lang="en-US" altLang="ar-JO" sz="1400" b="1" dirty="0">
              <a:solidFill>
                <a:srgbClr val="FFC000"/>
              </a:solidFill>
            </a:endParaRPr>
          </a:p>
          <a:p>
            <a:pPr marL="520700" indent="-411163" algn="justLow" rtl="1">
              <a:lnSpc>
                <a:spcPct val="150000"/>
              </a:lnSpc>
              <a:spcBef>
                <a:spcPct val="60000"/>
              </a:spcBef>
              <a:buSzPct val="115000"/>
            </a:pPr>
            <a:r>
              <a:rPr lang="ar-EG" altLang="ar-JO" sz="1400" b="1" dirty="0">
                <a:solidFill>
                  <a:srgbClr val="FFC000"/>
                </a:solidFill>
              </a:rPr>
              <a:t>الإبداع: القدرة على تطوير</a:t>
            </a:r>
            <a:r>
              <a:rPr lang="ar-EG" altLang="ar-JO" sz="1400" dirty="0">
                <a:solidFill>
                  <a:srgbClr val="FFFFFF"/>
                </a:solidFill>
              </a:rPr>
              <a:t> أفكار جديدة واكتشاف طرق جديدة للنظر في المشكلات والفرص — أي التفكير في أشياء جديدة.</a:t>
            </a:r>
          </a:p>
          <a:p>
            <a:pPr marL="520700" indent="-411163" algn="justLow" rtl="1">
              <a:lnSpc>
                <a:spcPct val="150000"/>
              </a:lnSpc>
              <a:spcBef>
                <a:spcPct val="60000"/>
              </a:spcBef>
              <a:buSzPct val="115000"/>
            </a:pPr>
            <a:r>
              <a:rPr lang="ar-EG" altLang="ar-JO" sz="1400" b="1" dirty="0">
                <a:solidFill>
                  <a:srgbClr val="FFC000"/>
                </a:solidFill>
              </a:rPr>
              <a:t>الابتكار</a:t>
            </a:r>
            <a:r>
              <a:rPr lang="en-US" altLang="ar-JO" sz="1400" dirty="0">
                <a:solidFill>
                  <a:srgbClr val="FFC000"/>
                </a:solidFill>
              </a:rPr>
              <a:t>:</a:t>
            </a:r>
            <a:r>
              <a:rPr lang="ar-EG" altLang="ar-JO" sz="1400" dirty="0">
                <a:solidFill>
                  <a:srgbClr val="FFC000"/>
                </a:solidFill>
              </a:rPr>
              <a:t> </a:t>
            </a:r>
            <a:r>
              <a:rPr lang="ar-EG" altLang="ar-JO" sz="1400" dirty="0">
                <a:solidFill>
                  <a:srgbClr val="FFFFFF"/>
                </a:solidFill>
              </a:rPr>
              <a:t>القدرة على تطبيق حلول إبداعية للمشكلات أو الفرص لتعزيز أو إثراء حياة الناس — أي القيام بأشياء جديدة. </a:t>
            </a:r>
            <a:endParaRPr lang="en-US" altLang="ar-JO" sz="1400" dirty="0">
              <a:solidFill>
                <a:srgbClr val="FFFFFF"/>
              </a:solidFill>
            </a:endParaRPr>
          </a:p>
        </p:txBody>
      </p:sp>
    </p:spTree>
    <p:extLst>
      <p:ext uri="{BB962C8B-B14F-4D97-AF65-F5344CB8AC3E}">
        <p14:creationId xmlns:p14="http://schemas.microsoft.com/office/powerpoint/2010/main" val="386948750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A8953-D9A1-EE5B-F1F0-3F5C7F7BBA3E}"/>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371597A9-DC1B-3CFC-DBF9-95B0F00C664F}"/>
              </a:ext>
            </a:extLst>
          </p:cNvPr>
          <p:cNvPicPr>
            <a:picLocks noChangeAspect="1"/>
          </p:cNvPicPr>
          <p:nvPr/>
        </p:nvPicPr>
        <p:blipFill>
          <a:blip r:embed="rId3"/>
          <a:stretch>
            <a:fillRect/>
          </a:stretch>
        </p:blipFill>
        <p:spPr>
          <a:xfrm>
            <a:off x="944717" y="2438400"/>
            <a:ext cx="4816986" cy="2876213"/>
          </a:xfrm>
          <a:prstGeom prst="rect">
            <a:avLst/>
          </a:prstGeom>
        </p:spPr>
      </p:pic>
      <p:sp>
        <p:nvSpPr>
          <p:cNvPr id="800" name="TextBox 14">
            <a:extLst>
              <a:ext uri="{FF2B5EF4-FFF2-40B4-BE49-F238E27FC236}">
                <a16:creationId xmlns:a16="http://schemas.microsoft.com/office/drawing/2014/main" id="{D38050A4-7E85-806B-95A6-CD6FF86AF29F}"/>
              </a:ext>
            </a:extLst>
          </p:cNvPr>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Ideas turned into products   |   </a:t>
            </a:r>
            <a:r>
              <a:rPr lang="ar-JO" b="1" dirty="0">
                <a:solidFill>
                  <a:srgbClr val="203E5F"/>
                </a:solidFill>
                <a:latin typeface="Alexandria"/>
                <a:cs typeface="Alexandria"/>
              </a:rPr>
              <a:t>أمثلة على أفكار ابتكارية حُوّلت إلى منتجات</a:t>
            </a:r>
            <a:endParaRPr b="1" dirty="0">
              <a:solidFill>
                <a:srgbClr val="203E5F"/>
              </a:solidFill>
              <a:latin typeface="Alexandria"/>
              <a:cs typeface="Alexandria"/>
            </a:endParaRPr>
          </a:p>
        </p:txBody>
      </p:sp>
      <p:sp>
        <p:nvSpPr>
          <p:cNvPr id="5" name="SlideNumber">
            <a:extLst>
              <a:ext uri="{FF2B5EF4-FFF2-40B4-BE49-F238E27FC236}">
                <a16:creationId xmlns:a16="http://schemas.microsoft.com/office/drawing/2014/main" id="{664B3D1B-EEF7-1B6E-58B2-6A3A6C72CD31}"/>
              </a:ext>
            </a:extLst>
          </p:cNvPr>
          <p:cNvSpPr txBox="1"/>
          <p:nvPr/>
        </p:nvSpPr>
        <p:spPr>
          <a:xfrm>
            <a:off x="10858500" y="6248400"/>
            <a:ext cx="6096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7</a:t>
            </a:r>
          </a:p>
        </p:txBody>
      </p:sp>
      <p:sp>
        <p:nvSpPr>
          <p:cNvPr id="7" name="Rectangle 3">
            <a:extLst>
              <a:ext uri="{FF2B5EF4-FFF2-40B4-BE49-F238E27FC236}">
                <a16:creationId xmlns:a16="http://schemas.microsoft.com/office/drawing/2014/main" id="{855E25F0-B41E-5D32-6953-6C66854AD810}"/>
              </a:ext>
            </a:extLst>
          </p:cNvPr>
          <p:cNvSpPr txBox="1">
            <a:spLocks noChangeArrowheads="1"/>
          </p:cNvSpPr>
          <p:nvPr/>
        </p:nvSpPr>
        <p:spPr>
          <a:xfrm>
            <a:off x="5761703" y="1717040"/>
            <a:ext cx="5727700" cy="37084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228600" indent="-228600" algn="l" rtl="0">
              <a:lnSpc>
                <a:spcPct val="150000"/>
              </a:lnSpc>
              <a:spcBef>
                <a:spcPts val="600"/>
              </a:spcBef>
              <a:spcAft>
                <a:spcPts val="500"/>
              </a:spcAft>
              <a:buFont typeface="Arial"/>
              <a:buChar char="•"/>
            </a:pPr>
            <a:r>
              <a:rPr lang="en-US" sz="1400" b="1" dirty="0">
                <a:solidFill>
                  <a:srgbClr val="203E5F"/>
                </a:solidFill>
              </a:rPr>
              <a:t>Amazon Echo — </a:t>
            </a:r>
            <a:r>
              <a:rPr lang="en-US" sz="1400" dirty="0"/>
              <a:t>the idea was "let people talk to their home." Voice recognition became a speaker that controls lights, music and shopping.</a:t>
            </a:r>
          </a:p>
          <a:p>
            <a:pPr marL="228600" indent="-228600" algn="l" rtl="0">
              <a:lnSpc>
                <a:spcPct val="150000"/>
              </a:lnSpc>
              <a:spcBef>
                <a:spcPts val="600"/>
              </a:spcBef>
              <a:spcAft>
                <a:spcPts val="500"/>
              </a:spcAft>
              <a:buFont typeface="Arial"/>
              <a:buChar char="•"/>
            </a:pPr>
            <a:r>
              <a:rPr lang="en-US" sz="1400" b="1" dirty="0">
                <a:solidFill>
                  <a:srgbClr val="203E5F"/>
                </a:solidFill>
              </a:rPr>
              <a:t>Apple AirPods — </a:t>
            </a:r>
            <a:r>
              <a:rPr lang="en-US" sz="1400" dirty="0"/>
              <a:t>the idea was "remove the wire." Existing Bluetooth technology was repackaged into an effortless listening experience.</a:t>
            </a:r>
          </a:p>
          <a:p>
            <a:pPr algn="r" rtl="1">
              <a:lnSpc>
                <a:spcPct val="150000"/>
              </a:lnSpc>
              <a:spcBef>
                <a:spcPts val="600"/>
              </a:spcBef>
              <a:spcAft>
                <a:spcPts val="700"/>
              </a:spcAft>
            </a:pPr>
            <a:r>
              <a:rPr lang="ar-SA" sz="1400" b="1" dirty="0">
                <a:solidFill>
                  <a:srgbClr val="203E5F"/>
                </a:solidFill>
                <a:cs typeface="Alexandria" charset="0"/>
              </a:rPr>
              <a:t>سماعة Amazon Echo: </a:t>
            </a:r>
            <a:r>
              <a:rPr lang="ar-SA" sz="1400" dirty="0">
                <a:cs typeface="Alexandria" charset="0"/>
              </a:rPr>
              <a:t>الفكرة كانت «دع الناس يتحدثون إلى منازلهم»، فتحوّل التعرف على الصوت إلى مكبّر يدير الإضاءة والموسيقى والشراء.</a:t>
            </a:r>
          </a:p>
          <a:p>
            <a:pPr algn="r" rtl="1">
              <a:lnSpc>
                <a:spcPct val="150000"/>
              </a:lnSpc>
              <a:spcBef>
                <a:spcPts val="600"/>
              </a:spcBef>
              <a:spcAft>
                <a:spcPts val="500"/>
              </a:spcAft>
            </a:pPr>
            <a:r>
              <a:rPr lang="ar-SA" sz="1400" b="1" dirty="0">
                <a:solidFill>
                  <a:srgbClr val="203E5F"/>
                </a:solidFill>
                <a:cs typeface="Alexandria" charset="0"/>
              </a:rPr>
              <a:t>سماعات Apple AirPods: </a:t>
            </a:r>
            <a:r>
              <a:rPr lang="ar-SA" sz="1400" dirty="0">
                <a:cs typeface="Alexandria" charset="0"/>
              </a:rPr>
              <a:t>الفكرة كانت «تخلَّص من السلك»، فأُعيدت صياغة تقنية بلوتوث الموجودة أصلًا في تجربة استماع سهلة.</a:t>
            </a:r>
          </a:p>
          <a:p>
            <a:pPr algn="r" rtl="1">
              <a:lnSpc>
                <a:spcPct val="150000"/>
              </a:lnSpc>
              <a:spcBef>
                <a:spcPts val="600"/>
              </a:spcBef>
              <a:buNone/>
            </a:pPr>
            <a:r>
              <a:rPr lang="ar-JO" sz="1400" b="1" dirty="0">
                <a:solidFill>
                  <a:srgbClr val="00AEEF"/>
                </a:solidFill>
                <a:cs typeface="Alexandria" charset="0"/>
              </a:rPr>
              <a:t> </a:t>
            </a:r>
            <a:endParaRPr lang="ar-SA" sz="1400" b="1" dirty="0">
              <a:solidFill>
                <a:srgbClr val="00AEEF"/>
              </a:solidFill>
              <a:cs typeface="Alexandria" charset="0"/>
            </a:endParaRP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Tree>
    <p:extLst>
      <p:ext uri="{BB962C8B-B14F-4D97-AF65-F5344CB8AC3E}">
        <p14:creationId xmlns:p14="http://schemas.microsoft.com/office/powerpoint/2010/main" val="1461327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Ideas turned into products   |   </a:t>
            </a:r>
            <a:r>
              <a:rPr lang="ar-JO" b="1" dirty="0">
                <a:solidFill>
                  <a:srgbClr val="203E5F"/>
                </a:solidFill>
                <a:latin typeface="Alexandria"/>
                <a:cs typeface="Alexandria"/>
              </a:rPr>
              <a:t>أمثلة على أفكار ابتكارية حُوّلت إلى منتجات</a:t>
            </a:r>
            <a:endParaRPr b="1" dirty="0">
              <a:solidFill>
                <a:srgbClr val="203E5F"/>
              </a:solidFill>
              <a:latin typeface="Alexandria"/>
              <a:cs typeface="Alexandria"/>
            </a:endParaRPr>
          </a:p>
        </p:txBody>
      </p:sp>
      <p:sp>
        <p:nvSpPr>
          <p:cNvPr id="5" name="SlideNumber">
            <a:extLst>
              <a:ext uri="{FF2B5EF4-FFF2-40B4-BE49-F238E27FC236}">
                <a16:creationId xmlns:a16="http://schemas.microsoft.com/office/drawing/2014/main" id="{3A24A926-5B67-4288-85BE-DDDD6EB393C8}"/>
              </a:ext>
            </a:extLst>
          </p:cNvPr>
          <p:cNvSpPr txBox="1"/>
          <p:nvPr/>
        </p:nvSpPr>
        <p:spPr>
          <a:xfrm>
            <a:off x="10858500" y="6248400"/>
            <a:ext cx="6096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8</a:t>
            </a:r>
          </a:p>
        </p:txBody>
      </p:sp>
      <p:sp>
        <p:nvSpPr>
          <p:cNvPr id="7" name="Rectangle 3">
            <a:extLst>
              <a:ext uri="{FF2B5EF4-FFF2-40B4-BE49-F238E27FC236}">
                <a16:creationId xmlns:a16="http://schemas.microsoft.com/office/drawing/2014/main" id="{1138520A-0D6B-3D10-BD2C-C9973262DC69}"/>
              </a:ext>
            </a:extLst>
          </p:cNvPr>
          <p:cNvSpPr txBox="1">
            <a:spLocks noChangeArrowheads="1"/>
          </p:cNvSpPr>
          <p:nvPr/>
        </p:nvSpPr>
        <p:spPr>
          <a:xfrm>
            <a:off x="5584723" y="1955800"/>
            <a:ext cx="5692877" cy="37084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228600" indent="-228600" algn="l" rtl="0">
              <a:lnSpc>
                <a:spcPct val="115000"/>
              </a:lnSpc>
              <a:spcAft>
                <a:spcPts val="500"/>
              </a:spcAft>
              <a:buFont typeface="Arial"/>
              <a:buChar char="•"/>
            </a:pPr>
            <a:r>
              <a:rPr lang="en-US" sz="1400" b="1" dirty="0">
                <a:solidFill>
                  <a:srgbClr val="203E5F"/>
                </a:solidFill>
              </a:rPr>
              <a:t>PlayStation — </a:t>
            </a:r>
            <a:r>
              <a:rPr lang="en-US" sz="1400" dirty="0"/>
              <a:t>the idea was "bring the arcade into the living room." Gaming moved from coin machines to a home entertainment platform.</a:t>
            </a:r>
          </a:p>
          <a:p>
            <a:pPr marL="228600" indent="-228600" algn="l" rtl="0">
              <a:lnSpc>
                <a:spcPct val="115000"/>
              </a:lnSpc>
              <a:spcAft>
                <a:spcPts val="500"/>
              </a:spcAft>
              <a:buFont typeface="Arial"/>
              <a:buChar char="•"/>
            </a:pPr>
            <a:r>
              <a:rPr lang="en-US" sz="1400" b="1" dirty="0">
                <a:solidFill>
                  <a:srgbClr val="203E5F"/>
                </a:solidFill>
              </a:rPr>
              <a:t>Tesla — </a:t>
            </a:r>
            <a:r>
              <a:rPr lang="en-US" sz="1400" dirty="0"/>
              <a:t>the idea was "make the electric car desirable, not just efficient." Electric motors existed for a century; the customer experience was new.</a:t>
            </a:r>
          </a:p>
          <a:p>
            <a:pPr algn="l" rtl="0">
              <a:lnSpc>
                <a:spcPct val="115000"/>
              </a:lnSpc>
              <a:spcAft>
                <a:spcPts val="700"/>
              </a:spcAft>
              <a:buNone/>
            </a:pPr>
            <a:r>
              <a:rPr lang="ar-JO" sz="1400" b="1" dirty="0">
                <a:solidFill>
                  <a:srgbClr val="00AEEF"/>
                </a:solidFill>
              </a:rPr>
              <a:t> </a:t>
            </a:r>
            <a:endParaRPr lang="en-US" sz="1400" b="1" dirty="0">
              <a:solidFill>
                <a:srgbClr val="00AEEF"/>
              </a:solidFill>
            </a:endParaRPr>
          </a:p>
          <a:p>
            <a:pPr marL="228600" indent="-228600" algn="r" rtl="1">
              <a:lnSpc>
                <a:spcPct val="115000"/>
              </a:lnSpc>
              <a:spcAft>
                <a:spcPts val="500"/>
              </a:spcAft>
              <a:buFont typeface="Arial"/>
              <a:buChar char="•"/>
            </a:pPr>
            <a:r>
              <a:rPr lang="ar-SA" sz="1400" b="1" dirty="0">
                <a:solidFill>
                  <a:srgbClr val="203E5F"/>
                </a:solidFill>
                <a:cs typeface="Alexandria" charset="0"/>
              </a:rPr>
              <a:t>منصة PlayStation: </a:t>
            </a:r>
            <a:r>
              <a:rPr lang="ar-SA" sz="1400" dirty="0">
                <a:cs typeface="Alexandria" charset="0"/>
              </a:rPr>
              <a:t>الفكرة كانت «نقل صالة الألعاب إلى المنزل»، فانتقلت الألعاب من الأجهزة العامة إلى منصة ترفيه منزلية.</a:t>
            </a:r>
          </a:p>
          <a:p>
            <a:pPr marL="228600" indent="-228600" algn="r" rtl="1">
              <a:lnSpc>
                <a:spcPct val="115000"/>
              </a:lnSpc>
              <a:spcAft>
                <a:spcPts val="500"/>
              </a:spcAft>
              <a:buFont typeface="Arial"/>
              <a:buChar char="•"/>
            </a:pPr>
            <a:r>
              <a:rPr lang="ar-SA" sz="1400" b="1" dirty="0">
                <a:solidFill>
                  <a:srgbClr val="203E5F"/>
                </a:solidFill>
                <a:cs typeface="Alexandria" charset="0"/>
              </a:rPr>
              <a:t>سيارة Tesla: </a:t>
            </a:r>
            <a:r>
              <a:rPr lang="ar-SA" sz="1400" dirty="0">
                <a:cs typeface="Alexandria" charset="0"/>
              </a:rPr>
              <a:t>الفكرة كانت «جعل السيارة الكهربائية مرغوبة لا موفّرة فقط»؛ فالمحرك الكهربائي موجود منذ قرن، والجديد هو تجربة العميل.</a:t>
            </a:r>
          </a:p>
          <a:p>
            <a:pPr algn="r" rtl="1">
              <a:lnSpc>
                <a:spcPct val="115000"/>
              </a:lnSpc>
              <a:buNone/>
            </a:pPr>
            <a:r>
              <a:rPr lang="ar-JO" sz="1400" b="1" dirty="0">
                <a:solidFill>
                  <a:srgbClr val="00AEEF"/>
                </a:solidFill>
                <a:cs typeface="Alexandria" charset="0"/>
              </a:rPr>
              <a:t> </a:t>
            </a:r>
            <a:endParaRPr lang="ar-SA" sz="1400" b="1" dirty="0">
              <a:solidFill>
                <a:srgbClr val="00AEEF"/>
              </a:solidFill>
              <a:cs typeface="Alexandria" charset="0"/>
            </a:endParaRPr>
          </a:p>
        </p:txBody>
      </p:sp>
      <p:pic>
        <p:nvPicPr>
          <p:cNvPr id="9" name="Picture 8">
            <a:extLst>
              <a:ext uri="{FF2B5EF4-FFF2-40B4-BE49-F238E27FC236}">
                <a16:creationId xmlns:a16="http://schemas.microsoft.com/office/drawing/2014/main" id="{9E12B50B-EF72-A057-205A-CC10DF9B97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4828" y="2644058"/>
            <a:ext cx="4073044" cy="2433484"/>
          </a:xfrm>
          <a:prstGeom prst="rect">
            <a:avLst/>
          </a:prstGeom>
        </p:spPr>
      </p:pic>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Tree>
    <p:extLst>
      <p:ext uri="{BB962C8B-B14F-4D97-AF65-F5344CB8AC3E}">
        <p14:creationId xmlns:p14="http://schemas.microsoft.com/office/powerpoint/2010/main" val="1434494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portance of Failure and How it Shapes Success | KeepnTrack Management  Software">
            <a:extLst>
              <a:ext uri="{FF2B5EF4-FFF2-40B4-BE49-F238E27FC236}">
                <a16:creationId xmlns:a16="http://schemas.microsoft.com/office/drawing/2014/main" id="{DBB1B2D9-3B43-F39B-69D1-366970A9EBF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726" r="5593" b="1"/>
          <a:stretch/>
        </p:blipFill>
        <p:spPr bwMode="auto">
          <a:xfrm>
            <a:off x="838200" y="2006600"/>
            <a:ext cx="3810000" cy="3708400"/>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12" name="Rectangle 3">
            <a:extLst>
              <a:ext uri="{FF2B5EF4-FFF2-40B4-BE49-F238E27FC236}">
                <a16:creationId xmlns:a16="http://schemas.microsoft.com/office/drawing/2014/main" id="{7FAF3EB1-9ED2-39E8-9F47-BB5F5F035486}"/>
              </a:ext>
            </a:extLst>
          </p:cNvPr>
          <p:cNvSpPr txBox="1">
            <a:spLocks noChangeArrowheads="1"/>
          </p:cNvSpPr>
          <p:nvPr/>
        </p:nvSpPr>
        <p:spPr>
          <a:xfrm>
            <a:off x="4978400" y="1808480"/>
            <a:ext cx="6350000" cy="38862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buFont typeface="Wingdings" pitchFamily="2" charset="2"/>
              <a:buChar char="§"/>
            </a:pPr>
            <a:r>
              <a:rPr lang="en-US" altLang="ar-JO" sz="1400" dirty="0"/>
              <a:t>Most ideas don’t work, and most innovations fail</a:t>
            </a:r>
          </a:p>
          <a:p>
            <a:pPr>
              <a:buFont typeface="Wingdings" pitchFamily="2" charset="2"/>
              <a:buChar char="§"/>
            </a:pPr>
            <a:r>
              <a:rPr lang="en-US" altLang="ar-JO" sz="1400" dirty="0"/>
              <a:t>For every 5,000 to 10,000 new drug discoveries:</a:t>
            </a:r>
          </a:p>
          <a:p>
            <a:pPr lvl="1">
              <a:spcBef>
                <a:spcPts val="1000"/>
              </a:spcBef>
              <a:buFont typeface="Courier New" pitchFamily="49" charset="0"/>
              <a:buChar char="o"/>
            </a:pPr>
            <a:r>
              <a:rPr lang="en-US" altLang="ar-JO" sz="1400" dirty="0"/>
              <a:t> 250 get to preclinical trials</a:t>
            </a:r>
          </a:p>
          <a:p>
            <a:pPr lvl="1">
              <a:spcBef>
                <a:spcPts val="1000"/>
              </a:spcBef>
              <a:buFont typeface="Courier New" pitchFamily="49" charset="0"/>
              <a:buChar char="o"/>
            </a:pPr>
            <a:r>
              <a:rPr lang="en-US" altLang="ar-JO" sz="1400" dirty="0"/>
              <a:t>5 make it to clinical trials</a:t>
            </a:r>
          </a:p>
          <a:p>
            <a:pPr lvl="1">
              <a:spcBef>
                <a:spcPts val="1000"/>
              </a:spcBef>
              <a:buFont typeface="Courier New" pitchFamily="49" charset="0"/>
              <a:buChar char="o"/>
            </a:pPr>
            <a:r>
              <a:rPr lang="en-US" altLang="ar-JO" sz="1400" dirty="0"/>
              <a:t>1 or 2 are reviewed by the FDA</a:t>
            </a:r>
          </a:p>
          <a:p>
            <a:pPr lvl="1">
              <a:spcBef>
                <a:spcPts val="1000"/>
              </a:spcBef>
              <a:buFont typeface="Courier New" pitchFamily="49" charset="0"/>
              <a:buChar char="o"/>
            </a:pPr>
            <a:r>
              <a:rPr lang="en-US" altLang="ar-JO" sz="1400" dirty="0"/>
              <a:t>Only 1 gets to market </a:t>
            </a:r>
          </a:p>
          <a:p>
            <a:pPr>
              <a:buFont typeface="Wingdings" pitchFamily="2" charset="2"/>
              <a:buChar char="§"/>
            </a:pPr>
            <a:r>
              <a:rPr lang="en-US" altLang="ar-JO" sz="1400" dirty="0"/>
              <a:t>Failure is part of the creative process</a:t>
            </a:r>
          </a:p>
          <a:p>
            <a:pPr algn="r" rtl="1">
              <a:buFont typeface="Wingdings" pitchFamily="2" charset="2"/>
              <a:buChar char="§"/>
            </a:pPr>
            <a:r>
              <a:rPr lang="ar-EG" altLang="ar-JO" sz="1400" dirty="0"/>
              <a:t>معظم الأفكار لا تنجح، ومعظم الابتكارات تفشل</a:t>
            </a:r>
          </a:p>
          <a:p>
            <a:pPr algn="r" rtl="1">
              <a:buFont typeface="Wingdings" pitchFamily="2" charset="2"/>
              <a:buChar char="§"/>
            </a:pPr>
            <a:r>
              <a:rPr lang="ar-EG" altLang="ar-JO" sz="1400" dirty="0"/>
              <a:t>لكل 5000 إلى 10000 اكتشاف دوائي جديد:</a:t>
            </a:r>
          </a:p>
          <a:p>
            <a:pPr lvl="1" algn="r" rtl="1">
              <a:buFont typeface="Courier New" pitchFamily="49" charset="0"/>
              <a:buChar char="o"/>
            </a:pPr>
            <a:r>
              <a:rPr lang="ar-EG" altLang="ar-JO" sz="1400" dirty="0"/>
              <a:t> 250 منها يصل إلى التجارب ما قبل السريرية</a:t>
            </a:r>
          </a:p>
          <a:p>
            <a:pPr lvl="1" algn="r" rtl="1">
              <a:buFont typeface="Courier New" pitchFamily="49" charset="0"/>
              <a:buChar char="o"/>
            </a:pPr>
            <a:r>
              <a:rPr lang="ar-EG" altLang="ar-JO" sz="1400" dirty="0"/>
              <a:t>5 منها يصل إلى التجارب السريرية</a:t>
            </a:r>
          </a:p>
          <a:p>
            <a:pPr lvl="1" algn="r" rtl="1">
              <a:buFont typeface="Courier New" pitchFamily="49" charset="0"/>
              <a:buChar char="o"/>
            </a:pPr>
            <a:r>
              <a:rPr lang="ar-EG" altLang="ar-JO" sz="1400" dirty="0"/>
              <a:t>دواء أو اثنان تُراجعهما هيئة الغذاء والدواء (FDA)</a:t>
            </a:r>
          </a:p>
          <a:p>
            <a:pPr lvl="1" algn="r" rtl="1">
              <a:buFont typeface="Courier New" pitchFamily="49" charset="0"/>
              <a:buChar char="o"/>
            </a:pPr>
            <a:r>
              <a:rPr lang="ar-EG" altLang="ar-JO" sz="1400" dirty="0"/>
              <a:t>واحد فقط يصل إلى السوق </a:t>
            </a:r>
          </a:p>
          <a:p>
            <a:pPr algn="r" rtl="1">
              <a:buFont typeface="Wingdings" pitchFamily="2" charset="2"/>
              <a:buChar char="§"/>
            </a:pPr>
            <a:r>
              <a:rPr lang="ar-EG" altLang="ar-JO" sz="1400" dirty="0"/>
              <a:t>الفشل جزء من العملية الإبداعية</a:t>
            </a:r>
          </a:p>
        </p:txBody>
      </p:sp>
      <p:sp>
        <p:nvSpPr>
          <p:cNvPr id="800" name="TextBox 14"/>
          <p:cNvSpPr txBox="1"/>
          <p:nvPr/>
        </p:nvSpPr>
        <p:spPr>
          <a:xfrm>
            <a:off x="2476500" y="1057041"/>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2. Failure: Part of the Creative Process!   </a:t>
            </a:r>
          </a:p>
          <a:p>
            <a:pPr algn="l" rtl="0">
              <a:buNone/>
            </a:pPr>
            <a:r>
              <a:rPr lang="ar-JO" b="1" dirty="0">
                <a:solidFill>
                  <a:srgbClr val="203E5F"/>
                </a:solidFill>
                <a:latin typeface="Alexandria"/>
                <a:cs typeface="Alexandria"/>
              </a:rPr>
              <a:t>الفشل: جزء من العملية الإبداعية!</a:t>
            </a:r>
            <a:endParaRPr lang="ar-SA" b="1" dirty="0">
              <a:solidFill>
                <a:srgbClr val="203E5F"/>
              </a:solidFill>
              <a:latin typeface="Alexandria"/>
              <a:cs typeface="Alexandria"/>
            </a:endParaRPr>
          </a:p>
        </p:txBody>
      </p:sp>
      <p:sp>
        <p:nvSpPr>
          <p:cNvPr id="805" name="SlideNumber"/>
          <p:cNvSpPr txBox="1"/>
          <p:nvPr/>
        </p:nvSpPr>
        <p:spPr>
          <a:xfrm>
            <a:off x="10858500" y="6248400"/>
            <a:ext cx="609600" cy="279400"/>
          </a:xfrm>
          <a:prstGeom prst="rect">
            <a:avLst/>
          </a:prstGeom>
          <a:noFill/>
        </p:spPr>
        <p:txBody>
          <a:bodyPr wrap="none" lIns="0" rIns="0" anchor="ctr"/>
          <a:lstStyle/>
          <a:p>
            <a:pPr algn="r" rtl="0">
              <a:buNone/>
            </a:pPr>
            <a:r>
              <a:rPr lang="en-US" sz="1200" b="0">
                <a:solidFill>
                  <a:srgbClr val="808080"/>
                </a:solidFill>
                <a:latin typeface="Alexandria"/>
              </a:rPr>
              <a:t>9</a:t>
            </a:r>
            <a:endParaRPr lang="en-US" sz="1200" b="0" dirty="0">
              <a:solidFill>
                <a:srgbClr val="808080"/>
              </a:solidFill>
              <a:latin typeface="Alexandria"/>
            </a:endParaRP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Tree>
    <p:extLst>
      <p:ext uri="{BB962C8B-B14F-4D97-AF65-F5344CB8AC3E}">
        <p14:creationId xmlns:p14="http://schemas.microsoft.com/office/powerpoint/2010/main" val="375674723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36B79C62-0608-56AB-45E3-EC393B333E9B}"/>
              </a:ext>
            </a:extLst>
          </p:cNvPr>
          <p:cNvPicPr>
            <a:picLocks noChangeAspect="1"/>
          </p:cNvPicPr>
          <p:nvPr/>
        </p:nvPicPr>
        <p:blipFill rotWithShape="1">
          <a:blip r:embed="rId3"/>
          <a:srcRect l="1850" t="27704" r="4658" b="14337"/>
          <a:stretch>
            <a:fillRect/>
          </a:stretch>
        </p:blipFill>
        <p:spPr>
          <a:xfrm>
            <a:off x="1880985" y="2075180"/>
            <a:ext cx="8174182" cy="2847340"/>
          </a:xfrm>
          <a:prstGeom prst="rect">
            <a:avLst/>
          </a:prstGeom>
        </p:spPr>
      </p:pic>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EVEN BIG COMPANIES FAIL   |   </a:t>
            </a:r>
            <a:r>
              <a:rPr lang="ar-SA" b="1" dirty="0">
                <a:solidFill>
                  <a:srgbClr val="203E5F"/>
                </a:solidFill>
                <a:latin typeface="Alexandria"/>
                <a:cs typeface="Alexandria"/>
              </a:rPr>
              <a:t>حتى الشركات الكبرى تفشل</a:t>
            </a:r>
          </a:p>
        </p:txBody>
      </p:sp>
      <p:sp>
        <p:nvSpPr>
          <p:cNvPr id="805" name="SlideNumber"/>
          <p:cNvSpPr txBox="1"/>
          <p:nvPr/>
        </p:nvSpPr>
        <p:spPr>
          <a:xfrm>
            <a:off x="10858500" y="6248400"/>
            <a:ext cx="609600" cy="279400"/>
          </a:xfrm>
          <a:prstGeom prst="rect">
            <a:avLst/>
          </a:prstGeom>
          <a:noFill/>
        </p:spPr>
        <p:txBody>
          <a:bodyPr wrap="none" lIns="0" rIns="0" anchor="ctr"/>
          <a:lstStyle/>
          <a:p>
            <a:pPr algn="r" rtl="0">
              <a:buNone/>
            </a:pPr>
            <a:r>
              <a:rPr lang="en-US" sz="1200" b="0">
                <a:solidFill>
                  <a:srgbClr val="808080"/>
                </a:solidFill>
                <a:latin typeface="Alexandria"/>
              </a:rPr>
              <a:t>10</a:t>
            </a:r>
            <a:endParaRPr lang="en-US" sz="1200" b="0" dirty="0">
              <a:solidFill>
                <a:srgbClr val="808080"/>
              </a:solidFill>
              <a:latin typeface="Alexandria"/>
            </a:endParaRP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920" name="Caption 920"/>
          <p:cNvSpPr txBox="1"/>
          <p:nvPr/>
        </p:nvSpPr>
        <p:spPr>
          <a:xfrm>
            <a:off x="2161540" y="4528820"/>
            <a:ext cx="2633980" cy="1422400"/>
          </a:xfrm>
          <a:prstGeom prst="rect">
            <a:avLst/>
          </a:prstGeom>
          <a:noFill/>
        </p:spPr>
        <p:txBody>
          <a:bodyPr wrap="square" lIns="36000" tIns="18000" rIns="36000" bIns="18000" anchor="t">
            <a:noAutofit/>
          </a:bodyPr>
          <a:lstStyle/>
          <a:p>
            <a:pPr algn="just" rtl="0">
              <a:lnSpc>
                <a:spcPct val="105000"/>
              </a:lnSpc>
              <a:spcAft>
                <a:spcPts val="300"/>
              </a:spcAft>
              <a:buNone/>
            </a:pPr>
            <a:r>
              <a:rPr lang="en-US" sz="1400" dirty="0">
                <a:solidFill>
                  <a:srgbClr val="203E5F"/>
                </a:solidFill>
                <a:latin typeface="Alexandria" charset="0"/>
                <a:cs typeface="Alexandria" charset="0"/>
              </a:rPr>
              <a:t>Gold edition priced at $17,000 — luxury pricing the market rejected.</a:t>
            </a:r>
          </a:p>
          <a:p>
            <a:pPr algn="r" rtl="1">
              <a:lnSpc>
                <a:spcPct val="105000"/>
              </a:lnSpc>
              <a:buNone/>
            </a:pPr>
            <a:r>
              <a:rPr lang="ar-SA" sz="1400" dirty="0">
                <a:solidFill>
                  <a:srgbClr val="262626"/>
                </a:solidFill>
                <a:latin typeface="Alexandria" charset="0"/>
                <a:cs typeface="Alexandria" charset="0"/>
              </a:rPr>
              <a:t>إصدار ذهبي بسعر 17,000$ — سعر فاخر لم يقبله السوق.</a:t>
            </a:r>
          </a:p>
        </p:txBody>
      </p:sp>
      <p:sp>
        <p:nvSpPr>
          <p:cNvPr id="921" name="Caption 921"/>
          <p:cNvSpPr txBox="1"/>
          <p:nvPr/>
        </p:nvSpPr>
        <p:spPr>
          <a:xfrm>
            <a:off x="5076075" y="4643120"/>
            <a:ext cx="2633980" cy="1422400"/>
          </a:xfrm>
          <a:prstGeom prst="rect">
            <a:avLst/>
          </a:prstGeom>
          <a:noFill/>
        </p:spPr>
        <p:txBody>
          <a:bodyPr wrap="square" lIns="36000" tIns="18000" rIns="36000" bIns="18000" anchor="t">
            <a:noAutofit/>
          </a:bodyPr>
          <a:lstStyle/>
          <a:p>
            <a:pPr algn="just" rtl="0">
              <a:lnSpc>
                <a:spcPct val="105000"/>
              </a:lnSpc>
              <a:spcAft>
                <a:spcPts val="300"/>
              </a:spcAft>
              <a:buNone/>
            </a:pPr>
            <a:r>
              <a:rPr lang="en-US" sz="1400" dirty="0">
                <a:solidFill>
                  <a:srgbClr val="203E5F"/>
                </a:solidFill>
                <a:latin typeface="Alexandria" charset="0"/>
                <a:cs typeface="Alexandria" charset="0"/>
              </a:rPr>
              <a:t>Media player launched in 2012, cancelled within a year — unclear benefit.</a:t>
            </a:r>
          </a:p>
          <a:p>
            <a:pPr algn="just" rtl="1">
              <a:lnSpc>
                <a:spcPct val="105000"/>
              </a:lnSpc>
              <a:buNone/>
            </a:pPr>
            <a:r>
              <a:rPr lang="ar-SA" sz="1400" dirty="0">
                <a:solidFill>
                  <a:srgbClr val="262626"/>
                </a:solidFill>
                <a:latin typeface="Alexandria" charset="0"/>
                <a:cs typeface="Alexandria" charset="0"/>
              </a:rPr>
              <a:t>مشغّل وسائط أُطلق 2012 وأُلغي بعد عام — فائدته لم تكن واضحة.</a:t>
            </a:r>
          </a:p>
        </p:txBody>
      </p:sp>
      <p:sp>
        <p:nvSpPr>
          <p:cNvPr id="922" name="Caption 922"/>
          <p:cNvSpPr txBox="1"/>
          <p:nvPr/>
        </p:nvSpPr>
        <p:spPr>
          <a:xfrm>
            <a:off x="7820660" y="4643120"/>
            <a:ext cx="2270758" cy="1422400"/>
          </a:xfrm>
          <a:prstGeom prst="rect">
            <a:avLst/>
          </a:prstGeom>
          <a:noFill/>
        </p:spPr>
        <p:txBody>
          <a:bodyPr wrap="square" lIns="36000" tIns="18000" rIns="36000" bIns="18000" anchor="t">
            <a:noAutofit/>
          </a:bodyPr>
          <a:lstStyle/>
          <a:p>
            <a:pPr algn="just" rtl="0">
              <a:lnSpc>
                <a:spcPct val="105000"/>
              </a:lnSpc>
              <a:spcAft>
                <a:spcPts val="300"/>
              </a:spcAft>
              <a:buNone/>
            </a:pPr>
            <a:r>
              <a:rPr lang="en-US" sz="1400" dirty="0">
                <a:solidFill>
                  <a:srgbClr val="203E5F"/>
                </a:solidFill>
                <a:latin typeface="Alexandria" charset="0"/>
                <a:cs typeface="Alexandria" charset="0"/>
              </a:rPr>
              <a:t>Fitness band with a stiff, uncomfortable design — dropped in 2016.</a:t>
            </a:r>
          </a:p>
          <a:p>
            <a:pPr algn="just" rtl="1">
              <a:lnSpc>
                <a:spcPct val="105000"/>
              </a:lnSpc>
              <a:buNone/>
            </a:pPr>
            <a:r>
              <a:rPr lang="ar-SA" sz="1400" dirty="0">
                <a:solidFill>
                  <a:srgbClr val="262626"/>
                </a:solidFill>
                <a:latin typeface="Alexandria" charset="0"/>
                <a:cs typeface="Alexandria" charset="0"/>
              </a:rPr>
              <a:t>سوار رياضي بتصميم صلب غير مريح — أُوقف في 2016.</a:t>
            </a:r>
          </a:p>
        </p:txBody>
      </p:sp>
    </p:spTree>
    <p:extLst>
      <p:ext uri="{BB962C8B-B14F-4D97-AF65-F5344CB8AC3E}">
        <p14:creationId xmlns:p14="http://schemas.microsoft.com/office/powerpoint/2010/main" val="139266552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Light bulb on yellow background with sketched light beams and cord">
            <a:extLst>
              <a:ext uri="{FF2B5EF4-FFF2-40B4-BE49-F238E27FC236}">
                <a16:creationId xmlns:a16="http://schemas.microsoft.com/office/drawing/2014/main" id="{550B247B-5F4E-BE62-9985-21EA6F2421D9}"/>
              </a:ext>
            </a:extLst>
          </p:cNvPr>
          <p:cNvPicPr>
            <a:picLocks noChangeAspect="1"/>
          </p:cNvPicPr>
          <p:nvPr/>
        </p:nvPicPr>
        <p:blipFill rotWithShape="1">
          <a:blip r:embed="rId3"/>
          <a:srcRect l="45393" r="1135"/>
          <a:stretch/>
        </p:blipFill>
        <p:spPr>
          <a:xfrm>
            <a:off x="889000" y="2006600"/>
            <a:ext cx="3517900" cy="37084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1" name="Rectangle 3">
            <a:extLst>
              <a:ext uri="{FF2B5EF4-FFF2-40B4-BE49-F238E27FC236}">
                <a16:creationId xmlns:a16="http://schemas.microsoft.com/office/drawing/2014/main" id="{D2CAAEA0-B237-7D7E-7977-395774DE8641}"/>
              </a:ext>
            </a:extLst>
          </p:cNvPr>
          <p:cNvSpPr txBox="1">
            <a:spLocks noChangeArrowheads="1"/>
          </p:cNvSpPr>
          <p:nvPr/>
        </p:nvSpPr>
        <p:spPr>
          <a:xfrm>
            <a:off x="4897120" y="1930400"/>
            <a:ext cx="6405880" cy="3886200"/>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520700" indent="-411163">
              <a:lnSpc>
                <a:spcPct val="150000"/>
              </a:lnSpc>
              <a:spcBef>
                <a:spcPct val="35000"/>
              </a:spcBef>
              <a:buFont typeface="Wingdings" pitchFamily="2" charset="2"/>
              <a:buChar char="§"/>
            </a:pPr>
            <a:r>
              <a:rPr lang="en-US" altLang="ar-JO" sz="1600" dirty="0"/>
              <a:t>Creativity is an important source of building a competitive advantage </a:t>
            </a:r>
          </a:p>
          <a:p>
            <a:pPr marL="520700" indent="-411163">
              <a:lnSpc>
                <a:spcPct val="150000"/>
              </a:lnSpc>
              <a:spcBef>
                <a:spcPct val="35000"/>
              </a:spcBef>
              <a:buFont typeface="Wingdings" pitchFamily="2" charset="2"/>
              <a:buChar char="§"/>
            </a:pPr>
            <a:r>
              <a:rPr lang="en-US" altLang="ar-JO" sz="1600" dirty="0"/>
              <a:t>Can we learn to be creative?  Yes!</a:t>
            </a:r>
          </a:p>
          <a:p>
            <a:pPr marL="520700" indent="-411163">
              <a:lnSpc>
                <a:spcPct val="150000"/>
              </a:lnSpc>
              <a:spcBef>
                <a:spcPct val="35000"/>
              </a:spcBef>
              <a:buFont typeface="Wingdings" pitchFamily="2" charset="2"/>
              <a:buChar char="§"/>
            </a:pPr>
            <a:r>
              <a:rPr lang="en-US" altLang="ar-JO" sz="1600" dirty="0"/>
              <a:t>By overcoming paradigms and by suspending conventional thinking long enough to consider new and different alternatives</a:t>
            </a:r>
          </a:p>
          <a:p>
            <a:pPr marL="520700" indent="-411163" algn="r" rtl="1">
              <a:lnSpc>
                <a:spcPct val="150000"/>
              </a:lnSpc>
              <a:spcBef>
                <a:spcPct val="35000"/>
              </a:spcBef>
              <a:buFont typeface="Wingdings" pitchFamily="2" charset="2"/>
              <a:buChar char="§"/>
            </a:pPr>
            <a:endParaRPr lang="en-US" altLang="ar-JO" sz="1600" dirty="0"/>
          </a:p>
          <a:p>
            <a:pPr marL="520700" indent="-411163" algn="r" rtl="1">
              <a:lnSpc>
                <a:spcPct val="150000"/>
              </a:lnSpc>
              <a:spcBef>
                <a:spcPct val="35000"/>
              </a:spcBef>
              <a:buFont typeface="Wingdings" pitchFamily="2" charset="2"/>
              <a:buChar char="§"/>
            </a:pPr>
            <a:r>
              <a:rPr lang="ar-EG" altLang="ar-JO" sz="1600" dirty="0"/>
              <a:t>الإبداع مصدر مهم لبناء ميزة تنافسية </a:t>
            </a:r>
          </a:p>
          <a:p>
            <a:pPr marL="520700" indent="-411163" algn="r" rtl="1">
              <a:lnSpc>
                <a:spcPct val="150000"/>
              </a:lnSpc>
              <a:spcBef>
                <a:spcPct val="35000"/>
              </a:spcBef>
              <a:buFont typeface="Wingdings" pitchFamily="2" charset="2"/>
              <a:buChar char="§"/>
            </a:pPr>
            <a:r>
              <a:rPr lang="ar-EG" altLang="ar-JO" sz="1600" dirty="0"/>
              <a:t>هل يمكننا أن نتعلم أن نكون مبدعين؟  نعم!</a:t>
            </a:r>
          </a:p>
          <a:p>
            <a:pPr marL="520700" indent="-411163" algn="r" rtl="1">
              <a:lnSpc>
                <a:spcPct val="150000"/>
              </a:lnSpc>
              <a:spcBef>
                <a:spcPct val="35000"/>
              </a:spcBef>
              <a:buFont typeface="Wingdings" pitchFamily="2" charset="2"/>
              <a:buChar char="§"/>
            </a:pPr>
            <a:r>
              <a:rPr lang="ar-EG" altLang="ar-JO" sz="1600" dirty="0"/>
              <a:t>وذلك بالتحرر من الأنماط الذهنية السائدة، وتعليق التفكير التقليدي موقتًا لفترة تكفي للنظر في بدائل جديدة ومختلفة</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Creativity: Essential to Survival   |   </a:t>
            </a:r>
            <a:r>
              <a:rPr lang="ar-SA" b="1" dirty="0">
                <a:solidFill>
                  <a:srgbClr val="203E5F"/>
                </a:solidFill>
                <a:latin typeface="Alexandria"/>
                <a:cs typeface="Alexandria"/>
              </a:rPr>
              <a:t>الإبداع: ضروري للبقاء على قيد الحياة</a:t>
            </a:r>
          </a:p>
        </p:txBody>
      </p:sp>
      <p:sp>
        <p:nvSpPr>
          <p:cNvPr id="805" name="SlideNumber"/>
          <p:cNvSpPr txBox="1"/>
          <p:nvPr/>
        </p:nvSpPr>
        <p:spPr>
          <a:xfrm>
            <a:off x="10858500" y="6248400"/>
            <a:ext cx="609600" cy="279400"/>
          </a:xfrm>
          <a:prstGeom prst="rect">
            <a:avLst/>
          </a:prstGeom>
          <a:noFill/>
        </p:spPr>
        <p:txBody>
          <a:bodyPr wrap="none" lIns="0" rIns="0" anchor="ctr"/>
          <a:lstStyle/>
          <a:p>
            <a:pPr algn="r" rtl="0">
              <a:buNone/>
            </a:pPr>
            <a:r>
              <a:rPr lang="en-US" sz="1200" b="0">
                <a:solidFill>
                  <a:srgbClr val="808080"/>
                </a:solidFill>
                <a:latin typeface="Alexandria"/>
              </a:rPr>
              <a:t>11</a:t>
            </a:r>
            <a:endParaRPr lang="en-US" sz="1200" b="0" dirty="0">
              <a:solidFill>
                <a:srgbClr val="808080"/>
              </a:solidFill>
              <a:latin typeface="Alexandria"/>
            </a:endParaRP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Tree>
    <p:extLst>
      <p:ext uri="{BB962C8B-B14F-4D97-AF65-F5344CB8AC3E}">
        <p14:creationId xmlns:p14="http://schemas.microsoft.com/office/powerpoint/2010/main" val="80904461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Left Brain vs. Right Brain: Hemisphere Function">
            <a:extLst>
              <a:ext uri="{FF2B5EF4-FFF2-40B4-BE49-F238E27FC236}">
                <a16:creationId xmlns:a16="http://schemas.microsoft.com/office/drawing/2014/main" id="{2BE1ED1F-4DA2-9FDF-687D-3B1AE7E33EE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088" r="12093"/>
          <a:stretch/>
        </p:blipFill>
        <p:spPr bwMode="auto">
          <a:xfrm>
            <a:off x="889000" y="2006600"/>
            <a:ext cx="3479800" cy="37084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516EAA76-B299-F2FD-2ADD-C4228CD3F9E8}"/>
              </a:ext>
            </a:extLst>
          </p:cNvPr>
          <p:cNvSpPr txBox="1">
            <a:spLocks noChangeArrowheads="1"/>
          </p:cNvSpPr>
          <p:nvPr/>
        </p:nvSpPr>
        <p:spPr>
          <a:xfrm>
            <a:off x="5461000" y="1930400"/>
            <a:ext cx="5842000" cy="38862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spcBef>
                <a:spcPts val="1200"/>
              </a:spcBef>
              <a:buFont typeface="Wingdings" pitchFamily="2" charset="2"/>
              <a:buChar char="§"/>
            </a:pPr>
            <a:r>
              <a:rPr lang="en-US" altLang="ar-JO" sz="1600" dirty="0"/>
              <a:t>Always ask: “Is there a better way?”</a:t>
            </a:r>
          </a:p>
          <a:p>
            <a:pPr>
              <a:spcBef>
                <a:spcPts val="1200"/>
              </a:spcBef>
              <a:buFont typeface="Wingdings" pitchFamily="2" charset="2"/>
              <a:buChar char="§"/>
            </a:pPr>
            <a:r>
              <a:rPr lang="en-US" altLang="ar-JO" sz="1600" dirty="0"/>
              <a:t>Challenge custom, routine, and tradition.</a:t>
            </a:r>
          </a:p>
          <a:p>
            <a:pPr>
              <a:spcBef>
                <a:spcPts val="1200"/>
              </a:spcBef>
              <a:buFont typeface="Wingdings" pitchFamily="2" charset="2"/>
              <a:buChar char="§"/>
            </a:pPr>
            <a:r>
              <a:rPr lang="en-US" altLang="ar-JO" sz="1600" dirty="0"/>
              <a:t>Are reflective.(</a:t>
            </a:r>
            <a:r>
              <a:rPr lang="en-US" sz="1600" dirty="0"/>
              <a:t>staring out windows, deep in thought). </a:t>
            </a:r>
            <a:endParaRPr lang="en-US" altLang="ar-JO" sz="1600" dirty="0"/>
          </a:p>
          <a:p>
            <a:pPr>
              <a:spcBef>
                <a:spcPts val="1200"/>
              </a:spcBef>
              <a:buFont typeface="Wingdings" pitchFamily="2" charset="2"/>
              <a:buChar char="§"/>
            </a:pPr>
            <a:r>
              <a:rPr lang="en-US" altLang="ar-JO" sz="1600" dirty="0"/>
              <a:t>Are prolific thinkers (</a:t>
            </a:r>
            <a:r>
              <a:rPr lang="en-US" sz="1600" dirty="0"/>
              <a:t>generate lots of ideas)</a:t>
            </a:r>
            <a:endParaRPr lang="en-US" altLang="ar-JO" sz="1600" dirty="0"/>
          </a:p>
          <a:p>
            <a:pPr>
              <a:spcBef>
                <a:spcPts val="1200"/>
              </a:spcBef>
              <a:buFont typeface="Wingdings" pitchFamily="2" charset="2"/>
              <a:buChar char="§"/>
            </a:pPr>
            <a:r>
              <a:rPr lang="en-US" altLang="ar-JO" sz="1600" dirty="0"/>
              <a:t>Play mental games.</a:t>
            </a:r>
          </a:p>
          <a:p>
            <a:pPr algn="r" rtl="1">
              <a:spcBef>
                <a:spcPts val="1200"/>
              </a:spcBef>
              <a:buFont typeface="Wingdings" pitchFamily="2" charset="2"/>
              <a:buChar char="§"/>
            </a:pPr>
            <a:endParaRPr lang="en-US" altLang="ar-JO" sz="1600" dirty="0"/>
          </a:p>
          <a:p>
            <a:pPr algn="r" rtl="1">
              <a:spcBef>
                <a:spcPts val="1200"/>
              </a:spcBef>
              <a:buFont typeface="Wingdings" pitchFamily="2" charset="2"/>
              <a:buChar char="§"/>
            </a:pPr>
            <a:r>
              <a:rPr lang="ar-EG" altLang="ar-JO" sz="1600" dirty="0"/>
              <a:t>يسألون دائماً: "هل هناك طريقة أفضل؟"</a:t>
            </a:r>
          </a:p>
          <a:p>
            <a:pPr algn="r" rtl="1">
              <a:spcBef>
                <a:spcPts val="1200"/>
              </a:spcBef>
              <a:buFont typeface="Wingdings" pitchFamily="2" charset="2"/>
              <a:buChar char="§"/>
            </a:pPr>
            <a:r>
              <a:rPr lang="ar-EG" altLang="ar-JO" sz="1600" dirty="0"/>
              <a:t>يتحدون العادات والروتين والتقاليد.</a:t>
            </a:r>
          </a:p>
          <a:p>
            <a:pPr algn="r" rtl="1">
              <a:spcBef>
                <a:spcPts val="1200"/>
              </a:spcBef>
              <a:buFont typeface="Wingdings" pitchFamily="2" charset="2"/>
              <a:buChar char="§"/>
            </a:pPr>
            <a:r>
              <a:rPr lang="ar-EG" altLang="ar-JO" sz="1600" dirty="0"/>
              <a:t>كثيرو التأمل (يشردون بأنظارهم ويغوصون في التفكير). </a:t>
            </a:r>
          </a:p>
          <a:p>
            <a:pPr algn="r" rtl="1">
              <a:spcBef>
                <a:spcPts val="1200"/>
              </a:spcBef>
              <a:buFont typeface="Wingdings" pitchFamily="2" charset="2"/>
              <a:buChar char="§"/>
            </a:pPr>
            <a:r>
              <a:rPr lang="ar-EG" altLang="ar-JO" sz="1600" dirty="0"/>
              <a:t>يولّدون أفكارًا كثيرة بغزارة</a:t>
            </a:r>
          </a:p>
          <a:p>
            <a:pPr algn="r" rtl="1">
              <a:spcBef>
                <a:spcPts val="1200"/>
              </a:spcBef>
              <a:buFont typeface="Wingdings" pitchFamily="2" charset="2"/>
              <a:buChar char="§"/>
            </a:pPr>
            <a:r>
              <a:rPr lang="ar-EG" altLang="ar-JO" sz="1600" dirty="0"/>
              <a:t>يمارسون تمارين ذهنية.</a:t>
            </a:r>
          </a:p>
        </p:txBody>
      </p:sp>
      <p:sp>
        <p:nvSpPr>
          <p:cNvPr id="800" name="TextBox 14"/>
          <p:cNvSpPr txBox="1"/>
          <p:nvPr/>
        </p:nvSpPr>
        <p:spPr>
          <a:xfrm>
            <a:off x="2476500" y="1041400"/>
            <a:ext cx="8382000" cy="558800"/>
          </a:xfrm>
          <a:prstGeom prst="rect">
            <a:avLst/>
          </a:prstGeom>
          <a:noFill/>
        </p:spPr>
        <p:txBody>
          <a:bodyPr wrap="square" lIns="0" tIns="45720" rIns="0" bIns="45720" anchor="ctr"/>
          <a:lstStyle/>
          <a:p>
            <a:pPr algn="l" rtl="0">
              <a:buNone/>
            </a:pPr>
            <a:r>
              <a:rPr lang="en-US" b="1" dirty="0">
                <a:solidFill>
                  <a:srgbClr val="203E5F"/>
                </a:solidFill>
                <a:latin typeface="Alexandria"/>
                <a:cs typeface="Alexandria"/>
              </a:rPr>
              <a:t>3. Right-Brained, Creative Thinkers   </a:t>
            </a:r>
          </a:p>
          <a:p>
            <a:pPr algn="l" rtl="0">
              <a:buNone/>
            </a:pPr>
            <a:r>
              <a:rPr lang="ar-SA" b="1" dirty="0">
                <a:solidFill>
                  <a:srgbClr val="203E5F"/>
                </a:solidFill>
                <a:latin typeface="Alexandria"/>
                <a:cs typeface="Alexandria"/>
              </a:rPr>
              <a:t>المفكرون المبدعون: أصحاب الدماغ الأيمن</a:t>
            </a:r>
          </a:p>
        </p:txBody>
      </p:sp>
      <p:sp>
        <p:nvSpPr>
          <p:cNvPr id="805" name="SlideNumber"/>
          <p:cNvSpPr txBox="1"/>
          <p:nvPr/>
        </p:nvSpPr>
        <p:spPr>
          <a:xfrm>
            <a:off x="10858500" y="6248400"/>
            <a:ext cx="609600" cy="279400"/>
          </a:xfrm>
          <a:prstGeom prst="rect">
            <a:avLst/>
          </a:prstGeom>
          <a:noFill/>
        </p:spPr>
        <p:txBody>
          <a:bodyPr wrap="none" lIns="0" rIns="0" anchor="ctr"/>
          <a:lstStyle/>
          <a:p>
            <a:pPr algn="r" rtl="0">
              <a:buNone/>
            </a:pPr>
            <a:r>
              <a:rPr lang="en-US" sz="1200" b="0">
                <a:solidFill>
                  <a:srgbClr val="808080"/>
                </a:solidFill>
                <a:latin typeface="Alexandria"/>
              </a:rPr>
              <a:t>12</a:t>
            </a:r>
            <a:endParaRPr lang="en-US" sz="1200" b="0" dirty="0">
              <a:solidFill>
                <a:srgbClr val="808080"/>
              </a:solidFill>
              <a:latin typeface="Alexandria"/>
            </a:endParaRP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Tree>
    <p:extLst>
      <p:ext uri="{BB962C8B-B14F-4D97-AF65-F5344CB8AC3E}">
        <p14:creationId xmlns:p14="http://schemas.microsoft.com/office/powerpoint/2010/main" val="384298463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6354EB6A-E1F1-045A-F8F0-4194375E21E8}"/>
              </a:ext>
            </a:extLst>
          </p:cNvPr>
          <p:cNvSpPr txBox="1">
            <a:spLocks noChangeArrowheads="1"/>
          </p:cNvSpPr>
          <p:nvPr/>
        </p:nvSpPr>
        <p:spPr>
          <a:xfrm>
            <a:off x="4297680" y="2273300"/>
            <a:ext cx="7005320" cy="3175000"/>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457200" indent="-347663">
              <a:lnSpc>
                <a:spcPct val="100000"/>
              </a:lnSpc>
              <a:spcBef>
                <a:spcPts val="600"/>
              </a:spcBef>
              <a:buFont typeface="Wingdings" pitchFamily="2" charset="2"/>
              <a:buChar char="§"/>
            </a:pPr>
            <a:r>
              <a:rPr lang="en-US" altLang="ar-JO" sz="1400" dirty="0"/>
              <a:t>Realize that there may be more than one “right” answer. </a:t>
            </a:r>
          </a:p>
          <a:p>
            <a:pPr marL="457200" indent="-347663">
              <a:lnSpc>
                <a:spcPct val="100000"/>
              </a:lnSpc>
              <a:spcBef>
                <a:spcPts val="600"/>
              </a:spcBef>
              <a:buFont typeface="Wingdings" pitchFamily="2" charset="2"/>
              <a:buChar char="§"/>
            </a:pPr>
            <a:r>
              <a:rPr lang="en-US" altLang="ar-JO" sz="1400" dirty="0"/>
              <a:t>Know that mistakes are pit stops on the way to success.</a:t>
            </a:r>
          </a:p>
          <a:p>
            <a:pPr marL="457200" indent="-347663">
              <a:lnSpc>
                <a:spcPct val="100000"/>
              </a:lnSpc>
              <a:spcBef>
                <a:spcPts val="600"/>
              </a:spcBef>
              <a:buFont typeface="Wingdings" pitchFamily="2" charset="2"/>
              <a:buChar char="§"/>
            </a:pPr>
            <a:r>
              <a:rPr lang="en-US" altLang="ar-JO" sz="1400" dirty="0"/>
              <a:t>Recognize that problems are springboards for new ideas. </a:t>
            </a:r>
          </a:p>
          <a:p>
            <a:pPr marL="457200" indent="-347663">
              <a:lnSpc>
                <a:spcPct val="100000"/>
              </a:lnSpc>
              <a:spcBef>
                <a:spcPts val="600"/>
              </a:spcBef>
              <a:buFont typeface="Wingdings" pitchFamily="2" charset="2"/>
              <a:buChar char="§"/>
            </a:pPr>
            <a:r>
              <a:rPr lang="en-US" altLang="ar-JO" sz="1400" dirty="0"/>
              <a:t>Understand that failure is a natural part of the creative process.  </a:t>
            </a:r>
          </a:p>
          <a:p>
            <a:pPr marL="457200" indent="-347663">
              <a:lnSpc>
                <a:spcPct val="100000"/>
              </a:lnSpc>
              <a:spcBef>
                <a:spcPts val="600"/>
              </a:spcBef>
              <a:buFont typeface="Wingdings" pitchFamily="2" charset="2"/>
              <a:buChar char="§"/>
            </a:pPr>
            <a:r>
              <a:rPr lang="en-US" altLang="ar-JO" sz="1400" dirty="0"/>
              <a:t>Have “helicopter skills” — they see the big picture and the details at once.</a:t>
            </a:r>
          </a:p>
          <a:p>
            <a:pPr marL="457200" indent="-347663">
              <a:lnSpc>
                <a:spcPct val="100000"/>
              </a:lnSpc>
              <a:spcBef>
                <a:spcPts val="600"/>
              </a:spcBef>
              <a:buFont typeface="Wingdings" pitchFamily="2" charset="2"/>
              <a:buChar char="§"/>
            </a:pPr>
            <a:r>
              <a:rPr lang="en-US" altLang="ar-JO" sz="1400" dirty="0"/>
              <a:t>Relate seemingly unrelated ideas to a problem. </a:t>
            </a:r>
          </a:p>
          <a:p>
            <a:pPr marL="452437" indent="-342900" algn="r" rtl="1">
              <a:lnSpc>
                <a:spcPct val="100000"/>
              </a:lnSpc>
              <a:spcBef>
                <a:spcPts val="600"/>
              </a:spcBef>
              <a:buFont typeface="Wingdings" pitchFamily="2" charset="2"/>
              <a:buChar char="§"/>
            </a:pPr>
            <a:endParaRPr lang="en-US" altLang="ar-JO" sz="1400" dirty="0"/>
          </a:p>
          <a:p>
            <a:pPr marL="457200" indent="-347663" algn="r" rtl="1">
              <a:lnSpc>
                <a:spcPct val="100000"/>
              </a:lnSpc>
              <a:spcBef>
                <a:spcPts val="600"/>
              </a:spcBef>
              <a:buFont typeface="Wingdings" pitchFamily="2" charset="2"/>
              <a:buChar char="§"/>
            </a:pPr>
            <a:r>
              <a:rPr lang="ar-EG" altLang="ar-JO" sz="1400" dirty="0"/>
              <a:t>يدركون أنه قد يكون هناك أكثر من إجابة "صحيحة". </a:t>
            </a:r>
          </a:p>
          <a:p>
            <a:pPr marL="457200" indent="-347663" algn="r" rtl="1">
              <a:lnSpc>
                <a:spcPct val="100000"/>
              </a:lnSpc>
              <a:spcBef>
                <a:spcPts val="600"/>
              </a:spcBef>
              <a:buFont typeface="Wingdings" pitchFamily="2" charset="2"/>
              <a:buChar char="§"/>
            </a:pPr>
            <a:r>
              <a:rPr lang="ar-EG" altLang="ar-JO" sz="1400" dirty="0"/>
              <a:t>يعلمون أن الأخطاء محطات على طريق النجاح.</a:t>
            </a:r>
          </a:p>
          <a:p>
            <a:pPr marL="457200" indent="-347663" algn="r" rtl="1">
              <a:lnSpc>
                <a:spcPct val="100000"/>
              </a:lnSpc>
              <a:spcBef>
                <a:spcPts val="600"/>
              </a:spcBef>
              <a:buFont typeface="Wingdings" pitchFamily="2" charset="2"/>
              <a:buChar char="§"/>
            </a:pPr>
            <a:r>
              <a:rPr lang="ar-EG" altLang="ar-JO" sz="1400" dirty="0"/>
              <a:t>يرون في المشكلات نقطة انطلاق لأفكار جديدة. </a:t>
            </a:r>
          </a:p>
          <a:p>
            <a:pPr marL="457200" indent="-347663" algn="r" rtl="1">
              <a:lnSpc>
                <a:spcPct val="100000"/>
              </a:lnSpc>
              <a:spcBef>
                <a:spcPts val="600"/>
              </a:spcBef>
              <a:buFont typeface="Wingdings" pitchFamily="2" charset="2"/>
              <a:buChar char="§"/>
            </a:pPr>
            <a:r>
              <a:rPr lang="ar-EG" altLang="ar-JO" sz="1400" dirty="0"/>
              <a:t>يفهمون أن الفشل جزء طبيعي من العملية الإبداعية.  </a:t>
            </a:r>
          </a:p>
          <a:p>
            <a:pPr marL="457200" indent="-347663" algn="r" rtl="1">
              <a:lnSpc>
                <a:spcPct val="100000"/>
              </a:lnSpc>
              <a:spcBef>
                <a:spcPts val="600"/>
              </a:spcBef>
              <a:buFont typeface="Wingdings" pitchFamily="2" charset="2"/>
              <a:buChar char="§"/>
            </a:pPr>
            <a:r>
              <a:rPr lang="ar-EG" altLang="ar-JO" sz="1400" dirty="0"/>
              <a:t>لديهم «نظرة من الأعلى»: يرون الصورة الكاملة والتفاصيل معًا.</a:t>
            </a:r>
          </a:p>
          <a:p>
            <a:pPr marL="457200" indent="-347663" algn="r" rtl="1">
              <a:lnSpc>
                <a:spcPct val="100000"/>
              </a:lnSpc>
              <a:spcBef>
                <a:spcPts val="600"/>
              </a:spcBef>
              <a:buFont typeface="Wingdings" pitchFamily="2" charset="2"/>
              <a:buChar char="§"/>
            </a:pPr>
            <a:r>
              <a:rPr lang="ar-EG" altLang="ar-JO" sz="1400" dirty="0"/>
              <a:t>يربطون بين أفكار تبدو متباعدة لحل مشكلة واحدة. </a:t>
            </a:r>
          </a:p>
        </p:txBody>
      </p:sp>
      <p:pic>
        <p:nvPicPr>
          <p:cNvPr id="12" name="Picture 11" descr="Lightbulb idea concept">
            <a:extLst>
              <a:ext uri="{FF2B5EF4-FFF2-40B4-BE49-F238E27FC236}">
                <a16:creationId xmlns:a16="http://schemas.microsoft.com/office/drawing/2014/main" id="{F794855F-9219-592E-099C-51FE5CAD8BB3}"/>
              </a:ext>
            </a:extLst>
          </p:cNvPr>
          <p:cNvPicPr>
            <a:picLocks noChangeAspect="1"/>
          </p:cNvPicPr>
          <p:nvPr/>
        </p:nvPicPr>
        <p:blipFill rotWithShape="1">
          <a:blip r:embed="rId3"/>
          <a:srcRect l="57" r="48107" b="-1"/>
          <a:stretch/>
        </p:blipFill>
        <p:spPr>
          <a:xfrm>
            <a:off x="889000" y="2006600"/>
            <a:ext cx="2946400" cy="3708400"/>
          </a:xfrm>
          <a:prstGeom prst="rect">
            <a:avLst/>
          </a:prstGeom>
          <a:effectLst>
            <a:outerShdw blurRad="127000" dist="50800" dir="10800000" sx="99000" sy="99000" algn="r" rotWithShape="0">
              <a:prstClr val="black">
                <a:alpha val="40000"/>
              </a:prstClr>
            </a:outerShdw>
          </a:effectLst>
        </p:spPr>
      </p:pic>
      <p:sp>
        <p:nvSpPr>
          <p:cNvPr id="805" name="SlideNumber"/>
          <p:cNvSpPr txBox="1"/>
          <p:nvPr/>
        </p:nvSpPr>
        <p:spPr>
          <a:xfrm>
            <a:off x="10858500" y="6248400"/>
            <a:ext cx="609600" cy="279400"/>
          </a:xfrm>
          <a:prstGeom prst="rect">
            <a:avLst/>
          </a:prstGeom>
          <a:noFill/>
        </p:spPr>
        <p:txBody>
          <a:bodyPr wrap="none" lIns="0" rIns="0" anchor="ctr"/>
          <a:lstStyle/>
          <a:p>
            <a:pPr algn="r" rtl="0">
              <a:buNone/>
            </a:pPr>
            <a:r>
              <a:rPr lang="en-US" sz="1200" b="0">
                <a:solidFill>
                  <a:srgbClr val="808080"/>
                </a:solidFill>
                <a:latin typeface="Alexandria"/>
              </a:rPr>
              <a:t>13</a:t>
            </a:r>
            <a:endParaRPr lang="en-US" sz="1200" b="0" dirty="0">
              <a:solidFill>
                <a:srgbClr val="808080"/>
              </a:solidFill>
              <a:latin typeface="Alexandria"/>
            </a:endParaRP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3" name="TextBox 14">
            <a:extLst>
              <a:ext uri="{FF2B5EF4-FFF2-40B4-BE49-F238E27FC236}">
                <a16:creationId xmlns:a16="http://schemas.microsoft.com/office/drawing/2014/main" id="{98181E74-E976-7DA9-D367-ADC52629C638}"/>
              </a:ext>
            </a:extLst>
          </p:cNvPr>
          <p:cNvSpPr txBox="1"/>
          <p:nvPr/>
        </p:nvSpPr>
        <p:spPr>
          <a:xfrm>
            <a:off x="2476500" y="1041400"/>
            <a:ext cx="8382000" cy="558800"/>
          </a:xfrm>
          <a:prstGeom prst="rect">
            <a:avLst/>
          </a:prstGeom>
          <a:noFill/>
        </p:spPr>
        <p:txBody>
          <a:bodyPr wrap="square" lIns="0" tIns="45720" rIns="0" bIns="45720" anchor="ctr"/>
          <a:lstStyle/>
          <a:p>
            <a:pPr algn="l" rtl="0">
              <a:buNone/>
            </a:pPr>
            <a:r>
              <a:rPr lang="en-US" b="1" dirty="0">
                <a:solidFill>
                  <a:srgbClr val="203E5F"/>
                </a:solidFill>
                <a:latin typeface="Alexandria"/>
                <a:cs typeface="Alexandria"/>
              </a:rPr>
              <a:t>3. Right-Brained, Creative Thinkers   </a:t>
            </a:r>
          </a:p>
          <a:p>
            <a:pPr algn="l" rtl="0">
              <a:buNone/>
            </a:pPr>
            <a:r>
              <a:rPr lang="ar-SA" b="1" dirty="0">
                <a:solidFill>
                  <a:srgbClr val="203E5F"/>
                </a:solidFill>
                <a:latin typeface="Alexandria"/>
                <a:cs typeface="Alexandria"/>
              </a:rPr>
              <a:t>المفكرون المبدعون: أصحاب الدماغ الأيمن</a:t>
            </a:r>
          </a:p>
        </p:txBody>
      </p:sp>
    </p:spTree>
    <p:extLst>
      <p:ext uri="{BB962C8B-B14F-4D97-AF65-F5344CB8AC3E}">
        <p14:creationId xmlns:p14="http://schemas.microsoft.com/office/powerpoint/2010/main" val="353957794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a:extLst>
              <a:ext uri="{FF2B5EF4-FFF2-40B4-BE49-F238E27FC236}">
                <a16:creationId xmlns:a16="http://schemas.microsoft.com/office/drawing/2014/main" id="{6D25C6AF-C195-2F0D-C686-1462816D4970}"/>
              </a:ext>
            </a:extLst>
          </p:cNvPr>
          <p:cNvSpPr txBox="1">
            <a:spLocks noChangeArrowheads="1"/>
          </p:cNvSpPr>
          <p:nvPr/>
        </p:nvSpPr>
        <p:spPr>
          <a:xfrm>
            <a:off x="1104900" y="1930400"/>
            <a:ext cx="9880600" cy="3886200"/>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0" indent="0">
              <a:lnSpc>
                <a:spcPct val="150000"/>
              </a:lnSpc>
              <a:spcBef>
                <a:spcPct val="30000"/>
              </a:spcBef>
              <a:buNone/>
            </a:pPr>
            <a:r>
              <a:rPr lang="en-US" altLang="ar-JO" sz="1600" dirty="0"/>
              <a:t>Entrepreneurship requires </a:t>
            </a:r>
            <a:r>
              <a:rPr lang="en-US" altLang="ar-JO" sz="1600" i="1" dirty="0">
                <a:solidFill>
                  <a:srgbClr val="C00000"/>
                </a:solidFill>
              </a:rPr>
              <a:t>both</a:t>
            </a:r>
            <a:r>
              <a:rPr lang="en-US" altLang="ar-JO" sz="1600" dirty="0"/>
              <a:t> left-and right-brained thinking. </a:t>
            </a:r>
          </a:p>
          <a:p>
            <a:pPr marL="735013" lvl="1" indent="-342900">
              <a:lnSpc>
                <a:spcPct val="150000"/>
              </a:lnSpc>
              <a:spcBef>
                <a:spcPct val="30000"/>
              </a:spcBef>
              <a:buFont typeface="Wingdings" pitchFamily="2" charset="2"/>
              <a:buChar char="§"/>
            </a:pPr>
            <a:r>
              <a:rPr lang="en-US" altLang="ar-JO" sz="1600" dirty="0"/>
              <a:t>Right-brained thinking draws on </a:t>
            </a:r>
            <a:r>
              <a:rPr lang="en-US" altLang="ar-JO" sz="1600" i="1" dirty="0"/>
              <a:t>divergent</a:t>
            </a:r>
            <a:r>
              <a:rPr lang="en-US" altLang="ar-JO" sz="1600" dirty="0"/>
              <a:t> reasoning, the ability to create a multitude of original, diverse ideas.</a:t>
            </a:r>
          </a:p>
          <a:p>
            <a:pPr marL="735013" lvl="1" indent="-342900">
              <a:lnSpc>
                <a:spcPct val="150000"/>
              </a:lnSpc>
              <a:spcBef>
                <a:spcPct val="30000"/>
              </a:spcBef>
              <a:buFont typeface="Wingdings" pitchFamily="2" charset="2"/>
              <a:buChar char="§"/>
            </a:pPr>
            <a:r>
              <a:rPr lang="en-US" altLang="ar-JO" sz="1600" dirty="0"/>
              <a:t>Left-brained thinking counts on </a:t>
            </a:r>
            <a:r>
              <a:rPr lang="en-US" altLang="ar-JO" sz="1600" i="1" dirty="0"/>
              <a:t>convergent</a:t>
            </a:r>
            <a:r>
              <a:rPr lang="en-US" altLang="ar-JO" sz="1600" dirty="0"/>
              <a:t> reasoning, the ability to evaluate multiple ideas and to choose the best solution to a problem.  </a:t>
            </a:r>
          </a:p>
          <a:p>
            <a:pPr marL="0" indent="0" algn="r" rtl="1">
              <a:lnSpc>
                <a:spcPct val="150000"/>
              </a:lnSpc>
              <a:spcBef>
                <a:spcPct val="30000"/>
              </a:spcBef>
              <a:buFont typeface="Arial" panose="020B0604020202020204" pitchFamily="34" charset="0"/>
              <a:buNone/>
            </a:pPr>
            <a:r>
              <a:rPr lang="ar-EG" altLang="ar-JO" sz="1600" dirty="0"/>
              <a:t>تتطلب ريادة الأعمال التفكير بكلّ من الجانب الأيمن والأيسر من الدماغ. </a:t>
            </a:r>
          </a:p>
          <a:p>
            <a:pPr algn="r" rtl="1">
              <a:lnSpc>
                <a:spcPct val="150000"/>
              </a:lnSpc>
              <a:spcBef>
                <a:spcPct val="30000"/>
              </a:spcBef>
              <a:buFont typeface="Wingdings" pitchFamily="2" charset="2"/>
              <a:buChar char="§"/>
            </a:pPr>
            <a:r>
              <a:rPr lang="ar-EG" altLang="ar-JO" sz="1600" dirty="0"/>
              <a:t>يعتمد التفكير بالجانب الأيمن على التفكير المتشعّب: توليد أكبر عدد ممكن من الأفكار المختلفة والأصيلة.</a:t>
            </a:r>
          </a:p>
          <a:p>
            <a:pPr algn="r" rtl="1">
              <a:lnSpc>
                <a:spcPct val="150000"/>
              </a:lnSpc>
              <a:spcBef>
                <a:spcPct val="30000"/>
              </a:spcBef>
              <a:buFont typeface="Wingdings" pitchFamily="2" charset="2"/>
              <a:buChar char="§"/>
            </a:pPr>
            <a:r>
              <a:rPr lang="ar-EG" altLang="ar-JO" sz="1600" dirty="0"/>
              <a:t>يعتمد التفكير بالجانب الأيسر على التفكير المركَّز: تقييم الأفكار المطروحة واختيار أفضل حل للمشكلة. </a:t>
            </a:r>
            <a:endParaRPr lang="en-US" altLang="ar-JO" sz="1600" dirty="0"/>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Left-Brained or Right-Brained?   |   </a:t>
            </a:r>
            <a:r>
              <a:rPr lang="ar-SA" b="1" dirty="0">
                <a:solidFill>
                  <a:srgbClr val="203E5F"/>
                </a:solidFill>
                <a:latin typeface="Alexandria"/>
                <a:cs typeface="Alexandria"/>
              </a:rPr>
              <a:t>الدماغ الأيسر أم الدماغ الأيمن؟</a:t>
            </a:r>
          </a:p>
        </p:txBody>
      </p:sp>
      <p:sp>
        <p:nvSpPr>
          <p:cNvPr id="805" name="SlideNumber"/>
          <p:cNvSpPr txBox="1"/>
          <p:nvPr/>
        </p:nvSpPr>
        <p:spPr>
          <a:xfrm>
            <a:off x="10858500" y="6248400"/>
            <a:ext cx="609600" cy="279400"/>
          </a:xfrm>
          <a:prstGeom prst="rect">
            <a:avLst/>
          </a:prstGeom>
          <a:noFill/>
        </p:spPr>
        <p:txBody>
          <a:bodyPr wrap="none" lIns="0" rIns="0" anchor="ctr"/>
          <a:lstStyle/>
          <a:p>
            <a:pPr algn="r" rtl="0">
              <a:buNone/>
            </a:pPr>
            <a:r>
              <a:rPr lang="en-US" sz="1200" b="0">
                <a:solidFill>
                  <a:srgbClr val="808080"/>
                </a:solidFill>
                <a:latin typeface="Alexandria"/>
              </a:rPr>
              <a:t>14</a:t>
            </a:r>
            <a:endParaRPr lang="en-US" sz="1200" b="0" dirty="0">
              <a:solidFill>
                <a:srgbClr val="808080"/>
              </a:solidFill>
              <a:latin typeface="Alexandria"/>
            </a:endParaRP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Tree>
    <p:extLst>
      <p:ext uri="{BB962C8B-B14F-4D97-AF65-F5344CB8AC3E}">
        <p14:creationId xmlns:p14="http://schemas.microsoft.com/office/powerpoint/2010/main" val="154383274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a:extLst>
              <a:ext uri="{FF2B5EF4-FFF2-40B4-BE49-F238E27FC236}">
                <a16:creationId xmlns:a16="http://schemas.microsoft.com/office/drawing/2014/main" id="{BA59DD97-818C-E80C-5EAC-E467AF75D396}"/>
              </a:ext>
            </a:extLst>
          </p:cNvPr>
          <p:cNvSpPr txBox="1">
            <a:spLocks noChangeArrowheads="1"/>
          </p:cNvSpPr>
          <p:nvPr/>
        </p:nvSpPr>
        <p:spPr>
          <a:xfrm>
            <a:off x="1016000" y="2057400"/>
            <a:ext cx="3850640" cy="3683000"/>
          </a:xfrm>
          <a:prstGeom prst="rect">
            <a:avLst/>
          </a:prstGeom>
          <a:noFill/>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spcBef>
                <a:spcPct val="40000"/>
              </a:spcBef>
              <a:buFont typeface="Wingdings" pitchFamily="2" charset="2"/>
              <a:buChar char="§"/>
            </a:pPr>
            <a:r>
              <a:rPr lang="en-US" altLang="ar-JO" sz="1600" dirty="0"/>
              <a:t>Becoming overly specialized</a:t>
            </a:r>
          </a:p>
          <a:p>
            <a:pPr>
              <a:spcBef>
                <a:spcPct val="40000"/>
              </a:spcBef>
              <a:buFont typeface="Wingdings" pitchFamily="2" charset="2"/>
              <a:buChar char="§"/>
            </a:pPr>
            <a:r>
              <a:rPr lang="en-US" altLang="ar-JO" sz="1600" dirty="0"/>
              <a:t>Avoiding ambiguity</a:t>
            </a:r>
          </a:p>
          <a:p>
            <a:pPr>
              <a:spcBef>
                <a:spcPct val="40000"/>
              </a:spcBef>
              <a:buFont typeface="Wingdings" pitchFamily="2" charset="2"/>
              <a:buChar char="§"/>
            </a:pPr>
            <a:r>
              <a:rPr lang="en-US" altLang="ar-JO" sz="1600" dirty="0"/>
              <a:t>Fearing looking foolish</a:t>
            </a:r>
          </a:p>
          <a:p>
            <a:pPr>
              <a:spcBef>
                <a:spcPct val="40000"/>
              </a:spcBef>
              <a:buFont typeface="Wingdings" pitchFamily="2" charset="2"/>
              <a:buChar char="§"/>
            </a:pPr>
            <a:r>
              <a:rPr lang="en-US" altLang="ar-JO" sz="1600" dirty="0"/>
              <a:t>Fearing mistakes and failure</a:t>
            </a:r>
          </a:p>
          <a:p>
            <a:pPr>
              <a:spcBef>
                <a:spcPct val="40000"/>
              </a:spcBef>
              <a:buFont typeface="Wingdings" pitchFamily="2" charset="2"/>
              <a:buChar char="§"/>
            </a:pPr>
            <a:r>
              <a:rPr lang="en-US" altLang="ar-JO" sz="1600" dirty="0"/>
              <a:t>Believing that “I’m not creative”</a:t>
            </a:r>
            <a:endParaRPr lang="ar-JO" altLang="ar-JO" sz="1600" dirty="0"/>
          </a:p>
          <a:p>
            <a:pPr>
              <a:spcBef>
                <a:spcPct val="40000"/>
              </a:spcBef>
              <a:buFont typeface="Wingdings" pitchFamily="2" charset="2"/>
              <a:buChar char="§"/>
            </a:pPr>
            <a:endParaRPr lang="en-US" altLang="ar-JO" sz="1600" dirty="0"/>
          </a:p>
          <a:p>
            <a:pPr algn="r" rtl="1">
              <a:spcBef>
                <a:spcPct val="40000"/>
              </a:spcBef>
              <a:buFont typeface="Wingdings" pitchFamily="2" charset="2"/>
              <a:buChar char="§"/>
            </a:pPr>
            <a:r>
              <a:rPr lang="ar-EG" altLang="ar-JO" sz="1600" dirty="0"/>
              <a:t>الإفراط في التخصص</a:t>
            </a:r>
          </a:p>
          <a:p>
            <a:pPr algn="r" rtl="1">
              <a:spcBef>
                <a:spcPct val="40000"/>
              </a:spcBef>
              <a:buFont typeface="Wingdings" pitchFamily="2" charset="2"/>
              <a:buChar char="§"/>
            </a:pPr>
            <a:r>
              <a:rPr lang="ar-EG" altLang="ar-JO" sz="1600" dirty="0"/>
              <a:t>تجنّب المواقف غير الواضحة</a:t>
            </a:r>
          </a:p>
          <a:p>
            <a:pPr algn="r" rtl="1">
              <a:spcBef>
                <a:spcPct val="40000"/>
              </a:spcBef>
              <a:buFont typeface="Wingdings" pitchFamily="2" charset="2"/>
              <a:buChar char="§"/>
            </a:pPr>
            <a:r>
              <a:rPr lang="ar-EG" altLang="ar-JO" sz="1600" dirty="0"/>
              <a:t>الخوف من الإحراج أمام الآخرين</a:t>
            </a:r>
          </a:p>
          <a:p>
            <a:pPr algn="r" rtl="1">
              <a:spcBef>
                <a:spcPct val="40000"/>
              </a:spcBef>
              <a:buFont typeface="Wingdings" pitchFamily="2" charset="2"/>
              <a:buChar char="§"/>
            </a:pPr>
            <a:r>
              <a:rPr lang="ar-EG" altLang="ar-JO" sz="1600" dirty="0"/>
              <a:t>الخوف من الأخطاء والفشل</a:t>
            </a:r>
          </a:p>
          <a:p>
            <a:pPr algn="r" rtl="1">
              <a:spcBef>
                <a:spcPct val="40000"/>
              </a:spcBef>
              <a:buFont typeface="Wingdings" pitchFamily="2" charset="2"/>
              <a:buChar char="§"/>
            </a:pPr>
            <a:r>
              <a:rPr lang="ar-EG" altLang="ar-JO" sz="1600" dirty="0"/>
              <a:t>الاعتقاد بأنك «لست مبدعًا»</a:t>
            </a:r>
          </a:p>
        </p:txBody>
      </p:sp>
      <p:sp>
        <p:nvSpPr>
          <p:cNvPr id="10" name="Rectangle 3">
            <a:extLst>
              <a:ext uri="{FF2B5EF4-FFF2-40B4-BE49-F238E27FC236}">
                <a16:creationId xmlns:a16="http://schemas.microsoft.com/office/drawing/2014/main" id="{5C80DC74-C17B-BD59-51A9-115D7199DA75}"/>
              </a:ext>
            </a:extLst>
          </p:cNvPr>
          <p:cNvSpPr txBox="1">
            <a:spLocks noChangeArrowheads="1"/>
          </p:cNvSpPr>
          <p:nvPr/>
        </p:nvSpPr>
        <p:spPr>
          <a:xfrm>
            <a:off x="6223000" y="2057400"/>
            <a:ext cx="4475480" cy="3683000"/>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spcBef>
                <a:spcPct val="40000"/>
              </a:spcBef>
              <a:buFont typeface="Wingdings" pitchFamily="2" charset="2"/>
              <a:buChar char="§"/>
            </a:pPr>
            <a:r>
              <a:rPr lang="en-US" altLang="ar-JO" sz="1600" dirty="0"/>
              <a:t>Searching for the one “right” answer  </a:t>
            </a:r>
          </a:p>
          <a:p>
            <a:pPr>
              <a:spcBef>
                <a:spcPct val="40000"/>
              </a:spcBef>
              <a:buFont typeface="Wingdings" pitchFamily="2" charset="2"/>
              <a:buChar char="§"/>
            </a:pPr>
            <a:r>
              <a:rPr lang="en-US" altLang="ar-JO" sz="1600" dirty="0"/>
              <a:t>Focusing on “being logical”</a:t>
            </a:r>
          </a:p>
          <a:p>
            <a:pPr>
              <a:spcBef>
                <a:spcPct val="40000"/>
              </a:spcBef>
              <a:buFont typeface="Wingdings" pitchFamily="2" charset="2"/>
              <a:buChar char="§"/>
            </a:pPr>
            <a:r>
              <a:rPr lang="en-US" altLang="ar-JO" sz="1600" dirty="0"/>
              <a:t>Blindly following the rules</a:t>
            </a:r>
          </a:p>
          <a:p>
            <a:pPr>
              <a:spcBef>
                <a:spcPct val="40000"/>
              </a:spcBef>
              <a:buFont typeface="Wingdings" pitchFamily="2" charset="2"/>
              <a:buChar char="§"/>
            </a:pPr>
            <a:r>
              <a:rPr lang="en-US" altLang="ar-JO" sz="1600" dirty="0"/>
              <a:t>Constantly being practical</a:t>
            </a:r>
          </a:p>
          <a:p>
            <a:pPr>
              <a:spcBef>
                <a:spcPct val="40000"/>
              </a:spcBef>
              <a:buFont typeface="Wingdings" pitchFamily="2" charset="2"/>
              <a:buChar char="§"/>
            </a:pPr>
            <a:r>
              <a:rPr lang="en-US" altLang="ar-JO" sz="1600" dirty="0"/>
              <a:t>Viewing play as frivolous</a:t>
            </a:r>
            <a:endParaRPr lang="ar-JO" altLang="ar-JO" sz="1600" dirty="0"/>
          </a:p>
          <a:p>
            <a:pPr>
              <a:spcBef>
                <a:spcPct val="40000"/>
              </a:spcBef>
              <a:buFont typeface="Wingdings" pitchFamily="2" charset="2"/>
              <a:buChar char="§"/>
            </a:pPr>
            <a:endParaRPr lang="en-US" altLang="ar-JO" sz="1600" dirty="0"/>
          </a:p>
          <a:p>
            <a:pPr algn="r" rtl="1">
              <a:spcBef>
                <a:spcPct val="40000"/>
              </a:spcBef>
              <a:buFont typeface="Wingdings" pitchFamily="2" charset="2"/>
              <a:buChar char="§"/>
            </a:pPr>
            <a:r>
              <a:rPr lang="ar-EG" altLang="ar-JO" sz="1600" dirty="0"/>
              <a:t>البحث عن إجابة واحدة «صحيحة» فقط  </a:t>
            </a:r>
          </a:p>
          <a:p>
            <a:pPr algn="r" rtl="1">
              <a:spcBef>
                <a:spcPct val="40000"/>
              </a:spcBef>
              <a:buFont typeface="Wingdings" pitchFamily="2" charset="2"/>
              <a:buChar char="§"/>
            </a:pPr>
            <a:r>
              <a:rPr lang="ar-EG" altLang="ar-JO" sz="1600" dirty="0"/>
              <a:t>التركيز على «المنطق» وحده</a:t>
            </a:r>
          </a:p>
          <a:p>
            <a:pPr algn="r" rtl="1">
              <a:spcBef>
                <a:spcPct val="40000"/>
              </a:spcBef>
              <a:buFont typeface="Wingdings" pitchFamily="2" charset="2"/>
              <a:buChar char="§"/>
            </a:pPr>
            <a:r>
              <a:rPr lang="ar-EG" altLang="ar-JO" sz="1600" dirty="0"/>
              <a:t>اتباع القواعد دون تفكير</a:t>
            </a:r>
          </a:p>
          <a:p>
            <a:pPr algn="r" rtl="1">
              <a:spcBef>
                <a:spcPct val="40000"/>
              </a:spcBef>
              <a:buFont typeface="Wingdings" pitchFamily="2" charset="2"/>
              <a:buChar char="§"/>
            </a:pPr>
            <a:r>
              <a:rPr lang="ar-EG" altLang="ar-JO" sz="1600" dirty="0"/>
              <a:t>الإصرار على أن يكون كل شيء عمليًا</a:t>
            </a:r>
          </a:p>
          <a:p>
            <a:pPr algn="r" rtl="1">
              <a:spcBef>
                <a:spcPct val="40000"/>
              </a:spcBef>
              <a:buFont typeface="Wingdings" pitchFamily="2" charset="2"/>
              <a:buChar char="§"/>
            </a:pPr>
            <a:r>
              <a:rPr lang="ar-EG" altLang="ar-JO" sz="1600" dirty="0"/>
              <a:t>اعتبار المرح مضيعة للوقت</a:t>
            </a:r>
          </a:p>
          <a:p>
            <a:pPr algn="r" rtl="1">
              <a:spcBef>
                <a:spcPct val="40000"/>
              </a:spcBef>
              <a:buFont typeface="Wingdings" pitchFamily="2" charset="2"/>
              <a:buChar char="§"/>
            </a:pPr>
            <a:endParaRPr lang="en-US" altLang="ar-JO" sz="1600" dirty="0"/>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4. Barriers to Creativity   |   </a:t>
            </a:r>
            <a:r>
              <a:rPr lang="ar-SA" b="1" dirty="0">
                <a:solidFill>
                  <a:srgbClr val="203E5F"/>
                </a:solidFill>
                <a:latin typeface="Alexandria"/>
                <a:cs typeface="Alexandria"/>
              </a:rPr>
              <a:t>عوائق الإبداع</a:t>
            </a:r>
          </a:p>
        </p:txBody>
      </p:sp>
      <p:sp>
        <p:nvSpPr>
          <p:cNvPr id="805" name="SlideNumber"/>
          <p:cNvSpPr txBox="1"/>
          <p:nvPr/>
        </p:nvSpPr>
        <p:spPr>
          <a:xfrm>
            <a:off x="10858500" y="6248400"/>
            <a:ext cx="609600" cy="279400"/>
          </a:xfrm>
          <a:prstGeom prst="rect">
            <a:avLst/>
          </a:prstGeom>
          <a:noFill/>
        </p:spPr>
        <p:txBody>
          <a:bodyPr wrap="none" lIns="0" rIns="0" anchor="ctr"/>
          <a:lstStyle/>
          <a:p>
            <a:pPr algn="r" rtl="0">
              <a:buNone/>
            </a:pPr>
            <a:r>
              <a:rPr lang="en-US" sz="1200" b="0">
                <a:solidFill>
                  <a:srgbClr val="808080"/>
                </a:solidFill>
                <a:latin typeface="Alexandria"/>
              </a:rPr>
              <a:t>15</a:t>
            </a:r>
            <a:endParaRPr lang="en-US" sz="1200" b="0" dirty="0">
              <a:solidFill>
                <a:srgbClr val="808080"/>
              </a:solidFill>
              <a:latin typeface="Alexandria"/>
            </a:endParaRP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Tree>
    <p:extLst>
      <p:ext uri="{BB962C8B-B14F-4D97-AF65-F5344CB8AC3E}">
        <p14:creationId xmlns:p14="http://schemas.microsoft.com/office/powerpoint/2010/main" val="105342039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The Importance Of Imagination">
            <a:extLst>
              <a:ext uri="{FF2B5EF4-FFF2-40B4-BE49-F238E27FC236}">
                <a16:creationId xmlns:a16="http://schemas.microsoft.com/office/drawing/2014/main" id="{46A282F2-D07B-630D-10CE-1D8C3C5884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52" r="12589"/>
          <a:stretch/>
        </p:blipFill>
        <p:spPr bwMode="auto">
          <a:xfrm>
            <a:off x="889000" y="2273300"/>
            <a:ext cx="3213100" cy="34417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421D98FB-F595-D7B4-BD4C-1BCF414FABBC}"/>
              </a:ext>
            </a:extLst>
          </p:cNvPr>
          <p:cNvSpPr txBox="1">
            <a:spLocks noChangeArrowheads="1"/>
          </p:cNvSpPr>
          <p:nvPr/>
        </p:nvSpPr>
        <p:spPr>
          <a:xfrm>
            <a:off x="5461000" y="1930400"/>
            <a:ext cx="5842000" cy="38862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0" indent="0" eaLnBrk="1" hangingPunct="1">
              <a:spcBef>
                <a:spcPct val="30000"/>
              </a:spcBef>
              <a:buNone/>
            </a:pPr>
            <a:r>
              <a:rPr lang="en-US" altLang="ar-JO" sz="1600" u="sng" dirty="0"/>
              <a:t>Questions to ask:</a:t>
            </a:r>
          </a:p>
          <a:p>
            <a:pPr lvl="1" eaLnBrk="1" hangingPunct="1">
              <a:spcBef>
                <a:spcPct val="30000"/>
              </a:spcBef>
            </a:pPr>
            <a:r>
              <a:rPr lang="en-US" altLang="ar-JO" sz="1600" dirty="0"/>
              <a:t>Is there a new way to do it?</a:t>
            </a:r>
          </a:p>
          <a:p>
            <a:pPr lvl="1" eaLnBrk="1" hangingPunct="1">
              <a:spcBef>
                <a:spcPct val="30000"/>
              </a:spcBef>
            </a:pPr>
            <a:r>
              <a:rPr lang="en-US" altLang="ar-JO" sz="1600" dirty="0"/>
              <a:t>Can you borrow or adapt it?</a:t>
            </a:r>
          </a:p>
          <a:p>
            <a:pPr lvl="1" eaLnBrk="1" hangingPunct="1">
              <a:spcBef>
                <a:spcPct val="30000"/>
              </a:spcBef>
            </a:pPr>
            <a:r>
              <a:rPr lang="en-US" altLang="ar-JO" sz="1600" dirty="0"/>
              <a:t>Can you give it a new twist?</a:t>
            </a:r>
          </a:p>
          <a:p>
            <a:pPr lvl="1" eaLnBrk="1" hangingPunct="1">
              <a:spcBef>
                <a:spcPct val="30000"/>
              </a:spcBef>
            </a:pPr>
            <a:r>
              <a:rPr lang="en-US" altLang="ar-JO" sz="1600" dirty="0"/>
              <a:t>Do you merely need more of the same?</a:t>
            </a:r>
          </a:p>
          <a:p>
            <a:pPr lvl="1" eaLnBrk="1" hangingPunct="1">
              <a:spcBef>
                <a:spcPct val="30000"/>
              </a:spcBef>
            </a:pPr>
            <a:r>
              <a:rPr lang="en-US" altLang="ar-JO" sz="1600" dirty="0"/>
              <a:t>Do you need less of the same?</a:t>
            </a:r>
          </a:p>
          <a:p>
            <a:pPr marL="0" indent="0" algn="r" rtl="1" eaLnBrk="1" hangingPunct="1">
              <a:spcBef>
                <a:spcPct val="30000"/>
              </a:spcBef>
              <a:buNone/>
            </a:pPr>
            <a:endParaRPr lang="en-US" altLang="ar-JO" sz="1600" b="1" u="sng" dirty="0"/>
          </a:p>
          <a:p>
            <a:pPr marL="0" indent="0" algn="r" rtl="1" eaLnBrk="1" hangingPunct="1">
              <a:spcBef>
                <a:spcPct val="30000"/>
              </a:spcBef>
              <a:buNone/>
            </a:pPr>
            <a:r>
              <a:rPr lang="ar-EG" altLang="ar-JO" sz="1600" u="sng" dirty="0"/>
              <a:t>أسئلة يجب طرحها:</a:t>
            </a:r>
          </a:p>
          <a:p>
            <a:pPr algn="r" rtl="1" eaLnBrk="1" hangingPunct="1">
              <a:spcBef>
                <a:spcPct val="30000"/>
              </a:spcBef>
            </a:pPr>
            <a:r>
              <a:rPr lang="ar-EG" altLang="ar-JO" sz="1600" dirty="0"/>
              <a:t>هل هناك طريقة جديدة للقيام بذلك؟</a:t>
            </a:r>
          </a:p>
          <a:p>
            <a:pPr algn="r" rtl="1" eaLnBrk="1" hangingPunct="1">
              <a:spcBef>
                <a:spcPct val="30000"/>
              </a:spcBef>
            </a:pPr>
            <a:r>
              <a:rPr lang="ar-EG" altLang="ar-JO" sz="1600" dirty="0"/>
              <a:t>هل يمكنك استعارة الفكرة من مجال آخر وتطويعها؟</a:t>
            </a:r>
          </a:p>
          <a:p>
            <a:pPr algn="r" rtl="1" eaLnBrk="1" hangingPunct="1">
              <a:spcBef>
                <a:spcPct val="30000"/>
              </a:spcBef>
            </a:pPr>
            <a:r>
              <a:rPr lang="ar-EG" altLang="ar-JO" sz="1600" dirty="0"/>
              <a:t>هل يمكنك إضافة لمسة جديدة إليه؟</a:t>
            </a:r>
          </a:p>
          <a:p>
            <a:pPr algn="r" rtl="1" eaLnBrk="1" hangingPunct="1">
              <a:spcBef>
                <a:spcPct val="30000"/>
              </a:spcBef>
            </a:pPr>
            <a:r>
              <a:rPr lang="ar-EG" altLang="ar-JO" sz="1600" dirty="0"/>
              <a:t>هل يكفي أن تزيد منه؟</a:t>
            </a:r>
          </a:p>
          <a:p>
            <a:pPr algn="r" rtl="1" eaLnBrk="1" hangingPunct="1">
              <a:spcBef>
                <a:spcPct val="30000"/>
              </a:spcBef>
            </a:pPr>
            <a:r>
              <a:rPr lang="ar-EG" altLang="ar-JO" sz="1600" dirty="0"/>
              <a:t>هل يكفي أن تقلّل منه؟</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Spurring the Imagination   |   </a:t>
            </a:r>
            <a:r>
              <a:rPr lang="ar-SA" b="1" dirty="0">
                <a:solidFill>
                  <a:srgbClr val="203E5F"/>
                </a:solidFill>
                <a:latin typeface="Alexandria"/>
                <a:cs typeface="Alexandria"/>
              </a:rPr>
              <a:t>تحفيز الخيال</a:t>
            </a:r>
          </a:p>
        </p:txBody>
      </p:sp>
      <p:sp>
        <p:nvSpPr>
          <p:cNvPr id="805" name="SlideNumber"/>
          <p:cNvSpPr txBox="1"/>
          <p:nvPr/>
        </p:nvSpPr>
        <p:spPr>
          <a:xfrm>
            <a:off x="10858500" y="6248400"/>
            <a:ext cx="609600" cy="279400"/>
          </a:xfrm>
          <a:prstGeom prst="rect">
            <a:avLst/>
          </a:prstGeom>
          <a:noFill/>
        </p:spPr>
        <p:txBody>
          <a:bodyPr wrap="none" lIns="0" rIns="0" anchor="ctr"/>
          <a:lstStyle/>
          <a:p>
            <a:pPr algn="r" rtl="0">
              <a:buNone/>
            </a:pPr>
            <a:r>
              <a:rPr lang="en-US" sz="1200" b="0">
                <a:solidFill>
                  <a:srgbClr val="808080"/>
                </a:solidFill>
                <a:latin typeface="Alexandria"/>
              </a:rPr>
              <a:t>16</a:t>
            </a:r>
            <a:endParaRPr lang="en-US" sz="1200" b="0" dirty="0">
              <a:solidFill>
                <a:srgbClr val="808080"/>
              </a:solidFill>
              <a:latin typeface="Alexandria"/>
            </a:endParaRP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Tree>
    <p:extLst>
      <p:ext uri="{BB962C8B-B14F-4D97-AF65-F5344CB8AC3E}">
        <p14:creationId xmlns:p14="http://schemas.microsoft.com/office/powerpoint/2010/main" val="50912073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The Importance Of Imagination">
            <a:extLst>
              <a:ext uri="{FF2B5EF4-FFF2-40B4-BE49-F238E27FC236}">
                <a16:creationId xmlns:a16="http://schemas.microsoft.com/office/drawing/2014/main" id="{46A282F2-D07B-630D-10CE-1D8C3C5884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52" r="12589"/>
          <a:stretch/>
        </p:blipFill>
        <p:spPr bwMode="auto">
          <a:xfrm>
            <a:off x="889000" y="2273300"/>
            <a:ext cx="3213100" cy="34417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421D98FB-F595-D7B4-BD4C-1BCF414FABBC}"/>
              </a:ext>
            </a:extLst>
          </p:cNvPr>
          <p:cNvSpPr txBox="1">
            <a:spLocks noChangeArrowheads="1"/>
          </p:cNvSpPr>
          <p:nvPr/>
        </p:nvSpPr>
        <p:spPr>
          <a:xfrm>
            <a:off x="5461000" y="2006600"/>
            <a:ext cx="58420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0" indent="-347663">
              <a:spcBef>
                <a:spcPct val="30000"/>
              </a:spcBef>
              <a:buFont typeface="Wingdings" pitchFamily="2" charset="2"/>
              <a:buChar char="§"/>
            </a:pPr>
            <a:r>
              <a:rPr lang="en-US" altLang="ar-JO" sz="1600" dirty="0"/>
              <a:t>Is there a substitute?</a:t>
            </a:r>
          </a:p>
          <a:p>
            <a:pPr marL="0" indent="-347663">
              <a:spcBef>
                <a:spcPct val="30000"/>
              </a:spcBef>
              <a:buFont typeface="Wingdings" pitchFamily="2" charset="2"/>
              <a:buChar char="§"/>
            </a:pPr>
            <a:r>
              <a:rPr lang="en-US" altLang="ar-JO" sz="1600" dirty="0"/>
              <a:t>Can you rearrange the parts?</a:t>
            </a:r>
          </a:p>
          <a:p>
            <a:pPr marL="0" indent="-347663">
              <a:spcBef>
                <a:spcPct val="30000"/>
              </a:spcBef>
              <a:buFont typeface="Wingdings" pitchFamily="2" charset="2"/>
              <a:buChar char="§"/>
            </a:pPr>
            <a:r>
              <a:rPr lang="en-US" altLang="ar-JO" sz="1600" dirty="0"/>
              <a:t>What if you do just the opposite?</a:t>
            </a:r>
          </a:p>
          <a:p>
            <a:pPr marL="0" indent="-347663">
              <a:spcBef>
                <a:spcPct val="30000"/>
              </a:spcBef>
              <a:buFont typeface="Wingdings" pitchFamily="2" charset="2"/>
              <a:buChar char="§"/>
            </a:pPr>
            <a:r>
              <a:rPr lang="en-US" altLang="ar-JO" sz="1600" dirty="0"/>
              <a:t>Can you combine ideas?</a:t>
            </a:r>
          </a:p>
          <a:p>
            <a:pPr marL="0" indent="-347663">
              <a:spcBef>
                <a:spcPct val="30000"/>
              </a:spcBef>
              <a:buFont typeface="Wingdings" pitchFamily="2" charset="2"/>
              <a:buChar char="§"/>
            </a:pPr>
            <a:r>
              <a:rPr lang="en-US" altLang="ar-JO" sz="1600" dirty="0"/>
              <a:t>Can you put it to other uses?</a:t>
            </a:r>
          </a:p>
          <a:p>
            <a:pPr marL="0" indent="-347663">
              <a:spcBef>
                <a:spcPct val="30000"/>
              </a:spcBef>
              <a:buFont typeface="Wingdings" pitchFamily="2" charset="2"/>
              <a:buChar char="§"/>
            </a:pPr>
            <a:r>
              <a:rPr lang="en-US" altLang="ar-JO" sz="1600" dirty="0"/>
              <a:t>What else could you make from this?</a:t>
            </a:r>
          </a:p>
          <a:p>
            <a:pPr algn="r" rtl="1">
              <a:spcBef>
                <a:spcPct val="30000"/>
              </a:spcBef>
              <a:buFont typeface="Wingdings" pitchFamily="2" charset="2"/>
              <a:buChar char="§"/>
            </a:pPr>
            <a:r>
              <a:rPr lang="ar-EG" altLang="ar-JO" sz="1600" dirty="0"/>
              <a:t>هل هناك بديل؟</a:t>
            </a:r>
          </a:p>
          <a:p>
            <a:pPr marL="0" indent="-347663" algn="r" rtl="1">
              <a:spcBef>
                <a:spcPct val="30000"/>
              </a:spcBef>
              <a:buFont typeface="Wingdings" pitchFamily="2" charset="2"/>
              <a:buChar char="§"/>
            </a:pPr>
            <a:r>
              <a:rPr lang="ar-EG" altLang="ar-JO" sz="1600" dirty="0"/>
              <a:t>هل يمكنك إعادة ترتيب الأجزاء؟</a:t>
            </a:r>
          </a:p>
          <a:p>
            <a:pPr marL="0" indent="-347663" algn="r" rtl="1">
              <a:spcBef>
                <a:spcPct val="30000"/>
              </a:spcBef>
              <a:buFont typeface="Wingdings" pitchFamily="2" charset="2"/>
              <a:buChar char="§"/>
            </a:pPr>
            <a:r>
              <a:rPr lang="ar-EG" altLang="ar-JO" sz="1600" dirty="0"/>
              <a:t>ماذا لو فعلت العكس تمامًا؟</a:t>
            </a:r>
          </a:p>
          <a:p>
            <a:pPr marL="0" indent="-347663" algn="r" rtl="1">
              <a:spcBef>
                <a:spcPct val="30000"/>
              </a:spcBef>
              <a:buFont typeface="Wingdings" pitchFamily="2" charset="2"/>
              <a:buChar char="§"/>
            </a:pPr>
            <a:r>
              <a:rPr lang="ar-EG" altLang="ar-JO" sz="1600" dirty="0"/>
              <a:t>هل يمكنك الجمع بين الأفكار؟</a:t>
            </a:r>
          </a:p>
          <a:p>
            <a:pPr marL="0" indent="-347663" algn="r" rtl="1">
              <a:spcBef>
                <a:spcPct val="30000"/>
              </a:spcBef>
              <a:buFont typeface="Wingdings" pitchFamily="2" charset="2"/>
              <a:buChar char="§"/>
            </a:pPr>
            <a:r>
              <a:rPr lang="ar-EG" altLang="ar-JO" sz="1600" dirty="0"/>
              <a:t>هل يمكنك استخدامه في أغراض أخرى؟</a:t>
            </a:r>
          </a:p>
          <a:p>
            <a:pPr marL="0" indent="-347663" algn="r" rtl="1">
              <a:spcBef>
                <a:spcPct val="30000"/>
              </a:spcBef>
              <a:buFont typeface="Wingdings" pitchFamily="2" charset="2"/>
              <a:buChar char="§"/>
            </a:pPr>
            <a:r>
              <a:rPr lang="ar-EG" altLang="ar-JO" sz="1600" dirty="0"/>
              <a:t>ما الذي يمكنك صناعته من هذا أيضًا؟</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Spurring the Imagination   |   </a:t>
            </a:r>
            <a:r>
              <a:rPr lang="ar-SA" b="1" dirty="0">
                <a:solidFill>
                  <a:srgbClr val="203E5F"/>
                </a:solidFill>
                <a:latin typeface="Alexandria"/>
                <a:cs typeface="Alexandria"/>
              </a:rPr>
              <a:t>تحفيز الخيال</a:t>
            </a: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566B2F03-91CC-45CB-8657-5762F132D200}"/>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17</a:t>
            </a:r>
          </a:p>
        </p:txBody>
      </p:sp>
    </p:spTree>
    <p:extLst>
      <p:ext uri="{BB962C8B-B14F-4D97-AF65-F5344CB8AC3E}">
        <p14:creationId xmlns:p14="http://schemas.microsoft.com/office/powerpoint/2010/main" val="23006232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The Importance Of Imagination">
            <a:extLst>
              <a:ext uri="{FF2B5EF4-FFF2-40B4-BE49-F238E27FC236}">
                <a16:creationId xmlns:a16="http://schemas.microsoft.com/office/drawing/2014/main" id="{46A282F2-D07B-630D-10CE-1D8C3C5884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52" r="12589"/>
          <a:stretch/>
        </p:blipFill>
        <p:spPr bwMode="auto">
          <a:xfrm>
            <a:off x="889000" y="2273300"/>
            <a:ext cx="3213100" cy="34417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421D98FB-F595-D7B4-BD4C-1BCF414FABBC}"/>
              </a:ext>
            </a:extLst>
          </p:cNvPr>
          <p:cNvSpPr txBox="1">
            <a:spLocks noChangeArrowheads="1"/>
          </p:cNvSpPr>
          <p:nvPr/>
        </p:nvSpPr>
        <p:spPr>
          <a:xfrm>
            <a:off x="5461000" y="2006600"/>
            <a:ext cx="58420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lnSpc>
                <a:spcPct val="100000"/>
              </a:lnSpc>
              <a:spcBef>
                <a:spcPct val="30000"/>
              </a:spcBef>
              <a:buFont typeface="Wingdings" pitchFamily="2" charset="2"/>
              <a:buChar char="§"/>
            </a:pPr>
            <a:r>
              <a:rPr lang="en-US" altLang="ar-JO" sz="1600" dirty="0"/>
              <a:t>Are there other markets for it?</a:t>
            </a:r>
          </a:p>
          <a:p>
            <a:pPr>
              <a:lnSpc>
                <a:spcPct val="100000"/>
              </a:lnSpc>
              <a:spcBef>
                <a:spcPct val="30000"/>
              </a:spcBef>
              <a:buFont typeface="Wingdings" pitchFamily="2" charset="2"/>
              <a:buChar char="§"/>
            </a:pPr>
            <a:r>
              <a:rPr lang="en-US" altLang="ar-JO" sz="1600" dirty="0"/>
              <a:t>Can you reverse it?</a:t>
            </a:r>
          </a:p>
          <a:p>
            <a:pPr>
              <a:lnSpc>
                <a:spcPct val="100000"/>
              </a:lnSpc>
              <a:spcBef>
                <a:spcPct val="30000"/>
              </a:spcBef>
              <a:buFont typeface="Wingdings" pitchFamily="2" charset="2"/>
              <a:buChar char="§"/>
            </a:pPr>
            <a:r>
              <a:rPr lang="en-US" altLang="ar-JO" sz="1600" dirty="0"/>
              <a:t>Can you eliminate it? </a:t>
            </a:r>
          </a:p>
          <a:p>
            <a:pPr>
              <a:lnSpc>
                <a:spcPct val="100000"/>
              </a:lnSpc>
              <a:spcBef>
                <a:spcPct val="30000"/>
              </a:spcBef>
              <a:buFont typeface="Wingdings" pitchFamily="2" charset="2"/>
              <a:buChar char="§"/>
            </a:pPr>
            <a:r>
              <a:rPr lang="en-US" altLang="ar-JO" sz="1600" dirty="0"/>
              <a:t>Can you put it to another use?</a:t>
            </a:r>
          </a:p>
          <a:p>
            <a:pPr>
              <a:lnSpc>
                <a:spcPct val="100000"/>
              </a:lnSpc>
              <a:spcBef>
                <a:spcPct val="30000"/>
              </a:spcBef>
              <a:buFont typeface="Wingdings" pitchFamily="2" charset="2"/>
              <a:buChar char="§"/>
            </a:pPr>
            <a:r>
              <a:rPr lang="en-US" altLang="ar-JO" sz="1600" dirty="0"/>
              <a:t>What idea seems impossible, but if executed, would revolutionize your business?</a:t>
            </a:r>
          </a:p>
          <a:p>
            <a:pPr algn="r" rtl="1">
              <a:lnSpc>
                <a:spcPct val="100000"/>
              </a:lnSpc>
              <a:spcBef>
                <a:spcPct val="30000"/>
              </a:spcBef>
              <a:buFont typeface="Wingdings" pitchFamily="2" charset="2"/>
              <a:buChar char="§"/>
            </a:pPr>
            <a:r>
              <a:rPr lang="ar-EG" altLang="ar-JO" sz="1600" dirty="0"/>
              <a:t>هل توجد أسواق أخرى له؟</a:t>
            </a:r>
          </a:p>
          <a:p>
            <a:pPr algn="r" rtl="1">
              <a:lnSpc>
                <a:spcPct val="100000"/>
              </a:lnSpc>
              <a:spcBef>
                <a:spcPct val="30000"/>
              </a:spcBef>
              <a:buFont typeface="Wingdings" pitchFamily="2" charset="2"/>
              <a:buChar char="§"/>
            </a:pPr>
            <a:r>
              <a:rPr lang="ar-EG" altLang="ar-JO" sz="1600" dirty="0"/>
              <a:t>هل يمكنك قلب الفكرة رأسًا على عقب؟</a:t>
            </a:r>
          </a:p>
          <a:p>
            <a:pPr algn="r" rtl="1">
              <a:lnSpc>
                <a:spcPct val="100000"/>
              </a:lnSpc>
              <a:spcBef>
                <a:spcPct val="30000"/>
              </a:spcBef>
              <a:buFont typeface="Wingdings" pitchFamily="2" charset="2"/>
              <a:buChar char="§"/>
            </a:pPr>
            <a:r>
              <a:rPr lang="ar-EG" altLang="ar-JO" sz="1600" dirty="0"/>
              <a:t>هل يمكنك الاستغناء عنه؟ </a:t>
            </a:r>
          </a:p>
          <a:p>
            <a:pPr algn="r" rtl="1">
              <a:lnSpc>
                <a:spcPct val="100000"/>
              </a:lnSpc>
              <a:spcBef>
                <a:spcPct val="30000"/>
              </a:spcBef>
              <a:buFont typeface="Wingdings" pitchFamily="2" charset="2"/>
              <a:buChar char="§"/>
            </a:pPr>
            <a:r>
              <a:rPr lang="ar-EG" altLang="ar-JO" sz="1600" dirty="0"/>
              <a:t>هل يمكنك توجيهه لاستخدام آخر؟</a:t>
            </a:r>
          </a:p>
          <a:p>
            <a:pPr algn="r" rtl="1">
              <a:lnSpc>
                <a:spcPct val="100000"/>
              </a:lnSpc>
              <a:spcBef>
                <a:spcPct val="30000"/>
              </a:spcBef>
              <a:buFont typeface="Wingdings" pitchFamily="2" charset="2"/>
              <a:buChar char="§"/>
            </a:pPr>
            <a:r>
              <a:rPr lang="ar-EG" altLang="ar-JO" sz="1600" dirty="0"/>
              <a:t>ما الفكرة التي تبدو مستحيلة، لكنها لو نُفّذت لأحدثت ثورة في عملك؟</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Spurring the Imagination   |   </a:t>
            </a:r>
            <a:r>
              <a:rPr lang="ar-SA" b="1" dirty="0">
                <a:solidFill>
                  <a:srgbClr val="203E5F"/>
                </a:solidFill>
                <a:latin typeface="Alexandria"/>
                <a:cs typeface="Alexandria"/>
              </a:rPr>
              <a:t>تحفيز الخيال</a:t>
            </a: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D7990E64-7CEC-4B1E-9886-946F95CAE8F5}"/>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18</a:t>
            </a:r>
          </a:p>
        </p:txBody>
      </p:sp>
    </p:spTree>
    <p:extLst>
      <p:ext uri="{BB962C8B-B14F-4D97-AF65-F5344CB8AC3E}">
        <p14:creationId xmlns:p14="http://schemas.microsoft.com/office/powerpoint/2010/main" val="51281377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328BCE91-88BC-0991-633D-6C1AEEA9B37F}"/>
              </a:ext>
            </a:extLst>
          </p:cNvPr>
          <p:cNvSpPr txBox="1"/>
          <p:nvPr/>
        </p:nvSpPr>
        <p:spPr>
          <a:xfrm>
            <a:off x="5969000" y="2108200"/>
            <a:ext cx="4064000" cy="2727029"/>
          </a:xfrm>
          <a:prstGeom prst="rect">
            <a:avLst/>
          </a:prstGeom>
          <a:noFill/>
        </p:spPr>
        <p:txBody>
          <a:bodyPr wrap="square" rtlCol="0" anchor="t" anchorCtr="0">
            <a:spAutoFit/>
          </a:bodyPr>
          <a:lstStyle/>
          <a:p>
            <a:pPr rtl="1">
              <a:lnSpc>
                <a:spcPts val="3460"/>
              </a:lnSpc>
              <a:spcBef>
                <a:spcPts val="0"/>
              </a:spcBef>
              <a:spcAft>
                <a:spcPts val="0"/>
              </a:spcAft>
              <a:buNone/>
            </a:pPr>
            <a:r>
              <a:rPr lang="ar-SA" sz="1600" dirty="0">
                <a:latin typeface="Alexandria" charset="0"/>
                <a:cs typeface="Alexandria" charset="0"/>
              </a:rPr>
              <a:t>الاحتفاظ بالموظفين ذوي المهارات المتميزة</a:t>
            </a:r>
          </a:p>
          <a:p>
            <a:pPr rtl="1">
              <a:lnSpc>
                <a:spcPts val="3460"/>
              </a:lnSpc>
              <a:spcBef>
                <a:spcPts val="0"/>
              </a:spcBef>
              <a:spcAft>
                <a:spcPts val="0"/>
              </a:spcAft>
              <a:buNone/>
            </a:pPr>
            <a:r>
              <a:rPr lang="ar-SA" sz="1600" dirty="0">
                <a:latin typeface="Alexandria" charset="0"/>
                <a:cs typeface="Alexandria" charset="0"/>
              </a:rPr>
              <a:t>استقطاب المواهب المتميزة</a:t>
            </a:r>
          </a:p>
          <a:p>
            <a:pPr rtl="1">
              <a:lnSpc>
                <a:spcPts val="3460"/>
              </a:lnSpc>
              <a:spcBef>
                <a:spcPts val="0"/>
              </a:spcBef>
              <a:spcAft>
                <a:spcPts val="0"/>
              </a:spcAft>
              <a:buNone/>
            </a:pPr>
            <a:r>
              <a:rPr lang="ar-SA" sz="1600" dirty="0">
                <a:latin typeface="Alexandria" charset="0"/>
                <a:cs typeface="Alexandria" charset="0"/>
              </a:rPr>
              <a:t>تطوير عمليات أعمال جديدة</a:t>
            </a:r>
          </a:p>
          <a:p>
            <a:pPr rtl="1">
              <a:lnSpc>
                <a:spcPts val="3460"/>
              </a:lnSpc>
              <a:spcBef>
                <a:spcPts val="0"/>
              </a:spcBef>
              <a:spcAft>
                <a:spcPts val="0"/>
              </a:spcAft>
              <a:buNone/>
            </a:pPr>
            <a:r>
              <a:rPr lang="ar-SA" sz="1600" dirty="0">
                <a:latin typeface="Alexandria" charset="0"/>
                <a:cs typeface="Alexandria" charset="0"/>
              </a:rPr>
              <a:t>تهيئة بيئة يُقبل فيها الفشل</a:t>
            </a:r>
          </a:p>
          <a:p>
            <a:pPr rtl="1">
              <a:lnSpc>
                <a:spcPts val="3460"/>
              </a:lnSpc>
              <a:spcBef>
                <a:spcPts val="0"/>
              </a:spcBef>
              <a:spcAft>
                <a:spcPts val="0"/>
              </a:spcAft>
              <a:buNone/>
            </a:pPr>
            <a:r>
              <a:rPr lang="ar-SA" sz="1600" dirty="0">
                <a:latin typeface="Alexandria" charset="0"/>
                <a:cs typeface="Alexandria" charset="0"/>
              </a:rPr>
              <a:t>التعاون مع شركاء الأعمال المناسبين</a:t>
            </a:r>
          </a:p>
          <a:p>
            <a:pPr rtl="1">
              <a:lnSpc>
                <a:spcPts val="3460"/>
              </a:lnSpc>
              <a:spcBef>
                <a:spcPts val="0"/>
              </a:spcBef>
              <a:spcAft>
                <a:spcPts val="0"/>
              </a:spcAft>
              <a:buNone/>
            </a:pPr>
            <a:r>
              <a:rPr lang="ar-SA" sz="1600" dirty="0">
                <a:latin typeface="Alexandria" charset="0"/>
                <a:cs typeface="Alexandria" charset="0"/>
              </a:rPr>
              <a:t>الاستثمار في البحث والتطوير</a:t>
            </a:r>
          </a:p>
        </p:txBody>
      </p:sp>
      <p:sp>
        <p:nvSpPr>
          <p:cNvPr id="800" name="TextBox 14"/>
          <p:cNvSpPr txBox="1"/>
          <p:nvPr/>
        </p:nvSpPr>
        <p:spPr>
          <a:xfrm>
            <a:off x="2478505" y="1028700"/>
            <a:ext cx="4584032"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5. Factors That Drive Innovation      </a:t>
            </a:r>
            <a:r>
              <a:rPr lang="ar-SA" b="1" dirty="0">
                <a:solidFill>
                  <a:srgbClr val="203E5F"/>
                </a:solidFill>
                <a:latin typeface="Alexandria"/>
                <a:cs typeface="Alexandria"/>
              </a:rPr>
              <a:t>العوامل التي تدفع الشركات إلى الابتكار</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D775AB17-DF49-4B90-8C7D-A7DC95E0736C}"/>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19</a:t>
            </a:r>
          </a:p>
        </p:txBody>
      </p:sp>
      <p:pic>
        <p:nvPicPr>
          <p:cNvPr id="4" name="Picture 3">
            <a:extLst>
              <a:ext uri="{FF2B5EF4-FFF2-40B4-BE49-F238E27FC236}">
                <a16:creationId xmlns:a16="http://schemas.microsoft.com/office/drawing/2014/main" id="{6C2BD02E-4BDF-796D-8D43-116FDF1E08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2032000"/>
            <a:ext cx="4978400" cy="3289300"/>
          </a:xfrm>
          <a:prstGeom prst="rect">
            <a:avLst/>
          </a:prstGeom>
        </p:spPr>
      </p:pic>
    </p:spTree>
    <p:extLst>
      <p:ext uri="{BB962C8B-B14F-4D97-AF65-F5344CB8AC3E}">
        <p14:creationId xmlns:p14="http://schemas.microsoft.com/office/powerpoint/2010/main" val="85051999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The Dynamism of Organizational Culture: Through the Lens of Creativity and  Innovation">
            <a:extLst>
              <a:ext uri="{FF2B5EF4-FFF2-40B4-BE49-F238E27FC236}">
                <a16:creationId xmlns:a16="http://schemas.microsoft.com/office/drawing/2014/main" id="{C48E8D88-4EE1-199F-15C2-B2E2103106A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29" r="12118" b="2"/>
          <a:stretch/>
        </p:blipFill>
        <p:spPr bwMode="auto">
          <a:xfrm>
            <a:off x="889000" y="2006600"/>
            <a:ext cx="3479800" cy="370840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4BFEE63A-F723-18E7-B09A-4DA6245C046D}"/>
              </a:ext>
            </a:extLst>
          </p:cNvPr>
          <p:cNvSpPr txBox="1">
            <a:spLocks noChangeArrowheads="1"/>
          </p:cNvSpPr>
          <p:nvPr/>
        </p:nvSpPr>
        <p:spPr>
          <a:xfrm>
            <a:off x="5461000" y="2006600"/>
            <a:ext cx="5842000" cy="3708400"/>
          </a:xfrm>
          <a:prstGeom prst="rect">
            <a:avLst/>
          </a:prstGeom>
        </p:spPr>
        <p:txBody>
          <a:bodyPr anchor="ctr"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eaLnBrk="1" hangingPunct="1">
              <a:spcBef>
                <a:spcPct val="30000"/>
              </a:spcBef>
              <a:buFont typeface="Wingdings" pitchFamily="2" charset="2"/>
              <a:buChar char="§"/>
            </a:pPr>
            <a:r>
              <a:rPr lang="en-US" altLang="ar-JO" sz="1600" dirty="0"/>
              <a:t>Include creativity as a core company value.</a:t>
            </a:r>
          </a:p>
          <a:p>
            <a:pPr eaLnBrk="1" hangingPunct="1">
              <a:spcBef>
                <a:spcPct val="30000"/>
              </a:spcBef>
              <a:buFont typeface="Wingdings" pitchFamily="2" charset="2"/>
              <a:buChar char="§"/>
            </a:pPr>
            <a:r>
              <a:rPr lang="en-US" altLang="ar-JO" sz="1600" dirty="0"/>
              <a:t>Hire for creativity.</a:t>
            </a:r>
          </a:p>
          <a:p>
            <a:pPr eaLnBrk="1" hangingPunct="1">
              <a:spcBef>
                <a:spcPct val="30000"/>
              </a:spcBef>
              <a:buFont typeface="Wingdings" pitchFamily="2" charset="2"/>
              <a:buChar char="§"/>
            </a:pPr>
            <a:r>
              <a:rPr lang="en-US" altLang="ar-JO" sz="1600" dirty="0"/>
              <a:t>Create an organizational structure that nourishes creativity.</a:t>
            </a:r>
          </a:p>
          <a:p>
            <a:pPr eaLnBrk="1" hangingPunct="1">
              <a:spcBef>
                <a:spcPct val="30000"/>
              </a:spcBef>
              <a:buFont typeface="Wingdings" pitchFamily="2" charset="2"/>
              <a:buChar char="§"/>
            </a:pPr>
            <a:r>
              <a:rPr lang="en-US" altLang="ar-JO" sz="1600" dirty="0"/>
              <a:t>Embrace diversity.</a:t>
            </a:r>
          </a:p>
          <a:p>
            <a:pPr eaLnBrk="1" hangingPunct="1">
              <a:spcBef>
                <a:spcPct val="30000"/>
              </a:spcBef>
              <a:buFont typeface="Wingdings" pitchFamily="2" charset="2"/>
              <a:buChar char="§"/>
            </a:pPr>
            <a:r>
              <a:rPr lang="en-US" altLang="ar-JO" sz="1600" dirty="0"/>
              <a:t>Expect creativity.</a:t>
            </a:r>
          </a:p>
          <a:p>
            <a:pPr eaLnBrk="1" hangingPunct="1">
              <a:spcBef>
                <a:spcPct val="30000"/>
              </a:spcBef>
              <a:buFont typeface="Wingdings" pitchFamily="2" charset="2"/>
              <a:buChar char="§"/>
            </a:pPr>
            <a:r>
              <a:rPr lang="en-US" altLang="ar-JO" sz="1600" dirty="0"/>
              <a:t>Expect and tolerate failure. </a:t>
            </a:r>
          </a:p>
          <a:p>
            <a:pPr algn="r" rtl="1">
              <a:spcBef>
                <a:spcPct val="30000"/>
              </a:spcBef>
              <a:buFont typeface="Wingdings" pitchFamily="2" charset="2"/>
              <a:buChar char="§"/>
            </a:pPr>
            <a:r>
              <a:rPr lang="ar-EG" altLang="ar-JO" sz="1600" dirty="0"/>
              <a:t>اجعل الإبداع قيمة أساسية في الشركة.</a:t>
            </a:r>
          </a:p>
          <a:p>
            <a:pPr algn="r" rtl="1">
              <a:spcBef>
                <a:spcPct val="30000"/>
              </a:spcBef>
              <a:buFont typeface="Wingdings" pitchFamily="2" charset="2"/>
              <a:buChar char="§"/>
            </a:pPr>
            <a:r>
              <a:rPr lang="ar-EG" altLang="ar-JO" sz="1600" dirty="0"/>
              <a:t>اختر موظّفين مبدعين.</a:t>
            </a:r>
          </a:p>
          <a:p>
            <a:pPr algn="r" rtl="1">
              <a:spcBef>
                <a:spcPct val="30000"/>
              </a:spcBef>
              <a:buFont typeface="Wingdings" pitchFamily="2" charset="2"/>
              <a:buChar char="§"/>
            </a:pPr>
            <a:r>
              <a:rPr lang="ar-EG" altLang="ar-JO" sz="1600" dirty="0"/>
              <a:t>أنشِئ هيكلًا تنظيميًا يُغذي الإبداع.</a:t>
            </a:r>
          </a:p>
          <a:p>
            <a:pPr algn="r" rtl="1">
              <a:spcBef>
                <a:spcPct val="30000"/>
              </a:spcBef>
              <a:buFont typeface="Wingdings" pitchFamily="2" charset="2"/>
              <a:buChar char="§"/>
            </a:pPr>
            <a:r>
              <a:rPr lang="ar-EG" altLang="ar-JO" sz="1600" dirty="0"/>
              <a:t>احتضن التنوع.</a:t>
            </a:r>
          </a:p>
          <a:p>
            <a:pPr algn="r" rtl="1">
              <a:spcBef>
                <a:spcPct val="30000"/>
              </a:spcBef>
              <a:buFont typeface="Wingdings" pitchFamily="2" charset="2"/>
              <a:buChar char="§"/>
            </a:pPr>
            <a:r>
              <a:rPr lang="ar-EG" altLang="ar-JO" sz="1600" dirty="0"/>
              <a:t>توقّع الإبداع من فريقك.</a:t>
            </a:r>
          </a:p>
          <a:p>
            <a:pPr algn="r" rtl="1">
              <a:spcBef>
                <a:spcPct val="30000"/>
              </a:spcBef>
              <a:buFont typeface="Wingdings" pitchFamily="2" charset="2"/>
              <a:buChar char="§"/>
            </a:pPr>
            <a:r>
              <a:rPr lang="ar-EG" altLang="ar-JO" sz="1600" dirty="0"/>
              <a:t>توقّع الفشل وتحمّله. </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Enhancing Organizational Creativity </a:t>
            </a:r>
            <a:r>
              <a:rPr lang="ar-JO" b="1" dirty="0">
                <a:solidFill>
                  <a:srgbClr val="203E5F"/>
                </a:solidFill>
                <a:latin typeface="Alexandria"/>
                <a:cs typeface="Alexandria"/>
              </a:rPr>
              <a:t>  </a:t>
            </a:r>
            <a:r>
              <a:rPr lang="en-US" b="1" dirty="0">
                <a:solidFill>
                  <a:srgbClr val="203E5F"/>
                </a:solidFill>
                <a:latin typeface="Alexandria"/>
                <a:cs typeface="Alexandria"/>
              </a:rPr>
              <a:t>|   تعزيز الإبداع التنظيمي</a:t>
            </a: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55EA3A4B-9DE6-4B57-BF4A-58206C700BC7}"/>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20</a:t>
            </a:r>
          </a:p>
        </p:txBody>
      </p:sp>
    </p:spTree>
    <p:extLst>
      <p:ext uri="{BB962C8B-B14F-4D97-AF65-F5344CB8AC3E}">
        <p14:creationId xmlns:p14="http://schemas.microsoft.com/office/powerpoint/2010/main" val="216876451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a:extLst>
              <a:ext uri="{FF2B5EF4-FFF2-40B4-BE49-F238E27FC236}">
                <a16:creationId xmlns:a16="http://schemas.microsoft.com/office/drawing/2014/main" id="{04D43DF2-653E-795A-C825-AFE7FCD641FE}"/>
              </a:ext>
            </a:extLst>
          </p:cNvPr>
          <p:cNvSpPr txBox="1">
            <a:spLocks noChangeArrowheads="1"/>
          </p:cNvSpPr>
          <p:nvPr/>
        </p:nvSpPr>
        <p:spPr>
          <a:xfrm>
            <a:off x="5461000" y="2006600"/>
            <a:ext cx="58420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eaLnBrk="1" hangingPunct="1">
              <a:lnSpc>
                <a:spcPct val="100000"/>
              </a:lnSpc>
              <a:spcBef>
                <a:spcPct val="30000"/>
              </a:spcBef>
              <a:buFont typeface="Wingdings" pitchFamily="2" charset="2"/>
              <a:buChar char="§"/>
            </a:pPr>
            <a:r>
              <a:rPr lang="en-US" altLang="ar-JO" sz="1500" dirty="0"/>
              <a:t>Incorporate fun into the work environment.</a:t>
            </a:r>
          </a:p>
          <a:p>
            <a:pPr eaLnBrk="1" hangingPunct="1">
              <a:lnSpc>
                <a:spcPct val="100000"/>
              </a:lnSpc>
              <a:spcBef>
                <a:spcPct val="30000"/>
              </a:spcBef>
              <a:buFont typeface="Wingdings" pitchFamily="2" charset="2"/>
              <a:buChar char="§"/>
            </a:pPr>
            <a:r>
              <a:rPr lang="en-US" altLang="ar-JO" sz="1500" dirty="0"/>
              <a:t>Encourage curiosity.</a:t>
            </a:r>
          </a:p>
          <a:p>
            <a:pPr eaLnBrk="1" hangingPunct="1">
              <a:lnSpc>
                <a:spcPct val="100000"/>
              </a:lnSpc>
              <a:spcBef>
                <a:spcPct val="30000"/>
              </a:spcBef>
              <a:buFont typeface="Wingdings" pitchFamily="2" charset="2"/>
              <a:buChar char="§"/>
            </a:pPr>
            <a:r>
              <a:rPr lang="en-US" altLang="ar-JO" sz="1500" dirty="0"/>
              <a:t>Design a workspace that encourages creativity.</a:t>
            </a:r>
          </a:p>
          <a:p>
            <a:pPr eaLnBrk="1" hangingPunct="1">
              <a:lnSpc>
                <a:spcPct val="100000"/>
              </a:lnSpc>
              <a:spcBef>
                <a:spcPct val="30000"/>
              </a:spcBef>
              <a:buFont typeface="Wingdings" pitchFamily="2" charset="2"/>
              <a:buChar char="§"/>
            </a:pPr>
            <a:r>
              <a:rPr lang="en-US" altLang="ar-JO" sz="1500" dirty="0"/>
              <a:t>View problems as opportunities.</a:t>
            </a:r>
          </a:p>
          <a:p>
            <a:pPr eaLnBrk="1" hangingPunct="1">
              <a:lnSpc>
                <a:spcPct val="100000"/>
              </a:lnSpc>
              <a:spcBef>
                <a:spcPct val="30000"/>
              </a:spcBef>
              <a:buFont typeface="Wingdings" pitchFamily="2" charset="2"/>
              <a:buChar char="§"/>
            </a:pPr>
            <a:r>
              <a:rPr lang="en-US" altLang="ar-JO" sz="1500" dirty="0"/>
              <a:t>Provide creativity training.</a:t>
            </a:r>
          </a:p>
          <a:p>
            <a:pPr eaLnBrk="1" hangingPunct="1">
              <a:lnSpc>
                <a:spcPct val="100000"/>
              </a:lnSpc>
              <a:spcBef>
                <a:spcPct val="30000"/>
              </a:spcBef>
              <a:buFont typeface="Wingdings" pitchFamily="2" charset="2"/>
              <a:buChar char="§"/>
            </a:pPr>
            <a:r>
              <a:rPr lang="en-US" altLang="ar-JO" sz="1500" dirty="0"/>
              <a:t>Provide support.</a:t>
            </a:r>
          </a:p>
          <a:p>
            <a:pPr eaLnBrk="1" hangingPunct="1">
              <a:lnSpc>
                <a:spcPct val="100000"/>
              </a:lnSpc>
              <a:spcBef>
                <a:spcPct val="30000"/>
              </a:spcBef>
              <a:buFont typeface="Wingdings" pitchFamily="2" charset="2"/>
              <a:buChar char="§"/>
            </a:pPr>
            <a:r>
              <a:rPr lang="en-US" altLang="ar-JO" sz="1500" dirty="0"/>
              <a:t>Develop a procedure for capturing ideas. </a:t>
            </a:r>
          </a:p>
          <a:p>
            <a:pPr algn="r" rtl="1">
              <a:lnSpc>
                <a:spcPct val="100000"/>
              </a:lnSpc>
              <a:spcBef>
                <a:spcPct val="30000"/>
              </a:spcBef>
              <a:buFont typeface="Wingdings" pitchFamily="2" charset="2"/>
              <a:buChar char="§"/>
            </a:pPr>
            <a:r>
              <a:rPr lang="ar-EG" altLang="ar-JO" sz="1500" dirty="0"/>
              <a:t>ادمج المرح في بيئة العمل.</a:t>
            </a:r>
          </a:p>
          <a:p>
            <a:pPr algn="r" rtl="1">
              <a:lnSpc>
                <a:spcPct val="100000"/>
              </a:lnSpc>
              <a:spcBef>
                <a:spcPct val="30000"/>
              </a:spcBef>
              <a:buFont typeface="Wingdings" pitchFamily="2" charset="2"/>
              <a:buChar char="§"/>
            </a:pPr>
            <a:r>
              <a:rPr lang="ar-EG" altLang="ar-JO" sz="1500" dirty="0"/>
              <a:t>شجّع حب الاستطلاع والسّؤال.</a:t>
            </a:r>
          </a:p>
          <a:p>
            <a:pPr algn="r" rtl="1">
              <a:lnSpc>
                <a:spcPct val="100000"/>
              </a:lnSpc>
              <a:spcBef>
                <a:spcPct val="30000"/>
              </a:spcBef>
              <a:buFont typeface="Wingdings" pitchFamily="2" charset="2"/>
              <a:buChar char="§"/>
            </a:pPr>
            <a:r>
              <a:rPr lang="ar-EG" altLang="ar-JO" sz="1500" dirty="0"/>
              <a:t>صمم مساحة عمل تشجع على الإبداع.</a:t>
            </a:r>
          </a:p>
          <a:p>
            <a:pPr algn="r" rtl="1">
              <a:lnSpc>
                <a:spcPct val="100000"/>
              </a:lnSpc>
              <a:spcBef>
                <a:spcPct val="30000"/>
              </a:spcBef>
              <a:buFont typeface="Wingdings" pitchFamily="2" charset="2"/>
              <a:buChar char="§"/>
            </a:pPr>
            <a:r>
              <a:rPr lang="ar-EG" altLang="ar-JO" sz="1500" dirty="0"/>
              <a:t>انظر إلى المشكلات بوصفها فرصًا.</a:t>
            </a:r>
          </a:p>
          <a:p>
            <a:pPr algn="r" rtl="1">
              <a:lnSpc>
                <a:spcPct val="100000"/>
              </a:lnSpc>
              <a:spcBef>
                <a:spcPct val="30000"/>
              </a:spcBef>
              <a:buFont typeface="Wingdings" pitchFamily="2" charset="2"/>
              <a:buChar char="§"/>
            </a:pPr>
            <a:r>
              <a:rPr lang="ar-EG" altLang="ar-JO" sz="1500" dirty="0"/>
              <a:t>وفّر التدريب على الإبداع.</a:t>
            </a:r>
          </a:p>
          <a:p>
            <a:pPr algn="r" rtl="1">
              <a:lnSpc>
                <a:spcPct val="100000"/>
              </a:lnSpc>
              <a:spcBef>
                <a:spcPct val="30000"/>
              </a:spcBef>
              <a:buFont typeface="Wingdings" pitchFamily="2" charset="2"/>
              <a:buChar char="§"/>
            </a:pPr>
            <a:r>
              <a:rPr lang="ar-EG" altLang="ar-JO" sz="1500" dirty="0"/>
              <a:t>قدّم الدعم.</a:t>
            </a:r>
          </a:p>
          <a:p>
            <a:pPr algn="r" rtl="1">
              <a:lnSpc>
                <a:spcPct val="100000"/>
              </a:lnSpc>
              <a:spcBef>
                <a:spcPct val="30000"/>
              </a:spcBef>
              <a:buFont typeface="Wingdings" pitchFamily="2" charset="2"/>
              <a:buChar char="§"/>
            </a:pPr>
            <a:r>
              <a:rPr lang="ar-EG" altLang="ar-JO" sz="1500" dirty="0"/>
              <a:t>ضع إجراءً واضحًا لتوثيق الأفكار. </a:t>
            </a:r>
          </a:p>
        </p:txBody>
      </p:sp>
      <p:pic>
        <p:nvPicPr>
          <p:cNvPr id="10" name="Picture 2" descr="The Creative Process in Organizations | Evergreen Leadership">
            <a:extLst>
              <a:ext uri="{FF2B5EF4-FFF2-40B4-BE49-F238E27FC236}">
                <a16:creationId xmlns:a16="http://schemas.microsoft.com/office/drawing/2014/main" id="{50AAF602-ECBE-9A6E-40B0-1072B1C866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0" y="2006600"/>
            <a:ext cx="4191000" cy="3708400"/>
          </a:xfrm>
          <a:prstGeom prst="rect">
            <a:avLst/>
          </a:prstGeom>
          <a:noFill/>
          <a:extLst>
            <a:ext uri="{909E8E84-426E-40DD-AFC4-6F175D3DCCD1}">
              <a14:hiddenFill xmlns:a14="http://schemas.microsoft.com/office/drawing/2010/main">
                <a:solidFill>
                  <a:srgbClr val="FFFFFF"/>
                </a:solidFill>
              </a14:hiddenFill>
            </a:ext>
          </a:extLst>
        </p:spPr>
      </p:pic>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Enhancing Organizational Creativity </a:t>
            </a:r>
            <a:r>
              <a:rPr lang="ar-JO" b="1" dirty="0">
                <a:solidFill>
                  <a:srgbClr val="203E5F"/>
                </a:solidFill>
                <a:latin typeface="Alexandria"/>
                <a:cs typeface="Alexandria"/>
              </a:rPr>
              <a:t>     </a:t>
            </a:r>
            <a:r>
              <a:rPr lang="en-US" b="1" dirty="0">
                <a:solidFill>
                  <a:srgbClr val="203E5F"/>
                </a:solidFill>
                <a:latin typeface="Alexandria"/>
                <a:cs typeface="Alexandria"/>
              </a:rPr>
              <a:t>|   تعزيز الإبداع التنظيمي </a:t>
            </a: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788A5DC1-BB7A-4796-B4C5-547CCE7501F8}"/>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21</a:t>
            </a:r>
          </a:p>
        </p:txBody>
      </p:sp>
    </p:spTree>
    <p:extLst>
      <p:ext uri="{BB962C8B-B14F-4D97-AF65-F5344CB8AC3E}">
        <p14:creationId xmlns:p14="http://schemas.microsoft.com/office/powerpoint/2010/main" val="70456995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a:extLst>
              <a:ext uri="{FF2B5EF4-FFF2-40B4-BE49-F238E27FC236}">
                <a16:creationId xmlns:a16="http://schemas.microsoft.com/office/drawing/2014/main" id="{BA59DD97-818C-E80C-5EAC-E467AF75D396}"/>
              </a:ext>
            </a:extLst>
          </p:cNvPr>
          <p:cNvSpPr txBox="1">
            <a:spLocks noChangeArrowheads="1"/>
          </p:cNvSpPr>
          <p:nvPr/>
        </p:nvSpPr>
        <p:spPr>
          <a:xfrm>
            <a:off x="1016000" y="2006600"/>
            <a:ext cx="4953000" cy="3708400"/>
          </a:xfrm>
          <a:prstGeom prst="rect">
            <a:avLst/>
          </a:prstGeom>
          <a:noFill/>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457200" indent="-347663">
              <a:spcBef>
                <a:spcPts val="1200"/>
              </a:spcBef>
              <a:buFont typeface="Wingdings" pitchFamily="2" charset="2"/>
              <a:buChar char="§"/>
            </a:pPr>
            <a:r>
              <a:rPr lang="en-US" altLang="ar-JO" sz="1600" dirty="0"/>
              <a:t>Talk and interact with customers.</a:t>
            </a:r>
          </a:p>
          <a:p>
            <a:pPr marL="457200" indent="-347663">
              <a:spcBef>
                <a:spcPts val="1200"/>
              </a:spcBef>
              <a:buFont typeface="Wingdings" pitchFamily="2" charset="2"/>
              <a:buChar char="§"/>
            </a:pPr>
            <a:r>
              <a:rPr lang="en-US" altLang="ar-JO" sz="1600" dirty="0"/>
              <a:t>Reward creativity.</a:t>
            </a:r>
          </a:p>
          <a:p>
            <a:pPr marL="457200" indent="-347663">
              <a:spcBef>
                <a:spcPts val="1200"/>
              </a:spcBef>
              <a:buFont typeface="Wingdings" pitchFamily="2" charset="2"/>
              <a:buChar char="§"/>
            </a:pPr>
            <a:r>
              <a:rPr lang="en-US" altLang="ar-JO" sz="1600" dirty="0"/>
              <a:t>Model creative behavior. </a:t>
            </a:r>
          </a:p>
          <a:p>
            <a:pPr marL="457200" indent="-347663">
              <a:spcBef>
                <a:spcPts val="1200"/>
              </a:spcBef>
              <a:buFont typeface="Wingdings" pitchFamily="2" charset="2"/>
              <a:buChar char="§"/>
            </a:pPr>
            <a:r>
              <a:rPr lang="en-US" altLang="ar-JO" sz="1600" dirty="0"/>
              <a:t>Monitor emerging trends and identify ways your company can capitalize on them.</a:t>
            </a:r>
          </a:p>
          <a:p>
            <a:pPr marL="457200" indent="-347663">
              <a:spcBef>
                <a:spcPts val="1200"/>
              </a:spcBef>
              <a:buFont typeface="Wingdings" pitchFamily="2" charset="2"/>
              <a:buChar char="§"/>
            </a:pPr>
            <a:r>
              <a:rPr lang="en-US" altLang="ar-JO" sz="1600" dirty="0"/>
              <a:t>Look for uses for your product or service in other markets.</a:t>
            </a:r>
          </a:p>
          <a:p>
            <a:pPr marL="457200" indent="-347663">
              <a:spcBef>
                <a:spcPts val="1200"/>
              </a:spcBef>
              <a:buFont typeface="Wingdings" pitchFamily="2" charset="2"/>
              <a:buChar char="§"/>
            </a:pPr>
            <a:r>
              <a:rPr lang="en-US" altLang="ar-JO" sz="1600" dirty="0"/>
              <a:t>Don’t forget about business model innovation.</a:t>
            </a:r>
          </a:p>
        </p:txBody>
      </p:sp>
      <p:sp>
        <p:nvSpPr>
          <p:cNvPr id="11" name="Rectangle 3">
            <a:extLst>
              <a:ext uri="{FF2B5EF4-FFF2-40B4-BE49-F238E27FC236}">
                <a16:creationId xmlns:a16="http://schemas.microsoft.com/office/drawing/2014/main" id="{5C80DC74-C17B-BD59-51A9-115D7199DA75}"/>
              </a:ext>
            </a:extLst>
          </p:cNvPr>
          <p:cNvSpPr txBox="1">
            <a:spLocks noChangeArrowheads="1"/>
          </p:cNvSpPr>
          <p:nvPr/>
        </p:nvSpPr>
        <p:spPr>
          <a:xfrm>
            <a:off x="6223000" y="2006600"/>
            <a:ext cx="4953000" cy="3708400"/>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457200" indent="-347663" algn="r" rtl="1">
              <a:spcBef>
                <a:spcPts val="1200"/>
              </a:spcBef>
              <a:buFont typeface="Wingdings" pitchFamily="2" charset="2"/>
              <a:buChar char="§"/>
            </a:pPr>
            <a:r>
              <a:rPr lang="ar-EG" altLang="ar-JO" sz="1600" dirty="0"/>
              <a:t>تحدّث وتفاعل مع العملاء.</a:t>
            </a:r>
          </a:p>
          <a:p>
            <a:pPr marL="457200" indent="-347663" algn="r" rtl="1">
              <a:spcBef>
                <a:spcPts val="1200"/>
              </a:spcBef>
              <a:buFont typeface="Wingdings" pitchFamily="2" charset="2"/>
              <a:buChar char="§"/>
            </a:pPr>
            <a:r>
              <a:rPr lang="ar-EG" altLang="ar-JO" sz="1600" dirty="0"/>
              <a:t>كافئ الإبداع.</a:t>
            </a:r>
          </a:p>
          <a:p>
            <a:pPr marL="457200" indent="-347663" algn="r" rtl="1">
              <a:spcBef>
                <a:spcPts val="1200"/>
              </a:spcBef>
              <a:buFont typeface="Wingdings" pitchFamily="2" charset="2"/>
              <a:buChar char="§"/>
            </a:pPr>
            <a:r>
              <a:rPr lang="ar-EG" altLang="ar-JO" sz="1600" dirty="0"/>
              <a:t>كن قدوة في السلوك الإبداعي. </a:t>
            </a:r>
          </a:p>
          <a:p>
            <a:pPr marL="457200" indent="-347663" algn="r" rtl="1">
              <a:spcBef>
                <a:spcPts val="1200"/>
              </a:spcBef>
              <a:buFont typeface="Wingdings" pitchFamily="2" charset="2"/>
              <a:buChar char="§"/>
            </a:pPr>
            <a:r>
              <a:rPr lang="ar-EG" altLang="ar-JO" sz="1600" dirty="0"/>
              <a:t>راقب الاتجاهات الجديدة في السوق، وحدّد كيف تستفيد شركتك منها.</a:t>
            </a:r>
          </a:p>
          <a:p>
            <a:pPr marL="457200" indent="-347663" algn="r" rtl="1">
              <a:spcBef>
                <a:spcPts val="1200"/>
              </a:spcBef>
              <a:buFont typeface="Wingdings" pitchFamily="2" charset="2"/>
              <a:buChar char="§"/>
            </a:pPr>
            <a:r>
              <a:rPr lang="ar-EG" altLang="ar-JO" sz="1600" dirty="0"/>
              <a:t>ابحث عن استخدامات لمنتجك أو خدمتك في الأسواق الأخرى.</a:t>
            </a:r>
          </a:p>
          <a:p>
            <a:pPr marL="457200" indent="-347663" algn="r" rtl="1">
              <a:spcBef>
                <a:spcPts val="1200"/>
              </a:spcBef>
              <a:buFont typeface="Wingdings" pitchFamily="2" charset="2"/>
              <a:buChar char="§"/>
            </a:pPr>
            <a:r>
              <a:rPr lang="ar-EG" altLang="ar-JO" sz="1600" dirty="0"/>
              <a:t>لا تنس الابتكار في نموذج الأعمال.</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Enhancing Organizational Creativity </a:t>
            </a:r>
            <a:r>
              <a:rPr lang="ar-JO" b="1" dirty="0">
                <a:solidFill>
                  <a:srgbClr val="203E5F"/>
                </a:solidFill>
                <a:latin typeface="Alexandria"/>
                <a:cs typeface="Alexandria"/>
              </a:rPr>
              <a:t>   </a:t>
            </a:r>
            <a:r>
              <a:rPr lang="en-US" b="1" dirty="0">
                <a:solidFill>
                  <a:srgbClr val="203E5F"/>
                </a:solidFill>
                <a:latin typeface="Alexandria"/>
                <a:cs typeface="Alexandria"/>
              </a:rPr>
              <a:t>|   تعزيز الإبداع التنظيمي</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66BFB7F5-4A2C-41BA-85F6-3F03483CEAE7}"/>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22</a:t>
            </a:r>
          </a:p>
        </p:txBody>
      </p:sp>
    </p:spTree>
    <p:extLst>
      <p:ext uri="{BB962C8B-B14F-4D97-AF65-F5344CB8AC3E}">
        <p14:creationId xmlns:p14="http://schemas.microsoft.com/office/powerpoint/2010/main" val="89535961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a:extLst>
              <a:ext uri="{FF2B5EF4-FFF2-40B4-BE49-F238E27FC236}">
                <a16:creationId xmlns:a16="http://schemas.microsoft.com/office/drawing/2014/main" id="{FDC48D26-8173-FF38-153A-1A6A67976B38}"/>
              </a:ext>
            </a:extLst>
          </p:cNvPr>
          <p:cNvSpPr txBox="1">
            <a:spLocks noChangeArrowheads="1"/>
          </p:cNvSpPr>
          <p:nvPr/>
        </p:nvSpPr>
        <p:spPr>
          <a:xfrm>
            <a:off x="6223000" y="2006600"/>
            <a:ext cx="49530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lgn="r" rtl="1">
              <a:lnSpc>
                <a:spcPct val="100000"/>
              </a:lnSpc>
              <a:spcBef>
                <a:spcPct val="30000"/>
              </a:spcBef>
              <a:buFont typeface="Wingdings" pitchFamily="2" charset="2"/>
              <a:buChar char="§"/>
            </a:pPr>
            <a:r>
              <a:rPr lang="ar-EG" altLang="ar-JO" sz="1600" dirty="0">
                <a:solidFill>
                  <a:srgbClr val="000000"/>
                </a:solidFill>
              </a:rPr>
              <a:t>اسمح لنفسك أن تكون مبدعًا.</a:t>
            </a:r>
          </a:p>
          <a:p>
            <a:pPr algn="r" rtl="1">
              <a:lnSpc>
                <a:spcPct val="100000"/>
              </a:lnSpc>
              <a:spcBef>
                <a:spcPct val="30000"/>
              </a:spcBef>
              <a:buFont typeface="Wingdings" pitchFamily="2" charset="2"/>
              <a:buChar char="§"/>
            </a:pPr>
            <a:r>
              <a:rPr lang="ar-EG" altLang="ar-JO" sz="1600" dirty="0">
                <a:solidFill>
                  <a:srgbClr val="000000"/>
                </a:solidFill>
              </a:rPr>
              <a:t>أغذِّ عقلك بمعلومات جديدة كل يوم.</a:t>
            </a:r>
          </a:p>
          <a:p>
            <a:pPr algn="r" rtl="1">
              <a:lnSpc>
                <a:spcPct val="100000"/>
              </a:lnSpc>
              <a:spcBef>
                <a:spcPct val="30000"/>
              </a:spcBef>
              <a:buFont typeface="Wingdings" pitchFamily="2" charset="2"/>
              <a:buChar char="§"/>
            </a:pPr>
            <a:r>
              <a:rPr lang="ar-EG" altLang="ar-JO" sz="1600" dirty="0">
                <a:solidFill>
                  <a:srgbClr val="000000"/>
                </a:solidFill>
              </a:rPr>
              <a:t>مارس هواية جديدة.</a:t>
            </a:r>
          </a:p>
          <a:p>
            <a:pPr algn="r" rtl="1">
              <a:lnSpc>
                <a:spcPct val="100000"/>
              </a:lnSpc>
              <a:spcBef>
                <a:spcPct val="30000"/>
              </a:spcBef>
              <a:buFont typeface="Wingdings" pitchFamily="2" charset="2"/>
              <a:buChar char="§"/>
            </a:pPr>
            <a:r>
              <a:rPr lang="ar-EG" altLang="ar-JO" sz="1600" dirty="0">
                <a:solidFill>
                  <a:srgbClr val="000000"/>
                </a:solidFill>
              </a:rPr>
              <a:t>سافر ولاحِظ ما حولك.</a:t>
            </a:r>
          </a:p>
          <a:p>
            <a:pPr algn="r" rtl="1">
              <a:lnSpc>
                <a:spcPct val="100000"/>
              </a:lnSpc>
              <a:spcBef>
                <a:spcPct val="30000"/>
              </a:spcBef>
              <a:buFont typeface="Wingdings" pitchFamily="2" charset="2"/>
              <a:buChar char="§"/>
            </a:pPr>
            <a:r>
              <a:rPr lang="ar-EG" altLang="ar-JO" sz="1600" dirty="0">
                <a:solidFill>
                  <a:srgbClr val="000000"/>
                </a:solidFill>
              </a:rPr>
              <a:t>راقب منتجات الشركات الأخرى وخدماتها، وبخاصة العاملة في أسواق بعيدة عن مجالك.</a:t>
            </a:r>
          </a:p>
          <a:p>
            <a:pPr algn="r" rtl="1">
              <a:lnSpc>
                <a:spcPct val="100000"/>
              </a:lnSpc>
              <a:spcBef>
                <a:spcPct val="30000"/>
              </a:spcBef>
              <a:buFont typeface="Wingdings" pitchFamily="2" charset="2"/>
              <a:buChar char="§"/>
            </a:pPr>
            <a:r>
              <a:rPr lang="ar-EG" altLang="ar-JO" sz="1600" dirty="0">
                <a:solidFill>
                  <a:srgbClr val="000000"/>
                </a:solidFill>
              </a:rPr>
              <a:t>أدرِك القوة الإبداعية الكامنة في الأخطاء.</a:t>
            </a:r>
          </a:p>
          <a:p>
            <a:pPr algn="r" rtl="1">
              <a:lnSpc>
                <a:spcPct val="100000"/>
              </a:lnSpc>
              <a:spcBef>
                <a:spcPct val="30000"/>
              </a:spcBef>
              <a:buFont typeface="Wingdings" pitchFamily="2" charset="2"/>
              <a:buChar char="§"/>
            </a:pPr>
            <a:r>
              <a:rPr lang="ar-EG" altLang="ar-JO" sz="1600" dirty="0">
                <a:solidFill>
                  <a:srgbClr val="000000"/>
                </a:solidFill>
              </a:rPr>
              <a:t>لاحِظ ما هو ناقص وغير متوفر.</a:t>
            </a:r>
          </a:p>
          <a:p>
            <a:pPr algn="r" rtl="1">
              <a:lnSpc>
                <a:spcPct val="100000"/>
              </a:lnSpc>
              <a:spcBef>
                <a:spcPct val="30000"/>
              </a:spcBef>
              <a:buFont typeface="Wingdings" pitchFamily="2" charset="2"/>
              <a:buChar char="§"/>
            </a:pPr>
            <a:r>
              <a:rPr lang="ar-EG" altLang="ar-JO" sz="1600" dirty="0">
                <a:solidFill>
                  <a:srgbClr val="000000"/>
                </a:solidFill>
              </a:rPr>
              <a:t>ابحث عن طرق لتحويل المهملات إلى قيمة.</a:t>
            </a:r>
          </a:p>
          <a:p>
            <a:pPr algn="r" rtl="1">
              <a:lnSpc>
                <a:spcPct val="100000"/>
              </a:lnSpc>
              <a:spcBef>
                <a:spcPct val="30000"/>
              </a:spcBef>
              <a:buFont typeface="Wingdings" pitchFamily="2" charset="2"/>
              <a:buChar char="§"/>
            </a:pPr>
            <a:r>
              <a:rPr lang="ar-EG" altLang="ar-JO" sz="1600" dirty="0">
                <a:solidFill>
                  <a:srgbClr val="000000"/>
                </a:solidFill>
              </a:rPr>
              <a:t>احتفظ بدفتر ملاحظات قريبًا منك لتسجيل خواطرك وأفكارك.</a:t>
            </a:r>
          </a:p>
          <a:p>
            <a:pPr algn="r" rtl="1">
              <a:lnSpc>
                <a:spcPct val="100000"/>
              </a:lnSpc>
              <a:spcBef>
                <a:spcPct val="30000"/>
              </a:spcBef>
              <a:buFont typeface="Wingdings" pitchFamily="2" charset="2"/>
              <a:buChar char="§"/>
            </a:pPr>
            <a:r>
              <a:rPr lang="ar-EG" altLang="ar-JO" sz="1600" dirty="0">
                <a:solidFill>
                  <a:srgbClr val="000000"/>
                </a:solidFill>
              </a:rPr>
              <a:t>استمع إلى العملاء.</a:t>
            </a:r>
          </a:p>
        </p:txBody>
      </p:sp>
      <p:sp>
        <p:nvSpPr>
          <p:cNvPr id="10" name="Rectangle 4">
            <a:extLst>
              <a:ext uri="{FF2B5EF4-FFF2-40B4-BE49-F238E27FC236}">
                <a16:creationId xmlns:a16="http://schemas.microsoft.com/office/drawing/2014/main" id="{76196E22-EB5C-9837-21D4-E1BC3C0575BE}"/>
              </a:ext>
            </a:extLst>
          </p:cNvPr>
          <p:cNvSpPr txBox="1">
            <a:spLocks noChangeArrowheads="1"/>
          </p:cNvSpPr>
          <p:nvPr/>
        </p:nvSpPr>
        <p:spPr>
          <a:xfrm>
            <a:off x="1016000" y="2006600"/>
            <a:ext cx="49530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spcBef>
                <a:spcPct val="30000"/>
              </a:spcBef>
              <a:buFont typeface="Wingdings" pitchFamily="2" charset="2"/>
              <a:buChar char="§"/>
            </a:pPr>
            <a:r>
              <a:rPr lang="en-US" altLang="ar-JO" sz="1600" dirty="0">
                <a:solidFill>
                  <a:srgbClr val="000000"/>
                </a:solidFill>
              </a:rPr>
              <a:t>Allow yourself to be creative.</a:t>
            </a:r>
          </a:p>
          <a:p>
            <a:pPr>
              <a:spcBef>
                <a:spcPct val="30000"/>
              </a:spcBef>
              <a:buFont typeface="Wingdings" pitchFamily="2" charset="2"/>
              <a:buChar char="§"/>
            </a:pPr>
            <a:r>
              <a:rPr lang="en-US" altLang="ar-JO" sz="1600" dirty="0">
                <a:solidFill>
                  <a:srgbClr val="000000"/>
                </a:solidFill>
              </a:rPr>
              <a:t>Give your mind fresh input every day.</a:t>
            </a:r>
          </a:p>
          <a:p>
            <a:pPr>
              <a:spcBef>
                <a:spcPct val="30000"/>
              </a:spcBef>
              <a:buFont typeface="Wingdings" pitchFamily="2" charset="2"/>
              <a:buChar char="§"/>
            </a:pPr>
            <a:r>
              <a:rPr lang="en-US" altLang="ar-JO" sz="1600" dirty="0">
                <a:solidFill>
                  <a:srgbClr val="000000"/>
                </a:solidFill>
              </a:rPr>
              <a:t>Take up a hobby.</a:t>
            </a:r>
          </a:p>
          <a:p>
            <a:pPr>
              <a:spcBef>
                <a:spcPct val="30000"/>
              </a:spcBef>
              <a:buFont typeface="Wingdings" pitchFamily="2" charset="2"/>
              <a:buChar char="§"/>
            </a:pPr>
            <a:r>
              <a:rPr lang="en-US" altLang="ar-JO" sz="1600" dirty="0">
                <a:solidFill>
                  <a:srgbClr val="000000"/>
                </a:solidFill>
              </a:rPr>
              <a:t>Travel and observe.</a:t>
            </a:r>
          </a:p>
          <a:p>
            <a:pPr>
              <a:spcBef>
                <a:spcPct val="30000"/>
              </a:spcBef>
              <a:buFont typeface="Wingdings" pitchFamily="2" charset="2"/>
              <a:buChar char="§"/>
            </a:pPr>
            <a:r>
              <a:rPr lang="en-US" altLang="ar-JO" sz="1600" dirty="0">
                <a:solidFill>
                  <a:srgbClr val="000000"/>
                </a:solidFill>
              </a:rPr>
              <a:t>Observe the products and services of other companies, especially those in completely different markets.</a:t>
            </a:r>
          </a:p>
          <a:p>
            <a:pPr>
              <a:spcBef>
                <a:spcPct val="30000"/>
              </a:spcBef>
              <a:buFont typeface="Wingdings" pitchFamily="2" charset="2"/>
              <a:buChar char="§"/>
            </a:pPr>
            <a:r>
              <a:rPr lang="en-US" altLang="ar-JO" sz="1600" dirty="0"/>
              <a:t>Recognize the creative power of mistakes.</a:t>
            </a:r>
          </a:p>
          <a:p>
            <a:pPr>
              <a:spcBef>
                <a:spcPct val="30000"/>
              </a:spcBef>
              <a:buFont typeface="Wingdings" pitchFamily="2" charset="2"/>
              <a:buChar char="§"/>
            </a:pPr>
            <a:r>
              <a:rPr lang="en-US" altLang="ar-JO" sz="1600" dirty="0"/>
              <a:t>Notice what is missing.</a:t>
            </a:r>
          </a:p>
          <a:p>
            <a:pPr>
              <a:spcBef>
                <a:spcPct val="30000"/>
              </a:spcBef>
              <a:buFont typeface="Wingdings" pitchFamily="2" charset="2"/>
              <a:buChar char="§"/>
            </a:pPr>
            <a:r>
              <a:rPr lang="en-US" altLang="ar-JO" sz="1600" dirty="0"/>
              <a:t>Look for ways to turn trash into treasure.</a:t>
            </a:r>
          </a:p>
          <a:p>
            <a:pPr>
              <a:spcBef>
                <a:spcPct val="30000"/>
              </a:spcBef>
              <a:buFont typeface="Wingdings" pitchFamily="2" charset="2"/>
              <a:buChar char="§"/>
            </a:pPr>
            <a:r>
              <a:rPr lang="en-US" altLang="ar-JO" sz="1600" dirty="0"/>
              <a:t>Keep a journal handy to record your     thoughts and ideas.</a:t>
            </a:r>
          </a:p>
          <a:p>
            <a:pPr>
              <a:spcBef>
                <a:spcPct val="30000"/>
              </a:spcBef>
              <a:buFont typeface="Wingdings" pitchFamily="2" charset="2"/>
              <a:buChar char="§"/>
            </a:pPr>
            <a:r>
              <a:rPr lang="en-US" altLang="ar-JO" sz="1600" dirty="0"/>
              <a:t>Listen to customers.</a:t>
            </a:r>
            <a:endParaRPr lang="en-US" altLang="ar-JO" sz="1600" dirty="0">
              <a:solidFill>
                <a:srgbClr val="FFFFFF"/>
              </a:solidFill>
            </a:endParaRP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Enhancing Individual Creativity   |   </a:t>
            </a:r>
            <a:r>
              <a:rPr lang="ar-SA" b="1" dirty="0">
                <a:solidFill>
                  <a:srgbClr val="203E5F"/>
                </a:solidFill>
                <a:latin typeface="Alexandria"/>
                <a:cs typeface="Alexandria"/>
              </a:rPr>
              <a:t>تعزيز الإبداع الفردي</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C19C3A13-5205-4C7F-BAB3-690342F013E2}"/>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23</a:t>
            </a:r>
          </a:p>
        </p:txBody>
      </p:sp>
    </p:spTree>
    <p:extLst>
      <p:ext uri="{BB962C8B-B14F-4D97-AF65-F5344CB8AC3E}">
        <p14:creationId xmlns:p14="http://schemas.microsoft.com/office/powerpoint/2010/main" val="295964911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Fun is Powerful - Transform Your Creative Ideas Into Innovation and Profit  | SCORE">
            <a:extLst>
              <a:ext uri="{FF2B5EF4-FFF2-40B4-BE49-F238E27FC236}">
                <a16:creationId xmlns:a16="http://schemas.microsoft.com/office/drawing/2014/main" id="{8EC99C74-8F09-589C-953D-C85FCCC8B0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9345"/>
          <a:stretch>
            <a:fillRect/>
          </a:stretch>
        </p:blipFill>
        <p:spPr bwMode="auto">
          <a:xfrm>
            <a:off x="787400" y="2159000"/>
            <a:ext cx="3134360" cy="34036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4">
            <a:extLst>
              <a:ext uri="{FF2B5EF4-FFF2-40B4-BE49-F238E27FC236}">
                <a16:creationId xmlns:a16="http://schemas.microsoft.com/office/drawing/2014/main" id="{86FC0ABC-835E-DD10-E47B-C57F339871FE}"/>
              </a:ext>
            </a:extLst>
          </p:cNvPr>
          <p:cNvSpPr>
            <a:spLocks noChangeArrowheads="1"/>
          </p:cNvSpPr>
          <p:nvPr/>
        </p:nvSpPr>
        <p:spPr>
          <a:xfrm>
            <a:off x="7573818" y="2006600"/>
            <a:ext cx="3729182" cy="3708400"/>
          </a:xfrm>
          <a:prstGeom prst="rect">
            <a:avLst/>
          </a:prstGeom>
        </p:spPr>
        <p:txBody>
          <a:bodyPr vert="horz" wrap="square" lIns="91440" tIns="45720" rIns="91440" bIns="45720" rtlCol="0" anchor="ctr" anchorCtr="0">
            <a:noAutofit/>
          </a:bodyPr>
          <a:lstStyle/>
          <a:p>
            <a:pPr marL="114300" indent="-342900" algn="r" rtl="1">
              <a:spcBef>
                <a:spcPct val="30000"/>
              </a:spcBef>
              <a:buFont typeface="Wingdings" pitchFamily="2" charset="2"/>
              <a:buChar char="§"/>
            </a:pPr>
            <a:r>
              <a:rPr lang="ar-EG" altLang="ar-JO" sz="1600" dirty="0">
                <a:latin typeface="Alexandria"/>
                <a:cs typeface="Alexandria"/>
              </a:rPr>
              <a:t>شاهد فيلمًا.</a:t>
            </a:r>
          </a:p>
          <a:p>
            <a:pPr marL="114300" indent="-342900" algn="r" rtl="1">
              <a:spcBef>
                <a:spcPct val="30000"/>
              </a:spcBef>
              <a:buFont typeface="Wingdings" pitchFamily="2" charset="2"/>
              <a:buChar char="§"/>
            </a:pPr>
            <a:r>
              <a:rPr lang="ar-EG" altLang="ar-JO" sz="1600" dirty="0">
                <a:latin typeface="Alexandria"/>
                <a:cs typeface="Alexandria"/>
              </a:rPr>
              <a:t>تحدث إلى طفل.</a:t>
            </a:r>
          </a:p>
          <a:p>
            <a:pPr marL="114300" indent="-342900" algn="r" rtl="1">
              <a:spcBef>
                <a:spcPct val="30000"/>
              </a:spcBef>
              <a:buFont typeface="Wingdings" pitchFamily="2" charset="2"/>
              <a:buChar char="§"/>
            </a:pPr>
            <a:r>
              <a:rPr lang="ar-EG" altLang="ar-JO" sz="1600" dirty="0">
                <a:latin typeface="Alexandria"/>
                <a:cs typeface="Alexandria"/>
              </a:rPr>
              <a:t>افعل شيئًا عاديًا بطريقة غير عادية.</a:t>
            </a:r>
          </a:p>
          <a:p>
            <a:pPr marL="114300" indent="-342900" algn="r" rtl="1">
              <a:spcBef>
                <a:spcPct val="30000"/>
              </a:spcBef>
              <a:buFont typeface="Wingdings" pitchFamily="2" charset="2"/>
              <a:buChar char="§"/>
            </a:pPr>
            <a:r>
              <a:rPr lang="ar-EG" altLang="ar-JO" sz="1600" dirty="0">
                <a:latin typeface="Alexandria"/>
                <a:cs typeface="Alexandria"/>
              </a:rPr>
              <a:t>احتفظ بصندوق ألعاب في مكتبك.</a:t>
            </a:r>
          </a:p>
          <a:p>
            <a:pPr marL="114300" indent="-342900" algn="r" rtl="1">
              <a:spcBef>
                <a:spcPct val="30000"/>
              </a:spcBef>
              <a:buFont typeface="Wingdings" pitchFamily="2" charset="2"/>
              <a:buChar char="§"/>
            </a:pPr>
            <a:r>
              <a:rPr lang="ar-EG" altLang="ar-JO" sz="1600" dirty="0">
                <a:latin typeface="Alexandria"/>
                <a:cs typeface="Alexandria"/>
              </a:rPr>
              <a:t>لاحِظ ما يزعجك في حياتك اليومية. </a:t>
            </a:r>
          </a:p>
          <a:p>
            <a:pPr marL="114300" indent="-342900" algn="r" rtl="1">
              <a:spcBef>
                <a:spcPct val="30000"/>
              </a:spcBef>
              <a:buFont typeface="Wingdings" pitchFamily="2" charset="2"/>
              <a:buChar char="§"/>
            </a:pPr>
            <a:r>
              <a:rPr lang="ar-EG" altLang="ar-JO" sz="1600" dirty="0">
                <a:latin typeface="Alexandria"/>
                <a:cs typeface="Alexandria"/>
              </a:rPr>
              <a:t>لا ترمِ الأفكار التي تبدو «سيئة».</a:t>
            </a:r>
          </a:p>
          <a:p>
            <a:pPr marL="114300" indent="-342900" algn="r" rtl="1">
              <a:spcBef>
                <a:spcPct val="30000"/>
              </a:spcBef>
              <a:buFont typeface="Wingdings" pitchFamily="2" charset="2"/>
              <a:buChar char="§"/>
            </a:pPr>
            <a:r>
              <a:rPr lang="ar-EG" altLang="ar-JO" sz="1600" dirty="0">
                <a:latin typeface="Alexandria"/>
                <a:cs typeface="Alexandria"/>
              </a:rPr>
              <a:t>تعاون مع الآخرين.</a:t>
            </a:r>
          </a:p>
          <a:p>
            <a:pPr marL="114300" indent="-342900" algn="r" rtl="1">
              <a:spcBef>
                <a:spcPct val="30000"/>
              </a:spcBef>
              <a:buFont typeface="Wingdings" pitchFamily="2" charset="2"/>
              <a:buChar char="§"/>
            </a:pPr>
            <a:r>
              <a:rPr lang="ar-EG" altLang="ar-JO" sz="1600" dirty="0">
                <a:latin typeface="Alexandria"/>
                <a:cs typeface="Alexandria"/>
              </a:rPr>
              <a:t>اقرأ كتبًا عن تحفيز الإبداع أو التحق بدورة فيه.</a:t>
            </a:r>
          </a:p>
          <a:p>
            <a:pPr marL="114300" indent="-342900" algn="r" rtl="1">
              <a:spcBef>
                <a:spcPct val="30000"/>
              </a:spcBef>
              <a:buFont typeface="Wingdings" pitchFamily="2" charset="2"/>
              <a:buChar char="§"/>
            </a:pPr>
            <a:r>
              <a:rPr lang="ar-EG" altLang="ar-JO" sz="1600" dirty="0">
                <a:latin typeface="Alexandria"/>
                <a:cs typeface="Alexandria"/>
              </a:rPr>
              <a:t>اخربش على الورق بحرية.</a:t>
            </a:r>
          </a:p>
          <a:p>
            <a:pPr marL="114300" indent="-342900" algn="r" rtl="1">
              <a:spcBef>
                <a:spcPct val="30000"/>
              </a:spcBef>
              <a:buFont typeface="Wingdings" pitchFamily="2" charset="2"/>
              <a:buChar char="§"/>
            </a:pPr>
            <a:r>
              <a:rPr lang="ar-EG" altLang="ar-JO" sz="1600" dirty="0">
                <a:latin typeface="Alexandria"/>
                <a:cs typeface="Alexandria"/>
              </a:rPr>
              <a:t>خذ قسطًا من الراحة.</a:t>
            </a:r>
          </a:p>
          <a:p>
            <a:pPr marL="114300" indent="-342900" algn="r" rtl="1">
              <a:spcBef>
                <a:spcPct val="30000"/>
              </a:spcBef>
              <a:buFont typeface="Wingdings" pitchFamily="2" charset="2"/>
              <a:buChar char="§"/>
            </a:pPr>
            <a:r>
              <a:rPr lang="ar-EG" altLang="ar-JO" sz="1600" dirty="0">
                <a:latin typeface="Alexandria"/>
                <a:cs typeface="Alexandria"/>
              </a:rPr>
              <a:t>كن مثابرًا ولا تستسلم.</a:t>
            </a:r>
          </a:p>
        </p:txBody>
      </p:sp>
      <p:sp>
        <p:nvSpPr>
          <p:cNvPr id="11" name="Rectangle 2">
            <a:extLst>
              <a:ext uri="{FF2B5EF4-FFF2-40B4-BE49-F238E27FC236}">
                <a16:creationId xmlns:a16="http://schemas.microsoft.com/office/drawing/2014/main" id="{3FCC952C-E7E9-BF21-FF63-6F8A6A2E0106}"/>
              </a:ext>
            </a:extLst>
          </p:cNvPr>
          <p:cNvSpPr txBox="1">
            <a:spLocks noRot="1" noChangeArrowheads="1"/>
          </p:cNvSpPr>
          <p:nvPr/>
        </p:nvSpPr>
        <p:spPr>
          <a:xfrm>
            <a:off x="3992880" y="2226506"/>
            <a:ext cx="4114800" cy="3268587"/>
          </a:xfrm>
          <a:prstGeom prst="rect">
            <a:avLst/>
          </a:prstGeom>
          <a:noFill/>
        </p:spPr>
        <p:txBody>
          <a:bodyPr wrap="square" rtlCol="0" anchor="ctr" anchorCtr="0">
            <a:spAutoFit/>
          </a:bodyPr>
          <a:lstStyle>
            <a:defPPr>
              <a:defRPr lang="en-US">
                <a:latin typeface="Alexandria"/>
                <a:cs typeface="Alexandria"/>
              </a:defRPr>
            </a:defPPr>
            <a:lvl1pPr>
              <a:defRPr sz="2800" b="1">
                <a:latin typeface="Alexandria" panose="02020603050405020304" pitchFamily="18" charset="0"/>
                <a:cs typeface="Alexandria" panose="02020603050405020304" pitchFamily="18" charset="0"/>
              </a:defRPr>
            </a:lvl1pPr>
          </a:lstStyle>
          <a:p>
            <a:pPr marL="114300" indent="-342900">
              <a:lnSpc>
                <a:spcPct val="90000"/>
              </a:lnSpc>
              <a:spcBef>
                <a:spcPct val="30000"/>
              </a:spcBef>
              <a:buFont typeface="Wingdings" pitchFamily="2" charset="2"/>
              <a:buChar char="§"/>
            </a:pPr>
            <a:r>
              <a:rPr lang="en-US" altLang="ar-JO" sz="1600" b="0" dirty="0">
                <a:latin typeface="Alexandria"/>
              </a:rPr>
              <a:t>Watch a movie.</a:t>
            </a:r>
          </a:p>
          <a:p>
            <a:pPr marL="114300" indent="-342900">
              <a:lnSpc>
                <a:spcPct val="90000"/>
              </a:lnSpc>
              <a:spcBef>
                <a:spcPct val="30000"/>
              </a:spcBef>
              <a:buFont typeface="Wingdings" pitchFamily="2" charset="2"/>
              <a:buChar char="§"/>
            </a:pPr>
            <a:r>
              <a:rPr lang="en-US" altLang="ar-JO" sz="1600" b="0" dirty="0">
                <a:latin typeface="Alexandria"/>
              </a:rPr>
              <a:t>Talk to a child.</a:t>
            </a:r>
          </a:p>
          <a:p>
            <a:pPr marL="114300" indent="-342900">
              <a:lnSpc>
                <a:spcPct val="90000"/>
              </a:lnSpc>
              <a:spcBef>
                <a:spcPct val="30000"/>
              </a:spcBef>
              <a:buFont typeface="Wingdings" pitchFamily="2" charset="2"/>
              <a:buChar char="§"/>
            </a:pPr>
            <a:r>
              <a:rPr lang="en-US" altLang="ar-JO" sz="1600" b="0" dirty="0">
                <a:latin typeface="Alexandria"/>
              </a:rPr>
              <a:t>Do something ordinary in an unusual way.</a:t>
            </a:r>
          </a:p>
          <a:p>
            <a:pPr marL="114300" indent="-342900">
              <a:lnSpc>
                <a:spcPct val="90000"/>
              </a:lnSpc>
              <a:spcBef>
                <a:spcPct val="30000"/>
              </a:spcBef>
              <a:buFont typeface="Wingdings" pitchFamily="2" charset="2"/>
              <a:buChar char="§"/>
            </a:pPr>
            <a:r>
              <a:rPr lang="en-US" altLang="ar-JO" sz="1600" b="0" dirty="0">
                <a:latin typeface="Alexandria"/>
              </a:rPr>
              <a:t>Keep a toy box in your office.</a:t>
            </a:r>
          </a:p>
          <a:p>
            <a:pPr marL="114300" indent="-342900">
              <a:lnSpc>
                <a:spcPct val="90000"/>
              </a:lnSpc>
              <a:spcBef>
                <a:spcPct val="30000"/>
              </a:spcBef>
              <a:buFont typeface="Wingdings" pitchFamily="2" charset="2"/>
              <a:buChar char="§"/>
            </a:pPr>
            <a:r>
              <a:rPr lang="en-US" altLang="ar-JO" sz="1600" b="0" dirty="0">
                <a:latin typeface="Alexandria"/>
              </a:rPr>
              <a:t>Take note of your “pain” points. </a:t>
            </a:r>
          </a:p>
          <a:p>
            <a:pPr marL="114300" indent="-342900">
              <a:lnSpc>
                <a:spcPct val="90000"/>
              </a:lnSpc>
              <a:spcBef>
                <a:spcPct val="30000"/>
              </a:spcBef>
              <a:buFont typeface="Wingdings" pitchFamily="2" charset="2"/>
              <a:buChar char="§"/>
            </a:pPr>
            <a:r>
              <a:rPr lang="en-US" altLang="ar-JO" sz="1600" b="0" dirty="0">
                <a:latin typeface="Alexandria"/>
              </a:rPr>
              <a:t>Do not throw away seemingly “bad” ideas.</a:t>
            </a:r>
          </a:p>
          <a:p>
            <a:pPr marL="114300" indent="-342900">
              <a:lnSpc>
                <a:spcPct val="90000"/>
              </a:lnSpc>
              <a:spcBef>
                <a:spcPct val="30000"/>
              </a:spcBef>
              <a:buFont typeface="Wingdings" pitchFamily="2" charset="2"/>
              <a:buChar char="§"/>
            </a:pPr>
            <a:r>
              <a:rPr lang="en-US" altLang="ar-JO" sz="1600" b="0" dirty="0">
                <a:latin typeface="Alexandria"/>
              </a:rPr>
              <a:t>Collaborate with others.</a:t>
            </a:r>
          </a:p>
          <a:p>
            <a:pPr marL="114300" indent="-342900">
              <a:lnSpc>
                <a:spcPct val="90000"/>
              </a:lnSpc>
              <a:spcBef>
                <a:spcPct val="30000"/>
              </a:spcBef>
              <a:buFont typeface="Wingdings" pitchFamily="2" charset="2"/>
              <a:buChar char="§"/>
            </a:pPr>
            <a:r>
              <a:rPr lang="en-US" altLang="ar-JO" sz="1600" b="0" dirty="0">
                <a:latin typeface="Alexandria"/>
              </a:rPr>
              <a:t>Read books or take a class on creativity.</a:t>
            </a:r>
          </a:p>
          <a:p>
            <a:pPr marL="114300" indent="-342900">
              <a:lnSpc>
                <a:spcPct val="90000"/>
              </a:lnSpc>
              <a:spcBef>
                <a:spcPct val="30000"/>
              </a:spcBef>
              <a:buFont typeface="Wingdings" pitchFamily="2" charset="2"/>
              <a:buChar char="§"/>
            </a:pPr>
            <a:r>
              <a:rPr lang="en-US" altLang="ar-JO" sz="1600" b="0" dirty="0">
                <a:latin typeface="Alexandria"/>
              </a:rPr>
              <a:t>Doodle.</a:t>
            </a:r>
          </a:p>
          <a:p>
            <a:pPr marL="114300" indent="-342900">
              <a:lnSpc>
                <a:spcPct val="90000"/>
              </a:lnSpc>
              <a:spcBef>
                <a:spcPct val="30000"/>
              </a:spcBef>
              <a:buFont typeface="Wingdings" pitchFamily="2" charset="2"/>
              <a:buChar char="§"/>
            </a:pPr>
            <a:r>
              <a:rPr lang="en-US" altLang="ar-JO" sz="1600" b="0" dirty="0">
                <a:latin typeface="Alexandria"/>
              </a:rPr>
              <a:t>Take some time off.</a:t>
            </a:r>
          </a:p>
          <a:p>
            <a:pPr marL="114300" indent="-342900">
              <a:lnSpc>
                <a:spcPct val="90000"/>
              </a:lnSpc>
              <a:spcBef>
                <a:spcPct val="30000"/>
              </a:spcBef>
              <a:buFont typeface="Wingdings" pitchFamily="2" charset="2"/>
              <a:buChar char="§"/>
            </a:pPr>
            <a:r>
              <a:rPr lang="en-US" altLang="ar-JO" sz="1600" b="0" dirty="0">
                <a:latin typeface="Alexandria"/>
              </a:rPr>
              <a:t>Be persistent.</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Enhancing Individual Creativity   |   </a:t>
            </a:r>
            <a:r>
              <a:rPr lang="ar-SA" b="1" dirty="0">
                <a:solidFill>
                  <a:srgbClr val="203E5F"/>
                </a:solidFill>
                <a:latin typeface="Alexandria"/>
                <a:cs typeface="Alexandria"/>
              </a:rPr>
              <a:t>تعزيز الإبداع الفردي</a:t>
            </a: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E2629369-DE2F-40F1-9BCD-93B8502C6865}"/>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24</a:t>
            </a:r>
          </a:p>
        </p:txBody>
      </p:sp>
    </p:spTree>
    <p:extLst>
      <p:ext uri="{BB962C8B-B14F-4D97-AF65-F5344CB8AC3E}">
        <p14:creationId xmlns:p14="http://schemas.microsoft.com/office/powerpoint/2010/main" val="181191173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6. The Creative Process   |   </a:t>
            </a:r>
            <a:r>
              <a:rPr lang="ar-SA" b="1" dirty="0">
                <a:solidFill>
                  <a:srgbClr val="203E5F"/>
                </a:solidFill>
                <a:latin typeface="Alexandria"/>
                <a:cs typeface="Alexandria"/>
              </a:rPr>
              <a:t>العملية الإبداعية</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801E3AE2-03B6-42F1-9AF0-442F653CEE7B}"/>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25</a:t>
            </a:r>
          </a:p>
        </p:txBody>
      </p:sp>
      <p:pic>
        <p:nvPicPr>
          <p:cNvPr id="4" name="Picture 3">
            <a:extLst>
              <a:ext uri="{FF2B5EF4-FFF2-40B4-BE49-F238E27FC236}">
                <a16:creationId xmlns:a16="http://schemas.microsoft.com/office/drawing/2014/main" id="{F7CFC4C8-472F-BA6B-B110-66A7F76496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2413000"/>
            <a:ext cx="5969000" cy="3035300"/>
          </a:xfrm>
          <a:prstGeom prst="rect">
            <a:avLst/>
          </a:prstGeom>
        </p:spPr>
      </p:pic>
      <p:sp>
        <p:nvSpPr>
          <p:cNvPr id="930" name="Explanation"/>
          <p:cNvSpPr txBox="1"/>
          <p:nvPr/>
        </p:nvSpPr>
        <p:spPr>
          <a:xfrm>
            <a:off x="6959600" y="2286000"/>
            <a:ext cx="4318000" cy="3276600"/>
          </a:xfrm>
          <a:prstGeom prst="rect">
            <a:avLst/>
          </a:prstGeom>
          <a:noFill/>
        </p:spPr>
        <p:txBody>
          <a:bodyPr wrap="square" lIns="45000" tIns="36000" rIns="45000" bIns="36000" anchor="ctr">
            <a:noAutofit/>
          </a:bodyPr>
          <a:lstStyle/>
          <a:p>
            <a:pPr algn="l" rtl="0">
              <a:lnSpc>
                <a:spcPct val="100000"/>
              </a:lnSpc>
              <a:spcAft>
                <a:spcPts val="300"/>
              </a:spcAft>
              <a:buNone/>
            </a:pPr>
            <a:r>
              <a:rPr lang="en-US" sz="1600" b="1" dirty="0">
                <a:solidFill>
                  <a:srgbClr val="00AEEF"/>
                </a:solidFill>
                <a:latin typeface="Alexandria" charset="0"/>
                <a:cs typeface="Alexandria" charset="0"/>
              </a:rPr>
              <a:t>How to read the diagram</a:t>
            </a:r>
          </a:p>
          <a:p>
            <a:pPr marL="171450" indent="-171450" algn="l" rtl="0">
              <a:lnSpc>
                <a:spcPct val="100000"/>
              </a:lnSpc>
              <a:spcAft>
                <a:spcPts val="400"/>
              </a:spcAft>
              <a:buFont typeface="Arial"/>
              <a:buChar char="•"/>
            </a:pPr>
            <a:r>
              <a:rPr lang="en-US" sz="1600" b="1" dirty="0">
                <a:solidFill>
                  <a:srgbClr val="203E5F"/>
                </a:solidFill>
                <a:latin typeface="Alexandria" charset="0"/>
                <a:cs typeface="Alexandria" charset="0"/>
              </a:rPr>
              <a:t>Steps 1–3: </a:t>
            </a:r>
            <a:r>
              <a:rPr lang="en-US" sz="1600" dirty="0">
                <a:solidFill>
                  <a:srgbClr val="262626"/>
                </a:solidFill>
                <a:latin typeface="Alexandria" charset="0"/>
                <a:cs typeface="Alexandria" charset="0"/>
              </a:rPr>
              <a:t>gather knowledge, study the problem, then reshape the information.</a:t>
            </a:r>
          </a:p>
          <a:p>
            <a:pPr marL="171450" indent="-171450" algn="l" rtl="0">
              <a:lnSpc>
                <a:spcPct val="100000"/>
              </a:lnSpc>
              <a:spcAft>
                <a:spcPts val="400"/>
              </a:spcAft>
              <a:buFont typeface="Arial"/>
              <a:buChar char="•"/>
            </a:pPr>
            <a:r>
              <a:rPr lang="en-US" sz="1600" b="1" dirty="0">
                <a:solidFill>
                  <a:srgbClr val="203E5F"/>
                </a:solidFill>
                <a:latin typeface="Alexandria" charset="0"/>
                <a:cs typeface="Alexandria" charset="0"/>
              </a:rPr>
              <a:t>Steps 4–5: </a:t>
            </a:r>
            <a:r>
              <a:rPr lang="en-US" sz="1600" dirty="0">
                <a:solidFill>
                  <a:srgbClr val="262626"/>
                </a:solidFill>
                <a:latin typeface="Alexandria" charset="0"/>
                <a:cs typeface="Alexandria" charset="0"/>
              </a:rPr>
              <a:t>let your mind rest until the idea appears.</a:t>
            </a:r>
          </a:p>
          <a:p>
            <a:pPr marL="171450" indent="-171450" algn="l" rtl="0">
              <a:lnSpc>
                <a:spcPct val="100000"/>
              </a:lnSpc>
              <a:spcAft>
                <a:spcPts val="400"/>
              </a:spcAft>
              <a:buFont typeface="Arial"/>
              <a:buChar char="•"/>
            </a:pPr>
            <a:r>
              <a:rPr lang="en-US" sz="1600" b="1" dirty="0">
                <a:solidFill>
                  <a:srgbClr val="203E5F"/>
                </a:solidFill>
                <a:latin typeface="Alexandria" charset="0"/>
                <a:cs typeface="Alexandria" charset="0"/>
              </a:rPr>
              <a:t>Steps 6–7: </a:t>
            </a:r>
            <a:r>
              <a:rPr lang="en-US" sz="1600" dirty="0">
                <a:solidFill>
                  <a:srgbClr val="262626"/>
                </a:solidFill>
                <a:latin typeface="Alexandria" charset="0"/>
                <a:cs typeface="Alexandria" charset="0"/>
              </a:rPr>
              <a:t>test the idea, then turn it into reality.</a:t>
            </a:r>
          </a:p>
          <a:p>
            <a:pPr algn="r" rtl="1">
              <a:lnSpc>
                <a:spcPct val="100000"/>
              </a:lnSpc>
              <a:spcAft>
                <a:spcPts val="300"/>
              </a:spcAft>
              <a:buNone/>
            </a:pPr>
            <a:endParaRPr lang="ar-JO" sz="1600" b="1" dirty="0">
              <a:solidFill>
                <a:srgbClr val="00AEEF"/>
              </a:solidFill>
              <a:latin typeface="Alexandria" charset="0"/>
              <a:cs typeface="Alexandria" charset="0"/>
            </a:endParaRPr>
          </a:p>
          <a:p>
            <a:pPr algn="r" rtl="1">
              <a:lnSpc>
                <a:spcPct val="100000"/>
              </a:lnSpc>
              <a:spcAft>
                <a:spcPts val="300"/>
              </a:spcAft>
              <a:buNone/>
            </a:pPr>
            <a:r>
              <a:rPr lang="ar-SA" sz="1600" b="1" dirty="0">
                <a:solidFill>
                  <a:srgbClr val="00AEEF"/>
                </a:solidFill>
                <a:latin typeface="Alexandria" charset="0"/>
                <a:cs typeface="Alexandria" charset="0"/>
              </a:rPr>
              <a:t>كيف تقرأ الشكل</a:t>
            </a:r>
          </a:p>
          <a:p>
            <a:pPr marL="171450" indent="-171450" algn="r" rtl="1">
              <a:lnSpc>
                <a:spcPct val="100000"/>
              </a:lnSpc>
              <a:spcAft>
                <a:spcPts val="400"/>
              </a:spcAft>
              <a:buFont typeface="Arial"/>
              <a:buChar char="•"/>
            </a:pPr>
            <a:r>
              <a:rPr lang="ar-SA" sz="1600" b="1" dirty="0">
                <a:solidFill>
                  <a:srgbClr val="203E5F"/>
                </a:solidFill>
                <a:latin typeface="Alexandria" charset="0"/>
                <a:cs typeface="Alexandria" charset="0"/>
              </a:rPr>
              <a:t>الخطوات 1–3: </a:t>
            </a:r>
            <a:r>
              <a:rPr lang="ar-SA" sz="1600" dirty="0">
                <a:solidFill>
                  <a:srgbClr val="262626"/>
                </a:solidFill>
                <a:latin typeface="Alexandria" charset="0"/>
                <a:cs typeface="Alexandria" charset="0"/>
              </a:rPr>
              <a:t>اجمع المعرفة، وادرس المشكلة، ثم أعد تشكيل المعلومات.</a:t>
            </a:r>
          </a:p>
          <a:p>
            <a:pPr marL="171450" indent="-171450" algn="r" rtl="1">
              <a:lnSpc>
                <a:spcPct val="100000"/>
              </a:lnSpc>
              <a:spcAft>
                <a:spcPts val="400"/>
              </a:spcAft>
              <a:buFont typeface="Arial"/>
              <a:buChar char="•"/>
            </a:pPr>
            <a:r>
              <a:rPr lang="ar-SA" sz="1600" b="1" dirty="0">
                <a:solidFill>
                  <a:srgbClr val="203E5F"/>
                </a:solidFill>
                <a:latin typeface="Alexandria" charset="0"/>
                <a:cs typeface="Alexandria" charset="0"/>
              </a:rPr>
              <a:t>الخطوتان 4–5: </a:t>
            </a:r>
            <a:r>
              <a:rPr lang="ar-SA" sz="1600" dirty="0">
                <a:solidFill>
                  <a:srgbClr val="262626"/>
                </a:solidFill>
                <a:latin typeface="Alexandria" charset="0"/>
                <a:cs typeface="Alexandria" charset="0"/>
              </a:rPr>
              <a:t>أرِح ذهنك حتى تظهر الفكرة.</a:t>
            </a:r>
          </a:p>
          <a:p>
            <a:pPr marL="171450" indent="-171450" algn="r" rtl="1">
              <a:lnSpc>
                <a:spcPct val="100000"/>
              </a:lnSpc>
              <a:spcAft>
                <a:spcPts val="400"/>
              </a:spcAft>
              <a:buFont typeface="Arial"/>
              <a:buChar char="•"/>
            </a:pPr>
            <a:r>
              <a:rPr lang="ar-SA" sz="1600" b="1" dirty="0">
                <a:solidFill>
                  <a:srgbClr val="203E5F"/>
                </a:solidFill>
                <a:latin typeface="Alexandria" charset="0"/>
                <a:cs typeface="Alexandria" charset="0"/>
              </a:rPr>
              <a:t>الخطوتان 6–7: </a:t>
            </a:r>
            <a:r>
              <a:rPr lang="ar-SA" sz="1600" dirty="0">
                <a:solidFill>
                  <a:srgbClr val="262626"/>
                </a:solidFill>
                <a:latin typeface="Alexandria" charset="0"/>
                <a:cs typeface="Alexandria" charset="0"/>
              </a:rPr>
              <a:t>اختبر الفكرة ثم حوّلها إلى واقع.</a:t>
            </a:r>
          </a:p>
        </p:txBody>
      </p:sp>
    </p:spTree>
    <p:extLst>
      <p:ext uri="{BB962C8B-B14F-4D97-AF65-F5344CB8AC3E}">
        <p14:creationId xmlns:p14="http://schemas.microsoft.com/office/powerpoint/2010/main" val="199407110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
            <a:extLst>
              <a:ext uri="{FF2B5EF4-FFF2-40B4-BE49-F238E27FC236}">
                <a16:creationId xmlns:a16="http://schemas.microsoft.com/office/drawing/2014/main" id="{06423DB5-A2FA-6C40-B782-688818BE3114}"/>
              </a:ext>
            </a:extLst>
          </p:cNvPr>
          <p:cNvSpPr txBox="1">
            <a:spLocks noChangeArrowheads="1"/>
          </p:cNvSpPr>
          <p:nvPr/>
        </p:nvSpPr>
        <p:spPr>
          <a:xfrm>
            <a:off x="6223000" y="2077720"/>
            <a:ext cx="49530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0" indent="0" algn="r" rtl="1">
              <a:lnSpc>
                <a:spcPct val="100000"/>
              </a:lnSpc>
              <a:spcBef>
                <a:spcPts val="1200"/>
              </a:spcBef>
              <a:buNone/>
            </a:pPr>
            <a:r>
              <a:rPr lang="ar-EG" altLang="ar-JO" sz="1600" u="sng" dirty="0"/>
              <a:t>هيّئ عقلك للتفكير الإبداعي.</a:t>
            </a:r>
          </a:p>
          <a:p>
            <a:pPr algn="r" rtl="1">
              <a:lnSpc>
                <a:spcPct val="100000"/>
              </a:lnSpc>
              <a:spcBef>
                <a:spcPts val="1200"/>
              </a:spcBef>
              <a:buFont typeface="Wingdings" pitchFamily="2" charset="2"/>
              <a:buChar char="§"/>
            </a:pPr>
            <a:r>
              <a:rPr lang="ar-EG" altLang="ar-JO" sz="1600" dirty="0"/>
              <a:t>كن طالب علم مدى الحياة.</a:t>
            </a:r>
          </a:p>
          <a:p>
            <a:pPr algn="r" rtl="1">
              <a:lnSpc>
                <a:spcPct val="100000"/>
              </a:lnSpc>
              <a:spcBef>
                <a:spcPts val="1200"/>
              </a:spcBef>
              <a:buFont typeface="Wingdings" pitchFamily="2" charset="2"/>
              <a:buChar char="§"/>
            </a:pPr>
            <a:r>
              <a:rPr lang="ar-EG" altLang="ar-JO" sz="1600" dirty="0"/>
              <a:t>اقرأ كثيرًا، ولا تقتصر على مجال تخصصك.</a:t>
            </a:r>
          </a:p>
          <a:p>
            <a:pPr algn="r" rtl="1">
              <a:lnSpc>
                <a:spcPct val="100000"/>
              </a:lnSpc>
              <a:spcBef>
                <a:spcPts val="1200"/>
              </a:spcBef>
              <a:buFont typeface="Wingdings" pitchFamily="2" charset="2"/>
              <a:buChar char="§"/>
            </a:pPr>
            <a:r>
              <a:rPr lang="ar-EG" altLang="ar-JO" sz="1600" dirty="0"/>
              <a:t>احتفظ بالمقالات التي تهمك.</a:t>
            </a:r>
          </a:p>
          <a:p>
            <a:pPr algn="r" rtl="1">
              <a:lnSpc>
                <a:spcPct val="100000"/>
              </a:lnSpc>
              <a:spcBef>
                <a:spcPts val="1200"/>
              </a:spcBef>
              <a:buFont typeface="Wingdings" pitchFamily="2" charset="2"/>
              <a:buChar char="§"/>
            </a:pPr>
            <a:r>
              <a:rPr lang="ar-EG" altLang="ar-JO" sz="1600" dirty="0"/>
              <a:t>طوّر مهارة الإنصات. </a:t>
            </a:r>
          </a:p>
          <a:p>
            <a:pPr algn="r" rtl="1">
              <a:lnSpc>
                <a:spcPct val="100000"/>
              </a:lnSpc>
              <a:spcBef>
                <a:spcPts val="1200"/>
              </a:spcBef>
              <a:buFont typeface="Wingdings" pitchFamily="2" charset="2"/>
              <a:buChar char="§"/>
            </a:pPr>
            <a:r>
              <a:rPr lang="ar-EG" altLang="ar-JO" sz="1600" dirty="0"/>
              <a:t>انضم إلى الجمعيات المهنية أو التجارية واحضر اجتماعاتها.</a:t>
            </a:r>
          </a:p>
          <a:p>
            <a:pPr algn="r" rtl="1">
              <a:lnSpc>
                <a:spcPct val="100000"/>
              </a:lnSpc>
              <a:spcBef>
                <a:spcPts val="1200"/>
              </a:spcBef>
              <a:buFont typeface="Wingdings" pitchFamily="2" charset="2"/>
              <a:buChar char="§"/>
            </a:pPr>
            <a:r>
              <a:rPr lang="ar-EG" altLang="ar-JO" sz="1600" dirty="0"/>
              <a:t>تخلّص من مُشتّتات الإبداع.</a:t>
            </a:r>
          </a:p>
          <a:p>
            <a:pPr algn="r" rtl="1">
              <a:lnSpc>
                <a:spcPct val="100000"/>
              </a:lnSpc>
              <a:spcBef>
                <a:spcPts val="1200"/>
              </a:spcBef>
              <a:buFont typeface="Wingdings" pitchFamily="2" charset="2"/>
              <a:buChar char="§"/>
            </a:pPr>
            <a:r>
              <a:rPr lang="ar-EG" altLang="ar-JO" sz="1600" dirty="0"/>
              <a:t>خصّص وقتًا لمناقشة أفكارك مع الآخرين. </a:t>
            </a:r>
          </a:p>
        </p:txBody>
      </p:sp>
      <p:sp>
        <p:nvSpPr>
          <p:cNvPr id="37" name="Rectangle 3">
            <a:extLst>
              <a:ext uri="{FF2B5EF4-FFF2-40B4-BE49-F238E27FC236}">
                <a16:creationId xmlns:a16="http://schemas.microsoft.com/office/drawing/2014/main" id="{6E75B9AF-1142-08CB-10CF-1966735C56CD}"/>
              </a:ext>
            </a:extLst>
          </p:cNvPr>
          <p:cNvSpPr txBox="1">
            <a:spLocks noChangeArrowheads="1"/>
          </p:cNvSpPr>
          <p:nvPr/>
        </p:nvSpPr>
        <p:spPr>
          <a:xfrm>
            <a:off x="1016000" y="2186008"/>
            <a:ext cx="5430982"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0" indent="0">
              <a:lnSpc>
                <a:spcPct val="100000"/>
              </a:lnSpc>
              <a:spcBef>
                <a:spcPts val="1200"/>
              </a:spcBef>
              <a:buNone/>
            </a:pPr>
            <a:r>
              <a:rPr lang="en-US" altLang="ar-JO" sz="1600" b="1" dirty="0"/>
              <a:t>Get your mind ready for creative thinking.</a:t>
            </a:r>
          </a:p>
          <a:p>
            <a:pPr lvl="1">
              <a:lnSpc>
                <a:spcPct val="100000"/>
              </a:lnSpc>
              <a:spcBef>
                <a:spcPts val="1200"/>
              </a:spcBef>
              <a:buFont typeface="Wingdings" pitchFamily="2" charset="2"/>
              <a:buChar char="§"/>
            </a:pPr>
            <a:r>
              <a:rPr lang="en-US" altLang="ar-JO" sz="1600" dirty="0"/>
              <a:t>Adopt the attitude of a lifelong student.</a:t>
            </a:r>
          </a:p>
          <a:p>
            <a:pPr lvl="1">
              <a:lnSpc>
                <a:spcPct val="100000"/>
              </a:lnSpc>
              <a:spcBef>
                <a:spcPts val="1200"/>
              </a:spcBef>
              <a:buFont typeface="Wingdings" pitchFamily="2" charset="2"/>
              <a:buChar char="§"/>
            </a:pPr>
            <a:r>
              <a:rPr lang="en-US" altLang="ar-JO" sz="1600" dirty="0"/>
              <a:t>Read … a lot … and not just in your field of expertise.</a:t>
            </a:r>
          </a:p>
          <a:p>
            <a:pPr lvl="1">
              <a:lnSpc>
                <a:spcPct val="100000"/>
              </a:lnSpc>
              <a:spcBef>
                <a:spcPts val="1200"/>
              </a:spcBef>
              <a:buFont typeface="Wingdings" pitchFamily="2" charset="2"/>
              <a:buChar char="§"/>
            </a:pPr>
            <a:r>
              <a:rPr lang="en-US" altLang="ar-JO" sz="1600" dirty="0"/>
              <a:t>Clip articles of interest to you and save them.</a:t>
            </a:r>
          </a:p>
          <a:p>
            <a:pPr lvl="1">
              <a:lnSpc>
                <a:spcPct val="100000"/>
              </a:lnSpc>
              <a:spcBef>
                <a:spcPts val="1200"/>
              </a:spcBef>
              <a:buFont typeface="Wingdings" pitchFamily="2" charset="2"/>
              <a:buChar char="§"/>
            </a:pPr>
            <a:r>
              <a:rPr lang="en-US" altLang="ar-JO" sz="1600" dirty="0"/>
              <a:t>Develop your listening skills. </a:t>
            </a:r>
          </a:p>
          <a:p>
            <a:pPr lvl="1">
              <a:lnSpc>
                <a:spcPct val="100000"/>
              </a:lnSpc>
              <a:spcBef>
                <a:spcPts val="1200"/>
              </a:spcBef>
              <a:buFont typeface="Wingdings" pitchFamily="2" charset="2"/>
              <a:buChar char="§"/>
            </a:pPr>
            <a:r>
              <a:rPr lang="en-US" altLang="ar-JO" sz="1600" dirty="0"/>
              <a:t>Join professional or trade associations and attend their meetings.</a:t>
            </a:r>
          </a:p>
          <a:p>
            <a:pPr lvl="1">
              <a:lnSpc>
                <a:spcPct val="100000"/>
              </a:lnSpc>
              <a:spcBef>
                <a:spcPts val="1200"/>
              </a:spcBef>
              <a:buFont typeface="Wingdings" pitchFamily="2" charset="2"/>
              <a:buChar char="§"/>
            </a:pPr>
            <a:r>
              <a:rPr lang="en-US" altLang="ar-JO" sz="1600" dirty="0"/>
              <a:t>Eliminate creative distractions.</a:t>
            </a:r>
          </a:p>
          <a:p>
            <a:pPr lvl="1">
              <a:lnSpc>
                <a:spcPct val="100000"/>
              </a:lnSpc>
              <a:spcBef>
                <a:spcPts val="1200"/>
              </a:spcBef>
              <a:buFont typeface="Wingdings" pitchFamily="2" charset="2"/>
              <a:buChar char="§"/>
            </a:pPr>
            <a:r>
              <a:rPr lang="en-US" altLang="ar-JO" sz="1600" dirty="0"/>
              <a:t>Take time to discuss your ideas with other people. </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Preparation   |   </a:t>
            </a:r>
            <a:r>
              <a:rPr lang="ar-SA" b="1" dirty="0">
                <a:solidFill>
                  <a:srgbClr val="203E5F"/>
                </a:solidFill>
                <a:latin typeface="Alexandria"/>
                <a:cs typeface="Alexandria"/>
              </a:rPr>
              <a:t>الإعداد</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31F20AFC-2B59-438A-A680-7FD0CD92DB01}"/>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26</a:t>
            </a:r>
          </a:p>
        </p:txBody>
      </p:sp>
    </p:spTree>
    <p:extLst>
      <p:ext uri="{BB962C8B-B14F-4D97-AF65-F5344CB8AC3E}">
        <p14:creationId xmlns:p14="http://schemas.microsoft.com/office/powerpoint/2010/main" val="341757893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EAB33DDF-ADB4-B489-D9C4-CD56A4EDA7CE}"/>
              </a:ext>
            </a:extLst>
          </p:cNvPr>
          <p:cNvSpPr txBox="1">
            <a:spLocks noChangeArrowheads="1"/>
          </p:cNvSpPr>
          <p:nvPr/>
        </p:nvSpPr>
        <p:spPr>
          <a:xfrm>
            <a:off x="1016000" y="2006600"/>
            <a:ext cx="10033000" cy="3708400"/>
          </a:xfrm>
          <a:prstGeom prst="rect">
            <a:avLst/>
          </a:prstGeom>
        </p:spPr>
        <p:txBody>
          <a:bodyPr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lnSpc>
                <a:spcPct val="100000"/>
              </a:lnSpc>
              <a:spcBef>
                <a:spcPts val="1200"/>
              </a:spcBef>
              <a:buFont typeface="Wingdings" pitchFamily="2" charset="2"/>
              <a:buChar char="§"/>
            </a:pPr>
            <a:r>
              <a:rPr lang="en-US" altLang="ar-JO" sz="1600" dirty="0"/>
              <a:t>Involves viewing both the similarities and the differences among the information collected.  </a:t>
            </a:r>
          </a:p>
          <a:p>
            <a:pPr>
              <a:lnSpc>
                <a:spcPct val="100000"/>
              </a:lnSpc>
              <a:spcBef>
                <a:spcPts val="1200"/>
              </a:spcBef>
              <a:buFont typeface="Wingdings" pitchFamily="2" charset="2"/>
              <a:buChar char="§"/>
            </a:pPr>
            <a:r>
              <a:rPr lang="en-US" altLang="ar-JO" sz="1600" dirty="0"/>
              <a:t>Two types of thinking are required:</a:t>
            </a:r>
          </a:p>
          <a:p>
            <a:pPr lvl="1">
              <a:lnSpc>
                <a:spcPct val="100000"/>
              </a:lnSpc>
              <a:spcBef>
                <a:spcPts val="1200"/>
              </a:spcBef>
              <a:buFont typeface="Wingdings" pitchFamily="2" charset="2"/>
              <a:buChar char="§"/>
            </a:pPr>
            <a:r>
              <a:rPr lang="en-US" altLang="ar-JO" sz="1600" b="1" dirty="0"/>
              <a:t>Convergent</a:t>
            </a:r>
            <a:r>
              <a:rPr lang="en-US" altLang="ar-JO" sz="1600" dirty="0"/>
              <a:t>:</a:t>
            </a:r>
            <a:r>
              <a:rPr lang="en-US" altLang="ar-JO" sz="1600" b="1" dirty="0"/>
              <a:t> </a:t>
            </a:r>
            <a:r>
              <a:rPr lang="en-US" altLang="ar-JO" sz="1600" dirty="0"/>
              <a:t>the ability to see the similarities and the connections among various and often diverse data and events. </a:t>
            </a:r>
          </a:p>
          <a:p>
            <a:pPr lvl="1">
              <a:lnSpc>
                <a:spcPct val="100000"/>
              </a:lnSpc>
              <a:spcBef>
                <a:spcPts val="1200"/>
              </a:spcBef>
              <a:buFont typeface="Wingdings" pitchFamily="2" charset="2"/>
              <a:buChar char="§"/>
            </a:pPr>
            <a:r>
              <a:rPr lang="en-US" altLang="ar-JO" sz="1600" b="1" dirty="0"/>
              <a:t>Divergent</a:t>
            </a:r>
            <a:r>
              <a:rPr lang="en-US" altLang="ar-JO" sz="1600" dirty="0"/>
              <a:t>: the ability to see the differences among various data and events.  </a:t>
            </a:r>
          </a:p>
          <a:p>
            <a:pPr algn="r" rtl="1">
              <a:lnSpc>
                <a:spcPct val="100000"/>
              </a:lnSpc>
              <a:spcBef>
                <a:spcPts val="1200"/>
              </a:spcBef>
              <a:buFont typeface="Wingdings" pitchFamily="2" charset="2"/>
              <a:buChar char="§"/>
            </a:pPr>
            <a:r>
              <a:rPr lang="ar-EG" altLang="ar-JO" sz="1600" dirty="0"/>
              <a:t>يتضمن النظر في أوجه التشابه والاختلاف بين المعلومات التي تم جمعها.  </a:t>
            </a:r>
          </a:p>
          <a:p>
            <a:pPr algn="r" rtl="1">
              <a:lnSpc>
                <a:spcPct val="100000"/>
              </a:lnSpc>
              <a:spcBef>
                <a:spcPts val="1200"/>
              </a:spcBef>
              <a:buFont typeface="Wingdings" pitchFamily="2" charset="2"/>
              <a:buChar char="§"/>
            </a:pPr>
            <a:r>
              <a:rPr lang="ar-EG" altLang="ar-JO" sz="1600" dirty="0"/>
              <a:t>هناك نوعان من التفكير مطلوبان:</a:t>
            </a:r>
          </a:p>
          <a:p>
            <a:pPr lvl="1" algn="r" rtl="1">
              <a:lnSpc>
                <a:spcPct val="100000"/>
              </a:lnSpc>
              <a:spcBef>
                <a:spcPts val="1200"/>
              </a:spcBef>
              <a:buFont typeface="Wingdings" pitchFamily="2" charset="2"/>
              <a:buChar char="§"/>
            </a:pPr>
            <a:r>
              <a:rPr lang="ar-EG" altLang="ar-JO" sz="1600" b="1" dirty="0"/>
              <a:t>التفكير المركَّز: رؤية أوجه التشابه والروابط بين معلومات وأحداث متباينة.</a:t>
            </a:r>
            <a:r>
              <a:rPr lang="ar-EG" altLang="ar-JO" sz="1600" dirty="0"/>
              <a:t> </a:t>
            </a:r>
          </a:p>
          <a:p>
            <a:pPr lvl="1" algn="r" rtl="1">
              <a:lnSpc>
                <a:spcPct val="100000"/>
              </a:lnSpc>
              <a:spcBef>
                <a:spcPts val="1200"/>
              </a:spcBef>
              <a:buFont typeface="Wingdings" pitchFamily="2" charset="2"/>
              <a:buChar char="§"/>
            </a:pPr>
            <a:r>
              <a:rPr lang="ar-EG" altLang="ar-JO" sz="1600" b="1" dirty="0"/>
              <a:t>التفكير المتشعّب: رؤية الفروق بين تلك المعلومات والأحداث.</a:t>
            </a:r>
            <a:r>
              <a:rPr lang="ar-EG" altLang="ar-JO" sz="1600" dirty="0"/>
              <a:t> </a:t>
            </a:r>
            <a:endParaRPr lang="en-US" altLang="ar-JO" sz="1600" dirty="0"/>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Transformation   |   </a:t>
            </a:r>
            <a:r>
              <a:rPr lang="ar-SA" b="1" dirty="0">
                <a:solidFill>
                  <a:srgbClr val="203E5F"/>
                </a:solidFill>
                <a:latin typeface="Alexandria"/>
                <a:cs typeface="Alexandria"/>
              </a:rPr>
              <a:t>التحويل</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223D8F2E-5E3B-4AAD-8B22-99B44A729C17}"/>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27</a:t>
            </a:r>
          </a:p>
        </p:txBody>
      </p:sp>
    </p:spTree>
    <p:extLst>
      <p:ext uri="{BB962C8B-B14F-4D97-AF65-F5344CB8AC3E}">
        <p14:creationId xmlns:p14="http://schemas.microsoft.com/office/powerpoint/2010/main" val="402293535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EAB33DDF-ADB4-B489-D9C4-CD56A4EDA7CE}"/>
              </a:ext>
            </a:extLst>
          </p:cNvPr>
          <p:cNvSpPr txBox="1">
            <a:spLocks noChangeArrowheads="1"/>
          </p:cNvSpPr>
          <p:nvPr/>
        </p:nvSpPr>
        <p:spPr>
          <a:xfrm>
            <a:off x="1079500" y="2190750"/>
            <a:ext cx="100330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109537" indent="0">
              <a:lnSpc>
                <a:spcPct val="100000"/>
              </a:lnSpc>
              <a:spcBef>
                <a:spcPct val="30000"/>
              </a:spcBef>
              <a:buNone/>
            </a:pPr>
            <a:r>
              <a:rPr lang="en-US" altLang="ar-JO" sz="1600" b="1" dirty="0"/>
              <a:t>How can you transform information into purposeful ideas? </a:t>
            </a:r>
          </a:p>
          <a:p>
            <a:pPr marL="735013" lvl="1" indent="-342900">
              <a:lnSpc>
                <a:spcPct val="100000"/>
              </a:lnSpc>
              <a:spcBef>
                <a:spcPct val="30000"/>
              </a:spcBef>
              <a:buFont typeface="Wingdings" pitchFamily="2" charset="2"/>
              <a:buChar char="§"/>
            </a:pPr>
            <a:r>
              <a:rPr lang="en-US" altLang="ar-JO" sz="1600" dirty="0"/>
              <a:t>Grasp the “big picture” by looking for patterns that emerge.</a:t>
            </a:r>
          </a:p>
          <a:p>
            <a:pPr marL="735013" lvl="1" indent="-342900">
              <a:lnSpc>
                <a:spcPct val="100000"/>
              </a:lnSpc>
              <a:spcBef>
                <a:spcPct val="30000"/>
              </a:spcBef>
              <a:buFont typeface="Wingdings" pitchFamily="2" charset="2"/>
              <a:buChar char="§"/>
            </a:pPr>
            <a:r>
              <a:rPr lang="en-US" altLang="ar-JO" sz="1600" dirty="0"/>
              <a:t>Rearrange the elements of the situation.</a:t>
            </a:r>
          </a:p>
          <a:p>
            <a:pPr marL="735013" lvl="1" indent="-342900">
              <a:lnSpc>
                <a:spcPct val="100000"/>
              </a:lnSpc>
              <a:spcBef>
                <a:spcPct val="30000"/>
              </a:spcBef>
              <a:buFont typeface="Wingdings" pitchFamily="2" charset="2"/>
              <a:buChar char="§"/>
            </a:pPr>
            <a:r>
              <a:rPr lang="en-US" altLang="ar-JO" sz="1600" dirty="0"/>
              <a:t>Use </a:t>
            </a:r>
            <a:r>
              <a:rPr lang="en-US" altLang="ar-JO" sz="1600" dirty="0" err="1"/>
              <a:t>synectics</a:t>
            </a:r>
            <a:r>
              <a:rPr lang="en-US" altLang="ar-JO" sz="1600" dirty="0"/>
              <a:t>: taking two seeming nonsensical ideas and combining them.  </a:t>
            </a:r>
          </a:p>
          <a:p>
            <a:pPr marL="735013" lvl="1" indent="-342900">
              <a:lnSpc>
                <a:spcPct val="100000"/>
              </a:lnSpc>
              <a:spcBef>
                <a:spcPct val="30000"/>
              </a:spcBef>
              <a:buFont typeface="Wingdings" pitchFamily="2" charset="2"/>
              <a:buChar char="§"/>
            </a:pPr>
            <a:r>
              <a:rPr lang="en-US" altLang="ar-JO" sz="1600" dirty="0"/>
              <a:t>Remember that several approaches can be successful.  If one fails, jump to another. </a:t>
            </a:r>
            <a:endParaRPr lang="ar-JO" altLang="ar-JO" sz="1600" dirty="0"/>
          </a:p>
          <a:p>
            <a:pPr marL="735013" lvl="1" indent="-342900">
              <a:lnSpc>
                <a:spcPct val="100000"/>
              </a:lnSpc>
              <a:spcBef>
                <a:spcPct val="30000"/>
              </a:spcBef>
              <a:buFont typeface="Wingdings" pitchFamily="2" charset="2"/>
              <a:buChar char="§"/>
            </a:pPr>
            <a:r>
              <a:rPr lang="en-US" altLang="ar-JO" sz="1600" dirty="0"/>
              <a:t> </a:t>
            </a:r>
          </a:p>
          <a:p>
            <a:pPr marL="109537" indent="0" algn="r" rtl="1">
              <a:lnSpc>
                <a:spcPct val="100000"/>
              </a:lnSpc>
              <a:spcBef>
                <a:spcPct val="30000"/>
              </a:spcBef>
              <a:buNone/>
            </a:pPr>
            <a:r>
              <a:rPr lang="ar-EG" altLang="ar-JO" sz="1600" dirty="0"/>
              <a:t>كيف يمكنك تحويل المعلومات إلى أفكار هادفة؟ </a:t>
            </a:r>
          </a:p>
          <a:p>
            <a:pPr marL="457200" indent="-347663" algn="r" rtl="1">
              <a:lnSpc>
                <a:spcPct val="100000"/>
              </a:lnSpc>
              <a:spcBef>
                <a:spcPct val="30000"/>
              </a:spcBef>
              <a:buFont typeface="Wingdings" pitchFamily="2" charset="2"/>
              <a:buChar char="§"/>
            </a:pPr>
            <a:r>
              <a:rPr lang="ar-EG" altLang="ar-JO" sz="1600" dirty="0"/>
              <a:t>ابحث عن الأنماط المتكررة لتفهم الصورة الكاملة.</a:t>
            </a:r>
          </a:p>
          <a:p>
            <a:pPr marL="457200" indent="-347663" algn="r" rtl="1">
              <a:lnSpc>
                <a:spcPct val="100000"/>
              </a:lnSpc>
              <a:spcBef>
                <a:spcPct val="30000"/>
              </a:spcBef>
              <a:buFont typeface="Wingdings" pitchFamily="2" charset="2"/>
              <a:buChar char="§"/>
            </a:pPr>
            <a:r>
              <a:rPr lang="ar-EG" altLang="ar-JO" sz="1600" dirty="0"/>
              <a:t>أعد ترتيب عناصر الموقف.</a:t>
            </a:r>
          </a:p>
          <a:p>
            <a:pPr marL="457200" indent="-347663" algn="r" rtl="1">
              <a:lnSpc>
                <a:spcPct val="100000"/>
              </a:lnSpc>
              <a:spcBef>
                <a:spcPct val="30000"/>
              </a:spcBef>
              <a:buFont typeface="Wingdings" pitchFamily="2" charset="2"/>
              <a:buChar char="§"/>
            </a:pPr>
            <a:r>
              <a:rPr lang="ar-EG" altLang="ar-JO" sz="1600" dirty="0"/>
              <a:t>استخدم أسلوب السينكتيك (Synectics): الجمع بين فكرتين تبدوان غير مترابطتين.  </a:t>
            </a:r>
          </a:p>
          <a:p>
            <a:pPr marL="457200" indent="-347663" algn="r" rtl="1">
              <a:lnSpc>
                <a:spcPct val="100000"/>
              </a:lnSpc>
              <a:spcBef>
                <a:spcPct val="30000"/>
              </a:spcBef>
              <a:buFont typeface="Wingdings" pitchFamily="2" charset="2"/>
              <a:buChar char="§"/>
            </a:pPr>
            <a:r>
              <a:rPr lang="ar-EG" altLang="ar-JO" sz="1600" dirty="0"/>
              <a:t>تذكّر أن أكثر من أسلوب قد ينجح؛ فإن فشل أحدها فانتقل إلى غيره. </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Transformation   |   </a:t>
            </a:r>
            <a:r>
              <a:rPr lang="ar-SA" b="1" dirty="0">
                <a:solidFill>
                  <a:srgbClr val="203E5F"/>
                </a:solidFill>
                <a:latin typeface="Alexandria"/>
                <a:cs typeface="Alexandria"/>
              </a:rPr>
              <a:t>التحويل</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228E752B-3026-43CB-87FF-7D0242E7DD31}"/>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28</a:t>
            </a:r>
          </a:p>
        </p:txBody>
      </p:sp>
    </p:spTree>
    <p:extLst>
      <p:ext uri="{BB962C8B-B14F-4D97-AF65-F5344CB8AC3E}">
        <p14:creationId xmlns:p14="http://schemas.microsoft.com/office/powerpoint/2010/main" val="265544110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5087D741-D123-62F3-1C51-F0E7DCF26E8D}"/>
              </a:ext>
            </a:extLst>
          </p:cNvPr>
          <p:cNvSpPr txBox="1">
            <a:spLocks noChangeArrowheads="1"/>
          </p:cNvSpPr>
          <p:nvPr/>
        </p:nvSpPr>
        <p:spPr>
          <a:xfrm>
            <a:off x="6223000" y="2006600"/>
            <a:ext cx="4953000" cy="3708400"/>
          </a:xfrm>
          <a:prstGeom prst="rect">
            <a:avLst/>
          </a:prstGeom>
        </p:spPr>
        <p:txBody>
          <a:bodyPr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lgn="r" rtl="1">
              <a:spcBef>
                <a:spcPts val="1200"/>
              </a:spcBef>
              <a:buSzPct val="115000"/>
              <a:buFont typeface="Wingdings" pitchFamily="2" charset="2"/>
              <a:buChar char="§"/>
            </a:pPr>
            <a:r>
              <a:rPr lang="ar-EG" altLang="ar-JO" sz="1600" dirty="0"/>
              <a:t>اسمح لعقلك الباطن بالتفكير في المعلومات التي تم جمعها.</a:t>
            </a:r>
          </a:p>
          <a:p>
            <a:pPr algn="r" rtl="1">
              <a:spcBef>
                <a:spcPts val="1200"/>
              </a:spcBef>
              <a:buSzPct val="115000"/>
              <a:buFont typeface="Wingdings" pitchFamily="2" charset="2"/>
              <a:buChar char="§"/>
            </a:pPr>
            <a:r>
              <a:rPr lang="ar-EG" altLang="ar-JO" sz="1600" dirty="0"/>
              <a:t>ابتعد عن المشكلة فترة.</a:t>
            </a:r>
          </a:p>
          <a:p>
            <a:pPr algn="r" rtl="1">
              <a:spcBef>
                <a:spcPts val="1200"/>
              </a:spcBef>
              <a:buSzPct val="115000"/>
              <a:buFont typeface="Wingdings" pitchFamily="2" charset="2"/>
              <a:buChar char="§"/>
            </a:pPr>
            <a:r>
              <a:rPr lang="ar-EG" altLang="ar-JO" sz="1600" dirty="0"/>
              <a:t>امنح نفسك وقتًا لأحلام اليقظة.</a:t>
            </a:r>
          </a:p>
          <a:p>
            <a:pPr algn="r" rtl="1">
              <a:spcBef>
                <a:spcPts val="1200"/>
              </a:spcBef>
              <a:buSzPct val="115000"/>
              <a:buFont typeface="Wingdings" pitchFamily="2" charset="2"/>
              <a:buChar char="§"/>
            </a:pPr>
            <a:r>
              <a:rPr lang="ar-EG" altLang="ar-JO" sz="1600" dirty="0"/>
              <a:t>استرِح والعب بانتظام.</a:t>
            </a:r>
          </a:p>
          <a:p>
            <a:pPr algn="r" rtl="1">
              <a:spcBef>
                <a:spcPts val="1200"/>
              </a:spcBef>
              <a:buSzPct val="115000"/>
              <a:buFont typeface="Wingdings" pitchFamily="2" charset="2"/>
              <a:buChar char="§"/>
            </a:pPr>
            <a:r>
              <a:rPr lang="ar-EG" altLang="ar-JO" sz="1600" dirty="0"/>
              <a:t>دع المشكلة تراودك حتى في أحلامك.</a:t>
            </a:r>
          </a:p>
          <a:p>
            <a:pPr algn="r" rtl="1">
              <a:spcBef>
                <a:spcPts val="1200"/>
              </a:spcBef>
              <a:buSzPct val="115000"/>
              <a:buFont typeface="Wingdings" pitchFamily="2" charset="2"/>
              <a:buChar char="§"/>
            </a:pPr>
            <a:r>
              <a:rPr lang="ar-EG" altLang="ar-JO" sz="1600" dirty="0"/>
              <a:t>اعمل على المشكلة في مكان مختلف. </a:t>
            </a:r>
            <a:endParaRPr lang="en-US" altLang="ar-JO" sz="1600" dirty="0"/>
          </a:p>
        </p:txBody>
      </p:sp>
      <p:sp>
        <p:nvSpPr>
          <p:cNvPr id="12" name="Rectangle 3">
            <a:extLst>
              <a:ext uri="{FF2B5EF4-FFF2-40B4-BE49-F238E27FC236}">
                <a16:creationId xmlns:a16="http://schemas.microsoft.com/office/drawing/2014/main" id="{3DD388B5-CF61-E7FB-426E-D305CF1028F8}"/>
              </a:ext>
            </a:extLst>
          </p:cNvPr>
          <p:cNvSpPr txBox="1">
            <a:spLocks noChangeArrowheads="1"/>
          </p:cNvSpPr>
          <p:nvPr/>
        </p:nvSpPr>
        <p:spPr>
          <a:xfrm>
            <a:off x="1016000" y="2006600"/>
            <a:ext cx="4953000" cy="3708400"/>
          </a:xfrm>
          <a:prstGeom prst="rect">
            <a:avLst/>
          </a:prstGeom>
        </p:spPr>
        <p:txBody>
          <a:bodyPr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lvl="1">
              <a:spcBef>
                <a:spcPts val="1200"/>
              </a:spcBef>
              <a:buSzPct val="115000"/>
              <a:buFont typeface="Wingdings" pitchFamily="2" charset="2"/>
              <a:buChar char="§"/>
            </a:pPr>
            <a:r>
              <a:rPr lang="en-US" altLang="ar-JO" sz="1600" dirty="0"/>
              <a:t>Allow your subconscious to reflect on the information collected.</a:t>
            </a:r>
          </a:p>
          <a:p>
            <a:pPr lvl="1">
              <a:spcBef>
                <a:spcPts val="1200"/>
              </a:spcBef>
              <a:buFont typeface="Wingdings" pitchFamily="2" charset="2"/>
              <a:buChar char="§"/>
            </a:pPr>
            <a:r>
              <a:rPr lang="en-US" altLang="ar-JO" sz="1600" dirty="0"/>
              <a:t>Walk away from the situation.</a:t>
            </a:r>
          </a:p>
          <a:p>
            <a:pPr lvl="1">
              <a:spcBef>
                <a:spcPts val="1200"/>
              </a:spcBef>
              <a:buFont typeface="Wingdings" pitchFamily="2" charset="2"/>
              <a:buChar char="§"/>
            </a:pPr>
            <a:r>
              <a:rPr lang="en-US" altLang="ar-JO" sz="1600" dirty="0"/>
              <a:t>Take the time to daydream.</a:t>
            </a:r>
          </a:p>
          <a:p>
            <a:pPr lvl="1">
              <a:spcBef>
                <a:spcPts val="1200"/>
              </a:spcBef>
              <a:buFont typeface="Wingdings" pitchFamily="2" charset="2"/>
              <a:buChar char="§"/>
            </a:pPr>
            <a:r>
              <a:rPr lang="en-US" altLang="ar-JO" sz="1600" dirty="0"/>
              <a:t>Relax – and play – regularly.</a:t>
            </a:r>
          </a:p>
          <a:p>
            <a:pPr lvl="1">
              <a:spcBef>
                <a:spcPts val="1200"/>
              </a:spcBef>
              <a:buFont typeface="Wingdings" pitchFamily="2" charset="2"/>
              <a:buChar char="§"/>
            </a:pPr>
            <a:r>
              <a:rPr lang="en-US" altLang="ar-JO" sz="1600" dirty="0"/>
              <a:t>Dream about the problem or opportunity.</a:t>
            </a:r>
          </a:p>
          <a:p>
            <a:pPr lvl="1">
              <a:spcBef>
                <a:spcPts val="1200"/>
              </a:spcBef>
              <a:buFont typeface="Wingdings" pitchFamily="2" charset="2"/>
              <a:buChar char="§"/>
            </a:pPr>
            <a:r>
              <a:rPr lang="en-US" altLang="ar-JO" sz="1600" dirty="0"/>
              <a:t>Work on the problem in a different environment.  </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Incubation   |   </a:t>
            </a:r>
            <a:r>
              <a:rPr lang="ar-SA" b="1" dirty="0">
                <a:solidFill>
                  <a:srgbClr val="203E5F"/>
                </a:solidFill>
                <a:latin typeface="Alexandria"/>
                <a:cs typeface="Alexandria"/>
              </a:rPr>
              <a:t>الاحتضان</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E7BF313B-2E67-42AB-A1C1-B882A62789DB}"/>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29</a:t>
            </a:r>
          </a:p>
        </p:txBody>
      </p:sp>
    </p:spTree>
    <p:extLst>
      <p:ext uri="{BB962C8B-B14F-4D97-AF65-F5344CB8AC3E}">
        <p14:creationId xmlns:p14="http://schemas.microsoft.com/office/powerpoint/2010/main" val="106637500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a:extLst>
              <a:ext uri="{FF2B5EF4-FFF2-40B4-BE49-F238E27FC236}">
                <a16:creationId xmlns:a16="http://schemas.microsoft.com/office/drawing/2014/main" id="{76441B0F-8640-ED6D-07E6-F1593E744E17}"/>
              </a:ext>
            </a:extLst>
          </p:cNvPr>
          <p:cNvSpPr txBox="1">
            <a:spLocks noChangeArrowheads="1"/>
          </p:cNvSpPr>
          <p:nvPr/>
        </p:nvSpPr>
        <p:spPr>
          <a:xfrm>
            <a:off x="6223000" y="2006600"/>
            <a:ext cx="49530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0" indent="0" algn="r" rtl="1">
              <a:lnSpc>
                <a:spcPct val="150000"/>
              </a:lnSpc>
              <a:spcBef>
                <a:spcPct val="0"/>
              </a:spcBef>
              <a:buSzPct val="115000"/>
              <a:buNone/>
            </a:pPr>
            <a:r>
              <a:rPr lang="ar-EG" altLang="ar-JO" sz="1600" u="sng" dirty="0"/>
              <a:t>تحقّق من دقة الفكرة وجدواها. </a:t>
            </a:r>
          </a:p>
          <a:p>
            <a:pPr algn="r" rtl="1">
              <a:lnSpc>
                <a:spcPct val="150000"/>
              </a:lnSpc>
              <a:spcBef>
                <a:spcPct val="0"/>
              </a:spcBef>
              <a:buSzPct val="115000"/>
              <a:buFont typeface="Wingdings" pitchFamily="2" charset="2"/>
              <a:buChar char="§"/>
            </a:pPr>
            <a:r>
              <a:rPr lang="ar-EG" altLang="ar-JO" sz="1600" dirty="0"/>
              <a:t>هل هي فعلًا حلّ أفضل؟</a:t>
            </a:r>
          </a:p>
          <a:p>
            <a:pPr algn="r" rtl="1">
              <a:lnSpc>
                <a:spcPct val="150000"/>
              </a:lnSpc>
              <a:spcBef>
                <a:spcPct val="0"/>
              </a:spcBef>
              <a:buSzPct val="115000"/>
              <a:buFont typeface="Wingdings" pitchFamily="2" charset="2"/>
              <a:buChar char="§"/>
            </a:pPr>
            <a:r>
              <a:rPr lang="ar-EG" altLang="ar-JO" sz="1600" dirty="0"/>
              <a:t>هل ستنجح؟</a:t>
            </a:r>
          </a:p>
          <a:p>
            <a:pPr algn="r" rtl="1">
              <a:lnSpc>
                <a:spcPct val="150000"/>
              </a:lnSpc>
              <a:spcBef>
                <a:spcPct val="0"/>
              </a:spcBef>
              <a:buSzPct val="115000"/>
              <a:buFont typeface="Wingdings" pitchFamily="2" charset="2"/>
              <a:buChar char="§"/>
            </a:pPr>
            <a:r>
              <a:rPr lang="ar-EG" altLang="ar-JO" sz="1600" dirty="0"/>
              <a:t>هل توجد حاجة حقيقية لها؟</a:t>
            </a:r>
          </a:p>
          <a:p>
            <a:pPr algn="r" rtl="1">
              <a:lnSpc>
                <a:spcPct val="150000"/>
              </a:lnSpc>
              <a:spcBef>
                <a:spcPct val="0"/>
              </a:spcBef>
              <a:buSzPct val="115000"/>
              <a:buFont typeface="Wingdings" pitchFamily="2" charset="2"/>
              <a:buChar char="§"/>
            </a:pPr>
            <a:r>
              <a:rPr lang="ar-EG" altLang="ar-JO" sz="1600" dirty="0"/>
              <a:t>إن كان كذلك، فما أفضل طريقة لتطبيقها في السوق؟</a:t>
            </a:r>
          </a:p>
          <a:p>
            <a:pPr algn="r" rtl="1">
              <a:lnSpc>
                <a:spcPct val="150000"/>
              </a:lnSpc>
              <a:spcBef>
                <a:spcPct val="0"/>
              </a:spcBef>
              <a:buSzPct val="115000"/>
              <a:buFont typeface="Wingdings" pitchFamily="2" charset="2"/>
              <a:buChar char="§"/>
            </a:pPr>
            <a:r>
              <a:rPr lang="ar-EG" altLang="ar-JO" sz="1600" dirty="0"/>
              <a:t>هل يتناسب هذا المنتج أو الخدمة مع قدراتنا وخبراتنا الأساسية؟</a:t>
            </a:r>
          </a:p>
          <a:p>
            <a:pPr algn="r" rtl="1">
              <a:lnSpc>
                <a:spcPct val="150000"/>
              </a:lnSpc>
              <a:spcBef>
                <a:spcPct val="0"/>
              </a:spcBef>
              <a:buSzPct val="115000"/>
              <a:buFont typeface="Wingdings" pitchFamily="2" charset="2"/>
              <a:buChar char="§"/>
            </a:pPr>
            <a:r>
              <a:rPr lang="ar-EG" altLang="ar-JO" sz="1600" dirty="0"/>
              <a:t>كم ستبلغ كلفة إنتاجها أو تقديمها؟  </a:t>
            </a:r>
          </a:p>
          <a:p>
            <a:pPr algn="r" rtl="1">
              <a:lnSpc>
                <a:spcPct val="150000"/>
              </a:lnSpc>
              <a:spcBef>
                <a:spcPct val="0"/>
              </a:spcBef>
              <a:buSzPct val="115000"/>
              <a:buFont typeface="Wingdings" pitchFamily="2" charset="2"/>
              <a:buChar char="§"/>
            </a:pPr>
            <a:r>
              <a:rPr lang="ar-EG" altLang="ar-JO" sz="1600" dirty="0"/>
              <a:t>هل يمكننا بيعها بسعر معقول يحقق ربحًا؟</a:t>
            </a:r>
          </a:p>
          <a:p>
            <a:pPr algn="r" rtl="1">
              <a:lnSpc>
                <a:spcPct val="150000"/>
              </a:lnSpc>
              <a:spcBef>
                <a:spcPct val="0"/>
              </a:spcBef>
              <a:buSzPct val="115000"/>
              <a:buFont typeface="Wingdings" pitchFamily="2" charset="2"/>
              <a:buChar char="§"/>
            </a:pPr>
            <a:r>
              <a:rPr lang="ar-EG" altLang="ar-JO" sz="1600" dirty="0"/>
              <a:t>هل سيشتريها الناس فعلًا؟</a:t>
            </a:r>
          </a:p>
        </p:txBody>
      </p:sp>
      <p:sp>
        <p:nvSpPr>
          <p:cNvPr id="17" name="Rectangle 3">
            <a:extLst>
              <a:ext uri="{FF2B5EF4-FFF2-40B4-BE49-F238E27FC236}">
                <a16:creationId xmlns:a16="http://schemas.microsoft.com/office/drawing/2014/main" id="{D7A5E2D0-FC14-B334-E86C-E1F49F29FD8C}"/>
              </a:ext>
            </a:extLst>
          </p:cNvPr>
          <p:cNvSpPr txBox="1">
            <a:spLocks noChangeArrowheads="1"/>
          </p:cNvSpPr>
          <p:nvPr/>
        </p:nvSpPr>
        <p:spPr>
          <a:xfrm>
            <a:off x="1016001" y="2126673"/>
            <a:ext cx="49530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0" indent="0">
              <a:lnSpc>
                <a:spcPct val="120000"/>
              </a:lnSpc>
              <a:spcBef>
                <a:spcPct val="0"/>
              </a:spcBef>
              <a:buSzPct val="115000"/>
              <a:buNone/>
            </a:pPr>
            <a:r>
              <a:rPr lang="en-US" altLang="ar-JO" sz="1600" u="sng" dirty="0"/>
              <a:t>Validate the idea as accurate and useful. </a:t>
            </a:r>
          </a:p>
          <a:p>
            <a:pPr marL="741363" lvl="1" indent="-349250">
              <a:lnSpc>
                <a:spcPct val="120000"/>
              </a:lnSpc>
              <a:spcBef>
                <a:spcPct val="0"/>
              </a:spcBef>
              <a:buFont typeface="Wingdings" pitchFamily="2" charset="2"/>
              <a:buChar char="§"/>
            </a:pPr>
            <a:r>
              <a:rPr lang="en-US" altLang="ar-JO" sz="1600" dirty="0"/>
              <a:t>Is it </a:t>
            </a:r>
            <a:r>
              <a:rPr lang="en-US" altLang="ar-JO" sz="1600" i="1" dirty="0"/>
              <a:t>really</a:t>
            </a:r>
            <a:r>
              <a:rPr lang="en-US" altLang="ar-JO" sz="1600" dirty="0"/>
              <a:t> a better solution?</a:t>
            </a:r>
          </a:p>
          <a:p>
            <a:pPr marL="741363" lvl="1" indent="-349250">
              <a:lnSpc>
                <a:spcPct val="120000"/>
              </a:lnSpc>
              <a:spcBef>
                <a:spcPct val="0"/>
              </a:spcBef>
              <a:buFont typeface="Wingdings" pitchFamily="2" charset="2"/>
              <a:buChar char="§"/>
            </a:pPr>
            <a:r>
              <a:rPr lang="en-US" altLang="ar-JO" sz="1600" dirty="0"/>
              <a:t>Will it work?</a:t>
            </a:r>
          </a:p>
          <a:p>
            <a:pPr marL="741363" lvl="1" indent="-349250">
              <a:lnSpc>
                <a:spcPct val="120000"/>
              </a:lnSpc>
              <a:spcBef>
                <a:spcPct val="0"/>
              </a:spcBef>
              <a:buFont typeface="Wingdings" pitchFamily="2" charset="2"/>
              <a:buChar char="§"/>
            </a:pPr>
            <a:r>
              <a:rPr lang="en-US" altLang="ar-JO" sz="1600" dirty="0"/>
              <a:t>Is there a need for it?</a:t>
            </a:r>
          </a:p>
          <a:p>
            <a:pPr marL="741363" lvl="1" indent="-349250">
              <a:lnSpc>
                <a:spcPct val="120000"/>
              </a:lnSpc>
              <a:spcBef>
                <a:spcPct val="0"/>
              </a:spcBef>
              <a:buFont typeface="Wingdings" pitchFamily="2" charset="2"/>
              <a:buChar char="§"/>
            </a:pPr>
            <a:r>
              <a:rPr lang="en-US" altLang="ar-JO" sz="1600" dirty="0"/>
              <a:t>If so, what is the best application of this idea in the marketplace?</a:t>
            </a:r>
          </a:p>
          <a:p>
            <a:pPr marL="741363" lvl="1" indent="-349250">
              <a:lnSpc>
                <a:spcPct val="120000"/>
              </a:lnSpc>
              <a:spcBef>
                <a:spcPct val="0"/>
              </a:spcBef>
              <a:buFont typeface="Wingdings" pitchFamily="2" charset="2"/>
              <a:buChar char="§"/>
            </a:pPr>
            <a:r>
              <a:rPr lang="en-US" altLang="ar-JO" sz="1600" dirty="0"/>
              <a:t>Does this product or service fit into our core competencies?</a:t>
            </a:r>
          </a:p>
          <a:p>
            <a:pPr marL="741363" lvl="1" indent="-349250">
              <a:lnSpc>
                <a:spcPct val="120000"/>
              </a:lnSpc>
              <a:spcBef>
                <a:spcPct val="0"/>
              </a:spcBef>
              <a:buFont typeface="Wingdings" pitchFamily="2" charset="2"/>
              <a:buChar char="§"/>
            </a:pPr>
            <a:r>
              <a:rPr lang="en-US" altLang="ar-JO" sz="1600" dirty="0"/>
              <a:t>How much will it cost to produce or to provide?  </a:t>
            </a:r>
          </a:p>
          <a:p>
            <a:pPr marL="741363" lvl="1" indent="-349250">
              <a:lnSpc>
                <a:spcPct val="120000"/>
              </a:lnSpc>
              <a:spcBef>
                <a:spcPct val="0"/>
              </a:spcBef>
              <a:buFont typeface="Wingdings" pitchFamily="2" charset="2"/>
              <a:buChar char="§"/>
            </a:pPr>
            <a:r>
              <a:rPr lang="en-US" altLang="ar-JO" sz="1600" dirty="0"/>
              <a:t>Can we sell it at a reasonable price that will produce a profit?</a:t>
            </a:r>
          </a:p>
          <a:p>
            <a:pPr marL="741363" lvl="1" indent="-349250">
              <a:lnSpc>
                <a:spcPct val="120000"/>
              </a:lnSpc>
              <a:spcBef>
                <a:spcPct val="0"/>
              </a:spcBef>
              <a:buFont typeface="Wingdings" pitchFamily="2" charset="2"/>
              <a:buChar char="§"/>
            </a:pPr>
            <a:r>
              <a:rPr lang="en-US" altLang="ar-JO" sz="1600" dirty="0"/>
              <a:t>Will people buy it?</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Verification   |   </a:t>
            </a:r>
            <a:r>
              <a:rPr lang="ar-SA" b="1" dirty="0">
                <a:solidFill>
                  <a:srgbClr val="203E5F"/>
                </a:solidFill>
                <a:latin typeface="Alexandria"/>
                <a:cs typeface="Alexandria"/>
              </a:rPr>
              <a:t>التحقق</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432549A8-3A1C-42E5-8808-899530FDA2FE}"/>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30</a:t>
            </a:r>
          </a:p>
        </p:txBody>
      </p:sp>
    </p:spTree>
    <p:extLst>
      <p:ext uri="{BB962C8B-B14F-4D97-AF65-F5344CB8AC3E}">
        <p14:creationId xmlns:p14="http://schemas.microsoft.com/office/powerpoint/2010/main" val="3124902704"/>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a:extLst>
              <a:ext uri="{FF2B5EF4-FFF2-40B4-BE49-F238E27FC236}">
                <a16:creationId xmlns:a16="http://schemas.microsoft.com/office/drawing/2014/main" id="{76441B0F-8640-ED6D-07E6-F1593E744E17}"/>
              </a:ext>
            </a:extLst>
          </p:cNvPr>
          <p:cNvSpPr txBox="1">
            <a:spLocks noChangeArrowheads="1"/>
          </p:cNvSpPr>
          <p:nvPr/>
        </p:nvSpPr>
        <p:spPr>
          <a:xfrm>
            <a:off x="5905500" y="2006600"/>
            <a:ext cx="49530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514350" indent="-514350" algn="r" rtl="1">
              <a:lnSpc>
                <a:spcPct val="150000"/>
              </a:lnSpc>
              <a:buFont typeface="+mj-lt"/>
              <a:buAutoNum type="arabicPeriod"/>
            </a:pPr>
            <a:r>
              <a:rPr lang="ar-EG" altLang="ar-JO" sz="1600" dirty="0"/>
              <a:t>العصف الذهني</a:t>
            </a:r>
          </a:p>
          <a:p>
            <a:pPr marL="514350" indent="-514350" algn="r" rtl="1">
              <a:lnSpc>
                <a:spcPct val="150000"/>
              </a:lnSpc>
              <a:buFont typeface="+mj-lt"/>
              <a:buAutoNum type="arabicPeriod"/>
            </a:pPr>
            <a:r>
              <a:rPr lang="ar-EG" altLang="ar-JO" sz="1600" dirty="0"/>
              <a:t>رسم الخرائط الذهنية</a:t>
            </a:r>
          </a:p>
          <a:p>
            <a:pPr marL="514350" indent="-514350" algn="r" rtl="1">
              <a:lnSpc>
                <a:spcPct val="150000"/>
              </a:lnSpc>
              <a:buFont typeface="+mj-lt"/>
              <a:buAutoNum type="arabicPeriod"/>
            </a:pPr>
            <a:r>
              <a:rPr lang="ar-EG" altLang="ar-JO" sz="1600" dirty="0"/>
              <a:t>تحليل مجال القوة </a:t>
            </a:r>
          </a:p>
          <a:p>
            <a:pPr marL="514350" indent="-514350" algn="r" rtl="1">
              <a:lnSpc>
                <a:spcPct val="150000"/>
              </a:lnSpc>
              <a:buFont typeface="+mj-lt"/>
              <a:buAutoNum type="arabicPeriod"/>
            </a:pPr>
            <a:r>
              <a:rPr lang="ar-EG" altLang="ar-JO" sz="1600" dirty="0"/>
              <a:t>النماذج الأولية السريعة</a:t>
            </a:r>
          </a:p>
        </p:txBody>
      </p:sp>
      <p:sp>
        <p:nvSpPr>
          <p:cNvPr id="17" name="Rectangle 3">
            <a:extLst>
              <a:ext uri="{FF2B5EF4-FFF2-40B4-BE49-F238E27FC236}">
                <a16:creationId xmlns:a16="http://schemas.microsoft.com/office/drawing/2014/main" id="{D7A5E2D0-FC14-B334-E86C-E1F49F29FD8C}"/>
              </a:ext>
            </a:extLst>
          </p:cNvPr>
          <p:cNvSpPr txBox="1">
            <a:spLocks noChangeArrowheads="1"/>
          </p:cNvSpPr>
          <p:nvPr/>
        </p:nvSpPr>
        <p:spPr>
          <a:xfrm>
            <a:off x="5207000" y="1981200"/>
            <a:ext cx="3403600" cy="3708400"/>
          </a:xfrm>
          <a:prstGeom prst="rect">
            <a:avLst/>
          </a:prstGeom>
        </p:spPr>
        <p:txBody>
          <a:bodyPr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514350" indent="-514350">
              <a:lnSpc>
                <a:spcPct val="150000"/>
              </a:lnSpc>
              <a:buFont typeface="+mj-lt"/>
              <a:buAutoNum type="arabicPeriod"/>
            </a:pPr>
            <a:r>
              <a:rPr lang="en-US" altLang="ar-JO" sz="1600" dirty="0"/>
              <a:t>Brainstorming</a:t>
            </a:r>
          </a:p>
          <a:p>
            <a:pPr marL="514350" indent="-514350">
              <a:lnSpc>
                <a:spcPct val="150000"/>
              </a:lnSpc>
              <a:buFont typeface="+mj-lt"/>
              <a:buAutoNum type="arabicPeriod"/>
            </a:pPr>
            <a:r>
              <a:rPr lang="en-US" altLang="ar-JO" sz="1600" dirty="0"/>
              <a:t>Mind-mapping</a:t>
            </a:r>
          </a:p>
          <a:p>
            <a:pPr marL="514350" indent="-514350">
              <a:lnSpc>
                <a:spcPct val="150000"/>
              </a:lnSpc>
              <a:buFont typeface="+mj-lt"/>
              <a:buAutoNum type="arabicPeriod"/>
            </a:pPr>
            <a:r>
              <a:rPr lang="en-US" altLang="ar-JO" sz="1600" dirty="0"/>
              <a:t>Force-field analysis </a:t>
            </a:r>
          </a:p>
          <a:p>
            <a:pPr marL="514350" indent="-514350">
              <a:lnSpc>
                <a:spcPct val="150000"/>
              </a:lnSpc>
              <a:buFont typeface="+mj-lt"/>
              <a:buAutoNum type="arabicPeriod"/>
            </a:pPr>
            <a:r>
              <a:rPr lang="en-US" altLang="ar-JO" sz="1600" dirty="0"/>
              <a:t>Rapid prototyping</a:t>
            </a:r>
          </a:p>
        </p:txBody>
      </p:sp>
      <p:sp>
        <p:nvSpPr>
          <p:cNvPr id="800" name="TextBox 14"/>
          <p:cNvSpPr txBox="1"/>
          <p:nvPr/>
        </p:nvSpPr>
        <p:spPr>
          <a:xfrm>
            <a:off x="2414526" y="1130300"/>
            <a:ext cx="585724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7. Techniques for Improving the Creative Process </a:t>
            </a:r>
            <a:r>
              <a:rPr lang="ar-SA" b="1" dirty="0">
                <a:solidFill>
                  <a:srgbClr val="203E5F"/>
                </a:solidFill>
                <a:latin typeface="Alexandria"/>
                <a:cs typeface="Alexandria"/>
              </a:rPr>
              <a:t>تقنيات لتحسين العملية الإبداعية</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D8EC831F-29B1-4151-A077-8A62079E2C0C}"/>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31</a:t>
            </a:r>
          </a:p>
        </p:txBody>
      </p:sp>
      <p:pic>
        <p:nvPicPr>
          <p:cNvPr id="4" name="Picture 3">
            <a:extLst>
              <a:ext uri="{FF2B5EF4-FFF2-40B4-BE49-F238E27FC236}">
                <a16:creationId xmlns:a16="http://schemas.microsoft.com/office/drawing/2014/main" id="{EEE2ACA4-09C9-E3D4-7AFC-C19F0CD86BFE}"/>
              </a:ext>
            </a:extLst>
          </p:cNvPr>
          <p:cNvPicPr>
            <a:picLocks noChangeAspect="1"/>
          </p:cNvPicPr>
          <p:nvPr/>
        </p:nvPicPr>
        <p:blipFill>
          <a:blip r:embed="rId4">
            <a:extLst>
              <a:ext uri="{28A0092B-C50C-407E-A947-70E740481C1C}">
                <a14:useLocalDpi xmlns:a14="http://schemas.microsoft.com/office/drawing/2010/main" val="0"/>
              </a:ext>
            </a:extLst>
          </a:blip>
          <a:srcRect l="8323" t="30926" r="48958" b="12963"/>
          <a:stretch>
            <a:fillRect/>
          </a:stretch>
        </p:blipFill>
        <p:spPr>
          <a:xfrm>
            <a:off x="952500" y="2438400"/>
            <a:ext cx="3866585" cy="2857500"/>
          </a:xfrm>
          <a:prstGeom prst="rect">
            <a:avLst/>
          </a:prstGeom>
        </p:spPr>
      </p:pic>
    </p:spTree>
    <p:extLst>
      <p:ext uri="{BB962C8B-B14F-4D97-AF65-F5344CB8AC3E}">
        <p14:creationId xmlns:p14="http://schemas.microsoft.com/office/powerpoint/2010/main" val="360817134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How to Make Your Brainstorming Sessions Successful">
            <a:extLst>
              <a:ext uri="{FF2B5EF4-FFF2-40B4-BE49-F238E27FC236}">
                <a16:creationId xmlns:a16="http://schemas.microsoft.com/office/drawing/2014/main" id="{593B6079-3C5A-3B2E-D4E4-BE9DC3208F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769" r="32332" b="2"/>
          <a:stretch/>
        </p:blipFill>
        <p:spPr bwMode="auto">
          <a:xfrm>
            <a:off x="1112520" y="2171700"/>
            <a:ext cx="3408680" cy="3345180"/>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12" name="Rectangle 3">
            <a:extLst>
              <a:ext uri="{FF2B5EF4-FFF2-40B4-BE49-F238E27FC236}">
                <a16:creationId xmlns:a16="http://schemas.microsoft.com/office/drawing/2014/main" id="{2CF32706-7730-18FC-0FC1-E44F4BD6A45C}"/>
              </a:ext>
            </a:extLst>
          </p:cNvPr>
          <p:cNvSpPr txBox="1">
            <a:spLocks noChangeArrowheads="1"/>
          </p:cNvSpPr>
          <p:nvPr/>
        </p:nvSpPr>
        <p:spPr>
          <a:xfrm>
            <a:off x="4917440" y="2006600"/>
            <a:ext cx="6385560" cy="3708400"/>
          </a:xfrm>
          <a:prstGeom prst="rect">
            <a:avLst/>
          </a:prstGeom>
        </p:spPr>
        <p:txBody>
          <a:bodyPr anchor="ctr"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marL="0" lvl="1" indent="0" algn="just">
              <a:lnSpc>
                <a:spcPct val="150000"/>
              </a:lnSpc>
              <a:spcBef>
                <a:spcPts val="0"/>
              </a:spcBef>
              <a:buClr>
                <a:schemeClr val="folHlink"/>
              </a:buClr>
              <a:buNone/>
            </a:pPr>
            <a:r>
              <a:rPr lang="en-US" sz="1600" b="1" dirty="0"/>
              <a:t>Brainstorming </a:t>
            </a:r>
            <a:r>
              <a:rPr lang="en-US" sz="1600" dirty="0"/>
              <a:t>is a process in which a small group of people interact with very little structure with the goal of producing a large quantity of novel and imaginative ideas. The goal is to create an open, uninhibited atmosphere that allows members of the group to “freewheel” ideas</a:t>
            </a:r>
          </a:p>
          <a:p>
            <a:pPr lvl="1" algn="justLow">
              <a:lnSpc>
                <a:spcPct val="110000"/>
              </a:lnSpc>
              <a:buClr>
                <a:schemeClr val="folHlink"/>
              </a:buClr>
              <a:buNone/>
            </a:pPr>
            <a:r>
              <a:rPr lang="en-US" sz="1600" dirty="0"/>
              <a:t> </a:t>
            </a:r>
            <a:endParaRPr lang="ar-JO" sz="1600" dirty="0"/>
          </a:p>
          <a:p>
            <a:pPr marL="0" lvl="1" indent="0" algn="just" rtl="1">
              <a:lnSpc>
                <a:spcPct val="150000"/>
              </a:lnSpc>
              <a:spcBef>
                <a:spcPts val="600"/>
              </a:spcBef>
              <a:buClr>
                <a:schemeClr val="folHlink"/>
              </a:buClr>
              <a:buNone/>
            </a:pPr>
            <a:r>
              <a:rPr lang="ar-EG" sz="1600" b="1" u="sng" dirty="0"/>
              <a:t>العصف الذهني </a:t>
            </a:r>
            <a:r>
              <a:rPr lang="ar-EG" sz="1600" b="1" dirty="0"/>
              <a:t>هو عملية تتفاعل فيها مجموعة صغيرة من الأشخاص معاً بأقل قدر من القيود بهدف توليد عدد كبير من الأفكار الجديدة والجريئة، وتهيئة جو مفتوح بلا قيود يسمح لأعضاء المجموعة بطرح أفكارهم بحرية تامة </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Brainstorming   |   </a:t>
            </a:r>
            <a:r>
              <a:rPr lang="ar-SA" b="1" dirty="0">
                <a:solidFill>
                  <a:srgbClr val="203E5F"/>
                </a:solidFill>
                <a:latin typeface="Alexandria"/>
                <a:cs typeface="Alexandria"/>
              </a:rPr>
              <a:t>العصف الذهني</a:t>
            </a: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1257D65B-ECCC-4181-87B4-F705DE11F8C7}"/>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32</a:t>
            </a:r>
          </a:p>
        </p:txBody>
      </p:sp>
    </p:spTree>
    <p:extLst>
      <p:ext uri="{BB962C8B-B14F-4D97-AF65-F5344CB8AC3E}">
        <p14:creationId xmlns:p14="http://schemas.microsoft.com/office/powerpoint/2010/main" val="3699450529"/>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Brainstorming: A Creative Process for Idea Generation - Vocean">
            <a:extLst>
              <a:ext uri="{FF2B5EF4-FFF2-40B4-BE49-F238E27FC236}">
                <a16:creationId xmlns:a16="http://schemas.microsoft.com/office/drawing/2014/main" id="{DFCF04B9-9513-4E12-DAA4-BF6316F78F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400" y="2159000"/>
            <a:ext cx="2529840" cy="340360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3">
            <a:extLst>
              <a:ext uri="{FF2B5EF4-FFF2-40B4-BE49-F238E27FC236}">
                <a16:creationId xmlns:a16="http://schemas.microsoft.com/office/drawing/2014/main" id="{F46EF365-E800-EA67-743F-6EAAEBDAB29C}"/>
              </a:ext>
            </a:extLst>
          </p:cNvPr>
          <p:cNvSpPr txBox="1">
            <a:spLocks noChangeArrowheads="1"/>
          </p:cNvSpPr>
          <p:nvPr/>
        </p:nvSpPr>
        <p:spPr>
          <a:xfrm>
            <a:off x="7305964" y="1981200"/>
            <a:ext cx="4079586" cy="3708400"/>
          </a:xfrm>
          <a:prstGeom prst="rect">
            <a:avLst/>
          </a:prstGeom>
        </p:spPr>
        <p:txBody>
          <a:bodyPr vert="horz" wrap="square" lIns="91440" tIns="45720" rIns="91440" bIns="4572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lgn="r" rtl="1">
              <a:lnSpc>
                <a:spcPct val="100000"/>
              </a:lnSpc>
              <a:spcBef>
                <a:spcPts val="600"/>
              </a:spcBef>
              <a:buFont typeface="Wingdings" pitchFamily="2" charset="2"/>
              <a:buChar char="§"/>
            </a:pPr>
            <a:r>
              <a:rPr lang="ar-EG" altLang="ar-JO" sz="1400" dirty="0"/>
              <a:t>الهدف توليد عدد كبير من الأفكار الجديدة والجريئة.  </a:t>
            </a:r>
          </a:p>
          <a:p>
            <a:pPr algn="r" rtl="1">
              <a:lnSpc>
                <a:spcPct val="100000"/>
              </a:lnSpc>
              <a:spcBef>
                <a:spcPts val="600"/>
              </a:spcBef>
              <a:buFont typeface="Wingdings" pitchFamily="2" charset="2"/>
              <a:buChar char="§"/>
            </a:pPr>
            <a:r>
              <a:rPr lang="ar-EG" altLang="ar-JO" sz="1400" dirty="0"/>
              <a:t>اجعل الفريق صغيرًا — «قاعدة البيتزا»: عدد يكفيه بيتزتان.</a:t>
            </a:r>
          </a:p>
          <a:p>
            <a:pPr algn="r" rtl="1">
              <a:lnSpc>
                <a:spcPct val="100000"/>
              </a:lnSpc>
              <a:spcBef>
                <a:spcPts val="600"/>
              </a:spcBef>
              <a:buFont typeface="Wingdings" pitchFamily="2" charset="2"/>
              <a:buChar char="§"/>
            </a:pPr>
            <a:r>
              <a:rPr lang="ar-EG" altLang="ar-JO" sz="1400" dirty="0"/>
              <a:t>اجعل المجموعة متنوعة قدر الإمكان.</a:t>
            </a:r>
          </a:p>
          <a:p>
            <a:pPr algn="r" rtl="1">
              <a:lnSpc>
                <a:spcPct val="100000"/>
              </a:lnSpc>
              <a:spcBef>
                <a:spcPts val="600"/>
              </a:spcBef>
              <a:buFont typeface="Wingdings" pitchFamily="2" charset="2"/>
              <a:buChar char="§"/>
            </a:pPr>
            <a:r>
              <a:rPr lang="ar-EG" altLang="ar-JO" sz="1400" dirty="0"/>
              <a:t>مارس تمرينًا هوائيًا خفيفًا قبل الجلسة.</a:t>
            </a:r>
          </a:p>
          <a:p>
            <a:pPr algn="r" rtl="1">
              <a:lnSpc>
                <a:spcPct val="100000"/>
              </a:lnSpc>
              <a:spcBef>
                <a:spcPts val="600"/>
              </a:spcBef>
              <a:buFont typeface="Wingdings" pitchFamily="2" charset="2"/>
              <a:buChar char="§"/>
            </a:pPr>
            <a:r>
              <a:rPr lang="ar-EG" altLang="ar-JO" sz="1400" dirty="0"/>
              <a:t>أكّد أن المسمّى الوظيفي لا أهمية له داخل الجلسة.</a:t>
            </a:r>
          </a:p>
          <a:p>
            <a:pPr algn="r" rtl="1">
              <a:lnSpc>
                <a:spcPct val="100000"/>
              </a:lnSpc>
              <a:spcBef>
                <a:spcPts val="600"/>
              </a:spcBef>
              <a:buFont typeface="Wingdings" pitchFamily="2" charset="2"/>
              <a:buChar char="§"/>
            </a:pPr>
            <a:r>
              <a:rPr lang="ar-EG" altLang="ar-JO" sz="1400" dirty="0"/>
              <a:t>حدّد المشكلة بدقة: لماذا؟ وكيف؟ وما؟</a:t>
            </a:r>
          </a:p>
          <a:p>
            <a:pPr algn="r" rtl="1">
              <a:lnSpc>
                <a:spcPct val="100000"/>
              </a:lnSpc>
              <a:spcBef>
                <a:spcPts val="600"/>
              </a:spcBef>
              <a:buFont typeface="Wingdings" pitchFamily="2" charset="2"/>
              <a:buChar char="§"/>
            </a:pPr>
            <a:r>
              <a:rPr lang="ar-EG" altLang="ar-JO" sz="1400" dirty="0"/>
              <a:t>وفّر المعلومات الخلفية اللازمة.</a:t>
            </a:r>
          </a:p>
          <a:p>
            <a:pPr algn="r" rtl="1">
              <a:lnSpc>
                <a:spcPct val="100000"/>
              </a:lnSpc>
              <a:spcBef>
                <a:spcPts val="600"/>
              </a:spcBef>
              <a:buFont typeface="Wingdings" pitchFamily="2" charset="2"/>
              <a:buChar char="§"/>
            </a:pPr>
            <a:r>
              <a:rPr lang="ar-EG" altLang="ar-JO" sz="1400" dirty="0"/>
              <a:t>اجعل مدة الجلسة من 40 إلى 60 دقيقة.</a:t>
            </a:r>
          </a:p>
          <a:p>
            <a:pPr algn="r" rtl="1">
              <a:lnSpc>
                <a:spcPct val="100000"/>
              </a:lnSpc>
              <a:spcBef>
                <a:spcPts val="600"/>
              </a:spcBef>
              <a:buFont typeface="Wingdings" pitchFamily="2" charset="2"/>
              <a:buChar char="§"/>
            </a:pPr>
            <a:r>
              <a:rPr lang="ar-EG" altLang="ar-JO" sz="1400" dirty="0"/>
              <a:t>نظّم زيارة ميدانية.</a:t>
            </a:r>
          </a:p>
        </p:txBody>
      </p:sp>
      <p:sp>
        <p:nvSpPr>
          <p:cNvPr id="18" name="Rectangle 3">
            <a:extLst>
              <a:ext uri="{FF2B5EF4-FFF2-40B4-BE49-F238E27FC236}">
                <a16:creationId xmlns:a16="http://schemas.microsoft.com/office/drawing/2014/main" id="{21C66632-5248-7CD4-B783-BC5170210213}"/>
              </a:ext>
            </a:extLst>
          </p:cNvPr>
          <p:cNvSpPr txBox="1">
            <a:spLocks noChangeArrowheads="1"/>
          </p:cNvSpPr>
          <p:nvPr/>
        </p:nvSpPr>
        <p:spPr>
          <a:xfrm>
            <a:off x="3399790" y="1981200"/>
            <a:ext cx="4178300" cy="3708400"/>
          </a:xfrm>
          <a:prstGeom prst="rect">
            <a:avLst/>
          </a:prstGeom>
        </p:spPr>
        <p:txBody>
          <a:bodyPr vert="horz" wrap="square" lIns="91440" tIns="45720" rIns="91440" bIns="4572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a:spcBef>
                <a:spcPts val="600"/>
              </a:spcBef>
              <a:buFont typeface="Wingdings" pitchFamily="2" charset="2"/>
              <a:buChar char="§"/>
            </a:pPr>
            <a:r>
              <a:rPr lang="en-US" altLang="ar-JO" sz="1400" dirty="0"/>
              <a:t>The goal is to create a large </a:t>
            </a:r>
            <a:r>
              <a:rPr lang="en-US" altLang="ar-JO" sz="1400" i="1" dirty="0"/>
              <a:t>quantity</a:t>
            </a:r>
            <a:r>
              <a:rPr lang="en-US" altLang="ar-JO" sz="1400" dirty="0"/>
              <a:t> of novel and imaginative ideas.  </a:t>
            </a:r>
          </a:p>
          <a:p>
            <a:pPr>
              <a:spcBef>
                <a:spcPts val="600"/>
              </a:spcBef>
              <a:buFont typeface="Wingdings" pitchFamily="2" charset="2"/>
              <a:buChar char="§"/>
            </a:pPr>
            <a:r>
              <a:rPr lang="en-US" altLang="ar-JO" sz="1400" dirty="0"/>
              <a:t>Keep the group small – “Two pizza rule.”</a:t>
            </a:r>
          </a:p>
          <a:p>
            <a:pPr>
              <a:spcBef>
                <a:spcPts val="600"/>
              </a:spcBef>
              <a:buFont typeface="Wingdings" pitchFamily="2" charset="2"/>
              <a:buChar char="§"/>
            </a:pPr>
            <a:r>
              <a:rPr lang="en-US" altLang="ar-JO" sz="1400" dirty="0"/>
              <a:t>Make the group as diverse as possible.</a:t>
            </a:r>
          </a:p>
          <a:p>
            <a:pPr>
              <a:spcBef>
                <a:spcPts val="600"/>
              </a:spcBef>
              <a:buFont typeface="Wingdings" pitchFamily="2" charset="2"/>
              <a:buChar char="§"/>
            </a:pPr>
            <a:r>
              <a:rPr lang="en-US" altLang="ar-JO" sz="1400" dirty="0"/>
              <a:t>Do aerobic exercise before the session.</a:t>
            </a:r>
          </a:p>
          <a:p>
            <a:pPr>
              <a:spcBef>
                <a:spcPts val="600"/>
              </a:spcBef>
              <a:buFont typeface="Wingdings" pitchFamily="2" charset="2"/>
              <a:buChar char="§"/>
            </a:pPr>
            <a:r>
              <a:rPr lang="en-US" altLang="ar-JO" sz="1400" dirty="0"/>
              <a:t>Emphasize that company rank is irrelevant.</a:t>
            </a:r>
          </a:p>
          <a:p>
            <a:pPr>
              <a:spcBef>
                <a:spcPts val="600"/>
              </a:spcBef>
              <a:buFont typeface="Wingdings" pitchFamily="2" charset="2"/>
              <a:buChar char="§"/>
            </a:pPr>
            <a:r>
              <a:rPr lang="en-US" altLang="ar-JO" sz="1400" dirty="0"/>
              <a:t>Have a well-defined problem: why, how, what.</a:t>
            </a:r>
          </a:p>
          <a:p>
            <a:pPr>
              <a:spcBef>
                <a:spcPts val="600"/>
              </a:spcBef>
              <a:buFont typeface="Wingdings" pitchFamily="2" charset="2"/>
              <a:buChar char="§"/>
            </a:pPr>
            <a:r>
              <a:rPr lang="en-US" altLang="ar-JO" sz="1400" dirty="0"/>
              <a:t>Provide relevant background material.</a:t>
            </a:r>
          </a:p>
          <a:p>
            <a:pPr>
              <a:spcBef>
                <a:spcPts val="600"/>
              </a:spcBef>
              <a:buFont typeface="Wingdings" pitchFamily="2" charset="2"/>
              <a:buChar char="§"/>
            </a:pPr>
            <a:r>
              <a:rPr lang="en-US" altLang="ar-JO" sz="1400" dirty="0"/>
              <a:t>Limit the session to 40 to 60 minutes.</a:t>
            </a:r>
          </a:p>
          <a:p>
            <a:pPr>
              <a:spcBef>
                <a:spcPts val="600"/>
              </a:spcBef>
              <a:buFont typeface="Wingdings" pitchFamily="2" charset="2"/>
              <a:buChar char="§"/>
            </a:pPr>
            <a:r>
              <a:rPr lang="en-US" altLang="ar-JO" sz="1400" dirty="0"/>
              <a:t>Take a field trip.</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Brainstorming guidelines   |   </a:t>
            </a:r>
            <a:r>
              <a:rPr lang="ar-SA" b="1" dirty="0">
                <a:solidFill>
                  <a:srgbClr val="203E5F"/>
                </a:solidFill>
                <a:latin typeface="Alexandria"/>
                <a:cs typeface="Alexandria"/>
              </a:rPr>
              <a:t>إرشادات العصف الذهني</a:t>
            </a: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1F8FBEDB-EC95-4AE6-8674-D2A012C853E5}"/>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33</a:t>
            </a:r>
          </a:p>
        </p:txBody>
      </p:sp>
    </p:spTree>
    <p:extLst>
      <p:ext uri="{BB962C8B-B14F-4D97-AF65-F5344CB8AC3E}">
        <p14:creationId xmlns:p14="http://schemas.microsoft.com/office/powerpoint/2010/main" val="263270230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a:extLst>
              <a:ext uri="{FF2B5EF4-FFF2-40B4-BE49-F238E27FC236}">
                <a16:creationId xmlns:a16="http://schemas.microsoft.com/office/drawing/2014/main" id="{30E40397-8CEF-54AF-647B-988A2C864D34}"/>
              </a:ext>
            </a:extLst>
          </p:cNvPr>
          <p:cNvSpPr>
            <a:spLocks noChangeArrowheads="1"/>
          </p:cNvSpPr>
          <p:nvPr/>
        </p:nvSpPr>
        <p:spPr>
          <a:xfrm>
            <a:off x="6223000" y="2006600"/>
            <a:ext cx="4953000" cy="3708400"/>
          </a:xfrm>
          <a:prstGeom prst="rect">
            <a:avLst/>
          </a:prstGeom>
        </p:spPr>
        <p:txBody>
          <a:bodyPr anchor="ctr" anchorCtr="0"/>
          <a:lstStyle/>
          <a:p>
            <a:pPr marL="457200" indent="-457200" algn="r" defTabSz="704088" rtl="1">
              <a:lnSpc>
                <a:spcPct val="150000"/>
              </a:lnSpc>
              <a:spcBef>
                <a:spcPts val="462"/>
              </a:spcBef>
              <a:buFont typeface="Wingdings" pitchFamily="2" charset="2"/>
              <a:buChar char="§"/>
            </a:pPr>
            <a:r>
              <a:rPr lang="ar-EG" altLang="ar-JO" sz="1600" kern="1200" dirty="0">
                <a:ea typeface="Alexandria"/>
                <a:cs typeface="Alexandria"/>
              </a:rPr>
              <a:t>عيّن شخصًا لتدوين الأفكار والنقاشات.</a:t>
            </a:r>
          </a:p>
          <a:p>
            <a:pPr marL="457200" indent="-457200" algn="r" defTabSz="704088" rtl="1">
              <a:lnSpc>
                <a:spcPct val="150000"/>
              </a:lnSpc>
              <a:spcBef>
                <a:spcPts val="462"/>
              </a:spcBef>
              <a:buFont typeface="Wingdings" pitchFamily="2" charset="2"/>
              <a:buChar char="§"/>
            </a:pPr>
            <a:r>
              <a:rPr lang="ar-EG" altLang="ar-JO" sz="1600" kern="1200" dirty="0">
                <a:ea typeface="Alexandria"/>
                <a:cs typeface="Alexandria"/>
              </a:rPr>
              <a:t>شجّع طرح جميع الأفكار من الفريق.</a:t>
            </a:r>
          </a:p>
          <a:p>
            <a:pPr marL="457200" indent="-457200" algn="r" defTabSz="704088" rtl="1">
              <a:lnSpc>
                <a:spcPct val="150000"/>
              </a:lnSpc>
              <a:spcBef>
                <a:spcPts val="462"/>
              </a:spcBef>
              <a:buFont typeface="Wingdings" pitchFamily="2" charset="2"/>
              <a:buChar char="§"/>
            </a:pPr>
            <a:r>
              <a:rPr lang="ar-EG" altLang="ar-JO" sz="1600" kern="1200" dirty="0">
                <a:ea typeface="Alexandria"/>
                <a:cs typeface="Alexandria"/>
              </a:rPr>
              <a:t>اسعَ إلى كثرة الأفكار قبل جودتها. </a:t>
            </a:r>
          </a:p>
          <a:p>
            <a:pPr marL="457200" indent="-457200" algn="r" defTabSz="704088" rtl="1">
              <a:lnSpc>
                <a:spcPct val="150000"/>
              </a:lnSpc>
              <a:spcBef>
                <a:spcPts val="462"/>
              </a:spcBef>
              <a:buFont typeface="Wingdings" pitchFamily="2" charset="2"/>
              <a:buChar char="§"/>
            </a:pPr>
            <a:r>
              <a:rPr lang="ar-EG" altLang="ar-JO" sz="1600" kern="1200" dirty="0">
                <a:ea typeface="Alexandria"/>
                <a:cs typeface="Alexandria"/>
              </a:rPr>
              <a:t>اجعل الجلوس دائريًا أو على شكل حرف U.</a:t>
            </a:r>
          </a:p>
          <a:p>
            <a:pPr marL="457200" indent="-457200" algn="r" defTabSz="704088" rtl="1">
              <a:lnSpc>
                <a:spcPct val="150000"/>
              </a:lnSpc>
              <a:spcBef>
                <a:spcPts val="462"/>
              </a:spcBef>
              <a:buFont typeface="Wingdings" pitchFamily="2" charset="2"/>
              <a:buChar char="§"/>
            </a:pPr>
            <a:r>
              <a:rPr lang="ar-EG" altLang="ar-JO" sz="1600" kern="1200" dirty="0">
                <a:ea typeface="Alexandria"/>
                <a:cs typeface="Alexandria"/>
              </a:rPr>
              <a:t>امنع النقد تمامًا أثناء الجلسة.</a:t>
            </a:r>
          </a:p>
          <a:p>
            <a:pPr marL="457200" indent="-457200" algn="r" defTabSz="704088" rtl="1">
              <a:lnSpc>
                <a:spcPct val="150000"/>
              </a:lnSpc>
              <a:spcBef>
                <a:spcPts val="462"/>
              </a:spcBef>
              <a:buFont typeface="Wingdings" pitchFamily="2" charset="2"/>
              <a:buChar char="§"/>
            </a:pPr>
            <a:r>
              <a:rPr lang="ar-EG" altLang="ar-JO" sz="1600" kern="1200" dirty="0">
                <a:ea typeface="Alexandria"/>
                <a:cs typeface="Alexandria"/>
              </a:rPr>
              <a:t>شجّع «البناء على أفكار الآخرين».</a:t>
            </a:r>
          </a:p>
          <a:p>
            <a:pPr marL="457200" indent="-457200" algn="r" defTabSz="704088" rtl="1">
              <a:lnSpc>
                <a:spcPct val="150000"/>
              </a:lnSpc>
              <a:spcBef>
                <a:spcPts val="462"/>
              </a:spcBef>
              <a:buFont typeface="Wingdings" pitchFamily="2" charset="2"/>
              <a:buChar char="§"/>
            </a:pPr>
            <a:r>
              <a:rPr lang="ar-EG" altLang="ar-JO" sz="1600" kern="1200" dirty="0">
                <a:ea typeface="Alexandria"/>
                <a:cs typeface="Alexandria"/>
              </a:rPr>
              <a:t>كن جريئًا في تخيّل ما يبدو غير معقول.</a:t>
            </a:r>
          </a:p>
          <a:p>
            <a:pPr marL="342900" indent="-342900" algn="r" defTabSz="704088" rtl="1">
              <a:lnSpc>
                <a:spcPct val="150000"/>
              </a:lnSpc>
              <a:spcBef>
                <a:spcPts val="462"/>
              </a:spcBef>
              <a:buFont typeface="Wingdings" pitchFamily="2" charset="2"/>
              <a:buChar char="§"/>
            </a:pPr>
            <a:endParaRPr lang="ar-EG" altLang="ar-JO" sz="1600" kern="1200" dirty="0">
              <a:ea typeface="Alexandria"/>
              <a:cs typeface="Alexandria"/>
            </a:endParaRPr>
          </a:p>
        </p:txBody>
      </p:sp>
      <p:sp>
        <p:nvSpPr>
          <p:cNvPr id="19" name="Rectangle 3">
            <a:extLst>
              <a:ext uri="{FF2B5EF4-FFF2-40B4-BE49-F238E27FC236}">
                <a16:creationId xmlns:a16="http://schemas.microsoft.com/office/drawing/2014/main" id="{777B6DBE-60F0-8CDB-E40C-B8D2BB56EDF4}"/>
              </a:ext>
            </a:extLst>
          </p:cNvPr>
          <p:cNvSpPr>
            <a:spLocks noChangeArrowheads="1"/>
          </p:cNvSpPr>
          <p:nvPr/>
        </p:nvSpPr>
        <p:spPr>
          <a:xfrm>
            <a:off x="1016000" y="2006600"/>
            <a:ext cx="4953000" cy="3708400"/>
          </a:xfrm>
          <a:prstGeom prst="rect">
            <a:avLst/>
          </a:prstGeom>
        </p:spPr>
        <p:txBody>
          <a:bodyPr anchor="ctr" anchorCtr="0"/>
          <a:lstStyle/>
          <a:p>
            <a:pPr marL="342900" indent="-342900" defTabSz="704088">
              <a:lnSpc>
                <a:spcPct val="150000"/>
              </a:lnSpc>
              <a:spcBef>
                <a:spcPts val="462"/>
              </a:spcBef>
              <a:buFont typeface="Wingdings" pitchFamily="2" charset="2"/>
              <a:buChar char="§"/>
            </a:pPr>
            <a:r>
              <a:rPr lang="en-US" altLang="ar-JO" sz="1600" kern="1200" dirty="0">
                <a:solidFill>
                  <a:schemeClr val="tx1"/>
                </a:solidFill>
                <a:latin typeface="Alexandria" pitchFamily="2" charset="-78"/>
                <a:ea typeface="Alexandria"/>
                <a:cs typeface="Alexandria" pitchFamily="2" charset="-78"/>
              </a:rPr>
              <a:t>Appoint  a recorder.</a:t>
            </a:r>
          </a:p>
          <a:p>
            <a:pPr marL="342900" indent="-342900" defTabSz="704088">
              <a:lnSpc>
                <a:spcPct val="150000"/>
              </a:lnSpc>
              <a:spcBef>
                <a:spcPts val="462"/>
              </a:spcBef>
              <a:buFont typeface="Wingdings" pitchFamily="2" charset="2"/>
              <a:buChar char="§"/>
            </a:pPr>
            <a:r>
              <a:rPr lang="en-US" altLang="ar-JO" sz="1600" kern="1200" dirty="0">
                <a:solidFill>
                  <a:schemeClr val="tx1"/>
                </a:solidFill>
                <a:latin typeface="Alexandria" pitchFamily="2" charset="-78"/>
                <a:ea typeface="Alexandria"/>
                <a:cs typeface="Alexandria" pitchFamily="2" charset="-78"/>
              </a:rPr>
              <a:t>Encourage all ideas from the team.</a:t>
            </a:r>
          </a:p>
          <a:p>
            <a:pPr marL="342900" indent="-342900" defTabSz="704088">
              <a:lnSpc>
                <a:spcPct val="150000"/>
              </a:lnSpc>
              <a:spcBef>
                <a:spcPts val="462"/>
              </a:spcBef>
              <a:buFont typeface="Wingdings" pitchFamily="2" charset="2"/>
              <a:buChar char="§"/>
            </a:pPr>
            <a:r>
              <a:rPr lang="en-US" altLang="ar-JO" sz="1600" kern="1200" dirty="0">
                <a:solidFill>
                  <a:schemeClr val="tx1"/>
                </a:solidFill>
                <a:latin typeface="Alexandria" pitchFamily="2" charset="-78"/>
                <a:ea typeface="Alexandria"/>
                <a:cs typeface="Alexandria" pitchFamily="2" charset="-78"/>
              </a:rPr>
              <a:t>Shoot for quantity of ideas over quality of ideas. </a:t>
            </a:r>
          </a:p>
          <a:p>
            <a:pPr marL="342900" indent="-342900" defTabSz="704088">
              <a:lnSpc>
                <a:spcPct val="150000"/>
              </a:lnSpc>
              <a:spcBef>
                <a:spcPts val="462"/>
              </a:spcBef>
              <a:buFont typeface="Wingdings" pitchFamily="2" charset="2"/>
              <a:buChar char="§"/>
            </a:pPr>
            <a:r>
              <a:rPr lang="en-US" altLang="ar-JO" sz="1600" kern="1200" dirty="0">
                <a:solidFill>
                  <a:schemeClr val="tx1"/>
                </a:solidFill>
                <a:latin typeface="Alexandria" pitchFamily="2" charset="-78"/>
                <a:ea typeface="Alexandria"/>
                <a:cs typeface="Alexandria" pitchFamily="2" charset="-78"/>
              </a:rPr>
              <a:t>Use a circular or U-shaped seating pattern.</a:t>
            </a:r>
          </a:p>
          <a:p>
            <a:pPr marL="342900" indent="-342900" defTabSz="704088">
              <a:lnSpc>
                <a:spcPct val="150000"/>
              </a:lnSpc>
              <a:spcBef>
                <a:spcPts val="462"/>
              </a:spcBef>
              <a:buFont typeface="Wingdings" pitchFamily="2" charset="2"/>
              <a:buChar char="§"/>
            </a:pPr>
            <a:r>
              <a:rPr lang="en-US" altLang="ar-JO" sz="1600" kern="1200" dirty="0">
                <a:solidFill>
                  <a:schemeClr val="tx1"/>
                </a:solidFill>
                <a:latin typeface="Alexandria" pitchFamily="2" charset="-78"/>
                <a:ea typeface="Alexandria"/>
                <a:cs typeface="Alexandria" pitchFamily="2" charset="-78"/>
              </a:rPr>
              <a:t>Forbid criticism.</a:t>
            </a:r>
          </a:p>
          <a:p>
            <a:pPr marL="342900" indent="-342900" defTabSz="704088">
              <a:lnSpc>
                <a:spcPct val="150000"/>
              </a:lnSpc>
              <a:spcBef>
                <a:spcPts val="462"/>
              </a:spcBef>
              <a:buFont typeface="Wingdings" pitchFamily="2" charset="2"/>
              <a:buChar char="§"/>
            </a:pPr>
            <a:r>
              <a:rPr lang="en-US" altLang="ar-JO" sz="1600" kern="1200" dirty="0">
                <a:solidFill>
                  <a:schemeClr val="tx1"/>
                </a:solidFill>
                <a:latin typeface="Alexandria" pitchFamily="2" charset="-78"/>
                <a:ea typeface="Alexandria"/>
                <a:cs typeface="Alexandria" pitchFamily="2" charset="-78"/>
              </a:rPr>
              <a:t>Encourage idea “hitch-hiking.” </a:t>
            </a:r>
          </a:p>
          <a:p>
            <a:pPr marL="342900" indent="-342900" defTabSz="704088">
              <a:lnSpc>
                <a:spcPct val="150000"/>
              </a:lnSpc>
              <a:spcBef>
                <a:spcPts val="462"/>
              </a:spcBef>
              <a:buFont typeface="Wingdings" pitchFamily="2" charset="2"/>
              <a:buChar char="§"/>
            </a:pPr>
            <a:r>
              <a:rPr lang="en-US" altLang="ar-JO" sz="1600" kern="1200" dirty="0">
                <a:solidFill>
                  <a:schemeClr val="tx1"/>
                </a:solidFill>
                <a:latin typeface="Alexandria" pitchFamily="2" charset="-78"/>
                <a:ea typeface="Alexandria"/>
                <a:cs typeface="Alexandria" pitchFamily="2" charset="-78"/>
              </a:rPr>
              <a:t>Dare to imagine the unreasonable.</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Brainstorming guidelines   |   </a:t>
            </a:r>
            <a:r>
              <a:rPr lang="ar-SA" b="1" dirty="0">
                <a:solidFill>
                  <a:srgbClr val="203E5F"/>
                </a:solidFill>
                <a:latin typeface="Alexandria"/>
                <a:cs typeface="Alexandria"/>
              </a:rPr>
              <a:t>إرشادات العصف الذهني</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B7A1231F-669A-45A0-BB8A-AED313F5E960}"/>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34</a:t>
            </a:r>
          </a:p>
        </p:txBody>
      </p:sp>
    </p:spTree>
    <p:extLst>
      <p:ext uri="{BB962C8B-B14F-4D97-AF65-F5344CB8AC3E}">
        <p14:creationId xmlns:p14="http://schemas.microsoft.com/office/powerpoint/2010/main" val="3735464006"/>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3">
            <a:extLst>
              <a:ext uri="{FF2B5EF4-FFF2-40B4-BE49-F238E27FC236}">
                <a16:creationId xmlns:a16="http://schemas.microsoft.com/office/drawing/2014/main" id="{777B6DBE-60F0-8CDB-E40C-B8D2BB56EDF4}"/>
              </a:ext>
            </a:extLst>
          </p:cNvPr>
          <p:cNvSpPr>
            <a:spLocks noChangeArrowheads="1"/>
          </p:cNvSpPr>
          <p:nvPr/>
        </p:nvSpPr>
        <p:spPr>
          <a:xfrm>
            <a:off x="5461000" y="2006600"/>
            <a:ext cx="5842000" cy="3708400"/>
          </a:xfrm>
          <a:prstGeom prst="rect">
            <a:avLst/>
          </a:prstGeom>
        </p:spPr>
        <p:txBody>
          <a:bodyPr anchor="ctr" anchorCtr="0"/>
          <a:lstStyle/>
          <a:p>
            <a:pPr algn="justLow">
              <a:lnSpc>
                <a:spcPct val="200000"/>
              </a:lnSpc>
            </a:pPr>
            <a:r>
              <a:rPr lang="en-US" altLang="ar-JO" sz="1600" dirty="0">
                <a:latin typeface="Alexandria" pitchFamily="2" charset="-78"/>
                <a:cs typeface="Alexandria" pitchFamily="2" charset="-78"/>
              </a:rPr>
              <a:t>A graphical technique that encourages thinking on both sides of the brain, visually displays relationships among ideas, and improves the ability to see a problem from many sides.</a:t>
            </a:r>
          </a:p>
          <a:p>
            <a:pPr algn="justLow">
              <a:lnSpc>
                <a:spcPct val="200000"/>
              </a:lnSpc>
            </a:pPr>
            <a:endParaRPr lang="en-US" altLang="ar-JO" sz="1600" dirty="0">
              <a:latin typeface="Alexandria" pitchFamily="2" charset="-78"/>
              <a:cs typeface="Alexandria" pitchFamily="2" charset="-78"/>
            </a:endParaRPr>
          </a:p>
          <a:p>
            <a:pPr lvl="1" algn="justLow" rtl="1">
              <a:lnSpc>
                <a:spcPct val="200000"/>
              </a:lnSpc>
              <a:buClr>
                <a:schemeClr val="folHlink"/>
              </a:buClr>
              <a:buFont typeface="Wingdings" panose="05000000000000000000" pitchFamily="2" charset="2"/>
              <a:buNone/>
            </a:pPr>
            <a:r>
              <a:rPr lang="ar-EG" altLang="ar-JO" sz="1600" dirty="0">
                <a:latin typeface="Alexandria" pitchFamily="2" charset="-78"/>
                <a:cs typeface="Alexandria" pitchFamily="2" charset="-78"/>
              </a:rPr>
              <a:t>أسلوب رسومي يشغل جانبي الدماغ، ويُظهر العلاقات بين الأفكار بشكل مرئي، ويساعد على رؤية المشكلة من عدة زوايا.</a:t>
            </a:r>
            <a:endParaRPr lang="en-US" altLang="ar-JO" sz="1600" dirty="0">
              <a:latin typeface="Alexandria" pitchFamily="2" charset="-78"/>
              <a:cs typeface="Alexandria" pitchFamily="2" charset="-78"/>
            </a:endParaRPr>
          </a:p>
        </p:txBody>
      </p:sp>
      <p:pic>
        <p:nvPicPr>
          <p:cNvPr id="11" name="Picture 2" descr="Mind Mapping: How It Can Improve Your Productivity - Wayne Elsey">
            <a:extLst>
              <a:ext uri="{FF2B5EF4-FFF2-40B4-BE49-F238E27FC236}">
                <a16:creationId xmlns:a16="http://schemas.microsoft.com/office/drawing/2014/main" id="{B474B220-9984-81E8-2DEF-B0863D8BB2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575" r="8568" b="1"/>
          <a:stretch/>
        </p:blipFill>
        <p:spPr bwMode="auto">
          <a:xfrm>
            <a:off x="889000" y="2006600"/>
            <a:ext cx="3822700" cy="3708400"/>
          </a:xfrm>
          <a:prstGeom prst="rect">
            <a:avLst/>
          </a:prstGeom>
          <a:noFill/>
          <a:extLst>
            <a:ext uri="{909E8E84-426E-40DD-AFC4-6F175D3DCCD1}">
              <a14:hiddenFill xmlns:a14="http://schemas.microsoft.com/office/drawing/2010/main">
                <a:solidFill>
                  <a:srgbClr val="FFFFFF"/>
                </a:solidFill>
              </a14:hiddenFill>
            </a:ext>
          </a:extLst>
        </p:spPr>
      </p:pic>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Mind-Mapping   |   </a:t>
            </a:r>
            <a:r>
              <a:rPr lang="ar-SA" b="1" dirty="0">
                <a:solidFill>
                  <a:srgbClr val="203E5F"/>
                </a:solidFill>
                <a:latin typeface="Alexandria"/>
                <a:cs typeface="Alexandria"/>
              </a:rPr>
              <a:t>رسم الخرائط الذهنية</a:t>
            </a: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F7F31F2B-7B8D-4F61-84DF-EEA003AE1ADF}"/>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35</a:t>
            </a:r>
          </a:p>
        </p:txBody>
      </p:sp>
    </p:spTree>
    <p:extLst>
      <p:ext uri="{BB962C8B-B14F-4D97-AF65-F5344CB8AC3E}">
        <p14:creationId xmlns:p14="http://schemas.microsoft.com/office/powerpoint/2010/main" val="387334085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Mind-Mapping   |   </a:t>
            </a:r>
            <a:r>
              <a:rPr lang="ar-SA" b="1" dirty="0">
                <a:solidFill>
                  <a:srgbClr val="203E5F"/>
                </a:solidFill>
                <a:latin typeface="Alexandria"/>
                <a:cs typeface="Alexandria"/>
              </a:rPr>
              <a:t>رسم الخرائط الذهنية</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51DB2446-3220-4B4F-89E1-73CDF399CEDC}"/>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36</a:t>
            </a:r>
          </a:p>
        </p:txBody>
      </p:sp>
      <p:sp>
        <p:nvSpPr>
          <p:cNvPr id="940" name="Intro EN"/>
          <p:cNvSpPr txBox="1"/>
          <p:nvPr/>
        </p:nvSpPr>
        <p:spPr>
          <a:xfrm>
            <a:off x="838200" y="1955800"/>
            <a:ext cx="5156200" cy="4013200"/>
          </a:xfrm>
          <a:prstGeom prst="rect">
            <a:avLst/>
          </a:prstGeom>
          <a:noFill/>
        </p:spPr>
        <p:txBody>
          <a:bodyPr wrap="square" lIns="45000" tIns="36000" rIns="45000" bIns="36000" anchor="ctr">
            <a:noAutofit/>
          </a:bodyPr>
          <a:lstStyle/>
          <a:p>
            <a:pPr marL="0" indent="0" algn="just" rtl="0">
              <a:lnSpc>
                <a:spcPct val="150000"/>
              </a:lnSpc>
              <a:spcAft>
                <a:spcPts val="500"/>
              </a:spcAft>
              <a:buNone/>
            </a:pPr>
            <a:r>
              <a:rPr lang="en-US" sz="1400" b="1" dirty="0">
                <a:solidFill>
                  <a:srgbClr val="00AEEF"/>
                </a:solidFill>
                <a:latin typeface="Alexandria" charset="0"/>
                <a:cs typeface="Alexandria" charset="0"/>
              </a:rPr>
              <a:t>What is a mind map?</a:t>
            </a:r>
          </a:p>
          <a:p>
            <a:pPr marL="185738" indent="-185738" algn="just" rtl="0">
              <a:lnSpc>
                <a:spcPct val="150000"/>
              </a:lnSpc>
              <a:spcAft>
                <a:spcPts val="400"/>
              </a:spcAft>
              <a:buFont typeface="Arial"/>
              <a:buChar char="•"/>
            </a:pPr>
            <a:r>
              <a:rPr lang="en-US" sz="1400" b="1" dirty="0">
                <a:solidFill>
                  <a:srgbClr val="203E5F"/>
                </a:solidFill>
                <a:latin typeface="Alexandria" charset="0"/>
                <a:cs typeface="Alexandria" charset="0"/>
              </a:rPr>
              <a:t>A picture of your thinking — </a:t>
            </a:r>
            <a:r>
              <a:rPr lang="en-US" sz="1400" dirty="0">
                <a:solidFill>
                  <a:srgbClr val="262626"/>
                </a:solidFill>
                <a:latin typeface="Alexandria" charset="0"/>
                <a:cs typeface="Alexandria" charset="0"/>
              </a:rPr>
              <a:t>write the main topic in the centre of a blank page, then branch every related idea out around it.</a:t>
            </a:r>
          </a:p>
          <a:p>
            <a:pPr marL="185738" indent="-185738" algn="just" rtl="0">
              <a:lnSpc>
                <a:spcPct val="150000"/>
              </a:lnSpc>
              <a:spcAft>
                <a:spcPts val="400"/>
              </a:spcAft>
              <a:buFont typeface="Arial"/>
              <a:buChar char="•"/>
            </a:pPr>
            <a:r>
              <a:rPr lang="en-US" sz="1400" b="1" dirty="0">
                <a:solidFill>
                  <a:srgbClr val="203E5F"/>
                </a:solidFill>
                <a:latin typeface="Alexandria" charset="0"/>
                <a:cs typeface="Alexandria" charset="0"/>
              </a:rPr>
              <a:t>Words, colours and images </a:t>
            </a:r>
            <a:r>
              <a:rPr lang="en-US" sz="1400" dirty="0">
                <a:solidFill>
                  <a:srgbClr val="262626"/>
                </a:solidFill>
                <a:latin typeface="Alexandria" charset="0"/>
                <a:cs typeface="Alexandria" charset="0"/>
              </a:rPr>
              <a:t>replace long paragraphs, so the whole problem is visible at a glance.</a:t>
            </a:r>
          </a:p>
          <a:p>
            <a:pPr marL="185738" indent="-185738" algn="just" rtl="0">
              <a:lnSpc>
                <a:spcPct val="150000"/>
              </a:lnSpc>
              <a:spcAft>
                <a:spcPts val="400"/>
              </a:spcAft>
              <a:buFont typeface="Arial"/>
              <a:buChar char="•"/>
            </a:pPr>
            <a:r>
              <a:rPr lang="en-US" sz="1400" b="1" dirty="0">
                <a:solidFill>
                  <a:srgbClr val="203E5F"/>
                </a:solidFill>
                <a:latin typeface="Alexandria" charset="0"/>
                <a:cs typeface="Alexandria" charset="0"/>
              </a:rPr>
              <a:t>It engages both sides of the brain, </a:t>
            </a:r>
            <a:r>
              <a:rPr lang="en-US" sz="1400" dirty="0">
                <a:solidFill>
                  <a:srgbClr val="262626"/>
                </a:solidFill>
                <a:latin typeface="Alexandria" charset="0"/>
                <a:cs typeface="Alexandria" charset="0"/>
              </a:rPr>
              <a:t>so you see the ideas and the links between them at the same time.</a:t>
            </a:r>
          </a:p>
          <a:p>
            <a:pPr marL="185738" indent="-185738" algn="just" rtl="0">
              <a:lnSpc>
                <a:spcPct val="150000"/>
              </a:lnSpc>
              <a:spcAft>
                <a:spcPts val="400"/>
              </a:spcAft>
              <a:buFont typeface="Arial"/>
              <a:buChar char="•"/>
            </a:pPr>
            <a:r>
              <a:rPr lang="en-US" sz="1400" b="1" dirty="0">
                <a:solidFill>
                  <a:srgbClr val="203E5F"/>
                </a:solidFill>
                <a:latin typeface="Alexandria" charset="0"/>
                <a:cs typeface="Alexandria" charset="0"/>
              </a:rPr>
              <a:t>Entrepreneurs use it </a:t>
            </a:r>
            <a:r>
              <a:rPr lang="en-US" sz="1400" dirty="0">
                <a:solidFill>
                  <a:srgbClr val="262626"/>
                </a:solidFill>
                <a:latin typeface="Alexandria" charset="0"/>
                <a:cs typeface="Alexandria" charset="0"/>
              </a:rPr>
              <a:t>to explore an opportunity, plan a product, or organise the output of a brainstorming session.</a:t>
            </a:r>
          </a:p>
        </p:txBody>
      </p:sp>
      <p:sp>
        <p:nvSpPr>
          <p:cNvPr id="941" name="Intro AR"/>
          <p:cNvSpPr txBox="1"/>
          <p:nvPr/>
        </p:nvSpPr>
        <p:spPr>
          <a:xfrm>
            <a:off x="6172200" y="1955800"/>
            <a:ext cx="5080000" cy="4013200"/>
          </a:xfrm>
          <a:prstGeom prst="rect">
            <a:avLst/>
          </a:prstGeom>
          <a:noFill/>
        </p:spPr>
        <p:txBody>
          <a:bodyPr wrap="square" lIns="45000" tIns="36000" rIns="45000" bIns="36000" anchor="ctr">
            <a:noAutofit/>
          </a:bodyPr>
          <a:lstStyle/>
          <a:p>
            <a:pPr marL="0" indent="0" algn="just" rtl="1">
              <a:lnSpc>
                <a:spcPct val="150000"/>
              </a:lnSpc>
              <a:spcAft>
                <a:spcPts val="500"/>
              </a:spcAft>
              <a:buNone/>
            </a:pPr>
            <a:r>
              <a:rPr lang="ar-SA" sz="1400" b="1" dirty="0">
                <a:solidFill>
                  <a:srgbClr val="00AEEF"/>
                </a:solidFill>
                <a:latin typeface="Alexandria" charset="0"/>
                <a:cs typeface="Alexandria" charset="0"/>
              </a:rPr>
              <a:t>ما هي الخريطة الذهنية؟</a:t>
            </a:r>
          </a:p>
          <a:p>
            <a:pPr marL="185738" indent="-185738" algn="just" rtl="1">
              <a:lnSpc>
                <a:spcPct val="150000"/>
              </a:lnSpc>
              <a:spcAft>
                <a:spcPts val="400"/>
              </a:spcAft>
              <a:buFont typeface="Arial"/>
              <a:buChar char="•"/>
            </a:pPr>
            <a:r>
              <a:rPr lang="ar-SA" sz="1400" b="1" dirty="0">
                <a:solidFill>
                  <a:srgbClr val="203E5F"/>
                </a:solidFill>
                <a:latin typeface="Alexandria" charset="0"/>
                <a:cs typeface="Alexandria" charset="0"/>
              </a:rPr>
              <a:t>صورة لتفكيرك: </a:t>
            </a:r>
            <a:r>
              <a:rPr lang="ar-SA" sz="1400" dirty="0">
                <a:solidFill>
                  <a:srgbClr val="262626"/>
                </a:solidFill>
                <a:latin typeface="Alexandria" charset="0"/>
                <a:cs typeface="Alexandria" charset="0"/>
              </a:rPr>
              <a:t>اكتب الموضوع الرئيسي في وسط صفحة فارغة، ثم فرّع منه كل فكرة مرتبطة به.</a:t>
            </a:r>
          </a:p>
          <a:p>
            <a:pPr marL="185738" indent="-185738" algn="just" rtl="1">
              <a:lnSpc>
                <a:spcPct val="150000"/>
              </a:lnSpc>
              <a:spcAft>
                <a:spcPts val="400"/>
              </a:spcAft>
              <a:buFont typeface="Arial"/>
              <a:buChar char="•"/>
            </a:pPr>
            <a:r>
              <a:rPr lang="ar-SA" sz="1400" b="1" dirty="0">
                <a:solidFill>
                  <a:srgbClr val="203E5F"/>
                </a:solidFill>
                <a:latin typeface="Alexandria" charset="0"/>
                <a:cs typeface="Alexandria" charset="0"/>
              </a:rPr>
              <a:t>الكلمات والألوان والرسوم </a:t>
            </a:r>
            <a:r>
              <a:rPr lang="ar-SA" sz="1400" dirty="0">
                <a:solidFill>
                  <a:srgbClr val="262626"/>
                </a:solidFill>
                <a:latin typeface="Alexandria" charset="0"/>
                <a:cs typeface="Alexandria" charset="0"/>
              </a:rPr>
              <a:t>تحل محل الفقرات الطويلة، فتظهر المشكلة كاملة بنظرة واحدة.</a:t>
            </a:r>
          </a:p>
          <a:p>
            <a:pPr marL="185738" indent="-185738" algn="just" rtl="1">
              <a:lnSpc>
                <a:spcPct val="150000"/>
              </a:lnSpc>
              <a:spcAft>
                <a:spcPts val="400"/>
              </a:spcAft>
              <a:buFont typeface="Arial"/>
              <a:buChar char="•"/>
            </a:pPr>
            <a:r>
              <a:rPr lang="ar-SA" sz="1400" b="1" dirty="0">
                <a:solidFill>
                  <a:srgbClr val="203E5F"/>
                </a:solidFill>
                <a:latin typeface="Alexandria" charset="0"/>
                <a:cs typeface="Alexandria" charset="0"/>
              </a:rPr>
              <a:t>تُشغّل جانبي الدماغ معًا، </a:t>
            </a:r>
            <a:r>
              <a:rPr lang="ar-SA" sz="1400" dirty="0">
                <a:solidFill>
                  <a:srgbClr val="262626"/>
                </a:solidFill>
                <a:latin typeface="Alexandria" charset="0"/>
                <a:cs typeface="Alexandria" charset="0"/>
              </a:rPr>
              <a:t>فترى الأفكار والعلاقات بينها في الوقت نفسه.</a:t>
            </a:r>
          </a:p>
          <a:p>
            <a:pPr marL="185738" indent="-185738" algn="just" rtl="1">
              <a:lnSpc>
                <a:spcPct val="150000"/>
              </a:lnSpc>
              <a:spcAft>
                <a:spcPts val="400"/>
              </a:spcAft>
              <a:buFont typeface="Arial"/>
              <a:buChar char="•"/>
            </a:pPr>
            <a:r>
              <a:rPr lang="ar-SA" sz="1400" b="1" dirty="0">
                <a:solidFill>
                  <a:srgbClr val="203E5F"/>
                </a:solidFill>
                <a:latin typeface="Alexandria" charset="0"/>
                <a:cs typeface="Alexandria" charset="0"/>
              </a:rPr>
              <a:t>يستخدمها رواد الأعمال </a:t>
            </a:r>
            <a:r>
              <a:rPr lang="ar-SA" sz="1400" dirty="0">
                <a:solidFill>
                  <a:srgbClr val="262626"/>
                </a:solidFill>
                <a:latin typeface="Alexandria" charset="0"/>
                <a:cs typeface="Alexandria" charset="0"/>
              </a:rPr>
              <a:t>لاستكشاف فرصة، أو تخطيط منتج، أو ترتيب نتائج جلسة عصف ذهني.</a:t>
            </a:r>
          </a:p>
        </p:txBody>
      </p:sp>
    </p:spTree>
    <p:extLst>
      <p:ext uri="{BB962C8B-B14F-4D97-AF65-F5344CB8AC3E}">
        <p14:creationId xmlns:p14="http://schemas.microsoft.com/office/powerpoint/2010/main" val="277552375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D1C21418-5B12-4A7E-0CD1-736D368AA976}"/>
              </a:ext>
            </a:extLst>
          </p:cNvPr>
          <p:cNvSpPr txBox="1">
            <a:spLocks/>
          </p:cNvSpPr>
          <p:nvPr/>
        </p:nvSpPr>
        <p:spPr>
          <a:xfrm>
            <a:off x="1036320" y="2401571"/>
            <a:ext cx="5293360" cy="3708400"/>
          </a:xfrm>
          <a:prstGeom prst="rect">
            <a:avLst/>
          </a:prstGeom>
        </p:spPr>
        <p:txBody>
          <a:bodyPr anchor="ctr" anchorCtr="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eaLnBrk="1" hangingPunct="1">
              <a:lnSpc>
                <a:spcPct val="150000"/>
              </a:lnSpc>
              <a:buFont typeface="Wingdings" pitchFamily="2" charset="2"/>
              <a:buChar char="§"/>
            </a:pPr>
            <a:r>
              <a:rPr lang="en-US" altLang="ar-JO" sz="1600" dirty="0"/>
              <a:t>Start by writing down or sketching a picture symbolizing the problem or area of focus in the center of a blank page.</a:t>
            </a:r>
          </a:p>
          <a:p>
            <a:pPr eaLnBrk="1" hangingPunct="1">
              <a:lnSpc>
                <a:spcPct val="150000"/>
              </a:lnSpc>
              <a:buFont typeface="Wingdings" pitchFamily="2" charset="2"/>
              <a:buChar char="§"/>
            </a:pPr>
            <a:r>
              <a:rPr lang="en-US" altLang="ar-JO" sz="1600" dirty="0"/>
              <a:t>Work as quickly as possible and write down every idea that comes into your mind for 20 minutes, connecting each to the central picture or words with a line. </a:t>
            </a:r>
          </a:p>
          <a:p>
            <a:pPr eaLnBrk="1" hangingPunct="1">
              <a:lnSpc>
                <a:spcPct val="150000"/>
              </a:lnSpc>
              <a:buFont typeface="Wingdings" pitchFamily="2" charset="2"/>
              <a:buChar char="§"/>
            </a:pPr>
            <a:r>
              <a:rPr lang="en-US" altLang="ar-JO" sz="1600" dirty="0"/>
              <a:t>Don’t try to force creativity.</a:t>
            </a:r>
          </a:p>
          <a:p>
            <a:pPr eaLnBrk="1" hangingPunct="1">
              <a:lnSpc>
                <a:spcPct val="150000"/>
              </a:lnSpc>
              <a:buFont typeface="Wingdings" pitchFamily="2" charset="2"/>
              <a:buChar char="§"/>
            </a:pPr>
            <a:r>
              <a:rPr lang="en-US" altLang="ar-JO" sz="1600" dirty="0"/>
              <a:t>After a brief rest, begin to integrate the ideas into a mind map. </a:t>
            </a:r>
            <a:endParaRPr lang="ar-JO" altLang="ar-JO" sz="1600" dirty="0"/>
          </a:p>
          <a:p>
            <a:pPr eaLnBrk="1" hangingPunct="1">
              <a:lnSpc>
                <a:spcPct val="150000"/>
              </a:lnSpc>
              <a:buFont typeface="Wingdings" pitchFamily="2" charset="2"/>
              <a:buChar char="§"/>
            </a:pPr>
            <a:endParaRPr lang="en-US" altLang="ar-JO" sz="1600" dirty="0"/>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The Mind-Mapping Process   |   </a:t>
            </a:r>
            <a:r>
              <a:rPr lang="ar-SA" b="1" dirty="0">
                <a:solidFill>
                  <a:srgbClr val="203E5F"/>
                </a:solidFill>
                <a:latin typeface="Alexandria"/>
                <a:cs typeface="Alexandria"/>
              </a:rPr>
              <a:t>عملية رسم الخرائط الذهنية</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E40F3867-8075-4D53-A6AB-FDFF18222E16}"/>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37</a:t>
            </a:r>
          </a:p>
        </p:txBody>
      </p:sp>
      <p:sp>
        <p:nvSpPr>
          <p:cNvPr id="4" name="Content Placeholder 2">
            <a:extLst>
              <a:ext uri="{FF2B5EF4-FFF2-40B4-BE49-F238E27FC236}">
                <a16:creationId xmlns:a16="http://schemas.microsoft.com/office/drawing/2014/main" id="{0FAA031F-DD01-7E53-4043-BE38D39942F1}"/>
              </a:ext>
            </a:extLst>
          </p:cNvPr>
          <p:cNvSpPr txBox="1">
            <a:spLocks/>
          </p:cNvSpPr>
          <p:nvPr/>
        </p:nvSpPr>
        <p:spPr>
          <a:xfrm>
            <a:off x="6329680" y="2184401"/>
            <a:ext cx="5049520" cy="2946400"/>
          </a:xfrm>
          <a:prstGeom prst="rect">
            <a:avLst/>
          </a:prstGeom>
        </p:spPr>
        <p:txBody>
          <a:bodyPr anchor="ctr" anchorCtr="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a:ea typeface="Alexandria"/>
                <a:cs typeface="Alexandri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a:ea typeface="Alexandria"/>
                <a:cs typeface="Alexandria"/>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a:ea typeface="Alexandria"/>
                <a:cs typeface="Alexandria"/>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a:ea typeface="Alexandria"/>
                <a:cs typeface="Alexandria"/>
              </a:defRPr>
            </a:lvl9pPr>
          </a:lstStyle>
          <a:p>
            <a:pPr eaLnBrk="1" hangingPunct="1">
              <a:lnSpc>
                <a:spcPct val="200000"/>
              </a:lnSpc>
              <a:buFont typeface="Wingdings" pitchFamily="2" charset="2"/>
              <a:buChar char="§"/>
            </a:pPr>
            <a:endParaRPr lang="en-US" altLang="ar-JO" sz="1600" dirty="0"/>
          </a:p>
          <a:p>
            <a:pPr algn="r" rtl="1">
              <a:lnSpc>
                <a:spcPct val="200000"/>
              </a:lnSpc>
              <a:buFont typeface="Wingdings" pitchFamily="2" charset="2"/>
              <a:buChar char="§"/>
            </a:pPr>
            <a:r>
              <a:rPr lang="ar-EG" altLang="ar-JO" sz="1600" dirty="0"/>
              <a:t>ابدأ بكتابة أو رسم صورة ترمز إلى المشكلة أو الموضوع في وسط صفحة فارغة.</a:t>
            </a:r>
          </a:p>
          <a:p>
            <a:pPr algn="r" rtl="1">
              <a:lnSpc>
                <a:spcPct val="200000"/>
              </a:lnSpc>
              <a:buFont typeface="Wingdings" pitchFamily="2" charset="2"/>
              <a:buChar char="§"/>
            </a:pPr>
            <a:r>
              <a:rPr lang="ar-EG" altLang="ar-JO" sz="1600" dirty="0"/>
              <a:t>اكتب بسرعة كل فكرة تخطر ببالك خلال 20 دقيقة، واربط كل فكرة بالمركز بخط. </a:t>
            </a:r>
          </a:p>
          <a:p>
            <a:pPr algn="r" rtl="1">
              <a:lnSpc>
                <a:spcPct val="200000"/>
              </a:lnSpc>
              <a:buFont typeface="Wingdings" pitchFamily="2" charset="2"/>
              <a:buChar char="§"/>
            </a:pPr>
            <a:r>
              <a:rPr lang="ar-EG" altLang="ar-JO" sz="1600" dirty="0"/>
              <a:t>لا تُكره نفسك على الإبداع.</a:t>
            </a:r>
          </a:p>
          <a:p>
            <a:pPr algn="r" rtl="1">
              <a:lnSpc>
                <a:spcPct val="200000"/>
              </a:lnSpc>
              <a:buFont typeface="Wingdings" pitchFamily="2" charset="2"/>
              <a:buChar char="§"/>
            </a:pPr>
            <a:r>
              <a:rPr lang="ar-EG" altLang="ar-JO" sz="1600" dirty="0"/>
              <a:t>بعد راحة قصيرة، ابدأ بترتيب الأفكار في خريطة ذهنية. </a:t>
            </a:r>
          </a:p>
        </p:txBody>
      </p:sp>
    </p:spTree>
    <p:extLst>
      <p:ext uri="{BB962C8B-B14F-4D97-AF65-F5344CB8AC3E}">
        <p14:creationId xmlns:p14="http://schemas.microsoft.com/office/powerpoint/2010/main" val="426583194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4">
            <a:extLst>
              <a:ext uri="{FF2B5EF4-FFF2-40B4-BE49-F238E27FC236}">
                <a16:creationId xmlns:a16="http://schemas.microsoft.com/office/drawing/2014/main" id="{8DB904D3-9A9E-3C06-DC4A-129734A0C2AA}"/>
              </a:ext>
            </a:extLst>
          </p:cNvPr>
          <p:cNvSpPr>
            <a:spLocks noChangeArrowheads="1"/>
          </p:cNvSpPr>
          <p:nvPr/>
        </p:nvSpPr>
        <p:spPr bwMode="auto">
          <a:xfrm>
            <a:off x="5161280" y="2006600"/>
            <a:ext cx="6141720" cy="37084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chorCtr="0">
            <a:noAutofit/>
          </a:bodyPr>
          <a:lstStyle>
            <a:lvl1pPr marL="342900" indent="-342900">
              <a:spcBef>
                <a:spcPts val="400"/>
              </a:spcBef>
              <a:buClr>
                <a:schemeClr val="accent1"/>
              </a:buClr>
              <a:buSzPct val="68000"/>
              <a:buFont typeface="Wingdings 3" pitchFamily="2" charset="2"/>
              <a:buChar char=""/>
              <a:defRPr sz="2700">
                <a:solidFill>
                  <a:schemeClr val="tx1"/>
                </a:solidFill>
                <a:latin typeface="Alexandria" panose="020B0602030504020204" pitchFamily="34" charset="0"/>
                <a:ea typeface="Alexandria"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Alexandria" panose="020B0602030504020204" pitchFamily="34" charset="0"/>
                <a:ea typeface="Alexandria" panose="020B0600070205080204" pitchFamily="34" charset="-128"/>
              </a:defRPr>
            </a:lvl2pPr>
            <a:lvl3pPr marL="1200150" indent="-285750">
              <a:spcBef>
                <a:spcPts val="350"/>
              </a:spcBef>
              <a:buClr>
                <a:schemeClr val="accent2"/>
              </a:buClr>
              <a:buSzPct val="100000"/>
              <a:buFont typeface="Wingdings 2" pitchFamily="2" charset="2"/>
              <a:buChar char=""/>
              <a:defRPr sz="2100">
                <a:solidFill>
                  <a:schemeClr val="tx1"/>
                </a:solidFill>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Alexandria" panose="020B0602030504020204" pitchFamily="34" charset="0"/>
                <a:ea typeface="Alexandria" panose="020B0600070205080204" pitchFamily="34" charset="-128"/>
              </a:defRPr>
            </a:lvl9pPr>
          </a:lstStyle>
          <a:p>
            <a:pPr marL="457200">
              <a:lnSpc>
                <a:spcPct val="90000"/>
              </a:lnSpc>
              <a:spcBef>
                <a:spcPct val="20000"/>
              </a:spcBef>
              <a:buClr>
                <a:schemeClr val="tx1"/>
              </a:buClr>
              <a:buSzPct val="100000"/>
              <a:buFont typeface="Wingdings" pitchFamily="2" charset="2"/>
              <a:buChar char="§"/>
            </a:pPr>
            <a:r>
              <a:rPr lang="en-US" altLang="ar-JO" sz="1400" dirty="0">
                <a:latin typeface="Alexandria" pitchFamily="2" charset="-78"/>
                <a:ea typeface="Alexandria"/>
                <a:cs typeface="Alexandria" pitchFamily="2" charset="-78"/>
              </a:rPr>
              <a:t>Force-Field Analysis is a useful technique for evaluating the forces that support and oppose a proposed change. </a:t>
            </a:r>
          </a:p>
          <a:p>
            <a:pPr marL="857250" lvl="1" indent="-342900">
              <a:spcBef>
                <a:spcPct val="20000"/>
              </a:spcBef>
              <a:buClr>
                <a:schemeClr val="tx1"/>
              </a:buClr>
              <a:buFont typeface="Wingdings" pitchFamily="2" charset="2"/>
              <a:buChar char="§"/>
            </a:pPr>
            <a:r>
              <a:rPr lang="en-US" altLang="ar-JO" sz="1400" dirty="0">
                <a:latin typeface="Alexandria" pitchFamily="2" charset="-78"/>
                <a:ea typeface="Alexandria"/>
                <a:cs typeface="Alexandria" pitchFamily="2" charset="-78"/>
              </a:rPr>
              <a:t>Three columns: </a:t>
            </a:r>
          </a:p>
          <a:p>
            <a:pPr marL="1314450" lvl="2" indent="-342900">
              <a:spcBef>
                <a:spcPct val="20000"/>
              </a:spcBef>
              <a:buClr>
                <a:schemeClr val="tx1"/>
              </a:buClr>
              <a:buFont typeface="Wingdings" pitchFamily="2" charset="2"/>
              <a:buChar char="§"/>
            </a:pPr>
            <a:r>
              <a:rPr lang="en-US" altLang="ar-JO" sz="1400" dirty="0">
                <a:latin typeface="Alexandria" pitchFamily="2" charset="-78"/>
                <a:ea typeface="Alexandria"/>
                <a:cs typeface="Alexandria" pitchFamily="2" charset="-78"/>
              </a:rPr>
              <a:t>Center: Problem to be addressed</a:t>
            </a:r>
          </a:p>
          <a:p>
            <a:pPr marL="1314450" lvl="2" indent="-342900">
              <a:spcBef>
                <a:spcPct val="20000"/>
              </a:spcBef>
              <a:buClr>
                <a:schemeClr val="tx1"/>
              </a:buClr>
              <a:buFont typeface="Wingdings" pitchFamily="2" charset="2"/>
              <a:buChar char="§"/>
            </a:pPr>
            <a:r>
              <a:rPr lang="en-US" altLang="ar-JO" sz="1400" dirty="0">
                <a:latin typeface="Alexandria" pitchFamily="2" charset="-78"/>
                <a:ea typeface="Alexandria"/>
                <a:cs typeface="Alexandria" pitchFamily="2" charset="-78"/>
              </a:rPr>
              <a:t>Left: Driving forces</a:t>
            </a:r>
          </a:p>
          <a:p>
            <a:pPr marL="1314450" lvl="2" indent="-342900">
              <a:spcBef>
                <a:spcPct val="20000"/>
              </a:spcBef>
              <a:buClr>
                <a:schemeClr val="tx1"/>
              </a:buClr>
              <a:buFont typeface="Wingdings" pitchFamily="2" charset="2"/>
              <a:buChar char="§"/>
            </a:pPr>
            <a:r>
              <a:rPr lang="en-US" altLang="ar-JO" sz="1400" dirty="0">
                <a:latin typeface="Alexandria" pitchFamily="2" charset="-78"/>
                <a:ea typeface="Alexandria"/>
                <a:cs typeface="Alexandria" pitchFamily="2" charset="-78"/>
              </a:rPr>
              <a:t>Right: Restraining forces</a:t>
            </a:r>
          </a:p>
          <a:p>
            <a:pPr marL="857250" lvl="1" indent="-342900">
              <a:spcBef>
                <a:spcPct val="20000"/>
              </a:spcBef>
              <a:buClr>
                <a:schemeClr val="tx1"/>
              </a:buClr>
              <a:buFont typeface="Wingdings" pitchFamily="2" charset="2"/>
              <a:buChar char="§"/>
            </a:pPr>
            <a:r>
              <a:rPr lang="en-US" altLang="ar-JO" sz="1400" dirty="0">
                <a:latin typeface="Alexandria" pitchFamily="2" charset="-78"/>
                <a:ea typeface="Alexandria"/>
                <a:cs typeface="Alexandria" pitchFamily="2" charset="-78"/>
              </a:rPr>
              <a:t>Score each force (-1 to +4) and add them.</a:t>
            </a:r>
            <a:endParaRPr lang="ar-JO" altLang="ar-JO" sz="1400" dirty="0">
              <a:latin typeface="Alexandria" pitchFamily="2" charset="-78"/>
              <a:ea typeface="Alexandria"/>
              <a:cs typeface="Alexandria" pitchFamily="2" charset="-78"/>
            </a:endParaRPr>
          </a:p>
          <a:p>
            <a:pPr marL="857250" lvl="1" indent="-342900">
              <a:spcBef>
                <a:spcPct val="20000"/>
              </a:spcBef>
              <a:buClr>
                <a:schemeClr val="tx1"/>
              </a:buClr>
              <a:buFont typeface="Wingdings" pitchFamily="2" charset="2"/>
              <a:buChar char="§"/>
            </a:pPr>
            <a:endParaRPr lang="en-US" altLang="ar-JO" sz="1400" dirty="0">
              <a:latin typeface="Alexandria" pitchFamily="2" charset="-78"/>
              <a:ea typeface="Alexandria"/>
              <a:cs typeface="Alexandria" pitchFamily="2" charset="-78"/>
            </a:endParaRPr>
          </a:p>
          <a:p>
            <a:pPr marL="457200" algn="r" rtl="1">
              <a:lnSpc>
                <a:spcPct val="90000"/>
              </a:lnSpc>
              <a:spcBef>
                <a:spcPts val="600"/>
              </a:spcBef>
              <a:buClr>
                <a:schemeClr val="tx1"/>
              </a:buClr>
              <a:buSzPct val="100000"/>
              <a:buFont typeface="Wingdings" pitchFamily="2" charset="2"/>
              <a:buChar char="§"/>
            </a:pPr>
            <a:r>
              <a:rPr lang="ar-EG" altLang="ar-JO" sz="1400" dirty="0">
                <a:latin typeface="Alexandria" pitchFamily="2" charset="-78"/>
                <a:ea typeface="Alexandria"/>
                <a:cs typeface="Alexandria" pitchFamily="2" charset="-78"/>
              </a:rPr>
              <a:t>تحليل مجال القوة أسلوب يوازن بين القوى التي تدعم التغيير المقترح والقوى التي تعارضه. </a:t>
            </a:r>
          </a:p>
          <a:p>
            <a:pPr marL="457200" algn="r" rtl="1">
              <a:lnSpc>
                <a:spcPct val="90000"/>
              </a:lnSpc>
              <a:spcBef>
                <a:spcPts val="600"/>
              </a:spcBef>
              <a:buClr>
                <a:schemeClr val="tx1"/>
              </a:buClr>
              <a:buSzPct val="100000"/>
              <a:buFont typeface="Wingdings" pitchFamily="2" charset="2"/>
              <a:buChar char="§"/>
            </a:pPr>
            <a:r>
              <a:rPr lang="ar-EG" altLang="ar-JO" sz="1400" dirty="0">
                <a:latin typeface="Alexandria" pitchFamily="2" charset="-78"/>
                <a:ea typeface="Alexandria"/>
                <a:cs typeface="Alexandria" pitchFamily="2" charset="-78"/>
              </a:rPr>
              <a:t>ثلاثة أعمدة: </a:t>
            </a:r>
          </a:p>
          <a:p>
            <a:pPr marL="457200" algn="r" rtl="1">
              <a:lnSpc>
                <a:spcPct val="90000"/>
              </a:lnSpc>
              <a:spcBef>
                <a:spcPts val="600"/>
              </a:spcBef>
              <a:buClr>
                <a:schemeClr val="tx1"/>
              </a:buClr>
              <a:buSzPct val="100000"/>
              <a:buFont typeface="Courier New" pitchFamily="49" charset="0"/>
              <a:buChar char="o"/>
            </a:pPr>
            <a:r>
              <a:rPr lang="ar-EG" altLang="ar-JO" sz="1400" dirty="0">
                <a:latin typeface="Alexandria" pitchFamily="2" charset="-78"/>
                <a:ea typeface="Alexandria"/>
                <a:cs typeface="Alexandria" pitchFamily="2" charset="-78"/>
              </a:rPr>
              <a:t>الوسط: المشكلة المطلوب حلّها</a:t>
            </a:r>
          </a:p>
          <a:p>
            <a:pPr marL="457200" algn="r" rtl="1">
              <a:lnSpc>
                <a:spcPct val="90000"/>
              </a:lnSpc>
              <a:spcBef>
                <a:spcPts val="600"/>
              </a:spcBef>
              <a:buClr>
                <a:schemeClr val="tx1"/>
              </a:buClr>
              <a:buSzPct val="100000"/>
              <a:buFont typeface="Courier New" pitchFamily="49" charset="0"/>
              <a:buChar char="o"/>
            </a:pPr>
            <a:r>
              <a:rPr lang="ar-EG" altLang="ar-JO" sz="1400" dirty="0">
                <a:latin typeface="Alexandria" pitchFamily="2" charset="-78"/>
                <a:ea typeface="Alexandria"/>
                <a:cs typeface="Alexandria" pitchFamily="2" charset="-78"/>
              </a:rPr>
              <a:t>يسارًا: القوى الدافعة</a:t>
            </a:r>
          </a:p>
          <a:p>
            <a:pPr marL="457200" algn="r" rtl="1">
              <a:lnSpc>
                <a:spcPct val="90000"/>
              </a:lnSpc>
              <a:spcBef>
                <a:spcPts val="600"/>
              </a:spcBef>
              <a:buClr>
                <a:schemeClr val="tx1"/>
              </a:buClr>
              <a:buSzPct val="100000"/>
              <a:buFont typeface="Courier New" pitchFamily="49" charset="0"/>
              <a:buChar char="o"/>
            </a:pPr>
            <a:r>
              <a:rPr lang="ar-EG" altLang="ar-JO" sz="1400" dirty="0">
                <a:latin typeface="Alexandria" pitchFamily="2" charset="-78"/>
                <a:ea typeface="Alexandria"/>
                <a:cs typeface="Alexandria" pitchFamily="2" charset="-78"/>
              </a:rPr>
              <a:t>يمينًا: القوى المقاومة (المعيقة)</a:t>
            </a:r>
          </a:p>
          <a:p>
            <a:pPr marL="457200" algn="r" rtl="1">
              <a:lnSpc>
                <a:spcPct val="90000"/>
              </a:lnSpc>
              <a:spcBef>
                <a:spcPts val="600"/>
              </a:spcBef>
              <a:buClr>
                <a:schemeClr val="tx1"/>
              </a:buClr>
              <a:buSzPct val="100000"/>
              <a:buFont typeface="Wingdings" pitchFamily="2" charset="2"/>
              <a:buChar char="§"/>
            </a:pPr>
            <a:r>
              <a:rPr lang="ar-EG" altLang="ar-JO" sz="1400" dirty="0">
                <a:latin typeface="Alexandria" pitchFamily="2" charset="-78"/>
                <a:ea typeface="Alexandria"/>
                <a:cs typeface="Alexandria" pitchFamily="2" charset="-78"/>
              </a:rPr>
              <a:t>قيّم كل قوة من -1 إلى +4، ثم اجمع الدرجات وقارن الجانبين.</a:t>
            </a:r>
          </a:p>
        </p:txBody>
      </p:sp>
      <p:pic>
        <p:nvPicPr>
          <p:cNvPr id="11" name="Picture 2" descr="Force Field Analysis - Analyzing the Pressures For and Against Change">
            <a:extLst>
              <a:ext uri="{FF2B5EF4-FFF2-40B4-BE49-F238E27FC236}">
                <a16:creationId xmlns:a16="http://schemas.microsoft.com/office/drawing/2014/main" id="{C39D7C4E-8D59-CE52-3467-D01BC4A7CF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0" y="2032000"/>
            <a:ext cx="4191000" cy="3644900"/>
          </a:xfrm>
          <a:prstGeom prst="rect">
            <a:avLst/>
          </a:prstGeom>
          <a:noFill/>
          <a:extLst>
            <a:ext uri="{909E8E84-426E-40DD-AFC4-6F175D3DCCD1}">
              <a14:hiddenFill xmlns:a14="http://schemas.microsoft.com/office/drawing/2010/main">
                <a:solidFill>
                  <a:srgbClr val="FFFFFF"/>
                </a:solidFill>
              </a14:hiddenFill>
            </a:ext>
          </a:extLst>
        </p:spPr>
      </p:pic>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Force-Field Analysis   |   </a:t>
            </a:r>
            <a:r>
              <a:rPr lang="ar-SA" b="1" dirty="0">
                <a:solidFill>
                  <a:srgbClr val="203E5F"/>
                </a:solidFill>
                <a:latin typeface="Alexandria"/>
                <a:cs typeface="Alexandria"/>
              </a:rPr>
              <a:t>تحليل مجال القوة</a:t>
            </a: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65A1B7EF-3E6B-4D1E-95ED-4B58125F4591}"/>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38</a:t>
            </a:r>
          </a:p>
        </p:txBody>
      </p:sp>
    </p:spTree>
    <p:extLst>
      <p:ext uri="{BB962C8B-B14F-4D97-AF65-F5344CB8AC3E}">
        <p14:creationId xmlns:p14="http://schemas.microsoft.com/office/powerpoint/2010/main" val="400575443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1114425" y="2057400"/>
            <a:ext cx="9963150" cy="3863808"/>
            <a:chOff x="705827" y="1422821"/>
            <a:chExt cx="11003952" cy="5456698"/>
          </a:xfrm>
        </p:grpSpPr>
        <p:grpSp>
          <p:nvGrpSpPr>
            <p:cNvPr id="13" name="Group 12"/>
            <p:cNvGrpSpPr/>
            <p:nvPr/>
          </p:nvGrpSpPr>
          <p:grpSpPr>
            <a:xfrm>
              <a:off x="705827" y="1861180"/>
              <a:ext cx="3866164" cy="4337887"/>
              <a:chOff x="1238099" y="1219723"/>
              <a:chExt cx="3866164" cy="5013767"/>
            </a:xfrm>
          </p:grpSpPr>
          <p:sp>
            <p:nvSpPr>
              <p:cNvPr id="42" name="Right Arrow 41"/>
              <p:cNvSpPr/>
              <p:nvPr/>
            </p:nvSpPr>
            <p:spPr>
              <a:xfrm>
                <a:off x="1238099" y="1219723"/>
                <a:ext cx="3866163" cy="1255092"/>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sz="1200" b="1"/>
              </a:p>
            </p:txBody>
          </p:sp>
          <p:sp>
            <p:nvSpPr>
              <p:cNvPr id="43"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252721" y="1467368"/>
                <a:ext cx="3236073" cy="753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Shortage of pharmacists (5)</a:t>
                </a:r>
              </a:p>
              <a:p>
                <a:pPr algn="ctr"/>
                <a:r>
                  <a:rPr lang="ar-EG" altLang="ar-JO" sz="1200" dirty="0"/>
                  <a:t>نقص الأدوية</a:t>
                </a:r>
                <a:r>
                  <a:rPr lang="ar-EG" altLang="ar-JO" sz="1200" dirty="0">
                    <a:latin typeface="Alexandria"/>
                  </a:rPr>
                  <a:t> </a:t>
                </a:r>
                <a:r>
                  <a:rPr lang="ar-SY" altLang="ar-JO" sz="1200" dirty="0">
                    <a:latin typeface="Alexandria"/>
                  </a:rPr>
                  <a:t>(5)</a:t>
                </a:r>
                <a:endParaRPr lang="en-US" altLang="ar-JO" sz="1200" dirty="0"/>
              </a:p>
            </p:txBody>
          </p:sp>
          <p:sp>
            <p:nvSpPr>
              <p:cNvPr id="44" name="Right Arrow 43"/>
              <p:cNvSpPr/>
              <p:nvPr/>
            </p:nvSpPr>
            <p:spPr>
              <a:xfrm>
                <a:off x="1238099" y="2390632"/>
                <a:ext cx="3866164" cy="1255092"/>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sz="1200" b="1"/>
              </a:p>
            </p:txBody>
          </p:sp>
          <p:sp>
            <p:nvSpPr>
              <p:cNvPr id="45"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252719" y="2638277"/>
                <a:ext cx="3236074" cy="753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Revenue potential (5)</a:t>
                </a:r>
              </a:p>
              <a:p>
                <a:pPr algn="ctr"/>
                <a:r>
                  <a:rPr lang="ar-EG" altLang="ar-JO" sz="1200" dirty="0"/>
                  <a:t>الإيرادات المحتملة</a:t>
                </a:r>
                <a:r>
                  <a:rPr lang="ar-EG" altLang="ar-JO" sz="1200" dirty="0">
                    <a:latin typeface="Alexandria"/>
                  </a:rPr>
                  <a:t>  </a:t>
                </a:r>
                <a:r>
                  <a:rPr lang="ar-SY" altLang="ar-JO" sz="1200" dirty="0">
                    <a:latin typeface="Alexandria"/>
                  </a:rPr>
                  <a:t>(5)</a:t>
                </a:r>
                <a:endParaRPr lang="en-US" altLang="ar-JO" sz="1200" dirty="0"/>
              </a:p>
            </p:txBody>
          </p:sp>
          <p:sp>
            <p:nvSpPr>
              <p:cNvPr id="46" name="Right Arrow 45"/>
              <p:cNvSpPr/>
              <p:nvPr/>
            </p:nvSpPr>
            <p:spPr>
              <a:xfrm>
                <a:off x="1254018" y="3512040"/>
                <a:ext cx="3850245" cy="1255092"/>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sz="1200" b="1"/>
              </a:p>
            </p:txBody>
          </p:sp>
          <p:sp>
            <p:nvSpPr>
              <p:cNvPr id="47"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268639" y="3759685"/>
                <a:ext cx="3222751" cy="753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Enhanced reputations (4)</a:t>
                </a:r>
              </a:p>
              <a:p>
                <a:pPr algn="ctr"/>
                <a:r>
                  <a:rPr lang="ar-EG" altLang="ar-JO" sz="1200" dirty="0"/>
                  <a:t> تعزيز السمعة</a:t>
                </a:r>
                <a:r>
                  <a:rPr lang="ar-EG" altLang="ar-JO" sz="1200" dirty="0">
                    <a:latin typeface="Alexandria"/>
                  </a:rPr>
                  <a:t>  </a:t>
                </a:r>
                <a:r>
                  <a:rPr lang="ar-SY" altLang="ar-JO" sz="1200" dirty="0">
                    <a:latin typeface="Alexandria"/>
                  </a:rPr>
                  <a:t>(4)</a:t>
                </a:r>
                <a:endParaRPr lang="ar-EG" altLang="ar-JO" sz="1200" dirty="0"/>
              </a:p>
            </p:txBody>
          </p:sp>
          <p:sp>
            <p:nvSpPr>
              <p:cNvPr id="48" name="Right Arrow 47"/>
              <p:cNvSpPr/>
              <p:nvPr/>
            </p:nvSpPr>
            <p:spPr>
              <a:xfrm>
                <a:off x="1242643" y="4536879"/>
                <a:ext cx="3861620" cy="1696611"/>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sz="1200" b="1"/>
              </a:p>
            </p:txBody>
          </p:sp>
          <p:sp>
            <p:nvSpPr>
              <p:cNvPr id="49"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257264" y="4835896"/>
                <a:ext cx="3232272" cy="1055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Strong teaching traditions in sciences (4)</a:t>
                </a:r>
              </a:p>
              <a:p>
                <a:pPr algn="ctr"/>
                <a:r>
                  <a:rPr lang="ar-EG" altLang="ar-JO" sz="1200" dirty="0"/>
                  <a:t>تقاليد تدريس قوية في تدريس العلوم </a:t>
                </a:r>
                <a:r>
                  <a:rPr lang="ar-SY" altLang="ar-JO" sz="1200" dirty="0"/>
                  <a:t>(4)</a:t>
                </a:r>
                <a:endParaRPr lang="ar-EG" altLang="ar-JO" sz="1200" dirty="0"/>
              </a:p>
            </p:txBody>
          </p:sp>
        </p:grpSp>
        <p:grpSp>
          <p:nvGrpSpPr>
            <p:cNvPr id="17" name="Group 16"/>
            <p:cNvGrpSpPr/>
            <p:nvPr/>
          </p:nvGrpSpPr>
          <p:grpSpPr>
            <a:xfrm>
              <a:off x="4817660" y="2031345"/>
              <a:ext cx="2470244" cy="3651768"/>
              <a:chOff x="4817660" y="1621121"/>
              <a:chExt cx="2470244" cy="4220747"/>
            </a:xfrm>
          </p:grpSpPr>
          <p:sp>
            <p:nvSpPr>
              <p:cNvPr id="40" name="Rectangle 39"/>
              <p:cNvSpPr/>
              <p:nvPr/>
            </p:nvSpPr>
            <p:spPr>
              <a:xfrm>
                <a:off x="4817660" y="1621121"/>
                <a:ext cx="2470244" cy="4122832"/>
              </a:xfrm>
              <a:prstGeom prst="rect">
                <a:avLst/>
              </a:prstGeom>
              <a:solidFill>
                <a:schemeClr val="bg2">
                  <a:lumMod val="9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b="1"/>
              </a:p>
            </p:txBody>
          </p:sp>
          <p:sp>
            <p:nvSpPr>
              <p:cNvPr id="41"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4926843" y="1673856"/>
                <a:ext cx="2239233" cy="416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lnSpc>
                    <a:spcPct val="150000"/>
                  </a:lnSpc>
                </a:pPr>
                <a:r>
                  <a:rPr lang="en-US" sz="1200" u="sng" dirty="0">
                    <a:latin typeface="Alexandria"/>
                  </a:rPr>
                  <a:t>Issue</a:t>
                </a:r>
                <a:endParaRPr lang="en-US" sz="1200" dirty="0">
                  <a:latin typeface="Alexandria"/>
                </a:endParaRPr>
              </a:p>
              <a:p>
                <a:pPr algn="ctr">
                  <a:lnSpc>
                    <a:spcPct val="150000"/>
                  </a:lnSpc>
                </a:pPr>
                <a:r>
                  <a:rPr lang="en-US" sz="1200" dirty="0">
                    <a:latin typeface="Alexandria"/>
                  </a:rPr>
                  <a:t>Launch a pharmacy school in a traditional undergraduate liberal arts college?</a:t>
                </a:r>
              </a:p>
              <a:p>
                <a:pPr algn="ctr">
                  <a:lnSpc>
                    <a:spcPct val="150000"/>
                  </a:lnSpc>
                </a:pPr>
                <a:r>
                  <a:rPr lang="ar-EG" sz="1200" u="sng" dirty="0">
                    <a:latin typeface="Alexandria"/>
                  </a:rPr>
                  <a:t>الأمر</a:t>
                </a:r>
              </a:p>
              <a:p>
                <a:pPr algn="ctr">
                  <a:lnSpc>
                    <a:spcPct val="150000"/>
                  </a:lnSpc>
                </a:pPr>
                <a:r>
                  <a:rPr lang="ar-EG" sz="1200" dirty="0"/>
                  <a:t>هل ترغب في إطلاق مدرسة للصيدلة في كلية الفنون الحرة الجامعية التقليدية؟</a:t>
                </a:r>
                <a:endParaRPr lang="en-US" sz="1200" dirty="0">
                  <a:latin typeface="Alexandria"/>
                </a:endParaRPr>
              </a:p>
            </p:txBody>
          </p:sp>
        </p:grpSp>
        <p:grpSp>
          <p:nvGrpSpPr>
            <p:cNvPr id="18" name="Group 17"/>
            <p:cNvGrpSpPr/>
            <p:nvPr/>
          </p:nvGrpSpPr>
          <p:grpSpPr>
            <a:xfrm>
              <a:off x="7515872" y="1876964"/>
              <a:ext cx="4193907" cy="4293410"/>
              <a:chOff x="7515872" y="1440227"/>
              <a:chExt cx="4193907" cy="4962358"/>
            </a:xfrm>
          </p:grpSpPr>
          <p:grpSp>
            <p:nvGrpSpPr>
              <p:cNvPr id="28" name="Group 27"/>
              <p:cNvGrpSpPr/>
              <p:nvPr/>
            </p:nvGrpSpPr>
            <p:grpSpPr>
              <a:xfrm>
                <a:off x="7518234" y="1440227"/>
                <a:ext cx="4190259" cy="1236846"/>
                <a:chOff x="7518234" y="1440227"/>
                <a:chExt cx="3851425" cy="1236846"/>
              </a:xfrm>
            </p:grpSpPr>
            <p:sp>
              <p:nvSpPr>
                <p:cNvPr id="38" name="Left Arrow 37"/>
                <p:cNvSpPr/>
                <p:nvPr/>
              </p:nvSpPr>
              <p:spPr>
                <a:xfrm>
                  <a:off x="7518234" y="1440227"/>
                  <a:ext cx="3850244" cy="1236846"/>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b="1"/>
                </a:p>
              </p:txBody>
            </p:sp>
            <p:sp>
              <p:nvSpPr>
                <p:cNvPr id="39"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133585" y="1642809"/>
                  <a:ext cx="3236074" cy="753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Cost to establish (-4)</a:t>
                  </a:r>
                </a:p>
                <a:p>
                  <a:pPr algn="ctr"/>
                  <a:r>
                    <a:rPr lang="ar-EG" altLang="ar-JO" sz="1200" dirty="0"/>
                    <a:t>تكلفة التأسيس (-4</a:t>
                  </a:r>
                  <a:r>
                    <a:rPr lang="ar-EG" altLang="ar-JO" sz="1200" dirty="0">
                      <a:latin typeface="Alexandria"/>
                    </a:rPr>
                    <a:t>)</a:t>
                  </a:r>
                  <a:endParaRPr lang="ar-EG" altLang="ar-JO" sz="1200" dirty="0"/>
                </a:p>
              </p:txBody>
            </p:sp>
          </p:grpSp>
          <p:grpSp>
            <p:nvGrpSpPr>
              <p:cNvPr id="29" name="Group 28"/>
              <p:cNvGrpSpPr/>
              <p:nvPr/>
            </p:nvGrpSpPr>
            <p:grpSpPr>
              <a:xfrm>
                <a:off x="7517053" y="2611135"/>
                <a:ext cx="4192726" cy="1236844"/>
                <a:chOff x="7518234" y="1440226"/>
                <a:chExt cx="3851425" cy="1236844"/>
              </a:xfrm>
            </p:grpSpPr>
            <p:sp>
              <p:nvSpPr>
                <p:cNvPr id="36" name="Left Arrow 35"/>
                <p:cNvSpPr/>
                <p:nvPr/>
              </p:nvSpPr>
              <p:spPr>
                <a:xfrm>
                  <a:off x="7518234" y="1440226"/>
                  <a:ext cx="3850244" cy="1236844"/>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b="1"/>
                </a:p>
              </p:txBody>
            </p:sp>
            <p:sp>
              <p:nvSpPr>
                <p:cNvPr id="37"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133585" y="1642809"/>
                  <a:ext cx="3236074" cy="753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Mission consistent? (-5)</a:t>
                  </a:r>
                </a:p>
                <a:p>
                  <a:pPr algn="ctr"/>
                  <a:r>
                    <a:rPr lang="ar-EG" altLang="ar-JO" sz="1200" dirty="0"/>
                    <a:t>هل متسق مع مهمة المنظمة؟</a:t>
                  </a:r>
                  <a:r>
                    <a:rPr lang="ar-EG" altLang="ar-JO" sz="1200" dirty="0">
                      <a:latin typeface="Alexandria"/>
                    </a:rPr>
                    <a:t>    (-5)</a:t>
                  </a:r>
                  <a:endParaRPr lang="en-US" altLang="ar-JO" sz="1200" dirty="0"/>
                </a:p>
              </p:txBody>
            </p:sp>
          </p:grpSp>
          <p:grpSp>
            <p:nvGrpSpPr>
              <p:cNvPr id="30" name="Group 29"/>
              <p:cNvGrpSpPr/>
              <p:nvPr/>
            </p:nvGrpSpPr>
            <p:grpSpPr>
              <a:xfrm>
                <a:off x="7515872" y="3732543"/>
                <a:ext cx="4193907" cy="1236844"/>
                <a:chOff x="7518234" y="1440226"/>
                <a:chExt cx="3851425" cy="1236844"/>
              </a:xfrm>
            </p:grpSpPr>
            <p:sp>
              <p:nvSpPr>
                <p:cNvPr id="34" name="Left Arrow 33"/>
                <p:cNvSpPr/>
                <p:nvPr/>
              </p:nvSpPr>
              <p:spPr>
                <a:xfrm>
                  <a:off x="7518234" y="1440226"/>
                  <a:ext cx="3850244" cy="1236844"/>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b="1"/>
                </a:p>
              </p:txBody>
            </p:sp>
            <p:sp>
              <p:nvSpPr>
                <p:cNvPr id="35"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133585" y="1642809"/>
                  <a:ext cx="3236074" cy="753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Small town location  (-2)</a:t>
                  </a:r>
                </a:p>
                <a:p>
                  <a:pPr algn="ctr"/>
                  <a:r>
                    <a:rPr lang="ar-EG" altLang="ar-JO" sz="1200" dirty="0"/>
                    <a:t>موقع البلدة الصغيرة (-2</a:t>
                  </a:r>
                  <a:r>
                    <a:rPr lang="ar-EG" altLang="ar-JO" sz="1200" dirty="0">
                      <a:latin typeface="Alexandria"/>
                    </a:rPr>
                    <a:t>)</a:t>
                  </a:r>
                  <a:endParaRPr lang="ar-EG" altLang="ar-JO" sz="1200" dirty="0"/>
                </a:p>
              </p:txBody>
            </p:sp>
          </p:grpSp>
          <p:grpSp>
            <p:nvGrpSpPr>
              <p:cNvPr id="31" name="Group 30"/>
              <p:cNvGrpSpPr/>
              <p:nvPr/>
            </p:nvGrpSpPr>
            <p:grpSpPr>
              <a:xfrm>
                <a:off x="7518234" y="4724216"/>
                <a:ext cx="4191545" cy="1678369"/>
                <a:chOff x="7518234" y="1324139"/>
                <a:chExt cx="3851425" cy="1678369"/>
              </a:xfrm>
            </p:grpSpPr>
            <p:sp>
              <p:nvSpPr>
                <p:cNvPr id="32" name="Left Arrow 31"/>
                <p:cNvSpPr/>
                <p:nvPr/>
              </p:nvSpPr>
              <p:spPr>
                <a:xfrm>
                  <a:off x="7518234" y="1324139"/>
                  <a:ext cx="3850244" cy="1678369"/>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b="1"/>
                </a:p>
              </p:txBody>
            </p:sp>
            <p:sp>
              <p:nvSpPr>
                <p:cNvPr id="33"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133587" y="1642809"/>
                  <a:ext cx="3236072" cy="1055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Loss of focus on undergraduate program  (-3)</a:t>
                  </a:r>
                </a:p>
                <a:p>
                  <a:pPr algn="ctr"/>
                  <a:r>
                    <a:rPr lang="ar-EG" altLang="ar-JO" sz="1200" dirty="0"/>
                    <a:t>فقدان التركيز على برنامج البكالوريوس (-3</a:t>
                  </a:r>
                  <a:r>
                    <a:rPr lang="ar-EG" altLang="ar-JO" sz="1200" dirty="0">
                      <a:latin typeface="Alexandria"/>
                    </a:rPr>
                    <a:t>)</a:t>
                  </a:r>
                  <a:endParaRPr lang="ar-EG" altLang="ar-JO" sz="1200" dirty="0"/>
                </a:p>
              </p:txBody>
            </p:sp>
          </p:grpSp>
        </p:grpSp>
        <p:sp>
          <p:nvSpPr>
            <p:cNvPr id="19"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4299670" y="5705936"/>
              <a:ext cx="3656977" cy="1173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Total Score= 18 + -14 = +4 </a:t>
              </a:r>
            </a:p>
            <a:p>
              <a:pPr algn="ctr"/>
              <a:r>
                <a:rPr lang="en-US" altLang="ar-JO" sz="1200" dirty="0">
                  <a:latin typeface="Alexandria"/>
                </a:rPr>
                <a:t>Decision: Launch pharmacy school</a:t>
              </a:r>
            </a:p>
            <a:p>
              <a:pPr algn="ctr" rtl="1"/>
              <a:r>
                <a:rPr lang="ar-EG" altLang="ar-JO" sz="1200" dirty="0">
                  <a:latin typeface="Alexandria"/>
                </a:rPr>
                <a:t>مجموع النقاط = 18 + -14 = +4 </a:t>
              </a:r>
            </a:p>
            <a:p>
              <a:pPr algn="ctr" rtl="1"/>
              <a:r>
                <a:rPr lang="ar-EG" altLang="ar-JO" sz="1200" dirty="0">
                  <a:latin typeface="Alexandria"/>
                </a:rPr>
                <a:t>القرار: إطلاق مدرسة الصيدلة</a:t>
              </a:r>
            </a:p>
          </p:txBody>
        </p:sp>
        <p:sp>
          <p:nvSpPr>
            <p:cNvPr id="23"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984970" y="5879616"/>
              <a:ext cx="2646978" cy="39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Total = 18</a:t>
              </a:r>
            </a:p>
          </p:txBody>
        </p:sp>
        <p:sp>
          <p:nvSpPr>
            <p:cNvPr id="24"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624371" y="5921572"/>
              <a:ext cx="2646978" cy="39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dirty="0">
                  <a:latin typeface="Alexandria"/>
                </a:rPr>
                <a:t>Total=   -14 </a:t>
              </a:r>
            </a:p>
          </p:txBody>
        </p:sp>
        <p:sp>
          <p:nvSpPr>
            <p:cNvPr id="25"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1024254" y="1447891"/>
              <a:ext cx="2646978" cy="65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u="sng" dirty="0">
                  <a:latin typeface="Alexandria"/>
                </a:rPr>
                <a:t>Driving Forces</a:t>
              </a:r>
            </a:p>
            <a:p>
              <a:pPr algn="ctr"/>
              <a:r>
                <a:rPr lang="ar-EG" altLang="ar-JO" sz="1200" u="sng" dirty="0">
                  <a:latin typeface="Alexandria"/>
                </a:rPr>
                <a:t>القوى الدافعة</a:t>
              </a:r>
              <a:endParaRPr lang="en-US" altLang="ar-JO" sz="1200" u="sng" dirty="0">
                <a:latin typeface="Alexandria"/>
              </a:endParaRPr>
            </a:p>
          </p:txBody>
        </p:sp>
        <p:sp>
          <p:nvSpPr>
            <p:cNvPr id="26" name="Text Box 4">
              <a:extLst>
                <a:ext uri="{FF2B5EF4-FFF2-40B4-BE49-F238E27FC236}">
                  <a16:creationId xmlns:a16="http://schemas.microsoft.com/office/drawing/2014/main" id="{906DF2F6-61D8-A133-F03E-6DF40515030A}"/>
                </a:ext>
              </a:extLst>
            </p:cNvPr>
            <p:cNvSpPr txBox="1">
              <a:spLocks noChangeArrowheads="1"/>
            </p:cNvSpPr>
            <p:nvPr/>
          </p:nvSpPr>
          <p:spPr bwMode="auto">
            <a:xfrm>
              <a:off x="8624371" y="1422821"/>
              <a:ext cx="2646978" cy="65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lexandria" panose="020B0604020202020204" pitchFamily="34" charset="0"/>
                  <a:ea typeface="Alexandria"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Alexandria" panose="020B0602030504020204" pitchFamily="34" charset="0"/>
                  <a:ea typeface="Alexandria" panose="020B0600070205080204" pitchFamily="34" charset="-128"/>
                </a:defRPr>
              </a:lvl9pPr>
            </a:lstStyle>
            <a:p>
              <a:pPr algn="ctr"/>
              <a:r>
                <a:rPr lang="en-US" altLang="ar-JO" sz="1200" u="sng" dirty="0">
                  <a:latin typeface="Alexandria"/>
                </a:rPr>
                <a:t>Restraining Forces</a:t>
              </a:r>
            </a:p>
            <a:p>
              <a:pPr algn="ctr"/>
              <a:r>
                <a:rPr lang="ar-EG" altLang="ar-JO" sz="1200" u="sng" dirty="0">
                  <a:latin typeface="Alexandria"/>
                </a:rPr>
                <a:t>القوى المانعة</a:t>
              </a:r>
              <a:endParaRPr lang="en-US" altLang="ar-JO" sz="1200" u="sng" dirty="0">
                <a:latin typeface="Alexandria"/>
              </a:endParaRPr>
            </a:p>
          </p:txBody>
        </p:sp>
      </p:gr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Sample Force-Field Analysis   |   </a:t>
            </a:r>
            <a:r>
              <a:rPr lang="ar-SA" b="1" dirty="0">
                <a:solidFill>
                  <a:srgbClr val="203E5F"/>
                </a:solidFill>
                <a:latin typeface="Alexandria"/>
                <a:cs typeface="Alexandria"/>
              </a:rPr>
              <a:t>عينة من تحليل مجال القوة</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9AA88542-3D42-4923-A95C-25CD0317E4E4}"/>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39</a:t>
            </a:r>
          </a:p>
        </p:txBody>
      </p:sp>
    </p:spTree>
    <p:extLst>
      <p:ext uri="{BB962C8B-B14F-4D97-AF65-F5344CB8AC3E}">
        <p14:creationId xmlns:p14="http://schemas.microsoft.com/office/powerpoint/2010/main" val="129535077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a:extLst>
              <a:ext uri="{FF2B5EF4-FFF2-40B4-BE49-F238E27FC236}">
                <a16:creationId xmlns:a16="http://schemas.microsoft.com/office/drawing/2014/main" id="{209C36F7-FD37-DADE-6215-629A736FE060}"/>
              </a:ext>
            </a:extLst>
          </p:cNvPr>
          <p:cNvSpPr>
            <a:spLocks noChangeArrowheads="1"/>
          </p:cNvSpPr>
          <p:nvPr/>
        </p:nvSpPr>
        <p:spPr bwMode="auto">
          <a:xfrm>
            <a:off x="5029200" y="2819400"/>
            <a:ext cx="6223000" cy="294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0"/>
          <a:lstStyle>
            <a:lvl1pPr marL="342900" indent="-342900">
              <a:spcBef>
                <a:spcPts val="400"/>
              </a:spcBef>
              <a:buClr>
                <a:schemeClr val="accent1"/>
              </a:buClr>
              <a:buSzPct val="68000"/>
              <a:buFont typeface="Wingdings 3" pitchFamily="2" charset="2"/>
              <a:buChar char=""/>
              <a:defRPr sz="2700">
                <a:solidFill>
                  <a:schemeClr val="tx1"/>
                </a:solidFill>
                <a:latin typeface="Alexandria" panose="020B0602030504020204" pitchFamily="34" charset="0"/>
                <a:ea typeface="Alexandria" panose="020B0600070205080204" pitchFamily="34" charset="-128"/>
              </a:defRPr>
            </a:lvl1pPr>
            <a:lvl2pPr marL="914400" indent="-457200">
              <a:spcBef>
                <a:spcPts val="325"/>
              </a:spcBef>
              <a:buClr>
                <a:schemeClr val="accent1"/>
              </a:buClr>
              <a:buFont typeface="Verdana" panose="020B0604030504040204" pitchFamily="34" charset="0"/>
              <a:buChar char="◦"/>
              <a:defRPr sz="2300">
                <a:solidFill>
                  <a:schemeClr val="tx1"/>
                </a:solidFill>
                <a:latin typeface="Alexandria" panose="020B0602030504020204" pitchFamily="34" charset="0"/>
                <a:ea typeface="Alexandria"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Alexandria" panose="020B0602030504020204" pitchFamily="34" charset="0"/>
                <a:ea typeface="Alexandria"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Alexandria" panose="020B0602030504020204" pitchFamily="34" charset="0"/>
                <a:ea typeface="Alexandria"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Alexandria" panose="020B0602030504020204" pitchFamily="34" charset="0"/>
                <a:ea typeface="Alexandria"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Alexandria" panose="020B0602030504020204" pitchFamily="34" charset="0"/>
                <a:ea typeface="Alexandria"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Alexandria" panose="020B0602030504020204" pitchFamily="34" charset="0"/>
                <a:ea typeface="Alexandria"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Alexandria" panose="020B0602030504020204" pitchFamily="34" charset="0"/>
                <a:ea typeface="Alexandria"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Alexandria" panose="020B0602030504020204" pitchFamily="34" charset="0"/>
                <a:ea typeface="Alexandria" panose="020B0600070205080204" pitchFamily="34" charset="-128"/>
              </a:defRPr>
            </a:lvl9pPr>
          </a:lstStyle>
          <a:p>
            <a:pPr marL="450850" indent="-450850">
              <a:lnSpc>
                <a:spcPct val="115000"/>
              </a:lnSpc>
              <a:spcAft>
                <a:spcPts val="300"/>
              </a:spcAft>
              <a:buAutoNum type="arabicPeriod"/>
            </a:pPr>
            <a:r>
              <a:rPr lang="en-US" altLang="ar-JO" sz="1400" b="1" dirty="0">
                <a:solidFill>
                  <a:srgbClr val="0070C0"/>
                </a:solidFill>
                <a:latin typeface="Alexandria" pitchFamily="2" charset="-78"/>
                <a:cs typeface="Alexandria" pitchFamily="2" charset="-78"/>
              </a:rPr>
              <a:t>Patent</a:t>
            </a:r>
            <a:r>
              <a:rPr lang="en-US" altLang="ar-JO" sz="1400" dirty="0">
                <a:solidFill>
                  <a:srgbClr val="0070C0"/>
                </a:solidFill>
                <a:latin typeface="Alexandria" pitchFamily="2" charset="-78"/>
                <a:cs typeface="Alexandria" pitchFamily="2" charset="-78"/>
              </a:rPr>
              <a:t>:</a:t>
            </a:r>
          </a:p>
          <a:p>
            <a:pPr marL="450850" indent="0" algn="l" rtl="0">
              <a:lnSpc>
                <a:spcPct val="115000"/>
              </a:lnSpc>
              <a:spcAft>
                <a:spcPts val="700"/>
              </a:spcAft>
              <a:buNone/>
            </a:pPr>
            <a:r>
              <a:rPr lang="en-US" altLang="ar-JO" sz="1400" dirty="0">
                <a:latin typeface="Alexandria" pitchFamily="2" charset="-78"/>
                <a:cs typeface="Alexandria" pitchFamily="2" charset="-78"/>
              </a:rPr>
              <a:t>A grant from an official body to the inventor of a product, giving the exclusive right to make, use or sell the invention for 20 years from the date of filing the application.</a:t>
            </a:r>
          </a:p>
          <a:p>
            <a:pPr marL="107950" indent="0" algn="r" rtl="1">
              <a:lnSpc>
                <a:spcPct val="115000"/>
              </a:lnSpc>
              <a:spcAft>
                <a:spcPts val="300"/>
              </a:spcAft>
              <a:buNone/>
            </a:pPr>
            <a:r>
              <a:rPr lang="ar-EG" altLang="ar-JO" sz="1400" b="1" dirty="0">
                <a:solidFill>
                  <a:srgbClr val="0070C0"/>
                </a:solidFill>
                <a:latin typeface="Alexandria" pitchFamily="2" charset="-78"/>
                <a:cs typeface="Alexandria" pitchFamily="2" charset="-78"/>
              </a:rPr>
              <a:t>1. براءة الاختراع:</a:t>
            </a:r>
          </a:p>
          <a:p>
            <a:pPr marL="107950" indent="0" algn="r" rtl="1">
              <a:lnSpc>
                <a:spcPct val="115000"/>
              </a:lnSpc>
              <a:buNone/>
            </a:pPr>
            <a:r>
              <a:rPr lang="ar-EG" altLang="ar-JO" sz="1400" dirty="0">
                <a:latin typeface="Alexandria" pitchFamily="2" charset="-78"/>
                <a:cs typeface="Alexandria" pitchFamily="2" charset="-78"/>
              </a:rPr>
              <a:t>حقّ تمنحه جهة رسمية لمخترع المنتج، ويعطيه الحق الحصري في صنع الاختراع أو استخدامه أو بيعه لمدة 20 عامًا من تاريخ تقديم الطلب.</a:t>
            </a:r>
          </a:p>
        </p:txBody>
      </p:sp>
      <p:pic>
        <p:nvPicPr>
          <p:cNvPr id="11" name="Picture 2" descr="Show Your Work: What Is “Patent Marking” and Why Is It Important? -  Dobrusin Law">
            <a:extLst>
              <a:ext uri="{FF2B5EF4-FFF2-40B4-BE49-F238E27FC236}">
                <a16:creationId xmlns:a16="http://schemas.microsoft.com/office/drawing/2014/main" id="{11366CDA-663A-3F8E-C6A1-0CA24512B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8400" y="3149600"/>
            <a:ext cx="3200400" cy="2235200"/>
          </a:xfrm>
          <a:prstGeom prst="rect">
            <a:avLst/>
          </a:prstGeom>
          <a:noFill/>
          <a:extLst>
            <a:ext uri="{909E8E84-426E-40DD-AFC4-6F175D3DCCD1}">
              <a14:hiddenFill xmlns:a14="http://schemas.microsoft.com/office/drawing/2010/main">
                <a:solidFill>
                  <a:srgbClr val="FFFFFF"/>
                </a:solidFill>
              </a14:hiddenFill>
            </a:ext>
          </a:extLst>
        </p:spPr>
      </p:pic>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pitchFamily="2" charset="-78"/>
                <a:cs typeface="Alexandria" pitchFamily="2" charset="-78"/>
              </a:rPr>
              <a:t>8. Protecting Your Ideas   |   </a:t>
            </a:r>
            <a:r>
              <a:rPr lang="ar-SA" b="1" dirty="0">
                <a:solidFill>
                  <a:srgbClr val="203E5F"/>
                </a:solidFill>
                <a:latin typeface="Alexandria" pitchFamily="2" charset="-78"/>
                <a:cs typeface="Alexandria" pitchFamily="2" charset="-78"/>
              </a:rPr>
              <a:t>حماية أفكارك</a:t>
            </a:r>
          </a:p>
        </p:txBody>
      </p:sp>
      <p:pic>
        <p:nvPicPr>
          <p:cNvPr id="80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C86CA4B9-9F01-4B46-8EEB-D8C4FCACA6D4}"/>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pitchFamily="2" charset="-78"/>
                <a:cs typeface="Alexandria" pitchFamily="2" charset="-78"/>
              </a:rPr>
              <a:t>40</a:t>
            </a:r>
          </a:p>
        </p:txBody>
      </p:sp>
      <p:sp>
        <p:nvSpPr>
          <p:cNvPr id="960" name="Intro"/>
          <p:cNvSpPr txBox="1"/>
          <p:nvPr/>
        </p:nvSpPr>
        <p:spPr>
          <a:xfrm>
            <a:off x="2489200" y="1854200"/>
            <a:ext cx="8712200" cy="863600"/>
          </a:xfrm>
          <a:prstGeom prst="rect">
            <a:avLst/>
          </a:prstGeom>
          <a:noFill/>
        </p:spPr>
        <p:txBody>
          <a:bodyPr wrap="square" lIns="27000" tIns="18000" rIns="27000" bIns="9000" anchor="t">
            <a:noAutofit/>
          </a:bodyPr>
          <a:lstStyle/>
          <a:p>
            <a:pPr algn="l" rtl="0">
              <a:lnSpc>
                <a:spcPct val="150000"/>
              </a:lnSpc>
              <a:spcAft>
                <a:spcPts val="200"/>
              </a:spcAft>
              <a:buNone/>
            </a:pPr>
            <a:r>
              <a:rPr lang="en-US" sz="1400" dirty="0">
                <a:solidFill>
                  <a:srgbClr val="262626"/>
                </a:solidFill>
                <a:latin typeface="Alexandria" pitchFamily="2" charset="-78"/>
                <a:cs typeface="Alexandria" pitchFamily="2" charset="-78"/>
              </a:rPr>
              <a:t>Ideas are a venture's most valuable asset. Intellectual property law offers four tools that stop others from copying them: patents, trademarks, service marks and copyrights.</a:t>
            </a:r>
          </a:p>
          <a:p>
            <a:pPr algn="r" rtl="1">
              <a:lnSpc>
                <a:spcPct val="150000"/>
              </a:lnSpc>
              <a:buNone/>
            </a:pPr>
            <a:r>
              <a:rPr lang="ar-SA" sz="1400" dirty="0">
                <a:solidFill>
                  <a:srgbClr val="262626"/>
                </a:solidFill>
                <a:latin typeface="Alexandria" pitchFamily="2" charset="-78"/>
                <a:cs typeface="Alexandria" pitchFamily="2" charset="-78"/>
              </a:rPr>
              <a:t>الأفكار أهم أصول المشروع، وقوانين الملكية الفكرية تمنح أربع أدوات تمنع الآخرين من نسخها: براءة الاختراع، والعلامة التجارية، وعلامة الخدمة، وحقوق النشر.</a:t>
            </a:r>
          </a:p>
        </p:txBody>
      </p:sp>
    </p:spTree>
    <p:extLst>
      <p:ext uri="{BB962C8B-B14F-4D97-AF65-F5344CB8AC3E}">
        <p14:creationId xmlns:p14="http://schemas.microsoft.com/office/powerpoint/2010/main" val="1366365473"/>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a:extLst>
              <a:ext uri="{FF2B5EF4-FFF2-40B4-BE49-F238E27FC236}">
                <a16:creationId xmlns:a16="http://schemas.microsoft.com/office/drawing/2014/main" id="{30E40397-8CEF-54AF-647B-988A2C864D34}"/>
              </a:ext>
            </a:extLst>
          </p:cNvPr>
          <p:cNvSpPr>
            <a:spLocks noChangeArrowheads="1"/>
          </p:cNvSpPr>
          <p:nvPr/>
        </p:nvSpPr>
        <p:spPr>
          <a:xfrm>
            <a:off x="6223000" y="2006600"/>
            <a:ext cx="4953000" cy="3708400"/>
          </a:xfrm>
          <a:prstGeom prst="rect">
            <a:avLst/>
          </a:prstGeom>
        </p:spPr>
        <p:txBody>
          <a:bodyPr anchor="ctr" anchorCtr="0"/>
          <a:lstStyle/>
          <a:p>
            <a:pPr algn="justLow" rtl="1">
              <a:lnSpc>
                <a:spcPct val="200000"/>
              </a:lnSpc>
              <a:spcBef>
                <a:spcPct val="60000"/>
              </a:spcBef>
            </a:pPr>
            <a:r>
              <a:rPr lang="ar-EG" altLang="ar-JO" sz="1400" b="1" dirty="0">
                <a:solidFill>
                  <a:srgbClr val="0070C0"/>
                </a:solidFill>
                <a:latin typeface="Alexandria" pitchFamily="2" charset="-78"/>
                <a:cs typeface="Alexandria" pitchFamily="2" charset="-78"/>
              </a:rPr>
              <a:t>2. العلامة التجارية: </a:t>
            </a:r>
            <a:r>
              <a:rPr lang="ar-EG" altLang="ar-JO" sz="1400" dirty="0">
                <a:latin typeface="Alexandria" pitchFamily="2" charset="-78"/>
                <a:cs typeface="Alexandria" pitchFamily="2" charset="-78"/>
              </a:rPr>
              <a:t>أي كلمة أو عبارة أو رمز أو تصميم أو اسم أو شعار أو مظهر تجاري مميز تستخدمه الشركة لتحديد منشأ منتجها أو لتمييزه عن السلع الأخرى في السوق.</a:t>
            </a:r>
            <a:endParaRPr lang="en-US" altLang="ar-JO" sz="1400" dirty="0">
              <a:latin typeface="Alexandria" pitchFamily="2" charset="-78"/>
              <a:cs typeface="Alexandria" pitchFamily="2" charset="-78"/>
            </a:endParaRPr>
          </a:p>
          <a:p>
            <a:pPr algn="justLow" rtl="1">
              <a:lnSpc>
                <a:spcPct val="200000"/>
              </a:lnSpc>
              <a:spcBef>
                <a:spcPct val="60000"/>
              </a:spcBef>
            </a:pPr>
            <a:r>
              <a:rPr lang="ar-EG" altLang="ar-JO" sz="1400" b="1" dirty="0">
                <a:solidFill>
                  <a:srgbClr val="0070C0"/>
                </a:solidFill>
                <a:latin typeface="Alexandria" pitchFamily="2" charset="-78"/>
                <a:cs typeface="Alexandria" pitchFamily="2" charset="-78"/>
              </a:rPr>
              <a:t>3. علامة الخدمة: </a:t>
            </a:r>
            <a:r>
              <a:rPr lang="ar-EG" altLang="ar-JO" sz="1400" dirty="0">
                <a:latin typeface="Alexandria" pitchFamily="2" charset="-78"/>
                <a:cs typeface="Alexandria" pitchFamily="2" charset="-78"/>
              </a:rPr>
              <a:t>مثل العلامة التجارية تمامًا، إلا أنها تُحدّد مصدر خدمة لا مصدر منتج.</a:t>
            </a:r>
            <a:endParaRPr lang="en-US" altLang="ar-JO" sz="1400" dirty="0">
              <a:latin typeface="Alexandria" pitchFamily="2" charset="-78"/>
              <a:cs typeface="Alexandria" pitchFamily="2" charset="-78"/>
            </a:endParaRPr>
          </a:p>
          <a:p>
            <a:pPr algn="justLow" rtl="1">
              <a:lnSpc>
                <a:spcPct val="200000"/>
              </a:lnSpc>
              <a:spcBef>
                <a:spcPct val="60000"/>
              </a:spcBef>
            </a:pPr>
            <a:r>
              <a:rPr lang="ar-EG" altLang="ar-JO" sz="1400" b="1" dirty="0">
                <a:solidFill>
                  <a:srgbClr val="0070C0"/>
                </a:solidFill>
                <a:latin typeface="Alexandria" pitchFamily="2" charset="-78"/>
                <a:cs typeface="Alexandria" pitchFamily="2" charset="-78"/>
              </a:rPr>
              <a:t>4. حقوق الطبع والنشر: </a:t>
            </a:r>
            <a:r>
              <a:rPr lang="ar-EG" altLang="ar-JO" sz="1400" dirty="0">
                <a:latin typeface="Alexandria" pitchFamily="2" charset="-78"/>
                <a:cs typeface="Alexandria" pitchFamily="2" charset="-78"/>
              </a:rPr>
              <a:t>حقّ حصري يحمي مبدعي الأعمال الأصلية للمؤلفين، كالأعمال الأدبية والمسرحية والموسيقية والفنية. ويُرمز إلى المواد المحمية بالرمز ©.</a:t>
            </a:r>
            <a:endParaRPr lang="en-US" altLang="ar-JO" sz="1400" dirty="0">
              <a:latin typeface="Alexandria" pitchFamily="2" charset="-78"/>
              <a:cs typeface="Alexandria" pitchFamily="2" charset="-78"/>
            </a:endParaRPr>
          </a:p>
        </p:txBody>
      </p:sp>
      <p:sp>
        <p:nvSpPr>
          <p:cNvPr id="13" name="Rectangle 3">
            <a:extLst>
              <a:ext uri="{FF2B5EF4-FFF2-40B4-BE49-F238E27FC236}">
                <a16:creationId xmlns:a16="http://schemas.microsoft.com/office/drawing/2014/main" id="{777B6DBE-60F0-8CDB-E40C-B8D2BB56EDF4}"/>
              </a:ext>
            </a:extLst>
          </p:cNvPr>
          <p:cNvSpPr>
            <a:spLocks noChangeArrowheads="1"/>
          </p:cNvSpPr>
          <p:nvPr/>
        </p:nvSpPr>
        <p:spPr>
          <a:xfrm>
            <a:off x="1016000" y="2006600"/>
            <a:ext cx="4953000" cy="3708400"/>
          </a:xfrm>
          <a:prstGeom prst="rect">
            <a:avLst/>
          </a:prstGeom>
        </p:spPr>
        <p:txBody>
          <a:bodyPr anchor="ctr" anchorCtr="0"/>
          <a:lstStyle/>
          <a:p>
            <a:pPr algn="just">
              <a:lnSpc>
                <a:spcPct val="150000"/>
              </a:lnSpc>
              <a:spcBef>
                <a:spcPct val="60000"/>
              </a:spcBef>
            </a:pPr>
            <a:r>
              <a:rPr lang="en-US" altLang="ar-JO" sz="1400" b="1" dirty="0">
                <a:solidFill>
                  <a:srgbClr val="0070C0"/>
                </a:solidFill>
                <a:latin typeface="Alexandria" pitchFamily="2" charset="-78"/>
                <a:cs typeface="Alexandria" pitchFamily="2" charset="-78"/>
              </a:rPr>
              <a:t>2. Trademark: </a:t>
            </a:r>
            <a:r>
              <a:rPr lang="en-US" altLang="ar-JO" sz="1400" dirty="0">
                <a:latin typeface="Alexandria" pitchFamily="2" charset="-78"/>
                <a:cs typeface="Alexandria" pitchFamily="2" charset="-78"/>
              </a:rPr>
              <a:t>any distinctive word, symbol, design, name, logo, slogan, or trade dress a company uses to identify the origin of a product or to distinguish it from other goods on the market.  </a:t>
            </a:r>
          </a:p>
          <a:p>
            <a:pPr algn="just">
              <a:lnSpc>
                <a:spcPct val="150000"/>
              </a:lnSpc>
              <a:spcBef>
                <a:spcPct val="60000"/>
              </a:spcBef>
            </a:pPr>
            <a:r>
              <a:rPr lang="en-US" altLang="ar-JO" sz="1400" b="1" dirty="0">
                <a:solidFill>
                  <a:srgbClr val="0070C0"/>
                </a:solidFill>
                <a:latin typeface="Alexandria" pitchFamily="2" charset="-78"/>
                <a:cs typeface="Alexandria" pitchFamily="2" charset="-78"/>
              </a:rPr>
              <a:t>3. Service mark: </a:t>
            </a:r>
            <a:r>
              <a:rPr lang="en-US" altLang="ar-JO" sz="1400" dirty="0">
                <a:latin typeface="Alexandria" pitchFamily="2" charset="-78"/>
                <a:cs typeface="Alexandria" pitchFamily="2" charset="-78"/>
              </a:rPr>
              <a:t>the same as a trademark except that it identifies the source of a service rather than a product.</a:t>
            </a:r>
          </a:p>
          <a:p>
            <a:pPr algn="just">
              <a:lnSpc>
                <a:spcPct val="150000"/>
              </a:lnSpc>
              <a:spcBef>
                <a:spcPct val="60000"/>
              </a:spcBef>
            </a:pPr>
            <a:r>
              <a:rPr lang="en-US" altLang="ar-JO" sz="1400" b="1" dirty="0">
                <a:solidFill>
                  <a:srgbClr val="0070C0"/>
                </a:solidFill>
                <a:latin typeface="Alexandria" pitchFamily="2" charset="-78"/>
                <a:cs typeface="Alexandria" pitchFamily="2" charset="-78"/>
              </a:rPr>
              <a:t>4. Copyright</a:t>
            </a:r>
            <a:r>
              <a:rPr lang="en-US" altLang="ar-JO" sz="1400" dirty="0">
                <a:latin typeface="Alexandria" pitchFamily="2" charset="-78"/>
                <a:cs typeface="Alexandria" pitchFamily="2" charset="-78"/>
              </a:rPr>
              <a:t>: an exclusive right that protects the creators of original works of authorship such as literary, dramatic, musical, and artistic works. Copyrighted material is denoted by the symbol ©.  </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Protecting Your Ideas   |   </a:t>
            </a:r>
            <a:r>
              <a:rPr lang="ar-SA" b="1" dirty="0">
                <a:solidFill>
                  <a:srgbClr val="203E5F"/>
                </a:solidFill>
                <a:latin typeface="Alexandria"/>
                <a:cs typeface="Alexandria"/>
              </a:rPr>
              <a:t>حماية أفكارك</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51F7F210-0C05-4E9C-BA12-1DB0E929474E}"/>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41</a:t>
            </a:r>
          </a:p>
        </p:txBody>
      </p:sp>
    </p:spTree>
    <p:extLst>
      <p:ext uri="{BB962C8B-B14F-4D97-AF65-F5344CB8AC3E}">
        <p14:creationId xmlns:p14="http://schemas.microsoft.com/office/powerpoint/2010/main" val="2132994916"/>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p:cNvGraphicFramePr>
            <a:graphicFrameLocks noGrp="1"/>
          </p:cNvGraphicFramePr>
          <p:nvPr>
            <p:extLst>
              <p:ext uri="{D42A27DB-BD31-4B8C-83A1-F6EECF244321}">
                <p14:modId xmlns:p14="http://schemas.microsoft.com/office/powerpoint/2010/main" val="62089915"/>
              </p:ext>
            </p:extLst>
          </p:nvPr>
        </p:nvGraphicFramePr>
        <p:xfrm>
          <a:off x="863600" y="2247900"/>
          <a:ext cx="10414000" cy="3086100"/>
        </p:xfrm>
        <a:graphic>
          <a:graphicData uri="http://schemas.openxmlformats.org/drawingml/2006/table">
            <a:tbl>
              <a:tblPr rtl="1" firstRow="1" bandRow="1">
                <a:tableStyleId>{5C22544A-7EE6-4342-B048-85BDC9FD1C3A}</a:tableStyleId>
              </a:tblPr>
              <a:tblGrid>
                <a:gridCol w="1696720">
                  <a:extLst>
                    <a:ext uri="{9D8B030D-6E8A-4147-A177-3AD203B41FA5}">
                      <a16:colId xmlns:a16="http://schemas.microsoft.com/office/drawing/2014/main" val="20000"/>
                    </a:ext>
                  </a:extLst>
                </a:gridCol>
                <a:gridCol w="1137920">
                  <a:extLst>
                    <a:ext uri="{9D8B030D-6E8A-4147-A177-3AD203B41FA5}">
                      <a16:colId xmlns:a16="http://schemas.microsoft.com/office/drawing/2014/main" val="20001"/>
                    </a:ext>
                  </a:extLst>
                </a:gridCol>
                <a:gridCol w="1889760">
                  <a:extLst>
                    <a:ext uri="{9D8B030D-6E8A-4147-A177-3AD203B41FA5}">
                      <a16:colId xmlns:a16="http://schemas.microsoft.com/office/drawing/2014/main" val="20002"/>
                    </a:ext>
                  </a:extLst>
                </a:gridCol>
                <a:gridCol w="3982720">
                  <a:extLst>
                    <a:ext uri="{9D8B030D-6E8A-4147-A177-3AD203B41FA5}">
                      <a16:colId xmlns:a16="http://schemas.microsoft.com/office/drawing/2014/main" val="20003"/>
                    </a:ext>
                  </a:extLst>
                </a:gridCol>
                <a:gridCol w="1706880">
                  <a:extLst>
                    <a:ext uri="{9D8B030D-6E8A-4147-A177-3AD203B41FA5}">
                      <a16:colId xmlns:a16="http://schemas.microsoft.com/office/drawing/2014/main" val="20004"/>
                    </a:ext>
                  </a:extLst>
                </a:gridCol>
              </a:tblGrid>
              <a:tr h="617220">
                <a:tc>
                  <a:txBody>
                    <a:bodyPr/>
                    <a:lstStyle/>
                    <a:p>
                      <a:pPr algn="ctr" rtl="0">
                        <a:lnSpc>
                          <a:spcPct val="105000"/>
                        </a:lnSpc>
                        <a:buNone/>
                      </a:pPr>
                      <a:r>
                        <a:rPr lang="en-US" sz="1400" b="1" dirty="0">
                          <a:solidFill>
                            <a:srgbClr val="203E5F"/>
                          </a:solidFill>
                          <a:latin typeface="Alexandria" charset="0"/>
                          <a:cs typeface="Alexandria" charset="0"/>
                        </a:rPr>
                        <a:t>Cost</a:t>
                      </a:r>
                    </a:p>
                    <a:p>
                      <a:pPr algn="ctr" rtl="1">
                        <a:lnSpc>
                          <a:spcPct val="105000"/>
                        </a:lnSpc>
                        <a:buNone/>
                      </a:pPr>
                      <a:r>
                        <a:rPr lang="ar-SA" sz="1400" b="1" dirty="0">
                          <a:solidFill>
                            <a:srgbClr val="203E5F"/>
                          </a:solidFill>
                          <a:latin typeface="Alexandria" charset="0"/>
                          <a:cs typeface="Alexandria" charset="0"/>
                        </a:rPr>
                        <a:t>التكلفة</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1" dirty="0">
                          <a:solidFill>
                            <a:srgbClr val="203E5F"/>
                          </a:solidFill>
                          <a:latin typeface="Alexandria" charset="0"/>
                          <a:cs typeface="Alexandria" charset="0"/>
                        </a:rPr>
                        <a:t>Length</a:t>
                      </a:r>
                    </a:p>
                    <a:p>
                      <a:pPr algn="ctr" rtl="1">
                        <a:lnSpc>
                          <a:spcPct val="105000"/>
                        </a:lnSpc>
                        <a:buNone/>
                      </a:pPr>
                      <a:r>
                        <a:rPr lang="ar-SA" sz="1400" b="1" dirty="0">
                          <a:solidFill>
                            <a:srgbClr val="203E5F"/>
                          </a:solidFill>
                          <a:latin typeface="Alexandria" charset="0"/>
                          <a:cs typeface="Alexandria" charset="0"/>
                        </a:rPr>
                        <a:t>المدة</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1" dirty="0">
                          <a:solidFill>
                            <a:srgbClr val="203E5F"/>
                          </a:solidFill>
                          <a:latin typeface="Alexandria" charset="0"/>
                          <a:cs typeface="Alexandria" charset="0"/>
                        </a:rPr>
                        <a:t>Who Is Eligible</a:t>
                      </a:r>
                    </a:p>
                    <a:p>
                      <a:pPr algn="ctr" rtl="1">
                        <a:lnSpc>
                          <a:spcPct val="105000"/>
                        </a:lnSpc>
                        <a:buNone/>
                      </a:pPr>
                      <a:r>
                        <a:rPr lang="ar-SA" sz="1400" b="1" dirty="0">
                          <a:solidFill>
                            <a:srgbClr val="203E5F"/>
                          </a:solidFill>
                          <a:latin typeface="Alexandria" charset="0"/>
                          <a:cs typeface="Alexandria" charset="0"/>
                        </a:rPr>
                        <a:t>من المؤهَّل</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1" dirty="0">
                          <a:solidFill>
                            <a:srgbClr val="203E5F"/>
                          </a:solidFill>
                          <a:latin typeface="Alexandria" charset="0"/>
                          <a:cs typeface="Alexandria" charset="0"/>
                        </a:rPr>
                        <a:t>What It Protects</a:t>
                      </a:r>
                    </a:p>
                    <a:p>
                      <a:pPr algn="ctr" rtl="1">
                        <a:lnSpc>
                          <a:spcPct val="105000"/>
                        </a:lnSpc>
                        <a:buNone/>
                      </a:pPr>
                      <a:r>
                        <a:rPr lang="ar-SA" sz="1400" b="1" dirty="0">
                          <a:solidFill>
                            <a:srgbClr val="203E5F"/>
                          </a:solidFill>
                          <a:latin typeface="Alexandria" charset="0"/>
                          <a:cs typeface="Alexandria" charset="0"/>
                        </a:rPr>
                        <a:t>ما الذي يحميه</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1" dirty="0">
                          <a:solidFill>
                            <a:srgbClr val="203E5F"/>
                          </a:solidFill>
                          <a:latin typeface="Alexandria" charset="0"/>
                          <a:cs typeface="Alexandria" charset="0"/>
                        </a:rPr>
                        <a:t>Protection</a:t>
                      </a:r>
                    </a:p>
                    <a:p>
                      <a:pPr algn="ctr" rtl="1">
                        <a:lnSpc>
                          <a:spcPct val="105000"/>
                        </a:lnSpc>
                        <a:buNone/>
                      </a:pPr>
                      <a:r>
                        <a:rPr lang="ar-SA" sz="1400" b="1" dirty="0">
                          <a:solidFill>
                            <a:srgbClr val="203E5F"/>
                          </a:solidFill>
                          <a:latin typeface="Alexandria" charset="0"/>
                          <a:cs typeface="Alexandria" charset="0"/>
                        </a:rPr>
                        <a:t>نوع الحماية</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234440">
                <a:tc>
                  <a:txBody>
                    <a:bodyPr/>
                    <a:lstStyle/>
                    <a:p>
                      <a:pPr algn="ctr" rtl="0">
                        <a:lnSpc>
                          <a:spcPct val="105000"/>
                        </a:lnSpc>
                        <a:buNone/>
                      </a:pPr>
                      <a:r>
                        <a:rPr lang="en-US" sz="1400" b="0" dirty="0">
                          <a:solidFill>
                            <a:srgbClr val="262626"/>
                          </a:solidFill>
                          <a:latin typeface="Alexandria" charset="0"/>
                          <a:cs typeface="Alexandria" charset="0"/>
                        </a:rPr>
                        <a:t>$4,000–$25,000</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0" dirty="0">
                          <a:solidFill>
                            <a:srgbClr val="262626"/>
                          </a:solidFill>
                          <a:latin typeface="Alexandria" charset="0"/>
                          <a:cs typeface="Alexandria" charset="0"/>
                        </a:rPr>
                        <a:t>20 years</a:t>
                      </a:r>
                    </a:p>
                    <a:p>
                      <a:pPr algn="ctr" rtl="1">
                        <a:lnSpc>
                          <a:spcPct val="105000"/>
                        </a:lnSpc>
                        <a:buNone/>
                      </a:pPr>
                      <a:r>
                        <a:rPr lang="ar-SA" sz="1400" b="0" dirty="0">
                          <a:solidFill>
                            <a:srgbClr val="262626"/>
                          </a:solidFill>
                          <a:latin typeface="Alexandria" charset="0"/>
                          <a:cs typeface="Alexandria" charset="0"/>
                        </a:rPr>
                        <a:t>20 سنة</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0" dirty="0">
                          <a:solidFill>
                            <a:srgbClr val="262626"/>
                          </a:solidFill>
                          <a:latin typeface="Alexandria" charset="0"/>
                          <a:cs typeface="Alexandria" charset="0"/>
                        </a:rPr>
                        <a:t>First person to file.</a:t>
                      </a:r>
                    </a:p>
                    <a:p>
                      <a:pPr algn="ctr" rtl="1">
                        <a:lnSpc>
                          <a:spcPct val="105000"/>
                        </a:lnSpc>
                        <a:buNone/>
                      </a:pPr>
                      <a:r>
                        <a:rPr lang="ar-SA" sz="1400" b="0" dirty="0">
                          <a:solidFill>
                            <a:srgbClr val="262626"/>
                          </a:solidFill>
                          <a:latin typeface="Alexandria" charset="0"/>
                          <a:cs typeface="Alexandria" charset="0"/>
                        </a:rPr>
                        <a:t>أول من يتقدم بالطلب.</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0" dirty="0">
                          <a:solidFill>
                            <a:srgbClr val="262626"/>
                          </a:solidFill>
                          <a:latin typeface="Alexandria" charset="0"/>
                          <a:cs typeface="Alexandria" charset="0"/>
                        </a:rPr>
                        <a:t>Exclusive right to make, use and sell an invention.</a:t>
                      </a:r>
                    </a:p>
                    <a:p>
                      <a:pPr algn="ctr" rtl="1">
                        <a:lnSpc>
                          <a:spcPct val="105000"/>
                        </a:lnSpc>
                        <a:buNone/>
                      </a:pPr>
                      <a:r>
                        <a:rPr lang="ar-SA" sz="1400" b="0" dirty="0">
                          <a:solidFill>
                            <a:srgbClr val="262626"/>
                          </a:solidFill>
                          <a:latin typeface="Alexandria" charset="0"/>
                          <a:cs typeface="Alexandria" charset="0"/>
                        </a:rPr>
                        <a:t>حق حصري في صنع الاختراع واستخدامه وبيعه.</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1" dirty="0">
                          <a:solidFill>
                            <a:srgbClr val="203E5F"/>
                          </a:solidFill>
                          <a:latin typeface="Alexandria" charset="0"/>
                          <a:cs typeface="Alexandria" charset="0"/>
                        </a:rPr>
                        <a:t>Utility Patent</a:t>
                      </a:r>
                    </a:p>
                    <a:p>
                      <a:pPr algn="ctr" rtl="1">
                        <a:lnSpc>
                          <a:spcPct val="105000"/>
                        </a:lnSpc>
                        <a:buNone/>
                      </a:pPr>
                      <a:r>
                        <a:rPr lang="ar-SA" sz="1400" b="1" dirty="0">
                          <a:solidFill>
                            <a:srgbClr val="203E5F"/>
                          </a:solidFill>
                          <a:latin typeface="Alexandria" charset="0"/>
                          <a:cs typeface="Alexandria" charset="0"/>
                        </a:rPr>
                        <a:t>براءة اختراع المنفعة</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234440">
                <a:tc>
                  <a:txBody>
                    <a:bodyPr/>
                    <a:lstStyle/>
                    <a:p>
                      <a:pPr algn="ctr" rtl="0">
                        <a:lnSpc>
                          <a:spcPct val="105000"/>
                        </a:lnSpc>
                        <a:buNone/>
                      </a:pPr>
                      <a:r>
                        <a:rPr lang="en-US" sz="1400" b="0" dirty="0">
                          <a:solidFill>
                            <a:srgbClr val="262626"/>
                          </a:solidFill>
                          <a:latin typeface="Alexandria" charset="0"/>
                          <a:cs typeface="Alexandria" charset="0"/>
                        </a:rPr>
                        <a:t>$4,000–$25,000</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0" dirty="0">
                          <a:solidFill>
                            <a:srgbClr val="262626"/>
                          </a:solidFill>
                          <a:latin typeface="Alexandria" charset="0"/>
                          <a:cs typeface="Alexandria" charset="0"/>
                        </a:rPr>
                        <a:t>15 years</a:t>
                      </a:r>
                    </a:p>
                    <a:p>
                      <a:pPr algn="ctr" rtl="1">
                        <a:lnSpc>
                          <a:spcPct val="105000"/>
                        </a:lnSpc>
                        <a:buNone/>
                      </a:pPr>
                      <a:r>
                        <a:rPr lang="ar-SA" sz="1400" b="0" dirty="0">
                          <a:solidFill>
                            <a:srgbClr val="262626"/>
                          </a:solidFill>
                          <a:latin typeface="Alexandria" charset="0"/>
                          <a:cs typeface="Alexandria" charset="0"/>
                        </a:rPr>
                        <a:t>15 سنة</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0" dirty="0">
                          <a:solidFill>
                            <a:srgbClr val="262626"/>
                          </a:solidFill>
                          <a:latin typeface="Alexandria" charset="0"/>
                          <a:cs typeface="Alexandria" charset="0"/>
                        </a:rPr>
                        <a:t>First person to file.</a:t>
                      </a:r>
                    </a:p>
                    <a:p>
                      <a:pPr algn="ctr" rtl="1">
                        <a:lnSpc>
                          <a:spcPct val="105000"/>
                        </a:lnSpc>
                        <a:buNone/>
                      </a:pPr>
                      <a:r>
                        <a:rPr lang="ar-SA" sz="1400" b="0" dirty="0">
                          <a:solidFill>
                            <a:srgbClr val="262626"/>
                          </a:solidFill>
                          <a:latin typeface="Alexandria" charset="0"/>
                          <a:cs typeface="Alexandria" charset="0"/>
                        </a:rPr>
                        <a:t>أول من يتقدم بالطلب.</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0" dirty="0">
                          <a:solidFill>
                            <a:srgbClr val="262626"/>
                          </a:solidFill>
                          <a:latin typeface="Alexandria" charset="0"/>
                          <a:cs typeface="Alexandria" charset="0"/>
                        </a:rPr>
                        <a:t>New, original design changes that raise a product's sales.</a:t>
                      </a:r>
                    </a:p>
                    <a:p>
                      <a:pPr algn="ctr" rtl="1">
                        <a:lnSpc>
                          <a:spcPct val="105000"/>
                        </a:lnSpc>
                        <a:buNone/>
                      </a:pPr>
                      <a:r>
                        <a:rPr lang="ar-SA" sz="1400" b="0" dirty="0">
                          <a:solidFill>
                            <a:srgbClr val="262626"/>
                          </a:solidFill>
                          <a:latin typeface="Alexandria" charset="0"/>
                          <a:cs typeface="Alexandria" charset="0"/>
                        </a:rPr>
                        <a:t>تغييرات جديدة وأصيلة في تصميم منتج قائم تزيد مبيعاته.</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105000"/>
                        </a:lnSpc>
                        <a:buNone/>
                      </a:pPr>
                      <a:r>
                        <a:rPr lang="en-US" sz="1400" b="1" dirty="0">
                          <a:solidFill>
                            <a:srgbClr val="203E5F"/>
                          </a:solidFill>
                          <a:latin typeface="Alexandria" charset="0"/>
                          <a:cs typeface="Alexandria" charset="0"/>
                        </a:rPr>
                        <a:t>Design Patent</a:t>
                      </a:r>
                    </a:p>
                    <a:p>
                      <a:pPr algn="ctr" rtl="1">
                        <a:lnSpc>
                          <a:spcPct val="105000"/>
                        </a:lnSpc>
                        <a:buNone/>
                      </a:pPr>
                      <a:r>
                        <a:rPr lang="ar-SA" sz="1400" b="1" dirty="0">
                          <a:solidFill>
                            <a:srgbClr val="203E5F"/>
                          </a:solidFill>
                          <a:latin typeface="Alexandria" charset="0"/>
                          <a:cs typeface="Alexandria" charset="0"/>
                        </a:rPr>
                        <a:t>براءة اختراع التصميم</a:t>
                      </a:r>
                    </a:p>
                  </a:txBody>
                  <a:tcPr marL="63500" marR="635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Patents (1/2)   |   </a:t>
            </a:r>
            <a:r>
              <a:rPr lang="ar-SA" b="1" dirty="0">
                <a:solidFill>
                  <a:srgbClr val="203E5F"/>
                </a:solidFill>
                <a:latin typeface="Alexandria"/>
                <a:cs typeface="Alexandria"/>
              </a:rPr>
              <a:t>براءات الاختراع (1/2)</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5B8947F5-7395-4D07-A126-8EC6D3579FAD}"/>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42</a:t>
            </a:r>
          </a:p>
        </p:txBody>
      </p:sp>
      <p:sp>
        <p:nvSpPr>
          <p:cNvPr id="950" name="Note"/>
          <p:cNvSpPr txBox="1"/>
          <p:nvPr/>
        </p:nvSpPr>
        <p:spPr>
          <a:xfrm>
            <a:off x="863600" y="5435600"/>
            <a:ext cx="10414000" cy="558800"/>
          </a:xfrm>
          <a:prstGeom prst="rect">
            <a:avLst/>
          </a:prstGeom>
          <a:noFill/>
        </p:spPr>
        <p:txBody>
          <a:bodyPr wrap="square" lIns="18000" tIns="9000" rIns="18000" bIns="9000" anchor="t">
            <a:noAutofit/>
          </a:bodyPr>
          <a:lstStyle/>
          <a:p>
            <a:pPr algn="l" rtl="0">
              <a:lnSpc>
                <a:spcPct val="100000"/>
              </a:lnSpc>
              <a:buNone/>
            </a:pPr>
            <a:r>
              <a:rPr lang="en-US" sz="1100" dirty="0">
                <a:latin typeface="Alexandria" charset="0"/>
                <a:cs typeface="Alexandria" charset="0"/>
              </a:rPr>
              <a:t>Figures are U.S. estimates. Terms and fees vary by country; a design patent filed before 13 May 2015 runs 14 years.</a:t>
            </a:r>
            <a:endParaRPr lang="ar-JO" sz="1100" dirty="0">
              <a:latin typeface="Alexandria" charset="0"/>
              <a:cs typeface="Alexandria" charset="0"/>
            </a:endParaRPr>
          </a:p>
          <a:p>
            <a:pPr algn="l" rtl="0">
              <a:lnSpc>
                <a:spcPct val="100000"/>
              </a:lnSpc>
              <a:buNone/>
            </a:pPr>
            <a:endParaRPr lang="en-US" sz="1100" dirty="0">
              <a:latin typeface="Alexandria" charset="0"/>
              <a:cs typeface="Alexandria" charset="0"/>
            </a:endParaRPr>
          </a:p>
          <a:p>
            <a:pPr algn="r" rtl="1">
              <a:lnSpc>
                <a:spcPct val="100000"/>
              </a:lnSpc>
              <a:buNone/>
            </a:pPr>
            <a:r>
              <a:rPr lang="ar-SA" sz="1100" dirty="0">
                <a:latin typeface="Alexandria" charset="0"/>
                <a:cs typeface="Alexandria" charset="0"/>
              </a:rPr>
              <a:t>الأرقام تقديرات أمريكية. المدد والرسوم تختلف من دولة إلى أخرى؛ وبراءة التصميم المقدَّمة قبل 13 مايو 2015 مدتها 14 سنة.</a:t>
            </a:r>
          </a:p>
        </p:txBody>
      </p:sp>
    </p:spTree>
    <p:extLst>
      <p:ext uri="{BB962C8B-B14F-4D97-AF65-F5344CB8AC3E}">
        <p14:creationId xmlns:p14="http://schemas.microsoft.com/office/powerpoint/2010/main" val="938449555"/>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p:cNvGraphicFramePr>
            <a:graphicFrameLocks noGrp="1"/>
          </p:cNvGraphicFramePr>
          <p:nvPr>
            <p:extLst>
              <p:ext uri="{D42A27DB-BD31-4B8C-83A1-F6EECF244321}">
                <p14:modId xmlns:p14="http://schemas.microsoft.com/office/powerpoint/2010/main" val="2265776923"/>
              </p:ext>
            </p:extLst>
          </p:nvPr>
        </p:nvGraphicFramePr>
        <p:xfrm>
          <a:off x="863600" y="2148840"/>
          <a:ext cx="10414000" cy="3536950"/>
        </p:xfrm>
        <a:graphic>
          <a:graphicData uri="http://schemas.openxmlformats.org/drawingml/2006/table">
            <a:tbl>
              <a:tblPr rtl="1" firstRow="1" bandRow="1">
                <a:tableStyleId>{5C22544A-7EE6-4342-B048-85BDC9FD1C3A}</a:tableStyleId>
              </a:tblPr>
              <a:tblGrid>
                <a:gridCol w="1422400">
                  <a:extLst>
                    <a:ext uri="{9D8B030D-6E8A-4147-A177-3AD203B41FA5}">
                      <a16:colId xmlns:a16="http://schemas.microsoft.com/office/drawing/2014/main" val="20000"/>
                    </a:ext>
                  </a:extLst>
                </a:gridCol>
                <a:gridCol w="2153920">
                  <a:extLst>
                    <a:ext uri="{9D8B030D-6E8A-4147-A177-3AD203B41FA5}">
                      <a16:colId xmlns:a16="http://schemas.microsoft.com/office/drawing/2014/main" val="20001"/>
                    </a:ext>
                  </a:extLst>
                </a:gridCol>
                <a:gridCol w="2545080">
                  <a:extLst>
                    <a:ext uri="{9D8B030D-6E8A-4147-A177-3AD203B41FA5}">
                      <a16:colId xmlns:a16="http://schemas.microsoft.com/office/drawing/2014/main" val="20002"/>
                    </a:ext>
                  </a:extLst>
                </a:gridCol>
                <a:gridCol w="2921000">
                  <a:extLst>
                    <a:ext uri="{9D8B030D-6E8A-4147-A177-3AD203B41FA5}">
                      <a16:colId xmlns:a16="http://schemas.microsoft.com/office/drawing/2014/main" val="20003"/>
                    </a:ext>
                  </a:extLst>
                </a:gridCol>
                <a:gridCol w="1371600">
                  <a:extLst>
                    <a:ext uri="{9D8B030D-6E8A-4147-A177-3AD203B41FA5}">
                      <a16:colId xmlns:a16="http://schemas.microsoft.com/office/drawing/2014/main" val="20004"/>
                    </a:ext>
                  </a:extLst>
                </a:gridCol>
              </a:tblGrid>
              <a:tr h="609600">
                <a:tc>
                  <a:txBody>
                    <a:bodyPr/>
                    <a:lstStyle/>
                    <a:p>
                      <a:pPr algn="ctr" rtl="0">
                        <a:lnSpc>
                          <a:spcPct val="86000"/>
                        </a:lnSpc>
                        <a:buNone/>
                      </a:pPr>
                      <a:r>
                        <a:rPr lang="en-US" sz="1400" b="1" dirty="0">
                          <a:solidFill>
                            <a:srgbClr val="203E5F"/>
                          </a:solidFill>
                          <a:latin typeface="Alexandria" charset="0"/>
                          <a:cs typeface="Alexandria" charset="0"/>
                        </a:rPr>
                        <a:t>Cost</a:t>
                      </a:r>
                    </a:p>
                    <a:p>
                      <a:pPr algn="ctr" rtl="1">
                        <a:lnSpc>
                          <a:spcPct val="86000"/>
                        </a:lnSpc>
                        <a:buNone/>
                      </a:pPr>
                      <a:r>
                        <a:rPr lang="ar-SA" sz="1400" b="1" dirty="0">
                          <a:solidFill>
                            <a:srgbClr val="203E5F"/>
                          </a:solidFill>
                          <a:latin typeface="Alexandria" charset="0"/>
                          <a:cs typeface="Alexandria" charset="0"/>
                        </a:rPr>
                        <a:t>التكلفة</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1" dirty="0">
                          <a:solidFill>
                            <a:srgbClr val="203E5F"/>
                          </a:solidFill>
                          <a:latin typeface="Alexandria" charset="0"/>
                          <a:cs typeface="Alexandria" charset="0"/>
                        </a:rPr>
                        <a:t>Length</a:t>
                      </a:r>
                    </a:p>
                    <a:p>
                      <a:pPr algn="ctr" rtl="1">
                        <a:lnSpc>
                          <a:spcPct val="86000"/>
                        </a:lnSpc>
                        <a:buNone/>
                      </a:pPr>
                      <a:r>
                        <a:rPr lang="ar-SA" sz="1400" b="1" dirty="0">
                          <a:solidFill>
                            <a:srgbClr val="203E5F"/>
                          </a:solidFill>
                          <a:latin typeface="Alexandria" charset="0"/>
                          <a:cs typeface="Alexandria" charset="0"/>
                        </a:rPr>
                        <a:t>المدة</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1" dirty="0">
                          <a:solidFill>
                            <a:srgbClr val="203E5F"/>
                          </a:solidFill>
                          <a:latin typeface="Alexandria" charset="0"/>
                          <a:cs typeface="Alexandria" charset="0"/>
                        </a:rPr>
                        <a:t>Who Is Eligible</a:t>
                      </a:r>
                    </a:p>
                    <a:p>
                      <a:pPr algn="ctr" rtl="1">
                        <a:lnSpc>
                          <a:spcPct val="86000"/>
                        </a:lnSpc>
                        <a:buNone/>
                      </a:pPr>
                      <a:r>
                        <a:rPr lang="ar-SA" sz="1400" b="1" dirty="0">
                          <a:solidFill>
                            <a:srgbClr val="203E5F"/>
                          </a:solidFill>
                          <a:latin typeface="Alexandria" charset="0"/>
                          <a:cs typeface="Alexandria" charset="0"/>
                        </a:rPr>
                        <a:t>من المؤهَّل</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1" dirty="0">
                          <a:solidFill>
                            <a:srgbClr val="203E5F"/>
                          </a:solidFill>
                          <a:latin typeface="Alexandria" charset="0"/>
                          <a:cs typeface="Alexandria" charset="0"/>
                        </a:rPr>
                        <a:t>What It Protects</a:t>
                      </a:r>
                    </a:p>
                    <a:p>
                      <a:pPr algn="ctr" rtl="1">
                        <a:lnSpc>
                          <a:spcPct val="86000"/>
                        </a:lnSpc>
                        <a:buNone/>
                      </a:pPr>
                      <a:r>
                        <a:rPr lang="ar-SA" sz="1400" b="1" dirty="0">
                          <a:solidFill>
                            <a:srgbClr val="203E5F"/>
                          </a:solidFill>
                          <a:latin typeface="Alexandria" charset="0"/>
                          <a:cs typeface="Alexandria" charset="0"/>
                        </a:rPr>
                        <a:t>ما الذي يحميه</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1" dirty="0">
                          <a:solidFill>
                            <a:srgbClr val="203E5F"/>
                          </a:solidFill>
                          <a:latin typeface="Alexandria" charset="0"/>
                          <a:cs typeface="Alexandria" charset="0"/>
                        </a:rPr>
                        <a:t>Protection</a:t>
                      </a:r>
                    </a:p>
                    <a:p>
                      <a:pPr algn="ctr" rtl="1">
                        <a:lnSpc>
                          <a:spcPct val="86000"/>
                        </a:lnSpc>
                        <a:buNone/>
                      </a:pPr>
                      <a:r>
                        <a:rPr lang="ar-SA" sz="1400" b="1" dirty="0">
                          <a:solidFill>
                            <a:srgbClr val="203E5F"/>
                          </a:solidFill>
                          <a:latin typeface="Alexandria" charset="0"/>
                          <a:cs typeface="Alexandria" charset="0"/>
                        </a:rPr>
                        <a:t>نوع الحماية</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939800">
                <a:tc>
                  <a:txBody>
                    <a:bodyPr/>
                    <a:lstStyle/>
                    <a:p>
                      <a:pPr algn="ctr" rtl="0">
                        <a:lnSpc>
                          <a:spcPct val="86000"/>
                        </a:lnSpc>
                        <a:buNone/>
                      </a:pPr>
                      <a:r>
                        <a:rPr lang="en-US" sz="1400" b="0" dirty="0">
                          <a:solidFill>
                            <a:srgbClr val="262626"/>
                          </a:solidFill>
                          <a:latin typeface="Alexandria" charset="0"/>
                          <a:cs typeface="Alexandria" charset="0"/>
                        </a:rPr>
                        <a:t>$1,000–$2,500</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0" dirty="0">
                          <a:solidFill>
                            <a:srgbClr val="262626"/>
                          </a:solidFill>
                          <a:latin typeface="Alexandria" charset="0"/>
                          <a:cs typeface="Alexandria" charset="0"/>
                        </a:rPr>
                        <a:t>Renewable: yrs 5–6, 9–10, then every 10 yrs.</a:t>
                      </a:r>
                    </a:p>
                    <a:p>
                      <a:pPr algn="ctr" rtl="1">
                        <a:lnSpc>
                          <a:spcPct val="86000"/>
                        </a:lnSpc>
                        <a:buNone/>
                      </a:pPr>
                      <a:r>
                        <a:rPr lang="ar-SA" sz="1400" b="0" dirty="0">
                          <a:solidFill>
                            <a:srgbClr val="262626"/>
                          </a:solidFill>
                          <a:latin typeface="Alexandria" charset="0"/>
                          <a:cs typeface="Alexandria" charset="0"/>
                        </a:rPr>
                        <a:t>تُجدَّد في السنة 5–6 و9–10 ثم كل 10 سنوات.</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0" dirty="0">
                          <a:solidFill>
                            <a:srgbClr val="262626"/>
                          </a:solidFill>
                          <a:latin typeface="Alexandria" charset="0"/>
                          <a:cs typeface="Alexandria" charset="0"/>
                        </a:rPr>
                        <a:t>Using the mark, or intending to within 6 months</a:t>
                      </a:r>
                    </a:p>
                    <a:p>
                      <a:pPr algn="ctr" rtl="1">
                        <a:lnSpc>
                          <a:spcPct val="86000"/>
                        </a:lnSpc>
                        <a:buNone/>
                      </a:pPr>
                      <a:r>
                        <a:rPr lang="ar-SA" sz="1400" b="0" dirty="0">
                          <a:solidFill>
                            <a:srgbClr val="262626"/>
                          </a:solidFill>
                          <a:latin typeface="Alexandria" charset="0"/>
                          <a:cs typeface="Alexandria" charset="0"/>
                        </a:rPr>
                        <a:t>من يستخدم العلامة أو ينوي ذلك خلال 6 أشهر.</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0" dirty="0">
                          <a:solidFill>
                            <a:srgbClr val="262626"/>
                          </a:solidFill>
                          <a:latin typeface="Alexandria" charset="0"/>
                          <a:cs typeface="Alexandria" charset="0"/>
                        </a:rPr>
                        <a:t>A word, symbol, name or logo identifying a product.</a:t>
                      </a:r>
                    </a:p>
                    <a:p>
                      <a:pPr algn="ctr" rtl="1">
                        <a:lnSpc>
                          <a:spcPct val="86000"/>
                        </a:lnSpc>
                        <a:buNone/>
                      </a:pPr>
                      <a:r>
                        <a:rPr lang="ar-SA" sz="1400" b="0" dirty="0">
                          <a:solidFill>
                            <a:srgbClr val="262626"/>
                          </a:solidFill>
                          <a:latin typeface="Alexandria" charset="0"/>
                          <a:cs typeface="Alexandria" charset="0"/>
                        </a:rPr>
                        <a:t>كلمة أو رمز أو اسم أو شعار يميّز المنتج.</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1" dirty="0">
                          <a:solidFill>
                            <a:srgbClr val="203E5F"/>
                          </a:solidFill>
                          <a:latin typeface="Alexandria" charset="0"/>
                          <a:cs typeface="Alexandria" charset="0"/>
                        </a:rPr>
                        <a:t>Trademark</a:t>
                      </a:r>
                    </a:p>
                    <a:p>
                      <a:pPr algn="ctr" rtl="1">
                        <a:lnSpc>
                          <a:spcPct val="86000"/>
                        </a:lnSpc>
                        <a:buNone/>
                      </a:pPr>
                      <a:r>
                        <a:rPr lang="ar-SA" sz="1400" b="1" dirty="0">
                          <a:solidFill>
                            <a:srgbClr val="203E5F"/>
                          </a:solidFill>
                          <a:latin typeface="Alexandria" charset="0"/>
                          <a:cs typeface="Alexandria" charset="0"/>
                        </a:rPr>
                        <a:t>العلامة التجارية</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939800">
                <a:tc>
                  <a:txBody>
                    <a:bodyPr/>
                    <a:lstStyle/>
                    <a:p>
                      <a:pPr algn="ctr" rtl="0">
                        <a:lnSpc>
                          <a:spcPct val="86000"/>
                        </a:lnSpc>
                        <a:buNone/>
                      </a:pPr>
                      <a:r>
                        <a:rPr lang="en-US" sz="1400" b="0" dirty="0">
                          <a:solidFill>
                            <a:srgbClr val="262626"/>
                          </a:solidFill>
                          <a:latin typeface="Alexandria" charset="0"/>
                          <a:cs typeface="Alexandria" charset="0"/>
                        </a:rPr>
                        <a:t>$1,000–$2,500</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0" dirty="0">
                          <a:solidFill>
                            <a:srgbClr val="262626"/>
                          </a:solidFill>
                          <a:latin typeface="Alexandria" charset="0"/>
                          <a:cs typeface="Alexandria" charset="0"/>
                        </a:rPr>
                        <a:t>Renewable: yrs 5–6, 9–10, then every 10 yrs.</a:t>
                      </a:r>
                    </a:p>
                    <a:p>
                      <a:pPr algn="ctr" rtl="1">
                        <a:lnSpc>
                          <a:spcPct val="86000"/>
                        </a:lnSpc>
                        <a:buNone/>
                      </a:pPr>
                      <a:r>
                        <a:rPr lang="ar-SA" sz="1400" b="0" dirty="0">
                          <a:solidFill>
                            <a:srgbClr val="262626"/>
                          </a:solidFill>
                          <a:latin typeface="Alexandria" charset="0"/>
                          <a:cs typeface="Alexandria" charset="0"/>
                        </a:rPr>
                        <a:t>تُجدَّد في السنة 5–6 و9–10 ثم كل 10 سنوات.</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0" dirty="0">
                          <a:solidFill>
                            <a:srgbClr val="262626"/>
                          </a:solidFill>
                          <a:latin typeface="Alexandria" charset="0"/>
                          <a:cs typeface="Alexandria" charset="0"/>
                        </a:rPr>
                        <a:t>Using the mark, or intending to within 6 months</a:t>
                      </a:r>
                    </a:p>
                    <a:p>
                      <a:pPr algn="ctr" rtl="1">
                        <a:lnSpc>
                          <a:spcPct val="86000"/>
                        </a:lnSpc>
                        <a:buNone/>
                      </a:pPr>
                      <a:r>
                        <a:rPr lang="ar-SA" sz="1400" b="0" dirty="0">
                          <a:solidFill>
                            <a:srgbClr val="262626"/>
                          </a:solidFill>
                          <a:latin typeface="Alexandria" charset="0"/>
                          <a:cs typeface="Alexandria" charset="0"/>
                        </a:rPr>
                        <a:t>من يستخدم العلامة أو ينوي ذلك خلال 6 أشهر.</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0" dirty="0">
                          <a:solidFill>
                            <a:srgbClr val="262626"/>
                          </a:solidFill>
                          <a:latin typeface="Alexandria" charset="0"/>
                          <a:cs typeface="Alexandria" charset="0"/>
                        </a:rPr>
                        <a:t>Like a trademark, but for a service.</a:t>
                      </a:r>
                    </a:p>
                    <a:p>
                      <a:pPr algn="ctr" rtl="1">
                        <a:lnSpc>
                          <a:spcPct val="86000"/>
                        </a:lnSpc>
                        <a:buNone/>
                      </a:pPr>
                      <a:r>
                        <a:rPr lang="ar-SA" sz="1400" b="0" dirty="0">
                          <a:solidFill>
                            <a:srgbClr val="262626"/>
                          </a:solidFill>
                          <a:latin typeface="Alexandria" charset="0"/>
                          <a:cs typeface="Alexandria" charset="0"/>
                        </a:rPr>
                        <a:t>مثل العلامة التجارية لكن لخدمة.</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1" dirty="0">
                          <a:solidFill>
                            <a:srgbClr val="203E5F"/>
                          </a:solidFill>
                          <a:latin typeface="Alexandria" charset="0"/>
                          <a:cs typeface="Alexandria" charset="0"/>
                        </a:rPr>
                        <a:t>Service Mark</a:t>
                      </a:r>
                    </a:p>
                    <a:p>
                      <a:pPr algn="ctr" rtl="1">
                        <a:lnSpc>
                          <a:spcPct val="86000"/>
                        </a:lnSpc>
                        <a:buNone/>
                      </a:pPr>
                      <a:r>
                        <a:rPr lang="ar-SA" sz="1400" b="1" dirty="0">
                          <a:solidFill>
                            <a:srgbClr val="203E5F"/>
                          </a:solidFill>
                          <a:latin typeface="Alexandria" charset="0"/>
                          <a:cs typeface="Alexandria" charset="0"/>
                        </a:rPr>
                        <a:t>علامة الخدمة</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939800">
                <a:tc>
                  <a:txBody>
                    <a:bodyPr/>
                    <a:lstStyle/>
                    <a:p>
                      <a:pPr algn="ctr" rtl="0">
                        <a:lnSpc>
                          <a:spcPct val="86000"/>
                        </a:lnSpc>
                        <a:buNone/>
                      </a:pPr>
                      <a:r>
                        <a:rPr lang="en-US" sz="1400" b="0" dirty="0">
                          <a:solidFill>
                            <a:srgbClr val="262626"/>
                          </a:solidFill>
                          <a:latin typeface="Alexandria" charset="0"/>
                          <a:cs typeface="Alexandria" charset="0"/>
                        </a:rPr>
                        <a:t>$140–$200</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0" dirty="0">
                          <a:solidFill>
                            <a:srgbClr val="262626"/>
                          </a:solidFill>
                          <a:latin typeface="Alexandria" charset="0"/>
                          <a:cs typeface="Alexandria" charset="0"/>
                        </a:rPr>
                        <a:t>Author's life + 70 years</a:t>
                      </a:r>
                    </a:p>
                    <a:p>
                      <a:pPr algn="ctr" rtl="1">
                        <a:lnSpc>
                          <a:spcPct val="86000"/>
                        </a:lnSpc>
                        <a:buNone/>
                      </a:pPr>
                      <a:r>
                        <a:rPr lang="ar-SA" sz="1400" b="0" dirty="0">
                          <a:solidFill>
                            <a:srgbClr val="262626"/>
                          </a:solidFill>
                          <a:latin typeface="Alexandria" charset="0"/>
                          <a:cs typeface="Alexandria" charset="0"/>
                        </a:rPr>
                        <a:t>حياة المؤلف + 70 سنة</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0" dirty="0">
                          <a:solidFill>
                            <a:srgbClr val="262626"/>
                          </a:solidFill>
                          <a:latin typeface="Alexandria" charset="0"/>
                          <a:cs typeface="Alexandria" charset="0"/>
                        </a:rPr>
                        <a:t>The author or creator.</a:t>
                      </a:r>
                    </a:p>
                    <a:p>
                      <a:pPr algn="ctr" rtl="1">
                        <a:lnSpc>
                          <a:spcPct val="86000"/>
                        </a:lnSpc>
                        <a:buNone/>
                      </a:pPr>
                      <a:r>
                        <a:rPr lang="ar-SA" sz="1400" b="0" dirty="0">
                          <a:solidFill>
                            <a:srgbClr val="262626"/>
                          </a:solidFill>
                          <a:latin typeface="Alexandria" charset="0"/>
                          <a:cs typeface="Alexandria" charset="0"/>
                        </a:rPr>
                        <a:t>المؤلف أو المُبدِع.</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0" dirty="0">
                          <a:solidFill>
                            <a:srgbClr val="262626"/>
                          </a:solidFill>
                          <a:latin typeface="Alexandria" charset="0"/>
                          <a:cs typeface="Alexandria" charset="0"/>
                        </a:rPr>
                        <a:t>Original literary, musical and artistic works.</a:t>
                      </a:r>
                    </a:p>
                    <a:p>
                      <a:pPr algn="ctr" rtl="1">
                        <a:lnSpc>
                          <a:spcPct val="86000"/>
                        </a:lnSpc>
                        <a:buNone/>
                      </a:pPr>
                      <a:r>
                        <a:rPr lang="ar-SA" sz="1400" b="0" dirty="0">
                          <a:solidFill>
                            <a:srgbClr val="262626"/>
                          </a:solidFill>
                          <a:latin typeface="Alexandria" charset="0"/>
                          <a:cs typeface="Alexandria" charset="0"/>
                        </a:rPr>
                        <a:t>الأعمال الأدبية والمسرحية والموسيقية والفنية.</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a:lnSpc>
                          <a:spcPct val="86000"/>
                        </a:lnSpc>
                        <a:buNone/>
                      </a:pPr>
                      <a:r>
                        <a:rPr lang="en-US" sz="1400" b="1" dirty="0">
                          <a:solidFill>
                            <a:srgbClr val="203E5F"/>
                          </a:solidFill>
                          <a:latin typeface="Alexandria" charset="0"/>
                          <a:cs typeface="Alexandria" charset="0"/>
                        </a:rPr>
                        <a:t>Copyright</a:t>
                      </a:r>
                    </a:p>
                    <a:p>
                      <a:pPr algn="ctr" rtl="1">
                        <a:lnSpc>
                          <a:spcPct val="86000"/>
                        </a:lnSpc>
                        <a:buNone/>
                      </a:pPr>
                      <a:r>
                        <a:rPr lang="ar-SA" sz="1400" b="1" dirty="0">
                          <a:solidFill>
                            <a:srgbClr val="203E5F"/>
                          </a:solidFill>
                          <a:latin typeface="Alexandria" charset="0"/>
                          <a:cs typeface="Alexandria" charset="0"/>
                        </a:rPr>
                        <a:t>حقوق النشر</a:t>
                      </a:r>
                    </a:p>
                  </a:txBody>
                  <a:tcPr marL="76200" marR="76200" marT="38100" marB="381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Trademarks &amp; Copyrights (2/2)   |   </a:t>
            </a:r>
            <a:r>
              <a:rPr lang="ar-SA" b="1" dirty="0">
                <a:solidFill>
                  <a:srgbClr val="203E5F"/>
                </a:solidFill>
                <a:latin typeface="Alexandria"/>
                <a:cs typeface="Alexandria"/>
              </a:rPr>
              <a:t>العلامات التجارية وحقوق النشر (2/2)</a:t>
            </a: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5B8947F5-7395-4D07-A126-8EC6D3579FAD}"/>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43</a:t>
            </a:r>
          </a:p>
        </p:txBody>
      </p:sp>
      <p:sp>
        <p:nvSpPr>
          <p:cNvPr id="951" name="Note"/>
          <p:cNvSpPr txBox="1"/>
          <p:nvPr/>
        </p:nvSpPr>
        <p:spPr>
          <a:xfrm>
            <a:off x="863600" y="5740400"/>
            <a:ext cx="10414000" cy="254000"/>
          </a:xfrm>
          <a:prstGeom prst="rect">
            <a:avLst/>
          </a:prstGeom>
          <a:noFill/>
        </p:spPr>
        <p:txBody>
          <a:bodyPr wrap="square" lIns="18000" tIns="9000" rIns="18000" bIns="9000" anchor="t">
            <a:noAutofit/>
          </a:bodyPr>
          <a:lstStyle/>
          <a:p>
            <a:pPr algn="ctr" rtl="0">
              <a:lnSpc>
                <a:spcPct val="100000"/>
              </a:lnSpc>
              <a:buNone/>
            </a:pPr>
            <a:r>
              <a:rPr lang="en-US" sz="1100" dirty="0">
                <a:latin typeface="Alexandria" charset="0"/>
                <a:cs typeface="Alexandria" charset="0"/>
              </a:rPr>
              <a:t>U.S. estimates; a trademark renews indefinitely while in use. Terms and fees vary by country.   |   </a:t>
            </a:r>
            <a:r>
              <a:rPr lang="ar-SA" sz="1100" dirty="0">
                <a:latin typeface="Alexandria" charset="0"/>
                <a:cs typeface="Alexandria" charset="0"/>
              </a:rPr>
              <a:t>تقديرات أمريكية؛ المدد والرسوم تختلف بحسب الدولة.</a:t>
            </a:r>
          </a:p>
        </p:txBody>
      </p:sp>
    </p:spTree>
    <p:extLst>
      <p:ext uri="{BB962C8B-B14F-4D97-AF65-F5344CB8AC3E}">
        <p14:creationId xmlns:p14="http://schemas.microsoft.com/office/powerpoint/2010/main" val="338802008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a:extLst>
              <a:ext uri="{FF2B5EF4-FFF2-40B4-BE49-F238E27FC236}">
                <a16:creationId xmlns:a16="http://schemas.microsoft.com/office/drawing/2014/main" id="{30E40397-8CEF-54AF-647B-988A2C864D34}"/>
              </a:ext>
            </a:extLst>
          </p:cNvPr>
          <p:cNvSpPr>
            <a:spLocks noChangeArrowheads="1"/>
          </p:cNvSpPr>
          <p:nvPr/>
        </p:nvSpPr>
        <p:spPr>
          <a:xfrm>
            <a:off x="6223000" y="2138680"/>
            <a:ext cx="4953000" cy="3708400"/>
          </a:xfrm>
          <a:prstGeom prst="rect">
            <a:avLst/>
          </a:prstGeom>
        </p:spPr>
        <p:txBody>
          <a:bodyPr anchor="ctr" anchorCtr="0"/>
          <a:lstStyle/>
          <a:p>
            <a:pPr marL="457200" indent="-347663" algn="just" rtl="1">
              <a:lnSpc>
                <a:spcPct val="150000"/>
              </a:lnSpc>
              <a:spcBef>
                <a:spcPts val="0"/>
              </a:spcBef>
              <a:buFont typeface="Wingdings" pitchFamily="2" charset="2"/>
              <a:buChar char="§"/>
              <a:defRPr>
                <a:latin typeface="Alexandria"/>
                <a:cs typeface="Alexandria"/>
              </a:defRPr>
            </a:pPr>
            <a:r>
              <a:rPr lang="ar-EG" altLang="en-US" sz="1400" dirty="0">
                <a:latin typeface="Alexandria"/>
                <a:cs typeface="Alexandria"/>
              </a:rPr>
              <a:t>العملية الإبداعية ركيزة أساسية في تجربة ريادة الأعمال. </a:t>
            </a:r>
          </a:p>
          <a:p>
            <a:pPr marL="457200" indent="-347663" algn="just" rtl="1">
              <a:lnSpc>
                <a:spcPct val="150000"/>
              </a:lnSpc>
              <a:spcBef>
                <a:spcPts val="0"/>
              </a:spcBef>
              <a:buFont typeface="Wingdings" pitchFamily="2" charset="2"/>
              <a:buChar char="§"/>
              <a:defRPr>
                <a:latin typeface="Alexandria"/>
                <a:cs typeface="Alexandria"/>
              </a:defRPr>
            </a:pPr>
            <a:r>
              <a:rPr lang="ar-EG" altLang="en-US" sz="1400" dirty="0">
                <a:latin typeface="Alexandria"/>
                <a:cs typeface="Alexandria"/>
              </a:rPr>
              <a:t>النجاح، بل البقاء نفسه، يتطلب من رواد الأعمال أن يستثمروا إبداعهم. </a:t>
            </a:r>
          </a:p>
          <a:p>
            <a:pPr marL="457200" indent="-347663" algn="just" rtl="1">
              <a:lnSpc>
                <a:spcPct val="150000"/>
              </a:lnSpc>
              <a:spcBef>
                <a:spcPts val="0"/>
              </a:spcBef>
              <a:buFont typeface="Wingdings" pitchFamily="2" charset="2"/>
              <a:buChar char="§"/>
              <a:defRPr>
                <a:latin typeface="Alexandria"/>
                <a:cs typeface="Alexandria"/>
              </a:defRPr>
            </a:pPr>
            <a:r>
              <a:rPr lang="ar-EG" altLang="en-US" sz="1400" dirty="0">
                <a:latin typeface="Alexandria"/>
                <a:cs typeface="Alexandria"/>
              </a:rPr>
              <a:t>الخطوات السبع للعملية الإبداعية تحوّل الفكرة إلى واقع تجاري. </a:t>
            </a:r>
          </a:p>
          <a:p>
            <a:pPr marL="457200" indent="-347663" algn="just" rtl="1">
              <a:lnSpc>
                <a:spcPct val="150000"/>
              </a:lnSpc>
              <a:spcBef>
                <a:spcPts val="0"/>
              </a:spcBef>
              <a:buFont typeface="Wingdings" pitchFamily="2" charset="2"/>
              <a:buChar char="§"/>
              <a:defRPr>
                <a:latin typeface="Alexandria"/>
                <a:cs typeface="Alexandria"/>
              </a:defRPr>
            </a:pPr>
            <a:r>
              <a:rPr lang="ar-EG" altLang="en-US" sz="1400" dirty="0">
                <a:latin typeface="Alexandria"/>
                <a:cs typeface="Alexandria"/>
              </a:rPr>
              <a:t>الإبداع يولّد قيمة، والقيمة تمنح ميزة تنافسية. </a:t>
            </a:r>
          </a:p>
          <a:p>
            <a:pPr marL="457200" indent="-347663" algn="just" rtl="1">
              <a:lnSpc>
                <a:spcPct val="150000"/>
              </a:lnSpc>
              <a:spcBef>
                <a:spcPts val="0"/>
              </a:spcBef>
              <a:buFont typeface="Wingdings" pitchFamily="2" charset="2"/>
              <a:buChar char="§"/>
              <a:defRPr>
                <a:latin typeface="Alexandria"/>
                <a:cs typeface="Alexandria"/>
              </a:defRPr>
            </a:pPr>
            <a:r>
              <a:rPr lang="ar-EG" altLang="en-US" sz="1400" dirty="0">
                <a:latin typeface="Alexandria"/>
                <a:cs typeface="Alexandria"/>
              </a:rPr>
              <a:t>يحمي رواد الأعمال أفكارهم الإبداعية ببراءات الاختراع والعلامات التجارية وعلامات الخدمة وحقوق التأليف والنشر للحفاظ على ميزة تنافسية. </a:t>
            </a:r>
          </a:p>
        </p:txBody>
      </p:sp>
      <p:sp>
        <p:nvSpPr>
          <p:cNvPr id="13" name="Rectangle 3">
            <a:extLst>
              <a:ext uri="{FF2B5EF4-FFF2-40B4-BE49-F238E27FC236}">
                <a16:creationId xmlns:a16="http://schemas.microsoft.com/office/drawing/2014/main" id="{777B6DBE-60F0-8CDB-E40C-B8D2BB56EDF4}"/>
              </a:ext>
            </a:extLst>
          </p:cNvPr>
          <p:cNvSpPr>
            <a:spLocks noChangeArrowheads="1"/>
          </p:cNvSpPr>
          <p:nvPr/>
        </p:nvSpPr>
        <p:spPr>
          <a:xfrm>
            <a:off x="1016000" y="2138680"/>
            <a:ext cx="4953000" cy="3708400"/>
          </a:xfrm>
          <a:prstGeom prst="rect">
            <a:avLst/>
          </a:prstGeom>
        </p:spPr>
        <p:txBody>
          <a:bodyPr anchor="ctr" anchorCtr="0"/>
          <a:lstStyle/>
          <a:p>
            <a:pPr marL="457200" indent="-347663" algn="just">
              <a:lnSpc>
                <a:spcPct val="150000"/>
              </a:lnSpc>
              <a:spcBef>
                <a:spcPts val="0"/>
              </a:spcBef>
              <a:buFont typeface="Wingdings" pitchFamily="2" charset="2"/>
              <a:buChar char="§"/>
              <a:defRPr>
                <a:latin typeface="Alexandria"/>
                <a:cs typeface="Alexandria"/>
              </a:defRPr>
            </a:pPr>
            <a:r>
              <a:rPr lang="en-US" altLang="en-US" sz="1400" dirty="0">
                <a:latin typeface="Alexandria"/>
                <a:cs typeface="Alexandria"/>
              </a:rPr>
              <a:t>The creative process is a core tenet of the entrepreneurial experience. </a:t>
            </a:r>
          </a:p>
          <a:p>
            <a:pPr marL="457200" indent="-347663" algn="just">
              <a:lnSpc>
                <a:spcPct val="150000"/>
              </a:lnSpc>
              <a:spcBef>
                <a:spcPts val="0"/>
              </a:spcBef>
              <a:buFont typeface="Wingdings" pitchFamily="2" charset="2"/>
              <a:buChar char="§"/>
              <a:defRPr>
                <a:latin typeface="Alexandria"/>
                <a:cs typeface="Alexandria"/>
              </a:defRPr>
            </a:pPr>
            <a:r>
              <a:rPr lang="en-US" altLang="en-US" sz="1400" dirty="0">
                <a:latin typeface="Alexandria"/>
                <a:cs typeface="Alexandria"/>
              </a:rPr>
              <a:t>Success, and even survival itself, requires entrepreneurs to tap their creativity. </a:t>
            </a:r>
          </a:p>
          <a:p>
            <a:pPr marL="457200" indent="-347663" algn="just">
              <a:lnSpc>
                <a:spcPct val="150000"/>
              </a:lnSpc>
              <a:spcBef>
                <a:spcPts val="0"/>
              </a:spcBef>
              <a:buFont typeface="Wingdings" pitchFamily="2" charset="2"/>
              <a:buChar char="§"/>
              <a:defRPr>
                <a:latin typeface="Alexandria"/>
                <a:cs typeface="Alexandria"/>
              </a:defRPr>
            </a:pPr>
            <a:r>
              <a:rPr lang="en-US" altLang="en-US" sz="1400" dirty="0">
                <a:latin typeface="Alexandria"/>
                <a:cs typeface="Alexandria"/>
              </a:rPr>
              <a:t>The seven steps of the creative process transform an idea into a business reality. </a:t>
            </a:r>
          </a:p>
          <a:p>
            <a:pPr marL="457200" indent="-347663" algn="just">
              <a:lnSpc>
                <a:spcPct val="150000"/>
              </a:lnSpc>
              <a:spcBef>
                <a:spcPts val="0"/>
              </a:spcBef>
              <a:buFont typeface="Wingdings" pitchFamily="2" charset="2"/>
              <a:buChar char="§"/>
              <a:defRPr>
                <a:latin typeface="Alexandria"/>
                <a:cs typeface="Alexandria"/>
              </a:defRPr>
            </a:pPr>
            <a:r>
              <a:rPr lang="en-US" altLang="en-US" sz="1400" dirty="0">
                <a:latin typeface="Alexandria"/>
                <a:cs typeface="Alexandria"/>
              </a:rPr>
              <a:t>Creativity results in value, and value provides a competitive advantage. </a:t>
            </a:r>
          </a:p>
          <a:p>
            <a:pPr marL="457200" indent="-347663" algn="just">
              <a:lnSpc>
                <a:spcPct val="150000"/>
              </a:lnSpc>
              <a:spcBef>
                <a:spcPts val="0"/>
              </a:spcBef>
              <a:buFont typeface="Wingdings" pitchFamily="2" charset="2"/>
              <a:buChar char="§"/>
              <a:defRPr>
                <a:latin typeface="Alexandria"/>
                <a:cs typeface="Alexandria"/>
              </a:defRPr>
            </a:pPr>
            <a:r>
              <a:rPr lang="en-US" altLang="en-US" sz="1400" dirty="0">
                <a:latin typeface="Alexandria"/>
                <a:cs typeface="Alexandria"/>
              </a:rPr>
              <a:t>Entrepreneurs protect their creative ideas with patents, trademarks, service marks, and copyrights to sustain a competitive edge. </a:t>
            </a:r>
          </a:p>
        </p:txBody>
      </p:sp>
      <p:sp>
        <p:nvSpPr>
          <p:cNvPr id="800" name="TextBox 14"/>
          <p:cNvSpPr txBox="1"/>
          <p:nvPr/>
        </p:nvSpPr>
        <p:spPr>
          <a:xfrm>
            <a:off x="2514600" y="1168400"/>
            <a:ext cx="8382000" cy="558800"/>
          </a:xfrm>
          <a:prstGeom prst="rect">
            <a:avLst/>
          </a:prstGeom>
          <a:noFill/>
        </p:spPr>
        <p:txBody>
          <a:bodyPr wrap="square" lIns="0" rIns="0" anchor="ctr"/>
          <a:lstStyle/>
          <a:p>
            <a:pPr algn="l" rtl="0">
              <a:buNone/>
            </a:pPr>
            <a:r>
              <a:rPr lang="en-US" b="1" dirty="0">
                <a:solidFill>
                  <a:srgbClr val="203E5F"/>
                </a:solidFill>
                <a:latin typeface="Alexandria"/>
                <a:cs typeface="Alexandria"/>
              </a:rPr>
              <a:t>Conclusion   |   الخلاصة</a:t>
            </a:r>
            <a:endParaRPr lang="ar-SA" b="1" dirty="0">
              <a:solidFill>
                <a:srgbClr val="203E5F"/>
              </a:solidFill>
              <a:latin typeface="Alexandria"/>
              <a:cs typeface="Alexandria"/>
            </a:endParaRPr>
          </a:p>
        </p:txBody>
      </p:sp>
      <p:pic>
        <p:nvPicPr>
          <p:cNvPr id="80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6000" y="330200"/>
            <a:ext cx="1905000" cy="889000"/>
          </a:xfrm>
          <a:prstGeom prst="rect">
            <a:avLst/>
          </a:prstGeom>
        </p:spPr>
      </p:pic>
      <p:sp>
        <p:nvSpPr>
          <p:cNvPr id="2" name="SlideNumber">
            <a:extLst>
              <a:ext uri="{FF2B5EF4-FFF2-40B4-BE49-F238E27FC236}">
                <a16:creationId xmlns:a16="http://schemas.microsoft.com/office/drawing/2014/main" id="{A93C3CD1-B4A5-4FD6-960F-FAE722AAF5ED}"/>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rPr>
              <a:t>44</a:t>
            </a:r>
          </a:p>
        </p:txBody>
      </p:sp>
    </p:spTree>
    <p:extLst>
      <p:ext uri="{BB962C8B-B14F-4D97-AF65-F5344CB8AC3E}">
        <p14:creationId xmlns:p14="http://schemas.microsoft.com/office/powerpoint/2010/main" val="1181805602"/>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Alexandria"/>
              <a:ea typeface="Alexandria"/>
              <a:cs typeface="Alexandria"/>
            </a:endParaRPr>
          </a:p>
        </p:txBody>
      </p:sp>
      <p:sp>
        <p:nvSpPr>
          <p:cNvPr id="10" name="TextBox 9"/>
          <p:cNvSpPr txBox="1"/>
          <p:nvPr/>
        </p:nvSpPr>
        <p:spPr>
          <a:xfrm>
            <a:off x="705831" y="5326075"/>
            <a:ext cx="4524565" cy="1138773"/>
          </a:xfrm>
          <a:prstGeom prst="rect">
            <a:avLst/>
          </a:prstGeom>
          <a:noFill/>
        </p:spPr>
        <p:txBody>
          <a:bodyPr wrap="square" rtlCol="0">
            <a:spAutoFit/>
          </a:bodyPr>
          <a:lstStyle/>
          <a:p>
            <a:pPr marL="0" indent="0" algn="l" rtl="0">
              <a:lnSpc>
                <a:spcPct val="100000"/>
              </a:lnSpc>
              <a:buNone/>
            </a:pPr>
            <a:r>
              <a:rPr lang="en-US" sz="4000" b="1" dirty="0">
                <a:solidFill>
                  <a:prstClr val="white"/>
                </a:solidFill>
                <a:latin typeface="Alexandria" charset="0"/>
                <a:cs typeface="Alexandria" charset="0"/>
              </a:rPr>
              <a:t>Thank You</a:t>
            </a:r>
          </a:p>
          <a:p>
            <a:pPr marL="0" indent="0" algn="l" rtl="0">
              <a:lnSpc>
                <a:spcPct val="100000"/>
              </a:lnSpc>
              <a:buNone/>
            </a:pPr>
            <a:r>
              <a:rPr lang="ar-SA" sz="2800" b="1" dirty="0">
                <a:solidFill>
                  <a:prstClr val="white"/>
                </a:solidFill>
                <a:latin typeface="Alexandria" charset="0"/>
                <a:cs typeface="Alexandria" charset="0"/>
              </a:rPr>
              <a:t>شكرًا لكم</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Alexandria"/>
              <a:ea typeface="Alexandria"/>
              <a:cs typeface="Alexandria"/>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984182180"/>
      </p:ext>
    </p:extLst>
  </p:cSld>
  <p:clrMapOvr>
    <a:masterClrMapping/>
  </p:clrMapOvr>
</p:sld>
</file>

<file path=ppt/theme/theme1.xml><?xml version="1.0" encoding="utf-8"?>
<a:theme xmlns:a="http://schemas.openxmlformats.org/drawingml/2006/main" name="Office Theme [178914056669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DB2FA802-7D2F-47F9-8484-5776570A6CE4}">
  <we:reference id="WA200010725" version="1.0.0.1" store="Omex" storeType="OMEX"/>
  <we:alternateReferences>
    <we:reference id="WA200010725" version="1.0.0.1" store="WA200010725" storeType="OMEX"/>
  </we:alternateReferences>
  <we:properties>
    <we:property name="claude.fileId" value="&quot;a733be2a-3119-4a97-9d7e-0bbce848d2ba&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38CFB2C-D01C-4523-BF85-EC058D92E4D6}">
  <ds:schemaRefs>
    <ds:schemaRef ds:uri="http://schemas.microsoft.com/sharepoint/v3/contenttype/forms"/>
  </ds:schemaRefs>
</ds:datastoreItem>
</file>

<file path=customXml/itemProps2.xml><?xml version="1.0" encoding="utf-8"?>
<ds:datastoreItem xmlns:ds="http://schemas.openxmlformats.org/officeDocument/2006/customXml" ds:itemID="{01D38229-5FFA-40C4-926C-3E6B47799D9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B44B98C8-A8BF-40AA-97CB-E19D0DBC63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3975</TotalTime>
  <Words>4790</Words>
  <Application>Microsoft Office PowerPoint</Application>
  <PresentationFormat>شاشة عريضة</PresentationFormat>
  <Paragraphs>636</Paragraphs>
  <Slides>45</Slides>
  <Notes>45</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45</vt:i4>
      </vt:variant>
    </vt:vector>
  </HeadingPairs>
  <TitlesOfParts>
    <vt:vector size="51" baseType="lpstr">
      <vt:lpstr>Alexandria</vt:lpstr>
      <vt:lpstr>Arial</vt:lpstr>
      <vt:lpstr>Calibri</vt:lpstr>
      <vt:lpstr>Courier New</vt:lpstr>
      <vt:lpstr>Wingdings</vt:lpstr>
      <vt:lpstr>Office Theme [1789140566695]</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Rahaf Darwish</cp:lastModifiedBy>
  <cp:revision>126</cp:revision>
  <dcterms:created xsi:type="dcterms:W3CDTF">2023-04-29T09:08:23Z</dcterms:created>
  <dcterms:modified xsi:type="dcterms:W3CDTF">2026-09-26T14:44:00Z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