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3" r:id="rId6"/>
    <p:sldId id="271" r:id="rId7"/>
    <p:sldId id="528" r:id="rId8"/>
    <p:sldId id="527" r:id="rId9"/>
    <p:sldId id="526" r:id="rId10"/>
    <p:sldId id="525" r:id="rId11"/>
    <p:sldId id="524" r:id="rId12"/>
    <p:sldId id="522" r:id="rId13"/>
    <p:sldId id="523" r:id="rId14"/>
    <p:sldId id="520" r:id="rId15"/>
    <p:sldId id="521" r:id="rId16"/>
    <p:sldId id="519" r:id="rId17"/>
    <p:sldId id="518" r:id="rId18"/>
    <p:sldId id="517"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499" r:id="rId36"/>
    <p:sldId id="498" r:id="rId37"/>
    <p:sldId id="497" r:id="rId38"/>
    <p:sldId id="49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9"/>
            <p14:sldId id="498"/>
            <p14:sldId id="497"/>
            <p14:sldId id="49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7136897"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6" name="TextBox 5">
            <a:extLst>
              <a:ext uri="{FF2B5EF4-FFF2-40B4-BE49-F238E27FC236}">
                <a16:creationId xmlns:a16="http://schemas.microsoft.com/office/drawing/2014/main" id="{824F8907-892D-A82D-F36F-D82FB925044E}"/>
              </a:ext>
            </a:extLst>
          </p:cNvPr>
          <p:cNvSpPr txBox="1"/>
          <p:nvPr/>
        </p:nvSpPr>
        <p:spPr>
          <a:xfrm>
            <a:off x="1421295" y="785190"/>
            <a:ext cx="9809921"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3886EC6-51FE-FB64-9673-F7800B7FECF5}"/>
              </a:ext>
            </a:extLst>
          </p:cNvPr>
          <p:cNvSpPr txBox="1"/>
          <p:nvPr/>
        </p:nvSpPr>
        <p:spPr>
          <a:xfrm>
            <a:off x="1073426" y="151180"/>
            <a:ext cx="10197548"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endParaRPr lang="en-US" sz="2800" b="1" u="sng" kern="0" dirty="0">
              <a:solidFill>
                <a:srgbClr val="00B0F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Percentage of completion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construction company is complete at the end of the fiscal year with all of their construction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62913D6-35A8-F4AA-C0E4-82E2D3B4E7E1}"/>
              </a:ext>
            </a:extLst>
          </p:cNvPr>
          <p:cNvSpPr txBox="1"/>
          <p:nvPr/>
        </p:nvSpPr>
        <p:spPr>
          <a:xfrm>
            <a:off x="1113183" y="1073426"/>
            <a:ext cx="10475843"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is accomplished by reporting the percent of estimated costs incurred, and the proportional share of profit earned. In the case of a construction company with more than one project this is the summary of all of its project percentages completed. In the percentage of completion accounting method, the retention is also recorded at the completion of the project, similar to accrual. Larger architects and engineers may also utilize percentage completion financial reporting.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6AC69E2-D1D2-E194-857A-9ABCFAE45CDF}"/>
              </a:ext>
            </a:extLst>
          </p:cNvPr>
          <p:cNvSpPr txBox="1"/>
          <p:nvPr/>
        </p:nvSpPr>
        <p:spPr>
          <a:xfrm>
            <a:off x="854765" y="1023730"/>
            <a:ext cx="9462051"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Completed contract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completed contract accounting method is even more irregular than the cash basis. In this case, contractors do not recognize any revenue or expenditures until the project has been completed and they are paid. This method may be used for small general contractors, such as those which do remodeling projects and speculative home builders, which are paid in full upon completion. Residential tract builders are contractors which build and sell homes on a speculative basis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5FF9DE-8F31-6D33-A980-BF7EAC93E9E9}"/>
              </a:ext>
            </a:extLst>
          </p:cNvPr>
          <p:cNvSpPr txBox="1"/>
          <p:nvPr/>
        </p:nvSpPr>
        <p:spPr>
          <a:xfrm>
            <a:off x="1212574" y="864704"/>
            <a:ext cx="9978886"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They are essentially real estate developers. In the completed contracting accounting method, jobsite administration expenses and home office overhead are proportioned to projects and expenses are reported when revenues are received, at project completion, with respect to tax implications. Because a home builder may sell ten houses in one year and only two in another, based on timing of construction starts or changes in the economy, revenues may change dramatically from one year to the next with the completed contract accounting method.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FB439AA-168E-1876-0007-1158C0F31B28}"/>
              </a:ext>
            </a:extLst>
          </p:cNvPr>
          <p:cNvSpPr txBox="1"/>
          <p:nvPr/>
        </p:nvSpPr>
        <p:spPr>
          <a:xfrm>
            <a:off x="1192695" y="864704"/>
            <a:ext cx="10157791" cy="452431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Internal accounting controls</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purposes of construction cost accounting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One major external reason of accounting for revenues and expenditures includes reporting net income and paying taxes.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EB6FE18-6CB3-0CD3-78C1-128B34A7F18E}"/>
              </a:ext>
            </a:extLst>
          </p:cNvPr>
          <p:cNvSpPr txBox="1"/>
          <p:nvPr/>
        </p:nvSpPr>
        <p:spPr>
          <a:xfrm>
            <a:off x="1192696" y="1480930"/>
            <a:ext cx="1039633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6AB18C5-0AAB-4240-3F09-99BF0C0A363E}"/>
              </a:ext>
            </a:extLst>
          </p:cNvPr>
          <p:cNvSpPr txBox="1"/>
          <p:nvPr/>
        </p:nvSpPr>
        <p:spPr>
          <a:xfrm>
            <a:off x="964096" y="1043609"/>
            <a:ext cx="10764078"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One additional reason that contractors perform internal accounting management is to ensure that jobsite and home office teams are properly managing the corporation’s money. The superintendent has several financial management responsibilities on the jobsite.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a:t>
            </a:r>
          </a:p>
        </p:txBody>
      </p:sp>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00397EE-6E41-C051-AD93-5B4F14448B62}"/>
              </a:ext>
            </a:extLst>
          </p:cNvPr>
          <p:cNvSpPr txBox="1"/>
          <p:nvPr/>
        </p:nvSpPr>
        <p:spPr>
          <a:xfrm>
            <a:off x="1490870" y="1093303"/>
            <a:ext cx="9293086"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There are several ways a contractor can ensure that there are not any internal financial thefts. </a:t>
            </a:r>
            <a:r>
              <a:rPr kumimoji="0" lang="en-US" sz="2800" b="1" i="0" u="sng" strike="noStrike" kern="1200" cap="none" spc="0" normalizeH="0" baseline="0" noProof="0" dirty="0">
                <a:ln>
                  <a:noFill/>
                </a:ln>
                <a:solidFill>
                  <a:prstClr val="black"/>
                </a:solidFill>
                <a:effectLst/>
                <a:uLnTx/>
                <a:uFillTx/>
                <a:latin typeface="Calibri"/>
                <a:ea typeface="Calibri"/>
                <a:cs typeface="Calibri"/>
                <a:sym typeface="Calibri"/>
              </a:rPr>
              <a:t>Some of these include: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Separate duties assigned to separate individuals such that no one person has complete financial control.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Keep a good paper trail, even though most of the paper trail today is produced on the computer. Only appropriate persons should be issuing subcontracts and purchase orders and signing approval on invoices.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Although contractors typically do not have significant inventory or assets, what assets they have, such as construction equipment, must be tracked and accounted for.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8A8ED52-595F-DAE4-AFEE-1DE2F41F0DCE}"/>
              </a:ext>
            </a:extLst>
          </p:cNvPr>
          <p:cNvSpPr txBox="1"/>
          <p:nvPr/>
        </p:nvSpPr>
        <p:spPr>
          <a:xfrm>
            <a:off x="1679713" y="765312"/>
            <a:ext cx="9322903"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Routine accounting operations include an internal financial system of checks and balances. The contractor should limit access to its financial reports to upper-management personnel only. Multiple approval signatures shall be required on as many documents as possible, especially material and subcontractor invoices. Even large contractors with substantial accounting departments will employ outside accounting assistance from CPAs to audit their own books for internal reporting as well as prepare tax reports.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75736CD-FF88-6B77-DDD1-CF3352148C4D}"/>
              </a:ext>
            </a:extLst>
          </p:cNvPr>
          <p:cNvSpPr txBox="1"/>
          <p:nvPr/>
        </p:nvSpPr>
        <p:spPr>
          <a:xfrm>
            <a:off x="715617" y="745434"/>
            <a:ext cx="11102009"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Summary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Construction is the foundation of the built environment industry and contributes significantly to the GDP. Construction is unique from all other industries and therefore warrants a unique approach to cost accounting. Smaller contractors may employ outside accounting services which include certified public accountants. Most contractors employ a combination of internal accounting personnel but still retain the services of a certified public accountant for audits and taxes.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234906EB-A467-6510-0C98-AC290744D0C3}"/>
              </a:ext>
            </a:extLst>
          </p:cNvPr>
          <p:cNvSpPr txBox="1"/>
          <p:nvPr/>
        </p:nvSpPr>
        <p:spPr>
          <a:xfrm>
            <a:off x="1759225" y="695739"/>
            <a:ext cx="9611139"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Depending upon the job size and location and contract terms, cost accounting and cost engineering may be performed either at the jobsite or in the home office. Contractors can be organized in a variety of different business formats including proprietorship, 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completed contract.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A31F77F-9FD0-D200-8A42-009D41F22406}"/>
              </a:ext>
            </a:extLst>
          </p:cNvPr>
          <p:cNvSpPr txBox="1"/>
          <p:nvPr/>
        </p:nvSpPr>
        <p:spPr>
          <a:xfrm>
            <a:off x="1302025" y="765313"/>
            <a:ext cx="9750287" cy="4031873"/>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3200" b="0" i="0" u="none" strike="noStrike" kern="1200" cap="none" spc="0" normalizeH="0" baseline="0" noProof="0" dirty="0">
                <a:ln>
                  <a:noFill/>
                </a:ln>
                <a:solidFill>
                  <a:srgbClr val="000000"/>
                </a:solidFill>
                <a:effectLst/>
                <a:uLnTx/>
                <a:uFillTx/>
                <a:latin typeface="Calibri"/>
                <a:ea typeface="Calibri"/>
                <a:cs typeface="Calibri"/>
                <a:sym typeface="Calibri"/>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351E5DC-15B1-B8C7-CF76-B404BB7ED431}"/>
              </a:ext>
            </a:extLst>
          </p:cNvPr>
          <p:cNvSpPr txBox="1"/>
          <p:nvPr/>
        </p:nvSpPr>
        <p:spPr>
          <a:xfrm>
            <a:off x="3048828" y="2459504"/>
            <a:ext cx="6097656"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Chapter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“Introduction to construction management”</a:t>
            </a:r>
          </a:p>
        </p:txBody>
      </p:sp>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749B48F-FD56-B85E-C433-50C87659B74E}"/>
              </a:ext>
            </a:extLst>
          </p:cNvPr>
          <p:cNvSpPr txBox="1"/>
          <p:nvPr/>
        </p:nvSpPr>
        <p:spPr>
          <a:xfrm>
            <a:off x="1152938" y="1093304"/>
            <a:ext cx="7993545"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It is important to introduce  a few additional CM terms and processes before diving deeper into the accounting of construction.</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Our focus here is on the relationship between project management and estimating, and other CM topics, as it relates to jobsite cost accounting and financial management.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focus of construction management here is on the role of the project manager (PM) as an individual. Many concepts and terms from one (CM or PM) apply to the other. The CM and the PM are both builders, but so are many other members of the built environment (BE) team. </a:t>
            </a:r>
          </a:p>
        </p:txBody>
      </p:sp>
    </p:spTree>
    <p:extLst>
      <p:ext uri="{BB962C8B-B14F-4D97-AF65-F5344CB8AC3E}">
        <p14:creationId xmlns:p14="http://schemas.microsoft.com/office/powerpoint/2010/main" val="1221499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6157EDBA-7D5E-008D-C3EB-205D965461AD}"/>
              </a:ext>
            </a:extLst>
          </p:cNvPr>
          <p:cNvSpPr txBox="1"/>
          <p:nvPr/>
        </p:nvSpPr>
        <p:spPr>
          <a:xfrm>
            <a:off x="824948" y="765313"/>
            <a:ext cx="10535478"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term ‘builder’ is too generic; everyone on the project, including the owner, architect, general contractor (GC), and the craftsmen contribute to the building process and each is a ‘builder’ . The owner-architect-GC-craftsmen were in the beginning all one and the same; they were the builder. The qualities of the ancient builders included creativity, resourcefulness, intuition, problem solving, among others. They just ‘knew’ what it took to get the job done. Later the owner and the builder, or master-builder, split into two separate functions. It was the owner who provided the need and the builder who satisfied those needs, in this case, with a building or a home. At that time the master-builder was both the designer and the builder, similar to the current design-build (DB) delivery method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1D020101-9FAD-CD32-2E21-4E8AF3FD4DEF}"/>
              </a:ext>
            </a:extLst>
          </p:cNvPr>
          <p:cNvSpPr txBox="1"/>
          <p:nvPr/>
        </p:nvSpPr>
        <p:spPr>
          <a:xfrm>
            <a:off x="964096" y="864703"/>
            <a:ext cx="10515600"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project owner, sometimes also referred to as the client, and the lead designer or architect, and the general contractor or construction manager are the three major participants in any organization or delivery method utilized in the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C07C8E65-FC63-953C-D1B8-769BFC36DA28}"/>
              </a:ext>
            </a:extLst>
          </p:cNvPr>
          <p:cNvSpPr txBox="1"/>
          <p:nvPr/>
        </p:nvSpPr>
        <p:spPr>
          <a:xfrm>
            <a:off x="934278" y="797511"/>
            <a:ext cx="8212206"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many other BE participants including specialty engineers and consultants such as waterproofing or elevator consultants; the list is quite extensive. Many of these are listed here: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Structural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Civil engineer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Mechanical engineer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Electrical engineer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Kitchen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Landscape architect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Interior designer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Elevator consultant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Accountant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5E2EA80-2D48-AEE5-44B4-26F0FB07C9F3}"/>
              </a:ext>
            </a:extLst>
          </p:cNvPr>
          <p:cNvSpPr txBox="1"/>
          <p:nvPr/>
        </p:nvSpPr>
        <p:spPr>
          <a:xfrm>
            <a:off x="964096" y="612845"/>
            <a:ext cx="10446026" cy="378565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Bank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City inspectors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Third-party inspectors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Commissioning agent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This chapter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p>
        </p:txBody>
      </p:sp>
    </p:spTree>
    <p:extLst>
      <p:ext uri="{BB962C8B-B14F-4D97-AF65-F5344CB8AC3E}">
        <p14:creationId xmlns:p14="http://schemas.microsoft.com/office/powerpoint/2010/main" val="464400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EAD8E179-5FEA-0AB7-536B-DA91F092AE58}"/>
              </a:ext>
            </a:extLst>
          </p:cNvPr>
          <p:cNvSpPr txBox="1"/>
          <p:nvPr/>
        </p:nvSpPr>
        <p:spPr>
          <a:xfrm>
            <a:off x="904461" y="685799"/>
            <a:ext cx="1047584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B0F0"/>
                </a:solidFill>
                <a:effectLst/>
                <a:uLnTx/>
                <a:uFillTx/>
                <a:latin typeface="Calibri"/>
                <a:ea typeface="Calibri"/>
                <a:cs typeface="Calibri"/>
                <a:sym typeface="Calibri"/>
              </a:rPr>
              <a:t>Delivery and procurement methods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three major companies and/or individuals which are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primary responsible parties in any construction project include the project owner or client, the designer (architect or engineer), and the general contractor.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relationships among these participants are defined by the delivery method used for the project.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choice of delivery method is the owner’s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but it has an impact on the responsibilities of the contractor’s jobsite team, especially their financial responsibilities. The project owner selects a delivery method based on their experience and the risk they are willing to absorb or pass to either the GC or the design team.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C2676AFE-A789-68C5-4B36-16B58F3D73E0}"/>
              </a:ext>
            </a:extLst>
          </p:cNvPr>
          <p:cNvSpPr txBox="1"/>
          <p:nvPr/>
        </p:nvSpPr>
        <p:spPr>
          <a:xfrm>
            <a:off x="765313" y="797511"/>
            <a:ext cx="8381171"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A19D5819-7872-5B5A-815C-8F2015504D5E}"/>
              </a:ext>
            </a:extLst>
          </p:cNvPr>
          <p:cNvPicPr>
            <a:picLocks noChangeAspect="1"/>
          </p:cNvPicPr>
          <p:nvPr/>
        </p:nvPicPr>
        <p:blipFill>
          <a:blip r:embed="rId4"/>
          <a:stretch>
            <a:fillRect/>
          </a:stretch>
        </p:blipFill>
        <p:spPr>
          <a:xfrm>
            <a:off x="994650" y="1380838"/>
            <a:ext cx="10202699" cy="5228683"/>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F46E88F-6A0C-C08D-D28E-BC303ECEDA1C}"/>
              </a:ext>
            </a:extLst>
          </p:cNvPr>
          <p:cNvSpPr txBox="1"/>
          <p:nvPr/>
        </p:nvSpPr>
        <p:spPr>
          <a:xfrm>
            <a:off x="437321" y="775252"/>
            <a:ext cx="11022495"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There is no contractual relationship between the designer and the GC. </a:t>
            </a:r>
            <a:r>
              <a:rPr kumimoji="0" lang="en-US" sz="3200" b="0" i="0" u="none" strike="noStrike" kern="0" cap="none" spc="0" normalizeH="0" baseline="0" noProof="0" dirty="0">
                <a:ln>
                  <a:noFill/>
                </a:ln>
                <a:solidFill>
                  <a:srgbClr val="FF0000"/>
                </a:solidFill>
                <a:effectLst/>
                <a:uLnTx/>
                <a:uFillTx/>
                <a:latin typeface="Calibri"/>
                <a:ea typeface="Calibri"/>
                <a:cs typeface="Calibri"/>
                <a:sym typeface="Calibri"/>
              </a:rPr>
              <a:t>Typically, the design is completed before the contractor is hired in this delivery method.</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3881FB48-449D-5FCD-E47B-D4BC964D3BEE}"/>
              </a:ext>
            </a:extLst>
          </p:cNvPr>
          <p:cNvSpPr txBox="1"/>
          <p:nvPr/>
        </p:nvSpPr>
        <p:spPr>
          <a:xfrm>
            <a:off x="1103244" y="775252"/>
            <a:ext cx="9611139" cy="458587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Construction management delivery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two basic construction management delivery methods.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One is the agency CM and the other is the at-risk CM.</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agency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does not employ any subcontractors or direct craftsmen and </a:t>
            </a:r>
            <a:r>
              <a:rPr kumimoji="0" lang="en-US" sz="2400" b="0" i="0"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pure at-risk CM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employs all subcontractors and no direct craftsmen; different than the mix employed by the traditional GC as described earlier. The project owner has three separate contracts (one with the designer, one with the general contractor, and one with the construction manager) in the agency construction management delivery method as shown in Figure 3.2. The CM acts as the owner’s agent and coordinates design and construction issues with the designer and the GC. The CM usually is the first contract awarded, </a:t>
            </a: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B1AB9BF-B3DE-3E6E-9B79-3165B777E5C3}"/>
              </a:ext>
            </a:extLst>
          </p:cNvPr>
          <p:cNvSpPr txBox="1"/>
          <p:nvPr/>
        </p:nvSpPr>
        <p:spPr>
          <a:xfrm>
            <a:off x="735496" y="1431235"/>
            <a:ext cx="10754139"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and he or she is involved in hiring both the designer and the GC. In this delivery method the GC usually is not hired until the design is completed. The GC’s project manager has similar responsibilities to those listed for the traditional delivery method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The primary difference is that the GC’s PM interfaces with the agency CM instead of the owner, as is the case in the traditional method.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4" name="Picture 3">
            <a:extLst>
              <a:ext uri="{FF2B5EF4-FFF2-40B4-BE49-F238E27FC236}">
                <a16:creationId xmlns:a16="http://schemas.microsoft.com/office/drawing/2014/main" id="{D5F562B9-E92D-ED18-0E2E-C9291FCED0AA}"/>
              </a:ext>
            </a:extLst>
          </p:cNvPr>
          <p:cNvPicPr>
            <a:picLocks noChangeAspect="1"/>
          </p:cNvPicPr>
          <p:nvPr/>
        </p:nvPicPr>
        <p:blipFill>
          <a:blip r:embed="rId4"/>
          <a:stretch>
            <a:fillRect/>
          </a:stretch>
        </p:blipFill>
        <p:spPr>
          <a:xfrm>
            <a:off x="417444" y="1223654"/>
            <a:ext cx="10232142" cy="4410691"/>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6BB4FB2-8AC4-6A90-2617-B23625012280}"/>
              </a:ext>
            </a:extLst>
          </p:cNvPr>
          <p:cNvSpPr txBox="1"/>
          <p:nvPr/>
        </p:nvSpPr>
        <p:spPr>
          <a:xfrm>
            <a:off x="427383" y="1282147"/>
            <a:ext cx="1123121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 this case, the designer usually is hired first, but the CM/GC is also contracted early in the design development 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t>
            </a:r>
            <a:r>
              <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as fast-track or phased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CM/GC’s project manager interfaces with the designer and manages the execution of preconstruction tasks and assumes similar responsibilities to those in the traditional method once construction starts. </a:t>
            </a:r>
          </a:p>
        </p:txBody>
      </p:sp>
    </p:spTree>
    <p:extLst>
      <p:ext uri="{BB962C8B-B14F-4D97-AF65-F5344CB8AC3E}">
        <p14:creationId xmlns:p14="http://schemas.microsoft.com/office/powerpoint/2010/main" val="3732243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F00DB0C6-9954-74EC-2F58-B136E6E32434}"/>
              </a:ext>
            </a:extLst>
          </p:cNvPr>
          <p:cNvSpPr txBox="1"/>
          <p:nvPr/>
        </p:nvSpPr>
        <p:spPr>
          <a:xfrm>
            <a:off x="1033670" y="447260"/>
            <a:ext cx="10446026" cy="56015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FF0000"/>
                </a:solidFill>
                <a:effectLst/>
                <a:uLnTx/>
                <a:uFillTx/>
                <a:latin typeface="Calibri"/>
                <a:ea typeface="Calibri"/>
                <a:cs typeface="Calibri"/>
                <a:sym typeface="Calibri"/>
              </a:rPr>
              <a:t>Design-build delivery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In this delivery method, the GC’s project manager interfaces with the owner and manages both the design and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method is very similar to the ancient master builder concept discussed earlier in this chapter. There are other versions of DB which extends the contractor’s involvement further into the life-cycle of the building, including:  DBO – Design, build, and operate,  DBOM – Design, build, operate, and maintain, and UÊ DBOMT – Design, build, operate, maintain, and transfer.</a:t>
            </a: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6" name="Picture 5">
            <a:extLst>
              <a:ext uri="{FF2B5EF4-FFF2-40B4-BE49-F238E27FC236}">
                <a16:creationId xmlns:a16="http://schemas.microsoft.com/office/drawing/2014/main" id="{4B8496EF-496C-79AA-EA36-EECA2DF67CE2}"/>
              </a:ext>
            </a:extLst>
          </p:cNvPr>
          <p:cNvPicPr>
            <a:picLocks noChangeAspect="1"/>
          </p:cNvPicPr>
          <p:nvPr/>
        </p:nvPicPr>
        <p:blipFill>
          <a:blip r:embed="rId4"/>
          <a:stretch>
            <a:fillRect/>
          </a:stretch>
        </p:blipFill>
        <p:spPr>
          <a:xfrm>
            <a:off x="238538" y="1152940"/>
            <a:ext cx="11953461" cy="4024142"/>
          </a:xfrm>
          <a:prstGeom prst="rect">
            <a:avLst/>
          </a:prstGeom>
        </p:spPr>
      </p:pic>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FD9B0AF-5AE3-78E6-674B-AD2DE5380213}"/>
              </a:ext>
            </a:extLst>
          </p:cNvPr>
          <p:cNvSpPr txBox="1"/>
          <p:nvPr/>
        </p:nvSpPr>
        <p:spPr>
          <a:xfrm>
            <a:off x="546651" y="854765"/>
            <a:ext cx="11032435"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This often includes a site work contractor, building shell and core contractor, tenant-improvement contractor, mechanical contractor, electrical contractor, and/or others. The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multiple-prime delivery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method usually requires a construction-experienced project owner to act as their own construction manager.</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Another alternate delivery process is known as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public-private partnership (PPP or P3)</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3D0B91E-F133-D7B3-D4D8-A0B8130F76CB}"/>
              </a:ext>
            </a:extLst>
          </p:cNvPr>
          <p:cNvSpPr txBox="1"/>
          <p:nvPr/>
        </p:nvSpPr>
        <p:spPr>
          <a:xfrm>
            <a:off x="1133060" y="487017"/>
            <a:ext cx="9720470" cy="489364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Procurement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qualifications which suit that specific project. </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7BE6682-2BFD-5C0E-4B59-FC07D8538BC7}"/>
              </a:ext>
            </a:extLst>
          </p:cNvPr>
          <p:cNvSpPr txBox="1"/>
          <p:nvPr/>
        </p:nvSpPr>
        <p:spPr>
          <a:xfrm>
            <a:off x="2107096" y="1192696"/>
            <a:ext cx="7039388"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Prequalification helps reduce the client’s risk of an unqualified contractor submitting a bid which is too low for them to successfully complete the project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There are risks and advantages associated with either bidding or negotiating for the owner, architect, and contractor.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863AEBBC-AC2B-407E-880C-F204E43AA79D}"/>
</file>

<file path=docProps/app.xml><?xml version="1.0" encoding="utf-8"?>
<Properties xmlns="http://schemas.openxmlformats.org/officeDocument/2006/extended-properties" xmlns:vt="http://schemas.openxmlformats.org/officeDocument/2006/docPropsVTypes">
  <TotalTime>139</TotalTime>
  <Words>2879</Words>
  <Application>Microsoft Office PowerPoint</Application>
  <PresentationFormat>Widescreen</PresentationFormat>
  <Paragraphs>89</Paragraphs>
  <Slides>36</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36</cp:revision>
  <dcterms:created xsi:type="dcterms:W3CDTF">2023-04-29T09:08:00Z</dcterms:created>
  <dcterms:modified xsi:type="dcterms:W3CDTF">2024-06-27T22:38:39Z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