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ink/ink1.xml" ContentType="application/inkml+xml"/>
  <Override PartName="/ppt/tags/tag4.xml" ContentType="application/vnd.openxmlformats-officedocument.presentationml.tags+xml"/>
  <Override PartName="/ppt/notesSlides/notesSlide5.xml" ContentType="application/vnd.openxmlformats-officedocument.presentationml.notesSlide+xml"/>
  <Override PartName="/ppt/ink/ink2.xml" ContentType="application/inkml+xml"/>
  <Override PartName="/ppt/tags/tag5.xml" ContentType="application/vnd.openxmlformats-officedocument.presentationml.tags+xml"/>
  <Override PartName="/ppt/notesSlides/notesSlide6.xml" ContentType="application/vnd.openxmlformats-officedocument.presentationml.notesSlide+xml"/>
  <Override PartName="/ppt/ink/ink3.xml" ContentType="application/inkml+xml"/>
  <Override PartName="/ppt/tags/tag6.xml" ContentType="application/vnd.openxmlformats-officedocument.presentationml.tags+xml"/>
  <Override PartName="/ppt/notesSlides/notesSlide7.xml" ContentType="application/vnd.openxmlformats-officedocument.presentationml.notesSlide+xml"/>
  <Override PartName="/ppt/ink/ink4.xml" ContentType="application/inkml+xml"/>
  <Override PartName="/ppt/tags/tag7.xml" ContentType="application/vnd.openxmlformats-officedocument.presentationml.tags+xml"/>
  <Override PartName="/ppt/notesSlides/notesSlide8.xml" ContentType="application/vnd.openxmlformats-officedocument.presentationml.notesSlide+xml"/>
  <Override PartName="/ppt/ink/ink5.xml" ContentType="application/inkml+xml"/>
  <Override PartName="/ppt/tags/tag8.xml" ContentType="application/vnd.openxmlformats-officedocument.presentationml.tags+xml"/>
  <Override PartName="/ppt/notesSlides/notesSlide9.xml" ContentType="application/vnd.openxmlformats-officedocument.presentationml.notesSlide+xml"/>
  <Override PartName="/ppt/ink/ink6.xml" ContentType="application/inkml+xml"/>
  <Override PartName="/ppt/tags/tag9.xml" ContentType="application/vnd.openxmlformats-officedocument.presentationml.tags+xml"/>
  <Override PartName="/ppt/notesSlides/notesSlide10.xml" ContentType="application/vnd.openxmlformats-officedocument.presentationml.notesSlide+xml"/>
  <Override PartName="/ppt/ink/ink7.xml" ContentType="application/inkml+xml"/>
  <Override PartName="/ppt/tags/tag10.xml" ContentType="application/vnd.openxmlformats-officedocument.presentationml.tags+xml"/>
  <Override PartName="/ppt/notesSlides/notesSlide11.xml" ContentType="application/vnd.openxmlformats-officedocument.presentationml.notesSlide+xml"/>
  <Override PartName="/ppt/ink/ink8.xml" ContentType="application/inkml+xml"/>
  <Override PartName="/ppt/tags/tag11.xml" ContentType="application/vnd.openxmlformats-officedocument.presentationml.tags+xml"/>
  <Override PartName="/ppt/notesSlides/notesSlide12.xml" ContentType="application/vnd.openxmlformats-officedocument.presentationml.notesSlide+xml"/>
  <Override PartName="/ppt/ink/ink9.xml" ContentType="application/inkml+xml"/>
  <Override PartName="/ppt/tags/tag12.xml" ContentType="application/vnd.openxmlformats-officedocument.presentationml.tags+xml"/>
  <Override PartName="/ppt/notesSlides/notesSlide13.xml" ContentType="application/vnd.openxmlformats-officedocument.presentationml.notesSlide+xml"/>
  <Override PartName="/ppt/ink/ink10.xml" ContentType="application/inkml+xml"/>
  <Override PartName="/ppt/tags/tag13.xml" ContentType="application/vnd.openxmlformats-officedocument.presentationml.tags+xml"/>
  <Override PartName="/ppt/notesSlides/notesSlide14.xml" ContentType="application/vnd.openxmlformats-officedocument.presentationml.notesSlide+xml"/>
  <Override PartName="/ppt/ink/ink11.xml" ContentType="application/inkml+xml"/>
  <Override PartName="/ppt/tags/tag14.xml" ContentType="application/vnd.openxmlformats-officedocument.presentationml.tags+xml"/>
  <Override PartName="/ppt/notesSlides/notesSlide15.xml" ContentType="application/vnd.openxmlformats-officedocument.presentationml.notesSlide+xml"/>
  <Override PartName="/ppt/ink/ink12.xml" ContentType="application/inkml+xml"/>
  <Override PartName="/ppt/notesSlides/notesSlide16.xml" ContentType="application/vnd.openxmlformats-officedocument.presentationml.notesSlide+xml"/>
  <Override PartName="/ppt/tags/tag15.xml" ContentType="application/vnd.openxmlformats-officedocument.presentationml.tags+xml"/>
  <Override PartName="/ppt/notesSlides/notesSlide17.xml" ContentType="application/vnd.openxmlformats-officedocument.presentationml.notesSlide+xml"/>
  <Override PartName="/ppt/ink/ink13.xml" ContentType="application/inkml+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notesSlides/notesSlide18.xml" ContentType="application/vnd.openxmlformats-officedocument.presentationml.notesSlide+xml"/>
  <Override PartName="/ppt/tags/tag23.xml" ContentType="application/vnd.openxmlformats-officedocument.presentationml.tags+xml"/>
  <Override PartName="/ppt/notesSlides/notesSlide19.xml" ContentType="application/vnd.openxmlformats-officedocument.presentationml.notesSlide+xml"/>
  <Override PartName="/ppt/tags/tag24.xml" ContentType="application/vnd.openxmlformats-officedocument.presentationml.tags+xml"/>
  <Override PartName="/ppt/notesSlides/notesSlide20.xml" ContentType="application/vnd.openxmlformats-officedocument.presentationml.notesSlide+xml"/>
  <Override PartName="/ppt/tags/tag25.xml" ContentType="application/vnd.openxmlformats-officedocument.presentationml.tags+xml"/>
  <Override PartName="/ppt/notesSlides/notesSlide21.xml" ContentType="application/vnd.openxmlformats-officedocument.presentationml.notesSlide+xml"/>
  <Override PartName="/ppt/tags/tag26.xml" ContentType="application/vnd.openxmlformats-officedocument.presentationml.tags+xml"/>
  <Override PartName="/ppt/notesSlides/notesSlide22.xml" ContentType="application/vnd.openxmlformats-officedocument.presentationml.notesSlide+xml"/>
  <Override PartName="/ppt/tags/tag27.xml" ContentType="application/vnd.openxmlformats-officedocument.presentationml.tags+xml"/>
  <Override PartName="/ppt/notesSlides/notesSlide23.xml" ContentType="application/vnd.openxmlformats-officedocument.presentationml.notesSlide+xml"/>
  <Override PartName="/ppt/tags/tag28.xml" ContentType="application/vnd.openxmlformats-officedocument.presentationml.tags+xml"/>
  <Override PartName="/ppt/notesSlides/notesSlide24.xml" ContentType="application/vnd.openxmlformats-officedocument.presentationml.notesSlide+xml"/>
  <Override PartName="/ppt/tags/tag29.xml" ContentType="application/vnd.openxmlformats-officedocument.presentationml.tags+xml"/>
  <Override PartName="/ppt/notesSlides/notesSlide25.xml" ContentType="application/vnd.openxmlformats-officedocument.presentationml.notesSlide+xml"/>
  <Override PartName="/ppt/tags/tag30.xml" ContentType="application/vnd.openxmlformats-officedocument.presentationml.tags+xml"/>
  <Override PartName="/ppt/notesSlides/notesSlide26.xml" ContentType="application/vnd.openxmlformats-officedocument.presentationml.notesSlide+xml"/>
  <Override PartName="/ppt/tags/tag31.xml" ContentType="application/vnd.openxmlformats-officedocument.presentationml.tags+xml"/>
  <Override PartName="/ppt/notesSlides/notesSlide27.xml" ContentType="application/vnd.openxmlformats-officedocument.presentationml.notesSlide+xml"/>
  <Override PartName="/ppt/tags/tag32.xml" ContentType="application/vnd.openxmlformats-officedocument.presentationml.tags+xml"/>
  <Override PartName="/ppt/notesSlides/notesSlide28.xml" ContentType="application/vnd.openxmlformats-officedocument.presentationml.notesSlide+xml"/>
  <Override PartName="/ppt/tags/tag33.xml" ContentType="application/vnd.openxmlformats-officedocument.presentationml.tags+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tags/tag34.xml" ContentType="application/vnd.openxmlformats-officedocument.presentationml.tags+xml"/>
  <Override PartName="/ppt/ink/ink14.xml" ContentType="application/inkml+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notesMasterIdLst>
    <p:notesMasterId r:id="rId46"/>
  </p:notesMasterIdLst>
  <p:sldIdLst>
    <p:sldId id="558" r:id="rId6"/>
    <p:sldId id="382" r:id="rId7"/>
    <p:sldId id="509" r:id="rId8"/>
    <p:sldId id="259" r:id="rId9"/>
    <p:sldId id="510" r:id="rId10"/>
    <p:sldId id="512" r:id="rId11"/>
    <p:sldId id="511" r:id="rId12"/>
    <p:sldId id="516" r:id="rId13"/>
    <p:sldId id="515" r:id="rId14"/>
    <p:sldId id="517" r:id="rId15"/>
    <p:sldId id="518" r:id="rId16"/>
    <p:sldId id="557" r:id="rId17"/>
    <p:sldId id="519" r:id="rId18"/>
    <p:sldId id="521" r:id="rId19"/>
    <p:sldId id="541" r:id="rId20"/>
    <p:sldId id="542" r:id="rId21"/>
    <p:sldId id="461" r:id="rId22"/>
    <p:sldId id="398" r:id="rId23"/>
    <p:sldId id="383" r:id="rId24"/>
    <p:sldId id="526" r:id="rId25"/>
    <p:sldId id="527" r:id="rId26"/>
    <p:sldId id="529" r:id="rId27"/>
    <p:sldId id="528" r:id="rId28"/>
    <p:sldId id="530" r:id="rId29"/>
    <p:sldId id="531" r:id="rId30"/>
    <p:sldId id="533" r:id="rId31"/>
    <p:sldId id="532" r:id="rId32"/>
    <p:sldId id="534" r:id="rId33"/>
    <p:sldId id="535" r:id="rId34"/>
    <p:sldId id="536" r:id="rId35"/>
    <p:sldId id="537" r:id="rId36"/>
    <p:sldId id="543" r:id="rId37"/>
    <p:sldId id="538" r:id="rId38"/>
    <p:sldId id="544" r:id="rId39"/>
    <p:sldId id="539" r:id="rId40"/>
    <p:sldId id="545" r:id="rId41"/>
    <p:sldId id="554" r:id="rId42"/>
    <p:sldId id="555" r:id="rId43"/>
    <p:sldId id="556" r:id="rId44"/>
    <p:sldId id="553"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P" initials="H" lastIdx="1" clrIdx="0">
    <p:extLst>
      <p:ext uri="{19B8F6BF-5375-455C-9EA6-DF929625EA0E}">
        <p15:presenceInfo xmlns:p15="http://schemas.microsoft.com/office/powerpoint/2012/main" userId="HP"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27A1C"/>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830" autoAdjust="0"/>
    <p:restoredTop sz="70161" autoAdjust="0"/>
  </p:normalViewPr>
  <p:slideViewPr>
    <p:cSldViewPr snapToGrid="0">
      <p:cViewPr varScale="1">
        <p:scale>
          <a:sx n="45" d="100"/>
          <a:sy n="45" d="100"/>
        </p:scale>
        <p:origin x="1950" y="5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notesMaster" Target="notesMasters/notesMaster1.xml"/><Relationship Id="rId20" Type="http://schemas.openxmlformats.org/officeDocument/2006/relationships/slide" Target="slides/slide15.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4.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65.30612" units="1/cm"/>
          <inkml:channelProperty channel="Y" name="resolution" value="65.45454" units="1/cm"/>
          <inkml:channelProperty channel="T" name="resolution" value="1" units="1/dev"/>
        </inkml:channelProperties>
      </inkml:inkSource>
      <inkml:timestamp xml:id="ts0" timeString="2023-02-09T07:52:57.039"/>
    </inkml:context>
    <inkml:brush xml:id="br0">
      <inkml:brushProperty name="width" value="0.08819" units="cm"/>
      <inkml:brushProperty name="height" value="0.35278" units="cm"/>
      <inkml:brushProperty name="color" value="#92D050"/>
      <inkml:brushProperty name="tip" value="rectangle"/>
      <inkml:brushProperty name="rasterOp" value="maskPen"/>
    </inkml:brush>
  </inkml:definitions>
  <inkml:trace contextRef="#ctx0" brushRef="#br0">11077 5415 0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8E9169-B9F9-E84E-A47E-31FD81A966C9}" type="datetimeFigureOut">
              <a:rPr lang="x-none" smtClean="0"/>
              <a:t>7/26/2024</a:t>
            </a:fld>
            <a:endParaRPr lang="x-non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D8E4BA-4009-0F42-BF9E-E2B500AD436C}" type="slidenum">
              <a:rPr lang="x-none" smtClean="0"/>
              <a:t>‹#›</a:t>
            </a:fld>
            <a:endParaRPr lang="x-none"/>
          </a:p>
        </p:txBody>
      </p:sp>
    </p:spTree>
    <p:extLst>
      <p:ext uri="{BB962C8B-B14F-4D97-AF65-F5344CB8AC3E}">
        <p14:creationId xmlns:p14="http://schemas.microsoft.com/office/powerpoint/2010/main" val="3860208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D8E4BA-4009-0F42-BF9E-E2B500AD436C}" type="slidenum">
              <a:rPr lang="x-none" smtClean="0"/>
              <a:t>2</a:t>
            </a:fld>
            <a:endParaRPr lang="x-none"/>
          </a:p>
        </p:txBody>
      </p:sp>
    </p:spTree>
    <p:extLst>
      <p:ext uri="{BB962C8B-B14F-4D97-AF65-F5344CB8AC3E}">
        <p14:creationId xmlns:p14="http://schemas.microsoft.com/office/powerpoint/2010/main" val="4828279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LEARNING OBJECTIVES</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After studying this chapter, you will be able to: </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Describe the three-step writing process and explain why it will help you create better messages in less time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Explain what it means to analyze the situation when planning a message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Describe the techniques for gathering information for simple messages and identify three attributes of quality information</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Compare the four major classes of media and list the factors to consider when choosing the most appropriate medium for a message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Explain why good organization is important to both you and your audience and explain how to organize any business message</a:t>
            </a:r>
          </a:p>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3</a:t>
            </a:fld>
            <a:endParaRPr lang="x-none"/>
          </a:p>
        </p:txBody>
      </p:sp>
    </p:spTree>
    <p:extLst>
      <p:ext uri="{BB962C8B-B14F-4D97-AF65-F5344CB8AC3E}">
        <p14:creationId xmlns:p14="http://schemas.microsoft.com/office/powerpoint/2010/main" val="781109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LEARNING OBJECTIVES</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After studying this chapter, you will be able to: </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Describe the three-step writing process and explain why it will help you create better messages in less time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Explain what it means to analyze the situation when planning a message</a:t>
            </a:r>
            <a:r>
              <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rPr>
              <a:t>.</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Describe the techniques for gathering information for simple messages and identify three attributes of quality information</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Compare the four major classes of media and list the factors to consider when choosing the most appropriate medium for a message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Explain why good organization is important to both you and your audience and explain how to organize any business message</a:t>
            </a:r>
          </a:p>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4</a:t>
            </a:fld>
            <a:endParaRPr lang="x-none"/>
          </a:p>
        </p:txBody>
      </p:sp>
    </p:spTree>
    <p:extLst>
      <p:ext uri="{BB962C8B-B14F-4D97-AF65-F5344CB8AC3E}">
        <p14:creationId xmlns:p14="http://schemas.microsoft.com/office/powerpoint/2010/main" val="33657626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Planning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plan any message, first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analyze the situation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by defining your purpose and developing a profile of your audience. With that in mind, you can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gather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that will meet your audience’s needs.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select the right medium</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(oral, written, visual, or electronic) to deliver your message. Then,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organize the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defining your main idea, limiting your scope, selecting an approach, and outlining your content. Planning messages is the focus this chapter.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Writing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Once you’ve planned your message,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adapt to your audience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with sensitivity, relationship skills, and style. Then you’re ready to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compose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choosing strong words, creating effective sentences, and developing coherent paragraphs. Writing business messages is discussed in Chapter 4.</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Completing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After writing your first draft,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revise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make sure it is clear, concise, and correct.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produce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giving it an attractive, professional appearance.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Proofread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final product for typos, spelling errors, and other mechanical problems. Finally,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distribute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using the best combination of personal and technological tools. Completing business messages is discussed in Chapter 5.</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Throughout this book, you will see the three-step process applied to a wide variety of business messages. The more you use the process, the easier and faster it will become. As a rule, use about 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608513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Planning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plan any message, first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analyze the situation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by defining your purpose and developing a profile of your audience. With that in mind, you can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gather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that will meet your audience’s needs.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select the right medium</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(oral, written, visual, or electronic) to deliver your message. Then,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organize the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defining your main idea, limiting your scope, selecting an approach, and outlining your content. Planning messages is the focus this chapter.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Writing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Once you’ve planned your message,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adapt to your audience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with sensitivity, relationship skills, and style. Then you’re ready to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compose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choosing strong words, creating effective sentences, and developing coherent paragraphs. Writing business messages is discussed in Chapter 4.</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Completing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After writing your first draft,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revise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make sure it is clear, concise, and correct.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produce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giving it an attractive, professional appearance.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Proofread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final product for typos, spelling errors, and other mechanical problems. Finally,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distribute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using the best combination of personal and technological tools. Completing business messages is discussed in Chapter 5.</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Throughout this book, you will see the three-step process applied to a wide variety of business messages. The more you use the process, the easier and faster it will become. As a rule, use about 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509802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Planning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plan any message, first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analyze the situation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by defining your purpose and developing a profile of your audience. With that in mind, you can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gather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that will meet your audience’s needs.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select the right medium</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(oral, written, visual, or electronic) to deliver your message. Then,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organize the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defining your main idea, limiting your scope, selecting an approach, and outlining your content. Planning messages is the focus this chapter.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Writing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Once you’ve planned your message,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adapt to your audience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with sensitivity, relationship skills, and style. Then you’re ready to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compose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choosing strong words, creating effective sentences, and developing coherent paragraphs. Writing business messages is discussed in Chapter 4.</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Completing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After writing your first draft,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revise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make sure it is clear, concise, and correct.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produce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giving it an attractive, professional appearance.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Proofread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final product for typos, spelling errors, and other mechanical problems. Finally,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distribute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using the best combination of personal and technological tools. Completing business messages is discussed in Chapter 5.</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Throughout this book, you will see the three-step process applied to a wide variety of business messages. The more you use the process, the easier and faster it will become. As a rule, use about 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232311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Planning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plan any message, first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analyze the situation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by defining your purpose and developing a profile of your audience. With that in mind, you can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gather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that will meet your audience’s needs.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select the right medium</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(oral, written, visual, or electronic) to deliver your message. Then,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organize the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defining your main idea, limiting your scope, selecting an approach, and outlining your content. Planning messages is the focus this chapter.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Writing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Once you’ve planned your message,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adapt to your audience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with sensitivity, relationship skills, and style. Then you’re ready to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compose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choosing strong words, creating effective sentences, and developing coherent paragraphs. Writing business messages is discussed in Chapter 4.</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Completing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After writing your first draft,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revise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make sure it is clear, concise, and correct.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produce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giving it an attractive, professional appearance.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Proofread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final product for typos, spelling errors, and other mechanical problems. Finally,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distribute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using the best combination of personal and technological tools. Completing business messages is discussed in Chapter 5.</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Throughout this book, you will see the three-step process applied to a wide variety of business messages. The more you use the process, the easier and faster it will become. As a rule, use about 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23608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Planning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plan any message, first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analyze the situation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by defining your purpose and developing a profile of your audience. With that in mind, you can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gather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that will meet your audience’s needs.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select the right medium</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(oral, written, visual, or electronic) to deliver your message. Then,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organize the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defining your main idea, limiting your scope, selecting an approach, and outlining your content. Planning messages is the focus this chapter.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Writing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Once you’ve planned your message,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adapt to your audience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with sensitivity, relationship skills, and style. Then you’re ready to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compose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choosing strong words, creating effective sentences, and developing coherent paragraphs. Writing business messages is discussed in Chapter 4.</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Completing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After writing your first draft,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revise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make sure it is clear, concise, and correct.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produce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giving it an attractive, professional appearance.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Proofread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final product for typos, spelling errors, and other mechanical problems. Finally,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distribute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using the best combination of personal and technological tools. Completing business messages is discussed in Chapter 5.</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Throughout this book, you will see the three-step process applied to a wide variety of business messages. The more you use the process, the easier and faster it will become. As a rule, use about 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547945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Planning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plan any message, first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analyze the situation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by defining your purpose and developing a profile of your audience. With that in mind, you can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gather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that will meet your audience’s needs.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select the right medium</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(oral, written, visual, or electronic) to deliver your message. Then,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organize the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defining your main idea, limiting your scope, selecting an approach, and outlining your content. Planning messages is the focus this chapter.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Writing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Once you’ve planned your message,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adapt to your audience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with sensitivity, relationship skills, and style. Then you’re ready to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compose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choosing strong words, creating effective sentences, and developing coherent paragraphs. Writing business messages is discussed in Chapter 4.</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Completing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After writing your first draft,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revise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make sure it is clear, concise, and correct.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produce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giving it an attractive, professional appearance.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Proofread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final product for typos, spelling errors, and other mechanical problems. Finally,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distribute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using the best combination of personal and technological tools. Completing business messages is discussed in Chapter 5.</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Throughout this book, you will see the three-step process applied to a wide variety of business messages. The more you use the process, the easier and faster it will become. As a rule, use about 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419492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Planning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plan any message, first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analyze the situation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by defining your purpose and developing a profile of your audience. With that in mind, you can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gather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that will meet your audience’s needs.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select the right medium</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(oral, written, visual, or electronic) to deliver your message. Then,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organize the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defining your main idea, limiting your scope, selecting an approach, and outlining your content. Planning messages is the focus this chapter.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Writing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Once you’ve planned your message,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adapt to your audience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with sensitivity, relationship skills, and style. Then you’re ready to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compose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choosing strong words, creating effective sentences, and developing coherent paragraphs. Writing business messages is discussed in Chapter 4.</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Completing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After writing your first draft,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revise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make sure it is clear, concise, and correct.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produce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giving it an attractive, professional appearance.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Proofread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final product for typos, spelling errors, and other mechanical problems. Finally,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distribute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using the best combination of personal and technological tools. Completing business messages is discussed in Chapter 5.</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Throughout this book, you will see the three-step process applied to a wide variety of business messages. The more you use the process, the easier and faster it will become. As a rule, use about 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895897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Planning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plan any message, first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analyze the situation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by defining your purpose and developing a profile of your audience. With that in mind, you can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gather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that will meet your audience’s needs.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select the right medium</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(oral, written, visual, or electronic) to deliver your message. Then,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organize the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defining your main idea, limiting your scope, selecting an approach, and outlining your content. Planning messages is the focus this chapter.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Writing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Once you’ve planned your message,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adapt to your audience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with sensitivity, relationship skills, and style. Then you’re ready to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compose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choosing strong words, creating effective sentences, and developing coherent paragraphs. Writing business messages is discussed in Chapter 4.</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Completing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After writing your first draft,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revise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make sure it is clear, concise, and correct.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produce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giving it an attractive, professional appearance.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Proofread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final product for typos, spelling errors, and other mechanical problems. Finally,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distribute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using the best combination of personal and technological tools. Completing business messages is discussed in Chapter 5.</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Throughout this book, you will see the three-step process applied to a wide variety of business messages. The more you use the process, the easier and faster it will become. As a rule, use about 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594463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Planning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plan any message, first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analyze the situation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by defining your purpose and developing a profile of your audience. With that in mind, you can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gather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that will meet your audience’s needs.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select the right medium</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(oral, written, visual, or electronic) to deliver your message. Then,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organize the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defining your main idea, limiting your scope, selecting an approach, and outlining your content. Planning messages is the focus this chapter.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Writing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Once you’ve planned your message,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adapt to your audience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with sensitivity, relationship skills, and style. Then you’re ready to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compose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choosing strong words, creating effective sentences, and developing coherent paragraphs. Writing business messages is discussed in Chapter 4.</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Completing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After writing your first draft,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revise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make sure it is clear, concise, and correct.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produce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giving it an attractive, professional appearance.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Proofread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final product for typos, spelling errors, and other mechanical problems. Finally,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distribute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using the best combination of personal and technological tools. Completing business messages is discussed in Chapter 5.</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Throughout this book, you will see the three-step process applied to a wide variety of business messages. The more you use the process, the easier and faster it will become. As a rule, use about 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28013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Planning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plan any message, first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analyze the situation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by defining your purpose and developing a profile of your audience. With that in mind, you can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gather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that will meet your audience’s needs.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select the right medium</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(oral, written, visual, or electronic) to deliver your message. Then,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organize the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defining your main idea, limiting your scope, selecting an approach, and outlining your content. Planning messages is the focus this chapter.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Writing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Once you’ve planned your message,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adapt to your audience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with sensitivity, relationship skills, and style. Then you’re ready to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compose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choosing strong words, creating effective sentences, and developing coherent paragraphs. Writing business messages is discussed in Chapter 4.</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Completing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After writing your first draft,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revise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make sure it is clear, concise, and correct.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produce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giving it an attractive, professional appearance.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Proofread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final product for typos, spelling errors, and other mechanical problems. Finally,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distribute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using the best combination of personal and technological tools. Completing business messages is discussed in Chapter 5.</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Throughout this book, you will see the three-step process applied to a wide variety of business messages. The more you use the process, the easier and faster it will become. As a rule, use about 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22719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Planning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plan any message, first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analyze the situation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by defining your purpose and developing a profile of your audience. With that in mind, you can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gather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that will meet your audience’s needs.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select the right medium</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(oral, written, visual, or electronic) to deliver your message. Then,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organize the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defining your main idea, limiting your scope, selecting an approach, and outlining your content. Planning messages is the focus this chapter.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Writing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Once you’ve planned your message,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adapt to your audience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with sensitivity, relationship skills, and style. Then you’re ready to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compose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choosing strong words, creating effective sentences, and developing coherent paragraphs. Writing business messages is discussed in Chapter 4.</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Completing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After writing your first draft,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revise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make sure it is clear, concise, and correct.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produce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giving it an attractive, professional appearance.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Proofread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final product for typos, spelling errors, and other mechanical problems. Finally,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distribute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using the best combination of personal and technological tools. Completing business messages is discussed in Chapter 5.</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Throughout this book, you will see the three-step process applied to a wide variety of business messages. The more you use the process, the easier and faster it will become. As a rule, use about 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36555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Planning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plan any message, first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analyze the situation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by defining your purpose and developing a profile of your audience. With that in mind, you can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gather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that will meet your audience’s needs.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select the right medium</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(oral, written, visual, or electronic) to deliver your message. Then,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organize the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defining your main idea, limiting your scope, selecting an approach, and outlining your content. Planning messages is the focus this chapter.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Writing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Once you’ve planned your message,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adapt to your audience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with sensitivity, relationship skills, and style. Then you’re ready to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compose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choosing strong words, creating effective sentences, and developing coherent paragraphs. Writing business messages is discussed in Chapter 4.</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Completing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After writing your first draft,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revise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make sure it is clear, concise, and correct.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produce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giving it an attractive, professional appearance.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Proofread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final product for typos, spelling errors, and other mechanical problems. Finally,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distribute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using the best combination of personal and technological tools. Completing business messages is discussed in Chapter 5.</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Throughout this book, you will see the three-step process applied to a wide variety of business messages. The more you use the process, the easier and faster it will become. As a rule, use about 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121421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US" b="1" dirty="0"/>
              <a:t>Planning business messages.</a:t>
            </a:r>
            <a:r>
              <a:rPr lang="en-US" dirty="0"/>
              <a:t> To plan any message, first </a:t>
            </a:r>
            <a:r>
              <a:rPr lang="en-US" i="1" dirty="0"/>
              <a:t>analyze the situation</a:t>
            </a:r>
            <a:r>
              <a:rPr lang="en-US" dirty="0"/>
              <a:t> by defining your purpose and developing a profile of your audience. With that in mind, you can </a:t>
            </a:r>
            <a:r>
              <a:rPr lang="en-US" i="1" dirty="0"/>
              <a:t>gather information </a:t>
            </a:r>
            <a:r>
              <a:rPr lang="en-US" dirty="0"/>
              <a:t>that will meet your audience’s needs. Next, </a:t>
            </a:r>
            <a:r>
              <a:rPr lang="en-US" i="1" dirty="0"/>
              <a:t>select the right medium</a:t>
            </a:r>
            <a:r>
              <a:rPr lang="en-US" dirty="0"/>
              <a:t> (oral, written, visual, or electronic) to deliver your message. Then, </a:t>
            </a:r>
            <a:r>
              <a:rPr lang="en-US" i="1" dirty="0"/>
              <a:t>organize the information </a:t>
            </a:r>
            <a:r>
              <a:rPr lang="en-US" dirty="0"/>
              <a:t>by defining your main idea, limiting your scope, selecting an approach, and outlining your content. Planning messages is the focus this chapter. </a:t>
            </a:r>
          </a:p>
          <a:p>
            <a:r>
              <a:rPr lang="en-US" b="1" dirty="0"/>
              <a:t>Writing business messages.</a:t>
            </a:r>
            <a:r>
              <a:rPr lang="en-US" dirty="0"/>
              <a:t> Once you’ve planned your message, </a:t>
            </a:r>
            <a:r>
              <a:rPr lang="en-US" i="1" dirty="0"/>
              <a:t>adapt to your audience</a:t>
            </a:r>
            <a:r>
              <a:rPr lang="en-US" dirty="0"/>
              <a:t> with sensitivity, relationship skills, and style. Then you’re ready to </a:t>
            </a:r>
            <a:r>
              <a:rPr lang="en-US" i="1" dirty="0"/>
              <a:t>compose your message </a:t>
            </a:r>
            <a:r>
              <a:rPr lang="en-US" dirty="0"/>
              <a:t>by choosing strong words, creating effective sentences, and developing coherent paragraphs. Writing business messages is discussed in Chapter 4.</a:t>
            </a:r>
          </a:p>
          <a:p>
            <a:r>
              <a:rPr lang="en-US" b="1" dirty="0"/>
              <a:t>Completing business messages.</a:t>
            </a:r>
            <a:r>
              <a:rPr lang="en-US" dirty="0"/>
              <a:t> After writing your first draft, </a:t>
            </a:r>
            <a:r>
              <a:rPr lang="en-US" i="1" dirty="0"/>
              <a:t>revise your message</a:t>
            </a:r>
            <a:r>
              <a:rPr lang="en-US" dirty="0"/>
              <a:t> to make sure it is clear, concise, and correct. Next </a:t>
            </a:r>
            <a:r>
              <a:rPr lang="en-US" i="1" dirty="0"/>
              <a:t>produce your message, </a:t>
            </a:r>
            <a:r>
              <a:rPr lang="en-US" dirty="0"/>
              <a:t>giving it an attractive, professional appearance. </a:t>
            </a:r>
            <a:r>
              <a:rPr lang="en-US" i="1" dirty="0"/>
              <a:t>Proofread </a:t>
            </a:r>
            <a:r>
              <a:rPr lang="en-US" dirty="0"/>
              <a:t>the final product for typos, spelling errors, and other mechanical problems. Finally, </a:t>
            </a:r>
            <a:r>
              <a:rPr lang="en-US" i="1" dirty="0"/>
              <a:t>distribute your message</a:t>
            </a:r>
            <a:r>
              <a:rPr lang="en-US" dirty="0"/>
              <a:t> using the best combination of personal and technological tools. Completing business messages is discussed in Chapter 5.</a:t>
            </a:r>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latin typeface="Times New Roman" pitchFamily="18" charset="0"/>
                <a:ea typeface="+mn-ea"/>
                <a:cs typeface="+mn-cs"/>
              </a:rPr>
              <a:t>Throughout</a:t>
            </a:r>
            <a:r>
              <a:rPr lang="en-US" sz="1200" kern="1200" baseline="0" dirty="0">
                <a:solidFill>
                  <a:schemeClr val="tx1"/>
                </a:solidFill>
                <a:latin typeface="Times New Roman" pitchFamily="18" charset="0"/>
                <a:ea typeface="+mn-ea"/>
                <a:cs typeface="+mn-cs"/>
              </a:rPr>
              <a:t> this book, you will see the three-step process applied to a wide variety of business messages. </a:t>
            </a:r>
            <a:r>
              <a:rPr lang="en-US" sz="1200" kern="1200" dirty="0">
                <a:solidFill>
                  <a:schemeClr val="tx1"/>
                </a:solidFill>
                <a:latin typeface="Times New Roman" pitchFamily="18" charset="0"/>
                <a:ea typeface="+mn-ea"/>
                <a:cs typeface="+mn-cs"/>
              </a:rPr>
              <a:t>The more you use the process, the easier and faster it will become. As a rule, use</a:t>
            </a:r>
            <a:r>
              <a:rPr lang="en-US" sz="1200" kern="1200" baseline="0" dirty="0">
                <a:solidFill>
                  <a:schemeClr val="tx1"/>
                </a:solidFill>
                <a:latin typeface="Times New Roman" pitchFamily="18" charset="0"/>
                <a:ea typeface="+mn-ea"/>
                <a:cs typeface="+mn-cs"/>
              </a:rPr>
              <a:t> about </a:t>
            </a:r>
            <a:r>
              <a:rPr lang="en-US" sz="1200" kern="1200" dirty="0">
                <a:solidFill>
                  <a:schemeClr val="tx1"/>
                </a:solidFill>
                <a:latin typeface="Times New Roman" pitchFamily="18" charset="0"/>
                <a:ea typeface="+mn-ea"/>
                <a:cs typeface="+mn-cs"/>
              </a:rPr>
              <a:t>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D5BFD230-A4A7-4780-B959-BA4D83064098}" type="slidenum">
              <a:rPr kumimoji="0" lang="en-US" sz="1200" b="0" i="0" u="none" strike="noStrike" kern="1200" cap="none" spc="0" normalizeH="0" baseline="0" noProof="0" smtClean="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17</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071501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25</a:t>
            </a:fld>
            <a:endParaRPr lang="x-none"/>
          </a:p>
        </p:txBody>
      </p:sp>
    </p:spTree>
    <p:extLst>
      <p:ext uri="{BB962C8B-B14F-4D97-AF65-F5344CB8AC3E}">
        <p14:creationId xmlns:p14="http://schemas.microsoft.com/office/powerpoint/2010/main" val="12740156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796656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532650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9391976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9811258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1049591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6826084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8500680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6715654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1008351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4573985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2394248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US" b="1" dirty="0"/>
              <a:t>Planning business messages.</a:t>
            </a:r>
            <a:r>
              <a:rPr lang="en-US" dirty="0"/>
              <a:t> To plan any message, first </a:t>
            </a:r>
            <a:r>
              <a:rPr lang="en-US" i="1" dirty="0"/>
              <a:t>analyze the situation</a:t>
            </a:r>
            <a:r>
              <a:rPr lang="en-US" dirty="0"/>
              <a:t> by defining your purpose and developing a profile of your audience. With that in mind, you can </a:t>
            </a:r>
            <a:r>
              <a:rPr lang="en-US" i="1" dirty="0"/>
              <a:t>gather information </a:t>
            </a:r>
            <a:r>
              <a:rPr lang="en-US" dirty="0"/>
              <a:t>that will meet your audience’s needs. Next, </a:t>
            </a:r>
            <a:r>
              <a:rPr lang="en-US" i="1" dirty="0"/>
              <a:t>select the right medium</a:t>
            </a:r>
            <a:r>
              <a:rPr lang="en-US" dirty="0"/>
              <a:t> (oral, written, visual, or electronic) to deliver your message. Then, </a:t>
            </a:r>
            <a:r>
              <a:rPr lang="en-US" i="1" dirty="0"/>
              <a:t>organize the information </a:t>
            </a:r>
            <a:r>
              <a:rPr lang="en-US" dirty="0"/>
              <a:t>by defining your main idea, limiting your scope, selecting an approach, and outlining your content. Planning messages is the focus this chapter. </a:t>
            </a:r>
          </a:p>
          <a:p>
            <a:r>
              <a:rPr lang="en-US" b="1" dirty="0"/>
              <a:t>Writing business messages.</a:t>
            </a:r>
            <a:r>
              <a:rPr lang="en-US" dirty="0"/>
              <a:t> Once you’ve planned your message, </a:t>
            </a:r>
            <a:r>
              <a:rPr lang="en-US" i="1" dirty="0"/>
              <a:t>adapt to your audience</a:t>
            </a:r>
            <a:r>
              <a:rPr lang="en-US" dirty="0"/>
              <a:t> with sensitivity, relationship skills, and style. Then you’re ready to </a:t>
            </a:r>
            <a:r>
              <a:rPr lang="en-US" i="1" dirty="0"/>
              <a:t>compose your message </a:t>
            </a:r>
            <a:r>
              <a:rPr lang="en-US" dirty="0"/>
              <a:t>by choosing strong words, creating effective sentences, and developing coherent paragraphs. Writing business messages is discussed in Chapter 4.</a:t>
            </a:r>
          </a:p>
          <a:p>
            <a:r>
              <a:rPr lang="en-US" b="1" dirty="0"/>
              <a:t>Completing business messages.</a:t>
            </a:r>
            <a:r>
              <a:rPr lang="en-US" dirty="0"/>
              <a:t> After writing your first draft, </a:t>
            </a:r>
            <a:r>
              <a:rPr lang="en-US" i="1" dirty="0"/>
              <a:t>revise your message</a:t>
            </a:r>
            <a:r>
              <a:rPr lang="en-US" dirty="0"/>
              <a:t> to make sure it is clear, concise, and correct. Next </a:t>
            </a:r>
            <a:r>
              <a:rPr lang="en-US" i="1" dirty="0"/>
              <a:t>produce your message, </a:t>
            </a:r>
            <a:r>
              <a:rPr lang="en-US" dirty="0"/>
              <a:t>giving it an attractive, professional appearance. </a:t>
            </a:r>
            <a:r>
              <a:rPr lang="en-US" i="1" dirty="0"/>
              <a:t>Proofread </a:t>
            </a:r>
            <a:r>
              <a:rPr lang="en-US" dirty="0"/>
              <a:t>the final product for typos, spelling errors, and other mechanical problems. Finally, </a:t>
            </a:r>
            <a:r>
              <a:rPr lang="en-US" i="1" dirty="0"/>
              <a:t>distribute your message</a:t>
            </a:r>
            <a:r>
              <a:rPr lang="en-US" dirty="0"/>
              <a:t> using the best combination of personal and technological tools. Completing business messages is discussed in Chapter 5.</a:t>
            </a:r>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latin typeface="Times New Roman" pitchFamily="18" charset="0"/>
                <a:ea typeface="+mn-ea"/>
                <a:cs typeface="+mn-cs"/>
              </a:rPr>
              <a:t>Throughout</a:t>
            </a:r>
            <a:r>
              <a:rPr lang="en-US" sz="1200" kern="1200" baseline="0" dirty="0">
                <a:solidFill>
                  <a:schemeClr val="tx1"/>
                </a:solidFill>
                <a:latin typeface="Times New Roman" pitchFamily="18" charset="0"/>
                <a:ea typeface="+mn-ea"/>
                <a:cs typeface="+mn-cs"/>
              </a:rPr>
              <a:t> this book, you will see the three-step process applied to a wide variety of business messages. </a:t>
            </a:r>
            <a:r>
              <a:rPr lang="en-US" sz="1200" kern="1200" dirty="0">
                <a:solidFill>
                  <a:schemeClr val="tx1"/>
                </a:solidFill>
                <a:latin typeface="Times New Roman" pitchFamily="18" charset="0"/>
                <a:ea typeface="+mn-ea"/>
                <a:cs typeface="+mn-cs"/>
              </a:rPr>
              <a:t>The more you use the process, the easier and faster it will become. As a rule, use</a:t>
            </a:r>
            <a:r>
              <a:rPr lang="en-US" sz="1200" kern="1200" baseline="0" dirty="0">
                <a:solidFill>
                  <a:schemeClr val="tx1"/>
                </a:solidFill>
                <a:latin typeface="Times New Roman" pitchFamily="18" charset="0"/>
                <a:ea typeface="+mn-ea"/>
                <a:cs typeface="+mn-cs"/>
              </a:rPr>
              <a:t> about </a:t>
            </a:r>
            <a:r>
              <a:rPr lang="en-US" sz="1200" kern="1200" dirty="0">
                <a:solidFill>
                  <a:schemeClr val="tx1"/>
                </a:solidFill>
                <a:latin typeface="Times New Roman" pitchFamily="18" charset="0"/>
                <a:ea typeface="+mn-ea"/>
                <a:cs typeface="+mn-cs"/>
              </a:rPr>
              <a:t>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D5BFD230-A4A7-4780-B959-BA4D83064098}" type="slidenum">
              <a:rPr kumimoji="0" lang="en-US" sz="1200" b="0" i="0" u="none" strike="noStrike" kern="1200" cap="none" spc="0" normalizeH="0" baseline="0" noProof="0" smtClean="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37</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272895179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US" b="1" dirty="0"/>
              <a:t>Planning business messages.</a:t>
            </a:r>
            <a:r>
              <a:rPr lang="en-US" dirty="0"/>
              <a:t> To plan any message, first </a:t>
            </a:r>
            <a:r>
              <a:rPr lang="en-US" i="1" dirty="0"/>
              <a:t>analyze the situation</a:t>
            </a:r>
            <a:r>
              <a:rPr lang="en-US" dirty="0"/>
              <a:t> by defining your purpose and developing a profile of your audience. With that in mind, you can </a:t>
            </a:r>
            <a:r>
              <a:rPr lang="en-US" i="1" dirty="0"/>
              <a:t>gather information </a:t>
            </a:r>
            <a:r>
              <a:rPr lang="en-US" dirty="0"/>
              <a:t>that will meet your audience’s needs. Next, </a:t>
            </a:r>
            <a:r>
              <a:rPr lang="en-US" i="1" dirty="0"/>
              <a:t>select the right medium</a:t>
            </a:r>
            <a:r>
              <a:rPr lang="en-US" dirty="0"/>
              <a:t> (oral, written, visual, or electronic) to deliver your message. Then, </a:t>
            </a:r>
            <a:r>
              <a:rPr lang="en-US" i="1" dirty="0"/>
              <a:t>organize the information </a:t>
            </a:r>
            <a:r>
              <a:rPr lang="en-US" dirty="0"/>
              <a:t>by defining your main idea, limiting your scope, selecting an approach, and outlining your content. Planning messages is the focus this chapter. </a:t>
            </a:r>
          </a:p>
          <a:p>
            <a:r>
              <a:rPr lang="en-US" b="1" dirty="0"/>
              <a:t>Writing business messages.</a:t>
            </a:r>
            <a:r>
              <a:rPr lang="en-US" dirty="0"/>
              <a:t> Once you’ve planned your message, </a:t>
            </a:r>
            <a:r>
              <a:rPr lang="en-US" i="1" dirty="0"/>
              <a:t>adapt to your audience</a:t>
            </a:r>
            <a:r>
              <a:rPr lang="en-US" dirty="0"/>
              <a:t> with sensitivity, relationship skills, and style. Then you’re ready to </a:t>
            </a:r>
            <a:r>
              <a:rPr lang="en-US" i="1" dirty="0"/>
              <a:t>compose your message </a:t>
            </a:r>
            <a:r>
              <a:rPr lang="en-US" dirty="0"/>
              <a:t>by choosing strong words, creating effective sentences, and developing coherent paragraphs. Writing business messages is discussed in Chapter 4.</a:t>
            </a:r>
          </a:p>
          <a:p>
            <a:r>
              <a:rPr lang="en-US" b="1" dirty="0"/>
              <a:t>Completing business messages.</a:t>
            </a:r>
            <a:r>
              <a:rPr lang="en-US" dirty="0"/>
              <a:t> After writing your first draft, </a:t>
            </a:r>
            <a:r>
              <a:rPr lang="en-US" i="1" dirty="0"/>
              <a:t>revise your message</a:t>
            </a:r>
            <a:r>
              <a:rPr lang="en-US" dirty="0"/>
              <a:t> to make sure it is clear, concise, and correct. Next </a:t>
            </a:r>
            <a:r>
              <a:rPr lang="en-US" i="1" dirty="0"/>
              <a:t>produce your message, </a:t>
            </a:r>
            <a:r>
              <a:rPr lang="en-US" dirty="0"/>
              <a:t>giving it an attractive, professional appearance. </a:t>
            </a:r>
            <a:r>
              <a:rPr lang="en-US" i="1" dirty="0"/>
              <a:t>Proofread </a:t>
            </a:r>
            <a:r>
              <a:rPr lang="en-US" dirty="0"/>
              <a:t>the final product for typos, spelling errors, and other mechanical problems. Finally, </a:t>
            </a:r>
            <a:r>
              <a:rPr lang="en-US" i="1" dirty="0"/>
              <a:t>distribute your message</a:t>
            </a:r>
            <a:r>
              <a:rPr lang="en-US" dirty="0"/>
              <a:t> using the best combination of personal and technological tools. Completing business messages is discussed in Chapter 5.</a:t>
            </a:r>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latin typeface="Times New Roman" pitchFamily="18" charset="0"/>
                <a:ea typeface="+mn-ea"/>
                <a:cs typeface="+mn-cs"/>
              </a:rPr>
              <a:t>Throughout</a:t>
            </a:r>
            <a:r>
              <a:rPr lang="en-US" sz="1200" kern="1200" baseline="0" dirty="0">
                <a:solidFill>
                  <a:schemeClr val="tx1"/>
                </a:solidFill>
                <a:latin typeface="Times New Roman" pitchFamily="18" charset="0"/>
                <a:ea typeface="+mn-ea"/>
                <a:cs typeface="+mn-cs"/>
              </a:rPr>
              <a:t> this book, you will see the three-step process applied to a wide variety of business messages. </a:t>
            </a:r>
            <a:r>
              <a:rPr lang="en-US" sz="1200" kern="1200" dirty="0">
                <a:solidFill>
                  <a:schemeClr val="tx1"/>
                </a:solidFill>
                <a:latin typeface="Times New Roman" pitchFamily="18" charset="0"/>
                <a:ea typeface="+mn-ea"/>
                <a:cs typeface="+mn-cs"/>
              </a:rPr>
              <a:t>The more you use the process, the easier and faster it will become. As a rule, use</a:t>
            </a:r>
            <a:r>
              <a:rPr lang="en-US" sz="1200" kern="1200" baseline="0" dirty="0">
                <a:solidFill>
                  <a:schemeClr val="tx1"/>
                </a:solidFill>
                <a:latin typeface="Times New Roman" pitchFamily="18" charset="0"/>
                <a:ea typeface="+mn-ea"/>
                <a:cs typeface="+mn-cs"/>
              </a:rPr>
              <a:t> about </a:t>
            </a:r>
            <a:r>
              <a:rPr lang="en-US" sz="1200" kern="1200" dirty="0">
                <a:solidFill>
                  <a:schemeClr val="tx1"/>
                </a:solidFill>
                <a:latin typeface="Times New Roman" pitchFamily="18" charset="0"/>
                <a:ea typeface="+mn-ea"/>
                <a:cs typeface="+mn-cs"/>
              </a:rPr>
              <a:t>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D5BFD230-A4A7-4780-B959-BA4D83064098}" type="slidenum">
              <a:rPr kumimoji="0" lang="en-US" sz="1200" b="0" i="0" u="none" strike="noStrike" kern="1200" cap="none" spc="0" normalizeH="0" baseline="0" noProof="0" smtClean="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38</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1683122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5" name="Rectangle 6"/>
          <p:cNvSpPr>
            <a:spLocks noGrp="1" noChangeArrowheads="1"/>
          </p:cNvSpPr>
          <p:nvPr>
            <p:ph type="sldNum" sz="quarter" idx="11"/>
          </p:nvPr>
        </p:nvSpPr>
        <p:spPr>
          <a:ln/>
        </p:spPr>
        <p:txBody>
          <a:bodyPr/>
          <a:lstStyle>
            <a:lvl1pPr>
              <a:defRPr/>
            </a:lvl1pPr>
          </a:lstStyle>
          <a:p>
            <a:pPr>
              <a:defRPr/>
            </a:pPr>
            <a:r>
              <a:rPr lang="en-US" dirty="0"/>
              <a:t>Chapter 3 - </a:t>
            </a:r>
            <a:fld id="{1F19471F-DFE3-4FED-982C-6AB316105B29}" type="slidenum">
              <a:rPr lang="en-US"/>
              <a:pPr>
                <a:defRPr/>
              </a:pPr>
              <a:t>‹#›</a:t>
            </a:fld>
            <a:endParaRPr lang="en-US" dirty="0"/>
          </a:p>
        </p:txBody>
      </p:sp>
    </p:spTree>
    <p:extLst>
      <p:ext uri="{BB962C8B-B14F-4D97-AF65-F5344CB8AC3E}">
        <p14:creationId xmlns:p14="http://schemas.microsoft.com/office/powerpoint/2010/main" val="17974064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381000"/>
            <a:ext cx="10972800" cy="1600200"/>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5" name="Rectangle 6"/>
          <p:cNvSpPr>
            <a:spLocks noGrp="1" noChangeArrowheads="1"/>
          </p:cNvSpPr>
          <p:nvPr>
            <p:ph type="sldNum" sz="quarter" idx="11"/>
          </p:nvPr>
        </p:nvSpPr>
        <p:spPr>
          <a:ln/>
        </p:spPr>
        <p:txBody>
          <a:bodyPr/>
          <a:lstStyle>
            <a:lvl1pPr>
              <a:defRPr/>
            </a:lvl1pPr>
          </a:lstStyle>
          <a:p>
            <a:pPr>
              <a:defRPr/>
            </a:pPr>
            <a:r>
              <a:rPr lang="en-US" dirty="0"/>
              <a:t>Chapter 3 - </a:t>
            </a:r>
            <a:fld id="{E26332C7-8112-4A64-A2F0-1F34F3618770}" type="slidenum">
              <a:rPr lang="en-US"/>
              <a:pPr>
                <a:defRPr/>
              </a:pPr>
              <a:t>‹#›</a:t>
            </a:fld>
            <a:endParaRPr lang="en-US" dirty="0"/>
          </a:p>
        </p:txBody>
      </p:sp>
    </p:spTree>
    <p:extLst>
      <p:ext uri="{BB962C8B-B14F-4D97-AF65-F5344CB8AC3E}">
        <p14:creationId xmlns:p14="http://schemas.microsoft.com/office/powerpoint/2010/main" val="26581884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5" name="Rectangle 6"/>
          <p:cNvSpPr>
            <a:spLocks noGrp="1" noChangeArrowheads="1"/>
          </p:cNvSpPr>
          <p:nvPr>
            <p:ph type="sldNum" sz="quarter" idx="11"/>
          </p:nvPr>
        </p:nvSpPr>
        <p:spPr>
          <a:ln/>
        </p:spPr>
        <p:txBody>
          <a:bodyPr/>
          <a:lstStyle>
            <a:lvl1pPr>
              <a:defRPr/>
            </a:lvl1pPr>
          </a:lstStyle>
          <a:p>
            <a:pPr>
              <a:defRPr/>
            </a:pPr>
            <a:r>
              <a:rPr lang="en-US" dirty="0"/>
              <a:t>Chapter 3 - </a:t>
            </a:r>
            <a:fld id="{1DE75034-20CB-4B78-9A6A-5EF6508D9CB5}" type="slidenum">
              <a:rPr lang="en-US"/>
              <a:pPr>
                <a:defRPr/>
              </a:pPr>
              <a:t>‹#›</a:t>
            </a:fld>
            <a:endParaRPr lang="en-US" dirty="0"/>
          </a:p>
        </p:txBody>
      </p:sp>
    </p:spTree>
    <p:extLst>
      <p:ext uri="{BB962C8B-B14F-4D97-AF65-F5344CB8AC3E}">
        <p14:creationId xmlns:p14="http://schemas.microsoft.com/office/powerpoint/2010/main" val="40446351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6" name="Rectangle 6"/>
          <p:cNvSpPr>
            <a:spLocks noGrp="1" noChangeArrowheads="1"/>
          </p:cNvSpPr>
          <p:nvPr>
            <p:ph type="sldNum" sz="quarter" idx="11"/>
          </p:nvPr>
        </p:nvSpPr>
        <p:spPr>
          <a:ln/>
        </p:spPr>
        <p:txBody>
          <a:bodyPr/>
          <a:lstStyle>
            <a:lvl1pPr>
              <a:defRPr/>
            </a:lvl1pPr>
          </a:lstStyle>
          <a:p>
            <a:pPr>
              <a:defRPr/>
            </a:pPr>
            <a:r>
              <a:rPr lang="en-US" dirty="0"/>
              <a:t>Chapter 3 - </a:t>
            </a:r>
            <a:fld id="{0CC97120-1B97-4FCB-8F7B-B40387EDF197}" type="slidenum">
              <a:rPr lang="en-US"/>
              <a:pPr>
                <a:defRPr/>
              </a:pPr>
              <a:t>‹#›</a:t>
            </a:fld>
            <a:endParaRPr lang="en-US" dirty="0"/>
          </a:p>
        </p:txBody>
      </p:sp>
    </p:spTree>
    <p:extLst>
      <p:ext uri="{BB962C8B-B14F-4D97-AF65-F5344CB8AC3E}">
        <p14:creationId xmlns:p14="http://schemas.microsoft.com/office/powerpoint/2010/main" val="30355846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8" name="Rectangle 6"/>
          <p:cNvSpPr>
            <a:spLocks noGrp="1" noChangeArrowheads="1"/>
          </p:cNvSpPr>
          <p:nvPr>
            <p:ph type="sldNum" sz="quarter" idx="11"/>
          </p:nvPr>
        </p:nvSpPr>
        <p:spPr>
          <a:ln/>
        </p:spPr>
        <p:txBody>
          <a:bodyPr/>
          <a:lstStyle>
            <a:lvl1pPr>
              <a:defRPr/>
            </a:lvl1pPr>
          </a:lstStyle>
          <a:p>
            <a:pPr>
              <a:defRPr/>
            </a:pPr>
            <a:r>
              <a:rPr lang="en-US" dirty="0"/>
              <a:t>Chapter 3 - </a:t>
            </a:r>
            <a:fld id="{F44058BC-8193-4C84-AE87-F14EEA3AD473}" type="slidenum">
              <a:rPr lang="en-US"/>
              <a:pPr>
                <a:defRPr/>
              </a:pPr>
              <a:t>‹#›</a:t>
            </a:fld>
            <a:endParaRPr lang="en-US" dirty="0"/>
          </a:p>
        </p:txBody>
      </p:sp>
    </p:spTree>
    <p:extLst>
      <p:ext uri="{BB962C8B-B14F-4D97-AF65-F5344CB8AC3E}">
        <p14:creationId xmlns:p14="http://schemas.microsoft.com/office/powerpoint/2010/main" val="9356758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381000"/>
            <a:ext cx="10972800" cy="1600200"/>
          </a:xfrm>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4" name="Rectangle 6"/>
          <p:cNvSpPr>
            <a:spLocks noGrp="1" noChangeArrowheads="1"/>
          </p:cNvSpPr>
          <p:nvPr>
            <p:ph type="sldNum" sz="quarter" idx="11"/>
          </p:nvPr>
        </p:nvSpPr>
        <p:spPr>
          <a:ln/>
        </p:spPr>
        <p:txBody>
          <a:bodyPr/>
          <a:lstStyle>
            <a:lvl1pPr>
              <a:defRPr/>
            </a:lvl1pPr>
          </a:lstStyle>
          <a:p>
            <a:pPr>
              <a:defRPr/>
            </a:pPr>
            <a:r>
              <a:rPr lang="en-US" dirty="0"/>
              <a:t>Chapter 3 - </a:t>
            </a:r>
            <a:fld id="{CB5A7B57-FDA6-471D-8D9D-314090741BB6}" type="slidenum">
              <a:rPr lang="en-US"/>
              <a:pPr>
                <a:defRPr/>
              </a:pPr>
              <a:t>‹#›</a:t>
            </a:fld>
            <a:endParaRPr lang="en-US" dirty="0"/>
          </a:p>
        </p:txBody>
      </p:sp>
    </p:spTree>
    <p:extLst>
      <p:ext uri="{BB962C8B-B14F-4D97-AF65-F5344CB8AC3E}">
        <p14:creationId xmlns:p14="http://schemas.microsoft.com/office/powerpoint/2010/main" val="207286982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3" name="Rectangle 6"/>
          <p:cNvSpPr>
            <a:spLocks noGrp="1" noChangeArrowheads="1"/>
          </p:cNvSpPr>
          <p:nvPr>
            <p:ph type="sldNum" sz="quarter" idx="11"/>
          </p:nvPr>
        </p:nvSpPr>
        <p:spPr>
          <a:ln/>
        </p:spPr>
        <p:txBody>
          <a:bodyPr/>
          <a:lstStyle>
            <a:lvl1pPr>
              <a:defRPr/>
            </a:lvl1pPr>
          </a:lstStyle>
          <a:p>
            <a:pPr>
              <a:defRPr/>
            </a:pPr>
            <a:r>
              <a:rPr lang="en-US" dirty="0"/>
              <a:t>Chapter 3 - </a:t>
            </a:r>
            <a:fld id="{5233E962-D118-4E33-B0C5-7EAF92DC44DB}" type="slidenum">
              <a:rPr lang="en-US"/>
              <a:pPr>
                <a:defRPr/>
              </a:pPr>
              <a:t>‹#›</a:t>
            </a:fld>
            <a:endParaRPr lang="en-US" dirty="0"/>
          </a:p>
        </p:txBody>
      </p:sp>
    </p:spTree>
    <p:extLst>
      <p:ext uri="{BB962C8B-B14F-4D97-AF65-F5344CB8AC3E}">
        <p14:creationId xmlns:p14="http://schemas.microsoft.com/office/powerpoint/2010/main" val="15672683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6" name="Rectangle 6"/>
          <p:cNvSpPr>
            <a:spLocks noGrp="1" noChangeArrowheads="1"/>
          </p:cNvSpPr>
          <p:nvPr>
            <p:ph type="sldNum" sz="quarter" idx="11"/>
          </p:nvPr>
        </p:nvSpPr>
        <p:spPr>
          <a:ln/>
        </p:spPr>
        <p:txBody>
          <a:bodyPr/>
          <a:lstStyle>
            <a:lvl1pPr>
              <a:defRPr/>
            </a:lvl1pPr>
          </a:lstStyle>
          <a:p>
            <a:pPr>
              <a:defRPr/>
            </a:pPr>
            <a:r>
              <a:rPr lang="en-US" dirty="0"/>
              <a:t>Chapter 3 - </a:t>
            </a:r>
            <a:fld id="{C5F25F37-9996-41BE-B4F9-CFF4B841D12C}" type="slidenum">
              <a:rPr lang="en-US"/>
              <a:pPr>
                <a:defRPr/>
              </a:pPr>
              <a:t>‹#›</a:t>
            </a:fld>
            <a:endParaRPr lang="en-US" dirty="0"/>
          </a:p>
        </p:txBody>
      </p:sp>
    </p:spTree>
    <p:extLst>
      <p:ext uri="{BB962C8B-B14F-4D97-AF65-F5344CB8AC3E}">
        <p14:creationId xmlns:p14="http://schemas.microsoft.com/office/powerpoint/2010/main" val="183779951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6" name="Rectangle 6"/>
          <p:cNvSpPr>
            <a:spLocks noGrp="1" noChangeArrowheads="1"/>
          </p:cNvSpPr>
          <p:nvPr>
            <p:ph type="sldNum" sz="quarter" idx="11"/>
          </p:nvPr>
        </p:nvSpPr>
        <p:spPr>
          <a:ln/>
        </p:spPr>
        <p:txBody>
          <a:bodyPr/>
          <a:lstStyle>
            <a:lvl1pPr>
              <a:defRPr/>
            </a:lvl1pPr>
          </a:lstStyle>
          <a:p>
            <a:pPr>
              <a:defRPr/>
            </a:pPr>
            <a:r>
              <a:rPr lang="en-US" dirty="0"/>
              <a:t>Chapter 3 - </a:t>
            </a:r>
            <a:fld id="{145AE6D7-1BF4-4ABF-934B-F3DA5061D030}" type="slidenum">
              <a:rPr lang="en-US"/>
              <a:pPr>
                <a:defRPr/>
              </a:pPr>
              <a:t>‹#›</a:t>
            </a:fld>
            <a:endParaRPr lang="en-US" dirty="0"/>
          </a:p>
        </p:txBody>
      </p:sp>
    </p:spTree>
    <p:extLst>
      <p:ext uri="{BB962C8B-B14F-4D97-AF65-F5344CB8AC3E}">
        <p14:creationId xmlns:p14="http://schemas.microsoft.com/office/powerpoint/2010/main" val="22850136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5" name="Rectangle 6"/>
          <p:cNvSpPr>
            <a:spLocks noGrp="1" noChangeArrowheads="1"/>
          </p:cNvSpPr>
          <p:nvPr>
            <p:ph type="sldNum" sz="quarter" idx="11"/>
          </p:nvPr>
        </p:nvSpPr>
        <p:spPr>
          <a:ln/>
        </p:spPr>
        <p:txBody>
          <a:bodyPr/>
          <a:lstStyle>
            <a:lvl1pPr>
              <a:defRPr/>
            </a:lvl1pPr>
          </a:lstStyle>
          <a:p>
            <a:pPr>
              <a:defRPr/>
            </a:pPr>
            <a:r>
              <a:rPr lang="en-US" dirty="0"/>
              <a:t>Chapter 3 - </a:t>
            </a:r>
            <a:fld id="{EF48C681-AA8C-48E7-90F1-786B1AD02D7F}" type="slidenum">
              <a:rPr lang="en-US"/>
              <a:pPr>
                <a:defRPr/>
              </a:pPr>
              <a:t>‹#›</a:t>
            </a:fld>
            <a:endParaRPr lang="en-US" dirty="0"/>
          </a:p>
        </p:txBody>
      </p:sp>
    </p:spTree>
    <p:extLst>
      <p:ext uri="{BB962C8B-B14F-4D97-AF65-F5344CB8AC3E}">
        <p14:creationId xmlns:p14="http://schemas.microsoft.com/office/powerpoint/2010/main" val="28296791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381000"/>
            <a:ext cx="2743200" cy="57150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381000"/>
            <a:ext cx="8026400" cy="5715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5" name="Rectangle 6"/>
          <p:cNvSpPr>
            <a:spLocks noGrp="1" noChangeArrowheads="1"/>
          </p:cNvSpPr>
          <p:nvPr>
            <p:ph type="sldNum" sz="quarter" idx="11"/>
          </p:nvPr>
        </p:nvSpPr>
        <p:spPr>
          <a:ln/>
        </p:spPr>
        <p:txBody>
          <a:bodyPr/>
          <a:lstStyle>
            <a:lvl1pPr>
              <a:defRPr/>
            </a:lvl1pPr>
          </a:lstStyle>
          <a:p>
            <a:pPr>
              <a:defRPr/>
            </a:pPr>
            <a:r>
              <a:rPr lang="en-US" dirty="0"/>
              <a:t>Chapter 3 - </a:t>
            </a:r>
            <a:fld id="{383F6B4B-1BD5-4904-8F88-761289A0A13B}" type="slidenum">
              <a:rPr lang="en-US"/>
              <a:pPr>
                <a:defRPr/>
              </a:pPr>
              <a:t>‹#›</a:t>
            </a:fld>
            <a:endParaRPr lang="en-US" dirty="0"/>
          </a:p>
        </p:txBody>
      </p:sp>
    </p:spTree>
    <p:extLst>
      <p:ext uri="{BB962C8B-B14F-4D97-AF65-F5344CB8AC3E}">
        <p14:creationId xmlns:p14="http://schemas.microsoft.com/office/powerpoint/2010/main" val="33493677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381000"/>
            <a:ext cx="10972800" cy="1371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2051" name="Rectangle 3"/>
          <p:cNvSpPr>
            <a:spLocks noGrp="1" noChangeArrowheads="1"/>
          </p:cNvSpPr>
          <p:nvPr>
            <p:ph type="body" idx="1"/>
          </p:nvPr>
        </p:nvSpPr>
        <p:spPr bwMode="auto">
          <a:xfrm>
            <a:off x="914400" y="1981200"/>
            <a:ext cx="103632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914400" y="6248400"/>
            <a:ext cx="75184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b="1" smtClean="0">
                <a:latin typeface="+mn-lt"/>
              </a:defRPr>
            </a:lvl1pPr>
          </a:lstStyle>
          <a:p>
            <a:pPr>
              <a:defRPr/>
            </a:pPr>
            <a:r>
              <a:rPr lang="en-US" dirty="0"/>
              <a:t>Copyright © 2012 Pearson Education, Inc. publishing as Prentice Hall </a:t>
            </a:r>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1" smtClean="0">
                <a:latin typeface="+mn-lt"/>
              </a:defRPr>
            </a:lvl1pPr>
          </a:lstStyle>
          <a:p>
            <a:pPr>
              <a:defRPr/>
            </a:pPr>
            <a:r>
              <a:rPr lang="en-US" dirty="0"/>
              <a:t>Chapter 3 - </a:t>
            </a:r>
            <a:fld id="{C3F18AB7-464E-474F-B0C5-A00EDA8B516B}" type="slidenum">
              <a:rPr lang="en-US"/>
              <a:pPr>
                <a:defRPr/>
              </a:pPr>
              <a:t>‹#›</a:t>
            </a:fld>
            <a:endParaRPr lang="en-US" dirty="0"/>
          </a:p>
        </p:txBody>
      </p:sp>
    </p:spTree>
    <p:extLst>
      <p:ext uri="{BB962C8B-B14F-4D97-AF65-F5344CB8AC3E}">
        <p14:creationId xmlns:p14="http://schemas.microsoft.com/office/powerpoint/2010/main" val="294072958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p:txStyles>
    <p:title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p:titleStyle>
    <p:body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jpg"/><Relationship Id="rId1" Type="http://schemas.openxmlformats.org/officeDocument/2006/relationships/slideLayout" Target="../slideLayouts/slideLayout1.xml"/><Relationship Id="rId5" Type="http://schemas.openxmlformats.org/officeDocument/2006/relationships/image" Target="../media/image5.emf"/><Relationship Id="rId4" Type="http://schemas.openxmlformats.org/officeDocument/2006/relationships/image" Target="../media/image4.emf"/></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tags" Target="../tags/tag1.xml"/><Relationship Id="rId5" Type="http://schemas.openxmlformats.org/officeDocument/2006/relationships/image" Target="../media/image7.sv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2.xml"/><Relationship Id="rId5" Type="http://schemas.openxmlformats.org/officeDocument/2006/relationships/image" Target="../media/image7.sv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customXml" Target="../ink/ink1.xml"/></Relationships>
</file>

<file path=ppt/slides/_rels/slide6.xml.rels><?xml version="1.0" encoding="UTF-8" standalone="yes"?>
<Relationships xmlns="http://schemas.openxmlformats.org/package/2006/relationships"><Relationship Id="rId13" Type="http://schemas.openxmlformats.org/officeDocument/2006/relationships/image" Target="../media/image8.png"/><Relationship Id="rId18" Type="http://schemas.openxmlformats.org/officeDocument/2006/relationships/image" Target="../media/image13.svg"/><Relationship Id="rId3" Type="http://schemas.openxmlformats.org/officeDocument/2006/relationships/notesSlide" Target="../notesSlides/notesSlide5.xml"/><Relationship Id="rId12" Type="http://schemas.openxmlformats.org/officeDocument/2006/relationships/image" Target="../media/image42.png"/><Relationship Id="rId17" Type="http://schemas.openxmlformats.org/officeDocument/2006/relationships/image" Target="../media/image12.png"/><Relationship Id="rId2" Type="http://schemas.openxmlformats.org/officeDocument/2006/relationships/slideLayout" Target="../slideLayouts/slideLayout7.xml"/><Relationship Id="rId16" Type="http://schemas.openxmlformats.org/officeDocument/2006/relationships/image" Target="../media/image11.svg"/><Relationship Id="rId1" Type="http://schemas.openxmlformats.org/officeDocument/2006/relationships/tags" Target="../tags/tag4.xml"/><Relationship Id="rId15" Type="http://schemas.openxmlformats.org/officeDocument/2006/relationships/image" Target="../media/image10.png"/><Relationship Id="rId19" Type="http://schemas.openxmlformats.org/officeDocument/2006/relationships/image" Target="../media/image14.jpeg"/><Relationship Id="rId4" Type="http://schemas.openxmlformats.org/officeDocument/2006/relationships/customXml" Target="../ink/ink2.xml"/><Relationship Id="rId14" Type="http://schemas.openxmlformats.org/officeDocument/2006/relationships/image" Target="../media/image9.svg"/></Relationships>
</file>

<file path=ppt/slides/_rels/slide7.xml.rels><?xml version="1.0" encoding="UTF-8" standalone="yes"?>
<Relationships xmlns="http://schemas.openxmlformats.org/package/2006/relationships"><Relationship Id="rId13" Type="http://schemas.openxmlformats.org/officeDocument/2006/relationships/image" Target="../media/image8.png"/><Relationship Id="rId3" Type="http://schemas.openxmlformats.org/officeDocument/2006/relationships/notesSlide" Target="../notesSlides/notesSlide6.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5.xml"/><Relationship Id="rId4" Type="http://schemas.openxmlformats.org/officeDocument/2006/relationships/customXml" Target="../ink/ink3.xml"/><Relationship Id="rId14" Type="http://schemas.openxmlformats.org/officeDocument/2006/relationships/image" Target="../media/image9.svg"/></Relationships>
</file>

<file path=ppt/slides/_rels/slide8.xml.rels><?xml version="1.0" encoding="UTF-8" standalone="yes"?>
<Relationships xmlns="http://schemas.openxmlformats.org/package/2006/relationships"><Relationship Id="rId13" Type="http://schemas.openxmlformats.org/officeDocument/2006/relationships/image" Target="../media/image8.png"/><Relationship Id="rId3" Type="http://schemas.openxmlformats.org/officeDocument/2006/relationships/notesSlide" Target="../notesSlides/notesSlide7.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6.xml"/><Relationship Id="rId4" Type="http://schemas.openxmlformats.org/officeDocument/2006/relationships/customXml" Target="../ink/ink4.xml"/><Relationship Id="rId14" Type="http://schemas.openxmlformats.org/officeDocument/2006/relationships/image" Target="../media/image9.svg"/></Relationships>
</file>

<file path=ppt/slides/_rels/slide9.xml.rels><?xml version="1.0" encoding="UTF-8" standalone="yes"?>
<Relationships xmlns="http://schemas.openxmlformats.org/package/2006/relationships"><Relationship Id="rId13" Type="http://schemas.openxmlformats.org/officeDocument/2006/relationships/image" Target="../media/image10.png"/><Relationship Id="rId3" Type="http://schemas.openxmlformats.org/officeDocument/2006/relationships/notesSlide" Target="../notesSlides/notesSlide8.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7.xml"/><Relationship Id="rId4" Type="http://schemas.openxmlformats.org/officeDocument/2006/relationships/customXml" Target="../ink/ink5.xml"/><Relationship Id="rId14" Type="http://schemas.openxmlformats.org/officeDocument/2006/relationships/image" Target="../media/image11.svg"/></Relationships>
</file>

<file path=ppt/slides/_rels/slide10.xml.rels><?xml version="1.0" encoding="UTF-8" standalone="yes"?>
<Relationships xmlns="http://schemas.openxmlformats.org/package/2006/relationships"><Relationship Id="rId13" Type="http://schemas.openxmlformats.org/officeDocument/2006/relationships/image" Target="../media/image10.png"/><Relationship Id="rId3" Type="http://schemas.openxmlformats.org/officeDocument/2006/relationships/notesSlide" Target="../notesSlides/notesSlide9.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8.xml"/><Relationship Id="rId4" Type="http://schemas.openxmlformats.org/officeDocument/2006/relationships/customXml" Target="../ink/ink6.xml"/><Relationship Id="rId14" Type="http://schemas.openxmlformats.org/officeDocument/2006/relationships/image" Target="../media/image11.svg"/></Relationships>
</file>

<file path=ppt/slides/_rels/slide11.xml.rels><?xml version="1.0" encoding="UTF-8" standalone="yes"?>
<Relationships xmlns="http://schemas.openxmlformats.org/package/2006/relationships"><Relationship Id="rId13" Type="http://schemas.openxmlformats.org/officeDocument/2006/relationships/image" Target="../media/image15.png"/><Relationship Id="rId3" Type="http://schemas.openxmlformats.org/officeDocument/2006/relationships/notesSlide" Target="../notesSlides/notesSlide10.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9.xml"/><Relationship Id="rId15" Type="http://schemas.openxmlformats.org/officeDocument/2006/relationships/image" Target="../media/image13.svg"/><Relationship Id="rId4" Type="http://schemas.openxmlformats.org/officeDocument/2006/relationships/customXml" Target="../ink/ink7.xml"/><Relationship Id="rId14" Type="http://schemas.openxmlformats.org/officeDocument/2006/relationships/image" Target="../media/image12.png"/></Relationships>
</file>

<file path=ppt/slides/_rels/slide12.xml.rels><?xml version="1.0" encoding="UTF-8" standalone="yes"?>
<Relationships xmlns="http://schemas.openxmlformats.org/package/2006/relationships"><Relationship Id="rId13" Type="http://schemas.openxmlformats.org/officeDocument/2006/relationships/image" Target="../media/image15.png"/><Relationship Id="rId3" Type="http://schemas.openxmlformats.org/officeDocument/2006/relationships/notesSlide" Target="../notesSlides/notesSlide11.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0.xml"/><Relationship Id="rId15" Type="http://schemas.openxmlformats.org/officeDocument/2006/relationships/image" Target="../media/image13.svg"/><Relationship Id="rId4" Type="http://schemas.openxmlformats.org/officeDocument/2006/relationships/customXml" Target="../ink/ink8.xml"/><Relationship Id="rId14" Type="http://schemas.openxmlformats.org/officeDocument/2006/relationships/image" Target="../media/image12.png"/></Relationships>
</file>

<file path=ppt/slides/_rels/slide13.xml.rels><?xml version="1.0" encoding="UTF-8" standalone="yes"?>
<Relationships xmlns="http://schemas.openxmlformats.org/package/2006/relationships"><Relationship Id="rId13" Type="http://schemas.openxmlformats.org/officeDocument/2006/relationships/image" Target="../media/image15.png"/><Relationship Id="rId3" Type="http://schemas.openxmlformats.org/officeDocument/2006/relationships/notesSlide" Target="../notesSlides/notesSlide12.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1.xml"/><Relationship Id="rId15" Type="http://schemas.openxmlformats.org/officeDocument/2006/relationships/image" Target="../media/image13.svg"/><Relationship Id="rId4" Type="http://schemas.openxmlformats.org/officeDocument/2006/relationships/customXml" Target="../ink/ink9.xml"/><Relationship Id="rId14" Type="http://schemas.openxmlformats.org/officeDocument/2006/relationships/image" Target="../media/image12.png"/></Relationships>
</file>

<file path=ppt/slides/_rels/slide14.xml.rels><?xml version="1.0" encoding="UTF-8" standalone="yes"?>
<Relationships xmlns="http://schemas.openxmlformats.org/package/2006/relationships"><Relationship Id="rId13" Type="http://schemas.openxmlformats.org/officeDocument/2006/relationships/image" Target="../media/image16.jpeg"/><Relationship Id="rId3" Type="http://schemas.openxmlformats.org/officeDocument/2006/relationships/notesSlide" Target="../notesSlides/notesSlide13.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2.xml"/><Relationship Id="rId4" Type="http://schemas.openxmlformats.org/officeDocument/2006/relationships/customXml" Target="../ink/ink10.xml"/></Relationships>
</file>

<file path=ppt/slides/_rels/slide15.xml.rels><?xml version="1.0" encoding="UTF-8" standalone="yes"?>
<Relationships xmlns="http://schemas.openxmlformats.org/package/2006/relationships"><Relationship Id="rId13" Type="http://schemas.openxmlformats.org/officeDocument/2006/relationships/image" Target="../media/image17.jpeg"/><Relationship Id="rId3" Type="http://schemas.openxmlformats.org/officeDocument/2006/relationships/notesSlide" Target="../notesSlides/notesSlide14.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3.xml"/><Relationship Id="rId4" Type="http://schemas.openxmlformats.org/officeDocument/2006/relationships/customXml" Target="../ink/ink11.xml"/></Relationships>
</file>

<file path=ppt/slides/_rels/slide16.xml.rels><?xml version="1.0" encoding="UTF-8" standalone="yes"?>
<Relationships xmlns="http://schemas.openxmlformats.org/package/2006/relationships"><Relationship Id="rId13" Type="http://schemas.openxmlformats.org/officeDocument/2006/relationships/image" Target="../media/image18.jpeg"/><Relationship Id="rId3" Type="http://schemas.openxmlformats.org/officeDocument/2006/relationships/notesSlide" Target="../notesSlides/notesSlide15.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4.xml"/><Relationship Id="rId4" Type="http://schemas.openxmlformats.org/officeDocument/2006/relationships/customXml" Target="../ink/ink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7.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5.xml"/><Relationship Id="rId4" Type="http://schemas.openxmlformats.org/officeDocument/2006/relationships/customXml" Target="../ink/ink13.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7.xml"/><Relationship Id="rId1" Type="http://schemas.openxmlformats.org/officeDocument/2006/relationships/tags" Target="../tags/tag16.xml"/><Relationship Id="rId4" Type="http://schemas.openxmlformats.org/officeDocument/2006/relationships/image" Target="../media/image9.svg"/></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7.xml"/><Relationship Id="rId1" Type="http://schemas.openxmlformats.org/officeDocument/2006/relationships/tags" Target="../tags/tag17.xml"/><Relationship Id="rId4" Type="http://schemas.openxmlformats.org/officeDocument/2006/relationships/image" Target="../media/image9.svg"/></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7.xml"/><Relationship Id="rId1" Type="http://schemas.openxmlformats.org/officeDocument/2006/relationships/tags" Target="../tags/tag18.xml"/><Relationship Id="rId4" Type="http://schemas.openxmlformats.org/officeDocument/2006/relationships/image" Target="../media/image9.svg"/></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7.xml"/><Relationship Id="rId1" Type="http://schemas.openxmlformats.org/officeDocument/2006/relationships/tags" Target="../tags/tag19.xml"/><Relationship Id="rId5" Type="http://schemas.openxmlformats.org/officeDocument/2006/relationships/image" Target="../media/image19.jpeg"/><Relationship Id="rId4" Type="http://schemas.openxmlformats.org/officeDocument/2006/relationships/image" Target="../media/image11.svg"/></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7.xml"/><Relationship Id="rId1" Type="http://schemas.openxmlformats.org/officeDocument/2006/relationships/tags" Target="../tags/tag20.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slideLayout" Target="../slideLayouts/slideLayout7.xml"/><Relationship Id="rId1" Type="http://schemas.openxmlformats.org/officeDocument/2006/relationships/tags" Target="../tags/tag21.xml"/><Relationship Id="rId5" Type="http://schemas.openxmlformats.org/officeDocument/2006/relationships/image" Target="../media/image11.svg"/><Relationship Id="rId4" Type="http://schemas.openxmlformats.org/officeDocument/2006/relationships/image" Target="../media/image10.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21.jpeg"/><Relationship Id="rId5" Type="http://schemas.openxmlformats.org/officeDocument/2006/relationships/image" Target="../media/image13.svg"/><Relationship Id="rId4" Type="http://schemas.openxmlformats.org/officeDocument/2006/relationships/image" Target="../media/image12.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21.jpeg"/><Relationship Id="rId5" Type="http://schemas.openxmlformats.org/officeDocument/2006/relationships/image" Target="../media/image13.svg"/><Relationship Id="rId4" Type="http://schemas.openxmlformats.org/officeDocument/2006/relationships/image" Target="../media/image12.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21.jpeg"/><Relationship Id="rId5" Type="http://schemas.openxmlformats.org/officeDocument/2006/relationships/image" Target="../media/image13.svg"/><Relationship Id="rId4" Type="http://schemas.openxmlformats.org/officeDocument/2006/relationships/image" Target="../media/image12.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21.jpeg"/><Relationship Id="rId5" Type="http://schemas.openxmlformats.org/officeDocument/2006/relationships/image" Target="../media/image13.svg"/><Relationship Id="rId4" Type="http://schemas.openxmlformats.org/officeDocument/2006/relationships/image" Target="../media/image12.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21.jpeg"/><Relationship Id="rId5" Type="http://schemas.openxmlformats.org/officeDocument/2006/relationships/image" Target="../media/image13.svg"/><Relationship Id="rId4" Type="http://schemas.openxmlformats.org/officeDocument/2006/relationships/image" Target="../media/image12.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3.xml"/><Relationship Id="rId7" Type="http://schemas.openxmlformats.org/officeDocument/2006/relationships/image" Target="../media/image21.jpeg"/><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20.emf"/></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21.jpeg"/><Relationship Id="rId5" Type="http://schemas.openxmlformats.org/officeDocument/2006/relationships/image" Target="../media/image13.svg"/><Relationship Id="rId4" Type="http://schemas.openxmlformats.org/officeDocument/2006/relationships/image" Target="../media/image12.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21.jpeg"/><Relationship Id="rId5" Type="http://schemas.openxmlformats.org/officeDocument/2006/relationships/image" Target="../media/image13.svg"/><Relationship Id="rId4" Type="http://schemas.openxmlformats.org/officeDocument/2006/relationships/image" Target="../media/image12.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21.jpeg"/><Relationship Id="rId5" Type="http://schemas.openxmlformats.org/officeDocument/2006/relationships/image" Target="../media/image13.svg"/><Relationship Id="rId4" Type="http://schemas.openxmlformats.org/officeDocument/2006/relationships/image" Target="../media/image12.pn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27.xml"/><Relationship Id="rId7" Type="http://schemas.openxmlformats.org/officeDocument/2006/relationships/image" Target="../media/image21.jpeg"/><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20.emf"/></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7.xml"/><Relationship Id="rId1" Type="http://schemas.openxmlformats.org/officeDocument/2006/relationships/tags" Target="../tags/tag32.xml"/><Relationship Id="rId6" Type="http://schemas.openxmlformats.org/officeDocument/2006/relationships/image" Target="../media/image21.jpeg"/><Relationship Id="rId5" Type="http://schemas.openxmlformats.org/officeDocument/2006/relationships/image" Target="../media/image13.svg"/><Relationship Id="rId4" Type="http://schemas.openxmlformats.org/officeDocument/2006/relationships/image" Target="../media/image12.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7.xml"/><Relationship Id="rId1" Type="http://schemas.openxmlformats.org/officeDocument/2006/relationships/tags" Target="../tags/tag33.xml"/><Relationship Id="rId6" Type="http://schemas.openxmlformats.org/officeDocument/2006/relationships/image" Target="../media/image21.jpeg"/><Relationship Id="rId5" Type="http://schemas.openxmlformats.org/officeDocument/2006/relationships/image" Target="../media/image13.svg"/><Relationship Id="rId4" Type="http://schemas.openxmlformats.org/officeDocument/2006/relationships/image" Target="../media/image12.png"/></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34.xml"/></Relationships>
</file>

<file path=ppt/slides/_rels/slide40.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customXml" Target="../ink/ink14.xml"/><Relationship Id="rId2" Type="http://schemas.openxmlformats.org/officeDocument/2006/relationships/image" Target="../media/image2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984" r="914" b="11911"/>
          <a:stretch/>
        </p:blipFill>
        <p:spPr>
          <a:xfrm rot="10800000" flipH="1">
            <a:off x="-163484" y="-70116"/>
            <a:ext cx="12355484" cy="2722881"/>
          </a:xfrm>
          <a:prstGeom prst="rect">
            <a:avLst/>
          </a:prstGeom>
        </p:spPr>
      </p:pic>
      <p:pic>
        <p:nvPicPr>
          <p:cNvPr id="12" name="Picture 11"/>
          <p:cNvPicPr>
            <a:picLocks noChangeAspect="1"/>
          </p:cNvPicPr>
          <p:nvPr/>
        </p:nvPicPr>
        <p:blipFill>
          <a:blip r:embed="rId4"/>
          <a:stretch>
            <a:fillRect/>
          </a:stretch>
        </p:blipFill>
        <p:spPr>
          <a:xfrm>
            <a:off x="54526" y="3997773"/>
            <a:ext cx="7651717" cy="2722883"/>
          </a:xfrm>
          <a:prstGeom prst="rect">
            <a:avLst/>
          </a:prstGeom>
        </p:spPr>
      </p:pic>
      <p:pic>
        <p:nvPicPr>
          <p:cNvPr id="13" name="Picture 12"/>
          <p:cNvPicPr>
            <a:picLocks noChangeAspect="1"/>
          </p:cNvPicPr>
          <p:nvPr/>
        </p:nvPicPr>
        <p:blipFill>
          <a:blip r:embed="rId5"/>
          <a:stretch>
            <a:fillRect/>
          </a:stretch>
        </p:blipFill>
        <p:spPr>
          <a:xfrm>
            <a:off x="7800975" y="4708455"/>
            <a:ext cx="4462990" cy="1034667"/>
          </a:xfrm>
          <a:prstGeom prst="rect">
            <a:avLst/>
          </a:prstGeom>
        </p:spPr>
      </p:pic>
      <p:sp>
        <p:nvSpPr>
          <p:cNvPr id="16" name="TextBox 15"/>
          <p:cNvSpPr txBox="1"/>
          <p:nvPr/>
        </p:nvSpPr>
        <p:spPr>
          <a:xfrm>
            <a:off x="7469491" y="4981900"/>
            <a:ext cx="472250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A1F61"/>
                </a:solidFill>
                <a:effectLst/>
                <a:uLnTx/>
                <a:uFillTx/>
                <a:latin typeface="Sakkal Majalla" panose="02000000000000000000" pitchFamily="2" charset="-78"/>
                <a:ea typeface="Tahoma" panose="020B0604030504040204" pitchFamily="34" charset="0"/>
                <a:cs typeface="Sakkal Majalla" panose="02000000000000000000" pitchFamily="2" charset="-78"/>
              </a:rPr>
              <a:t>MGM223</a:t>
            </a:r>
            <a:endParaRPr kumimoji="0" lang="ar-SA" sz="2000" b="1" i="0" u="none" strike="noStrike" kern="1200" cap="none" spc="0" normalizeH="0" baseline="0" noProof="0" dirty="0">
              <a:ln>
                <a:noFill/>
              </a:ln>
              <a:solidFill>
                <a:srgbClr val="0A1F61"/>
              </a:solidFill>
              <a:effectLst/>
              <a:uLnTx/>
              <a:uFillTx/>
              <a:latin typeface="Sakkal Majalla" panose="02000000000000000000" pitchFamily="2" charset="-78"/>
              <a:ea typeface="Tahoma" panose="020B0604030504040204" pitchFamily="34" charset="0"/>
              <a:cs typeface="Sakkal Majalla" panose="02000000000000000000" pitchFamily="2" charset="-78"/>
            </a:endParaRPr>
          </a:p>
        </p:txBody>
      </p:sp>
      <p:sp>
        <p:nvSpPr>
          <p:cNvPr id="15" name="Google Shape;3126;p31">
            <a:extLst>
              <a:ext uri="{FF2B5EF4-FFF2-40B4-BE49-F238E27FC236}">
                <a16:creationId xmlns:a16="http://schemas.microsoft.com/office/drawing/2014/main" id="{964181D7-AC3C-3849-B4D9-50181B407EA5}"/>
              </a:ext>
            </a:extLst>
          </p:cNvPr>
          <p:cNvSpPr txBox="1">
            <a:spLocks noGrp="1"/>
          </p:cNvSpPr>
          <p:nvPr>
            <p:ph type="ctrTitle"/>
          </p:nvPr>
        </p:nvSpPr>
        <p:spPr>
          <a:xfrm>
            <a:off x="56389" y="4449715"/>
            <a:ext cx="7019201" cy="2093685"/>
          </a:xfrm>
          <a:prstGeom prst="rect">
            <a:avLst/>
          </a:prstGeom>
        </p:spPr>
        <p:txBody>
          <a:bodyPr spcFirstLastPara="1" wrap="square" lIns="0" tIns="0" rIns="0" bIns="0" anchor="ctr" anchorCtr="0">
            <a:noAutofit/>
          </a:bodyPr>
          <a:lstStyle/>
          <a:p>
            <a:pPr marL="0" lvl="0" indent="0" rtl="1">
              <a:spcBef>
                <a:spcPts val="0"/>
              </a:spcBef>
              <a:spcAft>
                <a:spcPts val="0"/>
              </a:spcAft>
              <a:buClr>
                <a:schemeClr val="dk2"/>
              </a:buClr>
              <a:buSzPts val="1100"/>
              <a:buFont typeface="Arial"/>
              <a:buNone/>
            </a:pPr>
            <a:r>
              <a:rPr lang="en-US" sz="4400" b="1" dirty="0">
                <a:solidFill>
                  <a:schemeClr val="bg1"/>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PRESENTATION AND WRITING SKILLS      </a:t>
            </a:r>
            <a:br>
              <a:rPr lang="en-US" sz="4400" b="1" dirty="0">
                <a:solidFill>
                  <a:schemeClr val="bg1"/>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br>
            <a:r>
              <a:rPr lang="en-US" sz="4400" b="1" dirty="0">
                <a:solidFill>
                  <a:schemeClr val="bg1"/>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  </a:t>
            </a:r>
            <a:r>
              <a:rPr lang="en-US" sz="4400" b="1" dirty="0">
                <a:solidFill>
                  <a:schemeClr val="accent2">
                    <a:lumMod val="60000"/>
                    <a:lumOff val="40000"/>
                  </a:schemeClr>
                </a:solidFill>
                <a:latin typeface="Sakkal Majalla" panose="02000000000000000000" pitchFamily="2" charset="-78"/>
                <a:ea typeface="Poppins ExtraBold"/>
                <a:cs typeface="Sakkal Majalla" panose="02000000000000000000" pitchFamily="2" charset="-78"/>
                <a:sym typeface="Poppins ExtraBold"/>
              </a:rPr>
              <a:t>lecture No. 7</a:t>
            </a:r>
            <a:br>
              <a:rPr lang="en-US" sz="4400" b="1" dirty="0">
                <a:solidFill>
                  <a:schemeClr val="bg1"/>
                </a:solidFill>
                <a:latin typeface="Sakkal Majalla" panose="02000000000000000000" pitchFamily="2" charset="-78"/>
                <a:ea typeface="Poppins ExtraBold"/>
                <a:cs typeface="Sakkal Majalla" panose="02000000000000000000" pitchFamily="2" charset="-78"/>
                <a:sym typeface="Poppins ExtraBold"/>
              </a:rPr>
            </a:br>
            <a:r>
              <a:rPr lang="en-US" sz="4400" b="1" dirty="0">
                <a:solidFill>
                  <a:schemeClr val="bg1"/>
                </a:solidFill>
                <a:latin typeface="Sakkal Majalla" panose="02000000000000000000" pitchFamily="2" charset="-78"/>
                <a:ea typeface="Poppins ExtraBold"/>
                <a:cs typeface="Sakkal Majalla" panose="02000000000000000000" pitchFamily="2" charset="-78"/>
                <a:sym typeface="Poppins ExtraBold"/>
              </a:rPr>
              <a:t>BY </a:t>
            </a:r>
            <a:r>
              <a:rPr lang="en-US" sz="4400" b="1" dirty="0">
                <a:solidFill>
                  <a:srgbClr val="FFC000"/>
                </a:solidFill>
                <a:latin typeface="Sakkal Majalla" panose="02000000000000000000" pitchFamily="2" charset="-78"/>
                <a:ea typeface="Poppins ExtraBold"/>
                <a:cs typeface="Sakkal Majalla" panose="02000000000000000000" pitchFamily="2" charset="-78"/>
                <a:sym typeface="Poppins ExtraBold"/>
              </a:rPr>
              <a:t>      Dr. Manal  El-Sayed</a:t>
            </a:r>
            <a:endParaRPr sz="4400" b="1" dirty="0">
              <a:solidFill>
                <a:srgbClr val="FFC000"/>
              </a:solidFill>
              <a:latin typeface="Sakkal Majalla" panose="02000000000000000000" pitchFamily="2" charset="-78"/>
              <a:ea typeface="Poppins ExtraBold"/>
              <a:cs typeface="Sakkal Majalla" panose="02000000000000000000" pitchFamily="2" charset="-78"/>
              <a:sym typeface="Poppins ExtraBold"/>
            </a:endParaRPr>
          </a:p>
        </p:txBody>
      </p:sp>
    </p:spTree>
    <p:extLst>
      <p:ext uri="{BB962C8B-B14F-4D97-AF65-F5344CB8AC3E}">
        <p14:creationId xmlns:p14="http://schemas.microsoft.com/office/powerpoint/2010/main" val="7216139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Flowchart: Alternate Process 6">
            <a:extLst>
              <a:ext uri="{FF2B5EF4-FFF2-40B4-BE49-F238E27FC236}">
                <a16:creationId xmlns:a16="http://schemas.microsoft.com/office/drawing/2014/main" id="{C32619D1-4F4F-4AB7-AC77-8B471C6588FE}"/>
              </a:ext>
            </a:extLst>
          </p:cNvPr>
          <p:cNvSpPr/>
          <p:nvPr/>
        </p:nvSpPr>
        <p:spPr>
          <a:xfrm>
            <a:off x="2670582" y="1708852"/>
            <a:ext cx="6467390" cy="3243262"/>
          </a:xfrm>
          <a:prstGeom prst="flowChartAlternateProcess">
            <a:avLst/>
          </a:prstGeom>
          <a:solidFill>
            <a:srgbClr val="0C2D70">
              <a:alpha val="89804"/>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spcBef>
                <a:spcPts val="0"/>
              </a:spcBef>
              <a:spcAft>
                <a:spcPts val="0"/>
              </a:spcAft>
              <a:buClrTx/>
              <a:buSzTx/>
              <a:buFontTx/>
              <a:buNone/>
              <a:tabLst/>
              <a:defRPr/>
            </a:pPr>
            <a:r>
              <a:rPr kumimoji="0" lang="en-US" sz="5400" b="1" i="0" u="none" strike="noStrike" kern="1200" cap="none" spc="0" normalizeH="0" baseline="0" noProof="0" dirty="0">
                <a:ln>
                  <a:noFill/>
                </a:ln>
                <a:solidFill>
                  <a:schemeClr val="accent4"/>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lecture No. 7</a:t>
            </a:r>
          </a:p>
          <a:p>
            <a:pPr marL="0" marR="0" lvl="0" indent="0" algn="ctr" defTabSz="914400" rtl="0" eaLnBrk="1" fontAlgn="auto" latinLnBrk="0" hangingPunct="1">
              <a:spcBef>
                <a:spcPts val="0"/>
              </a:spcBef>
              <a:spcAft>
                <a:spcPts val="0"/>
              </a:spcAft>
              <a:buClrTx/>
              <a:buSzTx/>
              <a:buFontTx/>
              <a:buNone/>
              <a:tabLst/>
              <a:defRPr/>
            </a:pPr>
            <a:r>
              <a:rPr lang="en-US" sz="5400" b="1" dirty="0">
                <a:solidFill>
                  <a:schemeClr val="accent4"/>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Planning business messages</a:t>
            </a:r>
            <a:endParaRPr kumimoji="0" lang="ar-EG" sz="5400" b="1" i="0" u="none" strike="noStrike" kern="1200" cap="none" spc="0" normalizeH="0" baseline="0" noProof="0" dirty="0">
              <a:ln>
                <a:noFill/>
              </a:ln>
              <a:solidFill>
                <a:schemeClr val="accent4"/>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7735688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2686639" y="-71235"/>
            <a:ext cx="12227828"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Test your knowledge for the </a:t>
            </a:r>
            <a:r>
              <a:rPr lang="en-US" sz="3200" b="1" kern="0" dirty="0">
                <a:solidFill>
                  <a:srgbClr val="FF0000"/>
                </a:solidFill>
                <a:effectLst>
                  <a:outerShdw blurRad="38100" dist="38100" dir="2700000" algn="tl">
                    <a:srgbClr val="C0C0C0"/>
                  </a:outerShdw>
                </a:effectLst>
                <a:latin typeface="Tahoma"/>
              </a:rPr>
              <a:t>previous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kern="0" dirty="0">
                <a:solidFill>
                  <a:srgbClr val="FF0000"/>
                </a:solidFill>
                <a:effectLst>
                  <a:outerShdw blurRad="38100" dist="38100" dir="2700000" algn="tl">
                    <a:srgbClr val="C0C0C0"/>
                  </a:outerShdw>
                </a:effectLst>
                <a:latin typeface="Tahoma"/>
              </a:rPr>
              <a:t>lecture </a:t>
            </a:r>
            <a:endParaRPr kumimoji="0" lang="en-US" sz="32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endParaRPr>
          </a:p>
        </p:txBody>
      </p:sp>
      <p:pic>
        <p:nvPicPr>
          <p:cNvPr id="12" name="Graphic 11" descr="Presentation with checklist with solid fill">
            <a:extLst>
              <a:ext uri="{FF2B5EF4-FFF2-40B4-BE49-F238E27FC236}">
                <a16:creationId xmlns:a16="http://schemas.microsoft.com/office/drawing/2014/main" id="{BADD79E2-DC19-D139-7198-31EABC5BFEF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116643" y="1745090"/>
            <a:ext cx="3367820" cy="3367820"/>
          </a:xfrm>
          <a:prstGeom prst="rect">
            <a:avLst/>
          </a:prstGeom>
        </p:spPr>
      </p:pic>
      <p:sp>
        <p:nvSpPr>
          <p:cNvPr id="10" name="Content Placeholder 2">
            <a:extLst>
              <a:ext uri="{FF2B5EF4-FFF2-40B4-BE49-F238E27FC236}">
                <a16:creationId xmlns:a16="http://schemas.microsoft.com/office/drawing/2014/main" id="{78ECE995-CFA5-7E11-E4B7-6158CE741D50}"/>
              </a:ext>
            </a:extLst>
          </p:cNvPr>
          <p:cNvSpPr txBox="1">
            <a:spLocks/>
          </p:cNvSpPr>
          <p:nvPr/>
        </p:nvSpPr>
        <p:spPr bwMode="auto">
          <a:xfrm>
            <a:off x="1477719" y="1511542"/>
            <a:ext cx="8791478" cy="383491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0" indent="0">
              <a:spcAft>
                <a:spcPts val="600"/>
              </a:spcAft>
              <a:buFont typeface="Wingdings" panose="05000000000000000000" pitchFamily="2" charset="2"/>
              <a:buChar char="q"/>
              <a:defRPr/>
            </a:pPr>
            <a:r>
              <a:rPr lang="en-US" sz="2800" b="0" kern="0" dirty="0">
                <a:solidFill>
                  <a:srgbClr val="000000"/>
                </a:solidFill>
                <a:effectLst>
                  <a:outerShdw blurRad="50800" dist="38100" dir="8100000" algn="tr" rotWithShape="0">
                    <a:srgbClr val="808080">
                      <a:alpha val="40000"/>
                    </a:srgbClr>
                  </a:outerShdw>
                </a:effectLst>
                <a:latin typeface="Arial"/>
              </a:rPr>
              <a:t>Categories of Nonverbal Communication</a:t>
            </a:r>
          </a:p>
          <a:p>
            <a:pPr marL="0" indent="0">
              <a:spcAft>
                <a:spcPts val="600"/>
              </a:spcAft>
              <a:buFont typeface="Wingdings" panose="05000000000000000000" pitchFamily="2" charset="2"/>
              <a:buChar char="q"/>
              <a:defRPr/>
            </a:pPr>
            <a:r>
              <a:rPr lang="en-US" sz="2800" b="0" kern="0" dirty="0">
                <a:solidFill>
                  <a:srgbClr val="000000"/>
                </a:solidFill>
                <a:effectLst>
                  <a:outerShdw blurRad="50800" dist="38100" dir="8100000" algn="tr" rotWithShape="0">
                    <a:srgbClr val="808080">
                      <a:alpha val="40000"/>
                    </a:srgbClr>
                  </a:outerShdw>
                </a:effectLst>
                <a:latin typeface="Arial"/>
              </a:rPr>
              <a:t>Identify nonverbal signals.  </a:t>
            </a:r>
          </a:p>
          <a:p>
            <a:pPr marL="0" indent="0">
              <a:spcAft>
                <a:spcPts val="600"/>
              </a:spcAft>
              <a:buFont typeface="Wingdings" panose="05000000000000000000" pitchFamily="2" charset="2"/>
              <a:buChar char="q"/>
              <a:defRPr/>
            </a:pPr>
            <a:r>
              <a:rPr lang="en-US" sz="2800" b="0" kern="0" dirty="0">
                <a:solidFill>
                  <a:srgbClr val="000000"/>
                </a:solidFill>
                <a:effectLst>
                  <a:outerShdw blurRad="50800" dist="38100" dir="8100000" algn="tr" rotWithShape="0">
                    <a:srgbClr val="808080">
                      <a:alpha val="40000"/>
                    </a:srgbClr>
                  </a:outerShdw>
                </a:effectLst>
                <a:latin typeface="Arial"/>
              </a:rPr>
              <a:t>Gestures and postures </a:t>
            </a:r>
          </a:p>
          <a:p>
            <a:pPr marL="0" indent="0">
              <a:spcAft>
                <a:spcPts val="600"/>
              </a:spcAft>
              <a:buFont typeface="Wingdings" panose="05000000000000000000" pitchFamily="2" charset="2"/>
              <a:buChar char="q"/>
              <a:defRPr/>
            </a:pPr>
            <a:r>
              <a:rPr lang="en-US" sz="2800" b="0" kern="0" dirty="0">
                <a:solidFill>
                  <a:srgbClr val="000000"/>
                </a:solidFill>
                <a:effectLst>
                  <a:outerShdw blurRad="50800" dist="38100" dir="8100000" algn="tr" rotWithShape="0">
                    <a:srgbClr val="808080">
                      <a:alpha val="40000"/>
                    </a:srgbClr>
                  </a:outerShdw>
                </a:effectLst>
                <a:latin typeface="Arial"/>
              </a:rPr>
              <a:t>Misreading and Faking</a:t>
            </a:r>
          </a:p>
          <a:p>
            <a:pPr marL="0" indent="0">
              <a:spcAft>
                <a:spcPts val="600"/>
              </a:spcAft>
              <a:buFont typeface="Wingdings" panose="05000000000000000000" pitchFamily="2" charset="2"/>
              <a:buChar char="q"/>
              <a:defRPr/>
            </a:pPr>
            <a:r>
              <a:rPr lang="en-US" sz="2800" b="0" kern="0" dirty="0">
                <a:solidFill>
                  <a:srgbClr val="000000"/>
                </a:solidFill>
                <a:effectLst>
                  <a:outerShdw blurRad="50800" dist="38100" dir="8100000" algn="tr" rotWithShape="0">
                    <a:srgbClr val="808080">
                      <a:alpha val="40000"/>
                    </a:srgbClr>
                  </a:outerShdw>
                </a:effectLst>
                <a:latin typeface="Arial"/>
              </a:rPr>
              <a:t>How to communicate online.</a:t>
            </a:r>
          </a:p>
          <a:p>
            <a:pPr marL="0" indent="0">
              <a:spcAft>
                <a:spcPts val="600"/>
              </a:spcAft>
              <a:buFont typeface="Wingdings" panose="05000000000000000000" pitchFamily="2" charset="2"/>
              <a:buChar char="q"/>
              <a:defRPr/>
            </a:pPr>
            <a:r>
              <a:rPr lang="en-US" sz="2800" b="0" kern="0" dirty="0">
                <a:solidFill>
                  <a:srgbClr val="000000"/>
                </a:solidFill>
                <a:effectLst>
                  <a:outerShdw blurRad="50800" dist="38100" dir="8100000" algn="tr" rotWithShape="0">
                    <a:srgbClr val="808080">
                      <a:alpha val="40000"/>
                    </a:srgbClr>
                  </a:outerShdw>
                </a:effectLst>
                <a:latin typeface="Arial"/>
              </a:rPr>
              <a:t>Developing Your Business Etiquette at your workplace and social setting. </a:t>
            </a:r>
          </a:p>
        </p:txBody>
      </p:sp>
    </p:spTree>
    <p:custDataLst>
      <p:tags r:id="rId1"/>
    </p:custDataLst>
    <p:extLst>
      <p:ext uri="{BB962C8B-B14F-4D97-AF65-F5344CB8AC3E}">
        <p14:creationId xmlns:p14="http://schemas.microsoft.com/office/powerpoint/2010/main" val="518894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anim calcmode="lin" valueType="num">
                                      <p:cBhvr additive="base">
                                        <p:cTn id="13"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xEl>
                                              <p:pRg st="2" end="2"/>
                                            </p:txEl>
                                          </p:spTgt>
                                        </p:tgtEl>
                                        <p:attrNameLst>
                                          <p:attrName>style.visibility</p:attrName>
                                        </p:attrNameLst>
                                      </p:cBhvr>
                                      <p:to>
                                        <p:strVal val="visible"/>
                                      </p:to>
                                    </p:set>
                                    <p:anim calcmode="lin" valueType="num">
                                      <p:cBhvr additive="base">
                                        <p:cTn id="19"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xEl>
                                              <p:pRg st="3" end="3"/>
                                            </p:txEl>
                                          </p:spTgt>
                                        </p:tgtEl>
                                        <p:attrNameLst>
                                          <p:attrName>style.visibility</p:attrName>
                                        </p:attrNameLst>
                                      </p:cBhvr>
                                      <p:to>
                                        <p:strVal val="visible"/>
                                      </p:to>
                                    </p:set>
                                    <p:anim calcmode="lin" valueType="num">
                                      <p:cBhvr additive="base">
                                        <p:cTn id="25"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xEl>
                                              <p:pRg st="4" end="4"/>
                                            </p:txEl>
                                          </p:spTgt>
                                        </p:tgtEl>
                                        <p:attrNameLst>
                                          <p:attrName>style.visibility</p:attrName>
                                        </p:attrNameLst>
                                      </p:cBhvr>
                                      <p:to>
                                        <p:strVal val="visible"/>
                                      </p:to>
                                    </p:set>
                                    <p:anim calcmode="lin" valueType="num">
                                      <p:cBhvr additive="base">
                                        <p:cTn id="31"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0">
                                            <p:txEl>
                                              <p:pRg st="5" end="5"/>
                                            </p:txEl>
                                          </p:spTgt>
                                        </p:tgtEl>
                                        <p:attrNameLst>
                                          <p:attrName>style.visibility</p:attrName>
                                        </p:attrNameLst>
                                      </p:cBhvr>
                                      <p:to>
                                        <p:strVal val="visible"/>
                                      </p:to>
                                    </p:set>
                                    <p:anim calcmode="lin" valueType="num">
                                      <p:cBhvr additive="base">
                                        <p:cTn id="37" dur="500" fill="hold"/>
                                        <p:tgtEl>
                                          <p:spTgt spid="10">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0">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3007134" y="610776"/>
            <a:ext cx="5569063" cy="584775"/>
          </a:xfrm>
          <a:prstGeom prst="rect">
            <a:avLst/>
          </a:prstGeom>
          <a:noFill/>
        </p:spPr>
        <p:txBody>
          <a:bodyPr wrap="square" rtlCol="0">
            <a:spAutoFit/>
          </a:bodyPr>
          <a:lstStyle/>
          <a:p>
            <a:r>
              <a:rPr lang="en-US" sz="3200" b="1" kern="0" dirty="0">
                <a:solidFill>
                  <a:srgbClr val="FF0000"/>
                </a:solidFill>
                <a:effectLst>
                  <a:outerShdw blurRad="38100" dist="38100" dir="2700000" algn="tl">
                    <a:srgbClr val="C0C0C0"/>
                  </a:outerShdw>
                </a:effectLst>
                <a:latin typeface="Tahoma"/>
                <a:ea typeface="+mj-ea"/>
                <a:cs typeface="+mj-cs"/>
              </a:rPr>
              <a:t>Learning objectives </a:t>
            </a:r>
          </a:p>
        </p:txBody>
      </p:sp>
      <p:pic>
        <p:nvPicPr>
          <p:cNvPr id="12" name="Graphic 11" descr="Presentation with checklist with solid fill">
            <a:extLst>
              <a:ext uri="{FF2B5EF4-FFF2-40B4-BE49-F238E27FC236}">
                <a16:creationId xmlns:a16="http://schemas.microsoft.com/office/drawing/2014/main" id="{BADD79E2-DC19-D139-7198-31EABC5BFEF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913526" y="3060102"/>
            <a:ext cx="2626163" cy="2626163"/>
          </a:xfrm>
          <a:prstGeom prst="rect">
            <a:avLst/>
          </a:prstGeom>
        </p:spPr>
      </p:pic>
      <p:sp>
        <p:nvSpPr>
          <p:cNvPr id="10" name="Content Placeholder 2">
            <a:extLst>
              <a:ext uri="{FF2B5EF4-FFF2-40B4-BE49-F238E27FC236}">
                <a16:creationId xmlns:a16="http://schemas.microsoft.com/office/drawing/2014/main" id="{78ECE995-CFA5-7E11-E4B7-6158CE741D50}"/>
              </a:ext>
            </a:extLst>
          </p:cNvPr>
          <p:cNvSpPr txBox="1">
            <a:spLocks/>
          </p:cNvSpPr>
          <p:nvPr/>
        </p:nvSpPr>
        <p:spPr bwMode="auto">
          <a:xfrm>
            <a:off x="1273941" y="1371600"/>
            <a:ext cx="8791478"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r>
              <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Using the Three-Step Writing Process</a:t>
            </a:r>
          </a:p>
          <a:p>
            <a:pPr marL="228600" lvl="0" indent="-228600">
              <a:spcBef>
                <a:spcPct val="30000"/>
              </a:spcBef>
              <a:buFont typeface="+mj-lt"/>
              <a:buAutoNum type="arabicPeriod"/>
              <a:defRPr/>
            </a:pPr>
            <a:r>
              <a:rPr lang="en-US" sz="2400" b="0" kern="0" dirty="0">
                <a:solidFill>
                  <a:srgbClr val="000000"/>
                </a:solidFill>
                <a:effectLst>
                  <a:outerShdw blurRad="50800" dist="38100" dir="8100000" algn="tr" rotWithShape="0">
                    <a:srgbClr val="808080">
                      <a:alpha val="40000"/>
                    </a:srgbClr>
                  </a:outerShdw>
                </a:effectLst>
                <a:latin typeface="Arial"/>
              </a:rPr>
              <a:t>Explain what it means to analyze the situation when planning a message</a:t>
            </a: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r>
              <a:rPr lang="en-US" sz="2400" b="0" kern="0" dirty="0">
                <a:solidFill>
                  <a:srgbClr val="000000"/>
                </a:solidFill>
                <a:effectLst>
                  <a:outerShdw blurRad="50800" dist="38100" dir="8100000" algn="tr" rotWithShape="0">
                    <a:srgbClr val="808080">
                      <a:alpha val="40000"/>
                    </a:srgbClr>
                  </a:outerShdw>
                </a:effectLst>
                <a:latin typeface="Arial"/>
              </a:rPr>
              <a:t>How to define your purpose to plan for your message. </a:t>
            </a: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r>
              <a:rPr lang="en-US" sz="2400" b="0" kern="0" dirty="0">
                <a:solidFill>
                  <a:srgbClr val="000000"/>
                </a:solidFill>
                <a:effectLst>
                  <a:outerShdw blurRad="50800" dist="38100" dir="8100000" algn="tr" rotWithShape="0">
                    <a:srgbClr val="808080">
                      <a:alpha val="40000"/>
                    </a:srgbClr>
                  </a:outerShdw>
                </a:effectLst>
                <a:latin typeface="Arial"/>
              </a:rPr>
              <a:t>How to analyze the purpose of your massage.</a:t>
            </a: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r>
              <a:rPr lang="en-US" sz="2400" b="0" kern="0" dirty="0">
                <a:solidFill>
                  <a:srgbClr val="000000"/>
                </a:solidFill>
                <a:effectLst>
                  <a:outerShdw blurRad="50800" dist="38100" dir="8100000" algn="tr" rotWithShape="0">
                    <a:srgbClr val="808080">
                      <a:alpha val="40000"/>
                    </a:srgbClr>
                  </a:outerShdw>
                </a:effectLst>
                <a:latin typeface="Arial"/>
              </a:rPr>
              <a:t>How to profile your audience. </a:t>
            </a: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endParaRPr lang="en-US" sz="2800" b="0" kern="0" dirty="0">
              <a:solidFill>
                <a:srgbClr val="000000"/>
              </a:solidFill>
              <a:effectLst>
                <a:outerShdw blurRad="50800" dist="38100" dir="8100000" algn="tr" rotWithShape="0">
                  <a:srgbClr val="808080">
                    <a:alpha val="40000"/>
                  </a:srgbClr>
                </a:outerShdw>
              </a:effectLst>
              <a:latin typeface="Arial"/>
            </a:endParaRP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endPar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ndParaRP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endPar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ndParaRPr>
          </a:p>
        </p:txBody>
      </p:sp>
    </p:spTree>
    <p:custDataLst>
      <p:tags r:id="rId1"/>
    </p:custDataLst>
    <p:extLst>
      <p:ext uri="{BB962C8B-B14F-4D97-AF65-F5344CB8AC3E}">
        <p14:creationId xmlns:p14="http://schemas.microsoft.com/office/powerpoint/2010/main" val="1057141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2" end="2"/>
                                            </p:txEl>
                                          </p:spTgt>
                                        </p:tgtEl>
                                        <p:attrNameLst>
                                          <p:attrName>style.visibility</p:attrName>
                                        </p:attrNameLst>
                                      </p:cBhvr>
                                      <p:to>
                                        <p:strVal val="visible"/>
                                      </p:to>
                                    </p:set>
                                    <p:anim calcmode="lin" valueType="num">
                                      <p:cBhvr additive="base">
                                        <p:cTn id="13"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xEl>
                                              <p:pRg st="1" end="1"/>
                                            </p:txEl>
                                          </p:spTgt>
                                        </p:tgtEl>
                                        <p:attrNameLst>
                                          <p:attrName>style.visibility</p:attrName>
                                        </p:attrNameLst>
                                      </p:cBhvr>
                                      <p:to>
                                        <p:strVal val="visible"/>
                                      </p:to>
                                    </p:set>
                                    <p:anim calcmode="lin" valueType="num">
                                      <p:cBhvr additive="base">
                                        <p:cTn id="19"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xEl>
                                              <p:pRg st="3" end="3"/>
                                            </p:txEl>
                                          </p:spTgt>
                                        </p:tgtEl>
                                        <p:attrNameLst>
                                          <p:attrName>style.visibility</p:attrName>
                                        </p:attrNameLst>
                                      </p:cBhvr>
                                      <p:to>
                                        <p:strVal val="visible"/>
                                      </p:to>
                                    </p:set>
                                    <p:anim calcmode="lin" valueType="num">
                                      <p:cBhvr additive="base">
                                        <p:cTn id="25"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xEl>
                                              <p:pRg st="4" end="4"/>
                                            </p:txEl>
                                          </p:spTgt>
                                        </p:tgtEl>
                                        <p:attrNameLst>
                                          <p:attrName>style.visibility</p:attrName>
                                        </p:attrNameLst>
                                      </p:cBhvr>
                                      <p:to>
                                        <p:strVal val="visible"/>
                                      </p:to>
                                    </p:set>
                                    <p:anim calcmode="lin" valueType="num">
                                      <p:cBhvr additive="base">
                                        <p:cTn id="31"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5" name="Title 5">
            <a:extLst>
              <a:ext uri="{FF2B5EF4-FFF2-40B4-BE49-F238E27FC236}">
                <a16:creationId xmlns:a16="http://schemas.microsoft.com/office/drawing/2014/main" id="{45580840-5E60-AAB0-DD18-3013EF27A29B}"/>
              </a:ext>
            </a:extLst>
          </p:cNvPr>
          <p:cNvSpPr txBox="1">
            <a:spLocks/>
          </p:cNvSpPr>
          <p:nvPr/>
        </p:nvSpPr>
        <p:spPr bwMode="auto">
          <a:xfrm>
            <a:off x="1561622" y="2319582"/>
            <a:ext cx="8229600"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Understanding the Three-Step Writing Process</a:t>
            </a:r>
          </a:p>
        </p:txBody>
      </p:sp>
    </p:spTree>
    <p:custDataLst>
      <p:tags r:id="rId1"/>
    </p:custDataLst>
    <p:extLst>
      <p:ext uri="{BB962C8B-B14F-4D97-AF65-F5344CB8AC3E}">
        <p14:creationId xmlns:p14="http://schemas.microsoft.com/office/powerpoint/2010/main" val="1302660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8" name="AutoShape 8">
            <a:extLst>
              <a:ext uri="{FF2B5EF4-FFF2-40B4-BE49-F238E27FC236}">
                <a16:creationId xmlns:a16="http://schemas.microsoft.com/office/drawing/2014/main" id="{CEE36A01-A983-77E5-F3D8-C67AE6F4AAAF}"/>
              </a:ext>
            </a:extLst>
          </p:cNvPr>
          <p:cNvSpPr>
            <a:spLocks noChangeArrowheads="1"/>
          </p:cNvSpPr>
          <p:nvPr/>
        </p:nvSpPr>
        <p:spPr bwMode="auto">
          <a:xfrm>
            <a:off x="1926510" y="1992341"/>
            <a:ext cx="2609850" cy="1238974"/>
          </a:xfrm>
          <a:prstGeom prst="rightArrow">
            <a:avLst>
              <a:gd name="adj1" fmla="val 50000"/>
              <a:gd name="adj2" fmla="val 61898"/>
            </a:avLst>
          </a:prstGeom>
          <a:ln>
            <a:headEnd/>
            <a:tailEnd/>
          </a:ln>
        </p:spPr>
        <p:style>
          <a:lnRef idx="2">
            <a:schemeClr val="accent3">
              <a:shade val="50000"/>
            </a:schemeClr>
          </a:lnRef>
          <a:fillRef idx="1">
            <a:schemeClr val="accent3"/>
          </a:fillRef>
          <a:effectRef idx="0">
            <a:schemeClr val="accent3"/>
          </a:effectRef>
          <a:fontRef idx="minor">
            <a:schemeClr val="lt1"/>
          </a:fontRef>
        </p:style>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imes New Roman" pitchFamily="18" charset="0"/>
              <a:ea typeface="+mn-ea"/>
              <a:cs typeface="+mn-cs"/>
            </a:endParaRPr>
          </a:p>
        </p:txBody>
      </p:sp>
      <p:sp>
        <p:nvSpPr>
          <p:cNvPr id="9" name="Text Box 30">
            <a:extLst>
              <a:ext uri="{FF2B5EF4-FFF2-40B4-BE49-F238E27FC236}">
                <a16:creationId xmlns:a16="http://schemas.microsoft.com/office/drawing/2014/main" id="{215E5DFD-401D-3F6D-C221-9D6B49E2F847}"/>
              </a:ext>
            </a:extLst>
          </p:cNvPr>
          <p:cNvSpPr txBox="1">
            <a:spLocks noChangeArrowheads="1"/>
          </p:cNvSpPr>
          <p:nvPr/>
        </p:nvSpPr>
        <p:spPr bwMode="auto">
          <a:xfrm>
            <a:off x="2150384" y="2306012"/>
            <a:ext cx="1751013" cy="519113"/>
          </a:xfrm>
          <a:prstGeom prst="rect">
            <a:avLst/>
          </a:prstGeom>
          <a:noFill/>
          <a:ln w="9525">
            <a:noFill/>
            <a:miter lim="800000"/>
            <a:headEnd/>
            <a:tailEnd/>
          </a:ln>
          <a:effectLst/>
        </p:spPr>
        <p:txBody>
          <a:bodyPr wrap="none">
            <a:spAutoFit/>
          </a:bodyPr>
          <a:lstStyle/>
          <a:p>
            <a:pPr marL="0" marR="0" lvl="0" indent="0" algn="l" defTabSz="914400" rtl="0" eaLnBrk="0" fontAlgn="auto" latinLnBrk="0" hangingPunct="0">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ahoma" pitchFamily="34" charset="0"/>
                <a:ea typeface="+mn-ea"/>
                <a:cs typeface="+mn-cs"/>
              </a:rPr>
              <a:t>Planning</a:t>
            </a:r>
          </a:p>
        </p:txBody>
      </p:sp>
      <p:sp>
        <p:nvSpPr>
          <p:cNvPr id="11" name="AutoShape 27">
            <a:extLst>
              <a:ext uri="{FF2B5EF4-FFF2-40B4-BE49-F238E27FC236}">
                <a16:creationId xmlns:a16="http://schemas.microsoft.com/office/drawing/2014/main" id="{032E6490-B8D7-0178-8DF6-CB6C3B10A60F}"/>
              </a:ext>
            </a:extLst>
          </p:cNvPr>
          <p:cNvSpPr>
            <a:spLocks noChangeArrowheads="1"/>
          </p:cNvSpPr>
          <p:nvPr/>
        </p:nvSpPr>
        <p:spPr bwMode="auto">
          <a:xfrm>
            <a:off x="5135115" y="2871385"/>
            <a:ext cx="2609850" cy="1237534"/>
          </a:xfrm>
          <a:prstGeom prst="rightArrow">
            <a:avLst>
              <a:gd name="adj1" fmla="val 50000"/>
              <a:gd name="adj2" fmla="val 61898"/>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imes New Roman" pitchFamily="18" charset="0"/>
              <a:ea typeface="+mn-ea"/>
              <a:cs typeface="+mn-cs"/>
            </a:endParaRPr>
          </a:p>
        </p:txBody>
      </p:sp>
      <p:sp>
        <p:nvSpPr>
          <p:cNvPr id="15" name="AutoShape 27">
            <a:extLst>
              <a:ext uri="{FF2B5EF4-FFF2-40B4-BE49-F238E27FC236}">
                <a16:creationId xmlns:a16="http://schemas.microsoft.com/office/drawing/2014/main" id="{D5073B36-E81C-86B6-F53A-0140563E2168}"/>
              </a:ext>
            </a:extLst>
          </p:cNvPr>
          <p:cNvSpPr>
            <a:spLocks noChangeArrowheads="1"/>
          </p:cNvSpPr>
          <p:nvPr/>
        </p:nvSpPr>
        <p:spPr bwMode="auto">
          <a:xfrm>
            <a:off x="7876742" y="3921945"/>
            <a:ext cx="2609850" cy="1420073"/>
          </a:xfrm>
          <a:prstGeom prst="rightArrow">
            <a:avLst>
              <a:gd name="adj1" fmla="val 50000"/>
              <a:gd name="adj2" fmla="val 61898"/>
            </a:avLst>
          </a:prstGeom>
          <a:ln>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imes New Roman" pitchFamily="18" charset="0"/>
              <a:ea typeface="+mn-ea"/>
              <a:cs typeface="+mn-cs"/>
            </a:endParaRPr>
          </a:p>
        </p:txBody>
      </p:sp>
      <p:sp>
        <p:nvSpPr>
          <p:cNvPr id="16" name="Text Box 32">
            <a:extLst>
              <a:ext uri="{FF2B5EF4-FFF2-40B4-BE49-F238E27FC236}">
                <a16:creationId xmlns:a16="http://schemas.microsoft.com/office/drawing/2014/main" id="{0F9F67EF-6651-596B-C398-91ADE5443669}"/>
              </a:ext>
            </a:extLst>
          </p:cNvPr>
          <p:cNvSpPr txBox="1">
            <a:spLocks noChangeArrowheads="1"/>
          </p:cNvSpPr>
          <p:nvPr/>
        </p:nvSpPr>
        <p:spPr bwMode="auto">
          <a:xfrm>
            <a:off x="5503776" y="3252720"/>
            <a:ext cx="1517651" cy="519113"/>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Writing</a:t>
            </a:r>
          </a:p>
        </p:txBody>
      </p:sp>
      <p:sp>
        <p:nvSpPr>
          <p:cNvPr id="18" name="Text Box 31">
            <a:extLst>
              <a:ext uri="{FF2B5EF4-FFF2-40B4-BE49-F238E27FC236}">
                <a16:creationId xmlns:a16="http://schemas.microsoft.com/office/drawing/2014/main" id="{D6698420-C53E-74C4-367B-4F0F60C38E8F}"/>
              </a:ext>
            </a:extLst>
          </p:cNvPr>
          <p:cNvSpPr txBox="1">
            <a:spLocks noChangeArrowheads="1"/>
          </p:cNvSpPr>
          <p:nvPr/>
        </p:nvSpPr>
        <p:spPr bwMode="auto">
          <a:xfrm>
            <a:off x="7876742" y="4322660"/>
            <a:ext cx="2230438" cy="519113"/>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Completing</a:t>
            </a:r>
          </a:p>
        </p:txBody>
      </p:sp>
      <p:sp>
        <p:nvSpPr>
          <p:cNvPr id="20" name="TextBox 19">
            <a:extLst>
              <a:ext uri="{FF2B5EF4-FFF2-40B4-BE49-F238E27FC236}">
                <a16:creationId xmlns:a16="http://schemas.microsoft.com/office/drawing/2014/main" id="{E5215A04-3484-7ACD-FF9A-ADDCB9C6C55B}"/>
              </a:ext>
            </a:extLst>
          </p:cNvPr>
          <p:cNvSpPr txBox="1"/>
          <p:nvPr/>
        </p:nvSpPr>
        <p:spPr>
          <a:xfrm>
            <a:off x="2693018" y="470250"/>
            <a:ext cx="8196378"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Three-Step Process</a:t>
            </a:r>
            <a:endParaRPr kumimoji="0" lang="en-GB" sz="1400" b="0" i="0" u="none" strike="noStrike" kern="1200" cap="none" spc="0" normalizeH="0" baseline="0" noProof="0" dirty="0">
              <a:ln>
                <a:noFill/>
              </a:ln>
              <a:solidFill>
                <a:srgbClr val="FF0000"/>
              </a:solidFill>
              <a:effectLst/>
              <a:uLnTx/>
              <a:uFillTx/>
              <a:latin typeface="Calibri"/>
              <a:ea typeface="+mn-ea"/>
              <a:cs typeface="+mn-cs"/>
            </a:endParaRPr>
          </a:p>
        </p:txBody>
      </p:sp>
      <p:pic>
        <p:nvPicPr>
          <p:cNvPr id="7" name="Graphic 6" descr="Badge 1 with solid fill">
            <a:extLst>
              <a:ext uri="{FF2B5EF4-FFF2-40B4-BE49-F238E27FC236}">
                <a16:creationId xmlns:a16="http://schemas.microsoft.com/office/drawing/2014/main" id="{3B4EA784-7E7C-5CBD-7B59-4D2F9F4C5927}"/>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2380466" y="1305452"/>
            <a:ext cx="914400" cy="914400"/>
          </a:xfrm>
          <a:prstGeom prst="rect">
            <a:avLst/>
          </a:prstGeom>
        </p:spPr>
      </p:pic>
      <p:pic>
        <p:nvPicPr>
          <p:cNvPr id="21" name="Graphic 20" descr="Badge with solid fill">
            <a:extLst>
              <a:ext uri="{FF2B5EF4-FFF2-40B4-BE49-F238E27FC236}">
                <a16:creationId xmlns:a16="http://schemas.microsoft.com/office/drawing/2014/main" id="{B9658A7D-9358-5D38-01E6-E1D4F6C9130B}"/>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5577008" y="2154628"/>
            <a:ext cx="914400" cy="914400"/>
          </a:xfrm>
          <a:prstGeom prst="rect">
            <a:avLst/>
          </a:prstGeom>
        </p:spPr>
      </p:pic>
      <p:pic>
        <p:nvPicPr>
          <p:cNvPr id="23" name="Graphic 22" descr="Badge 3 with solid fill">
            <a:extLst>
              <a:ext uri="{FF2B5EF4-FFF2-40B4-BE49-F238E27FC236}">
                <a16:creationId xmlns:a16="http://schemas.microsoft.com/office/drawing/2014/main" id="{8D65C274-3FCE-613F-206A-A8197FAB6046}"/>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9181667" y="3252720"/>
            <a:ext cx="914400" cy="914400"/>
          </a:xfrm>
          <a:prstGeom prst="rect">
            <a:avLst/>
          </a:prstGeom>
        </p:spPr>
      </p:pic>
      <p:pic>
        <p:nvPicPr>
          <p:cNvPr id="30" name="Picture 29" descr="shutterstock_11952889.jpg">
            <a:extLst>
              <a:ext uri="{FF2B5EF4-FFF2-40B4-BE49-F238E27FC236}">
                <a16:creationId xmlns:a16="http://schemas.microsoft.com/office/drawing/2014/main" id="{4DA14097-D96A-2E96-5C67-38507E76F9DA}"/>
              </a:ext>
            </a:extLst>
          </p:cNvPr>
          <p:cNvPicPr>
            <a:picLocks noChangeAspect="1"/>
          </p:cNvPicPr>
          <p:nvPr/>
        </p:nvPicPr>
        <p:blipFill>
          <a:blip r:embed="rId19" cstate="print"/>
          <a:srcRect/>
          <a:stretch>
            <a:fillRect/>
          </a:stretch>
        </p:blipFill>
        <p:spPr>
          <a:xfrm>
            <a:off x="1583280" y="3193000"/>
            <a:ext cx="2885219" cy="2272991"/>
          </a:xfrm>
          <a:prstGeom prst="rect">
            <a:avLst/>
          </a:prstGeom>
        </p:spPr>
      </p:pic>
    </p:spTree>
    <p:custDataLst>
      <p:tags r:id="rId1"/>
    </p:custDataLst>
    <p:extLst>
      <p:ext uri="{BB962C8B-B14F-4D97-AF65-F5344CB8AC3E}">
        <p14:creationId xmlns:p14="http://schemas.microsoft.com/office/powerpoint/2010/main" val="2897653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5" grpId="0" animBg="1"/>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8" name="AutoShape 8">
            <a:extLst>
              <a:ext uri="{FF2B5EF4-FFF2-40B4-BE49-F238E27FC236}">
                <a16:creationId xmlns:a16="http://schemas.microsoft.com/office/drawing/2014/main" id="{CEE36A01-A983-77E5-F3D8-C67AE6F4AAAF}"/>
              </a:ext>
            </a:extLst>
          </p:cNvPr>
          <p:cNvSpPr>
            <a:spLocks noChangeArrowheads="1"/>
          </p:cNvSpPr>
          <p:nvPr/>
        </p:nvSpPr>
        <p:spPr bwMode="auto">
          <a:xfrm>
            <a:off x="294108" y="2074024"/>
            <a:ext cx="2609850" cy="1238974"/>
          </a:xfrm>
          <a:prstGeom prst="rightArrow">
            <a:avLst>
              <a:gd name="adj1" fmla="val 50000"/>
              <a:gd name="adj2" fmla="val 61898"/>
            </a:avLst>
          </a:prstGeom>
          <a:ln>
            <a:headEnd/>
            <a:tailEnd/>
          </a:ln>
        </p:spPr>
        <p:style>
          <a:lnRef idx="2">
            <a:schemeClr val="accent3">
              <a:shade val="50000"/>
            </a:schemeClr>
          </a:lnRef>
          <a:fillRef idx="1">
            <a:schemeClr val="accent3"/>
          </a:fillRef>
          <a:effectRef idx="0">
            <a:schemeClr val="accent3"/>
          </a:effectRef>
          <a:fontRef idx="minor">
            <a:schemeClr val="lt1"/>
          </a:fontRef>
        </p:style>
        <p:txBody>
          <a:bodyPr wrap="none" anchor="ct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imes New Roman" pitchFamily="18" charset="0"/>
            </a:endParaRPr>
          </a:p>
        </p:txBody>
      </p:sp>
      <p:sp>
        <p:nvSpPr>
          <p:cNvPr id="9" name="Text Box 30">
            <a:extLst>
              <a:ext uri="{FF2B5EF4-FFF2-40B4-BE49-F238E27FC236}">
                <a16:creationId xmlns:a16="http://schemas.microsoft.com/office/drawing/2014/main" id="{215E5DFD-401D-3F6D-C221-9D6B49E2F847}"/>
              </a:ext>
            </a:extLst>
          </p:cNvPr>
          <p:cNvSpPr txBox="1">
            <a:spLocks noChangeArrowheads="1"/>
          </p:cNvSpPr>
          <p:nvPr/>
        </p:nvSpPr>
        <p:spPr bwMode="auto">
          <a:xfrm>
            <a:off x="343651" y="2390819"/>
            <a:ext cx="1751013" cy="519113"/>
          </a:xfrm>
          <a:prstGeom prst="rect">
            <a:avLst/>
          </a:prstGeom>
          <a:noFill/>
          <a:ln w="9525">
            <a:noFill/>
            <a:miter lim="800000"/>
            <a:headEnd/>
            <a:tailEnd/>
          </a:ln>
          <a:effectLst/>
        </p:spPr>
        <p:txBody>
          <a:bodyPr wrap="none">
            <a:spAutoFit/>
          </a:bodyPr>
          <a:lstStyle/>
          <a:p>
            <a:pPr eaLnBrk="0" hangingPunct="0"/>
            <a:r>
              <a:rPr lang="en-US" sz="2800" b="1" dirty="0">
                <a:latin typeface="Tahoma" pitchFamily="34" charset="0"/>
              </a:rPr>
              <a:t>Planning</a:t>
            </a:r>
          </a:p>
        </p:txBody>
      </p:sp>
      <p:sp>
        <p:nvSpPr>
          <p:cNvPr id="20" name="TextBox 19">
            <a:extLst>
              <a:ext uri="{FF2B5EF4-FFF2-40B4-BE49-F238E27FC236}">
                <a16:creationId xmlns:a16="http://schemas.microsoft.com/office/drawing/2014/main" id="{E5215A04-3484-7ACD-FF9A-ADDCB9C6C55B}"/>
              </a:ext>
            </a:extLst>
          </p:cNvPr>
          <p:cNvSpPr txBox="1"/>
          <p:nvPr/>
        </p:nvSpPr>
        <p:spPr>
          <a:xfrm>
            <a:off x="3042418" y="431553"/>
            <a:ext cx="8196378" cy="769441"/>
          </a:xfrm>
          <a:prstGeom prst="rect">
            <a:avLst/>
          </a:prstGeom>
          <a:noFill/>
        </p:spPr>
        <p:txBody>
          <a:bodyPr wrap="square">
            <a:spAutoFit/>
          </a:bodyPr>
          <a:lstStyle/>
          <a:p>
            <a:r>
              <a:rPr kumimoji="0" lang="en-US" sz="4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j-ea"/>
                <a:cs typeface="+mj-cs"/>
              </a:rPr>
              <a:t>Three-Step Process</a:t>
            </a:r>
            <a:endParaRPr lang="en-GB" sz="1400" dirty="0">
              <a:solidFill>
                <a:srgbClr val="FF0000"/>
              </a:solidFill>
            </a:endParaRPr>
          </a:p>
        </p:txBody>
      </p:sp>
      <p:sp>
        <p:nvSpPr>
          <p:cNvPr id="21" name="Rectangle: Rounded Corners 20">
            <a:extLst>
              <a:ext uri="{FF2B5EF4-FFF2-40B4-BE49-F238E27FC236}">
                <a16:creationId xmlns:a16="http://schemas.microsoft.com/office/drawing/2014/main" id="{4829C153-1CBE-AEAA-E4EF-3F64F2955752}"/>
              </a:ext>
            </a:extLst>
          </p:cNvPr>
          <p:cNvSpPr/>
          <p:nvPr/>
        </p:nvSpPr>
        <p:spPr>
          <a:xfrm>
            <a:off x="2953501" y="2083884"/>
            <a:ext cx="7244033" cy="2841704"/>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r>
              <a:rPr lang="en-US" sz="2400" b="1" u="sng" dirty="0">
                <a:solidFill>
                  <a:schemeClr val="accent5">
                    <a:lumMod val="50000"/>
                  </a:schemeClr>
                </a:solidFill>
                <a:effectLst>
                  <a:outerShdw blurRad="38100" dist="38100" dir="2700000" algn="tl">
                    <a:srgbClr val="000000">
                      <a:alpha val="43137"/>
                    </a:srgbClr>
                  </a:outerShdw>
                </a:effectLst>
                <a:latin typeface="Tahoma" pitchFamily="34" charset="0"/>
              </a:rPr>
              <a:t>To plan any message,</a:t>
            </a:r>
          </a:p>
          <a:p>
            <a:pPr marL="514350" indent="-514350">
              <a:buFont typeface="+mj-lt"/>
              <a:buAutoNum type="arabicPeriod"/>
            </a:pPr>
            <a:r>
              <a:rPr lang="en-US" sz="2400" b="1" dirty="0">
                <a:solidFill>
                  <a:schemeClr val="tx1"/>
                </a:solidFill>
                <a:latin typeface="Tahoma" pitchFamily="34" charset="0"/>
              </a:rPr>
              <a:t>first analyze the situation by defining your purpose and developing a profile of your audience. </a:t>
            </a:r>
          </a:p>
          <a:p>
            <a:pPr marL="514350" indent="-514350">
              <a:buFont typeface="+mj-lt"/>
              <a:buAutoNum type="arabicPeriod"/>
            </a:pPr>
            <a:r>
              <a:rPr lang="en-US" sz="2400" b="1" dirty="0">
                <a:solidFill>
                  <a:schemeClr val="tx1"/>
                </a:solidFill>
                <a:latin typeface="Tahoma" pitchFamily="34" charset="0"/>
              </a:rPr>
              <a:t>Gather information that will meet your audience’s needs.</a:t>
            </a:r>
          </a:p>
        </p:txBody>
      </p:sp>
      <p:sp>
        <p:nvSpPr>
          <p:cNvPr id="22" name="Rectangle 21">
            <a:extLst>
              <a:ext uri="{FF2B5EF4-FFF2-40B4-BE49-F238E27FC236}">
                <a16:creationId xmlns:a16="http://schemas.microsoft.com/office/drawing/2014/main" id="{E8FCE40A-7821-990C-FEAD-696C06644617}"/>
              </a:ext>
            </a:extLst>
          </p:cNvPr>
          <p:cNvSpPr/>
          <p:nvPr/>
        </p:nvSpPr>
        <p:spPr bwMode="auto">
          <a:xfrm>
            <a:off x="1712453" y="1161800"/>
            <a:ext cx="8767093" cy="770613"/>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2800" b="1" dirty="0">
                <a:solidFill>
                  <a:schemeClr val="accent5">
                    <a:lumMod val="50000"/>
                  </a:schemeClr>
                </a:solidFill>
                <a:latin typeface="Tahoma" pitchFamily="34" charset="0"/>
              </a:rPr>
              <a:t>Planning messages is the focus this chapter </a:t>
            </a:r>
          </a:p>
        </p:txBody>
      </p:sp>
      <p:pic>
        <p:nvPicPr>
          <p:cNvPr id="23" name="Graphic 22" descr="Badge 1 with solid fill">
            <a:extLst>
              <a:ext uri="{FF2B5EF4-FFF2-40B4-BE49-F238E27FC236}">
                <a16:creationId xmlns:a16="http://schemas.microsoft.com/office/drawing/2014/main" id="{1687F95D-3926-774D-01D3-002EB8828F8C}"/>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918550" y="1537126"/>
            <a:ext cx="914400" cy="914400"/>
          </a:xfrm>
          <a:prstGeom prst="rect">
            <a:avLst/>
          </a:prstGeom>
        </p:spPr>
      </p:pic>
    </p:spTree>
    <p:custDataLst>
      <p:tags r:id="rId1"/>
    </p:custDataLst>
    <p:extLst>
      <p:ext uri="{BB962C8B-B14F-4D97-AF65-F5344CB8AC3E}">
        <p14:creationId xmlns:p14="http://schemas.microsoft.com/office/powerpoint/2010/main" val="40695074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8" name="AutoShape 8">
            <a:extLst>
              <a:ext uri="{FF2B5EF4-FFF2-40B4-BE49-F238E27FC236}">
                <a16:creationId xmlns:a16="http://schemas.microsoft.com/office/drawing/2014/main" id="{CEE36A01-A983-77E5-F3D8-C67AE6F4AAAF}"/>
              </a:ext>
            </a:extLst>
          </p:cNvPr>
          <p:cNvSpPr>
            <a:spLocks noChangeArrowheads="1"/>
          </p:cNvSpPr>
          <p:nvPr/>
        </p:nvSpPr>
        <p:spPr bwMode="auto">
          <a:xfrm>
            <a:off x="48165" y="2953068"/>
            <a:ext cx="2609850" cy="1238974"/>
          </a:xfrm>
          <a:prstGeom prst="rightArrow">
            <a:avLst>
              <a:gd name="adj1" fmla="val 50000"/>
              <a:gd name="adj2" fmla="val 61898"/>
            </a:avLst>
          </a:prstGeom>
          <a:ln>
            <a:headEnd/>
            <a:tailEnd/>
          </a:ln>
        </p:spPr>
        <p:style>
          <a:lnRef idx="2">
            <a:schemeClr val="accent3">
              <a:shade val="50000"/>
            </a:schemeClr>
          </a:lnRef>
          <a:fillRef idx="1">
            <a:schemeClr val="accent3"/>
          </a:fillRef>
          <a:effectRef idx="0">
            <a:schemeClr val="accent3"/>
          </a:effectRef>
          <a:fontRef idx="minor">
            <a:schemeClr val="lt1"/>
          </a:fontRef>
        </p:style>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imes New Roman" pitchFamily="18" charset="0"/>
              <a:ea typeface="+mn-ea"/>
              <a:cs typeface="+mn-cs"/>
            </a:endParaRPr>
          </a:p>
        </p:txBody>
      </p:sp>
      <p:sp>
        <p:nvSpPr>
          <p:cNvPr id="9" name="Text Box 30">
            <a:extLst>
              <a:ext uri="{FF2B5EF4-FFF2-40B4-BE49-F238E27FC236}">
                <a16:creationId xmlns:a16="http://schemas.microsoft.com/office/drawing/2014/main" id="{215E5DFD-401D-3F6D-C221-9D6B49E2F847}"/>
              </a:ext>
            </a:extLst>
          </p:cNvPr>
          <p:cNvSpPr txBox="1">
            <a:spLocks noChangeArrowheads="1"/>
          </p:cNvSpPr>
          <p:nvPr/>
        </p:nvSpPr>
        <p:spPr bwMode="auto">
          <a:xfrm>
            <a:off x="510407" y="3312998"/>
            <a:ext cx="1751013" cy="519113"/>
          </a:xfrm>
          <a:prstGeom prst="rect">
            <a:avLst/>
          </a:prstGeom>
          <a:noFill/>
          <a:ln w="9525">
            <a:noFill/>
            <a:miter lim="800000"/>
            <a:headEnd/>
            <a:tailEnd/>
          </a:ln>
          <a:effectLst/>
        </p:spPr>
        <p:txBody>
          <a:bodyPr wrap="none">
            <a:spAutoFit/>
          </a:bodyPr>
          <a:lstStyle/>
          <a:p>
            <a:pPr marL="0" marR="0" lvl="0" indent="0" algn="l" defTabSz="914400" rtl="0" eaLnBrk="0" fontAlgn="auto" latinLnBrk="0" hangingPunct="0">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ahoma" pitchFamily="34" charset="0"/>
                <a:ea typeface="+mn-ea"/>
                <a:cs typeface="+mn-cs"/>
              </a:rPr>
              <a:t>Planning</a:t>
            </a:r>
          </a:p>
        </p:txBody>
      </p:sp>
      <p:sp>
        <p:nvSpPr>
          <p:cNvPr id="20" name="TextBox 19">
            <a:extLst>
              <a:ext uri="{FF2B5EF4-FFF2-40B4-BE49-F238E27FC236}">
                <a16:creationId xmlns:a16="http://schemas.microsoft.com/office/drawing/2014/main" id="{E5215A04-3484-7ACD-FF9A-ADDCB9C6C55B}"/>
              </a:ext>
            </a:extLst>
          </p:cNvPr>
          <p:cNvSpPr txBox="1"/>
          <p:nvPr/>
        </p:nvSpPr>
        <p:spPr>
          <a:xfrm>
            <a:off x="3006019" y="378336"/>
            <a:ext cx="8196378"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Three-Step Process</a:t>
            </a:r>
            <a:endParaRPr kumimoji="0" lang="en-GB" sz="1400" b="0" i="0" u="none" strike="noStrike" kern="1200" cap="none" spc="0" normalizeH="0" baseline="0" noProof="0" dirty="0">
              <a:ln>
                <a:noFill/>
              </a:ln>
              <a:solidFill>
                <a:srgbClr val="FF0000"/>
              </a:solidFill>
              <a:effectLst/>
              <a:uLnTx/>
              <a:uFillTx/>
              <a:latin typeface="Calibri"/>
              <a:ea typeface="+mn-ea"/>
              <a:cs typeface="+mn-cs"/>
            </a:endParaRPr>
          </a:p>
        </p:txBody>
      </p:sp>
      <p:sp>
        <p:nvSpPr>
          <p:cNvPr id="21" name="Rectangle: Rounded Corners 20">
            <a:extLst>
              <a:ext uri="{FF2B5EF4-FFF2-40B4-BE49-F238E27FC236}">
                <a16:creationId xmlns:a16="http://schemas.microsoft.com/office/drawing/2014/main" id="{4829C153-1CBE-AEAA-E4EF-3F64F2955752}"/>
              </a:ext>
            </a:extLst>
          </p:cNvPr>
          <p:cNvSpPr/>
          <p:nvPr/>
        </p:nvSpPr>
        <p:spPr>
          <a:xfrm>
            <a:off x="2839570" y="1934027"/>
            <a:ext cx="7359660" cy="3594133"/>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sng" strike="noStrike" kern="1200" cap="none" spc="0" normalizeH="0" baseline="0" noProof="0" dirty="0">
              <a:ln>
                <a:noFill/>
              </a:ln>
              <a:solidFill>
                <a:srgbClr val="4472C4">
                  <a:lumMod val="50000"/>
                </a:srgbClr>
              </a:solidFill>
              <a:effectLst>
                <a:outerShdw blurRad="38100" dist="38100" dir="2700000" algn="tl">
                  <a:srgbClr val="000000">
                    <a:alpha val="43137"/>
                  </a:srgbClr>
                </a:outerShdw>
              </a:effectLst>
              <a:uLnTx/>
              <a:uFillTx/>
              <a:latin typeface="Tahoma"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4472C4">
                    <a:lumMod val="50000"/>
                  </a:srgbClr>
                </a:solidFill>
                <a:effectLst>
                  <a:outerShdw blurRad="38100" dist="38100" dir="2700000" algn="tl">
                    <a:srgbClr val="000000">
                      <a:alpha val="43137"/>
                    </a:srgbClr>
                  </a:outerShdw>
                </a:effectLst>
                <a:uLnTx/>
                <a:uFillTx/>
                <a:latin typeface="Tahoma" pitchFamily="34" charset="0"/>
                <a:ea typeface="+mn-ea"/>
                <a:cs typeface="+mn-cs"/>
              </a:rPr>
              <a:t>To plan any message,</a:t>
            </a:r>
          </a:p>
          <a:p>
            <a:pPr lvl="0">
              <a:defRPr/>
            </a:pPr>
            <a:r>
              <a:rPr lang="en-US" sz="2400" b="1" dirty="0">
                <a:solidFill>
                  <a:schemeClr val="tx1"/>
                </a:solidFill>
                <a:latin typeface="Tahoma" pitchFamily="34" charset="0"/>
              </a:rPr>
              <a:t>3. Next, select the right </a:t>
            </a:r>
            <a:r>
              <a:rPr lang="en-US" sz="2400" b="1" u="sng" dirty="0">
                <a:solidFill>
                  <a:schemeClr val="tx1"/>
                </a:solidFill>
                <a:latin typeface="Tahoma" pitchFamily="34" charset="0"/>
              </a:rPr>
              <a:t>medium</a:t>
            </a:r>
            <a:r>
              <a:rPr lang="en-US" sz="2400" b="1" dirty="0">
                <a:solidFill>
                  <a:schemeClr val="tx1"/>
                </a:solidFill>
                <a:latin typeface="Tahoma" pitchFamily="34" charset="0"/>
              </a:rPr>
              <a:t> (oral, written, or  visual) to deliver your message.</a:t>
            </a:r>
          </a:p>
          <a:p>
            <a:pPr marR="0" lvl="0" defTabSz="914400" rtl="0" eaLnBrk="1" fontAlgn="auto" latinLnBrk="0" hangingPunct="1">
              <a:lnSpc>
                <a:spcPct val="100000"/>
              </a:lnSpc>
              <a:spcBef>
                <a:spcPts val="0"/>
              </a:spcBef>
              <a:spcAft>
                <a:spcPts val="0"/>
              </a:spcAft>
              <a:buClrTx/>
              <a:buSzTx/>
              <a:tabLst/>
              <a:defRPr/>
            </a:pPr>
            <a:r>
              <a:rPr lang="en-US" sz="2400" b="1" dirty="0">
                <a:solidFill>
                  <a:schemeClr val="tx1"/>
                </a:solidFill>
                <a:latin typeface="Tahoma" pitchFamily="34" charset="0"/>
              </a:rPr>
              <a:t> </a:t>
            </a:r>
          </a:p>
          <a:p>
            <a:pPr marR="0" lvl="0" defTabSz="914400" rtl="0" eaLnBrk="1" fontAlgn="auto" latinLnBrk="0" hangingPunct="1">
              <a:lnSpc>
                <a:spcPct val="100000"/>
              </a:lnSpc>
              <a:spcBef>
                <a:spcPts val="0"/>
              </a:spcBef>
              <a:spcAft>
                <a:spcPts val="0"/>
              </a:spcAft>
              <a:buClrTx/>
              <a:buSzTx/>
              <a:tabLst/>
              <a:defRPr/>
            </a:pPr>
            <a:r>
              <a:rPr lang="en-US" sz="2400" b="1" dirty="0">
                <a:solidFill>
                  <a:schemeClr val="tx1"/>
                </a:solidFill>
                <a:latin typeface="Tahoma" pitchFamily="34" charset="0"/>
              </a:rPr>
              <a:t>4. Then, organize the information by defining your </a:t>
            </a:r>
            <a:r>
              <a:rPr lang="en-US" sz="2400" b="1" u="sng" dirty="0">
                <a:solidFill>
                  <a:schemeClr val="tx1"/>
                </a:solidFill>
                <a:latin typeface="Tahoma" pitchFamily="34" charset="0"/>
              </a:rPr>
              <a:t>main idea</a:t>
            </a:r>
            <a:r>
              <a:rPr lang="en-US" sz="2400" b="1" dirty="0">
                <a:solidFill>
                  <a:schemeClr val="tx1"/>
                </a:solidFill>
                <a:latin typeface="Tahoma" pitchFamily="34" charset="0"/>
              </a:rPr>
              <a:t>, limiting your scope, selecting an approach, and outlining your content.. </a:t>
            </a:r>
            <a:endParaRPr lang="en-US" sz="2400" b="1" u="sng" dirty="0">
              <a:solidFill>
                <a:srgbClr val="4472C4">
                  <a:lumMod val="50000"/>
                </a:srgbClr>
              </a:solidFill>
              <a:effectLst>
                <a:outerShdw blurRad="38100" dist="38100" dir="2700000" algn="tl">
                  <a:srgbClr val="000000">
                    <a:alpha val="43137"/>
                  </a:srgbClr>
                </a:outerShdw>
              </a:effectLst>
              <a:latin typeface="Tahoma"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sng" strike="noStrike" kern="1200" cap="none" spc="0" normalizeH="0" baseline="0" noProof="0" dirty="0">
              <a:ln>
                <a:noFill/>
              </a:ln>
              <a:solidFill>
                <a:srgbClr val="4472C4">
                  <a:lumMod val="50000"/>
                </a:srgbClr>
              </a:solidFill>
              <a:effectLst>
                <a:outerShdw blurRad="38100" dist="38100" dir="2700000" algn="tl">
                  <a:srgbClr val="000000">
                    <a:alpha val="43137"/>
                  </a:srgbClr>
                </a:outerShdw>
              </a:effectLst>
              <a:uLnTx/>
              <a:uFillTx/>
              <a:latin typeface="Tahoma" pitchFamily="34" charset="0"/>
              <a:ea typeface="+mn-ea"/>
              <a:cs typeface="+mn-cs"/>
            </a:endParaRPr>
          </a:p>
        </p:txBody>
      </p:sp>
      <p:sp>
        <p:nvSpPr>
          <p:cNvPr id="22" name="Rectangle 21">
            <a:extLst>
              <a:ext uri="{FF2B5EF4-FFF2-40B4-BE49-F238E27FC236}">
                <a16:creationId xmlns:a16="http://schemas.microsoft.com/office/drawing/2014/main" id="{E8FCE40A-7821-990C-FEAD-696C06644617}"/>
              </a:ext>
            </a:extLst>
          </p:cNvPr>
          <p:cNvSpPr/>
          <p:nvPr/>
        </p:nvSpPr>
        <p:spPr bwMode="auto">
          <a:xfrm>
            <a:off x="1829134" y="1199483"/>
            <a:ext cx="8767093" cy="770613"/>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4472C4">
                    <a:lumMod val="50000"/>
                  </a:srgbClr>
                </a:solidFill>
                <a:effectLst/>
                <a:uLnTx/>
                <a:uFillTx/>
                <a:latin typeface="Tahoma" pitchFamily="34" charset="0"/>
                <a:ea typeface="+mn-ea"/>
                <a:cs typeface="+mn-cs"/>
              </a:rPr>
              <a:t>Planning messages is the focus this chapter </a:t>
            </a:r>
          </a:p>
        </p:txBody>
      </p:sp>
      <p:pic>
        <p:nvPicPr>
          <p:cNvPr id="5" name="Graphic 4" descr="Badge 1 with solid fill">
            <a:extLst>
              <a:ext uri="{FF2B5EF4-FFF2-40B4-BE49-F238E27FC236}">
                <a16:creationId xmlns:a16="http://schemas.microsoft.com/office/drawing/2014/main" id="{302C1951-D9F9-80D5-A2C9-1FFCBECB3174}"/>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740188" y="2346991"/>
            <a:ext cx="914400" cy="914400"/>
          </a:xfrm>
          <a:prstGeom prst="rect">
            <a:avLst/>
          </a:prstGeom>
        </p:spPr>
      </p:pic>
    </p:spTree>
    <p:custDataLst>
      <p:tags r:id="rId1"/>
    </p:custDataLst>
    <p:extLst>
      <p:ext uri="{BB962C8B-B14F-4D97-AF65-F5344CB8AC3E}">
        <p14:creationId xmlns:p14="http://schemas.microsoft.com/office/powerpoint/2010/main" val="36907322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20" name="TextBox 19">
            <a:extLst>
              <a:ext uri="{FF2B5EF4-FFF2-40B4-BE49-F238E27FC236}">
                <a16:creationId xmlns:a16="http://schemas.microsoft.com/office/drawing/2014/main" id="{E5215A04-3484-7ACD-FF9A-ADDCB9C6C55B}"/>
              </a:ext>
            </a:extLst>
          </p:cNvPr>
          <p:cNvSpPr txBox="1"/>
          <p:nvPr/>
        </p:nvSpPr>
        <p:spPr>
          <a:xfrm>
            <a:off x="2937177" y="491407"/>
            <a:ext cx="8196378"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Three-Step Process</a:t>
            </a:r>
            <a:endParaRPr kumimoji="0" lang="en-GB" sz="1400" b="0" i="0" u="none" strike="noStrike" kern="1200" cap="none" spc="0" normalizeH="0" baseline="0" noProof="0" dirty="0">
              <a:ln>
                <a:noFill/>
              </a:ln>
              <a:solidFill>
                <a:srgbClr val="FF0000"/>
              </a:solidFill>
              <a:effectLst/>
              <a:uLnTx/>
              <a:uFillTx/>
              <a:latin typeface="Calibri"/>
              <a:ea typeface="+mn-ea"/>
              <a:cs typeface="+mn-cs"/>
            </a:endParaRPr>
          </a:p>
        </p:txBody>
      </p:sp>
      <p:sp>
        <p:nvSpPr>
          <p:cNvPr id="5" name="AutoShape 27">
            <a:extLst>
              <a:ext uri="{FF2B5EF4-FFF2-40B4-BE49-F238E27FC236}">
                <a16:creationId xmlns:a16="http://schemas.microsoft.com/office/drawing/2014/main" id="{B23D2696-C9B5-17DD-8C60-D1D83E7A8DE1}"/>
              </a:ext>
            </a:extLst>
          </p:cNvPr>
          <p:cNvSpPr>
            <a:spLocks noChangeArrowheads="1"/>
          </p:cNvSpPr>
          <p:nvPr/>
        </p:nvSpPr>
        <p:spPr bwMode="auto">
          <a:xfrm>
            <a:off x="256678" y="3069789"/>
            <a:ext cx="2609850" cy="1237534"/>
          </a:xfrm>
          <a:prstGeom prst="rightArrow">
            <a:avLst>
              <a:gd name="adj1" fmla="val 50000"/>
              <a:gd name="adj2" fmla="val 61898"/>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imes New Roman" pitchFamily="18" charset="0"/>
              <a:ea typeface="+mn-ea"/>
              <a:cs typeface="+mn-cs"/>
            </a:endParaRPr>
          </a:p>
        </p:txBody>
      </p:sp>
      <p:sp>
        <p:nvSpPr>
          <p:cNvPr id="7" name="Text Box 32">
            <a:extLst>
              <a:ext uri="{FF2B5EF4-FFF2-40B4-BE49-F238E27FC236}">
                <a16:creationId xmlns:a16="http://schemas.microsoft.com/office/drawing/2014/main" id="{8A1C8E97-5A27-1E9A-4602-77587304FB45}"/>
              </a:ext>
            </a:extLst>
          </p:cNvPr>
          <p:cNvSpPr txBox="1">
            <a:spLocks noChangeArrowheads="1"/>
          </p:cNvSpPr>
          <p:nvPr/>
        </p:nvSpPr>
        <p:spPr bwMode="auto">
          <a:xfrm>
            <a:off x="683057" y="3429000"/>
            <a:ext cx="1517651" cy="519113"/>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Writing</a:t>
            </a:r>
          </a:p>
        </p:txBody>
      </p:sp>
      <p:pic>
        <p:nvPicPr>
          <p:cNvPr id="11" name="Graphic 10" descr="Badge with solid fill">
            <a:extLst>
              <a:ext uri="{FF2B5EF4-FFF2-40B4-BE49-F238E27FC236}">
                <a16:creationId xmlns:a16="http://schemas.microsoft.com/office/drawing/2014/main" id="{2838CCAB-95CC-9A53-9C2E-450B1B58F25A}"/>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984682" y="2402198"/>
            <a:ext cx="914400" cy="914400"/>
          </a:xfrm>
          <a:prstGeom prst="rect">
            <a:avLst/>
          </a:prstGeom>
        </p:spPr>
      </p:pic>
      <p:sp>
        <p:nvSpPr>
          <p:cNvPr id="15" name="Rectangle: Rounded Corners 14">
            <a:extLst>
              <a:ext uri="{FF2B5EF4-FFF2-40B4-BE49-F238E27FC236}">
                <a16:creationId xmlns:a16="http://schemas.microsoft.com/office/drawing/2014/main" id="{A3BF4009-1751-5125-9669-E06E12F5B847}"/>
              </a:ext>
            </a:extLst>
          </p:cNvPr>
          <p:cNvSpPr/>
          <p:nvPr/>
        </p:nvSpPr>
        <p:spPr>
          <a:xfrm>
            <a:off x="2866528" y="2402198"/>
            <a:ext cx="7248433" cy="1877571"/>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endPar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a:lnSpc>
                <a:spcPct val="150000"/>
              </a:lnSpc>
            </a:pPr>
            <a:r>
              <a:rPr lang="en-US" sz="2400" b="1" dirty="0">
                <a:solidFill>
                  <a:schemeClr val="tx1"/>
                </a:solidFill>
                <a:latin typeface="Tahoma" pitchFamily="34" charset="0"/>
              </a:rPr>
              <a:t>Once you’ve planned your message, </a:t>
            </a:r>
          </a:p>
          <a:p>
            <a:pPr>
              <a:lnSpc>
                <a:spcPct val="150000"/>
              </a:lnSpc>
            </a:pPr>
            <a:r>
              <a:rPr lang="en-US" sz="2400" b="1" dirty="0">
                <a:solidFill>
                  <a:schemeClr val="tx1"/>
                </a:solidFill>
                <a:latin typeface="Tahoma" pitchFamily="34" charset="0"/>
              </a:rPr>
              <a:t>adapt to your audience with sensitivity, relationship skills, and style. </a:t>
            </a:r>
          </a:p>
          <a:p>
            <a:endParaRPr lang="en-US" sz="2400" b="1" u="sng" dirty="0">
              <a:solidFill>
                <a:schemeClr val="accent5">
                  <a:lumMod val="50000"/>
                </a:schemeClr>
              </a:solidFill>
              <a:effectLst>
                <a:outerShdw blurRad="38100" dist="38100" dir="2700000" algn="tl">
                  <a:srgbClr val="000000">
                    <a:alpha val="43137"/>
                  </a:srgbClr>
                </a:outerShdw>
              </a:effectLst>
              <a:latin typeface="Tahoma" pitchFamily="34" charset="0"/>
            </a:endParaRPr>
          </a:p>
        </p:txBody>
      </p:sp>
      <p:sp>
        <p:nvSpPr>
          <p:cNvPr id="16" name="Rectangle 15">
            <a:extLst>
              <a:ext uri="{FF2B5EF4-FFF2-40B4-BE49-F238E27FC236}">
                <a16:creationId xmlns:a16="http://schemas.microsoft.com/office/drawing/2014/main" id="{DBD9092C-1C40-E3AE-9130-E151F4D60185}"/>
              </a:ext>
            </a:extLst>
          </p:cNvPr>
          <p:cNvSpPr/>
          <p:nvPr/>
        </p:nvSpPr>
        <p:spPr bwMode="auto">
          <a:xfrm>
            <a:off x="1933648" y="1321213"/>
            <a:ext cx="8198193" cy="991553"/>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4472C4">
                    <a:lumMod val="50000"/>
                  </a:srgbClr>
                </a:solidFill>
                <a:effectLst/>
                <a:uLnTx/>
                <a:uFillTx/>
                <a:latin typeface="Tahoma" pitchFamily="34" charset="0"/>
                <a:ea typeface="+mn-ea"/>
                <a:cs typeface="+mn-cs"/>
              </a:rPr>
              <a:t>Writing business messages is discussed in the following lecture.</a:t>
            </a:r>
          </a:p>
        </p:txBody>
      </p:sp>
    </p:spTree>
    <p:custDataLst>
      <p:tags r:id="rId1"/>
    </p:custDataLst>
    <p:extLst>
      <p:ext uri="{BB962C8B-B14F-4D97-AF65-F5344CB8AC3E}">
        <p14:creationId xmlns:p14="http://schemas.microsoft.com/office/powerpoint/2010/main" val="16272521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20" name="TextBox 19">
            <a:extLst>
              <a:ext uri="{FF2B5EF4-FFF2-40B4-BE49-F238E27FC236}">
                <a16:creationId xmlns:a16="http://schemas.microsoft.com/office/drawing/2014/main" id="{E5215A04-3484-7ACD-FF9A-ADDCB9C6C55B}"/>
              </a:ext>
            </a:extLst>
          </p:cNvPr>
          <p:cNvSpPr txBox="1"/>
          <p:nvPr/>
        </p:nvSpPr>
        <p:spPr>
          <a:xfrm>
            <a:off x="3202065" y="449713"/>
            <a:ext cx="8196378"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Three-Step Process</a:t>
            </a:r>
            <a:endParaRPr kumimoji="0" lang="en-GB" sz="1400" b="0" i="0" u="none" strike="noStrike" kern="1200" cap="none" spc="0" normalizeH="0" baseline="0" noProof="0" dirty="0">
              <a:ln>
                <a:noFill/>
              </a:ln>
              <a:solidFill>
                <a:srgbClr val="FF0000"/>
              </a:solidFill>
              <a:effectLst/>
              <a:uLnTx/>
              <a:uFillTx/>
              <a:latin typeface="Calibri"/>
              <a:ea typeface="+mn-ea"/>
              <a:cs typeface="+mn-cs"/>
            </a:endParaRPr>
          </a:p>
        </p:txBody>
      </p:sp>
      <p:sp>
        <p:nvSpPr>
          <p:cNvPr id="5" name="AutoShape 27">
            <a:extLst>
              <a:ext uri="{FF2B5EF4-FFF2-40B4-BE49-F238E27FC236}">
                <a16:creationId xmlns:a16="http://schemas.microsoft.com/office/drawing/2014/main" id="{B23D2696-C9B5-17DD-8C60-D1D83E7A8DE1}"/>
              </a:ext>
            </a:extLst>
          </p:cNvPr>
          <p:cNvSpPr>
            <a:spLocks noChangeArrowheads="1"/>
          </p:cNvSpPr>
          <p:nvPr/>
        </p:nvSpPr>
        <p:spPr bwMode="auto">
          <a:xfrm>
            <a:off x="85725" y="2957165"/>
            <a:ext cx="2609850" cy="1237534"/>
          </a:xfrm>
          <a:prstGeom prst="rightArrow">
            <a:avLst>
              <a:gd name="adj1" fmla="val 50000"/>
              <a:gd name="adj2" fmla="val 61898"/>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imes New Roman" pitchFamily="18" charset="0"/>
              <a:ea typeface="+mn-ea"/>
              <a:cs typeface="+mn-cs"/>
            </a:endParaRPr>
          </a:p>
        </p:txBody>
      </p:sp>
      <p:sp>
        <p:nvSpPr>
          <p:cNvPr id="7" name="Text Box 32">
            <a:extLst>
              <a:ext uri="{FF2B5EF4-FFF2-40B4-BE49-F238E27FC236}">
                <a16:creationId xmlns:a16="http://schemas.microsoft.com/office/drawing/2014/main" id="{8A1C8E97-5A27-1E9A-4602-77587304FB45}"/>
              </a:ext>
            </a:extLst>
          </p:cNvPr>
          <p:cNvSpPr txBox="1">
            <a:spLocks noChangeArrowheads="1"/>
          </p:cNvSpPr>
          <p:nvPr/>
        </p:nvSpPr>
        <p:spPr bwMode="auto">
          <a:xfrm>
            <a:off x="395564" y="3297869"/>
            <a:ext cx="1517651" cy="519113"/>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Writing</a:t>
            </a:r>
          </a:p>
        </p:txBody>
      </p:sp>
      <p:pic>
        <p:nvPicPr>
          <p:cNvPr id="11" name="Graphic 10" descr="Badge with solid fill">
            <a:extLst>
              <a:ext uri="{FF2B5EF4-FFF2-40B4-BE49-F238E27FC236}">
                <a16:creationId xmlns:a16="http://schemas.microsoft.com/office/drawing/2014/main" id="{2838CCAB-95CC-9A53-9C2E-450B1B58F25A}"/>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697190" y="1509036"/>
            <a:ext cx="914400" cy="914400"/>
          </a:xfrm>
          <a:prstGeom prst="rect">
            <a:avLst/>
          </a:prstGeom>
        </p:spPr>
      </p:pic>
      <p:sp>
        <p:nvSpPr>
          <p:cNvPr id="15" name="Rectangle: Rounded Corners 14">
            <a:extLst>
              <a:ext uri="{FF2B5EF4-FFF2-40B4-BE49-F238E27FC236}">
                <a16:creationId xmlns:a16="http://schemas.microsoft.com/office/drawing/2014/main" id="{A3BF4009-1751-5125-9669-E06E12F5B847}"/>
              </a:ext>
            </a:extLst>
          </p:cNvPr>
          <p:cNvSpPr/>
          <p:nvPr/>
        </p:nvSpPr>
        <p:spPr>
          <a:xfrm>
            <a:off x="2803213" y="2560876"/>
            <a:ext cx="7152146" cy="2938007"/>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eaLnBrk="0" fontAlgn="base" hangingPunct="0">
              <a:lnSpc>
                <a:spcPct val="150000"/>
              </a:lnSpc>
              <a:spcBef>
                <a:spcPct val="0"/>
              </a:spcBef>
              <a:spcAft>
                <a:spcPct val="0"/>
              </a:spcAft>
            </a:pPr>
            <a:r>
              <a:rPr lang="en-US" sz="2800" b="1" dirty="0">
                <a:solidFill>
                  <a:srgbClr val="000000"/>
                </a:solidFill>
                <a:latin typeface="Tahoma" pitchFamily="34" charset="0"/>
              </a:rPr>
              <a:t>Then you’re ready to compose your message by choosing </a:t>
            </a:r>
            <a:r>
              <a:rPr lang="en-US" sz="2800" b="1" dirty="0">
                <a:solidFill>
                  <a:srgbClr val="C00000"/>
                </a:solidFill>
                <a:latin typeface="Tahoma" pitchFamily="34" charset="0"/>
              </a:rPr>
              <a:t>strong words</a:t>
            </a:r>
            <a:r>
              <a:rPr lang="en-US" sz="2800" b="1" dirty="0">
                <a:solidFill>
                  <a:srgbClr val="000000"/>
                </a:solidFill>
                <a:latin typeface="Tahoma" pitchFamily="34" charset="0"/>
              </a:rPr>
              <a:t>, creating effective </a:t>
            </a:r>
            <a:r>
              <a:rPr lang="en-US" sz="2800" b="1" dirty="0">
                <a:solidFill>
                  <a:srgbClr val="C00000"/>
                </a:solidFill>
                <a:latin typeface="Tahoma" pitchFamily="34" charset="0"/>
              </a:rPr>
              <a:t>sentences,</a:t>
            </a:r>
            <a:r>
              <a:rPr lang="en-US" sz="2800" b="1" dirty="0">
                <a:solidFill>
                  <a:srgbClr val="000000"/>
                </a:solidFill>
                <a:latin typeface="Tahoma" pitchFamily="34" charset="0"/>
              </a:rPr>
              <a:t> and developing coherent </a:t>
            </a:r>
            <a:r>
              <a:rPr lang="en-US" sz="2800" b="1" dirty="0">
                <a:solidFill>
                  <a:srgbClr val="C00000"/>
                </a:solidFill>
                <a:latin typeface="Tahoma" pitchFamily="34" charset="0"/>
              </a:rPr>
              <a:t>paragraphs</a:t>
            </a:r>
            <a:r>
              <a:rPr lang="en-US" sz="2800" b="1" dirty="0">
                <a:solidFill>
                  <a:srgbClr val="000000"/>
                </a:solidFill>
                <a:latin typeface="Tahoma"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sng" strike="noStrike" kern="1200" cap="none" spc="0" normalizeH="0" baseline="0" noProof="0" dirty="0">
              <a:ln>
                <a:noFill/>
              </a:ln>
              <a:solidFill>
                <a:srgbClr val="4472C4">
                  <a:lumMod val="50000"/>
                </a:srgbClr>
              </a:solidFill>
              <a:effectLst>
                <a:outerShdw blurRad="38100" dist="38100" dir="2700000" algn="tl">
                  <a:srgbClr val="000000">
                    <a:alpha val="43137"/>
                  </a:srgbClr>
                </a:outerShdw>
              </a:effectLst>
              <a:uLnTx/>
              <a:uFillTx/>
              <a:latin typeface="Tahoma" pitchFamily="34" charset="0"/>
              <a:ea typeface="+mn-ea"/>
              <a:cs typeface="+mn-cs"/>
            </a:endParaRPr>
          </a:p>
        </p:txBody>
      </p:sp>
      <p:sp>
        <p:nvSpPr>
          <p:cNvPr id="16" name="Rectangle 15">
            <a:extLst>
              <a:ext uri="{FF2B5EF4-FFF2-40B4-BE49-F238E27FC236}">
                <a16:creationId xmlns:a16="http://schemas.microsoft.com/office/drawing/2014/main" id="{DBD9092C-1C40-E3AE-9130-E151F4D60185}"/>
              </a:ext>
            </a:extLst>
          </p:cNvPr>
          <p:cNvSpPr/>
          <p:nvPr/>
        </p:nvSpPr>
        <p:spPr bwMode="auto">
          <a:xfrm>
            <a:off x="2695575" y="1463137"/>
            <a:ext cx="7367422" cy="991553"/>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4472C4">
                    <a:lumMod val="50000"/>
                  </a:srgbClr>
                </a:solidFill>
                <a:effectLst/>
                <a:uLnTx/>
                <a:uFillTx/>
                <a:latin typeface="Tahoma" pitchFamily="34" charset="0"/>
                <a:ea typeface="+mn-ea"/>
                <a:cs typeface="+mn-cs"/>
              </a:rPr>
              <a:t>Writing business messages is discussed in the following lecture.</a:t>
            </a:r>
          </a:p>
        </p:txBody>
      </p:sp>
    </p:spTree>
    <p:custDataLst>
      <p:tags r:id="rId1"/>
    </p:custDataLst>
    <p:extLst>
      <p:ext uri="{BB962C8B-B14F-4D97-AF65-F5344CB8AC3E}">
        <p14:creationId xmlns:p14="http://schemas.microsoft.com/office/powerpoint/2010/main" val="5810884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20" name="TextBox 19">
            <a:extLst>
              <a:ext uri="{FF2B5EF4-FFF2-40B4-BE49-F238E27FC236}">
                <a16:creationId xmlns:a16="http://schemas.microsoft.com/office/drawing/2014/main" id="{E5215A04-3484-7ACD-FF9A-ADDCB9C6C55B}"/>
              </a:ext>
            </a:extLst>
          </p:cNvPr>
          <p:cNvSpPr txBox="1"/>
          <p:nvPr/>
        </p:nvSpPr>
        <p:spPr>
          <a:xfrm>
            <a:off x="3079028" y="394482"/>
            <a:ext cx="8196378"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Three-Step Process</a:t>
            </a:r>
            <a:endParaRPr kumimoji="0" lang="en-GB" sz="1400" b="0" i="0" u="none" strike="noStrike" kern="1200" cap="none" spc="0" normalizeH="0" baseline="0" noProof="0" dirty="0">
              <a:ln>
                <a:noFill/>
              </a:ln>
              <a:solidFill>
                <a:srgbClr val="FF0000"/>
              </a:solidFill>
              <a:effectLst/>
              <a:uLnTx/>
              <a:uFillTx/>
              <a:latin typeface="Calibri"/>
              <a:ea typeface="+mn-ea"/>
              <a:cs typeface="+mn-cs"/>
            </a:endParaRPr>
          </a:p>
        </p:txBody>
      </p:sp>
      <p:sp>
        <p:nvSpPr>
          <p:cNvPr id="15" name="Rectangle: Rounded Corners 14">
            <a:extLst>
              <a:ext uri="{FF2B5EF4-FFF2-40B4-BE49-F238E27FC236}">
                <a16:creationId xmlns:a16="http://schemas.microsoft.com/office/drawing/2014/main" id="{A3BF4009-1751-5125-9669-E06E12F5B847}"/>
              </a:ext>
            </a:extLst>
          </p:cNvPr>
          <p:cNvSpPr/>
          <p:nvPr/>
        </p:nvSpPr>
        <p:spPr>
          <a:xfrm>
            <a:off x="3124758" y="1419387"/>
            <a:ext cx="6547144" cy="3494969"/>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marL="457200" marR="0" lvl="0" indent="-457200" algn="l" defTabSz="914400" rtl="0" eaLnBrk="0" fontAlgn="base" latinLnBrk="0" hangingPunct="0">
              <a:lnSpc>
                <a:spcPct val="150000"/>
              </a:lnSpc>
              <a:spcBef>
                <a:spcPct val="30000"/>
              </a:spcBef>
              <a:spcAft>
                <a:spcPct val="0"/>
              </a:spcAft>
              <a:buClrTx/>
              <a:buSzTx/>
              <a:buFont typeface="Wingdings" panose="05000000000000000000" pitchFamily="2" charset="2"/>
              <a:buChar char="§"/>
              <a:tabLst/>
              <a:defRPr/>
            </a:pPr>
            <a:r>
              <a:rPr lang="en-US" sz="2800" b="1" dirty="0">
                <a:solidFill>
                  <a:srgbClr val="000000"/>
                </a:solidFill>
                <a:latin typeface="Tahoma" pitchFamily="34" charset="0"/>
              </a:rPr>
              <a:t>Completing business messages.</a:t>
            </a:r>
          </a:p>
          <a:p>
            <a:pPr marL="457200" marR="0" lvl="0" indent="-457200" algn="l" defTabSz="914400" rtl="0" eaLnBrk="0" fontAlgn="base" latinLnBrk="0" hangingPunct="0">
              <a:lnSpc>
                <a:spcPct val="150000"/>
              </a:lnSpc>
              <a:spcBef>
                <a:spcPct val="30000"/>
              </a:spcBef>
              <a:spcAft>
                <a:spcPct val="0"/>
              </a:spcAft>
              <a:buClrTx/>
              <a:buSzTx/>
              <a:buFont typeface="Wingdings" panose="05000000000000000000" pitchFamily="2" charset="2"/>
              <a:buChar char="§"/>
              <a:tabLst/>
              <a:defRPr/>
            </a:pPr>
            <a:r>
              <a:rPr lang="en-US" sz="2800" b="1" dirty="0">
                <a:solidFill>
                  <a:schemeClr val="accent4"/>
                </a:solidFill>
                <a:latin typeface="Tahoma" pitchFamily="34" charset="0"/>
              </a:rPr>
              <a:t>After writing your first draft, </a:t>
            </a:r>
          </a:p>
          <a:p>
            <a:pPr marR="0" lvl="0" algn="l" defTabSz="914400" rtl="0" eaLnBrk="0" fontAlgn="base" latinLnBrk="0" hangingPunct="0">
              <a:lnSpc>
                <a:spcPct val="150000"/>
              </a:lnSpc>
              <a:spcBef>
                <a:spcPct val="30000"/>
              </a:spcBef>
              <a:spcAft>
                <a:spcPct val="0"/>
              </a:spcAft>
              <a:buClrTx/>
              <a:buSzTx/>
              <a:tabLst/>
              <a:defRPr/>
            </a:pPr>
            <a:endParaRPr lang="en-US" sz="2800" b="1" dirty="0">
              <a:solidFill>
                <a:schemeClr val="tx1"/>
              </a:solidFill>
              <a:latin typeface="Tahoma" pitchFamily="34" charset="0"/>
            </a:endParaRPr>
          </a:p>
        </p:txBody>
      </p:sp>
      <p:pic>
        <p:nvPicPr>
          <p:cNvPr id="8" name="Picture 7">
            <a:extLst>
              <a:ext uri="{FF2B5EF4-FFF2-40B4-BE49-F238E27FC236}">
                <a16:creationId xmlns:a16="http://schemas.microsoft.com/office/drawing/2014/main" id="{9836D7F0-4A14-3AEA-32B5-17E345864151}"/>
              </a:ext>
            </a:extLst>
          </p:cNvPr>
          <p:cNvPicPr>
            <a:picLocks noChangeAspect="1"/>
          </p:cNvPicPr>
          <p:nvPr/>
        </p:nvPicPr>
        <p:blipFill>
          <a:blip r:embed="rId13"/>
          <a:stretch>
            <a:fillRect/>
          </a:stretch>
        </p:blipFill>
        <p:spPr>
          <a:xfrm>
            <a:off x="497154" y="2700465"/>
            <a:ext cx="2627604" cy="1457070"/>
          </a:xfrm>
          <a:prstGeom prst="rect">
            <a:avLst/>
          </a:prstGeom>
        </p:spPr>
      </p:pic>
      <p:pic>
        <p:nvPicPr>
          <p:cNvPr id="9" name="Graphic 8" descr="Badge 3 with solid fill">
            <a:extLst>
              <a:ext uri="{FF2B5EF4-FFF2-40B4-BE49-F238E27FC236}">
                <a16:creationId xmlns:a16="http://schemas.microsoft.com/office/drawing/2014/main" id="{7AC4548A-C638-138A-516A-3B5F7F709E73}"/>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939986" y="2238120"/>
            <a:ext cx="914400" cy="914400"/>
          </a:xfrm>
          <a:prstGeom prst="rect">
            <a:avLst/>
          </a:prstGeom>
        </p:spPr>
      </p:pic>
      <p:sp>
        <p:nvSpPr>
          <p:cNvPr id="18" name="Text Box 31">
            <a:extLst>
              <a:ext uri="{FF2B5EF4-FFF2-40B4-BE49-F238E27FC236}">
                <a16:creationId xmlns:a16="http://schemas.microsoft.com/office/drawing/2014/main" id="{23856613-BF0F-7CED-3732-3B7C231B4D8C}"/>
              </a:ext>
            </a:extLst>
          </p:cNvPr>
          <p:cNvSpPr txBox="1">
            <a:spLocks noChangeArrowheads="1"/>
          </p:cNvSpPr>
          <p:nvPr/>
        </p:nvSpPr>
        <p:spPr bwMode="auto">
          <a:xfrm>
            <a:off x="695737" y="3166871"/>
            <a:ext cx="2230438" cy="519113"/>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Completing</a:t>
            </a:r>
          </a:p>
        </p:txBody>
      </p:sp>
    </p:spTree>
    <p:custDataLst>
      <p:tags r:id="rId1"/>
    </p:custDataLst>
    <p:extLst>
      <p:ext uri="{BB962C8B-B14F-4D97-AF65-F5344CB8AC3E}">
        <p14:creationId xmlns:p14="http://schemas.microsoft.com/office/powerpoint/2010/main" val="25477175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20" name="TextBox 19">
            <a:extLst>
              <a:ext uri="{FF2B5EF4-FFF2-40B4-BE49-F238E27FC236}">
                <a16:creationId xmlns:a16="http://schemas.microsoft.com/office/drawing/2014/main" id="{E5215A04-3484-7ACD-FF9A-ADDCB9C6C55B}"/>
              </a:ext>
            </a:extLst>
          </p:cNvPr>
          <p:cNvSpPr txBox="1"/>
          <p:nvPr/>
        </p:nvSpPr>
        <p:spPr>
          <a:xfrm>
            <a:off x="3045509" y="517317"/>
            <a:ext cx="8196378"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Three-Step Process</a:t>
            </a:r>
            <a:endParaRPr kumimoji="0" lang="en-GB" sz="1400" b="0" i="0" u="none" strike="noStrike" kern="1200" cap="none" spc="0" normalizeH="0" baseline="0" noProof="0" dirty="0">
              <a:ln>
                <a:noFill/>
              </a:ln>
              <a:solidFill>
                <a:srgbClr val="FF0000"/>
              </a:solidFill>
              <a:effectLst/>
              <a:uLnTx/>
              <a:uFillTx/>
              <a:latin typeface="Calibri"/>
              <a:ea typeface="+mn-ea"/>
              <a:cs typeface="+mn-cs"/>
            </a:endParaRPr>
          </a:p>
        </p:txBody>
      </p:sp>
      <p:sp>
        <p:nvSpPr>
          <p:cNvPr id="15" name="Rectangle: Rounded Corners 14">
            <a:extLst>
              <a:ext uri="{FF2B5EF4-FFF2-40B4-BE49-F238E27FC236}">
                <a16:creationId xmlns:a16="http://schemas.microsoft.com/office/drawing/2014/main" id="{A3BF4009-1751-5125-9669-E06E12F5B847}"/>
              </a:ext>
            </a:extLst>
          </p:cNvPr>
          <p:cNvSpPr/>
          <p:nvPr/>
        </p:nvSpPr>
        <p:spPr>
          <a:xfrm>
            <a:off x="3124758" y="1419388"/>
            <a:ext cx="7009056" cy="3887903"/>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marL="457200" marR="0" lvl="0" indent="-457200" algn="l" defTabSz="914400" rtl="0" eaLnBrk="0" fontAlgn="base" latinLnBrk="0" hangingPunct="0">
              <a:lnSpc>
                <a:spcPct val="150000"/>
              </a:lnSpc>
              <a:spcBef>
                <a:spcPct val="30000"/>
              </a:spcBef>
              <a:spcAft>
                <a:spcPct val="0"/>
              </a:spcAft>
              <a:buClrTx/>
              <a:buSzTx/>
              <a:buFont typeface="Wingdings" panose="05000000000000000000" pitchFamily="2" charset="2"/>
              <a:buChar char="§"/>
              <a:tabLst/>
              <a:defRPr/>
            </a:pPr>
            <a:r>
              <a:rPr kumimoji="0" lang="en-US" sz="2400" b="1" i="0" u="none" strike="noStrike" kern="1200" cap="none" spc="0" normalizeH="0" baseline="0" noProof="0" dirty="0">
                <a:ln>
                  <a:noFill/>
                </a:ln>
                <a:solidFill>
                  <a:srgbClr val="4472C4">
                    <a:lumMod val="50000"/>
                  </a:srgbClr>
                </a:solidFill>
                <a:effectLst/>
                <a:uLnTx/>
                <a:uFillTx/>
                <a:latin typeface="Tahoma" pitchFamily="34" charset="0"/>
                <a:ea typeface="+mn-ea"/>
                <a:cs typeface="+mn-cs"/>
              </a:rPr>
              <a:t>revise your message to make sure it is clear, concise, and correct. </a:t>
            </a:r>
          </a:p>
          <a:p>
            <a:pPr marL="457200" marR="0" lvl="0" indent="-457200" algn="l" defTabSz="914400" rtl="0" eaLnBrk="0" fontAlgn="base" latinLnBrk="0" hangingPunct="0">
              <a:lnSpc>
                <a:spcPct val="150000"/>
              </a:lnSpc>
              <a:spcBef>
                <a:spcPct val="30000"/>
              </a:spcBef>
              <a:spcAft>
                <a:spcPct val="0"/>
              </a:spcAft>
              <a:buClrTx/>
              <a:buSzTx/>
              <a:buFont typeface="Wingdings" panose="05000000000000000000" pitchFamily="2" charset="2"/>
              <a:buChar char="§"/>
              <a:tabLst/>
              <a:defRPr/>
            </a:pPr>
            <a:r>
              <a:rPr kumimoji="0" lang="en-US" sz="2400" b="1" i="0" u="none" strike="noStrike" kern="1200" cap="none" spc="0" normalizeH="0" baseline="0" noProof="0" dirty="0">
                <a:ln>
                  <a:noFill/>
                </a:ln>
                <a:solidFill>
                  <a:prstClr val="black"/>
                </a:solidFill>
                <a:effectLst/>
                <a:uLnTx/>
                <a:uFillTx/>
                <a:latin typeface="Tahoma" pitchFamily="34" charset="0"/>
                <a:ea typeface="+mn-ea"/>
                <a:cs typeface="+mn-cs"/>
              </a:rPr>
              <a:t>Next produce your message, giving it an attractive, professional appearance</a:t>
            </a:r>
            <a:r>
              <a:rPr kumimoji="0" lang="en-US" sz="2800" b="1" i="0" u="none" strike="noStrike" kern="1200" cap="none" spc="0" normalizeH="0" baseline="0" noProof="0" dirty="0">
                <a:ln>
                  <a:noFill/>
                </a:ln>
                <a:solidFill>
                  <a:prstClr val="black"/>
                </a:solidFill>
                <a:effectLst/>
                <a:uLnTx/>
                <a:uFillTx/>
                <a:latin typeface="Tahoma" pitchFamily="34" charset="0"/>
                <a:ea typeface="+mn-ea"/>
                <a:cs typeface="+mn-cs"/>
              </a:rPr>
              <a:t>. </a:t>
            </a:r>
          </a:p>
        </p:txBody>
      </p:sp>
      <p:pic>
        <p:nvPicPr>
          <p:cNvPr id="8" name="Picture 7">
            <a:extLst>
              <a:ext uri="{FF2B5EF4-FFF2-40B4-BE49-F238E27FC236}">
                <a16:creationId xmlns:a16="http://schemas.microsoft.com/office/drawing/2014/main" id="{9836D7F0-4A14-3AEA-32B5-17E345864151}"/>
              </a:ext>
            </a:extLst>
          </p:cNvPr>
          <p:cNvPicPr>
            <a:picLocks noChangeAspect="1"/>
          </p:cNvPicPr>
          <p:nvPr/>
        </p:nvPicPr>
        <p:blipFill>
          <a:blip r:embed="rId13"/>
          <a:stretch>
            <a:fillRect/>
          </a:stretch>
        </p:blipFill>
        <p:spPr>
          <a:xfrm>
            <a:off x="417905" y="2142149"/>
            <a:ext cx="2627604" cy="1457070"/>
          </a:xfrm>
          <a:prstGeom prst="rect">
            <a:avLst/>
          </a:prstGeom>
        </p:spPr>
      </p:pic>
      <p:pic>
        <p:nvPicPr>
          <p:cNvPr id="9" name="Graphic 8" descr="Badge 3 with solid fill">
            <a:extLst>
              <a:ext uri="{FF2B5EF4-FFF2-40B4-BE49-F238E27FC236}">
                <a16:creationId xmlns:a16="http://schemas.microsoft.com/office/drawing/2014/main" id="{7AC4548A-C638-138A-516A-3B5F7F709E73}"/>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967892" y="1584904"/>
            <a:ext cx="914400" cy="914400"/>
          </a:xfrm>
          <a:prstGeom prst="rect">
            <a:avLst/>
          </a:prstGeom>
        </p:spPr>
      </p:pic>
      <p:sp>
        <p:nvSpPr>
          <p:cNvPr id="18" name="Text Box 31">
            <a:extLst>
              <a:ext uri="{FF2B5EF4-FFF2-40B4-BE49-F238E27FC236}">
                <a16:creationId xmlns:a16="http://schemas.microsoft.com/office/drawing/2014/main" id="{23856613-BF0F-7CED-3732-3B7C231B4D8C}"/>
              </a:ext>
            </a:extLst>
          </p:cNvPr>
          <p:cNvSpPr txBox="1">
            <a:spLocks noChangeArrowheads="1"/>
          </p:cNvSpPr>
          <p:nvPr/>
        </p:nvSpPr>
        <p:spPr bwMode="auto">
          <a:xfrm>
            <a:off x="594207" y="2598066"/>
            <a:ext cx="2230438" cy="519113"/>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Completing</a:t>
            </a:r>
          </a:p>
        </p:txBody>
      </p:sp>
    </p:spTree>
    <p:custDataLst>
      <p:tags r:id="rId1"/>
    </p:custDataLst>
    <p:extLst>
      <p:ext uri="{BB962C8B-B14F-4D97-AF65-F5344CB8AC3E}">
        <p14:creationId xmlns:p14="http://schemas.microsoft.com/office/powerpoint/2010/main" val="874216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20" name="TextBox 19">
            <a:extLst>
              <a:ext uri="{FF2B5EF4-FFF2-40B4-BE49-F238E27FC236}">
                <a16:creationId xmlns:a16="http://schemas.microsoft.com/office/drawing/2014/main" id="{E5215A04-3484-7ACD-FF9A-ADDCB9C6C55B}"/>
              </a:ext>
            </a:extLst>
          </p:cNvPr>
          <p:cNvSpPr txBox="1"/>
          <p:nvPr/>
        </p:nvSpPr>
        <p:spPr>
          <a:xfrm>
            <a:off x="3164357" y="530457"/>
            <a:ext cx="8196378"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Three-Step Process</a:t>
            </a:r>
            <a:endParaRPr kumimoji="0" lang="en-GB" sz="1400" b="0" i="0" u="none" strike="noStrike" kern="1200" cap="none" spc="0" normalizeH="0" baseline="0" noProof="0" dirty="0">
              <a:ln>
                <a:noFill/>
              </a:ln>
              <a:solidFill>
                <a:srgbClr val="FF0000"/>
              </a:solidFill>
              <a:effectLst/>
              <a:uLnTx/>
              <a:uFillTx/>
              <a:latin typeface="Calibri"/>
              <a:ea typeface="+mn-ea"/>
              <a:cs typeface="+mn-cs"/>
            </a:endParaRPr>
          </a:p>
        </p:txBody>
      </p:sp>
      <p:sp>
        <p:nvSpPr>
          <p:cNvPr id="15" name="Rectangle: Rounded Corners 14">
            <a:extLst>
              <a:ext uri="{FF2B5EF4-FFF2-40B4-BE49-F238E27FC236}">
                <a16:creationId xmlns:a16="http://schemas.microsoft.com/office/drawing/2014/main" id="{A3BF4009-1751-5125-9669-E06E12F5B847}"/>
              </a:ext>
            </a:extLst>
          </p:cNvPr>
          <p:cNvSpPr/>
          <p:nvPr/>
        </p:nvSpPr>
        <p:spPr>
          <a:xfrm>
            <a:off x="2475021" y="1406093"/>
            <a:ext cx="7831522" cy="3969946"/>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marL="457200" marR="0" lvl="0" indent="-457200" algn="l" defTabSz="914400" rtl="0" eaLnBrk="0" fontAlgn="base" latinLnBrk="0" hangingPunct="0">
              <a:lnSpc>
                <a:spcPct val="150000"/>
              </a:lnSpc>
              <a:spcBef>
                <a:spcPct val="30000"/>
              </a:spcBef>
              <a:spcAft>
                <a:spcPct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chemeClr val="accent2">
                    <a:lumMod val="75000"/>
                  </a:schemeClr>
                </a:solidFill>
                <a:effectLst/>
                <a:uLnTx/>
                <a:uFillTx/>
                <a:latin typeface="Tahoma" pitchFamily="34" charset="0"/>
                <a:ea typeface="+mn-ea"/>
                <a:cs typeface="+mn-cs"/>
              </a:rPr>
              <a:t>Proofread the final product for typos, spelling errors, and other mechanical problems.</a:t>
            </a:r>
          </a:p>
          <a:p>
            <a:pPr marL="457200" marR="0" lvl="0" indent="-457200" algn="l" defTabSz="914400" rtl="0" eaLnBrk="0" fontAlgn="base" latinLnBrk="0" hangingPunct="0">
              <a:lnSpc>
                <a:spcPct val="150000"/>
              </a:lnSpc>
              <a:spcBef>
                <a:spcPct val="30000"/>
              </a:spcBef>
              <a:spcAft>
                <a:spcPct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 </a:t>
            </a:r>
            <a:r>
              <a:rPr kumimoji="0" lang="en-US" sz="2800" b="1" i="0" u="none" strike="noStrike" kern="1200" cap="none" spc="0" normalizeH="0" baseline="0" noProof="0" dirty="0">
                <a:ln>
                  <a:noFill/>
                </a:ln>
                <a:solidFill>
                  <a:schemeClr val="accent1">
                    <a:lumMod val="50000"/>
                  </a:schemeClr>
                </a:solidFill>
                <a:effectLst/>
                <a:uLnTx/>
                <a:uFillTx/>
                <a:latin typeface="Tahoma" pitchFamily="34" charset="0"/>
                <a:ea typeface="+mn-ea"/>
                <a:cs typeface="+mn-cs"/>
              </a:rPr>
              <a:t>Finally, distribute your message using the best combination of </a:t>
            </a:r>
            <a:r>
              <a:rPr kumimoji="0" lang="en-US" sz="2800" b="1" i="0" u="none" strike="noStrike" kern="1200" cap="none" spc="0" normalizeH="0" baseline="0" noProof="0" dirty="0">
                <a:ln>
                  <a:noFill/>
                </a:ln>
                <a:solidFill>
                  <a:srgbClr val="C00000"/>
                </a:solidFill>
                <a:effectLst/>
                <a:uLnTx/>
                <a:uFillTx/>
                <a:latin typeface="Tahoma" pitchFamily="34" charset="0"/>
                <a:ea typeface="+mn-ea"/>
                <a:cs typeface="+mn-cs"/>
              </a:rPr>
              <a:t>personal</a:t>
            </a:r>
            <a:r>
              <a:rPr kumimoji="0" lang="en-US" sz="2800" b="1" i="0" u="none" strike="noStrike" kern="1200" cap="none" spc="0" normalizeH="0" baseline="0" noProof="0" dirty="0">
                <a:ln>
                  <a:noFill/>
                </a:ln>
                <a:solidFill>
                  <a:schemeClr val="accent1">
                    <a:lumMod val="50000"/>
                  </a:schemeClr>
                </a:solidFill>
                <a:effectLst/>
                <a:uLnTx/>
                <a:uFillTx/>
                <a:latin typeface="Tahoma" pitchFamily="34" charset="0"/>
                <a:ea typeface="+mn-ea"/>
                <a:cs typeface="+mn-cs"/>
              </a:rPr>
              <a:t> and </a:t>
            </a:r>
            <a:r>
              <a:rPr kumimoji="0" lang="en-US" sz="2800" b="1" i="0" u="none" strike="noStrike" kern="1200" cap="none" spc="0" normalizeH="0" baseline="0" noProof="0" dirty="0">
                <a:ln>
                  <a:noFill/>
                </a:ln>
                <a:solidFill>
                  <a:srgbClr val="C00000"/>
                </a:solidFill>
                <a:effectLst/>
                <a:uLnTx/>
                <a:uFillTx/>
                <a:latin typeface="Tahoma" pitchFamily="34" charset="0"/>
                <a:ea typeface="+mn-ea"/>
                <a:cs typeface="+mn-cs"/>
              </a:rPr>
              <a:t>technological </a:t>
            </a:r>
            <a:r>
              <a:rPr kumimoji="0" lang="en-US" sz="2800" b="1" i="0" u="none" strike="noStrike" kern="1200" cap="none" spc="0" normalizeH="0" baseline="0" noProof="0" dirty="0">
                <a:ln>
                  <a:noFill/>
                </a:ln>
                <a:solidFill>
                  <a:schemeClr val="accent1">
                    <a:lumMod val="50000"/>
                  </a:schemeClr>
                </a:solidFill>
                <a:effectLst/>
                <a:uLnTx/>
                <a:uFillTx/>
                <a:latin typeface="Tahoma" pitchFamily="34" charset="0"/>
                <a:ea typeface="+mn-ea"/>
                <a:cs typeface="+mn-cs"/>
              </a:rPr>
              <a:t>tools. </a:t>
            </a:r>
          </a:p>
        </p:txBody>
      </p:sp>
      <p:pic>
        <p:nvPicPr>
          <p:cNvPr id="8" name="Picture 7">
            <a:extLst>
              <a:ext uri="{FF2B5EF4-FFF2-40B4-BE49-F238E27FC236}">
                <a16:creationId xmlns:a16="http://schemas.microsoft.com/office/drawing/2014/main" id="{9836D7F0-4A14-3AEA-32B5-17E345864151}"/>
              </a:ext>
            </a:extLst>
          </p:cNvPr>
          <p:cNvPicPr>
            <a:picLocks noChangeAspect="1"/>
          </p:cNvPicPr>
          <p:nvPr/>
        </p:nvPicPr>
        <p:blipFill>
          <a:blip r:embed="rId13"/>
          <a:stretch>
            <a:fillRect/>
          </a:stretch>
        </p:blipFill>
        <p:spPr>
          <a:xfrm>
            <a:off x="338791" y="2935149"/>
            <a:ext cx="2627604" cy="1457070"/>
          </a:xfrm>
          <a:prstGeom prst="rect">
            <a:avLst/>
          </a:prstGeom>
        </p:spPr>
      </p:pic>
      <p:pic>
        <p:nvPicPr>
          <p:cNvPr id="9" name="Graphic 8" descr="Badge 3 with solid fill">
            <a:extLst>
              <a:ext uri="{FF2B5EF4-FFF2-40B4-BE49-F238E27FC236}">
                <a16:creationId xmlns:a16="http://schemas.microsoft.com/office/drawing/2014/main" id="{7AC4548A-C638-138A-516A-3B5F7F709E73}"/>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967892" y="1584904"/>
            <a:ext cx="914400" cy="914400"/>
          </a:xfrm>
          <a:prstGeom prst="rect">
            <a:avLst/>
          </a:prstGeom>
        </p:spPr>
      </p:pic>
      <p:sp>
        <p:nvSpPr>
          <p:cNvPr id="18" name="Text Box 31">
            <a:extLst>
              <a:ext uri="{FF2B5EF4-FFF2-40B4-BE49-F238E27FC236}">
                <a16:creationId xmlns:a16="http://schemas.microsoft.com/office/drawing/2014/main" id="{23856613-BF0F-7CED-3732-3B7C231B4D8C}"/>
              </a:ext>
            </a:extLst>
          </p:cNvPr>
          <p:cNvSpPr txBox="1">
            <a:spLocks noChangeArrowheads="1"/>
          </p:cNvSpPr>
          <p:nvPr/>
        </p:nvSpPr>
        <p:spPr bwMode="auto">
          <a:xfrm>
            <a:off x="520611" y="3391066"/>
            <a:ext cx="2230438" cy="519113"/>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Completing</a:t>
            </a:r>
          </a:p>
        </p:txBody>
      </p:sp>
    </p:spTree>
    <p:custDataLst>
      <p:tags r:id="rId1"/>
    </p:custDataLst>
    <p:extLst>
      <p:ext uri="{BB962C8B-B14F-4D97-AF65-F5344CB8AC3E}">
        <p14:creationId xmlns:p14="http://schemas.microsoft.com/office/powerpoint/2010/main" val="33937043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20" name="TextBox 19">
            <a:extLst>
              <a:ext uri="{FF2B5EF4-FFF2-40B4-BE49-F238E27FC236}">
                <a16:creationId xmlns:a16="http://schemas.microsoft.com/office/drawing/2014/main" id="{E5215A04-3484-7ACD-FF9A-ADDCB9C6C55B}"/>
              </a:ext>
            </a:extLst>
          </p:cNvPr>
          <p:cNvSpPr txBox="1"/>
          <p:nvPr/>
        </p:nvSpPr>
        <p:spPr>
          <a:xfrm>
            <a:off x="2937177" y="486681"/>
            <a:ext cx="8196378"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Three-Step Process</a:t>
            </a:r>
            <a:endParaRPr kumimoji="0" lang="en-GB" sz="1400" b="0" i="0" u="none" strike="noStrike" kern="1200" cap="none" spc="0" normalizeH="0" baseline="0" noProof="0" dirty="0">
              <a:ln>
                <a:noFill/>
              </a:ln>
              <a:solidFill>
                <a:srgbClr val="FF0000"/>
              </a:solidFill>
              <a:effectLst/>
              <a:uLnTx/>
              <a:uFillTx/>
              <a:latin typeface="Calibri"/>
              <a:ea typeface="+mn-ea"/>
              <a:cs typeface="+mn-cs"/>
            </a:endParaRPr>
          </a:p>
        </p:txBody>
      </p:sp>
      <p:sp>
        <p:nvSpPr>
          <p:cNvPr id="7" name="TextBox 6">
            <a:extLst>
              <a:ext uri="{FF2B5EF4-FFF2-40B4-BE49-F238E27FC236}">
                <a16:creationId xmlns:a16="http://schemas.microsoft.com/office/drawing/2014/main" id="{53FBB5B8-ED30-E953-7C51-8F748ED7DE82}"/>
              </a:ext>
            </a:extLst>
          </p:cNvPr>
          <p:cNvSpPr txBox="1"/>
          <p:nvPr/>
        </p:nvSpPr>
        <p:spPr>
          <a:xfrm>
            <a:off x="1154390" y="2623662"/>
            <a:ext cx="6986609" cy="2207912"/>
          </a:xfrm>
          <a:prstGeom prst="rect">
            <a:avLst/>
          </a:prstGeom>
          <a:noFill/>
        </p:spPr>
        <p:txBody>
          <a:bodyPr wrap="square">
            <a:spAutoFit/>
          </a:bodyP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3200" b="1" i="0" u="none" strike="noStrike" kern="0" cap="none" spc="0" normalizeH="0" baseline="0" noProof="0" dirty="0">
                <a:ln>
                  <a:noFill/>
                </a:ln>
                <a:solidFill>
                  <a:srgbClr val="7030A0"/>
                </a:solidFill>
                <a:effectLst>
                  <a:outerShdw blurRad="38100" dist="38100" dir="2700000" algn="tl">
                    <a:srgbClr val="C0C0C0"/>
                  </a:outerShdw>
                </a:effectLst>
                <a:uLnTx/>
                <a:uFillTx/>
                <a:latin typeface="Tahoma"/>
                <a:ea typeface="+mn-ea"/>
                <a:cs typeface="+mn-cs"/>
              </a:rPr>
              <a:t>The more you use the process, the </a:t>
            </a:r>
            <a:r>
              <a:rPr kumimoji="0" lang="en-US" sz="32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easier and faster </a:t>
            </a:r>
            <a:r>
              <a:rPr kumimoji="0" lang="en-US" sz="3200" b="1" i="0" u="none" strike="noStrike" kern="0" cap="none" spc="0" normalizeH="0" baseline="0" noProof="0" dirty="0">
                <a:ln>
                  <a:noFill/>
                </a:ln>
                <a:solidFill>
                  <a:srgbClr val="7030A0"/>
                </a:solidFill>
                <a:effectLst>
                  <a:outerShdw blurRad="38100" dist="38100" dir="2700000" algn="tl">
                    <a:srgbClr val="C0C0C0"/>
                  </a:outerShdw>
                </a:effectLst>
                <a:uLnTx/>
                <a:uFillTx/>
                <a:latin typeface="Tahoma"/>
                <a:ea typeface="+mn-ea"/>
                <a:cs typeface="+mn-cs"/>
              </a:rPr>
              <a:t>it will become. </a:t>
            </a:r>
          </a:p>
        </p:txBody>
      </p:sp>
      <p:pic>
        <p:nvPicPr>
          <p:cNvPr id="16" name="Picture 15" descr="A person reaching for a paper on a table full of paper and sticky notes">
            <a:extLst>
              <a:ext uri="{FF2B5EF4-FFF2-40B4-BE49-F238E27FC236}">
                <a16:creationId xmlns:a16="http://schemas.microsoft.com/office/drawing/2014/main" id="{FE1DC806-28FB-4F2B-3482-1F62C71F88A2}"/>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7835133" y="1388199"/>
            <a:ext cx="2545350" cy="4081601"/>
          </a:xfrm>
          <a:prstGeom prst="rect">
            <a:avLst/>
          </a:prstGeom>
        </p:spPr>
      </p:pic>
    </p:spTree>
    <p:custDataLst>
      <p:tags r:id="rId1"/>
    </p:custDataLst>
    <p:extLst>
      <p:ext uri="{BB962C8B-B14F-4D97-AF65-F5344CB8AC3E}">
        <p14:creationId xmlns:p14="http://schemas.microsoft.com/office/powerpoint/2010/main" val="32676841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20" name="TextBox 19">
            <a:extLst>
              <a:ext uri="{FF2B5EF4-FFF2-40B4-BE49-F238E27FC236}">
                <a16:creationId xmlns:a16="http://schemas.microsoft.com/office/drawing/2014/main" id="{E5215A04-3484-7ACD-FF9A-ADDCB9C6C55B}"/>
              </a:ext>
            </a:extLst>
          </p:cNvPr>
          <p:cNvSpPr txBox="1"/>
          <p:nvPr/>
        </p:nvSpPr>
        <p:spPr>
          <a:xfrm>
            <a:off x="2872409" y="518316"/>
            <a:ext cx="8196378"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Three-Step Process</a:t>
            </a:r>
            <a:endParaRPr kumimoji="0" lang="en-GB" sz="1400" b="0" i="0" u="none" strike="noStrike" kern="1200" cap="none" spc="0" normalizeH="0" baseline="0" noProof="0" dirty="0">
              <a:ln>
                <a:noFill/>
              </a:ln>
              <a:solidFill>
                <a:srgbClr val="FF0000"/>
              </a:solidFill>
              <a:effectLst/>
              <a:uLnTx/>
              <a:uFillTx/>
              <a:latin typeface="Calibri"/>
              <a:ea typeface="+mn-ea"/>
              <a:cs typeface="+mn-cs"/>
            </a:endParaRPr>
          </a:p>
        </p:txBody>
      </p:sp>
      <p:sp>
        <p:nvSpPr>
          <p:cNvPr id="7" name="TextBox 6">
            <a:extLst>
              <a:ext uri="{FF2B5EF4-FFF2-40B4-BE49-F238E27FC236}">
                <a16:creationId xmlns:a16="http://schemas.microsoft.com/office/drawing/2014/main" id="{53FBB5B8-ED30-E953-7C51-8F748ED7DE82}"/>
              </a:ext>
            </a:extLst>
          </p:cNvPr>
          <p:cNvSpPr txBox="1"/>
          <p:nvPr/>
        </p:nvSpPr>
        <p:spPr>
          <a:xfrm>
            <a:off x="1123213" y="1287757"/>
            <a:ext cx="7180289" cy="3685240"/>
          </a:xfrm>
          <a:prstGeom prst="rect">
            <a:avLst/>
          </a:prstGeom>
          <a:noFill/>
        </p:spPr>
        <p:txBody>
          <a:bodyPr wrap="square">
            <a:spAutoFit/>
          </a:bodyP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32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 </a:t>
            </a:r>
            <a:r>
              <a:rPr kumimoji="0" lang="en-US" sz="32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As a rule, use about </a:t>
            </a:r>
            <a:r>
              <a:rPr kumimoji="0" lang="en-US" sz="3200" b="1" i="0" u="none" strike="noStrike" kern="0" cap="none" spc="0" normalizeH="0" baseline="0" noProof="0" dirty="0">
                <a:ln>
                  <a:noFill/>
                </a:ln>
                <a:solidFill>
                  <a:srgbClr val="FF0000"/>
                </a:solidFill>
                <a:effectLst>
                  <a:outerShdw blurRad="38100" dist="38100" dir="2700000" algn="tl">
                    <a:srgbClr val="C0C0C0"/>
                  </a:outerShdw>
                </a:effectLst>
                <a:highlight>
                  <a:srgbClr val="FFFF00"/>
                </a:highlight>
                <a:uLnTx/>
                <a:uFillTx/>
                <a:latin typeface="Tahoma"/>
                <a:ea typeface="+mn-ea"/>
                <a:cs typeface="+mn-cs"/>
              </a:rPr>
              <a:t>half your time for planning</a:t>
            </a:r>
            <a:r>
              <a:rPr kumimoji="0" lang="en-US" sz="32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 </a:t>
            </a:r>
            <a:r>
              <a:rPr kumimoji="0" lang="en-US" sz="3200" b="1" i="0" u="none" strike="noStrike" kern="0" cap="none" spc="0" normalizeH="0" baseline="0" noProof="0" dirty="0">
                <a:ln>
                  <a:noFill/>
                </a:ln>
                <a:solidFill>
                  <a:srgbClr val="FF0000"/>
                </a:solidFill>
                <a:effectLst>
                  <a:outerShdw blurRad="38100" dist="38100" dir="2700000" algn="tl">
                    <a:srgbClr val="C0C0C0"/>
                  </a:outerShdw>
                </a:effectLst>
                <a:highlight>
                  <a:srgbClr val="FFFF00"/>
                </a:highlight>
                <a:uLnTx/>
                <a:uFillTx/>
                <a:latin typeface="Tahoma"/>
                <a:ea typeface="+mn-ea"/>
                <a:cs typeface="+mn-cs"/>
              </a:rPr>
              <a:t>one-quarter of your time for writing</a:t>
            </a:r>
            <a:r>
              <a:rPr kumimoji="0" lang="en-US" sz="32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 and the </a:t>
            </a:r>
            <a:r>
              <a:rPr kumimoji="0" lang="en-US" sz="3200" b="1" i="0" u="none" strike="noStrike" kern="0" cap="none" spc="0" normalizeH="0" baseline="0" noProof="0" dirty="0">
                <a:ln>
                  <a:noFill/>
                </a:ln>
                <a:solidFill>
                  <a:srgbClr val="FF0000"/>
                </a:solidFill>
                <a:effectLst>
                  <a:outerShdw blurRad="38100" dist="38100" dir="2700000" algn="tl">
                    <a:srgbClr val="C0C0C0"/>
                  </a:outerShdw>
                </a:effectLst>
                <a:highlight>
                  <a:srgbClr val="FFFF00"/>
                </a:highlight>
                <a:uLnTx/>
                <a:uFillTx/>
                <a:latin typeface="Tahoma"/>
                <a:ea typeface="+mn-ea"/>
                <a:cs typeface="+mn-cs"/>
              </a:rPr>
              <a:t>remaining quarter </a:t>
            </a:r>
            <a:r>
              <a:rPr kumimoji="0" lang="en-US" sz="32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for </a:t>
            </a:r>
            <a:r>
              <a:rPr kumimoji="0" lang="en-US" sz="3200" b="1" i="0" u="none" strike="noStrike" kern="0" cap="none" spc="0" normalizeH="0" baseline="0" noProof="0" dirty="0">
                <a:ln>
                  <a:noFill/>
                </a:ln>
                <a:solidFill>
                  <a:srgbClr val="C00000"/>
                </a:solidFill>
                <a:effectLst>
                  <a:outerShdw blurRad="38100" dist="38100" dir="2700000" algn="tl">
                    <a:srgbClr val="C0C0C0"/>
                  </a:outerShdw>
                </a:effectLst>
                <a:highlight>
                  <a:srgbClr val="FFFF00"/>
                </a:highlight>
                <a:uLnTx/>
                <a:uFillTx/>
                <a:latin typeface="Tahoma"/>
                <a:ea typeface="+mn-ea"/>
                <a:cs typeface="+mn-cs"/>
              </a:rPr>
              <a:t>completing </a:t>
            </a:r>
            <a:r>
              <a:rPr kumimoji="0" lang="en-US" sz="32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the project.</a:t>
            </a:r>
          </a:p>
        </p:txBody>
      </p:sp>
      <p:pic>
        <p:nvPicPr>
          <p:cNvPr id="16" name="Picture 15" descr="A person reaching for a paper on a table full of paper and sticky notes">
            <a:extLst>
              <a:ext uri="{FF2B5EF4-FFF2-40B4-BE49-F238E27FC236}">
                <a16:creationId xmlns:a16="http://schemas.microsoft.com/office/drawing/2014/main" id="{FE1DC806-28FB-4F2B-3482-1F62C71F88A2}"/>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8633637" y="1391946"/>
            <a:ext cx="2245833" cy="4074108"/>
          </a:xfrm>
          <a:prstGeom prst="rect">
            <a:avLst/>
          </a:prstGeom>
        </p:spPr>
      </p:pic>
    </p:spTree>
    <p:custDataLst>
      <p:tags r:id="rId1"/>
    </p:custDataLst>
    <p:extLst>
      <p:ext uri="{BB962C8B-B14F-4D97-AF65-F5344CB8AC3E}">
        <p14:creationId xmlns:p14="http://schemas.microsoft.com/office/powerpoint/2010/main" val="40102270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20" name="TextBox 19">
            <a:extLst>
              <a:ext uri="{FF2B5EF4-FFF2-40B4-BE49-F238E27FC236}">
                <a16:creationId xmlns:a16="http://schemas.microsoft.com/office/drawing/2014/main" id="{E5215A04-3484-7ACD-FF9A-ADDCB9C6C55B}"/>
              </a:ext>
            </a:extLst>
          </p:cNvPr>
          <p:cNvSpPr txBox="1"/>
          <p:nvPr/>
        </p:nvSpPr>
        <p:spPr>
          <a:xfrm>
            <a:off x="2664738" y="518666"/>
            <a:ext cx="8196378"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Three-Step Process</a:t>
            </a:r>
            <a:endParaRPr kumimoji="0" lang="en-GB" sz="1400" b="0" i="0" u="none" strike="noStrike" kern="1200" cap="none" spc="0" normalizeH="0" baseline="0" noProof="0" dirty="0">
              <a:ln>
                <a:noFill/>
              </a:ln>
              <a:solidFill>
                <a:srgbClr val="FF0000"/>
              </a:solidFill>
              <a:effectLst/>
              <a:uLnTx/>
              <a:uFillTx/>
              <a:latin typeface="Calibri"/>
              <a:ea typeface="+mn-ea"/>
              <a:cs typeface="+mn-cs"/>
            </a:endParaRPr>
          </a:p>
        </p:txBody>
      </p:sp>
      <p:sp>
        <p:nvSpPr>
          <p:cNvPr id="7" name="TextBox 6">
            <a:extLst>
              <a:ext uri="{FF2B5EF4-FFF2-40B4-BE49-F238E27FC236}">
                <a16:creationId xmlns:a16="http://schemas.microsoft.com/office/drawing/2014/main" id="{53FBB5B8-ED30-E953-7C51-8F748ED7DE82}"/>
              </a:ext>
            </a:extLst>
          </p:cNvPr>
          <p:cNvSpPr txBox="1"/>
          <p:nvPr/>
        </p:nvSpPr>
        <p:spPr>
          <a:xfrm>
            <a:off x="1477083" y="1849112"/>
            <a:ext cx="5809837" cy="2207912"/>
          </a:xfrm>
          <a:prstGeom prst="rect">
            <a:avLst/>
          </a:prstGeom>
          <a:noFill/>
        </p:spPr>
        <p:txBody>
          <a:bodyPr wrap="square">
            <a:spAutoFit/>
          </a:bodyP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3200" b="1" i="0" u="none" strike="noStrike" kern="0" cap="none" spc="0" normalizeH="0" baseline="0" noProof="0" dirty="0">
                <a:ln>
                  <a:noFill/>
                </a:ln>
                <a:solidFill>
                  <a:srgbClr val="5B9BD5">
                    <a:lumMod val="50000"/>
                  </a:srgbClr>
                </a:solidFill>
                <a:effectLst>
                  <a:outerShdw blurRad="38100" dist="38100" dir="2700000" algn="tl">
                    <a:srgbClr val="C0C0C0"/>
                  </a:outerShdw>
                </a:effectLst>
                <a:uLnTx/>
                <a:uFillTx/>
                <a:latin typeface="Tahoma"/>
                <a:ea typeface="+mn-ea"/>
                <a:cs typeface="+mn-cs"/>
              </a:rPr>
              <a:t>approaching your writing</a:t>
            </a:r>
            <a:endParaRPr kumimoji="0" lang="ar-EG" sz="3200" b="1" i="0" u="none" strike="noStrike" kern="0" cap="none" spc="0" normalizeH="0" baseline="0" noProof="0" dirty="0">
              <a:ln>
                <a:noFill/>
              </a:ln>
              <a:solidFill>
                <a:srgbClr val="5B9BD5">
                  <a:lumMod val="50000"/>
                </a:srgbClr>
              </a:solidFill>
              <a:effectLst>
                <a:outerShdw blurRad="38100" dist="38100" dir="2700000" algn="tl">
                  <a:srgbClr val="C0C0C0"/>
                </a:outerShdw>
              </a:effectLst>
              <a:uLnTx/>
              <a:uFillTx/>
              <a:latin typeface="Tahoma"/>
              <a:ea typeface="+mn-ea"/>
              <a:cs typeface="+mn-cs"/>
            </a:endParaRPr>
          </a:p>
          <a:p>
            <a:pPr marR="0" lvl="0" algn="l" defTabSz="914400" rtl="0" eaLnBrk="1" fontAlgn="auto" latinLnBrk="0" hangingPunct="1">
              <a:lnSpc>
                <a:spcPct val="150000"/>
              </a:lnSpc>
              <a:spcBef>
                <a:spcPts val="0"/>
              </a:spcBef>
              <a:spcAft>
                <a:spcPts val="0"/>
              </a:spcAft>
              <a:buClrTx/>
              <a:buSzTx/>
              <a:tabLst/>
              <a:defRPr/>
            </a:pPr>
            <a:r>
              <a:rPr kumimoji="0" lang="en-US" sz="3200" b="1" i="0" u="none" strike="noStrike" kern="0" cap="none" spc="0" normalizeH="0" baseline="0" noProof="0" dirty="0">
                <a:ln>
                  <a:noFill/>
                </a:ln>
                <a:solidFill>
                  <a:srgbClr val="5B9BD5">
                    <a:lumMod val="50000"/>
                  </a:srgbClr>
                </a:solidFill>
                <a:effectLst>
                  <a:outerShdw blurRad="38100" dist="38100" dir="2700000" algn="tl">
                    <a:srgbClr val="C0C0C0"/>
                  </a:outerShdw>
                </a:effectLst>
                <a:uLnTx/>
                <a:uFillTx/>
                <a:latin typeface="Tahoma"/>
                <a:ea typeface="+mn-ea"/>
                <a:cs typeface="+mn-cs"/>
              </a:rPr>
              <a:t> projects with the three steps in mind always helps.</a:t>
            </a:r>
          </a:p>
        </p:txBody>
      </p:sp>
      <p:pic>
        <p:nvPicPr>
          <p:cNvPr id="16" name="Picture 15" descr="A person reaching for a paper on a table full of paper and sticky notes">
            <a:extLst>
              <a:ext uri="{FF2B5EF4-FFF2-40B4-BE49-F238E27FC236}">
                <a16:creationId xmlns:a16="http://schemas.microsoft.com/office/drawing/2014/main" id="{FE1DC806-28FB-4F2B-3482-1F62C71F88A2}"/>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7512728" y="1642476"/>
            <a:ext cx="3736591" cy="3573047"/>
          </a:xfrm>
          <a:prstGeom prst="rect">
            <a:avLst/>
          </a:prstGeom>
        </p:spPr>
      </p:pic>
    </p:spTree>
    <p:custDataLst>
      <p:tags r:id="rId1"/>
    </p:custDataLst>
    <p:extLst>
      <p:ext uri="{BB962C8B-B14F-4D97-AF65-F5344CB8AC3E}">
        <p14:creationId xmlns:p14="http://schemas.microsoft.com/office/powerpoint/2010/main" val="40064791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32" name="Group 31"/>
          <p:cNvGrpSpPr/>
          <p:nvPr/>
        </p:nvGrpSpPr>
        <p:grpSpPr>
          <a:xfrm>
            <a:off x="1877505" y="1299863"/>
            <a:ext cx="8229600" cy="4191000"/>
            <a:chOff x="457200" y="1981200"/>
            <a:chExt cx="8229600" cy="4191000"/>
          </a:xfrm>
        </p:grpSpPr>
        <p:sp>
          <p:nvSpPr>
            <p:cNvPr id="8" name="Rectangle 3"/>
            <p:cNvSpPr>
              <a:spLocks noChangeArrowheads="1"/>
            </p:cNvSpPr>
            <p:nvPr/>
          </p:nvSpPr>
          <p:spPr bwMode="auto">
            <a:xfrm>
              <a:off x="3200400"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algn="ctr" eaLnBrk="0" fontAlgn="base" hangingPunct="0">
                <a:lnSpc>
                  <a:spcPct val="120000"/>
                </a:lnSpc>
                <a:spcBef>
                  <a:spcPct val="0"/>
                </a:spcBef>
                <a:spcAft>
                  <a:spcPct val="0"/>
                </a:spcAft>
              </a:pPr>
              <a:endParaRPr lang="en-US" sz="2400" b="1" dirty="0">
                <a:solidFill>
                  <a:srgbClr val="000000"/>
                </a:solidFill>
                <a:latin typeface="Arial" charset="0"/>
              </a:endParaRPr>
            </a:p>
          </p:txBody>
        </p:sp>
        <p:sp>
          <p:nvSpPr>
            <p:cNvPr id="9" name="Rectangle 4"/>
            <p:cNvSpPr>
              <a:spLocks noChangeArrowheads="1"/>
            </p:cNvSpPr>
            <p:nvPr/>
          </p:nvSpPr>
          <p:spPr bwMode="auto">
            <a:xfrm>
              <a:off x="5943600"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algn="ctr" eaLnBrk="0" fontAlgn="base" hangingPunct="0">
                <a:lnSpc>
                  <a:spcPct val="120000"/>
                </a:lnSpc>
                <a:spcBef>
                  <a:spcPct val="0"/>
                </a:spcBef>
                <a:spcAft>
                  <a:spcPct val="0"/>
                </a:spcAft>
              </a:pPr>
              <a:endParaRPr lang="en-US" sz="2400" b="1" dirty="0">
                <a:solidFill>
                  <a:srgbClr val="000000"/>
                </a:solidFill>
                <a:latin typeface="Arial" charset="0"/>
              </a:endParaRPr>
            </a:p>
          </p:txBody>
        </p:sp>
        <p:sp>
          <p:nvSpPr>
            <p:cNvPr id="10" name="Rectangle 5"/>
            <p:cNvSpPr>
              <a:spLocks noChangeArrowheads="1"/>
            </p:cNvSpPr>
            <p:nvPr/>
          </p:nvSpPr>
          <p:spPr bwMode="auto">
            <a:xfrm>
              <a:off x="461963"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algn="ctr" eaLnBrk="0" fontAlgn="base" hangingPunct="0">
                <a:lnSpc>
                  <a:spcPct val="120000"/>
                </a:lnSpc>
                <a:spcBef>
                  <a:spcPct val="0"/>
                </a:spcBef>
                <a:spcAft>
                  <a:spcPct val="0"/>
                </a:spcAft>
              </a:pPr>
              <a:endParaRPr lang="en-US" sz="2400" b="1" dirty="0">
                <a:solidFill>
                  <a:srgbClr val="000000"/>
                </a:solidFill>
                <a:latin typeface="Arial" charset="0"/>
              </a:endParaRPr>
            </a:p>
          </p:txBody>
        </p:sp>
        <p:sp>
          <p:nvSpPr>
            <p:cNvPr id="11" name="Rectangle 6"/>
            <p:cNvSpPr>
              <a:spLocks noChangeArrowheads="1"/>
            </p:cNvSpPr>
            <p:nvPr/>
          </p:nvSpPr>
          <p:spPr bwMode="auto">
            <a:xfrm>
              <a:off x="59436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eaLnBrk="0" fontAlgn="base" hangingPunct="0">
                <a:spcBef>
                  <a:spcPct val="0"/>
                </a:spcBef>
                <a:spcAft>
                  <a:spcPct val="0"/>
                </a:spcAft>
              </a:pPr>
              <a:endParaRPr lang="en-US" sz="2800" dirty="0">
                <a:solidFill>
                  <a:srgbClr val="000000"/>
                </a:solidFill>
                <a:latin typeface="Times New Roman" pitchFamily="18" charset="0"/>
              </a:endParaRPr>
            </a:p>
          </p:txBody>
        </p:sp>
        <p:sp>
          <p:nvSpPr>
            <p:cNvPr id="12" name="Rectangle 7"/>
            <p:cNvSpPr>
              <a:spLocks noChangeArrowheads="1"/>
            </p:cNvSpPr>
            <p:nvPr/>
          </p:nvSpPr>
          <p:spPr bwMode="auto">
            <a:xfrm>
              <a:off x="32004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eaLnBrk="0" fontAlgn="base" hangingPunct="0">
                <a:spcBef>
                  <a:spcPct val="0"/>
                </a:spcBef>
                <a:spcAft>
                  <a:spcPct val="0"/>
                </a:spcAft>
              </a:pPr>
              <a:endParaRPr lang="en-US" sz="2800" dirty="0">
                <a:solidFill>
                  <a:srgbClr val="000000"/>
                </a:solidFill>
                <a:latin typeface="Times New Roman" pitchFamily="18" charset="0"/>
              </a:endParaRPr>
            </a:p>
          </p:txBody>
        </p:sp>
        <p:sp>
          <p:nvSpPr>
            <p:cNvPr id="13" name="AutoShape 8"/>
            <p:cNvSpPr>
              <a:spLocks noChangeArrowheads="1"/>
            </p:cNvSpPr>
            <p:nvPr/>
          </p:nvSpPr>
          <p:spPr bwMode="auto">
            <a:xfrm>
              <a:off x="528638"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eaLnBrk="0" fontAlgn="base" hangingPunct="0">
                <a:spcBef>
                  <a:spcPct val="0"/>
                </a:spcBef>
                <a:spcAft>
                  <a:spcPct val="0"/>
                </a:spcAft>
              </a:pPr>
              <a:endParaRPr lang="en-US" sz="2400" dirty="0">
                <a:solidFill>
                  <a:srgbClr val="000000"/>
                </a:solidFill>
                <a:latin typeface="Times New Roman" pitchFamily="18" charset="0"/>
              </a:endParaRPr>
            </a:p>
          </p:txBody>
        </p:sp>
        <p:sp>
          <p:nvSpPr>
            <p:cNvPr id="14" name="Rectangle 9"/>
            <p:cNvSpPr>
              <a:spLocks noChangeArrowheads="1"/>
            </p:cNvSpPr>
            <p:nvPr/>
          </p:nvSpPr>
          <p:spPr bwMode="auto">
            <a:xfrm>
              <a:off x="4572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eaLnBrk="0" fontAlgn="base" hangingPunct="0">
                <a:spcBef>
                  <a:spcPct val="0"/>
                </a:spcBef>
                <a:spcAft>
                  <a:spcPct val="0"/>
                </a:spcAft>
              </a:pPr>
              <a:endParaRPr lang="en-US" sz="2800" dirty="0">
                <a:solidFill>
                  <a:srgbClr val="000000"/>
                </a:solidFill>
                <a:latin typeface="Times New Roman" pitchFamily="18" charset="0"/>
              </a:endParaRPr>
            </a:p>
          </p:txBody>
        </p:sp>
        <p:sp>
          <p:nvSpPr>
            <p:cNvPr id="36" name="Rectangle 12"/>
            <p:cNvSpPr>
              <a:spLocks noChangeArrowheads="1"/>
            </p:cNvSpPr>
            <p:nvPr/>
          </p:nvSpPr>
          <p:spPr bwMode="auto">
            <a:xfrm>
              <a:off x="603250" y="3352801"/>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800" dirty="0">
                  <a:solidFill>
                    <a:srgbClr val="000000"/>
                  </a:solidFill>
                  <a:latin typeface="Arial Narrow" pitchFamily="34" charset="0"/>
                </a:rPr>
                <a:t>Situation</a:t>
              </a:r>
            </a:p>
          </p:txBody>
        </p:sp>
        <p:sp>
          <p:nvSpPr>
            <p:cNvPr id="37" name="Rectangle 13"/>
            <p:cNvSpPr>
              <a:spLocks noChangeArrowheads="1"/>
            </p:cNvSpPr>
            <p:nvPr/>
          </p:nvSpPr>
          <p:spPr bwMode="auto">
            <a:xfrm>
              <a:off x="603250" y="4057338"/>
              <a:ext cx="2451100" cy="553391"/>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800" dirty="0">
                  <a:solidFill>
                    <a:srgbClr val="000000"/>
                  </a:solidFill>
                  <a:latin typeface="Arial Narrow" pitchFamily="34" charset="0"/>
                </a:rPr>
                <a:t>Information</a:t>
              </a:r>
            </a:p>
          </p:txBody>
        </p:sp>
        <p:sp>
          <p:nvSpPr>
            <p:cNvPr id="34" name="Rectangle 15"/>
            <p:cNvSpPr>
              <a:spLocks noChangeArrowheads="1"/>
            </p:cNvSpPr>
            <p:nvPr/>
          </p:nvSpPr>
          <p:spPr bwMode="auto">
            <a:xfrm>
              <a:off x="603250" y="4764933"/>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800" dirty="0">
                  <a:solidFill>
                    <a:srgbClr val="000000"/>
                  </a:solidFill>
                  <a:latin typeface="Arial Narrow" pitchFamily="34" charset="0"/>
                </a:rPr>
                <a:t>Medium</a:t>
              </a:r>
            </a:p>
          </p:txBody>
        </p:sp>
        <p:sp>
          <p:nvSpPr>
            <p:cNvPr id="35" name="Rectangle 16"/>
            <p:cNvSpPr>
              <a:spLocks noChangeArrowheads="1"/>
            </p:cNvSpPr>
            <p:nvPr/>
          </p:nvSpPr>
          <p:spPr bwMode="auto">
            <a:xfrm>
              <a:off x="603250" y="5469469"/>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800" dirty="0">
                  <a:solidFill>
                    <a:srgbClr val="000000"/>
                  </a:solidFill>
                  <a:latin typeface="Arial Narrow" pitchFamily="34" charset="0"/>
                </a:rPr>
                <a:t>Organization</a:t>
              </a:r>
            </a:p>
          </p:txBody>
        </p:sp>
        <p:sp>
          <p:nvSpPr>
            <p:cNvPr id="30" name="Rectangle 19"/>
            <p:cNvSpPr>
              <a:spLocks noChangeArrowheads="1"/>
            </p:cNvSpPr>
            <p:nvPr/>
          </p:nvSpPr>
          <p:spPr bwMode="auto">
            <a:xfrm>
              <a:off x="6089650" y="3352801"/>
              <a:ext cx="2451100" cy="550515"/>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800" dirty="0">
                  <a:solidFill>
                    <a:srgbClr val="000000"/>
                  </a:solidFill>
                  <a:latin typeface="Arial Narrow" pitchFamily="34" charset="0"/>
                </a:rPr>
                <a:t>Revise</a:t>
              </a:r>
            </a:p>
          </p:txBody>
        </p:sp>
        <p:sp>
          <p:nvSpPr>
            <p:cNvPr id="31" name="Rectangle 20"/>
            <p:cNvSpPr>
              <a:spLocks noChangeArrowheads="1"/>
            </p:cNvSpPr>
            <p:nvPr/>
          </p:nvSpPr>
          <p:spPr bwMode="auto">
            <a:xfrm>
              <a:off x="6089650" y="4056827"/>
              <a:ext cx="2451100" cy="553574"/>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800" dirty="0">
                  <a:solidFill>
                    <a:srgbClr val="000000"/>
                  </a:solidFill>
                  <a:latin typeface="Arial Narrow" pitchFamily="34" charset="0"/>
                </a:rPr>
                <a:t>Produce</a:t>
              </a:r>
            </a:p>
          </p:txBody>
        </p:sp>
        <p:sp>
          <p:nvSpPr>
            <p:cNvPr id="28" name="Rectangle 22"/>
            <p:cNvSpPr>
              <a:spLocks noChangeArrowheads="1"/>
            </p:cNvSpPr>
            <p:nvPr/>
          </p:nvSpPr>
          <p:spPr bwMode="auto">
            <a:xfrm>
              <a:off x="6089650" y="4763912"/>
              <a:ext cx="2451100" cy="551190"/>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800" dirty="0">
                  <a:solidFill>
                    <a:srgbClr val="000000"/>
                  </a:solidFill>
                  <a:latin typeface="Arial Narrow" pitchFamily="34" charset="0"/>
                </a:rPr>
                <a:t>Proofread</a:t>
              </a:r>
            </a:p>
          </p:txBody>
        </p:sp>
        <p:sp>
          <p:nvSpPr>
            <p:cNvPr id="29" name="Rectangle 23"/>
            <p:cNvSpPr>
              <a:spLocks noChangeArrowheads="1"/>
            </p:cNvSpPr>
            <p:nvPr/>
          </p:nvSpPr>
          <p:spPr bwMode="auto">
            <a:xfrm>
              <a:off x="6089650" y="5468612"/>
              <a:ext cx="2451100" cy="551190"/>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800" dirty="0">
                  <a:solidFill>
                    <a:srgbClr val="000000"/>
                  </a:solidFill>
                  <a:latin typeface="Arial Narrow" pitchFamily="34" charset="0"/>
                </a:rPr>
                <a:t>Distribute</a:t>
              </a:r>
            </a:p>
          </p:txBody>
        </p:sp>
        <p:sp>
          <p:nvSpPr>
            <p:cNvPr id="24" name="Rectangle 25"/>
            <p:cNvSpPr>
              <a:spLocks noChangeArrowheads="1"/>
            </p:cNvSpPr>
            <p:nvPr/>
          </p:nvSpPr>
          <p:spPr bwMode="auto">
            <a:xfrm>
              <a:off x="3324225" y="3352801"/>
              <a:ext cx="2450802" cy="1231307"/>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800" dirty="0">
                  <a:solidFill>
                    <a:srgbClr val="000000"/>
                  </a:solidFill>
                  <a:latin typeface="Arial Narrow" pitchFamily="34" charset="0"/>
                </a:rPr>
                <a:t>Adapt to </a:t>
              </a:r>
            </a:p>
            <a:p>
              <a:pPr algn="ctr" eaLnBrk="0" fontAlgn="base" hangingPunct="0">
                <a:spcBef>
                  <a:spcPct val="0"/>
                </a:spcBef>
                <a:spcAft>
                  <a:spcPct val="0"/>
                </a:spcAft>
              </a:pPr>
              <a:r>
                <a:rPr lang="en-US" sz="2800" dirty="0">
                  <a:solidFill>
                    <a:srgbClr val="000000"/>
                  </a:solidFill>
                  <a:latin typeface="Arial Narrow" pitchFamily="34" charset="0"/>
                </a:rPr>
                <a:t>the Audience</a:t>
              </a:r>
            </a:p>
          </p:txBody>
        </p:sp>
        <p:sp>
          <p:nvSpPr>
            <p:cNvPr id="25" name="Rectangle 26"/>
            <p:cNvSpPr>
              <a:spLocks noChangeArrowheads="1"/>
            </p:cNvSpPr>
            <p:nvPr/>
          </p:nvSpPr>
          <p:spPr bwMode="auto">
            <a:xfrm>
              <a:off x="3368973" y="4788495"/>
              <a:ext cx="2450802" cy="1231307"/>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800" dirty="0">
                  <a:solidFill>
                    <a:srgbClr val="000000"/>
                  </a:solidFill>
                  <a:latin typeface="Arial Narrow" pitchFamily="34" charset="0"/>
                </a:rPr>
                <a:t>Compose</a:t>
              </a:r>
            </a:p>
            <a:p>
              <a:pPr algn="ctr" eaLnBrk="0" fontAlgn="base" hangingPunct="0">
                <a:spcBef>
                  <a:spcPct val="0"/>
                </a:spcBef>
                <a:spcAft>
                  <a:spcPct val="0"/>
                </a:spcAft>
              </a:pPr>
              <a:r>
                <a:rPr lang="en-US" sz="2800" dirty="0">
                  <a:solidFill>
                    <a:srgbClr val="000000"/>
                  </a:solidFill>
                  <a:latin typeface="Arial Narrow" pitchFamily="34" charset="0"/>
                </a:rPr>
                <a:t>the Message</a:t>
              </a:r>
            </a:p>
          </p:txBody>
        </p:sp>
        <p:sp>
          <p:nvSpPr>
            <p:cNvPr id="18" name="AutoShape 27"/>
            <p:cNvSpPr>
              <a:spLocks noChangeArrowheads="1"/>
            </p:cNvSpPr>
            <p:nvPr/>
          </p:nvSpPr>
          <p:spPr bwMode="auto">
            <a:xfrm>
              <a:off x="3267075"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eaLnBrk="0" fontAlgn="base" hangingPunct="0">
                <a:spcBef>
                  <a:spcPct val="0"/>
                </a:spcBef>
                <a:spcAft>
                  <a:spcPct val="0"/>
                </a:spcAft>
              </a:pPr>
              <a:endParaRPr lang="en-US" sz="2400" dirty="0">
                <a:solidFill>
                  <a:srgbClr val="000000"/>
                </a:solidFill>
                <a:latin typeface="Times New Roman" pitchFamily="18" charset="0"/>
              </a:endParaRPr>
            </a:p>
          </p:txBody>
        </p:sp>
        <p:sp>
          <p:nvSpPr>
            <p:cNvPr id="19" name="AutoShape 28"/>
            <p:cNvSpPr>
              <a:spLocks noChangeArrowheads="1"/>
            </p:cNvSpPr>
            <p:nvPr/>
          </p:nvSpPr>
          <p:spPr bwMode="auto">
            <a:xfrm>
              <a:off x="6010275"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eaLnBrk="0" fontAlgn="base" hangingPunct="0">
                <a:spcBef>
                  <a:spcPct val="0"/>
                </a:spcBef>
                <a:spcAft>
                  <a:spcPct val="0"/>
                </a:spcAft>
              </a:pPr>
              <a:endParaRPr lang="en-US" sz="2400" dirty="0">
                <a:solidFill>
                  <a:srgbClr val="000000"/>
                </a:solidFill>
                <a:latin typeface="Times New Roman" pitchFamily="18" charset="0"/>
              </a:endParaRPr>
            </a:p>
          </p:txBody>
        </p:sp>
        <p:grpSp>
          <p:nvGrpSpPr>
            <p:cNvPr id="20" name="Group 29"/>
            <p:cNvGrpSpPr>
              <a:grpSpLocks/>
            </p:cNvGrpSpPr>
            <p:nvPr/>
          </p:nvGrpSpPr>
          <p:grpSpPr bwMode="auto">
            <a:xfrm>
              <a:off x="860425" y="2324100"/>
              <a:ext cx="7510465" cy="519113"/>
              <a:chOff x="621" y="1453"/>
              <a:chExt cx="4731" cy="327"/>
            </a:xfrm>
            <a:solidFill>
              <a:schemeClr val="bg1"/>
            </a:solidFill>
          </p:grpSpPr>
          <p:sp>
            <p:nvSpPr>
              <p:cNvPr id="21" name="Text Box 30"/>
              <p:cNvSpPr txBox="1">
                <a:spLocks noChangeArrowheads="1"/>
              </p:cNvSpPr>
              <p:nvPr/>
            </p:nvSpPr>
            <p:spPr bwMode="auto">
              <a:xfrm>
                <a:off x="621" y="1453"/>
                <a:ext cx="1103" cy="327"/>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2800" b="1" dirty="0">
                    <a:solidFill>
                      <a:srgbClr val="000000"/>
                    </a:solidFill>
                    <a:latin typeface="Tahoma" pitchFamily="34" charset="0"/>
                  </a:rPr>
                  <a:t>Planning</a:t>
                </a:r>
              </a:p>
            </p:txBody>
          </p:sp>
          <p:sp>
            <p:nvSpPr>
              <p:cNvPr id="22" name="Text Box 31"/>
              <p:cNvSpPr txBox="1">
                <a:spLocks noChangeArrowheads="1"/>
              </p:cNvSpPr>
              <p:nvPr/>
            </p:nvSpPr>
            <p:spPr bwMode="auto">
              <a:xfrm>
                <a:off x="3947" y="1453"/>
                <a:ext cx="1405" cy="327"/>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2800" b="1" dirty="0">
                    <a:solidFill>
                      <a:srgbClr val="000000"/>
                    </a:solidFill>
                    <a:latin typeface="Tahoma" pitchFamily="34" charset="0"/>
                  </a:rPr>
                  <a:t>Completing</a:t>
                </a:r>
              </a:p>
            </p:txBody>
          </p:sp>
          <p:sp>
            <p:nvSpPr>
              <p:cNvPr id="23" name="Text Box 32"/>
              <p:cNvSpPr txBox="1">
                <a:spLocks noChangeArrowheads="1"/>
              </p:cNvSpPr>
              <p:nvPr/>
            </p:nvSpPr>
            <p:spPr bwMode="auto">
              <a:xfrm>
                <a:off x="2437" y="1453"/>
                <a:ext cx="956" cy="327"/>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2800" b="1" dirty="0">
                    <a:solidFill>
                      <a:srgbClr val="000000"/>
                    </a:solidFill>
                    <a:latin typeface="Tahoma" pitchFamily="34" charset="0"/>
                  </a:rPr>
                  <a:t>Writing</a:t>
                </a:r>
              </a:p>
            </p:txBody>
          </p:sp>
        </p:grpSp>
      </p:grpSp>
      <p:sp>
        <p:nvSpPr>
          <p:cNvPr id="16" name="TextBox 15">
            <a:extLst>
              <a:ext uri="{FF2B5EF4-FFF2-40B4-BE49-F238E27FC236}">
                <a16:creationId xmlns:a16="http://schemas.microsoft.com/office/drawing/2014/main" id="{3E659099-D290-AAA4-B251-ADD6A045A8B4}"/>
              </a:ext>
            </a:extLst>
          </p:cNvPr>
          <p:cNvSpPr txBox="1"/>
          <p:nvPr/>
        </p:nvSpPr>
        <p:spPr>
          <a:xfrm>
            <a:off x="2806113" y="376533"/>
            <a:ext cx="7680488" cy="923330"/>
          </a:xfrm>
          <a:prstGeom prst="rect">
            <a:avLst/>
          </a:prstGeom>
          <a:noFill/>
        </p:spPr>
        <p:txBody>
          <a:bodyPr wrap="square">
            <a:spAutoFit/>
          </a:bodyPr>
          <a:lstStyle/>
          <a:p>
            <a:r>
              <a:rPr kumimoji="0" lang="en-US" sz="5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j-ea"/>
                <a:cs typeface="+mj-cs"/>
              </a:rPr>
              <a:t>Three-Step Process</a:t>
            </a:r>
            <a:endParaRPr lang="en-GB" dirty="0">
              <a:solidFill>
                <a:srgbClr val="FF0000"/>
              </a:solidFill>
            </a:endParaRPr>
          </a:p>
        </p:txBody>
      </p:sp>
    </p:spTree>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5" name="Title 5">
            <a:extLst>
              <a:ext uri="{FF2B5EF4-FFF2-40B4-BE49-F238E27FC236}">
                <a16:creationId xmlns:a16="http://schemas.microsoft.com/office/drawing/2014/main" id="{6F0CAF40-D2F6-A947-ED78-FF0F9783A3A9}"/>
              </a:ext>
            </a:extLst>
          </p:cNvPr>
          <p:cNvSpPr txBox="1">
            <a:spLocks/>
          </p:cNvSpPr>
          <p:nvPr/>
        </p:nvSpPr>
        <p:spPr bwMode="auto">
          <a:xfrm>
            <a:off x="1918511" y="2300895"/>
            <a:ext cx="8229600"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a:ln>
                  <a:noFill/>
                </a:ln>
                <a:solidFill>
                  <a:srgbClr val="FFFFFF"/>
                </a:solidFill>
                <a:effectLst>
                  <a:outerShdw blurRad="38100" dist="38100" dir="2700000" algn="tl">
                    <a:srgbClr val="C0C0C0"/>
                  </a:outerShdw>
                </a:effectLst>
                <a:uLnTx/>
                <a:uFillTx/>
                <a:latin typeface="Tahoma"/>
                <a:ea typeface="+mj-ea"/>
                <a:cs typeface="+mj-cs"/>
              </a:rPr>
              <a:t>Analyzing the Situation</a:t>
            </a:r>
            <a:endPar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p:txBody>
      </p:sp>
    </p:spTree>
    <p:custDataLst>
      <p:tags r:id="rId1"/>
    </p:custDataLst>
    <p:extLst>
      <p:ext uri="{BB962C8B-B14F-4D97-AF65-F5344CB8AC3E}">
        <p14:creationId xmlns:p14="http://schemas.microsoft.com/office/powerpoint/2010/main" val="18422340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1781514" y="1520106"/>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Define the Purpose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 name="Flowchart: Alternate Process 10">
            <a:extLst>
              <a:ext uri="{FF2B5EF4-FFF2-40B4-BE49-F238E27FC236}">
                <a16:creationId xmlns:a16="http://schemas.microsoft.com/office/drawing/2014/main" id="{D7B549D2-58A1-6C08-B56F-F2530368FAD7}"/>
              </a:ext>
            </a:extLst>
          </p:cNvPr>
          <p:cNvSpPr/>
          <p:nvPr/>
        </p:nvSpPr>
        <p:spPr bwMode="auto">
          <a:xfrm>
            <a:off x="1401130" y="3032071"/>
            <a:ext cx="3844517" cy="1503452"/>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rPr>
              <a:t>General</a:t>
            </a: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5810054" y="2945597"/>
            <a:ext cx="4572000" cy="1676400"/>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rPr>
              <a:t>Specific</a:t>
            </a:r>
          </a:p>
        </p:txBody>
      </p:sp>
      <p:pic>
        <p:nvPicPr>
          <p:cNvPr id="13" name="Graphic 12" descr="Badge 1 with solid fill">
            <a:extLst>
              <a:ext uri="{FF2B5EF4-FFF2-40B4-BE49-F238E27FC236}">
                <a16:creationId xmlns:a16="http://schemas.microsoft.com/office/drawing/2014/main" id="{7DC93FEA-A393-C832-03BC-24DC5F42D47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43930" y="1606035"/>
            <a:ext cx="914400" cy="907370"/>
          </a:xfrm>
          <a:prstGeom prst="rect">
            <a:avLst/>
          </a:prstGeom>
        </p:spPr>
      </p:pic>
    </p:spTree>
    <p:custDataLst>
      <p:tags r:id="rId1"/>
    </p:custDataLst>
    <p:extLst>
      <p:ext uri="{BB962C8B-B14F-4D97-AF65-F5344CB8AC3E}">
        <p14:creationId xmlns:p14="http://schemas.microsoft.com/office/powerpoint/2010/main" val="30406444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1743808" y="1246458"/>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Define the Purpose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 name="Flowchart: Alternate Process 10">
            <a:extLst>
              <a:ext uri="{FF2B5EF4-FFF2-40B4-BE49-F238E27FC236}">
                <a16:creationId xmlns:a16="http://schemas.microsoft.com/office/drawing/2014/main" id="{D7B549D2-58A1-6C08-B56F-F2530368FAD7}"/>
              </a:ext>
            </a:extLst>
          </p:cNvPr>
          <p:cNvSpPr/>
          <p:nvPr/>
        </p:nvSpPr>
        <p:spPr bwMode="auto">
          <a:xfrm>
            <a:off x="1311977" y="2983707"/>
            <a:ext cx="4188643" cy="1676400"/>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General</a:t>
            </a: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5679729" y="2633557"/>
            <a:ext cx="4572000" cy="2709534"/>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All business messages have a general purpose: to inform, to persuade, or to collaborate with your audience. </a:t>
            </a:r>
          </a:p>
        </p:txBody>
      </p:sp>
      <p:pic>
        <p:nvPicPr>
          <p:cNvPr id="7" name="Graphic 6" descr="Badge 1 with solid fill">
            <a:extLst>
              <a:ext uri="{FF2B5EF4-FFF2-40B4-BE49-F238E27FC236}">
                <a16:creationId xmlns:a16="http://schemas.microsoft.com/office/drawing/2014/main" id="{B5B5D324-53D1-C8FD-7F4D-6377FA6A1D3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43930" y="1606035"/>
            <a:ext cx="914400" cy="914400"/>
          </a:xfrm>
          <a:prstGeom prst="rect">
            <a:avLst/>
          </a:prstGeom>
        </p:spPr>
      </p:pic>
    </p:spTree>
    <p:custDataLst>
      <p:tags r:id="rId1"/>
    </p:custDataLst>
    <p:extLst>
      <p:ext uri="{BB962C8B-B14F-4D97-AF65-F5344CB8AC3E}">
        <p14:creationId xmlns:p14="http://schemas.microsoft.com/office/powerpoint/2010/main" val="8364512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1715527" y="807217"/>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Define the Purpose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5009099" y="2159019"/>
            <a:ext cx="5350959" cy="3246849"/>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To help you define the specific purpose of your message, ask yourself what you hope to accomplish with your message and what your audience should do or think after receiving your message. </a:t>
            </a:r>
          </a:p>
        </p:txBody>
      </p:sp>
      <p:sp>
        <p:nvSpPr>
          <p:cNvPr id="7" name="Flowchart: Alternate Process 6">
            <a:extLst>
              <a:ext uri="{FF2B5EF4-FFF2-40B4-BE49-F238E27FC236}">
                <a16:creationId xmlns:a16="http://schemas.microsoft.com/office/drawing/2014/main" id="{4B55A287-F0BF-FBC2-6059-C7D544CB6C41}"/>
              </a:ext>
            </a:extLst>
          </p:cNvPr>
          <p:cNvSpPr/>
          <p:nvPr/>
        </p:nvSpPr>
        <p:spPr bwMode="auto">
          <a:xfrm>
            <a:off x="753904" y="2944243"/>
            <a:ext cx="3988829" cy="1676400"/>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rPr>
              <a:t>Specific</a:t>
            </a:r>
          </a:p>
        </p:txBody>
      </p:sp>
      <p:pic>
        <p:nvPicPr>
          <p:cNvPr id="9" name="Graphic 8" descr="Badge 1 with solid fill">
            <a:extLst>
              <a:ext uri="{FF2B5EF4-FFF2-40B4-BE49-F238E27FC236}">
                <a16:creationId xmlns:a16="http://schemas.microsoft.com/office/drawing/2014/main" id="{E7838A75-4D94-5116-C324-8C11AFEBC9C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065720" y="2341326"/>
            <a:ext cx="914400" cy="914400"/>
          </a:xfrm>
          <a:prstGeom prst="rect">
            <a:avLst/>
          </a:prstGeom>
        </p:spPr>
      </p:pic>
    </p:spTree>
    <p:custDataLst>
      <p:tags r:id="rId1"/>
    </p:custDataLst>
    <p:extLst>
      <p:ext uri="{BB962C8B-B14F-4D97-AF65-F5344CB8AC3E}">
        <p14:creationId xmlns:p14="http://schemas.microsoft.com/office/powerpoint/2010/main" val="447311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457135" y="1083315"/>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Analyze the purpose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1702501" y="2057658"/>
            <a:ext cx="6668053" cy="3410859"/>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Once you have </a:t>
            </a:r>
            <a:r>
              <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highlight>
                  <a:srgbClr val="FFFF00"/>
                </a:highlight>
                <a:uLnTx/>
                <a:uFillTx/>
                <a:latin typeface="Arial"/>
                <a:ea typeface="+mn-ea"/>
                <a:cs typeface="+mn-cs"/>
              </a:rPr>
              <a:t>defined </a:t>
            </a:r>
            <a:r>
              <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your specific purpose, you can decide whether that purpose merits the time and effort required for you to prepare and send it. </a:t>
            </a:r>
          </a:p>
          <a:p>
            <a:pPr marL="0" marR="0" lvl="0" indent="0"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Test your purpose by asking four questions:</a:t>
            </a:r>
          </a:p>
        </p:txBody>
      </p:sp>
      <p:pic>
        <p:nvPicPr>
          <p:cNvPr id="21" name="Graphic 20" descr="Badge with solid fill">
            <a:extLst>
              <a:ext uri="{FF2B5EF4-FFF2-40B4-BE49-F238E27FC236}">
                <a16:creationId xmlns:a16="http://schemas.microsoft.com/office/drawing/2014/main" id="{4DB50A36-3661-200D-41D5-64014CF8512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622254" y="1263955"/>
            <a:ext cx="914400" cy="914400"/>
          </a:xfrm>
          <a:prstGeom prst="rect">
            <a:avLst/>
          </a:prstGeom>
        </p:spPr>
      </p:pic>
      <p:pic>
        <p:nvPicPr>
          <p:cNvPr id="9" name="Picture 8" descr="Yellow question mark">
            <a:extLst>
              <a:ext uri="{FF2B5EF4-FFF2-40B4-BE49-F238E27FC236}">
                <a16:creationId xmlns:a16="http://schemas.microsoft.com/office/drawing/2014/main" id="{43BE6699-827F-E3CF-5E7F-3BD89F540C0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851769" y="2178355"/>
            <a:ext cx="2781431" cy="3410860"/>
          </a:xfrm>
          <a:prstGeom prst="rect">
            <a:avLst/>
          </a:prstGeom>
        </p:spPr>
      </p:pic>
    </p:spTree>
    <p:custDataLst>
      <p:tags r:id="rId1"/>
    </p:custDataLst>
    <p:extLst>
      <p:ext uri="{BB962C8B-B14F-4D97-AF65-F5344CB8AC3E}">
        <p14:creationId xmlns:p14="http://schemas.microsoft.com/office/powerpoint/2010/main" val="30476532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138969" y="518973"/>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Analyze the purpose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2262433" y="2010213"/>
            <a:ext cx="6975663" cy="3811288"/>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endParaRPr>
          </a:p>
        </p:txBody>
      </p:sp>
      <p:sp>
        <p:nvSpPr>
          <p:cNvPr id="8" name="Rectangle 7">
            <a:extLst>
              <a:ext uri="{FF2B5EF4-FFF2-40B4-BE49-F238E27FC236}">
                <a16:creationId xmlns:a16="http://schemas.microsoft.com/office/drawing/2014/main" id="{807745FF-B4AD-A872-D5CF-D9C46A510C0A}"/>
              </a:ext>
            </a:extLst>
          </p:cNvPr>
          <p:cNvSpPr/>
          <p:nvPr/>
        </p:nvSpPr>
        <p:spPr bwMode="auto">
          <a:xfrm>
            <a:off x="2520775" y="2203018"/>
            <a:ext cx="6458977" cy="715240"/>
          </a:xfrm>
          <a:prstGeom prst="rect">
            <a:avLst/>
          </a:prstGeom>
          <a:solidFill>
            <a:srgbClr val="FFFFFF"/>
          </a:solidFill>
          <a:ln w="3175" cap="flat" cmpd="sng" algn="ctr">
            <a:solidFill>
              <a:srgbClr val="FFFFFF">
                <a:lumMod val="95000"/>
              </a:srgbClr>
            </a:solidFill>
            <a:prstDash val="solid"/>
            <a:round/>
            <a:headEnd type="none" w="med" len="med"/>
            <a:tailEnd type="none" w="med" len="med"/>
          </a:ln>
          <a:effectLst>
            <a:outerShdw blurRad="57785" dist="63500" dir="3180000" algn="ctr">
              <a:srgbClr val="5F5F5F">
                <a:alpha val="29804"/>
              </a:srgbClr>
            </a:outerShdw>
          </a:effectLst>
          <a:scene3d>
            <a:camera prst="orthographicFront">
              <a:rot lat="0" lon="0" rev="0"/>
            </a:camera>
            <a:lightRig rig="brightRoom" dir="t">
              <a:rot lat="0" lon="0" rev="600000"/>
            </a:lightRig>
          </a:scene3d>
          <a:sp3d prstMaterial="metal">
            <a:bevelT w="38100" h="57150" prst="angle"/>
          </a:sp3d>
        </p:spPr>
        <p:txBody>
          <a:bodyPr vert="horz" wrap="square" lIns="91440" tIns="45720" rIns="91440" bIns="45720" numCol="1" rtlCol="0" anchor="ctr"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 typeface="Arial" pitchFamily="34" charset="0"/>
              <a:buChar char="•"/>
              <a:tabLst/>
              <a:defRPr/>
            </a:pPr>
            <a:r>
              <a:rPr kumimoji="0" lang="en-US" sz="2400" b="1" i="0" u="none" strike="noStrike" kern="0" cap="none" spc="0" normalizeH="0" baseline="0" noProof="0" dirty="0">
                <a:ln>
                  <a:noFill/>
                </a:ln>
                <a:solidFill>
                  <a:srgbClr val="000000"/>
                </a:solidFill>
                <a:effectLst/>
                <a:uLnTx/>
                <a:uFillTx/>
                <a:latin typeface="Arial"/>
              </a:rPr>
              <a:t>Will your message change anything?</a:t>
            </a:r>
          </a:p>
        </p:txBody>
      </p:sp>
      <p:sp>
        <p:nvSpPr>
          <p:cNvPr id="11" name="Rectangle 10">
            <a:extLst>
              <a:ext uri="{FF2B5EF4-FFF2-40B4-BE49-F238E27FC236}">
                <a16:creationId xmlns:a16="http://schemas.microsoft.com/office/drawing/2014/main" id="{AB06DEE8-CE41-BF93-7382-89A268E2A74A}"/>
              </a:ext>
            </a:extLst>
          </p:cNvPr>
          <p:cNvSpPr/>
          <p:nvPr/>
        </p:nvSpPr>
        <p:spPr bwMode="auto">
          <a:xfrm>
            <a:off x="2559293" y="3036616"/>
            <a:ext cx="6381939" cy="838200"/>
          </a:xfrm>
          <a:prstGeom prst="rect">
            <a:avLst/>
          </a:prstGeom>
          <a:solidFill>
            <a:srgbClr val="FFFFFF"/>
          </a:solidFill>
          <a:ln w="3175" cap="flat" cmpd="sng" algn="ctr">
            <a:solidFill>
              <a:srgbClr val="FFFFFF">
                <a:lumMod val="95000"/>
              </a:srgbClr>
            </a:solidFill>
            <a:prstDash val="solid"/>
            <a:round/>
            <a:headEnd type="none" w="med" len="med"/>
            <a:tailEnd type="none" w="med" len="med"/>
          </a:ln>
          <a:effectLst>
            <a:outerShdw blurRad="57785" dist="63500" dir="3180000" algn="ctr">
              <a:srgbClr val="5F5F5F">
                <a:alpha val="29804"/>
              </a:srgbClr>
            </a:outerShdw>
          </a:effectLst>
          <a:scene3d>
            <a:camera prst="orthographicFront">
              <a:rot lat="0" lon="0" rev="0"/>
            </a:camera>
            <a:lightRig rig="brightRoom" dir="t">
              <a:rot lat="0" lon="0" rev="600000"/>
            </a:lightRig>
          </a:scene3d>
          <a:sp3d prstMaterial="metal">
            <a:bevelT w="38100" h="57150" prst="angle"/>
          </a:sp3d>
        </p:spPr>
        <p:txBody>
          <a:bodyPr vert="horz" wrap="square" lIns="91440" tIns="45720" rIns="91440" bIns="45720" numCol="1" rtlCol="0" anchor="ctr"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 typeface="Arial" pitchFamily="34" charset="0"/>
              <a:buChar char="•"/>
              <a:tabLst/>
              <a:defRPr/>
            </a:pPr>
            <a:r>
              <a:rPr kumimoji="0" lang="en-US" sz="2400" b="1" i="0" u="none" strike="noStrike" kern="0" cap="none" spc="0" normalizeH="0" baseline="0" noProof="0" dirty="0">
                <a:ln>
                  <a:noFill/>
                </a:ln>
                <a:solidFill>
                  <a:srgbClr val="000000"/>
                </a:solidFill>
                <a:effectLst/>
                <a:uLnTx/>
                <a:uFillTx/>
                <a:latin typeface="Arial"/>
              </a:rPr>
              <a:t>Is your purpose realistic?</a:t>
            </a:r>
          </a:p>
        </p:txBody>
      </p:sp>
      <p:sp>
        <p:nvSpPr>
          <p:cNvPr id="13" name="Rectangle 12">
            <a:extLst>
              <a:ext uri="{FF2B5EF4-FFF2-40B4-BE49-F238E27FC236}">
                <a16:creationId xmlns:a16="http://schemas.microsoft.com/office/drawing/2014/main" id="{E4BD9BC1-81AA-7F86-842F-9A95B9F4DD53}"/>
              </a:ext>
            </a:extLst>
          </p:cNvPr>
          <p:cNvSpPr/>
          <p:nvPr/>
        </p:nvSpPr>
        <p:spPr bwMode="auto">
          <a:xfrm>
            <a:off x="2556574" y="3993174"/>
            <a:ext cx="6381939" cy="838200"/>
          </a:xfrm>
          <a:prstGeom prst="rect">
            <a:avLst/>
          </a:prstGeom>
          <a:solidFill>
            <a:srgbClr val="FFFFFF"/>
          </a:solidFill>
          <a:ln w="3175" cap="flat" cmpd="sng" algn="ctr">
            <a:solidFill>
              <a:srgbClr val="FFFFFF">
                <a:lumMod val="95000"/>
              </a:srgbClr>
            </a:solidFill>
            <a:prstDash val="solid"/>
            <a:round/>
            <a:headEnd type="none" w="med" len="med"/>
            <a:tailEnd type="none" w="med" len="med"/>
          </a:ln>
          <a:effectLst>
            <a:outerShdw blurRad="57785" dist="63500" dir="3180000" algn="ctr">
              <a:srgbClr val="5F5F5F">
                <a:alpha val="29804"/>
              </a:srgbClr>
            </a:outerShdw>
          </a:effectLst>
          <a:scene3d>
            <a:camera prst="orthographicFront">
              <a:rot lat="0" lon="0" rev="0"/>
            </a:camera>
            <a:lightRig rig="brightRoom" dir="t">
              <a:rot lat="0" lon="0" rev="600000"/>
            </a:lightRig>
          </a:scene3d>
          <a:sp3d prstMaterial="metal">
            <a:bevelT w="38100" h="57150" prst="angle"/>
          </a:sp3d>
        </p:spPr>
        <p:txBody>
          <a:bodyPr vert="horz" wrap="square" lIns="91440" tIns="45720" rIns="91440" bIns="45720" numCol="1" rtlCol="0" anchor="ctr"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 typeface="Arial" pitchFamily="34" charset="0"/>
              <a:buChar char="•"/>
              <a:tabLst/>
              <a:defRPr/>
            </a:pPr>
            <a:r>
              <a:rPr kumimoji="0" lang="en-US" sz="2400" b="1" i="0" u="none" strike="noStrike" kern="0" cap="none" spc="0" normalizeH="0" baseline="0" noProof="0" dirty="0">
                <a:ln>
                  <a:noFill/>
                </a:ln>
                <a:solidFill>
                  <a:srgbClr val="000000"/>
                </a:solidFill>
                <a:effectLst/>
                <a:uLnTx/>
                <a:uFillTx/>
                <a:latin typeface="Arial"/>
              </a:rPr>
              <a:t>Is the timing right for your message?</a:t>
            </a:r>
          </a:p>
        </p:txBody>
      </p:sp>
      <p:sp>
        <p:nvSpPr>
          <p:cNvPr id="19" name="Rectangle 18">
            <a:extLst>
              <a:ext uri="{FF2B5EF4-FFF2-40B4-BE49-F238E27FC236}">
                <a16:creationId xmlns:a16="http://schemas.microsoft.com/office/drawing/2014/main" id="{5AAE1827-0460-8BCB-B0FD-E49E7B68710D}"/>
              </a:ext>
            </a:extLst>
          </p:cNvPr>
          <p:cNvSpPr/>
          <p:nvPr/>
        </p:nvSpPr>
        <p:spPr bwMode="auto">
          <a:xfrm>
            <a:off x="2632235" y="5005908"/>
            <a:ext cx="6306278" cy="641059"/>
          </a:xfrm>
          <a:prstGeom prst="rect">
            <a:avLst/>
          </a:prstGeom>
          <a:solidFill>
            <a:srgbClr val="FFFFFF"/>
          </a:solidFill>
          <a:ln w="3175" cap="flat" cmpd="sng" algn="ctr">
            <a:solidFill>
              <a:srgbClr val="FFFFFF">
                <a:lumMod val="95000"/>
              </a:srgbClr>
            </a:solidFill>
            <a:prstDash val="solid"/>
            <a:round/>
            <a:headEnd type="none" w="med" len="med"/>
            <a:tailEnd type="none" w="med" len="med"/>
          </a:ln>
          <a:effectLst>
            <a:outerShdw blurRad="57785" dist="63500" dir="3180000" algn="ctr">
              <a:srgbClr val="5F5F5F">
                <a:alpha val="29804"/>
              </a:srgbClr>
            </a:outerShdw>
          </a:effectLst>
          <a:scene3d>
            <a:camera prst="orthographicFront">
              <a:rot lat="0" lon="0" rev="0"/>
            </a:camera>
            <a:lightRig rig="brightRoom" dir="t">
              <a:rot lat="0" lon="0" rev="600000"/>
            </a:lightRig>
          </a:scene3d>
          <a:sp3d prstMaterial="metal">
            <a:bevelT w="38100" h="57150" prst="angle"/>
          </a:sp3d>
        </p:spPr>
        <p:txBody>
          <a:bodyPr vert="horz" wrap="square" lIns="91440" tIns="45720" rIns="91440" bIns="45720" numCol="1" rtlCol="0" anchor="ctr"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 typeface="Arial" pitchFamily="34" charset="0"/>
              <a:buChar char="•"/>
              <a:tabLst/>
              <a:defRPr/>
            </a:pPr>
            <a:r>
              <a:rPr kumimoji="0" lang="en-US" sz="2400" b="1" i="0" u="none" strike="noStrike" kern="0" cap="none" spc="0" normalizeH="0" baseline="0" noProof="0" dirty="0">
                <a:ln>
                  <a:noFill/>
                </a:ln>
                <a:solidFill>
                  <a:srgbClr val="000000"/>
                </a:solidFill>
                <a:effectLst/>
                <a:uLnTx/>
                <a:uFillTx/>
                <a:latin typeface="Arial"/>
              </a:rPr>
              <a:t>Will your purpose be acceptable?</a:t>
            </a:r>
          </a:p>
        </p:txBody>
      </p:sp>
      <p:pic>
        <p:nvPicPr>
          <p:cNvPr id="21" name="Graphic 20" descr="Badge with solid fill">
            <a:extLst>
              <a:ext uri="{FF2B5EF4-FFF2-40B4-BE49-F238E27FC236}">
                <a16:creationId xmlns:a16="http://schemas.microsoft.com/office/drawing/2014/main" id="{4DB50A36-3661-200D-41D5-64014CF8512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262952" y="1696524"/>
            <a:ext cx="914400" cy="914400"/>
          </a:xfrm>
          <a:prstGeom prst="rect">
            <a:avLst/>
          </a:prstGeom>
        </p:spPr>
      </p:pic>
    </p:spTree>
    <p:custDataLst>
      <p:tags r:id="rId1"/>
    </p:custDataLst>
    <p:extLst>
      <p:ext uri="{BB962C8B-B14F-4D97-AF65-F5344CB8AC3E}">
        <p14:creationId xmlns:p14="http://schemas.microsoft.com/office/powerpoint/2010/main" val="15985453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10" name="Rectangle 9">
            <a:extLst>
              <a:ext uri="{FF2B5EF4-FFF2-40B4-BE49-F238E27FC236}">
                <a16:creationId xmlns:a16="http://schemas.microsoft.com/office/drawing/2014/main" id="{A4307B00-CBC5-B64A-EE0F-66C0CC82FA4A}"/>
              </a:ext>
            </a:extLst>
          </p:cNvPr>
          <p:cNvSpPr/>
          <p:nvPr/>
        </p:nvSpPr>
        <p:spPr bwMode="auto">
          <a:xfrm>
            <a:off x="2271783" y="76211"/>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Analyze the purpose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1871218" y="1350188"/>
            <a:ext cx="8517120" cy="3811288"/>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endParaRPr>
          </a:p>
        </p:txBody>
      </p:sp>
      <p:pic>
        <p:nvPicPr>
          <p:cNvPr id="21" name="Graphic 20" descr="Badge with solid fill">
            <a:extLst>
              <a:ext uri="{FF2B5EF4-FFF2-40B4-BE49-F238E27FC236}">
                <a16:creationId xmlns:a16="http://schemas.microsoft.com/office/drawing/2014/main" id="{4DB50A36-3661-200D-41D5-64014CF85121}"/>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70884" y="1573975"/>
            <a:ext cx="914400" cy="914400"/>
          </a:xfrm>
          <a:prstGeom prst="rect">
            <a:avLst/>
          </a:prstGeom>
        </p:spPr>
      </p:pic>
      <p:sp>
        <p:nvSpPr>
          <p:cNvPr id="7" name="TextBox 6">
            <a:extLst>
              <a:ext uri="{FF2B5EF4-FFF2-40B4-BE49-F238E27FC236}">
                <a16:creationId xmlns:a16="http://schemas.microsoft.com/office/drawing/2014/main" id="{C503DB57-8BAA-B57B-392B-2337F77CDBC0}"/>
              </a:ext>
            </a:extLst>
          </p:cNvPr>
          <p:cNvSpPr txBox="1"/>
          <p:nvPr/>
        </p:nvSpPr>
        <p:spPr>
          <a:xfrm>
            <a:off x="1998407" y="1573975"/>
            <a:ext cx="7711202" cy="3582519"/>
          </a:xfrm>
          <a:prstGeom prst="rect">
            <a:avLst/>
          </a:prstGeom>
          <a:noFill/>
        </p:spPr>
        <p:txBody>
          <a:bodyPr wrap="square">
            <a:spAutoFit/>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3200" kern="0" dirty="0">
                <a:solidFill>
                  <a:srgbClr val="000000"/>
                </a:solidFill>
                <a:effectLst>
                  <a:outerShdw blurRad="50800" dist="127000" dir="8100000" algn="tr" rotWithShape="0">
                    <a:srgbClr val="808080">
                      <a:alpha val="38039"/>
                    </a:srgbClr>
                  </a:outerShdw>
                </a:effectLst>
                <a:latin typeface="Arial"/>
              </a:rPr>
              <a:t>Once you are satisfied (1)</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US" sz="3200" kern="0" dirty="0">
                <a:solidFill>
                  <a:srgbClr val="000000"/>
                </a:solidFill>
                <a:effectLst>
                  <a:outerShdw blurRad="50800" dist="127000" dir="8100000" algn="tr" rotWithShape="0">
                    <a:srgbClr val="808080">
                      <a:alpha val="38039"/>
                    </a:srgbClr>
                  </a:outerShdw>
                </a:effectLst>
                <a:latin typeface="Arial"/>
              </a:rPr>
              <a:t>that you have a clear and meaningful purpose and (2) </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US" sz="3200" kern="0" dirty="0">
                <a:solidFill>
                  <a:srgbClr val="000000"/>
                </a:solidFill>
                <a:effectLst>
                  <a:outerShdw blurRad="50800" dist="127000" dir="8100000" algn="tr" rotWithShape="0">
                    <a:srgbClr val="808080">
                      <a:alpha val="38039"/>
                    </a:srgbClr>
                  </a:outerShdw>
                </a:effectLst>
                <a:latin typeface="Arial"/>
              </a:rPr>
              <a:t>that now is a smart time to proceed, your next step is to understand the members of your audience and their needs.</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t>
            </a:r>
          </a:p>
        </p:txBody>
      </p:sp>
    </p:spTree>
    <p:custDataLst>
      <p:tags r:id="rId1"/>
    </p:custDataLst>
    <p:extLst>
      <p:ext uri="{BB962C8B-B14F-4D97-AF65-F5344CB8AC3E}">
        <p14:creationId xmlns:p14="http://schemas.microsoft.com/office/powerpoint/2010/main" val="41754783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709796" y="-136812"/>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Profile the Audience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3797345" y="1440677"/>
            <a:ext cx="6609847" cy="3811288"/>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endParaRPr>
          </a:p>
        </p:txBody>
      </p:sp>
      <p:pic>
        <p:nvPicPr>
          <p:cNvPr id="9" name="Graphic 8" descr="Badge 3 with solid fill">
            <a:extLst>
              <a:ext uri="{FF2B5EF4-FFF2-40B4-BE49-F238E27FC236}">
                <a16:creationId xmlns:a16="http://schemas.microsoft.com/office/drawing/2014/main" id="{207549D4-BDCC-500B-3B4F-68B6111EE35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529137" y="1477149"/>
            <a:ext cx="914400" cy="914400"/>
          </a:xfrm>
          <a:prstGeom prst="rect">
            <a:avLst/>
          </a:prstGeom>
        </p:spPr>
      </p:pic>
      <p:sp>
        <p:nvSpPr>
          <p:cNvPr id="11" name="Content Placeholder 12">
            <a:extLst>
              <a:ext uri="{FF2B5EF4-FFF2-40B4-BE49-F238E27FC236}">
                <a16:creationId xmlns:a16="http://schemas.microsoft.com/office/drawing/2014/main" id="{F10BFE14-3F63-A8CE-A0DC-E4E647BB6C8A}"/>
              </a:ext>
            </a:extLst>
          </p:cNvPr>
          <p:cNvSpPr txBox="1">
            <a:spLocks/>
          </p:cNvSpPr>
          <p:nvPr/>
        </p:nvSpPr>
        <p:spPr>
          <a:xfrm>
            <a:off x="5194496" y="1606035"/>
            <a:ext cx="4343400" cy="4114800"/>
          </a:xfrm>
          <a:prstGeom prst="rect">
            <a:avLst/>
          </a:prstGeom>
        </p:spPr>
        <p:txBody>
          <a:bodyPr/>
          <a:lstStyle/>
          <a:p>
            <a:pPr marL="342900" indent="-342900" eaLnBrk="0" fontAlgn="base" hangingPunct="0">
              <a:spcBef>
                <a:spcPts val="600"/>
              </a:spcBef>
              <a:spcAft>
                <a:spcPts val="600"/>
              </a:spcAft>
              <a:buFontTx/>
              <a:buChar char="•"/>
              <a:defRPr/>
            </a:pPr>
            <a:r>
              <a:rPr lang="en-US" sz="2800" kern="0" dirty="0">
                <a:solidFill>
                  <a:srgbClr val="000000"/>
                </a:solidFill>
                <a:effectLst>
                  <a:outerShdw blurRad="50800" dist="38100" dir="8100000" algn="tr" rotWithShape="0">
                    <a:srgbClr val="808080">
                      <a:alpha val="40000"/>
                    </a:srgbClr>
                  </a:outerShdw>
                </a:effectLst>
                <a:latin typeface="Arial"/>
              </a:rPr>
              <a:t>Primary Members</a:t>
            </a:r>
          </a:p>
          <a:p>
            <a:pPr marL="342900" indent="-342900" eaLnBrk="0" fontAlgn="base" hangingPunct="0">
              <a:spcBef>
                <a:spcPts val="600"/>
              </a:spcBef>
              <a:spcAft>
                <a:spcPts val="600"/>
              </a:spcAft>
              <a:buFontTx/>
              <a:buChar char="•"/>
              <a:defRPr/>
            </a:pPr>
            <a:r>
              <a:rPr lang="en-US" sz="2800" kern="0" dirty="0">
                <a:solidFill>
                  <a:srgbClr val="000000"/>
                </a:solidFill>
                <a:effectLst>
                  <a:outerShdw blurRad="50800" dist="38100" dir="8100000" algn="tr" rotWithShape="0">
                    <a:srgbClr val="808080">
                      <a:alpha val="40000"/>
                    </a:srgbClr>
                  </a:outerShdw>
                </a:effectLst>
                <a:latin typeface="Arial"/>
              </a:rPr>
              <a:t>Size and Location</a:t>
            </a:r>
          </a:p>
          <a:p>
            <a:pPr marL="342900" indent="-342900" eaLnBrk="0" fontAlgn="base" hangingPunct="0">
              <a:spcBef>
                <a:spcPts val="600"/>
              </a:spcBef>
              <a:spcAft>
                <a:spcPts val="600"/>
              </a:spcAft>
              <a:buFontTx/>
              <a:buChar char="•"/>
              <a:defRPr/>
            </a:pPr>
            <a:r>
              <a:rPr lang="en-US" sz="2800" kern="0" dirty="0">
                <a:solidFill>
                  <a:srgbClr val="000000"/>
                </a:solidFill>
                <a:effectLst>
                  <a:outerShdw blurRad="50800" dist="38100" dir="8100000" algn="tr" rotWithShape="0">
                    <a:srgbClr val="808080">
                      <a:alpha val="40000"/>
                    </a:srgbClr>
                  </a:outerShdw>
                </a:effectLst>
                <a:latin typeface="Arial"/>
              </a:rPr>
              <a:t>Composition</a:t>
            </a:r>
          </a:p>
          <a:p>
            <a:pPr marL="342900" indent="-342900" eaLnBrk="0" fontAlgn="base" hangingPunct="0">
              <a:spcBef>
                <a:spcPts val="600"/>
              </a:spcBef>
              <a:spcAft>
                <a:spcPts val="600"/>
              </a:spcAft>
              <a:buFontTx/>
              <a:buChar char="•"/>
              <a:defRPr/>
            </a:pPr>
            <a:r>
              <a:rPr lang="en-US" sz="2800" kern="0" dirty="0">
                <a:solidFill>
                  <a:srgbClr val="000000"/>
                </a:solidFill>
                <a:effectLst>
                  <a:outerShdw blurRad="50800" dist="38100" dir="8100000" algn="tr" rotWithShape="0">
                    <a:srgbClr val="808080">
                      <a:alpha val="40000"/>
                    </a:srgbClr>
                  </a:outerShdw>
                </a:effectLst>
                <a:latin typeface="Arial"/>
              </a:rPr>
              <a:t>Understanding</a:t>
            </a:r>
          </a:p>
          <a:p>
            <a:pPr marL="342900" indent="-342900" eaLnBrk="0" fontAlgn="base" hangingPunct="0">
              <a:spcBef>
                <a:spcPts val="600"/>
              </a:spcBef>
              <a:spcAft>
                <a:spcPts val="600"/>
              </a:spcAft>
              <a:buFontTx/>
              <a:buChar char="•"/>
              <a:defRPr/>
            </a:pPr>
            <a:r>
              <a:rPr lang="en-US" sz="2800" kern="0" dirty="0">
                <a:solidFill>
                  <a:srgbClr val="000000"/>
                </a:solidFill>
                <a:effectLst>
                  <a:outerShdw blurRad="50800" dist="38100" dir="8100000" algn="tr" rotWithShape="0">
                    <a:srgbClr val="808080">
                      <a:alpha val="40000"/>
                    </a:srgbClr>
                  </a:outerShdw>
                </a:effectLst>
                <a:latin typeface="Arial"/>
              </a:rPr>
              <a:t>Expectations</a:t>
            </a:r>
          </a:p>
          <a:p>
            <a:pPr marL="342900" indent="-342900" eaLnBrk="0" fontAlgn="base" hangingPunct="0">
              <a:spcBef>
                <a:spcPts val="600"/>
              </a:spcBef>
              <a:spcAft>
                <a:spcPts val="600"/>
              </a:spcAft>
              <a:buFontTx/>
              <a:buChar char="•"/>
              <a:defRPr/>
            </a:pPr>
            <a:r>
              <a:rPr lang="en-US" sz="2800" kern="0" dirty="0">
                <a:solidFill>
                  <a:srgbClr val="000000"/>
                </a:solidFill>
                <a:effectLst>
                  <a:outerShdw blurRad="50800" dist="38100" dir="8100000" algn="tr" rotWithShape="0">
                    <a:srgbClr val="808080">
                      <a:alpha val="40000"/>
                    </a:srgbClr>
                  </a:outerShdw>
                </a:effectLst>
                <a:latin typeface="Arial"/>
              </a:rPr>
              <a:t>Reactions </a:t>
            </a:r>
          </a:p>
        </p:txBody>
      </p:sp>
      <p:pic>
        <p:nvPicPr>
          <p:cNvPr id="13" name="Picture 12" descr="shutterstock_47215285.jpg">
            <a:extLst>
              <a:ext uri="{FF2B5EF4-FFF2-40B4-BE49-F238E27FC236}">
                <a16:creationId xmlns:a16="http://schemas.microsoft.com/office/drawing/2014/main" id="{B7FF5282-403D-3A3A-385F-A53B4288ECD2}"/>
              </a:ext>
            </a:extLst>
          </p:cNvPr>
          <p:cNvPicPr>
            <a:picLocks noChangeAspect="1"/>
          </p:cNvPicPr>
          <p:nvPr/>
        </p:nvPicPr>
        <p:blipFill>
          <a:blip r:embed="rId6" cstate="print"/>
          <a:srcRect/>
          <a:stretch>
            <a:fillRect/>
          </a:stretch>
        </p:blipFill>
        <p:spPr>
          <a:xfrm>
            <a:off x="748223" y="2499101"/>
            <a:ext cx="2815278" cy="2752864"/>
          </a:xfrm>
          <a:prstGeom prst="rect">
            <a:avLst/>
          </a:prstGeom>
        </p:spPr>
      </p:pic>
    </p:spTree>
    <p:custDataLst>
      <p:tags r:id="rId1"/>
    </p:custDataLst>
    <p:extLst>
      <p:ext uri="{BB962C8B-B14F-4D97-AF65-F5344CB8AC3E}">
        <p14:creationId xmlns:p14="http://schemas.microsoft.com/office/powerpoint/2010/main" val="33267240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247578" y="928069"/>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Profile the Audience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4032198" y="2297783"/>
            <a:ext cx="6384421" cy="3193859"/>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457200" marR="0" lvl="0" indent="-457200" algn="ctr"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The more you know about your audience, their needs, and their expectations, the more effectively you’ll be able to communicate with them. </a:t>
            </a:r>
          </a:p>
          <a:p>
            <a:pPr marL="457200" marR="0" lvl="0" indent="-457200" algn="ctr"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Analyzing your audience involves the following steps:</a:t>
            </a:r>
          </a:p>
        </p:txBody>
      </p:sp>
      <p:pic>
        <p:nvPicPr>
          <p:cNvPr id="9" name="Graphic 8" descr="Badge 3 with solid fill">
            <a:extLst>
              <a:ext uri="{FF2B5EF4-FFF2-40B4-BE49-F238E27FC236}">
                <a16:creationId xmlns:a16="http://schemas.microsoft.com/office/drawing/2014/main" id="{207549D4-BDCC-500B-3B4F-68B6111EE35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83321" y="1383383"/>
            <a:ext cx="914400" cy="914400"/>
          </a:xfrm>
          <a:prstGeom prst="rect">
            <a:avLst/>
          </a:prstGeom>
        </p:spPr>
      </p:pic>
      <p:sp>
        <p:nvSpPr>
          <p:cNvPr id="11" name="Content Placeholder 12">
            <a:extLst>
              <a:ext uri="{FF2B5EF4-FFF2-40B4-BE49-F238E27FC236}">
                <a16:creationId xmlns:a16="http://schemas.microsoft.com/office/drawing/2014/main" id="{F10BFE14-3F63-A8CE-A0DC-E4E647BB6C8A}"/>
              </a:ext>
            </a:extLst>
          </p:cNvPr>
          <p:cNvSpPr txBox="1">
            <a:spLocks/>
          </p:cNvSpPr>
          <p:nvPr/>
        </p:nvSpPr>
        <p:spPr>
          <a:xfrm>
            <a:off x="5231567" y="2935925"/>
            <a:ext cx="5100227" cy="3288442"/>
          </a:xfrm>
          <a:prstGeom prst="rect">
            <a:avLst/>
          </a:prstGeom>
        </p:spPr>
        <p:txBody>
          <a:body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endPar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pic>
        <p:nvPicPr>
          <p:cNvPr id="13" name="Picture 12" descr="shutterstock_47215285.jpg">
            <a:extLst>
              <a:ext uri="{FF2B5EF4-FFF2-40B4-BE49-F238E27FC236}">
                <a16:creationId xmlns:a16="http://schemas.microsoft.com/office/drawing/2014/main" id="{B7FF5282-403D-3A3A-385F-A53B4288ECD2}"/>
              </a:ext>
            </a:extLst>
          </p:cNvPr>
          <p:cNvPicPr>
            <a:picLocks noChangeAspect="1"/>
          </p:cNvPicPr>
          <p:nvPr/>
        </p:nvPicPr>
        <p:blipFill>
          <a:blip r:embed="rId6" cstate="print"/>
          <a:srcRect/>
          <a:stretch>
            <a:fillRect/>
          </a:stretch>
        </p:blipFill>
        <p:spPr>
          <a:xfrm>
            <a:off x="636424" y="2390380"/>
            <a:ext cx="2922593" cy="2857800"/>
          </a:xfrm>
          <a:prstGeom prst="rect">
            <a:avLst/>
          </a:prstGeom>
        </p:spPr>
      </p:pic>
    </p:spTree>
    <p:custDataLst>
      <p:tags r:id="rId1"/>
    </p:custDataLst>
    <p:extLst>
      <p:ext uri="{BB962C8B-B14F-4D97-AF65-F5344CB8AC3E}">
        <p14:creationId xmlns:p14="http://schemas.microsoft.com/office/powerpoint/2010/main" val="26124107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365977" y="-96995"/>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Profile the Audience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3495689" y="1436914"/>
            <a:ext cx="6975663" cy="3811288"/>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endParaRPr>
          </a:p>
        </p:txBody>
      </p:sp>
      <p:pic>
        <p:nvPicPr>
          <p:cNvPr id="9" name="Graphic 8" descr="Badge 3 with solid fill">
            <a:extLst>
              <a:ext uri="{FF2B5EF4-FFF2-40B4-BE49-F238E27FC236}">
                <a16:creationId xmlns:a16="http://schemas.microsoft.com/office/drawing/2014/main" id="{207549D4-BDCC-500B-3B4F-68B6111EE35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83321" y="1445313"/>
            <a:ext cx="914400" cy="914400"/>
          </a:xfrm>
          <a:prstGeom prst="rect">
            <a:avLst/>
          </a:prstGeom>
        </p:spPr>
      </p:pic>
      <p:sp>
        <p:nvSpPr>
          <p:cNvPr id="11" name="Content Placeholder 12">
            <a:extLst>
              <a:ext uri="{FF2B5EF4-FFF2-40B4-BE49-F238E27FC236}">
                <a16:creationId xmlns:a16="http://schemas.microsoft.com/office/drawing/2014/main" id="{F10BFE14-3F63-A8CE-A0DC-E4E647BB6C8A}"/>
              </a:ext>
            </a:extLst>
          </p:cNvPr>
          <p:cNvSpPr txBox="1">
            <a:spLocks/>
          </p:cNvSpPr>
          <p:nvPr/>
        </p:nvSpPr>
        <p:spPr>
          <a:xfrm>
            <a:off x="4756913" y="1502189"/>
            <a:ext cx="4754731" cy="3412167"/>
          </a:xfrm>
          <a:prstGeom prst="rect">
            <a:avLst/>
          </a:prstGeom>
        </p:spPr>
        <p:txBody>
          <a:body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Primary Members</a:t>
            </a:r>
          </a:p>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Size and Location</a:t>
            </a:r>
          </a:p>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Composition</a:t>
            </a:r>
          </a:p>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Understanding</a:t>
            </a:r>
          </a:p>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Expectations</a:t>
            </a:r>
          </a:p>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Reactions </a:t>
            </a:r>
          </a:p>
        </p:txBody>
      </p:sp>
      <p:pic>
        <p:nvPicPr>
          <p:cNvPr id="13" name="Picture 12" descr="shutterstock_47215285.jpg">
            <a:extLst>
              <a:ext uri="{FF2B5EF4-FFF2-40B4-BE49-F238E27FC236}">
                <a16:creationId xmlns:a16="http://schemas.microsoft.com/office/drawing/2014/main" id="{B7FF5282-403D-3A3A-385F-A53B4288ECD2}"/>
              </a:ext>
            </a:extLst>
          </p:cNvPr>
          <p:cNvPicPr>
            <a:picLocks noChangeAspect="1"/>
          </p:cNvPicPr>
          <p:nvPr/>
        </p:nvPicPr>
        <p:blipFill>
          <a:blip r:embed="rId6" cstate="print"/>
          <a:srcRect/>
          <a:stretch>
            <a:fillRect/>
          </a:stretch>
        </p:blipFill>
        <p:spPr>
          <a:xfrm>
            <a:off x="1140974" y="2359713"/>
            <a:ext cx="2815278" cy="2752864"/>
          </a:xfrm>
          <a:prstGeom prst="rect">
            <a:avLst/>
          </a:prstGeom>
        </p:spPr>
      </p:pic>
    </p:spTree>
    <p:custDataLst>
      <p:tags r:id="rId1"/>
    </p:custDataLst>
    <p:extLst>
      <p:ext uri="{BB962C8B-B14F-4D97-AF65-F5344CB8AC3E}">
        <p14:creationId xmlns:p14="http://schemas.microsoft.com/office/powerpoint/2010/main" val="32239392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440788" y="-96995"/>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Profile the Audience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4091951" y="1523356"/>
            <a:ext cx="6409510" cy="3811288"/>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Identify the primary audience. If you can reach the decision makers or opinion molders in your audience, other audience members will fall in line. </a:t>
            </a:r>
          </a:p>
        </p:txBody>
      </p:sp>
      <p:pic>
        <p:nvPicPr>
          <p:cNvPr id="9" name="Graphic 8" descr="Badge 3 with solid fill">
            <a:extLst>
              <a:ext uri="{FF2B5EF4-FFF2-40B4-BE49-F238E27FC236}">
                <a16:creationId xmlns:a16="http://schemas.microsoft.com/office/drawing/2014/main" id="{207549D4-BDCC-500B-3B4F-68B6111EE35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83321" y="1606035"/>
            <a:ext cx="914400" cy="914400"/>
          </a:xfrm>
          <a:prstGeom prst="rect">
            <a:avLst/>
          </a:prstGeom>
        </p:spPr>
      </p:pic>
      <p:sp>
        <p:nvSpPr>
          <p:cNvPr id="11" name="Content Placeholder 12">
            <a:extLst>
              <a:ext uri="{FF2B5EF4-FFF2-40B4-BE49-F238E27FC236}">
                <a16:creationId xmlns:a16="http://schemas.microsoft.com/office/drawing/2014/main" id="{F10BFE14-3F63-A8CE-A0DC-E4E647BB6C8A}"/>
              </a:ext>
            </a:extLst>
          </p:cNvPr>
          <p:cNvSpPr txBox="1">
            <a:spLocks/>
          </p:cNvSpPr>
          <p:nvPr/>
        </p:nvSpPr>
        <p:spPr>
          <a:xfrm>
            <a:off x="4800617" y="1710441"/>
            <a:ext cx="4343400" cy="4114800"/>
          </a:xfrm>
          <a:prstGeom prst="rect">
            <a:avLst/>
          </a:prstGeom>
        </p:spPr>
        <p:txBody>
          <a:body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Primary Members</a:t>
            </a:r>
          </a:p>
        </p:txBody>
      </p:sp>
      <p:pic>
        <p:nvPicPr>
          <p:cNvPr id="13" name="Picture 12" descr="shutterstock_47215285.jpg">
            <a:extLst>
              <a:ext uri="{FF2B5EF4-FFF2-40B4-BE49-F238E27FC236}">
                <a16:creationId xmlns:a16="http://schemas.microsoft.com/office/drawing/2014/main" id="{B7FF5282-403D-3A3A-385F-A53B4288ECD2}"/>
              </a:ext>
            </a:extLst>
          </p:cNvPr>
          <p:cNvPicPr>
            <a:picLocks noChangeAspect="1"/>
          </p:cNvPicPr>
          <p:nvPr/>
        </p:nvPicPr>
        <p:blipFill>
          <a:blip r:embed="rId6" cstate="print"/>
          <a:srcRect/>
          <a:stretch>
            <a:fillRect/>
          </a:stretch>
        </p:blipFill>
        <p:spPr>
          <a:xfrm>
            <a:off x="526180" y="2520435"/>
            <a:ext cx="3143081" cy="3073400"/>
          </a:xfrm>
          <a:prstGeom prst="rect">
            <a:avLst/>
          </a:prstGeom>
        </p:spPr>
      </p:pic>
    </p:spTree>
    <p:custDataLst>
      <p:tags r:id="rId1"/>
    </p:custDataLst>
    <p:extLst>
      <p:ext uri="{BB962C8B-B14F-4D97-AF65-F5344CB8AC3E}">
        <p14:creationId xmlns:p14="http://schemas.microsoft.com/office/powerpoint/2010/main" val="13844282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234002" y="273373"/>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Profile the Audience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3357489" y="1523356"/>
            <a:ext cx="6975663" cy="3811288"/>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endParaRPr>
          </a:p>
        </p:txBody>
      </p:sp>
      <p:pic>
        <p:nvPicPr>
          <p:cNvPr id="9" name="Graphic 8" descr="Badge 3 with solid fill">
            <a:extLst>
              <a:ext uri="{FF2B5EF4-FFF2-40B4-BE49-F238E27FC236}">
                <a16:creationId xmlns:a16="http://schemas.microsoft.com/office/drawing/2014/main" id="{207549D4-BDCC-500B-3B4F-68B6111EE35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83321" y="1606035"/>
            <a:ext cx="914400" cy="914400"/>
          </a:xfrm>
          <a:prstGeom prst="rect">
            <a:avLst/>
          </a:prstGeom>
        </p:spPr>
      </p:pic>
      <p:sp>
        <p:nvSpPr>
          <p:cNvPr id="11" name="Content Placeholder 12">
            <a:extLst>
              <a:ext uri="{FF2B5EF4-FFF2-40B4-BE49-F238E27FC236}">
                <a16:creationId xmlns:a16="http://schemas.microsoft.com/office/drawing/2014/main" id="{F10BFE14-3F63-A8CE-A0DC-E4E647BB6C8A}"/>
              </a:ext>
            </a:extLst>
          </p:cNvPr>
          <p:cNvSpPr txBox="1">
            <a:spLocks/>
          </p:cNvSpPr>
          <p:nvPr/>
        </p:nvSpPr>
        <p:spPr>
          <a:xfrm>
            <a:off x="3878442" y="1523356"/>
            <a:ext cx="6368494" cy="3811288"/>
          </a:xfrm>
          <a:prstGeom prst="rect">
            <a:avLst/>
          </a:prstGeom>
        </p:spPr>
        <p:txBody>
          <a:body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Size and Location</a:t>
            </a:r>
          </a:p>
          <a:p>
            <a:pPr marR="0" lvl="0" algn="l" defTabSz="914400" rtl="0" eaLnBrk="0" fontAlgn="base" latinLnBrk="0" hangingPunct="0">
              <a:lnSpc>
                <a:spcPct val="100000"/>
              </a:lnSpc>
              <a:spcBef>
                <a:spcPts val="600"/>
              </a:spcBef>
              <a:spcAft>
                <a:spcPts val="600"/>
              </a:spcAft>
              <a:buClrTx/>
              <a:buSzTx/>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Determine the size and geographic distribution of your audience. </a:t>
            </a:r>
          </a:p>
          <a:p>
            <a:pPr marR="0" lvl="0" algn="l" defTabSz="914400" rtl="0" eaLnBrk="0" fontAlgn="base" latinLnBrk="0" hangingPunct="0">
              <a:lnSpc>
                <a:spcPct val="100000"/>
              </a:lnSpc>
              <a:spcBef>
                <a:spcPts val="600"/>
              </a:spcBef>
              <a:spcAft>
                <a:spcPts val="600"/>
              </a:spcAft>
              <a:buClrTx/>
              <a:buSzTx/>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A report for wide distribution requires a more </a:t>
            </a: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highlight>
                  <a:srgbClr val="FFFF00"/>
                </a:highlight>
                <a:uLnTx/>
                <a:uFillTx/>
                <a:latin typeface="Arial"/>
                <a:ea typeface="+mn-ea"/>
                <a:cs typeface="+mn-cs"/>
              </a:rPr>
              <a:t>formal style, organization, and format </a:t>
            </a: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than one directed to three or four people in your department. </a:t>
            </a:r>
          </a:p>
          <a:p>
            <a:pPr marR="0" lvl="0" algn="l" defTabSz="914400" rtl="0" eaLnBrk="0" fontAlgn="base" latinLnBrk="0" hangingPunct="0">
              <a:lnSpc>
                <a:spcPct val="100000"/>
              </a:lnSpc>
              <a:spcBef>
                <a:spcPts val="600"/>
              </a:spcBef>
              <a:spcAft>
                <a:spcPts val="600"/>
              </a:spcAft>
              <a:buClrTx/>
              <a:buSzTx/>
              <a:tabLst/>
              <a:defRPr/>
            </a:pPr>
            <a:endPar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pic>
        <p:nvPicPr>
          <p:cNvPr id="13" name="Picture 12" descr="shutterstock_47215285.jpg">
            <a:extLst>
              <a:ext uri="{FF2B5EF4-FFF2-40B4-BE49-F238E27FC236}">
                <a16:creationId xmlns:a16="http://schemas.microsoft.com/office/drawing/2014/main" id="{B7FF5282-403D-3A3A-385F-A53B4288ECD2}"/>
              </a:ext>
            </a:extLst>
          </p:cNvPr>
          <p:cNvPicPr>
            <a:picLocks noChangeAspect="1"/>
          </p:cNvPicPr>
          <p:nvPr/>
        </p:nvPicPr>
        <p:blipFill>
          <a:blip r:embed="rId6" cstate="print"/>
          <a:srcRect/>
          <a:stretch>
            <a:fillRect/>
          </a:stretch>
        </p:blipFill>
        <p:spPr>
          <a:xfrm>
            <a:off x="270140" y="2389170"/>
            <a:ext cx="3079996" cy="3011713"/>
          </a:xfrm>
          <a:prstGeom prst="rect">
            <a:avLst/>
          </a:prstGeom>
        </p:spPr>
      </p:pic>
    </p:spTree>
    <p:custDataLst>
      <p:tags r:id="rId1"/>
    </p:custDataLst>
    <p:extLst>
      <p:ext uri="{BB962C8B-B14F-4D97-AF65-F5344CB8AC3E}">
        <p14:creationId xmlns:p14="http://schemas.microsoft.com/office/powerpoint/2010/main" val="4072533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10" name="Rectangle 9">
            <a:extLst>
              <a:ext uri="{FF2B5EF4-FFF2-40B4-BE49-F238E27FC236}">
                <a16:creationId xmlns:a16="http://schemas.microsoft.com/office/drawing/2014/main" id="{A4307B00-CBC5-B64A-EE0F-66C0CC82FA4A}"/>
              </a:ext>
            </a:extLst>
          </p:cNvPr>
          <p:cNvSpPr/>
          <p:nvPr/>
        </p:nvSpPr>
        <p:spPr bwMode="auto">
          <a:xfrm>
            <a:off x="2390415" y="65171"/>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Profile the Audience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3425826" y="1339148"/>
            <a:ext cx="6975663" cy="3811288"/>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endParaRPr>
          </a:p>
        </p:txBody>
      </p:sp>
      <p:pic>
        <p:nvPicPr>
          <p:cNvPr id="9" name="Graphic 8" descr="Badge 3 with solid fill">
            <a:extLst>
              <a:ext uri="{FF2B5EF4-FFF2-40B4-BE49-F238E27FC236}">
                <a16:creationId xmlns:a16="http://schemas.microsoft.com/office/drawing/2014/main" id="{207549D4-BDCC-500B-3B4F-68B6111EE355}"/>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370984" y="881948"/>
            <a:ext cx="914400" cy="914400"/>
          </a:xfrm>
          <a:prstGeom prst="rect">
            <a:avLst/>
          </a:prstGeom>
        </p:spPr>
      </p:pic>
      <p:sp>
        <p:nvSpPr>
          <p:cNvPr id="11" name="Content Placeholder 12">
            <a:extLst>
              <a:ext uri="{FF2B5EF4-FFF2-40B4-BE49-F238E27FC236}">
                <a16:creationId xmlns:a16="http://schemas.microsoft.com/office/drawing/2014/main" id="{F10BFE14-3F63-A8CE-A0DC-E4E647BB6C8A}"/>
              </a:ext>
            </a:extLst>
          </p:cNvPr>
          <p:cNvSpPr txBox="1">
            <a:spLocks/>
          </p:cNvSpPr>
          <p:nvPr/>
        </p:nvSpPr>
        <p:spPr>
          <a:xfrm>
            <a:off x="3975572" y="1371600"/>
            <a:ext cx="6672908" cy="4114800"/>
          </a:xfrm>
          <a:prstGeom prst="rect">
            <a:avLst/>
          </a:prstGeom>
        </p:spPr>
        <p:txBody>
          <a:body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Composition</a:t>
            </a: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a:t>
            </a:r>
          </a:p>
          <a:p>
            <a:pPr eaLnBrk="0" fontAlgn="base" hangingPunct="0">
              <a:spcBef>
                <a:spcPts val="600"/>
              </a:spcBef>
              <a:spcAft>
                <a:spcPts val="600"/>
              </a:spcAft>
              <a:defRPr/>
            </a:pPr>
            <a:r>
              <a:rPr lang="en-US" sz="2800" b="1" kern="1200" dirty="0">
                <a:solidFill>
                  <a:schemeClr val="tx1"/>
                </a:solidFill>
                <a:latin typeface="Times New Roman" pitchFamily="18" charset="0"/>
                <a:ea typeface="+mn-ea"/>
                <a:cs typeface="+mn-cs"/>
              </a:rPr>
              <a:t>Determine the composition of the audience. </a:t>
            </a:r>
            <a:r>
              <a:rPr lang="en-US" sz="2800" kern="1200" dirty="0">
                <a:solidFill>
                  <a:schemeClr val="tx1"/>
                </a:solidFill>
                <a:latin typeface="Times New Roman" pitchFamily="18" charset="0"/>
                <a:ea typeface="+mn-ea"/>
                <a:cs typeface="+mn-cs"/>
              </a:rPr>
              <a:t>Look for common denominators</a:t>
            </a:r>
            <a:r>
              <a:rPr lang="ar-EG" sz="2800" kern="1200" dirty="0">
                <a:solidFill>
                  <a:schemeClr val="tx1"/>
                </a:solidFill>
                <a:latin typeface="Times New Roman" pitchFamily="18" charset="0"/>
                <a:ea typeface="+mn-ea"/>
                <a:cs typeface="+mn-cs"/>
              </a:rPr>
              <a:t>القواسم المشتركة </a:t>
            </a:r>
            <a:r>
              <a:rPr lang="en-US" sz="2800" kern="1200" dirty="0">
                <a:solidFill>
                  <a:schemeClr val="tx1"/>
                </a:solidFill>
                <a:latin typeface="Times New Roman" pitchFamily="18" charset="0"/>
                <a:ea typeface="+mn-ea"/>
                <a:cs typeface="+mn-cs"/>
              </a:rPr>
              <a:t> that tie audience members together across differences in culture, status, or attitude.</a:t>
            </a:r>
          </a:p>
          <a:p>
            <a:pPr eaLnBrk="0" fontAlgn="base" hangingPunct="0">
              <a:spcBef>
                <a:spcPts val="600"/>
              </a:spcBef>
              <a:spcAft>
                <a:spcPts val="600"/>
              </a:spcAft>
              <a:defRPr/>
            </a:pPr>
            <a:r>
              <a:rPr lang="en-US" sz="2800" kern="1200" dirty="0">
                <a:solidFill>
                  <a:schemeClr val="tx1"/>
                </a:solidFill>
                <a:latin typeface="Times New Roman" pitchFamily="18" charset="0"/>
                <a:ea typeface="+mn-ea"/>
                <a:cs typeface="+mn-cs"/>
              </a:rPr>
              <a:t>Include evidence that touches on everyone’s area of interest. </a:t>
            </a:r>
          </a:p>
          <a:p>
            <a:pPr marR="0" lvl="0" algn="l" defTabSz="914400" rtl="0" eaLnBrk="0" fontAlgn="base" latinLnBrk="0" hangingPunct="0">
              <a:lnSpc>
                <a:spcPct val="100000"/>
              </a:lnSpc>
              <a:spcBef>
                <a:spcPts val="600"/>
              </a:spcBef>
              <a:spcAft>
                <a:spcPts val="600"/>
              </a:spcAft>
              <a:buClrTx/>
              <a:buSzTx/>
              <a:tabLst/>
              <a:defRPr/>
            </a:pPr>
            <a:endPar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pic>
        <p:nvPicPr>
          <p:cNvPr id="13" name="Picture 12" descr="shutterstock_47215285.jpg">
            <a:extLst>
              <a:ext uri="{FF2B5EF4-FFF2-40B4-BE49-F238E27FC236}">
                <a16:creationId xmlns:a16="http://schemas.microsoft.com/office/drawing/2014/main" id="{B7FF5282-403D-3A3A-385F-A53B4288ECD2}"/>
              </a:ext>
            </a:extLst>
          </p:cNvPr>
          <p:cNvPicPr>
            <a:picLocks noChangeAspect="1"/>
          </p:cNvPicPr>
          <p:nvPr/>
        </p:nvPicPr>
        <p:blipFill>
          <a:blip r:embed="rId7" cstate="print"/>
          <a:srcRect/>
          <a:stretch>
            <a:fillRect/>
          </a:stretch>
        </p:blipFill>
        <p:spPr>
          <a:xfrm>
            <a:off x="-203091" y="1796348"/>
            <a:ext cx="3886200" cy="3800044"/>
          </a:xfrm>
          <a:prstGeom prst="rect">
            <a:avLst/>
          </a:prstGeom>
        </p:spPr>
      </p:pic>
    </p:spTree>
    <p:custDataLst>
      <p:tags r:id="rId1"/>
    </p:custDataLst>
    <p:extLst>
      <p:ext uri="{BB962C8B-B14F-4D97-AF65-F5344CB8AC3E}">
        <p14:creationId xmlns:p14="http://schemas.microsoft.com/office/powerpoint/2010/main" val="339862948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931585" y="-5949"/>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Profile the Audience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3012281" y="1606035"/>
            <a:ext cx="7168668" cy="3461561"/>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sz="2800" kern="0" dirty="0">
                <a:solidFill>
                  <a:srgbClr val="000000"/>
                </a:solidFill>
                <a:effectLst>
                  <a:outerShdw blurRad="50800" dist="127000" dir="8100000" algn="tr" rotWithShape="0">
                    <a:srgbClr val="808080">
                      <a:alpha val="38039"/>
                    </a:srgbClr>
                  </a:outerShdw>
                </a:effectLst>
                <a:latin typeface="Arial"/>
              </a:rPr>
              <a:t>Test</a:t>
            </a:r>
            <a:r>
              <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 your audience’s level of understanding.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If audience members share your general background, they’ll understand your material without difficulty. If not, you must educate them. </a:t>
            </a:r>
          </a:p>
        </p:txBody>
      </p:sp>
      <p:pic>
        <p:nvPicPr>
          <p:cNvPr id="9" name="Graphic 8" descr="Badge 3 with solid fill">
            <a:extLst>
              <a:ext uri="{FF2B5EF4-FFF2-40B4-BE49-F238E27FC236}">
                <a16:creationId xmlns:a16="http://schemas.microsoft.com/office/drawing/2014/main" id="{207549D4-BDCC-500B-3B4F-68B6111EE35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28662" y="1017849"/>
            <a:ext cx="914400" cy="914400"/>
          </a:xfrm>
          <a:prstGeom prst="rect">
            <a:avLst/>
          </a:prstGeom>
        </p:spPr>
      </p:pic>
      <p:sp>
        <p:nvSpPr>
          <p:cNvPr id="11" name="Content Placeholder 12">
            <a:extLst>
              <a:ext uri="{FF2B5EF4-FFF2-40B4-BE49-F238E27FC236}">
                <a16:creationId xmlns:a16="http://schemas.microsoft.com/office/drawing/2014/main" id="{F10BFE14-3F63-A8CE-A0DC-E4E647BB6C8A}"/>
              </a:ext>
            </a:extLst>
          </p:cNvPr>
          <p:cNvSpPr txBox="1">
            <a:spLocks/>
          </p:cNvSpPr>
          <p:nvPr/>
        </p:nvSpPr>
        <p:spPr>
          <a:xfrm>
            <a:off x="4836319" y="1475049"/>
            <a:ext cx="4343400" cy="493075"/>
          </a:xfrm>
          <a:prstGeom prst="rect">
            <a:avLst/>
          </a:prstGeom>
        </p:spPr>
        <p:txBody>
          <a:body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Understanding</a:t>
            </a:r>
          </a:p>
        </p:txBody>
      </p:sp>
      <p:pic>
        <p:nvPicPr>
          <p:cNvPr id="13" name="Picture 12" descr="shutterstock_47215285.jpg">
            <a:extLst>
              <a:ext uri="{FF2B5EF4-FFF2-40B4-BE49-F238E27FC236}">
                <a16:creationId xmlns:a16="http://schemas.microsoft.com/office/drawing/2014/main" id="{B7FF5282-403D-3A3A-385F-A53B4288ECD2}"/>
              </a:ext>
            </a:extLst>
          </p:cNvPr>
          <p:cNvPicPr>
            <a:picLocks noChangeAspect="1"/>
          </p:cNvPicPr>
          <p:nvPr/>
        </p:nvPicPr>
        <p:blipFill>
          <a:blip r:embed="rId6" cstate="print"/>
          <a:srcRect/>
          <a:stretch>
            <a:fillRect/>
          </a:stretch>
        </p:blipFill>
        <p:spPr>
          <a:xfrm>
            <a:off x="206327" y="1664403"/>
            <a:ext cx="2873469" cy="3800044"/>
          </a:xfrm>
          <a:prstGeom prst="rect">
            <a:avLst/>
          </a:prstGeom>
        </p:spPr>
      </p:pic>
    </p:spTree>
    <p:custDataLst>
      <p:tags r:id="rId1"/>
    </p:custDataLst>
    <p:extLst>
      <p:ext uri="{BB962C8B-B14F-4D97-AF65-F5344CB8AC3E}">
        <p14:creationId xmlns:p14="http://schemas.microsoft.com/office/powerpoint/2010/main" val="388999495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196294" y="441303"/>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Profile the Audience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3496593" y="2327470"/>
            <a:ext cx="6618370" cy="2654996"/>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Include only enough information to accomplish your objective.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Everything else is irrelevant and must be eliminated. </a:t>
            </a:r>
          </a:p>
        </p:txBody>
      </p:sp>
      <p:pic>
        <p:nvPicPr>
          <p:cNvPr id="9" name="Graphic 8" descr="Badge 3 with solid fill">
            <a:extLst>
              <a:ext uri="{FF2B5EF4-FFF2-40B4-BE49-F238E27FC236}">
                <a16:creationId xmlns:a16="http://schemas.microsoft.com/office/drawing/2014/main" id="{207549D4-BDCC-500B-3B4F-68B6111EE35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59903" y="1375326"/>
            <a:ext cx="914400" cy="914400"/>
          </a:xfrm>
          <a:prstGeom prst="rect">
            <a:avLst/>
          </a:prstGeom>
        </p:spPr>
      </p:pic>
      <p:sp>
        <p:nvSpPr>
          <p:cNvPr id="11" name="Content Placeholder 12">
            <a:extLst>
              <a:ext uri="{FF2B5EF4-FFF2-40B4-BE49-F238E27FC236}">
                <a16:creationId xmlns:a16="http://schemas.microsoft.com/office/drawing/2014/main" id="{F10BFE14-3F63-A8CE-A0DC-E4E647BB6C8A}"/>
              </a:ext>
            </a:extLst>
          </p:cNvPr>
          <p:cNvSpPr txBox="1">
            <a:spLocks/>
          </p:cNvSpPr>
          <p:nvPr/>
        </p:nvSpPr>
        <p:spPr>
          <a:xfrm>
            <a:off x="5240875" y="1585989"/>
            <a:ext cx="4343400" cy="493075"/>
          </a:xfrm>
          <a:prstGeom prst="rect">
            <a:avLst/>
          </a:prstGeom>
        </p:spPr>
        <p:txBody>
          <a:body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Understanding</a:t>
            </a:r>
          </a:p>
        </p:txBody>
      </p:sp>
      <p:pic>
        <p:nvPicPr>
          <p:cNvPr id="13" name="Picture 12" descr="shutterstock_47215285.jpg">
            <a:extLst>
              <a:ext uri="{FF2B5EF4-FFF2-40B4-BE49-F238E27FC236}">
                <a16:creationId xmlns:a16="http://schemas.microsoft.com/office/drawing/2014/main" id="{B7FF5282-403D-3A3A-385F-A53B4288ECD2}"/>
              </a:ext>
            </a:extLst>
          </p:cNvPr>
          <p:cNvPicPr>
            <a:picLocks noChangeAspect="1"/>
          </p:cNvPicPr>
          <p:nvPr/>
        </p:nvPicPr>
        <p:blipFill>
          <a:blip r:embed="rId6" cstate="print"/>
          <a:srcRect/>
          <a:stretch>
            <a:fillRect/>
          </a:stretch>
        </p:blipFill>
        <p:spPr>
          <a:xfrm>
            <a:off x="384585" y="2442850"/>
            <a:ext cx="2873469" cy="2907735"/>
          </a:xfrm>
          <a:prstGeom prst="rect">
            <a:avLst/>
          </a:prstGeom>
        </p:spPr>
      </p:pic>
    </p:spTree>
    <p:custDataLst>
      <p:tags r:id="rId1"/>
    </p:custDataLst>
    <p:extLst>
      <p:ext uri="{BB962C8B-B14F-4D97-AF65-F5344CB8AC3E}">
        <p14:creationId xmlns:p14="http://schemas.microsoft.com/office/powerpoint/2010/main" val="326706377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626220" y="226219"/>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Profile the Audience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4071989" y="1500196"/>
            <a:ext cx="6712276" cy="3811288"/>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endParaRPr>
          </a:p>
        </p:txBody>
      </p:sp>
      <p:pic>
        <p:nvPicPr>
          <p:cNvPr id="9" name="Graphic 8" descr="Badge 3 with solid fill">
            <a:extLst>
              <a:ext uri="{FF2B5EF4-FFF2-40B4-BE49-F238E27FC236}">
                <a16:creationId xmlns:a16="http://schemas.microsoft.com/office/drawing/2014/main" id="{207549D4-BDCC-500B-3B4F-68B6111EE35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75931" y="941896"/>
            <a:ext cx="914400" cy="914400"/>
          </a:xfrm>
          <a:prstGeom prst="rect">
            <a:avLst/>
          </a:prstGeom>
        </p:spPr>
      </p:pic>
      <p:sp>
        <p:nvSpPr>
          <p:cNvPr id="11" name="Content Placeholder 12">
            <a:extLst>
              <a:ext uri="{FF2B5EF4-FFF2-40B4-BE49-F238E27FC236}">
                <a16:creationId xmlns:a16="http://schemas.microsoft.com/office/drawing/2014/main" id="{F10BFE14-3F63-A8CE-A0DC-E4E647BB6C8A}"/>
              </a:ext>
            </a:extLst>
          </p:cNvPr>
          <p:cNvSpPr txBox="1">
            <a:spLocks/>
          </p:cNvSpPr>
          <p:nvPr/>
        </p:nvSpPr>
        <p:spPr>
          <a:xfrm>
            <a:off x="4256263" y="1856296"/>
            <a:ext cx="6056662" cy="3058060"/>
          </a:xfrm>
          <a:prstGeom prst="rect">
            <a:avLst/>
          </a:prstGeom>
        </p:spPr>
        <p:txBody>
          <a:body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Expectations.</a:t>
            </a:r>
          </a:p>
          <a:p>
            <a:pPr marL="342900" indent="-342900" eaLnBrk="0" fontAlgn="base" hangingPunct="0">
              <a:spcBef>
                <a:spcPts val="600"/>
              </a:spcBef>
              <a:spcAft>
                <a:spcPts val="600"/>
              </a:spcAft>
              <a:buFontTx/>
              <a:buChar char="•"/>
              <a:defRPr/>
            </a:pPr>
            <a:r>
              <a:rPr lang="en-US" sz="2800" b="1" kern="1200" dirty="0">
                <a:solidFill>
                  <a:schemeClr val="tx1"/>
                </a:solidFill>
                <a:latin typeface="Times New Roman" pitchFamily="18" charset="0"/>
                <a:ea typeface="+mn-ea"/>
                <a:cs typeface="+mn-cs"/>
              </a:rPr>
              <a:t>Understand your audience’s expectations and preferences. </a:t>
            </a:r>
            <a:r>
              <a:rPr lang="en-US" sz="2800" kern="1200" dirty="0">
                <a:solidFill>
                  <a:schemeClr val="tx1"/>
                </a:solidFill>
                <a:latin typeface="Times New Roman" pitchFamily="18" charset="0"/>
                <a:ea typeface="+mn-ea"/>
                <a:cs typeface="+mn-cs"/>
              </a:rPr>
              <a:t>Will members of your audience expect complete details, </a:t>
            </a:r>
          </a:p>
          <a:p>
            <a:pPr marL="342900" indent="-342900" eaLnBrk="0" fontAlgn="base" hangingPunct="0">
              <a:spcBef>
                <a:spcPts val="600"/>
              </a:spcBef>
              <a:spcAft>
                <a:spcPts val="600"/>
              </a:spcAft>
              <a:buFontTx/>
              <a:buChar char="•"/>
              <a:defRPr/>
            </a:pPr>
            <a:r>
              <a:rPr lang="en-US" sz="2800" kern="1200" dirty="0">
                <a:solidFill>
                  <a:schemeClr val="tx1"/>
                </a:solidFill>
                <a:latin typeface="Times New Roman" pitchFamily="18" charset="0"/>
                <a:ea typeface="+mn-ea"/>
                <a:cs typeface="+mn-cs"/>
              </a:rPr>
              <a:t>or will a summary of the main points suffice? </a:t>
            </a:r>
            <a:endPar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pic>
        <p:nvPicPr>
          <p:cNvPr id="13" name="Picture 12" descr="shutterstock_47215285.jpg">
            <a:extLst>
              <a:ext uri="{FF2B5EF4-FFF2-40B4-BE49-F238E27FC236}">
                <a16:creationId xmlns:a16="http://schemas.microsoft.com/office/drawing/2014/main" id="{B7FF5282-403D-3A3A-385F-A53B4288ECD2}"/>
              </a:ext>
            </a:extLst>
          </p:cNvPr>
          <p:cNvPicPr>
            <a:picLocks noChangeAspect="1"/>
          </p:cNvPicPr>
          <p:nvPr/>
        </p:nvPicPr>
        <p:blipFill>
          <a:blip r:embed="rId6" cstate="print"/>
          <a:srcRect/>
          <a:stretch>
            <a:fillRect/>
          </a:stretch>
        </p:blipFill>
        <p:spPr>
          <a:xfrm>
            <a:off x="0" y="1803924"/>
            <a:ext cx="3886200" cy="3800044"/>
          </a:xfrm>
          <a:prstGeom prst="rect">
            <a:avLst/>
          </a:prstGeom>
        </p:spPr>
      </p:pic>
    </p:spTree>
    <p:custDataLst>
      <p:tags r:id="rId1"/>
    </p:custDataLst>
    <p:extLst>
      <p:ext uri="{BB962C8B-B14F-4D97-AF65-F5344CB8AC3E}">
        <p14:creationId xmlns:p14="http://schemas.microsoft.com/office/powerpoint/2010/main" val="75958796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10" name="Rectangle 9">
            <a:extLst>
              <a:ext uri="{FF2B5EF4-FFF2-40B4-BE49-F238E27FC236}">
                <a16:creationId xmlns:a16="http://schemas.microsoft.com/office/drawing/2014/main" id="{A4307B00-CBC5-B64A-EE0F-66C0CC82FA4A}"/>
              </a:ext>
            </a:extLst>
          </p:cNvPr>
          <p:cNvSpPr/>
          <p:nvPr/>
        </p:nvSpPr>
        <p:spPr bwMode="auto">
          <a:xfrm>
            <a:off x="2281135" y="164295"/>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Profile the Audience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2833105" y="1643860"/>
            <a:ext cx="6791389" cy="2134061"/>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endParaRPr>
          </a:p>
        </p:txBody>
      </p:sp>
      <p:pic>
        <p:nvPicPr>
          <p:cNvPr id="9" name="Graphic 8" descr="Badge 3 with solid fill">
            <a:extLst>
              <a:ext uri="{FF2B5EF4-FFF2-40B4-BE49-F238E27FC236}">
                <a16:creationId xmlns:a16="http://schemas.microsoft.com/office/drawing/2014/main" id="{207549D4-BDCC-500B-3B4F-68B6111EE355}"/>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183321" y="1606035"/>
            <a:ext cx="914400" cy="914400"/>
          </a:xfrm>
          <a:prstGeom prst="rect">
            <a:avLst/>
          </a:prstGeom>
        </p:spPr>
      </p:pic>
      <p:sp>
        <p:nvSpPr>
          <p:cNvPr id="11" name="Content Placeholder 12">
            <a:extLst>
              <a:ext uri="{FF2B5EF4-FFF2-40B4-BE49-F238E27FC236}">
                <a16:creationId xmlns:a16="http://schemas.microsoft.com/office/drawing/2014/main" id="{F10BFE14-3F63-A8CE-A0DC-E4E647BB6C8A}"/>
              </a:ext>
            </a:extLst>
          </p:cNvPr>
          <p:cNvSpPr txBox="1">
            <a:spLocks/>
          </p:cNvSpPr>
          <p:nvPr/>
        </p:nvSpPr>
        <p:spPr>
          <a:xfrm>
            <a:off x="2833105" y="1884734"/>
            <a:ext cx="6791389" cy="1652312"/>
          </a:xfrm>
          <a:prstGeom prst="rect">
            <a:avLst/>
          </a:prstGeom>
        </p:spPr>
        <p:txBody>
          <a:body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Expectations.</a:t>
            </a:r>
            <a:endPar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mn-cs"/>
              </a:rPr>
              <a:t>Do they want an e-mail, or will they expect a formal memo? </a:t>
            </a:r>
          </a:p>
          <a:p>
            <a:pPr marL="342900" marR="0" lvl="0" indent="-342900" algn="l" defTabSz="914400" rtl="0" eaLnBrk="0" fontAlgn="base" latinLnBrk="0" hangingPunct="0">
              <a:lnSpc>
                <a:spcPct val="100000"/>
              </a:lnSpc>
              <a:spcBef>
                <a:spcPts val="600"/>
              </a:spcBef>
              <a:spcAft>
                <a:spcPts val="600"/>
              </a:spcAft>
              <a:buClrTx/>
              <a:buSzTx/>
              <a:buFontTx/>
              <a:buChar char="•"/>
              <a:tabLst/>
              <a:defRPr/>
            </a:pPr>
            <a:endPar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pic>
        <p:nvPicPr>
          <p:cNvPr id="13" name="Picture 12" descr="shutterstock_47215285.jpg">
            <a:extLst>
              <a:ext uri="{FF2B5EF4-FFF2-40B4-BE49-F238E27FC236}">
                <a16:creationId xmlns:a16="http://schemas.microsoft.com/office/drawing/2014/main" id="{B7FF5282-403D-3A3A-385F-A53B4288ECD2}"/>
              </a:ext>
            </a:extLst>
          </p:cNvPr>
          <p:cNvPicPr>
            <a:picLocks noChangeAspect="1"/>
          </p:cNvPicPr>
          <p:nvPr/>
        </p:nvPicPr>
        <p:blipFill>
          <a:blip r:embed="rId7" cstate="print"/>
          <a:srcRect/>
          <a:stretch>
            <a:fillRect/>
          </a:stretch>
        </p:blipFill>
        <p:spPr>
          <a:xfrm>
            <a:off x="393896" y="2668222"/>
            <a:ext cx="2141914" cy="2094428"/>
          </a:xfrm>
          <a:prstGeom prst="rect">
            <a:avLst/>
          </a:prstGeom>
        </p:spPr>
      </p:pic>
    </p:spTree>
    <p:custDataLst>
      <p:tags r:id="rId1"/>
    </p:custDataLst>
    <p:extLst>
      <p:ext uri="{BB962C8B-B14F-4D97-AF65-F5344CB8AC3E}">
        <p14:creationId xmlns:p14="http://schemas.microsoft.com/office/powerpoint/2010/main" val="269424095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780756" y="-305873"/>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Profile the Audience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3265787" y="1442923"/>
            <a:ext cx="6975663" cy="3811288"/>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endParaRPr>
          </a:p>
        </p:txBody>
      </p:sp>
      <p:pic>
        <p:nvPicPr>
          <p:cNvPr id="9" name="Graphic 8" descr="Badge 3 with solid fill">
            <a:extLst>
              <a:ext uri="{FF2B5EF4-FFF2-40B4-BE49-F238E27FC236}">
                <a16:creationId xmlns:a16="http://schemas.microsoft.com/office/drawing/2014/main" id="{207549D4-BDCC-500B-3B4F-68B6111EE35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40436" y="985723"/>
            <a:ext cx="914400" cy="914400"/>
          </a:xfrm>
          <a:prstGeom prst="rect">
            <a:avLst/>
          </a:prstGeom>
        </p:spPr>
      </p:pic>
      <p:sp>
        <p:nvSpPr>
          <p:cNvPr id="11" name="Content Placeholder 12">
            <a:extLst>
              <a:ext uri="{FF2B5EF4-FFF2-40B4-BE49-F238E27FC236}">
                <a16:creationId xmlns:a16="http://schemas.microsoft.com/office/drawing/2014/main" id="{F10BFE14-3F63-A8CE-A0DC-E4E647BB6C8A}"/>
              </a:ext>
            </a:extLst>
          </p:cNvPr>
          <p:cNvSpPr txBox="1">
            <a:spLocks/>
          </p:cNvSpPr>
          <p:nvPr/>
        </p:nvSpPr>
        <p:spPr>
          <a:xfrm>
            <a:off x="3634686" y="1748148"/>
            <a:ext cx="6197472" cy="2908693"/>
          </a:xfrm>
          <a:prstGeom prst="rect">
            <a:avLst/>
          </a:prstGeom>
        </p:spPr>
        <p:txBody>
          <a:body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Reactions</a:t>
            </a:r>
          </a:p>
          <a:p>
            <a:r>
              <a:rPr lang="en-US" sz="2800" b="1" kern="1200" dirty="0">
                <a:solidFill>
                  <a:schemeClr val="tx1"/>
                </a:solidFill>
                <a:latin typeface="Times New Roman" pitchFamily="18" charset="0"/>
                <a:ea typeface="+mn-ea"/>
                <a:cs typeface="+mn-cs"/>
              </a:rPr>
              <a:t>Forecast your audience’s probable reaction. </a:t>
            </a:r>
            <a:r>
              <a:rPr lang="en-US" sz="2800" kern="1200" dirty="0">
                <a:solidFill>
                  <a:schemeClr val="tx1"/>
                </a:solidFill>
                <a:latin typeface="Times New Roman" pitchFamily="18" charset="0"/>
                <a:ea typeface="+mn-ea"/>
                <a:cs typeface="+mn-cs"/>
              </a:rPr>
              <a:t>If you expect a favorable response, state conclusions and recommendations up front and offer minimal evidence. </a:t>
            </a:r>
          </a:p>
          <a:p>
            <a:pPr marR="0" lvl="0" algn="l" defTabSz="914400" rtl="0" eaLnBrk="0" fontAlgn="base" latinLnBrk="0" hangingPunct="0">
              <a:lnSpc>
                <a:spcPct val="100000"/>
              </a:lnSpc>
              <a:spcBef>
                <a:spcPts val="600"/>
              </a:spcBef>
              <a:spcAft>
                <a:spcPts val="600"/>
              </a:spcAft>
              <a:buClrTx/>
              <a:buSzTx/>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 </a:t>
            </a:r>
          </a:p>
        </p:txBody>
      </p:sp>
      <p:pic>
        <p:nvPicPr>
          <p:cNvPr id="13" name="Picture 12" descr="shutterstock_47215285.jpg">
            <a:extLst>
              <a:ext uri="{FF2B5EF4-FFF2-40B4-BE49-F238E27FC236}">
                <a16:creationId xmlns:a16="http://schemas.microsoft.com/office/drawing/2014/main" id="{B7FF5282-403D-3A3A-385F-A53B4288ECD2}"/>
              </a:ext>
            </a:extLst>
          </p:cNvPr>
          <p:cNvPicPr>
            <a:picLocks noChangeAspect="1"/>
          </p:cNvPicPr>
          <p:nvPr/>
        </p:nvPicPr>
        <p:blipFill>
          <a:blip r:embed="rId6" cstate="print"/>
          <a:srcRect/>
          <a:stretch>
            <a:fillRect/>
          </a:stretch>
        </p:blipFill>
        <p:spPr>
          <a:xfrm>
            <a:off x="507711" y="1900123"/>
            <a:ext cx="2694249" cy="2634518"/>
          </a:xfrm>
          <a:prstGeom prst="rect">
            <a:avLst/>
          </a:prstGeom>
        </p:spPr>
      </p:pic>
    </p:spTree>
    <p:custDataLst>
      <p:tags r:id="rId1"/>
    </p:custDataLst>
    <p:extLst>
      <p:ext uri="{BB962C8B-B14F-4D97-AF65-F5344CB8AC3E}">
        <p14:creationId xmlns:p14="http://schemas.microsoft.com/office/powerpoint/2010/main" val="9948285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422538" y="0"/>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Profile the Audience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3150428" y="1476281"/>
            <a:ext cx="6975663" cy="3811288"/>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endParaRPr>
          </a:p>
        </p:txBody>
      </p:sp>
      <p:pic>
        <p:nvPicPr>
          <p:cNvPr id="9" name="Graphic 8" descr="Badge 3 with solid fill">
            <a:extLst>
              <a:ext uri="{FF2B5EF4-FFF2-40B4-BE49-F238E27FC236}">
                <a16:creationId xmlns:a16="http://schemas.microsoft.com/office/drawing/2014/main" id="{207549D4-BDCC-500B-3B4F-68B6111EE35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83321" y="1606035"/>
            <a:ext cx="914400" cy="914400"/>
          </a:xfrm>
          <a:prstGeom prst="rect">
            <a:avLst/>
          </a:prstGeom>
        </p:spPr>
      </p:pic>
      <p:sp>
        <p:nvSpPr>
          <p:cNvPr id="11" name="Content Placeholder 12">
            <a:extLst>
              <a:ext uri="{FF2B5EF4-FFF2-40B4-BE49-F238E27FC236}">
                <a16:creationId xmlns:a16="http://schemas.microsoft.com/office/drawing/2014/main" id="{F10BFE14-3F63-A8CE-A0DC-E4E647BB6C8A}"/>
              </a:ext>
            </a:extLst>
          </p:cNvPr>
          <p:cNvSpPr txBox="1">
            <a:spLocks/>
          </p:cNvSpPr>
          <p:nvPr/>
        </p:nvSpPr>
        <p:spPr>
          <a:xfrm>
            <a:off x="3515580" y="1776428"/>
            <a:ext cx="5996066" cy="2823852"/>
          </a:xfrm>
          <a:prstGeom prst="rect">
            <a:avLst/>
          </a:prstGeom>
        </p:spPr>
        <p:txBody>
          <a:body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Reactions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itchFamily="18" charset="0"/>
                <a:ea typeface="+mn-ea"/>
                <a:cs typeface="+mn-cs"/>
              </a:rPr>
              <a:t>Forecast your audience’s probable reaction. </a:t>
            </a:r>
            <a: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mn-cs"/>
              </a:rPr>
              <a:t>If you expect doubts  introduce conclusions gradually and include more evidence.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mn-cs"/>
              </a:rPr>
              <a:t> </a:t>
            </a:r>
          </a:p>
        </p:txBody>
      </p:sp>
      <p:pic>
        <p:nvPicPr>
          <p:cNvPr id="13" name="Picture 12" descr="shutterstock_47215285.jpg">
            <a:extLst>
              <a:ext uri="{FF2B5EF4-FFF2-40B4-BE49-F238E27FC236}">
                <a16:creationId xmlns:a16="http://schemas.microsoft.com/office/drawing/2014/main" id="{B7FF5282-403D-3A3A-385F-A53B4288ECD2}"/>
              </a:ext>
            </a:extLst>
          </p:cNvPr>
          <p:cNvPicPr>
            <a:picLocks noChangeAspect="1"/>
          </p:cNvPicPr>
          <p:nvPr/>
        </p:nvPicPr>
        <p:blipFill>
          <a:blip r:embed="rId6" cstate="print"/>
          <a:srcRect/>
          <a:stretch>
            <a:fillRect/>
          </a:stretch>
        </p:blipFill>
        <p:spPr>
          <a:xfrm>
            <a:off x="393896" y="2668222"/>
            <a:ext cx="2678734" cy="2619347"/>
          </a:xfrm>
          <a:prstGeom prst="rect">
            <a:avLst/>
          </a:prstGeom>
        </p:spPr>
      </p:pic>
    </p:spTree>
    <p:custDataLst>
      <p:tags r:id="rId1"/>
    </p:custDataLst>
    <p:extLst>
      <p:ext uri="{BB962C8B-B14F-4D97-AF65-F5344CB8AC3E}">
        <p14:creationId xmlns:p14="http://schemas.microsoft.com/office/powerpoint/2010/main" val="291250542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32" name="Group 31"/>
          <p:cNvGrpSpPr/>
          <p:nvPr/>
        </p:nvGrpSpPr>
        <p:grpSpPr>
          <a:xfrm>
            <a:off x="1868078" y="1333500"/>
            <a:ext cx="8229600" cy="4191000"/>
            <a:chOff x="457200" y="1981200"/>
            <a:chExt cx="8229600" cy="4191000"/>
          </a:xfrm>
        </p:grpSpPr>
        <p:sp>
          <p:nvSpPr>
            <p:cNvPr id="8" name="Rectangle 3"/>
            <p:cNvSpPr>
              <a:spLocks noChangeArrowheads="1"/>
            </p:cNvSpPr>
            <p:nvPr/>
          </p:nvSpPr>
          <p:spPr bwMode="auto">
            <a:xfrm>
              <a:off x="3200400"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ctr" defTabSz="914400" rtl="0" eaLnBrk="0" fontAlgn="base" latinLnBrk="0" hangingPunct="0">
                <a:lnSpc>
                  <a:spcPct val="12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9" name="Rectangle 4"/>
            <p:cNvSpPr>
              <a:spLocks noChangeArrowheads="1"/>
            </p:cNvSpPr>
            <p:nvPr/>
          </p:nvSpPr>
          <p:spPr bwMode="auto">
            <a:xfrm>
              <a:off x="5943600"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ctr" defTabSz="914400" rtl="0" eaLnBrk="0" fontAlgn="base" latinLnBrk="0" hangingPunct="0">
                <a:lnSpc>
                  <a:spcPct val="12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10" name="Rectangle 5"/>
            <p:cNvSpPr>
              <a:spLocks noChangeArrowheads="1"/>
            </p:cNvSpPr>
            <p:nvPr/>
          </p:nvSpPr>
          <p:spPr bwMode="auto">
            <a:xfrm>
              <a:off x="461963"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ctr" defTabSz="914400" rtl="0" eaLnBrk="0" fontAlgn="base" latinLnBrk="0" hangingPunct="0">
                <a:lnSpc>
                  <a:spcPct val="12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11" name="Rectangle 6"/>
            <p:cNvSpPr>
              <a:spLocks noChangeArrowheads="1"/>
            </p:cNvSpPr>
            <p:nvPr/>
          </p:nvSpPr>
          <p:spPr bwMode="auto">
            <a:xfrm>
              <a:off x="59436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2" name="Rectangle 7"/>
            <p:cNvSpPr>
              <a:spLocks noChangeArrowheads="1"/>
            </p:cNvSpPr>
            <p:nvPr/>
          </p:nvSpPr>
          <p:spPr bwMode="auto">
            <a:xfrm>
              <a:off x="32004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3" name="AutoShape 8"/>
            <p:cNvSpPr>
              <a:spLocks noChangeArrowheads="1"/>
            </p:cNvSpPr>
            <p:nvPr/>
          </p:nvSpPr>
          <p:spPr bwMode="auto">
            <a:xfrm>
              <a:off x="528638"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4" name="Rectangle 9"/>
            <p:cNvSpPr>
              <a:spLocks noChangeArrowheads="1"/>
            </p:cNvSpPr>
            <p:nvPr/>
          </p:nvSpPr>
          <p:spPr bwMode="auto">
            <a:xfrm>
              <a:off x="4572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36" name="Rectangle 12"/>
            <p:cNvSpPr>
              <a:spLocks noChangeArrowheads="1"/>
            </p:cNvSpPr>
            <p:nvPr/>
          </p:nvSpPr>
          <p:spPr bwMode="auto">
            <a:xfrm>
              <a:off x="603250" y="3352801"/>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Situation</a:t>
              </a:r>
            </a:p>
          </p:txBody>
        </p:sp>
        <p:sp>
          <p:nvSpPr>
            <p:cNvPr id="37" name="Rectangle 13"/>
            <p:cNvSpPr>
              <a:spLocks noChangeArrowheads="1"/>
            </p:cNvSpPr>
            <p:nvPr/>
          </p:nvSpPr>
          <p:spPr bwMode="auto">
            <a:xfrm>
              <a:off x="603250" y="4057338"/>
              <a:ext cx="2451100" cy="553391"/>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Information</a:t>
              </a:r>
            </a:p>
          </p:txBody>
        </p:sp>
        <p:sp>
          <p:nvSpPr>
            <p:cNvPr id="34" name="Rectangle 15"/>
            <p:cNvSpPr>
              <a:spLocks noChangeArrowheads="1"/>
            </p:cNvSpPr>
            <p:nvPr/>
          </p:nvSpPr>
          <p:spPr bwMode="auto">
            <a:xfrm>
              <a:off x="603250" y="4764933"/>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Medium</a:t>
              </a:r>
            </a:p>
          </p:txBody>
        </p:sp>
        <p:sp>
          <p:nvSpPr>
            <p:cNvPr id="35" name="Rectangle 16"/>
            <p:cNvSpPr>
              <a:spLocks noChangeArrowheads="1"/>
            </p:cNvSpPr>
            <p:nvPr/>
          </p:nvSpPr>
          <p:spPr bwMode="auto">
            <a:xfrm>
              <a:off x="603250" y="5469469"/>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Organization</a:t>
              </a:r>
            </a:p>
          </p:txBody>
        </p:sp>
        <p:sp>
          <p:nvSpPr>
            <p:cNvPr id="30" name="Rectangle 19"/>
            <p:cNvSpPr>
              <a:spLocks noChangeArrowheads="1"/>
            </p:cNvSpPr>
            <p:nvPr/>
          </p:nvSpPr>
          <p:spPr bwMode="auto">
            <a:xfrm>
              <a:off x="6089650" y="3352801"/>
              <a:ext cx="2451100" cy="550515"/>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Revise</a:t>
              </a:r>
            </a:p>
          </p:txBody>
        </p:sp>
        <p:sp>
          <p:nvSpPr>
            <p:cNvPr id="31" name="Rectangle 20"/>
            <p:cNvSpPr>
              <a:spLocks noChangeArrowheads="1"/>
            </p:cNvSpPr>
            <p:nvPr/>
          </p:nvSpPr>
          <p:spPr bwMode="auto">
            <a:xfrm>
              <a:off x="6089650" y="4056827"/>
              <a:ext cx="2451100" cy="553574"/>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Produce</a:t>
              </a:r>
            </a:p>
          </p:txBody>
        </p:sp>
        <p:sp>
          <p:nvSpPr>
            <p:cNvPr id="28" name="Rectangle 22"/>
            <p:cNvSpPr>
              <a:spLocks noChangeArrowheads="1"/>
            </p:cNvSpPr>
            <p:nvPr/>
          </p:nvSpPr>
          <p:spPr bwMode="auto">
            <a:xfrm>
              <a:off x="6089650" y="4763912"/>
              <a:ext cx="2451100" cy="551190"/>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Proofread</a:t>
              </a:r>
            </a:p>
          </p:txBody>
        </p:sp>
        <p:sp>
          <p:nvSpPr>
            <p:cNvPr id="29" name="Rectangle 23"/>
            <p:cNvSpPr>
              <a:spLocks noChangeArrowheads="1"/>
            </p:cNvSpPr>
            <p:nvPr/>
          </p:nvSpPr>
          <p:spPr bwMode="auto">
            <a:xfrm>
              <a:off x="6089650" y="5468612"/>
              <a:ext cx="2451100" cy="551190"/>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Distribute</a:t>
              </a:r>
            </a:p>
          </p:txBody>
        </p:sp>
        <p:sp>
          <p:nvSpPr>
            <p:cNvPr id="24" name="Rectangle 25"/>
            <p:cNvSpPr>
              <a:spLocks noChangeArrowheads="1"/>
            </p:cNvSpPr>
            <p:nvPr/>
          </p:nvSpPr>
          <p:spPr bwMode="auto">
            <a:xfrm>
              <a:off x="3324225" y="3352801"/>
              <a:ext cx="2450802" cy="1231307"/>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Adapt to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the Audience</a:t>
              </a:r>
            </a:p>
          </p:txBody>
        </p:sp>
        <p:sp>
          <p:nvSpPr>
            <p:cNvPr id="25" name="Rectangle 26"/>
            <p:cNvSpPr>
              <a:spLocks noChangeArrowheads="1"/>
            </p:cNvSpPr>
            <p:nvPr/>
          </p:nvSpPr>
          <p:spPr bwMode="auto">
            <a:xfrm>
              <a:off x="3368973" y="4788495"/>
              <a:ext cx="2450802" cy="1231307"/>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Compose</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the Message</a:t>
              </a:r>
            </a:p>
          </p:txBody>
        </p:sp>
        <p:sp>
          <p:nvSpPr>
            <p:cNvPr id="18" name="AutoShape 27"/>
            <p:cNvSpPr>
              <a:spLocks noChangeArrowheads="1"/>
            </p:cNvSpPr>
            <p:nvPr/>
          </p:nvSpPr>
          <p:spPr bwMode="auto">
            <a:xfrm>
              <a:off x="3267075"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9" name="AutoShape 28"/>
            <p:cNvSpPr>
              <a:spLocks noChangeArrowheads="1"/>
            </p:cNvSpPr>
            <p:nvPr/>
          </p:nvSpPr>
          <p:spPr bwMode="auto">
            <a:xfrm>
              <a:off x="6010275"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grpSp>
          <p:nvGrpSpPr>
            <p:cNvPr id="20" name="Group 29"/>
            <p:cNvGrpSpPr>
              <a:grpSpLocks/>
            </p:cNvGrpSpPr>
            <p:nvPr/>
          </p:nvGrpSpPr>
          <p:grpSpPr bwMode="auto">
            <a:xfrm>
              <a:off x="860425" y="2324100"/>
              <a:ext cx="7510465" cy="519113"/>
              <a:chOff x="621" y="1453"/>
              <a:chExt cx="4731" cy="327"/>
            </a:xfrm>
            <a:solidFill>
              <a:schemeClr val="bg1"/>
            </a:solidFill>
          </p:grpSpPr>
          <p:sp>
            <p:nvSpPr>
              <p:cNvPr id="21" name="Text Box 30"/>
              <p:cNvSpPr txBox="1">
                <a:spLocks noChangeArrowheads="1"/>
              </p:cNvSpPr>
              <p:nvPr/>
            </p:nvSpPr>
            <p:spPr bwMode="auto">
              <a:xfrm>
                <a:off x="621" y="1453"/>
                <a:ext cx="1103" cy="327"/>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Planning</a:t>
                </a:r>
              </a:p>
            </p:txBody>
          </p:sp>
          <p:sp>
            <p:nvSpPr>
              <p:cNvPr id="22" name="Text Box 31"/>
              <p:cNvSpPr txBox="1">
                <a:spLocks noChangeArrowheads="1"/>
              </p:cNvSpPr>
              <p:nvPr/>
            </p:nvSpPr>
            <p:spPr bwMode="auto">
              <a:xfrm>
                <a:off x="3947" y="1453"/>
                <a:ext cx="1405" cy="327"/>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Completing</a:t>
                </a:r>
              </a:p>
            </p:txBody>
          </p:sp>
          <p:sp>
            <p:nvSpPr>
              <p:cNvPr id="23" name="Text Box 32"/>
              <p:cNvSpPr txBox="1">
                <a:spLocks noChangeArrowheads="1"/>
              </p:cNvSpPr>
              <p:nvPr/>
            </p:nvSpPr>
            <p:spPr bwMode="auto">
              <a:xfrm>
                <a:off x="2437" y="1453"/>
                <a:ext cx="956" cy="327"/>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Writing</a:t>
                </a:r>
              </a:p>
            </p:txBody>
          </p:sp>
        </p:grpSp>
      </p:grpSp>
      <p:sp>
        <p:nvSpPr>
          <p:cNvPr id="17" name="Title 16">
            <a:extLst>
              <a:ext uri="{FF2B5EF4-FFF2-40B4-BE49-F238E27FC236}">
                <a16:creationId xmlns:a16="http://schemas.microsoft.com/office/drawing/2014/main" id="{C8C29B78-BA7E-A6A9-C4B2-BFCCE5DA8785}"/>
              </a:ext>
            </a:extLst>
          </p:cNvPr>
          <p:cNvSpPr>
            <a:spLocks noGrp="1"/>
          </p:cNvSpPr>
          <p:nvPr>
            <p:ph type="title"/>
          </p:nvPr>
        </p:nvSpPr>
        <p:spPr>
          <a:xfrm>
            <a:off x="3197728" y="157077"/>
            <a:ext cx="7469171" cy="1600200"/>
          </a:xfrm>
        </p:spPr>
        <p:txBody>
          <a:bodyPr/>
          <a:lstStyle/>
          <a:p>
            <a:r>
              <a:rPr lang="en-US" sz="4400" dirty="0">
                <a:solidFill>
                  <a:srgbClr val="FF0000"/>
                </a:solidFill>
              </a:rPr>
              <a:t>Three-Step Process</a:t>
            </a:r>
            <a:endParaRPr lang="en-GB" dirty="0">
              <a:solidFill>
                <a:srgbClr val="FF0000"/>
              </a:solidFill>
            </a:endParaRPr>
          </a:p>
        </p:txBody>
      </p:sp>
    </p:spTree>
    <p:extLst>
      <p:ext uri="{BB962C8B-B14F-4D97-AF65-F5344CB8AC3E}">
        <p14:creationId xmlns:p14="http://schemas.microsoft.com/office/powerpoint/2010/main" val="4103400268"/>
      </p:ext>
    </p:extLst>
  </p:cSld>
  <p:clrMapOvr>
    <a:masterClrMapping/>
  </p:clrMapOvr>
  <p:transition>
    <p:fade/>
  </p:transition>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32" name="Group 31"/>
          <p:cNvGrpSpPr/>
          <p:nvPr/>
        </p:nvGrpSpPr>
        <p:grpSpPr>
          <a:xfrm>
            <a:off x="1886932" y="1333500"/>
            <a:ext cx="8229600" cy="4191000"/>
            <a:chOff x="457200" y="1981200"/>
            <a:chExt cx="8229600" cy="4191000"/>
          </a:xfrm>
        </p:grpSpPr>
        <p:sp>
          <p:nvSpPr>
            <p:cNvPr id="9" name="Rectangle 4"/>
            <p:cNvSpPr>
              <a:spLocks noChangeArrowheads="1"/>
            </p:cNvSpPr>
            <p:nvPr/>
          </p:nvSpPr>
          <p:spPr bwMode="auto">
            <a:xfrm>
              <a:off x="5943600"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ctr" defTabSz="914400" rtl="0" eaLnBrk="0" fontAlgn="base" latinLnBrk="0" hangingPunct="0">
                <a:lnSpc>
                  <a:spcPct val="12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10" name="Rectangle 5"/>
            <p:cNvSpPr>
              <a:spLocks noChangeArrowheads="1"/>
            </p:cNvSpPr>
            <p:nvPr/>
          </p:nvSpPr>
          <p:spPr bwMode="auto">
            <a:xfrm>
              <a:off x="461963"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ctr" defTabSz="914400" rtl="0" eaLnBrk="0" fontAlgn="base" latinLnBrk="0" hangingPunct="0">
                <a:lnSpc>
                  <a:spcPct val="12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11" name="Rectangle 6"/>
            <p:cNvSpPr>
              <a:spLocks noChangeArrowheads="1"/>
            </p:cNvSpPr>
            <p:nvPr/>
          </p:nvSpPr>
          <p:spPr bwMode="auto">
            <a:xfrm>
              <a:off x="59436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2" name="Rectangle 7"/>
            <p:cNvSpPr>
              <a:spLocks noChangeArrowheads="1"/>
            </p:cNvSpPr>
            <p:nvPr/>
          </p:nvSpPr>
          <p:spPr bwMode="auto">
            <a:xfrm>
              <a:off x="32004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3" name="AutoShape 8"/>
            <p:cNvSpPr>
              <a:spLocks noChangeArrowheads="1"/>
            </p:cNvSpPr>
            <p:nvPr/>
          </p:nvSpPr>
          <p:spPr bwMode="auto">
            <a:xfrm>
              <a:off x="528638"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4" name="Rectangle 9"/>
            <p:cNvSpPr>
              <a:spLocks noChangeArrowheads="1"/>
            </p:cNvSpPr>
            <p:nvPr/>
          </p:nvSpPr>
          <p:spPr bwMode="auto">
            <a:xfrm>
              <a:off x="4572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36" name="Rectangle 12"/>
            <p:cNvSpPr>
              <a:spLocks noChangeArrowheads="1"/>
            </p:cNvSpPr>
            <p:nvPr/>
          </p:nvSpPr>
          <p:spPr bwMode="auto">
            <a:xfrm>
              <a:off x="603250" y="3352801"/>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highlight>
                    <a:srgbClr val="FFFF00"/>
                  </a:highlight>
                  <a:uLnTx/>
                  <a:uFillTx/>
                  <a:latin typeface="Arial Narrow" pitchFamily="34" charset="0"/>
                  <a:ea typeface="+mn-ea"/>
                  <a:cs typeface="+mn-cs"/>
                </a:rPr>
                <a:t>Situation</a:t>
              </a:r>
            </a:p>
          </p:txBody>
        </p:sp>
        <p:sp>
          <p:nvSpPr>
            <p:cNvPr id="37" name="Rectangle 13"/>
            <p:cNvSpPr>
              <a:spLocks noChangeArrowheads="1"/>
            </p:cNvSpPr>
            <p:nvPr/>
          </p:nvSpPr>
          <p:spPr bwMode="auto">
            <a:xfrm>
              <a:off x="603250" y="4057338"/>
              <a:ext cx="2451100" cy="553391"/>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Information</a:t>
              </a:r>
            </a:p>
          </p:txBody>
        </p:sp>
        <p:sp>
          <p:nvSpPr>
            <p:cNvPr id="34" name="Rectangle 15"/>
            <p:cNvSpPr>
              <a:spLocks noChangeArrowheads="1"/>
            </p:cNvSpPr>
            <p:nvPr/>
          </p:nvSpPr>
          <p:spPr bwMode="auto">
            <a:xfrm>
              <a:off x="603250" y="4764933"/>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Medium</a:t>
              </a:r>
            </a:p>
          </p:txBody>
        </p:sp>
        <p:sp>
          <p:nvSpPr>
            <p:cNvPr id="35" name="Rectangle 16"/>
            <p:cNvSpPr>
              <a:spLocks noChangeArrowheads="1"/>
            </p:cNvSpPr>
            <p:nvPr/>
          </p:nvSpPr>
          <p:spPr bwMode="auto">
            <a:xfrm>
              <a:off x="603250" y="5469469"/>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Organization</a:t>
              </a:r>
            </a:p>
          </p:txBody>
        </p:sp>
        <p:sp>
          <p:nvSpPr>
            <p:cNvPr id="21" name="Text Box 30"/>
            <p:cNvSpPr txBox="1">
              <a:spLocks noChangeArrowheads="1"/>
            </p:cNvSpPr>
            <p:nvPr/>
          </p:nvSpPr>
          <p:spPr bwMode="auto">
            <a:xfrm>
              <a:off x="860425" y="2324100"/>
              <a:ext cx="1751013" cy="519113"/>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Planning</a:t>
              </a:r>
            </a:p>
          </p:txBody>
        </p:sp>
      </p:grpSp>
      <p:sp>
        <p:nvSpPr>
          <p:cNvPr id="7" name="Title 6">
            <a:extLst>
              <a:ext uri="{FF2B5EF4-FFF2-40B4-BE49-F238E27FC236}">
                <a16:creationId xmlns:a16="http://schemas.microsoft.com/office/drawing/2014/main" id="{BEE145CC-C633-FB0E-D2EC-9193C52B8B13}"/>
              </a:ext>
            </a:extLst>
          </p:cNvPr>
          <p:cNvSpPr>
            <a:spLocks noGrp="1"/>
          </p:cNvSpPr>
          <p:nvPr>
            <p:ph type="title"/>
          </p:nvPr>
        </p:nvSpPr>
        <p:spPr>
          <a:xfrm>
            <a:off x="2740057" y="416667"/>
            <a:ext cx="6997831" cy="743262"/>
          </a:xfrm>
        </p:spPr>
        <p:txBody>
          <a:bodyPr/>
          <a:lstStyle/>
          <a:p>
            <a:r>
              <a:rPr lang="en-US" sz="4400" dirty="0">
                <a:solidFill>
                  <a:srgbClr val="FF0000"/>
                </a:solidFill>
              </a:rPr>
              <a:t>Three-Step Process</a:t>
            </a:r>
            <a:endParaRPr lang="en-GB" dirty="0">
              <a:solidFill>
                <a:srgbClr val="FF0000"/>
              </a:solidFill>
            </a:endParaRPr>
          </a:p>
        </p:txBody>
      </p:sp>
    </p:spTree>
    <p:extLst>
      <p:ext uri="{BB962C8B-B14F-4D97-AF65-F5344CB8AC3E}">
        <p14:creationId xmlns:p14="http://schemas.microsoft.com/office/powerpoint/2010/main" val="1446032312"/>
      </p:ext>
    </p:extLst>
  </p:cSld>
  <p:clrMapOvr>
    <a:masterClrMapping/>
  </p:clrMapOvr>
  <p:transition>
    <p:fade/>
  </p:transition>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itle 5">
            <a:extLst>
              <a:ext uri="{FF2B5EF4-FFF2-40B4-BE49-F238E27FC236}">
                <a16:creationId xmlns:a16="http://schemas.microsoft.com/office/drawing/2014/main" id="{3EBE1873-88A0-A2FA-3638-EE347F679973}"/>
              </a:ext>
            </a:extLst>
          </p:cNvPr>
          <p:cNvSpPr txBox="1">
            <a:spLocks/>
          </p:cNvSpPr>
          <p:nvPr/>
        </p:nvSpPr>
        <p:spPr bwMode="auto">
          <a:xfrm>
            <a:off x="1691339" y="2191715"/>
            <a:ext cx="8229600"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a:ln>
                  <a:noFill/>
                </a:ln>
                <a:solidFill>
                  <a:srgbClr val="FFFFFF"/>
                </a:solidFill>
                <a:effectLst>
                  <a:outerShdw blurRad="38100" dist="38100" dir="2700000" algn="tl">
                    <a:srgbClr val="C0C0C0"/>
                  </a:outerShdw>
                </a:effectLst>
                <a:uLnTx/>
                <a:uFillTx/>
                <a:latin typeface="Tahoma"/>
                <a:ea typeface="+mj-ea"/>
                <a:cs typeface="+mj-cs"/>
              </a:rPr>
              <a:t>Gathering Information</a:t>
            </a:r>
            <a:endPar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p:txBody>
      </p:sp>
    </p:spTree>
    <p:custDataLst>
      <p:tags r:id="rId1"/>
    </p:custDataLst>
    <p:extLst>
      <p:ext uri="{BB962C8B-B14F-4D97-AF65-F5344CB8AC3E}">
        <p14:creationId xmlns:p14="http://schemas.microsoft.com/office/powerpoint/2010/main" val="237295806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3">
            <p14:nvContentPartPr>
              <p14:cNvPr id="13" name="Ink 12">
                <a:extLst>
                  <a:ext uri="{FF2B5EF4-FFF2-40B4-BE49-F238E27FC236}">
                    <a16:creationId xmlns:a16="http://schemas.microsoft.com/office/drawing/2014/main" id="{A64AD12A-B12E-898B-3D41-FC4E300EEA0A}"/>
                  </a:ext>
                </a:extLst>
              </p14:cNvPr>
              <p14:cNvContentPartPr/>
              <p14:nvPr/>
            </p14:nvContentPartPr>
            <p14:xfrm>
              <a:off x="3987720" y="1949400"/>
              <a:ext cx="360" cy="360"/>
            </p14:xfrm>
          </p:contentPart>
        </mc:Choice>
        <mc:Fallback xmlns="">
          <p:pic>
            <p:nvPicPr>
              <p:cNvPr id="13" name="Ink 12">
                <a:extLst>
                  <a:ext uri="{FF2B5EF4-FFF2-40B4-BE49-F238E27FC236}">
                    <a16:creationId xmlns:a16="http://schemas.microsoft.com/office/drawing/2014/main" id="{A64AD12A-B12E-898B-3D41-FC4E300EEA0A}"/>
                  </a:ext>
                </a:extLst>
              </p:cNvPr>
              <p:cNvPicPr/>
              <p:nvPr/>
            </p:nvPicPr>
            <p:blipFill>
              <a:blip r:embed="rId8"/>
              <a:stretch>
                <a:fillRect/>
              </a:stretch>
            </p:blipFill>
            <p:spPr>
              <a:xfrm>
                <a:off x="3971880" y="1886040"/>
                <a:ext cx="31680" cy="127080"/>
              </a:xfrm>
              <a:prstGeom prst="rect">
                <a:avLst/>
              </a:prstGeom>
            </p:spPr>
          </p:pic>
        </mc:Fallback>
      </mc:AlternateContent>
    </p:spTree>
    <p:extLst>
      <p:ext uri="{BB962C8B-B14F-4D97-AF65-F5344CB8AC3E}">
        <p14:creationId xmlns:p14="http://schemas.microsoft.com/office/powerpoint/2010/main" val="212190341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6.4|11.4|3.9|10.3|13.4|13.7"/>
</p:tagLst>
</file>

<file path=ppt/tags/tag2.xml><?xml version="1.0" encoding="utf-8"?>
<p:tagLst xmlns:a="http://schemas.openxmlformats.org/drawingml/2006/main" xmlns:r="http://schemas.openxmlformats.org/officeDocument/2006/relationships" xmlns:p="http://schemas.openxmlformats.org/presentationml/2006/main">
  <p:tag name="TIMING" val="|12.1|36.4|2.4|30.9|14.3"/>
</p:tagLst>
</file>

<file path=ppt/tags/tag3.xml><?xml version="1.0" encoding="utf-8"?>
<p:tagLst xmlns:a="http://schemas.openxmlformats.org/drawingml/2006/main" xmlns:r="http://schemas.openxmlformats.org/officeDocument/2006/relationships" xmlns:p="http://schemas.openxmlformats.org/presentationml/2006/main">
  <p:tag name="TIMING" val="|2.8"/>
</p:tagLst>
</file>

<file path=ppt/tags/tag4.xml><?xml version="1.0" encoding="utf-8"?>
<p:tagLst xmlns:a="http://schemas.openxmlformats.org/drawingml/2006/main" xmlns:r="http://schemas.openxmlformats.org/officeDocument/2006/relationships" xmlns:p="http://schemas.openxmlformats.org/presentationml/2006/main">
  <p:tag name="TIMING" val="|6.2|0.9|1"/>
</p:tagLst>
</file>

<file path=ppt/tags/tag5.xml><?xml version="1.0" encoding="utf-8"?>
<p:tagLst xmlns:a="http://schemas.openxmlformats.org/drawingml/2006/main" xmlns:r="http://schemas.openxmlformats.org/officeDocument/2006/relationships" xmlns:p="http://schemas.openxmlformats.org/presentationml/2006/main">
  <p:tag name="TIMING" val="|17|6.1"/>
</p:tagLst>
</file>

<file path=ppt/tags/tag6.xml><?xml version="1.0" encoding="utf-8"?>
<p:tagLst xmlns:a="http://schemas.openxmlformats.org/drawingml/2006/main" xmlns:r="http://schemas.openxmlformats.org/officeDocument/2006/relationships" xmlns:p="http://schemas.openxmlformats.org/presentationml/2006/main">
  <p:tag name="TIMING" val="|17|6.1"/>
</p:tagLst>
</file>

<file path=ppt/tags/tag7.xml><?xml version="1.0" encoding="utf-8"?>
<p:tagLst xmlns:a="http://schemas.openxmlformats.org/drawingml/2006/main" xmlns:r="http://schemas.openxmlformats.org/officeDocument/2006/relationships" xmlns:p="http://schemas.openxmlformats.org/presentationml/2006/main">
  <p:tag name="TIMING" val="|17|6.1"/>
</p:tagLst>
</file>

<file path=ppt/tags/tag8.xml><?xml version="1.0" encoding="utf-8"?>
<p:tagLst xmlns:a="http://schemas.openxmlformats.org/drawingml/2006/main" xmlns:r="http://schemas.openxmlformats.org/officeDocument/2006/relationships" xmlns:p="http://schemas.openxmlformats.org/presentationml/2006/main">
  <p:tag name="TIMING" val="|17|6.1"/>
</p:tagLst>
</file>

<file path=ppt/tags/tag9.xml><?xml version="1.0" encoding="utf-8"?>
<p:tagLst xmlns:a="http://schemas.openxmlformats.org/drawingml/2006/main" xmlns:r="http://schemas.openxmlformats.org/officeDocument/2006/relationships" xmlns:p="http://schemas.openxmlformats.org/presentationml/2006/main">
  <p:tag name="TIMING" val="|17|6.1"/>
</p:tagLst>
</file>

<file path=ppt/tags/tag10.xml><?xml version="1.0" encoding="utf-8"?>
<p:tagLst xmlns:a="http://schemas.openxmlformats.org/drawingml/2006/main" xmlns:r="http://schemas.openxmlformats.org/officeDocument/2006/relationships" xmlns:p="http://schemas.openxmlformats.org/presentationml/2006/main">
  <p:tag name="TIMING" val="|17|6.1"/>
</p:tagLst>
</file>

<file path=ppt/tags/tag11.xml><?xml version="1.0" encoding="utf-8"?>
<p:tagLst xmlns:a="http://schemas.openxmlformats.org/drawingml/2006/main" xmlns:r="http://schemas.openxmlformats.org/officeDocument/2006/relationships" xmlns:p="http://schemas.openxmlformats.org/presentationml/2006/main">
  <p:tag name="TIMING" val="|17|6.1"/>
</p:tagLst>
</file>

<file path=ppt/tags/tag12.xml><?xml version="1.0" encoding="utf-8"?>
<p:tagLst xmlns:a="http://schemas.openxmlformats.org/drawingml/2006/main" xmlns:r="http://schemas.openxmlformats.org/officeDocument/2006/relationships" xmlns:p="http://schemas.openxmlformats.org/presentationml/2006/main">
  <p:tag name="TIMING" val="|17|6.1"/>
</p:tagLst>
</file>

<file path=ppt/tags/tag13.xml><?xml version="1.0" encoding="utf-8"?>
<p:tagLst xmlns:a="http://schemas.openxmlformats.org/drawingml/2006/main" xmlns:r="http://schemas.openxmlformats.org/officeDocument/2006/relationships" xmlns:p="http://schemas.openxmlformats.org/presentationml/2006/main">
  <p:tag name="TIMING" val="|17|6.1"/>
</p:tagLst>
</file>

<file path=ppt/tags/tag14.xml><?xml version="1.0" encoding="utf-8"?>
<p:tagLst xmlns:a="http://schemas.openxmlformats.org/drawingml/2006/main" xmlns:r="http://schemas.openxmlformats.org/officeDocument/2006/relationships" xmlns:p="http://schemas.openxmlformats.org/presentationml/2006/main">
  <p:tag name="TIMING" val="|17|6.1"/>
</p:tagLst>
</file>

<file path=ppt/tags/tag15.xml><?xml version="1.0" encoding="utf-8"?>
<p:tagLst xmlns:a="http://schemas.openxmlformats.org/drawingml/2006/main" xmlns:r="http://schemas.openxmlformats.org/officeDocument/2006/relationships" xmlns:p="http://schemas.openxmlformats.org/presentationml/2006/main">
  <p:tag name="TIMING" val="|17|6.1"/>
</p:tagLst>
</file>

<file path=ppt/tags/tag16.xml><?xml version="1.0" encoding="utf-8"?>
<p:tagLst xmlns:a="http://schemas.openxmlformats.org/drawingml/2006/main" xmlns:r="http://schemas.openxmlformats.org/officeDocument/2006/relationships" xmlns:p="http://schemas.openxmlformats.org/presentationml/2006/main">
  <p:tag name="TIMING" val="|41.8"/>
</p:tagLst>
</file>

<file path=ppt/tags/tag17.xml><?xml version="1.0" encoding="utf-8"?>
<p:tagLst xmlns:a="http://schemas.openxmlformats.org/drawingml/2006/main" xmlns:r="http://schemas.openxmlformats.org/officeDocument/2006/relationships" xmlns:p="http://schemas.openxmlformats.org/presentationml/2006/main">
  <p:tag name="TIMING" val="|41.8"/>
</p:tagLst>
</file>

<file path=ppt/tags/tag18.xml><?xml version="1.0" encoding="utf-8"?>
<p:tagLst xmlns:a="http://schemas.openxmlformats.org/drawingml/2006/main" xmlns:r="http://schemas.openxmlformats.org/officeDocument/2006/relationships" xmlns:p="http://schemas.openxmlformats.org/presentationml/2006/main">
  <p:tag name="TIMING" val="|41.8"/>
</p:tagLst>
</file>

<file path=ppt/tags/tag19.xml><?xml version="1.0" encoding="utf-8"?>
<p:tagLst xmlns:a="http://schemas.openxmlformats.org/drawingml/2006/main" xmlns:r="http://schemas.openxmlformats.org/officeDocument/2006/relationships" xmlns:p="http://schemas.openxmlformats.org/presentationml/2006/main">
  <p:tag name="TIMING" val="|41.8"/>
</p:tagLst>
</file>

<file path=ppt/tags/tag20.xml><?xml version="1.0" encoding="utf-8"?>
<p:tagLst xmlns:a="http://schemas.openxmlformats.org/drawingml/2006/main" xmlns:r="http://schemas.openxmlformats.org/officeDocument/2006/relationships" xmlns:p="http://schemas.openxmlformats.org/presentationml/2006/main">
  <p:tag name="TIMING" val="|41.8"/>
</p:tagLst>
</file>

<file path=ppt/tags/tag21.xml><?xml version="1.0" encoding="utf-8"?>
<p:tagLst xmlns:a="http://schemas.openxmlformats.org/drawingml/2006/main" xmlns:r="http://schemas.openxmlformats.org/officeDocument/2006/relationships" xmlns:p="http://schemas.openxmlformats.org/presentationml/2006/main">
  <p:tag name="TIMING" val="|41.8"/>
</p:tagLst>
</file>

<file path=ppt/tags/tag22.xml><?xml version="1.0" encoding="utf-8"?>
<p:tagLst xmlns:a="http://schemas.openxmlformats.org/drawingml/2006/main" xmlns:r="http://schemas.openxmlformats.org/officeDocument/2006/relationships" xmlns:p="http://schemas.openxmlformats.org/presentationml/2006/main">
  <p:tag name="TIMING" val="|41.8"/>
</p:tagLst>
</file>

<file path=ppt/tags/tag23.xml><?xml version="1.0" encoding="utf-8"?>
<p:tagLst xmlns:a="http://schemas.openxmlformats.org/drawingml/2006/main" xmlns:r="http://schemas.openxmlformats.org/officeDocument/2006/relationships" xmlns:p="http://schemas.openxmlformats.org/presentationml/2006/main">
  <p:tag name="TIMING" val="|41.8"/>
</p:tagLst>
</file>

<file path=ppt/tags/tag24.xml><?xml version="1.0" encoding="utf-8"?>
<p:tagLst xmlns:a="http://schemas.openxmlformats.org/drawingml/2006/main" xmlns:r="http://schemas.openxmlformats.org/officeDocument/2006/relationships" xmlns:p="http://schemas.openxmlformats.org/presentationml/2006/main">
  <p:tag name="TIMING" val="|41.8"/>
</p:tagLst>
</file>

<file path=ppt/tags/tag25.xml><?xml version="1.0" encoding="utf-8"?>
<p:tagLst xmlns:a="http://schemas.openxmlformats.org/drawingml/2006/main" xmlns:r="http://schemas.openxmlformats.org/officeDocument/2006/relationships" xmlns:p="http://schemas.openxmlformats.org/presentationml/2006/main">
  <p:tag name="TIMING" val="|41.8"/>
</p:tagLst>
</file>

<file path=ppt/tags/tag26.xml><?xml version="1.0" encoding="utf-8"?>
<p:tagLst xmlns:a="http://schemas.openxmlformats.org/drawingml/2006/main" xmlns:r="http://schemas.openxmlformats.org/officeDocument/2006/relationships" xmlns:p="http://schemas.openxmlformats.org/presentationml/2006/main">
  <p:tag name="TIMING" val="|41.8"/>
</p:tagLst>
</file>

<file path=ppt/tags/tag27.xml><?xml version="1.0" encoding="utf-8"?>
<p:tagLst xmlns:a="http://schemas.openxmlformats.org/drawingml/2006/main" xmlns:r="http://schemas.openxmlformats.org/officeDocument/2006/relationships" xmlns:p="http://schemas.openxmlformats.org/presentationml/2006/main">
  <p:tag name="TIMING" val="|41.8"/>
</p:tagLst>
</file>

<file path=ppt/tags/tag28.xml><?xml version="1.0" encoding="utf-8"?>
<p:tagLst xmlns:a="http://schemas.openxmlformats.org/drawingml/2006/main" xmlns:r="http://schemas.openxmlformats.org/officeDocument/2006/relationships" xmlns:p="http://schemas.openxmlformats.org/presentationml/2006/main">
  <p:tag name="TIMING" val="|41.8"/>
</p:tagLst>
</file>

<file path=ppt/tags/tag29.xml><?xml version="1.0" encoding="utf-8"?>
<p:tagLst xmlns:a="http://schemas.openxmlformats.org/drawingml/2006/main" xmlns:r="http://schemas.openxmlformats.org/officeDocument/2006/relationships" xmlns:p="http://schemas.openxmlformats.org/presentationml/2006/main">
  <p:tag name="TIMING" val="|41.8"/>
</p:tagLst>
</file>

<file path=ppt/tags/tag30.xml><?xml version="1.0" encoding="utf-8"?>
<p:tagLst xmlns:a="http://schemas.openxmlformats.org/drawingml/2006/main" xmlns:r="http://schemas.openxmlformats.org/officeDocument/2006/relationships" xmlns:p="http://schemas.openxmlformats.org/presentationml/2006/main">
  <p:tag name="TIMING" val="|41.8"/>
</p:tagLst>
</file>

<file path=ppt/tags/tag31.xml><?xml version="1.0" encoding="utf-8"?>
<p:tagLst xmlns:a="http://schemas.openxmlformats.org/drawingml/2006/main" xmlns:r="http://schemas.openxmlformats.org/officeDocument/2006/relationships" xmlns:p="http://schemas.openxmlformats.org/presentationml/2006/main">
  <p:tag name="TIMING" val="|41.8"/>
</p:tagLst>
</file>

<file path=ppt/tags/tag32.xml><?xml version="1.0" encoding="utf-8"?>
<p:tagLst xmlns:a="http://schemas.openxmlformats.org/drawingml/2006/main" xmlns:r="http://schemas.openxmlformats.org/officeDocument/2006/relationships" xmlns:p="http://schemas.openxmlformats.org/presentationml/2006/main">
  <p:tag name="TIMING" val="|41.8"/>
</p:tagLst>
</file>

<file path=ppt/tags/tag33.xml><?xml version="1.0" encoding="utf-8"?>
<p:tagLst xmlns:a="http://schemas.openxmlformats.org/drawingml/2006/main" xmlns:r="http://schemas.openxmlformats.org/officeDocument/2006/relationships" xmlns:p="http://schemas.openxmlformats.org/presentationml/2006/main">
  <p:tag name="TIMING" val="|41.8"/>
</p:tagLst>
</file>

<file path=ppt/tags/tag34.xml><?xml version="1.0" encoding="utf-8"?>
<p:tagLst xmlns:a="http://schemas.openxmlformats.org/drawingml/2006/main" xmlns:r="http://schemas.openxmlformats.org/officeDocument/2006/relationships" xmlns:p="http://schemas.openxmlformats.org/presentationml/2006/main">
  <p:tag name="TIMING" val="|41.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ahom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159B588-699E-40BA-8572-52398593291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7F10AF7-9141-4FA5-95D4-7DEC8F4D6C93}">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C1C3689B-8D4A-4B73-9A34-C4C2D6B5EB5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6959</TotalTime>
  <Words>5972</Words>
  <Application>Microsoft Office PowerPoint</Application>
  <PresentationFormat>Widescreen</PresentationFormat>
  <Paragraphs>286</Paragraphs>
  <Slides>40</Slides>
  <Notes>31</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40</vt:i4>
      </vt:variant>
    </vt:vector>
  </HeadingPairs>
  <TitlesOfParts>
    <vt:vector size="50" baseType="lpstr">
      <vt:lpstr>Arial</vt:lpstr>
      <vt:lpstr>Arial Narrow</vt:lpstr>
      <vt:lpstr>Calibri</vt:lpstr>
      <vt:lpstr>Calibri Light</vt:lpstr>
      <vt:lpstr>Sakkal Majalla</vt:lpstr>
      <vt:lpstr>Tahoma</vt:lpstr>
      <vt:lpstr>Times New Roman</vt:lpstr>
      <vt:lpstr>Wingdings</vt:lpstr>
      <vt:lpstr>Office Theme</vt:lpstr>
      <vt:lpstr>Default Design</vt:lpstr>
      <vt:lpstr>PRESENTATION AND WRITING SKILLS         lecture No. 7 BY       Dr. Manal  El-Sayed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Three-Step Process</vt:lpstr>
      <vt:lpstr>Three-Step Process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amr khodairy</cp:lastModifiedBy>
  <cp:revision>158</cp:revision>
  <dcterms:created xsi:type="dcterms:W3CDTF">2021-08-03T13:03:26Z</dcterms:created>
  <dcterms:modified xsi:type="dcterms:W3CDTF">2024-07-26T06:41:44Z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