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510" r:id="rId7"/>
    <p:sldId id="511" r:id="rId8"/>
    <p:sldId id="512" r:id="rId9"/>
    <p:sldId id="271" r:id="rId10"/>
    <p:sldId id="313" r:id="rId11"/>
    <p:sldId id="496" r:id="rId12"/>
    <p:sldId id="497" r:id="rId13"/>
    <p:sldId id="513" r:id="rId14"/>
    <p:sldId id="508" r:id="rId15"/>
    <p:sldId id="514" r:id="rId16"/>
    <p:sldId id="507" r:id="rId17"/>
    <p:sldId id="515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10"/>
            <p14:sldId id="511"/>
            <p14:sldId id="512"/>
            <p14:sldId id="271"/>
            <p14:sldId id="313"/>
            <p14:sldId id="496"/>
            <p14:sldId id="497"/>
            <p14:sldId id="513"/>
            <p14:sldId id="508"/>
            <p14:sldId id="514"/>
            <p14:sldId id="507"/>
            <p14:sldId id="51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E5FFFF"/>
    <a:srgbClr val="CCFFFF"/>
    <a:srgbClr val="FFFFFF"/>
    <a:srgbClr val="FFE2C5"/>
    <a:srgbClr val="FFD7AF"/>
    <a:srgbClr val="FBE8C1"/>
    <a:srgbClr val="FAE3B4"/>
    <a:srgbClr val="FAC748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 snapToGrid="0">
      <p:cViewPr varScale="1">
        <p:scale>
          <a:sx n="62" d="100"/>
          <a:sy n="62" d="100"/>
        </p:scale>
        <p:origin x="9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Book1" TargetMode="External"/><Relationship Id="rId4" Type="http://schemas.openxmlformats.org/officeDocument/2006/relationships/themeOverride" Target="../theme/themeOverride1.xml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Sheet1!$E$8:$E$9</cx:f>
        <cx:lvl ptCount="2">
          <cx:pt idx="0">Weekly short quizzes 80%</cx:pt>
          <cx:pt idx="1">Final Exam 20%</cx:pt>
        </cx:lvl>
      </cx:strDim>
      <cx:numDim type="size">
        <cx:f>Sheet1!$F$8:$F$9</cx:f>
        <cx:lvl ptCount="2" formatCode="0%">
          <cx:pt idx="0">0.80000000000000004</cx:pt>
          <cx:pt idx="1">0.20000000000000001</cx:pt>
        </cx:lvl>
      </cx:numDim>
    </cx:data>
  </cx:chartData>
  <cx:chart>
    <cx:plotArea>
      <cx:plotAreaRegion>
        <cx:series layoutId="sunburst" uniqueId="{17E91945-5803-4A73-8AFC-1D523319F7EA}">
          <cx:spPr>
            <a:solidFill>
              <a:srgbClr val="E5FFFF"/>
            </a:solidFill>
          </cx:spPr>
          <cx:dataPt idx="1">
            <cx:spPr>
              <a:solidFill>
                <a:srgbClr val="66FFFF"/>
              </a:solidFill>
            </cx:spPr>
          </cx:dataPt>
          <cx:dataLabels pos="ctr">
            <cx:txPr>
              <a:bodyPr spcFirstLastPara="1" vertOverflow="ellipsis" horzOverflow="overflow" wrap="square" lIns="0" tIns="0" rIns="0" bIns="0" anchor="ctr" anchorCtr="1"/>
              <a:lstStyle/>
              <a:p>
                <a:pPr algn="ctr" rtl="0">
                  <a:defRPr sz="1200" b="1">
                    <a:solidFill>
                      <a:schemeClr val="tx1"/>
                    </a:solidFill>
                  </a:defRPr>
                </a:pPr>
                <a:endParaRPr lang="en-US" sz="1200" b="1" i="0" u="none" strike="noStrike" baseline="0">
                  <a:solidFill>
                    <a:schemeClr val="tx1"/>
                  </a:solidFill>
                  <a:latin typeface="Aptos Narrow" panose="02110004020202020204"/>
                </a:endParaRPr>
              </a:p>
            </cx:txPr>
            <cx:visibility seriesName="0" categoryName="1" value="0"/>
            <cx:dataLabel idx="0">
              <cx:txPr>
                <a:bodyPr spcFirstLastPara="1" vertOverflow="ellipsis" horzOverflow="overflow" wrap="square" lIns="0" tIns="0" rIns="0" bIns="0" anchor="ctr" anchorCtr="1"/>
                <a:lstStyle/>
                <a:p>
                  <a:pPr algn="ctr" rtl="0">
                    <a:defRPr sz="1200"/>
                  </a:pPr>
                  <a:r>
                    <a:rPr lang="en-US" sz="1200" b="1" i="0" u="none" strike="noStrike" baseline="0">
                      <a:solidFill>
                        <a:schemeClr val="tx1"/>
                      </a:solidFill>
                      <a:latin typeface="Aptos Narrow" panose="02110004020202020204"/>
                    </a:rPr>
                    <a:t>Weekly short quizzes 80%</a:t>
                  </a:r>
                </a:p>
              </cx:txPr>
              <cx:visibility seriesName="0" categoryName="1" value="0"/>
            </cx:dataLabel>
            <cx:dataLabel idx="1">
              <cx:txPr>
                <a:bodyPr spcFirstLastPara="1" vertOverflow="ellipsis" horzOverflow="overflow" wrap="square" lIns="0" tIns="0" rIns="0" bIns="0" anchor="ctr" anchorCtr="1"/>
                <a:lstStyle/>
                <a:p>
                  <a:pPr algn="ctr" rtl="0">
                    <a:defRPr sz="1050"/>
                  </a:pPr>
                  <a:r>
                    <a:rPr lang="en-US" sz="1050" b="1" i="0" u="none" strike="noStrike" baseline="0">
                      <a:solidFill>
                        <a:schemeClr val="tx1"/>
                      </a:solidFill>
                      <a:latin typeface="Aptos Narrow" panose="02110004020202020204"/>
                    </a:rPr>
                    <a:t>Final Exam 20%</a:t>
                  </a:r>
                </a:p>
              </cx:txPr>
              <cx:visibility seriesName="0" categoryName="1" value="0"/>
            </cx:dataLabel>
          </cx:dataLabels>
          <cx:dataId val="0"/>
        </cx:series>
      </cx:plotAreaRegion>
    </cx:plotArea>
  </cx:chart>
  <cx:clrMapOvr bg1="lt1" tx1="dk1" bg2="lt2" tx2="dk2" accent1="accent1" accent2="accent2" accent3="accent3" accent4="accent4" accent5="accent5" accent6="accent6" hlink="hlink" folHlink="folHlink"/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lt1"/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CF5B-FC9A-4389-E7B2-C3FAB05B2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668E6-B99F-B6EF-8A19-3C353EC617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B3FE4B-1577-56B3-975C-2BB7EF45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B04EB-83AB-3E05-C92D-D12895C98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6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CD6087-7F22-1BF1-82D0-F138C20F22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63ED70-17B0-8829-2BC7-F627939FE4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CE0852-011E-2CE7-9730-3D04176DAF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F812FB-7726-6CA1-CBB4-4EA24B75D1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6224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AC1F6-CA7C-992D-B169-27E06C6C2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F23C8E-C5D3-51B7-A089-DAE21B18DC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3AA662-D02C-3968-028E-77ED3FBA3F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E96A8F-C5C8-F651-F7E6-CC8318F588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3474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79384-EFA0-2130-BE8E-F54600D14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D579FC-1626-8A32-3610-39E5E1D0B3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D5F0F0-E87D-D7C5-E5BD-15E0D6155B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7E0475-A69A-9B16-69F0-B50BE56CC7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5919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0.png"/><Relationship Id="rId5" Type="http://schemas.microsoft.com/office/2014/relationships/chartEx" Target="../charts/chartEx1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ivsc.org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0362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 </a:t>
            </a: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105449" y="5135771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97348" y="4756685"/>
            <a:ext cx="23709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6919-9D7A-E7D7-6964-FC387356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F33C9A-9533-F4D3-539E-ED4060D13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96C968-A7CF-77FA-CED0-DCE3EB7000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AEF2750-4DD9-7D55-600B-62B8879E547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F5BC37-AE8C-DE99-9E55-F78A78C63B18}"/>
              </a:ext>
            </a:extLst>
          </p:cNvPr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BC18A48-84EC-D2C4-EB4F-A0B024BA6A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1DE47-FD98-768D-5DAB-A968D87DF3EB}"/>
              </a:ext>
            </a:extLst>
          </p:cNvPr>
          <p:cNvSpPr txBox="1"/>
          <p:nvPr/>
        </p:nvSpPr>
        <p:spPr>
          <a:xfrm>
            <a:off x="3598250" y="2238351"/>
            <a:ext cx="8417320" cy="4942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Concept of Real Estate Valuation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latin typeface="Alexandria"/>
                <a:cs typeface="Times New Roman" panose="02020603050405020304" pitchFamily="18" charset="0"/>
              </a:rPr>
              <a:t>Course Description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Course Objectives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Topics to be covered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Learning Outcomes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References</a:t>
            </a:r>
            <a:endParaRPr lang="en-US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en-US" sz="1400" dirty="0">
              <a:latin typeface="Alexandria" charset="0"/>
              <a:cs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A4B395A-9EC1-7DF2-9E50-A443D829EE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9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F6D02-13E7-4767-F7F7-CE1D08D4C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4C030F4-E9C4-A8E4-2A49-5DFAB245AAB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67824F2-FD47-F914-554E-DFAB22B4F97E}"/>
              </a:ext>
            </a:extLst>
          </p:cNvPr>
          <p:cNvSpPr txBox="1"/>
          <p:nvPr/>
        </p:nvSpPr>
        <p:spPr>
          <a:xfrm>
            <a:off x="3354206" y="617697"/>
            <a:ext cx="5892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Concept of Real Estate Valuation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3EA2C7-96BE-487C-A128-54F2D017BB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08E04C3-878A-6D56-B9F4-9866181E484B}"/>
              </a:ext>
            </a:extLst>
          </p:cNvPr>
          <p:cNvSpPr/>
          <p:nvPr/>
        </p:nvSpPr>
        <p:spPr>
          <a:xfrm>
            <a:off x="824941" y="1272666"/>
            <a:ext cx="10697097" cy="1545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latin typeface="Alexandria"/>
                <a:cs typeface="Times New Roman" panose="02020603050405020304" pitchFamily="18" charset="0"/>
              </a:rPr>
              <a:t>Real Estate Valuation </a:t>
            </a:r>
            <a:r>
              <a:rPr lang="en-US" sz="2000" dirty="0">
                <a:latin typeface="Alexandria"/>
                <a:cs typeface="Times New Roman" panose="02020603050405020304" pitchFamily="18" charset="0"/>
              </a:rPr>
              <a:t>is defined as “</a:t>
            </a:r>
            <a:r>
              <a:rPr lang="en-US" sz="2000" i="1" dirty="0">
                <a:latin typeface="Alexandria"/>
                <a:cs typeface="Times New Roman" panose="02020603050405020304" pitchFamily="18" charset="0"/>
              </a:rPr>
              <a:t>a systematic process of determining the </a:t>
            </a:r>
            <a:r>
              <a:rPr lang="en-US" sz="2000" b="1" i="1" dirty="0">
                <a:latin typeface="Alexandria"/>
                <a:cs typeface="Times New Roman" panose="02020603050405020304" pitchFamily="18" charset="0"/>
              </a:rPr>
              <a:t>estimated value </a:t>
            </a:r>
            <a:r>
              <a:rPr lang="en-US" sz="2000" i="1" dirty="0">
                <a:latin typeface="Alexandria"/>
                <a:cs typeface="Times New Roman" panose="02020603050405020304" pitchFamily="18" charset="0"/>
              </a:rPr>
              <a:t>of a specific property at a </a:t>
            </a:r>
            <a:r>
              <a:rPr lang="en-US" sz="2000" b="1" i="1" dirty="0">
                <a:latin typeface="Alexandria"/>
                <a:cs typeface="Times New Roman" panose="02020603050405020304" pitchFamily="18" charset="0"/>
              </a:rPr>
              <a:t>given date</a:t>
            </a:r>
            <a:r>
              <a:rPr lang="en-US" sz="2000" i="1" dirty="0">
                <a:latin typeface="Alexandria"/>
                <a:cs typeface="Times New Roman" panose="02020603050405020304" pitchFamily="18" charset="0"/>
              </a:rPr>
              <a:t>, through the application of </a:t>
            </a:r>
            <a:r>
              <a:rPr lang="en-US" sz="2000" b="1" i="1" dirty="0">
                <a:latin typeface="Alexandria"/>
                <a:cs typeface="Times New Roman" panose="02020603050405020304" pitchFamily="18" charset="0"/>
              </a:rPr>
              <a:t>appropriate valuation methodologies</a:t>
            </a:r>
            <a:r>
              <a:rPr lang="en-US" sz="2000" i="1" dirty="0">
                <a:latin typeface="Alexandria"/>
                <a:cs typeface="Times New Roman" panose="02020603050405020304" pitchFamily="18" charset="0"/>
              </a:rPr>
              <a:t>, in accordance with the </a:t>
            </a:r>
            <a:r>
              <a:rPr lang="en-US" sz="2000" b="1" i="1" dirty="0">
                <a:latin typeface="Alexandria"/>
                <a:cs typeface="Times New Roman" panose="02020603050405020304" pitchFamily="18" charset="0"/>
              </a:rPr>
              <a:t>International Valuation Standards </a:t>
            </a:r>
            <a:r>
              <a:rPr lang="en-US" sz="2000" i="1" dirty="0">
                <a:latin typeface="Alexandria"/>
                <a:cs typeface="Times New Roman" panose="02020603050405020304" pitchFamily="18" charset="0"/>
              </a:rPr>
              <a:t>,</a:t>
            </a:r>
            <a:r>
              <a:rPr lang="en-US" sz="2000" b="1" i="1" dirty="0">
                <a:latin typeface="Alexandria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latin typeface="Alexandria"/>
                <a:cs typeface="Times New Roman" panose="02020603050405020304" pitchFamily="18" charset="0"/>
              </a:rPr>
              <a:t>taking into account the </a:t>
            </a:r>
            <a:r>
              <a:rPr lang="en-US" sz="2000" b="1" i="1" dirty="0">
                <a:latin typeface="Alexandria"/>
                <a:cs typeface="Times New Roman" panose="02020603050405020304" pitchFamily="18" charset="0"/>
              </a:rPr>
              <a:t>characteristics</a:t>
            </a:r>
            <a:r>
              <a:rPr lang="en-US" sz="2000" i="1" dirty="0">
                <a:latin typeface="Alexandria"/>
                <a:cs typeface="Times New Roman" panose="02020603050405020304" pitchFamily="18" charset="0"/>
              </a:rPr>
              <a:t> of the property, market conditions, and the </a:t>
            </a:r>
            <a:r>
              <a:rPr lang="en-US" sz="2000" b="1" i="1" dirty="0">
                <a:latin typeface="Alexandria"/>
                <a:cs typeface="Times New Roman" panose="02020603050405020304" pitchFamily="18" charset="0"/>
              </a:rPr>
              <a:t>purpose of the valuation</a:t>
            </a:r>
            <a:r>
              <a:rPr lang="en-US" sz="2000" b="1" dirty="0">
                <a:latin typeface="Alexandria"/>
                <a:cs typeface="Times New Roman" panose="02020603050405020304" pitchFamily="18" charset="0"/>
              </a:rPr>
              <a:t>”</a:t>
            </a:r>
            <a:r>
              <a:rPr lang="en-US" sz="2000" dirty="0">
                <a:latin typeface="Alexandria"/>
                <a:cs typeface="Times New Roman" panose="02020603050405020304" pitchFamily="18" charset="0"/>
              </a:rPr>
              <a:t>.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  <a:cs typeface="Times New Roman" panose="02020603050405020304" pitchFamily="18" charset="0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D63B44DE-DD6F-34F0-A27D-E529D90774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941" y="5470816"/>
            <a:ext cx="4773478" cy="1077218"/>
          </a:xfrm>
          <a:prstGeom prst="homePlate">
            <a:avLst/>
          </a:prstGeom>
          <a:solidFill>
            <a:srgbClr val="E5FFFF"/>
          </a:solidFill>
          <a:ln w="9525">
            <a:solidFill>
              <a:srgbClr val="0070C0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8827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3399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7971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2543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I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nternational 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V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aluation 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S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tandards (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IVS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,1985)</a:t>
            </a:r>
          </a:p>
          <a:p>
            <a:pPr algn="ctr">
              <a:spcAft>
                <a:spcPts val="1200"/>
              </a:spcAft>
            </a:pPr>
            <a:r>
              <a:rPr lang="en-US" b="1" dirty="0">
                <a:latin typeface="Alexandria"/>
                <a:cs typeface="Sakkal Majalla" panose="02000000000000000000" pitchFamily="2" charset="-78"/>
              </a:rPr>
              <a:t>International Valuation Standards Council (IVSC),1981</a:t>
            </a:r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46CE502D-98BB-F27E-E422-9DD4B1CA1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0820" y="2904841"/>
            <a:ext cx="8120088" cy="531674"/>
          </a:xfrm>
          <a:prstGeom prst="bevel">
            <a:avLst/>
          </a:prstGeom>
          <a:solidFill>
            <a:srgbClr val="FFFFFF"/>
          </a:solidFill>
          <a:ln w="9525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8827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3399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7971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2543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US" sz="2000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International Valuation Standards:</a:t>
            </a:r>
            <a:endParaRPr lang="en-US" altLang="ar-SA" sz="2000" b="1" dirty="0">
              <a:solidFill>
                <a:srgbClr val="FF0000"/>
              </a:solidFill>
              <a:latin typeface="Alexandria"/>
              <a:cs typeface="Sakkal Majalla" panose="02000000000000000000" pitchFamily="2" charset="-78"/>
            </a:endParaRPr>
          </a:p>
        </p:txBody>
      </p:sp>
      <p:sp>
        <p:nvSpPr>
          <p:cNvPr id="8" name="TextBox 4">
            <a:extLst>
              <a:ext uri="{FF2B5EF4-FFF2-40B4-BE49-F238E27FC236}">
                <a16:creationId xmlns:a16="http://schemas.microsoft.com/office/drawing/2014/main" id="{CFE477E6-3456-DE80-7B0D-570E5AB3D8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941" y="3651462"/>
            <a:ext cx="4773478" cy="1354217"/>
          </a:xfrm>
          <a:prstGeom prst="homePlate">
            <a:avLst/>
          </a:prstGeom>
          <a:solidFill>
            <a:srgbClr val="E5FFFF"/>
          </a:solidFill>
          <a:ln w="9525">
            <a:solidFill>
              <a:srgbClr val="0070C0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8827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3399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7971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2543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R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oyal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 I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nstitution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 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of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 C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hartered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 S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urveyors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 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(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RICS, Red Book 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1974)</a:t>
            </a:r>
          </a:p>
          <a:p>
            <a:pPr algn="ctr">
              <a:spcAft>
                <a:spcPts val="1200"/>
              </a:spcAft>
            </a:pP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 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Royal Institution of Chartered Surveyors (RICS),1868</a:t>
            </a: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1C2702E9-7927-6E84-70E1-8DA3F87B2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622" y="4328570"/>
            <a:ext cx="4773478" cy="1354217"/>
          </a:xfrm>
          <a:prstGeom prst="homePlate">
            <a:avLst/>
          </a:prstGeom>
          <a:solidFill>
            <a:srgbClr val="E5FFFF"/>
          </a:solidFill>
          <a:ln w="9525">
            <a:solidFill>
              <a:srgbClr val="0070C0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8827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3399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7971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2543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E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uropean 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V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aluation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 S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tandards</a:t>
            </a:r>
            <a:r>
              <a:rPr lang="ar-SY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 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(</a:t>
            </a:r>
            <a:r>
              <a:rPr lang="en-US" b="1" dirty="0">
                <a:solidFill>
                  <a:srgbClr val="FF0000"/>
                </a:solidFill>
                <a:latin typeface="Alexandria"/>
                <a:cs typeface="Sakkal Majalla" panose="02000000000000000000" pitchFamily="2" charset="-78"/>
              </a:rPr>
              <a:t>EVS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, </a:t>
            </a:r>
            <a:r>
              <a:rPr lang="en-US" b="1" dirty="0">
                <a:solidFill>
                  <a:srgbClr val="0070C0"/>
                </a:solidFill>
                <a:latin typeface="Alexandria"/>
                <a:cs typeface="Sakkal Majalla" panose="02000000000000000000" pitchFamily="2" charset="-78"/>
              </a:rPr>
              <a:t>Blue Book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,1977)</a:t>
            </a:r>
          </a:p>
          <a:p>
            <a:pPr algn="ctr">
              <a:spcAft>
                <a:spcPts val="1200"/>
              </a:spcAft>
            </a:pPr>
            <a:r>
              <a:rPr lang="en-US" b="1" dirty="0" err="1">
                <a:solidFill>
                  <a:srgbClr val="0070C0"/>
                </a:solidFill>
                <a:latin typeface="Alexandria"/>
                <a:cs typeface="Sakkal Majalla" panose="02000000000000000000" pitchFamily="2" charset="-78"/>
              </a:rPr>
              <a:t>TEGoVA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 (</a:t>
            </a:r>
            <a:r>
              <a:rPr lang="en-US" b="1" dirty="0">
                <a:solidFill>
                  <a:srgbClr val="0070C0"/>
                </a:solidFill>
                <a:latin typeface="Alexandria"/>
                <a:cs typeface="Sakkal Majalla" panose="02000000000000000000" pitchFamily="2" charset="-78"/>
              </a:rPr>
              <a:t>T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he </a:t>
            </a:r>
            <a:r>
              <a:rPr lang="en-US" b="1" dirty="0">
                <a:solidFill>
                  <a:srgbClr val="0070C0"/>
                </a:solidFill>
                <a:latin typeface="Alexandria"/>
                <a:cs typeface="Sakkal Majalla" panose="02000000000000000000" pitchFamily="2" charset="-78"/>
              </a:rPr>
              <a:t>E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uropean </a:t>
            </a:r>
            <a:r>
              <a:rPr lang="en-US" b="1" dirty="0">
                <a:solidFill>
                  <a:srgbClr val="0070C0"/>
                </a:solidFill>
                <a:latin typeface="Alexandria"/>
                <a:cs typeface="Sakkal Majalla" panose="02000000000000000000" pitchFamily="2" charset="-78"/>
              </a:rPr>
              <a:t>G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roup </a:t>
            </a:r>
            <a:r>
              <a:rPr lang="en-US" b="1" dirty="0">
                <a:solidFill>
                  <a:srgbClr val="0070C0"/>
                </a:solidFill>
                <a:latin typeface="Alexandria"/>
                <a:cs typeface="Sakkal Majalla" panose="02000000000000000000" pitchFamily="2" charset="-78"/>
              </a:rPr>
              <a:t>o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f </a:t>
            </a:r>
            <a:r>
              <a:rPr lang="en-US" b="1" dirty="0">
                <a:solidFill>
                  <a:srgbClr val="0070C0"/>
                </a:solidFill>
                <a:latin typeface="Alexandria"/>
                <a:cs typeface="Sakkal Majalla" panose="02000000000000000000" pitchFamily="2" charset="-78"/>
              </a:rPr>
              <a:t>V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aluers’ </a:t>
            </a:r>
            <a:r>
              <a:rPr lang="en-US" b="1" dirty="0">
                <a:solidFill>
                  <a:srgbClr val="0070C0"/>
                </a:solidFill>
                <a:latin typeface="Alexandria"/>
                <a:cs typeface="Sakkal Majalla" panose="02000000000000000000" pitchFamily="2" charset="-78"/>
              </a:rPr>
              <a:t>A</a:t>
            </a:r>
            <a:r>
              <a:rPr lang="en-US" b="1" dirty="0">
                <a:latin typeface="Alexandria"/>
                <a:cs typeface="Sakkal Majalla" panose="02000000000000000000" pitchFamily="2" charset="-78"/>
              </a:rPr>
              <a:t>ssociations)</a:t>
            </a:r>
          </a:p>
        </p:txBody>
      </p:sp>
    </p:spTree>
    <p:extLst>
      <p:ext uri="{BB962C8B-B14F-4D97-AF65-F5344CB8AC3E}">
        <p14:creationId xmlns:p14="http://schemas.microsoft.com/office/powerpoint/2010/main" val="17118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98F128-4F54-698D-A5F9-AB06DAE43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382EAD-49D3-B866-709C-40BDD21841C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14DCD3-CA7C-A79C-9116-4311EA4F6F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95B1EF-03AC-8676-8375-D82CE821224D}"/>
              </a:ext>
            </a:extLst>
          </p:cNvPr>
          <p:cNvSpPr txBox="1"/>
          <p:nvPr/>
        </p:nvSpPr>
        <p:spPr>
          <a:xfrm>
            <a:off x="3354206" y="493713"/>
            <a:ext cx="5892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Concept of Real Estate Valuation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631FE15-0E3D-1B8A-F22A-A25608DC03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896739"/>
              </p:ext>
            </p:extLst>
          </p:nvPr>
        </p:nvGraphicFramePr>
        <p:xfrm>
          <a:off x="0" y="960896"/>
          <a:ext cx="12192000" cy="5842028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767431">
                  <a:extLst>
                    <a:ext uri="{9D8B030D-6E8A-4147-A177-3AD203B41FA5}">
                      <a16:colId xmlns:a16="http://schemas.microsoft.com/office/drawing/2014/main" val="3875423382"/>
                    </a:ext>
                  </a:extLst>
                </a:gridCol>
                <a:gridCol w="10424569">
                  <a:extLst>
                    <a:ext uri="{9D8B030D-6E8A-4147-A177-3AD203B41FA5}">
                      <a16:colId xmlns:a16="http://schemas.microsoft.com/office/drawing/2014/main" val="2625905613"/>
                    </a:ext>
                  </a:extLst>
                </a:gridCol>
              </a:tblGrid>
              <a:tr h="34527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Historical Period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Key Developments in the Concept of Real Estate Valuation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2391542041"/>
                  </a:ext>
                </a:extLst>
              </a:tr>
              <a:tr h="78920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fr-FR" sz="1800" b="1" dirty="0">
                          <a:latin typeface="Alexandria"/>
                        </a:rPr>
                        <a:t>Ancient Civilisations (c. 3000–1000 BC)</a:t>
                      </a:r>
                      <a:endParaRPr lang="fr-FR" sz="1800" dirty="0">
                        <a:latin typeface="Alexandria"/>
                      </a:endParaRP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emergence of valuation in its primitive form through land measurement, registration, and tax assessment based on yield or revenue, as practiced in ancient Egypt and Mesopotamia, without a formal concept of monetary market value.</a:t>
                      </a: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222400"/>
                  </a:ext>
                </a:extLst>
              </a:tr>
              <a:tr h="64123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Hellenistic Period (2nd century BC)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Continued use of systematic land surveys and administrative assessment of land as a fiscal and revenue-control instrument, with more detailed documentation of land tenure and income.</a:t>
                      </a: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25838"/>
                  </a:ext>
                </a:extLst>
              </a:tr>
              <a:tr h="64123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Medieval Period (11th century AD)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Systematic recording of land values and obligations at the national level, as exemplified by the Domesday Book, marking early attempts to quantify land value in monetary terms.</a:t>
                      </a: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540039"/>
                  </a:ext>
                </a:extLst>
              </a:tr>
              <a:tr h="64123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17th Century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Expansion of valuation practices to include estimation of land value for purposes of sale, financing, and state asset management, beyond purely tax-based assessment.</a:t>
                      </a: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550494"/>
                  </a:ext>
                </a:extLst>
              </a:tr>
              <a:tr h="64123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19th Century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Development of economic theories underpinning land and property value, particularly rent, location, and land-use theories, alongside the emergence of large-scale, organized valuation exercises.</a:t>
                      </a: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837383"/>
                  </a:ext>
                </a:extLst>
              </a:tr>
              <a:tr h="64123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Early 20th Century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Formalization of real estate valuation within an analytical and academic framework, including the publication of early specialized texts on urban land values.</a:t>
                      </a: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3081511"/>
                  </a:ext>
                </a:extLst>
              </a:tr>
              <a:tr h="64123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20th Century (1930s)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Establishment of real estate valuation as a distinct profession through the creation of professional institutions and the standardization of valuation methods.</a:t>
                      </a: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906156"/>
                  </a:ext>
                </a:extLst>
              </a:tr>
              <a:tr h="78920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Late 20th Century – Present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Adoption of international and professional valuation standards (IVS and RICS), consolidating real estate valuation as a globally recognized applied discipline based on market value and standardized methodologies.</a:t>
                      </a:r>
                    </a:p>
                  </a:txBody>
                  <a:tcPr marL="37191" marR="37191" marT="18595" marB="185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559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837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4413718" y="1133703"/>
            <a:ext cx="29953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Description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7C99C3A-1878-37FB-D28A-15C7C0BB556D}"/>
              </a:ext>
            </a:extLst>
          </p:cNvPr>
          <p:cNvSpPr/>
          <p:nvPr/>
        </p:nvSpPr>
        <p:spPr>
          <a:xfrm>
            <a:off x="5391641" y="4761030"/>
            <a:ext cx="1039525" cy="50706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95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ar-SY" sz="2800" b="1" dirty="0">
                <a:solidFill>
                  <a:srgbClr val="0C2D70"/>
                </a:solidFill>
                <a:latin typeface="Alexandria"/>
                <a:cs typeface="Sakkal Majalla" panose="02000000000000000000" pitchFamily="2" charset="-78"/>
              </a:rPr>
              <a:t>3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C2D70"/>
              </a:solidFill>
              <a:effectLst/>
              <a:uLnTx/>
              <a:uFillTx/>
              <a:latin typeface="Alexandria"/>
              <a:cs typeface="Sakkal Majalla" panose="020000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95F909-6B33-83B2-EF6E-45BD0AE614A7}"/>
              </a:ext>
            </a:extLst>
          </p:cNvPr>
          <p:cNvSpPr txBox="1"/>
          <p:nvPr/>
        </p:nvSpPr>
        <p:spPr>
          <a:xfrm>
            <a:off x="5305893" y="4366556"/>
            <a:ext cx="1874428" cy="349702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l"/>
            <a:r>
              <a:rPr lang="en-US" b="1" dirty="0">
                <a:solidFill>
                  <a:srgbClr val="0C2D70"/>
                </a:solidFill>
                <a:latin typeface="Alexandria"/>
                <a:cs typeface="Sakkal Majalla" panose="02000000000000000000" pitchFamily="2" charset="-78"/>
              </a:rPr>
              <a:t>Total Hours</a:t>
            </a:r>
          </a:p>
        </p:txBody>
      </p:sp>
      <p:pic>
        <p:nvPicPr>
          <p:cNvPr id="13" name="Graphic 116" descr="Clock with solid fill">
            <a:extLst>
              <a:ext uri="{FF2B5EF4-FFF2-40B4-BE49-F238E27FC236}">
                <a16:creationId xmlns:a16="http://schemas.microsoft.com/office/drawing/2014/main" id="{633CC314-3468-3A92-F549-43F02F5158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92321" y="4471380"/>
            <a:ext cx="914400" cy="914400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747451" y="1896119"/>
            <a:ext cx="10697097" cy="2283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>
              <a:lnSpc>
                <a:spcPct val="120000"/>
              </a:lnSpc>
            </a:pPr>
            <a:r>
              <a:rPr lang="en-US" sz="2000" b="1" dirty="0">
                <a:latin typeface="Alexandria"/>
                <a:cs typeface="Times New Roman" panose="02020603050405020304" pitchFamily="18" charset="0"/>
              </a:rPr>
              <a:t>Real estate valuation is </a:t>
            </a:r>
            <a:r>
              <a:rPr lang="en-US" sz="2000" dirty="0">
                <a:latin typeface="Alexandria"/>
                <a:cs typeface="Times New Roman" panose="02020603050405020304" pitchFamily="18" charset="0"/>
              </a:rPr>
              <a:t>a critical component of the property industry, playing a central role in decision-making processes for investment, financing, taxation, development, and legal matters. </a:t>
            </a:r>
          </a:p>
          <a:p>
            <a:pPr algn="justLow">
              <a:lnSpc>
                <a:spcPct val="120000"/>
              </a:lnSpc>
            </a:pPr>
            <a:r>
              <a:rPr lang="en-US" sz="2000" b="1" dirty="0">
                <a:latin typeface="Alexandria"/>
                <a:cs typeface="Times New Roman" panose="02020603050405020304" pitchFamily="18" charset="0"/>
              </a:rPr>
              <a:t>This course </a:t>
            </a:r>
            <a:r>
              <a:rPr lang="en-US" sz="2000" dirty="0">
                <a:latin typeface="Alexandria"/>
                <a:cs typeface="Times New Roman" panose="02020603050405020304" pitchFamily="18" charset="0"/>
              </a:rPr>
              <a:t>provides students with foundational knowledge and practical skills necessary to evaluate the market value of various types of real estate. By combining theoretical concepts with real-world applications, students will gain a comprehensive understanding of the valuation process and its implications in the dynamic real estate market.</a:t>
            </a:r>
            <a:endParaRPr lang="en-US" dirty="0">
              <a:latin typeface="Alexandri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238351"/>
            <a:ext cx="8417320" cy="399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Understand the fundamental principles, methods, and practices of real estate valuation.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Apply standard valuation techniques to determine property values for residential, commercial, and industrial real estate.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Analyze the impact of market conditions, property characteristics, and legal considerations on property value.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latin typeface="Alexandria"/>
              </a:rPr>
              <a:t>Use valuation tools and approaches in professional contexts, including appraisal reports.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Gain awareness of ethical considerations and professional standards in valuation.</a:t>
            </a:r>
            <a:endParaRPr lang="en-US" dirty="0">
              <a:latin typeface="Alexandria"/>
              <a:cs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7CC74E-AFCE-D1D7-F468-F119339CE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6256A16-E56D-4374-A75A-58DCC97EAD4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4E3DCFFE-9812-198B-9497-0D609D22D1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6253034B-6BFA-ED77-0FAB-EEAF9744867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3369464-3A7A-EB0E-91A3-5ED6E72ACA63}"/>
              </a:ext>
            </a:extLst>
          </p:cNvPr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Topics to be covered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C1E9E2B-24FB-8C3E-9D71-A428E3FA100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4622AF1-37FB-63D4-0EA9-82AEC0116931}"/>
              </a:ext>
            </a:extLst>
          </p:cNvPr>
          <p:cNvSpPr txBox="1"/>
          <p:nvPr/>
        </p:nvSpPr>
        <p:spPr>
          <a:xfrm>
            <a:off x="3598250" y="2093978"/>
            <a:ext cx="8417320" cy="412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Introduction to Real Estate Valuation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Principles of Value and Market Dynamics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Valuation Approaches and Methods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Legal and Regulatory Framework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Valuation of Specific Property Types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Inspection and Data Collection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Valuation Report Writing and Ethics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Trends in Modern Valuation Practice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40C26D1-D375-B75F-2E54-7AFF8936A9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61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DA8775-8216-F7BE-A909-42B6690F4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5ADA0615-4483-57C9-0134-F2166C1DD7BE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1764E964-AFB6-D335-1928-B3A70175F032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F42C16-4DEB-5DB7-6F5C-FD72CA179B69}"/>
              </a:ext>
            </a:extLst>
          </p:cNvPr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Learning Outcomes: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22CF704-0001-CADF-16E8-36C990B8A88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B6CF7DF-5E88-8D4E-E4CD-9BBF5FD16540}"/>
              </a:ext>
            </a:extLst>
          </p:cNvPr>
          <p:cNvSpPr txBox="1"/>
          <p:nvPr/>
        </p:nvSpPr>
        <p:spPr>
          <a:xfrm>
            <a:off x="3598250" y="2093978"/>
            <a:ext cx="8417320" cy="3498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cs typeface="Times New Roman" panose="02020603050405020304" pitchFamily="18" charset="0"/>
              </a:rPr>
              <a:t>Explain the purpose and importance of real estate valuation in various economic and legal contexts.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cs typeface="Times New Roman" panose="02020603050405020304" pitchFamily="18" charset="0"/>
              </a:rPr>
              <a:t>Apply different valuation techniques to accurately assess real property value.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cs typeface="Times New Roman" panose="02020603050405020304" pitchFamily="18" charset="0"/>
              </a:rPr>
              <a:t>Analyze the impact of market conditions, location, and legal constraints on property values.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cs typeface="Times New Roman" panose="02020603050405020304" pitchFamily="18" charset="0"/>
              </a:rPr>
              <a:t>Conduct site inspections and collect relevant data for valuation.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cs typeface="Times New Roman" panose="02020603050405020304" pitchFamily="18" charset="0"/>
              </a:rPr>
              <a:t>Prepare professional valuation reports aligned with current industry standards.</a:t>
            </a: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  <a:defRPr/>
            </a:pPr>
            <a:r>
              <a:rPr lang="en-US" dirty="0">
                <a:solidFill>
                  <a:prstClr val="black"/>
                </a:solidFill>
                <a:latin typeface="Alexandria"/>
                <a:cs typeface="Times New Roman" panose="02020603050405020304" pitchFamily="18" charset="0"/>
              </a:rPr>
              <a:t>Demonstrate ethical awareness and uphold integrity in valuation practices.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5A66F1F-5C32-766D-757A-C00FE5B1F5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9" name="Picture Placeholder 4">
            <a:extLst>
              <a:ext uri="{FF2B5EF4-FFF2-40B4-BE49-F238E27FC236}">
                <a16:creationId xmlns:a16="http://schemas.microsoft.com/office/drawing/2014/main" id="{8B20A01F-9A9E-5DD8-BBA1-98347930F34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</p:spTree>
    <p:extLst>
      <p:ext uri="{BB962C8B-B14F-4D97-AF65-F5344CB8AC3E}">
        <p14:creationId xmlns:p14="http://schemas.microsoft.com/office/powerpoint/2010/main" val="1911869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B971B-819A-6F8A-EAB0-3FB7F08AE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C579DA85-6AD6-C623-6970-F231A33B0BF6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8AB4042-513E-3F0F-6F95-11287455A0D6}"/>
              </a:ext>
            </a:extLst>
          </p:cNvPr>
          <p:cNvSpPr/>
          <p:nvPr/>
        </p:nvSpPr>
        <p:spPr>
          <a:xfrm rot="16200000" flipV="1">
            <a:off x="-626624" y="4029638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BF0806F-7655-1A72-A8AC-6670EEF8DE3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FE61CB7-82D5-BDFC-0C85-CFA82CFBD6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9" name="Picture Placeholder 4">
            <a:extLst>
              <a:ext uri="{FF2B5EF4-FFF2-40B4-BE49-F238E27FC236}">
                <a16:creationId xmlns:a16="http://schemas.microsoft.com/office/drawing/2014/main" id="{D0BC5B3F-47E8-8E64-2155-601113AB34B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2A19E2-C26E-280F-6334-233F703C0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6897" y="4307114"/>
            <a:ext cx="3261685" cy="490776"/>
          </a:xfrm>
          <a:prstGeom prst="bevel">
            <a:avLst/>
          </a:prstGeom>
          <a:solidFill>
            <a:srgbClr val="E5FFFF"/>
          </a:solidFill>
          <a:ln w="9525">
            <a:solidFill>
              <a:srgbClr val="0070C0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8827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3399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7971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2543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US" b="1" dirty="0">
                <a:latin typeface="Alexandria"/>
                <a:cs typeface="Sakkal Majalla" panose="02000000000000000000" pitchFamily="2" charset="-78"/>
              </a:rPr>
              <a:t>Weekly short quizzes 80%</a:t>
            </a:r>
            <a:endParaRPr lang="en-US" altLang="ar-SA" b="1" dirty="0">
              <a:latin typeface="Alexandria"/>
              <a:cs typeface="Sakkal Majalla" panose="02000000000000000000" pitchFamily="2" charset="-78"/>
            </a:endParaRPr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ECED41E2-5C12-F4B6-E214-6100D53C19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5706" y="1578918"/>
            <a:ext cx="2832726" cy="490776"/>
          </a:xfrm>
          <a:prstGeom prst="bevel">
            <a:avLst/>
          </a:prstGeom>
          <a:solidFill>
            <a:srgbClr val="66FFFF"/>
          </a:solidFill>
          <a:ln w="9525">
            <a:solidFill>
              <a:srgbClr val="0070C0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8827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3399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7971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254375" indent="403225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en-US" b="1" dirty="0">
                <a:latin typeface="Alexandria"/>
                <a:cs typeface="Sakkal Majalla" panose="02000000000000000000" pitchFamily="2" charset="-78"/>
              </a:rPr>
              <a:t>Final Exam 20%</a:t>
            </a:r>
            <a:endParaRPr lang="en-US" altLang="ar-SA" b="1" dirty="0">
              <a:latin typeface="Alexandria"/>
              <a:cs typeface="Sakkal Majalla" panose="02000000000000000000" pitchFamily="2" charset="-78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2" name="Chart 11">
                <a:extLst>
                  <a:ext uri="{FF2B5EF4-FFF2-40B4-BE49-F238E27FC236}">
                    <a16:creationId xmlns:a16="http://schemas.microsoft.com/office/drawing/2014/main" id="{691FFB74-BF72-451B-AC36-317F19FFDBA6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615730955"/>
                  </p:ext>
                </p:extLst>
              </p:nvPr>
            </p:nvGraphicFramePr>
            <p:xfrm>
              <a:off x="5590191" y="1563914"/>
              <a:ext cx="4572000" cy="27432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 xmlns="">
          <p:pic>
            <p:nvPicPr>
              <p:cNvPr id="12" name="Chart 11">
                <a:extLst>
                  <a:ext uri="{FF2B5EF4-FFF2-40B4-BE49-F238E27FC236}">
                    <a16:creationId xmlns:a16="http://schemas.microsoft.com/office/drawing/2014/main" id="{691FFB74-BF72-451B-AC36-317F19FFDBA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90191" y="1563914"/>
                <a:ext cx="4572000" cy="27432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Flowchart: Multidocument 12">
            <a:extLst>
              <a:ext uri="{FF2B5EF4-FFF2-40B4-BE49-F238E27FC236}">
                <a16:creationId xmlns:a16="http://schemas.microsoft.com/office/drawing/2014/main" id="{71A4C19E-E9A2-AB45-F458-4D7861B87F36}"/>
              </a:ext>
            </a:extLst>
          </p:cNvPr>
          <p:cNvSpPr/>
          <p:nvPr/>
        </p:nvSpPr>
        <p:spPr>
          <a:xfrm>
            <a:off x="7779655" y="5298227"/>
            <a:ext cx="886708" cy="481459"/>
          </a:xfrm>
          <a:prstGeom prst="flowChartMultidocument">
            <a:avLst/>
          </a:prstGeom>
          <a:solidFill>
            <a:schemeClr val="bg1">
              <a:lumMod val="95000"/>
            </a:schemeClr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95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chemeClr val="accent1"/>
                </a:solidFill>
                <a:latin typeface="Alexandria"/>
                <a:cs typeface="Sakkal Majalla" panose="02000000000000000000" pitchFamily="2" charset="-78"/>
              </a:rPr>
              <a:t>8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  <a:cs typeface="Sakkal Majalla" panose="020000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8FD0CF-6D67-DFE0-89BA-697A35A025E0}"/>
              </a:ext>
            </a:extLst>
          </p:cNvPr>
          <p:cNvSpPr txBox="1"/>
          <p:nvPr/>
        </p:nvSpPr>
        <p:spPr>
          <a:xfrm>
            <a:off x="7321411" y="4944384"/>
            <a:ext cx="1874428" cy="349702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 algn="l"/>
            <a:r>
              <a:rPr lang="en-US" b="1" dirty="0">
                <a:latin typeface="Alexandria"/>
                <a:cs typeface="Sakkal Majalla" panose="02000000000000000000" pitchFamily="2" charset="-78"/>
              </a:rPr>
              <a:t>Total questions</a:t>
            </a:r>
          </a:p>
        </p:txBody>
      </p:sp>
    </p:spTree>
    <p:extLst>
      <p:ext uri="{BB962C8B-B14F-4D97-AF65-F5344CB8AC3E}">
        <p14:creationId xmlns:p14="http://schemas.microsoft.com/office/powerpoint/2010/main" val="479855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3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96D249-1AA3-F065-5EFC-4D37269A2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1CF89E5-FBC8-F63B-F940-83B186C513C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88B130-E81C-3641-E0C6-CBFA7693CB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104D88-A5AA-AFD7-E557-26DAC0A4BBA7}"/>
              </a:ext>
            </a:extLst>
          </p:cNvPr>
          <p:cNvSpPr txBox="1"/>
          <p:nvPr/>
        </p:nvSpPr>
        <p:spPr>
          <a:xfrm>
            <a:off x="2988915" y="1007628"/>
            <a:ext cx="61879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Credited Certificates for Real Estate Valuation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08EF94-AA2F-EBE0-EB71-3981297C5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798" y="2764125"/>
            <a:ext cx="2895600" cy="158115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E0B4AF-538A-39DE-F032-AEF7BB2FBE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0367" y="2357436"/>
            <a:ext cx="2143125" cy="21431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4E544-9CF5-B396-1079-B6FCAD01F0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8820" y="2357436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4646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4CED99-13DB-58F7-4745-7620BD1EB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FD1ECBE-7ED0-B62D-CE65-39D818C8D96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1493A15-7C08-D06F-FB45-EC63F49196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E6B67E-73E8-BF5D-781B-0A412D540E2A}"/>
              </a:ext>
            </a:extLst>
          </p:cNvPr>
          <p:cNvSpPr txBox="1"/>
          <p:nvPr/>
        </p:nvSpPr>
        <p:spPr>
          <a:xfrm>
            <a:off x="5289034" y="1007628"/>
            <a:ext cx="1587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References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BEF8BC-EC26-9151-243B-C0BC22072A53}"/>
              </a:ext>
            </a:extLst>
          </p:cNvPr>
          <p:cNvSpPr txBox="1"/>
          <p:nvPr/>
        </p:nvSpPr>
        <p:spPr>
          <a:xfrm>
            <a:off x="4657924" y="2921168"/>
            <a:ext cx="678199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342900" algn="justLow"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RICS (Royal Institution of Chartered Surveyors). (2024). RICS Valuation – Global Standards (Red Book). </a:t>
            </a:r>
            <a:r>
              <a:rPr lang="en-US" sz="2000" b="1" dirty="0">
                <a:solidFill>
                  <a:srgbClr val="00B0F0"/>
                </a:solidFill>
                <a:effectLst/>
                <a:latin typeface="Alexandria"/>
                <a:ea typeface="Times New Roman" panose="02020603050405020304" pitchFamily="18" charset="0"/>
              </a:rPr>
              <a:t>https://www.rics.org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44D28E-B595-C351-A63B-A9001CF6B3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055"/>
          <a:stretch>
            <a:fillRect/>
          </a:stretch>
        </p:blipFill>
        <p:spPr>
          <a:xfrm>
            <a:off x="814143" y="1524215"/>
            <a:ext cx="3624070" cy="506256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4380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647B8-7274-9B43-D223-BB1C131B2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660192A-4545-C4E1-99BE-599828FE0FA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717E33D-3704-7AB4-C67E-CAD9AD267D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C5D108-5DDD-EA54-7DB1-F89F4618DA98}"/>
              </a:ext>
            </a:extLst>
          </p:cNvPr>
          <p:cNvSpPr txBox="1"/>
          <p:nvPr/>
        </p:nvSpPr>
        <p:spPr>
          <a:xfrm>
            <a:off x="5289034" y="1007628"/>
            <a:ext cx="1587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References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2A640-9632-5E5E-0A60-321713F67F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756" y="1469292"/>
            <a:ext cx="3467808" cy="516318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27B79-143C-B3DE-6E2C-3D095F9AE5FA}"/>
              </a:ext>
            </a:extLst>
          </p:cNvPr>
          <p:cNvSpPr txBox="1"/>
          <p:nvPr/>
        </p:nvSpPr>
        <p:spPr>
          <a:xfrm>
            <a:off x="4518439" y="3035219"/>
            <a:ext cx="678199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justLow"/>
            <a:r>
              <a:rPr lang="en-US" sz="2000" b="1" dirty="0">
                <a:effectLst/>
                <a:latin typeface="Symbol" panose="05050102010706020507" pitchFamily="18" charset="2"/>
                <a:ea typeface="Times New Roman" panose="02020603050405020304" pitchFamily="18" charset="0"/>
              </a:rPr>
              <a:t>·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International Valuation Standards Council (IVSC). (2024). </a:t>
            </a:r>
            <a:r>
              <a:rPr lang="en-US" sz="2000" b="1" i="1" dirty="0">
                <a:effectLst/>
                <a:latin typeface="Alexandria"/>
                <a:ea typeface="Calibri" panose="020F0502020204030204" pitchFamily="34" charset="0"/>
              </a:rPr>
              <a:t>International Valuation Standards 2024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. </a:t>
            </a:r>
            <a:r>
              <a:rPr lang="en-US" sz="2000" b="1" u="sng" dirty="0">
                <a:solidFill>
                  <a:srgbClr val="0000FF"/>
                </a:solidFill>
                <a:effectLst/>
                <a:latin typeface="Alexandria"/>
                <a:ea typeface="Times New Roman" panose="02020603050405020304" pitchFamily="18" charset="0"/>
                <a:hlinkClick r:id="rId4"/>
              </a:rPr>
              <a:t>https://www.ivsc.org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63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9C2D76-981A-2C71-958A-AB637C957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D0B6DF1-065A-2AD9-4D11-024E62EB3FB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D184516-D0F7-EBEA-034C-A382187A71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F693A37-61F6-65F8-3AD4-A31AB4C917D6}"/>
              </a:ext>
            </a:extLst>
          </p:cNvPr>
          <p:cNvSpPr txBox="1"/>
          <p:nvPr/>
        </p:nvSpPr>
        <p:spPr>
          <a:xfrm>
            <a:off x="5289034" y="1007628"/>
            <a:ext cx="1587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References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31DA3D-AE60-7EFE-F650-09A36D0DF240}"/>
              </a:ext>
            </a:extLst>
          </p:cNvPr>
          <p:cNvSpPr txBox="1"/>
          <p:nvPr/>
        </p:nvSpPr>
        <p:spPr>
          <a:xfrm>
            <a:off x="4518439" y="3035219"/>
            <a:ext cx="678199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justLow">
              <a:buNone/>
            </a:pPr>
            <a:r>
              <a:rPr lang="en-US" sz="2000" b="1" dirty="0">
                <a:effectLst/>
                <a:latin typeface="Symbol" panose="05050102010706020507" pitchFamily="18" charset="2"/>
                <a:ea typeface="Times New Roman" panose="02020603050405020304" pitchFamily="18" charset="0"/>
              </a:rPr>
              <a:t>·</a:t>
            </a:r>
            <a:r>
              <a:rPr lang="ar-SY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European valuation standards.,2020, TEGOVA The European group of valuer's association.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14683A-EA2B-BEB6-0629-D70D52702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671" y="1577024"/>
            <a:ext cx="3642836" cy="5154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2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C8072B58-32D3-43D2-9ED7-77E9BB68FFBC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1158</TotalTime>
  <Words>837</Words>
  <Application>Microsoft Office PowerPoint</Application>
  <PresentationFormat>Widescreen</PresentationFormat>
  <Paragraphs>94</Paragraphs>
  <Slides>15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Alexandria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Weam Agha</cp:lastModifiedBy>
  <cp:revision>17</cp:revision>
  <dcterms:created xsi:type="dcterms:W3CDTF">2023-04-29T09:08:00Z</dcterms:created>
  <dcterms:modified xsi:type="dcterms:W3CDTF">2026-01-16T19:18:24Z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