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553" r:id="rId6"/>
    <p:sldId id="497" r:id="rId7"/>
    <p:sldId id="616" r:id="rId8"/>
    <p:sldId id="501" r:id="rId9"/>
    <p:sldId id="610" r:id="rId10"/>
    <p:sldId id="612" r:id="rId11"/>
    <p:sldId id="613" r:id="rId12"/>
    <p:sldId id="614" r:id="rId13"/>
    <p:sldId id="618" r:id="rId14"/>
    <p:sldId id="625" r:id="rId15"/>
    <p:sldId id="559" r:id="rId16"/>
    <p:sldId id="640" r:id="rId17"/>
    <p:sldId id="623" r:id="rId18"/>
    <p:sldId id="627" r:id="rId19"/>
    <p:sldId id="629" r:id="rId20"/>
    <p:sldId id="634" r:id="rId21"/>
    <p:sldId id="636" r:id="rId22"/>
    <p:sldId id="638" r:id="rId23"/>
    <p:sldId id="644" r:id="rId24"/>
    <p:sldId id="642" r:id="rId25"/>
    <p:sldId id="646" r:id="rId26"/>
    <p:sldId id="619" r:id="rId27"/>
    <p:sldId id="621" r:id="rId28"/>
    <p:sldId id="572" r:id="rId29"/>
    <p:sldId id="648" r:id="rId30"/>
    <p:sldId id="276" r:id="rId31"/>
    <p:sldId id="650" r:id="rId32"/>
    <p:sldId id="652" r:id="rId33"/>
    <p:sldId id="654" r:id="rId34"/>
    <p:sldId id="656" r:id="rId35"/>
    <p:sldId id="659" r:id="rId36"/>
    <p:sldId id="658" r:id="rId37"/>
    <p:sldId id="662" r:id="rId38"/>
    <p:sldId id="663" r:id="rId39"/>
    <p:sldId id="665" r:id="rId40"/>
    <p:sldId id="666" r:id="rId41"/>
    <p:sldId id="606" r:id="rId42"/>
    <p:sldId id="608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53"/>
            <p14:sldId id="497"/>
            <p14:sldId id="616"/>
            <p14:sldId id="501"/>
            <p14:sldId id="610"/>
            <p14:sldId id="612"/>
            <p14:sldId id="613"/>
            <p14:sldId id="614"/>
            <p14:sldId id="618"/>
            <p14:sldId id="625"/>
            <p14:sldId id="559"/>
            <p14:sldId id="640"/>
            <p14:sldId id="623"/>
            <p14:sldId id="627"/>
            <p14:sldId id="629"/>
            <p14:sldId id="634"/>
            <p14:sldId id="636"/>
            <p14:sldId id="638"/>
            <p14:sldId id="644"/>
            <p14:sldId id="642"/>
            <p14:sldId id="646"/>
            <p14:sldId id="619"/>
            <p14:sldId id="621"/>
            <p14:sldId id="572"/>
            <p14:sldId id="648"/>
            <p14:sldId id="276"/>
            <p14:sldId id="650"/>
            <p14:sldId id="652"/>
            <p14:sldId id="654"/>
            <p14:sldId id="656"/>
            <p14:sldId id="659"/>
            <p14:sldId id="658"/>
            <p14:sldId id="662"/>
            <p14:sldId id="663"/>
            <p14:sldId id="665"/>
            <p14:sldId id="666"/>
            <p14:sldId id="606"/>
            <p14:sldId id="60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8221"/>
    <a:srgbClr val="203E5F"/>
    <a:srgbClr val="00AEEF"/>
    <a:srgbClr val="2D3956"/>
    <a:srgbClr val="669BBC"/>
    <a:srgbClr val="FFD200"/>
    <a:srgbClr val="000000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24A09D-280F-AD7F-B5B2-A8E359942EB2}" v="8" dt="2025-01-27T14:41:10.95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50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51" Type="http://schemas.microsoft.com/office/2015/10/relationships/revisionInfo" Target="revisionInfo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Hesham Mousli" userId="S::heshammousli@midocean.edu.km::ca939a49-9b95-47ac-a644-1cc98fb9eee2" providerId="AD" clId="Web-{4924A09D-280F-AD7F-B5B2-A8E359942EB2}"/>
    <pc:docChg chg="modSld">
      <pc:chgData name="Hesham Mousli" userId="S::heshammousli@midocean.edu.km::ca939a49-9b95-47ac-a644-1cc98fb9eee2" providerId="AD" clId="Web-{4924A09D-280F-AD7F-B5B2-A8E359942EB2}" dt="2025-01-27T14:41:10.877" v="2" actId="20577"/>
      <pc:docMkLst>
        <pc:docMk/>
      </pc:docMkLst>
      <pc:sldChg chg="modSp">
        <pc:chgData name="Hesham Mousli" userId="S::heshammousli@midocean.edu.km::ca939a49-9b95-47ac-a644-1cc98fb9eee2" providerId="AD" clId="Web-{4924A09D-280F-AD7F-B5B2-A8E359942EB2}" dt="2025-01-27T14:41:10.877" v="2" actId="20577"/>
        <pc:sldMkLst>
          <pc:docMk/>
          <pc:sldMk cId="3318473518" sldId="646"/>
        </pc:sldMkLst>
        <pc:spChg chg="mod">
          <ac:chgData name="Hesham Mousli" userId="S::heshammousli@midocean.edu.km::ca939a49-9b95-47ac-a644-1cc98fb9eee2" providerId="AD" clId="Web-{4924A09D-280F-AD7F-B5B2-A8E359942EB2}" dt="2025-01-27T14:41:10.877" v="2" actId="20577"/>
          <ac:spMkLst>
            <pc:docMk/>
            <pc:sldMk cId="3318473518" sldId="646"/>
            <ac:spMk id="48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811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264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86657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954036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56713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93057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37185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7548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41121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66949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6256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8777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222412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96877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7461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693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49334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99541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1711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1/27/2025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.pn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Hesham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Mousli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1661" y="2300744"/>
            <a:ext cx="5859811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Electronic Health Record System (EHRS)</a:t>
            </a:r>
          </a:p>
          <a:p>
            <a:pPr algn="ctr"/>
            <a:endParaRPr lang="en-US" sz="40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3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357248" cy="6771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MHA621</a:t>
            </a:r>
          </a:p>
          <a:p>
            <a:r>
              <a:rPr lang="en-US" b="1" dirty="0"/>
              <a:t>Healthcare Informatics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314693" y="837474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Intended Objectives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214327"/>
            <a:ext cx="10165403" cy="34354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100" dirty="0">
                <a:latin typeface="Alexandria"/>
              </a:rPr>
              <a:t>Understand the role of EHRS in improving healthcare quality.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100" dirty="0">
                <a:latin typeface="Alexandria"/>
              </a:rPr>
              <a:t>Explore the concept of Meaningful Use (MU) and its impact on healthcare.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100" dirty="0">
                <a:latin typeface="Alexandria"/>
              </a:rPr>
              <a:t>Discuss the challenges, benefits, and future directions of EHRS.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100" dirty="0">
                <a:latin typeface="Alexandria"/>
              </a:rPr>
              <a:t>Understand the role of </a:t>
            </a:r>
            <a:r>
              <a:rPr lang="en-US" sz="2100" b="1" dirty="0">
                <a:latin typeface="Alexandria"/>
              </a:rPr>
              <a:t>workarounds</a:t>
            </a:r>
            <a:r>
              <a:rPr lang="en-US" sz="2100" dirty="0">
                <a:latin typeface="Alexandria"/>
              </a:rPr>
              <a:t> in EHRS usage, their causes, and their potential impact on patient safety and workflow efficiency.</a:t>
            </a:r>
          </a:p>
          <a:p>
            <a:pPr marL="457200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100" dirty="0">
                <a:latin typeface="Alexandria"/>
              </a:rPr>
              <a:t>Examine the </a:t>
            </a:r>
            <a:r>
              <a:rPr lang="en-US" sz="2100" b="1" dirty="0">
                <a:latin typeface="Alexandria"/>
              </a:rPr>
              <a:t>legal and ethical challenges</a:t>
            </a:r>
            <a:r>
              <a:rPr lang="en-US" sz="2100" dirty="0">
                <a:latin typeface="Alexandria"/>
              </a:rPr>
              <a:t> associated with EHRS, including issues related to data integrity, discovery in lawsuits, and fragmented documentation accountability.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827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178833" y="698975"/>
            <a:ext cx="56896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EHRS</a:t>
            </a:r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vs. </a:t>
            </a:r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EMR</a:t>
            </a:r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 vs. </a:t>
            </a:r>
            <a:r>
              <a:rPr lang="en-US" sz="36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PHR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303698"/>
            <a:ext cx="10195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EHR (Electronic Health Record): </a:t>
            </a:r>
            <a:r>
              <a:rPr lang="en-US" sz="2400" dirty="0">
                <a:latin typeface="Alexandria"/>
              </a:rPr>
              <a:t>Lifetime record across multiple healthcare providers.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EMR (Electronic Medical Record): </a:t>
            </a:r>
            <a:r>
              <a:rPr lang="en-US" sz="2400" dirty="0">
                <a:latin typeface="Alexandria"/>
              </a:rPr>
              <a:t>Digital version of a patient’s chart within a single practice.</a:t>
            </a: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latin typeface="Alexandria"/>
              </a:rPr>
              <a:t>PHR (Personal Health Record): </a:t>
            </a:r>
            <a:r>
              <a:rPr lang="en-US" sz="2400" dirty="0">
                <a:latin typeface="Alexandria"/>
              </a:rPr>
              <a:t>Controlled by the patient, accessible by both patient and providers.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32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669BBC"/>
                </a:solidFill>
                <a:latin typeface="Alexandria"/>
              </a:rPr>
              <a:t>Benefits of EHRS</a:t>
            </a:r>
            <a:endParaRPr lang="en-US" sz="5400" dirty="0">
              <a:solidFill>
                <a:srgbClr val="669BBC"/>
              </a:solidFill>
              <a:latin typeface="Alexandria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4178" y="926455"/>
            <a:ext cx="2948379" cy="5005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26850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837474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Benefits of EHRS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6" y="2441585"/>
            <a:ext cx="10195384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General Benefits: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Improved data integrity.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Increased productivity.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Enhanced quality of care.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0356" y="2174117"/>
            <a:ext cx="3741072" cy="3393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61605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837474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Benefits of EHRS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5" y="2141974"/>
            <a:ext cx="10195384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600" b="1" dirty="0">
                <a:solidFill>
                  <a:srgbClr val="F58221"/>
                </a:solidFill>
                <a:latin typeface="Alexandria"/>
              </a:rPr>
              <a:t>Benefits for Medical Staff: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Facilitates comparisons of current and past data.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dirty="0">
                <a:latin typeface="Alexandria"/>
              </a:rPr>
              <a:t>Eliminates repetitive data collection.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6008" y="3969164"/>
            <a:ext cx="2208327" cy="266021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600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837474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Benefits of EHRS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1510" y="1993256"/>
            <a:ext cx="1030168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Benefits for Healthcare Providers: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Improved Reimbursement: </a:t>
            </a:r>
            <a:r>
              <a:rPr lang="en-US" sz="2800" dirty="0">
                <a:latin typeface="Alexandria"/>
              </a:rPr>
              <a:t>Eligibility for incentives.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Enhanced Decision Support: </a:t>
            </a:r>
            <a:r>
              <a:rPr lang="en-US" sz="2800" dirty="0">
                <a:latin typeface="Alexandria"/>
              </a:rPr>
              <a:t>System-generated prompts for preventive care.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Better Reporting Tools: </a:t>
            </a:r>
            <a:r>
              <a:rPr lang="en-US" sz="2800" dirty="0">
                <a:latin typeface="Alexandria"/>
              </a:rPr>
              <a:t>Trends and clinical graphics available on demand.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89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837474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Benefits of EHRS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3" y="2162541"/>
            <a:ext cx="1030168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Benefits for Consumers: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Improved Access: </a:t>
            </a:r>
            <a:r>
              <a:rPr lang="en-US" sz="2800" dirty="0">
                <a:latin typeface="Alexandria"/>
              </a:rPr>
              <a:t>Patients have control over their health information.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Increased Safety: </a:t>
            </a:r>
            <a:r>
              <a:rPr lang="en-US" sz="2800" dirty="0">
                <a:latin typeface="Alexandria"/>
              </a:rPr>
              <a:t>Alerts for medication interactions.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Greater Satisfaction: </a:t>
            </a:r>
            <a:r>
              <a:rPr lang="en-US" sz="2800" dirty="0">
                <a:latin typeface="Alexandria"/>
              </a:rPr>
              <a:t>Quicker turnaround for treatments.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6813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837474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Benefits of EHRS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3" y="2303086"/>
            <a:ext cx="1030168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Benefits for Payer: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Supports Pay-for-Performance: </a:t>
            </a:r>
            <a:r>
              <a:rPr lang="en-US" sz="2800" dirty="0">
                <a:latin typeface="Alexandria"/>
              </a:rPr>
              <a:t>Quality measures are gathered.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Disease Management: </a:t>
            </a:r>
            <a:r>
              <a:rPr lang="en-US" sz="2800" dirty="0">
                <a:latin typeface="Alexandria"/>
              </a:rPr>
              <a:t>Lowers costs for expensive diagnoses.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345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669BBC"/>
                </a:solidFill>
                <a:latin typeface="Alexandria"/>
              </a:rPr>
              <a:t>Meaningful Use (MU) Overview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4178" y="926455"/>
            <a:ext cx="2948379" cy="5005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67663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6" y="698975"/>
            <a:ext cx="54995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HITECH Act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6" y="2226845"/>
            <a:ext cx="1019538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Health Information Technology for Economic and Clinical Health Act (HITECH Act), 2009: </a:t>
            </a:r>
            <a:r>
              <a:rPr lang="en-US" sz="2800" dirty="0">
                <a:latin typeface="Alexandria"/>
              </a:rPr>
              <a:t>Part of the American Recovery and Reinvestment Act </a:t>
            </a:r>
            <a:r>
              <a:rPr lang="en-US" sz="2800" b="1" dirty="0">
                <a:latin typeface="Alexandria"/>
              </a:rPr>
              <a:t>(ARRA)</a:t>
            </a:r>
            <a:r>
              <a:rPr lang="en-US" sz="2800" dirty="0">
                <a:latin typeface="Alexandria"/>
              </a:rPr>
              <a:t>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Incentives:</a:t>
            </a:r>
            <a:r>
              <a:rPr lang="en-US" sz="2800" dirty="0">
                <a:latin typeface="Alexandria"/>
              </a:rPr>
              <a:t> Payments for adopting and using interoperable EHRS.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Goals:</a:t>
            </a:r>
            <a:r>
              <a:rPr lang="en-US" sz="2800" dirty="0">
                <a:latin typeface="Alexandria"/>
              </a:rPr>
              <a:t> Improve healthcare quality, safety, and efficiency.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2776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7" y="481276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Meaningful Use (MU) Overview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6" y="2600778"/>
            <a:ext cx="10195384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Definition: </a:t>
            </a:r>
            <a:r>
              <a:rPr lang="en-US" sz="3200" dirty="0">
                <a:latin typeface="Alexandria"/>
              </a:rPr>
              <a:t>A set of standards for EHRS use to improve quality, safety, and efficiency.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Purpose: </a:t>
            </a:r>
            <a:r>
              <a:rPr lang="en-US" sz="3200" dirty="0">
                <a:latin typeface="Alexandria"/>
              </a:rPr>
              <a:t>To ensure EHRS are used effectively to enhance patient care.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26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669BBC"/>
                </a:solidFill>
                <a:latin typeface="Alexandria"/>
              </a:rPr>
              <a:t>Stages of Meaningful Use (MU) 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4178" y="926455"/>
            <a:ext cx="2948379" cy="5005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06616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63046" y="318067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Stages of Meaningful Use (MU)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6" y="2198964"/>
            <a:ext cx="10195384" cy="32571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dirty="0">
                <a:latin typeface="Alexandria"/>
              </a:rPr>
              <a:t>The </a:t>
            </a:r>
            <a:r>
              <a:rPr lang="en-US" sz="2800" b="1" dirty="0">
                <a:latin typeface="Alexandria"/>
              </a:rPr>
              <a:t>Stages of Meaningful Use (MU)</a:t>
            </a:r>
            <a:r>
              <a:rPr lang="en-US" sz="2800" dirty="0">
                <a:latin typeface="Alexandria"/>
              </a:rPr>
              <a:t> were designed as part of the </a:t>
            </a:r>
            <a:r>
              <a:rPr lang="en-US" sz="2800" b="1" dirty="0">
                <a:latin typeface="Alexandria"/>
              </a:rPr>
              <a:t>HITECH Act</a:t>
            </a:r>
            <a:r>
              <a:rPr lang="en-US" sz="2800" dirty="0">
                <a:latin typeface="Alexandria"/>
              </a:rPr>
              <a:t> to encourage the adoption and effective use of the </a:t>
            </a:r>
            <a:r>
              <a:rPr lang="en-US" sz="2800" b="1" dirty="0">
                <a:latin typeface="Alexandria"/>
              </a:rPr>
              <a:t>Electronic Health Record System (EHRS)</a:t>
            </a:r>
            <a:r>
              <a:rPr lang="en-US" sz="2800" dirty="0">
                <a:latin typeface="Alexandria"/>
              </a:rPr>
              <a:t> in the United States. The stages progressively focused on improving the </a:t>
            </a:r>
            <a:r>
              <a:rPr lang="en-US" sz="2800" b="1" dirty="0">
                <a:latin typeface="Alexandria"/>
              </a:rPr>
              <a:t>quality</a:t>
            </a:r>
            <a:r>
              <a:rPr lang="en-US" sz="2800" dirty="0">
                <a:latin typeface="Alexandria"/>
              </a:rPr>
              <a:t>, </a:t>
            </a:r>
            <a:r>
              <a:rPr lang="en-US" sz="2800" b="1" dirty="0">
                <a:latin typeface="Alexandria"/>
              </a:rPr>
              <a:t>safety</a:t>
            </a:r>
            <a:r>
              <a:rPr lang="en-US" sz="2800" dirty="0">
                <a:latin typeface="Alexandria"/>
              </a:rPr>
              <a:t>, and </a:t>
            </a:r>
            <a:r>
              <a:rPr lang="en-US" sz="2800" b="1" dirty="0">
                <a:latin typeface="Alexandria"/>
              </a:rPr>
              <a:t>efficiency</a:t>
            </a:r>
            <a:r>
              <a:rPr lang="en-US" sz="2800" dirty="0">
                <a:latin typeface="Alexandria"/>
              </a:rPr>
              <a:t> of healthcare through the use of electronic health data.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703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6447" y="1601121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63046" y="318067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Stages of Meaningful Use (MU)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5115" y="2089179"/>
            <a:ext cx="1019538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400" b="1" dirty="0">
                <a:solidFill>
                  <a:srgbClr val="00AEEF"/>
                </a:solidFill>
                <a:latin typeface="Alexandria"/>
              </a:rPr>
              <a:t>Stage 1 (2011-2012): Data Capture and Sharing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Objective:</a:t>
            </a:r>
            <a:r>
              <a:rPr lang="en-US" sz="2000" dirty="0">
                <a:latin typeface="Alexandria"/>
              </a:rPr>
              <a:t> The primary focus of Stage 1 was to ensure that healthcare providers could collect and </a:t>
            </a:r>
            <a:r>
              <a:rPr lang="en-US" sz="2000" b="1" dirty="0">
                <a:latin typeface="Alexandria"/>
              </a:rPr>
              <a:t>electronically record patient health information</a:t>
            </a:r>
            <a:r>
              <a:rPr lang="en-US" sz="2000" dirty="0">
                <a:latin typeface="Alexandria"/>
              </a:rPr>
              <a:t>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000" b="1" dirty="0">
                <a:latin typeface="Alexandria"/>
              </a:rPr>
              <a:t>Key Requirements:</a:t>
            </a:r>
            <a:endParaRPr lang="en-US" sz="2000" dirty="0">
              <a:latin typeface="Alexandria"/>
            </a:endParaRP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>
                <a:latin typeface="Alexandria"/>
              </a:rPr>
              <a:t>Data Capture:</a:t>
            </a:r>
            <a:r>
              <a:rPr lang="en-US" sz="2000" dirty="0">
                <a:latin typeface="Alexandria"/>
              </a:rPr>
              <a:t> Providers were required to </a:t>
            </a:r>
            <a:r>
              <a:rPr lang="en-US" sz="2000" b="1" dirty="0">
                <a:latin typeface="Alexandria"/>
              </a:rPr>
              <a:t>digitally capture patient demographics</a:t>
            </a:r>
            <a:r>
              <a:rPr lang="en-US" sz="2000" dirty="0">
                <a:latin typeface="Alexandria"/>
              </a:rPr>
              <a:t>, such as name, age, gender, and health conditions.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>
                <a:latin typeface="Alexandria"/>
              </a:rPr>
              <a:t>Basic Health Data Sharing:</a:t>
            </a:r>
            <a:r>
              <a:rPr lang="en-US" sz="2000" dirty="0">
                <a:latin typeface="Alexandria"/>
              </a:rPr>
              <a:t> EHRS needed to be able to electronically </a:t>
            </a:r>
            <a:r>
              <a:rPr lang="en-US" sz="2000" b="1" dirty="0">
                <a:latin typeface="Alexandria"/>
              </a:rPr>
              <a:t>share key clinical information</a:t>
            </a:r>
            <a:r>
              <a:rPr lang="en-US" sz="2000" dirty="0">
                <a:latin typeface="Alexandria"/>
              </a:rPr>
              <a:t>, such as lab results and medical history, between healthcare providers and patients.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330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63046" y="318067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Stages of Meaningful Use (MU)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5115" y="2173763"/>
            <a:ext cx="10195384" cy="4102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latin typeface="Alexandria"/>
              </a:rPr>
              <a:t>Key Requirements: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2200" b="1" dirty="0">
                <a:latin typeface="Alexandria"/>
              </a:rPr>
              <a:t>Computerized Provider Order Entry (CPOE):</a:t>
            </a:r>
            <a:r>
              <a:rPr lang="en-US" sz="2200" dirty="0">
                <a:latin typeface="Alexandria"/>
              </a:rPr>
              <a:t> Providers needed to use CPOE for medication, tests, and procedures to reduce errors related to handwritten orders.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2200" b="1" dirty="0">
                <a:latin typeface="Alexandria"/>
              </a:rPr>
              <a:t>Clinical Decision Support (CDS):</a:t>
            </a:r>
            <a:r>
              <a:rPr lang="en-US" sz="2200" dirty="0">
                <a:latin typeface="Alexandria"/>
              </a:rPr>
              <a:t> Basic decision-making support tools were integrated to help healthcare providers make informed clinical decisions.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2200" b="1" dirty="0">
                <a:latin typeface="Alexandria"/>
              </a:rPr>
              <a:t>Electronic Prescribing:</a:t>
            </a:r>
            <a:r>
              <a:rPr lang="en-US" sz="2200" dirty="0">
                <a:latin typeface="Alexandria"/>
              </a:rPr>
              <a:t> Medication prescriptions must be created and transmitted electronically to pharmacies.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7425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63046" y="318067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Stages of Meaningful Use (MU)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5115" y="2372054"/>
            <a:ext cx="10195384" cy="3733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500" b="1" dirty="0">
                <a:solidFill>
                  <a:srgbClr val="00AEEF"/>
                </a:solidFill>
                <a:latin typeface="Alexandria"/>
              </a:rPr>
              <a:t>Stage 2 (2014-2016): Advanced Clinical Processes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latin typeface="Alexandria"/>
              </a:rPr>
              <a:t>Objective: </a:t>
            </a:r>
            <a:r>
              <a:rPr lang="en-US" sz="2200" dirty="0">
                <a:latin typeface="Alexandria"/>
              </a:rPr>
              <a:t>Stage 2 aimed to build upon Stage 1 by introducing more advanced clinical processes and making greater use of the EHRS for patient care.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200" b="1" dirty="0">
                <a:latin typeface="Alexandria"/>
              </a:rPr>
              <a:t>Key Requirements: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/>
            </a:pPr>
            <a:r>
              <a:rPr lang="en-US" sz="2200" b="1" dirty="0">
                <a:latin typeface="Alexandria"/>
              </a:rPr>
              <a:t>Health Information Exchange (HIE): </a:t>
            </a:r>
            <a:r>
              <a:rPr lang="en-US" sz="2200" dirty="0">
                <a:latin typeface="Alexandria"/>
              </a:rPr>
              <a:t>EHRS had to allow the electronic exchange of patient health information across different organizations (e.g., from one hospital to another or between a hospital and a pharmacy).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659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63046" y="318067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Stages of Meaningful Use (MU)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5115" y="2198964"/>
            <a:ext cx="10195384" cy="3901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Key Requirements: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b="1" dirty="0">
                <a:latin typeface="Alexandria"/>
              </a:rPr>
              <a:t>Patient Access to Health Information: </a:t>
            </a:r>
            <a:r>
              <a:rPr lang="en-US" sz="2400" dirty="0">
                <a:latin typeface="Alexandria"/>
              </a:rPr>
              <a:t>Healthcare providers were required to offer patients electronic access to their health records (e.g., through patient portals).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2400" b="1" dirty="0">
                <a:latin typeface="Alexandria"/>
              </a:rPr>
              <a:t>Clinical Decision Support (CDS): </a:t>
            </a:r>
            <a:r>
              <a:rPr lang="en-US" sz="2400" dirty="0">
                <a:latin typeface="Alexandria"/>
              </a:rPr>
              <a:t>More advanced CDS functionalities, including alerts and reminders based on patient data, were to be integrated to help improve clinical care.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12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63046" y="318067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Stages of Meaningful Use (MU)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5115" y="2380786"/>
            <a:ext cx="10195384" cy="34951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500" b="1" dirty="0">
                <a:latin typeface="Alexandria"/>
              </a:rPr>
              <a:t>Key Requirements: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2500" b="1" dirty="0">
                <a:latin typeface="Alexandria"/>
              </a:rPr>
              <a:t>Advanced e-Prescribing: </a:t>
            </a:r>
            <a:r>
              <a:rPr lang="en-US" sz="2500" dirty="0">
                <a:latin typeface="Alexandria"/>
              </a:rPr>
              <a:t>This included sending prescriptions electronically to pharmacies, including controlled substances.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2500" b="1" dirty="0">
                <a:latin typeface="Alexandria"/>
              </a:rPr>
              <a:t>More Quality Measures: </a:t>
            </a:r>
            <a:r>
              <a:rPr lang="en-US" sz="2500" dirty="0">
                <a:latin typeface="Alexandria"/>
              </a:rPr>
              <a:t>Providers were asked to meet a broader set of quality measures related to patient safety, efficiency, and care coordination.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08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63046" y="318067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Stages of Meaningful Use (MU)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5115" y="2096088"/>
            <a:ext cx="10195384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500" b="1" dirty="0">
                <a:solidFill>
                  <a:srgbClr val="00AEEF"/>
                </a:solidFill>
                <a:latin typeface="Alexandria"/>
              </a:rPr>
              <a:t>Stage 3 (2017-2018): Improved Outcomes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Objective: </a:t>
            </a:r>
            <a:r>
              <a:rPr lang="en-US" sz="2400" dirty="0">
                <a:latin typeface="Alexandria"/>
              </a:rPr>
              <a:t>Stage 3 focused on achieving improved health outcomes through the full use of EHRS to help drive improvements in care quality, safety, and patient outcomes.</a:t>
            </a:r>
          </a:p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Key Requirements:</a:t>
            </a:r>
          </a:p>
          <a:p>
            <a:pPr marL="1257300" lvl="2" indent="-342900" algn="just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>
                <a:latin typeface="Alexandria"/>
              </a:rPr>
              <a:t>Health Information Exchange (HIE) Expansion:</a:t>
            </a:r>
            <a:r>
              <a:rPr lang="en-US" sz="2000" dirty="0">
                <a:latin typeface="Alexandria"/>
              </a:rPr>
              <a:t> Further expansion of </a:t>
            </a:r>
            <a:r>
              <a:rPr lang="en-US" sz="2000" b="1" dirty="0">
                <a:latin typeface="Alexandria"/>
              </a:rPr>
              <a:t>data sharing</a:t>
            </a:r>
            <a:r>
              <a:rPr lang="en-US" sz="2000" dirty="0">
                <a:latin typeface="Alexandria"/>
              </a:rPr>
              <a:t> across organizations and healthcare systems to improve care coordination and management of chronic conditions.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286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63046" y="318067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Stages of Meaningful Use (MU)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5115" y="2346546"/>
            <a:ext cx="10195384" cy="3640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Alexandria"/>
              </a:rPr>
              <a:t>Key Requirements: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2200" b="1" dirty="0">
                <a:latin typeface="Alexandria"/>
              </a:rPr>
              <a:t>Advanced Clinical Decision Support (CDS):</a:t>
            </a:r>
            <a:r>
              <a:rPr lang="en-US" sz="2200" dirty="0">
                <a:latin typeface="Alexandria"/>
              </a:rPr>
              <a:t> More sophisticated decision support tools were needed, such as integrating </a:t>
            </a:r>
            <a:r>
              <a:rPr lang="en-US" sz="2200" b="1" dirty="0">
                <a:latin typeface="Alexandria"/>
              </a:rPr>
              <a:t>predictive analytics</a:t>
            </a:r>
            <a:r>
              <a:rPr lang="en-US" sz="2200" dirty="0">
                <a:latin typeface="Alexandria"/>
              </a:rPr>
              <a:t> and patient data to guide treatment decisions and reduce adverse events.</a:t>
            </a: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2200" b="1" dirty="0">
                <a:latin typeface="Alexandria"/>
              </a:rPr>
              <a:t>Patient Outcomes:</a:t>
            </a:r>
            <a:r>
              <a:rPr lang="en-US" sz="2200" dirty="0">
                <a:latin typeface="Alexandria"/>
              </a:rPr>
              <a:t> Providers were expected to focus on improving </a:t>
            </a:r>
            <a:r>
              <a:rPr lang="en-US" sz="2200" b="1" dirty="0">
                <a:latin typeface="Alexandria"/>
              </a:rPr>
              <a:t>health outcomes</a:t>
            </a:r>
            <a:r>
              <a:rPr lang="en-US" sz="2200" dirty="0">
                <a:latin typeface="Alexandria"/>
              </a:rPr>
              <a:t> by using </a:t>
            </a:r>
            <a:r>
              <a:rPr lang="en-US" sz="2200" b="1" dirty="0">
                <a:latin typeface="Alexandria"/>
              </a:rPr>
              <a:t>real-time data</a:t>
            </a:r>
            <a:r>
              <a:rPr lang="en-US" sz="2200" dirty="0">
                <a:latin typeface="Alexandria"/>
              </a:rPr>
              <a:t> to guide clinical decisions and monitor performance.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657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78" y="1615964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63046" y="318067"/>
            <a:ext cx="54995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Stages of Meaningful Use (MU)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15115" y="2781964"/>
            <a:ext cx="10195384" cy="2332177"/>
          </a:xfrm>
          <a:prstGeom prst="rect">
            <a:avLst/>
          </a:prstGeom>
          <a:solidFill>
            <a:schemeClr val="bg1"/>
          </a:solidFill>
        </p:spPr>
        <p:txBody>
          <a:bodyPr wrap="square" lIns="91440" tIns="45720" rIns="91440" bIns="45720" rtlCol="0" anchor="t">
            <a:spAutoFit/>
          </a:bodyPr>
          <a:lstStyle/>
          <a:p>
            <a:pPr marL="800100" lvl="1" indent="-3429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Key Requirements</a:t>
            </a:r>
            <a:r>
              <a:rPr lang="en-US" sz="2800" b="1" dirty="0" smtClean="0">
                <a:latin typeface="Alexandria"/>
              </a:rPr>
              <a:t>:</a:t>
            </a:r>
            <a:endParaRPr lang="en-US" sz="2400" b="1" dirty="0">
              <a:highlight>
                <a:srgbClr val="FFFF00"/>
              </a:highlight>
              <a:latin typeface="Alexandria"/>
            </a:endParaRPr>
          </a:p>
          <a:p>
            <a:pPr marL="1371600" lvl="2" indent="-457200" algn="just">
              <a:lnSpc>
                <a:spcPct val="150000"/>
              </a:lnSpc>
              <a:buFont typeface="+mj-lt"/>
              <a:buAutoNum type="arabicPeriod" startAt="4"/>
            </a:pPr>
            <a:r>
              <a:rPr lang="en-US" sz="2400" b="1" dirty="0" smtClean="0">
                <a:latin typeface="Alexandria"/>
              </a:rPr>
              <a:t>Performance Reporting: </a:t>
            </a:r>
            <a:r>
              <a:rPr lang="en-US" sz="2400" dirty="0" smtClean="0">
                <a:latin typeface="Alexandria"/>
              </a:rPr>
              <a:t>Increased </a:t>
            </a:r>
            <a:r>
              <a:rPr lang="en-US" sz="2400" dirty="0">
                <a:latin typeface="Alexandria"/>
              </a:rPr>
              <a:t>focus on </a:t>
            </a:r>
            <a:r>
              <a:rPr lang="en-US" sz="2400" b="1" dirty="0">
                <a:latin typeface="Alexandria"/>
              </a:rPr>
              <a:t>reporting patient outcomes</a:t>
            </a:r>
            <a:r>
              <a:rPr lang="en-US" sz="2400" dirty="0">
                <a:latin typeface="Alexandria"/>
              </a:rPr>
              <a:t> and using data to improve quality, such as tracking hospital readmissions or patient safety indicators.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47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374754" y="1685495"/>
            <a:ext cx="11055246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7" y="481276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Meaningful Use (MU) 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714467" y="932401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37244" y="974175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3581" y="1194173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49902" y="2058355"/>
            <a:ext cx="9261238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14400" lvl="1" indent="-457200" algn="just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Example of Meaningful Use in Practice:</a:t>
            </a:r>
          </a:p>
          <a:p>
            <a:pPr marL="1257300" lvl="2" indent="-342900" algn="just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In the United States, </a:t>
            </a:r>
            <a:r>
              <a:rPr lang="en-US" sz="2800" b="1" i="1" u="sng" dirty="0">
                <a:latin typeface="Alexandria"/>
              </a:rPr>
              <a:t>Kaiser Permanente</a:t>
            </a:r>
            <a:r>
              <a:rPr lang="en-US" sz="2800" dirty="0">
                <a:latin typeface="Alexandria"/>
              </a:rPr>
              <a:t>, a large healthcare system, effectively implemented EHRS to meet </a:t>
            </a:r>
            <a:r>
              <a:rPr lang="en-US" sz="2800" b="1" dirty="0">
                <a:latin typeface="Alexandria"/>
              </a:rPr>
              <a:t>Meaningful Use (MU) </a:t>
            </a:r>
            <a:r>
              <a:rPr lang="en-US" sz="2800" dirty="0">
                <a:latin typeface="Alexandria"/>
              </a:rPr>
              <a:t>standards.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35991" y="3018262"/>
            <a:ext cx="2228723" cy="1858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59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8774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3273877" y="481276"/>
            <a:ext cx="54995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Meaningful Use (MU) Overview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095405"/>
            <a:ext cx="10195384" cy="4379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600" b="1" dirty="0">
                <a:latin typeface="Alexandria"/>
              </a:rPr>
              <a:t>Kaiser Permanente</a:t>
            </a:r>
            <a:r>
              <a:rPr lang="en-US" sz="2600" dirty="0">
                <a:latin typeface="Alexandria"/>
              </a:rPr>
              <a:t> used electronic prescribing </a:t>
            </a:r>
            <a:r>
              <a:rPr lang="en-US" sz="2600" b="1" dirty="0">
                <a:latin typeface="Alexandria"/>
              </a:rPr>
              <a:t>(e-prescribing) </a:t>
            </a:r>
            <a:r>
              <a:rPr lang="en-US" sz="2600" dirty="0">
                <a:latin typeface="Alexandria"/>
              </a:rPr>
              <a:t>and </a:t>
            </a:r>
            <a:r>
              <a:rPr lang="en-US" sz="2600" b="1" dirty="0">
                <a:latin typeface="Alexandria"/>
              </a:rPr>
              <a:t>clinical decision support systems </a:t>
            </a:r>
            <a:r>
              <a:rPr lang="en-US" sz="2600" dirty="0">
                <a:latin typeface="Alexandria"/>
              </a:rPr>
              <a:t>to reduce medication errors. </a:t>
            </a:r>
            <a:r>
              <a:rPr lang="en-US" sz="2600" b="1" dirty="0">
                <a:latin typeface="Alexandria"/>
              </a:rPr>
              <a:t>For instance:</a:t>
            </a:r>
            <a:endParaRPr lang="en-US" altLang="en-US" sz="2600" b="1" dirty="0">
              <a:latin typeface="Alexandria"/>
            </a:endParaRP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latin typeface="Alexandria"/>
              </a:rPr>
              <a:t>Drug-allergy alerts and interaction warnings </a:t>
            </a:r>
            <a:r>
              <a:rPr lang="en-US" altLang="en-US" sz="2200" dirty="0">
                <a:latin typeface="Alexandria"/>
              </a:rPr>
              <a:t>in the EHRS helped prevent adverse drug events.</a:t>
            </a:r>
          </a:p>
          <a:p>
            <a:pPr marL="1257300" lvl="2" indent="-3429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200" b="1" dirty="0">
                <a:latin typeface="Alexandria"/>
              </a:rPr>
              <a:t>Patient portals allowed individuals to view their medical records</a:t>
            </a:r>
            <a:r>
              <a:rPr lang="en-US" altLang="en-US" sz="2200" dirty="0">
                <a:latin typeface="Alexandria"/>
              </a:rPr>
              <a:t>, request medication refills, and schedule appointments, improving engagement and care coordination. </a:t>
            </a:r>
            <a:endParaRPr lang="en-US" sz="22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>
              <a:latin typeface="Alexandria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1026" name="Picture 2" descr="Premium Vector | Cartoon Thinking man vector illustration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986" y="4994030"/>
            <a:ext cx="2138425" cy="170570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ular Callout 5"/>
          <p:cNvSpPr/>
          <p:nvPr/>
        </p:nvSpPr>
        <p:spPr>
          <a:xfrm>
            <a:off x="719528" y="1155869"/>
            <a:ext cx="8619344" cy="4975108"/>
          </a:xfrm>
          <a:prstGeom prst="wedgeRectCallout">
            <a:avLst>
              <a:gd name="adj1" fmla="val 62472"/>
              <a:gd name="adj2" fmla="val 39400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58221"/>
                </a:solidFill>
                <a:latin typeface="Alexandria"/>
              </a:rPr>
              <a:t>Stage 1</a:t>
            </a:r>
            <a:r>
              <a:rPr lang="en-US" sz="20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Focused on the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basics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of data capture, sharing, and technology integration.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58221"/>
                </a:solidFill>
                <a:latin typeface="Alexandria"/>
              </a:rPr>
              <a:t>Stage 2</a:t>
            </a:r>
            <a:r>
              <a:rPr lang="en-US" sz="20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Expanded on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interoperability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 and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patient engagement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, using technology for advanced clinical processes.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srgbClr val="F58221"/>
                </a:solidFill>
                <a:latin typeface="Alexandria"/>
              </a:rPr>
              <a:t>Stage 3</a:t>
            </a:r>
            <a:r>
              <a:rPr lang="en-US" sz="2000" dirty="0">
                <a:solidFill>
                  <a:srgbClr val="F58221"/>
                </a:solidFill>
                <a:latin typeface="Alexandria"/>
              </a:rPr>
              <a:t>: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Focused on improving patient outcomes, using </a:t>
            </a:r>
            <a:r>
              <a:rPr lang="en-US" sz="2000" b="1" dirty="0">
                <a:solidFill>
                  <a:schemeClr val="tx1"/>
                </a:solidFill>
                <a:latin typeface="Alexandria"/>
              </a:rPr>
              <a:t>data-driven decisions </a:t>
            </a:r>
            <a:r>
              <a:rPr lang="en-US" sz="2000" dirty="0">
                <a:solidFill>
                  <a:schemeClr val="tx1"/>
                </a:solidFill>
                <a:latin typeface="Alexandria"/>
              </a:rPr>
              <a:t>to enhance healthcare quality.</a:t>
            </a:r>
          </a:p>
          <a:p>
            <a:pPr algn="just">
              <a:lnSpc>
                <a:spcPct val="150000"/>
              </a:lnSpc>
            </a:pPr>
            <a:endParaRPr lang="en-US" sz="2000" dirty="0">
              <a:solidFill>
                <a:schemeClr val="tx1"/>
              </a:solidFill>
              <a:latin typeface="Alexandria"/>
            </a:endParaRPr>
          </a:p>
          <a:p>
            <a:pPr algn="ctr">
              <a:lnSpc>
                <a:spcPct val="150000"/>
              </a:lnSpc>
            </a:pPr>
            <a:r>
              <a:rPr lang="en-US" sz="2000" b="1" i="1" dirty="0">
                <a:solidFill>
                  <a:srgbClr val="203E5F"/>
                </a:solidFill>
                <a:latin typeface="Alexandria"/>
              </a:rPr>
              <a:t>“ </a:t>
            </a:r>
            <a:r>
              <a:rPr lang="en-US" sz="2000" i="1" dirty="0">
                <a:solidFill>
                  <a:srgbClr val="203E5F"/>
                </a:solidFill>
                <a:latin typeface="Alexandria"/>
              </a:rPr>
              <a:t>Each stage built upon the previous one, gradually increasing the sophistication of </a:t>
            </a:r>
            <a:r>
              <a:rPr lang="en-US" sz="2000" b="1" i="1" dirty="0">
                <a:solidFill>
                  <a:srgbClr val="203E5F"/>
                </a:solidFill>
                <a:latin typeface="Alexandria"/>
              </a:rPr>
              <a:t>health IT systems</a:t>
            </a:r>
            <a:r>
              <a:rPr lang="en-US" sz="2000" i="1" dirty="0">
                <a:solidFill>
                  <a:srgbClr val="203E5F"/>
                </a:solidFill>
                <a:latin typeface="Alexandria"/>
              </a:rPr>
              <a:t> to ultimately improve healthcare delivery and patient care outcomes.</a:t>
            </a:r>
            <a:r>
              <a:rPr lang="en-US" sz="2000" b="1" i="1" dirty="0">
                <a:solidFill>
                  <a:srgbClr val="203E5F"/>
                </a:solidFill>
                <a:latin typeface="Alexandria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74874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669BBC"/>
                </a:solidFill>
                <a:latin typeface="Alexandria"/>
              </a:rPr>
              <a:t>Workarounds in EHRS Use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4178" y="926455"/>
            <a:ext cx="2948379" cy="5005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783687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868252"/>
            <a:ext cx="7465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Workarounds in EHRS Use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000139"/>
            <a:ext cx="1019538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Definition: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Workarounds </a:t>
            </a:r>
            <a:r>
              <a:rPr lang="en-US" sz="2800" dirty="0">
                <a:latin typeface="Alexandria"/>
              </a:rPr>
              <a:t>are </a:t>
            </a:r>
            <a:r>
              <a:rPr lang="en-US" sz="2800" b="1" dirty="0">
                <a:latin typeface="Alexandria"/>
              </a:rPr>
              <a:t>alternative methods</a:t>
            </a:r>
            <a:r>
              <a:rPr lang="en-US" sz="2800" dirty="0">
                <a:latin typeface="Alexandria"/>
              </a:rPr>
              <a:t> or variations in standard procedures that healthcare providers use to address </a:t>
            </a:r>
            <a:r>
              <a:rPr lang="en-US" sz="2800" b="1" dirty="0">
                <a:latin typeface="Alexandria"/>
              </a:rPr>
              <a:t>limitations</a:t>
            </a:r>
            <a:r>
              <a:rPr lang="en-US" sz="2800" dirty="0">
                <a:latin typeface="Alexandria"/>
              </a:rPr>
              <a:t> or challenges in the </a:t>
            </a:r>
            <a:r>
              <a:rPr lang="en-US" sz="2800" b="1" dirty="0">
                <a:latin typeface="Alexandria"/>
              </a:rPr>
              <a:t>EHRS</a:t>
            </a:r>
            <a:r>
              <a:rPr lang="en-US" sz="2800" dirty="0">
                <a:latin typeface="Alexandria"/>
              </a:rPr>
              <a:t>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While they can help complete tasks, they may introduce inefficiencies or risks to patient safety.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868252"/>
            <a:ext cx="7465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Common Workarounds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000139"/>
            <a:ext cx="1019538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Double Documentation: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dirty="0">
                <a:latin typeface="Alexandria"/>
              </a:rPr>
              <a:t>Providers document the same information in both the EHRS and paper records due to system downtime or user preferences.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Impact: </a:t>
            </a:r>
            <a:r>
              <a:rPr lang="en-US" sz="2800" dirty="0">
                <a:latin typeface="Alexandria"/>
              </a:rPr>
              <a:t>Increases workload and risk of discrepancies between records.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597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868252"/>
            <a:ext cx="7465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Common Workarounds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254044"/>
            <a:ext cx="1019538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Use of Paper Records:</a:t>
            </a:r>
            <a:endParaRPr lang="en-US" altLang="en-US" dirty="0">
              <a:latin typeface="Arial" panose="020B0604020202020204" pitchFamily="34" charset="0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dirty="0">
                <a:latin typeface="Alexandria"/>
              </a:rPr>
              <a:t>Clinicians may rely on paper-based notes when the EHRS is unavailable or too complex to use in real time.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latin typeface="Alexandria"/>
              </a:rPr>
              <a:t>Impact: </a:t>
            </a:r>
            <a:r>
              <a:rPr lang="en-US" altLang="en-US" sz="2800" dirty="0">
                <a:latin typeface="Alexandria"/>
              </a:rPr>
              <a:t>Leads to delayed or incomplete transfer of data into the system, reducing the value of the EHRS.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671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868252"/>
            <a:ext cx="7465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F58221"/>
                </a:solidFill>
                <a:latin typeface="Alexandria" charset="0"/>
                <a:cs typeface="Alexandria" charset="0"/>
              </a:rPr>
              <a:t>Common Workarounds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254044"/>
            <a:ext cx="10195384" cy="4629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3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Manual Verification of Electronic Data:</a:t>
            </a:r>
            <a:endParaRPr lang="en-US" altLang="en-US" dirty="0">
              <a:latin typeface="Arial" panose="020B0604020202020204" pitchFamily="34" charset="0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latin typeface="Alexandria"/>
              </a:rPr>
              <a:t>Rechecking</a:t>
            </a:r>
            <a:r>
              <a:rPr lang="en-US" altLang="en-US" sz="2800" dirty="0">
                <a:latin typeface="Alexandria"/>
              </a:rPr>
              <a:t> or </a:t>
            </a:r>
            <a:r>
              <a:rPr lang="en-US" altLang="en-US" sz="2800" b="1" dirty="0">
                <a:latin typeface="Alexandria"/>
              </a:rPr>
              <a:t>reconciling</a:t>
            </a:r>
            <a:r>
              <a:rPr lang="en-US" altLang="en-US" sz="2800" dirty="0">
                <a:latin typeface="Alexandria"/>
              </a:rPr>
              <a:t> electronic data with paper records or other sources to ensure accuracy.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r>
              <a:rPr lang="en-US" altLang="en-US" sz="2800" b="1" dirty="0">
                <a:latin typeface="Alexandria"/>
              </a:rPr>
              <a:t>Impact: </a:t>
            </a:r>
            <a:r>
              <a:rPr lang="en-US" altLang="en-US" sz="2800" dirty="0">
                <a:latin typeface="Alexandria"/>
              </a:rPr>
              <a:t>Adds time and effort, potentially slowing down clinical workflows. 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endParaRPr lang="en-US" altLang="en-US" sz="2800" dirty="0">
              <a:latin typeface="Alexandria"/>
            </a:endParaRP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§"/>
            </a:pPr>
            <a:endParaRPr lang="en-US" altLang="en-US" sz="28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354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626178" y="50090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: Rounded Corners 24"/>
          <p:cNvSpPr/>
          <p:nvPr/>
        </p:nvSpPr>
        <p:spPr>
          <a:xfrm>
            <a:off x="1181062" y="1285192"/>
            <a:ext cx="9345750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Rounded Rectangle 3"/>
          <p:cNvSpPr/>
          <p:nvPr/>
        </p:nvSpPr>
        <p:spPr>
          <a:xfrm>
            <a:off x="1546797" y="1884563"/>
            <a:ext cx="7120328" cy="3088872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5400" b="1" dirty="0">
                <a:solidFill>
                  <a:srgbClr val="669BBC"/>
                </a:solidFill>
                <a:latin typeface="Alexandria"/>
              </a:rPr>
              <a:t>Legal Aspects of EHRS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4178" y="926455"/>
            <a:ext cx="2948379" cy="50050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07967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868252"/>
            <a:ext cx="7465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Legal aspects in EHRS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141974"/>
            <a:ext cx="1019538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/>
            </a:pPr>
            <a:r>
              <a:rPr lang="en-US" sz="3200" b="1" dirty="0">
                <a:solidFill>
                  <a:srgbClr val="00B0F0"/>
                </a:solidFill>
                <a:latin typeface="Alexandria"/>
              </a:rPr>
              <a:t>Discovery in Lawsuits: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sz="2800" b="1" dirty="0">
                <a:latin typeface="Alexandria"/>
              </a:rPr>
              <a:t>Definition:</a:t>
            </a:r>
            <a:endParaRPr lang="en-US" sz="2800" dirty="0">
              <a:latin typeface="Alexandria"/>
            </a:endParaRP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/>
              </a:rPr>
              <a:t>Discovery is the process during a lawsuit where relevant information is shared between parties. </a:t>
            </a:r>
          </a:p>
          <a:p>
            <a:pPr marL="1371600" lvl="2" indent="-4572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/>
              </a:rPr>
              <a:t>With EHRS</a:t>
            </a:r>
            <a:r>
              <a:rPr lang="en-US" sz="2400" dirty="0">
                <a:latin typeface="Alexandria"/>
              </a:rPr>
              <a:t>, this includes retrieving and presenting electronic health records as evidence in legal proceedings.</a:t>
            </a:r>
            <a:endParaRPr lang="en-US" sz="2400" dirty="0">
              <a:solidFill>
                <a:srgbClr val="00B0F0"/>
              </a:solidFill>
              <a:latin typeface="Alexandria"/>
            </a:endParaRPr>
          </a:p>
          <a:p>
            <a:pPr algn="just">
              <a:lnSpc>
                <a:spcPct val="150000"/>
              </a:lnSpc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854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868252"/>
            <a:ext cx="7465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Legal aspects in EHRS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357211"/>
            <a:ext cx="1019538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Challenges with EHRS in Legal Contexts: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3200" b="1" dirty="0">
                <a:latin typeface="Alexandria"/>
              </a:rPr>
              <a:t>Volume of Data:</a:t>
            </a:r>
            <a:r>
              <a:rPr lang="en-US" sz="3200" dirty="0">
                <a:latin typeface="Alexandria"/>
              </a:rPr>
              <a:t> EHRS generate vast amounts of data, making it harder to filter and identify relevant information for legal cases.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243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868252"/>
            <a:ext cx="7465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Legal aspects in EHRS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1998520"/>
            <a:ext cx="10195384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Challenges with EHRS in Legal Contexts: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lphaUcPeriod" startAt="2"/>
            </a:pPr>
            <a:r>
              <a:rPr lang="en-US" sz="2800" b="1" dirty="0">
                <a:latin typeface="Alexandria"/>
              </a:rPr>
              <a:t>Metadata Analysis:</a:t>
            </a:r>
            <a:r>
              <a:rPr lang="en-US" sz="2800" dirty="0">
                <a:latin typeface="Alexandria"/>
              </a:rPr>
              <a:t> EHRS contain metadata (e.g., timestamps, user activity logs), which can reveal when and by whom patient data was accessed or altered. This is crucial in </a:t>
            </a:r>
            <a:r>
              <a:rPr lang="en-US" sz="2800" b="1" dirty="0">
                <a:latin typeface="Alexandria"/>
              </a:rPr>
              <a:t>malpractice lawsuits</a:t>
            </a:r>
            <a:r>
              <a:rPr lang="en-US" sz="2800" dirty="0">
                <a:latin typeface="Alexandria"/>
              </a:rPr>
              <a:t> but can complicate legal proceedings.</a:t>
            </a:r>
          </a:p>
          <a:p>
            <a:pPr algn="just">
              <a:lnSpc>
                <a:spcPct val="150000"/>
              </a:lnSpc>
            </a:pPr>
            <a:endParaRPr lang="en-US" sz="2400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133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868252"/>
            <a:ext cx="7465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Legal aspects in EHRS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2797" y="2141974"/>
            <a:ext cx="1030168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3200" b="1" dirty="0">
                <a:solidFill>
                  <a:srgbClr val="F58221"/>
                </a:solidFill>
                <a:latin typeface="Alexandria"/>
              </a:rPr>
              <a:t>Challenges with EHRS in Legal Contexts: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lphaUcPeriod" startAt="3"/>
            </a:pPr>
            <a:r>
              <a:rPr lang="en-US" sz="3200" b="1" dirty="0">
                <a:latin typeface="Alexandria"/>
              </a:rPr>
              <a:t>Evolving Standards:</a:t>
            </a:r>
            <a:r>
              <a:rPr lang="en-US" sz="3200" dirty="0">
                <a:latin typeface="Alexandria"/>
              </a:rPr>
              <a:t> Legal guidelines on the admissibility and authenticity of electronic records are continually being updated, requiring institutions to stay compliant.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477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868252"/>
            <a:ext cx="7465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Legal aspects in EHRS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25948" y="2004692"/>
            <a:ext cx="10195384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3200" b="1" dirty="0">
                <a:solidFill>
                  <a:srgbClr val="00B0F0"/>
                </a:solidFill>
                <a:latin typeface="Alexandria"/>
              </a:rPr>
              <a:t>Documentation Issues: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lphaUcPeriod"/>
            </a:pPr>
            <a:r>
              <a:rPr lang="en-US" sz="2800" b="1" dirty="0">
                <a:latin typeface="Alexandria"/>
              </a:rPr>
              <a:t>Multiple Data Entry Sites: </a:t>
            </a:r>
            <a:r>
              <a:rPr lang="en-US" sz="2800" dirty="0">
                <a:latin typeface="Alexandria"/>
              </a:rPr>
              <a:t>In EHRS, data entry occurs at various points (e.g., nursing stations, provider notes, pharmacy systems), creating a disjointed record trail.</a:t>
            </a:r>
          </a:p>
          <a:p>
            <a:pPr marL="914400" lvl="1" indent="-45720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sz="2800" b="1" dirty="0">
                <a:latin typeface="Alexandria"/>
              </a:rPr>
              <a:t>Impact: </a:t>
            </a:r>
            <a:r>
              <a:rPr lang="en-US" sz="2800" dirty="0">
                <a:latin typeface="Alexandria"/>
              </a:rPr>
              <a:t>It becomes challenging to determine who entered, edited, or failed to update specific information.</a:t>
            </a:r>
          </a:p>
          <a:p>
            <a:pPr marL="971550" lvl="1" indent="-514350" algn="just">
              <a:lnSpc>
                <a:spcPct val="150000"/>
              </a:lnSpc>
              <a:buFont typeface="+mj-lt"/>
              <a:buAutoNum type="alphaUcPeriod" startAt="3"/>
            </a:pPr>
            <a:endParaRPr lang="en-US" sz="3200" b="1" dirty="0">
              <a:latin typeface="Alexandria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61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9680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618636" y="868252"/>
            <a:ext cx="74651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Legal aspects in EHRS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0938" y="1944595"/>
            <a:ext cx="1016540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just">
              <a:lnSpc>
                <a:spcPct val="150000"/>
              </a:lnSpc>
              <a:buFont typeface="+mj-lt"/>
              <a:buAutoNum type="arabicPeriod" startAt="2"/>
            </a:pPr>
            <a:r>
              <a:rPr lang="en-US" sz="3200" b="1" dirty="0">
                <a:solidFill>
                  <a:srgbClr val="00B0F0"/>
                </a:solidFill>
                <a:latin typeface="Alexandria"/>
              </a:rPr>
              <a:t>Documentation Issues:</a:t>
            </a:r>
            <a:endParaRPr lang="en-US" altLang="en-US" dirty="0">
              <a:latin typeface="Alexandria"/>
            </a:endParaRPr>
          </a:p>
          <a:p>
            <a:pPr marL="971550" lvl="1" indent="-51435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lphaUcPeriod" startAt="2"/>
            </a:pPr>
            <a:r>
              <a:rPr lang="en-US" altLang="en-US" sz="2800" b="1" dirty="0">
                <a:latin typeface="Alexandria"/>
              </a:rPr>
              <a:t>Fragmented Accountability: </a:t>
            </a:r>
            <a:r>
              <a:rPr lang="en-US" altLang="en-US" sz="2800" dirty="0">
                <a:latin typeface="Alexandria"/>
              </a:rPr>
              <a:t>When documentation spans multiple users and departments, assigning responsibility for errors (e.g., incorrect orders, delayed updates) becomes complex.</a:t>
            </a:r>
          </a:p>
          <a:p>
            <a:pPr marL="914400" lvl="1" indent="-457200" algn="just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Wingdings" panose="05000000000000000000" pitchFamily="2" charset="2"/>
              <a:buChar char="Ø"/>
            </a:pPr>
            <a:r>
              <a:rPr lang="en-US" altLang="en-US" sz="2800" b="1" dirty="0">
                <a:latin typeface="Alexandria"/>
              </a:rPr>
              <a:t>Legal Implication: </a:t>
            </a:r>
            <a:r>
              <a:rPr lang="en-US" altLang="en-US" sz="2800" dirty="0">
                <a:latin typeface="Alexandria"/>
              </a:rPr>
              <a:t>Lack of clear accountability can lead to disputes during malpractice cases.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87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4596" y="2341419"/>
            <a:ext cx="10538085" cy="3594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200" b="1" dirty="0">
                <a:latin typeface="Alexandria"/>
              </a:rPr>
              <a:t>EHRS Overview</a:t>
            </a:r>
            <a:r>
              <a:rPr lang="en-US" altLang="en-US" sz="2200" dirty="0">
                <a:latin typeface="Alexandria"/>
              </a:rPr>
              <a:t>: EHRS enhance data integrity, care quality, and decision-making, differing from EMRs (single practice) and PHRs (patient-controlled).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200" b="1" dirty="0">
                <a:latin typeface="Alexandria"/>
              </a:rPr>
              <a:t>HITECH Act and MU</a:t>
            </a:r>
            <a:r>
              <a:rPr lang="en-US" altLang="en-US" sz="2200" dirty="0">
                <a:latin typeface="Alexandria"/>
              </a:rPr>
              <a:t>: The HITECH Act established </a:t>
            </a:r>
            <a:r>
              <a:rPr lang="en-US" altLang="en-US" sz="2200" b="1" dirty="0">
                <a:latin typeface="Alexandria"/>
              </a:rPr>
              <a:t>Meaningful Use (MU)</a:t>
            </a:r>
            <a:r>
              <a:rPr lang="en-US" altLang="en-US" sz="2200" dirty="0">
                <a:latin typeface="Alexandria"/>
              </a:rPr>
              <a:t> to promote EHRS adoption, progressing through stages of data sharing, clinical processes, and improved outcomes.</a:t>
            </a:r>
          </a:p>
          <a:p>
            <a:pPr marL="457200" lvl="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lang="en-US" altLang="en-US" sz="2200" b="1" dirty="0">
                <a:latin typeface="Alexandria"/>
              </a:rPr>
              <a:t>Benefits</a:t>
            </a:r>
            <a:r>
              <a:rPr lang="en-US" altLang="en-US" sz="2200" dirty="0">
                <a:latin typeface="Alexandria"/>
              </a:rPr>
              <a:t>: EHRS offer improved care quality, decision support, patient access, and cost efficiency for providers, patients, and payers. 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918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en-US" altLang="en-US" sz="2300" b="1" dirty="0">
                <a:solidFill>
                  <a:schemeClr val="tx1"/>
                </a:solidFill>
                <a:latin typeface="Alexandria"/>
              </a:rPr>
              <a:t>Challenges: </a:t>
            </a:r>
            <a:r>
              <a:rPr lang="en-US" altLang="en-US" sz="2300" dirty="0">
                <a:solidFill>
                  <a:schemeClr val="tx1"/>
                </a:solidFill>
                <a:latin typeface="Alexandria"/>
              </a:rPr>
              <a:t>Barriers like interoperability issues, high costs, and inadequate training lead to workarounds that can undermine efficiency and safety.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en-US" altLang="en-US" sz="2300" b="1" dirty="0">
                <a:solidFill>
                  <a:schemeClr val="tx1"/>
                </a:solidFill>
                <a:latin typeface="Alexandria"/>
              </a:rPr>
              <a:t>Legal and Ethical Aspects: </a:t>
            </a:r>
            <a:r>
              <a:rPr lang="en-US" altLang="en-US" sz="2300" dirty="0">
                <a:solidFill>
                  <a:schemeClr val="tx1"/>
                </a:solidFill>
                <a:latin typeface="Alexandria"/>
              </a:rPr>
              <a:t>EHRS pose legal challenges, including metadata management, discovery in lawsuits, and accountability in multi-user systems.</a:t>
            </a:r>
          </a:p>
          <a:p>
            <a:pPr marL="457200" indent="-457200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 startAt="4"/>
            </a:pPr>
            <a:r>
              <a:rPr lang="en-US" altLang="en-US" sz="2300" b="1" dirty="0">
                <a:solidFill>
                  <a:schemeClr val="tx1"/>
                </a:solidFill>
                <a:latin typeface="Alexandria"/>
              </a:rPr>
              <a:t>Future Directions: </a:t>
            </a:r>
            <a:r>
              <a:rPr lang="en-US" altLang="en-US" sz="2300" dirty="0">
                <a:solidFill>
                  <a:schemeClr val="tx1"/>
                </a:solidFill>
                <a:latin typeface="Alexandria"/>
              </a:rPr>
              <a:t>Innovations in interoperability, predictive analytics, and public health integration are essential to advancing EHRS and improving patient outcomes.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864990" y="698975"/>
            <a:ext cx="63172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Wrap Up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11584" y="975974"/>
            <a:ext cx="1193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>
                <a:solidFill>
                  <a:schemeClr val="bg1"/>
                </a:solidFill>
                <a:latin typeface="Alexandria" charset="0"/>
                <a:cs typeface="Alexandria" charset="0"/>
              </a:rPr>
              <a:t>03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96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688354b5-287c-4cda-825e-1d7935aea40e"/>
    <ds:schemaRef ds:uri="aca13214-df29-4e3c-a050-857c0bf7bd8e"/>
    <ds:schemaRef ds:uri="http://schemas.microsoft.com/office/2006/metadata/properties"/>
    <ds:schemaRef ds:uri="http://schemas.microsoft.com/office/infopath/2007/PartnerControls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E120273-C48F-4227-8BEE-68A784187AF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834</TotalTime>
  <Words>1878</Words>
  <Application>Microsoft Office PowerPoint</Application>
  <PresentationFormat>Widescreen</PresentationFormat>
  <Paragraphs>231</Paragraphs>
  <Slides>40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7" baseType="lpstr">
      <vt:lpstr>Alexandria</vt:lpstr>
      <vt:lpstr>Arial</vt:lpstr>
      <vt:lpstr>Calibri</vt:lpstr>
      <vt:lpstr>Calibri Light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 HISHAM</cp:lastModifiedBy>
  <cp:revision>271</cp:revision>
  <dcterms:created xsi:type="dcterms:W3CDTF">2023-04-29T09:08:00Z</dcterms:created>
  <dcterms:modified xsi:type="dcterms:W3CDTF">2025-01-27T14:44:30Z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