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Lst>
  <p:notesMasterIdLst>
    <p:notesMasterId r:id="rId53"/>
  </p:notesMasterIdLst>
  <p:sldIdLst>
    <p:sldId id="526" r:id="rId5"/>
    <p:sldId id="527" r:id="rId6"/>
    <p:sldId id="528" r:id="rId7"/>
    <p:sldId id="313" r:id="rId8"/>
    <p:sldId id="512" r:id="rId9"/>
    <p:sldId id="507" r:id="rId10"/>
    <p:sldId id="508" r:id="rId11"/>
    <p:sldId id="487" r:id="rId12"/>
    <p:sldId id="488" r:id="rId13"/>
    <p:sldId id="513" r:id="rId14"/>
    <p:sldId id="276" r:id="rId15"/>
    <p:sldId id="491" r:id="rId16"/>
    <p:sldId id="489" r:id="rId17"/>
    <p:sldId id="490" r:id="rId18"/>
    <p:sldId id="481" r:id="rId19"/>
    <p:sldId id="509" r:id="rId20"/>
    <p:sldId id="510" r:id="rId21"/>
    <p:sldId id="492" r:id="rId22"/>
    <p:sldId id="256" r:id="rId23"/>
    <p:sldId id="511" r:id="rId24"/>
    <p:sldId id="502" r:id="rId25"/>
    <p:sldId id="503" r:id="rId26"/>
    <p:sldId id="504" r:id="rId27"/>
    <p:sldId id="493" r:id="rId28"/>
    <p:sldId id="494" r:id="rId29"/>
    <p:sldId id="495" r:id="rId30"/>
    <p:sldId id="306" r:id="rId31"/>
    <p:sldId id="496" r:id="rId32"/>
    <p:sldId id="497" r:id="rId33"/>
    <p:sldId id="498" r:id="rId34"/>
    <p:sldId id="525" r:id="rId35"/>
    <p:sldId id="499" r:id="rId36"/>
    <p:sldId id="500" r:id="rId37"/>
    <p:sldId id="514" r:id="rId38"/>
    <p:sldId id="515" r:id="rId39"/>
    <p:sldId id="516" r:id="rId40"/>
    <p:sldId id="517" r:id="rId41"/>
    <p:sldId id="518" r:id="rId42"/>
    <p:sldId id="519" r:id="rId43"/>
    <p:sldId id="520" r:id="rId44"/>
    <p:sldId id="529" r:id="rId45"/>
    <p:sldId id="530" r:id="rId46"/>
    <p:sldId id="531" r:id="rId47"/>
    <p:sldId id="533" r:id="rId48"/>
    <p:sldId id="535" r:id="rId49"/>
    <p:sldId id="537" r:id="rId50"/>
    <p:sldId id="538"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26"/>
            <p14:sldId id="527"/>
            <p14:sldId id="528"/>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525"/>
            <p14:sldId id="499"/>
            <p14:sldId id="500"/>
            <p14:sldId id="514"/>
            <p14:sldId id="515"/>
            <p14:sldId id="516"/>
            <p14:sldId id="517"/>
            <p14:sldId id="518"/>
            <p14:sldId id="519"/>
            <p14:sldId id="520"/>
            <p14:sldId id="529"/>
            <p14:sldId id="530"/>
            <p14:sldId id="531"/>
            <p14:sldId id="533"/>
            <p14:sldId id="535"/>
            <p14:sldId id="537"/>
            <p14:sldId id="53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FFFFF"/>
    <a:srgbClr val="000000"/>
    <a:srgbClr val="669BBC"/>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1" d="100"/>
          <a:sy n="41" d="100"/>
        </p:scale>
        <p:origin x="756" y="24"/>
      </p:cViewPr>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1649859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3452092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6214850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117639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545541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1795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92601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44301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58308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9328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97260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41274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320424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826144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161156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96364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09632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917740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121495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703697683"/>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4" r:id="rId13"/>
    <p:sldLayoutId id="2147483685" r:id="rId14"/>
    <p:sldLayoutId id="2147483686" r:id="rId15"/>
    <p:sldLayoutId id="2147483687" r:id="rId16"/>
    <p:sldLayoutId id="2147483660" r:id="rId17"/>
    <p:sldLayoutId id="2147483662" r:id="rId18"/>
    <p:sldLayoutId id="2147483664" r:id="rId19"/>
    <p:sldLayoutId id="2147483665" r:id="rId20"/>
    <p:sldLayoutId id="2147483666" r:id="rId21"/>
    <p:sldLayoutId id="2147483667" r:id="rId22"/>
    <p:sldLayoutId id="2147483668" r:id="rId23"/>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23.PNG"/><Relationship Id="rId5" Type="http://schemas.openxmlformats.org/officeDocument/2006/relationships/image" Target="../media/image22.jp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336415" cy="1200329"/>
          </a:xfrm>
          <a:prstGeom prst="rect">
            <a:avLst/>
          </a:prstGeom>
          <a:noFill/>
        </p:spPr>
        <p:txBody>
          <a:bodyPr wrap="square" rtlCol="0">
            <a:spAutoFit/>
          </a:bodyPr>
          <a:lstStyle/>
          <a:p>
            <a:r>
              <a:rPr lang="en-US" sz="3600" b="1" dirty="0">
                <a:solidFill>
                  <a:srgbClr val="00B0F0"/>
                </a:solidFill>
                <a:cs typeface="Alexandria" charset="0"/>
              </a:rPr>
              <a:t>Strategic and Operational</a:t>
            </a:r>
            <a:br>
              <a:rPr lang="en-US" sz="3600" b="1" dirty="0">
                <a:solidFill>
                  <a:srgbClr val="00B0F0"/>
                </a:solidFill>
                <a:cs typeface="Alexandria" charset="0"/>
              </a:rPr>
            </a:br>
            <a:r>
              <a:rPr lang="en-US" sz="3600" b="1" dirty="0">
                <a:solidFill>
                  <a:srgbClr val="00B0F0"/>
                </a:solidFill>
                <a:cs typeface="Alexandria" charset="0"/>
              </a:rPr>
              <a:t>Management</a:t>
            </a:r>
          </a:p>
        </p:txBody>
      </p:sp>
      <p:sp>
        <p:nvSpPr>
          <p:cNvPr id="10" name="Rectangle: Rounded Corners 9"/>
          <p:cNvSpPr/>
          <p:nvPr/>
        </p:nvSpPr>
        <p:spPr>
          <a:xfrm>
            <a:off x="6384738" y="46448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11" name="TextBox 10"/>
          <p:cNvSpPr txBox="1"/>
          <p:nvPr/>
        </p:nvSpPr>
        <p:spPr>
          <a:xfrm>
            <a:off x="7002872" y="4066485"/>
            <a:ext cx="3531122" cy="400110"/>
          </a:xfrm>
          <a:prstGeom prst="rect">
            <a:avLst/>
          </a:prstGeom>
          <a:noFill/>
        </p:spPr>
        <p:txBody>
          <a:bodyPr wrap="square" rtlCol="0">
            <a:spAutoFit/>
          </a:bodyPr>
          <a:lstStyle/>
          <a:p>
            <a:r>
              <a:rPr lang="en-US" sz="2000" b="1" dirty="0">
                <a:latin typeface="Alexandria" charset="0"/>
                <a:cs typeface="Alexandria" charset="0"/>
              </a:rPr>
              <a:t>MGM 630</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mj-cs"/>
              </a:rPr>
              <a:t>Dr. Ahmad AL-</a:t>
            </a:r>
            <a:r>
              <a:rPr lang="en-US" sz="2400" b="1" dirty="0" err="1">
                <a:solidFill>
                  <a:srgbClr val="00B0F0"/>
                </a:solidFill>
                <a:latin typeface="Alexandria" charset="0"/>
                <a:cs typeface="+mj-cs"/>
              </a:rPr>
              <a:t>Naimi</a:t>
            </a:r>
            <a:endParaRPr lang="en-US" sz="2400" b="1" dirty="0">
              <a:solidFill>
                <a:srgbClr val="00B0F0"/>
              </a:solidFill>
              <a:latin typeface="Alexandria" charset="0"/>
              <a:cs typeface="+mj-cs"/>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495290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LECTURE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p>
        </p:txBody>
      </p:sp>
      <p:sp>
        <p:nvSpPr>
          <p:cNvPr id="15" name="Rectangle: Rounded Corners 24"/>
          <p:cNvSpPr/>
          <p:nvPr/>
        </p:nvSpPr>
        <p:spPr>
          <a:xfrm>
            <a:off x="3533381" y="2405528"/>
            <a:ext cx="8111440" cy="40207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0BB4AB3A-476F-1B72-ABEF-0E3D2F3DBF8F}"/>
              </a:ext>
            </a:extLst>
          </p:cNvPr>
          <p:cNvPicPr>
            <a:picLocks noChangeAspect="1"/>
          </p:cNvPicPr>
          <p:nvPr/>
        </p:nvPicPr>
        <p:blipFill>
          <a:blip r:embed="rId5"/>
          <a:stretch>
            <a:fillRect/>
          </a:stretch>
        </p:blipFill>
        <p:spPr>
          <a:xfrm>
            <a:off x="4577137" y="2470210"/>
            <a:ext cx="6206837" cy="3956082"/>
          </a:xfrm>
          <a:prstGeom prst="rect">
            <a:avLst/>
          </a:prstGeom>
        </p:spPr>
      </p:pic>
      <p:sp>
        <p:nvSpPr>
          <p:cNvPr id="3" name="Rectangle 2"/>
          <p:cNvSpPr/>
          <p:nvPr/>
        </p:nvSpPr>
        <p:spPr>
          <a:xfrm>
            <a:off x="4711284" y="1777799"/>
            <a:ext cx="4416402" cy="584775"/>
          </a:xfrm>
          <a:prstGeom prst="rect">
            <a:avLst/>
          </a:prstGeom>
        </p:spPr>
        <p:txBody>
          <a:bodyPr wrap="none">
            <a:spAutoFit/>
          </a:bodyPr>
          <a:lstStyle/>
          <a:p>
            <a:pPr lvl="0"/>
            <a:r>
              <a:rPr lang="en-US" sz="3200" b="1" dirty="0">
                <a:solidFill>
                  <a:srgbClr val="2D3956"/>
                </a:solidFill>
                <a:cs typeface="Tajawal Medium" panose="00000600000000000000" pitchFamily="2" charset="-78"/>
              </a:rPr>
              <a:t>Operations management</a:t>
            </a:r>
          </a:p>
        </p:txBody>
      </p:sp>
    </p:spTree>
    <p:extLst>
      <p:ext uri="{BB962C8B-B14F-4D97-AF65-F5344CB8AC3E}">
        <p14:creationId xmlns:p14="http://schemas.microsoft.com/office/powerpoint/2010/main" val="39252367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p>
        </p:txBody>
      </p:sp>
      <p:sp>
        <p:nvSpPr>
          <p:cNvPr id="15" name="Rectangle: Rounded Corners 24"/>
          <p:cNvSpPr/>
          <p:nvPr/>
        </p:nvSpPr>
        <p:spPr>
          <a:xfrm>
            <a:off x="3533381" y="2458536"/>
            <a:ext cx="8111440" cy="3706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sz="2800" dirty="0">
                <a:solidFill>
                  <a:srgbClr val="FF0000"/>
                </a:solidFill>
              </a:rPr>
              <a:t>Introduction:</a:t>
            </a:r>
          </a:p>
          <a:p>
            <a:pPr lvl="0" algn="just">
              <a:defRPr/>
            </a:pPr>
            <a:r>
              <a:rPr lang="en-US" sz="2800" dirty="0">
                <a:solidFill>
                  <a:prstClr val="black"/>
                </a:solidFill>
              </a:rPr>
              <a:t>operations management is about how organizations create and deliver services and products. everything you wear, eat, sit on, use, read or knock about on the sports field comes to you courtesy of the operations managers who organized its creation and delivery.</a:t>
            </a:r>
          </a:p>
        </p:txBody>
      </p:sp>
    </p:spTree>
    <p:extLst>
      <p:ext uri="{BB962C8B-B14F-4D97-AF65-F5344CB8AC3E}">
        <p14:creationId xmlns:p14="http://schemas.microsoft.com/office/powerpoint/2010/main" val="14509074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a:extLst>
              <a:ext uri="{FF2B5EF4-FFF2-40B4-BE49-F238E27FC236}">
                <a16:creationId xmlns:a16="http://schemas.microsoft.com/office/drawing/2014/main" id="{4527402C-3F97-690D-9C20-A459E375AEB7}"/>
              </a:ext>
            </a:extLst>
          </p:cNvPr>
          <p:cNvSpPr txBox="1"/>
          <p:nvPr/>
        </p:nvSpPr>
        <p:spPr>
          <a:xfrm>
            <a:off x="1790952" y="2200867"/>
            <a:ext cx="10178441" cy="954107"/>
          </a:xfrm>
          <a:prstGeom prst="rect">
            <a:avLst/>
          </a:prstGeom>
          <a:noFill/>
        </p:spPr>
        <p:txBody>
          <a:bodyPr wrap="square" rtlCol="0">
            <a:spAutoFit/>
          </a:bodyPr>
          <a:lstStyle/>
          <a:p>
            <a:endParaRPr lang="en-US" sz="2800" dirty="0">
              <a:solidFill>
                <a:schemeClr val="bg1"/>
              </a:solidFill>
              <a:cs typeface="Times New Roman" panose="02020603050405020304" pitchFamily="18" charset="0"/>
            </a:endParaRPr>
          </a:p>
          <a:p>
            <a:endParaRPr lang="en-US" sz="2800" dirty="0">
              <a:solidFill>
                <a:schemeClr val="bg1"/>
              </a:solidFill>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3" cstate="hq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TextBox 2">
            <a:extLst>
              <a:ext uri="{FF2B5EF4-FFF2-40B4-BE49-F238E27FC236}">
                <a16:creationId xmlns:a16="http://schemas.microsoft.com/office/drawing/2014/main" id="{CCA871BA-0EBE-5623-4428-8FDC94BBD5E3}"/>
              </a:ext>
            </a:extLst>
          </p:cNvPr>
          <p:cNvSpPr txBox="1"/>
          <p:nvPr/>
        </p:nvSpPr>
        <p:spPr>
          <a:xfrm>
            <a:off x="4758693" y="773113"/>
            <a:ext cx="4738396"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5" name="Rectangle: Rounded Corners 4">
            <a:extLst>
              <a:ext uri="{FF2B5EF4-FFF2-40B4-BE49-F238E27FC236}">
                <a16:creationId xmlns:a16="http://schemas.microsoft.com/office/drawing/2014/main" id="{CBCB58CA-70DD-6E60-69A6-16F77B5DEB15}"/>
              </a:ext>
            </a:extLst>
          </p:cNvPr>
          <p:cNvSpPr/>
          <p:nvPr/>
        </p:nvSpPr>
        <p:spPr>
          <a:xfrm>
            <a:off x="2176721" y="2072740"/>
            <a:ext cx="9902339" cy="432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1. What is Operations Management?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Operations management is the activity of managing the resources that create and deliver services and products. The operations function is the part of the organization that is responsible for this activity. Every organization has an operations function because every organization creates some types of services and/or products. However, not all types of organization will necessarily call the operations function by this name. (Note in addition that we also use the shorter terms ‘the operation’ or ‘operations’ interchangeably with the ‘operations function’.)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8964E8-C7B9-2284-0878-B8D65EF665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81C7AADC-6E72-0997-2FDA-D92860D00E1C}"/>
              </a:ext>
            </a:extLst>
          </p:cNvPr>
          <p:cNvSpPr txBox="1"/>
          <p:nvPr/>
        </p:nvSpPr>
        <p:spPr>
          <a:xfrm>
            <a:off x="4095214" y="771154"/>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4" name="Rectangle: Rounded Corners 3">
            <a:extLst>
              <a:ext uri="{FF2B5EF4-FFF2-40B4-BE49-F238E27FC236}">
                <a16:creationId xmlns:a16="http://schemas.microsoft.com/office/drawing/2014/main" id="{C2D0B937-8D70-A9AD-A719-F48E263BD9DA}"/>
              </a:ext>
            </a:extLst>
          </p:cNvPr>
          <p:cNvSpPr/>
          <p:nvPr/>
        </p:nvSpPr>
        <p:spPr>
          <a:xfrm>
            <a:off x="2176721" y="2072740"/>
            <a:ext cx="9902339" cy="432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Operations managers are the people who have particular responsibility for managing some, or all, of the resources that make up the operations function. Again in some organizations, the operations manager could be called by some other name.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For example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he or she might be called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‘fleet manager</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 a distribution company,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administrative manager</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 a hospital, or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store manager</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 a supermarket.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Table 1.1 shows some of the activities of the operations function for various types of organization.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919" y="114852"/>
            <a:ext cx="2305141" cy="1076343"/>
          </a:xfrm>
          <a:prstGeom prst="rect">
            <a:avLst/>
          </a:prstGeom>
        </p:spPr>
      </p:pic>
    </p:spTree>
    <p:extLst>
      <p:ext uri="{BB962C8B-B14F-4D97-AF65-F5344CB8AC3E}">
        <p14:creationId xmlns:p14="http://schemas.microsoft.com/office/powerpoint/2010/main" val="12151459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a:p>
        </p:txBody>
      </p:sp>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219C49E7-3D00-2E6E-BCB3-2BB051A0B07B}"/>
              </a:ext>
            </a:extLst>
          </p:cNvPr>
          <p:cNvSpPr txBox="1"/>
          <p:nvPr/>
        </p:nvSpPr>
        <p:spPr>
          <a:xfrm>
            <a:off x="2230189" y="2347933"/>
            <a:ext cx="9321863"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B256F23-DC48-7DC9-B763-C1E61049837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448CB9D9-88D7-AC4F-EA0D-88AC0D1FE663}"/>
              </a:ext>
            </a:extLst>
          </p:cNvPr>
          <p:cNvSpPr txBox="1"/>
          <p:nvPr/>
        </p:nvSpPr>
        <p:spPr>
          <a:xfrm>
            <a:off x="4323699" y="913500"/>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3" name="Content Placeholder 3">
            <a:extLst>
              <a:ext uri="{FF2B5EF4-FFF2-40B4-BE49-F238E27FC236}">
                <a16:creationId xmlns:a16="http://schemas.microsoft.com/office/drawing/2014/main" id="{8D92E77A-70B0-D0B5-E951-3B0B55C4F21F}"/>
              </a:ext>
            </a:extLst>
          </p:cNvPr>
          <p:cNvPicPr>
            <a:picLocks noChangeAspect="1"/>
          </p:cNvPicPr>
          <p:nvPr/>
        </p:nvPicPr>
        <p:blipFill>
          <a:blip r:embed="rId3"/>
          <a:stretch>
            <a:fillRect/>
          </a:stretch>
        </p:blipFill>
        <p:spPr>
          <a:xfrm>
            <a:off x="1064712" y="2364316"/>
            <a:ext cx="9983244" cy="4088280"/>
          </a:xfrm>
          <a:prstGeom prst="rect">
            <a:avLst/>
          </a:prstGeom>
        </p:spPr>
      </p:pic>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29190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40A7B7-111F-D722-AD8D-C939ABF47250}"/>
              </a:ext>
            </a:extLst>
          </p:cNvPr>
          <p:cNvSpPr txBox="1"/>
          <p:nvPr/>
        </p:nvSpPr>
        <p:spPr>
          <a:xfrm>
            <a:off x="4787900" y="654606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70810F3-63BD-2C29-88B7-4271836DEA7B}"/>
              </a:ext>
            </a:extLst>
          </p:cNvPr>
          <p:cNvSpPr txBox="1"/>
          <p:nvPr/>
        </p:nvSpPr>
        <p:spPr>
          <a:xfrm>
            <a:off x="4244668" y="697798"/>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10" name="Rectangle: Rounded Corners 9">
            <a:extLst>
              <a:ext uri="{FF2B5EF4-FFF2-40B4-BE49-F238E27FC236}">
                <a16:creationId xmlns:a16="http://schemas.microsoft.com/office/drawing/2014/main" id="{815E6527-DF79-C031-5CE2-60368EFADD20}"/>
              </a:ext>
            </a:extLst>
          </p:cNvPr>
          <p:cNvSpPr/>
          <p:nvPr/>
        </p:nvSpPr>
        <p:spPr>
          <a:xfrm>
            <a:off x="328162" y="1849026"/>
            <a:ext cx="11535675" cy="48106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 Operations in the organization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The operations function is central to the organization because it creates and delivers services and products, which is its reason for existing. The operations function is one of the three core functions of any organization. These are: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 the marketing (including sales) function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which is responsible for communicating the organization’s services and products to its markets in order to generate customer requests;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 the product/service development function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which is responsible for coming up with new and modified services and products in order to generate future customer requests;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 the operations function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which is responsible for the creation and delivery of services and products based on customer requests.</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14926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681E07-3317-15C3-0E9F-6D574533F7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B561E620-3EEF-38AB-9C0E-887EA0542DF4}"/>
              </a:ext>
            </a:extLst>
          </p:cNvPr>
          <p:cNvSpPr txBox="1"/>
          <p:nvPr/>
        </p:nvSpPr>
        <p:spPr>
          <a:xfrm>
            <a:off x="4301644" y="742181"/>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9" name="Rectangle: Rounded Corners 8">
            <a:extLst>
              <a:ext uri="{FF2B5EF4-FFF2-40B4-BE49-F238E27FC236}">
                <a16:creationId xmlns:a16="http://schemas.microsoft.com/office/drawing/2014/main" id="{B1D99F16-05EF-7136-F855-5079A34961B0}"/>
              </a:ext>
            </a:extLst>
          </p:cNvPr>
          <p:cNvSpPr/>
          <p:nvPr/>
        </p:nvSpPr>
        <p:spPr>
          <a:xfrm>
            <a:off x="1978486" y="2072741"/>
            <a:ext cx="9902339" cy="432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is fundamental to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modern management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that functional boundaries should not hinder efficient internal processes. Figure 1.2 illustrates some of the relationships between operations and other functions in terms of the flow of information between them. Although it is not comprehensive, it gives an idea of the nature of each relationship. However, note that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support functions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have a different relationship with operations than the other core functions.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Operations management’s responsibility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support functions is primarily to make sure that they understand operations' needs and help them to satisfy these needs.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325666"/>
          </a:xfrm>
          <a:prstGeom prst="rect">
            <a:avLst/>
          </a:prstGeom>
        </p:spPr>
      </p:pic>
    </p:spTree>
    <p:extLst>
      <p:ext uri="{BB962C8B-B14F-4D97-AF65-F5344CB8AC3E}">
        <p14:creationId xmlns:p14="http://schemas.microsoft.com/office/powerpoint/2010/main" val="23253645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a:p>
        </p:txBody>
      </p:sp>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E406249A-C382-AE43-A925-CB6A4772F213}"/>
              </a:ext>
            </a:extLst>
          </p:cNvPr>
          <p:cNvSpPr txBox="1"/>
          <p:nvPr/>
        </p:nvSpPr>
        <p:spPr>
          <a:xfrm>
            <a:off x="2321960" y="2321780"/>
            <a:ext cx="9655606"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mj-cs"/>
            </a:endParaRPr>
          </a:p>
          <a:p>
            <a:endParaRPr lang="en-US" sz="2800" dirty="0">
              <a:solidFill>
                <a:schemeClr val="bg1"/>
              </a:solidFill>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36DC5A-B84F-4A62-3301-97D45D529A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60A0532C-4A80-3604-69B1-E0EDEEBF0FA1}"/>
              </a:ext>
            </a:extLst>
          </p:cNvPr>
          <p:cNvSpPr txBox="1"/>
          <p:nvPr/>
        </p:nvSpPr>
        <p:spPr>
          <a:xfrm>
            <a:off x="4340884" y="815676"/>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3" name="Content Placeholder 1">
            <a:extLst>
              <a:ext uri="{FF2B5EF4-FFF2-40B4-BE49-F238E27FC236}">
                <a16:creationId xmlns:a16="http://schemas.microsoft.com/office/drawing/2014/main" id="{7CFD4C08-EDAE-C684-F6E3-0F37610F6FD7}"/>
              </a:ext>
            </a:extLst>
          </p:cNvPr>
          <p:cNvPicPr>
            <a:picLocks noChangeAspect="1"/>
          </p:cNvPicPr>
          <p:nvPr/>
        </p:nvPicPr>
        <p:blipFill>
          <a:blip r:embed="rId3"/>
          <a:stretch>
            <a:fillRect/>
          </a:stretch>
        </p:blipFill>
        <p:spPr>
          <a:xfrm>
            <a:off x="2321960" y="2098086"/>
            <a:ext cx="7700997" cy="4334822"/>
          </a:xfrm>
          <a:prstGeom prst="rect">
            <a:avLst/>
          </a:prstGeom>
        </p:spPr>
      </p:pic>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160996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92ACCD2-5513-7C27-9623-91ACC17CCF5E}"/>
              </a:ext>
            </a:extLst>
          </p:cNvPr>
          <p:cNvSpPr txBox="1"/>
          <p:nvPr/>
        </p:nvSpPr>
        <p:spPr>
          <a:xfrm>
            <a:off x="4787900" y="64755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1A20D5B-82B4-2913-6C46-784F5DF101DD}"/>
              </a:ext>
            </a:extLst>
          </p:cNvPr>
          <p:cNvSpPr txBox="1"/>
          <p:nvPr/>
        </p:nvSpPr>
        <p:spPr>
          <a:xfrm>
            <a:off x="4285083" y="775229"/>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8" name="Rectangle: Rounded Corners 7">
            <a:extLst>
              <a:ext uri="{FF2B5EF4-FFF2-40B4-BE49-F238E27FC236}">
                <a16:creationId xmlns:a16="http://schemas.microsoft.com/office/drawing/2014/main" id="{C037F051-17C8-A015-B45C-2268FE017210}"/>
              </a:ext>
            </a:extLst>
          </p:cNvPr>
          <p:cNvSpPr/>
          <p:nvPr/>
        </p:nvSpPr>
        <p:spPr>
          <a:xfrm>
            <a:off x="802214" y="2043585"/>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2. Why is Operations Management important in ALL types Of Organization?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some types of organization it is relatively easy to visualize the operations function and what it does, even if we have never seen it.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most people have seen images of an auto-mobile assembly. But what about an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advertising agency?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We know vaguely what these agencies do – they create the advertisements that we see in magazines and on television – but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what is their operations function?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clue lies in the word ‘create’. Any business that creates something must use resources to do so, and so must have an operations activity.</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061254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FCA60EA-743F-D705-1C0D-5EE67FBA8E88}"/>
              </a:ext>
            </a:extLst>
          </p:cNvPr>
          <p:cNvSpPr txBox="1"/>
          <p:nvPr/>
        </p:nvSpPr>
        <p:spPr>
          <a:xfrm>
            <a:off x="3029155" y="442207"/>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7" name="Rectangle: Rounded Corners 6">
            <a:extLst>
              <a:ext uri="{FF2B5EF4-FFF2-40B4-BE49-F238E27FC236}">
                <a16:creationId xmlns:a16="http://schemas.microsoft.com/office/drawing/2014/main" id="{4C572CCF-F46F-1F9E-20EA-4CB87CD32FE0}"/>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Also the automobile plant and the advertising agency do have one important element in common: both have a higher objective – to make a profit from creating and delivering their products or services. Yet not-for-profit organizations also use their resources to create and deliver services, not to make a profit, but to serve society in some way. Look at the following examples of what operations management does in five very different organizations and some common themes emerge.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689640" y="2032116"/>
            <a:ext cx="10812720" cy="4170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So whatever terminology is used there is a common theme and a common purpose to how we can visualize the operations activity in any type of organization – small or large, service or manufacturing, public or private, profit or not-for-profit.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Operations management uses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‘resources to appropriately create outputs that fulfil defined market requirements’ (see Fig. 1.3). However, although the essential nature and purpose of operations management is the same in any type of organization, there are some special issues to consider, particularly in smaller organizations and those whose purpose is to maximize something other than profit.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486446D-F93A-CB58-E24B-8BB1FFEB19DB}"/>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56794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CA0782-01AB-4CD6-9D03-FCED6EA675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3C34914-3611-1FAB-C4C6-2B27DAD96940}"/>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Content Placeholder 3">
            <a:extLst>
              <a:ext uri="{FF2B5EF4-FFF2-40B4-BE49-F238E27FC236}">
                <a16:creationId xmlns:a16="http://schemas.microsoft.com/office/drawing/2014/main" id="{4C94A254-6357-82CD-DE90-817051FA61CF}"/>
              </a:ext>
            </a:extLst>
          </p:cNvPr>
          <p:cNvPicPr>
            <a:picLocks noChangeAspect="1"/>
          </p:cNvPicPr>
          <p:nvPr/>
        </p:nvPicPr>
        <p:blipFill>
          <a:blip r:embed="rId2"/>
          <a:stretch>
            <a:fillRect/>
          </a:stretch>
        </p:blipFill>
        <p:spPr>
          <a:xfrm>
            <a:off x="852021" y="1714502"/>
            <a:ext cx="10881360" cy="4584012"/>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635941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98DBE3-8BB6-FB77-BD63-66AD3EEB7FE1}"/>
              </a:ext>
            </a:extLst>
          </p:cNvPr>
          <p:cNvSpPr txBox="1"/>
          <p:nvPr/>
        </p:nvSpPr>
        <p:spPr>
          <a:xfrm>
            <a:off x="4787900" y="647760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65F4681A-6E5B-AD48-3E81-A662598514DE}"/>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3" name="Rectangle: Rounded Corners 2">
            <a:extLst>
              <a:ext uri="{FF2B5EF4-FFF2-40B4-BE49-F238E27FC236}">
                <a16:creationId xmlns:a16="http://schemas.microsoft.com/office/drawing/2014/main" id="{D5B6ADF1-3670-A5E0-8438-3ACA79C698F1}"/>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Operations management in the smaller organization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Operations management is just as important in small organizations as it is in large ones. Irrespective of their size, all companies need to create and deliver their service and products efficiently and effectively. However, in practice, managing operations in a small or medium-size organization has its own set of problems. Large companies may have the resources to dedicate individuals to specialized tasks but smaller companies often cannot, so people may have to do different jobs as the need arises.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50161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Such an informal structure can allow the company to respond quickly as opportunities or problems present themselves. But decision making can also become confused as individuals' roles overlap. Small companies may have exactly the same operations management issues as large ones but they can be more difficult to separate from the mass of other issues in the organization. However, small operations can also have significant advantages.</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70A357E-0E25-009B-5F6E-DC49EB3B9DA2}"/>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480371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728662" y="1840729"/>
            <a:ext cx="10734675" cy="45953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Operations management in not-for-profit organizations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Terms such as ‘competitive advantage’, ‘markets’ and ‘business’, which are used in this book, are usually associated with companies in the for-profit sector. Yet operations management is also relevant to organizations whose purpose is not primarily to earn profits. Managing the operations in an animal welfare charity, hospital, research organization or government  department is essentially the same as in commercial organizations .Operations have to take the same decisions – how to create and deliver service and products, invest in technology, contract out some of their activities, devise performance measures, improve their operations performance, and so 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2024C1-2E8D-6601-84B7-C924AF132F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F96D12CA-3760-EA57-83A5-BACC0390A3A0}"/>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891637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892741"/>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the new operations agenda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Over the last few years, changes in the business environment have had a significant impact  on the challenges faced by operations managers. Some of them are in response to changes in the nature of the demand side. Many (although not all) industries have experienced increasing cost-based competition while simultaneously their customers' expectations of quality and variety have increased. Markets have become more global, sometimes meaning a demand for a higher variety, or even totally customized products and services. Rapidly developing (often digital) technologies are leading to more frequent, new product/service introductions.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964E61C-320F-9C8F-55CD-5551F6F24F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2119D1DA-FDF8-3077-C801-BCEE2131B05E}"/>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13196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835DF55-4831-D542-CF49-488DE5606B10}"/>
              </a:ext>
            </a:extLst>
          </p:cNvPr>
          <p:cNvSpPr/>
          <p:nvPr/>
        </p:nvSpPr>
        <p:spPr>
          <a:xfrm>
            <a:off x="728662" y="1812437"/>
            <a:ext cx="10734675" cy="4623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Customers have increased ethical and environmental sensitivity. Also, the impact of new process technologies, in both manufacturing and service, is having a dramatic effect, radically altering the operating practices of almost every industry. This leads to operations having to change the way they create their products and services, serve their customers, relate to stakeholders and involve their workforce. Just as importantly, globalized supply markets are opening new options in how operations source input goods and services.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98C3ACAA-BB85-32B9-A48E-CB0C9777F1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FBBEAABD-533B-FB7C-9765-0B8490F70DE6}"/>
              </a:ext>
            </a:extLst>
          </p:cNvPr>
          <p:cNvSpPr txBox="1"/>
          <p:nvPr/>
        </p:nvSpPr>
        <p:spPr>
          <a:xfrm>
            <a:off x="2604085" y="397067"/>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645409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542" y="6050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A2E54757-9033-9A95-A9DB-060D04A96A16}"/>
              </a:ext>
            </a:extLst>
          </p:cNvPr>
          <p:cNvSpPr txBox="1"/>
          <p:nvPr/>
        </p:nvSpPr>
        <p:spPr>
          <a:xfrm>
            <a:off x="2803125" y="314967"/>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9" name="Rectangle 8">
            <a:extLst>
              <a:ext uri="{FF2B5EF4-FFF2-40B4-BE49-F238E27FC236}">
                <a16:creationId xmlns:a16="http://schemas.microsoft.com/office/drawing/2014/main" id="{E5583D6F-3339-FAFE-EA26-D20B4FDA05AB}"/>
              </a:ext>
            </a:extLst>
          </p:cNvPr>
          <p:cNvSpPr/>
          <p:nvPr/>
        </p:nvSpPr>
        <p:spPr>
          <a:xfrm>
            <a:off x="728662" y="1812437"/>
            <a:ext cx="10798942" cy="4623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3. What is the input–transformation–output Process?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All operations create and deliver service and products by changing inputs into outputs using  an ‘input–transformation–output’ process. Figure 1.5 shows this general transformation process model that is the basis of all operations. Put simply,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operations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are processes that take in a set of input resources which are used to transform something, or are transformed them-selves, into outputs of services and products. And although all operations conform to this general input–transformation–output model, they differ in the nature of their specific inputs and  outputs.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8EEF70-E4DB-CCC4-DBAE-39BD219569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F601D2EE-7107-26E5-A50F-DC7D1AEA8E07}"/>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2" name="Content Placeholder 1">
            <a:extLst>
              <a:ext uri="{FF2B5EF4-FFF2-40B4-BE49-F238E27FC236}">
                <a16:creationId xmlns:a16="http://schemas.microsoft.com/office/drawing/2014/main" id="{3FC0686B-5E54-655D-F3F8-4ED66DC8659F}"/>
              </a:ext>
            </a:extLst>
          </p:cNvPr>
          <p:cNvPicPr>
            <a:picLocks noGrp="1" noChangeAspect="1"/>
          </p:cNvPicPr>
          <p:nvPr>
            <p:ph idx="1"/>
          </p:nvPr>
        </p:nvPicPr>
        <p:blipFill>
          <a:blip r:embed="rId2"/>
          <a:stretch>
            <a:fillRect/>
          </a:stretch>
        </p:blipFill>
        <p:spPr>
          <a:xfrm>
            <a:off x="1199628" y="1841326"/>
            <a:ext cx="9595571" cy="4401453"/>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968952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838198" y="1750888"/>
            <a:ext cx="10792147" cy="46620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inputs to the process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One set of inputs to any operation’s processes is transformed resources. These are the resources that are treated, transformed or converted in the process.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They are usually a mixture of the following: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Materials–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operations which process materials could do so to transform their physical properties(shape or composition, for example). Most manufacturing operations are like this.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Other operations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process materials to change their location(parcel delivery companies, for example). Some, like retail operations, do so to change the possession of the materials.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Finally,</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some operations store materials, such as warehouses. </a:t>
            </a: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3B619D-27D5-C5EF-F616-399E167F9A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E6838B1F-0F1C-D350-4245-94103644A2F0}"/>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40660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821527"/>
            <a:ext cx="10515600" cy="4583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Information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operations which process information could do so to transform their informational properties(that is, the purpose or form of the information); accountants do this. Some change the possession of the information,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market research companies sell information. Some store the information, for example archives and libraries. Finally, some operations, such as telecommunication companies, change the location of the information.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4657E-3A29-A22D-576F-F9C2412CFD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1">
            <a:extLst>
              <a:ext uri="{FF2B5EF4-FFF2-40B4-BE49-F238E27FC236}">
                <a16:creationId xmlns:a16="http://schemas.microsoft.com/office/drawing/2014/main" id="{8A0B5AEA-B47E-5ECD-ACE2-16C977664607}"/>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45726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614D8A3-6A56-BEDA-0573-B7A2F5B0B0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A2D9E72-0F5C-D253-8585-BB04E25B91E3}"/>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13" name="Rectangle: Rounded Corners 12">
            <a:extLst>
              <a:ext uri="{FF2B5EF4-FFF2-40B4-BE49-F238E27FC236}">
                <a16:creationId xmlns:a16="http://schemas.microsoft.com/office/drawing/2014/main" id="{FC46610D-9B90-235C-9483-1E60E9F459B1}"/>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Customers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operations which process customers might change their physical properties in a similar way to materials processors: for example, hairdressers or cosmetic surgeons.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facilities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buildings, equipment, plant and process technology of the operation;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staff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people who operate, maintain, plan and manage the operation. (Note that we use the term ‘staff’ to describe all the people in the operation, at any level.)</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187455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92FA5-6879-8136-87B0-99FA75CE3E67}"/>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32517320-C27F-2E63-D386-06F8D58C75BF}"/>
              </a:ext>
            </a:extLst>
          </p:cNvPr>
          <p:cNvSpPr/>
          <p:nvPr/>
        </p:nvSpPr>
        <p:spPr>
          <a:xfrm>
            <a:off x="838200" y="1638954"/>
            <a:ext cx="10925710" cy="47618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Outputs from the process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Products and services are different. Products are usually tangible things whereas services are activities or processes. A car or a newspaper or a restaurant meal is a product, whereas a service is the activity of the customer using or consuming that product. Some services do not involve products. Consultancy advice or a haircut is a processes (though some products may be supplied in support of the service, such as a report or a hair gel). Also, while most products can be stored, at least for a short time, service only happens when it is consumed or used. So accommodation in an hotel room for example will perish if it is not sold that night, a restaurant table will remain empty unless someone uses it that evening.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623A7C7-C5B2-3CC6-D3D4-4F56F459A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6A489CD6-EA46-E3A2-C855-9BFC1D4E5F9D}"/>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964887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Customers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Customers may be an input to many operations (see earlier) but they are also the reason for their existence. If there are no customers (whether business customers, users or consumers), there will be no operation. So it is critical that operations managers are aware of customers’ needs, both current and potential. This information will determine what the operation has to do and how it has to do it (the operation’s strategic performance objectives) which in turn defines the service/product offering to be designed, created and delivered.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3590AD1-04B6-4CC2-C8E0-AD4A0EA898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2CD72DC7-EC20-94D9-3675-4EC4E3FA0F27}"/>
              </a:ext>
            </a:extLst>
          </p:cNvPr>
          <p:cNvSpPr txBox="1"/>
          <p:nvPr/>
        </p:nvSpPr>
        <p:spPr>
          <a:xfrm>
            <a:off x="2854495" y="481489"/>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039248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4. What is the Process hierarchy?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So far we have discussed operations management, and the input–transformation–output model, at the level of ‘the operation’. For example, we have described ‘the web designer’, ‘the bank’, ‘the sandwich shop’, ‘the disaster relief operation’, and so on. But look inside any of these operations.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One will see that all operations consist of a collection of processes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(though these processes may be called ‘units’ or ‘departments’) interconnecting with each other to form a network.</a:t>
            </a: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90AC7DD-9ACC-B93B-2230-A36AD1C1BF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B27B50C8-EE11-2781-B785-4332B070B1B3}"/>
              </a:ext>
            </a:extLst>
          </p:cNvPr>
          <p:cNvSpPr txBox="1"/>
          <p:nvPr/>
        </p:nvSpPr>
        <p:spPr>
          <a:xfrm>
            <a:off x="2813397" y="388836"/>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529454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63029" y="1781876"/>
            <a:ext cx="10551560" cy="45025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Each process acts as a smaller version of the whole operation of which they form a part, and transformed resources flow in between them. In fact, within any operation the mechanisms that actually transform inputs into outputs are these processes.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 ‘process’ is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 arrangement of resources and activities that transform inputs into outputs that satisfy (internal or external) customer needs. They are the ‘building blocks’ of all operations, and they form an ‘internal network’ within an operation. Each process is, at the same time, an internal supplier and an internal customer for other processes.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2313C39C-F02B-2A50-6E8D-DC993931D4A8}"/>
              </a:ext>
            </a:extLst>
          </p:cNvPr>
          <p:cNvSpPr txBox="1"/>
          <p:nvPr/>
        </p:nvSpPr>
        <p:spPr>
          <a:xfrm>
            <a:off x="2946962" y="431299"/>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946131" y="1781877"/>
            <a:ext cx="10149959"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internal customer’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concept provides a model to analyze the internal activities of an operation. It is also a useful reminder that, by treating internal customers with the same degree of care as external customers, the effectiveness of the whole operation can be improved. Table 1.3 illustrates how a wide range of operations can be described in this way.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8ED45D-44CB-FA48-4810-20DC5C57AF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BC39B55-B915-E933-E2A8-3431C51C23FE}"/>
              </a:ext>
            </a:extLst>
          </p:cNvPr>
          <p:cNvSpPr txBox="1"/>
          <p:nvPr/>
        </p:nvSpPr>
        <p:spPr>
          <a:xfrm>
            <a:off x="2875043" y="32730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363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426BC9-E567-FEBC-AEFE-FF0422FDDD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CC98FEEC-8626-29AF-2AFB-EDD446C23DD7}"/>
              </a:ext>
            </a:extLst>
          </p:cNvPr>
          <p:cNvSpPr txBox="1"/>
          <p:nvPr/>
        </p:nvSpPr>
        <p:spPr>
          <a:xfrm>
            <a:off x="2772302" y="41683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pic>
        <p:nvPicPr>
          <p:cNvPr id="10" name="Content Placeholder 1">
            <a:extLst>
              <a:ext uri="{FF2B5EF4-FFF2-40B4-BE49-F238E27FC236}">
                <a16:creationId xmlns:a16="http://schemas.microsoft.com/office/drawing/2014/main" id="{9794F30E-32C5-33A1-0498-F65BE733E431}"/>
              </a:ext>
            </a:extLst>
          </p:cNvPr>
          <p:cNvPicPr>
            <a:picLocks noChangeAspect="1"/>
          </p:cNvPicPr>
          <p:nvPr/>
        </p:nvPicPr>
        <p:blipFill>
          <a:blip r:embed="rId3"/>
          <a:stretch>
            <a:fillRect/>
          </a:stretch>
        </p:blipFill>
        <p:spPr>
          <a:xfrm>
            <a:off x="1376737" y="1610199"/>
            <a:ext cx="9832368" cy="4736504"/>
          </a:xfrm>
          <a:prstGeom prst="rect">
            <a:avLst/>
          </a:prstGeom>
        </p:spPr>
      </p:pic>
    </p:spTree>
    <p:extLst>
      <p:ext uri="{BB962C8B-B14F-4D97-AF65-F5344CB8AC3E}">
        <p14:creationId xmlns:p14="http://schemas.microsoft.com/office/powerpoint/2010/main" val="17234095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1130948" y="1750890"/>
            <a:ext cx="10653510" cy="46807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Operations management is relevant to all parts of the business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example in Figure 1.7 demonstrates that it is not just the operations function that manages processes; all functions manage processes.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marketing function will have processes that create demand forecasts, processes that create advertising campaigns and processes that create marketing plans. These processes in the other functions also need managing using similar principles to those within the operations function. Each function will have its ‘technical’ knowledge.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E2579BF-E7F2-1CA4-3699-2713FB0B3F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6B8594E-F245-0527-DE39-0501569F14FD}"/>
              </a:ext>
            </a:extLst>
          </p:cNvPr>
          <p:cNvSpPr txBox="1"/>
          <p:nvPr/>
        </p:nvSpPr>
        <p:spPr>
          <a:xfrm>
            <a:off x="2998333" y="372264"/>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779586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98CDC88-B87A-6C01-21E6-799D9C73F40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2454A3E-BC36-5BB8-A34C-E528575D80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AFFB7A80-2988-4A3A-BF86-971BB59A6616}"/>
              </a:ext>
            </a:extLst>
          </p:cNvPr>
          <p:cNvSpPr txBox="1"/>
          <p:nvPr/>
        </p:nvSpPr>
        <p:spPr>
          <a:xfrm>
            <a:off x="3049703" y="314967"/>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4" name="Content Placeholder 1">
            <a:extLst>
              <a:ext uri="{FF2B5EF4-FFF2-40B4-BE49-F238E27FC236}">
                <a16:creationId xmlns:a16="http://schemas.microsoft.com/office/drawing/2014/main" id="{24806B7D-7979-9929-584E-73344E554609}"/>
              </a:ext>
            </a:extLst>
          </p:cNvPr>
          <p:cNvPicPr>
            <a:picLocks noChangeAspect="1"/>
          </p:cNvPicPr>
          <p:nvPr/>
        </p:nvPicPr>
        <p:blipFill>
          <a:blip r:embed="rId2"/>
          <a:stretch>
            <a:fillRect/>
          </a:stretch>
        </p:blipFill>
        <p:spPr>
          <a:xfrm>
            <a:off x="1493665" y="1554945"/>
            <a:ext cx="9273652" cy="4801470"/>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986658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9B693D-4E0B-327A-E801-4269BB36E3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C3CF126-4FB9-F25E-A52E-3B4CB3E5237C}"/>
              </a:ext>
            </a:extLst>
          </p:cNvPr>
          <p:cNvSpPr/>
          <p:nvPr/>
        </p:nvSpPr>
        <p:spPr>
          <a:xfrm>
            <a:off x="1186813" y="1766794"/>
            <a:ext cx="10085526"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Business processes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Whenever a business attempts to satisfy its customers’ needs it will use many processes, both in its operations and in its other functions. Each of these processes will contribute some part to fulfilling customer needs.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737E2448-CD41-BC0B-BED8-DBD0982A0029}"/>
              </a:ext>
            </a:extLst>
          </p:cNvPr>
          <p:cNvSpPr txBox="1"/>
          <p:nvPr/>
        </p:nvSpPr>
        <p:spPr>
          <a:xfrm>
            <a:off x="3234639" y="481489"/>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800100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1065757" y="1673594"/>
            <a:ext cx="10283523" cy="46236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5. How Do Operations and Processes Differ?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Although all operations processes are similar in that they all transform inputs, they do differ  in a number of ways, four of which, known as the four Vs, are particularly important: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volume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of their output.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variety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of their output.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variation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 the demand for their output.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degree of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visibility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which customers have of the creation of their output.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3DB4E9-897B-19B6-58FB-CFF662CFF8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2D8C2E3-AC9B-8F77-B0C6-571D15DA4F01}"/>
              </a:ext>
            </a:extLst>
          </p:cNvPr>
          <p:cNvSpPr txBox="1"/>
          <p:nvPr/>
        </p:nvSpPr>
        <p:spPr>
          <a:xfrm>
            <a:off x="3347654" y="398084"/>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920681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26D3F2E-D775-3D67-D44B-9C919B59D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DEFCEB91-98BF-974A-CE7C-202CE65CA00C}"/>
              </a:ext>
            </a:extLst>
          </p:cNvPr>
          <p:cNvSpPr/>
          <p:nvPr/>
        </p:nvSpPr>
        <p:spPr>
          <a:xfrm>
            <a:off x="946131" y="1699237"/>
            <a:ext cx="10756134" cy="46175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6. What Do Operations Managers Do?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exact details of what operations managers do will, to some extent, depend on the way an organization defines the boundaries of the function. Yet there are some general classes of activities that apply to all types of operation irrespective of whether they are service, manufacturing, private or public sector, and no matter how the operations function is defined.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We classify operations management activities under the four headings: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direct, design, deliver and develop.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D91072D-BD66-8DAA-826A-4935F982D9DB}"/>
              </a:ext>
            </a:extLst>
          </p:cNvPr>
          <p:cNvSpPr txBox="1"/>
          <p:nvPr/>
        </p:nvSpPr>
        <p:spPr>
          <a:xfrm>
            <a:off x="2957236" y="34049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820997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6BE233-C516-796D-5405-26CC2F84B0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0AF4510E-36FD-3222-79B6-64288DB62885}"/>
              </a:ext>
            </a:extLst>
          </p:cNvPr>
          <p:cNvSpPr/>
          <p:nvPr/>
        </p:nvSpPr>
        <p:spPr>
          <a:xfrm>
            <a:off x="1221366" y="2357506"/>
            <a:ext cx="10283523" cy="40432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Directing the overall strategy of the operation.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general understanding of operations and processes and their strategic purpose and performance, together with an appreciation of how strategic purpose is translated into reality, are prerequisites to the detailed design of operations and process.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Designing the operation’s resources and processes.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Design is the activity of determining the physical form, shape and composition of operations and processes in line with the services and products that they create.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D6C43385-BD3F-35D1-0505-DAEEDFC5EA70}"/>
              </a:ext>
            </a:extLst>
          </p:cNvPr>
          <p:cNvSpPr txBox="1"/>
          <p:nvPr/>
        </p:nvSpPr>
        <p:spPr>
          <a:xfrm>
            <a:off x="4265097" y="66014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1435" y="271185"/>
            <a:ext cx="2305141" cy="1076343"/>
          </a:xfrm>
          <a:prstGeom prst="rect">
            <a:avLst/>
          </a:prstGeom>
        </p:spPr>
      </p:pic>
    </p:spTree>
    <p:extLst>
      <p:ext uri="{BB962C8B-B14F-4D97-AF65-F5344CB8AC3E}">
        <p14:creationId xmlns:p14="http://schemas.microsoft.com/office/powerpoint/2010/main" val="30357771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5BD063-9AF2-4A6C-6614-E430E18E4D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223FB74-E7DF-9D64-FE94-93836E7A820B}"/>
              </a:ext>
            </a:extLst>
          </p:cNvPr>
          <p:cNvSpPr/>
          <p:nvPr/>
        </p:nvSpPr>
        <p:spPr>
          <a:xfrm>
            <a:off x="1335640" y="2064085"/>
            <a:ext cx="9894014" cy="42285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Planning and control process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delivery</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After being designed, the delivery of services and products from suppliers and through the total operation to customers must be planned and controlled.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Developing process performance.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Increasingly it is recognized that operations managers, or any process managers, cannot simply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routinely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deliver services and products in the same way that they always have done. They have a responsibility to develop the capabilities of their processes to improve process performance.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8A00328-0E72-0C66-A6CD-CD222F36DE88}"/>
              </a:ext>
            </a:extLst>
          </p:cNvPr>
          <p:cNvSpPr txBox="1"/>
          <p:nvPr/>
        </p:nvSpPr>
        <p:spPr>
          <a:xfrm>
            <a:off x="4180639" y="65589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374989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AB0D2E-32B7-3E4B-C9C7-6240B10BFB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7CFCD15-1033-DABE-1DB5-447D9BE73C8C}"/>
              </a:ext>
            </a:extLst>
          </p:cNvPr>
          <p:cNvSpPr txBox="1"/>
          <p:nvPr/>
        </p:nvSpPr>
        <p:spPr>
          <a:xfrm>
            <a:off x="4348645" y="620307"/>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7" name="Rectangle 6">
            <a:extLst>
              <a:ext uri="{FF2B5EF4-FFF2-40B4-BE49-F238E27FC236}">
                <a16:creationId xmlns:a16="http://schemas.microsoft.com/office/drawing/2014/main" id="{54285A70-EA7C-1905-D40E-EE42C2B9CA3C}"/>
              </a:ext>
            </a:extLst>
          </p:cNvPr>
          <p:cNvSpPr/>
          <p:nvPr/>
        </p:nvSpPr>
        <p:spPr>
          <a:xfrm>
            <a:off x="1326275" y="2291217"/>
            <a:ext cx="10283523" cy="39733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Operations management impacts environmental sustainability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is worth noting at this point that many of the activities of operations managers have a huge impact on their organization’s environmental sustainability.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Environmental sustain-ability means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(according to the Brandt and Report from the United Nations) ‘ meeting the needs of the present without compromising the ability of future generations to meet their own needs’.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0472" y="168240"/>
            <a:ext cx="2305141" cy="1076343"/>
          </a:xfrm>
          <a:prstGeom prst="rect">
            <a:avLst/>
          </a:prstGeom>
        </p:spPr>
      </p:pic>
    </p:spTree>
    <p:extLst>
      <p:ext uri="{BB962C8B-B14F-4D97-AF65-F5344CB8AC3E}">
        <p14:creationId xmlns:p14="http://schemas.microsoft.com/office/powerpoint/2010/main" val="10536051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5CBACF-C0BF-D176-1CF2-2FABF64FA6C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8CC993E-8F23-8F46-EC00-3978CAC8A857}"/>
              </a:ext>
            </a:extLst>
          </p:cNvPr>
          <p:cNvSpPr/>
          <p:nvPr/>
        </p:nvSpPr>
        <p:spPr>
          <a:xfrm>
            <a:off x="1326275" y="2291217"/>
            <a:ext cx="10283523" cy="3974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Put more directly,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means the extent to which business activity negatively impacts the natural environment. It is clearly an important issue, not only because of the obvious impact on the immediate environment of hazardous waste, air, and even noise, pollution, but also because of the less obvious, but potentially far more damaging, issues around global warming.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31809509-8803-488B-961F-08873974F8C4}"/>
              </a:ext>
            </a:extLst>
          </p:cNvPr>
          <p:cNvSpPr txBox="1"/>
          <p:nvPr/>
        </p:nvSpPr>
        <p:spPr>
          <a:xfrm>
            <a:off x="4348645" y="664698"/>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781930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838200" y="1602881"/>
            <a:ext cx="10515600" cy="4666662"/>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the model of operations management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We can now combine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two ideas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develop the model of operations and process management that will be used throughout this book.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 first is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idea that operations and the processes that make up both the operations and other business functions are transformation systems that take in inputs and use process resources to transform them into outputs.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85E322F-FB83-719E-BC09-28C2D4D028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17D4436C-3896-53F6-CA9C-2B2380C89A86}"/>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B2BE008-0B9B-9414-2EBB-21F6566C1039}"/>
              </a:ext>
            </a:extLst>
          </p:cNvPr>
          <p:cNvSpPr txBox="1"/>
          <p:nvPr/>
        </p:nvSpPr>
        <p:spPr>
          <a:xfrm>
            <a:off x="3234638" y="209280"/>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962812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838200" y="1835899"/>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 second idea is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that the resources both in an organization’s operations as a whole and in its individual processes need to be managed in terms of how they are directed, how they are designed, how delivery is planned and controlled, and how they are developed and improved.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29198C69-9929-8712-4720-D6472E15F8DF}"/>
              </a:ext>
            </a:extLst>
          </p:cNvPr>
          <p:cNvSpPr txBox="1"/>
          <p:nvPr/>
        </p:nvSpPr>
        <p:spPr>
          <a:xfrm>
            <a:off x="3172993" y="32118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65125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83E439-6A79-508A-EFA1-98D717BEF937}"/>
            </a:ext>
          </a:extLst>
        </p:cNvPr>
        <p:cNvGrpSpPr/>
        <p:nvPr/>
      </p:nvGrpSpPr>
      <p:grpSpPr>
        <a:xfrm>
          <a:off x="0" y="0"/>
          <a:ext cx="0" cy="0"/>
          <a:chOff x="0" y="0"/>
          <a:chExt cx="0" cy="0"/>
        </a:xfrm>
      </p:grpSpPr>
      <p:sp>
        <p:nvSpPr>
          <p:cNvPr id="3" name="Content Placeholder 3">
            <a:extLst>
              <a:ext uri="{FF2B5EF4-FFF2-40B4-BE49-F238E27FC236}">
                <a16:creationId xmlns:a16="http://schemas.microsoft.com/office/drawing/2014/main" id="{05E2C686-CCB8-1A82-2B47-C20ABAE7AE18}"/>
              </a:ext>
            </a:extLst>
          </p:cNvPr>
          <p:cNvSpPr txBox="1">
            <a:spLocks/>
          </p:cNvSpPr>
          <p:nvPr/>
        </p:nvSpPr>
        <p:spPr>
          <a:xfrm>
            <a:off x="838200" y="1835899"/>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	Operation management focuses on overseeing, designing, and controlling production processes, and service delivery systems. It involves planning, organizing, and supervising processes, and making necessary improvements for higher profitability.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 Importance of AI:</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AI technologies such as machine learning, robotics, and data analytics play a crucial role in optimizing operations. They help businesses to not only streamline processes but also make data-driven decisions that enhance performance and customer satisfaction.</a:t>
            </a:r>
          </a:p>
        </p:txBody>
      </p:sp>
      <p:sp>
        <p:nvSpPr>
          <p:cNvPr id="4" name="TextBox 3">
            <a:extLst>
              <a:ext uri="{FF2B5EF4-FFF2-40B4-BE49-F238E27FC236}">
                <a16:creationId xmlns:a16="http://schemas.microsoft.com/office/drawing/2014/main" id="{8E03E0CC-0DF0-3DE0-2A62-874C8767060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EDFB1EA1-1305-19A6-564E-F59B6908982E}"/>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8F942CB-5D70-01D2-19DC-55526E0D8176}"/>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99799EBB-3D29-C665-CCDC-BF9F6D1348B6}"/>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AA529FF8-7EA0-FA90-E84D-B9020C01307D}"/>
              </a:ext>
            </a:extLst>
          </p:cNvPr>
          <p:cNvSpPr txBox="1"/>
          <p:nvPr/>
        </p:nvSpPr>
        <p:spPr>
          <a:xfrm>
            <a:off x="3172993" y="32118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a:extLst>
              <a:ext uri="{FF2B5EF4-FFF2-40B4-BE49-F238E27FC236}">
                <a16:creationId xmlns:a16="http://schemas.microsoft.com/office/drawing/2014/main" id="{E3557629-E81E-D7D6-52CC-EEAC9F8D2F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838097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31E20-DE66-E7F5-C21A-D81E022F1EE5}"/>
            </a:ext>
          </a:extLst>
        </p:cNvPr>
        <p:cNvGrpSpPr/>
        <p:nvPr/>
      </p:nvGrpSpPr>
      <p:grpSpPr>
        <a:xfrm>
          <a:off x="0" y="0"/>
          <a:ext cx="0" cy="0"/>
          <a:chOff x="0" y="0"/>
          <a:chExt cx="0" cy="0"/>
        </a:xfrm>
      </p:grpSpPr>
      <p:sp>
        <p:nvSpPr>
          <p:cNvPr id="3" name="Content Placeholder 3">
            <a:extLst>
              <a:ext uri="{FF2B5EF4-FFF2-40B4-BE49-F238E27FC236}">
                <a16:creationId xmlns:a16="http://schemas.microsoft.com/office/drawing/2014/main" id="{26792F2C-40BD-A37D-71E6-AA90F892BBD3}"/>
              </a:ext>
            </a:extLst>
          </p:cNvPr>
          <p:cNvSpPr txBox="1">
            <a:spLocks/>
          </p:cNvSpPr>
          <p:nvPr/>
        </p:nvSpPr>
        <p:spPr>
          <a:xfrm>
            <a:off x="838200" y="1835899"/>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Benefits of AI in Operations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 Improved Efficiency: By automating repetitive tasks, AI reduces the time and manpower needed for operations, leading to faster turnaround times. For example, machine learning algorithms can automate inventory tracking and order processing, minimizing human error.</a:t>
            </a:r>
          </a:p>
        </p:txBody>
      </p:sp>
      <p:sp>
        <p:nvSpPr>
          <p:cNvPr id="4" name="TextBox 3">
            <a:extLst>
              <a:ext uri="{FF2B5EF4-FFF2-40B4-BE49-F238E27FC236}">
                <a16:creationId xmlns:a16="http://schemas.microsoft.com/office/drawing/2014/main" id="{5306DB01-E291-7B4B-973C-6170DE2B087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8A234B8C-6A74-3AC8-5086-18783CB57280}"/>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0DDD9A9-0C7F-EE39-CFBC-F0522B819A8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CD5DDB5D-3143-F2D7-D3F1-1BC79212C6B9}"/>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6C2D94-1A72-1F4E-9643-591BD30CF3F1}"/>
              </a:ext>
            </a:extLst>
          </p:cNvPr>
          <p:cNvSpPr txBox="1"/>
          <p:nvPr/>
        </p:nvSpPr>
        <p:spPr>
          <a:xfrm>
            <a:off x="3172993" y="32118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a:extLst>
              <a:ext uri="{FF2B5EF4-FFF2-40B4-BE49-F238E27FC236}">
                <a16:creationId xmlns:a16="http://schemas.microsoft.com/office/drawing/2014/main" id="{2517315D-0D94-BF78-DBEE-5E66085227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226306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E84275-CE89-5BDA-F2E6-868D27204AC7}"/>
            </a:ext>
          </a:extLst>
        </p:cNvPr>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2F7D786-5359-A6EF-58AA-4DA1D157D005}"/>
              </a:ext>
            </a:extLst>
          </p:cNvPr>
          <p:cNvSpPr txBox="1">
            <a:spLocks/>
          </p:cNvSpPr>
          <p:nvPr/>
        </p:nvSpPr>
        <p:spPr>
          <a:xfrm>
            <a:off x="838200" y="1835899"/>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Data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AI systems can analyze vast amounts of data quickly and accurately, identifying trends and anomalies that humans might overlook. This capability supports better forecasting, demand planning, and resource allocation.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Cost Reduction: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AI can help lower operational costs by optimizing processes, reducing waste, and enhancing supply chain management. Through predictive maintenance, for instance, AI can foresee equipment failures and schedule repairs before issues arise, saving costs related to downtime.</a:t>
            </a:r>
          </a:p>
        </p:txBody>
      </p:sp>
      <p:sp>
        <p:nvSpPr>
          <p:cNvPr id="4" name="TextBox 3">
            <a:extLst>
              <a:ext uri="{FF2B5EF4-FFF2-40B4-BE49-F238E27FC236}">
                <a16:creationId xmlns:a16="http://schemas.microsoft.com/office/drawing/2014/main" id="{28F73D4D-1661-5DD0-ADDF-FEA3C288960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5878334-518B-989F-3272-186B777A236B}"/>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0396EB-A3D5-03C6-4886-8E3228F056ED}"/>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F70B3DD6-3F75-3CB4-D9FC-57E8DF296E3D}"/>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3E82CAD-7583-0E47-4459-0CE0EEDA6DAE}"/>
              </a:ext>
            </a:extLst>
          </p:cNvPr>
          <p:cNvSpPr txBox="1"/>
          <p:nvPr/>
        </p:nvSpPr>
        <p:spPr>
          <a:xfrm>
            <a:off x="3172993" y="32118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a:extLst>
              <a:ext uri="{FF2B5EF4-FFF2-40B4-BE49-F238E27FC236}">
                <a16:creationId xmlns:a16="http://schemas.microsoft.com/office/drawing/2014/main" id="{B12E7DAF-0B11-F396-D4E1-EEDE43583C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004750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5801B5-1C1D-33DC-0066-1CC8CB2CA333}"/>
            </a:ext>
          </a:extLst>
        </p:cNvPr>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B94C5DD-08F7-A60E-078B-E576380DBF49}"/>
              </a:ext>
            </a:extLst>
          </p:cNvPr>
          <p:cNvSpPr txBox="1">
            <a:spLocks/>
          </p:cNvSpPr>
          <p:nvPr/>
        </p:nvSpPr>
        <p:spPr>
          <a:xfrm>
            <a:off x="838200" y="1835899"/>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Key AI Technologies in Operations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Machine Learning: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Machine learning models learn from historical data to predict future outcomes. In operations, these models can forecast demand, optimize inventory levels, and enhance product quality through trend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Robotics Process Automation (RPA):</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RPA involves using software robots to handle routine tasks such as data entry, invoice processing, and order fulfillment. This technology boosts productivity and allows human workers to focus on strategic activities</a:t>
            </a:r>
          </a:p>
        </p:txBody>
      </p:sp>
      <p:sp>
        <p:nvSpPr>
          <p:cNvPr id="4" name="TextBox 3">
            <a:extLst>
              <a:ext uri="{FF2B5EF4-FFF2-40B4-BE49-F238E27FC236}">
                <a16:creationId xmlns:a16="http://schemas.microsoft.com/office/drawing/2014/main" id="{1EB2826E-8C3F-0136-0A0E-7ADF34811B7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140E4C07-96E4-AEA3-360B-38E316948BB0}"/>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3D0D1CC-CBDC-76F6-4496-187971B7AB49}"/>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BE97307-ECAF-FC55-1717-30E5C6E35316}"/>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2F35311A-397A-B238-42D9-384EAAE091F0}"/>
              </a:ext>
            </a:extLst>
          </p:cNvPr>
          <p:cNvSpPr txBox="1"/>
          <p:nvPr/>
        </p:nvSpPr>
        <p:spPr>
          <a:xfrm>
            <a:off x="3172993" y="32118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a:extLst>
              <a:ext uri="{FF2B5EF4-FFF2-40B4-BE49-F238E27FC236}">
                <a16:creationId xmlns:a16="http://schemas.microsoft.com/office/drawing/2014/main" id="{EF6C825D-B3AB-7370-3900-DE2741B9C8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10644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094505-BA50-7258-20B6-8C48E8E3BEAE}"/>
            </a:ext>
          </a:extLst>
        </p:cNvPr>
        <p:cNvGrpSpPr/>
        <p:nvPr/>
      </p:nvGrpSpPr>
      <p:grpSpPr>
        <a:xfrm>
          <a:off x="0" y="0"/>
          <a:ext cx="0" cy="0"/>
          <a:chOff x="0" y="0"/>
          <a:chExt cx="0" cy="0"/>
        </a:xfrm>
      </p:grpSpPr>
      <p:sp>
        <p:nvSpPr>
          <p:cNvPr id="3" name="Content Placeholder 3">
            <a:extLst>
              <a:ext uri="{FF2B5EF4-FFF2-40B4-BE49-F238E27FC236}">
                <a16:creationId xmlns:a16="http://schemas.microsoft.com/office/drawing/2014/main" id="{AA081A10-2525-D698-EB2A-8AB35AF0DAB0}"/>
              </a:ext>
            </a:extLst>
          </p:cNvPr>
          <p:cNvSpPr txBox="1">
            <a:spLocks/>
          </p:cNvSpPr>
          <p:nvPr/>
        </p:nvSpPr>
        <p:spPr>
          <a:xfrm>
            <a:off x="838200" y="1835899"/>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Natural Language Processing (NLP):</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NLP enables machines to understand and respond to human language. In operations, chatbots powered by NLP can assist in customer service, helping to resolve issues quickly and efficiently.</a:t>
            </a:r>
          </a:p>
        </p:txBody>
      </p:sp>
      <p:sp>
        <p:nvSpPr>
          <p:cNvPr id="4" name="TextBox 3">
            <a:extLst>
              <a:ext uri="{FF2B5EF4-FFF2-40B4-BE49-F238E27FC236}">
                <a16:creationId xmlns:a16="http://schemas.microsoft.com/office/drawing/2014/main" id="{8EE7463F-B8BD-8802-F5A8-08280C5E061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F8F6F6C9-D8CF-5F74-2C10-94F1B0A131BC}"/>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65619C9-7A28-AB48-77E5-2281BDE0EA0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F3B5BB64-5C0B-ABBF-4D99-C74BFCD28C88}"/>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9AA324F-92BD-B3CE-0A1C-FF43E7765F6F}"/>
              </a:ext>
            </a:extLst>
          </p:cNvPr>
          <p:cNvSpPr txBox="1"/>
          <p:nvPr/>
        </p:nvSpPr>
        <p:spPr>
          <a:xfrm>
            <a:off x="3172993" y="32118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a:extLst>
              <a:ext uri="{FF2B5EF4-FFF2-40B4-BE49-F238E27FC236}">
                <a16:creationId xmlns:a16="http://schemas.microsoft.com/office/drawing/2014/main" id="{A7B244CE-9761-A123-77EE-595993EFBC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761828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0188E4-23BF-9AB0-DDC5-CFAE51A6530C}"/>
            </a:ext>
          </a:extLst>
        </p:cNvPr>
        <p:cNvGrpSpPr/>
        <p:nvPr/>
      </p:nvGrpSpPr>
      <p:grpSpPr>
        <a:xfrm>
          <a:off x="0" y="0"/>
          <a:ext cx="0" cy="0"/>
          <a:chOff x="0" y="0"/>
          <a:chExt cx="0" cy="0"/>
        </a:xfrm>
      </p:grpSpPr>
      <p:sp>
        <p:nvSpPr>
          <p:cNvPr id="3" name="Content Placeholder 3">
            <a:extLst>
              <a:ext uri="{FF2B5EF4-FFF2-40B4-BE49-F238E27FC236}">
                <a16:creationId xmlns:a16="http://schemas.microsoft.com/office/drawing/2014/main" id="{72D35EF5-FB01-472A-046B-3D21A0D238B5}"/>
              </a:ext>
            </a:extLst>
          </p:cNvPr>
          <p:cNvSpPr txBox="1">
            <a:spLocks/>
          </p:cNvSpPr>
          <p:nvPr/>
        </p:nvSpPr>
        <p:spPr>
          <a:xfrm>
            <a:off x="838200" y="1835899"/>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Real-World Applications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Inventory Management: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AI systems can predict stock levels based on sales data and market trends, ensuring optimal inventory levels and reducing storage costs. For example, companies like Amazon use AI to streamline their inventory processes.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Supply Chain Optimization: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AI tools can analyze supply chain data to optimize logistics and routing, reducing transit times and costs. Companies can identify the best suppliers and delivery routes in real-time, enhancing agility.</a:t>
            </a:r>
          </a:p>
        </p:txBody>
      </p:sp>
      <p:sp>
        <p:nvSpPr>
          <p:cNvPr id="4" name="TextBox 3">
            <a:extLst>
              <a:ext uri="{FF2B5EF4-FFF2-40B4-BE49-F238E27FC236}">
                <a16:creationId xmlns:a16="http://schemas.microsoft.com/office/drawing/2014/main" id="{4F2FB9A4-25CF-6EDA-96B8-C1F0F9BBD1C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57FCF58-055D-6DAB-D28C-BCC945189761}"/>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2A23AD-1BD3-065D-FD39-9F8EEA33F41E}"/>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B625DD1-BADB-21A2-9B13-82992D9D8F58}"/>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7FFE2FB-E5C0-B61B-508F-B4EAC5394FB1}"/>
              </a:ext>
            </a:extLst>
          </p:cNvPr>
          <p:cNvSpPr txBox="1"/>
          <p:nvPr/>
        </p:nvSpPr>
        <p:spPr>
          <a:xfrm>
            <a:off x="3172993" y="32118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a:extLst>
              <a:ext uri="{FF2B5EF4-FFF2-40B4-BE49-F238E27FC236}">
                <a16:creationId xmlns:a16="http://schemas.microsoft.com/office/drawing/2014/main" id="{3D5A4F4D-9216-B7C8-E3F2-25FBCB3210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625001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623B0F-86F1-392D-BB8D-1283D1F6960F}"/>
            </a:ext>
          </a:extLst>
        </p:cNvPr>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19B54C2-EF4D-BF1F-AED9-DFDB9153FF65}"/>
              </a:ext>
            </a:extLst>
          </p:cNvPr>
          <p:cNvSpPr txBox="1">
            <a:spLocks/>
          </p:cNvSpPr>
          <p:nvPr/>
        </p:nvSpPr>
        <p:spPr>
          <a:xfrm>
            <a:off x="838200" y="1835899"/>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Quality Control: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Machine vision systems powered by AI can inspect products for defects on assembly lines. By using AI, manufacturers can achieve higher quality standards and reduce waste and returns.</a:t>
            </a:r>
          </a:p>
        </p:txBody>
      </p:sp>
      <p:sp>
        <p:nvSpPr>
          <p:cNvPr id="4" name="TextBox 3">
            <a:extLst>
              <a:ext uri="{FF2B5EF4-FFF2-40B4-BE49-F238E27FC236}">
                <a16:creationId xmlns:a16="http://schemas.microsoft.com/office/drawing/2014/main" id="{4E92CC9C-24B5-CF21-FD13-F3D65A98078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428246A9-1C75-B91F-C2B1-99000929FDBB}"/>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D45E13-02A1-B5E3-6AD7-F62685496988}"/>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1E1B428-0315-E037-BE0C-83E47FAA57F9}"/>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BA16A79-7258-0EC3-C205-6BF94BB3FC4B}"/>
              </a:ext>
            </a:extLst>
          </p:cNvPr>
          <p:cNvSpPr txBox="1"/>
          <p:nvPr/>
        </p:nvSpPr>
        <p:spPr>
          <a:xfrm>
            <a:off x="3172993" y="32118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a:extLst>
              <a:ext uri="{FF2B5EF4-FFF2-40B4-BE49-F238E27FC236}">
                <a16:creationId xmlns:a16="http://schemas.microsoft.com/office/drawing/2014/main" id="{2CB76084-09CD-3E2C-4EE3-2947D43AA4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4942884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rgbClr val="2D3956"/>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65649" y="1440271"/>
            <a:ext cx="5022135" cy="4468798"/>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Operations management, </a:t>
            </a: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Eighth edition </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By Nigel Slack Alistair Brandon-Jones  Robert Johnston.</a:t>
            </a:r>
            <a:endPar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813ADB0B-0EEC-32B7-C9FB-4035AF64D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A6733420-85A5-4CCE-83A6-FF37038E7B8E}"/>
              </a:ext>
            </a:extLst>
          </p:cNvPr>
          <p:cNvSpPr txBox="1"/>
          <p:nvPr/>
        </p:nvSpPr>
        <p:spPr>
          <a:xfrm>
            <a:off x="3584932" y="3630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8" name="Picture 7">
            <a:extLst>
              <a:ext uri="{FF2B5EF4-FFF2-40B4-BE49-F238E27FC236}">
                <a16:creationId xmlns:a16="http://schemas.microsoft.com/office/drawing/2014/main" id="{A26BCD6F-7EA4-988D-4112-C6048F482E1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55838" y="1440271"/>
            <a:ext cx="4777483" cy="4208010"/>
          </a:xfrm>
          <a:prstGeom prst="rect">
            <a:avLst/>
          </a:prstGeom>
        </p:spPr>
      </p:pic>
      <p:pic>
        <p:nvPicPr>
          <p:cNvPr id="11"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A3E84F8-C60C-46C6-AAEB-1E06C9F75AE5}"/>
</file>

<file path=customXml/itemProps2.xml><?xml version="1.0" encoding="utf-8"?>
<ds:datastoreItem xmlns:ds="http://schemas.openxmlformats.org/officeDocument/2006/customXml" ds:itemID="{3D7978AA-1E82-436C-A150-AA493085D181}">
  <ds:schemaRefs>
    <ds:schemaRef ds:uri="d13aca44-ef33-4cf4-9980-7f0b00e6eeb9"/>
    <ds:schemaRef ds:uri="http://purl.org/dc/elements/1.1/"/>
    <ds:schemaRef ds:uri="http://purl.org/dc/terms/"/>
    <ds:schemaRef ds:uri="http://schemas.openxmlformats.org/package/2006/metadata/core-properties"/>
    <ds:schemaRef ds:uri="http://schemas.microsoft.com/office/infopath/2007/PartnerControls"/>
    <ds:schemaRef ds:uri="http://schemas.microsoft.com/office/2006/documentManagement/types"/>
    <ds:schemaRef ds:uri="http://purl.org/dc/dcmitype/"/>
    <ds:schemaRef ds:uri="49100919-8a76-4266-be0c-7dc583902cb4"/>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AA9B83DE-9221-4757-A051-78746FBF9A0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Presentation Midocean  White</Template>
  <TotalTime>1530</TotalTime>
  <Words>3938</Words>
  <Application>Microsoft Office PowerPoint</Application>
  <PresentationFormat>Widescreen</PresentationFormat>
  <Paragraphs>329</Paragraphs>
  <Slides>48</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48</vt:i4>
      </vt:variant>
    </vt:vector>
  </HeadingPairs>
  <TitlesOfParts>
    <vt:vector size="56" baseType="lpstr">
      <vt:lpstr>Alexandria</vt:lpstr>
      <vt:lpstr>Arial</vt:lpstr>
      <vt:lpstr>Calibri</vt:lpstr>
      <vt:lpstr>Calibri Light</vt:lpstr>
      <vt:lpstr>Roboto Light</vt:lpstr>
      <vt:lpstr>Tajawal Medium</vt:lpstr>
      <vt:lpstr>Times New Roman</vt:lpstr>
      <vt:lpstr>Presentation Midocean  White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alnaimi</cp:lastModifiedBy>
  <cp:revision>97</cp:revision>
  <dcterms:created xsi:type="dcterms:W3CDTF">2023-04-29T09:08:23Z</dcterms:created>
  <dcterms:modified xsi:type="dcterms:W3CDTF">2025-12-06T09:02:15Z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